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sldIdLst>
    <p:sldId id="258" r:id="rId2"/>
    <p:sldId id="453" r:id="rId3"/>
    <p:sldId id="450" r:id="rId4"/>
    <p:sldId id="451" r:id="rId5"/>
    <p:sldId id="452" r:id="rId6"/>
    <p:sldId id="454" r:id="rId7"/>
    <p:sldId id="458" r:id="rId8"/>
    <p:sldId id="455" r:id="rId9"/>
    <p:sldId id="456" r:id="rId10"/>
    <p:sldId id="457" r:id="rId11"/>
    <p:sldId id="459" r:id="rId12"/>
    <p:sldId id="480" r:id="rId13"/>
    <p:sldId id="460" r:id="rId14"/>
    <p:sldId id="462" r:id="rId15"/>
    <p:sldId id="481" r:id="rId16"/>
    <p:sldId id="461" r:id="rId17"/>
    <p:sldId id="463" r:id="rId18"/>
    <p:sldId id="464" r:id="rId19"/>
    <p:sldId id="466" r:id="rId20"/>
    <p:sldId id="467" r:id="rId21"/>
    <p:sldId id="468" r:id="rId22"/>
    <p:sldId id="471" r:id="rId23"/>
    <p:sldId id="482" r:id="rId24"/>
    <p:sldId id="473" r:id="rId25"/>
    <p:sldId id="472" r:id="rId26"/>
    <p:sldId id="475" r:id="rId27"/>
    <p:sldId id="476" r:id="rId28"/>
    <p:sldId id="477" r:id="rId29"/>
    <p:sldId id="484" r:id="rId30"/>
    <p:sldId id="494" r:id="rId31"/>
    <p:sldId id="542" r:id="rId32"/>
    <p:sldId id="544" r:id="rId33"/>
    <p:sldId id="545" r:id="rId34"/>
    <p:sldId id="546" r:id="rId35"/>
    <p:sldId id="533" r:id="rId36"/>
    <p:sldId id="586" r:id="rId37"/>
    <p:sldId id="498" r:id="rId38"/>
    <p:sldId id="499" r:id="rId39"/>
    <p:sldId id="590" r:id="rId40"/>
    <p:sldId id="500" r:id="rId41"/>
    <p:sldId id="501" r:id="rId42"/>
    <p:sldId id="502" r:id="rId43"/>
    <p:sldId id="589" r:id="rId44"/>
    <p:sldId id="503" r:id="rId45"/>
    <p:sldId id="593" r:id="rId46"/>
    <p:sldId id="504" r:id="rId47"/>
    <p:sldId id="591" r:id="rId48"/>
    <p:sldId id="505" r:id="rId49"/>
    <p:sldId id="592" r:id="rId50"/>
    <p:sldId id="587" r:id="rId51"/>
    <p:sldId id="588" r:id="rId52"/>
    <p:sldId id="506" r:id="rId53"/>
    <p:sldId id="507" r:id="rId54"/>
    <p:sldId id="577" r:id="rId55"/>
    <p:sldId id="594" r:id="rId56"/>
    <p:sldId id="578" r:id="rId57"/>
    <p:sldId id="509" r:id="rId58"/>
    <p:sldId id="580" r:id="rId59"/>
    <p:sldId id="579" r:id="rId60"/>
    <p:sldId id="581" r:id="rId61"/>
    <p:sldId id="582" r:id="rId62"/>
    <p:sldId id="584" r:id="rId63"/>
    <p:sldId id="510" r:id="rId64"/>
    <p:sldId id="598" r:id="rId65"/>
    <p:sldId id="596" r:id="rId66"/>
    <p:sldId id="600" r:id="rId67"/>
    <p:sldId id="599" r:id="rId68"/>
    <p:sldId id="601" r:id="rId69"/>
    <p:sldId id="603" r:id="rId70"/>
    <p:sldId id="548" r:id="rId71"/>
    <p:sldId id="549" r:id="rId72"/>
    <p:sldId id="550" r:id="rId73"/>
    <p:sldId id="551" r:id="rId74"/>
    <p:sldId id="552" r:id="rId75"/>
    <p:sldId id="553" r:id="rId76"/>
    <p:sldId id="554" r:id="rId77"/>
    <p:sldId id="555" r:id="rId78"/>
    <p:sldId id="556" r:id="rId79"/>
    <p:sldId id="557" r:id="rId80"/>
    <p:sldId id="558" r:id="rId81"/>
    <p:sldId id="559" r:id="rId82"/>
    <p:sldId id="560" r:id="rId83"/>
    <p:sldId id="561" r:id="rId84"/>
    <p:sldId id="562" r:id="rId85"/>
    <p:sldId id="563" r:id="rId86"/>
    <p:sldId id="564" r:id="rId87"/>
    <p:sldId id="569" r:id="rId88"/>
    <p:sldId id="570" r:id="rId89"/>
    <p:sldId id="572" r:id="rId90"/>
    <p:sldId id="574" r:id="rId91"/>
    <p:sldId id="576" r:id="rId92"/>
    <p:sldId id="595" r:id="rId93"/>
    <p:sldId id="611" r:id="rId94"/>
    <p:sldId id="614" r:id="rId95"/>
    <p:sldId id="615" r:id="rId96"/>
    <p:sldId id="616" r:id="rId97"/>
    <p:sldId id="617" r:id="rId98"/>
    <p:sldId id="656" r:id="rId99"/>
    <p:sldId id="657" r:id="rId100"/>
    <p:sldId id="651" r:id="rId101"/>
    <p:sldId id="652" r:id="rId102"/>
    <p:sldId id="653" r:id="rId103"/>
    <p:sldId id="654" r:id="rId104"/>
    <p:sldId id="655" r:id="rId105"/>
    <p:sldId id="620" r:id="rId106"/>
    <p:sldId id="623" r:id="rId107"/>
    <p:sldId id="626" r:id="rId108"/>
    <p:sldId id="629" r:id="rId109"/>
    <p:sldId id="633" r:id="rId110"/>
    <p:sldId id="639" r:id="rId111"/>
    <p:sldId id="642" r:id="rId112"/>
    <p:sldId id="644" r:id="rId1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660"/>
  </p:normalViewPr>
  <p:slideViewPr>
    <p:cSldViewPr snapToGrid="0">
      <p:cViewPr varScale="1">
        <p:scale>
          <a:sx n="70" d="100"/>
          <a:sy n="70" d="100"/>
        </p:scale>
        <p:origin x="15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CD7BE-AE22-47CB-9635-656CD9230CF3}" type="datetimeFigureOut">
              <a:rPr lang="en-IN" smtClean="0"/>
              <a:t>20-10-2019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32368-D321-41F3-AD90-7A2D5BE2F05D}" type="slidenum">
              <a:rPr lang="en-IN" smtClean="0"/>
              <a:t>‹#›</a:t>
            </a:fld>
            <a:endParaRPr lang="en-IN"/>
          </a:p>
        </p:txBody>
      </p:sp>
    </p:spTree>
    <p:extLst>
      <p:ext uri="{BB962C8B-B14F-4D97-AF65-F5344CB8AC3E}">
        <p14:creationId xmlns:p14="http://schemas.microsoft.com/office/powerpoint/2010/main" val="349363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8155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9285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8185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3475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128D1A-203B-4029-96E4-6C4499AF4C6B}"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180075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28D1A-203B-4029-96E4-6C4499AF4C6B}"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139704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28D1A-203B-4029-96E4-6C4499AF4C6B}"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295281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128D1A-203B-4029-96E4-6C4499AF4C6B}"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219909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128D1A-203B-4029-96E4-6C4499AF4C6B}"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17078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128D1A-203B-4029-96E4-6C4499AF4C6B}"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29723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28D1A-203B-4029-96E4-6C4499AF4C6B}"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195776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128D1A-203B-4029-96E4-6C4499AF4C6B}"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364958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28D1A-203B-4029-96E4-6C4499AF4C6B}"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113668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28D1A-203B-4029-96E4-6C4499AF4C6B}"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276284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128D1A-203B-4029-96E4-6C4499AF4C6B}"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D85AA3-3F2D-48E4-AE20-9221E13947E7}" type="slidenum">
              <a:rPr lang="en-IN" smtClean="0"/>
              <a:t>‹#›</a:t>
            </a:fld>
            <a:endParaRPr lang="en-IN"/>
          </a:p>
        </p:txBody>
      </p:sp>
    </p:spTree>
    <p:extLst>
      <p:ext uri="{BB962C8B-B14F-4D97-AF65-F5344CB8AC3E}">
        <p14:creationId xmlns:p14="http://schemas.microsoft.com/office/powerpoint/2010/main" val="138363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28D1A-203B-4029-96E4-6C4499AF4C6B}" type="datetimeFigureOut">
              <a:rPr lang="en-IN" smtClean="0"/>
              <a:t>20-10-2019</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85AA3-3F2D-48E4-AE20-9221E13947E7}" type="slidenum">
              <a:rPr lang="en-IN" smtClean="0"/>
              <a:t>‹#›</a:t>
            </a:fld>
            <a:endParaRPr lang="en-IN"/>
          </a:p>
        </p:txBody>
      </p:sp>
    </p:spTree>
    <p:extLst>
      <p:ext uri="{BB962C8B-B14F-4D97-AF65-F5344CB8AC3E}">
        <p14:creationId xmlns:p14="http://schemas.microsoft.com/office/powerpoint/2010/main" val="2791185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beginnersbook.com/2015/04/functional-dependency-in-dbms/"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altLang="en-US" dirty="0" smtClean="0"/>
              <a:t>Chapter 1</a:t>
            </a:r>
          </a:p>
        </p:txBody>
      </p:sp>
      <p:sp>
        <p:nvSpPr>
          <p:cNvPr id="30723" name="Rectangle 3"/>
          <p:cNvSpPr>
            <a:spLocks noGrp="1" noChangeArrowheads="1"/>
          </p:cNvSpPr>
          <p:nvPr>
            <p:ph type="subTitle" idx="1"/>
          </p:nvPr>
        </p:nvSpPr>
        <p:spPr>
          <a:xfrm>
            <a:off x="1143000" y="4079710"/>
            <a:ext cx="6858000" cy="1655762"/>
          </a:xfrm>
        </p:spPr>
        <p:txBody>
          <a:bodyPr>
            <a:normAutofit/>
          </a:bodyPr>
          <a:lstStyle/>
          <a:p>
            <a:pPr eaLnBrk="1" hangingPunct="1"/>
            <a:r>
              <a:rPr lang="en-US" altLang="en-US" sz="4800" dirty="0" smtClean="0">
                <a:latin typeface="Arial" panose="020B0604020202020204" pitchFamily="34" charset="0"/>
              </a:rPr>
              <a:t>Introduction and Conceptual Modeling</a:t>
            </a:r>
          </a:p>
        </p:txBody>
      </p:sp>
    </p:spTree>
    <p:extLst>
      <p:ext uri="{BB962C8B-B14F-4D97-AF65-F5344CB8AC3E}">
        <p14:creationId xmlns:p14="http://schemas.microsoft.com/office/powerpoint/2010/main" val="3342047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10</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2-Tier Architecture</a:t>
            </a:r>
            <a:endParaRPr lang="en-US" sz="36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927" y="1225728"/>
            <a:ext cx="6616961" cy="4751057"/>
          </a:xfrm>
          <a:prstGeom prst="rect">
            <a:avLst/>
          </a:prstGeom>
        </p:spPr>
      </p:pic>
    </p:spTree>
    <p:extLst>
      <p:ext uri="{BB962C8B-B14F-4D97-AF65-F5344CB8AC3E}">
        <p14:creationId xmlns:p14="http://schemas.microsoft.com/office/powerpoint/2010/main" val="33447687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a:xfrm>
            <a:off x="457200" y="274638"/>
            <a:ext cx="8229600" cy="487362"/>
          </a:xfrm>
          <a:noFill/>
        </p:spPr>
        <p:txBody>
          <a:bodyPr>
            <a:normAutofit fontScale="90000"/>
          </a:bodyPr>
          <a:lstStyle/>
          <a:p>
            <a:pPr algn="ctr" eaLnBrk="1" hangingPunct="1"/>
            <a:r>
              <a:rPr lang="en-CA" altLang="en-US" sz="4000" b="1" dirty="0" smtClean="0">
                <a:latin typeface="Arial" panose="020B0604020202020204" pitchFamily="34" charset="0"/>
              </a:rPr>
              <a:t>Normalization</a:t>
            </a:r>
            <a:endParaRPr lang="en-US" altLang="en-US" sz="4000" b="1" dirty="0" smtClean="0">
              <a:latin typeface="Arial" panose="020B0604020202020204" pitchFamily="34" charset="0"/>
            </a:endParaRPr>
          </a:p>
        </p:txBody>
      </p:sp>
      <p:sp>
        <p:nvSpPr>
          <p:cNvPr id="7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1068C3-3979-4368-ACD5-58BFF6E13BA8}" type="slidenum">
              <a:rPr lang="en-US" altLang="en-US" sz="1200" smtClean="0">
                <a:solidFill>
                  <a:srgbClr val="898989"/>
                </a:solidFill>
                <a:latin typeface="Times New Roman" panose="02020603050405020304" pitchFamily="18" charset="0"/>
              </a:rPr>
              <a:pPr>
                <a:spcBef>
                  <a:spcPct val="0"/>
                </a:spcBef>
                <a:buFontTx/>
                <a:buNone/>
              </a:pPr>
              <a:t>100</a:t>
            </a:fld>
            <a:endParaRPr lang="en-US" altLang="en-US" sz="1200" smtClean="0">
              <a:solidFill>
                <a:srgbClr val="898989"/>
              </a:solidFill>
              <a:latin typeface="Times New Roman" panose="02020603050405020304" pitchFamily="18" charset="0"/>
            </a:endParaRPr>
          </a:p>
        </p:txBody>
      </p:sp>
      <p:sp>
        <p:nvSpPr>
          <p:cNvPr id="7172" name="Text Box 3"/>
          <p:cNvSpPr txBox="1">
            <a:spLocks noChangeArrowheads="1"/>
          </p:cNvSpPr>
          <p:nvPr/>
        </p:nvSpPr>
        <p:spPr bwMode="auto">
          <a:xfrm>
            <a:off x="492125" y="1066800"/>
            <a:ext cx="80772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9050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177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635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092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1549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006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spcBef>
                <a:spcPct val="0"/>
              </a:spcBef>
              <a:buFont typeface="Arial" panose="020B0604020202020204" pitchFamily="34" charset="0"/>
              <a:buNone/>
            </a:pPr>
            <a:r>
              <a:rPr lang="en-US" altLang="en-US" sz="2400" dirty="0">
                <a:latin typeface="Times New Roman" panose="02020603050405020304" pitchFamily="18" charset="0"/>
              </a:rPr>
              <a:t>Normalization is a process of organizing the data in database to avoid data redundancy, insertion anomaly, update anomaly &amp; deletion anomaly.</a:t>
            </a:r>
          </a:p>
          <a:p>
            <a:pPr lvl="4">
              <a:spcBef>
                <a:spcPct val="0"/>
              </a:spcBef>
              <a:buFont typeface="Arial" panose="020B0604020202020204" pitchFamily="34" charset="0"/>
              <a:buNone/>
            </a:pPr>
            <a:endParaRPr lang="en-CA" altLang="en-US" sz="2400" dirty="0">
              <a:latin typeface="Times New Roman" panose="02020603050405020304" pitchFamily="18" charset="0"/>
            </a:endParaRPr>
          </a:p>
          <a:p>
            <a:pPr lvl="4">
              <a:spcBef>
                <a:spcPct val="0"/>
              </a:spcBef>
              <a:buFont typeface="Arial" panose="020B0604020202020204" pitchFamily="34" charset="0"/>
              <a:buNone/>
            </a:pPr>
            <a:r>
              <a:rPr lang="en-CA" altLang="en-US" sz="2400" i="1" dirty="0">
                <a:latin typeface="Times New Roman" panose="02020603050405020304" pitchFamily="18" charset="0"/>
              </a:rPr>
              <a:t>Normalization</a:t>
            </a:r>
            <a:r>
              <a:rPr lang="en-CA" altLang="en-US" sz="2400" dirty="0">
                <a:latin typeface="Times New Roman" panose="02020603050405020304" pitchFamily="18" charset="0"/>
              </a:rPr>
              <a:t> is a process that “improves” a database design by generating relations that are of higher normal forms.</a:t>
            </a:r>
          </a:p>
          <a:p>
            <a:pPr lvl="4">
              <a:spcBef>
                <a:spcPct val="0"/>
              </a:spcBef>
              <a:buFont typeface="Arial" panose="020B0604020202020204" pitchFamily="34" charset="0"/>
              <a:buNone/>
            </a:pPr>
            <a:endParaRPr lang="en-CA" altLang="en-US" sz="2400" dirty="0">
              <a:latin typeface="Times New Roman" panose="02020603050405020304" pitchFamily="18" charset="0"/>
            </a:endParaRPr>
          </a:p>
          <a:p>
            <a:pPr lvl="4">
              <a:spcBef>
                <a:spcPct val="0"/>
              </a:spcBef>
              <a:buFont typeface="Arial" panose="020B0604020202020204" pitchFamily="34" charset="0"/>
              <a:buNone/>
            </a:pPr>
            <a:r>
              <a:rPr lang="en-CA" altLang="en-US" sz="2400" dirty="0">
                <a:latin typeface="Times New Roman" panose="02020603050405020304" pitchFamily="18" charset="0"/>
              </a:rPr>
              <a:t>Widely used as guide in design of relational Database</a:t>
            </a:r>
          </a:p>
          <a:p>
            <a:pPr lvl="4">
              <a:spcBef>
                <a:spcPct val="0"/>
              </a:spcBef>
              <a:buFont typeface="Arial" panose="020B0604020202020204" pitchFamily="34" charset="0"/>
              <a:buNone/>
            </a:pPr>
            <a:endParaRPr lang="en-CA" altLang="en-US" sz="2400" dirty="0">
              <a:latin typeface="Times New Roman" panose="02020603050405020304" pitchFamily="18" charset="0"/>
            </a:endParaRPr>
          </a:p>
          <a:p>
            <a:pPr lvl="4">
              <a:spcBef>
                <a:spcPct val="0"/>
              </a:spcBef>
              <a:buFont typeface="Arial" panose="020B0604020202020204" pitchFamily="34" charset="0"/>
              <a:buNone/>
            </a:pPr>
            <a:r>
              <a:rPr lang="en-CA" altLang="en-US" sz="2400" dirty="0">
                <a:latin typeface="Times New Roman" panose="02020603050405020304" pitchFamily="18" charset="0"/>
              </a:rPr>
              <a:t>It is 2 step process</a:t>
            </a:r>
          </a:p>
          <a:p>
            <a:pPr lvl="4">
              <a:spcBef>
                <a:spcPct val="0"/>
              </a:spcBef>
              <a:buFont typeface="Arial" panose="020B0604020202020204" pitchFamily="34" charset="0"/>
              <a:buNone/>
            </a:pPr>
            <a:endParaRPr lang="en-CA" altLang="en-US" sz="2400" dirty="0">
              <a:latin typeface="Times New Roman" panose="02020603050405020304" pitchFamily="18" charset="0"/>
            </a:endParaRPr>
          </a:p>
          <a:p>
            <a:pPr lvl="4">
              <a:spcBef>
                <a:spcPct val="0"/>
              </a:spcBef>
              <a:buFont typeface="Wingdings" panose="05000000000000000000" pitchFamily="2" charset="2"/>
              <a:buChar char="§"/>
            </a:pPr>
            <a:r>
              <a:rPr lang="en-CA" altLang="en-US" sz="2400" dirty="0">
                <a:latin typeface="Times New Roman" panose="02020603050405020304" pitchFamily="18" charset="0"/>
              </a:rPr>
              <a:t>  Data is put into tabular form by removing repeating groups</a:t>
            </a:r>
          </a:p>
          <a:p>
            <a:pPr lvl="4">
              <a:spcBef>
                <a:spcPct val="0"/>
              </a:spcBef>
              <a:buFont typeface="Wingdings" panose="05000000000000000000" pitchFamily="2" charset="2"/>
              <a:buChar char="§"/>
            </a:pPr>
            <a:r>
              <a:rPr lang="en-CA" altLang="en-US" sz="2400" dirty="0">
                <a:latin typeface="Times New Roman" panose="02020603050405020304" pitchFamily="18" charset="0"/>
              </a:rPr>
              <a:t>  Duplicated data is removed from relational tables</a:t>
            </a:r>
          </a:p>
        </p:txBody>
      </p:sp>
    </p:spTree>
    <p:extLst>
      <p:ext uri="{BB962C8B-B14F-4D97-AF65-F5344CB8AC3E}">
        <p14:creationId xmlns:p14="http://schemas.microsoft.com/office/powerpoint/2010/main" val="35578873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a:noFill/>
        </p:spPr>
        <p:txBody>
          <a:bodyPr/>
          <a:lstStyle/>
          <a:p>
            <a:pPr algn="r" eaLnBrk="1" hangingPunct="1"/>
            <a:r>
              <a:rPr lang="en-CA" altLang="en-US" sz="4000" b="1" dirty="0" smtClean="0">
                <a:latin typeface="Arial" panose="020B0604020202020204" pitchFamily="34" charset="0"/>
              </a:rPr>
              <a:t>Objectives of Normalization</a:t>
            </a:r>
            <a:endParaRPr lang="en-US" altLang="en-US" sz="4000" b="1" dirty="0" smtClean="0">
              <a:latin typeface="Arial" panose="020B0604020202020204" pitchFamily="34"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60C239-5097-4008-BB36-F2F8BEA19D86}" type="slidenum">
              <a:rPr lang="en-US" altLang="en-US" sz="1200" smtClean="0">
                <a:solidFill>
                  <a:srgbClr val="898989"/>
                </a:solidFill>
                <a:latin typeface="Times New Roman" panose="02020603050405020304" pitchFamily="18" charset="0"/>
              </a:rPr>
              <a:pPr>
                <a:spcBef>
                  <a:spcPct val="0"/>
                </a:spcBef>
                <a:buFontTx/>
                <a:buNone/>
              </a:pPr>
              <a:t>101</a:t>
            </a:fld>
            <a:endParaRPr lang="en-US" altLang="en-US" sz="1200" smtClean="0">
              <a:solidFill>
                <a:srgbClr val="898989"/>
              </a:solidFill>
              <a:latin typeface="Times New Roman" panose="02020603050405020304" pitchFamily="18" charset="0"/>
            </a:endParaRPr>
          </a:p>
        </p:txBody>
      </p:sp>
      <p:sp>
        <p:nvSpPr>
          <p:cNvPr id="9221" name="Text Box 3"/>
          <p:cNvSpPr txBox="1">
            <a:spLocks noChangeArrowheads="1"/>
          </p:cNvSpPr>
          <p:nvPr/>
        </p:nvSpPr>
        <p:spPr bwMode="auto">
          <a:xfrm>
            <a:off x="457200" y="1295400"/>
            <a:ext cx="80772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9050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762000">
              <a:spcBef>
                <a:spcPct val="20000"/>
              </a:spcBef>
              <a:buFont typeface="Arial" panose="020B0604020202020204" pitchFamily="34" charset="0"/>
              <a:buChar char="»"/>
              <a:defRPr sz="2000">
                <a:solidFill>
                  <a:schemeClr val="tx1"/>
                </a:solidFill>
                <a:latin typeface="Calibri" panose="020F0502020204030204" pitchFamily="34" charset="0"/>
              </a:defRPr>
            </a:lvl5pPr>
            <a:lvl6pPr marL="1219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16764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133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2590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4">
              <a:spcBef>
                <a:spcPct val="0"/>
              </a:spcBef>
              <a:buFont typeface="Arial" panose="020B0604020202020204" pitchFamily="34" charset="0"/>
              <a:buNone/>
            </a:pPr>
            <a:endParaRPr lang="en-CA" altLang="en-US" sz="2400" i="1" dirty="0">
              <a:latin typeface="Times New Roman" panose="02020603050405020304" pitchFamily="18" charset="0"/>
            </a:endParaRPr>
          </a:p>
          <a:p>
            <a:pPr lvl="4" algn="just">
              <a:spcBef>
                <a:spcPct val="0"/>
              </a:spcBef>
              <a:buFont typeface="Arial" panose="020B0604020202020204" pitchFamily="34" charset="0"/>
              <a:buNone/>
            </a:pPr>
            <a:r>
              <a:rPr lang="en-CA" altLang="en-US" sz="3200" dirty="0">
                <a:latin typeface="Times New Roman" panose="02020603050405020304" pitchFamily="18" charset="0"/>
              </a:rPr>
              <a:t>To free relations from undesirable  insert update and delete anomalies</a:t>
            </a:r>
          </a:p>
          <a:p>
            <a:pPr lvl="4" algn="just">
              <a:spcBef>
                <a:spcPct val="0"/>
              </a:spcBef>
              <a:buFont typeface="Arial" panose="020B0604020202020204" pitchFamily="34" charset="0"/>
              <a:buNone/>
            </a:pPr>
            <a:endParaRPr lang="en-CA" altLang="en-US" sz="3200" dirty="0">
              <a:latin typeface="Times New Roman" panose="02020603050405020304" pitchFamily="18" charset="0"/>
            </a:endParaRPr>
          </a:p>
          <a:p>
            <a:pPr lvl="4" algn="just">
              <a:spcBef>
                <a:spcPct val="0"/>
              </a:spcBef>
              <a:buFont typeface="Arial" panose="020B0604020202020204" pitchFamily="34" charset="0"/>
              <a:buNone/>
            </a:pPr>
            <a:r>
              <a:rPr lang="en-CA" altLang="en-US" sz="3200" dirty="0">
                <a:latin typeface="Times New Roman" panose="02020603050405020304" pitchFamily="18" charset="0"/>
              </a:rPr>
              <a:t>To create formal framework for analyzing relation schemas based on their keys</a:t>
            </a:r>
          </a:p>
          <a:p>
            <a:pPr lvl="4" algn="just">
              <a:spcBef>
                <a:spcPct val="0"/>
              </a:spcBef>
              <a:buFont typeface="Arial" panose="020B0604020202020204" pitchFamily="34" charset="0"/>
              <a:buNone/>
            </a:pPr>
            <a:endParaRPr lang="en-CA" altLang="en-US" sz="3200" dirty="0">
              <a:latin typeface="Times New Roman" panose="02020603050405020304" pitchFamily="18" charset="0"/>
            </a:endParaRPr>
          </a:p>
          <a:p>
            <a:pPr lvl="4" algn="just">
              <a:spcBef>
                <a:spcPct val="0"/>
              </a:spcBef>
              <a:buFont typeface="Arial" panose="020B0604020202020204" pitchFamily="34" charset="0"/>
              <a:buNone/>
            </a:pPr>
            <a:r>
              <a:rPr lang="en-CA" altLang="en-US" sz="3200" dirty="0">
                <a:latin typeface="Times New Roman" panose="02020603050405020304" pitchFamily="18" charset="0"/>
              </a:rPr>
              <a:t>Reduce the need for restructuring the relations as new data types arrives.</a:t>
            </a:r>
          </a:p>
          <a:p>
            <a:pPr lvl="4" algn="just">
              <a:spcBef>
                <a:spcPct val="0"/>
              </a:spcBef>
              <a:buFont typeface="Arial" panose="020B0604020202020204" pitchFamily="34" charset="0"/>
              <a:buNone/>
            </a:pPr>
            <a:endParaRPr lang="en-CA" altLang="en-US" sz="2400" i="1" dirty="0">
              <a:latin typeface="Times New Roman" panose="02020603050405020304" pitchFamily="18" charset="0"/>
            </a:endParaRPr>
          </a:p>
          <a:p>
            <a:pPr lvl="4">
              <a:spcBef>
                <a:spcPct val="0"/>
              </a:spcBef>
              <a:buFont typeface="Arial" panose="020B0604020202020204" pitchFamily="34" charset="0"/>
              <a:buNone/>
            </a:pPr>
            <a:endParaRPr lang="en-CA" altLang="en-US" sz="2400" dirty="0">
              <a:latin typeface="Times New Roman" panose="02020603050405020304" pitchFamily="18" charset="0"/>
            </a:endParaRPr>
          </a:p>
        </p:txBody>
      </p:sp>
    </p:spTree>
    <p:extLst>
      <p:ext uri="{BB962C8B-B14F-4D97-AF65-F5344CB8AC3E}">
        <p14:creationId xmlns:p14="http://schemas.microsoft.com/office/powerpoint/2010/main" val="38885213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CA" altLang="en-US" b="1" dirty="0" smtClean="0">
                <a:latin typeface="Arial" panose="020B0604020202020204" pitchFamily="34" charset="0"/>
              </a:rPr>
              <a:t>Normalization</a:t>
            </a:r>
            <a:endParaRPr lang="en-US" altLang="en-US" b="1" dirty="0" smtClean="0">
              <a:latin typeface="Arial" panose="020B0604020202020204" pitchFamily="34"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B20CA9-B33D-4C06-83A9-A2D30FAC6BD6}" type="slidenum">
              <a:rPr lang="en-US" altLang="en-US" sz="1200" smtClean="0">
                <a:solidFill>
                  <a:srgbClr val="898989"/>
                </a:solidFill>
                <a:latin typeface="Times New Roman" panose="02020603050405020304" pitchFamily="18" charset="0"/>
              </a:rPr>
              <a:pPr>
                <a:spcBef>
                  <a:spcPct val="0"/>
                </a:spcBef>
                <a:buFontTx/>
                <a:buNone/>
              </a:pPr>
              <a:t>102</a:t>
            </a:fld>
            <a:endParaRPr lang="en-US" altLang="en-US" sz="1200" smtClean="0">
              <a:solidFill>
                <a:srgbClr val="898989"/>
              </a:solidFill>
              <a:latin typeface="Times New Roman" panose="02020603050405020304" pitchFamily="18" charset="0"/>
            </a:endParaRPr>
          </a:p>
        </p:txBody>
      </p:sp>
      <p:sp>
        <p:nvSpPr>
          <p:cNvPr id="11269" name="Text Box 3"/>
          <p:cNvSpPr txBox="1">
            <a:spLocks noChangeArrowheads="1"/>
          </p:cNvSpPr>
          <p:nvPr/>
        </p:nvSpPr>
        <p:spPr bwMode="auto">
          <a:xfrm>
            <a:off x="533400" y="1417638"/>
            <a:ext cx="80772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190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altLang="en-US" sz="2400">
                <a:latin typeface="Times New Roman" panose="02020603050405020304" pitchFamily="18" charset="0"/>
              </a:rPr>
              <a:t>There is a sequence to normal forms: </a:t>
            </a:r>
          </a:p>
          <a:p>
            <a:pPr lvl="1">
              <a:spcBef>
                <a:spcPct val="0"/>
              </a:spcBef>
              <a:buFontTx/>
              <a:buNone/>
            </a:pPr>
            <a:endParaRPr lang="en-CA" altLang="en-US" sz="2400">
              <a:latin typeface="Times New Roman" panose="02020603050405020304" pitchFamily="18" charset="0"/>
            </a:endParaRPr>
          </a:p>
          <a:p>
            <a:pPr lvl="1">
              <a:spcBef>
                <a:spcPct val="0"/>
              </a:spcBef>
              <a:buFontTx/>
              <a:buNone/>
            </a:pPr>
            <a:r>
              <a:rPr lang="en-CA" altLang="en-US" sz="2400">
                <a:latin typeface="Times New Roman" panose="02020603050405020304" pitchFamily="18" charset="0"/>
              </a:rPr>
              <a:t>1NF is considered the weakest, </a:t>
            </a:r>
          </a:p>
          <a:p>
            <a:pPr lvl="1">
              <a:spcBef>
                <a:spcPct val="0"/>
              </a:spcBef>
              <a:buFontTx/>
              <a:buNone/>
            </a:pPr>
            <a:r>
              <a:rPr lang="en-CA" altLang="en-US" sz="2400">
                <a:latin typeface="Times New Roman" panose="02020603050405020304" pitchFamily="18" charset="0"/>
              </a:rPr>
              <a:t>2NF is stronger than 1NF, </a:t>
            </a:r>
          </a:p>
          <a:p>
            <a:pPr lvl="1">
              <a:spcBef>
                <a:spcPct val="0"/>
              </a:spcBef>
              <a:buFontTx/>
              <a:buNone/>
            </a:pPr>
            <a:r>
              <a:rPr lang="en-CA" altLang="en-US" sz="2400">
                <a:latin typeface="Times New Roman" panose="02020603050405020304" pitchFamily="18" charset="0"/>
              </a:rPr>
              <a:t>3NF is stronger than 2NF, and </a:t>
            </a:r>
          </a:p>
          <a:p>
            <a:pPr lvl="1">
              <a:spcBef>
                <a:spcPct val="0"/>
              </a:spcBef>
              <a:buFontTx/>
              <a:buNone/>
            </a:pPr>
            <a:r>
              <a:rPr lang="en-CA" altLang="en-US" sz="2400">
                <a:latin typeface="Times New Roman" panose="02020603050405020304" pitchFamily="18" charset="0"/>
              </a:rPr>
              <a:t>BCNF is considered the strongest</a:t>
            </a:r>
          </a:p>
          <a:p>
            <a:pPr>
              <a:spcBef>
                <a:spcPct val="0"/>
              </a:spcBef>
              <a:buFontTx/>
              <a:buNone/>
            </a:pPr>
            <a:endParaRPr lang="en-CA" altLang="en-US" sz="2400">
              <a:latin typeface="Times New Roman" panose="02020603050405020304" pitchFamily="18" charset="0"/>
            </a:endParaRPr>
          </a:p>
          <a:p>
            <a:pPr>
              <a:spcBef>
                <a:spcPct val="0"/>
              </a:spcBef>
              <a:buFontTx/>
              <a:buNone/>
            </a:pPr>
            <a:r>
              <a:rPr lang="en-CA" altLang="en-US" sz="2400">
                <a:latin typeface="Times New Roman" panose="02020603050405020304" pitchFamily="18" charset="0"/>
              </a:rPr>
              <a:t>Also, </a:t>
            </a:r>
          </a:p>
          <a:p>
            <a:pPr lvl="1">
              <a:spcBef>
                <a:spcPct val="0"/>
              </a:spcBef>
              <a:buFontTx/>
              <a:buNone/>
            </a:pPr>
            <a:endParaRPr lang="en-CA" altLang="en-US" sz="2400">
              <a:latin typeface="Times New Roman" panose="02020603050405020304" pitchFamily="18" charset="0"/>
            </a:endParaRPr>
          </a:p>
          <a:p>
            <a:pPr lvl="1">
              <a:spcBef>
                <a:spcPct val="0"/>
              </a:spcBef>
              <a:buFontTx/>
              <a:buNone/>
            </a:pPr>
            <a:r>
              <a:rPr lang="en-CA" altLang="en-US" sz="2400">
                <a:latin typeface="Times New Roman" panose="02020603050405020304" pitchFamily="18" charset="0"/>
              </a:rPr>
              <a:t>Any relation that is in BCNF, is in 3NF; </a:t>
            </a:r>
          </a:p>
          <a:p>
            <a:pPr lvl="1">
              <a:spcBef>
                <a:spcPct val="0"/>
              </a:spcBef>
              <a:buFontTx/>
              <a:buNone/>
            </a:pPr>
            <a:r>
              <a:rPr lang="en-CA" altLang="en-US" sz="2400">
                <a:latin typeface="Times New Roman" panose="02020603050405020304" pitchFamily="18" charset="0"/>
              </a:rPr>
              <a:t>Any relation in 3NF is in 2NF; and </a:t>
            </a:r>
          </a:p>
          <a:p>
            <a:pPr lvl="1">
              <a:spcBef>
                <a:spcPct val="0"/>
              </a:spcBef>
              <a:buFontTx/>
              <a:buNone/>
            </a:pPr>
            <a:r>
              <a:rPr lang="en-CA" altLang="en-US" sz="2400">
                <a:latin typeface="Times New Roman" panose="02020603050405020304" pitchFamily="18" charset="0"/>
              </a:rPr>
              <a:t>Any relation in 2NF is in 1NF. </a:t>
            </a:r>
          </a:p>
        </p:txBody>
      </p:sp>
    </p:spTree>
    <p:extLst>
      <p:ext uri="{BB962C8B-B14F-4D97-AF65-F5344CB8AC3E}">
        <p14:creationId xmlns:p14="http://schemas.microsoft.com/office/powerpoint/2010/main" val="40158660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CA" altLang="en-US" b="1" dirty="0" smtClean="0">
                <a:latin typeface="Arial" panose="020B0604020202020204" pitchFamily="34" charset="0"/>
              </a:rPr>
              <a:t>Normalization</a:t>
            </a:r>
            <a:endParaRPr lang="en-US" altLang="en-US" b="1" dirty="0" smtClean="0">
              <a:latin typeface="Arial" panose="020B0604020202020204" pitchFamily="34" charset="0"/>
            </a:endParaRPr>
          </a:p>
        </p:txBody>
      </p:sp>
      <p:sp>
        <p:nvSpPr>
          <p:cNvPr id="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15EC3E-6F86-4666-BE75-E48819B42DFE}" type="slidenum">
              <a:rPr lang="en-US" altLang="en-US" sz="1200" smtClean="0">
                <a:solidFill>
                  <a:srgbClr val="898989"/>
                </a:solidFill>
                <a:latin typeface="Times New Roman" panose="02020603050405020304" pitchFamily="18" charset="0"/>
              </a:rPr>
              <a:pPr>
                <a:spcBef>
                  <a:spcPct val="0"/>
                </a:spcBef>
                <a:buFontTx/>
                <a:buNone/>
              </a:pPr>
              <a:t>103</a:t>
            </a:fld>
            <a:endParaRPr lang="en-US" altLang="en-US" sz="1200" smtClean="0">
              <a:solidFill>
                <a:srgbClr val="898989"/>
              </a:solidFill>
              <a:latin typeface="Times New Roman" panose="02020603050405020304" pitchFamily="18" charset="0"/>
            </a:endParaRPr>
          </a:p>
        </p:txBody>
      </p:sp>
      <p:sp>
        <p:nvSpPr>
          <p:cNvPr id="12293" name="Text Box 4"/>
          <p:cNvSpPr txBox="1">
            <a:spLocks noChangeArrowheads="1"/>
          </p:cNvSpPr>
          <p:nvPr/>
        </p:nvSpPr>
        <p:spPr bwMode="auto">
          <a:xfrm>
            <a:off x="3313113" y="4271963"/>
            <a:ext cx="1606550" cy="963612"/>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folHlink"/>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BCNF</a:t>
            </a:r>
          </a:p>
        </p:txBody>
      </p:sp>
      <p:sp>
        <p:nvSpPr>
          <p:cNvPr id="12294" name="Text Box 5"/>
          <p:cNvSpPr txBox="1">
            <a:spLocks noChangeArrowheads="1"/>
          </p:cNvSpPr>
          <p:nvPr/>
        </p:nvSpPr>
        <p:spPr bwMode="auto">
          <a:xfrm>
            <a:off x="2625725" y="3559175"/>
            <a:ext cx="2357438" cy="1714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3NF</a:t>
            </a:r>
          </a:p>
        </p:txBody>
      </p:sp>
      <p:sp>
        <p:nvSpPr>
          <p:cNvPr id="12295" name="Text Box 6"/>
          <p:cNvSpPr txBox="1">
            <a:spLocks noChangeArrowheads="1"/>
          </p:cNvSpPr>
          <p:nvPr/>
        </p:nvSpPr>
        <p:spPr bwMode="auto">
          <a:xfrm>
            <a:off x="1814513" y="2794000"/>
            <a:ext cx="3214687"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2NF</a:t>
            </a:r>
          </a:p>
        </p:txBody>
      </p:sp>
      <p:sp>
        <p:nvSpPr>
          <p:cNvPr id="12296" name="Text Box 7"/>
          <p:cNvSpPr txBox="1">
            <a:spLocks noChangeArrowheads="1"/>
          </p:cNvSpPr>
          <p:nvPr/>
        </p:nvSpPr>
        <p:spPr bwMode="auto">
          <a:xfrm>
            <a:off x="1219200" y="1920875"/>
            <a:ext cx="3856038" cy="3535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Times New Roman" panose="02020603050405020304" pitchFamily="18" charset="0"/>
              </a:rPr>
              <a:t>1NF</a:t>
            </a:r>
          </a:p>
        </p:txBody>
      </p:sp>
      <p:sp>
        <p:nvSpPr>
          <p:cNvPr id="12297" name="Text Box 8"/>
          <p:cNvSpPr txBox="1">
            <a:spLocks noChangeArrowheads="1"/>
          </p:cNvSpPr>
          <p:nvPr/>
        </p:nvSpPr>
        <p:spPr bwMode="auto">
          <a:xfrm>
            <a:off x="5334000" y="1981200"/>
            <a:ext cx="2971800"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i="1">
                <a:latin typeface="Times New Roman" panose="02020603050405020304" pitchFamily="18" charset="0"/>
              </a:rPr>
              <a:t>a relation in BCNF, is also in 3NF</a:t>
            </a:r>
          </a:p>
          <a:p>
            <a:pPr>
              <a:spcBef>
                <a:spcPct val="0"/>
              </a:spcBef>
              <a:buFontTx/>
              <a:buNone/>
            </a:pPr>
            <a:endParaRPr lang="en-US" altLang="en-US" sz="2800" i="1">
              <a:latin typeface="Times New Roman" panose="02020603050405020304" pitchFamily="18" charset="0"/>
            </a:endParaRPr>
          </a:p>
          <a:p>
            <a:pPr>
              <a:spcBef>
                <a:spcPct val="0"/>
              </a:spcBef>
              <a:buFontTx/>
              <a:buNone/>
            </a:pPr>
            <a:r>
              <a:rPr lang="en-US" altLang="en-US" sz="2800" i="1">
                <a:latin typeface="Times New Roman" panose="02020603050405020304" pitchFamily="18" charset="0"/>
              </a:rPr>
              <a:t>a relation in 3NF is also in 2NF</a:t>
            </a:r>
          </a:p>
          <a:p>
            <a:pPr>
              <a:spcBef>
                <a:spcPct val="0"/>
              </a:spcBef>
              <a:buFontTx/>
              <a:buNone/>
            </a:pPr>
            <a:endParaRPr lang="en-US" altLang="en-US" sz="2800" i="1">
              <a:latin typeface="Times New Roman" panose="02020603050405020304" pitchFamily="18" charset="0"/>
            </a:endParaRPr>
          </a:p>
          <a:p>
            <a:pPr>
              <a:spcBef>
                <a:spcPct val="0"/>
              </a:spcBef>
              <a:buFontTx/>
              <a:buNone/>
            </a:pPr>
            <a:r>
              <a:rPr lang="en-US" altLang="en-US" sz="2800" i="1">
                <a:latin typeface="Times New Roman" panose="02020603050405020304" pitchFamily="18" charset="0"/>
              </a:rPr>
              <a:t>a relation in 2NF is also in 1NF</a:t>
            </a:r>
          </a:p>
        </p:txBody>
      </p:sp>
    </p:spTree>
    <p:extLst>
      <p:ext uri="{BB962C8B-B14F-4D97-AF65-F5344CB8AC3E}">
        <p14:creationId xmlns:p14="http://schemas.microsoft.com/office/powerpoint/2010/main" val="19208790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CA" altLang="en-US" b="1" dirty="0" smtClean="0">
                <a:latin typeface="Arial" panose="020B0604020202020204" pitchFamily="34" charset="0"/>
              </a:rPr>
              <a:t>Normalization</a:t>
            </a:r>
            <a:endParaRPr lang="en-US" altLang="en-US" b="1" dirty="0" smtClean="0">
              <a:latin typeface="Arial" panose="020B0604020202020204" pitchFamily="34" charset="0"/>
            </a:endParaRPr>
          </a:p>
        </p:txBody>
      </p:sp>
      <p:sp>
        <p:nvSpPr>
          <p:cNvPr id="13318" name="Text Box 3"/>
          <p:cNvSpPr txBox="1">
            <a:spLocks noChangeArrowheads="1"/>
          </p:cNvSpPr>
          <p:nvPr/>
        </p:nvSpPr>
        <p:spPr bwMode="auto">
          <a:xfrm>
            <a:off x="628650" y="1690689"/>
            <a:ext cx="807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altLang="en-US" sz="2400" dirty="0">
                <a:latin typeface="Times New Roman" panose="02020603050405020304" pitchFamily="18" charset="0"/>
              </a:rPr>
              <a:t>The benefit of higher normal forms is that update semantics for the affected data are simplified. </a:t>
            </a:r>
          </a:p>
          <a:p>
            <a:pPr>
              <a:spcBef>
                <a:spcPct val="0"/>
              </a:spcBef>
              <a:buFontTx/>
              <a:buNone/>
            </a:pPr>
            <a:endParaRPr lang="en-CA" altLang="en-US" sz="2400" dirty="0">
              <a:latin typeface="Times New Roman" panose="02020603050405020304" pitchFamily="18" charset="0"/>
            </a:endParaRPr>
          </a:p>
          <a:p>
            <a:pPr>
              <a:spcBef>
                <a:spcPct val="0"/>
              </a:spcBef>
              <a:buFontTx/>
              <a:buNone/>
            </a:pPr>
            <a:r>
              <a:rPr lang="en-CA" altLang="en-US" sz="2400" dirty="0">
                <a:latin typeface="Times New Roman" panose="02020603050405020304" pitchFamily="18" charset="0"/>
              </a:rPr>
              <a:t>This means that applications required to maintain the database are simpler. </a:t>
            </a:r>
          </a:p>
          <a:p>
            <a:pPr>
              <a:spcBef>
                <a:spcPct val="0"/>
              </a:spcBef>
              <a:buFontTx/>
              <a:buNone/>
            </a:pPr>
            <a:endParaRPr lang="en-CA" altLang="en-US" sz="2400" dirty="0">
              <a:latin typeface="Times New Roman" panose="02020603050405020304" pitchFamily="18" charset="0"/>
            </a:endParaRPr>
          </a:p>
          <a:p>
            <a:pPr>
              <a:spcBef>
                <a:spcPct val="0"/>
              </a:spcBef>
              <a:buFontTx/>
              <a:buNone/>
            </a:pPr>
            <a:r>
              <a:rPr lang="en-CA" altLang="en-US" sz="2400" dirty="0">
                <a:latin typeface="Times New Roman" panose="02020603050405020304" pitchFamily="18" charset="0"/>
              </a:rPr>
              <a:t>A design that has a lower normal form than another design has more redundancy. Uncontrolled redundancy can lead to data integrity problems.</a:t>
            </a:r>
          </a:p>
          <a:p>
            <a:pPr>
              <a:spcBef>
                <a:spcPct val="0"/>
              </a:spcBef>
              <a:buFontTx/>
              <a:buNone/>
            </a:pPr>
            <a:endParaRPr lang="en-CA" altLang="en-US" sz="2400" dirty="0">
              <a:latin typeface="Times New Roman" panose="02020603050405020304" pitchFamily="18" charset="0"/>
            </a:endParaRPr>
          </a:p>
        </p:txBody>
      </p:sp>
    </p:spTree>
    <p:extLst>
      <p:ext uri="{BB962C8B-B14F-4D97-AF65-F5344CB8AC3E}">
        <p14:creationId xmlns:p14="http://schemas.microsoft.com/office/powerpoint/2010/main" val="37068151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CA" altLang="en-US" b="1" smtClean="0">
                <a:latin typeface="Arial" panose="020B0604020202020204" pitchFamily="34" charset="0"/>
              </a:rPr>
              <a:t>First Normal Form</a:t>
            </a:r>
            <a:endParaRPr lang="en-US" altLang="en-US" b="1" smtClean="0">
              <a:latin typeface="Arial" panose="020B0604020202020204" pitchFamily="34"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45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D0A97F-A563-4431-A7CF-C662835A53BD}" type="slidenum">
              <a:rPr lang="en-US" altLang="en-US" sz="1200" smtClean="0">
                <a:solidFill>
                  <a:srgbClr val="898989"/>
                </a:solidFill>
                <a:latin typeface="Times New Roman" panose="02020603050405020304" pitchFamily="18" charset="0"/>
              </a:rPr>
              <a:pPr>
                <a:spcBef>
                  <a:spcPct val="0"/>
                </a:spcBef>
                <a:buFontTx/>
                <a:buNone/>
              </a:pPr>
              <a:t>105</a:t>
            </a:fld>
            <a:endParaRPr lang="en-US" altLang="en-US" sz="1200" smtClean="0">
              <a:solidFill>
                <a:srgbClr val="898989"/>
              </a:solidFill>
              <a:latin typeface="Times New Roman" panose="02020603050405020304" pitchFamily="18" charset="0"/>
            </a:endParaRPr>
          </a:p>
        </p:txBody>
      </p:sp>
      <p:sp>
        <p:nvSpPr>
          <p:cNvPr id="24581" name="Text Box 82"/>
          <p:cNvSpPr txBox="1">
            <a:spLocks noChangeArrowheads="1"/>
          </p:cNvSpPr>
          <p:nvPr/>
        </p:nvSpPr>
        <p:spPr bwMode="auto">
          <a:xfrm>
            <a:off x="795338" y="1600200"/>
            <a:ext cx="7391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altLang="en-US" sz="2400" dirty="0" smtClean="0">
                <a:latin typeface="Arial" panose="020B0604020202020204" pitchFamily="34" charset="0"/>
              </a:rPr>
              <a:t>We </a:t>
            </a:r>
            <a:r>
              <a:rPr lang="en-CA" altLang="en-US" sz="2400" dirty="0">
                <a:latin typeface="Arial" panose="020B0604020202020204" pitchFamily="34" charset="0"/>
              </a:rPr>
              <a:t>say a relation is in </a:t>
            </a:r>
            <a:r>
              <a:rPr lang="en-CA" altLang="en-US" sz="2400" b="1" dirty="0">
                <a:latin typeface="Arial" panose="020B0604020202020204" pitchFamily="34" charset="0"/>
              </a:rPr>
              <a:t>1NF</a:t>
            </a:r>
            <a:r>
              <a:rPr lang="en-CA" altLang="en-US" sz="2400" dirty="0">
                <a:latin typeface="Arial" panose="020B0604020202020204" pitchFamily="34" charset="0"/>
              </a:rPr>
              <a:t> if all values stored in the relation are single-valued and atomic [non divisible]</a:t>
            </a:r>
          </a:p>
          <a:p>
            <a:pPr>
              <a:spcBef>
                <a:spcPct val="0"/>
              </a:spcBef>
              <a:buFontTx/>
              <a:buNone/>
            </a:pPr>
            <a:endParaRPr lang="en-US" altLang="en-US" sz="2400" dirty="0">
              <a:latin typeface="Arial" panose="020B0604020202020204" pitchFamily="34" charset="0"/>
            </a:endParaRPr>
          </a:p>
          <a:p>
            <a:pPr>
              <a:spcBef>
                <a:spcPct val="0"/>
              </a:spcBef>
              <a:buFontTx/>
              <a:buNone/>
            </a:pPr>
            <a:endParaRPr lang="en-US" altLang="en-US" sz="2400" dirty="0">
              <a:latin typeface="Arial" panose="020B0604020202020204" pitchFamily="34" charset="0"/>
            </a:endParaRPr>
          </a:p>
          <a:p>
            <a:pPr>
              <a:spcBef>
                <a:spcPct val="0"/>
              </a:spcBef>
              <a:buFontTx/>
              <a:buNone/>
            </a:pPr>
            <a:r>
              <a:rPr lang="en-US" altLang="en-US" sz="2400" dirty="0">
                <a:latin typeface="Arial" panose="020B0604020202020204" pitchFamily="34" charset="0"/>
              </a:rPr>
              <a:t>1NF places restrictions on the structure of relations. Values must be simple.</a:t>
            </a:r>
          </a:p>
          <a:p>
            <a:pPr>
              <a:spcBef>
                <a:spcPct val="0"/>
              </a:spcBef>
              <a:buFontTx/>
              <a:buNone/>
            </a:pPr>
            <a:endParaRPr lang="en-US" altLang="en-US" sz="2400" dirty="0">
              <a:latin typeface="Arial" panose="020B0604020202020204" pitchFamily="34" charset="0"/>
            </a:endParaRPr>
          </a:p>
          <a:p>
            <a:pPr>
              <a:spcBef>
                <a:spcPct val="0"/>
              </a:spcBef>
              <a:buFontTx/>
              <a:buNone/>
            </a:pPr>
            <a:r>
              <a:rPr lang="en-US" altLang="en-US" sz="2400" dirty="0">
                <a:latin typeface="Arial" panose="020B0604020202020204" pitchFamily="34" charset="0"/>
              </a:rPr>
              <a:t>As per the rule of first normal form, an attribute (column) of a table cannot hold multiple values. It should hold only atomic values.</a:t>
            </a:r>
          </a:p>
        </p:txBody>
      </p:sp>
    </p:spTree>
    <p:extLst>
      <p:ext uri="{BB962C8B-B14F-4D97-AF65-F5344CB8AC3E}">
        <p14:creationId xmlns:p14="http://schemas.microsoft.com/office/powerpoint/2010/main" val="8179361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CA" altLang="en-US" b="1" smtClean="0">
                <a:latin typeface="Arial" panose="020B0604020202020204" pitchFamily="34" charset="0"/>
              </a:rPr>
              <a:t>Second Normal Form</a:t>
            </a:r>
            <a:endParaRPr lang="en-US" altLang="en-US" b="1" smtClean="0">
              <a:latin typeface="Arial" panose="020B0604020202020204" pitchFamily="34" charset="0"/>
            </a:endParaRPr>
          </a:p>
        </p:txBody>
      </p:sp>
      <p:sp>
        <p:nvSpPr>
          <p:cNvPr id="276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53B2DB-1A66-4385-877A-1B0ACFFE972A}" type="slidenum">
              <a:rPr lang="en-US" altLang="en-US" sz="1200" smtClean="0">
                <a:solidFill>
                  <a:srgbClr val="898989"/>
                </a:solidFill>
                <a:latin typeface="Times New Roman" panose="02020603050405020304" pitchFamily="18" charset="0"/>
              </a:rPr>
              <a:pPr>
                <a:spcBef>
                  <a:spcPct val="0"/>
                </a:spcBef>
                <a:buFontTx/>
                <a:buNone/>
              </a:pPr>
              <a:t>106</a:t>
            </a:fld>
            <a:endParaRPr lang="en-US" altLang="en-US" sz="1200" smtClean="0">
              <a:solidFill>
                <a:srgbClr val="898989"/>
              </a:solidFill>
              <a:latin typeface="Times New Roman" panose="02020603050405020304" pitchFamily="18" charset="0"/>
            </a:endParaRPr>
          </a:p>
        </p:txBody>
      </p:sp>
      <p:sp>
        <p:nvSpPr>
          <p:cNvPr id="27652" name="Text Box 3"/>
          <p:cNvSpPr txBox="1">
            <a:spLocks noChangeArrowheads="1"/>
          </p:cNvSpPr>
          <p:nvPr/>
        </p:nvSpPr>
        <p:spPr bwMode="auto">
          <a:xfrm>
            <a:off x="519113" y="1111250"/>
            <a:ext cx="810577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tabLst>
                <a:tab pos="2270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2270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2270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2270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2270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227013" algn="l"/>
              </a:tabLst>
              <a:defRPr sz="2000">
                <a:solidFill>
                  <a:schemeClr val="tx1"/>
                </a:solidFill>
                <a:latin typeface="Calibri" panose="020F0502020204030204" pitchFamily="34" charset="0"/>
              </a:defRPr>
            </a:lvl9pPr>
          </a:lstStyle>
          <a:p>
            <a:pPr>
              <a:spcBef>
                <a:spcPct val="0"/>
              </a:spcBef>
              <a:buFontTx/>
              <a:buNone/>
            </a:pPr>
            <a:r>
              <a:rPr lang="en-CA" altLang="en-US" sz="2400" dirty="0" smtClean="0">
                <a:latin typeface="Times New Roman" panose="02020603050405020304" pitchFamily="18" charset="0"/>
              </a:rPr>
              <a:t>A </a:t>
            </a:r>
            <a:r>
              <a:rPr lang="en-CA" altLang="en-US" sz="2400" dirty="0">
                <a:latin typeface="Times New Roman" panose="02020603050405020304" pitchFamily="18" charset="0"/>
              </a:rPr>
              <a:t>relation is in </a:t>
            </a:r>
            <a:r>
              <a:rPr lang="en-CA" altLang="en-US" sz="2400" b="1" dirty="0">
                <a:latin typeface="Times New Roman" panose="02020603050405020304" pitchFamily="18" charset="0"/>
              </a:rPr>
              <a:t>2NF</a:t>
            </a:r>
            <a:r>
              <a:rPr lang="en-CA" altLang="en-US" sz="2400" dirty="0">
                <a:latin typeface="Times New Roman" panose="02020603050405020304" pitchFamily="18" charset="0"/>
              </a:rPr>
              <a:t> if it is in 1NF, and every non-key attribute is fully dependent on primary key. (That is, we don’t have any partial functional dependency.)</a:t>
            </a:r>
          </a:p>
          <a:p>
            <a:pPr>
              <a:spcBef>
                <a:spcPct val="0"/>
              </a:spcBef>
              <a:buFontTx/>
              <a:buNone/>
            </a:pPr>
            <a:endParaRPr lang="en-CA" altLang="en-US" sz="2400" dirty="0">
              <a:latin typeface="Arial" panose="020B0604020202020204" pitchFamily="34" charset="0"/>
            </a:endParaRPr>
          </a:p>
          <a:p>
            <a:pPr>
              <a:spcBef>
                <a:spcPct val="0"/>
              </a:spcBef>
              <a:buFontTx/>
              <a:buChar char="•"/>
            </a:pPr>
            <a:r>
              <a:rPr lang="en-CA" altLang="en-US" sz="2400" dirty="0">
                <a:latin typeface="Times" panose="02020603050405020304" pitchFamily="18" charset="0"/>
              </a:rPr>
              <a:t>A relation in 2NF should not have any partial dependencies of any attribute on Primary Key.  </a:t>
            </a:r>
            <a:r>
              <a:rPr lang="en-CA" altLang="en-US" sz="2400" b="1" dirty="0">
                <a:latin typeface="Times" panose="02020603050405020304" pitchFamily="18" charset="0"/>
              </a:rPr>
              <a:t>No Partial Dependency</a:t>
            </a:r>
          </a:p>
          <a:p>
            <a:pPr>
              <a:spcBef>
                <a:spcPct val="0"/>
              </a:spcBef>
              <a:buFontTx/>
              <a:buChar char="•"/>
            </a:pPr>
            <a:endParaRPr lang="en-CA" altLang="en-US" sz="2400" b="1" dirty="0">
              <a:latin typeface="Times" panose="02020603050405020304" pitchFamily="18" charset="0"/>
            </a:endParaRPr>
          </a:p>
          <a:p>
            <a:pPr>
              <a:spcBef>
                <a:spcPct val="0"/>
              </a:spcBef>
              <a:buFont typeface="Arial" panose="020B0604020202020204" pitchFamily="34" charset="0"/>
              <a:buNone/>
            </a:pPr>
            <a:r>
              <a:rPr lang="en-US" altLang="en-US" sz="2400" b="1" dirty="0">
                <a:latin typeface="Times" panose="02020603050405020304" pitchFamily="18" charset="0"/>
              </a:rPr>
              <a:t>A table is said to be in 2NF if the following conditions hold:</a:t>
            </a:r>
          </a:p>
          <a:p>
            <a:pPr>
              <a:spcBef>
                <a:spcPct val="0"/>
              </a:spcBef>
              <a:buFontTx/>
              <a:buChar char="•"/>
            </a:pPr>
            <a:r>
              <a:rPr lang="en-US" altLang="en-US" sz="2400" dirty="0">
                <a:latin typeface="Times" panose="02020603050405020304" pitchFamily="18" charset="0"/>
              </a:rPr>
              <a:t>   Table is in 1NF (First normal form)</a:t>
            </a:r>
          </a:p>
          <a:p>
            <a:pPr>
              <a:spcBef>
                <a:spcPct val="0"/>
              </a:spcBef>
              <a:buFontTx/>
              <a:buChar char="•"/>
            </a:pPr>
            <a:r>
              <a:rPr lang="en-US" altLang="en-US" sz="2400" dirty="0">
                <a:latin typeface="Times" panose="02020603050405020304" pitchFamily="18" charset="0"/>
              </a:rPr>
              <a:t>   No non-key attribute is dependent on the proper subset of any candidate key of table.</a:t>
            </a:r>
          </a:p>
          <a:p>
            <a:pPr>
              <a:spcBef>
                <a:spcPct val="0"/>
              </a:spcBef>
              <a:buFontTx/>
              <a:buChar char="•"/>
            </a:pPr>
            <a:r>
              <a:rPr lang="en-US" altLang="en-US" sz="2400" dirty="0">
                <a:latin typeface="Times" panose="02020603050405020304" pitchFamily="18" charset="0"/>
              </a:rPr>
              <a:t>   An attribute that is not part of any candidate key is known as non-key attribute.</a:t>
            </a:r>
          </a:p>
        </p:txBody>
      </p:sp>
    </p:spTree>
    <p:extLst>
      <p:ext uri="{BB962C8B-B14F-4D97-AF65-F5344CB8AC3E}">
        <p14:creationId xmlns:p14="http://schemas.microsoft.com/office/powerpoint/2010/main" val="37918673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CA" altLang="en-US" sz="3600" b="1" smtClean="0">
                <a:latin typeface="Arial" panose="020B0604020202020204" pitchFamily="34" charset="0"/>
              </a:rPr>
              <a:t>Third Normal Form</a:t>
            </a:r>
            <a:endParaRPr lang="en-US" altLang="en-US" sz="3600" b="1" smtClean="0">
              <a:latin typeface="Arial" panose="020B0604020202020204" pitchFamily="34"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307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3D651C-DCB7-433B-9A91-962CF99550B9}" type="slidenum">
              <a:rPr lang="en-US" altLang="en-US" sz="1200" smtClean="0">
                <a:solidFill>
                  <a:srgbClr val="898989"/>
                </a:solidFill>
                <a:latin typeface="Times New Roman" panose="02020603050405020304" pitchFamily="18" charset="0"/>
              </a:rPr>
              <a:pPr>
                <a:spcBef>
                  <a:spcPct val="0"/>
                </a:spcBef>
                <a:buFontTx/>
                <a:buNone/>
              </a:pPr>
              <a:t>107</a:t>
            </a:fld>
            <a:endParaRPr lang="en-US" altLang="en-US" sz="1200" smtClean="0">
              <a:solidFill>
                <a:srgbClr val="898989"/>
              </a:solidFill>
              <a:latin typeface="Times New Roman" panose="02020603050405020304" pitchFamily="18" charset="0"/>
            </a:endParaRPr>
          </a:p>
        </p:txBody>
      </p:sp>
      <p:sp>
        <p:nvSpPr>
          <p:cNvPr id="30725" name="Text Box 3"/>
          <p:cNvSpPr txBox="1">
            <a:spLocks noChangeArrowheads="1"/>
          </p:cNvSpPr>
          <p:nvPr/>
        </p:nvSpPr>
        <p:spPr bwMode="auto">
          <a:xfrm>
            <a:off x="685800" y="1143000"/>
            <a:ext cx="7718425"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1200"/>
              </a:spcBef>
              <a:spcAft>
                <a:spcPts val="1200"/>
              </a:spcAft>
              <a:buFontTx/>
              <a:buNone/>
            </a:pPr>
            <a:r>
              <a:rPr lang="en-CA" altLang="en-US" sz="2400">
                <a:latin typeface="Times New Roman" panose="02020603050405020304" pitchFamily="18" charset="0"/>
              </a:rPr>
              <a:t>A relation is in </a:t>
            </a:r>
            <a:r>
              <a:rPr lang="en-CA" altLang="en-US" sz="2400" b="1">
                <a:latin typeface="Times New Roman" panose="02020603050405020304" pitchFamily="18" charset="0"/>
              </a:rPr>
              <a:t>3NF</a:t>
            </a:r>
            <a:r>
              <a:rPr lang="en-CA" altLang="en-US" sz="2400">
                <a:latin typeface="Times New Roman" panose="02020603050405020304" pitchFamily="18" charset="0"/>
              </a:rPr>
              <a:t> if the relation is in 2NF and every </a:t>
            </a:r>
            <a:r>
              <a:rPr lang="en-CA" altLang="en-US" sz="2400" i="1">
                <a:latin typeface="Times New Roman" panose="02020603050405020304" pitchFamily="18" charset="0"/>
              </a:rPr>
              <a:t>non-key</a:t>
            </a:r>
            <a:r>
              <a:rPr lang="en-CA" altLang="en-US" sz="2400">
                <a:latin typeface="Times New Roman" panose="02020603050405020304" pitchFamily="18" charset="0"/>
              </a:rPr>
              <a:t> attributes are dependent on Primary key and not </a:t>
            </a:r>
            <a:r>
              <a:rPr lang="en-CA" altLang="en-US" sz="2400" b="1">
                <a:latin typeface="Times New Roman" panose="02020603050405020304" pitchFamily="18" charset="0"/>
              </a:rPr>
              <a:t>transitively dependent </a:t>
            </a:r>
            <a:r>
              <a:rPr lang="en-CA" altLang="en-US" sz="2400">
                <a:latin typeface="Times New Roman" panose="02020603050405020304" pitchFamily="18" charset="0"/>
              </a:rPr>
              <a:t>on other attributes.</a:t>
            </a:r>
          </a:p>
          <a:p>
            <a:pPr>
              <a:spcBef>
                <a:spcPct val="0"/>
              </a:spcBef>
              <a:buFontTx/>
              <a:buChar char="•"/>
            </a:pPr>
            <a:endParaRPr lang="en-CA" altLang="en-US" sz="2400">
              <a:latin typeface="Times New Roman" panose="02020603050405020304" pitchFamily="18" charset="0"/>
            </a:endParaRPr>
          </a:p>
          <a:p>
            <a:pPr>
              <a:spcBef>
                <a:spcPct val="0"/>
              </a:spcBef>
              <a:buFontTx/>
              <a:buChar char="•"/>
            </a:pPr>
            <a:r>
              <a:rPr lang="en-CA" altLang="en-US" sz="2400">
                <a:latin typeface="Times New Roman" panose="02020603050405020304" pitchFamily="18" charset="0"/>
              </a:rPr>
              <a:t>If a non key attribute functionally determines other non key attributes it is said to be </a:t>
            </a:r>
            <a:r>
              <a:rPr lang="en-CA" altLang="en-US" sz="2400" b="1">
                <a:latin typeface="Times New Roman" panose="02020603050405020304" pitchFamily="18" charset="0"/>
              </a:rPr>
              <a:t>transitively dependent </a:t>
            </a:r>
            <a:r>
              <a:rPr lang="en-CA" altLang="en-US" sz="2400">
                <a:latin typeface="Times New Roman" panose="02020603050405020304" pitchFamily="18" charset="0"/>
              </a:rPr>
              <a:t>on other non key attributes.</a:t>
            </a:r>
          </a:p>
          <a:p>
            <a:pPr>
              <a:spcBef>
                <a:spcPct val="0"/>
              </a:spcBef>
              <a:buFontTx/>
              <a:buChar char="•"/>
            </a:pPr>
            <a:endParaRPr lang="en-CA" altLang="en-US" sz="2400">
              <a:latin typeface="Times New Roman" panose="02020603050405020304" pitchFamily="18" charset="0"/>
            </a:endParaRPr>
          </a:p>
          <a:p>
            <a:pPr>
              <a:spcBef>
                <a:spcPct val="0"/>
              </a:spcBef>
              <a:buFontTx/>
              <a:buChar char="•"/>
            </a:pPr>
            <a:r>
              <a:rPr lang="en-CA" altLang="en-US" sz="2400">
                <a:latin typeface="Times New Roman" panose="02020603050405020304" pitchFamily="18" charset="0"/>
              </a:rPr>
              <a:t>No Transitive Dependency</a:t>
            </a:r>
          </a:p>
          <a:p>
            <a:pPr>
              <a:spcBef>
                <a:spcPct val="0"/>
              </a:spcBef>
              <a:buFontTx/>
              <a:buChar char="•"/>
            </a:pPr>
            <a:endParaRPr lang="en-CA" altLang="en-US" sz="2400">
              <a:latin typeface="Times New Roman" panose="02020603050405020304" pitchFamily="18" charset="0"/>
            </a:endParaRPr>
          </a:p>
          <a:p>
            <a:pPr>
              <a:spcBef>
                <a:spcPct val="0"/>
              </a:spcBef>
              <a:buFontTx/>
              <a:buChar char="•"/>
            </a:pPr>
            <a:r>
              <a:rPr lang="en-CA" altLang="en-US" sz="2400">
                <a:latin typeface="Times New Roman" panose="02020603050405020304" pitchFamily="18" charset="0"/>
              </a:rPr>
              <a:t>Reduces data duplication</a:t>
            </a:r>
          </a:p>
          <a:p>
            <a:pPr>
              <a:spcBef>
                <a:spcPct val="0"/>
              </a:spcBef>
              <a:buFontTx/>
              <a:buNone/>
            </a:pPr>
            <a:r>
              <a:rPr lang="en-CA" altLang="en-US" sz="2400">
                <a:latin typeface="Times New Roman" panose="02020603050405020304" pitchFamily="18" charset="0"/>
              </a:rPr>
              <a:t>	</a:t>
            </a:r>
          </a:p>
        </p:txBody>
      </p:sp>
    </p:spTree>
    <p:extLst>
      <p:ext uri="{BB962C8B-B14F-4D97-AF65-F5344CB8AC3E}">
        <p14:creationId xmlns:p14="http://schemas.microsoft.com/office/powerpoint/2010/main" val="10729411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CA" altLang="en-US" sz="3600" b="1" smtClean="0">
                <a:latin typeface="Arial" panose="020B0604020202020204" pitchFamily="34" charset="0"/>
              </a:rPr>
              <a:t>BCNF</a:t>
            </a:r>
            <a:endParaRPr lang="en-US" altLang="en-US" sz="3600" b="1" smtClean="0">
              <a:latin typeface="Arial" panose="020B0604020202020204" pitchFamily="34"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337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9AE884-C34E-4F4C-904B-66185FF1D38E}" type="slidenum">
              <a:rPr lang="en-US" altLang="en-US" sz="1200" smtClean="0">
                <a:solidFill>
                  <a:srgbClr val="898989"/>
                </a:solidFill>
                <a:latin typeface="Times New Roman" panose="02020603050405020304" pitchFamily="18" charset="0"/>
              </a:rPr>
              <a:pPr>
                <a:spcBef>
                  <a:spcPct val="0"/>
                </a:spcBef>
                <a:buFontTx/>
                <a:buNone/>
              </a:pPr>
              <a:t>108</a:t>
            </a:fld>
            <a:endParaRPr lang="en-US" altLang="en-US" sz="1200" smtClean="0">
              <a:solidFill>
                <a:srgbClr val="898989"/>
              </a:solidFill>
              <a:latin typeface="Times New Roman" panose="02020603050405020304" pitchFamily="18" charset="0"/>
            </a:endParaRPr>
          </a:p>
        </p:txBody>
      </p:sp>
      <p:sp>
        <p:nvSpPr>
          <p:cNvPr id="33797" name="Text Box 3"/>
          <p:cNvSpPr txBox="1">
            <a:spLocks noChangeArrowheads="1"/>
          </p:cNvSpPr>
          <p:nvPr/>
        </p:nvSpPr>
        <p:spPr bwMode="auto">
          <a:xfrm>
            <a:off x="685800" y="1143000"/>
            <a:ext cx="7718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r>
              <a:rPr lang="en-US" altLang="en-US" sz="2800" dirty="0">
                <a:latin typeface="Times New Roman" panose="02020603050405020304" pitchFamily="18" charset="0"/>
              </a:rPr>
              <a:t>It is an advance version of 3NF that’s why it is also referred as 3.5NF. </a:t>
            </a:r>
            <a:endParaRPr lang="en-US" altLang="en-US" sz="2800" dirty="0" smtClean="0">
              <a:latin typeface="Times New Roman" panose="02020603050405020304" pitchFamily="18" charset="0"/>
            </a:endParaRPr>
          </a:p>
          <a:p>
            <a:pPr algn="just"/>
            <a:endParaRPr lang="en-US" altLang="en-US" sz="2800" dirty="0">
              <a:latin typeface="Times New Roman" panose="02020603050405020304" pitchFamily="18" charset="0"/>
            </a:endParaRPr>
          </a:p>
          <a:p>
            <a:pPr algn="just"/>
            <a:r>
              <a:rPr lang="en-US" altLang="en-US" sz="2800" dirty="0">
                <a:latin typeface="Times New Roman" panose="02020603050405020304" pitchFamily="18" charset="0"/>
              </a:rPr>
              <a:t>BCNF is stricter than 3NF. </a:t>
            </a:r>
          </a:p>
          <a:p>
            <a:pPr algn="just"/>
            <a:endParaRPr lang="en-US" altLang="en-US" sz="2800" dirty="0" smtClean="0">
              <a:latin typeface="Times New Roman" panose="02020603050405020304" pitchFamily="18" charset="0"/>
            </a:endParaRPr>
          </a:p>
          <a:p>
            <a:pPr algn="just"/>
            <a:r>
              <a:rPr lang="en-US" altLang="en-US" sz="2800" dirty="0" smtClean="0">
                <a:latin typeface="Times New Roman" panose="02020603050405020304" pitchFamily="18" charset="0"/>
              </a:rPr>
              <a:t>A </a:t>
            </a:r>
            <a:r>
              <a:rPr lang="en-US" altLang="en-US" sz="2800" dirty="0">
                <a:latin typeface="Times New Roman" panose="02020603050405020304" pitchFamily="18" charset="0"/>
              </a:rPr>
              <a:t>table complies with BCNF if it is in 3NF and for every </a:t>
            </a:r>
            <a:r>
              <a:rPr lang="en-US" altLang="en-US" sz="2800" dirty="0">
                <a:latin typeface="Times New Roman" panose="02020603050405020304" pitchFamily="18" charset="0"/>
                <a:hlinkClick r:id="rId2"/>
              </a:rPr>
              <a:t>functional dependency</a:t>
            </a:r>
            <a:r>
              <a:rPr lang="en-US" altLang="en-US" sz="2800" dirty="0">
                <a:latin typeface="Times New Roman" panose="02020603050405020304" pitchFamily="18" charset="0"/>
              </a:rPr>
              <a:t> X </a:t>
            </a:r>
            <a:r>
              <a:rPr lang="en-US" altLang="en-US" sz="2800" dirty="0">
                <a:latin typeface="Times New Roman" panose="02020603050405020304" pitchFamily="18" charset="0"/>
                <a:sym typeface="Wingdings" panose="05000000000000000000" pitchFamily="2" charset="2"/>
              </a:rPr>
              <a:t></a:t>
            </a:r>
            <a:r>
              <a:rPr lang="en-US" altLang="en-US" sz="2800" dirty="0">
                <a:latin typeface="Times New Roman" panose="02020603050405020304" pitchFamily="18" charset="0"/>
              </a:rPr>
              <a:t> Y, X should be the super key of the table.</a:t>
            </a:r>
          </a:p>
          <a:p>
            <a:pPr algn="just"/>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3041034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15AF79C-AF9B-47C9-A62E-B8B14AEF993A}" type="slidenum">
              <a:rPr lang="en-US" altLang="en-US" sz="1200" smtClean="0">
                <a:solidFill>
                  <a:srgbClr val="898989"/>
                </a:solidFill>
                <a:latin typeface="Times New Roman" panose="02020603050405020304" pitchFamily="18" charset="0"/>
              </a:rPr>
              <a:pPr>
                <a:spcBef>
                  <a:spcPct val="0"/>
                </a:spcBef>
                <a:buFontTx/>
                <a:buNone/>
              </a:pPr>
              <a:t>109</a:t>
            </a:fld>
            <a:endParaRPr lang="en-US" altLang="en-US" sz="1200" smtClean="0">
              <a:solidFill>
                <a:srgbClr val="898989"/>
              </a:solidFill>
              <a:latin typeface="Times New Roman" panose="02020603050405020304" pitchFamily="18" charset="0"/>
            </a:endParaRPr>
          </a:p>
        </p:txBody>
      </p:sp>
      <p:sp>
        <p:nvSpPr>
          <p:cNvPr id="36867" name="Rectangle 1"/>
          <p:cNvSpPr>
            <a:spLocks noChangeArrowheads="1"/>
          </p:cNvSpPr>
          <p:nvPr/>
        </p:nvSpPr>
        <p:spPr bwMode="auto">
          <a:xfrm>
            <a:off x="571500" y="381000"/>
            <a:ext cx="8001000"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defRPr/>
            </a:pPr>
            <a:r>
              <a:rPr lang="en-US" altLang="en-US" sz="3600" dirty="0" smtClean="0">
                <a:latin typeface="&amp;quot"/>
              </a:rPr>
              <a:t>Canonical Cover (Fc) : </a:t>
            </a:r>
          </a:p>
          <a:p>
            <a:pPr>
              <a:spcBef>
                <a:spcPct val="0"/>
              </a:spcBef>
              <a:buFontTx/>
              <a:buNone/>
              <a:defRPr/>
            </a:pPr>
            <a:endParaRPr lang="en-US" altLang="en-US" sz="2400" b="1" dirty="0" smtClean="0">
              <a:solidFill>
                <a:srgbClr val="000000"/>
              </a:solidFill>
              <a:latin typeface="&amp;quot"/>
            </a:endParaRPr>
          </a:p>
          <a:p>
            <a:pPr marL="342900" indent="-342900" algn="just">
              <a:spcBef>
                <a:spcPct val="0"/>
              </a:spcBef>
              <a:buFont typeface="Wingdings" panose="05000000000000000000" pitchFamily="2" charset="2"/>
              <a:buChar char="§"/>
              <a:defRPr/>
            </a:pPr>
            <a:r>
              <a:rPr lang="en-US" altLang="en-US" sz="2200" dirty="0" smtClean="0">
                <a:solidFill>
                  <a:srgbClr val="000000"/>
                </a:solidFill>
                <a:latin typeface="&amp;quot"/>
              </a:rPr>
              <a:t>Also called as Minimal Cover</a:t>
            </a:r>
          </a:p>
          <a:p>
            <a:pPr marL="342900" indent="-342900" algn="just">
              <a:spcBef>
                <a:spcPct val="0"/>
              </a:spcBef>
              <a:buFont typeface="Wingdings" panose="05000000000000000000" pitchFamily="2" charset="2"/>
              <a:buChar char="§"/>
              <a:defRPr/>
            </a:pPr>
            <a:endParaRPr lang="en-US" altLang="en-US" sz="2200" dirty="0" smtClean="0">
              <a:solidFill>
                <a:srgbClr val="000000"/>
              </a:solidFill>
              <a:latin typeface="&amp;quot"/>
            </a:endParaRPr>
          </a:p>
          <a:p>
            <a:pPr marL="342900" indent="-342900" algn="just">
              <a:spcBef>
                <a:spcPct val="0"/>
              </a:spcBef>
              <a:buFont typeface="Wingdings" panose="05000000000000000000" pitchFamily="2" charset="2"/>
              <a:buChar char="§"/>
              <a:defRPr/>
            </a:pPr>
            <a:r>
              <a:rPr lang="en-US" altLang="en-US" sz="2200" dirty="0" smtClean="0">
                <a:solidFill>
                  <a:srgbClr val="000000"/>
                </a:solidFill>
                <a:latin typeface="&amp;quot"/>
              </a:rPr>
              <a:t>Working with a huge set of functional dependencies can cause unnecessary added computational time. This is where the canonical cover comes into play.</a:t>
            </a:r>
          </a:p>
          <a:p>
            <a:pPr marL="342900" indent="-342900" algn="just">
              <a:spcBef>
                <a:spcPct val="0"/>
              </a:spcBef>
              <a:buFont typeface="Wingdings" panose="05000000000000000000" pitchFamily="2" charset="2"/>
              <a:buChar char="§"/>
              <a:defRPr/>
            </a:pPr>
            <a:endParaRPr lang="en-US" altLang="en-US" sz="2200" dirty="0" smtClean="0">
              <a:solidFill>
                <a:srgbClr val="000000"/>
              </a:solidFill>
              <a:latin typeface="&amp;quot"/>
            </a:endParaRPr>
          </a:p>
          <a:p>
            <a:pPr marL="342900" indent="-342900" algn="just">
              <a:spcBef>
                <a:spcPct val="0"/>
              </a:spcBef>
              <a:buFont typeface="Wingdings" panose="05000000000000000000" pitchFamily="2" charset="2"/>
              <a:buChar char="§"/>
              <a:defRPr/>
            </a:pPr>
            <a:r>
              <a:rPr lang="en-US" altLang="en-US" sz="2200" dirty="0" smtClean="0">
                <a:solidFill>
                  <a:srgbClr val="000000"/>
                </a:solidFill>
                <a:latin typeface="&amp;quot"/>
              </a:rPr>
              <a:t>A canonical cover of a set of functional dependencies F is a simplified set of functional dependencies that has the same closure as the original set F. </a:t>
            </a:r>
          </a:p>
          <a:p>
            <a:pPr marL="342900" indent="-342900" algn="just">
              <a:spcBef>
                <a:spcPct val="0"/>
              </a:spcBef>
              <a:buFont typeface="Wingdings" panose="05000000000000000000" pitchFamily="2" charset="2"/>
              <a:buChar char="§"/>
              <a:defRPr/>
            </a:pPr>
            <a:endParaRPr lang="en-US" altLang="en-US" sz="2200" dirty="0" smtClean="0">
              <a:solidFill>
                <a:srgbClr val="000000"/>
              </a:solidFill>
              <a:latin typeface="&amp;quot"/>
            </a:endParaRPr>
          </a:p>
          <a:p>
            <a:pPr marL="342900" indent="-342900" algn="just">
              <a:spcBef>
                <a:spcPct val="0"/>
              </a:spcBef>
              <a:buFont typeface="Wingdings" panose="05000000000000000000" pitchFamily="2" charset="2"/>
              <a:buChar char="§"/>
              <a:defRPr/>
            </a:pPr>
            <a:r>
              <a:rPr lang="en-US" altLang="en-US" sz="2200" dirty="0" smtClean="0">
                <a:solidFill>
                  <a:srgbClr val="000000"/>
                </a:solidFill>
                <a:latin typeface="&amp;quot"/>
              </a:rPr>
              <a:t>Focuses on to Identify and Remove extraneous attribute</a:t>
            </a:r>
          </a:p>
          <a:p>
            <a:pPr marL="342900" indent="-342900" algn="just">
              <a:spcBef>
                <a:spcPct val="0"/>
              </a:spcBef>
              <a:buFont typeface="Wingdings" panose="05000000000000000000" pitchFamily="2" charset="2"/>
              <a:buChar char="§"/>
              <a:defRPr/>
            </a:pPr>
            <a:endParaRPr lang="en-US" altLang="en-US" sz="2200" dirty="0" smtClean="0">
              <a:solidFill>
                <a:srgbClr val="000000"/>
              </a:solidFill>
              <a:latin typeface="&amp;quot"/>
            </a:endParaRPr>
          </a:p>
          <a:p>
            <a:pPr marL="342900" indent="-342900" algn="just">
              <a:spcBef>
                <a:spcPct val="0"/>
              </a:spcBef>
              <a:buFont typeface="Wingdings" panose="05000000000000000000" pitchFamily="2" charset="2"/>
              <a:buChar char="§"/>
              <a:defRPr/>
            </a:pPr>
            <a:r>
              <a:rPr lang="en-US" altLang="en-US" sz="2200" dirty="0" smtClean="0">
                <a:solidFill>
                  <a:srgbClr val="000000"/>
                </a:solidFill>
                <a:latin typeface="&amp;quot"/>
              </a:rPr>
              <a:t>Extraneous means irrelevant, not important or repetitive </a:t>
            </a:r>
            <a:endParaRPr lang="en-US" altLang="en-US" sz="2200" dirty="0" smtClean="0">
              <a:solidFill>
                <a:srgbClr val="FF0000"/>
              </a:solidFill>
              <a:latin typeface="&amp;quot"/>
            </a:endParaRPr>
          </a:p>
        </p:txBody>
      </p:sp>
    </p:spTree>
    <p:extLst>
      <p:ext uri="{BB962C8B-B14F-4D97-AF65-F5344CB8AC3E}">
        <p14:creationId xmlns:p14="http://schemas.microsoft.com/office/powerpoint/2010/main" val="351961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11</a:t>
            </a:fld>
            <a:endParaRPr lang="en-US" altLang="en-US" sz="1600" dirty="0">
              <a:solidFill>
                <a:schemeClr val="bg2"/>
              </a:solidFill>
            </a:endParaRPr>
          </a:p>
        </p:txBody>
      </p:sp>
      <p:sp>
        <p:nvSpPr>
          <p:cNvPr id="31748" name="Rectangle 3"/>
          <p:cNvSpPr>
            <a:spLocks noGrp="1" noChangeArrowheads="1"/>
          </p:cNvSpPr>
          <p:nvPr>
            <p:ph type="body" idx="1"/>
          </p:nvPr>
        </p:nvSpPr>
        <p:spPr>
          <a:xfrm>
            <a:off x="355054" y="370124"/>
            <a:ext cx="8215527" cy="5986227"/>
          </a:xfrm>
        </p:spPr>
        <p:txBody>
          <a:bodyPr>
            <a:noAutofit/>
          </a:bodyPr>
          <a:lstStyle/>
          <a:p>
            <a:pPr marL="0" indent="0" algn="ctr">
              <a:buNone/>
            </a:pPr>
            <a:r>
              <a:rPr lang="en-US" sz="3600" b="1" dirty="0" smtClean="0"/>
              <a:t>3-Tier Architecture</a:t>
            </a:r>
          </a:p>
          <a:p>
            <a:pPr algn="just">
              <a:spcBef>
                <a:spcPts val="0"/>
              </a:spcBef>
            </a:pPr>
            <a:endParaRPr lang="en-US" sz="2600" dirty="0" smtClean="0"/>
          </a:p>
          <a:p>
            <a:pPr algn="just">
              <a:spcBef>
                <a:spcPts val="0"/>
              </a:spcBef>
            </a:pPr>
            <a:r>
              <a:rPr lang="en-US" sz="2600" dirty="0" smtClean="0"/>
              <a:t>The </a:t>
            </a:r>
            <a:r>
              <a:rPr lang="en-US" sz="2600" dirty="0"/>
              <a:t>3-Tier architecture contains another layer </a:t>
            </a:r>
            <a:r>
              <a:rPr lang="en-US" sz="2600" dirty="0" smtClean="0"/>
              <a:t>(Application Layer) between </a:t>
            </a:r>
            <a:r>
              <a:rPr lang="en-US" sz="2600" dirty="0"/>
              <a:t>the client and server. </a:t>
            </a:r>
            <a:endParaRPr lang="en-US" sz="2600" dirty="0" smtClean="0"/>
          </a:p>
          <a:p>
            <a:pPr algn="just">
              <a:spcBef>
                <a:spcPts val="0"/>
              </a:spcBef>
            </a:pPr>
            <a:endParaRPr lang="en-US" sz="2600" dirty="0" smtClean="0"/>
          </a:p>
          <a:p>
            <a:pPr algn="just">
              <a:spcBef>
                <a:spcPts val="0"/>
              </a:spcBef>
            </a:pPr>
            <a:r>
              <a:rPr lang="en-US" sz="2600" dirty="0" smtClean="0"/>
              <a:t>In </a:t>
            </a:r>
            <a:r>
              <a:rPr lang="en-US" sz="2600" dirty="0"/>
              <a:t>this architecture, client can't directly communicate with the server</a:t>
            </a:r>
            <a:r>
              <a:rPr lang="en-US" sz="2600" dirty="0" smtClean="0"/>
              <a:t>.</a:t>
            </a:r>
          </a:p>
          <a:p>
            <a:pPr algn="just">
              <a:spcBef>
                <a:spcPts val="0"/>
              </a:spcBef>
            </a:pPr>
            <a:endParaRPr lang="en-US" sz="2600" dirty="0" smtClean="0"/>
          </a:p>
          <a:p>
            <a:pPr algn="just">
              <a:spcBef>
                <a:spcPts val="0"/>
              </a:spcBef>
            </a:pPr>
            <a:r>
              <a:rPr lang="en-US" sz="2600" dirty="0" smtClean="0"/>
              <a:t>The </a:t>
            </a:r>
            <a:r>
              <a:rPr lang="en-US" sz="2600" dirty="0"/>
              <a:t>application on the client-end interacts with an application server which </a:t>
            </a:r>
            <a:r>
              <a:rPr lang="en-US" sz="2600" dirty="0" smtClean="0"/>
              <a:t>further </a:t>
            </a:r>
            <a:r>
              <a:rPr lang="en-US" sz="2600" dirty="0"/>
              <a:t>communicates with the database system</a:t>
            </a:r>
            <a:r>
              <a:rPr lang="en-US" sz="2600" dirty="0" smtClean="0"/>
              <a:t>.</a:t>
            </a:r>
          </a:p>
          <a:p>
            <a:pPr algn="just">
              <a:spcBef>
                <a:spcPts val="0"/>
              </a:spcBef>
            </a:pPr>
            <a:endParaRPr lang="en-US" sz="2600" dirty="0" smtClean="0"/>
          </a:p>
          <a:p>
            <a:pPr algn="just">
              <a:spcBef>
                <a:spcPts val="0"/>
              </a:spcBef>
            </a:pPr>
            <a:r>
              <a:rPr lang="en-US" sz="2600" dirty="0" smtClean="0"/>
              <a:t>End </a:t>
            </a:r>
            <a:r>
              <a:rPr lang="en-US" sz="2600" dirty="0"/>
              <a:t>user has no idea about the existence of the database beyond the application server. The database also has no idea about any other user beyond the application</a:t>
            </a:r>
            <a:r>
              <a:rPr lang="en-US" sz="2600" dirty="0" smtClean="0"/>
              <a:t>.</a:t>
            </a:r>
          </a:p>
          <a:p>
            <a:pPr algn="just">
              <a:spcBef>
                <a:spcPts val="0"/>
              </a:spcBef>
            </a:pPr>
            <a:endParaRPr lang="en-US" sz="2600" dirty="0" smtClean="0"/>
          </a:p>
        </p:txBody>
      </p:sp>
    </p:spTree>
    <p:extLst>
      <p:ext uri="{BB962C8B-B14F-4D97-AF65-F5344CB8AC3E}">
        <p14:creationId xmlns:p14="http://schemas.microsoft.com/office/powerpoint/2010/main" val="5282371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309AD0-D29D-43FC-9BCB-CA9E52859AC2}" type="slidenum">
              <a:rPr lang="en-US" altLang="en-US" sz="1200" smtClean="0">
                <a:solidFill>
                  <a:srgbClr val="898989"/>
                </a:solidFill>
                <a:latin typeface="Times New Roman" panose="02020603050405020304" pitchFamily="18" charset="0"/>
              </a:rPr>
              <a:pPr>
                <a:spcBef>
                  <a:spcPct val="0"/>
                </a:spcBef>
                <a:buFontTx/>
                <a:buNone/>
              </a:pPr>
              <a:t>110</a:t>
            </a:fld>
            <a:endParaRPr lang="en-US" altLang="en-US" sz="1200" smtClean="0">
              <a:solidFill>
                <a:srgbClr val="898989"/>
              </a:solidFill>
              <a:latin typeface="Times New Roman" panose="02020603050405020304" pitchFamily="18" charset="0"/>
            </a:endParaRPr>
          </a:p>
        </p:txBody>
      </p:sp>
      <p:sp>
        <p:nvSpPr>
          <p:cNvPr id="36867" name="Rectangle 1"/>
          <p:cNvSpPr>
            <a:spLocks noChangeArrowheads="1"/>
          </p:cNvSpPr>
          <p:nvPr/>
        </p:nvSpPr>
        <p:spPr bwMode="auto">
          <a:xfrm>
            <a:off x="571500" y="381000"/>
            <a:ext cx="800100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lang="en-US" altLang="en-US" sz="2400" b="1" dirty="0" smtClean="0">
                <a:latin typeface="&amp;quot"/>
              </a:rPr>
              <a:t>Lossless and </a:t>
            </a:r>
            <a:r>
              <a:rPr lang="en-US" altLang="en-US" sz="2400" b="1" dirty="0" err="1" smtClean="0">
                <a:latin typeface="&amp;quot"/>
              </a:rPr>
              <a:t>Lossy</a:t>
            </a:r>
            <a:r>
              <a:rPr lang="en-US" altLang="en-US" sz="2400" b="1" dirty="0" smtClean="0">
                <a:latin typeface="&amp;quot"/>
              </a:rPr>
              <a:t> Decomposition in DBMS</a:t>
            </a:r>
          </a:p>
          <a:p>
            <a:pPr algn="ctr">
              <a:spcBef>
                <a:spcPct val="0"/>
              </a:spcBef>
              <a:buFontTx/>
              <a:buNone/>
              <a:defRPr/>
            </a:pPr>
            <a:endParaRPr lang="en-US" altLang="en-US" sz="2400" b="1" dirty="0" smtClean="0">
              <a:solidFill>
                <a:srgbClr val="000000"/>
              </a:solidFill>
              <a:latin typeface="&amp;quot"/>
            </a:endParaRPr>
          </a:p>
          <a:p>
            <a:pPr algn="just">
              <a:spcBef>
                <a:spcPct val="0"/>
              </a:spcBef>
              <a:buFontTx/>
              <a:buNone/>
              <a:defRPr/>
            </a:pPr>
            <a:r>
              <a:rPr lang="en-US" altLang="en-US" sz="2400" dirty="0" smtClean="0">
                <a:solidFill>
                  <a:srgbClr val="000000"/>
                </a:solidFill>
                <a:latin typeface="+mj-lt"/>
              </a:rPr>
              <a:t>Decomposition in DBMS removes redundancy, anomalies and inconsistencies from a database by dividing the table into multiple tables.</a:t>
            </a:r>
          </a:p>
          <a:p>
            <a:pPr algn="just">
              <a:spcBef>
                <a:spcPct val="0"/>
              </a:spcBef>
              <a:buFontTx/>
              <a:buNone/>
              <a:defRPr/>
            </a:pPr>
            <a:endParaRPr lang="en-US" altLang="en-US" sz="2400" dirty="0" smtClean="0">
              <a:solidFill>
                <a:srgbClr val="000000"/>
              </a:solidFill>
              <a:latin typeface="+mj-lt"/>
            </a:endParaRPr>
          </a:p>
          <a:p>
            <a:pPr algn="just">
              <a:spcBef>
                <a:spcPct val="0"/>
              </a:spcBef>
              <a:buFontTx/>
              <a:buNone/>
              <a:defRPr/>
            </a:pPr>
            <a:r>
              <a:rPr lang="en-US" altLang="en-US" sz="2400" dirty="0" smtClean="0">
                <a:solidFill>
                  <a:srgbClr val="000000"/>
                </a:solidFill>
                <a:latin typeface="+mj-lt"/>
              </a:rPr>
              <a:t>The following are the types:</a:t>
            </a:r>
          </a:p>
          <a:p>
            <a:pPr algn="just">
              <a:spcBef>
                <a:spcPct val="0"/>
              </a:spcBef>
              <a:buFontTx/>
              <a:buNone/>
              <a:defRPr/>
            </a:pPr>
            <a:endParaRPr lang="en-US" altLang="en-US" sz="2400" dirty="0" smtClean="0">
              <a:solidFill>
                <a:srgbClr val="000000"/>
              </a:solidFill>
              <a:latin typeface="+mj-lt"/>
            </a:endParaRPr>
          </a:p>
          <a:p>
            <a:pPr algn="just">
              <a:spcBef>
                <a:spcPct val="0"/>
              </a:spcBef>
              <a:buFontTx/>
              <a:buNone/>
              <a:defRPr/>
            </a:pPr>
            <a:r>
              <a:rPr lang="en-US" altLang="en-US" sz="2400" b="1" dirty="0" smtClean="0">
                <a:latin typeface="+mj-lt"/>
              </a:rPr>
              <a:t>Lossless Decomposition</a:t>
            </a:r>
          </a:p>
          <a:p>
            <a:pPr algn="just">
              <a:spcBef>
                <a:spcPct val="0"/>
              </a:spcBef>
              <a:buFontTx/>
              <a:buNone/>
              <a:defRPr/>
            </a:pPr>
            <a:endParaRPr lang="en-US" altLang="en-US" sz="2400" b="1" dirty="0" smtClean="0">
              <a:solidFill>
                <a:srgbClr val="C00000"/>
              </a:solidFill>
              <a:latin typeface="+mj-lt"/>
            </a:endParaRPr>
          </a:p>
          <a:p>
            <a:pPr marL="342900" indent="-342900" algn="just">
              <a:spcBef>
                <a:spcPct val="0"/>
              </a:spcBef>
              <a:buFont typeface="Wingdings" panose="05000000000000000000" pitchFamily="2" charset="2"/>
              <a:buChar char="§"/>
              <a:defRPr/>
            </a:pPr>
            <a:r>
              <a:rPr lang="en-US" altLang="en-US" sz="2400" dirty="0" smtClean="0">
                <a:solidFill>
                  <a:srgbClr val="000000"/>
                </a:solidFill>
                <a:latin typeface="+mj-lt"/>
              </a:rPr>
              <a:t>Decomposition is lossless if it is feasible to reconstruct relation R from decomposed tables using Joins. </a:t>
            </a:r>
          </a:p>
          <a:p>
            <a:pPr marL="342900" indent="-342900" algn="just">
              <a:spcBef>
                <a:spcPct val="0"/>
              </a:spcBef>
              <a:buFont typeface="Wingdings" panose="05000000000000000000" pitchFamily="2" charset="2"/>
              <a:buChar char="§"/>
              <a:defRPr/>
            </a:pPr>
            <a:r>
              <a:rPr lang="en-US" altLang="en-US" sz="2400" dirty="0" smtClean="0">
                <a:solidFill>
                  <a:srgbClr val="000000"/>
                </a:solidFill>
                <a:latin typeface="+mj-lt"/>
              </a:rPr>
              <a:t>This is the preferred choice. </a:t>
            </a:r>
          </a:p>
          <a:p>
            <a:pPr marL="342900" indent="-342900" algn="just">
              <a:spcBef>
                <a:spcPct val="0"/>
              </a:spcBef>
              <a:buFont typeface="Wingdings" panose="05000000000000000000" pitchFamily="2" charset="2"/>
              <a:buChar char="§"/>
              <a:defRPr/>
            </a:pPr>
            <a:r>
              <a:rPr lang="en-US" altLang="en-US" sz="2400" dirty="0" smtClean="0">
                <a:solidFill>
                  <a:srgbClr val="000000"/>
                </a:solidFill>
                <a:latin typeface="+mj-lt"/>
              </a:rPr>
              <a:t>The information will not lose from the relation when decomposed. </a:t>
            </a:r>
          </a:p>
          <a:p>
            <a:pPr marL="342900" indent="-342900" algn="just">
              <a:spcBef>
                <a:spcPct val="0"/>
              </a:spcBef>
              <a:buFont typeface="Wingdings" panose="05000000000000000000" pitchFamily="2" charset="2"/>
              <a:buChar char="§"/>
              <a:defRPr/>
            </a:pPr>
            <a:r>
              <a:rPr lang="en-US" altLang="en-US" sz="2400" dirty="0" smtClean="0">
                <a:solidFill>
                  <a:srgbClr val="000000"/>
                </a:solidFill>
                <a:latin typeface="+mj-lt"/>
              </a:rPr>
              <a:t>The join would result in the same original relation.</a:t>
            </a:r>
          </a:p>
        </p:txBody>
      </p:sp>
    </p:spTree>
    <p:extLst>
      <p:ext uri="{BB962C8B-B14F-4D97-AF65-F5344CB8AC3E}">
        <p14:creationId xmlns:p14="http://schemas.microsoft.com/office/powerpoint/2010/main" val="22513510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12AE82-DA10-4C78-ADE0-6ACF3A58CDA9}" type="slidenum">
              <a:rPr lang="en-US" altLang="en-US" sz="1200" smtClean="0">
                <a:solidFill>
                  <a:srgbClr val="898989"/>
                </a:solidFill>
                <a:latin typeface="Times New Roman" panose="02020603050405020304" pitchFamily="18" charset="0"/>
              </a:rPr>
              <a:pPr>
                <a:spcBef>
                  <a:spcPct val="0"/>
                </a:spcBef>
                <a:buFontTx/>
                <a:buNone/>
              </a:pPr>
              <a:t>111</a:t>
            </a:fld>
            <a:endParaRPr lang="en-US" altLang="en-US" sz="1200" smtClean="0">
              <a:solidFill>
                <a:srgbClr val="898989"/>
              </a:solidFill>
              <a:latin typeface="Times New Roman" panose="02020603050405020304" pitchFamily="18" charset="0"/>
            </a:endParaRPr>
          </a:p>
        </p:txBody>
      </p:sp>
      <p:sp>
        <p:nvSpPr>
          <p:cNvPr id="36867" name="Rectangle 1"/>
          <p:cNvSpPr>
            <a:spLocks noChangeArrowheads="1"/>
          </p:cNvSpPr>
          <p:nvPr/>
        </p:nvSpPr>
        <p:spPr bwMode="auto">
          <a:xfrm>
            <a:off x="571500" y="381000"/>
            <a:ext cx="80010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lang="en-US" altLang="en-US" sz="2800" dirty="0" err="1" smtClean="0">
                <a:latin typeface="&amp;quot"/>
              </a:rPr>
              <a:t>Lossy</a:t>
            </a:r>
            <a:r>
              <a:rPr lang="en-US" altLang="en-US" sz="2800" dirty="0" smtClean="0">
                <a:latin typeface="&amp;quot"/>
              </a:rPr>
              <a:t> Decomposition in DBMS</a:t>
            </a:r>
          </a:p>
          <a:p>
            <a:pPr algn="just">
              <a:spcBef>
                <a:spcPct val="0"/>
              </a:spcBef>
              <a:buFontTx/>
              <a:buNone/>
              <a:defRPr/>
            </a:pPr>
            <a:endParaRPr lang="en-US" altLang="en-US" sz="2400" b="1" dirty="0" smtClean="0">
              <a:latin typeface="+mj-lt"/>
            </a:endParaRPr>
          </a:p>
          <a:p>
            <a:pPr marL="342900" indent="-342900" algn="just">
              <a:spcBef>
                <a:spcPct val="0"/>
              </a:spcBef>
              <a:buFont typeface="Wingdings" panose="05000000000000000000" pitchFamily="2" charset="2"/>
              <a:buChar char="§"/>
              <a:defRPr/>
            </a:pPr>
            <a:r>
              <a:rPr lang="en-US" altLang="en-US" sz="2600" dirty="0" smtClean="0">
                <a:latin typeface="+mj-lt"/>
              </a:rPr>
              <a:t>As the name suggests, when a relation is decomposed into two or more relational schemas, the loss of information is unavoidable when the original relation is retrieved.</a:t>
            </a:r>
          </a:p>
          <a:p>
            <a:pPr marL="342900" indent="-342900" algn="just">
              <a:spcBef>
                <a:spcPct val="0"/>
              </a:spcBef>
              <a:buFont typeface="Wingdings" panose="05000000000000000000" pitchFamily="2" charset="2"/>
              <a:buChar char="§"/>
              <a:defRPr/>
            </a:pPr>
            <a:endParaRPr lang="en-US" altLang="en-US" sz="2600" dirty="0" smtClean="0">
              <a:latin typeface="&amp;quot"/>
            </a:endParaRPr>
          </a:p>
          <a:p>
            <a:pPr marL="342900" indent="-342900" algn="just">
              <a:spcBef>
                <a:spcPct val="0"/>
              </a:spcBef>
              <a:buFont typeface="Wingdings" panose="05000000000000000000" pitchFamily="2" charset="2"/>
              <a:buChar char="§"/>
              <a:defRPr/>
            </a:pPr>
            <a:r>
              <a:rPr lang="en-US" altLang="en-US" sz="2600" dirty="0">
                <a:latin typeface="+mj-lt"/>
              </a:rPr>
              <a:t>If decomposing a relation into two or more relations, generate a loss of information, the decomposition can be termed as </a:t>
            </a:r>
            <a:r>
              <a:rPr lang="en-US" altLang="en-US" sz="2600" dirty="0" err="1">
                <a:latin typeface="+mj-lt"/>
              </a:rPr>
              <a:t>Lossy</a:t>
            </a:r>
            <a:r>
              <a:rPr lang="en-US" altLang="en-US" sz="2600" dirty="0">
                <a:latin typeface="+mj-lt"/>
              </a:rPr>
              <a:t> decomposition.</a:t>
            </a:r>
          </a:p>
          <a:p>
            <a:pPr marL="342900" indent="-342900" algn="just">
              <a:spcBef>
                <a:spcPct val="0"/>
              </a:spcBef>
              <a:buFont typeface="Wingdings" panose="05000000000000000000" pitchFamily="2" charset="2"/>
              <a:buChar char="§"/>
              <a:defRPr/>
            </a:pPr>
            <a:endParaRPr lang="en-US" altLang="en-US" sz="2600" dirty="0" smtClean="0">
              <a:latin typeface="+mj-lt"/>
            </a:endParaRPr>
          </a:p>
          <a:p>
            <a:pPr marL="342900" indent="-342900" algn="just">
              <a:spcBef>
                <a:spcPct val="0"/>
              </a:spcBef>
              <a:buFont typeface="Wingdings" panose="05000000000000000000" pitchFamily="2" charset="2"/>
              <a:buChar char="§"/>
              <a:defRPr/>
            </a:pPr>
            <a:r>
              <a:rPr lang="en-US" altLang="en-US" sz="2600" dirty="0" smtClean="0">
                <a:latin typeface="+mj-lt"/>
              </a:rPr>
              <a:t>In </a:t>
            </a:r>
            <a:r>
              <a:rPr lang="en-US" altLang="en-US" sz="2600" dirty="0" err="1" smtClean="0">
                <a:latin typeface="+mj-lt"/>
              </a:rPr>
              <a:t>Lossy</a:t>
            </a:r>
            <a:r>
              <a:rPr lang="en-US" altLang="en-US" sz="2600" dirty="0" smtClean="0">
                <a:latin typeface="+mj-lt"/>
              </a:rPr>
              <a:t> decomposition, it is not possible to regenerate the original table through natural join as the information is lost i.e. not complete.</a:t>
            </a:r>
          </a:p>
        </p:txBody>
      </p:sp>
    </p:spTree>
    <p:extLst>
      <p:ext uri="{BB962C8B-B14F-4D97-AF65-F5344CB8AC3E}">
        <p14:creationId xmlns:p14="http://schemas.microsoft.com/office/powerpoint/2010/main" val="41374536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56DA12-6041-4104-9807-4D0ACEC5C691}" type="slidenum">
              <a:rPr lang="en-US" altLang="en-US" sz="1200" smtClean="0">
                <a:solidFill>
                  <a:srgbClr val="898989"/>
                </a:solidFill>
                <a:latin typeface="Times New Roman" panose="02020603050405020304" pitchFamily="18" charset="0"/>
              </a:rPr>
              <a:pPr>
                <a:spcBef>
                  <a:spcPct val="0"/>
                </a:spcBef>
                <a:buFontTx/>
                <a:buNone/>
              </a:pPr>
              <a:t>112</a:t>
            </a:fld>
            <a:endParaRPr lang="en-US" altLang="en-US" sz="1200" smtClean="0">
              <a:solidFill>
                <a:srgbClr val="898989"/>
              </a:solidFill>
              <a:latin typeface="Times New Roman" panose="02020603050405020304" pitchFamily="18" charset="0"/>
            </a:endParaRPr>
          </a:p>
        </p:txBody>
      </p:sp>
      <p:sp>
        <p:nvSpPr>
          <p:cNvPr id="36867" name="Rectangle 1"/>
          <p:cNvSpPr>
            <a:spLocks noChangeArrowheads="1"/>
          </p:cNvSpPr>
          <p:nvPr/>
        </p:nvSpPr>
        <p:spPr bwMode="auto">
          <a:xfrm>
            <a:off x="571500" y="381000"/>
            <a:ext cx="8001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Arial" panose="020B0604020202020204" pitchFamily="34" charset="0"/>
              <a:buNone/>
              <a:defRPr/>
            </a:pPr>
            <a:r>
              <a:rPr lang="en-US" altLang="en-US" sz="2800" dirty="0" smtClean="0"/>
              <a:t>Dependency Preserving Decomposition</a:t>
            </a:r>
          </a:p>
          <a:p>
            <a:pPr algn="just">
              <a:spcBef>
                <a:spcPct val="0"/>
              </a:spcBef>
              <a:buFontTx/>
              <a:buNone/>
              <a:defRPr/>
            </a:pPr>
            <a:endParaRPr lang="en-US" altLang="en-US" sz="2400" dirty="0" smtClean="0">
              <a:latin typeface="+mj-lt"/>
            </a:endParaRPr>
          </a:p>
          <a:p>
            <a:pPr marL="342900" indent="-342900" algn="ctr">
              <a:spcBef>
                <a:spcPct val="0"/>
              </a:spcBef>
              <a:buFont typeface="Wingdings" panose="05000000000000000000" pitchFamily="2" charset="2"/>
              <a:buChar char="§"/>
              <a:defRPr/>
            </a:pPr>
            <a:r>
              <a:rPr lang="en-US" altLang="en-US" sz="2600" dirty="0" smtClean="0">
                <a:latin typeface="+mj-lt"/>
              </a:rPr>
              <a:t>If we decompose a relation R into relations R1 and R2, </a:t>
            </a:r>
          </a:p>
          <a:p>
            <a:pPr marL="342900" indent="-342900" algn="ctr">
              <a:spcBef>
                <a:spcPct val="0"/>
              </a:spcBef>
              <a:buFont typeface="Wingdings" panose="05000000000000000000" pitchFamily="2" charset="2"/>
              <a:buChar char="§"/>
              <a:defRPr/>
            </a:pPr>
            <a:endParaRPr lang="en-US" altLang="en-US" sz="2600" dirty="0" smtClean="0">
              <a:latin typeface="+mj-lt"/>
            </a:endParaRPr>
          </a:p>
          <a:p>
            <a:pPr marL="342900" indent="-342900" algn="ctr">
              <a:spcBef>
                <a:spcPct val="0"/>
              </a:spcBef>
              <a:buFont typeface="Wingdings" panose="05000000000000000000" pitchFamily="2" charset="2"/>
              <a:buChar char="§"/>
              <a:defRPr/>
            </a:pPr>
            <a:r>
              <a:rPr lang="en-US" altLang="en-US" sz="2600" dirty="0" smtClean="0">
                <a:latin typeface="+mj-lt"/>
              </a:rPr>
              <a:t>All dependencies of R either must be a part of R1 or R2 or </a:t>
            </a:r>
          </a:p>
          <a:p>
            <a:pPr marL="342900" indent="-342900" algn="just">
              <a:spcBef>
                <a:spcPct val="0"/>
              </a:spcBef>
              <a:buFont typeface="Wingdings" panose="05000000000000000000" pitchFamily="2" charset="2"/>
              <a:buChar char="§"/>
              <a:defRPr/>
            </a:pPr>
            <a:r>
              <a:rPr lang="en-US" altLang="en-US" sz="2600" dirty="0" smtClean="0">
                <a:latin typeface="+mj-lt"/>
              </a:rPr>
              <a:t>Must be derivable from combination of FD’s of R1 and R2.</a:t>
            </a:r>
          </a:p>
          <a:p>
            <a:pPr marL="342900" indent="-342900" algn="just">
              <a:spcBef>
                <a:spcPct val="0"/>
              </a:spcBef>
              <a:buFont typeface="Wingdings" panose="05000000000000000000" pitchFamily="2" charset="2"/>
              <a:buChar char="§"/>
              <a:defRPr/>
            </a:pPr>
            <a:endParaRPr lang="en-US" altLang="en-US" sz="2600" dirty="0" smtClean="0">
              <a:latin typeface="+mj-lt"/>
            </a:endParaRPr>
          </a:p>
          <a:p>
            <a:pPr marL="342900" indent="-342900" algn="just">
              <a:spcBef>
                <a:spcPct val="0"/>
              </a:spcBef>
              <a:buFont typeface="Wingdings" panose="05000000000000000000" pitchFamily="2" charset="2"/>
              <a:buChar char="§"/>
              <a:defRPr/>
            </a:pPr>
            <a:r>
              <a:rPr lang="en-US" altLang="en-US" sz="2600" dirty="0" smtClean="0">
                <a:latin typeface="+mj-lt"/>
              </a:rPr>
              <a:t>For Example, A relation R (A, B, C, D) with FD set           {A -&gt;BC} is decomposed into R1(ABC) and R2(AD) which is dependency preserving because </a:t>
            </a:r>
          </a:p>
          <a:p>
            <a:pPr marL="342900" indent="-342900" algn="just">
              <a:spcBef>
                <a:spcPct val="0"/>
              </a:spcBef>
              <a:buFont typeface="Wingdings" panose="05000000000000000000" pitchFamily="2" charset="2"/>
              <a:buChar char="§"/>
              <a:defRPr/>
            </a:pPr>
            <a:endParaRPr lang="en-US" altLang="en-US" sz="2600" dirty="0" smtClean="0">
              <a:latin typeface="+mj-lt"/>
            </a:endParaRPr>
          </a:p>
          <a:p>
            <a:pPr marL="342900" indent="-342900" algn="just">
              <a:spcBef>
                <a:spcPct val="0"/>
              </a:spcBef>
              <a:buFont typeface="Wingdings" panose="05000000000000000000" pitchFamily="2" charset="2"/>
              <a:buChar char="§"/>
              <a:defRPr/>
            </a:pPr>
            <a:r>
              <a:rPr lang="en-US" altLang="en-US" sz="2600" dirty="0" smtClean="0">
                <a:latin typeface="+mj-lt"/>
              </a:rPr>
              <a:t>FD A-&gt;BC is a part of R1(ABC).</a:t>
            </a:r>
          </a:p>
        </p:txBody>
      </p:sp>
    </p:spTree>
    <p:extLst>
      <p:ext uri="{BB962C8B-B14F-4D97-AF65-F5344CB8AC3E}">
        <p14:creationId xmlns:p14="http://schemas.microsoft.com/office/powerpoint/2010/main" val="39674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12</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3-Tier Architecture</a:t>
            </a:r>
            <a:endParaRPr lang="en-US" sz="36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196" y="1282888"/>
            <a:ext cx="5882185" cy="4817661"/>
          </a:xfrm>
          <a:prstGeom prst="rect">
            <a:avLst/>
          </a:prstGeom>
        </p:spPr>
      </p:pic>
    </p:spTree>
    <p:extLst>
      <p:ext uri="{BB962C8B-B14F-4D97-AF65-F5344CB8AC3E}">
        <p14:creationId xmlns:p14="http://schemas.microsoft.com/office/powerpoint/2010/main" val="4135630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13</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3-Tier Architecture</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059" y="1131580"/>
            <a:ext cx="7110483" cy="4939353"/>
          </a:xfrm>
          <a:prstGeom prst="rect">
            <a:avLst/>
          </a:prstGeom>
        </p:spPr>
      </p:pic>
    </p:spTree>
    <p:extLst>
      <p:ext uri="{BB962C8B-B14F-4D97-AF65-F5344CB8AC3E}">
        <p14:creationId xmlns:p14="http://schemas.microsoft.com/office/powerpoint/2010/main" val="2383017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14</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3-Tier Architecture</a:t>
            </a:r>
            <a:endParaRPr lang="en-US" sz="3600" b="1" dirty="0"/>
          </a:p>
        </p:txBody>
      </p:sp>
      <p:sp>
        <p:nvSpPr>
          <p:cNvPr id="3" name="Rectangle 2"/>
          <p:cNvSpPr/>
          <p:nvPr/>
        </p:nvSpPr>
        <p:spPr>
          <a:xfrm>
            <a:off x="628650" y="1487607"/>
            <a:ext cx="7997376" cy="4555093"/>
          </a:xfrm>
          <a:prstGeom prst="rect">
            <a:avLst/>
          </a:prstGeom>
        </p:spPr>
        <p:txBody>
          <a:bodyPr wrap="square">
            <a:spAutoFit/>
          </a:bodyPr>
          <a:lstStyle/>
          <a:p>
            <a:pPr marL="457200" indent="-457200" algn="just">
              <a:buFont typeface="Wingdings" panose="05000000000000000000" pitchFamily="2" charset="2"/>
              <a:buChar char="§"/>
            </a:pPr>
            <a:r>
              <a:rPr lang="en-US" sz="2400" dirty="0"/>
              <a:t>Presentation Tier: Occupies the top level and displays information related to services available on a website. This tier communicates with other tiers by sending results to the browser and other tiers in the network</a:t>
            </a:r>
            <a:r>
              <a:rPr lang="en-US" sz="2400" dirty="0" smtClean="0"/>
              <a:t>.</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dirty="0"/>
              <a:t>Application Tier: Also called the middle tier, logic tier, business logic or logic </a:t>
            </a:r>
            <a:r>
              <a:rPr lang="en-US" sz="2400" dirty="0" smtClean="0"/>
              <a:t>tier. </a:t>
            </a:r>
            <a:r>
              <a:rPr lang="en-US" sz="2400" dirty="0"/>
              <a:t>It controls application functionality by performing detailed processing</a:t>
            </a:r>
            <a:r>
              <a:rPr lang="en-US" sz="2400" dirty="0" smtClean="0"/>
              <a:t>.</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dirty="0"/>
              <a:t>Data Tier: Houses database servers where information is stored and retrieved. Data in this tier is kept independent of application servers or business logic.</a:t>
            </a:r>
          </a:p>
        </p:txBody>
      </p:sp>
    </p:spTree>
    <p:extLst>
      <p:ext uri="{BB962C8B-B14F-4D97-AF65-F5344CB8AC3E}">
        <p14:creationId xmlns:p14="http://schemas.microsoft.com/office/powerpoint/2010/main" val="3769874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15</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3"/>
            <a:ext cx="8215527" cy="1294903"/>
          </a:xfrm>
        </p:spPr>
        <p:txBody>
          <a:bodyPr>
            <a:noAutofit/>
          </a:bodyPr>
          <a:lstStyle/>
          <a:p>
            <a:pPr marL="0" indent="0" algn="ctr">
              <a:buNone/>
            </a:pPr>
            <a:r>
              <a:rPr lang="en-US" sz="3600" b="1" dirty="0" smtClean="0"/>
              <a:t>3-Schema/Level Architecture</a:t>
            </a:r>
          </a:p>
          <a:p>
            <a:pPr marL="0" indent="0" algn="ctr">
              <a:buNone/>
            </a:pPr>
            <a:r>
              <a:rPr lang="en-US" sz="3600" b="1" dirty="0" smtClean="0"/>
              <a:t>Data Abstraction – 3 Levels</a:t>
            </a:r>
            <a:endParaRPr lang="en-US" sz="3600" b="1" dirty="0"/>
          </a:p>
        </p:txBody>
      </p:sp>
      <p:sp>
        <p:nvSpPr>
          <p:cNvPr id="3" name="Rectangle 2"/>
          <p:cNvSpPr/>
          <p:nvPr/>
        </p:nvSpPr>
        <p:spPr>
          <a:xfrm>
            <a:off x="518720" y="1810086"/>
            <a:ext cx="7997376" cy="4401205"/>
          </a:xfrm>
          <a:prstGeom prst="rect">
            <a:avLst/>
          </a:prstGeom>
        </p:spPr>
        <p:txBody>
          <a:bodyPr wrap="square">
            <a:spAutoFit/>
          </a:bodyPr>
          <a:lstStyle/>
          <a:p>
            <a:pPr marL="457200" indent="-457200" algn="just">
              <a:buFont typeface="Wingdings" panose="05000000000000000000" pitchFamily="2" charset="2"/>
              <a:buChar char="§"/>
            </a:pPr>
            <a:r>
              <a:rPr lang="en-US" sz="2800" dirty="0" smtClean="0"/>
              <a:t>This </a:t>
            </a:r>
            <a:r>
              <a:rPr lang="en-US" sz="2800" dirty="0"/>
              <a:t>framework is used to describe the structure of a specific database system. </a:t>
            </a:r>
            <a:endParaRPr lang="en-US" sz="2800" dirty="0" smtClean="0"/>
          </a:p>
          <a:p>
            <a:pPr marL="457200" indent="-457200" algn="just">
              <a:buFont typeface="Wingdings" panose="05000000000000000000" pitchFamily="2" charset="2"/>
              <a:buChar char="§"/>
            </a:pPr>
            <a:endParaRPr lang="en-US" sz="2800" dirty="0" smtClean="0"/>
          </a:p>
          <a:p>
            <a:pPr marL="457200" indent="-457200" algn="just">
              <a:buFont typeface="Wingdings" panose="05000000000000000000" pitchFamily="2" charset="2"/>
              <a:buChar char="§"/>
            </a:pPr>
            <a:r>
              <a:rPr lang="en-US" sz="2800" dirty="0" smtClean="0"/>
              <a:t>The </a:t>
            </a:r>
            <a:r>
              <a:rPr lang="en-US" sz="2800" dirty="0"/>
              <a:t>three schema architecture is also used to separate the user applications and physical database. </a:t>
            </a:r>
            <a:endParaRPr lang="en-US" sz="2800" dirty="0" smtClean="0"/>
          </a:p>
          <a:p>
            <a:pPr marL="457200" indent="-457200" algn="just">
              <a:buFont typeface="Wingdings" panose="05000000000000000000" pitchFamily="2" charset="2"/>
              <a:buChar char="§"/>
            </a:pPr>
            <a:endParaRPr lang="en-US" sz="2800" dirty="0" smtClean="0"/>
          </a:p>
          <a:p>
            <a:pPr marL="457200" indent="-457200" algn="just">
              <a:buFont typeface="Wingdings" panose="05000000000000000000" pitchFamily="2" charset="2"/>
              <a:buChar char="§"/>
            </a:pPr>
            <a:r>
              <a:rPr lang="en-US" sz="2800" dirty="0" smtClean="0"/>
              <a:t>The </a:t>
            </a:r>
            <a:r>
              <a:rPr lang="en-US" sz="2800" dirty="0"/>
              <a:t>three schema architecture contains three-levels. It breaks the database down into three different categories.</a:t>
            </a:r>
          </a:p>
        </p:txBody>
      </p:sp>
    </p:spTree>
    <p:extLst>
      <p:ext uri="{BB962C8B-B14F-4D97-AF65-F5344CB8AC3E}">
        <p14:creationId xmlns:p14="http://schemas.microsoft.com/office/powerpoint/2010/main" val="1983731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16</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3-Schema/Level Architecture</a:t>
            </a:r>
            <a:endParaRPr lang="en-US" sz="36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2" y="1222150"/>
            <a:ext cx="6878470" cy="5134201"/>
          </a:xfrm>
          <a:prstGeom prst="rect">
            <a:avLst/>
          </a:prstGeom>
        </p:spPr>
      </p:pic>
    </p:spTree>
    <p:extLst>
      <p:ext uri="{BB962C8B-B14F-4D97-AF65-F5344CB8AC3E}">
        <p14:creationId xmlns:p14="http://schemas.microsoft.com/office/powerpoint/2010/main" val="1015612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17</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3-Schema/Level Architecture</a:t>
            </a:r>
            <a:endParaRPr lang="en-US" sz="3600" b="1" dirty="0"/>
          </a:p>
        </p:txBody>
      </p:sp>
      <p:sp>
        <p:nvSpPr>
          <p:cNvPr id="3" name="Rectangle 2"/>
          <p:cNvSpPr/>
          <p:nvPr/>
        </p:nvSpPr>
        <p:spPr>
          <a:xfrm>
            <a:off x="518720" y="1540053"/>
            <a:ext cx="7997376" cy="3108543"/>
          </a:xfrm>
          <a:prstGeom prst="rect">
            <a:avLst/>
          </a:prstGeom>
        </p:spPr>
        <p:txBody>
          <a:bodyPr wrap="square">
            <a:spAutoFit/>
          </a:bodyPr>
          <a:lstStyle/>
          <a:p>
            <a:pPr algn="just"/>
            <a:r>
              <a:rPr lang="en-US" sz="2800" dirty="0" smtClean="0"/>
              <a:t>Mapping </a:t>
            </a:r>
            <a:r>
              <a:rPr lang="en-US" sz="2800" dirty="0"/>
              <a:t>is used to transform the request and response between various database levels of architecture</a:t>
            </a:r>
            <a:r>
              <a:rPr lang="en-US" sz="2800" dirty="0" smtClean="0"/>
              <a:t>. In </a:t>
            </a:r>
            <a:r>
              <a:rPr lang="en-US" sz="2800" dirty="0"/>
              <a:t>External / Conceptual mapping, it is necessary to transform the request from external level to conceptual schema. </a:t>
            </a:r>
            <a:r>
              <a:rPr lang="en-US" sz="2800" dirty="0" smtClean="0"/>
              <a:t>In </a:t>
            </a:r>
            <a:r>
              <a:rPr lang="en-US" sz="2800" dirty="0"/>
              <a:t>Conceptual / Internal mapping, DBMS transform the request from the conceptual to internal level. </a:t>
            </a:r>
          </a:p>
        </p:txBody>
      </p:sp>
    </p:spTree>
    <p:extLst>
      <p:ext uri="{BB962C8B-B14F-4D97-AF65-F5344CB8AC3E}">
        <p14:creationId xmlns:p14="http://schemas.microsoft.com/office/powerpoint/2010/main" val="3410523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18</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t>Internal Level</a:t>
            </a:r>
          </a:p>
        </p:txBody>
      </p:sp>
      <p:sp>
        <p:nvSpPr>
          <p:cNvPr id="3" name="Rectangle 2"/>
          <p:cNvSpPr/>
          <p:nvPr/>
        </p:nvSpPr>
        <p:spPr>
          <a:xfrm>
            <a:off x="518720" y="1093372"/>
            <a:ext cx="7997376" cy="5262979"/>
          </a:xfrm>
          <a:prstGeom prst="rect">
            <a:avLst/>
          </a:prstGeom>
        </p:spPr>
        <p:txBody>
          <a:bodyPr wrap="square">
            <a:spAutoFit/>
          </a:bodyPr>
          <a:lstStyle/>
          <a:p>
            <a:pPr algn="just"/>
            <a:r>
              <a:rPr lang="en-US" sz="2800" dirty="0" smtClean="0"/>
              <a:t>The </a:t>
            </a:r>
            <a:r>
              <a:rPr lang="en-US" sz="2800" dirty="0"/>
              <a:t>internal level has an internal schema which describes the physical storage structure of the database. </a:t>
            </a:r>
            <a:endParaRPr lang="en-US" sz="2800" dirty="0" smtClean="0"/>
          </a:p>
          <a:p>
            <a:pPr algn="just"/>
            <a:endParaRPr lang="en-US" sz="2800" dirty="0"/>
          </a:p>
          <a:p>
            <a:pPr algn="just"/>
            <a:r>
              <a:rPr lang="en-US" sz="2800" dirty="0"/>
              <a:t>The internal schema is also known as a physical schema</a:t>
            </a:r>
            <a:r>
              <a:rPr lang="en-US" sz="2800" dirty="0" smtClean="0"/>
              <a:t>.</a:t>
            </a:r>
          </a:p>
          <a:p>
            <a:pPr algn="just"/>
            <a:endParaRPr lang="en-US" sz="2800" dirty="0"/>
          </a:p>
          <a:p>
            <a:pPr algn="just"/>
            <a:r>
              <a:rPr lang="en-US" sz="2800" dirty="0"/>
              <a:t>It uses the physical data model. It is used to define that how the data will be stored in a block</a:t>
            </a:r>
            <a:r>
              <a:rPr lang="en-US" sz="2800" dirty="0" smtClean="0"/>
              <a:t>.</a:t>
            </a:r>
          </a:p>
          <a:p>
            <a:pPr algn="just"/>
            <a:endParaRPr lang="en-US" sz="2800" dirty="0"/>
          </a:p>
          <a:p>
            <a:pPr algn="just"/>
            <a:r>
              <a:rPr lang="en-US" sz="2800" dirty="0"/>
              <a:t>The physical level is used to describe complex low-level data structures in detail</a:t>
            </a:r>
            <a:r>
              <a:rPr lang="en-US" sz="2800" dirty="0" smtClean="0"/>
              <a:t>.</a:t>
            </a:r>
            <a:endParaRPr lang="en-US" sz="2800" dirty="0"/>
          </a:p>
        </p:txBody>
      </p:sp>
    </p:spTree>
    <p:extLst>
      <p:ext uri="{BB962C8B-B14F-4D97-AF65-F5344CB8AC3E}">
        <p14:creationId xmlns:p14="http://schemas.microsoft.com/office/powerpoint/2010/main" val="233467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19</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solidFill>
                  <a:srgbClr val="C00000"/>
                </a:solidFill>
              </a:rPr>
              <a:t>Conceptual Level</a:t>
            </a:r>
          </a:p>
        </p:txBody>
      </p:sp>
      <p:sp>
        <p:nvSpPr>
          <p:cNvPr id="3" name="Rectangle 2"/>
          <p:cNvSpPr/>
          <p:nvPr/>
        </p:nvSpPr>
        <p:spPr>
          <a:xfrm>
            <a:off x="518720" y="1093372"/>
            <a:ext cx="7997376" cy="4524315"/>
          </a:xfrm>
          <a:prstGeom prst="rect">
            <a:avLst/>
          </a:prstGeom>
        </p:spPr>
        <p:txBody>
          <a:bodyPr wrap="square">
            <a:spAutoFit/>
          </a:bodyPr>
          <a:lstStyle/>
          <a:p>
            <a:pPr algn="just"/>
            <a:r>
              <a:rPr lang="en-US" sz="2400" dirty="0" smtClean="0"/>
              <a:t>The </a:t>
            </a:r>
            <a:r>
              <a:rPr lang="en-US" sz="2400" dirty="0"/>
              <a:t>conceptual schema describes the design of a database at the conceptual level. Conceptual level is also known as logical level</a:t>
            </a:r>
            <a:r>
              <a:rPr lang="en-US" sz="2400" dirty="0" smtClean="0"/>
              <a:t>.</a:t>
            </a:r>
          </a:p>
          <a:p>
            <a:pPr algn="just"/>
            <a:endParaRPr lang="en-US" sz="2400" dirty="0"/>
          </a:p>
          <a:p>
            <a:pPr algn="just"/>
            <a:r>
              <a:rPr lang="en-US" sz="2400" dirty="0"/>
              <a:t>The conceptual schema describes the structure of the whole database. </a:t>
            </a:r>
            <a:r>
              <a:rPr lang="en-US" sz="2400" dirty="0" smtClean="0"/>
              <a:t>It </a:t>
            </a:r>
            <a:r>
              <a:rPr lang="en-US" sz="2400" dirty="0" smtClean="0"/>
              <a:t>describes </a:t>
            </a:r>
            <a:r>
              <a:rPr lang="en-US" sz="2400" dirty="0"/>
              <a:t>what data are to be stored in the database and also describes what relationship exists among those data</a:t>
            </a:r>
            <a:r>
              <a:rPr lang="en-US" sz="2400" dirty="0" smtClean="0"/>
              <a:t>.</a:t>
            </a:r>
          </a:p>
          <a:p>
            <a:pPr algn="just"/>
            <a:endParaRPr lang="en-US" sz="2400" dirty="0"/>
          </a:p>
          <a:p>
            <a:pPr algn="just"/>
            <a:r>
              <a:rPr lang="en-US" sz="2400" dirty="0"/>
              <a:t>In </a:t>
            </a:r>
            <a:r>
              <a:rPr lang="en-US" sz="2400" dirty="0" smtClean="0"/>
              <a:t>this level</a:t>
            </a:r>
            <a:r>
              <a:rPr lang="en-US" sz="2400" dirty="0"/>
              <a:t>, internal details such as an implementation of the data structure are hidden.</a:t>
            </a:r>
          </a:p>
          <a:p>
            <a:pPr algn="just"/>
            <a:r>
              <a:rPr lang="en-US" sz="2400" dirty="0"/>
              <a:t>Programmers and database administrators work at this </a:t>
            </a:r>
            <a:r>
              <a:rPr lang="en-US" sz="2400" dirty="0" smtClean="0"/>
              <a:t>level.</a:t>
            </a:r>
            <a:endParaRPr lang="en-US" sz="2400" dirty="0"/>
          </a:p>
        </p:txBody>
      </p:sp>
    </p:spTree>
    <p:extLst>
      <p:ext uri="{BB962C8B-B14F-4D97-AF65-F5344CB8AC3E}">
        <p14:creationId xmlns:p14="http://schemas.microsoft.com/office/powerpoint/2010/main" val="697258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a:t>
            </a:fld>
            <a:endParaRPr lang="en-US" altLang="en-US" sz="1600" dirty="0">
              <a:solidFill>
                <a:schemeClr val="bg2"/>
              </a:solidFill>
            </a:endParaRPr>
          </a:p>
        </p:txBody>
      </p:sp>
      <p:sp>
        <p:nvSpPr>
          <p:cNvPr id="31747" name="Rectangle 2"/>
          <p:cNvSpPr>
            <a:spLocks noGrp="1" noChangeArrowheads="1"/>
          </p:cNvSpPr>
          <p:nvPr>
            <p:ph type="title"/>
          </p:nvPr>
        </p:nvSpPr>
        <p:spPr>
          <a:xfrm>
            <a:off x="628650" y="365126"/>
            <a:ext cx="7886700" cy="740343"/>
          </a:xfrm>
        </p:spPr>
        <p:txBody>
          <a:bodyPr/>
          <a:lstStyle/>
          <a:p>
            <a:pPr algn="ctr"/>
            <a:r>
              <a:rPr lang="en-US" altLang="en-US" dirty="0"/>
              <a:t>What is </a:t>
            </a:r>
            <a:r>
              <a:rPr lang="en-US" altLang="en-US" dirty="0" smtClean="0"/>
              <a:t>DBMS</a:t>
            </a:r>
            <a:endParaRPr lang="en-US" altLang="en-US" dirty="0"/>
          </a:p>
        </p:txBody>
      </p:sp>
      <p:sp>
        <p:nvSpPr>
          <p:cNvPr id="31748" name="Rectangle 3"/>
          <p:cNvSpPr>
            <a:spLocks noGrp="1" noChangeArrowheads="1"/>
          </p:cNvSpPr>
          <p:nvPr>
            <p:ph type="body" idx="1"/>
          </p:nvPr>
        </p:nvSpPr>
        <p:spPr>
          <a:xfrm>
            <a:off x="519468" y="1213016"/>
            <a:ext cx="8283338" cy="5143335"/>
          </a:xfrm>
        </p:spPr>
        <p:txBody>
          <a:bodyPr>
            <a:normAutofit lnSpcReduction="10000"/>
          </a:bodyPr>
          <a:lstStyle/>
          <a:p>
            <a:pPr algn="just"/>
            <a:r>
              <a:rPr lang="en-US" dirty="0"/>
              <a:t>Database management system is a software which is used to manage the database. </a:t>
            </a:r>
            <a:r>
              <a:rPr lang="en-US" dirty="0" smtClean="0"/>
              <a:t>For </a:t>
            </a:r>
            <a:r>
              <a:rPr lang="en-US" dirty="0"/>
              <a:t>example: MySQL, Oracle, </a:t>
            </a:r>
            <a:r>
              <a:rPr lang="en-US" dirty="0" err="1"/>
              <a:t>etc</a:t>
            </a:r>
            <a:r>
              <a:rPr lang="en-US" dirty="0"/>
              <a:t> are a very popular commercial database which is used in different applications</a:t>
            </a:r>
            <a:r>
              <a:rPr lang="en-US" dirty="0" smtClean="0"/>
              <a:t>.</a:t>
            </a:r>
          </a:p>
          <a:p>
            <a:pPr algn="just"/>
            <a:endParaRPr lang="en-US" dirty="0"/>
          </a:p>
          <a:p>
            <a:pPr algn="just"/>
            <a:r>
              <a:rPr lang="en-US" dirty="0"/>
              <a:t>DBMS provides an interface to perform various operations like database creation, storing data in it, updating data, creating a table in the database and a lot more</a:t>
            </a:r>
            <a:r>
              <a:rPr lang="en-US" dirty="0" smtClean="0"/>
              <a:t>.</a:t>
            </a:r>
          </a:p>
          <a:p>
            <a:pPr algn="just"/>
            <a:endParaRPr lang="en-US" dirty="0"/>
          </a:p>
          <a:p>
            <a:pPr algn="just"/>
            <a:r>
              <a:rPr lang="en-US" dirty="0"/>
              <a:t>It provides protection and security to the database. In the case of multiple users, it also maintains data consistency. </a:t>
            </a:r>
          </a:p>
        </p:txBody>
      </p:sp>
    </p:spTree>
    <p:extLst>
      <p:ext uri="{BB962C8B-B14F-4D97-AF65-F5344CB8AC3E}">
        <p14:creationId xmlns:p14="http://schemas.microsoft.com/office/powerpoint/2010/main" val="181812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20</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15533"/>
            <a:ext cx="8215527" cy="476038"/>
          </a:xfrm>
        </p:spPr>
        <p:txBody>
          <a:bodyPr>
            <a:noAutofit/>
          </a:bodyPr>
          <a:lstStyle/>
          <a:p>
            <a:pPr marL="0" indent="0" algn="ctr">
              <a:buNone/>
            </a:pPr>
            <a:r>
              <a:rPr lang="en-US" sz="3600" b="1" dirty="0">
                <a:solidFill>
                  <a:srgbClr val="C00000"/>
                </a:solidFill>
              </a:rPr>
              <a:t>External/View Level</a:t>
            </a:r>
          </a:p>
        </p:txBody>
      </p:sp>
      <p:sp>
        <p:nvSpPr>
          <p:cNvPr id="3" name="Rectangle 2"/>
          <p:cNvSpPr/>
          <p:nvPr/>
        </p:nvSpPr>
        <p:spPr>
          <a:xfrm>
            <a:off x="409644" y="1091268"/>
            <a:ext cx="8215528" cy="4247317"/>
          </a:xfrm>
          <a:prstGeom prst="rect">
            <a:avLst/>
          </a:prstGeom>
        </p:spPr>
        <p:txBody>
          <a:bodyPr wrap="square">
            <a:spAutoFit/>
          </a:bodyPr>
          <a:lstStyle/>
          <a:p>
            <a:pPr algn="just">
              <a:spcBef>
                <a:spcPts val="1200"/>
              </a:spcBef>
            </a:pPr>
            <a:r>
              <a:rPr lang="en-US" sz="2600" dirty="0" smtClean="0"/>
              <a:t>At </a:t>
            </a:r>
            <a:r>
              <a:rPr lang="en-US" sz="2600" dirty="0"/>
              <a:t>the external level, a database contains several schemas that sometimes called as subschema. The subschema is used to describe the different view of the database. </a:t>
            </a:r>
            <a:endParaRPr lang="en-US" sz="2600" dirty="0" smtClean="0"/>
          </a:p>
          <a:p>
            <a:pPr algn="just">
              <a:spcBef>
                <a:spcPts val="1200"/>
              </a:spcBef>
            </a:pPr>
            <a:endParaRPr lang="en-US" sz="2600" dirty="0"/>
          </a:p>
          <a:p>
            <a:pPr algn="just"/>
            <a:r>
              <a:rPr lang="en-US" sz="2600" dirty="0"/>
              <a:t>An external schema is also known as view schema</a:t>
            </a:r>
            <a:r>
              <a:rPr lang="en-US" sz="2600" dirty="0" smtClean="0"/>
              <a:t>.</a:t>
            </a:r>
          </a:p>
          <a:p>
            <a:pPr algn="just"/>
            <a:endParaRPr lang="en-US" sz="2600" dirty="0"/>
          </a:p>
          <a:p>
            <a:pPr algn="just"/>
            <a:r>
              <a:rPr lang="en-US" sz="2600" dirty="0"/>
              <a:t>Each view schema describes the database part that a particular user group is interested and hides the remaining database from that user group</a:t>
            </a:r>
            <a:r>
              <a:rPr lang="en-US" sz="2600" dirty="0" smtClean="0"/>
              <a:t>. The </a:t>
            </a:r>
            <a:r>
              <a:rPr lang="en-US" sz="2600" dirty="0"/>
              <a:t>view schema describes the end user interaction with database systems.</a:t>
            </a:r>
          </a:p>
        </p:txBody>
      </p:sp>
    </p:spTree>
    <p:extLst>
      <p:ext uri="{BB962C8B-B14F-4D97-AF65-F5344CB8AC3E}">
        <p14:creationId xmlns:p14="http://schemas.microsoft.com/office/powerpoint/2010/main" val="2578808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21</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Schema and Instance</a:t>
            </a:r>
            <a:endParaRPr lang="en-US" sz="3600" b="1" dirty="0"/>
          </a:p>
        </p:txBody>
      </p:sp>
      <p:sp>
        <p:nvSpPr>
          <p:cNvPr id="3" name="Rectangle 2"/>
          <p:cNvSpPr/>
          <p:nvPr/>
        </p:nvSpPr>
        <p:spPr>
          <a:xfrm>
            <a:off x="518720" y="1239801"/>
            <a:ext cx="7997376" cy="3847207"/>
          </a:xfrm>
          <a:prstGeom prst="rect">
            <a:avLst/>
          </a:prstGeom>
        </p:spPr>
        <p:txBody>
          <a:bodyPr wrap="square">
            <a:spAutoFit/>
          </a:bodyPr>
          <a:lstStyle/>
          <a:p>
            <a:pPr algn="just">
              <a:spcBef>
                <a:spcPts val="1200"/>
              </a:spcBef>
            </a:pPr>
            <a:r>
              <a:rPr lang="en-US" sz="2800" dirty="0" smtClean="0"/>
              <a:t>Instance : The </a:t>
            </a:r>
            <a:r>
              <a:rPr lang="en-US" sz="2800" dirty="0"/>
              <a:t>data which is stored in the database at a particular moment of time is called an instance of the database</a:t>
            </a:r>
            <a:r>
              <a:rPr lang="en-US" sz="2800" dirty="0" smtClean="0"/>
              <a:t>.</a:t>
            </a:r>
          </a:p>
          <a:p>
            <a:pPr algn="just">
              <a:spcBef>
                <a:spcPts val="1200"/>
              </a:spcBef>
            </a:pPr>
            <a:endParaRPr lang="en-US" sz="2800" dirty="0"/>
          </a:p>
          <a:p>
            <a:pPr algn="just">
              <a:spcBef>
                <a:spcPts val="1200"/>
              </a:spcBef>
            </a:pPr>
            <a:r>
              <a:rPr lang="en-US" sz="2800" dirty="0" smtClean="0"/>
              <a:t>Schema : The </a:t>
            </a:r>
            <a:r>
              <a:rPr lang="en-US" sz="2800" dirty="0"/>
              <a:t>overall design of a database is called schema</a:t>
            </a:r>
            <a:r>
              <a:rPr lang="en-US" sz="2800" dirty="0" smtClean="0"/>
              <a:t>. </a:t>
            </a:r>
            <a:r>
              <a:rPr lang="en-US" sz="2800" dirty="0" smtClean="0"/>
              <a:t>A </a:t>
            </a:r>
            <a:r>
              <a:rPr lang="en-US" sz="2800" dirty="0"/>
              <a:t>database schema is the skeleton structure of the database. </a:t>
            </a:r>
            <a:r>
              <a:rPr lang="en-US" sz="2800" dirty="0" smtClean="0"/>
              <a:t>It </a:t>
            </a:r>
            <a:r>
              <a:rPr lang="en-US" sz="2800" dirty="0"/>
              <a:t>represents the logical view of the entire database. </a:t>
            </a:r>
          </a:p>
        </p:txBody>
      </p:sp>
    </p:spTree>
    <p:extLst>
      <p:ext uri="{BB962C8B-B14F-4D97-AF65-F5344CB8AC3E}">
        <p14:creationId xmlns:p14="http://schemas.microsoft.com/office/powerpoint/2010/main" val="2172455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22</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Data Independence</a:t>
            </a:r>
            <a:endParaRPr lang="en-US" sz="3600" b="1" dirty="0"/>
          </a:p>
        </p:txBody>
      </p:sp>
      <p:sp>
        <p:nvSpPr>
          <p:cNvPr id="3" name="Rectangle 2"/>
          <p:cNvSpPr/>
          <p:nvPr/>
        </p:nvSpPr>
        <p:spPr>
          <a:xfrm>
            <a:off x="409644" y="1185210"/>
            <a:ext cx="8215527" cy="4708981"/>
          </a:xfrm>
          <a:prstGeom prst="rect">
            <a:avLst/>
          </a:prstGeom>
        </p:spPr>
        <p:txBody>
          <a:bodyPr wrap="square">
            <a:spAutoFit/>
          </a:bodyPr>
          <a:lstStyle/>
          <a:p>
            <a:pPr marL="457200" indent="-457200" algn="just">
              <a:spcBef>
                <a:spcPts val="1200"/>
              </a:spcBef>
              <a:buFont typeface="Wingdings" panose="05000000000000000000" pitchFamily="2" charset="2"/>
              <a:buChar char="§"/>
            </a:pPr>
            <a:r>
              <a:rPr lang="en-US" sz="2700" dirty="0" smtClean="0"/>
              <a:t>Data </a:t>
            </a:r>
            <a:r>
              <a:rPr lang="en-US" sz="2700" dirty="0"/>
              <a:t>independence refers </a:t>
            </a:r>
            <a:r>
              <a:rPr lang="en-US" sz="2700" dirty="0" smtClean="0"/>
              <a:t>ability </a:t>
            </a:r>
            <a:r>
              <a:rPr lang="en-US" sz="2700" dirty="0"/>
              <a:t>to modify the schema at one level of </a:t>
            </a:r>
            <a:r>
              <a:rPr lang="en-US" sz="2700" dirty="0" smtClean="0"/>
              <a:t>database </a:t>
            </a:r>
            <a:r>
              <a:rPr lang="en-US" sz="2700" dirty="0"/>
              <a:t>system without </a:t>
            </a:r>
            <a:r>
              <a:rPr lang="en-US" sz="2700" dirty="0" smtClean="0"/>
              <a:t>changing </a:t>
            </a:r>
            <a:r>
              <a:rPr lang="en-US" sz="2700" dirty="0"/>
              <a:t>the schema at </a:t>
            </a:r>
            <a:r>
              <a:rPr lang="en-US" sz="2700" dirty="0" smtClean="0"/>
              <a:t>next </a:t>
            </a:r>
            <a:r>
              <a:rPr lang="en-US" sz="2700" dirty="0"/>
              <a:t>higher level</a:t>
            </a:r>
            <a:r>
              <a:rPr lang="en-US" sz="2700" dirty="0" smtClean="0"/>
              <a:t>.</a:t>
            </a:r>
          </a:p>
          <a:p>
            <a:pPr marL="457200" indent="-457200" algn="just">
              <a:spcBef>
                <a:spcPts val="1200"/>
              </a:spcBef>
              <a:buFont typeface="Wingdings" panose="05000000000000000000" pitchFamily="2" charset="2"/>
              <a:buChar char="§"/>
            </a:pPr>
            <a:r>
              <a:rPr lang="en-US" altLang="en-US" sz="2700" dirty="0"/>
              <a:t>When a schema at a lower level is changed, only the mappings between this schema and higher-level schemas need to be changed in a DBMS that fully supports data independence. </a:t>
            </a:r>
            <a:endParaRPr lang="en-US" altLang="en-US" sz="2700" dirty="0" smtClean="0"/>
          </a:p>
          <a:p>
            <a:pPr marL="457200" indent="-457200" algn="just">
              <a:spcBef>
                <a:spcPts val="1200"/>
              </a:spcBef>
              <a:buFont typeface="Wingdings" panose="05000000000000000000" pitchFamily="2" charset="2"/>
              <a:buChar char="§"/>
            </a:pPr>
            <a:r>
              <a:rPr lang="en-US" altLang="en-US" sz="2700" dirty="0" smtClean="0"/>
              <a:t>The </a:t>
            </a:r>
            <a:r>
              <a:rPr lang="en-US" altLang="en-US" sz="2700" dirty="0"/>
              <a:t>higher-level schemas themselves are unchanged.  </a:t>
            </a:r>
            <a:endParaRPr lang="en-US" altLang="en-US" sz="2700" dirty="0" smtClean="0"/>
          </a:p>
          <a:p>
            <a:pPr marL="457200" indent="-457200" algn="just">
              <a:spcBef>
                <a:spcPts val="1200"/>
              </a:spcBef>
              <a:buFont typeface="Wingdings" panose="05000000000000000000" pitchFamily="2" charset="2"/>
              <a:buChar char="§"/>
            </a:pPr>
            <a:r>
              <a:rPr lang="en-US" altLang="en-US" sz="2700" dirty="0" smtClean="0"/>
              <a:t>Hence</a:t>
            </a:r>
            <a:r>
              <a:rPr lang="en-US" altLang="en-US" sz="2700" dirty="0"/>
              <a:t>, the application programs need not be changed since they refer to the external schemas</a:t>
            </a:r>
            <a:r>
              <a:rPr lang="en-US" altLang="en-US" sz="2700" dirty="0" smtClean="0"/>
              <a:t>.</a:t>
            </a:r>
            <a:endParaRPr lang="en-US" altLang="en-US" sz="2700" dirty="0"/>
          </a:p>
        </p:txBody>
      </p:sp>
    </p:spTree>
    <p:extLst>
      <p:ext uri="{BB962C8B-B14F-4D97-AF65-F5344CB8AC3E}">
        <p14:creationId xmlns:p14="http://schemas.microsoft.com/office/powerpoint/2010/main" val="118630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23</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smtClean="0"/>
              <a:t>Types of Data Independence</a:t>
            </a:r>
            <a:endParaRPr lang="en-US" sz="3600" b="1" dirty="0"/>
          </a:p>
        </p:txBody>
      </p:sp>
      <p:sp>
        <p:nvSpPr>
          <p:cNvPr id="3" name="Rectangle 2"/>
          <p:cNvSpPr/>
          <p:nvPr/>
        </p:nvSpPr>
        <p:spPr>
          <a:xfrm>
            <a:off x="628651" y="1744768"/>
            <a:ext cx="7996521" cy="4862870"/>
          </a:xfrm>
          <a:prstGeom prst="rect">
            <a:avLst/>
          </a:prstGeom>
        </p:spPr>
        <p:txBody>
          <a:bodyPr wrap="square">
            <a:spAutoFit/>
          </a:bodyPr>
          <a:lstStyle/>
          <a:p>
            <a:pPr algn="just">
              <a:spcBef>
                <a:spcPts val="1200"/>
              </a:spcBef>
            </a:pPr>
            <a:r>
              <a:rPr lang="en-US" sz="3000" dirty="0"/>
              <a:t>There are two types of data independence</a:t>
            </a:r>
            <a:r>
              <a:rPr lang="en-US" sz="3000" dirty="0" smtClean="0"/>
              <a:t>:</a:t>
            </a:r>
          </a:p>
          <a:p>
            <a:pPr algn="just">
              <a:spcBef>
                <a:spcPts val="1200"/>
              </a:spcBef>
            </a:pPr>
            <a:endParaRPr lang="en-US" sz="3000" dirty="0"/>
          </a:p>
          <a:p>
            <a:pPr marL="457200" indent="-457200" algn="just">
              <a:spcBef>
                <a:spcPts val="1200"/>
              </a:spcBef>
              <a:buFont typeface="Wingdings" panose="05000000000000000000" pitchFamily="2" charset="2"/>
              <a:buChar char="§"/>
            </a:pPr>
            <a:r>
              <a:rPr lang="en-US" sz="3000" dirty="0"/>
              <a:t>Physical Data </a:t>
            </a:r>
            <a:r>
              <a:rPr lang="en-US" sz="3000" dirty="0" smtClean="0"/>
              <a:t>Independence</a:t>
            </a:r>
          </a:p>
          <a:p>
            <a:pPr marL="457200" indent="-457200" algn="just">
              <a:spcBef>
                <a:spcPts val="1200"/>
              </a:spcBef>
              <a:buFont typeface="Wingdings" panose="05000000000000000000" pitchFamily="2" charset="2"/>
              <a:buChar char="§"/>
            </a:pPr>
            <a:endParaRPr lang="en-US" sz="3000" dirty="0"/>
          </a:p>
          <a:p>
            <a:pPr marL="457200" indent="-457200" algn="just">
              <a:spcBef>
                <a:spcPts val="1200"/>
              </a:spcBef>
              <a:buFont typeface="Wingdings" panose="05000000000000000000" pitchFamily="2" charset="2"/>
              <a:buChar char="§"/>
            </a:pPr>
            <a:r>
              <a:rPr lang="en-US" sz="3000" dirty="0" smtClean="0"/>
              <a:t>Logical </a:t>
            </a:r>
            <a:r>
              <a:rPr lang="en-US" sz="3000" dirty="0"/>
              <a:t>Data Independence </a:t>
            </a:r>
            <a:endParaRPr lang="en-US" sz="3000" dirty="0" smtClean="0"/>
          </a:p>
          <a:p>
            <a:pPr marL="457200" indent="-457200" algn="just">
              <a:spcBef>
                <a:spcPts val="1200"/>
              </a:spcBef>
              <a:buFont typeface="Wingdings" panose="05000000000000000000" pitchFamily="2" charset="2"/>
              <a:buChar char="§"/>
            </a:pPr>
            <a:endParaRPr lang="en-US" sz="3000" dirty="0"/>
          </a:p>
          <a:p>
            <a:pPr marL="457200" indent="-457200" algn="just">
              <a:spcBef>
                <a:spcPts val="1200"/>
              </a:spcBef>
              <a:buFont typeface="Wingdings" panose="05000000000000000000" pitchFamily="2" charset="2"/>
              <a:buChar char="§"/>
            </a:pPr>
            <a:endParaRPr lang="en-US" sz="3200" dirty="0" smtClean="0"/>
          </a:p>
          <a:p>
            <a:pPr marL="457200" indent="-457200" algn="just">
              <a:spcBef>
                <a:spcPts val="1200"/>
              </a:spcBef>
              <a:buFont typeface="Wingdings" panose="05000000000000000000" pitchFamily="2" charset="2"/>
              <a:buChar char="§"/>
            </a:pPr>
            <a:endParaRPr lang="en-US" sz="2800" b="1" dirty="0">
              <a:solidFill>
                <a:srgbClr val="C00000"/>
              </a:solidFill>
            </a:endParaRPr>
          </a:p>
        </p:txBody>
      </p:sp>
    </p:spTree>
    <p:extLst>
      <p:ext uri="{BB962C8B-B14F-4D97-AF65-F5344CB8AC3E}">
        <p14:creationId xmlns:p14="http://schemas.microsoft.com/office/powerpoint/2010/main" val="3489324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24</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t>Physical Data Independence</a:t>
            </a:r>
          </a:p>
        </p:txBody>
      </p:sp>
      <p:sp>
        <p:nvSpPr>
          <p:cNvPr id="3" name="Rectangle 2"/>
          <p:cNvSpPr/>
          <p:nvPr/>
        </p:nvSpPr>
        <p:spPr>
          <a:xfrm>
            <a:off x="409644" y="1293881"/>
            <a:ext cx="8215527" cy="4862870"/>
          </a:xfrm>
          <a:prstGeom prst="rect">
            <a:avLst/>
          </a:prstGeom>
        </p:spPr>
        <p:txBody>
          <a:bodyPr wrap="square">
            <a:spAutoFit/>
          </a:bodyPr>
          <a:lstStyle/>
          <a:p>
            <a:pPr marL="457200" indent="-457200" algn="just">
              <a:spcBef>
                <a:spcPts val="1200"/>
              </a:spcBef>
              <a:buFont typeface="Wingdings" panose="05000000000000000000" pitchFamily="2" charset="2"/>
              <a:buChar char="§"/>
            </a:pPr>
            <a:r>
              <a:rPr lang="en-US" sz="2800" dirty="0" smtClean="0"/>
              <a:t>Physical </a:t>
            </a:r>
            <a:r>
              <a:rPr lang="en-US" sz="2800" dirty="0"/>
              <a:t>data independence can be defined as the capacity to change the internal schema without having to change the conceptual schema.</a:t>
            </a:r>
          </a:p>
          <a:p>
            <a:pPr marL="457200" indent="-457200" algn="just">
              <a:spcBef>
                <a:spcPts val="1200"/>
              </a:spcBef>
              <a:buFont typeface="Wingdings" panose="05000000000000000000" pitchFamily="2" charset="2"/>
              <a:buChar char="§"/>
            </a:pPr>
            <a:r>
              <a:rPr lang="en-US" sz="2800" dirty="0"/>
              <a:t>If we do any changes in the storage size of the database system server, then the Conceptual structure of the database will not be affected.</a:t>
            </a:r>
          </a:p>
          <a:p>
            <a:pPr marL="457200" indent="-457200" algn="just">
              <a:spcBef>
                <a:spcPts val="1200"/>
              </a:spcBef>
              <a:buFont typeface="Wingdings" panose="05000000000000000000" pitchFamily="2" charset="2"/>
              <a:buChar char="§"/>
            </a:pPr>
            <a:r>
              <a:rPr lang="en-US" sz="2800" dirty="0"/>
              <a:t>Physical data independence is used to separate conceptual levels from the internal levels.</a:t>
            </a:r>
          </a:p>
          <a:p>
            <a:pPr marL="457200" indent="-457200" algn="just">
              <a:spcBef>
                <a:spcPts val="1200"/>
              </a:spcBef>
              <a:buFont typeface="Wingdings" panose="05000000000000000000" pitchFamily="2" charset="2"/>
              <a:buChar char="§"/>
            </a:pPr>
            <a:r>
              <a:rPr lang="en-US" sz="2800" dirty="0"/>
              <a:t>Physical data independence occurs at the logical interface level.</a:t>
            </a:r>
            <a:endParaRPr lang="en-US" sz="2800" b="1" dirty="0">
              <a:solidFill>
                <a:srgbClr val="C00000"/>
              </a:solidFill>
            </a:endParaRPr>
          </a:p>
        </p:txBody>
      </p:sp>
    </p:spTree>
    <p:extLst>
      <p:ext uri="{BB962C8B-B14F-4D97-AF65-F5344CB8AC3E}">
        <p14:creationId xmlns:p14="http://schemas.microsoft.com/office/powerpoint/2010/main" val="914682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25</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t>Logical Data Independence</a:t>
            </a:r>
          </a:p>
        </p:txBody>
      </p:sp>
      <p:sp>
        <p:nvSpPr>
          <p:cNvPr id="3" name="Rectangle 2"/>
          <p:cNvSpPr/>
          <p:nvPr/>
        </p:nvSpPr>
        <p:spPr>
          <a:xfrm>
            <a:off x="409644" y="1169821"/>
            <a:ext cx="8215527" cy="4862870"/>
          </a:xfrm>
          <a:prstGeom prst="rect">
            <a:avLst/>
          </a:prstGeom>
        </p:spPr>
        <p:txBody>
          <a:bodyPr wrap="square">
            <a:spAutoFit/>
          </a:bodyPr>
          <a:lstStyle/>
          <a:p>
            <a:pPr marL="457200" indent="-457200" algn="just">
              <a:spcBef>
                <a:spcPts val="1200"/>
              </a:spcBef>
              <a:buFont typeface="Wingdings" panose="05000000000000000000" pitchFamily="2" charset="2"/>
              <a:buChar char="§"/>
            </a:pPr>
            <a:r>
              <a:rPr lang="en-US" sz="2800" dirty="0" smtClean="0"/>
              <a:t>Logical </a:t>
            </a:r>
            <a:r>
              <a:rPr lang="en-US" sz="2800" dirty="0"/>
              <a:t>data independence refers characteristic of being able to change the conceptual schema without having to change the external schema.</a:t>
            </a:r>
          </a:p>
          <a:p>
            <a:pPr marL="457200" indent="-457200" algn="just">
              <a:spcBef>
                <a:spcPts val="1200"/>
              </a:spcBef>
              <a:buFont typeface="Wingdings" panose="05000000000000000000" pitchFamily="2" charset="2"/>
              <a:buChar char="§"/>
            </a:pPr>
            <a:r>
              <a:rPr lang="en-US" sz="2800" dirty="0"/>
              <a:t>Logical data independence is used to separate the external level from the conceptual view.</a:t>
            </a:r>
          </a:p>
          <a:p>
            <a:pPr marL="457200" indent="-457200" algn="just">
              <a:spcBef>
                <a:spcPts val="1200"/>
              </a:spcBef>
              <a:buFont typeface="Wingdings" panose="05000000000000000000" pitchFamily="2" charset="2"/>
              <a:buChar char="§"/>
            </a:pPr>
            <a:r>
              <a:rPr lang="en-US" sz="2800" dirty="0"/>
              <a:t>If we do any changes in the conceptual view of the data, then the user view of the data would not be affected.</a:t>
            </a:r>
          </a:p>
          <a:p>
            <a:pPr marL="457200" indent="-457200" algn="just">
              <a:spcBef>
                <a:spcPts val="1200"/>
              </a:spcBef>
              <a:buFont typeface="Wingdings" panose="05000000000000000000" pitchFamily="2" charset="2"/>
              <a:buChar char="§"/>
            </a:pPr>
            <a:r>
              <a:rPr lang="en-US" sz="2800" dirty="0"/>
              <a:t>Logical data independence occurs at the user interface level</a:t>
            </a:r>
            <a:r>
              <a:rPr lang="en-US" sz="2800" dirty="0" smtClean="0"/>
              <a:t>.</a:t>
            </a:r>
            <a:endParaRPr lang="en-US" sz="2800" dirty="0"/>
          </a:p>
        </p:txBody>
      </p:sp>
    </p:spTree>
    <p:extLst>
      <p:ext uri="{BB962C8B-B14F-4D97-AF65-F5344CB8AC3E}">
        <p14:creationId xmlns:p14="http://schemas.microsoft.com/office/powerpoint/2010/main" val="1344876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26</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t>Data Definition </a:t>
            </a:r>
            <a:r>
              <a:rPr lang="en-US" sz="3600" b="1" dirty="0" smtClean="0"/>
              <a:t>Language - DDL</a:t>
            </a:r>
            <a:endParaRPr lang="en-US" sz="3600" b="1" dirty="0"/>
          </a:p>
        </p:txBody>
      </p:sp>
      <p:sp>
        <p:nvSpPr>
          <p:cNvPr id="3" name="Rectangle 2"/>
          <p:cNvSpPr/>
          <p:nvPr/>
        </p:nvSpPr>
        <p:spPr>
          <a:xfrm>
            <a:off x="409644" y="1169821"/>
            <a:ext cx="8215527" cy="4862870"/>
          </a:xfrm>
          <a:prstGeom prst="rect">
            <a:avLst/>
          </a:prstGeom>
        </p:spPr>
        <p:txBody>
          <a:bodyPr wrap="square">
            <a:spAutoFit/>
          </a:bodyPr>
          <a:lstStyle/>
          <a:p>
            <a:pPr marL="457200" indent="-457200" algn="just">
              <a:spcBef>
                <a:spcPts val="1200"/>
              </a:spcBef>
              <a:buFont typeface="Wingdings" panose="05000000000000000000" pitchFamily="2" charset="2"/>
              <a:buChar char="§"/>
            </a:pPr>
            <a:r>
              <a:rPr lang="en-US" sz="2800" dirty="0" smtClean="0"/>
              <a:t>DDL </a:t>
            </a:r>
            <a:r>
              <a:rPr lang="en-US" sz="2800" dirty="0"/>
              <a:t>stands for Data Definition Language. It is used to define database structure or pattern. </a:t>
            </a:r>
          </a:p>
          <a:p>
            <a:pPr marL="457200" indent="-457200" algn="just">
              <a:spcBef>
                <a:spcPts val="1200"/>
              </a:spcBef>
              <a:buFont typeface="Wingdings" panose="05000000000000000000" pitchFamily="2" charset="2"/>
              <a:buChar char="§"/>
            </a:pPr>
            <a:r>
              <a:rPr lang="en-US" sz="2800" dirty="0"/>
              <a:t>It is used to create schema, tables, indexes, constraints, etc. in the database.</a:t>
            </a:r>
          </a:p>
          <a:p>
            <a:pPr marL="457200" indent="-457200" algn="just">
              <a:spcBef>
                <a:spcPts val="1200"/>
              </a:spcBef>
              <a:buFont typeface="Wingdings" panose="05000000000000000000" pitchFamily="2" charset="2"/>
              <a:buChar char="§"/>
            </a:pPr>
            <a:r>
              <a:rPr lang="en-US" sz="2800" dirty="0"/>
              <a:t>Using the DDL statements, you can create the skeleton of the database.</a:t>
            </a:r>
          </a:p>
          <a:p>
            <a:pPr marL="457200" indent="-457200" algn="just">
              <a:spcBef>
                <a:spcPts val="1200"/>
              </a:spcBef>
              <a:buFont typeface="Wingdings" panose="05000000000000000000" pitchFamily="2" charset="2"/>
              <a:buChar char="§"/>
            </a:pPr>
            <a:r>
              <a:rPr lang="en-US" sz="2800" dirty="0" smtClean="0"/>
              <a:t>Data definition language is used to store the information of metadata like the number of tables and schemas, their names, indexes, columns in each table, constraints, etc.</a:t>
            </a:r>
            <a:endParaRPr lang="en-US" sz="2800" dirty="0"/>
          </a:p>
        </p:txBody>
      </p:sp>
    </p:spTree>
    <p:extLst>
      <p:ext uri="{BB962C8B-B14F-4D97-AF65-F5344CB8AC3E}">
        <p14:creationId xmlns:p14="http://schemas.microsoft.com/office/powerpoint/2010/main" val="1303578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27</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t>Data Definition </a:t>
            </a:r>
            <a:r>
              <a:rPr lang="en-US" sz="3600" b="1" dirty="0" smtClean="0"/>
              <a:t>Language - DDL</a:t>
            </a:r>
            <a:endParaRPr lang="en-US" sz="3600" b="1" dirty="0"/>
          </a:p>
        </p:txBody>
      </p:sp>
      <p:sp>
        <p:nvSpPr>
          <p:cNvPr id="3" name="Rectangle 2"/>
          <p:cNvSpPr/>
          <p:nvPr/>
        </p:nvSpPr>
        <p:spPr>
          <a:xfrm>
            <a:off x="846160" y="1374538"/>
            <a:ext cx="7342496" cy="3077766"/>
          </a:xfrm>
          <a:prstGeom prst="rect">
            <a:avLst/>
          </a:prstGeom>
        </p:spPr>
        <p:txBody>
          <a:bodyPr wrap="square">
            <a:spAutoFit/>
          </a:bodyPr>
          <a:lstStyle/>
          <a:p>
            <a:pPr algn="just">
              <a:spcBef>
                <a:spcPts val="1200"/>
              </a:spcBef>
            </a:pPr>
            <a:r>
              <a:rPr lang="en-US" sz="2400" dirty="0"/>
              <a:t>Create: It is used to create objects in the database.</a:t>
            </a:r>
          </a:p>
          <a:p>
            <a:pPr algn="just">
              <a:spcBef>
                <a:spcPts val="1200"/>
              </a:spcBef>
            </a:pPr>
            <a:r>
              <a:rPr lang="en-US" sz="2400" dirty="0"/>
              <a:t>Alter: It is used to alter the structure of the database.</a:t>
            </a:r>
          </a:p>
          <a:p>
            <a:pPr algn="just">
              <a:spcBef>
                <a:spcPts val="1200"/>
              </a:spcBef>
            </a:pPr>
            <a:r>
              <a:rPr lang="en-US" sz="2400" dirty="0"/>
              <a:t>Drop: It is used to delete objects from the database.</a:t>
            </a:r>
          </a:p>
          <a:p>
            <a:pPr algn="just">
              <a:spcBef>
                <a:spcPts val="1200"/>
              </a:spcBef>
            </a:pPr>
            <a:r>
              <a:rPr lang="en-US" sz="2400" dirty="0"/>
              <a:t>Truncate: It is used to remove all records from a table.</a:t>
            </a:r>
          </a:p>
          <a:p>
            <a:pPr algn="just">
              <a:spcBef>
                <a:spcPts val="1200"/>
              </a:spcBef>
            </a:pPr>
            <a:r>
              <a:rPr lang="en-US" sz="2400" dirty="0"/>
              <a:t>Rename: It is used to rename an object.</a:t>
            </a:r>
          </a:p>
          <a:p>
            <a:pPr algn="just">
              <a:spcBef>
                <a:spcPts val="1200"/>
              </a:spcBef>
            </a:pPr>
            <a:r>
              <a:rPr lang="en-US" sz="2400" dirty="0"/>
              <a:t>Comment: It is used to comment on the data dictionary.</a:t>
            </a:r>
          </a:p>
        </p:txBody>
      </p:sp>
    </p:spTree>
    <p:extLst>
      <p:ext uri="{BB962C8B-B14F-4D97-AF65-F5344CB8AC3E}">
        <p14:creationId xmlns:p14="http://schemas.microsoft.com/office/powerpoint/2010/main" val="3143940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28</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4"/>
            <a:ext cx="8215527" cy="476038"/>
          </a:xfrm>
        </p:spPr>
        <p:txBody>
          <a:bodyPr>
            <a:noAutofit/>
          </a:bodyPr>
          <a:lstStyle/>
          <a:p>
            <a:pPr marL="0" indent="0" algn="ctr">
              <a:buNone/>
            </a:pPr>
            <a:r>
              <a:rPr lang="en-US" sz="3600" b="1" dirty="0"/>
              <a:t>Data </a:t>
            </a:r>
            <a:r>
              <a:rPr lang="en-US" sz="3600" b="1" dirty="0" smtClean="0"/>
              <a:t>Manipulation Language - DML</a:t>
            </a:r>
            <a:endParaRPr lang="en-US" sz="3600" b="1" dirty="0"/>
          </a:p>
        </p:txBody>
      </p:sp>
      <p:sp>
        <p:nvSpPr>
          <p:cNvPr id="3" name="Rectangle 2"/>
          <p:cNvSpPr/>
          <p:nvPr/>
        </p:nvSpPr>
        <p:spPr>
          <a:xfrm>
            <a:off x="846161" y="1169821"/>
            <a:ext cx="7779010" cy="5047536"/>
          </a:xfrm>
          <a:prstGeom prst="rect">
            <a:avLst/>
          </a:prstGeom>
        </p:spPr>
        <p:txBody>
          <a:bodyPr wrap="square">
            <a:spAutoFit/>
          </a:bodyPr>
          <a:lstStyle/>
          <a:p>
            <a:pPr algn="just">
              <a:spcBef>
                <a:spcPts val="1200"/>
              </a:spcBef>
            </a:pPr>
            <a:r>
              <a:rPr lang="en-US" sz="2800" dirty="0"/>
              <a:t>DML stands for Data Manipulation Language. </a:t>
            </a:r>
            <a:endParaRPr lang="en-US" sz="2800" dirty="0" smtClean="0"/>
          </a:p>
          <a:p>
            <a:pPr algn="just">
              <a:spcBef>
                <a:spcPts val="1200"/>
              </a:spcBef>
            </a:pPr>
            <a:r>
              <a:rPr lang="en-US" sz="2800" dirty="0" smtClean="0"/>
              <a:t>It </a:t>
            </a:r>
            <a:r>
              <a:rPr lang="en-US" sz="2800" dirty="0"/>
              <a:t>is used for accessing and manipulating data in a database. It handles user requests. </a:t>
            </a:r>
            <a:endParaRPr lang="en-US" sz="2800" dirty="0" smtClean="0"/>
          </a:p>
          <a:p>
            <a:pPr algn="just">
              <a:spcBef>
                <a:spcPts val="2400"/>
              </a:spcBef>
            </a:pPr>
            <a:r>
              <a:rPr lang="en-US" sz="2800" dirty="0" smtClean="0"/>
              <a:t>Here </a:t>
            </a:r>
            <a:r>
              <a:rPr lang="en-US" sz="2800" dirty="0"/>
              <a:t>are some tasks that come under DML:</a:t>
            </a:r>
          </a:p>
          <a:p>
            <a:pPr algn="just">
              <a:spcBef>
                <a:spcPts val="1200"/>
              </a:spcBef>
            </a:pPr>
            <a:r>
              <a:rPr lang="en-US" sz="2800" dirty="0"/>
              <a:t>Select: It is used to retrieve data from a database.</a:t>
            </a:r>
          </a:p>
          <a:p>
            <a:pPr algn="just">
              <a:spcBef>
                <a:spcPts val="1200"/>
              </a:spcBef>
            </a:pPr>
            <a:r>
              <a:rPr lang="en-US" sz="2800" dirty="0"/>
              <a:t>Insert: It is used to insert data into a table.</a:t>
            </a:r>
          </a:p>
          <a:p>
            <a:pPr algn="just">
              <a:spcBef>
                <a:spcPts val="1200"/>
              </a:spcBef>
            </a:pPr>
            <a:r>
              <a:rPr lang="en-US" sz="2800" dirty="0"/>
              <a:t>Update: It is used to update existing data within a table.</a:t>
            </a:r>
          </a:p>
          <a:p>
            <a:pPr algn="just">
              <a:spcBef>
                <a:spcPts val="1200"/>
              </a:spcBef>
            </a:pPr>
            <a:r>
              <a:rPr lang="en-US" sz="2800" dirty="0"/>
              <a:t>Delete: It is used to delete all records from a table</a:t>
            </a:r>
            <a:r>
              <a:rPr lang="en-US" sz="2800" dirty="0" smtClean="0"/>
              <a:t>.</a:t>
            </a:r>
            <a:endParaRPr lang="en-US" sz="2800" dirty="0"/>
          </a:p>
        </p:txBody>
      </p:sp>
    </p:spTree>
    <p:extLst>
      <p:ext uri="{BB962C8B-B14F-4D97-AF65-F5344CB8AC3E}">
        <p14:creationId xmlns:p14="http://schemas.microsoft.com/office/powerpoint/2010/main" val="1190910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3"/>
          <p:cNvSpPr>
            <a:spLocks noGrp="1" noChangeArrowheads="1"/>
          </p:cNvSpPr>
          <p:nvPr>
            <p:ph type="body" idx="1"/>
          </p:nvPr>
        </p:nvSpPr>
        <p:spPr>
          <a:xfrm>
            <a:off x="818865" y="341193"/>
            <a:ext cx="7547213" cy="6264323"/>
          </a:xfrm>
        </p:spPr>
        <p:txBody>
          <a:bodyPr>
            <a:normAutofit lnSpcReduction="10000"/>
          </a:bodyPr>
          <a:lstStyle/>
          <a:p>
            <a:pPr marL="0" indent="0" algn="ctr" eaLnBrk="1" hangingPunct="1">
              <a:buNone/>
            </a:pPr>
            <a:r>
              <a:rPr lang="en-US" altLang="en-US" sz="3300" b="1" dirty="0" smtClean="0">
                <a:solidFill>
                  <a:srgbClr val="000000"/>
                </a:solidFill>
              </a:rPr>
              <a:t>Data Dictionary / Repository </a:t>
            </a:r>
            <a:endParaRPr lang="en-US" altLang="en-US" sz="3300" dirty="0" smtClean="0">
              <a:solidFill>
                <a:srgbClr val="000000"/>
              </a:solidFill>
            </a:endParaRPr>
          </a:p>
          <a:p>
            <a:pPr marL="573088" lvl="2" indent="-395288" algn="just">
              <a:spcBef>
                <a:spcPts val="0"/>
              </a:spcBef>
              <a:buFont typeface="Times" panose="02020603050405020304" pitchFamily="18" charset="0"/>
              <a:buChar char="•"/>
            </a:pPr>
            <a:endParaRPr lang="en-US" altLang="en-US" sz="2500" dirty="0" smtClean="0">
              <a:solidFill>
                <a:srgbClr val="000000"/>
              </a:solidFill>
            </a:endParaRPr>
          </a:p>
          <a:p>
            <a:pPr marL="177800" lvl="2" indent="0" algn="just">
              <a:spcBef>
                <a:spcPts val="0"/>
              </a:spcBef>
              <a:buNone/>
            </a:pPr>
            <a:r>
              <a:rPr lang="en-US" altLang="en-US" sz="2800" dirty="0" smtClean="0">
                <a:solidFill>
                  <a:srgbClr val="000000"/>
                </a:solidFill>
              </a:rPr>
              <a:t>A </a:t>
            </a:r>
            <a:r>
              <a:rPr lang="en-US" altLang="en-US" sz="2800" dirty="0">
                <a:solidFill>
                  <a:srgbClr val="000000"/>
                </a:solidFill>
              </a:rPr>
              <a:t>data dictionary is a file or a set of files that contains a database's </a:t>
            </a:r>
            <a:r>
              <a:rPr lang="en-US" altLang="en-US" sz="2800" dirty="0" smtClean="0">
                <a:solidFill>
                  <a:srgbClr val="000000"/>
                </a:solidFill>
              </a:rPr>
              <a:t>metadata (Data about Data). </a:t>
            </a:r>
          </a:p>
          <a:p>
            <a:pPr marL="177800" lvl="2" indent="0" algn="just">
              <a:spcBef>
                <a:spcPts val="0"/>
              </a:spcBef>
              <a:buNone/>
            </a:pPr>
            <a:endParaRPr lang="en-US" altLang="en-US" sz="2800" dirty="0">
              <a:solidFill>
                <a:srgbClr val="000000"/>
              </a:solidFill>
            </a:endParaRPr>
          </a:p>
          <a:p>
            <a:pPr marL="177800" lvl="2" indent="0" algn="just">
              <a:spcBef>
                <a:spcPts val="0"/>
              </a:spcBef>
              <a:buNone/>
            </a:pPr>
            <a:r>
              <a:rPr lang="en-US" altLang="en-US" sz="2800" dirty="0">
                <a:solidFill>
                  <a:srgbClr val="000000"/>
                </a:solidFill>
              </a:rPr>
              <a:t>It is a crucial component of any relational database</a:t>
            </a:r>
            <a:r>
              <a:rPr lang="en-US" altLang="en-US" sz="2800" dirty="0" smtClean="0">
                <a:solidFill>
                  <a:srgbClr val="000000"/>
                </a:solidFill>
              </a:rPr>
              <a:t>.</a:t>
            </a:r>
          </a:p>
          <a:p>
            <a:pPr marL="177800" lvl="2" indent="0" algn="just">
              <a:spcBef>
                <a:spcPts val="0"/>
              </a:spcBef>
              <a:buNone/>
            </a:pPr>
            <a:endParaRPr lang="en-US" altLang="en-US" sz="2800" dirty="0">
              <a:solidFill>
                <a:srgbClr val="000000"/>
              </a:solidFill>
            </a:endParaRPr>
          </a:p>
          <a:p>
            <a:pPr marL="177800" lvl="2" indent="0" algn="just">
              <a:spcBef>
                <a:spcPts val="0"/>
              </a:spcBef>
              <a:buNone/>
            </a:pPr>
            <a:r>
              <a:rPr lang="en-US" altLang="en-US" sz="2800" dirty="0" smtClean="0">
                <a:solidFill>
                  <a:srgbClr val="000000"/>
                </a:solidFill>
              </a:rPr>
              <a:t>It contains </a:t>
            </a:r>
            <a:r>
              <a:rPr lang="en-US" altLang="en-US" sz="2800" dirty="0">
                <a:solidFill>
                  <a:srgbClr val="000000"/>
                </a:solidFill>
              </a:rPr>
              <a:t>records about other objects in the database, such as data ownership, data relationships to other objects, and other data. </a:t>
            </a:r>
            <a:endParaRPr lang="en-US" altLang="en-US" sz="2800" dirty="0" smtClean="0">
              <a:solidFill>
                <a:srgbClr val="000000"/>
              </a:solidFill>
            </a:endParaRPr>
          </a:p>
          <a:p>
            <a:pPr marL="177800" lvl="2" indent="0" algn="just">
              <a:spcBef>
                <a:spcPts val="0"/>
              </a:spcBef>
              <a:buNone/>
            </a:pPr>
            <a:endParaRPr lang="en-US" altLang="en-US" sz="2800" dirty="0">
              <a:solidFill>
                <a:srgbClr val="000000"/>
              </a:solidFill>
            </a:endParaRPr>
          </a:p>
          <a:p>
            <a:pPr marL="177800" lvl="2" indent="0" algn="just" eaLnBrk="1" hangingPunct="1">
              <a:spcBef>
                <a:spcPts val="0"/>
              </a:spcBef>
              <a:buNone/>
            </a:pPr>
            <a:r>
              <a:rPr lang="en-US" altLang="en-US" sz="2800" dirty="0" smtClean="0">
                <a:solidFill>
                  <a:srgbClr val="000000"/>
                </a:solidFill>
              </a:rPr>
              <a:t>It is used to store schema descriptions and other information such as design decisions, application program descriptions, user information, usage standards, etc.</a:t>
            </a:r>
          </a:p>
          <a:p>
            <a:pPr marL="573088" lvl="2" indent="-395288" algn="just" eaLnBrk="1" hangingPunct="1">
              <a:spcBef>
                <a:spcPts val="0"/>
              </a:spcBef>
              <a:buFont typeface="Times" panose="02020603050405020304" pitchFamily="18" charset="0"/>
              <a:buChar char="•"/>
            </a:pPr>
            <a:endParaRPr lang="en-US" altLang="en-US" sz="2800" dirty="0" smtClean="0">
              <a:solidFill>
                <a:srgbClr val="000000"/>
              </a:solidFill>
            </a:endParaRPr>
          </a:p>
          <a:p>
            <a:pPr marL="573088" lvl="2" indent="-395288" eaLnBrk="1" hangingPunct="1">
              <a:buFont typeface="Times" panose="02020603050405020304" pitchFamily="18" charset="0"/>
              <a:buChar char="•"/>
            </a:pPr>
            <a:endParaRPr lang="en-US" altLang="en-US" dirty="0">
              <a:solidFill>
                <a:srgbClr val="000000"/>
              </a:solidFill>
            </a:endParaRPr>
          </a:p>
          <a:p>
            <a:pPr marL="457200" lvl="1" indent="0" eaLnBrk="1" hangingPunct="1">
              <a:buNone/>
            </a:pPr>
            <a:endParaRPr lang="en-US" altLang="en-US" sz="2400" b="1" dirty="0" smtClean="0">
              <a:solidFill>
                <a:srgbClr val="000000"/>
              </a:solidFill>
            </a:endParaRPr>
          </a:p>
        </p:txBody>
      </p:sp>
    </p:spTree>
    <p:extLst>
      <p:ext uri="{BB962C8B-B14F-4D97-AF65-F5344CB8AC3E}">
        <p14:creationId xmlns:p14="http://schemas.microsoft.com/office/powerpoint/2010/main" val="450988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3</a:t>
            </a:fld>
            <a:endParaRPr lang="en-US" altLang="en-US" sz="1600" dirty="0">
              <a:solidFill>
                <a:schemeClr val="bg2"/>
              </a:solidFill>
            </a:endParaRPr>
          </a:p>
        </p:txBody>
      </p:sp>
      <p:sp>
        <p:nvSpPr>
          <p:cNvPr id="31747" name="Rectangle 2"/>
          <p:cNvSpPr>
            <a:spLocks noGrp="1" noChangeArrowheads="1"/>
          </p:cNvSpPr>
          <p:nvPr>
            <p:ph type="title"/>
          </p:nvPr>
        </p:nvSpPr>
        <p:spPr>
          <a:xfrm>
            <a:off x="628650" y="365126"/>
            <a:ext cx="7886700" cy="740343"/>
          </a:xfrm>
        </p:spPr>
        <p:txBody>
          <a:bodyPr/>
          <a:lstStyle/>
          <a:p>
            <a:pPr algn="ctr"/>
            <a:r>
              <a:rPr lang="en-US" dirty="0"/>
              <a:t>Characteristics of DBMS</a:t>
            </a:r>
          </a:p>
        </p:txBody>
      </p:sp>
      <p:sp>
        <p:nvSpPr>
          <p:cNvPr id="31748" name="Rectangle 3"/>
          <p:cNvSpPr>
            <a:spLocks noGrp="1" noChangeArrowheads="1"/>
          </p:cNvSpPr>
          <p:nvPr>
            <p:ph type="body" idx="1"/>
          </p:nvPr>
        </p:nvSpPr>
        <p:spPr>
          <a:xfrm>
            <a:off x="628650" y="1276020"/>
            <a:ext cx="7886699" cy="5431809"/>
          </a:xfrm>
        </p:spPr>
        <p:txBody>
          <a:bodyPr>
            <a:noAutofit/>
          </a:bodyPr>
          <a:lstStyle/>
          <a:p>
            <a:pPr algn="just"/>
            <a:r>
              <a:rPr lang="en-US" sz="2400" dirty="0" smtClean="0"/>
              <a:t>It </a:t>
            </a:r>
            <a:r>
              <a:rPr lang="en-US" sz="2400" dirty="0"/>
              <a:t>uses a digital repository established on a server to store and manage the information. </a:t>
            </a:r>
          </a:p>
          <a:p>
            <a:pPr algn="just"/>
            <a:r>
              <a:rPr lang="en-US" sz="2400" dirty="0"/>
              <a:t>It can provide a clear and logical view of the process that manipulates data.</a:t>
            </a:r>
          </a:p>
          <a:p>
            <a:pPr algn="just"/>
            <a:r>
              <a:rPr lang="en-US" sz="2400" dirty="0"/>
              <a:t>DBMS contains automatic backup and recovery procedures.</a:t>
            </a:r>
          </a:p>
          <a:p>
            <a:pPr algn="just"/>
            <a:r>
              <a:rPr lang="en-US" sz="2400" dirty="0"/>
              <a:t>It contains ACID properties which maintain data in a healthy state in case of failure. </a:t>
            </a:r>
          </a:p>
          <a:p>
            <a:pPr algn="just"/>
            <a:r>
              <a:rPr lang="en-US" sz="2400" dirty="0"/>
              <a:t>It can reduce the complex relationship between data</a:t>
            </a:r>
            <a:r>
              <a:rPr lang="en-US" sz="2400" dirty="0" smtClean="0"/>
              <a:t>.</a:t>
            </a:r>
          </a:p>
          <a:p>
            <a:pPr algn="just"/>
            <a:r>
              <a:rPr lang="en-US" sz="2400" dirty="0" smtClean="0"/>
              <a:t>It is used to support manipulation and processing of data.</a:t>
            </a:r>
          </a:p>
          <a:p>
            <a:pPr algn="just"/>
            <a:r>
              <a:rPr lang="en-US" sz="2400" dirty="0" smtClean="0"/>
              <a:t>It is used to provide security of data.</a:t>
            </a:r>
          </a:p>
          <a:p>
            <a:pPr algn="just"/>
            <a:r>
              <a:rPr lang="en-US" sz="2400" dirty="0" smtClean="0"/>
              <a:t>It can view the database from different viewpoints according to the requirements of the user.</a:t>
            </a:r>
            <a:endParaRPr lang="en-US" sz="2400" dirty="0"/>
          </a:p>
        </p:txBody>
      </p:sp>
    </p:spTree>
    <p:extLst>
      <p:ext uri="{BB962C8B-B14F-4D97-AF65-F5344CB8AC3E}">
        <p14:creationId xmlns:p14="http://schemas.microsoft.com/office/powerpoint/2010/main" val="3988553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30</a:t>
            </a:fld>
            <a:endParaRPr lang="en-US" altLang="en-US" sz="1600">
              <a:solidFill>
                <a:schemeClr val="bg2"/>
              </a:solidFill>
            </a:endParaRPr>
          </a:p>
        </p:txBody>
      </p:sp>
      <p:sp>
        <p:nvSpPr>
          <p:cNvPr id="84995" name="Rectangle 2"/>
          <p:cNvSpPr>
            <a:spLocks noGrp="1" noChangeArrowheads="1"/>
          </p:cNvSpPr>
          <p:nvPr>
            <p:ph type="title"/>
          </p:nvPr>
        </p:nvSpPr>
        <p:spPr>
          <a:xfrm>
            <a:off x="628650" y="365126"/>
            <a:ext cx="7886700" cy="631161"/>
          </a:xfrm>
        </p:spPr>
        <p:txBody>
          <a:bodyPr>
            <a:normAutofit fontScale="90000"/>
          </a:bodyPr>
          <a:lstStyle/>
          <a:p>
            <a:pPr algn="ctr" eaLnBrk="1" hangingPunct="1">
              <a:buFont typeface="Times" panose="02020603050405020304" pitchFamily="18" charset="0"/>
              <a:buNone/>
            </a:pPr>
            <a:r>
              <a:rPr lang="en-US" altLang="en-US" b="1" dirty="0" smtClean="0"/>
              <a:t>Classification of DBMS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16908" y="1307011"/>
            <a:ext cx="7998441" cy="5175676"/>
          </a:xfrm>
        </p:spPr>
        <p:txBody>
          <a:bodyPr>
            <a:normAutofit fontScale="92500" lnSpcReduction="10000"/>
          </a:bodyPr>
          <a:lstStyle/>
          <a:p>
            <a:pPr marL="0" indent="0" eaLnBrk="1" hangingPunct="1">
              <a:lnSpc>
                <a:spcPct val="90000"/>
              </a:lnSpc>
              <a:buNone/>
            </a:pPr>
            <a:r>
              <a:rPr lang="en-US" altLang="en-US" sz="3500" b="1" dirty="0" smtClean="0">
                <a:solidFill>
                  <a:srgbClr val="000000"/>
                </a:solidFill>
              </a:rPr>
              <a:t>Based on the data model </a:t>
            </a:r>
            <a:r>
              <a:rPr lang="en-US" altLang="en-US" sz="3500" dirty="0" smtClean="0">
                <a:solidFill>
                  <a:srgbClr val="000000"/>
                </a:solidFill>
              </a:rPr>
              <a:t>:</a:t>
            </a:r>
          </a:p>
          <a:p>
            <a:pPr eaLnBrk="1" hangingPunct="1">
              <a:lnSpc>
                <a:spcPct val="90000"/>
              </a:lnSpc>
              <a:buFont typeface="Times" panose="02020603050405020304" pitchFamily="18" charset="0"/>
              <a:buChar char="•"/>
            </a:pPr>
            <a:endParaRPr lang="en-US" altLang="en-US" sz="3500" dirty="0" smtClean="0">
              <a:solidFill>
                <a:srgbClr val="000000"/>
              </a:solidFill>
            </a:endParaRPr>
          </a:p>
          <a:p>
            <a:pPr marL="457200" lvl="1" indent="0" eaLnBrk="1" hangingPunct="1">
              <a:lnSpc>
                <a:spcPct val="90000"/>
              </a:lnSpc>
              <a:buNone/>
            </a:pPr>
            <a:r>
              <a:rPr lang="en-US" altLang="en-US" sz="3900" b="1" dirty="0" smtClean="0">
                <a:solidFill>
                  <a:srgbClr val="000000"/>
                </a:solidFill>
              </a:rPr>
              <a:t>Traditional: </a:t>
            </a:r>
          </a:p>
          <a:p>
            <a:pPr lvl="2">
              <a:buFont typeface="Times" panose="02020603050405020304" pitchFamily="18" charset="0"/>
              <a:buChar char="•"/>
            </a:pPr>
            <a:r>
              <a:rPr lang="en-US" altLang="en-US" sz="3500" dirty="0" smtClean="0">
                <a:solidFill>
                  <a:srgbClr val="000000"/>
                </a:solidFill>
              </a:rPr>
              <a:t>Relational, </a:t>
            </a:r>
          </a:p>
          <a:p>
            <a:pPr lvl="2">
              <a:buFont typeface="Times" panose="02020603050405020304" pitchFamily="18" charset="0"/>
              <a:buChar char="•"/>
            </a:pPr>
            <a:r>
              <a:rPr lang="en-US" altLang="en-US" sz="3500" dirty="0" smtClean="0">
                <a:solidFill>
                  <a:srgbClr val="000000"/>
                </a:solidFill>
              </a:rPr>
              <a:t>Network, </a:t>
            </a:r>
          </a:p>
          <a:p>
            <a:pPr lvl="2">
              <a:buFont typeface="Times" panose="02020603050405020304" pitchFamily="18" charset="0"/>
              <a:buChar char="•"/>
            </a:pPr>
            <a:r>
              <a:rPr lang="en-US" altLang="en-US" sz="3500" dirty="0" smtClean="0">
                <a:solidFill>
                  <a:srgbClr val="000000"/>
                </a:solidFill>
              </a:rPr>
              <a:t>Hierarchical</a:t>
            </a:r>
            <a:endParaRPr lang="en-US" altLang="en-US" sz="3500" dirty="0">
              <a:solidFill>
                <a:srgbClr val="000000"/>
              </a:solidFill>
            </a:endParaRPr>
          </a:p>
          <a:p>
            <a:pPr lvl="2">
              <a:buFont typeface="Times" panose="02020603050405020304" pitchFamily="18" charset="0"/>
              <a:buChar char="•"/>
            </a:pPr>
            <a:endParaRPr lang="en-US" altLang="en-US" sz="3500" dirty="0" smtClean="0">
              <a:solidFill>
                <a:srgbClr val="000000"/>
              </a:solidFill>
            </a:endParaRPr>
          </a:p>
          <a:p>
            <a:pPr marL="457200" lvl="1" indent="0" eaLnBrk="1" hangingPunct="1">
              <a:lnSpc>
                <a:spcPct val="90000"/>
              </a:lnSpc>
              <a:buNone/>
            </a:pPr>
            <a:r>
              <a:rPr lang="en-US" altLang="en-US" sz="3900" b="1" dirty="0" smtClean="0">
                <a:solidFill>
                  <a:srgbClr val="000000"/>
                </a:solidFill>
              </a:rPr>
              <a:t>Emerging: </a:t>
            </a:r>
          </a:p>
          <a:p>
            <a:pPr lvl="2">
              <a:buFont typeface="Times" panose="02020603050405020304" pitchFamily="18" charset="0"/>
              <a:buChar char="•"/>
            </a:pPr>
            <a:r>
              <a:rPr lang="en-US" altLang="en-US" sz="3500" dirty="0" smtClean="0">
                <a:solidFill>
                  <a:srgbClr val="000000"/>
                </a:solidFill>
              </a:rPr>
              <a:t>Object-oriented</a:t>
            </a:r>
          </a:p>
          <a:p>
            <a:pPr lvl="2">
              <a:buFont typeface="Times" panose="02020603050405020304" pitchFamily="18" charset="0"/>
              <a:buChar char="•"/>
            </a:pPr>
            <a:r>
              <a:rPr lang="en-US" altLang="en-US" sz="3500" dirty="0" smtClean="0">
                <a:solidFill>
                  <a:srgbClr val="000000"/>
                </a:solidFill>
              </a:rPr>
              <a:t>Object-relational</a:t>
            </a:r>
          </a:p>
          <a:p>
            <a:pPr marL="457200" lvl="1" indent="0" eaLnBrk="1" hangingPunct="1">
              <a:lnSpc>
                <a:spcPct val="90000"/>
              </a:lnSpc>
              <a:buNone/>
            </a:pPr>
            <a:endParaRPr lang="en-US" altLang="en-US" dirty="0" smtClean="0">
              <a:solidFill>
                <a:srgbClr val="000000"/>
              </a:solidFill>
            </a:endParaRPr>
          </a:p>
        </p:txBody>
      </p:sp>
    </p:spTree>
    <p:extLst>
      <p:ext uri="{BB962C8B-B14F-4D97-AF65-F5344CB8AC3E}">
        <p14:creationId xmlns:p14="http://schemas.microsoft.com/office/powerpoint/2010/main" val="1721317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31</a:t>
            </a:fld>
            <a:endParaRPr lang="en-US" altLang="en-US" sz="1600">
              <a:solidFill>
                <a:schemeClr val="bg2"/>
              </a:solidFill>
            </a:endParaRPr>
          </a:p>
        </p:txBody>
      </p:sp>
      <p:sp>
        <p:nvSpPr>
          <p:cNvPr id="84995" name="Rectangle 2"/>
          <p:cNvSpPr>
            <a:spLocks noGrp="1" noChangeArrowheads="1"/>
          </p:cNvSpPr>
          <p:nvPr>
            <p:ph type="title"/>
          </p:nvPr>
        </p:nvSpPr>
        <p:spPr>
          <a:xfrm>
            <a:off x="628650" y="365126"/>
            <a:ext cx="7886700" cy="631161"/>
          </a:xfrm>
        </p:spPr>
        <p:txBody>
          <a:bodyPr>
            <a:normAutofit fontScale="90000"/>
          </a:bodyPr>
          <a:lstStyle/>
          <a:p>
            <a:pPr algn="ctr" eaLnBrk="1" hangingPunct="1">
              <a:buFont typeface="Times" panose="02020603050405020304" pitchFamily="18" charset="0"/>
              <a:buNone/>
            </a:pPr>
            <a:r>
              <a:rPr lang="en-US" altLang="en-US" b="1" dirty="0" smtClean="0"/>
              <a:t>Classification of DBMS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71500" y="1156885"/>
            <a:ext cx="7943850" cy="5199466"/>
          </a:xfrm>
        </p:spPr>
        <p:txBody>
          <a:bodyPr>
            <a:normAutofit fontScale="62500" lnSpcReduction="20000"/>
          </a:bodyPr>
          <a:lstStyle/>
          <a:p>
            <a:pPr marL="0" indent="0" eaLnBrk="1" hangingPunct="1">
              <a:lnSpc>
                <a:spcPct val="90000"/>
              </a:lnSpc>
              <a:buNone/>
            </a:pPr>
            <a:r>
              <a:rPr lang="en-US" altLang="en-US" sz="5100" b="1" dirty="0" smtClean="0">
                <a:solidFill>
                  <a:srgbClr val="000000"/>
                </a:solidFill>
              </a:rPr>
              <a:t>Based on number of users :</a:t>
            </a:r>
          </a:p>
          <a:p>
            <a:pPr eaLnBrk="1" hangingPunct="1">
              <a:lnSpc>
                <a:spcPct val="90000"/>
              </a:lnSpc>
              <a:buFont typeface="Times" panose="02020603050405020304" pitchFamily="18" charset="0"/>
              <a:buChar char="•"/>
            </a:pPr>
            <a:endParaRPr lang="en-US" altLang="en-US" b="1" dirty="0" smtClean="0">
              <a:solidFill>
                <a:srgbClr val="000000"/>
              </a:solidFill>
            </a:endParaRPr>
          </a:p>
          <a:p>
            <a:pPr marL="0" indent="0" algn="just">
              <a:buNone/>
            </a:pPr>
            <a:r>
              <a:rPr lang="en-US" sz="4400" b="1" dirty="0"/>
              <a:t>Single user</a:t>
            </a:r>
            <a:r>
              <a:rPr lang="en-US" sz="4400" dirty="0"/>
              <a:t> </a:t>
            </a:r>
            <a:r>
              <a:rPr lang="en-US" sz="4400" dirty="0" smtClean="0"/>
              <a:t>–</a:t>
            </a:r>
          </a:p>
          <a:p>
            <a:pPr algn="just"/>
            <a:r>
              <a:rPr lang="en-US" sz="4400" dirty="0" smtClean="0"/>
              <a:t>It support </a:t>
            </a:r>
            <a:r>
              <a:rPr lang="en-US" sz="4400" dirty="0"/>
              <a:t>only one user at a time. </a:t>
            </a:r>
            <a:endParaRPr lang="en-US" sz="4400" dirty="0" smtClean="0"/>
          </a:p>
          <a:p>
            <a:pPr algn="just"/>
            <a:r>
              <a:rPr lang="en-US" sz="4400" dirty="0" smtClean="0"/>
              <a:t>It </a:t>
            </a:r>
            <a:r>
              <a:rPr lang="en-US" sz="4400" dirty="0"/>
              <a:t>is mostly used with the personal computer on which the data resides accessible to a single person. </a:t>
            </a:r>
            <a:endParaRPr lang="en-US" sz="4400" dirty="0" smtClean="0"/>
          </a:p>
          <a:p>
            <a:pPr algn="just"/>
            <a:r>
              <a:rPr lang="en-US" sz="4400" dirty="0" smtClean="0"/>
              <a:t>The </a:t>
            </a:r>
            <a:r>
              <a:rPr lang="en-US" sz="4400" dirty="0"/>
              <a:t>user may design, maintain and write the database programs</a:t>
            </a:r>
            <a:r>
              <a:rPr lang="en-US" sz="4400" dirty="0" smtClean="0"/>
              <a:t>.</a:t>
            </a:r>
          </a:p>
          <a:p>
            <a:pPr algn="just"/>
            <a:endParaRPr lang="en-US" sz="4400" dirty="0"/>
          </a:p>
          <a:p>
            <a:pPr marL="0" indent="0" algn="just">
              <a:buNone/>
            </a:pPr>
            <a:r>
              <a:rPr lang="en-US" sz="4400" b="1" dirty="0"/>
              <a:t>Multiple users</a:t>
            </a:r>
            <a:r>
              <a:rPr lang="en-US" sz="4400" dirty="0"/>
              <a:t> – </a:t>
            </a:r>
            <a:endParaRPr lang="en-US" sz="4400" dirty="0" smtClean="0"/>
          </a:p>
          <a:p>
            <a:pPr algn="just"/>
            <a:r>
              <a:rPr lang="en-US" sz="4400" dirty="0" smtClean="0"/>
              <a:t>It </a:t>
            </a:r>
            <a:r>
              <a:rPr lang="en-US" sz="4400" dirty="0"/>
              <a:t>supports multiple users concurrently. </a:t>
            </a:r>
            <a:endParaRPr lang="en-US" sz="4400" dirty="0" smtClean="0"/>
          </a:p>
          <a:p>
            <a:pPr algn="just"/>
            <a:r>
              <a:rPr lang="en-US" sz="4400" dirty="0" smtClean="0"/>
              <a:t>Data </a:t>
            </a:r>
            <a:r>
              <a:rPr lang="en-US" sz="4400" dirty="0"/>
              <a:t>can be </a:t>
            </a:r>
            <a:r>
              <a:rPr lang="en-US" sz="4400" dirty="0" smtClean="0"/>
              <a:t>integrated</a:t>
            </a:r>
            <a:endParaRPr lang="en-US" altLang="en-US" b="1" dirty="0" smtClean="0">
              <a:solidFill>
                <a:srgbClr val="000000"/>
              </a:solidFill>
            </a:endParaRPr>
          </a:p>
        </p:txBody>
      </p:sp>
    </p:spTree>
    <p:extLst>
      <p:ext uri="{BB962C8B-B14F-4D97-AF65-F5344CB8AC3E}">
        <p14:creationId xmlns:p14="http://schemas.microsoft.com/office/powerpoint/2010/main" val="4201866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32</a:t>
            </a:fld>
            <a:endParaRPr lang="en-US" altLang="en-US" sz="1600">
              <a:solidFill>
                <a:schemeClr val="bg2"/>
              </a:solidFill>
            </a:endParaRPr>
          </a:p>
        </p:txBody>
      </p:sp>
      <p:sp>
        <p:nvSpPr>
          <p:cNvPr id="84995" name="Rectangle 2"/>
          <p:cNvSpPr>
            <a:spLocks noGrp="1" noChangeArrowheads="1"/>
          </p:cNvSpPr>
          <p:nvPr>
            <p:ph type="title"/>
          </p:nvPr>
        </p:nvSpPr>
        <p:spPr>
          <a:xfrm>
            <a:off x="628650" y="365126"/>
            <a:ext cx="7886700" cy="631161"/>
          </a:xfrm>
        </p:spPr>
        <p:txBody>
          <a:bodyPr>
            <a:normAutofit fontScale="90000"/>
          </a:bodyPr>
          <a:lstStyle/>
          <a:p>
            <a:pPr algn="ctr" eaLnBrk="1" hangingPunct="1">
              <a:buFont typeface="Times" panose="02020603050405020304" pitchFamily="18" charset="0"/>
              <a:buNone/>
            </a:pPr>
            <a:r>
              <a:rPr lang="en-US" altLang="en-US" b="1" dirty="0" smtClean="0"/>
              <a:t>Classification of DBMS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1009934" y="1156885"/>
            <a:ext cx="7274257" cy="5199466"/>
          </a:xfrm>
        </p:spPr>
        <p:txBody>
          <a:bodyPr>
            <a:normAutofit fontScale="55000" lnSpcReduction="20000"/>
          </a:bodyPr>
          <a:lstStyle/>
          <a:p>
            <a:pPr marL="0" indent="0">
              <a:buNone/>
            </a:pPr>
            <a:r>
              <a:rPr lang="en-US" altLang="en-US" sz="4500" dirty="0">
                <a:solidFill>
                  <a:srgbClr val="000000"/>
                </a:solidFill>
              </a:rPr>
              <a:t>Based on the sites over which network is </a:t>
            </a:r>
            <a:r>
              <a:rPr lang="en-US" altLang="en-US" sz="4500" dirty="0" smtClean="0">
                <a:solidFill>
                  <a:srgbClr val="000000"/>
                </a:solidFill>
              </a:rPr>
              <a:t>distributed :</a:t>
            </a:r>
            <a:endParaRPr lang="en-US" altLang="en-US" sz="2600" dirty="0" smtClean="0">
              <a:solidFill>
                <a:srgbClr val="000000"/>
              </a:solidFill>
            </a:endParaRPr>
          </a:p>
          <a:p>
            <a:pPr marL="0" indent="0" algn="just">
              <a:buNone/>
            </a:pPr>
            <a:endParaRPr lang="en-US" sz="4400" dirty="0" smtClean="0"/>
          </a:p>
          <a:p>
            <a:pPr marL="0" indent="0" algn="just">
              <a:buNone/>
            </a:pPr>
            <a:r>
              <a:rPr lang="en-US" sz="5100" dirty="0" smtClean="0"/>
              <a:t>Centralized database system – </a:t>
            </a:r>
            <a:r>
              <a:rPr lang="en-US" sz="4400" dirty="0" smtClean="0"/>
              <a:t>The DBMS and data are stored at the single site that is used by several other systems too. We can simply say that data here is maintained on the centralized </a:t>
            </a:r>
            <a:r>
              <a:rPr lang="en-US" sz="4400" dirty="0"/>
              <a:t>server. </a:t>
            </a:r>
            <a:endParaRPr lang="en-US" sz="4400" dirty="0" smtClean="0"/>
          </a:p>
          <a:p>
            <a:pPr marL="0" indent="0" algn="just">
              <a:buNone/>
            </a:pPr>
            <a:endParaRPr lang="en-US" sz="4400" dirty="0" smtClean="0"/>
          </a:p>
          <a:p>
            <a:pPr marL="0" indent="0" algn="just">
              <a:buNone/>
            </a:pPr>
            <a:r>
              <a:rPr lang="en-US" sz="5100" dirty="0"/>
              <a:t>Parallel network database system </a:t>
            </a:r>
            <a:r>
              <a:rPr lang="en-US" sz="4400" dirty="0"/>
              <a:t>– This system has the advantage of improving processing input and output speeds. Majorly used in the applications that have query to larger database. It holds the multiple central processing units and data storage disks in parallel. </a:t>
            </a:r>
          </a:p>
          <a:p>
            <a:pPr marL="0" indent="0" algn="just">
              <a:buNone/>
            </a:pPr>
            <a:endParaRPr lang="en-US" sz="4400" dirty="0"/>
          </a:p>
          <a:p>
            <a:pPr marL="0" indent="0" algn="just">
              <a:buNone/>
            </a:pPr>
            <a:r>
              <a:rPr lang="en-US" sz="5100" dirty="0"/>
              <a:t>Distributed database system –</a:t>
            </a:r>
            <a:r>
              <a:rPr lang="en-US" sz="4400" dirty="0"/>
              <a:t> In this data and the DBMS software are distributed over several sites but connected to the single computer.</a:t>
            </a:r>
          </a:p>
        </p:txBody>
      </p:sp>
    </p:spTree>
    <p:extLst>
      <p:ext uri="{BB962C8B-B14F-4D97-AF65-F5344CB8AC3E}">
        <p14:creationId xmlns:p14="http://schemas.microsoft.com/office/powerpoint/2010/main" val="509137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33</a:t>
            </a:fld>
            <a:endParaRPr lang="en-US" altLang="en-US" sz="1600">
              <a:solidFill>
                <a:schemeClr val="bg2"/>
              </a:solidFill>
            </a:endParaRPr>
          </a:p>
        </p:txBody>
      </p:sp>
      <p:sp>
        <p:nvSpPr>
          <p:cNvPr id="84995" name="Rectangle 2"/>
          <p:cNvSpPr>
            <a:spLocks noGrp="1" noChangeArrowheads="1"/>
          </p:cNvSpPr>
          <p:nvPr>
            <p:ph type="title"/>
          </p:nvPr>
        </p:nvSpPr>
        <p:spPr>
          <a:xfrm>
            <a:off x="628650" y="365126"/>
            <a:ext cx="7886700" cy="631161"/>
          </a:xfrm>
        </p:spPr>
        <p:txBody>
          <a:bodyPr>
            <a:normAutofit fontScale="90000"/>
          </a:bodyPr>
          <a:lstStyle/>
          <a:p>
            <a:pPr algn="ctr" eaLnBrk="1" hangingPunct="1">
              <a:buFont typeface="Times" panose="02020603050405020304" pitchFamily="18" charset="0"/>
              <a:buNone/>
            </a:pPr>
            <a:r>
              <a:rPr lang="en-US" altLang="en-US" dirty="0" smtClean="0"/>
              <a:t>Classification of DBMS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423081" y="1156884"/>
            <a:ext cx="8092269" cy="5080143"/>
          </a:xfrm>
        </p:spPr>
        <p:txBody>
          <a:bodyPr>
            <a:normAutofit fontScale="25000" lnSpcReduction="20000"/>
          </a:bodyPr>
          <a:lstStyle/>
          <a:p>
            <a:pPr marL="0" indent="0">
              <a:buNone/>
            </a:pPr>
            <a:r>
              <a:rPr lang="en-US" sz="11200" dirty="0"/>
              <a:t>Distributed database system are of two types :</a:t>
            </a:r>
          </a:p>
          <a:p>
            <a:pPr marL="0" indent="0">
              <a:buNone/>
            </a:pPr>
            <a:endParaRPr lang="en-US" altLang="en-US" sz="5500" dirty="0" smtClean="0">
              <a:solidFill>
                <a:srgbClr val="000000"/>
              </a:solidFill>
            </a:endParaRPr>
          </a:p>
          <a:p>
            <a:pPr marL="0" indent="0" algn="just">
              <a:buNone/>
            </a:pPr>
            <a:r>
              <a:rPr lang="en-US" altLang="en-US" sz="11200" dirty="0">
                <a:solidFill>
                  <a:srgbClr val="000000"/>
                </a:solidFill>
              </a:rPr>
              <a:t>Homogeneous DBMS </a:t>
            </a:r>
            <a:endParaRPr lang="en-US" altLang="en-US" sz="11200" dirty="0" smtClean="0">
              <a:solidFill>
                <a:srgbClr val="000000"/>
              </a:solidFill>
            </a:endParaRPr>
          </a:p>
          <a:p>
            <a:pPr marL="0" indent="0" algn="just">
              <a:buNone/>
            </a:pPr>
            <a:endParaRPr lang="en-US" altLang="en-US" sz="11200" dirty="0">
              <a:solidFill>
                <a:srgbClr val="000000"/>
              </a:solidFill>
            </a:endParaRPr>
          </a:p>
          <a:p>
            <a:pPr marL="0" indent="0" algn="just">
              <a:buNone/>
            </a:pPr>
            <a:r>
              <a:rPr lang="en-US" altLang="en-US" sz="9600" dirty="0" smtClean="0"/>
              <a:t>They </a:t>
            </a:r>
            <a:r>
              <a:rPr lang="en-US" altLang="en-US" sz="9600" dirty="0"/>
              <a:t>use same software but from the multiple sites. </a:t>
            </a:r>
            <a:endParaRPr lang="en-US" altLang="en-US" sz="9600" dirty="0" smtClean="0"/>
          </a:p>
          <a:p>
            <a:pPr marL="0" indent="0" algn="just">
              <a:buNone/>
            </a:pPr>
            <a:r>
              <a:rPr lang="en-US" altLang="en-US" sz="9600" dirty="0" smtClean="0"/>
              <a:t>Data </a:t>
            </a:r>
            <a:r>
              <a:rPr lang="en-US" altLang="en-US" sz="9600" dirty="0"/>
              <a:t>exchange between the sites can be handled easily. </a:t>
            </a:r>
            <a:endParaRPr lang="en-US" altLang="en-US" sz="9600" dirty="0" smtClean="0"/>
          </a:p>
          <a:p>
            <a:pPr marL="0" indent="0" algn="just">
              <a:buNone/>
            </a:pPr>
            <a:endParaRPr lang="en-US" altLang="en-US" sz="5500" dirty="0">
              <a:solidFill>
                <a:srgbClr val="000000"/>
              </a:solidFill>
            </a:endParaRPr>
          </a:p>
          <a:p>
            <a:pPr marL="0" indent="0" algn="just">
              <a:buNone/>
            </a:pPr>
            <a:r>
              <a:rPr lang="en-US" altLang="en-US" sz="11200" dirty="0">
                <a:solidFill>
                  <a:srgbClr val="000000"/>
                </a:solidFill>
              </a:rPr>
              <a:t>Heterogeneous DBMS </a:t>
            </a:r>
            <a:endParaRPr lang="en-US" altLang="en-US" sz="11200" dirty="0" smtClean="0">
              <a:solidFill>
                <a:srgbClr val="000000"/>
              </a:solidFill>
            </a:endParaRPr>
          </a:p>
          <a:p>
            <a:pPr marL="0" indent="0" algn="just">
              <a:buNone/>
            </a:pPr>
            <a:endParaRPr lang="en-US" altLang="en-US" sz="11200" dirty="0" smtClean="0">
              <a:solidFill>
                <a:srgbClr val="000000"/>
              </a:solidFill>
            </a:endParaRPr>
          </a:p>
          <a:p>
            <a:pPr marL="0" indent="0" algn="just">
              <a:lnSpc>
                <a:spcPct val="120000"/>
              </a:lnSpc>
              <a:buNone/>
            </a:pPr>
            <a:r>
              <a:rPr lang="en-US" altLang="en-US" sz="9600" dirty="0" smtClean="0"/>
              <a:t>They </a:t>
            </a:r>
            <a:r>
              <a:rPr lang="en-US" altLang="en-US" sz="9600" dirty="0"/>
              <a:t>use different DBMS software for different sites but there is a additional software that helps the exchange of the data between the sites</a:t>
            </a:r>
            <a:r>
              <a:rPr lang="en-US" altLang="en-US" sz="9600" dirty="0" smtClean="0"/>
              <a:t>.</a:t>
            </a:r>
            <a:endParaRPr lang="en-US" altLang="en-US" sz="11200" dirty="0"/>
          </a:p>
        </p:txBody>
      </p:sp>
    </p:spTree>
    <p:extLst>
      <p:ext uri="{BB962C8B-B14F-4D97-AF65-F5344CB8AC3E}">
        <p14:creationId xmlns:p14="http://schemas.microsoft.com/office/powerpoint/2010/main" val="1684542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34</a:t>
            </a:fld>
            <a:endParaRPr lang="en-US" altLang="en-US" sz="1600">
              <a:solidFill>
                <a:schemeClr val="bg2"/>
              </a:solidFill>
            </a:endParaRPr>
          </a:p>
        </p:txBody>
      </p:sp>
      <p:sp>
        <p:nvSpPr>
          <p:cNvPr id="84995" name="Rectangle 2"/>
          <p:cNvSpPr>
            <a:spLocks noGrp="1" noChangeArrowheads="1"/>
          </p:cNvSpPr>
          <p:nvPr>
            <p:ph type="title"/>
          </p:nvPr>
        </p:nvSpPr>
        <p:spPr>
          <a:xfrm>
            <a:off x="628650" y="365126"/>
            <a:ext cx="7886700" cy="631161"/>
          </a:xfrm>
        </p:spPr>
        <p:txBody>
          <a:bodyPr>
            <a:normAutofit fontScale="90000"/>
          </a:bodyPr>
          <a:lstStyle/>
          <a:p>
            <a:pPr algn="ctr" eaLnBrk="1" hangingPunct="1">
              <a:buFont typeface="Times" panose="02020603050405020304" pitchFamily="18" charset="0"/>
              <a:buNone/>
            </a:pPr>
            <a:r>
              <a:rPr lang="en-US" altLang="en-US" b="1" dirty="0" smtClean="0"/>
              <a:t>Classification of DBMS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25865" y="1170367"/>
            <a:ext cx="8092269" cy="5011903"/>
          </a:xfrm>
        </p:spPr>
        <p:txBody>
          <a:bodyPr>
            <a:normAutofit fontScale="55000" lnSpcReduction="20000"/>
          </a:bodyPr>
          <a:lstStyle/>
          <a:p>
            <a:pPr marL="0" indent="0" algn="just">
              <a:buNone/>
            </a:pPr>
            <a:r>
              <a:rPr lang="en-US" altLang="en-US" sz="6000" dirty="0" smtClean="0"/>
              <a:t>Client-server </a:t>
            </a:r>
            <a:r>
              <a:rPr lang="en-US" altLang="en-US" sz="6000" dirty="0"/>
              <a:t>database </a:t>
            </a:r>
            <a:r>
              <a:rPr lang="en-US" altLang="en-US" sz="6000" dirty="0" smtClean="0"/>
              <a:t>system</a:t>
            </a:r>
          </a:p>
          <a:p>
            <a:pPr marL="0" indent="0" algn="just">
              <a:buNone/>
            </a:pPr>
            <a:r>
              <a:rPr lang="en-US" altLang="en-US" sz="4200" dirty="0" smtClean="0">
                <a:solidFill>
                  <a:srgbClr val="000000"/>
                </a:solidFill>
              </a:rPr>
              <a:t>This </a:t>
            </a:r>
            <a:r>
              <a:rPr lang="en-US" altLang="en-US" sz="4200" dirty="0">
                <a:solidFill>
                  <a:srgbClr val="000000"/>
                </a:solidFill>
              </a:rPr>
              <a:t>system has two logical components  namely client and server. </a:t>
            </a:r>
            <a:endParaRPr lang="en-US" altLang="en-US" sz="4200" dirty="0" smtClean="0">
              <a:solidFill>
                <a:srgbClr val="000000"/>
              </a:solidFill>
            </a:endParaRPr>
          </a:p>
          <a:p>
            <a:pPr marL="0" indent="0" algn="just">
              <a:buNone/>
            </a:pPr>
            <a:r>
              <a:rPr lang="en-US" altLang="en-US" sz="4200" dirty="0" smtClean="0">
                <a:solidFill>
                  <a:srgbClr val="000000"/>
                </a:solidFill>
              </a:rPr>
              <a:t>Clients </a:t>
            </a:r>
            <a:r>
              <a:rPr lang="en-US" altLang="en-US" sz="4200" dirty="0">
                <a:solidFill>
                  <a:srgbClr val="000000"/>
                </a:solidFill>
              </a:rPr>
              <a:t>are generally the personal computers or workstations whereas servers are the large workstations, mini range computers or a main frame computer system. </a:t>
            </a:r>
            <a:endParaRPr lang="en-US" altLang="en-US" sz="4200" dirty="0" smtClean="0">
              <a:solidFill>
                <a:srgbClr val="000000"/>
              </a:solidFill>
            </a:endParaRPr>
          </a:p>
          <a:p>
            <a:pPr marL="0" indent="0" algn="just">
              <a:buNone/>
            </a:pPr>
            <a:r>
              <a:rPr lang="en-US" altLang="en-US" sz="4200" dirty="0" smtClean="0">
                <a:solidFill>
                  <a:srgbClr val="000000"/>
                </a:solidFill>
              </a:rPr>
              <a:t>The </a:t>
            </a:r>
            <a:r>
              <a:rPr lang="en-US" altLang="en-US" sz="4200" dirty="0">
                <a:solidFill>
                  <a:srgbClr val="000000"/>
                </a:solidFill>
              </a:rPr>
              <a:t>applications and tools of the DBMS run on the client platforms and the DBMS software on the server. </a:t>
            </a:r>
            <a:endParaRPr lang="en-US" altLang="en-US" sz="4200" dirty="0" smtClean="0">
              <a:solidFill>
                <a:srgbClr val="000000"/>
              </a:solidFill>
            </a:endParaRPr>
          </a:p>
          <a:p>
            <a:pPr marL="0" indent="0" algn="just">
              <a:buNone/>
            </a:pPr>
            <a:endParaRPr lang="en-US" altLang="en-US" sz="4500" dirty="0">
              <a:solidFill>
                <a:srgbClr val="000000"/>
              </a:solidFill>
            </a:endParaRPr>
          </a:p>
          <a:p>
            <a:pPr marL="0" indent="0" algn="just">
              <a:buNone/>
            </a:pPr>
            <a:r>
              <a:rPr lang="en-US" altLang="en-US" sz="6000" dirty="0"/>
              <a:t>Multi-tier client-server database system </a:t>
            </a:r>
            <a:endParaRPr lang="en-US" altLang="en-US" sz="6000" dirty="0" smtClean="0"/>
          </a:p>
          <a:p>
            <a:pPr marL="0" indent="0" algn="just">
              <a:lnSpc>
                <a:spcPct val="120000"/>
              </a:lnSpc>
              <a:buNone/>
            </a:pPr>
            <a:r>
              <a:rPr lang="en-US" altLang="en-US" sz="4200" dirty="0">
                <a:solidFill>
                  <a:srgbClr val="000000"/>
                </a:solidFill>
              </a:rPr>
              <a:t>The rise of personal computers in business has increased the reliability of the network hardware leading to evolution of two-tier and three-tier systems which use different software for the client and </a:t>
            </a:r>
            <a:r>
              <a:rPr lang="en-US" altLang="en-US" sz="4200" dirty="0" smtClean="0">
                <a:solidFill>
                  <a:srgbClr val="000000"/>
                </a:solidFill>
              </a:rPr>
              <a:t>server.</a:t>
            </a:r>
            <a:endParaRPr lang="en-US" sz="4200" dirty="0">
              <a:solidFill>
                <a:srgbClr val="000000"/>
              </a:solidFill>
            </a:endParaRPr>
          </a:p>
        </p:txBody>
      </p:sp>
    </p:spTree>
    <p:extLst>
      <p:ext uri="{BB962C8B-B14F-4D97-AF65-F5344CB8AC3E}">
        <p14:creationId xmlns:p14="http://schemas.microsoft.com/office/powerpoint/2010/main" val="1648663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35</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Data Models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1061349"/>
            <a:ext cx="8122124" cy="5295001"/>
          </a:xfrm>
        </p:spPr>
        <p:txBody>
          <a:bodyPr>
            <a:normAutofit/>
          </a:bodyPr>
          <a:lstStyle/>
          <a:p>
            <a:pPr marL="0" indent="0" algn="just">
              <a:buNone/>
            </a:pPr>
            <a:r>
              <a:rPr lang="en-US" altLang="en-US" dirty="0" smtClean="0">
                <a:solidFill>
                  <a:srgbClr val="000000"/>
                </a:solidFill>
              </a:rPr>
              <a:t>Underlying the structure of a Database is a Data Model</a:t>
            </a:r>
            <a:r>
              <a:rPr lang="en-US" altLang="en-US" dirty="0" smtClean="0">
                <a:solidFill>
                  <a:srgbClr val="000000"/>
                </a:solidFill>
              </a:rPr>
              <a:t>. A </a:t>
            </a:r>
            <a:r>
              <a:rPr lang="en-US" altLang="en-US" dirty="0">
                <a:solidFill>
                  <a:srgbClr val="000000"/>
                </a:solidFill>
              </a:rPr>
              <a:t>Database model defines the logical design and structure of a </a:t>
            </a:r>
            <a:r>
              <a:rPr lang="en-US" altLang="en-US" dirty="0" smtClean="0">
                <a:solidFill>
                  <a:srgbClr val="000000"/>
                </a:solidFill>
              </a:rPr>
              <a:t>database. It </a:t>
            </a:r>
            <a:r>
              <a:rPr lang="en-US" altLang="en-US" dirty="0" smtClean="0">
                <a:solidFill>
                  <a:srgbClr val="000000"/>
                </a:solidFill>
              </a:rPr>
              <a:t>defines </a:t>
            </a:r>
            <a:r>
              <a:rPr lang="en-US" altLang="en-US" dirty="0">
                <a:solidFill>
                  <a:srgbClr val="000000"/>
                </a:solidFill>
              </a:rPr>
              <a:t>how data will be stored, accessed and updated in a database management system. </a:t>
            </a:r>
            <a:endParaRPr lang="en-US" altLang="en-US" dirty="0" smtClean="0">
              <a:solidFill>
                <a:srgbClr val="000000"/>
              </a:solidFill>
            </a:endParaRPr>
          </a:p>
          <a:p>
            <a:pPr marL="0" indent="0" algn="just">
              <a:buNone/>
            </a:pPr>
            <a:endParaRPr lang="en-US" altLang="en-US" dirty="0" smtClean="0">
              <a:solidFill>
                <a:srgbClr val="000000"/>
              </a:solidFill>
            </a:endParaRPr>
          </a:p>
          <a:p>
            <a:pPr marL="0" indent="0" algn="just">
              <a:buNone/>
            </a:pPr>
            <a:r>
              <a:rPr lang="en-US" dirty="0" smtClean="0"/>
              <a:t>The </a:t>
            </a:r>
            <a:r>
              <a:rPr lang="en-US" dirty="0"/>
              <a:t>very first data model could be flat data-models, where all the data used are to be kept in </a:t>
            </a:r>
            <a:r>
              <a:rPr lang="en-US" dirty="0" smtClean="0"/>
              <a:t>same </a:t>
            </a:r>
            <a:r>
              <a:rPr lang="en-US" dirty="0"/>
              <a:t>plane. </a:t>
            </a:r>
            <a:r>
              <a:rPr lang="en-US" dirty="0" smtClean="0"/>
              <a:t>Earlier </a:t>
            </a:r>
            <a:r>
              <a:rPr lang="en-US" dirty="0"/>
              <a:t>data models were not so scientific, hence they </a:t>
            </a:r>
            <a:r>
              <a:rPr lang="en-US" dirty="0" smtClean="0"/>
              <a:t>have lots </a:t>
            </a:r>
            <a:r>
              <a:rPr lang="en-US" dirty="0"/>
              <a:t>of duplication and update anomalies.</a:t>
            </a:r>
            <a:r>
              <a:rPr lang="en-US" altLang="en-US" dirty="0" smtClean="0">
                <a:solidFill>
                  <a:srgbClr val="000000"/>
                </a:solidFill>
              </a:rPr>
              <a:t> </a:t>
            </a:r>
            <a:r>
              <a:rPr lang="en-US" altLang="en-US" dirty="0" smtClean="0">
                <a:solidFill>
                  <a:srgbClr val="000000"/>
                </a:solidFill>
              </a:rPr>
              <a:t>Relational </a:t>
            </a:r>
            <a:r>
              <a:rPr lang="en-US" altLang="en-US" dirty="0">
                <a:solidFill>
                  <a:srgbClr val="000000"/>
                </a:solidFill>
              </a:rPr>
              <a:t>Model is the most widely used database model. However, there are other models too:</a:t>
            </a:r>
          </a:p>
          <a:p>
            <a:pPr algn="just">
              <a:buFont typeface="Times" panose="02020603050405020304" pitchFamily="18" charset="0"/>
              <a:buChar char="•"/>
            </a:pPr>
            <a:endParaRPr lang="en-US" altLang="en-US" dirty="0" smtClean="0">
              <a:solidFill>
                <a:srgbClr val="000000"/>
              </a:solidFill>
            </a:endParaRPr>
          </a:p>
        </p:txBody>
      </p:sp>
    </p:spTree>
    <p:extLst>
      <p:ext uri="{BB962C8B-B14F-4D97-AF65-F5344CB8AC3E}">
        <p14:creationId xmlns:p14="http://schemas.microsoft.com/office/powerpoint/2010/main" val="4219665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36</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a:t>Types of Data Models</a:t>
            </a:r>
          </a:p>
        </p:txBody>
      </p:sp>
      <p:sp>
        <p:nvSpPr>
          <p:cNvPr id="84996" name="Rectangle 3"/>
          <p:cNvSpPr>
            <a:spLocks noGrp="1" noChangeArrowheads="1"/>
          </p:cNvSpPr>
          <p:nvPr>
            <p:ph type="body" idx="1"/>
          </p:nvPr>
        </p:nvSpPr>
        <p:spPr>
          <a:xfrm>
            <a:off x="557852" y="1061349"/>
            <a:ext cx="8122124" cy="5295001"/>
          </a:xfrm>
        </p:spPr>
        <p:txBody>
          <a:bodyPr>
            <a:normAutofit/>
          </a:bodyPr>
          <a:lstStyle/>
          <a:p>
            <a:pPr algn="just">
              <a:buFont typeface="Times" panose="02020603050405020304" pitchFamily="18" charset="0"/>
              <a:buChar char="•"/>
            </a:pPr>
            <a:endParaRPr lang="en-US" altLang="en-US" dirty="0" smtClean="0">
              <a:solidFill>
                <a:srgbClr val="000000"/>
              </a:solidFill>
            </a:endParaRPr>
          </a:p>
          <a:p>
            <a:pPr marL="914400" indent="-450850" algn="just">
              <a:buFont typeface="Times" panose="02020603050405020304" pitchFamily="18" charset="0"/>
              <a:buChar char="•"/>
            </a:pPr>
            <a:r>
              <a:rPr lang="en-US" altLang="en-US" sz="3200" dirty="0" smtClean="0">
                <a:solidFill>
                  <a:srgbClr val="000000"/>
                </a:solidFill>
              </a:rPr>
              <a:t>Hierarchical </a:t>
            </a:r>
            <a:r>
              <a:rPr lang="en-US" altLang="en-US" sz="3200" dirty="0">
                <a:solidFill>
                  <a:srgbClr val="000000"/>
                </a:solidFill>
              </a:rPr>
              <a:t>Model</a:t>
            </a:r>
          </a:p>
          <a:p>
            <a:pPr marL="914400" indent="-450850" algn="just">
              <a:buFont typeface="Times" panose="02020603050405020304" pitchFamily="18" charset="0"/>
              <a:buChar char="•"/>
            </a:pPr>
            <a:r>
              <a:rPr lang="en-US" altLang="en-US" sz="3200" dirty="0">
                <a:solidFill>
                  <a:srgbClr val="000000"/>
                </a:solidFill>
              </a:rPr>
              <a:t>Network Model</a:t>
            </a:r>
          </a:p>
          <a:p>
            <a:pPr marL="914400" indent="-450850" algn="just">
              <a:buFont typeface="Times" panose="02020603050405020304" pitchFamily="18" charset="0"/>
              <a:buChar char="•"/>
            </a:pPr>
            <a:r>
              <a:rPr lang="en-US" altLang="en-US" sz="3200" dirty="0">
                <a:solidFill>
                  <a:srgbClr val="000000"/>
                </a:solidFill>
              </a:rPr>
              <a:t>Entity-relationship </a:t>
            </a:r>
            <a:r>
              <a:rPr lang="en-US" altLang="en-US" sz="3200" dirty="0" smtClean="0">
                <a:solidFill>
                  <a:srgbClr val="000000"/>
                </a:solidFill>
              </a:rPr>
              <a:t>[ER] Model</a:t>
            </a:r>
            <a:endParaRPr lang="en-US" altLang="en-US" sz="3200" dirty="0">
              <a:solidFill>
                <a:srgbClr val="000000"/>
              </a:solidFill>
            </a:endParaRPr>
          </a:p>
          <a:p>
            <a:pPr marL="914400" indent="-450850" algn="just">
              <a:buFont typeface="Times" panose="02020603050405020304" pitchFamily="18" charset="0"/>
              <a:buChar char="•"/>
            </a:pPr>
            <a:r>
              <a:rPr lang="en-US" altLang="en-US" sz="3200" dirty="0">
                <a:solidFill>
                  <a:srgbClr val="000000"/>
                </a:solidFill>
              </a:rPr>
              <a:t>Relational </a:t>
            </a:r>
            <a:r>
              <a:rPr lang="en-US" altLang="en-US" sz="3200" dirty="0" smtClean="0">
                <a:solidFill>
                  <a:srgbClr val="000000"/>
                </a:solidFill>
              </a:rPr>
              <a:t>Model</a:t>
            </a:r>
          </a:p>
          <a:p>
            <a:pPr marL="914400" indent="-450850" algn="just">
              <a:buFont typeface="Times" panose="02020603050405020304" pitchFamily="18" charset="0"/>
              <a:buChar char="•"/>
            </a:pPr>
            <a:r>
              <a:rPr lang="en-US" altLang="en-US" sz="3200" dirty="0">
                <a:solidFill>
                  <a:srgbClr val="000000"/>
                </a:solidFill>
              </a:rPr>
              <a:t>Object-oriented Data Models</a:t>
            </a:r>
          </a:p>
          <a:p>
            <a:pPr marL="914400" indent="-450850" algn="just">
              <a:buFont typeface="Times" panose="02020603050405020304" pitchFamily="18" charset="0"/>
              <a:buChar char="•"/>
            </a:pPr>
            <a:r>
              <a:rPr lang="en-US" altLang="en-US" sz="3200" dirty="0">
                <a:solidFill>
                  <a:srgbClr val="000000"/>
                </a:solidFill>
              </a:rPr>
              <a:t>Object-Relational Models</a:t>
            </a:r>
          </a:p>
        </p:txBody>
      </p:sp>
    </p:spTree>
    <p:extLst>
      <p:ext uri="{BB962C8B-B14F-4D97-AF65-F5344CB8AC3E}">
        <p14:creationId xmlns:p14="http://schemas.microsoft.com/office/powerpoint/2010/main" val="4151932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37</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Hierarchical Models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1061349"/>
            <a:ext cx="8122124" cy="5295001"/>
          </a:xfrm>
        </p:spPr>
        <p:txBody>
          <a:bodyPr>
            <a:normAutofit/>
          </a:bodyPr>
          <a:lstStyle/>
          <a:p>
            <a:pPr algn="just">
              <a:buFont typeface="Wingdings" panose="05000000000000000000" pitchFamily="2" charset="2"/>
              <a:buChar char="§"/>
            </a:pPr>
            <a:r>
              <a:rPr lang="en-US" altLang="en-US" dirty="0">
                <a:solidFill>
                  <a:srgbClr val="000000"/>
                </a:solidFill>
              </a:rPr>
              <a:t>This </a:t>
            </a:r>
            <a:r>
              <a:rPr lang="en-US" altLang="en-US" dirty="0" smtClean="0">
                <a:solidFill>
                  <a:srgbClr val="000000"/>
                </a:solidFill>
              </a:rPr>
              <a:t>model organizes </a:t>
            </a:r>
            <a:r>
              <a:rPr lang="en-US" altLang="en-US" dirty="0">
                <a:solidFill>
                  <a:srgbClr val="000000"/>
                </a:solidFill>
              </a:rPr>
              <a:t>data into a tree-like-structure, with a single root, to which all </a:t>
            </a:r>
            <a:r>
              <a:rPr lang="en-US" altLang="en-US" dirty="0" smtClean="0">
                <a:solidFill>
                  <a:srgbClr val="000000"/>
                </a:solidFill>
              </a:rPr>
              <a:t>other </a:t>
            </a:r>
            <a:r>
              <a:rPr lang="en-US" altLang="en-US" dirty="0">
                <a:solidFill>
                  <a:srgbClr val="000000"/>
                </a:solidFill>
              </a:rPr>
              <a:t>data is linked. </a:t>
            </a:r>
            <a:endParaRPr lang="en-US" altLang="en-US" dirty="0" smtClean="0">
              <a:solidFill>
                <a:srgbClr val="000000"/>
              </a:solidFill>
            </a:endParaRPr>
          </a:p>
          <a:p>
            <a:pPr algn="just">
              <a:buFont typeface="Wingdings" panose="05000000000000000000" pitchFamily="2" charset="2"/>
              <a:buChar char="§"/>
            </a:pPr>
            <a:r>
              <a:rPr lang="en-US" altLang="en-US" dirty="0" smtClean="0">
                <a:solidFill>
                  <a:srgbClr val="000000"/>
                </a:solidFill>
              </a:rPr>
              <a:t>The hierarchy </a:t>
            </a:r>
            <a:r>
              <a:rPr lang="en-US" altLang="en-US" dirty="0">
                <a:solidFill>
                  <a:srgbClr val="000000"/>
                </a:solidFill>
              </a:rPr>
              <a:t>starts from the Root data, and expands like a tree, adding child nodes to the parent nodes. </a:t>
            </a:r>
          </a:p>
          <a:p>
            <a:pPr algn="just">
              <a:buFont typeface="Wingdings" panose="05000000000000000000" pitchFamily="2" charset="2"/>
              <a:buChar char="§"/>
            </a:pPr>
            <a:r>
              <a:rPr lang="en-US" altLang="en-US" dirty="0" smtClean="0">
                <a:solidFill>
                  <a:srgbClr val="000000"/>
                </a:solidFill>
              </a:rPr>
              <a:t>This </a:t>
            </a:r>
            <a:r>
              <a:rPr lang="en-US" altLang="en-US" dirty="0">
                <a:solidFill>
                  <a:srgbClr val="000000"/>
                </a:solidFill>
              </a:rPr>
              <a:t>model efficiently describes many real-world relationships like index of a book, recipes etc.</a:t>
            </a:r>
          </a:p>
          <a:p>
            <a:pPr algn="just">
              <a:buFont typeface="Wingdings" panose="05000000000000000000" pitchFamily="2" charset="2"/>
              <a:buChar char="§"/>
            </a:pPr>
            <a:r>
              <a:rPr lang="en-US" altLang="en-US" dirty="0">
                <a:solidFill>
                  <a:srgbClr val="000000"/>
                </a:solidFill>
              </a:rPr>
              <a:t>In hierarchical model, there is </a:t>
            </a:r>
            <a:r>
              <a:rPr lang="en-US" altLang="en-US" dirty="0" smtClean="0">
                <a:solidFill>
                  <a:srgbClr val="000000"/>
                </a:solidFill>
              </a:rPr>
              <a:t>one-to-many </a:t>
            </a:r>
            <a:r>
              <a:rPr lang="en-US" altLang="en-US" dirty="0">
                <a:solidFill>
                  <a:srgbClr val="000000"/>
                </a:solidFill>
              </a:rPr>
              <a:t>relationship between two different types of </a:t>
            </a:r>
            <a:r>
              <a:rPr lang="en-US" altLang="en-US" dirty="0" smtClean="0">
                <a:solidFill>
                  <a:srgbClr val="000000"/>
                </a:solidFill>
              </a:rPr>
              <a:t>data.</a:t>
            </a:r>
          </a:p>
          <a:p>
            <a:pPr algn="just">
              <a:buFont typeface="Wingdings" panose="05000000000000000000" pitchFamily="2" charset="2"/>
              <a:buChar char="§"/>
            </a:pPr>
            <a:r>
              <a:rPr lang="en-US" altLang="en-US" dirty="0" smtClean="0">
                <a:solidFill>
                  <a:srgbClr val="000000"/>
                </a:solidFill>
              </a:rPr>
              <a:t>For </a:t>
            </a:r>
            <a:r>
              <a:rPr lang="en-US" altLang="en-US" dirty="0">
                <a:solidFill>
                  <a:srgbClr val="000000"/>
                </a:solidFill>
              </a:rPr>
              <a:t>example, one department can have many courses, many professors and of-course many students</a:t>
            </a:r>
            <a:r>
              <a:rPr lang="en-US" altLang="en-US" dirty="0" smtClean="0">
                <a:solidFill>
                  <a:srgbClr val="000000"/>
                </a:solidFill>
              </a:rPr>
              <a:t>.</a:t>
            </a:r>
          </a:p>
        </p:txBody>
      </p:sp>
    </p:spTree>
    <p:extLst>
      <p:ext uri="{BB962C8B-B14F-4D97-AF65-F5344CB8AC3E}">
        <p14:creationId xmlns:p14="http://schemas.microsoft.com/office/powerpoint/2010/main" val="384843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38</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Hierarchical Models</a:t>
            </a:r>
            <a:endParaRPr lang="en-US" altLang="en-US" b="1" dirty="0" smtClean="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836" y="1267832"/>
            <a:ext cx="7028455" cy="4721439"/>
          </a:xfrm>
          <a:prstGeom prst="rect">
            <a:avLst/>
          </a:prstGeom>
        </p:spPr>
      </p:pic>
    </p:spTree>
    <p:extLst>
      <p:ext uri="{BB962C8B-B14F-4D97-AF65-F5344CB8AC3E}">
        <p14:creationId xmlns:p14="http://schemas.microsoft.com/office/powerpoint/2010/main" val="37997319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39</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a:t>Hierarchical</a:t>
            </a:r>
            <a:r>
              <a:rPr lang="en-US" altLang="en-US" b="1" dirty="0" smtClean="0"/>
              <a:t>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900753"/>
            <a:ext cx="8122124" cy="5455597"/>
          </a:xfrm>
        </p:spPr>
        <p:txBody>
          <a:bodyPr>
            <a:normAutofit lnSpcReduction="10000"/>
          </a:bodyPr>
          <a:lstStyle/>
          <a:p>
            <a:pPr marL="0" indent="0">
              <a:buNone/>
            </a:pPr>
            <a:r>
              <a:rPr lang="en-US" altLang="en-US" dirty="0" smtClean="0"/>
              <a:t>Advantages</a:t>
            </a:r>
            <a:endParaRPr lang="en-US" altLang="en-US" dirty="0"/>
          </a:p>
          <a:p>
            <a:pPr algn="just">
              <a:buFont typeface="Wingdings" panose="05000000000000000000" pitchFamily="2" charset="2"/>
              <a:buChar char="§"/>
            </a:pPr>
            <a:r>
              <a:rPr lang="en-US" altLang="en-US" dirty="0"/>
              <a:t>Simple to construct and operate</a:t>
            </a:r>
          </a:p>
          <a:p>
            <a:pPr algn="just">
              <a:buFont typeface="Wingdings" panose="05000000000000000000" pitchFamily="2" charset="2"/>
              <a:buChar char="§"/>
            </a:pPr>
            <a:r>
              <a:rPr lang="en-US" altLang="en-US" dirty="0"/>
              <a:t>Corresponds to a number of natural hierarchically organized domains, e.g., organization (“org”) chart</a:t>
            </a:r>
          </a:p>
          <a:p>
            <a:pPr algn="just">
              <a:buFont typeface="Wingdings" panose="05000000000000000000" pitchFamily="2" charset="2"/>
              <a:buChar char="§"/>
            </a:pPr>
            <a:r>
              <a:rPr lang="en-US" altLang="en-US" dirty="0" smtClean="0"/>
              <a:t>Language used is simple </a:t>
            </a:r>
          </a:p>
          <a:p>
            <a:pPr algn="just">
              <a:buFont typeface="Wingdings" panose="05000000000000000000" pitchFamily="2" charset="2"/>
              <a:buChar char="§"/>
            </a:pPr>
            <a:r>
              <a:rPr lang="en-US" altLang="en-US" dirty="0" smtClean="0"/>
              <a:t>Uses </a:t>
            </a:r>
            <a:r>
              <a:rPr lang="en-US" altLang="en-US" dirty="0"/>
              <a:t>constructs like GET, GET UNIQUE, GET NEXT, GET NEXT WITHIN PARENT, etc.</a:t>
            </a:r>
          </a:p>
          <a:p>
            <a:pPr marL="0" indent="0">
              <a:spcBef>
                <a:spcPts val="0"/>
              </a:spcBef>
              <a:buNone/>
            </a:pPr>
            <a:endParaRPr lang="en-US" altLang="en-US" dirty="0" smtClean="0"/>
          </a:p>
          <a:p>
            <a:pPr marL="0" indent="0">
              <a:spcBef>
                <a:spcPts val="0"/>
              </a:spcBef>
              <a:buNone/>
            </a:pPr>
            <a:r>
              <a:rPr lang="en-US" altLang="en-US" dirty="0" smtClean="0"/>
              <a:t>Disadvantages</a:t>
            </a:r>
            <a:endParaRPr lang="en-US" altLang="en-US" dirty="0"/>
          </a:p>
          <a:p>
            <a:pPr algn="just">
              <a:buFont typeface="Wingdings" panose="05000000000000000000" pitchFamily="2" charset="2"/>
              <a:buChar char="§"/>
            </a:pPr>
            <a:r>
              <a:rPr lang="en-US" altLang="en-US" dirty="0"/>
              <a:t>Navigational and procedural nature of processing</a:t>
            </a:r>
          </a:p>
          <a:p>
            <a:pPr algn="just">
              <a:buFont typeface="Wingdings" panose="05000000000000000000" pitchFamily="2" charset="2"/>
              <a:buChar char="§"/>
            </a:pPr>
            <a:r>
              <a:rPr lang="en-US" altLang="en-US" dirty="0" smtClean="0"/>
              <a:t>DB </a:t>
            </a:r>
            <a:r>
              <a:rPr lang="en-US" altLang="en-US" dirty="0"/>
              <a:t>is visualized as a linear arrangement of records</a:t>
            </a:r>
          </a:p>
          <a:p>
            <a:pPr algn="just">
              <a:buFont typeface="Wingdings" panose="05000000000000000000" pitchFamily="2" charset="2"/>
              <a:buChar char="§"/>
            </a:pPr>
            <a:r>
              <a:rPr lang="en-US" altLang="en-US" dirty="0"/>
              <a:t>Little scope for "query optimization"</a:t>
            </a:r>
          </a:p>
          <a:p>
            <a:pPr algn="just">
              <a:buFont typeface="Wingdings" panose="05000000000000000000" pitchFamily="2" charset="2"/>
              <a:buChar char="§"/>
            </a:pPr>
            <a:endParaRPr lang="en-US" altLang="en-US" dirty="0">
              <a:solidFill>
                <a:srgbClr val="000000"/>
              </a:solidFill>
            </a:endParaRPr>
          </a:p>
        </p:txBody>
      </p:sp>
    </p:spTree>
    <p:extLst>
      <p:ext uri="{BB962C8B-B14F-4D97-AF65-F5344CB8AC3E}">
        <p14:creationId xmlns:p14="http://schemas.microsoft.com/office/powerpoint/2010/main" val="1400020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4</a:t>
            </a:fld>
            <a:endParaRPr lang="en-US" altLang="en-US" sz="1600" dirty="0">
              <a:solidFill>
                <a:schemeClr val="bg2"/>
              </a:solidFill>
            </a:endParaRPr>
          </a:p>
        </p:txBody>
      </p:sp>
      <p:sp>
        <p:nvSpPr>
          <p:cNvPr id="31747" name="Rectangle 2"/>
          <p:cNvSpPr>
            <a:spLocks noGrp="1" noChangeArrowheads="1"/>
          </p:cNvSpPr>
          <p:nvPr>
            <p:ph type="title"/>
          </p:nvPr>
        </p:nvSpPr>
        <p:spPr>
          <a:xfrm>
            <a:off x="628649" y="184198"/>
            <a:ext cx="7886700" cy="740343"/>
          </a:xfrm>
        </p:spPr>
        <p:txBody>
          <a:bodyPr/>
          <a:lstStyle/>
          <a:p>
            <a:pPr algn="ctr"/>
            <a:r>
              <a:rPr lang="en-US" dirty="0" smtClean="0"/>
              <a:t>Advantages </a:t>
            </a:r>
            <a:r>
              <a:rPr lang="en-US" dirty="0"/>
              <a:t>of DBMS</a:t>
            </a:r>
          </a:p>
        </p:txBody>
      </p:sp>
      <p:sp>
        <p:nvSpPr>
          <p:cNvPr id="31748" name="Rectangle 3"/>
          <p:cNvSpPr>
            <a:spLocks noGrp="1" noChangeArrowheads="1"/>
          </p:cNvSpPr>
          <p:nvPr>
            <p:ph type="body" idx="1"/>
          </p:nvPr>
        </p:nvSpPr>
        <p:spPr>
          <a:xfrm>
            <a:off x="505392" y="1260664"/>
            <a:ext cx="8133213" cy="4759563"/>
          </a:xfrm>
        </p:spPr>
        <p:txBody>
          <a:bodyPr>
            <a:noAutofit/>
          </a:bodyPr>
          <a:lstStyle/>
          <a:p>
            <a:pPr algn="just"/>
            <a:r>
              <a:rPr lang="en-US" sz="2000" dirty="0"/>
              <a:t>Controls database redundancy: It can control data redundancy because it stores all the data in one single database file and that recorded data is placed in the database. </a:t>
            </a:r>
          </a:p>
          <a:p>
            <a:pPr algn="just"/>
            <a:r>
              <a:rPr lang="en-US" sz="2000" dirty="0"/>
              <a:t>Data sharing: In DBMS, the authorized users of an organization can share the data among multiple users.</a:t>
            </a:r>
          </a:p>
          <a:p>
            <a:pPr algn="just"/>
            <a:r>
              <a:rPr lang="en-US" sz="2000" dirty="0"/>
              <a:t>Easily Maintenance: It can be easily maintainable due to the centralized nature of the database system.</a:t>
            </a:r>
          </a:p>
          <a:p>
            <a:pPr algn="just"/>
            <a:r>
              <a:rPr lang="en-US" sz="2000" dirty="0"/>
              <a:t>Reduce time: It reduces development time and maintenance need.</a:t>
            </a:r>
          </a:p>
          <a:p>
            <a:pPr algn="just"/>
            <a:r>
              <a:rPr lang="en-US" sz="2000" dirty="0"/>
              <a:t>Backup: It provides backup and recovery subsystems which create automatic backup of data from hardware and software failures and restores the data if required.</a:t>
            </a:r>
          </a:p>
          <a:p>
            <a:pPr algn="just"/>
            <a:r>
              <a:rPr lang="en-US" sz="2000" dirty="0" smtClean="0"/>
              <a:t>Multiple </a:t>
            </a:r>
            <a:r>
              <a:rPr lang="en-US" sz="2000" dirty="0"/>
              <a:t>user interface: It provides different types of user interfaces like graphical user interfaces, application program interfaces</a:t>
            </a:r>
          </a:p>
        </p:txBody>
      </p:sp>
    </p:spTree>
    <p:extLst>
      <p:ext uri="{BB962C8B-B14F-4D97-AF65-F5344CB8AC3E}">
        <p14:creationId xmlns:p14="http://schemas.microsoft.com/office/powerpoint/2010/main" val="2681643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40</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Network Models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10938" y="1156883"/>
            <a:ext cx="8122124" cy="4547881"/>
          </a:xfrm>
        </p:spPr>
        <p:txBody>
          <a:bodyPr>
            <a:normAutofit/>
          </a:bodyPr>
          <a:lstStyle/>
          <a:p>
            <a:pPr marL="0" indent="0" algn="just">
              <a:buNone/>
            </a:pPr>
            <a:r>
              <a:rPr lang="en-US" altLang="en-US" dirty="0"/>
              <a:t>This is an extension of the Hierarchical model. </a:t>
            </a:r>
            <a:endParaRPr lang="en-US" altLang="en-US" dirty="0" smtClean="0"/>
          </a:p>
          <a:p>
            <a:pPr marL="0" indent="0" algn="just">
              <a:buNone/>
            </a:pPr>
            <a:r>
              <a:rPr lang="en-US" altLang="en-US" dirty="0" smtClean="0"/>
              <a:t>In </a:t>
            </a:r>
            <a:r>
              <a:rPr lang="en-US" altLang="en-US" dirty="0"/>
              <a:t>this model data is </a:t>
            </a:r>
            <a:r>
              <a:rPr lang="en-US" altLang="en-US" dirty="0" smtClean="0"/>
              <a:t>organized more like </a:t>
            </a:r>
            <a:r>
              <a:rPr lang="en-US" altLang="en-US" dirty="0"/>
              <a:t>a graph, and are allowed to have more than one parent node.</a:t>
            </a:r>
          </a:p>
          <a:p>
            <a:pPr marL="0" indent="0" algn="just">
              <a:buNone/>
            </a:pPr>
            <a:r>
              <a:rPr lang="en-US" altLang="en-US" dirty="0" smtClean="0"/>
              <a:t>The data </a:t>
            </a:r>
            <a:r>
              <a:rPr lang="en-US" altLang="en-US" dirty="0"/>
              <a:t>is more related as more relationships are established in this </a:t>
            </a:r>
            <a:r>
              <a:rPr lang="en-US" altLang="en-US" dirty="0" smtClean="0"/>
              <a:t>model. Thus</a:t>
            </a:r>
            <a:r>
              <a:rPr lang="en-US" altLang="en-US" dirty="0" smtClean="0"/>
              <a:t>, data </a:t>
            </a:r>
            <a:r>
              <a:rPr lang="en-US" altLang="en-US" dirty="0"/>
              <a:t>is also easier and fast. </a:t>
            </a:r>
            <a:r>
              <a:rPr lang="en-US" altLang="en-US" dirty="0" smtClean="0"/>
              <a:t>This </a:t>
            </a:r>
            <a:r>
              <a:rPr lang="en-US" altLang="en-US" dirty="0"/>
              <a:t>database model </a:t>
            </a:r>
            <a:r>
              <a:rPr lang="en-US" altLang="en-US" dirty="0" smtClean="0"/>
              <a:t>used </a:t>
            </a:r>
            <a:r>
              <a:rPr lang="en-US" altLang="en-US" dirty="0"/>
              <a:t>to map many-to-many data relationships</a:t>
            </a:r>
            <a:r>
              <a:rPr lang="en-US" altLang="en-US" dirty="0" smtClean="0"/>
              <a:t>. This </a:t>
            </a:r>
            <a:r>
              <a:rPr lang="en-US" altLang="en-US" dirty="0"/>
              <a:t>was the most widely used database model, before Relational Model was introduced</a:t>
            </a:r>
            <a:endParaRPr lang="en-US" altLang="en-US" dirty="0" smtClean="0"/>
          </a:p>
        </p:txBody>
      </p:sp>
    </p:spTree>
    <p:extLst>
      <p:ext uri="{BB962C8B-B14F-4D97-AF65-F5344CB8AC3E}">
        <p14:creationId xmlns:p14="http://schemas.microsoft.com/office/powerpoint/2010/main" val="39360292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41</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a:t>N</a:t>
            </a:r>
            <a:r>
              <a:rPr lang="en-US" altLang="en-US" b="1" dirty="0" smtClean="0"/>
              <a:t>etwork Data Model</a:t>
            </a:r>
            <a:endParaRPr lang="en-US" altLang="en-US" b="1" dirty="0" smtClean="0">
              <a:solidFill>
                <a:srgbClr val="0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127" y="1581291"/>
            <a:ext cx="6318913" cy="3836869"/>
          </a:xfrm>
          <a:prstGeom prst="rect">
            <a:avLst/>
          </a:prstGeom>
        </p:spPr>
      </p:pic>
    </p:spTree>
    <p:extLst>
      <p:ext uri="{BB962C8B-B14F-4D97-AF65-F5344CB8AC3E}">
        <p14:creationId xmlns:p14="http://schemas.microsoft.com/office/powerpoint/2010/main" val="37463487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42</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smtClean="0"/>
              <a:t>Network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900753"/>
            <a:ext cx="8122124" cy="5455597"/>
          </a:xfrm>
        </p:spPr>
        <p:txBody>
          <a:bodyPr>
            <a:normAutofit fontScale="92500" lnSpcReduction="10000"/>
          </a:bodyPr>
          <a:lstStyle/>
          <a:p>
            <a:pPr marL="0" indent="0">
              <a:buNone/>
            </a:pPr>
            <a:r>
              <a:rPr lang="en-US" altLang="en-US" b="1" dirty="0" smtClean="0"/>
              <a:t>Advantages</a:t>
            </a:r>
            <a:endParaRPr lang="en-US" altLang="en-US" b="1" dirty="0"/>
          </a:p>
          <a:p>
            <a:pPr marL="0" indent="0" algn="just">
              <a:buNone/>
            </a:pPr>
            <a:r>
              <a:rPr lang="en-US" altLang="en-US" dirty="0" smtClean="0"/>
              <a:t>Network </a:t>
            </a:r>
            <a:r>
              <a:rPr lang="en-US" altLang="en-US" dirty="0"/>
              <a:t>Model is able to model complex relationships and represents semantics of add/delete on the relationships.</a:t>
            </a:r>
          </a:p>
          <a:p>
            <a:pPr marL="0" indent="0" algn="just">
              <a:buNone/>
            </a:pPr>
            <a:r>
              <a:rPr lang="en-US" altLang="en-US" dirty="0"/>
              <a:t>Can handle most situations for modeling using record types and relationship types</a:t>
            </a:r>
            <a:r>
              <a:rPr lang="en-US" altLang="en-US" dirty="0" smtClean="0"/>
              <a:t>. Language </a:t>
            </a:r>
            <a:r>
              <a:rPr lang="en-US" altLang="en-US" dirty="0"/>
              <a:t>is navigational; uses constructs like FIND, FIND member, FIND owner, FIND NEXT within set, GET, etc. </a:t>
            </a:r>
            <a:r>
              <a:rPr lang="en-US" altLang="en-US" dirty="0" smtClean="0"/>
              <a:t>Programmers </a:t>
            </a:r>
            <a:r>
              <a:rPr lang="en-US" altLang="en-US" dirty="0"/>
              <a:t>can do optimal navigation through the database</a:t>
            </a:r>
            <a:r>
              <a:rPr lang="en-US" altLang="en-US" dirty="0" smtClean="0"/>
              <a:t>.</a:t>
            </a:r>
          </a:p>
          <a:p>
            <a:pPr marL="0" indent="0">
              <a:spcBef>
                <a:spcPts val="0"/>
              </a:spcBef>
              <a:buNone/>
            </a:pPr>
            <a:endParaRPr lang="en-US" altLang="en-US" dirty="0" smtClean="0"/>
          </a:p>
          <a:p>
            <a:pPr marL="0" indent="0">
              <a:spcBef>
                <a:spcPts val="0"/>
              </a:spcBef>
              <a:buNone/>
            </a:pPr>
            <a:r>
              <a:rPr lang="en-US" altLang="en-US" b="1" dirty="0" smtClean="0"/>
              <a:t>Disadvantages</a:t>
            </a:r>
            <a:endParaRPr lang="en-US" altLang="en-US" b="1" dirty="0"/>
          </a:p>
          <a:p>
            <a:pPr marL="0" indent="0" algn="just">
              <a:buNone/>
            </a:pPr>
            <a:r>
              <a:rPr lang="en-US" altLang="en-US" dirty="0"/>
              <a:t>Navigational and procedural nature of </a:t>
            </a:r>
            <a:r>
              <a:rPr lang="en-US" altLang="en-US" dirty="0" smtClean="0"/>
              <a:t>processing. Database </a:t>
            </a:r>
            <a:r>
              <a:rPr lang="en-US" altLang="en-US" dirty="0"/>
              <a:t>contains a complex array of pointers that thread through a set of records</a:t>
            </a:r>
            <a:r>
              <a:rPr lang="en-US" altLang="en-US" dirty="0" smtClean="0"/>
              <a:t>. Little </a:t>
            </a:r>
            <a:r>
              <a:rPr lang="en-US" altLang="en-US" dirty="0"/>
              <a:t>scope for automated “query optimization”</a:t>
            </a:r>
          </a:p>
          <a:p>
            <a:pPr algn="just">
              <a:buFont typeface="Wingdings" panose="05000000000000000000" pitchFamily="2" charset="2"/>
              <a:buChar char="§"/>
            </a:pPr>
            <a:endParaRPr lang="en-US" altLang="en-US" dirty="0">
              <a:solidFill>
                <a:srgbClr val="000000"/>
              </a:solidFill>
            </a:endParaRPr>
          </a:p>
        </p:txBody>
      </p:sp>
    </p:spTree>
    <p:extLst>
      <p:ext uri="{BB962C8B-B14F-4D97-AF65-F5344CB8AC3E}">
        <p14:creationId xmlns:p14="http://schemas.microsoft.com/office/powerpoint/2010/main" val="2852324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43</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ER Data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1061349"/>
            <a:ext cx="8122124" cy="5295001"/>
          </a:xfrm>
        </p:spPr>
        <p:txBody>
          <a:bodyPr>
            <a:normAutofit fontScale="92500" lnSpcReduction="20000"/>
          </a:bodyPr>
          <a:lstStyle/>
          <a:p>
            <a:pPr algn="just">
              <a:buFont typeface="Wingdings" panose="05000000000000000000" pitchFamily="2" charset="2"/>
              <a:buChar char="§"/>
            </a:pPr>
            <a:r>
              <a:rPr lang="en-US" altLang="en-US" dirty="0">
                <a:solidFill>
                  <a:srgbClr val="000000"/>
                </a:solidFill>
              </a:rPr>
              <a:t>In this </a:t>
            </a:r>
            <a:r>
              <a:rPr lang="en-US" altLang="en-US" dirty="0" smtClean="0">
                <a:solidFill>
                  <a:srgbClr val="000000"/>
                </a:solidFill>
              </a:rPr>
              <a:t>model</a:t>
            </a:r>
            <a:r>
              <a:rPr lang="en-US" altLang="en-US" dirty="0">
                <a:solidFill>
                  <a:srgbClr val="000000"/>
                </a:solidFill>
              </a:rPr>
              <a:t>, relationships are created by dividing object of interest into entity and its characteristics into attributes.</a:t>
            </a:r>
          </a:p>
          <a:p>
            <a:pPr algn="just">
              <a:buFont typeface="Wingdings" panose="05000000000000000000" pitchFamily="2" charset="2"/>
              <a:buChar char="§"/>
            </a:pPr>
            <a:r>
              <a:rPr lang="en-US" altLang="en-US" dirty="0">
                <a:solidFill>
                  <a:srgbClr val="000000"/>
                </a:solidFill>
              </a:rPr>
              <a:t>Different entities are related using relationships.</a:t>
            </a:r>
          </a:p>
          <a:p>
            <a:pPr algn="just">
              <a:buFont typeface="Wingdings" panose="05000000000000000000" pitchFamily="2" charset="2"/>
              <a:buChar char="§"/>
            </a:pPr>
            <a:r>
              <a:rPr lang="en-US" altLang="en-US" dirty="0">
                <a:solidFill>
                  <a:srgbClr val="000000"/>
                </a:solidFill>
              </a:rPr>
              <a:t>E-R Models are defined to represent the relationships into pictorial form to make it easier for different stakeholders to understand.</a:t>
            </a:r>
          </a:p>
          <a:p>
            <a:pPr algn="just">
              <a:buFont typeface="Wingdings" panose="05000000000000000000" pitchFamily="2" charset="2"/>
              <a:buChar char="§"/>
            </a:pPr>
            <a:r>
              <a:rPr lang="en-US" altLang="en-US" dirty="0">
                <a:solidFill>
                  <a:srgbClr val="000000"/>
                </a:solidFill>
              </a:rPr>
              <a:t>This model is good to design a database, which can then be turned into tables in relational </a:t>
            </a:r>
            <a:r>
              <a:rPr lang="en-US" altLang="en-US" dirty="0" smtClean="0">
                <a:solidFill>
                  <a:srgbClr val="000000"/>
                </a:solidFill>
              </a:rPr>
              <a:t>model.</a:t>
            </a:r>
            <a:endParaRPr lang="en-US" altLang="en-US" dirty="0">
              <a:solidFill>
                <a:srgbClr val="000000"/>
              </a:solidFill>
            </a:endParaRPr>
          </a:p>
          <a:p>
            <a:pPr marL="682625" indent="-682625" algn="just">
              <a:buNone/>
            </a:pPr>
            <a:r>
              <a:rPr lang="en-US" altLang="en-US" dirty="0" smtClean="0">
                <a:solidFill>
                  <a:srgbClr val="000000"/>
                </a:solidFill>
              </a:rPr>
              <a:t>E.g.  If </a:t>
            </a:r>
            <a:r>
              <a:rPr lang="en-US" altLang="en-US" dirty="0">
                <a:solidFill>
                  <a:srgbClr val="000000"/>
                </a:solidFill>
              </a:rPr>
              <a:t>we have to design a School Database, then Student will be an entity with attributes name, age, address etc. As Address is generally complex, it can be another entity with attributes street name, </a:t>
            </a:r>
            <a:r>
              <a:rPr lang="en-US" altLang="en-US" dirty="0" err="1">
                <a:solidFill>
                  <a:srgbClr val="000000"/>
                </a:solidFill>
              </a:rPr>
              <a:t>pincode</a:t>
            </a:r>
            <a:r>
              <a:rPr lang="en-US" altLang="en-US" dirty="0">
                <a:solidFill>
                  <a:srgbClr val="000000"/>
                </a:solidFill>
              </a:rPr>
              <a:t>, city </a:t>
            </a:r>
            <a:r>
              <a:rPr lang="en-US" altLang="en-US" dirty="0" err="1">
                <a:solidFill>
                  <a:srgbClr val="000000"/>
                </a:solidFill>
              </a:rPr>
              <a:t>etc</a:t>
            </a:r>
            <a:r>
              <a:rPr lang="en-US" altLang="en-US" dirty="0">
                <a:solidFill>
                  <a:srgbClr val="000000"/>
                </a:solidFill>
              </a:rPr>
              <a:t>, and there will be a relationship between them.</a:t>
            </a:r>
          </a:p>
          <a:p>
            <a:pPr algn="just">
              <a:buFont typeface="Wingdings" panose="05000000000000000000" pitchFamily="2" charset="2"/>
              <a:buChar char="§"/>
            </a:pPr>
            <a:r>
              <a:rPr lang="en-US" altLang="en-US" dirty="0">
                <a:solidFill>
                  <a:srgbClr val="000000"/>
                </a:solidFill>
              </a:rPr>
              <a:t>Relationships can also be of different types. </a:t>
            </a:r>
            <a:endParaRPr lang="en-US" altLang="en-US" dirty="0" smtClean="0">
              <a:solidFill>
                <a:srgbClr val="000000"/>
              </a:solidFill>
            </a:endParaRPr>
          </a:p>
        </p:txBody>
      </p:sp>
    </p:spTree>
    <p:extLst>
      <p:ext uri="{BB962C8B-B14F-4D97-AF65-F5344CB8AC3E}">
        <p14:creationId xmlns:p14="http://schemas.microsoft.com/office/powerpoint/2010/main" val="2549074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44</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ER Data Model</a:t>
            </a:r>
            <a:endParaRPr lang="en-US" altLang="en-US" b="1" dirty="0" smtClean="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51" y="1569494"/>
            <a:ext cx="6905767" cy="3848668"/>
          </a:xfrm>
          <a:prstGeom prst="rect">
            <a:avLst/>
          </a:prstGeom>
        </p:spPr>
      </p:pic>
    </p:spTree>
    <p:extLst>
      <p:ext uri="{BB962C8B-B14F-4D97-AF65-F5344CB8AC3E}">
        <p14:creationId xmlns:p14="http://schemas.microsoft.com/office/powerpoint/2010/main" val="970076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45</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smtClean="0"/>
              <a:t>ER Data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1" y="900753"/>
            <a:ext cx="8163067" cy="5820723"/>
          </a:xfrm>
        </p:spPr>
        <p:txBody>
          <a:bodyPr>
            <a:normAutofit fontScale="77500" lnSpcReduction="20000"/>
          </a:bodyPr>
          <a:lstStyle/>
          <a:p>
            <a:pPr marL="0" indent="0">
              <a:buNone/>
            </a:pPr>
            <a:r>
              <a:rPr lang="en-US" altLang="en-US" sz="3600" dirty="0" smtClean="0"/>
              <a:t>Advantages</a:t>
            </a:r>
            <a:endParaRPr lang="en-US" altLang="en-US" sz="3600" dirty="0"/>
          </a:p>
          <a:p>
            <a:pPr algn="just">
              <a:lnSpc>
                <a:spcPct val="100000"/>
              </a:lnSpc>
              <a:buFont typeface="Wingdings" panose="05000000000000000000" pitchFamily="2" charset="2"/>
              <a:buChar char="§"/>
            </a:pPr>
            <a:r>
              <a:rPr lang="en-US" altLang="en-US" dirty="0"/>
              <a:t>Straightforward relation representation: </a:t>
            </a:r>
            <a:r>
              <a:rPr lang="en-US" altLang="en-US" dirty="0" smtClean="0"/>
              <a:t>Having </a:t>
            </a:r>
            <a:r>
              <a:rPr lang="en-US" altLang="en-US" dirty="0"/>
              <a:t>designed an E-R diagram for a database application, the relational representation of the database model becomes relatively straightforward. </a:t>
            </a:r>
          </a:p>
          <a:p>
            <a:pPr algn="just">
              <a:lnSpc>
                <a:spcPct val="100000"/>
              </a:lnSpc>
              <a:buFont typeface="Wingdings" panose="05000000000000000000" pitchFamily="2" charset="2"/>
              <a:buChar char="§"/>
            </a:pPr>
            <a:r>
              <a:rPr lang="en-US" altLang="en-US" dirty="0" smtClean="0"/>
              <a:t>Easy </a:t>
            </a:r>
            <a:r>
              <a:rPr lang="en-US" altLang="en-US" dirty="0"/>
              <a:t>conversion for E-R to other data model: Conversion from E-R diagram to a network or hierarchical data model can· easily be accomplished. </a:t>
            </a:r>
          </a:p>
          <a:p>
            <a:pPr algn="just">
              <a:lnSpc>
                <a:spcPct val="100000"/>
              </a:lnSpc>
              <a:buFont typeface="Wingdings" panose="05000000000000000000" pitchFamily="2" charset="2"/>
              <a:buChar char="§"/>
            </a:pPr>
            <a:r>
              <a:rPr lang="en-US" altLang="en-US" dirty="0" smtClean="0"/>
              <a:t>Graphical </a:t>
            </a:r>
            <a:r>
              <a:rPr lang="en-US" altLang="en-US" dirty="0"/>
              <a:t>representation for better understanding: An E-R model gives graphical and diagrammatical representation of various entities, its attributes and relationships between entities. This is turn helps in the clear understanding of the data structure and in minimizing redundancy and other problems. </a:t>
            </a:r>
          </a:p>
          <a:p>
            <a:pPr marL="0" indent="0">
              <a:spcBef>
                <a:spcPts val="0"/>
              </a:spcBef>
              <a:buNone/>
            </a:pPr>
            <a:endParaRPr lang="en-US" altLang="en-US" sz="3600" dirty="0" smtClean="0"/>
          </a:p>
          <a:p>
            <a:pPr marL="0" indent="0">
              <a:spcBef>
                <a:spcPts val="0"/>
              </a:spcBef>
              <a:buNone/>
            </a:pPr>
            <a:r>
              <a:rPr lang="en-US" altLang="en-US" sz="3600" dirty="0" smtClean="0"/>
              <a:t>Disadvantages</a:t>
            </a:r>
            <a:endParaRPr lang="en-US" altLang="en-US" sz="3600" dirty="0"/>
          </a:p>
          <a:p>
            <a:pPr algn="just">
              <a:buFont typeface="Wingdings" panose="05000000000000000000" pitchFamily="2" charset="2"/>
              <a:buChar char="§"/>
            </a:pPr>
            <a:r>
              <a:rPr lang="en-US" altLang="en-US" dirty="0"/>
              <a:t>No industry standard for notation: There is no industry standard notation for developing an E-R diagram. </a:t>
            </a:r>
          </a:p>
          <a:p>
            <a:pPr algn="just">
              <a:buFont typeface="Wingdings" panose="05000000000000000000" pitchFamily="2" charset="2"/>
              <a:buChar char="§"/>
            </a:pPr>
            <a:r>
              <a:rPr lang="en-US" altLang="en-US" dirty="0"/>
              <a:t>Popular for high-level design: The E-R data model is especially popular for high level. </a:t>
            </a:r>
          </a:p>
          <a:p>
            <a:pPr algn="just">
              <a:buFont typeface="Wingdings" panose="05000000000000000000" pitchFamily="2" charset="2"/>
              <a:buChar char="§"/>
            </a:pPr>
            <a:endParaRPr lang="en-US" altLang="en-US" dirty="0">
              <a:solidFill>
                <a:srgbClr val="000000"/>
              </a:solidFill>
            </a:endParaRPr>
          </a:p>
        </p:txBody>
      </p:sp>
    </p:spTree>
    <p:extLst>
      <p:ext uri="{BB962C8B-B14F-4D97-AF65-F5344CB8AC3E}">
        <p14:creationId xmlns:p14="http://schemas.microsoft.com/office/powerpoint/2010/main" val="29911361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46</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Relational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1201003"/>
            <a:ext cx="8122124" cy="5155347"/>
          </a:xfrm>
        </p:spPr>
        <p:txBody>
          <a:bodyPr>
            <a:normAutofit/>
          </a:bodyPr>
          <a:lstStyle/>
          <a:p>
            <a:pPr algn="just">
              <a:buFont typeface="Wingdings" panose="05000000000000000000" pitchFamily="2" charset="2"/>
              <a:buChar char="§"/>
            </a:pPr>
            <a:r>
              <a:rPr lang="en-US" altLang="en-US" dirty="0" smtClean="0">
                <a:solidFill>
                  <a:srgbClr val="000000"/>
                </a:solidFill>
              </a:rPr>
              <a:t>Most widely used Data Model</a:t>
            </a:r>
          </a:p>
          <a:p>
            <a:pPr algn="just">
              <a:buFont typeface="Wingdings" panose="05000000000000000000" pitchFamily="2" charset="2"/>
              <a:buChar char="§"/>
            </a:pPr>
            <a:r>
              <a:rPr lang="en-US" altLang="en-US" dirty="0" smtClean="0">
                <a:solidFill>
                  <a:srgbClr val="000000"/>
                </a:solidFill>
              </a:rPr>
              <a:t>Proposed </a:t>
            </a:r>
            <a:r>
              <a:rPr lang="en-US" altLang="en-US" dirty="0">
                <a:solidFill>
                  <a:srgbClr val="000000"/>
                </a:solidFill>
              </a:rPr>
              <a:t>in 1970 by E.F. </a:t>
            </a:r>
            <a:r>
              <a:rPr lang="en-US" altLang="en-US" dirty="0" err="1">
                <a:solidFill>
                  <a:srgbClr val="000000"/>
                </a:solidFill>
              </a:rPr>
              <a:t>Codd</a:t>
            </a:r>
            <a:r>
              <a:rPr lang="en-US" altLang="en-US" dirty="0">
                <a:solidFill>
                  <a:srgbClr val="000000"/>
                </a:solidFill>
              </a:rPr>
              <a:t> (IBM), first commercial system in 1981-82.</a:t>
            </a:r>
          </a:p>
          <a:p>
            <a:pPr algn="just">
              <a:buFont typeface="Wingdings" panose="05000000000000000000" pitchFamily="2" charset="2"/>
              <a:buChar char="§"/>
            </a:pPr>
            <a:r>
              <a:rPr lang="en-US" altLang="en-US" dirty="0">
                <a:solidFill>
                  <a:srgbClr val="000000"/>
                </a:solidFill>
              </a:rPr>
              <a:t>Now in several commercial products (e.g. DB2, ORACLE, MS SQL Server, SYBASE, INFORMIX).</a:t>
            </a:r>
          </a:p>
          <a:p>
            <a:pPr algn="just">
              <a:buFont typeface="Wingdings" panose="05000000000000000000" pitchFamily="2" charset="2"/>
              <a:buChar char="§"/>
            </a:pPr>
            <a:r>
              <a:rPr lang="en-US" altLang="en-US" dirty="0">
                <a:solidFill>
                  <a:srgbClr val="000000"/>
                </a:solidFill>
              </a:rPr>
              <a:t>Several free open source implementations, e.g. MySQL, PostgreSQL</a:t>
            </a:r>
          </a:p>
          <a:p>
            <a:pPr algn="just">
              <a:buFont typeface="Wingdings" panose="05000000000000000000" pitchFamily="2" charset="2"/>
              <a:buChar char="§"/>
            </a:pPr>
            <a:r>
              <a:rPr lang="en-US" altLang="en-US" dirty="0">
                <a:solidFill>
                  <a:srgbClr val="000000"/>
                </a:solidFill>
              </a:rPr>
              <a:t>Currently most dominant for developing database applications.</a:t>
            </a:r>
          </a:p>
          <a:p>
            <a:pPr algn="just">
              <a:buFont typeface="Wingdings" panose="05000000000000000000" pitchFamily="2" charset="2"/>
              <a:buChar char="§"/>
            </a:pPr>
            <a:r>
              <a:rPr lang="en-US" altLang="en-US" dirty="0">
                <a:solidFill>
                  <a:srgbClr val="000000"/>
                </a:solidFill>
              </a:rPr>
              <a:t>SQL relational standards: SQL-89 (SQL1), SQL-92 (SQL2), SQL-99, SQL3, …</a:t>
            </a:r>
          </a:p>
        </p:txBody>
      </p:sp>
    </p:spTree>
    <p:extLst>
      <p:ext uri="{BB962C8B-B14F-4D97-AF65-F5344CB8AC3E}">
        <p14:creationId xmlns:p14="http://schemas.microsoft.com/office/powerpoint/2010/main" val="2079888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47</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Relational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1061349"/>
            <a:ext cx="8122124" cy="5295001"/>
          </a:xfrm>
        </p:spPr>
        <p:txBody>
          <a:bodyPr>
            <a:normAutofit/>
          </a:bodyPr>
          <a:lstStyle/>
          <a:p>
            <a:pPr algn="just">
              <a:buFont typeface="Wingdings" panose="05000000000000000000" pitchFamily="2" charset="2"/>
              <a:buChar char="§"/>
            </a:pPr>
            <a:r>
              <a:rPr lang="en-US" altLang="en-US" dirty="0">
                <a:solidFill>
                  <a:srgbClr val="000000"/>
                </a:solidFill>
              </a:rPr>
              <a:t>In this model, data is </a:t>
            </a:r>
            <a:r>
              <a:rPr lang="en-US" altLang="en-US" dirty="0" smtClean="0">
                <a:solidFill>
                  <a:srgbClr val="000000"/>
                </a:solidFill>
              </a:rPr>
              <a:t>organized </a:t>
            </a:r>
            <a:r>
              <a:rPr lang="en-US" altLang="en-US" dirty="0">
                <a:solidFill>
                  <a:srgbClr val="000000"/>
                </a:solidFill>
              </a:rPr>
              <a:t>in two-dimensional tables and the relationship is maintained by storing a common field.</a:t>
            </a:r>
          </a:p>
          <a:p>
            <a:pPr algn="just">
              <a:buFont typeface="Wingdings" panose="05000000000000000000" pitchFamily="2" charset="2"/>
              <a:buChar char="§"/>
            </a:pPr>
            <a:r>
              <a:rPr lang="en-US" altLang="en-US" dirty="0">
                <a:solidFill>
                  <a:srgbClr val="000000"/>
                </a:solidFill>
              </a:rPr>
              <a:t>This model was introduced by E.F </a:t>
            </a:r>
            <a:r>
              <a:rPr lang="en-US" altLang="en-US" dirty="0" err="1">
                <a:solidFill>
                  <a:srgbClr val="000000"/>
                </a:solidFill>
              </a:rPr>
              <a:t>Codd</a:t>
            </a:r>
            <a:r>
              <a:rPr lang="en-US" altLang="en-US" dirty="0">
                <a:solidFill>
                  <a:srgbClr val="000000"/>
                </a:solidFill>
              </a:rPr>
              <a:t> in 1970, and since then it has been the most widely used database model, </a:t>
            </a:r>
            <a:r>
              <a:rPr lang="en-US" altLang="en-US" dirty="0" err="1">
                <a:solidFill>
                  <a:srgbClr val="000000"/>
                </a:solidFill>
              </a:rPr>
              <a:t>infact</a:t>
            </a:r>
            <a:r>
              <a:rPr lang="en-US" altLang="en-US" dirty="0">
                <a:solidFill>
                  <a:srgbClr val="000000"/>
                </a:solidFill>
              </a:rPr>
              <a:t>, we can say the only database model used around the world.</a:t>
            </a:r>
          </a:p>
          <a:p>
            <a:pPr algn="just">
              <a:buFont typeface="Wingdings" panose="05000000000000000000" pitchFamily="2" charset="2"/>
              <a:buChar char="§"/>
            </a:pPr>
            <a:r>
              <a:rPr lang="en-US" altLang="en-US" dirty="0">
                <a:solidFill>
                  <a:srgbClr val="000000"/>
                </a:solidFill>
              </a:rPr>
              <a:t>The basic structure of data in the relational model is tables. All the information related to a particular type is stored in rows of that table.</a:t>
            </a:r>
          </a:p>
          <a:p>
            <a:pPr algn="just">
              <a:buFont typeface="Wingdings" panose="05000000000000000000" pitchFamily="2" charset="2"/>
              <a:buChar char="§"/>
            </a:pPr>
            <a:r>
              <a:rPr lang="en-US" altLang="en-US" dirty="0">
                <a:solidFill>
                  <a:srgbClr val="000000"/>
                </a:solidFill>
              </a:rPr>
              <a:t>Hence, tables are also known as relations in relational model</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p14="http://schemas.microsoft.com/office/powerpoint/2010/main" val="41396155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48</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Relational Data Model</a:t>
            </a:r>
            <a:endParaRPr lang="en-US" altLang="en-US" b="1" dirty="0" smtClean="0">
              <a:solidFill>
                <a:srgbClr val="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34" y="1566862"/>
            <a:ext cx="7165075" cy="4328971"/>
          </a:xfrm>
          <a:prstGeom prst="rect">
            <a:avLst/>
          </a:prstGeom>
        </p:spPr>
      </p:pic>
    </p:spTree>
    <p:extLst>
      <p:ext uri="{BB962C8B-B14F-4D97-AF65-F5344CB8AC3E}">
        <p14:creationId xmlns:p14="http://schemas.microsoft.com/office/powerpoint/2010/main" val="2826197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49</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Relational</a:t>
            </a:r>
            <a:r>
              <a:rPr lang="en-US" altLang="en-US" b="1" dirty="0" smtClean="0"/>
              <a:t> Model</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57852" y="900754"/>
            <a:ext cx="7957498" cy="5704762"/>
          </a:xfrm>
        </p:spPr>
        <p:txBody>
          <a:bodyPr>
            <a:noAutofit/>
          </a:bodyPr>
          <a:lstStyle/>
          <a:p>
            <a:pPr marL="0" indent="0">
              <a:buNone/>
            </a:pPr>
            <a:r>
              <a:rPr lang="en-US" altLang="en-US" sz="2400" dirty="0" smtClean="0"/>
              <a:t>Advantages</a:t>
            </a:r>
            <a:endParaRPr lang="en-US" altLang="en-US" sz="2400" dirty="0"/>
          </a:p>
          <a:p>
            <a:pPr marL="0" indent="0" algn="just">
              <a:buNone/>
            </a:pPr>
            <a:r>
              <a:rPr lang="en-US" altLang="en-US" sz="1800" dirty="0" smtClean="0"/>
              <a:t>Simplicity and Easy to Use : </a:t>
            </a:r>
            <a:r>
              <a:rPr lang="en-US" altLang="en-US" sz="1800" dirty="0"/>
              <a:t>A relational data model is simpler than the hierarchical and network model. </a:t>
            </a:r>
            <a:r>
              <a:rPr lang="en-US" altLang="en-US" sz="1800" dirty="0" smtClean="0"/>
              <a:t>Uses Tables which easy to deal with</a:t>
            </a:r>
            <a:r>
              <a:rPr lang="en-US" altLang="en-US" sz="1800" dirty="0" smtClean="0"/>
              <a:t>. Structural </a:t>
            </a:r>
            <a:r>
              <a:rPr lang="en-US" altLang="en-US" sz="1800" dirty="0"/>
              <a:t>Independence: </a:t>
            </a:r>
            <a:r>
              <a:rPr lang="en-US" altLang="en-US" sz="1800" dirty="0" smtClean="0"/>
              <a:t>Relational </a:t>
            </a:r>
            <a:r>
              <a:rPr lang="en-US" altLang="en-US" sz="1800" dirty="0"/>
              <a:t>database is only concerned with data and not with </a:t>
            </a:r>
            <a:r>
              <a:rPr lang="en-US" altLang="en-US" sz="1800" dirty="0" smtClean="0"/>
              <a:t>structure</a:t>
            </a:r>
            <a:r>
              <a:rPr lang="en-US" altLang="en-US" sz="1800" dirty="0"/>
              <a:t>. This </a:t>
            </a:r>
            <a:r>
              <a:rPr lang="en-US" altLang="en-US" sz="1800" dirty="0" smtClean="0"/>
              <a:t>improves </a:t>
            </a:r>
            <a:r>
              <a:rPr lang="en-US" altLang="en-US" sz="1800" dirty="0"/>
              <a:t>the performance of </a:t>
            </a:r>
            <a:r>
              <a:rPr lang="en-US" altLang="en-US" sz="1800" dirty="0" smtClean="0"/>
              <a:t>model</a:t>
            </a:r>
            <a:r>
              <a:rPr lang="en-US" altLang="en-US" sz="1800" dirty="0" smtClean="0"/>
              <a:t>. </a:t>
            </a:r>
          </a:p>
          <a:p>
            <a:pPr marL="0" indent="0" algn="just">
              <a:buNone/>
            </a:pPr>
            <a:r>
              <a:rPr lang="en-US" altLang="en-US" sz="1800" dirty="0" smtClean="0"/>
              <a:t>Query </a:t>
            </a:r>
            <a:r>
              <a:rPr lang="en-US" altLang="en-US" sz="1800" dirty="0"/>
              <a:t>capability: It makes possible for a high-level query language like SQL to avoid complex database navigation.</a:t>
            </a:r>
          </a:p>
          <a:p>
            <a:pPr marL="0" indent="0" algn="just">
              <a:buNone/>
            </a:pPr>
            <a:r>
              <a:rPr lang="en-US" altLang="en-US" sz="1800" dirty="0"/>
              <a:t>Data independence: The structure of a database can be changed without having to change any application. </a:t>
            </a:r>
          </a:p>
          <a:p>
            <a:pPr marL="0" indent="0" algn="just">
              <a:buNone/>
            </a:pPr>
            <a:r>
              <a:rPr lang="en-US" altLang="en-US" sz="1800" dirty="0"/>
              <a:t>Scalable: Regarding a number of records, or rows, and the number of fields, a database should be enlarged to enhance its usability. </a:t>
            </a:r>
          </a:p>
          <a:p>
            <a:pPr marL="0" indent="0">
              <a:buNone/>
            </a:pPr>
            <a:r>
              <a:rPr lang="en-US" altLang="en-US" sz="2400" dirty="0" smtClean="0"/>
              <a:t>Disadvantages</a:t>
            </a:r>
            <a:endParaRPr lang="en-US" altLang="en-US" sz="2400" dirty="0"/>
          </a:p>
          <a:p>
            <a:pPr marL="0" indent="0" algn="just">
              <a:buNone/>
            </a:pPr>
            <a:r>
              <a:rPr lang="en-US" altLang="en-US" sz="1800" dirty="0"/>
              <a:t>Few </a:t>
            </a:r>
            <a:r>
              <a:rPr lang="en-US" altLang="en-US" sz="1800" dirty="0" smtClean="0"/>
              <a:t>databases </a:t>
            </a:r>
            <a:r>
              <a:rPr lang="en-US" altLang="en-US" sz="1800" dirty="0"/>
              <a:t>have limits on field lengths which can't be exceeded</a:t>
            </a:r>
            <a:r>
              <a:rPr lang="en-US" altLang="en-US" sz="1800" dirty="0" smtClean="0"/>
              <a:t>. Relational </a:t>
            </a:r>
            <a:r>
              <a:rPr lang="en-US" altLang="en-US" sz="1800" dirty="0" smtClean="0"/>
              <a:t>DBs can </a:t>
            </a:r>
            <a:r>
              <a:rPr lang="en-US" altLang="en-US" sz="1800" dirty="0"/>
              <a:t>sometimes become complex as </a:t>
            </a:r>
            <a:r>
              <a:rPr lang="en-US" altLang="en-US" sz="1800" dirty="0" smtClean="0"/>
              <a:t>amount </a:t>
            </a:r>
            <a:r>
              <a:rPr lang="en-US" altLang="en-US" sz="1800" dirty="0"/>
              <a:t>of data grows, and </a:t>
            </a:r>
            <a:r>
              <a:rPr lang="en-US" altLang="en-US" sz="1800" dirty="0" smtClean="0"/>
              <a:t>relations </a:t>
            </a:r>
            <a:r>
              <a:rPr lang="en-US" altLang="en-US" sz="1800" dirty="0"/>
              <a:t>between pieces of data become more complicated. </a:t>
            </a:r>
            <a:r>
              <a:rPr lang="en-US" altLang="en-US" sz="1800" dirty="0" smtClean="0"/>
              <a:t>Complex </a:t>
            </a:r>
            <a:r>
              <a:rPr lang="en-US" altLang="en-US" sz="1800" dirty="0"/>
              <a:t>relational database systems may lead to isolated databases where the information cannot be shared from one system to another.</a:t>
            </a:r>
          </a:p>
        </p:txBody>
      </p:sp>
    </p:spTree>
    <p:extLst>
      <p:ext uri="{BB962C8B-B14F-4D97-AF65-F5344CB8AC3E}">
        <p14:creationId xmlns:p14="http://schemas.microsoft.com/office/powerpoint/2010/main" val="1529875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5</a:t>
            </a:fld>
            <a:endParaRPr lang="en-US" altLang="en-US" sz="1600" dirty="0">
              <a:solidFill>
                <a:schemeClr val="bg2"/>
              </a:solidFill>
            </a:endParaRPr>
          </a:p>
        </p:txBody>
      </p:sp>
      <p:sp>
        <p:nvSpPr>
          <p:cNvPr id="31747" name="Rectangle 2"/>
          <p:cNvSpPr>
            <a:spLocks noGrp="1" noChangeArrowheads="1"/>
          </p:cNvSpPr>
          <p:nvPr>
            <p:ph type="title"/>
          </p:nvPr>
        </p:nvSpPr>
        <p:spPr>
          <a:xfrm>
            <a:off x="628650" y="307028"/>
            <a:ext cx="7886700" cy="740343"/>
          </a:xfrm>
        </p:spPr>
        <p:txBody>
          <a:bodyPr/>
          <a:lstStyle/>
          <a:p>
            <a:pPr algn="ctr"/>
            <a:r>
              <a:rPr lang="en-US" dirty="0" smtClean="0"/>
              <a:t>Disadvantages </a:t>
            </a:r>
            <a:r>
              <a:rPr lang="en-US" dirty="0"/>
              <a:t>of DBMS</a:t>
            </a:r>
          </a:p>
        </p:txBody>
      </p:sp>
      <p:sp>
        <p:nvSpPr>
          <p:cNvPr id="31748" name="Rectangle 3"/>
          <p:cNvSpPr>
            <a:spLocks noGrp="1" noChangeArrowheads="1"/>
          </p:cNvSpPr>
          <p:nvPr>
            <p:ph type="body" idx="1"/>
          </p:nvPr>
        </p:nvSpPr>
        <p:spPr>
          <a:xfrm>
            <a:off x="505392" y="1310185"/>
            <a:ext cx="8133213" cy="4176215"/>
          </a:xfrm>
        </p:spPr>
        <p:txBody>
          <a:bodyPr>
            <a:noAutofit/>
          </a:bodyPr>
          <a:lstStyle/>
          <a:p>
            <a:pPr algn="just"/>
            <a:r>
              <a:rPr lang="en-US" sz="2400" dirty="0"/>
              <a:t>Cost of Hardware and Software: It requires a high speed of data processor and large memory size to run DBMS software. </a:t>
            </a:r>
            <a:endParaRPr lang="en-US" sz="2400" dirty="0" smtClean="0"/>
          </a:p>
          <a:p>
            <a:pPr algn="just"/>
            <a:r>
              <a:rPr lang="en-US" sz="2400" dirty="0" smtClean="0"/>
              <a:t>Size</a:t>
            </a:r>
            <a:r>
              <a:rPr lang="en-US" sz="2400" dirty="0"/>
              <a:t>: It occupies a large space of disks and large memory to run them efficiently</a:t>
            </a:r>
            <a:r>
              <a:rPr lang="en-US" sz="2400" dirty="0" smtClean="0"/>
              <a:t>.</a:t>
            </a:r>
          </a:p>
          <a:p>
            <a:pPr algn="just"/>
            <a:r>
              <a:rPr lang="en-US" sz="2400" dirty="0" smtClean="0"/>
              <a:t>Complexity</a:t>
            </a:r>
            <a:r>
              <a:rPr lang="en-US" sz="2400" dirty="0"/>
              <a:t>: Database system creates additional complexity and requirements. </a:t>
            </a:r>
            <a:endParaRPr lang="en-US" sz="2400" dirty="0" smtClean="0"/>
          </a:p>
          <a:p>
            <a:pPr algn="just"/>
            <a:r>
              <a:rPr lang="en-US" sz="2400" dirty="0" smtClean="0"/>
              <a:t>Higher </a:t>
            </a:r>
            <a:r>
              <a:rPr lang="en-US" sz="2400" dirty="0"/>
              <a:t>impact of failure: Failure is highly impacted the database because in most of the organization, all the data stored in a single database and if the database is damaged due to electric failure or database corruption then the data may be lost forever.</a:t>
            </a:r>
          </a:p>
        </p:txBody>
      </p:sp>
    </p:spTree>
    <p:extLst>
      <p:ext uri="{BB962C8B-B14F-4D97-AF65-F5344CB8AC3E}">
        <p14:creationId xmlns:p14="http://schemas.microsoft.com/office/powerpoint/2010/main" val="856842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50</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Object-oriented Data </a:t>
            </a:r>
            <a:r>
              <a:rPr lang="en-US" b="1" dirty="0" smtClean="0"/>
              <a:t>Models</a:t>
            </a:r>
            <a:endParaRPr lang="en-US" b="1" dirty="0"/>
          </a:p>
        </p:txBody>
      </p:sp>
      <p:sp>
        <p:nvSpPr>
          <p:cNvPr id="84996" name="Rectangle 3"/>
          <p:cNvSpPr>
            <a:spLocks noGrp="1" noChangeArrowheads="1"/>
          </p:cNvSpPr>
          <p:nvPr>
            <p:ph type="body" idx="1"/>
          </p:nvPr>
        </p:nvSpPr>
        <p:spPr>
          <a:xfrm>
            <a:off x="510938" y="1271209"/>
            <a:ext cx="8122124" cy="4447204"/>
          </a:xfrm>
        </p:spPr>
        <p:txBody>
          <a:bodyPr>
            <a:normAutofit/>
          </a:bodyPr>
          <a:lstStyle/>
          <a:p>
            <a:pPr algn="just">
              <a:buFont typeface="Wingdings" panose="05000000000000000000" pitchFamily="2" charset="2"/>
              <a:buChar char="§"/>
            </a:pPr>
            <a:r>
              <a:rPr lang="en-US" altLang="en-US" dirty="0" smtClean="0">
                <a:solidFill>
                  <a:srgbClr val="000000"/>
                </a:solidFill>
              </a:rPr>
              <a:t>Several </a:t>
            </a:r>
            <a:r>
              <a:rPr lang="en-US" altLang="en-US" dirty="0">
                <a:solidFill>
                  <a:srgbClr val="000000"/>
                </a:solidFill>
              </a:rPr>
              <a:t>models have been proposed for implementing in a database system. </a:t>
            </a:r>
          </a:p>
          <a:p>
            <a:pPr algn="just">
              <a:buFont typeface="Wingdings" panose="05000000000000000000" pitchFamily="2" charset="2"/>
              <a:buChar char="§"/>
            </a:pPr>
            <a:r>
              <a:rPr lang="en-US" altLang="en-US" dirty="0">
                <a:solidFill>
                  <a:srgbClr val="000000"/>
                </a:solidFill>
              </a:rPr>
              <a:t>One set comprises models of persistent O-O Programming Languages such as C++ (e.g., in OBJECTSTORE or VERSANT), and Smalltalk (e.g., in GEMSTONE).</a:t>
            </a:r>
          </a:p>
          <a:p>
            <a:pPr algn="just">
              <a:buFont typeface="Wingdings" panose="05000000000000000000" pitchFamily="2" charset="2"/>
              <a:buChar char="§"/>
            </a:pPr>
            <a:r>
              <a:rPr lang="en-US" altLang="en-US" dirty="0">
                <a:solidFill>
                  <a:srgbClr val="000000"/>
                </a:solidFill>
              </a:rPr>
              <a:t>Additionally, systems like O2, ORION (at MCC - then ITASCA), IRIS (at H.P.- used in Open OODB).</a:t>
            </a:r>
          </a:p>
          <a:p>
            <a:pPr algn="just">
              <a:buFont typeface="Wingdings" panose="05000000000000000000" pitchFamily="2" charset="2"/>
              <a:buChar char="§"/>
            </a:pPr>
            <a:r>
              <a:rPr lang="en-US" altLang="en-US" dirty="0">
                <a:solidFill>
                  <a:srgbClr val="000000"/>
                </a:solidFill>
              </a:rPr>
              <a:t>Object Database Standard: ODMG-93, ODMG-version 2.0, ODMG-version 3.0</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p14="http://schemas.microsoft.com/office/powerpoint/2010/main" val="36569437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51</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Object-Relational Models</a:t>
            </a:r>
          </a:p>
        </p:txBody>
      </p:sp>
      <p:sp>
        <p:nvSpPr>
          <p:cNvPr id="84996" name="Rectangle 3"/>
          <p:cNvSpPr>
            <a:spLocks noGrp="1" noChangeArrowheads="1"/>
          </p:cNvSpPr>
          <p:nvPr>
            <p:ph type="body" idx="1"/>
          </p:nvPr>
        </p:nvSpPr>
        <p:spPr>
          <a:xfrm>
            <a:off x="510938" y="1271208"/>
            <a:ext cx="8004412" cy="4665567"/>
          </a:xfrm>
        </p:spPr>
        <p:txBody>
          <a:bodyPr>
            <a:normAutofit fontScale="92500" lnSpcReduction="10000"/>
          </a:bodyPr>
          <a:lstStyle/>
          <a:p>
            <a:pPr algn="just">
              <a:buFont typeface="Wingdings" panose="05000000000000000000" pitchFamily="2" charset="2"/>
              <a:buChar char="§"/>
            </a:pPr>
            <a:r>
              <a:rPr lang="en-US" altLang="en-US" dirty="0">
                <a:solidFill>
                  <a:srgbClr val="000000"/>
                </a:solidFill>
              </a:rPr>
              <a:t>Most Recent Trend. Started with Informix Universal Server</a:t>
            </a:r>
            <a:r>
              <a:rPr lang="en-US" altLang="en-US" dirty="0" smtClean="0">
                <a:solidFill>
                  <a:srgbClr val="000000"/>
                </a:solidFill>
              </a:rPr>
              <a:t>.</a:t>
            </a:r>
          </a:p>
          <a:p>
            <a:pPr algn="just">
              <a:buFont typeface="Wingdings" panose="05000000000000000000" pitchFamily="2" charset="2"/>
              <a:buChar char="§"/>
            </a:pPr>
            <a:endParaRPr lang="en-US" altLang="en-US" dirty="0">
              <a:solidFill>
                <a:srgbClr val="000000"/>
              </a:solidFill>
            </a:endParaRPr>
          </a:p>
          <a:p>
            <a:pPr algn="just">
              <a:buFont typeface="Wingdings" panose="05000000000000000000" pitchFamily="2" charset="2"/>
              <a:buChar char="§"/>
            </a:pPr>
            <a:r>
              <a:rPr lang="en-US" altLang="en-US" dirty="0">
                <a:solidFill>
                  <a:srgbClr val="000000"/>
                </a:solidFill>
              </a:rPr>
              <a:t>Relational systems incorporate concepts from object databases leading to object-relational</a:t>
            </a:r>
            <a:r>
              <a:rPr lang="en-US" altLang="en-US" dirty="0" smtClean="0">
                <a:solidFill>
                  <a:srgbClr val="000000"/>
                </a:solidFill>
              </a:rPr>
              <a:t>.</a:t>
            </a:r>
          </a:p>
          <a:p>
            <a:pPr algn="just">
              <a:buFont typeface="Wingdings" panose="05000000000000000000" pitchFamily="2" charset="2"/>
              <a:buChar char="§"/>
            </a:pPr>
            <a:endParaRPr lang="en-US" altLang="en-US" dirty="0">
              <a:solidFill>
                <a:srgbClr val="000000"/>
              </a:solidFill>
            </a:endParaRPr>
          </a:p>
          <a:p>
            <a:pPr algn="just">
              <a:buFont typeface="Wingdings" panose="05000000000000000000" pitchFamily="2" charset="2"/>
              <a:buChar char="§"/>
            </a:pPr>
            <a:r>
              <a:rPr lang="en-US" altLang="en-US" dirty="0">
                <a:solidFill>
                  <a:srgbClr val="000000"/>
                </a:solidFill>
              </a:rPr>
              <a:t>Exemplified in the latest versions of Oracle-10i, DB2, and SQL Server and other DBMSs</a:t>
            </a:r>
            <a:r>
              <a:rPr lang="en-US" altLang="en-US" dirty="0" smtClean="0">
                <a:solidFill>
                  <a:srgbClr val="000000"/>
                </a:solidFill>
              </a:rPr>
              <a:t>.</a:t>
            </a:r>
          </a:p>
          <a:p>
            <a:pPr algn="just">
              <a:buFont typeface="Wingdings" panose="05000000000000000000" pitchFamily="2" charset="2"/>
              <a:buChar char="§"/>
            </a:pPr>
            <a:endParaRPr lang="en-US" altLang="en-US" dirty="0">
              <a:solidFill>
                <a:srgbClr val="000000"/>
              </a:solidFill>
            </a:endParaRPr>
          </a:p>
          <a:p>
            <a:pPr algn="just">
              <a:buFont typeface="Wingdings" panose="05000000000000000000" pitchFamily="2" charset="2"/>
              <a:buChar char="§"/>
            </a:pPr>
            <a:r>
              <a:rPr lang="en-US" altLang="en-US" dirty="0">
                <a:solidFill>
                  <a:srgbClr val="000000"/>
                </a:solidFill>
              </a:rPr>
              <a:t>Standards included in SQL-99 and expected to be enhanced in future SQL standards</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p14="http://schemas.microsoft.com/office/powerpoint/2010/main" val="256756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52</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sz="3600" b="1" dirty="0" smtClean="0"/>
              <a:t>Entity-Relationship [ER] Model </a:t>
            </a:r>
            <a:endParaRPr lang="en-US" altLang="en-US" sz="3600" b="1" dirty="0" smtClean="0">
              <a:solidFill>
                <a:srgbClr val="000000"/>
              </a:solidFill>
            </a:endParaRPr>
          </a:p>
        </p:txBody>
      </p:sp>
      <p:sp>
        <p:nvSpPr>
          <p:cNvPr id="84996" name="Rectangle 3"/>
          <p:cNvSpPr>
            <a:spLocks noGrp="1" noChangeArrowheads="1"/>
          </p:cNvSpPr>
          <p:nvPr>
            <p:ph type="body" idx="1"/>
          </p:nvPr>
        </p:nvSpPr>
        <p:spPr>
          <a:xfrm>
            <a:off x="557852" y="1061349"/>
            <a:ext cx="8122124" cy="5295001"/>
          </a:xfrm>
        </p:spPr>
        <p:txBody>
          <a:bodyPr>
            <a:normAutofit fontScale="92500" lnSpcReduction="10000"/>
          </a:bodyPr>
          <a:lstStyle/>
          <a:p>
            <a:pPr algn="just">
              <a:buFont typeface="Wingdings" panose="05000000000000000000" pitchFamily="2" charset="2"/>
              <a:buChar char="§"/>
            </a:pPr>
            <a:r>
              <a:rPr lang="en-US" altLang="en-US" dirty="0" smtClean="0">
                <a:solidFill>
                  <a:srgbClr val="000000"/>
                </a:solidFill>
              </a:rPr>
              <a:t>Entity-Relationship model is used </a:t>
            </a:r>
            <a:r>
              <a:rPr lang="en-US" altLang="en-US" dirty="0">
                <a:solidFill>
                  <a:srgbClr val="000000"/>
                </a:solidFill>
              </a:rPr>
              <a:t>for design and representation of relationships between data.</a:t>
            </a:r>
          </a:p>
          <a:p>
            <a:pPr algn="just">
              <a:buFont typeface="Wingdings" panose="05000000000000000000" pitchFamily="2" charset="2"/>
              <a:buChar char="§"/>
            </a:pPr>
            <a:r>
              <a:rPr lang="en-US" altLang="en-US" dirty="0">
                <a:solidFill>
                  <a:srgbClr val="000000"/>
                </a:solidFill>
              </a:rPr>
              <a:t>The main data objects are termed as Entities, with their details defined as attributes, some of these attributes are important and are used to identity the entity, and different entities are related using relationships.</a:t>
            </a:r>
          </a:p>
          <a:p>
            <a:pPr marL="0" indent="0" algn="just">
              <a:buNone/>
            </a:pPr>
            <a:r>
              <a:rPr lang="en-US" altLang="en-US" dirty="0">
                <a:solidFill>
                  <a:srgbClr val="000000"/>
                </a:solidFill>
              </a:rPr>
              <a:t>In short, to understand about the ER Model, we must understand about</a:t>
            </a:r>
            <a:r>
              <a:rPr lang="en-US" altLang="en-US" dirty="0" smtClean="0">
                <a:solidFill>
                  <a:srgbClr val="000000"/>
                </a:solidFill>
              </a:rPr>
              <a:t>:</a:t>
            </a:r>
          </a:p>
          <a:p>
            <a:pPr marL="0" indent="0" algn="just">
              <a:buNone/>
            </a:pPr>
            <a:endParaRPr lang="en-US" altLang="en-US" dirty="0">
              <a:solidFill>
                <a:srgbClr val="000000"/>
              </a:solidFill>
            </a:endParaRPr>
          </a:p>
          <a:p>
            <a:pPr algn="just">
              <a:buFont typeface="Wingdings" panose="05000000000000000000" pitchFamily="2" charset="2"/>
              <a:buChar char="§"/>
            </a:pPr>
            <a:r>
              <a:rPr lang="en-US" altLang="en-US" dirty="0">
                <a:solidFill>
                  <a:srgbClr val="000000"/>
                </a:solidFill>
              </a:rPr>
              <a:t>Entity and Entity Set</a:t>
            </a:r>
          </a:p>
          <a:p>
            <a:pPr algn="just">
              <a:buFont typeface="Wingdings" panose="05000000000000000000" pitchFamily="2" charset="2"/>
              <a:buChar char="§"/>
            </a:pPr>
            <a:r>
              <a:rPr lang="en-US" altLang="en-US" dirty="0" smtClean="0">
                <a:solidFill>
                  <a:srgbClr val="000000"/>
                </a:solidFill>
              </a:rPr>
              <a:t>Attributes and </a:t>
            </a:r>
            <a:r>
              <a:rPr lang="en-US" altLang="en-US" dirty="0">
                <a:solidFill>
                  <a:srgbClr val="000000"/>
                </a:solidFill>
              </a:rPr>
              <a:t>Types of Attributes.</a:t>
            </a:r>
          </a:p>
          <a:p>
            <a:pPr algn="just">
              <a:buFont typeface="Wingdings" panose="05000000000000000000" pitchFamily="2" charset="2"/>
              <a:buChar char="§"/>
            </a:pPr>
            <a:r>
              <a:rPr lang="en-US" altLang="en-US" dirty="0">
                <a:solidFill>
                  <a:srgbClr val="000000"/>
                </a:solidFill>
              </a:rPr>
              <a:t>Keys</a:t>
            </a:r>
          </a:p>
          <a:p>
            <a:pPr algn="just">
              <a:buFont typeface="Wingdings" panose="05000000000000000000" pitchFamily="2" charset="2"/>
              <a:buChar char="§"/>
            </a:pPr>
            <a:r>
              <a:rPr lang="en-US" altLang="en-US" dirty="0" smtClean="0">
                <a:solidFill>
                  <a:srgbClr val="000000"/>
                </a:solidFill>
              </a:rPr>
              <a:t>Relationships</a:t>
            </a:r>
            <a:endParaRPr lang="en-US" altLang="en-US" dirty="0">
              <a:solidFill>
                <a:srgbClr val="000000"/>
              </a:solidFill>
            </a:endParaRPr>
          </a:p>
        </p:txBody>
      </p:sp>
    </p:spTree>
    <p:extLst>
      <p:ext uri="{BB962C8B-B14F-4D97-AF65-F5344CB8AC3E}">
        <p14:creationId xmlns:p14="http://schemas.microsoft.com/office/powerpoint/2010/main" val="3261055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53</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ER Model: </a:t>
            </a:r>
            <a:r>
              <a:rPr lang="en-US" b="1" dirty="0" smtClean="0"/>
              <a:t>Terms</a:t>
            </a:r>
            <a:endParaRPr lang="en-US" b="1" dirty="0"/>
          </a:p>
        </p:txBody>
      </p:sp>
      <p:sp>
        <p:nvSpPr>
          <p:cNvPr id="84996" name="Rectangle 3"/>
          <p:cNvSpPr>
            <a:spLocks noGrp="1" noChangeArrowheads="1"/>
          </p:cNvSpPr>
          <p:nvPr>
            <p:ph type="body" idx="1"/>
          </p:nvPr>
        </p:nvSpPr>
        <p:spPr>
          <a:xfrm>
            <a:off x="1029553" y="1593613"/>
            <a:ext cx="7084894" cy="3783606"/>
          </a:xfrm>
        </p:spPr>
        <p:txBody>
          <a:bodyPr>
            <a:normAutofit/>
          </a:bodyPr>
          <a:lstStyle/>
          <a:p>
            <a:pPr algn="just">
              <a:lnSpc>
                <a:spcPct val="170000"/>
              </a:lnSpc>
              <a:buFont typeface="Wingdings" panose="05000000000000000000" pitchFamily="2" charset="2"/>
              <a:buChar char="§"/>
            </a:pPr>
            <a:r>
              <a:rPr lang="en-US" altLang="en-US" b="1" dirty="0" smtClean="0">
                <a:solidFill>
                  <a:srgbClr val="000000"/>
                </a:solidFill>
              </a:rPr>
              <a:t>Entity Set : </a:t>
            </a:r>
            <a:r>
              <a:rPr lang="en-US" altLang="en-US" dirty="0" err="1" smtClean="0">
                <a:solidFill>
                  <a:srgbClr val="000000"/>
                </a:solidFill>
              </a:rPr>
              <a:t>Student_Info</a:t>
            </a:r>
            <a:r>
              <a:rPr lang="en-US" altLang="en-US" dirty="0" smtClean="0">
                <a:solidFill>
                  <a:srgbClr val="000000"/>
                </a:solidFill>
              </a:rPr>
              <a:t> </a:t>
            </a:r>
            <a:r>
              <a:rPr lang="en-US" altLang="en-US" b="1" dirty="0" smtClean="0">
                <a:solidFill>
                  <a:srgbClr val="000000"/>
                </a:solidFill>
              </a:rPr>
              <a:t> (Relation)</a:t>
            </a:r>
          </a:p>
          <a:p>
            <a:pPr algn="just">
              <a:lnSpc>
                <a:spcPct val="170000"/>
              </a:lnSpc>
              <a:buFont typeface="Wingdings" panose="05000000000000000000" pitchFamily="2" charset="2"/>
              <a:buChar char="§"/>
            </a:pPr>
            <a:r>
              <a:rPr lang="en-US" altLang="en-US" b="1" dirty="0" smtClean="0">
                <a:solidFill>
                  <a:srgbClr val="000000"/>
                </a:solidFill>
              </a:rPr>
              <a:t>Entity </a:t>
            </a:r>
            <a:r>
              <a:rPr lang="en-US" altLang="en-US" dirty="0" smtClean="0">
                <a:solidFill>
                  <a:srgbClr val="000000"/>
                </a:solidFill>
              </a:rPr>
              <a:t>: Student (</a:t>
            </a:r>
            <a:r>
              <a:rPr lang="en-US" altLang="en-US" b="1" dirty="0" smtClean="0">
                <a:solidFill>
                  <a:srgbClr val="000000"/>
                </a:solidFill>
              </a:rPr>
              <a:t>Record)</a:t>
            </a:r>
          </a:p>
          <a:p>
            <a:pPr algn="just">
              <a:lnSpc>
                <a:spcPct val="170000"/>
              </a:lnSpc>
              <a:buFont typeface="Wingdings" panose="05000000000000000000" pitchFamily="2" charset="2"/>
              <a:buChar char="§"/>
            </a:pPr>
            <a:r>
              <a:rPr lang="en-US" altLang="en-US" b="1" dirty="0" smtClean="0">
                <a:solidFill>
                  <a:srgbClr val="000000"/>
                </a:solidFill>
              </a:rPr>
              <a:t>Attributes (Columns) :  </a:t>
            </a:r>
            <a:r>
              <a:rPr lang="en-US" altLang="en-US" dirty="0" err="1" smtClean="0">
                <a:solidFill>
                  <a:srgbClr val="000000"/>
                </a:solidFill>
              </a:rPr>
              <a:t>SRollNo</a:t>
            </a:r>
            <a:r>
              <a:rPr lang="en-US" altLang="en-US" dirty="0" smtClean="0">
                <a:solidFill>
                  <a:srgbClr val="000000"/>
                </a:solidFill>
              </a:rPr>
              <a:t>, </a:t>
            </a:r>
            <a:r>
              <a:rPr lang="en-US" altLang="en-US" dirty="0" err="1" smtClean="0">
                <a:solidFill>
                  <a:srgbClr val="000000"/>
                </a:solidFill>
              </a:rPr>
              <a:t>Sname</a:t>
            </a:r>
            <a:r>
              <a:rPr lang="en-US" altLang="en-US" dirty="0" smtClean="0">
                <a:solidFill>
                  <a:srgbClr val="000000"/>
                </a:solidFill>
              </a:rPr>
              <a:t>, </a:t>
            </a:r>
            <a:r>
              <a:rPr lang="en-US" altLang="en-US" dirty="0" err="1" smtClean="0">
                <a:solidFill>
                  <a:srgbClr val="000000"/>
                </a:solidFill>
              </a:rPr>
              <a:t>SAge</a:t>
            </a:r>
            <a:r>
              <a:rPr lang="en-US" altLang="en-US" dirty="0" smtClean="0">
                <a:solidFill>
                  <a:srgbClr val="000000"/>
                </a:solidFill>
              </a:rPr>
              <a:t>, </a:t>
            </a:r>
            <a:r>
              <a:rPr lang="en-US" altLang="en-US" dirty="0" err="1" smtClean="0">
                <a:solidFill>
                  <a:srgbClr val="000000"/>
                </a:solidFill>
              </a:rPr>
              <a:t>SCity</a:t>
            </a:r>
            <a:r>
              <a:rPr lang="en-US" altLang="en-US" dirty="0" smtClean="0">
                <a:solidFill>
                  <a:srgbClr val="000000"/>
                </a:solidFill>
              </a:rPr>
              <a:t> etc.</a:t>
            </a:r>
          </a:p>
          <a:p>
            <a:pPr algn="just">
              <a:buFont typeface="Wingdings" panose="05000000000000000000" pitchFamily="2" charset="2"/>
              <a:buChar char="§"/>
            </a:pPr>
            <a:endParaRPr lang="en-US" altLang="en-US" dirty="0">
              <a:solidFill>
                <a:srgbClr val="000000"/>
              </a:solidFill>
            </a:endParaRPr>
          </a:p>
        </p:txBody>
      </p:sp>
    </p:spTree>
    <p:extLst>
      <p:ext uri="{BB962C8B-B14F-4D97-AF65-F5344CB8AC3E}">
        <p14:creationId xmlns:p14="http://schemas.microsoft.com/office/powerpoint/2010/main" val="4183354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54</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sz="3600" b="1" dirty="0" smtClean="0"/>
              <a:t>Attributes and Types of Attributes</a:t>
            </a:r>
            <a:endParaRPr lang="en-US" sz="3600" b="1" dirty="0"/>
          </a:p>
        </p:txBody>
      </p:sp>
      <p:sp>
        <p:nvSpPr>
          <p:cNvPr id="84996" name="Rectangle 3"/>
          <p:cNvSpPr>
            <a:spLocks noGrp="1" noChangeArrowheads="1"/>
          </p:cNvSpPr>
          <p:nvPr>
            <p:ph type="body" idx="1"/>
          </p:nvPr>
        </p:nvSpPr>
        <p:spPr>
          <a:xfrm>
            <a:off x="557852" y="1061350"/>
            <a:ext cx="8244954" cy="5175678"/>
          </a:xfrm>
        </p:spPr>
        <p:txBody>
          <a:bodyPr>
            <a:normAutofit/>
          </a:bodyPr>
          <a:lstStyle/>
          <a:p>
            <a:pPr marL="0" indent="0" algn="just">
              <a:buNone/>
            </a:pPr>
            <a:r>
              <a:rPr lang="en-US" altLang="en-US" sz="2400" dirty="0" smtClean="0"/>
              <a:t>Attributes are </a:t>
            </a:r>
            <a:r>
              <a:rPr lang="en-US" altLang="en-US" sz="2400" dirty="0"/>
              <a:t>the properties </a:t>
            </a:r>
            <a:r>
              <a:rPr lang="en-US" altLang="en-US" sz="2400" dirty="0" smtClean="0"/>
              <a:t>which </a:t>
            </a:r>
            <a:r>
              <a:rPr lang="en-US" altLang="en-US" sz="2400" dirty="0"/>
              <a:t>define the entity type. For example, </a:t>
            </a:r>
            <a:r>
              <a:rPr lang="en-US" altLang="en-US" sz="2400" dirty="0" err="1"/>
              <a:t>Roll_No</a:t>
            </a:r>
            <a:r>
              <a:rPr lang="en-US" altLang="en-US" sz="2400" dirty="0"/>
              <a:t>, Name, DOB, Age, Address, </a:t>
            </a:r>
            <a:r>
              <a:rPr lang="en-US" altLang="en-US" sz="2400" dirty="0" err="1"/>
              <a:t>Mobile_No</a:t>
            </a:r>
            <a:r>
              <a:rPr lang="en-US" altLang="en-US" sz="2400" dirty="0"/>
              <a:t> are the attributes which defines entity type Student</a:t>
            </a:r>
            <a:r>
              <a:rPr lang="en-US" altLang="en-US" sz="2400" dirty="0" smtClean="0"/>
              <a:t>.</a:t>
            </a:r>
            <a:r>
              <a:rPr lang="en-US" altLang="en-US" sz="2400" dirty="0"/>
              <a:t> These can be of many types: </a:t>
            </a:r>
            <a:endParaRPr lang="en-US" altLang="en-US" sz="2400" dirty="0" smtClean="0"/>
          </a:p>
          <a:p>
            <a:pPr algn="just">
              <a:spcBef>
                <a:spcPts val="0"/>
              </a:spcBef>
              <a:buFont typeface="Wingdings" panose="05000000000000000000" pitchFamily="2" charset="2"/>
              <a:buChar char="§"/>
            </a:pPr>
            <a:endParaRPr lang="en-US" altLang="en-US" dirty="0" smtClean="0"/>
          </a:p>
          <a:p>
            <a:pPr algn="just">
              <a:spcBef>
                <a:spcPts val="0"/>
              </a:spcBef>
              <a:buFont typeface="Wingdings" panose="05000000000000000000" pitchFamily="2" charset="2"/>
              <a:buChar char="§"/>
            </a:pPr>
            <a:r>
              <a:rPr lang="en-US" altLang="en-US" dirty="0" smtClean="0"/>
              <a:t>Simple </a:t>
            </a:r>
            <a:r>
              <a:rPr lang="en-US" altLang="en-US" dirty="0"/>
              <a:t>attribute: </a:t>
            </a:r>
            <a:r>
              <a:rPr lang="en-US" altLang="en-US" sz="2400" dirty="0"/>
              <a:t>The attributes with values that are </a:t>
            </a:r>
            <a:r>
              <a:rPr lang="en-US" altLang="en-US" sz="2400" dirty="0" smtClean="0"/>
              <a:t>atomic, that </a:t>
            </a:r>
            <a:r>
              <a:rPr lang="en-US" altLang="en-US" sz="2400" dirty="0"/>
              <a:t>cannot be broken down further are simple attributes. </a:t>
            </a:r>
            <a:endParaRPr lang="en-US" altLang="en-US" sz="2400" dirty="0" smtClean="0"/>
          </a:p>
          <a:p>
            <a:pPr marL="0" indent="0" algn="ctr">
              <a:buNone/>
            </a:pPr>
            <a:r>
              <a:rPr lang="en-US" altLang="en-US" sz="2400" dirty="0" err="1" smtClean="0"/>
              <a:t>Student_Age</a:t>
            </a:r>
            <a:r>
              <a:rPr lang="en-US" altLang="en-US" sz="2400" dirty="0" smtClean="0"/>
              <a:t>, </a:t>
            </a:r>
            <a:r>
              <a:rPr lang="en-US" altLang="en-US" sz="2400" dirty="0" err="1" smtClean="0"/>
              <a:t>Student_Id</a:t>
            </a:r>
            <a:r>
              <a:rPr lang="en-US" altLang="en-US" dirty="0" smtClean="0"/>
              <a:t>.</a:t>
            </a:r>
            <a:endParaRPr lang="en-US" altLang="en-US" dirty="0"/>
          </a:p>
          <a:p>
            <a:pPr algn="just">
              <a:buFont typeface="Wingdings" panose="05000000000000000000" pitchFamily="2" charset="2"/>
              <a:buChar char="§"/>
            </a:pPr>
            <a:r>
              <a:rPr lang="en-US" altLang="en-US" dirty="0"/>
              <a:t>Composite attribute: </a:t>
            </a:r>
            <a:r>
              <a:rPr lang="en-US" altLang="en-US" sz="2400" dirty="0"/>
              <a:t>A composite attribute is made up of more than one simple attribute. For example, student's address will contain</a:t>
            </a:r>
          </a:p>
          <a:p>
            <a:pPr marL="0" indent="0" algn="ctr">
              <a:buNone/>
            </a:pPr>
            <a:r>
              <a:rPr lang="en-US" altLang="en-US" sz="2400" dirty="0" err="1"/>
              <a:t>House_No</a:t>
            </a:r>
            <a:r>
              <a:rPr lang="en-US" altLang="en-US" sz="2400" dirty="0"/>
              <a:t>., </a:t>
            </a:r>
            <a:r>
              <a:rPr lang="en-US" altLang="en-US" sz="2400" dirty="0" err="1"/>
              <a:t>Street_Name</a:t>
            </a:r>
            <a:r>
              <a:rPr lang="en-US" altLang="en-US" sz="2400" dirty="0"/>
              <a:t>, </a:t>
            </a:r>
            <a:r>
              <a:rPr lang="en-US" altLang="en-US" sz="2400" dirty="0" err="1"/>
              <a:t>Pincode</a:t>
            </a:r>
            <a:r>
              <a:rPr lang="en-US" altLang="en-US" sz="2400" dirty="0"/>
              <a:t>, </a:t>
            </a:r>
            <a:r>
              <a:rPr lang="en-US" altLang="en-US" sz="2400" dirty="0" err="1"/>
              <a:t>Student_Name</a:t>
            </a:r>
            <a:r>
              <a:rPr lang="en-US" altLang="en-US" sz="2400" dirty="0"/>
              <a:t>(</a:t>
            </a:r>
            <a:r>
              <a:rPr lang="en-US" altLang="en-US" sz="2400" dirty="0" err="1"/>
              <a:t>fname,mname</a:t>
            </a:r>
            <a:r>
              <a:rPr lang="en-US" altLang="en-US" sz="2400" dirty="0"/>
              <a:t>, </a:t>
            </a:r>
            <a:r>
              <a:rPr lang="en-US" altLang="en-US" sz="2400" dirty="0" err="1"/>
              <a:t>lname</a:t>
            </a:r>
            <a:r>
              <a:rPr lang="en-US" altLang="en-US" sz="2400" dirty="0"/>
              <a:t>)  etc.</a:t>
            </a:r>
          </a:p>
        </p:txBody>
      </p:sp>
    </p:spTree>
    <p:extLst>
      <p:ext uri="{BB962C8B-B14F-4D97-AF65-F5344CB8AC3E}">
        <p14:creationId xmlns:p14="http://schemas.microsoft.com/office/powerpoint/2010/main" val="32399605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55</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sz="3600" b="1" dirty="0" smtClean="0"/>
              <a:t>Attributes and Types of Attributes</a:t>
            </a:r>
            <a:endParaRPr lang="en-US" sz="3600" b="1" dirty="0"/>
          </a:p>
        </p:txBody>
      </p:sp>
      <p:sp>
        <p:nvSpPr>
          <p:cNvPr id="84996" name="Rectangle 3"/>
          <p:cNvSpPr>
            <a:spLocks noGrp="1" noChangeArrowheads="1"/>
          </p:cNvSpPr>
          <p:nvPr>
            <p:ph type="body" idx="1"/>
          </p:nvPr>
        </p:nvSpPr>
        <p:spPr>
          <a:xfrm>
            <a:off x="628650" y="1327197"/>
            <a:ext cx="8244954" cy="5029154"/>
          </a:xfrm>
        </p:spPr>
        <p:txBody>
          <a:bodyPr>
            <a:normAutofit/>
          </a:bodyPr>
          <a:lstStyle/>
          <a:p>
            <a:pPr algn="just">
              <a:buFont typeface="Wingdings" panose="05000000000000000000" pitchFamily="2" charset="2"/>
              <a:buChar char="§"/>
            </a:pPr>
            <a:r>
              <a:rPr lang="en-US" altLang="en-US" sz="2400" dirty="0" smtClean="0"/>
              <a:t>Derived </a:t>
            </a:r>
            <a:r>
              <a:rPr lang="en-US" altLang="en-US" sz="2400" dirty="0"/>
              <a:t>attribute: These are the attributes which are not present in </a:t>
            </a:r>
            <a:r>
              <a:rPr lang="en-US" altLang="en-US" sz="2400" dirty="0" smtClean="0"/>
              <a:t>relation, </a:t>
            </a:r>
            <a:r>
              <a:rPr lang="en-US" altLang="en-US" sz="2400" dirty="0"/>
              <a:t>but </a:t>
            </a:r>
            <a:r>
              <a:rPr lang="en-US" altLang="en-US" sz="2400" dirty="0" smtClean="0"/>
              <a:t>can be </a:t>
            </a:r>
            <a:r>
              <a:rPr lang="en-US" altLang="en-US" sz="2400" dirty="0"/>
              <a:t>derived using </a:t>
            </a:r>
            <a:r>
              <a:rPr lang="en-US" altLang="en-US" sz="2400" dirty="0" smtClean="0"/>
              <a:t>existing </a:t>
            </a:r>
            <a:r>
              <a:rPr lang="en-US" altLang="en-US" sz="2400" dirty="0"/>
              <a:t>attributes</a:t>
            </a:r>
            <a:r>
              <a:rPr lang="en-US" altLang="en-US" sz="2400" dirty="0" smtClean="0"/>
              <a:t>.</a:t>
            </a:r>
          </a:p>
          <a:p>
            <a:pPr marL="0" indent="0" algn="ctr">
              <a:buNone/>
            </a:pPr>
            <a:r>
              <a:rPr lang="en-US" altLang="en-US" sz="2400" dirty="0" smtClean="0"/>
              <a:t> </a:t>
            </a:r>
            <a:r>
              <a:rPr lang="en-US" altLang="en-US" sz="2400" dirty="0"/>
              <a:t>For example, </a:t>
            </a:r>
            <a:r>
              <a:rPr lang="en-US" altLang="en-US" sz="2400" dirty="0" smtClean="0"/>
              <a:t>age </a:t>
            </a:r>
            <a:r>
              <a:rPr lang="en-US" altLang="en-US" sz="2400" dirty="0"/>
              <a:t>of </a:t>
            </a:r>
            <a:r>
              <a:rPr lang="en-US" altLang="en-US" sz="2400" dirty="0" smtClean="0"/>
              <a:t>student from DOB</a:t>
            </a:r>
          </a:p>
          <a:p>
            <a:pPr marL="0" indent="0" algn="ctr">
              <a:buNone/>
            </a:pPr>
            <a:endParaRPr lang="en-US" altLang="en-US" sz="2400" dirty="0"/>
          </a:p>
          <a:p>
            <a:pPr algn="just">
              <a:buFont typeface="Wingdings" panose="05000000000000000000" pitchFamily="2" charset="2"/>
              <a:buChar char="§"/>
            </a:pPr>
            <a:r>
              <a:rPr lang="en-US" altLang="en-US" sz="2400" dirty="0"/>
              <a:t>Single-valued attribute: </a:t>
            </a:r>
            <a:r>
              <a:rPr lang="en-US" altLang="en-US" sz="2400" dirty="0" smtClean="0"/>
              <a:t>Attributes having </a:t>
            </a:r>
            <a:r>
              <a:rPr lang="en-US" altLang="en-US" sz="2400" dirty="0"/>
              <a:t>single value</a:t>
            </a:r>
            <a:r>
              <a:rPr lang="en-US" altLang="en-US" sz="2400" dirty="0" smtClean="0"/>
              <a:t>. </a:t>
            </a:r>
          </a:p>
          <a:p>
            <a:pPr marL="0" indent="0" algn="ctr">
              <a:buNone/>
            </a:pPr>
            <a:r>
              <a:rPr lang="en-US" altLang="en-US" sz="2400" dirty="0" err="1" smtClean="0"/>
              <a:t>Stu_Id</a:t>
            </a:r>
            <a:r>
              <a:rPr lang="en-US" altLang="en-US" sz="2400" dirty="0" smtClean="0"/>
              <a:t>, </a:t>
            </a:r>
            <a:r>
              <a:rPr lang="en-US" altLang="en-US" sz="2400" dirty="0" err="1" smtClean="0"/>
              <a:t>Roll_No</a:t>
            </a:r>
            <a:endParaRPr lang="en-US" altLang="en-US" sz="2400" dirty="0"/>
          </a:p>
          <a:p>
            <a:pPr algn="just">
              <a:buFont typeface="Wingdings" panose="05000000000000000000" pitchFamily="2" charset="2"/>
              <a:buChar char="§"/>
            </a:pPr>
            <a:r>
              <a:rPr lang="en-US" altLang="en-US" sz="2400" dirty="0"/>
              <a:t>Multi-valued attribute: </a:t>
            </a:r>
            <a:r>
              <a:rPr lang="en-US" altLang="en-US" sz="2400" dirty="0" smtClean="0"/>
              <a:t>Attributes having </a:t>
            </a:r>
            <a:r>
              <a:rPr lang="en-US" altLang="en-US" sz="2400" dirty="0"/>
              <a:t>multiple values</a:t>
            </a:r>
            <a:r>
              <a:rPr lang="en-US" altLang="en-US" sz="2400" dirty="0" smtClean="0"/>
              <a:t>. </a:t>
            </a:r>
          </a:p>
          <a:p>
            <a:pPr marL="0" indent="0" algn="ctr">
              <a:buNone/>
            </a:pPr>
            <a:r>
              <a:rPr lang="en-US" altLang="en-US" sz="2400" dirty="0" smtClean="0"/>
              <a:t>Phone, email, Qualification/Degree</a:t>
            </a:r>
            <a:endParaRPr lang="en-US" altLang="en-US" sz="2400" dirty="0"/>
          </a:p>
        </p:txBody>
      </p:sp>
    </p:spTree>
    <p:extLst>
      <p:ext uri="{BB962C8B-B14F-4D97-AF65-F5344CB8AC3E}">
        <p14:creationId xmlns:p14="http://schemas.microsoft.com/office/powerpoint/2010/main" val="17294216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56</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ER Model: Keys</a:t>
            </a:r>
          </a:p>
        </p:txBody>
      </p:sp>
      <p:sp>
        <p:nvSpPr>
          <p:cNvPr id="84996" name="Rectangle 3"/>
          <p:cNvSpPr>
            <a:spLocks noGrp="1" noChangeArrowheads="1"/>
          </p:cNvSpPr>
          <p:nvPr>
            <p:ph type="body" idx="1"/>
          </p:nvPr>
        </p:nvSpPr>
        <p:spPr>
          <a:xfrm>
            <a:off x="557852" y="1061350"/>
            <a:ext cx="8244954" cy="5295002"/>
          </a:xfrm>
        </p:spPr>
        <p:txBody>
          <a:bodyPr>
            <a:normAutofit lnSpcReduction="10000"/>
          </a:bodyPr>
          <a:lstStyle/>
          <a:p>
            <a:pPr marL="0" indent="0" algn="just">
              <a:buNone/>
            </a:pPr>
            <a:r>
              <a:rPr lang="en-US" dirty="0"/>
              <a:t>Keys play an important role in the relational database</a:t>
            </a:r>
            <a:r>
              <a:rPr lang="en-US" dirty="0" smtClean="0"/>
              <a:t>.</a:t>
            </a:r>
          </a:p>
          <a:p>
            <a:pPr marL="0" indent="0" algn="just">
              <a:buNone/>
            </a:pPr>
            <a:r>
              <a:rPr lang="en-US" altLang="en-US" dirty="0" smtClean="0"/>
              <a:t>A key </a:t>
            </a:r>
            <a:r>
              <a:rPr lang="en-US" altLang="en-US" dirty="0"/>
              <a:t>is an attribute or set of an attribute </a:t>
            </a:r>
            <a:r>
              <a:rPr lang="en-US" altLang="en-US" dirty="0" smtClean="0"/>
              <a:t>used to uniquely </a:t>
            </a:r>
            <a:r>
              <a:rPr lang="en-US" altLang="en-US" dirty="0"/>
              <a:t>identify a row(tuple) in a relation(table). </a:t>
            </a:r>
            <a:endParaRPr lang="en-US" altLang="en-US" dirty="0" smtClean="0"/>
          </a:p>
          <a:p>
            <a:pPr marL="0" indent="0" algn="just">
              <a:buNone/>
            </a:pPr>
            <a:endParaRPr lang="en-US" altLang="en-US" dirty="0" smtClean="0"/>
          </a:p>
          <a:p>
            <a:pPr marL="0" indent="0" algn="just">
              <a:buNone/>
            </a:pPr>
            <a:r>
              <a:rPr lang="en-US" altLang="en-US" dirty="0" smtClean="0"/>
              <a:t>Following </a:t>
            </a:r>
            <a:r>
              <a:rPr lang="en-US" altLang="en-US" dirty="0"/>
              <a:t>are the </a:t>
            </a:r>
            <a:r>
              <a:rPr lang="en-US" altLang="en-US" dirty="0" smtClean="0"/>
              <a:t>Types </a:t>
            </a:r>
            <a:r>
              <a:rPr lang="en-US" altLang="en-US" dirty="0"/>
              <a:t>of Keys</a:t>
            </a:r>
            <a:r>
              <a:rPr lang="en-US" altLang="en-US" dirty="0" smtClean="0"/>
              <a:t>:</a:t>
            </a:r>
          </a:p>
          <a:p>
            <a:pPr algn="just">
              <a:buFont typeface="Wingdings" panose="05000000000000000000" pitchFamily="2" charset="2"/>
              <a:buChar char="§"/>
            </a:pPr>
            <a:r>
              <a:rPr lang="en-US" altLang="en-US" dirty="0"/>
              <a:t>Primary Key</a:t>
            </a:r>
          </a:p>
          <a:p>
            <a:pPr algn="just">
              <a:buFont typeface="Wingdings" panose="05000000000000000000" pitchFamily="2" charset="2"/>
              <a:buChar char="§"/>
            </a:pPr>
            <a:r>
              <a:rPr lang="en-US" altLang="en-US" dirty="0" smtClean="0"/>
              <a:t>Super </a:t>
            </a:r>
            <a:r>
              <a:rPr lang="en-US" altLang="en-US" dirty="0"/>
              <a:t>Key</a:t>
            </a:r>
          </a:p>
          <a:p>
            <a:pPr algn="just">
              <a:buFont typeface="Wingdings" panose="05000000000000000000" pitchFamily="2" charset="2"/>
              <a:buChar char="§"/>
            </a:pPr>
            <a:r>
              <a:rPr lang="en-US" altLang="en-US" dirty="0"/>
              <a:t>Candidate Key</a:t>
            </a:r>
          </a:p>
          <a:p>
            <a:pPr algn="just">
              <a:buFont typeface="Wingdings" panose="05000000000000000000" pitchFamily="2" charset="2"/>
              <a:buChar char="§"/>
            </a:pPr>
            <a:r>
              <a:rPr lang="en-US" altLang="en-US" dirty="0" smtClean="0"/>
              <a:t>Foreign Key</a:t>
            </a:r>
          </a:p>
          <a:p>
            <a:pPr algn="just">
              <a:buFont typeface="Wingdings" panose="05000000000000000000" pitchFamily="2" charset="2"/>
              <a:buChar char="§"/>
            </a:pPr>
            <a:r>
              <a:rPr lang="en-US" altLang="en-US" dirty="0" smtClean="0"/>
              <a:t>Alternate Key</a:t>
            </a:r>
          </a:p>
          <a:p>
            <a:pPr algn="just">
              <a:buFont typeface="Wingdings" panose="05000000000000000000" pitchFamily="2" charset="2"/>
              <a:buChar char="§"/>
            </a:pPr>
            <a:r>
              <a:rPr lang="en-US" altLang="en-US" dirty="0" smtClean="0"/>
              <a:t>Composite key</a:t>
            </a:r>
            <a:endParaRPr lang="en-US" altLang="en-US" dirty="0"/>
          </a:p>
        </p:txBody>
      </p:sp>
    </p:spTree>
    <p:extLst>
      <p:ext uri="{BB962C8B-B14F-4D97-AF65-F5344CB8AC3E}">
        <p14:creationId xmlns:p14="http://schemas.microsoft.com/office/powerpoint/2010/main" val="3790782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57</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smtClean="0"/>
              <a:t>Primary Key</a:t>
            </a:r>
            <a:endParaRPr lang="en-US" b="1" dirty="0"/>
          </a:p>
        </p:txBody>
      </p:sp>
      <p:sp>
        <p:nvSpPr>
          <p:cNvPr id="84996" name="Rectangle 3"/>
          <p:cNvSpPr>
            <a:spLocks noGrp="1" noChangeArrowheads="1"/>
          </p:cNvSpPr>
          <p:nvPr>
            <p:ph type="body" idx="1"/>
          </p:nvPr>
        </p:nvSpPr>
        <p:spPr>
          <a:xfrm>
            <a:off x="643151" y="1857655"/>
            <a:ext cx="8258602" cy="4570459"/>
          </a:xfrm>
        </p:spPr>
        <p:txBody>
          <a:bodyPr>
            <a:normAutofit/>
          </a:bodyPr>
          <a:lstStyle/>
          <a:p>
            <a:pPr algn="just">
              <a:buFont typeface="Wingdings" panose="05000000000000000000" pitchFamily="2" charset="2"/>
              <a:buChar char="§"/>
            </a:pPr>
            <a:r>
              <a:rPr lang="en-US" altLang="en-US" sz="2400" dirty="0" smtClean="0"/>
              <a:t>It </a:t>
            </a:r>
            <a:r>
              <a:rPr lang="en-US" altLang="en-US" sz="2400" dirty="0"/>
              <a:t>is the </a:t>
            </a:r>
            <a:r>
              <a:rPr lang="en-US" altLang="en-US" sz="2400" dirty="0" smtClean="0"/>
              <a:t>key </a:t>
            </a:r>
            <a:r>
              <a:rPr lang="en-US" altLang="en-US" sz="2400" dirty="0"/>
              <a:t>which is used to </a:t>
            </a:r>
            <a:r>
              <a:rPr lang="en-US" altLang="en-US" sz="2400" dirty="0" smtClean="0"/>
              <a:t>uniquely identify a record in a table. </a:t>
            </a:r>
          </a:p>
          <a:p>
            <a:pPr marL="0" indent="0" algn="ctr">
              <a:buNone/>
            </a:pPr>
            <a:r>
              <a:rPr lang="en-US" altLang="en-US" sz="2400" dirty="0" err="1" smtClean="0"/>
              <a:t>Emp</a:t>
            </a:r>
            <a:r>
              <a:rPr lang="en-US" altLang="en-US" sz="2400" dirty="0" smtClean="0"/>
              <a:t> </a:t>
            </a:r>
            <a:r>
              <a:rPr lang="en-US" altLang="en-US" sz="2400" dirty="0" smtClean="0"/>
              <a:t>(</a:t>
            </a:r>
            <a:r>
              <a:rPr lang="en-US" altLang="en-US" sz="2400" dirty="0" err="1" smtClean="0"/>
              <a:t>eid,ename,eadd,passport_no,Licence_no,ssn</a:t>
            </a:r>
            <a:r>
              <a:rPr lang="en-US" altLang="en-US" sz="2400" dirty="0" smtClean="0"/>
              <a:t>)</a:t>
            </a:r>
          </a:p>
          <a:p>
            <a:pPr marL="0" indent="0" algn="ctr">
              <a:buNone/>
            </a:pPr>
            <a:endParaRPr lang="en-US" altLang="en-US" sz="2400" dirty="0"/>
          </a:p>
          <a:p>
            <a:pPr algn="just">
              <a:buFont typeface="Wingdings" panose="05000000000000000000" pitchFamily="2" charset="2"/>
              <a:buChar char="§"/>
            </a:pPr>
            <a:r>
              <a:rPr lang="en-US" altLang="en-US" sz="2400" dirty="0"/>
              <a:t>In the </a:t>
            </a:r>
            <a:r>
              <a:rPr lang="en-US" altLang="en-US" sz="2400" dirty="0" smtClean="0"/>
              <a:t>EMP </a:t>
            </a:r>
            <a:r>
              <a:rPr lang="en-US" altLang="en-US" sz="2400" dirty="0"/>
              <a:t>table, </a:t>
            </a:r>
            <a:r>
              <a:rPr lang="en-US" altLang="en-US" sz="2400" dirty="0" err="1" smtClean="0"/>
              <a:t>eid</a:t>
            </a:r>
            <a:r>
              <a:rPr lang="en-US" altLang="en-US" sz="2400" dirty="0" smtClean="0"/>
              <a:t> </a:t>
            </a:r>
            <a:r>
              <a:rPr lang="en-US" altLang="en-US" sz="2400" dirty="0"/>
              <a:t>can be primary key since it is unique for each employee. </a:t>
            </a:r>
            <a:endParaRPr lang="en-US" altLang="en-US" sz="2400" dirty="0" smtClean="0"/>
          </a:p>
          <a:p>
            <a:pPr algn="just">
              <a:buFont typeface="Wingdings" panose="05000000000000000000" pitchFamily="2" charset="2"/>
              <a:buChar char="§"/>
            </a:pPr>
            <a:endParaRPr lang="en-US" altLang="en-US" sz="2400" dirty="0" smtClean="0"/>
          </a:p>
          <a:p>
            <a:pPr algn="just">
              <a:buFont typeface="Wingdings" panose="05000000000000000000" pitchFamily="2" charset="2"/>
              <a:buChar char="§"/>
            </a:pPr>
            <a:r>
              <a:rPr lang="en-US" altLang="en-US" sz="2400" dirty="0" smtClean="0"/>
              <a:t>Also, we </a:t>
            </a:r>
            <a:r>
              <a:rPr lang="en-US" altLang="en-US" sz="2400" dirty="0"/>
              <a:t>can even select </a:t>
            </a:r>
            <a:r>
              <a:rPr lang="en-US" altLang="en-US" sz="2400" dirty="0" err="1" smtClean="0"/>
              <a:t>License_No</a:t>
            </a:r>
            <a:r>
              <a:rPr lang="en-US" altLang="en-US" sz="2400" dirty="0" smtClean="0"/>
              <a:t> </a:t>
            </a:r>
            <a:r>
              <a:rPr lang="en-US" altLang="en-US" sz="2400" dirty="0"/>
              <a:t>and </a:t>
            </a:r>
            <a:r>
              <a:rPr lang="en-US" altLang="en-US" sz="2400" dirty="0" err="1" smtClean="0"/>
              <a:t>Passport_No</a:t>
            </a:r>
            <a:r>
              <a:rPr lang="en-US" altLang="en-US" sz="2400" dirty="0" smtClean="0"/>
              <a:t> </a:t>
            </a:r>
            <a:r>
              <a:rPr lang="en-US" altLang="en-US" sz="2400" dirty="0"/>
              <a:t>as primary key since they are also unique.</a:t>
            </a:r>
          </a:p>
        </p:txBody>
      </p:sp>
      <p:sp>
        <p:nvSpPr>
          <p:cNvPr id="2" name="Rectangle 1"/>
          <p:cNvSpPr/>
          <p:nvPr/>
        </p:nvSpPr>
        <p:spPr>
          <a:xfrm>
            <a:off x="557852" y="1117594"/>
            <a:ext cx="8065827" cy="523220"/>
          </a:xfrm>
          <a:prstGeom prst="rect">
            <a:avLst/>
          </a:prstGeom>
        </p:spPr>
        <p:txBody>
          <a:bodyPr wrap="square">
            <a:spAutoFit/>
          </a:bodyPr>
          <a:lstStyle/>
          <a:p>
            <a:pPr algn="ctr"/>
            <a:r>
              <a:rPr lang="en-US" altLang="en-US" sz="2800" dirty="0" err="1">
                <a:solidFill>
                  <a:srgbClr val="C00000"/>
                </a:solidFill>
              </a:rPr>
              <a:t>Emp</a:t>
            </a:r>
            <a:r>
              <a:rPr lang="en-US" altLang="en-US" sz="2800" dirty="0">
                <a:solidFill>
                  <a:srgbClr val="C00000"/>
                </a:solidFill>
              </a:rPr>
              <a:t> (</a:t>
            </a:r>
            <a:r>
              <a:rPr lang="en-US" altLang="en-US" sz="2800" dirty="0" err="1">
                <a:solidFill>
                  <a:srgbClr val="C00000"/>
                </a:solidFill>
              </a:rPr>
              <a:t>eid</a:t>
            </a:r>
            <a:r>
              <a:rPr lang="en-US" altLang="en-US" sz="2800" dirty="0" smtClean="0">
                <a:solidFill>
                  <a:srgbClr val="C00000"/>
                </a:solidFill>
              </a:rPr>
              <a:t>, </a:t>
            </a:r>
            <a:r>
              <a:rPr lang="en-US" altLang="en-US" sz="2800" dirty="0" err="1" smtClean="0">
                <a:solidFill>
                  <a:srgbClr val="C00000"/>
                </a:solidFill>
              </a:rPr>
              <a:t>ename</a:t>
            </a:r>
            <a:r>
              <a:rPr lang="en-US" altLang="en-US" sz="2800" dirty="0" smtClean="0">
                <a:solidFill>
                  <a:srgbClr val="C00000"/>
                </a:solidFill>
              </a:rPr>
              <a:t>, </a:t>
            </a:r>
            <a:r>
              <a:rPr lang="en-US" altLang="en-US" sz="2800" dirty="0" err="1" smtClean="0">
                <a:solidFill>
                  <a:srgbClr val="C00000"/>
                </a:solidFill>
              </a:rPr>
              <a:t>eadd</a:t>
            </a:r>
            <a:r>
              <a:rPr lang="en-US" altLang="en-US" sz="2800" dirty="0" smtClean="0">
                <a:solidFill>
                  <a:srgbClr val="C00000"/>
                </a:solidFill>
              </a:rPr>
              <a:t>, </a:t>
            </a:r>
            <a:r>
              <a:rPr lang="en-US" altLang="en-US" sz="2800" dirty="0" err="1" smtClean="0">
                <a:solidFill>
                  <a:srgbClr val="C00000"/>
                </a:solidFill>
              </a:rPr>
              <a:t>passport_no</a:t>
            </a:r>
            <a:r>
              <a:rPr lang="en-US" altLang="en-US" sz="2800" dirty="0" smtClean="0">
                <a:solidFill>
                  <a:srgbClr val="C00000"/>
                </a:solidFill>
              </a:rPr>
              <a:t>, </a:t>
            </a:r>
            <a:r>
              <a:rPr lang="en-US" altLang="en-US" sz="2800" dirty="0" err="1" smtClean="0">
                <a:solidFill>
                  <a:srgbClr val="C00000"/>
                </a:solidFill>
              </a:rPr>
              <a:t>Licence_no</a:t>
            </a:r>
            <a:r>
              <a:rPr lang="en-US" altLang="en-US" sz="2800" dirty="0" smtClean="0">
                <a:solidFill>
                  <a:srgbClr val="C00000"/>
                </a:solidFill>
              </a:rPr>
              <a:t>, </a:t>
            </a:r>
            <a:r>
              <a:rPr lang="en-US" altLang="en-US" sz="2800" dirty="0" err="1" smtClean="0">
                <a:solidFill>
                  <a:srgbClr val="C00000"/>
                </a:solidFill>
              </a:rPr>
              <a:t>ssn</a:t>
            </a:r>
            <a:r>
              <a:rPr lang="en-US" altLang="en-US" sz="2800" dirty="0">
                <a:solidFill>
                  <a:srgbClr val="C00000"/>
                </a:solidFill>
              </a:rPr>
              <a:t>)</a:t>
            </a:r>
          </a:p>
        </p:txBody>
      </p:sp>
    </p:spTree>
    <p:extLst>
      <p:ext uri="{BB962C8B-B14F-4D97-AF65-F5344CB8AC3E}">
        <p14:creationId xmlns:p14="http://schemas.microsoft.com/office/powerpoint/2010/main" val="3983615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58</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smtClean="0"/>
              <a:t>Super </a:t>
            </a:r>
            <a:r>
              <a:rPr lang="en-US" b="1" dirty="0" smtClean="0"/>
              <a:t>Key</a:t>
            </a:r>
            <a:endParaRPr lang="en-US" b="1" dirty="0"/>
          </a:p>
        </p:txBody>
      </p:sp>
      <p:sp>
        <p:nvSpPr>
          <p:cNvPr id="84996" name="Rectangle 3"/>
          <p:cNvSpPr>
            <a:spLocks noGrp="1" noChangeArrowheads="1"/>
          </p:cNvSpPr>
          <p:nvPr>
            <p:ph type="body" idx="1"/>
          </p:nvPr>
        </p:nvSpPr>
        <p:spPr>
          <a:xfrm>
            <a:off x="557852" y="2041881"/>
            <a:ext cx="8244954" cy="3913403"/>
          </a:xfrm>
        </p:spPr>
        <p:txBody>
          <a:bodyPr>
            <a:normAutofit/>
          </a:bodyPr>
          <a:lstStyle/>
          <a:p>
            <a:pPr algn="just">
              <a:buFont typeface="Wingdings" panose="05000000000000000000" pitchFamily="2" charset="2"/>
              <a:buChar char="§"/>
            </a:pPr>
            <a:r>
              <a:rPr lang="en-US" sz="2400" dirty="0" smtClean="0"/>
              <a:t>Super </a:t>
            </a:r>
            <a:r>
              <a:rPr lang="en-US" sz="2400" dirty="0"/>
              <a:t>key is a set of </a:t>
            </a:r>
            <a:r>
              <a:rPr lang="en-US" sz="2400" dirty="0" smtClean="0"/>
              <a:t>attributes </a:t>
            </a:r>
            <a:r>
              <a:rPr lang="en-US" sz="2400" dirty="0"/>
              <a:t>which can uniquely identify a tuple. </a:t>
            </a:r>
            <a:endParaRPr lang="en-US" sz="2400" dirty="0" smtClean="0"/>
          </a:p>
          <a:p>
            <a:pPr algn="just">
              <a:buFont typeface="Wingdings" panose="05000000000000000000" pitchFamily="2" charset="2"/>
              <a:buChar char="§"/>
            </a:pPr>
            <a:r>
              <a:rPr lang="en-US" sz="2400" dirty="0" smtClean="0"/>
              <a:t>Super </a:t>
            </a:r>
            <a:r>
              <a:rPr lang="en-US" sz="2400" dirty="0"/>
              <a:t>key is a superset of a candidate key</a:t>
            </a:r>
            <a:r>
              <a:rPr lang="en-US" sz="2400" dirty="0" smtClean="0"/>
              <a:t>.</a:t>
            </a:r>
          </a:p>
          <a:p>
            <a:pPr algn="just">
              <a:buFont typeface="Wingdings" panose="05000000000000000000" pitchFamily="2" charset="2"/>
              <a:buChar char="§"/>
            </a:pPr>
            <a:r>
              <a:rPr lang="en-US" sz="2400" dirty="0" err="1" smtClean="0"/>
              <a:t>E.g</a:t>
            </a:r>
            <a:r>
              <a:rPr lang="en-US" sz="2400" dirty="0" smtClean="0"/>
              <a:t> in EMP </a:t>
            </a:r>
            <a:r>
              <a:rPr lang="en-US" sz="2400" dirty="0"/>
              <a:t>table, </a:t>
            </a:r>
            <a:r>
              <a:rPr lang="en-US" sz="2400" dirty="0" smtClean="0"/>
              <a:t>for (</a:t>
            </a:r>
            <a:r>
              <a:rPr lang="en-US" sz="2400" dirty="0" err="1" smtClean="0"/>
              <a:t>eid</a:t>
            </a:r>
            <a:r>
              <a:rPr lang="en-US" sz="2400" dirty="0" smtClean="0"/>
              <a:t>, </a:t>
            </a:r>
            <a:r>
              <a:rPr lang="en-US" sz="2400" dirty="0" err="1" smtClean="0"/>
              <a:t>ename</a:t>
            </a:r>
            <a:r>
              <a:rPr lang="en-US" sz="2400" dirty="0" smtClean="0"/>
              <a:t>),</a:t>
            </a:r>
          </a:p>
          <a:p>
            <a:pPr algn="just">
              <a:buFont typeface="Wingdings" panose="05000000000000000000" pitchFamily="2" charset="2"/>
              <a:buChar char="§"/>
            </a:pPr>
            <a:r>
              <a:rPr lang="en-US" sz="2400" dirty="0" smtClean="0"/>
              <a:t>The </a:t>
            </a:r>
            <a:r>
              <a:rPr lang="en-US" sz="2400" dirty="0"/>
              <a:t>name of two employees can be the same, but their </a:t>
            </a:r>
            <a:r>
              <a:rPr lang="en-US" sz="2400" dirty="0" err="1" smtClean="0"/>
              <a:t>eid</a:t>
            </a:r>
            <a:r>
              <a:rPr lang="en-US" sz="2400" dirty="0" smtClean="0"/>
              <a:t> </a:t>
            </a:r>
            <a:r>
              <a:rPr lang="en-US" sz="2400" dirty="0"/>
              <a:t>can't be the same. </a:t>
            </a:r>
            <a:endParaRPr lang="en-US" sz="2400" dirty="0" smtClean="0"/>
          </a:p>
          <a:p>
            <a:pPr algn="just">
              <a:buFont typeface="Wingdings" panose="05000000000000000000" pitchFamily="2" charset="2"/>
              <a:buChar char="§"/>
            </a:pPr>
            <a:r>
              <a:rPr lang="en-US" sz="2400" dirty="0" smtClean="0"/>
              <a:t>Hence</a:t>
            </a:r>
            <a:r>
              <a:rPr lang="en-US" sz="2400" dirty="0"/>
              <a:t>, this combination can also be a key. </a:t>
            </a:r>
            <a:endParaRPr lang="en-US" sz="2400" dirty="0" smtClean="0"/>
          </a:p>
          <a:p>
            <a:pPr algn="just">
              <a:buFont typeface="Wingdings" panose="05000000000000000000" pitchFamily="2" charset="2"/>
              <a:buChar char="§"/>
            </a:pPr>
            <a:r>
              <a:rPr lang="en-US" sz="2400" dirty="0"/>
              <a:t>The super key would be </a:t>
            </a:r>
            <a:r>
              <a:rPr lang="en-US" sz="2400" dirty="0" err="1" smtClean="0"/>
              <a:t>eid</a:t>
            </a:r>
            <a:r>
              <a:rPr lang="en-US" sz="2400" dirty="0" smtClean="0"/>
              <a:t>, (</a:t>
            </a:r>
            <a:r>
              <a:rPr lang="en-US" sz="2400" dirty="0" err="1"/>
              <a:t>e</a:t>
            </a:r>
            <a:r>
              <a:rPr lang="en-US" sz="2400" dirty="0" err="1" smtClean="0"/>
              <a:t>id</a:t>
            </a:r>
            <a:r>
              <a:rPr lang="en-US" sz="2400" dirty="0" smtClean="0"/>
              <a:t>, </a:t>
            </a:r>
            <a:r>
              <a:rPr lang="en-US" sz="2400" dirty="0" err="1" smtClean="0"/>
              <a:t>ename</a:t>
            </a:r>
            <a:r>
              <a:rPr lang="en-US" sz="2400" dirty="0" smtClean="0"/>
              <a:t>), </a:t>
            </a:r>
            <a:r>
              <a:rPr lang="en-US" sz="2400" dirty="0"/>
              <a:t>etc. </a:t>
            </a:r>
            <a:endParaRPr lang="en-US" sz="2400" dirty="0" smtClean="0"/>
          </a:p>
        </p:txBody>
      </p:sp>
      <p:sp>
        <p:nvSpPr>
          <p:cNvPr id="5" name="Rectangle 4"/>
          <p:cNvSpPr/>
          <p:nvPr/>
        </p:nvSpPr>
        <p:spPr>
          <a:xfrm>
            <a:off x="557852" y="1117594"/>
            <a:ext cx="8065827" cy="523220"/>
          </a:xfrm>
          <a:prstGeom prst="rect">
            <a:avLst/>
          </a:prstGeom>
        </p:spPr>
        <p:txBody>
          <a:bodyPr wrap="square">
            <a:spAutoFit/>
          </a:bodyPr>
          <a:lstStyle/>
          <a:p>
            <a:pPr algn="ctr"/>
            <a:r>
              <a:rPr lang="en-US" altLang="en-US" sz="2800" dirty="0" err="1">
                <a:solidFill>
                  <a:srgbClr val="C00000"/>
                </a:solidFill>
              </a:rPr>
              <a:t>Emp</a:t>
            </a:r>
            <a:r>
              <a:rPr lang="en-US" altLang="en-US" sz="2800" dirty="0">
                <a:solidFill>
                  <a:srgbClr val="C00000"/>
                </a:solidFill>
              </a:rPr>
              <a:t> (</a:t>
            </a:r>
            <a:r>
              <a:rPr lang="en-US" altLang="en-US" sz="2800" dirty="0" err="1">
                <a:solidFill>
                  <a:srgbClr val="C00000"/>
                </a:solidFill>
              </a:rPr>
              <a:t>eid</a:t>
            </a:r>
            <a:r>
              <a:rPr lang="en-US" altLang="en-US" sz="2800" dirty="0" smtClean="0">
                <a:solidFill>
                  <a:srgbClr val="C00000"/>
                </a:solidFill>
              </a:rPr>
              <a:t>, </a:t>
            </a:r>
            <a:r>
              <a:rPr lang="en-US" altLang="en-US" sz="2800" dirty="0" err="1" smtClean="0">
                <a:solidFill>
                  <a:srgbClr val="C00000"/>
                </a:solidFill>
              </a:rPr>
              <a:t>ename</a:t>
            </a:r>
            <a:r>
              <a:rPr lang="en-US" altLang="en-US" sz="2800" dirty="0" smtClean="0">
                <a:solidFill>
                  <a:srgbClr val="C00000"/>
                </a:solidFill>
              </a:rPr>
              <a:t>, </a:t>
            </a:r>
            <a:r>
              <a:rPr lang="en-US" altLang="en-US" sz="2800" dirty="0" err="1" smtClean="0">
                <a:solidFill>
                  <a:srgbClr val="C00000"/>
                </a:solidFill>
              </a:rPr>
              <a:t>eadd</a:t>
            </a:r>
            <a:r>
              <a:rPr lang="en-US" altLang="en-US" sz="2800" dirty="0" smtClean="0">
                <a:solidFill>
                  <a:srgbClr val="C00000"/>
                </a:solidFill>
              </a:rPr>
              <a:t>, </a:t>
            </a:r>
            <a:r>
              <a:rPr lang="en-US" altLang="en-US" sz="2800" dirty="0" err="1" smtClean="0">
                <a:solidFill>
                  <a:srgbClr val="C00000"/>
                </a:solidFill>
              </a:rPr>
              <a:t>passport_no</a:t>
            </a:r>
            <a:r>
              <a:rPr lang="en-US" altLang="en-US" sz="2800" dirty="0" smtClean="0">
                <a:solidFill>
                  <a:srgbClr val="C00000"/>
                </a:solidFill>
              </a:rPr>
              <a:t>, </a:t>
            </a:r>
            <a:r>
              <a:rPr lang="en-US" altLang="en-US" sz="2800" dirty="0" err="1" smtClean="0">
                <a:solidFill>
                  <a:srgbClr val="C00000"/>
                </a:solidFill>
              </a:rPr>
              <a:t>Licence_no</a:t>
            </a:r>
            <a:r>
              <a:rPr lang="en-US" altLang="en-US" sz="2800" dirty="0" smtClean="0">
                <a:solidFill>
                  <a:srgbClr val="C00000"/>
                </a:solidFill>
              </a:rPr>
              <a:t>, </a:t>
            </a:r>
            <a:r>
              <a:rPr lang="en-US" altLang="en-US" sz="2800" dirty="0" err="1" smtClean="0">
                <a:solidFill>
                  <a:srgbClr val="C00000"/>
                </a:solidFill>
              </a:rPr>
              <a:t>ssn</a:t>
            </a:r>
            <a:r>
              <a:rPr lang="en-US" altLang="en-US" sz="2800" dirty="0">
                <a:solidFill>
                  <a:srgbClr val="C00000"/>
                </a:solidFill>
              </a:rPr>
              <a:t>)</a:t>
            </a:r>
          </a:p>
        </p:txBody>
      </p:sp>
    </p:spTree>
    <p:extLst>
      <p:ext uri="{BB962C8B-B14F-4D97-AF65-F5344CB8AC3E}">
        <p14:creationId xmlns:p14="http://schemas.microsoft.com/office/powerpoint/2010/main" val="41199828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59</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smtClean="0"/>
              <a:t>Candidate </a:t>
            </a:r>
            <a:r>
              <a:rPr lang="en-US" b="1" dirty="0" smtClean="0"/>
              <a:t>Key</a:t>
            </a:r>
            <a:endParaRPr lang="en-US" b="1" dirty="0"/>
          </a:p>
        </p:txBody>
      </p:sp>
      <p:sp>
        <p:nvSpPr>
          <p:cNvPr id="84996" name="Rectangle 3"/>
          <p:cNvSpPr>
            <a:spLocks noGrp="1" noChangeArrowheads="1"/>
          </p:cNvSpPr>
          <p:nvPr>
            <p:ph type="body" idx="1"/>
          </p:nvPr>
        </p:nvSpPr>
        <p:spPr>
          <a:xfrm>
            <a:off x="557852" y="2115402"/>
            <a:ext cx="8244954" cy="4240949"/>
          </a:xfrm>
        </p:spPr>
        <p:txBody>
          <a:bodyPr>
            <a:normAutofit/>
          </a:bodyPr>
          <a:lstStyle/>
          <a:p>
            <a:pPr algn="just">
              <a:buFont typeface="Wingdings" panose="05000000000000000000" pitchFamily="2" charset="2"/>
              <a:buChar char="§"/>
            </a:pPr>
            <a:r>
              <a:rPr lang="en-US" altLang="en-US" sz="2400" dirty="0" smtClean="0"/>
              <a:t>A </a:t>
            </a:r>
            <a:r>
              <a:rPr lang="en-US" altLang="en-US" sz="2400" dirty="0" smtClean="0"/>
              <a:t>minimal super key is candidate key</a:t>
            </a:r>
          </a:p>
          <a:p>
            <a:pPr algn="just">
              <a:buFont typeface="Wingdings" panose="05000000000000000000" pitchFamily="2" charset="2"/>
              <a:buChar char="§"/>
            </a:pPr>
            <a:r>
              <a:rPr lang="en-US" altLang="en-US" sz="2400" dirty="0" smtClean="0"/>
              <a:t>A </a:t>
            </a:r>
            <a:r>
              <a:rPr lang="en-US" altLang="en-US" sz="2400" dirty="0"/>
              <a:t>candidate key is an attribute or set of an attribute which can uniquely identify a tuple.</a:t>
            </a:r>
          </a:p>
          <a:p>
            <a:pPr algn="just">
              <a:buFont typeface="Wingdings" panose="05000000000000000000" pitchFamily="2" charset="2"/>
              <a:buChar char="§"/>
            </a:pPr>
            <a:r>
              <a:rPr lang="en-US" altLang="en-US" sz="2400" dirty="0"/>
              <a:t>The remaining attributes except for primary key are considered as a candidate key. </a:t>
            </a:r>
            <a:endParaRPr lang="en-US" altLang="en-US" sz="2400" dirty="0" smtClean="0"/>
          </a:p>
          <a:p>
            <a:pPr algn="just">
              <a:buFont typeface="Wingdings" panose="05000000000000000000" pitchFamily="2" charset="2"/>
              <a:buChar char="§"/>
            </a:pPr>
            <a:r>
              <a:rPr lang="en-US" altLang="en-US" sz="2400" dirty="0" smtClean="0"/>
              <a:t>For </a:t>
            </a:r>
            <a:r>
              <a:rPr lang="en-US" altLang="en-US" sz="2400" dirty="0"/>
              <a:t>example: In the </a:t>
            </a:r>
            <a:r>
              <a:rPr lang="en-US" altLang="en-US" sz="2400" dirty="0" smtClean="0"/>
              <a:t>EMP </a:t>
            </a:r>
            <a:r>
              <a:rPr lang="en-US" altLang="en-US" sz="2400" dirty="0"/>
              <a:t>table, </a:t>
            </a:r>
            <a:r>
              <a:rPr lang="en-US" altLang="en-US" sz="2400" dirty="0" err="1" smtClean="0"/>
              <a:t>eid</a:t>
            </a:r>
            <a:r>
              <a:rPr lang="en-US" altLang="en-US" sz="2400" dirty="0" smtClean="0"/>
              <a:t> </a:t>
            </a:r>
            <a:r>
              <a:rPr lang="en-US" altLang="en-US" sz="2400" dirty="0"/>
              <a:t>is best suited for the primary key. </a:t>
            </a:r>
            <a:endParaRPr lang="en-US" altLang="en-US" sz="2400" dirty="0" smtClean="0"/>
          </a:p>
          <a:p>
            <a:pPr algn="just">
              <a:buFont typeface="Wingdings" panose="05000000000000000000" pitchFamily="2" charset="2"/>
              <a:buChar char="§"/>
            </a:pPr>
            <a:r>
              <a:rPr lang="en-US" altLang="en-US" sz="2400" dirty="0" smtClean="0"/>
              <a:t>Rest </a:t>
            </a:r>
            <a:r>
              <a:rPr lang="en-US" altLang="en-US" sz="2400" dirty="0"/>
              <a:t>of the attributes like SSN, </a:t>
            </a:r>
            <a:r>
              <a:rPr lang="en-US" altLang="en-US" sz="2400" dirty="0" err="1" smtClean="0"/>
              <a:t>Passport_No</a:t>
            </a:r>
            <a:r>
              <a:rPr lang="en-US" altLang="en-US" sz="2400" dirty="0" smtClean="0"/>
              <a:t>, </a:t>
            </a:r>
            <a:r>
              <a:rPr lang="en-US" altLang="en-US" sz="2400" dirty="0"/>
              <a:t>and </a:t>
            </a:r>
            <a:r>
              <a:rPr lang="en-US" altLang="en-US" sz="2400" dirty="0" err="1" smtClean="0"/>
              <a:t>License_No</a:t>
            </a:r>
            <a:r>
              <a:rPr lang="en-US" altLang="en-US" sz="2400" dirty="0" smtClean="0"/>
              <a:t>, </a:t>
            </a:r>
            <a:r>
              <a:rPr lang="en-US" altLang="en-US" sz="2400" dirty="0"/>
              <a:t>etc. are considered as a candidate key.</a:t>
            </a:r>
          </a:p>
        </p:txBody>
      </p:sp>
      <p:sp>
        <p:nvSpPr>
          <p:cNvPr id="5" name="Rectangle 4"/>
          <p:cNvSpPr/>
          <p:nvPr/>
        </p:nvSpPr>
        <p:spPr>
          <a:xfrm>
            <a:off x="557852" y="1117594"/>
            <a:ext cx="8065827" cy="523220"/>
          </a:xfrm>
          <a:prstGeom prst="rect">
            <a:avLst/>
          </a:prstGeom>
        </p:spPr>
        <p:txBody>
          <a:bodyPr wrap="square">
            <a:spAutoFit/>
          </a:bodyPr>
          <a:lstStyle/>
          <a:p>
            <a:pPr algn="ctr"/>
            <a:r>
              <a:rPr lang="en-US" altLang="en-US" sz="2800" dirty="0" err="1">
                <a:solidFill>
                  <a:srgbClr val="C00000"/>
                </a:solidFill>
              </a:rPr>
              <a:t>Emp</a:t>
            </a:r>
            <a:r>
              <a:rPr lang="en-US" altLang="en-US" sz="2800" dirty="0">
                <a:solidFill>
                  <a:srgbClr val="C00000"/>
                </a:solidFill>
              </a:rPr>
              <a:t> (</a:t>
            </a:r>
            <a:r>
              <a:rPr lang="en-US" altLang="en-US" sz="2800" dirty="0" err="1">
                <a:solidFill>
                  <a:srgbClr val="C00000"/>
                </a:solidFill>
              </a:rPr>
              <a:t>eid</a:t>
            </a:r>
            <a:r>
              <a:rPr lang="en-US" altLang="en-US" sz="2800" dirty="0" smtClean="0">
                <a:solidFill>
                  <a:srgbClr val="C00000"/>
                </a:solidFill>
              </a:rPr>
              <a:t>, </a:t>
            </a:r>
            <a:r>
              <a:rPr lang="en-US" altLang="en-US" sz="2800" dirty="0" err="1" smtClean="0">
                <a:solidFill>
                  <a:srgbClr val="C00000"/>
                </a:solidFill>
              </a:rPr>
              <a:t>ename</a:t>
            </a:r>
            <a:r>
              <a:rPr lang="en-US" altLang="en-US" sz="2800" dirty="0" smtClean="0">
                <a:solidFill>
                  <a:srgbClr val="C00000"/>
                </a:solidFill>
              </a:rPr>
              <a:t>, </a:t>
            </a:r>
            <a:r>
              <a:rPr lang="en-US" altLang="en-US" sz="2800" dirty="0" err="1" smtClean="0">
                <a:solidFill>
                  <a:srgbClr val="C00000"/>
                </a:solidFill>
              </a:rPr>
              <a:t>eadd</a:t>
            </a:r>
            <a:r>
              <a:rPr lang="en-US" altLang="en-US" sz="2800" dirty="0" smtClean="0">
                <a:solidFill>
                  <a:srgbClr val="C00000"/>
                </a:solidFill>
              </a:rPr>
              <a:t>, </a:t>
            </a:r>
            <a:r>
              <a:rPr lang="en-US" altLang="en-US" sz="2800" dirty="0" err="1" smtClean="0">
                <a:solidFill>
                  <a:srgbClr val="C00000"/>
                </a:solidFill>
              </a:rPr>
              <a:t>passport_no</a:t>
            </a:r>
            <a:r>
              <a:rPr lang="en-US" altLang="en-US" sz="2800" dirty="0" smtClean="0">
                <a:solidFill>
                  <a:srgbClr val="C00000"/>
                </a:solidFill>
              </a:rPr>
              <a:t>, </a:t>
            </a:r>
            <a:r>
              <a:rPr lang="en-US" altLang="en-US" sz="2800" dirty="0" err="1" smtClean="0">
                <a:solidFill>
                  <a:srgbClr val="C00000"/>
                </a:solidFill>
              </a:rPr>
              <a:t>Licence_no</a:t>
            </a:r>
            <a:r>
              <a:rPr lang="en-US" altLang="en-US" sz="2800" dirty="0" smtClean="0">
                <a:solidFill>
                  <a:srgbClr val="C00000"/>
                </a:solidFill>
              </a:rPr>
              <a:t>, </a:t>
            </a:r>
            <a:r>
              <a:rPr lang="en-US" altLang="en-US" sz="2800" dirty="0" err="1" smtClean="0">
                <a:solidFill>
                  <a:srgbClr val="C00000"/>
                </a:solidFill>
              </a:rPr>
              <a:t>ssn</a:t>
            </a:r>
            <a:r>
              <a:rPr lang="en-US" altLang="en-US" sz="2800" dirty="0">
                <a:solidFill>
                  <a:srgbClr val="C00000"/>
                </a:solidFill>
              </a:rPr>
              <a:t>)</a:t>
            </a:r>
          </a:p>
        </p:txBody>
      </p:sp>
    </p:spTree>
    <p:extLst>
      <p:ext uri="{BB962C8B-B14F-4D97-AF65-F5344CB8AC3E}">
        <p14:creationId xmlns:p14="http://schemas.microsoft.com/office/powerpoint/2010/main" val="1359371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6</a:t>
            </a:fld>
            <a:endParaRPr lang="en-US" altLang="en-US" sz="1600" dirty="0">
              <a:solidFill>
                <a:schemeClr val="bg2"/>
              </a:solidFill>
            </a:endParaRPr>
          </a:p>
        </p:txBody>
      </p:sp>
      <p:sp>
        <p:nvSpPr>
          <p:cNvPr id="31747" name="Rectangle 2"/>
          <p:cNvSpPr>
            <a:spLocks noGrp="1" noChangeArrowheads="1"/>
          </p:cNvSpPr>
          <p:nvPr>
            <p:ph type="title"/>
          </p:nvPr>
        </p:nvSpPr>
        <p:spPr>
          <a:xfrm>
            <a:off x="628650" y="307028"/>
            <a:ext cx="7886700" cy="740343"/>
          </a:xfrm>
        </p:spPr>
        <p:txBody>
          <a:bodyPr/>
          <a:lstStyle/>
          <a:p>
            <a:pPr algn="ctr"/>
            <a:r>
              <a:rPr lang="en-US" dirty="0"/>
              <a:t>DBMS Architecture</a:t>
            </a:r>
          </a:p>
        </p:txBody>
      </p:sp>
      <p:sp>
        <p:nvSpPr>
          <p:cNvPr id="31748" name="Rectangle 3"/>
          <p:cNvSpPr>
            <a:spLocks noGrp="1" noChangeArrowheads="1"/>
          </p:cNvSpPr>
          <p:nvPr>
            <p:ph type="body" idx="1"/>
          </p:nvPr>
        </p:nvSpPr>
        <p:spPr>
          <a:xfrm>
            <a:off x="505392" y="1310185"/>
            <a:ext cx="8215527" cy="4681182"/>
          </a:xfrm>
        </p:spPr>
        <p:txBody>
          <a:bodyPr>
            <a:noAutofit/>
          </a:bodyPr>
          <a:lstStyle/>
          <a:p>
            <a:pPr algn="just"/>
            <a:r>
              <a:rPr lang="en-US" dirty="0"/>
              <a:t>The DBMS design depends upon its architecture. </a:t>
            </a:r>
            <a:endParaRPr lang="en-US" dirty="0" smtClean="0"/>
          </a:p>
          <a:p>
            <a:pPr algn="just"/>
            <a:r>
              <a:rPr lang="en-US" dirty="0" smtClean="0"/>
              <a:t>The </a:t>
            </a:r>
            <a:r>
              <a:rPr lang="en-US" dirty="0"/>
              <a:t>basic client/server architecture is used to deal with a large number of PCs, web servers, database servers and other components that are connected with networks.</a:t>
            </a:r>
          </a:p>
          <a:p>
            <a:pPr algn="just"/>
            <a:r>
              <a:rPr lang="en-US" dirty="0"/>
              <a:t>The client/server architecture consists of many PCs and a workstation which are connected via the network.</a:t>
            </a:r>
          </a:p>
          <a:p>
            <a:pPr algn="just"/>
            <a:r>
              <a:rPr lang="en-US" dirty="0"/>
              <a:t>DBMS architecture depends upon how users are connected to the database to get their request done</a:t>
            </a:r>
          </a:p>
        </p:txBody>
      </p:sp>
    </p:spTree>
    <p:extLst>
      <p:ext uri="{BB962C8B-B14F-4D97-AF65-F5344CB8AC3E}">
        <p14:creationId xmlns:p14="http://schemas.microsoft.com/office/powerpoint/2010/main" val="2241076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60</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ER Model: </a:t>
            </a:r>
            <a:r>
              <a:rPr lang="en-US" b="1" dirty="0" smtClean="0"/>
              <a:t>Foreign Key</a:t>
            </a:r>
            <a:endParaRPr lang="en-US" b="1" dirty="0"/>
          </a:p>
        </p:txBody>
      </p:sp>
      <p:sp>
        <p:nvSpPr>
          <p:cNvPr id="84996" name="Rectangle 3"/>
          <p:cNvSpPr>
            <a:spLocks noGrp="1" noChangeArrowheads="1"/>
          </p:cNvSpPr>
          <p:nvPr>
            <p:ph type="body" idx="1"/>
          </p:nvPr>
        </p:nvSpPr>
        <p:spPr>
          <a:xfrm>
            <a:off x="557852" y="2047164"/>
            <a:ext cx="8244954" cy="3681390"/>
          </a:xfrm>
        </p:spPr>
        <p:txBody>
          <a:bodyPr>
            <a:normAutofit/>
          </a:bodyPr>
          <a:lstStyle/>
          <a:p>
            <a:pPr algn="just">
              <a:buFont typeface="Wingdings" panose="05000000000000000000" pitchFamily="2" charset="2"/>
              <a:buChar char="§"/>
            </a:pPr>
            <a:r>
              <a:rPr lang="en-US" altLang="en-US" sz="2400" dirty="0" smtClean="0"/>
              <a:t>Foreign </a:t>
            </a:r>
            <a:r>
              <a:rPr lang="en-US" altLang="en-US" sz="2400" dirty="0"/>
              <a:t>keys are the column of the table which is used to point to the primary key of another table.</a:t>
            </a:r>
          </a:p>
          <a:p>
            <a:pPr algn="just">
              <a:buFont typeface="Wingdings" panose="05000000000000000000" pitchFamily="2" charset="2"/>
              <a:buChar char="§"/>
            </a:pPr>
            <a:r>
              <a:rPr lang="en-US" altLang="en-US" sz="2400" dirty="0" smtClean="0"/>
              <a:t>It references the Primary Key of another Table.</a:t>
            </a:r>
          </a:p>
          <a:p>
            <a:pPr algn="just">
              <a:buFont typeface="Wingdings" panose="05000000000000000000" pitchFamily="2" charset="2"/>
              <a:buChar char="§"/>
            </a:pPr>
            <a:r>
              <a:rPr lang="en-US" altLang="en-US" sz="2400" dirty="0" smtClean="0"/>
              <a:t>We </a:t>
            </a:r>
            <a:r>
              <a:rPr lang="en-US" altLang="en-US" sz="2400" dirty="0"/>
              <a:t>add the primary key of the DEPARTMENT table, </a:t>
            </a:r>
            <a:r>
              <a:rPr lang="en-US" altLang="en-US" sz="2400" dirty="0" err="1"/>
              <a:t>Department_Id</a:t>
            </a:r>
            <a:r>
              <a:rPr lang="en-US" altLang="en-US" sz="2400" dirty="0"/>
              <a:t> as a new attribute in the EMPLOYEE table.</a:t>
            </a:r>
          </a:p>
          <a:p>
            <a:pPr algn="just">
              <a:buFont typeface="Wingdings" panose="05000000000000000000" pitchFamily="2" charset="2"/>
              <a:buChar char="§"/>
            </a:pPr>
            <a:r>
              <a:rPr lang="en-US" altLang="en-US" sz="2400" dirty="0"/>
              <a:t>Now in the EMPLOYEE table, </a:t>
            </a:r>
            <a:r>
              <a:rPr lang="en-US" altLang="en-US" sz="2400" dirty="0" err="1"/>
              <a:t>Department_Id</a:t>
            </a:r>
            <a:r>
              <a:rPr lang="en-US" altLang="en-US" sz="2400" dirty="0"/>
              <a:t> is the foreign key, and both the tables are related.</a:t>
            </a:r>
          </a:p>
        </p:txBody>
      </p:sp>
      <p:sp>
        <p:nvSpPr>
          <p:cNvPr id="5" name="Rectangle 4"/>
          <p:cNvSpPr/>
          <p:nvPr/>
        </p:nvSpPr>
        <p:spPr>
          <a:xfrm>
            <a:off x="557852" y="1117594"/>
            <a:ext cx="8065827" cy="523220"/>
          </a:xfrm>
          <a:prstGeom prst="rect">
            <a:avLst/>
          </a:prstGeom>
        </p:spPr>
        <p:txBody>
          <a:bodyPr wrap="square">
            <a:spAutoFit/>
          </a:bodyPr>
          <a:lstStyle/>
          <a:p>
            <a:pPr algn="ctr"/>
            <a:r>
              <a:rPr lang="en-US" altLang="en-US" sz="2800" dirty="0" err="1">
                <a:solidFill>
                  <a:srgbClr val="C00000"/>
                </a:solidFill>
              </a:rPr>
              <a:t>Emp</a:t>
            </a:r>
            <a:r>
              <a:rPr lang="en-US" altLang="en-US" sz="2800" dirty="0">
                <a:solidFill>
                  <a:srgbClr val="C00000"/>
                </a:solidFill>
              </a:rPr>
              <a:t> (</a:t>
            </a:r>
            <a:r>
              <a:rPr lang="en-US" altLang="en-US" sz="2800" dirty="0" err="1">
                <a:solidFill>
                  <a:srgbClr val="C00000"/>
                </a:solidFill>
              </a:rPr>
              <a:t>eid</a:t>
            </a:r>
            <a:r>
              <a:rPr lang="en-US" altLang="en-US" sz="2800" dirty="0" smtClean="0">
                <a:solidFill>
                  <a:srgbClr val="C00000"/>
                </a:solidFill>
              </a:rPr>
              <a:t>, </a:t>
            </a:r>
            <a:r>
              <a:rPr lang="en-US" altLang="en-US" sz="2800" dirty="0" err="1" smtClean="0">
                <a:solidFill>
                  <a:srgbClr val="C00000"/>
                </a:solidFill>
              </a:rPr>
              <a:t>ename</a:t>
            </a:r>
            <a:r>
              <a:rPr lang="en-US" altLang="en-US" sz="2800" dirty="0" smtClean="0">
                <a:solidFill>
                  <a:srgbClr val="C00000"/>
                </a:solidFill>
              </a:rPr>
              <a:t>, </a:t>
            </a:r>
            <a:r>
              <a:rPr lang="en-US" altLang="en-US" sz="2800" dirty="0" err="1" smtClean="0">
                <a:solidFill>
                  <a:srgbClr val="C00000"/>
                </a:solidFill>
              </a:rPr>
              <a:t>eadd</a:t>
            </a:r>
            <a:r>
              <a:rPr lang="en-US" altLang="en-US" sz="2800" dirty="0" smtClean="0">
                <a:solidFill>
                  <a:srgbClr val="C00000"/>
                </a:solidFill>
              </a:rPr>
              <a:t>, </a:t>
            </a:r>
            <a:r>
              <a:rPr lang="en-US" altLang="en-US" sz="2800" dirty="0" err="1" smtClean="0">
                <a:solidFill>
                  <a:srgbClr val="C00000"/>
                </a:solidFill>
              </a:rPr>
              <a:t>passport_no</a:t>
            </a:r>
            <a:r>
              <a:rPr lang="en-US" altLang="en-US" sz="2800" dirty="0" smtClean="0">
                <a:solidFill>
                  <a:srgbClr val="C00000"/>
                </a:solidFill>
              </a:rPr>
              <a:t>, </a:t>
            </a:r>
            <a:r>
              <a:rPr lang="en-US" altLang="en-US" sz="2800" dirty="0" err="1" smtClean="0">
                <a:solidFill>
                  <a:srgbClr val="C00000"/>
                </a:solidFill>
              </a:rPr>
              <a:t>Licence_no</a:t>
            </a:r>
            <a:r>
              <a:rPr lang="en-US" altLang="en-US" sz="2800" dirty="0" smtClean="0">
                <a:solidFill>
                  <a:srgbClr val="C00000"/>
                </a:solidFill>
              </a:rPr>
              <a:t>, </a:t>
            </a:r>
            <a:r>
              <a:rPr lang="en-US" altLang="en-US" sz="2800" dirty="0" err="1" smtClean="0">
                <a:solidFill>
                  <a:srgbClr val="C00000"/>
                </a:solidFill>
              </a:rPr>
              <a:t>ssn</a:t>
            </a:r>
            <a:r>
              <a:rPr lang="en-US" altLang="en-US" sz="2800" dirty="0">
                <a:solidFill>
                  <a:srgbClr val="C00000"/>
                </a:solidFill>
              </a:rPr>
              <a:t>)</a:t>
            </a:r>
          </a:p>
        </p:txBody>
      </p:sp>
    </p:spTree>
    <p:extLst>
      <p:ext uri="{BB962C8B-B14F-4D97-AF65-F5344CB8AC3E}">
        <p14:creationId xmlns:p14="http://schemas.microsoft.com/office/powerpoint/2010/main" val="22148313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61</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smtClean="0"/>
              <a:t>Foreign </a:t>
            </a:r>
            <a:r>
              <a:rPr lang="en-US" b="1" dirty="0"/>
              <a:t>key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12" y="1227455"/>
            <a:ext cx="5927581" cy="2788835"/>
          </a:xfrm>
          <a:prstGeom prst="rect">
            <a:avLst/>
          </a:prstGeom>
        </p:spPr>
      </p:pic>
      <p:sp>
        <p:nvSpPr>
          <p:cNvPr id="3" name="Rectangle 2"/>
          <p:cNvSpPr/>
          <p:nvPr/>
        </p:nvSpPr>
        <p:spPr>
          <a:xfrm>
            <a:off x="816057" y="4216824"/>
            <a:ext cx="7511885" cy="1938992"/>
          </a:xfrm>
          <a:prstGeom prst="rect">
            <a:avLst/>
          </a:prstGeom>
        </p:spPr>
        <p:txBody>
          <a:bodyPr wrap="square">
            <a:spAutoFit/>
          </a:bodyPr>
          <a:lstStyle/>
          <a:p>
            <a:r>
              <a:rPr lang="en-US" sz="2400" dirty="0"/>
              <a:t>We add the primary key of the DEPARTMENT table, </a:t>
            </a:r>
            <a:r>
              <a:rPr lang="en-US" sz="2400" dirty="0" err="1"/>
              <a:t>Department_Id</a:t>
            </a:r>
            <a:r>
              <a:rPr lang="en-US" sz="2400" dirty="0"/>
              <a:t> as a new attribute in the EMPLOYEE table</a:t>
            </a:r>
            <a:r>
              <a:rPr lang="en-US" sz="2400" dirty="0" smtClean="0"/>
              <a:t>.</a:t>
            </a:r>
          </a:p>
          <a:p>
            <a:endParaRPr lang="en-US" sz="2400" dirty="0"/>
          </a:p>
          <a:p>
            <a:r>
              <a:rPr lang="en-US" sz="2400" dirty="0"/>
              <a:t>Now in the EMPLOYEE table, </a:t>
            </a:r>
            <a:r>
              <a:rPr lang="en-US" sz="2400" b="1" dirty="0" err="1"/>
              <a:t>Department_Id</a:t>
            </a:r>
            <a:r>
              <a:rPr lang="en-US" sz="2400" b="1" dirty="0"/>
              <a:t> is the foreign key</a:t>
            </a:r>
            <a:r>
              <a:rPr lang="en-US" sz="2400" dirty="0"/>
              <a:t>, and both the tables are related.</a:t>
            </a:r>
          </a:p>
        </p:txBody>
      </p:sp>
    </p:spTree>
    <p:extLst>
      <p:ext uri="{BB962C8B-B14F-4D97-AF65-F5344CB8AC3E}">
        <p14:creationId xmlns:p14="http://schemas.microsoft.com/office/powerpoint/2010/main" val="22341848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62</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b="1" dirty="0"/>
              <a:t>ER Model: Keys</a:t>
            </a:r>
          </a:p>
        </p:txBody>
      </p:sp>
      <p:sp>
        <p:nvSpPr>
          <p:cNvPr id="84996" name="Rectangle 3"/>
          <p:cNvSpPr>
            <a:spLocks noGrp="1" noChangeArrowheads="1"/>
          </p:cNvSpPr>
          <p:nvPr>
            <p:ph type="body" idx="1"/>
          </p:nvPr>
        </p:nvSpPr>
        <p:spPr>
          <a:xfrm>
            <a:off x="557852" y="1061350"/>
            <a:ext cx="8244954" cy="5295002"/>
          </a:xfrm>
        </p:spPr>
        <p:txBody>
          <a:bodyPr>
            <a:normAutofit/>
          </a:bodyPr>
          <a:lstStyle/>
          <a:p>
            <a:pPr marL="0" indent="0" algn="just">
              <a:buNone/>
            </a:pPr>
            <a:r>
              <a:rPr lang="en-US" altLang="en-US" dirty="0">
                <a:solidFill>
                  <a:srgbClr val="C00000"/>
                </a:solidFill>
              </a:rPr>
              <a:t>A</a:t>
            </a:r>
            <a:r>
              <a:rPr lang="en-US" altLang="en-US" dirty="0" smtClean="0">
                <a:solidFill>
                  <a:srgbClr val="C00000"/>
                </a:solidFill>
              </a:rPr>
              <a:t>LTERNATE key</a:t>
            </a:r>
          </a:p>
          <a:p>
            <a:pPr algn="just">
              <a:buFont typeface="Wingdings" panose="05000000000000000000" pitchFamily="2" charset="2"/>
              <a:buChar char="§"/>
            </a:pPr>
            <a:r>
              <a:rPr lang="en-US" altLang="en-US" dirty="0">
                <a:solidFill>
                  <a:srgbClr val="000000"/>
                </a:solidFill>
              </a:rPr>
              <a:t>All the keys which are not primary key are called an alternate key. </a:t>
            </a:r>
            <a:endParaRPr lang="en-US" altLang="en-US" dirty="0" smtClean="0">
              <a:solidFill>
                <a:srgbClr val="000000"/>
              </a:solidFill>
            </a:endParaRPr>
          </a:p>
          <a:p>
            <a:pPr algn="just">
              <a:buFont typeface="Wingdings" panose="05000000000000000000" pitchFamily="2" charset="2"/>
              <a:buChar char="§"/>
            </a:pPr>
            <a:r>
              <a:rPr lang="en-US" altLang="en-US" dirty="0" smtClean="0">
                <a:solidFill>
                  <a:srgbClr val="000000"/>
                </a:solidFill>
              </a:rPr>
              <a:t>It </a:t>
            </a:r>
            <a:r>
              <a:rPr lang="en-US" altLang="en-US" dirty="0">
                <a:solidFill>
                  <a:srgbClr val="000000"/>
                </a:solidFill>
              </a:rPr>
              <a:t>is a candidate key which is currently not the primary key. </a:t>
            </a:r>
            <a:endParaRPr lang="en-US" altLang="en-US" dirty="0" smtClean="0">
              <a:solidFill>
                <a:srgbClr val="000000"/>
              </a:solidFill>
            </a:endParaRPr>
          </a:p>
          <a:p>
            <a:pPr algn="just">
              <a:buFont typeface="Wingdings" panose="05000000000000000000" pitchFamily="2" charset="2"/>
              <a:buChar char="§"/>
            </a:pPr>
            <a:endParaRPr lang="en-US" altLang="en-US" dirty="0">
              <a:solidFill>
                <a:srgbClr val="000000"/>
              </a:solidFill>
            </a:endParaRPr>
          </a:p>
          <a:p>
            <a:pPr algn="just">
              <a:buFont typeface="Wingdings" panose="05000000000000000000" pitchFamily="2" charset="2"/>
              <a:buChar char="§"/>
            </a:pPr>
            <a:r>
              <a:rPr lang="en-US" altLang="en-US" dirty="0">
                <a:solidFill>
                  <a:srgbClr val="000000"/>
                </a:solidFill>
              </a:rPr>
              <a:t>Example: </a:t>
            </a:r>
            <a:r>
              <a:rPr lang="en-US" altLang="en-US" dirty="0" smtClean="0">
                <a:solidFill>
                  <a:srgbClr val="C00000"/>
                </a:solidFill>
              </a:rPr>
              <a:t>Stu(</a:t>
            </a:r>
            <a:r>
              <a:rPr lang="en-US" altLang="en-US" dirty="0" err="1" smtClean="0">
                <a:solidFill>
                  <a:srgbClr val="C00000"/>
                </a:solidFill>
              </a:rPr>
              <a:t>sid,srollno,sfname,slname,semail</a:t>
            </a:r>
            <a:r>
              <a:rPr lang="en-US" altLang="en-US" dirty="0" smtClean="0">
                <a:solidFill>
                  <a:srgbClr val="C00000"/>
                </a:solidFill>
              </a:rPr>
              <a:t>)</a:t>
            </a:r>
            <a:endParaRPr lang="en-US" altLang="en-US" dirty="0">
              <a:solidFill>
                <a:srgbClr val="C00000"/>
              </a:solidFill>
            </a:endParaRPr>
          </a:p>
          <a:p>
            <a:pPr algn="just">
              <a:buFont typeface="Wingdings" panose="05000000000000000000" pitchFamily="2" charset="2"/>
              <a:buChar char="§"/>
            </a:pPr>
            <a:r>
              <a:rPr lang="en-US" altLang="en-US" dirty="0" err="1" smtClean="0">
                <a:solidFill>
                  <a:srgbClr val="000000"/>
                </a:solidFill>
              </a:rPr>
              <a:t>sid</a:t>
            </a:r>
            <a:r>
              <a:rPr lang="en-US" altLang="en-US" dirty="0" smtClean="0">
                <a:solidFill>
                  <a:srgbClr val="000000"/>
                </a:solidFill>
              </a:rPr>
              <a:t>, </a:t>
            </a:r>
            <a:r>
              <a:rPr lang="en-US" altLang="en-US" dirty="0" err="1" smtClean="0">
                <a:solidFill>
                  <a:srgbClr val="000000"/>
                </a:solidFill>
              </a:rPr>
              <a:t>srollno</a:t>
            </a:r>
            <a:r>
              <a:rPr lang="en-US" altLang="en-US" dirty="0" smtClean="0">
                <a:solidFill>
                  <a:srgbClr val="000000"/>
                </a:solidFill>
              </a:rPr>
              <a:t>, </a:t>
            </a:r>
            <a:r>
              <a:rPr lang="en-US" altLang="en-US" dirty="0" err="1" smtClean="0">
                <a:solidFill>
                  <a:srgbClr val="000000"/>
                </a:solidFill>
              </a:rPr>
              <a:t>semail</a:t>
            </a:r>
            <a:r>
              <a:rPr lang="en-US" altLang="en-US" dirty="0" smtClean="0">
                <a:solidFill>
                  <a:srgbClr val="000000"/>
                </a:solidFill>
              </a:rPr>
              <a:t> </a:t>
            </a:r>
            <a:r>
              <a:rPr lang="en-US" altLang="en-US" dirty="0">
                <a:solidFill>
                  <a:srgbClr val="000000"/>
                </a:solidFill>
              </a:rPr>
              <a:t>are qualified to become a primary key. </a:t>
            </a:r>
            <a:endParaRPr lang="en-US" altLang="en-US" dirty="0" smtClean="0">
              <a:solidFill>
                <a:srgbClr val="000000"/>
              </a:solidFill>
            </a:endParaRPr>
          </a:p>
          <a:p>
            <a:pPr algn="just">
              <a:buFont typeface="Wingdings" panose="05000000000000000000" pitchFamily="2" charset="2"/>
              <a:buChar char="§"/>
            </a:pPr>
            <a:r>
              <a:rPr lang="en-US" altLang="en-US" dirty="0" smtClean="0">
                <a:solidFill>
                  <a:srgbClr val="000000"/>
                </a:solidFill>
              </a:rPr>
              <a:t>But </a:t>
            </a:r>
            <a:r>
              <a:rPr lang="en-US" altLang="en-US" dirty="0">
                <a:solidFill>
                  <a:srgbClr val="000000"/>
                </a:solidFill>
              </a:rPr>
              <a:t>since </a:t>
            </a:r>
            <a:r>
              <a:rPr lang="en-US" altLang="en-US" dirty="0" err="1" smtClean="0">
                <a:solidFill>
                  <a:srgbClr val="000000"/>
                </a:solidFill>
              </a:rPr>
              <a:t>sid</a:t>
            </a:r>
            <a:r>
              <a:rPr lang="en-US" altLang="en-US" dirty="0" smtClean="0">
                <a:solidFill>
                  <a:srgbClr val="000000"/>
                </a:solidFill>
              </a:rPr>
              <a:t> </a:t>
            </a:r>
            <a:r>
              <a:rPr lang="en-US" altLang="en-US" dirty="0">
                <a:solidFill>
                  <a:srgbClr val="000000"/>
                </a:solidFill>
              </a:rPr>
              <a:t>is the primary key, </a:t>
            </a:r>
            <a:r>
              <a:rPr lang="en-US" altLang="en-US" dirty="0" err="1" smtClean="0">
                <a:solidFill>
                  <a:srgbClr val="000000"/>
                </a:solidFill>
              </a:rPr>
              <a:t>srollno</a:t>
            </a:r>
            <a:r>
              <a:rPr lang="en-US" altLang="en-US" dirty="0" smtClean="0">
                <a:solidFill>
                  <a:srgbClr val="000000"/>
                </a:solidFill>
              </a:rPr>
              <a:t> and </a:t>
            </a:r>
            <a:r>
              <a:rPr lang="en-US" altLang="en-US" dirty="0" err="1" smtClean="0">
                <a:solidFill>
                  <a:srgbClr val="000000"/>
                </a:solidFill>
              </a:rPr>
              <a:t>semail</a:t>
            </a:r>
            <a:r>
              <a:rPr lang="en-US" altLang="en-US" dirty="0" smtClean="0">
                <a:solidFill>
                  <a:srgbClr val="000000"/>
                </a:solidFill>
              </a:rPr>
              <a:t> becomes </a:t>
            </a:r>
            <a:r>
              <a:rPr lang="en-US" altLang="en-US" dirty="0">
                <a:solidFill>
                  <a:srgbClr val="000000"/>
                </a:solidFill>
              </a:rPr>
              <a:t>the </a:t>
            </a:r>
            <a:r>
              <a:rPr lang="en-US" altLang="en-US" dirty="0" smtClean="0">
                <a:solidFill>
                  <a:srgbClr val="000000"/>
                </a:solidFill>
              </a:rPr>
              <a:t>alternate </a:t>
            </a:r>
            <a:r>
              <a:rPr lang="en-US" altLang="en-US" dirty="0">
                <a:solidFill>
                  <a:srgbClr val="000000"/>
                </a:solidFill>
              </a:rPr>
              <a:t>key. </a:t>
            </a:r>
          </a:p>
        </p:txBody>
      </p:sp>
    </p:spTree>
    <p:extLst>
      <p:ext uri="{BB962C8B-B14F-4D97-AF65-F5344CB8AC3E}">
        <p14:creationId xmlns:p14="http://schemas.microsoft.com/office/powerpoint/2010/main" val="19744043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63</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a:solidFill>
                  <a:srgbClr val="000000"/>
                </a:solidFill>
              </a:rPr>
              <a:t>ER Model: Relationships</a:t>
            </a:r>
          </a:p>
        </p:txBody>
      </p:sp>
      <p:sp>
        <p:nvSpPr>
          <p:cNvPr id="84996" name="Rectangle 3"/>
          <p:cNvSpPr>
            <a:spLocks noGrp="1" noChangeArrowheads="1"/>
          </p:cNvSpPr>
          <p:nvPr>
            <p:ph type="body" idx="1"/>
          </p:nvPr>
        </p:nvSpPr>
        <p:spPr>
          <a:xfrm>
            <a:off x="457626" y="1245429"/>
            <a:ext cx="8249646" cy="5332791"/>
          </a:xfrm>
        </p:spPr>
        <p:txBody>
          <a:bodyPr>
            <a:normAutofit lnSpcReduction="10000"/>
          </a:bodyPr>
          <a:lstStyle/>
          <a:p>
            <a:pPr algn="just">
              <a:buFont typeface="Wingdings" panose="05000000000000000000" pitchFamily="2" charset="2"/>
              <a:buChar char="§"/>
            </a:pPr>
            <a:r>
              <a:rPr lang="en-US" altLang="en-US" dirty="0" smtClean="0">
                <a:solidFill>
                  <a:srgbClr val="000000"/>
                </a:solidFill>
              </a:rPr>
              <a:t>When </a:t>
            </a:r>
            <a:r>
              <a:rPr lang="en-US" altLang="en-US" dirty="0">
                <a:solidFill>
                  <a:srgbClr val="000000"/>
                </a:solidFill>
              </a:rPr>
              <a:t>an Entity is related to another Entity, they are said to have a relationship. </a:t>
            </a:r>
            <a:endParaRPr lang="en-US" altLang="en-US" dirty="0" smtClean="0">
              <a:solidFill>
                <a:srgbClr val="000000"/>
              </a:solidFill>
            </a:endParaRPr>
          </a:p>
          <a:p>
            <a:pPr algn="just">
              <a:buFont typeface="Wingdings" panose="05000000000000000000" pitchFamily="2" charset="2"/>
              <a:buChar char="§"/>
            </a:pPr>
            <a:endParaRPr lang="en-US" altLang="en-US" dirty="0">
              <a:solidFill>
                <a:srgbClr val="000000"/>
              </a:solidFill>
            </a:endParaRPr>
          </a:p>
          <a:p>
            <a:pPr algn="just">
              <a:buFont typeface="Wingdings" panose="05000000000000000000" pitchFamily="2" charset="2"/>
              <a:buChar char="§"/>
            </a:pPr>
            <a:r>
              <a:rPr lang="en-US" altLang="en-US" dirty="0" smtClean="0">
                <a:solidFill>
                  <a:srgbClr val="000000"/>
                </a:solidFill>
              </a:rPr>
              <a:t>Relationship is an association among entities</a:t>
            </a:r>
          </a:p>
          <a:p>
            <a:pPr marL="0" indent="0" algn="just">
              <a:buNone/>
            </a:pPr>
            <a:r>
              <a:rPr lang="en-US" altLang="en-US" dirty="0">
                <a:solidFill>
                  <a:srgbClr val="000000"/>
                </a:solidFill>
              </a:rPr>
              <a:t>	</a:t>
            </a:r>
            <a:endParaRPr lang="en-US" altLang="en-US" dirty="0" smtClean="0">
              <a:solidFill>
                <a:srgbClr val="000000"/>
              </a:solidFill>
            </a:endParaRPr>
          </a:p>
          <a:p>
            <a:pPr marL="0" indent="0" algn="ctr">
              <a:buNone/>
            </a:pPr>
            <a:r>
              <a:rPr lang="en-US" altLang="en-US" b="1" dirty="0" smtClean="0">
                <a:solidFill>
                  <a:srgbClr val="C00000"/>
                </a:solidFill>
              </a:rPr>
              <a:t>Degree </a:t>
            </a:r>
            <a:r>
              <a:rPr lang="en-US" altLang="en-US" b="1" dirty="0">
                <a:solidFill>
                  <a:srgbClr val="C00000"/>
                </a:solidFill>
              </a:rPr>
              <a:t>and Cardinality in DBMS</a:t>
            </a:r>
          </a:p>
          <a:p>
            <a:pPr algn="just">
              <a:buFont typeface="Wingdings" panose="05000000000000000000" pitchFamily="2" charset="2"/>
              <a:buChar char="§"/>
            </a:pPr>
            <a:r>
              <a:rPr lang="en-US" altLang="en-US" dirty="0" smtClean="0"/>
              <a:t>  Degree </a:t>
            </a:r>
            <a:r>
              <a:rPr lang="en-US" altLang="en-US" dirty="0" smtClean="0"/>
              <a:t>: </a:t>
            </a:r>
            <a:r>
              <a:rPr lang="en-US" altLang="en-US" dirty="0" smtClean="0"/>
              <a:t>[</a:t>
            </a:r>
            <a:r>
              <a:rPr lang="en-US" altLang="en-US" dirty="0" err="1"/>
              <a:t>No_Of_Columns</a:t>
            </a:r>
            <a:r>
              <a:rPr lang="en-US" altLang="en-US" dirty="0"/>
              <a:t> in a Relation] </a:t>
            </a:r>
          </a:p>
          <a:p>
            <a:pPr algn="just">
              <a:buFont typeface="Wingdings" panose="05000000000000000000" pitchFamily="2" charset="2"/>
              <a:buChar char="§"/>
            </a:pPr>
            <a:r>
              <a:rPr lang="en-US" altLang="en-US" dirty="0"/>
              <a:t>. Cardinality: [ </a:t>
            </a:r>
            <a:r>
              <a:rPr lang="en-US" altLang="en-US" dirty="0" err="1"/>
              <a:t>No_of_Rows</a:t>
            </a:r>
            <a:r>
              <a:rPr lang="en-US" altLang="en-US" dirty="0"/>
              <a:t> in a Relation</a:t>
            </a:r>
            <a:r>
              <a:rPr lang="en-US" altLang="en-US" dirty="0" smtClean="0"/>
              <a:t>]</a:t>
            </a:r>
          </a:p>
          <a:p>
            <a:pPr algn="just">
              <a:buFont typeface="Wingdings" panose="05000000000000000000" pitchFamily="2" charset="2"/>
              <a:buChar char="§"/>
            </a:pPr>
            <a:endParaRPr lang="en-US" altLang="en-US" dirty="0" smtClean="0"/>
          </a:p>
          <a:p>
            <a:pPr algn="just">
              <a:buFont typeface="Wingdings" panose="05000000000000000000" pitchFamily="2" charset="2"/>
              <a:buChar char="§"/>
            </a:pPr>
            <a:r>
              <a:rPr lang="en-US" altLang="en-US" dirty="0" smtClean="0"/>
              <a:t>Binary </a:t>
            </a:r>
            <a:r>
              <a:rPr lang="en-US" altLang="en-US" dirty="0" smtClean="0"/>
              <a:t>relationship : If </a:t>
            </a:r>
            <a:r>
              <a:rPr lang="en-US" altLang="en-US" dirty="0"/>
              <a:t>2 entities are </a:t>
            </a:r>
            <a:r>
              <a:rPr lang="en-US" altLang="en-US" dirty="0" smtClean="0"/>
              <a:t>involved</a:t>
            </a:r>
          </a:p>
          <a:p>
            <a:pPr algn="just">
              <a:buFont typeface="Wingdings" panose="05000000000000000000" pitchFamily="2" charset="2"/>
              <a:buChar char="§"/>
            </a:pPr>
            <a:r>
              <a:rPr lang="en-US" altLang="en-US" dirty="0" smtClean="0"/>
              <a:t>Ternary </a:t>
            </a:r>
            <a:r>
              <a:rPr lang="en-US" altLang="en-US" dirty="0" smtClean="0"/>
              <a:t>relationship : If </a:t>
            </a:r>
            <a:r>
              <a:rPr lang="en-US" altLang="en-US" dirty="0"/>
              <a:t>3 entities </a:t>
            </a:r>
            <a:r>
              <a:rPr lang="en-US" altLang="en-US" dirty="0" smtClean="0"/>
              <a:t>are involved</a:t>
            </a:r>
            <a:endParaRPr lang="en-US" altLang="en-US" dirty="0"/>
          </a:p>
        </p:txBody>
      </p:sp>
    </p:spTree>
    <p:extLst>
      <p:ext uri="{BB962C8B-B14F-4D97-AF65-F5344CB8AC3E}">
        <p14:creationId xmlns:p14="http://schemas.microsoft.com/office/powerpoint/2010/main" val="33516184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64</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669189" cy="535626"/>
          </a:xfrm>
        </p:spPr>
        <p:txBody>
          <a:bodyPr>
            <a:normAutofit fontScale="90000"/>
          </a:bodyPr>
          <a:lstStyle/>
          <a:p>
            <a:pPr algn="ctr"/>
            <a:r>
              <a:rPr lang="en-US" altLang="en-US" b="1" dirty="0" smtClean="0">
                <a:solidFill>
                  <a:srgbClr val="000000"/>
                </a:solidFill>
              </a:rPr>
              <a:t>Relationships Types</a:t>
            </a:r>
            <a:endParaRPr lang="en-US" altLang="en-US" b="1" dirty="0">
              <a:solidFill>
                <a:srgbClr val="000000"/>
              </a:solidFill>
            </a:endParaRPr>
          </a:p>
        </p:txBody>
      </p:sp>
      <p:sp>
        <p:nvSpPr>
          <p:cNvPr id="13" name="Rectangle 12"/>
          <p:cNvSpPr/>
          <p:nvPr/>
        </p:nvSpPr>
        <p:spPr>
          <a:xfrm>
            <a:off x="464874" y="1591635"/>
            <a:ext cx="5310685" cy="523220"/>
          </a:xfrm>
          <a:prstGeom prst="rect">
            <a:avLst/>
          </a:prstGeom>
        </p:spPr>
        <p:txBody>
          <a:bodyPr wrap="square">
            <a:spAutoFit/>
          </a:bodyPr>
          <a:lstStyle/>
          <a:p>
            <a:pPr algn="ctr"/>
            <a:r>
              <a:rPr lang="en-US" altLang="en-US" sz="2800" dirty="0" smtClean="0">
                <a:solidFill>
                  <a:srgbClr val="C00000"/>
                </a:solidFill>
              </a:rPr>
              <a:t>One to One Relationship  &lt; </a:t>
            </a:r>
            <a:r>
              <a:rPr lang="en-US" altLang="en-US" sz="2800" dirty="0" smtClean="0">
                <a:solidFill>
                  <a:srgbClr val="C00000"/>
                </a:solidFill>
                <a:sym typeface="Wingdings" panose="05000000000000000000" pitchFamily="2" charset="2"/>
              </a:rPr>
              <a:t>-------  &gt;</a:t>
            </a:r>
            <a:endParaRPr lang="en-US" altLang="en-US" sz="2800" dirty="0">
              <a:solidFill>
                <a:srgbClr val="C00000"/>
              </a:solidFill>
            </a:endParaRPr>
          </a:p>
        </p:txBody>
      </p:sp>
      <p:sp>
        <p:nvSpPr>
          <p:cNvPr id="14" name="Rectangle 13"/>
          <p:cNvSpPr/>
          <p:nvPr/>
        </p:nvSpPr>
        <p:spPr>
          <a:xfrm>
            <a:off x="530554" y="2593306"/>
            <a:ext cx="6495481" cy="523220"/>
          </a:xfrm>
          <a:prstGeom prst="rect">
            <a:avLst/>
          </a:prstGeom>
        </p:spPr>
        <p:txBody>
          <a:bodyPr wrap="square">
            <a:spAutoFit/>
          </a:bodyPr>
          <a:lstStyle/>
          <a:p>
            <a:r>
              <a:rPr lang="en-US" altLang="en-US" sz="2800" dirty="0" smtClean="0">
                <a:solidFill>
                  <a:srgbClr val="C00000"/>
                </a:solidFill>
              </a:rPr>
              <a:t>Many to One Relationship  &lt; </a:t>
            </a:r>
            <a:r>
              <a:rPr lang="en-US" altLang="en-US" sz="2800" dirty="0" smtClean="0">
                <a:solidFill>
                  <a:srgbClr val="C00000"/>
                </a:solidFill>
                <a:sym typeface="Wingdings" panose="05000000000000000000" pitchFamily="2" charset="2"/>
              </a:rPr>
              <a:t>-------  &gt;</a:t>
            </a:r>
            <a:endParaRPr lang="en-US" altLang="en-US" sz="2800" dirty="0">
              <a:solidFill>
                <a:srgbClr val="C00000"/>
              </a:solidFill>
            </a:endParaRPr>
          </a:p>
        </p:txBody>
      </p:sp>
      <p:sp>
        <p:nvSpPr>
          <p:cNvPr id="15" name="Rectangle 14"/>
          <p:cNvSpPr/>
          <p:nvPr/>
        </p:nvSpPr>
        <p:spPr>
          <a:xfrm>
            <a:off x="530554" y="3409630"/>
            <a:ext cx="5785798" cy="523220"/>
          </a:xfrm>
          <a:prstGeom prst="rect">
            <a:avLst/>
          </a:prstGeom>
        </p:spPr>
        <p:txBody>
          <a:bodyPr wrap="square">
            <a:spAutoFit/>
          </a:bodyPr>
          <a:lstStyle/>
          <a:p>
            <a:r>
              <a:rPr lang="en-US" altLang="en-US" sz="2800" dirty="0" smtClean="0">
                <a:solidFill>
                  <a:srgbClr val="C00000"/>
                </a:solidFill>
              </a:rPr>
              <a:t>One to Many Relationship  &lt; </a:t>
            </a:r>
            <a:r>
              <a:rPr lang="en-US" altLang="en-US" sz="2800" dirty="0" smtClean="0">
                <a:solidFill>
                  <a:srgbClr val="C00000"/>
                </a:solidFill>
                <a:sym typeface="Wingdings" panose="05000000000000000000" pitchFamily="2" charset="2"/>
              </a:rPr>
              <a:t>-------  &gt;</a:t>
            </a:r>
            <a:endParaRPr lang="en-US" altLang="en-US" sz="2800" dirty="0">
              <a:solidFill>
                <a:srgbClr val="C00000"/>
              </a:solidFill>
            </a:endParaRPr>
          </a:p>
        </p:txBody>
      </p:sp>
      <p:sp>
        <p:nvSpPr>
          <p:cNvPr id="16" name="Rectangle 15"/>
          <p:cNvSpPr/>
          <p:nvPr/>
        </p:nvSpPr>
        <p:spPr>
          <a:xfrm>
            <a:off x="530554" y="4285859"/>
            <a:ext cx="6850326" cy="523220"/>
          </a:xfrm>
          <a:prstGeom prst="rect">
            <a:avLst/>
          </a:prstGeom>
        </p:spPr>
        <p:txBody>
          <a:bodyPr wrap="square">
            <a:spAutoFit/>
          </a:bodyPr>
          <a:lstStyle/>
          <a:p>
            <a:r>
              <a:rPr lang="en-US" altLang="en-US" sz="2800" dirty="0" smtClean="0">
                <a:solidFill>
                  <a:srgbClr val="C00000"/>
                </a:solidFill>
              </a:rPr>
              <a:t>Many to Many Relationship  &lt; </a:t>
            </a:r>
            <a:r>
              <a:rPr lang="en-US" altLang="en-US" sz="2800" dirty="0" smtClean="0">
                <a:solidFill>
                  <a:srgbClr val="C00000"/>
                </a:solidFill>
                <a:sym typeface="Wingdings" panose="05000000000000000000" pitchFamily="2" charset="2"/>
              </a:rPr>
              <a:t>-------  &gt;</a:t>
            </a:r>
            <a:endParaRPr lang="en-US" altLang="en-US" sz="2800" dirty="0">
              <a:solidFill>
                <a:srgbClr val="C00000"/>
              </a:solidFill>
            </a:endParaRPr>
          </a:p>
        </p:txBody>
      </p:sp>
    </p:spTree>
    <p:extLst>
      <p:ext uri="{BB962C8B-B14F-4D97-AF65-F5344CB8AC3E}">
        <p14:creationId xmlns:p14="http://schemas.microsoft.com/office/powerpoint/2010/main" val="11811177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65</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smtClean="0">
                <a:solidFill>
                  <a:srgbClr val="C00000"/>
                </a:solidFill>
              </a:rPr>
              <a:t/>
            </a:r>
            <a:br>
              <a:rPr lang="en-US" altLang="en-US" b="1" dirty="0" smtClean="0">
                <a:solidFill>
                  <a:srgbClr val="C00000"/>
                </a:solidFill>
              </a:rPr>
            </a:br>
            <a:r>
              <a:rPr lang="en-US" altLang="en-US" sz="3600" b="1" dirty="0" smtClean="0">
                <a:solidFill>
                  <a:srgbClr val="C00000"/>
                </a:solidFill>
              </a:rPr>
              <a:t>Degree </a:t>
            </a:r>
            <a:r>
              <a:rPr lang="en-US" altLang="en-US" sz="3600" b="1" dirty="0">
                <a:solidFill>
                  <a:srgbClr val="C00000"/>
                </a:solidFill>
              </a:rPr>
              <a:t>and Cardinality in DBMS</a:t>
            </a:r>
            <a:br>
              <a:rPr lang="en-US" altLang="en-US" sz="3600" b="1" dirty="0">
                <a:solidFill>
                  <a:srgbClr val="C00000"/>
                </a:solidFill>
              </a:rPr>
            </a:br>
            <a:endParaRPr lang="en-US" altLang="en-US" sz="3600" b="1" dirty="0">
              <a:solidFill>
                <a:srgbClr val="000000"/>
              </a:solidFill>
            </a:endParaRPr>
          </a:p>
        </p:txBody>
      </p:sp>
      <p:sp>
        <p:nvSpPr>
          <p:cNvPr id="84996" name="Rectangle 3"/>
          <p:cNvSpPr>
            <a:spLocks noGrp="1" noChangeArrowheads="1"/>
          </p:cNvSpPr>
          <p:nvPr>
            <p:ph type="body" idx="1"/>
          </p:nvPr>
        </p:nvSpPr>
        <p:spPr>
          <a:xfrm>
            <a:off x="457627" y="1245429"/>
            <a:ext cx="8222350" cy="4964301"/>
          </a:xfrm>
        </p:spPr>
        <p:txBody>
          <a:bodyPr>
            <a:normAutofit lnSpcReduction="10000"/>
          </a:bodyPr>
          <a:lstStyle/>
          <a:p>
            <a:pPr marL="0" indent="0" algn="just">
              <a:buNone/>
            </a:pPr>
            <a:r>
              <a:rPr lang="en-US" altLang="en-US" dirty="0" smtClean="0"/>
              <a:t>A </a:t>
            </a:r>
            <a:r>
              <a:rPr lang="en-US" altLang="en-US" dirty="0"/>
              <a:t>table STUDENT has 5 Columns and 4 Rows</a:t>
            </a:r>
          </a:p>
          <a:p>
            <a:pPr marL="0" indent="0" algn="just">
              <a:buNone/>
            </a:pPr>
            <a:endParaRPr lang="en-US" altLang="en-US" dirty="0" smtClean="0"/>
          </a:p>
          <a:p>
            <a:pPr marL="0" indent="0" algn="just">
              <a:buNone/>
            </a:pPr>
            <a:r>
              <a:rPr lang="en-US" altLang="en-US" dirty="0" smtClean="0"/>
              <a:t>Degree</a:t>
            </a:r>
            <a:r>
              <a:rPr lang="en-US" altLang="en-US" dirty="0"/>
              <a:t>: [</a:t>
            </a:r>
            <a:r>
              <a:rPr lang="en-US" altLang="en-US" dirty="0" err="1"/>
              <a:t>No_Of_Columns</a:t>
            </a:r>
            <a:r>
              <a:rPr lang="en-US" altLang="en-US" dirty="0"/>
              <a:t> in a Relation] </a:t>
            </a:r>
          </a:p>
          <a:p>
            <a:pPr algn="just">
              <a:buFont typeface="Wingdings" panose="05000000000000000000" pitchFamily="2" charset="2"/>
              <a:buChar char="§"/>
            </a:pPr>
            <a:r>
              <a:rPr lang="en-US" altLang="en-US" dirty="0"/>
              <a:t>N</a:t>
            </a:r>
            <a:r>
              <a:rPr lang="en-US" altLang="en-US" dirty="0" smtClean="0"/>
              <a:t>umber </a:t>
            </a:r>
            <a:r>
              <a:rPr lang="en-US" altLang="en-US" dirty="0"/>
              <a:t>of attributes/columns in the relation is known as </a:t>
            </a:r>
            <a:r>
              <a:rPr lang="en-US" altLang="en-US" dirty="0" smtClean="0"/>
              <a:t>Degree </a:t>
            </a:r>
            <a:r>
              <a:rPr lang="en-US" altLang="en-US" dirty="0"/>
              <a:t>of the relation. </a:t>
            </a:r>
          </a:p>
          <a:p>
            <a:pPr algn="just">
              <a:buFont typeface="Wingdings" panose="05000000000000000000" pitchFamily="2" charset="2"/>
              <a:buChar char="§"/>
            </a:pPr>
            <a:r>
              <a:rPr lang="en-US" altLang="en-US" dirty="0"/>
              <a:t>The STUDENT relation defined above has degree 5</a:t>
            </a:r>
            <a:r>
              <a:rPr lang="en-US" altLang="en-US" dirty="0" smtClean="0"/>
              <a:t>.</a:t>
            </a:r>
          </a:p>
          <a:p>
            <a:pPr algn="just">
              <a:buFont typeface="Wingdings" panose="05000000000000000000" pitchFamily="2" charset="2"/>
              <a:buChar char="§"/>
            </a:pPr>
            <a:endParaRPr lang="en-US" altLang="en-US" dirty="0"/>
          </a:p>
          <a:p>
            <a:pPr marL="0" indent="0" algn="just">
              <a:buNone/>
            </a:pPr>
            <a:r>
              <a:rPr lang="en-US" altLang="en-US" dirty="0" smtClean="0"/>
              <a:t>Cardinality</a:t>
            </a:r>
            <a:r>
              <a:rPr lang="en-US" altLang="en-US" dirty="0"/>
              <a:t>: [ </a:t>
            </a:r>
            <a:r>
              <a:rPr lang="en-US" altLang="en-US" dirty="0" err="1"/>
              <a:t>No_of_Rows</a:t>
            </a:r>
            <a:r>
              <a:rPr lang="en-US" altLang="en-US" dirty="0"/>
              <a:t> in a Relation]</a:t>
            </a:r>
          </a:p>
          <a:p>
            <a:pPr algn="just">
              <a:buFont typeface="Wingdings" panose="05000000000000000000" pitchFamily="2" charset="2"/>
              <a:buChar char="§"/>
            </a:pPr>
            <a:r>
              <a:rPr lang="en-US" altLang="en-US" dirty="0" smtClean="0"/>
              <a:t>Number </a:t>
            </a:r>
            <a:r>
              <a:rPr lang="en-US" altLang="en-US" dirty="0"/>
              <a:t>of tuples/rows in a Relation is known as Cardinality. </a:t>
            </a:r>
          </a:p>
          <a:p>
            <a:pPr algn="just">
              <a:buFont typeface="Wingdings" panose="05000000000000000000" pitchFamily="2" charset="2"/>
              <a:buChar char="§"/>
            </a:pPr>
            <a:r>
              <a:rPr lang="en-US" altLang="en-US" dirty="0" smtClean="0"/>
              <a:t>STUDENT </a:t>
            </a:r>
            <a:r>
              <a:rPr lang="en-US" altLang="en-US" dirty="0"/>
              <a:t>Relation defined above has Cardinality 4. </a:t>
            </a:r>
            <a:endParaRPr lang="en-US" altLang="en-US" dirty="0" smtClean="0"/>
          </a:p>
        </p:txBody>
      </p:sp>
    </p:spTree>
    <p:extLst>
      <p:ext uri="{BB962C8B-B14F-4D97-AF65-F5344CB8AC3E}">
        <p14:creationId xmlns:p14="http://schemas.microsoft.com/office/powerpoint/2010/main" val="907304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66</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a:solidFill>
                  <a:srgbClr val="000000"/>
                </a:solidFill>
              </a:rPr>
              <a:t>ER </a:t>
            </a:r>
            <a:r>
              <a:rPr lang="en-US" altLang="en-US" b="1" dirty="0" smtClean="0">
                <a:solidFill>
                  <a:srgbClr val="000000"/>
                </a:solidFill>
              </a:rPr>
              <a:t>Diagram : ERD</a:t>
            </a:r>
            <a:endParaRPr lang="en-US" altLang="en-US" b="1" dirty="0">
              <a:solidFill>
                <a:srgbClr val="000000"/>
              </a:solidFill>
            </a:endParaRPr>
          </a:p>
        </p:txBody>
      </p:sp>
      <p:sp>
        <p:nvSpPr>
          <p:cNvPr id="7" name="Rectangle 3"/>
          <p:cNvSpPr txBox="1">
            <a:spLocks noChangeArrowheads="1"/>
          </p:cNvSpPr>
          <p:nvPr/>
        </p:nvSpPr>
        <p:spPr>
          <a:xfrm>
            <a:off x="604553" y="1279714"/>
            <a:ext cx="7934894" cy="39746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altLang="en-US" sz="2400" dirty="0">
                <a:solidFill>
                  <a:srgbClr val="000000"/>
                </a:solidFill>
              </a:rPr>
              <a:t>ERD is a graphical tool to express graphically the overall logical structure of database.</a:t>
            </a:r>
          </a:p>
          <a:p>
            <a:pPr algn="just">
              <a:buFont typeface="Wingdings" panose="05000000000000000000" pitchFamily="2" charset="2"/>
              <a:buChar char="§"/>
            </a:pPr>
            <a:r>
              <a:rPr lang="en-US" altLang="en-US" sz="2400" dirty="0" smtClean="0">
                <a:solidFill>
                  <a:srgbClr val="000000"/>
                </a:solidFill>
              </a:rPr>
              <a:t>ER </a:t>
            </a:r>
            <a:r>
              <a:rPr lang="en-US" altLang="en-US" sz="2400" dirty="0">
                <a:solidFill>
                  <a:srgbClr val="000000"/>
                </a:solidFill>
              </a:rPr>
              <a:t>model allows you to draw Database </a:t>
            </a:r>
            <a:r>
              <a:rPr lang="en-US" altLang="en-US" sz="2400" dirty="0" smtClean="0">
                <a:solidFill>
                  <a:srgbClr val="000000"/>
                </a:solidFill>
              </a:rPr>
              <a:t>Design</a:t>
            </a:r>
          </a:p>
          <a:p>
            <a:pPr algn="just">
              <a:buFont typeface="Wingdings" panose="05000000000000000000" pitchFamily="2" charset="2"/>
              <a:buChar char="§"/>
            </a:pPr>
            <a:r>
              <a:rPr lang="en-US" altLang="en-US" sz="2400" dirty="0" smtClean="0">
                <a:solidFill>
                  <a:srgbClr val="000000"/>
                </a:solidFill>
              </a:rPr>
              <a:t>It </a:t>
            </a:r>
            <a:r>
              <a:rPr lang="en-US" altLang="en-US" sz="2400" dirty="0">
                <a:solidFill>
                  <a:srgbClr val="000000"/>
                </a:solidFill>
              </a:rPr>
              <a:t>is an easy to use graphical tool for modeling </a:t>
            </a:r>
            <a:r>
              <a:rPr lang="en-US" altLang="en-US" sz="2400" dirty="0" smtClean="0">
                <a:solidFill>
                  <a:srgbClr val="000000"/>
                </a:solidFill>
              </a:rPr>
              <a:t>data</a:t>
            </a:r>
          </a:p>
          <a:p>
            <a:pPr algn="just">
              <a:buFont typeface="Wingdings" panose="05000000000000000000" pitchFamily="2" charset="2"/>
              <a:buChar char="§"/>
            </a:pPr>
            <a:r>
              <a:rPr lang="en-US" altLang="en-US" sz="2400" dirty="0" smtClean="0">
                <a:solidFill>
                  <a:srgbClr val="000000"/>
                </a:solidFill>
              </a:rPr>
              <a:t>Widely </a:t>
            </a:r>
            <a:r>
              <a:rPr lang="en-US" altLang="en-US" sz="2400" dirty="0">
                <a:solidFill>
                  <a:srgbClr val="000000"/>
                </a:solidFill>
              </a:rPr>
              <a:t>used in Database </a:t>
            </a:r>
            <a:r>
              <a:rPr lang="en-US" altLang="en-US" sz="2400" dirty="0" smtClean="0">
                <a:solidFill>
                  <a:srgbClr val="000000"/>
                </a:solidFill>
              </a:rPr>
              <a:t>Design</a:t>
            </a:r>
          </a:p>
          <a:p>
            <a:pPr algn="just">
              <a:buFont typeface="Wingdings" panose="05000000000000000000" pitchFamily="2" charset="2"/>
              <a:buChar char="§"/>
            </a:pPr>
            <a:r>
              <a:rPr lang="en-US" altLang="en-US" sz="2400" dirty="0" smtClean="0">
                <a:solidFill>
                  <a:srgbClr val="000000"/>
                </a:solidFill>
              </a:rPr>
              <a:t>It </a:t>
            </a:r>
            <a:r>
              <a:rPr lang="en-US" altLang="en-US" sz="2400" dirty="0">
                <a:solidFill>
                  <a:srgbClr val="000000"/>
                </a:solidFill>
              </a:rPr>
              <a:t>is a GUI representation of the logical structure of a </a:t>
            </a:r>
            <a:r>
              <a:rPr lang="en-US" altLang="en-US" sz="2400" dirty="0" smtClean="0">
                <a:solidFill>
                  <a:srgbClr val="000000"/>
                </a:solidFill>
              </a:rPr>
              <a:t>Database</a:t>
            </a:r>
          </a:p>
          <a:p>
            <a:pPr algn="just">
              <a:buFont typeface="Wingdings" panose="05000000000000000000" pitchFamily="2" charset="2"/>
              <a:buChar char="§"/>
            </a:pPr>
            <a:r>
              <a:rPr lang="en-US" altLang="en-US" sz="2400" dirty="0" smtClean="0">
                <a:solidFill>
                  <a:srgbClr val="000000"/>
                </a:solidFill>
              </a:rPr>
              <a:t>It </a:t>
            </a:r>
            <a:r>
              <a:rPr lang="en-US" altLang="en-US" sz="2400" dirty="0">
                <a:solidFill>
                  <a:srgbClr val="000000"/>
                </a:solidFill>
              </a:rPr>
              <a:t>helps you to identifies the entities which exist in a system and the relationships between those entities</a:t>
            </a:r>
            <a:endParaRPr lang="en-US" altLang="en-US" sz="2400" dirty="0" smtClean="0">
              <a:solidFill>
                <a:srgbClr val="000000"/>
              </a:solidFill>
            </a:endParaRPr>
          </a:p>
        </p:txBody>
      </p:sp>
    </p:spTree>
    <p:extLst>
      <p:ext uri="{BB962C8B-B14F-4D97-AF65-F5344CB8AC3E}">
        <p14:creationId xmlns:p14="http://schemas.microsoft.com/office/powerpoint/2010/main" val="35651524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67</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a:solidFill>
                  <a:srgbClr val="000000"/>
                </a:solidFill>
              </a:rPr>
              <a:t>ER </a:t>
            </a:r>
            <a:r>
              <a:rPr lang="en-US" altLang="en-US" b="1" dirty="0" smtClean="0">
                <a:solidFill>
                  <a:srgbClr val="000000"/>
                </a:solidFill>
              </a:rPr>
              <a:t>Diagram : Symbols </a:t>
            </a:r>
            <a:endParaRPr lang="en-US" altLang="en-US" b="1" dirty="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16" y="1149730"/>
            <a:ext cx="7886700" cy="5206621"/>
          </a:xfrm>
          <a:prstGeom prst="rect">
            <a:avLst/>
          </a:prstGeom>
        </p:spPr>
      </p:pic>
    </p:spTree>
    <p:extLst>
      <p:ext uri="{BB962C8B-B14F-4D97-AF65-F5344CB8AC3E}">
        <p14:creationId xmlns:p14="http://schemas.microsoft.com/office/powerpoint/2010/main" val="40144717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68</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smtClean="0">
                <a:solidFill>
                  <a:srgbClr val="000000"/>
                </a:solidFill>
              </a:rPr>
              <a:t>Strong / Weak entity set</a:t>
            </a:r>
            <a:endParaRPr lang="en-US" altLang="en-US" b="1" dirty="0">
              <a:solidFill>
                <a:srgbClr val="000000"/>
              </a:solidFill>
            </a:endParaRPr>
          </a:p>
        </p:txBody>
      </p:sp>
      <p:sp>
        <p:nvSpPr>
          <p:cNvPr id="6" name="Rectangle 3"/>
          <p:cNvSpPr txBox="1">
            <a:spLocks noChangeArrowheads="1"/>
          </p:cNvSpPr>
          <p:nvPr/>
        </p:nvSpPr>
        <p:spPr>
          <a:xfrm>
            <a:off x="628650" y="1484430"/>
            <a:ext cx="7983087" cy="4561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b="1" dirty="0" smtClean="0"/>
              <a:t>Strong Entity Set : </a:t>
            </a:r>
          </a:p>
          <a:p>
            <a:pPr algn="just">
              <a:buFont typeface="Wingdings" panose="05000000000000000000" pitchFamily="2" charset="2"/>
              <a:buChar char="§"/>
            </a:pPr>
            <a:r>
              <a:rPr lang="en-US" altLang="en-US" dirty="0" smtClean="0"/>
              <a:t>This has a Primary Key </a:t>
            </a:r>
            <a:r>
              <a:rPr lang="en-US" altLang="en-US" dirty="0"/>
              <a:t>Attribute</a:t>
            </a:r>
            <a:endParaRPr lang="en-US" altLang="en-US" dirty="0" smtClean="0"/>
          </a:p>
          <a:p>
            <a:pPr algn="just">
              <a:buFont typeface="Wingdings" panose="05000000000000000000" pitchFamily="2" charset="2"/>
              <a:buChar char="§"/>
            </a:pPr>
            <a:endParaRPr lang="en-US" altLang="en-US" dirty="0"/>
          </a:p>
          <a:p>
            <a:pPr marL="0" indent="0" algn="just">
              <a:buNone/>
            </a:pPr>
            <a:r>
              <a:rPr lang="en-US" altLang="en-US" b="1" dirty="0" smtClean="0"/>
              <a:t>Weak Entity </a:t>
            </a:r>
            <a:r>
              <a:rPr lang="en-US" altLang="en-US" b="1" dirty="0"/>
              <a:t>Set : </a:t>
            </a:r>
            <a:endParaRPr lang="en-US" altLang="en-US" b="1" dirty="0" smtClean="0"/>
          </a:p>
          <a:p>
            <a:pPr marL="0" indent="0" algn="just">
              <a:buNone/>
            </a:pPr>
            <a:r>
              <a:rPr lang="en-US" altLang="en-US" dirty="0" smtClean="0"/>
              <a:t>This do not have a </a:t>
            </a:r>
            <a:r>
              <a:rPr lang="en-US" altLang="en-US" dirty="0"/>
              <a:t>Primary </a:t>
            </a:r>
            <a:r>
              <a:rPr lang="en-US" altLang="en-US" dirty="0" smtClean="0"/>
              <a:t>Key Attribute.</a:t>
            </a:r>
            <a:r>
              <a:rPr lang="en-US" altLang="en-US" dirty="0"/>
              <a:t> </a:t>
            </a:r>
            <a:endParaRPr lang="en-US" altLang="en-US" dirty="0" smtClean="0"/>
          </a:p>
          <a:p>
            <a:pPr marL="0" indent="0" algn="just">
              <a:buNone/>
            </a:pPr>
            <a:r>
              <a:rPr lang="en-US" dirty="0" smtClean="0"/>
              <a:t>It </a:t>
            </a:r>
            <a:r>
              <a:rPr lang="en-US" dirty="0"/>
              <a:t>can be identified uniquely by considering the primary key of another entity. </a:t>
            </a:r>
            <a:endParaRPr lang="en-US" dirty="0" smtClean="0"/>
          </a:p>
          <a:p>
            <a:pPr marL="0" indent="0" algn="just">
              <a:buNone/>
            </a:pPr>
            <a:r>
              <a:rPr lang="en-US" dirty="0" smtClean="0"/>
              <a:t>For </a:t>
            </a:r>
            <a:r>
              <a:rPr lang="en-US" dirty="0"/>
              <a:t>that, weak entity sets need to have participation. </a:t>
            </a:r>
            <a:endParaRPr lang="en-US" altLang="en-US" dirty="0"/>
          </a:p>
          <a:p>
            <a:pPr algn="just">
              <a:buFont typeface="Wingdings" panose="05000000000000000000" pitchFamily="2" charset="2"/>
              <a:buChar char="§"/>
            </a:pPr>
            <a:endParaRPr lang="en-US" altLang="en-US" dirty="0" smtClean="0"/>
          </a:p>
          <a:p>
            <a:pPr algn="just">
              <a:buFont typeface="Wingdings" panose="05000000000000000000" pitchFamily="2" charset="2"/>
              <a:buChar char="§"/>
            </a:pPr>
            <a:endParaRPr lang="en-US" altLang="en-US" dirty="0"/>
          </a:p>
          <a:p>
            <a:pPr algn="just">
              <a:buFont typeface="Wingdings" panose="05000000000000000000" pitchFamily="2" charset="2"/>
              <a:buChar char="§"/>
            </a:pPr>
            <a:endParaRPr lang="en-US" altLang="en-US" dirty="0" smtClean="0">
              <a:solidFill>
                <a:srgbClr val="000000"/>
              </a:solidFill>
            </a:endParaRPr>
          </a:p>
        </p:txBody>
      </p:sp>
    </p:spTree>
    <p:extLst>
      <p:ext uri="{BB962C8B-B14F-4D97-AF65-F5344CB8AC3E}">
        <p14:creationId xmlns:p14="http://schemas.microsoft.com/office/powerpoint/2010/main" val="7034208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69</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a:r>
              <a:rPr lang="en-US" altLang="en-US" b="1" dirty="0" smtClean="0">
                <a:solidFill>
                  <a:srgbClr val="000000"/>
                </a:solidFill>
              </a:rPr>
              <a:t>Extended ERD</a:t>
            </a:r>
            <a:endParaRPr lang="en-US" altLang="en-US" b="1" dirty="0">
              <a:solidFill>
                <a:srgbClr val="000000"/>
              </a:solidFill>
            </a:endParaRPr>
          </a:p>
        </p:txBody>
      </p:sp>
      <p:sp>
        <p:nvSpPr>
          <p:cNvPr id="5" name="Rectangle 3"/>
          <p:cNvSpPr txBox="1">
            <a:spLocks noChangeArrowheads="1"/>
          </p:cNvSpPr>
          <p:nvPr/>
        </p:nvSpPr>
        <p:spPr>
          <a:xfrm>
            <a:off x="628650" y="1484430"/>
            <a:ext cx="7983087" cy="4561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altLang="en-US" dirty="0" smtClean="0">
                <a:solidFill>
                  <a:srgbClr val="C00000"/>
                </a:solidFill>
              </a:rPr>
              <a:t>Specialization: </a:t>
            </a:r>
          </a:p>
          <a:p>
            <a:pPr algn="just">
              <a:buFont typeface="Wingdings" panose="05000000000000000000" pitchFamily="2" charset="2"/>
              <a:buChar char="§"/>
            </a:pPr>
            <a:r>
              <a:rPr lang="en-US" altLang="en-US" dirty="0" smtClean="0">
                <a:solidFill>
                  <a:srgbClr val="C00000"/>
                </a:solidFill>
              </a:rPr>
              <a:t>Generalization: </a:t>
            </a:r>
          </a:p>
          <a:p>
            <a:pPr algn="just">
              <a:buFont typeface="Wingdings" panose="05000000000000000000" pitchFamily="2" charset="2"/>
              <a:buChar char="§"/>
            </a:pPr>
            <a:r>
              <a:rPr lang="en-US" altLang="en-US" dirty="0" smtClean="0">
                <a:solidFill>
                  <a:srgbClr val="C00000"/>
                </a:solidFill>
              </a:rPr>
              <a:t>Aggregation</a:t>
            </a:r>
          </a:p>
          <a:p>
            <a:pPr algn="just">
              <a:buFont typeface="Wingdings" panose="05000000000000000000" pitchFamily="2" charset="2"/>
              <a:buChar char="§"/>
            </a:pPr>
            <a:r>
              <a:rPr lang="en-US" altLang="en-US" dirty="0" smtClean="0">
                <a:solidFill>
                  <a:srgbClr val="C00000"/>
                </a:solidFill>
              </a:rPr>
              <a:t>Attribute Inheritance</a:t>
            </a:r>
          </a:p>
          <a:p>
            <a:pPr algn="just">
              <a:buFont typeface="Wingdings" panose="05000000000000000000" pitchFamily="2" charset="2"/>
              <a:buChar char="§"/>
            </a:pPr>
            <a:endParaRPr lang="en-US" altLang="en-US" dirty="0">
              <a:solidFill>
                <a:srgbClr val="000000"/>
              </a:solidFill>
            </a:endParaRPr>
          </a:p>
          <a:p>
            <a:pPr algn="just">
              <a:buFont typeface="Wingdings" panose="05000000000000000000" pitchFamily="2" charset="2"/>
              <a:buChar char="§"/>
            </a:pPr>
            <a:endParaRPr lang="en-US" altLang="en-US" dirty="0" smtClean="0">
              <a:solidFill>
                <a:srgbClr val="000000"/>
              </a:solidFill>
            </a:endParaRPr>
          </a:p>
        </p:txBody>
      </p:sp>
    </p:spTree>
    <p:extLst>
      <p:ext uri="{BB962C8B-B14F-4D97-AF65-F5344CB8AC3E}">
        <p14:creationId xmlns:p14="http://schemas.microsoft.com/office/powerpoint/2010/main" val="652061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7</a:t>
            </a:fld>
            <a:endParaRPr lang="en-US" altLang="en-US" sz="1600" dirty="0">
              <a:solidFill>
                <a:schemeClr val="bg2"/>
              </a:solidFill>
            </a:endParaRPr>
          </a:p>
        </p:txBody>
      </p:sp>
      <p:sp>
        <p:nvSpPr>
          <p:cNvPr id="31747" name="Rectangle 2"/>
          <p:cNvSpPr>
            <a:spLocks noGrp="1" noChangeArrowheads="1"/>
          </p:cNvSpPr>
          <p:nvPr>
            <p:ph type="title"/>
          </p:nvPr>
        </p:nvSpPr>
        <p:spPr>
          <a:xfrm>
            <a:off x="628650" y="307028"/>
            <a:ext cx="7886700" cy="740343"/>
          </a:xfrm>
        </p:spPr>
        <p:txBody>
          <a:bodyPr/>
          <a:lstStyle/>
          <a:p>
            <a:pPr algn="ctr"/>
            <a:r>
              <a:rPr lang="en-US" dirty="0"/>
              <a:t>DBMS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469" y="1446604"/>
            <a:ext cx="7087062" cy="4510514"/>
          </a:xfrm>
          <a:prstGeom prst="rect">
            <a:avLst/>
          </a:prstGeom>
        </p:spPr>
      </p:pic>
    </p:spTree>
    <p:extLst>
      <p:ext uri="{BB962C8B-B14F-4D97-AF65-F5344CB8AC3E}">
        <p14:creationId xmlns:p14="http://schemas.microsoft.com/office/powerpoint/2010/main" val="25337296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320" y="12700"/>
            <a:ext cx="8896350" cy="6780530"/>
          </a:xfrm>
          <a:custGeom>
            <a:avLst/>
            <a:gdLst/>
            <a:ahLst/>
            <a:cxnLst/>
            <a:rect l="l" t="t" r="r" b="b"/>
            <a:pathLst>
              <a:path w="8896350" h="6780530">
                <a:moveTo>
                  <a:pt x="6300470" y="0"/>
                </a:moveTo>
                <a:lnTo>
                  <a:pt x="0" y="1826260"/>
                </a:lnTo>
                <a:lnTo>
                  <a:pt x="4842509" y="6780530"/>
                </a:lnTo>
                <a:lnTo>
                  <a:pt x="8896350" y="2108200"/>
                </a:lnTo>
                <a:lnTo>
                  <a:pt x="6300470" y="0"/>
                </a:lnTo>
                <a:close/>
              </a:path>
            </a:pathLst>
          </a:custGeom>
          <a:solidFill>
            <a:srgbClr val="FFEE66"/>
          </a:solidFill>
        </p:spPr>
        <p:txBody>
          <a:bodyPr wrap="square" lIns="0" tIns="0" rIns="0" bIns="0" rtlCol="0"/>
          <a:lstStyle/>
          <a:p>
            <a:endParaRPr/>
          </a:p>
        </p:txBody>
      </p:sp>
      <p:sp>
        <p:nvSpPr>
          <p:cNvPr id="3" name="object 3"/>
          <p:cNvSpPr/>
          <p:nvPr/>
        </p:nvSpPr>
        <p:spPr>
          <a:xfrm>
            <a:off x="280670" y="280670"/>
            <a:ext cx="3572510" cy="1615440"/>
          </a:xfrm>
          <a:custGeom>
            <a:avLst/>
            <a:gdLst/>
            <a:ahLst/>
            <a:cxnLst/>
            <a:rect l="l" t="t" r="r" b="b"/>
            <a:pathLst>
              <a:path w="3572510" h="1615439">
                <a:moveTo>
                  <a:pt x="3562888" y="1532889"/>
                </a:moveTo>
                <a:lnTo>
                  <a:pt x="3098800" y="1532889"/>
                </a:lnTo>
                <a:lnTo>
                  <a:pt x="3531869" y="1615439"/>
                </a:lnTo>
                <a:lnTo>
                  <a:pt x="3572509" y="1540509"/>
                </a:lnTo>
                <a:lnTo>
                  <a:pt x="3562888" y="1532889"/>
                </a:lnTo>
                <a:close/>
              </a:path>
              <a:path w="3572510" h="1615439">
                <a:moveTo>
                  <a:pt x="320040" y="0"/>
                </a:moveTo>
                <a:lnTo>
                  <a:pt x="102869" y="78739"/>
                </a:lnTo>
                <a:lnTo>
                  <a:pt x="0" y="323850"/>
                </a:lnTo>
                <a:lnTo>
                  <a:pt x="125729" y="604519"/>
                </a:lnTo>
                <a:lnTo>
                  <a:pt x="2564130" y="1595119"/>
                </a:lnTo>
                <a:lnTo>
                  <a:pt x="3098800" y="1532889"/>
                </a:lnTo>
                <a:lnTo>
                  <a:pt x="3562888" y="1532889"/>
                </a:lnTo>
                <a:lnTo>
                  <a:pt x="3194050" y="1240789"/>
                </a:lnTo>
                <a:lnTo>
                  <a:pt x="2500630" y="819150"/>
                </a:lnTo>
                <a:lnTo>
                  <a:pt x="320040" y="0"/>
                </a:lnTo>
                <a:close/>
              </a:path>
            </a:pathLst>
          </a:custGeom>
          <a:solidFill>
            <a:srgbClr val="F7F7F7"/>
          </a:solidFill>
        </p:spPr>
        <p:txBody>
          <a:bodyPr wrap="square" lIns="0" tIns="0" rIns="0" bIns="0" rtlCol="0"/>
          <a:lstStyle/>
          <a:p>
            <a:endParaRPr/>
          </a:p>
        </p:txBody>
      </p:sp>
      <p:sp>
        <p:nvSpPr>
          <p:cNvPr id="4" name="object 4"/>
          <p:cNvSpPr/>
          <p:nvPr/>
        </p:nvSpPr>
        <p:spPr>
          <a:xfrm>
            <a:off x="262890" y="414019"/>
            <a:ext cx="3562350" cy="1598930"/>
          </a:xfrm>
          <a:custGeom>
            <a:avLst/>
            <a:gdLst/>
            <a:ahLst/>
            <a:cxnLst/>
            <a:rect l="l" t="t" r="r" b="b"/>
            <a:pathLst>
              <a:path w="3562350" h="1598930">
                <a:moveTo>
                  <a:pt x="3550389" y="1532889"/>
                </a:moveTo>
                <a:lnTo>
                  <a:pt x="3032760" y="1532889"/>
                </a:lnTo>
                <a:lnTo>
                  <a:pt x="3515360" y="1598929"/>
                </a:lnTo>
                <a:lnTo>
                  <a:pt x="3562350" y="1543050"/>
                </a:lnTo>
                <a:lnTo>
                  <a:pt x="3550389" y="1532889"/>
                </a:lnTo>
                <a:close/>
              </a:path>
              <a:path w="3562350" h="1598930">
                <a:moveTo>
                  <a:pt x="307340" y="0"/>
                </a:moveTo>
                <a:lnTo>
                  <a:pt x="104139" y="62229"/>
                </a:lnTo>
                <a:lnTo>
                  <a:pt x="0" y="292100"/>
                </a:lnTo>
                <a:lnTo>
                  <a:pt x="93979" y="580389"/>
                </a:lnTo>
                <a:lnTo>
                  <a:pt x="2571750" y="1579879"/>
                </a:lnTo>
                <a:lnTo>
                  <a:pt x="3032760" y="1532889"/>
                </a:lnTo>
                <a:lnTo>
                  <a:pt x="3550389" y="1532889"/>
                </a:lnTo>
                <a:lnTo>
                  <a:pt x="3208020" y="1242059"/>
                </a:lnTo>
                <a:lnTo>
                  <a:pt x="2989580" y="1010919"/>
                </a:lnTo>
                <a:lnTo>
                  <a:pt x="307340" y="0"/>
                </a:lnTo>
                <a:close/>
              </a:path>
            </a:pathLst>
          </a:custGeom>
          <a:solidFill>
            <a:srgbClr val="FF0000"/>
          </a:solidFill>
        </p:spPr>
        <p:txBody>
          <a:bodyPr wrap="square" lIns="0" tIns="0" rIns="0" bIns="0" rtlCol="0"/>
          <a:lstStyle/>
          <a:p>
            <a:endParaRPr/>
          </a:p>
        </p:txBody>
      </p:sp>
      <p:sp>
        <p:nvSpPr>
          <p:cNvPr id="5" name="object 5"/>
          <p:cNvSpPr/>
          <p:nvPr/>
        </p:nvSpPr>
        <p:spPr>
          <a:xfrm>
            <a:off x="751840" y="546100"/>
            <a:ext cx="2363470" cy="1459230"/>
          </a:xfrm>
          <a:custGeom>
            <a:avLst/>
            <a:gdLst/>
            <a:ahLst/>
            <a:cxnLst/>
            <a:rect l="l" t="t" r="r" b="b"/>
            <a:pathLst>
              <a:path w="2363470" h="1459230">
                <a:moveTo>
                  <a:pt x="176529" y="0"/>
                </a:moveTo>
                <a:lnTo>
                  <a:pt x="0" y="247650"/>
                </a:lnTo>
                <a:lnTo>
                  <a:pt x="0" y="635000"/>
                </a:lnTo>
                <a:lnTo>
                  <a:pt x="2076450" y="1459229"/>
                </a:lnTo>
                <a:lnTo>
                  <a:pt x="2115820" y="1042670"/>
                </a:lnTo>
                <a:lnTo>
                  <a:pt x="2363470" y="824229"/>
                </a:lnTo>
                <a:lnTo>
                  <a:pt x="176529" y="0"/>
                </a:lnTo>
                <a:close/>
              </a:path>
            </a:pathLst>
          </a:custGeom>
          <a:solidFill>
            <a:srgbClr val="FFB700"/>
          </a:solidFill>
        </p:spPr>
        <p:txBody>
          <a:bodyPr wrap="square" lIns="0" tIns="0" rIns="0" bIns="0" rtlCol="0"/>
          <a:lstStyle/>
          <a:p>
            <a:endParaRPr/>
          </a:p>
        </p:txBody>
      </p:sp>
      <p:sp>
        <p:nvSpPr>
          <p:cNvPr id="6" name="object 6"/>
          <p:cNvSpPr/>
          <p:nvPr/>
        </p:nvSpPr>
        <p:spPr>
          <a:xfrm>
            <a:off x="3182620" y="1482089"/>
            <a:ext cx="336550" cy="340360"/>
          </a:xfrm>
          <a:custGeom>
            <a:avLst/>
            <a:gdLst/>
            <a:ahLst/>
            <a:cxnLst/>
            <a:rect l="l" t="t" r="r" b="b"/>
            <a:pathLst>
              <a:path w="336550" h="340360">
                <a:moveTo>
                  <a:pt x="246380" y="0"/>
                </a:moveTo>
                <a:lnTo>
                  <a:pt x="88900" y="129539"/>
                </a:lnTo>
                <a:lnTo>
                  <a:pt x="0" y="340360"/>
                </a:lnTo>
                <a:lnTo>
                  <a:pt x="179069" y="314960"/>
                </a:lnTo>
                <a:lnTo>
                  <a:pt x="231140" y="165100"/>
                </a:lnTo>
                <a:lnTo>
                  <a:pt x="336550" y="53339"/>
                </a:lnTo>
                <a:lnTo>
                  <a:pt x="246380" y="0"/>
                </a:lnTo>
                <a:close/>
              </a:path>
            </a:pathLst>
          </a:custGeom>
          <a:solidFill>
            <a:srgbClr val="000000"/>
          </a:solidFill>
        </p:spPr>
        <p:txBody>
          <a:bodyPr wrap="square" lIns="0" tIns="0" rIns="0" bIns="0" rtlCol="0"/>
          <a:lstStyle/>
          <a:p>
            <a:endParaRPr/>
          </a:p>
        </p:txBody>
      </p:sp>
      <p:sp>
        <p:nvSpPr>
          <p:cNvPr id="7" name="object 7"/>
          <p:cNvSpPr/>
          <p:nvPr/>
        </p:nvSpPr>
        <p:spPr>
          <a:xfrm>
            <a:off x="195579" y="234950"/>
            <a:ext cx="3788410" cy="1715770"/>
          </a:xfrm>
          <a:custGeom>
            <a:avLst/>
            <a:gdLst/>
            <a:ahLst/>
            <a:cxnLst/>
            <a:rect l="l" t="t" r="r" b="b"/>
            <a:pathLst>
              <a:path w="3788410" h="1715770">
                <a:moveTo>
                  <a:pt x="3731133" y="1628139"/>
                </a:moveTo>
                <a:lnTo>
                  <a:pt x="3197860" y="1628139"/>
                </a:lnTo>
                <a:lnTo>
                  <a:pt x="3634740" y="1715770"/>
                </a:lnTo>
                <a:lnTo>
                  <a:pt x="3731133" y="1628139"/>
                </a:lnTo>
                <a:close/>
              </a:path>
              <a:path w="3788410" h="1715770">
                <a:moveTo>
                  <a:pt x="487680" y="0"/>
                </a:moveTo>
                <a:lnTo>
                  <a:pt x="350520" y="0"/>
                </a:lnTo>
                <a:lnTo>
                  <a:pt x="140970" y="100329"/>
                </a:lnTo>
                <a:lnTo>
                  <a:pt x="0" y="405129"/>
                </a:lnTo>
                <a:lnTo>
                  <a:pt x="149860" y="697229"/>
                </a:lnTo>
                <a:lnTo>
                  <a:pt x="2658110" y="1690370"/>
                </a:lnTo>
                <a:lnTo>
                  <a:pt x="3197860" y="1628139"/>
                </a:lnTo>
                <a:lnTo>
                  <a:pt x="3731133" y="1628139"/>
                </a:lnTo>
                <a:lnTo>
                  <a:pt x="3775837" y="1587500"/>
                </a:lnTo>
                <a:lnTo>
                  <a:pt x="2741930" y="1587500"/>
                </a:lnTo>
                <a:lnTo>
                  <a:pt x="2753541" y="1541779"/>
                </a:lnTo>
                <a:lnTo>
                  <a:pt x="2561590" y="1541779"/>
                </a:lnTo>
                <a:lnTo>
                  <a:pt x="240029" y="604520"/>
                </a:lnTo>
                <a:lnTo>
                  <a:pt x="179070" y="419100"/>
                </a:lnTo>
                <a:lnTo>
                  <a:pt x="231140" y="185420"/>
                </a:lnTo>
                <a:lnTo>
                  <a:pt x="487680" y="0"/>
                </a:lnTo>
                <a:close/>
              </a:path>
              <a:path w="3788410" h="1715770">
                <a:moveTo>
                  <a:pt x="3177540" y="1535429"/>
                </a:moveTo>
                <a:lnTo>
                  <a:pt x="2741930" y="1587500"/>
                </a:lnTo>
                <a:lnTo>
                  <a:pt x="3775837" y="1587500"/>
                </a:lnTo>
                <a:lnTo>
                  <a:pt x="3784219" y="1579879"/>
                </a:lnTo>
                <a:lnTo>
                  <a:pt x="3549650" y="1579879"/>
                </a:lnTo>
                <a:lnTo>
                  <a:pt x="3177540" y="1535429"/>
                </a:lnTo>
                <a:close/>
              </a:path>
              <a:path w="3788410" h="1715770">
                <a:moveTo>
                  <a:pt x="3211830" y="998220"/>
                </a:moveTo>
                <a:lnTo>
                  <a:pt x="3078480" y="1027429"/>
                </a:lnTo>
                <a:lnTo>
                  <a:pt x="3237230" y="1294129"/>
                </a:lnTo>
                <a:lnTo>
                  <a:pt x="3549650" y="1579879"/>
                </a:lnTo>
                <a:lnTo>
                  <a:pt x="3784219" y="1579879"/>
                </a:lnTo>
                <a:lnTo>
                  <a:pt x="3788410" y="1576070"/>
                </a:lnTo>
                <a:lnTo>
                  <a:pt x="3378200" y="1294129"/>
                </a:lnTo>
                <a:lnTo>
                  <a:pt x="3211830" y="998220"/>
                </a:lnTo>
                <a:close/>
              </a:path>
              <a:path w="3788410" h="1715770">
                <a:moveTo>
                  <a:pt x="3008630" y="1049020"/>
                </a:moveTo>
                <a:lnTo>
                  <a:pt x="2791460" y="1075689"/>
                </a:lnTo>
                <a:lnTo>
                  <a:pt x="2620010" y="1282700"/>
                </a:lnTo>
                <a:lnTo>
                  <a:pt x="2561590" y="1541779"/>
                </a:lnTo>
                <a:lnTo>
                  <a:pt x="2753541" y="1541779"/>
                </a:lnTo>
                <a:lnTo>
                  <a:pt x="2823210" y="1267460"/>
                </a:lnTo>
                <a:lnTo>
                  <a:pt x="3008630" y="1049020"/>
                </a:lnTo>
                <a:close/>
              </a:path>
            </a:pathLst>
          </a:custGeom>
          <a:solidFill>
            <a:srgbClr val="000000"/>
          </a:solidFill>
        </p:spPr>
        <p:txBody>
          <a:bodyPr wrap="square" lIns="0" tIns="0" rIns="0" bIns="0" rtlCol="0"/>
          <a:lstStyle/>
          <a:p>
            <a:endParaRPr/>
          </a:p>
        </p:txBody>
      </p:sp>
      <p:sp>
        <p:nvSpPr>
          <p:cNvPr id="8" name="object 8"/>
          <p:cNvSpPr/>
          <p:nvPr/>
        </p:nvSpPr>
        <p:spPr>
          <a:xfrm>
            <a:off x="514350" y="250190"/>
            <a:ext cx="2677160" cy="975360"/>
          </a:xfrm>
          <a:custGeom>
            <a:avLst/>
            <a:gdLst/>
            <a:ahLst/>
            <a:cxnLst/>
            <a:rect l="l" t="t" r="r" b="b"/>
            <a:pathLst>
              <a:path w="2677160" h="975360">
                <a:moveTo>
                  <a:pt x="224790" y="0"/>
                </a:moveTo>
                <a:lnTo>
                  <a:pt x="0" y="53339"/>
                </a:lnTo>
                <a:lnTo>
                  <a:pt x="2420620" y="975359"/>
                </a:lnTo>
                <a:lnTo>
                  <a:pt x="2677160" y="955039"/>
                </a:lnTo>
                <a:lnTo>
                  <a:pt x="224790" y="0"/>
                </a:lnTo>
                <a:close/>
              </a:path>
            </a:pathLst>
          </a:custGeom>
          <a:solidFill>
            <a:srgbClr val="000000"/>
          </a:solidFill>
        </p:spPr>
        <p:txBody>
          <a:bodyPr wrap="square" lIns="0" tIns="0" rIns="0" bIns="0" rtlCol="0"/>
          <a:lstStyle/>
          <a:p>
            <a:endParaRPr/>
          </a:p>
        </p:txBody>
      </p:sp>
      <p:sp>
        <p:nvSpPr>
          <p:cNvPr id="9" name="object 9"/>
          <p:cNvSpPr/>
          <p:nvPr/>
        </p:nvSpPr>
        <p:spPr>
          <a:xfrm>
            <a:off x="648969" y="398779"/>
            <a:ext cx="360680" cy="651510"/>
          </a:xfrm>
          <a:custGeom>
            <a:avLst/>
            <a:gdLst/>
            <a:ahLst/>
            <a:cxnLst/>
            <a:rect l="l" t="t" r="r" b="b"/>
            <a:pathLst>
              <a:path w="360680" h="651510">
                <a:moveTo>
                  <a:pt x="261620" y="0"/>
                </a:moveTo>
                <a:lnTo>
                  <a:pt x="43179" y="205740"/>
                </a:lnTo>
                <a:lnTo>
                  <a:pt x="0" y="447040"/>
                </a:lnTo>
                <a:lnTo>
                  <a:pt x="73659" y="609600"/>
                </a:lnTo>
                <a:lnTo>
                  <a:pt x="212089" y="651510"/>
                </a:lnTo>
                <a:lnTo>
                  <a:pt x="171449" y="298450"/>
                </a:lnTo>
                <a:lnTo>
                  <a:pt x="360680" y="33020"/>
                </a:lnTo>
                <a:lnTo>
                  <a:pt x="261620" y="0"/>
                </a:lnTo>
                <a:close/>
              </a:path>
            </a:pathLst>
          </a:custGeom>
          <a:solidFill>
            <a:srgbClr val="000000"/>
          </a:solidFill>
        </p:spPr>
        <p:txBody>
          <a:bodyPr wrap="square" lIns="0" tIns="0" rIns="0" bIns="0" rtlCol="0"/>
          <a:lstStyle/>
          <a:p>
            <a:endParaRPr/>
          </a:p>
        </p:txBody>
      </p:sp>
      <p:sp>
        <p:nvSpPr>
          <p:cNvPr id="10" name="object 10"/>
          <p:cNvSpPr/>
          <p:nvPr/>
        </p:nvSpPr>
        <p:spPr>
          <a:xfrm>
            <a:off x="1342389" y="850900"/>
            <a:ext cx="1097280" cy="577850"/>
          </a:xfrm>
          <a:custGeom>
            <a:avLst/>
            <a:gdLst/>
            <a:ahLst/>
            <a:cxnLst/>
            <a:rect l="l" t="t" r="r" b="b"/>
            <a:pathLst>
              <a:path w="1097280" h="577850">
                <a:moveTo>
                  <a:pt x="111759" y="156210"/>
                </a:moveTo>
                <a:lnTo>
                  <a:pt x="240029" y="317500"/>
                </a:lnTo>
                <a:lnTo>
                  <a:pt x="610870" y="527050"/>
                </a:lnTo>
                <a:lnTo>
                  <a:pt x="1046479" y="577850"/>
                </a:lnTo>
                <a:lnTo>
                  <a:pt x="1084007" y="473710"/>
                </a:lnTo>
                <a:lnTo>
                  <a:pt x="988060" y="473710"/>
                </a:lnTo>
                <a:lnTo>
                  <a:pt x="731520" y="448310"/>
                </a:lnTo>
                <a:lnTo>
                  <a:pt x="312420" y="284479"/>
                </a:lnTo>
                <a:lnTo>
                  <a:pt x="111759" y="156210"/>
                </a:lnTo>
                <a:close/>
              </a:path>
              <a:path w="1097280" h="577850">
                <a:moveTo>
                  <a:pt x="0" y="0"/>
                </a:moveTo>
                <a:lnTo>
                  <a:pt x="31750" y="66039"/>
                </a:lnTo>
                <a:lnTo>
                  <a:pt x="359409" y="128270"/>
                </a:lnTo>
                <a:lnTo>
                  <a:pt x="727710" y="266700"/>
                </a:lnTo>
                <a:lnTo>
                  <a:pt x="988060" y="473710"/>
                </a:lnTo>
                <a:lnTo>
                  <a:pt x="1084007" y="473710"/>
                </a:lnTo>
                <a:lnTo>
                  <a:pt x="1097280" y="436879"/>
                </a:lnTo>
                <a:lnTo>
                  <a:pt x="883920" y="233679"/>
                </a:lnTo>
                <a:lnTo>
                  <a:pt x="382270" y="3302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7834630" y="4530090"/>
            <a:ext cx="883919" cy="675640"/>
          </a:xfrm>
          <a:custGeom>
            <a:avLst/>
            <a:gdLst/>
            <a:ahLst/>
            <a:cxnLst/>
            <a:rect l="l" t="t" r="r" b="b"/>
            <a:pathLst>
              <a:path w="883920" h="675639">
                <a:moveTo>
                  <a:pt x="751840" y="0"/>
                </a:moveTo>
                <a:lnTo>
                  <a:pt x="148590" y="427990"/>
                </a:lnTo>
                <a:lnTo>
                  <a:pt x="85090" y="563880"/>
                </a:lnTo>
                <a:lnTo>
                  <a:pt x="0" y="654050"/>
                </a:lnTo>
                <a:lnTo>
                  <a:pt x="142240" y="631190"/>
                </a:lnTo>
                <a:lnTo>
                  <a:pt x="347979" y="530860"/>
                </a:lnTo>
                <a:lnTo>
                  <a:pt x="869950" y="138430"/>
                </a:lnTo>
                <a:lnTo>
                  <a:pt x="883920" y="74930"/>
                </a:lnTo>
                <a:lnTo>
                  <a:pt x="839470" y="13970"/>
                </a:lnTo>
                <a:lnTo>
                  <a:pt x="751840" y="0"/>
                </a:lnTo>
                <a:close/>
              </a:path>
            </a:pathLst>
          </a:custGeom>
          <a:solidFill>
            <a:srgbClr val="F7F7F7"/>
          </a:solidFill>
        </p:spPr>
        <p:txBody>
          <a:bodyPr wrap="square" lIns="0" tIns="0" rIns="0" bIns="0" rtlCol="0"/>
          <a:lstStyle/>
          <a:p>
            <a:endParaRPr/>
          </a:p>
        </p:txBody>
      </p:sp>
      <p:sp>
        <p:nvSpPr>
          <p:cNvPr id="12" name="object 12"/>
          <p:cNvSpPr/>
          <p:nvPr/>
        </p:nvSpPr>
        <p:spPr>
          <a:xfrm>
            <a:off x="7813040" y="4503420"/>
            <a:ext cx="880110" cy="675640"/>
          </a:xfrm>
          <a:custGeom>
            <a:avLst/>
            <a:gdLst/>
            <a:ahLst/>
            <a:cxnLst/>
            <a:rect l="l" t="t" r="r" b="b"/>
            <a:pathLst>
              <a:path w="880109" h="675639">
                <a:moveTo>
                  <a:pt x="755650" y="0"/>
                </a:moveTo>
                <a:lnTo>
                  <a:pt x="144779" y="434339"/>
                </a:lnTo>
                <a:lnTo>
                  <a:pt x="87629" y="551179"/>
                </a:lnTo>
                <a:lnTo>
                  <a:pt x="0" y="655319"/>
                </a:lnTo>
                <a:lnTo>
                  <a:pt x="6350" y="675639"/>
                </a:lnTo>
                <a:lnTo>
                  <a:pt x="132079" y="636269"/>
                </a:lnTo>
                <a:lnTo>
                  <a:pt x="220979" y="619759"/>
                </a:lnTo>
                <a:lnTo>
                  <a:pt x="864869" y="138429"/>
                </a:lnTo>
                <a:lnTo>
                  <a:pt x="880109" y="80009"/>
                </a:lnTo>
                <a:lnTo>
                  <a:pt x="839469" y="21589"/>
                </a:lnTo>
                <a:lnTo>
                  <a:pt x="755650" y="0"/>
                </a:lnTo>
                <a:close/>
              </a:path>
            </a:pathLst>
          </a:custGeom>
          <a:solidFill>
            <a:srgbClr val="6F3CFF"/>
          </a:solidFill>
        </p:spPr>
        <p:txBody>
          <a:bodyPr wrap="square" lIns="0" tIns="0" rIns="0" bIns="0" rtlCol="0"/>
          <a:lstStyle/>
          <a:p>
            <a:endParaRPr/>
          </a:p>
        </p:txBody>
      </p:sp>
      <p:sp>
        <p:nvSpPr>
          <p:cNvPr id="13" name="object 13"/>
          <p:cNvSpPr/>
          <p:nvPr/>
        </p:nvSpPr>
        <p:spPr>
          <a:xfrm>
            <a:off x="7954009" y="4569459"/>
            <a:ext cx="638810" cy="530860"/>
          </a:xfrm>
          <a:custGeom>
            <a:avLst/>
            <a:gdLst/>
            <a:ahLst/>
            <a:cxnLst/>
            <a:rect l="l" t="t" r="r" b="b"/>
            <a:pathLst>
              <a:path w="638809" h="530860">
                <a:moveTo>
                  <a:pt x="509270" y="0"/>
                </a:moveTo>
                <a:lnTo>
                  <a:pt x="0" y="367029"/>
                </a:lnTo>
                <a:lnTo>
                  <a:pt x="96520" y="439419"/>
                </a:lnTo>
                <a:lnTo>
                  <a:pt x="113030" y="530859"/>
                </a:lnTo>
                <a:lnTo>
                  <a:pt x="638810" y="138429"/>
                </a:lnTo>
                <a:lnTo>
                  <a:pt x="604520" y="59689"/>
                </a:lnTo>
                <a:lnTo>
                  <a:pt x="509270" y="0"/>
                </a:lnTo>
                <a:close/>
              </a:path>
            </a:pathLst>
          </a:custGeom>
          <a:solidFill>
            <a:srgbClr val="FFB700"/>
          </a:solidFill>
        </p:spPr>
        <p:txBody>
          <a:bodyPr wrap="square" lIns="0" tIns="0" rIns="0" bIns="0" rtlCol="0"/>
          <a:lstStyle/>
          <a:p>
            <a:endParaRPr/>
          </a:p>
        </p:txBody>
      </p:sp>
      <p:sp>
        <p:nvSpPr>
          <p:cNvPr id="14" name="object 14"/>
          <p:cNvSpPr/>
          <p:nvPr/>
        </p:nvSpPr>
        <p:spPr>
          <a:xfrm>
            <a:off x="7927340" y="5046979"/>
            <a:ext cx="64769" cy="12318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7819390" y="4509770"/>
            <a:ext cx="910590" cy="727710"/>
          </a:xfrm>
          <a:custGeom>
            <a:avLst/>
            <a:gdLst/>
            <a:ahLst/>
            <a:cxnLst/>
            <a:rect l="l" t="t" r="r" b="b"/>
            <a:pathLst>
              <a:path w="910590" h="727710">
                <a:moveTo>
                  <a:pt x="764539" y="0"/>
                </a:moveTo>
                <a:lnTo>
                  <a:pt x="151129" y="443229"/>
                </a:lnTo>
                <a:lnTo>
                  <a:pt x="86359" y="580389"/>
                </a:lnTo>
                <a:lnTo>
                  <a:pt x="0" y="670559"/>
                </a:lnTo>
                <a:lnTo>
                  <a:pt x="11429" y="727709"/>
                </a:lnTo>
                <a:lnTo>
                  <a:pt x="140969" y="674369"/>
                </a:lnTo>
                <a:lnTo>
                  <a:pt x="239304" y="674369"/>
                </a:lnTo>
                <a:lnTo>
                  <a:pt x="240664" y="670559"/>
                </a:lnTo>
                <a:lnTo>
                  <a:pt x="45719" y="670559"/>
                </a:lnTo>
                <a:lnTo>
                  <a:pt x="111759" y="589279"/>
                </a:lnTo>
                <a:lnTo>
                  <a:pt x="163829" y="478789"/>
                </a:lnTo>
                <a:lnTo>
                  <a:pt x="237489" y="478789"/>
                </a:lnTo>
                <a:lnTo>
                  <a:pt x="200659" y="441959"/>
                </a:lnTo>
                <a:lnTo>
                  <a:pt x="773429" y="34289"/>
                </a:lnTo>
                <a:lnTo>
                  <a:pt x="875876" y="34289"/>
                </a:lnTo>
                <a:lnTo>
                  <a:pt x="858519" y="7619"/>
                </a:lnTo>
                <a:lnTo>
                  <a:pt x="764539" y="0"/>
                </a:lnTo>
                <a:close/>
              </a:path>
              <a:path w="910590" h="727710">
                <a:moveTo>
                  <a:pt x="239304" y="674369"/>
                </a:moveTo>
                <a:lnTo>
                  <a:pt x="140969" y="674369"/>
                </a:lnTo>
                <a:lnTo>
                  <a:pt x="237489" y="679449"/>
                </a:lnTo>
                <a:lnTo>
                  <a:pt x="239304" y="674369"/>
                </a:lnTo>
                <a:close/>
              </a:path>
              <a:path w="910590" h="727710">
                <a:moveTo>
                  <a:pt x="161289" y="640079"/>
                </a:moveTo>
                <a:lnTo>
                  <a:pt x="45719" y="670559"/>
                </a:lnTo>
                <a:lnTo>
                  <a:pt x="240664" y="670559"/>
                </a:lnTo>
                <a:lnTo>
                  <a:pt x="250189" y="643889"/>
                </a:lnTo>
                <a:lnTo>
                  <a:pt x="161289" y="640079"/>
                </a:lnTo>
                <a:close/>
              </a:path>
              <a:path w="910590" h="727710">
                <a:moveTo>
                  <a:pt x="237489" y="478789"/>
                </a:moveTo>
                <a:lnTo>
                  <a:pt x="163829" y="478789"/>
                </a:lnTo>
                <a:lnTo>
                  <a:pt x="229869" y="546099"/>
                </a:lnTo>
                <a:lnTo>
                  <a:pt x="255269" y="623569"/>
                </a:lnTo>
                <a:lnTo>
                  <a:pt x="280669" y="567689"/>
                </a:lnTo>
                <a:lnTo>
                  <a:pt x="255269" y="496569"/>
                </a:lnTo>
                <a:lnTo>
                  <a:pt x="237489" y="478789"/>
                </a:lnTo>
                <a:close/>
              </a:path>
              <a:path w="910590" h="727710">
                <a:moveTo>
                  <a:pt x="875876" y="34289"/>
                </a:moveTo>
                <a:lnTo>
                  <a:pt x="773429" y="34289"/>
                </a:lnTo>
                <a:lnTo>
                  <a:pt x="828039" y="48259"/>
                </a:lnTo>
                <a:lnTo>
                  <a:pt x="877569" y="96519"/>
                </a:lnTo>
                <a:lnTo>
                  <a:pt x="883919" y="185419"/>
                </a:lnTo>
                <a:lnTo>
                  <a:pt x="904239" y="152399"/>
                </a:lnTo>
                <a:lnTo>
                  <a:pt x="910589" y="87629"/>
                </a:lnTo>
                <a:lnTo>
                  <a:pt x="875876" y="34289"/>
                </a:lnTo>
                <a:close/>
              </a:path>
            </a:pathLst>
          </a:custGeom>
          <a:solidFill>
            <a:srgbClr val="000000"/>
          </a:solidFill>
        </p:spPr>
        <p:txBody>
          <a:bodyPr wrap="square" lIns="0" tIns="0" rIns="0" bIns="0" rtlCol="0"/>
          <a:lstStyle/>
          <a:p>
            <a:endParaRPr/>
          </a:p>
        </p:txBody>
      </p:sp>
      <p:sp>
        <p:nvSpPr>
          <p:cNvPr id="16" name="object 16"/>
          <p:cNvSpPr/>
          <p:nvPr/>
        </p:nvSpPr>
        <p:spPr>
          <a:xfrm>
            <a:off x="8097519" y="4645659"/>
            <a:ext cx="615950" cy="499109"/>
          </a:xfrm>
          <a:custGeom>
            <a:avLst/>
            <a:gdLst/>
            <a:ahLst/>
            <a:cxnLst/>
            <a:rect l="l" t="t" r="r" b="b"/>
            <a:pathLst>
              <a:path w="615950" h="499110">
                <a:moveTo>
                  <a:pt x="615950" y="0"/>
                </a:moveTo>
                <a:lnTo>
                  <a:pt x="33020" y="434339"/>
                </a:lnTo>
                <a:lnTo>
                  <a:pt x="0" y="499109"/>
                </a:lnTo>
                <a:lnTo>
                  <a:pt x="595629" y="60959"/>
                </a:lnTo>
                <a:lnTo>
                  <a:pt x="615950" y="0"/>
                </a:lnTo>
                <a:close/>
              </a:path>
            </a:pathLst>
          </a:custGeom>
          <a:solidFill>
            <a:srgbClr val="000000"/>
          </a:solidFill>
        </p:spPr>
        <p:txBody>
          <a:bodyPr wrap="square" lIns="0" tIns="0" rIns="0" bIns="0" rtlCol="0"/>
          <a:lstStyle/>
          <a:p>
            <a:endParaRPr/>
          </a:p>
        </p:txBody>
      </p:sp>
      <p:sp>
        <p:nvSpPr>
          <p:cNvPr id="17" name="object 17"/>
          <p:cNvSpPr/>
          <p:nvPr/>
        </p:nvSpPr>
        <p:spPr>
          <a:xfrm>
            <a:off x="8481059" y="4584700"/>
            <a:ext cx="149860" cy="15621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8163559" y="4754879"/>
            <a:ext cx="295910" cy="196850"/>
          </a:xfrm>
          <a:custGeom>
            <a:avLst/>
            <a:gdLst/>
            <a:ahLst/>
            <a:cxnLst/>
            <a:rect l="l" t="t" r="r" b="b"/>
            <a:pathLst>
              <a:path w="295909" h="196850">
                <a:moveTo>
                  <a:pt x="241300" y="6350"/>
                </a:moveTo>
                <a:lnTo>
                  <a:pt x="182880" y="11430"/>
                </a:lnTo>
                <a:lnTo>
                  <a:pt x="77470" y="67310"/>
                </a:lnTo>
                <a:lnTo>
                  <a:pt x="0" y="162560"/>
                </a:lnTo>
                <a:lnTo>
                  <a:pt x="26670" y="196850"/>
                </a:lnTo>
                <a:lnTo>
                  <a:pt x="107950" y="176530"/>
                </a:lnTo>
                <a:lnTo>
                  <a:pt x="123788" y="165100"/>
                </a:lnTo>
                <a:lnTo>
                  <a:pt x="34290" y="165100"/>
                </a:lnTo>
                <a:lnTo>
                  <a:pt x="78740" y="107950"/>
                </a:lnTo>
                <a:lnTo>
                  <a:pt x="180340" y="34290"/>
                </a:lnTo>
                <a:lnTo>
                  <a:pt x="241300" y="6350"/>
                </a:lnTo>
                <a:close/>
              </a:path>
              <a:path w="295909" h="196850">
                <a:moveTo>
                  <a:pt x="274320" y="0"/>
                </a:moveTo>
                <a:lnTo>
                  <a:pt x="210820" y="68580"/>
                </a:lnTo>
                <a:lnTo>
                  <a:pt x="123190" y="134620"/>
                </a:lnTo>
                <a:lnTo>
                  <a:pt x="34290" y="165100"/>
                </a:lnTo>
                <a:lnTo>
                  <a:pt x="123788" y="165100"/>
                </a:lnTo>
                <a:lnTo>
                  <a:pt x="231140" y="87630"/>
                </a:lnTo>
                <a:lnTo>
                  <a:pt x="295910" y="2540"/>
                </a:lnTo>
                <a:lnTo>
                  <a:pt x="274320" y="0"/>
                </a:lnTo>
                <a:close/>
              </a:path>
            </a:pathLst>
          </a:custGeom>
          <a:solidFill>
            <a:srgbClr val="000000"/>
          </a:solidFill>
        </p:spPr>
        <p:txBody>
          <a:bodyPr wrap="square" lIns="0" tIns="0" rIns="0" bIns="0" rtlCol="0"/>
          <a:lstStyle/>
          <a:p>
            <a:endParaRPr/>
          </a:p>
        </p:txBody>
      </p:sp>
      <p:sp>
        <p:nvSpPr>
          <p:cNvPr id="19" name="object 19"/>
          <p:cNvSpPr/>
          <p:nvPr/>
        </p:nvSpPr>
        <p:spPr>
          <a:xfrm>
            <a:off x="901700" y="5054600"/>
            <a:ext cx="6807200" cy="723900"/>
          </a:xfrm>
          <a:custGeom>
            <a:avLst/>
            <a:gdLst/>
            <a:ahLst/>
            <a:cxnLst/>
            <a:rect l="l" t="t" r="r" b="b"/>
            <a:pathLst>
              <a:path w="6807200" h="723900">
                <a:moveTo>
                  <a:pt x="0" y="0"/>
                </a:moveTo>
                <a:lnTo>
                  <a:pt x="55112" y="18844"/>
                </a:lnTo>
                <a:lnTo>
                  <a:pt x="123349" y="44096"/>
                </a:lnTo>
                <a:lnTo>
                  <a:pt x="161851" y="58750"/>
                </a:lnTo>
                <a:lnTo>
                  <a:pt x="202990" y="74555"/>
                </a:lnTo>
                <a:lnTo>
                  <a:pt x="246551" y="91361"/>
                </a:lnTo>
                <a:lnTo>
                  <a:pt x="292318" y="109018"/>
                </a:lnTo>
                <a:lnTo>
                  <a:pt x="340077" y="127376"/>
                </a:lnTo>
                <a:lnTo>
                  <a:pt x="389613" y="146284"/>
                </a:lnTo>
                <a:lnTo>
                  <a:pt x="440711" y="165593"/>
                </a:lnTo>
                <a:lnTo>
                  <a:pt x="493157" y="185151"/>
                </a:lnTo>
                <a:lnTo>
                  <a:pt x="546734" y="204810"/>
                </a:lnTo>
                <a:lnTo>
                  <a:pt x="601230" y="224418"/>
                </a:lnTo>
                <a:lnTo>
                  <a:pt x="656427" y="243826"/>
                </a:lnTo>
                <a:lnTo>
                  <a:pt x="712113" y="262882"/>
                </a:lnTo>
                <a:lnTo>
                  <a:pt x="768072" y="281438"/>
                </a:lnTo>
                <a:lnTo>
                  <a:pt x="824088" y="299343"/>
                </a:lnTo>
                <a:lnTo>
                  <a:pt x="879948" y="316447"/>
                </a:lnTo>
                <a:lnTo>
                  <a:pt x="935436" y="332598"/>
                </a:lnTo>
                <a:lnTo>
                  <a:pt x="990338" y="347648"/>
                </a:lnTo>
                <a:lnTo>
                  <a:pt x="1044439" y="361447"/>
                </a:lnTo>
                <a:lnTo>
                  <a:pt x="1097523" y="373842"/>
                </a:lnTo>
                <a:lnTo>
                  <a:pt x="1149376" y="384686"/>
                </a:lnTo>
                <a:lnTo>
                  <a:pt x="1199783" y="393827"/>
                </a:lnTo>
                <a:lnTo>
                  <a:pt x="1248529" y="401115"/>
                </a:lnTo>
                <a:lnTo>
                  <a:pt x="1295400" y="406400"/>
                </a:lnTo>
                <a:lnTo>
                  <a:pt x="1347388" y="409715"/>
                </a:lnTo>
                <a:lnTo>
                  <a:pt x="1400082" y="410298"/>
                </a:lnTo>
                <a:lnTo>
                  <a:pt x="1453351" y="408396"/>
                </a:lnTo>
                <a:lnTo>
                  <a:pt x="1507066" y="404253"/>
                </a:lnTo>
                <a:lnTo>
                  <a:pt x="1561099" y="398115"/>
                </a:lnTo>
                <a:lnTo>
                  <a:pt x="1615320" y="390227"/>
                </a:lnTo>
                <a:lnTo>
                  <a:pt x="1669601" y="380834"/>
                </a:lnTo>
                <a:lnTo>
                  <a:pt x="1723813" y="370181"/>
                </a:lnTo>
                <a:lnTo>
                  <a:pt x="1777826" y="358514"/>
                </a:lnTo>
                <a:lnTo>
                  <a:pt x="1831511" y="346078"/>
                </a:lnTo>
                <a:lnTo>
                  <a:pt x="1884741" y="333119"/>
                </a:lnTo>
                <a:lnTo>
                  <a:pt x="1937385" y="319881"/>
                </a:lnTo>
                <a:lnTo>
                  <a:pt x="1989314" y="306610"/>
                </a:lnTo>
                <a:lnTo>
                  <a:pt x="2040400" y="293551"/>
                </a:lnTo>
                <a:lnTo>
                  <a:pt x="2090514" y="280950"/>
                </a:lnTo>
                <a:lnTo>
                  <a:pt x="2139526" y="269051"/>
                </a:lnTo>
                <a:lnTo>
                  <a:pt x="2187308" y="258101"/>
                </a:lnTo>
                <a:lnTo>
                  <a:pt x="2233731" y="248344"/>
                </a:lnTo>
                <a:lnTo>
                  <a:pt x="2278666" y="240026"/>
                </a:lnTo>
                <a:lnTo>
                  <a:pt x="2321983" y="233391"/>
                </a:lnTo>
                <a:lnTo>
                  <a:pt x="2363554" y="228686"/>
                </a:lnTo>
                <a:lnTo>
                  <a:pt x="2403250" y="226156"/>
                </a:lnTo>
                <a:lnTo>
                  <a:pt x="2440941" y="226045"/>
                </a:lnTo>
                <a:lnTo>
                  <a:pt x="2476500" y="228600"/>
                </a:lnTo>
                <a:lnTo>
                  <a:pt x="2524695" y="237954"/>
                </a:lnTo>
                <a:lnTo>
                  <a:pt x="2566908" y="253489"/>
                </a:lnTo>
                <a:lnTo>
                  <a:pt x="2603881" y="274269"/>
                </a:lnTo>
                <a:lnTo>
                  <a:pt x="2636361" y="299362"/>
                </a:lnTo>
                <a:lnTo>
                  <a:pt x="2665090" y="327834"/>
                </a:lnTo>
                <a:lnTo>
                  <a:pt x="2690812" y="358750"/>
                </a:lnTo>
                <a:lnTo>
                  <a:pt x="2714272" y="391176"/>
                </a:lnTo>
                <a:lnTo>
                  <a:pt x="2736215" y="424180"/>
                </a:lnTo>
                <a:lnTo>
                  <a:pt x="2757383" y="456826"/>
                </a:lnTo>
                <a:lnTo>
                  <a:pt x="2778521" y="488181"/>
                </a:lnTo>
                <a:lnTo>
                  <a:pt x="2823686" y="543282"/>
                </a:lnTo>
                <a:lnTo>
                  <a:pt x="2877661" y="582012"/>
                </a:lnTo>
                <a:lnTo>
                  <a:pt x="2946400" y="596900"/>
                </a:lnTo>
                <a:lnTo>
                  <a:pt x="2975610" y="594755"/>
                </a:lnTo>
                <a:lnTo>
                  <a:pt x="3031567" y="576935"/>
                </a:lnTo>
                <a:lnTo>
                  <a:pt x="3086004" y="544443"/>
                </a:lnTo>
                <a:lnTo>
                  <a:pt x="3141039" y="501320"/>
                </a:lnTo>
                <a:lnTo>
                  <a:pt x="3198793" y="451609"/>
                </a:lnTo>
                <a:lnTo>
                  <a:pt x="3229351" y="425545"/>
                </a:lnTo>
                <a:lnTo>
                  <a:pt x="3261384" y="399349"/>
                </a:lnTo>
                <a:lnTo>
                  <a:pt x="3295157" y="373528"/>
                </a:lnTo>
                <a:lnTo>
                  <a:pt x="3330934" y="348585"/>
                </a:lnTo>
                <a:lnTo>
                  <a:pt x="3368980" y="325025"/>
                </a:lnTo>
                <a:lnTo>
                  <a:pt x="3409561" y="303355"/>
                </a:lnTo>
                <a:lnTo>
                  <a:pt x="3452940" y="284080"/>
                </a:lnTo>
                <a:lnTo>
                  <a:pt x="3499384" y="267704"/>
                </a:lnTo>
                <a:lnTo>
                  <a:pt x="3549157" y="254733"/>
                </a:lnTo>
                <a:lnTo>
                  <a:pt x="3602524" y="245671"/>
                </a:lnTo>
                <a:lnTo>
                  <a:pt x="3659750" y="241025"/>
                </a:lnTo>
                <a:lnTo>
                  <a:pt x="3721100" y="241300"/>
                </a:lnTo>
                <a:lnTo>
                  <a:pt x="3793219" y="247829"/>
                </a:lnTo>
                <a:lnTo>
                  <a:pt x="3831943" y="253506"/>
                </a:lnTo>
                <a:lnTo>
                  <a:pt x="3872319" y="260668"/>
                </a:lnTo>
                <a:lnTo>
                  <a:pt x="3914258" y="269221"/>
                </a:lnTo>
                <a:lnTo>
                  <a:pt x="3957665" y="279072"/>
                </a:lnTo>
                <a:lnTo>
                  <a:pt x="4002451" y="290129"/>
                </a:lnTo>
                <a:lnTo>
                  <a:pt x="4048522" y="302299"/>
                </a:lnTo>
                <a:lnTo>
                  <a:pt x="4095787" y="315488"/>
                </a:lnTo>
                <a:lnTo>
                  <a:pt x="4144155" y="329603"/>
                </a:lnTo>
                <a:lnTo>
                  <a:pt x="4193532" y="344552"/>
                </a:lnTo>
                <a:lnTo>
                  <a:pt x="4243828" y="360241"/>
                </a:lnTo>
                <a:lnTo>
                  <a:pt x="4294951" y="376578"/>
                </a:lnTo>
                <a:lnTo>
                  <a:pt x="4346809" y="393469"/>
                </a:lnTo>
                <a:lnTo>
                  <a:pt x="4399310" y="410822"/>
                </a:lnTo>
                <a:lnTo>
                  <a:pt x="4452361" y="428543"/>
                </a:lnTo>
                <a:lnTo>
                  <a:pt x="4505872" y="446539"/>
                </a:lnTo>
                <a:lnTo>
                  <a:pt x="4559750" y="464718"/>
                </a:lnTo>
                <a:lnTo>
                  <a:pt x="4613904" y="482986"/>
                </a:lnTo>
                <a:lnTo>
                  <a:pt x="4668242" y="501251"/>
                </a:lnTo>
                <a:lnTo>
                  <a:pt x="4722671" y="519419"/>
                </a:lnTo>
                <a:lnTo>
                  <a:pt x="4777100" y="537397"/>
                </a:lnTo>
                <a:lnTo>
                  <a:pt x="4831438" y="555093"/>
                </a:lnTo>
                <a:lnTo>
                  <a:pt x="4885592" y="572413"/>
                </a:lnTo>
                <a:lnTo>
                  <a:pt x="4939470" y="589264"/>
                </a:lnTo>
                <a:lnTo>
                  <a:pt x="4992981" y="605554"/>
                </a:lnTo>
                <a:lnTo>
                  <a:pt x="5046033" y="621190"/>
                </a:lnTo>
                <a:lnTo>
                  <a:pt x="5098533" y="636077"/>
                </a:lnTo>
                <a:lnTo>
                  <a:pt x="5150391" y="650124"/>
                </a:lnTo>
                <a:lnTo>
                  <a:pt x="5201514" y="663238"/>
                </a:lnTo>
                <a:lnTo>
                  <a:pt x="5251810" y="675325"/>
                </a:lnTo>
                <a:lnTo>
                  <a:pt x="5301188" y="686292"/>
                </a:lnTo>
                <a:lnTo>
                  <a:pt x="5349555" y="696046"/>
                </a:lnTo>
                <a:lnTo>
                  <a:pt x="5396820" y="704495"/>
                </a:lnTo>
                <a:lnTo>
                  <a:pt x="5442892" y="711545"/>
                </a:lnTo>
                <a:lnTo>
                  <a:pt x="5487677" y="717104"/>
                </a:lnTo>
                <a:lnTo>
                  <a:pt x="5531085" y="721078"/>
                </a:lnTo>
                <a:lnTo>
                  <a:pt x="5573023" y="723374"/>
                </a:lnTo>
                <a:lnTo>
                  <a:pt x="5613400" y="723900"/>
                </a:lnTo>
                <a:lnTo>
                  <a:pt x="5670411" y="721664"/>
                </a:lnTo>
                <a:lnTo>
                  <a:pt x="5727093" y="716241"/>
                </a:lnTo>
                <a:lnTo>
                  <a:pt x="5783367" y="707858"/>
                </a:lnTo>
                <a:lnTo>
                  <a:pt x="5839154" y="696746"/>
                </a:lnTo>
                <a:lnTo>
                  <a:pt x="5894376" y="683135"/>
                </a:lnTo>
                <a:lnTo>
                  <a:pt x="5948955" y="667253"/>
                </a:lnTo>
                <a:lnTo>
                  <a:pt x="6002811" y="649331"/>
                </a:lnTo>
                <a:lnTo>
                  <a:pt x="6055866" y="629597"/>
                </a:lnTo>
                <a:lnTo>
                  <a:pt x="6108041" y="608282"/>
                </a:lnTo>
                <a:lnTo>
                  <a:pt x="6159258" y="585616"/>
                </a:lnTo>
                <a:lnTo>
                  <a:pt x="6209439" y="561827"/>
                </a:lnTo>
                <a:lnTo>
                  <a:pt x="6258504" y="537145"/>
                </a:lnTo>
                <a:lnTo>
                  <a:pt x="6306375" y="511800"/>
                </a:lnTo>
                <a:lnTo>
                  <a:pt x="6352974" y="486022"/>
                </a:lnTo>
                <a:lnTo>
                  <a:pt x="6398221" y="460039"/>
                </a:lnTo>
                <a:lnTo>
                  <a:pt x="6442039" y="434082"/>
                </a:lnTo>
                <a:lnTo>
                  <a:pt x="6484349" y="408380"/>
                </a:lnTo>
                <a:lnTo>
                  <a:pt x="6525071" y="383163"/>
                </a:lnTo>
                <a:lnTo>
                  <a:pt x="6564129" y="358660"/>
                </a:lnTo>
                <a:lnTo>
                  <a:pt x="6601442" y="335101"/>
                </a:lnTo>
                <a:lnTo>
                  <a:pt x="6636932" y="312716"/>
                </a:lnTo>
                <a:lnTo>
                  <a:pt x="6670522" y="291733"/>
                </a:lnTo>
                <a:lnTo>
                  <a:pt x="6731682" y="254895"/>
                </a:lnTo>
                <a:lnTo>
                  <a:pt x="6784295" y="226424"/>
                </a:lnTo>
                <a:lnTo>
                  <a:pt x="6807200" y="215900"/>
                </a:lnTo>
              </a:path>
            </a:pathLst>
          </a:custGeom>
          <a:ln w="76194">
            <a:solidFill>
              <a:srgbClr val="6F3CFF"/>
            </a:solidFill>
          </a:ln>
        </p:spPr>
        <p:txBody>
          <a:bodyPr wrap="square" lIns="0" tIns="0" rIns="0" bIns="0" rtlCol="0"/>
          <a:lstStyle/>
          <a:p>
            <a:endParaRPr/>
          </a:p>
        </p:txBody>
      </p:sp>
      <p:sp>
        <p:nvSpPr>
          <p:cNvPr id="20" name="object 20"/>
          <p:cNvSpPr/>
          <p:nvPr/>
        </p:nvSpPr>
        <p:spPr>
          <a:xfrm>
            <a:off x="901700" y="5054600"/>
            <a:ext cx="0" cy="0"/>
          </a:xfrm>
          <a:custGeom>
            <a:avLst/>
            <a:gdLst/>
            <a:ahLst/>
            <a:cxnLst/>
            <a:rect l="l" t="t" r="r" b="b"/>
            <a:pathLst>
              <a:path>
                <a:moveTo>
                  <a:pt x="0" y="-38097"/>
                </a:moveTo>
                <a:lnTo>
                  <a:pt x="0" y="38097"/>
                </a:lnTo>
              </a:path>
            </a:pathLst>
          </a:custGeom>
          <a:ln w="76194">
            <a:solidFill>
              <a:srgbClr val="6F3CFF"/>
            </a:solidFill>
          </a:ln>
        </p:spPr>
        <p:txBody>
          <a:bodyPr wrap="square" lIns="0" tIns="0" rIns="0" bIns="0" rtlCol="0"/>
          <a:lstStyle/>
          <a:p>
            <a:endParaRPr/>
          </a:p>
        </p:txBody>
      </p:sp>
      <p:sp>
        <p:nvSpPr>
          <p:cNvPr id="21" name="object 21"/>
          <p:cNvSpPr/>
          <p:nvPr/>
        </p:nvSpPr>
        <p:spPr>
          <a:xfrm>
            <a:off x="7708900" y="5783579"/>
            <a:ext cx="0" cy="0"/>
          </a:xfrm>
          <a:custGeom>
            <a:avLst/>
            <a:gdLst/>
            <a:ahLst/>
            <a:cxnLst/>
            <a:rect l="l" t="t" r="r" b="b"/>
            <a:pathLst>
              <a:path>
                <a:moveTo>
                  <a:pt x="0" y="-38097"/>
                </a:moveTo>
                <a:lnTo>
                  <a:pt x="0" y="38097"/>
                </a:lnTo>
              </a:path>
            </a:pathLst>
          </a:custGeom>
          <a:ln w="76194">
            <a:solidFill>
              <a:srgbClr val="6F3CFF"/>
            </a:solidFill>
          </a:ln>
        </p:spPr>
        <p:txBody>
          <a:bodyPr wrap="square" lIns="0" tIns="0" rIns="0" bIns="0" rtlCol="0"/>
          <a:lstStyle/>
          <a:p>
            <a:endParaRPr/>
          </a:p>
        </p:txBody>
      </p:sp>
      <p:sp>
        <p:nvSpPr>
          <p:cNvPr id="22" name="object 22"/>
          <p:cNvSpPr/>
          <p:nvPr/>
        </p:nvSpPr>
        <p:spPr>
          <a:xfrm>
            <a:off x="4076700" y="1954529"/>
            <a:ext cx="889000" cy="356870"/>
          </a:xfrm>
          <a:custGeom>
            <a:avLst/>
            <a:gdLst/>
            <a:ahLst/>
            <a:cxnLst/>
            <a:rect l="l" t="t" r="r" b="b"/>
            <a:pathLst>
              <a:path w="889000" h="356869">
                <a:moveTo>
                  <a:pt x="0" y="26670"/>
                </a:moveTo>
                <a:lnTo>
                  <a:pt x="48724" y="53696"/>
                </a:lnTo>
                <a:lnTo>
                  <a:pt x="97190" y="80274"/>
                </a:lnTo>
                <a:lnTo>
                  <a:pt x="145138" y="105799"/>
                </a:lnTo>
                <a:lnTo>
                  <a:pt x="192308" y="129672"/>
                </a:lnTo>
                <a:lnTo>
                  <a:pt x="238442" y="151288"/>
                </a:lnTo>
                <a:lnTo>
                  <a:pt x="283281" y="170047"/>
                </a:lnTo>
                <a:lnTo>
                  <a:pt x="326565" y="185347"/>
                </a:lnTo>
                <a:lnTo>
                  <a:pt x="368035" y="196585"/>
                </a:lnTo>
                <a:lnTo>
                  <a:pt x="407433" y="203160"/>
                </a:lnTo>
                <a:lnTo>
                  <a:pt x="444500" y="204470"/>
                </a:lnTo>
                <a:lnTo>
                  <a:pt x="482620" y="195325"/>
                </a:lnTo>
                <a:lnTo>
                  <a:pt x="517668" y="173836"/>
                </a:lnTo>
                <a:lnTo>
                  <a:pt x="550051" y="143839"/>
                </a:lnTo>
                <a:lnTo>
                  <a:pt x="580175" y="109169"/>
                </a:lnTo>
                <a:lnTo>
                  <a:pt x="608450" y="73663"/>
                </a:lnTo>
                <a:lnTo>
                  <a:pt x="635282" y="41157"/>
                </a:lnTo>
                <a:lnTo>
                  <a:pt x="661079" y="15487"/>
                </a:lnTo>
                <a:lnTo>
                  <a:pt x="686249" y="489"/>
                </a:lnTo>
                <a:lnTo>
                  <a:pt x="711200" y="0"/>
                </a:lnTo>
                <a:lnTo>
                  <a:pt x="739154" y="20439"/>
                </a:lnTo>
                <a:lnTo>
                  <a:pt x="766484" y="58261"/>
                </a:lnTo>
                <a:lnTo>
                  <a:pt x="792683" y="108227"/>
                </a:lnTo>
                <a:lnTo>
                  <a:pt x="817245" y="165100"/>
                </a:lnTo>
                <a:lnTo>
                  <a:pt x="839663" y="223639"/>
                </a:lnTo>
                <a:lnTo>
                  <a:pt x="859432" y="278606"/>
                </a:lnTo>
                <a:lnTo>
                  <a:pt x="876046" y="324762"/>
                </a:lnTo>
                <a:lnTo>
                  <a:pt x="889000" y="356870"/>
                </a:lnTo>
              </a:path>
            </a:pathLst>
          </a:custGeom>
          <a:ln w="114292">
            <a:solidFill>
              <a:srgbClr val="FF0000"/>
            </a:solidFill>
          </a:ln>
        </p:spPr>
        <p:txBody>
          <a:bodyPr wrap="square" lIns="0" tIns="0" rIns="0" bIns="0" rtlCol="0"/>
          <a:lstStyle/>
          <a:p>
            <a:endParaRPr/>
          </a:p>
        </p:txBody>
      </p:sp>
      <p:sp>
        <p:nvSpPr>
          <p:cNvPr id="23" name="object 23"/>
          <p:cNvSpPr/>
          <p:nvPr/>
        </p:nvSpPr>
        <p:spPr>
          <a:xfrm>
            <a:off x="4076700" y="1873253"/>
            <a:ext cx="0" cy="114300"/>
          </a:xfrm>
          <a:custGeom>
            <a:avLst/>
            <a:gdLst/>
            <a:ahLst/>
            <a:cxnLst/>
            <a:rect l="l" t="t" r="r" b="b"/>
            <a:pathLst>
              <a:path h="114300">
                <a:moveTo>
                  <a:pt x="0" y="0"/>
                </a:moveTo>
                <a:lnTo>
                  <a:pt x="0" y="114292"/>
                </a:lnTo>
              </a:path>
            </a:pathLst>
          </a:custGeom>
          <a:ln w="3175">
            <a:solidFill>
              <a:srgbClr val="FF0000"/>
            </a:solidFill>
          </a:ln>
        </p:spPr>
        <p:txBody>
          <a:bodyPr wrap="square" lIns="0" tIns="0" rIns="0" bIns="0" rtlCol="0"/>
          <a:lstStyle/>
          <a:p>
            <a:endParaRPr/>
          </a:p>
        </p:txBody>
      </p:sp>
      <p:sp>
        <p:nvSpPr>
          <p:cNvPr id="24" name="object 24"/>
          <p:cNvSpPr/>
          <p:nvPr/>
        </p:nvSpPr>
        <p:spPr>
          <a:xfrm>
            <a:off x="4965700" y="2254253"/>
            <a:ext cx="0" cy="114300"/>
          </a:xfrm>
          <a:custGeom>
            <a:avLst/>
            <a:gdLst/>
            <a:ahLst/>
            <a:cxnLst/>
            <a:rect l="l" t="t" r="r" b="b"/>
            <a:pathLst>
              <a:path h="114300">
                <a:moveTo>
                  <a:pt x="0" y="0"/>
                </a:moveTo>
                <a:lnTo>
                  <a:pt x="0" y="114292"/>
                </a:lnTo>
              </a:path>
            </a:pathLst>
          </a:custGeom>
          <a:ln w="3175">
            <a:solidFill>
              <a:srgbClr val="FF0000"/>
            </a:solidFill>
          </a:ln>
        </p:spPr>
        <p:txBody>
          <a:bodyPr wrap="square" lIns="0" tIns="0" rIns="0" bIns="0" rtlCol="0"/>
          <a:lstStyle/>
          <a:p>
            <a:endParaRPr/>
          </a:p>
        </p:txBody>
      </p:sp>
      <p:sp>
        <p:nvSpPr>
          <p:cNvPr id="25" name="object 25"/>
          <p:cNvSpPr txBox="1">
            <a:spLocks noGrp="1"/>
          </p:cNvSpPr>
          <p:nvPr>
            <p:ph type="title"/>
          </p:nvPr>
        </p:nvSpPr>
        <p:spPr>
          <a:xfrm>
            <a:off x="2175510" y="2776220"/>
            <a:ext cx="478790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0000"/>
                </a:solidFill>
              </a:rPr>
              <a:t>Relational</a:t>
            </a:r>
            <a:r>
              <a:rPr spc="-30" dirty="0">
                <a:solidFill>
                  <a:srgbClr val="FF0000"/>
                </a:solidFill>
              </a:rPr>
              <a:t> </a:t>
            </a:r>
            <a:r>
              <a:rPr spc="-5" dirty="0">
                <a:solidFill>
                  <a:srgbClr val="FF0000"/>
                </a:solidFill>
              </a:rPr>
              <a:t>Algebra</a:t>
            </a:r>
          </a:p>
        </p:txBody>
      </p:sp>
      <p:sp>
        <p:nvSpPr>
          <p:cNvPr id="26" name="object 26"/>
          <p:cNvSpPr txBox="1"/>
          <p:nvPr/>
        </p:nvSpPr>
        <p:spPr>
          <a:xfrm>
            <a:off x="742950" y="3474720"/>
            <a:ext cx="7803515" cy="1615440"/>
          </a:xfrm>
          <a:prstGeom prst="rect">
            <a:avLst/>
          </a:prstGeom>
        </p:spPr>
        <p:txBody>
          <a:bodyPr vert="horz" wrap="square" lIns="0" tIns="12065" rIns="0" bIns="0" rtlCol="0">
            <a:spAutoFit/>
          </a:bodyPr>
          <a:lstStyle/>
          <a:p>
            <a:pPr marL="12700" marR="5080" indent="-1905" algn="ctr">
              <a:lnSpc>
                <a:spcPct val="117400"/>
              </a:lnSpc>
              <a:spcBef>
                <a:spcPts val="95"/>
              </a:spcBef>
            </a:pPr>
            <a:r>
              <a:rPr sz="2400" b="1" spc="-5" dirty="0">
                <a:latin typeface="Comic Sans MS"/>
                <a:cs typeface="Comic Sans MS"/>
              </a:rPr>
              <a:t>Relational Algebra is </a:t>
            </a:r>
            <a:r>
              <a:rPr sz="2400" b="1" dirty="0">
                <a:latin typeface="Comic Sans MS"/>
                <a:cs typeface="Comic Sans MS"/>
              </a:rPr>
              <a:t>a </a:t>
            </a:r>
            <a:r>
              <a:rPr sz="2400" b="1" spc="-5" dirty="0">
                <a:latin typeface="Comic Sans MS"/>
                <a:cs typeface="Comic Sans MS"/>
              </a:rPr>
              <a:t>procedural query language.  It consists of </a:t>
            </a:r>
            <a:r>
              <a:rPr sz="2400" b="1" dirty="0">
                <a:latin typeface="Comic Sans MS"/>
                <a:cs typeface="Comic Sans MS"/>
              </a:rPr>
              <a:t>a </a:t>
            </a:r>
            <a:r>
              <a:rPr sz="2400" b="1" spc="-5" dirty="0">
                <a:latin typeface="Comic Sans MS"/>
                <a:cs typeface="Comic Sans MS"/>
              </a:rPr>
              <a:t>set of operations that take one</a:t>
            </a:r>
            <a:r>
              <a:rPr sz="2400" b="1" spc="10" dirty="0">
                <a:latin typeface="Comic Sans MS"/>
                <a:cs typeface="Comic Sans MS"/>
              </a:rPr>
              <a:t> </a:t>
            </a:r>
            <a:r>
              <a:rPr sz="2400" b="1" spc="-5" dirty="0">
                <a:latin typeface="Comic Sans MS"/>
                <a:cs typeface="Comic Sans MS"/>
              </a:rPr>
              <a:t>or</a:t>
            </a:r>
            <a:endParaRPr sz="2400">
              <a:latin typeface="Comic Sans MS"/>
              <a:cs typeface="Comic Sans MS"/>
            </a:endParaRPr>
          </a:p>
          <a:p>
            <a:pPr marL="12700" marR="5080" algn="ctr">
              <a:lnSpc>
                <a:spcPct val="100000"/>
              </a:lnSpc>
            </a:pPr>
            <a:r>
              <a:rPr sz="2400" b="1" spc="-5" dirty="0">
                <a:latin typeface="Comic Sans MS"/>
                <a:cs typeface="Comic Sans MS"/>
              </a:rPr>
              <a:t>two relations as </a:t>
            </a:r>
            <a:r>
              <a:rPr sz="2400" b="1" dirty="0">
                <a:latin typeface="Comic Sans MS"/>
                <a:cs typeface="Comic Sans MS"/>
              </a:rPr>
              <a:t>input </a:t>
            </a:r>
            <a:r>
              <a:rPr sz="2400" b="1" spc="-5" dirty="0">
                <a:latin typeface="Comic Sans MS"/>
                <a:cs typeface="Comic Sans MS"/>
              </a:rPr>
              <a:t>and produce </a:t>
            </a:r>
            <a:r>
              <a:rPr sz="2400" b="1" dirty="0">
                <a:latin typeface="Comic Sans MS"/>
                <a:cs typeface="Comic Sans MS"/>
              </a:rPr>
              <a:t>a </a:t>
            </a:r>
            <a:r>
              <a:rPr sz="2400" b="1" spc="-5" dirty="0">
                <a:latin typeface="Comic Sans MS"/>
                <a:cs typeface="Comic Sans MS"/>
              </a:rPr>
              <a:t>new relation as  their</a:t>
            </a:r>
            <a:r>
              <a:rPr sz="2400" b="1" spc="-10" dirty="0">
                <a:latin typeface="Comic Sans MS"/>
                <a:cs typeface="Comic Sans MS"/>
              </a:rPr>
              <a:t> </a:t>
            </a:r>
            <a:r>
              <a:rPr sz="2400" b="1" spc="-5" dirty="0">
                <a:latin typeface="Comic Sans MS"/>
                <a:cs typeface="Comic Sans MS"/>
              </a:rPr>
              <a:t>result</a:t>
            </a:r>
            <a:r>
              <a:rPr sz="2000" b="1" spc="-5" dirty="0">
                <a:latin typeface="Comic Sans MS"/>
                <a:cs typeface="Comic Sans MS"/>
              </a:rPr>
              <a:t>.</a:t>
            </a:r>
            <a:endParaRPr sz="2000">
              <a:latin typeface="Comic Sans MS"/>
              <a:cs typeface="Comic Sans MS"/>
            </a:endParaRPr>
          </a:p>
        </p:txBody>
      </p:sp>
    </p:spTree>
    <p:extLst>
      <p:ext uri="{BB962C8B-B14F-4D97-AF65-F5344CB8AC3E}">
        <p14:creationId xmlns:p14="http://schemas.microsoft.com/office/powerpoint/2010/main" val="1912195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43535" marR="5080" indent="-355600">
              <a:lnSpc>
                <a:spcPct val="100000"/>
              </a:lnSpc>
              <a:spcBef>
                <a:spcPts val="100"/>
              </a:spcBef>
            </a:pPr>
            <a:r>
              <a:rPr spc="-5" dirty="0"/>
              <a:t>Fundamental Operation </a:t>
            </a:r>
            <a:r>
              <a:rPr dirty="0"/>
              <a:t>in  </a:t>
            </a:r>
            <a:r>
              <a:rPr spc="-5" dirty="0"/>
              <a:t>Relational Algebra</a:t>
            </a:r>
            <a:r>
              <a:rPr dirty="0"/>
              <a:t> </a:t>
            </a:r>
            <a:r>
              <a:rPr spc="-5" dirty="0"/>
              <a:t>are:</a:t>
            </a:r>
          </a:p>
        </p:txBody>
      </p:sp>
      <p:sp>
        <p:nvSpPr>
          <p:cNvPr id="3" name="object 3"/>
          <p:cNvSpPr txBox="1"/>
          <p:nvPr/>
        </p:nvSpPr>
        <p:spPr>
          <a:xfrm>
            <a:off x="764540" y="2067559"/>
            <a:ext cx="3757295" cy="3265170"/>
          </a:xfrm>
          <a:prstGeom prst="rect">
            <a:avLst/>
          </a:prstGeom>
        </p:spPr>
        <p:txBody>
          <a:bodyPr vert="horz" wrap="square" lIns="0" tIns="64769" rIns="0" bIns="0" rtlCol="0">
            <a:spAutoFit/>
          </a:bodyPr>
          <a:lstStyle/>
          <a:p>
            <a:pPr marL="355600" indent="-342900">
              <a:lnSpc>
                <a:spcPct val="100000"/>
              </a:lnSpc>
              <a:spcBef>
                <a:spcPts val="509"/>
              </a:spcBef>
              <a:buChar char="•"/>
              <a:tabLst>
                <a:tab pos="354965" algn="l"/>
                <a:tab pos="355600" algn="l"/>
              </a:tabLst>
            </a:pPr>
            <a:r>
              <a:rPr sz="3200" spc="-5" dirty="0">
                <a:latin typeface="Comic Sans MS"/>
                <a:cs typeface="Comic Sans MS"/>
              </a:rPr>
              <a:t>Selection</a:t>
            </a:r>
            <a:endParaRPr sz="3200">
              <a:latin typeface="Comic Sans MS"/>
              <a:cs typeface="Comic Sans MS"/>
            </a:endParaRPr>
          </a:p>
          <a:p>
            <a:pPr marL="355600" indent="-342900">
              <a:lnSpc>
                <a:spcPct val="100000"/>
              </a:lnSpc>
              <a:spcBef>
                <a:spcPts val="409"/>
              </a:spcBef>
              <a:buChar char="•"/>
              <a:tabLst>
                <a:tab pos="354965" algn="l"/>
                <a:tab pos="355600" algn="l"/>
              </a:tabLst>
            </a:pPr>
            <a:r>
              <a:rPr sz="3200" spc="-5" dirty="0">
                <a:latin typeface="Comic Sans MS"/>
                <a:cs typeface="Comic Sans MS"/>
              </a:rPr>
              <a:t>Projection</a:t>
            </a:r>
            <a:endParaRPr sz="3200">
              <a:latin typeface="Comic Sans MS"/>
              <a:cs typeface="Comic Sans MS"/>
            </a:endParaRPr>
          </a:p>
          <a:p>
            <a:pPr marL="355600" indent="-342900">
              <a:lnSpc>
                <a:spcPct val="100000"/>
              </a:lnSpc>
              <a:spcBef>
                <a:spcPts val="409"/>
              </a:spcBef>
              <a:buChar char="•"/>
              <a:tabLst>
                <a:tab pos="354965" algn="l"/>
                <a:tab pos="355600" algn="l"/>
              </a:tabLst>
            </a:pPr>
            <a:r>
              <a:rPr sz="3200" spc="-5" dirty="0">
                <a:latin typeface="Comic Sans MS"/>
                <a:cs typeface="Comic Sans MS"/>
              </a:rPr>
              <a:t>Union</a:t>
            </a:r>
            <a:endParaRPr sz="3200">
              <a:latin typeface="Comic Sans MS"/>
              <a:cs typeface="Comic Sans MS"/>
            </a:endParaRPr>
          </a:p>
          <a:p>
            <a:pPr marL="355600" indent="-342900">
              <a:lnSpc>
                <a:spcPct val="100000"/>
              </a:lnSpc>
              <a:spcBef>
                <a:spcPts val="420"/>
              </a:spcBef>
              <a:buChar char="•"/>
              <a:tabLst>
                <a:tab pos="354965" algn="l"/>
                <a:tab pos="355600" algn="l"/>
              </a:tabLst>
            </a:pPr>
            <a:r>
              <a:rPr sz="3200" spc="-5" dirty="0">
                <a:latin typeface="Comic Sans MS"/>
                <a:cs typeface="Comic Sans MS"/>
              </a:rPr>
              <a:t>Set</a:t>
            </a:r>
            <a:r>
              <a:rPr sz="3200" spc="-20" dirty="0">
                <a:latin typeface="Comic Sans MS"/>
                <a:cs typeface="Comic Sans MS"/>
              </a:rPr>
              <a:t> </a:t>
            </a:r>
            <a:r>
              <a:rPr sz="3200" spc="-5" dirty="0">
                <a:latin typeface="Comic Sans MS"/>
                <a:cs typeface="Comic Sans MS"/>
              </a:rPr>
              <a:t>Difference</a:t>
            </a:r>
            <a:endParaRPr sz="3200">
              <a:latin typeface="Comic Sans MS"/>
              <a:cs typeface="Comic Sans MS"/>
            </a:endParaRPr>
          </a:p>
          <a:p>
            <a:pPr marL="355600" indent="-342900">
              <a:lnSpc>
                <a:spcPct val="100000"/>
              </a:lnSpc>
              <a:spcBef>
                <a:spcPts val="409"/>
              </a:spcBef>
              <a:buChar char="•"/>
              <a:tabLst>
                <a:tab pos="354965" algn="l"/>
                <a:tab pos="355600" algn="l"/>
              </a:tabLst>
            </a:pPr>
            <a:r>
              <a:rPr sz="3200" spc="-5" dirty="0">
                <a:latin typeface="Comic Sans MS"/>
                <a:cs typeface="Comic Sans MS"/>
              </a:rPr>
              <a:t>Cartesian</a:t>
            </a:r>
            <a:r>
              <a:rPr sz="3200" spc="-40" dirty="0">
                <a:latin typeface="Comic Sans MS"/>
                <a:cs typeface="Comic Sans MS"/>
              </a:rPr>
              <a:t> </a:t>
            </a:r>
            <a:r>
              <a:rPr sz="3200" spc="-5" dirty="0">
                <a:latin typeface="Comic Sans MS"/>
                <a:cs typeface="Comic Sans MS"/>
              </a:rPr>
              <a:t>Product</a:t>
            </a:r>
            <a:endParaRPr sz="3200">
              <a:latin typeface="Comic Sans MS"/>
              <a:cs typeface="Comic Sans MS"/>
            </a:endParaRPr>
          </a:p>
          <a:p>
            <a:pPr marL="355600" indent="-342900">
              <a:lnSpc>
                <a:spcPct val="100000"/>
              </a:lnSpc>
              <a:spcBef>
                <a:spcPts val="409"/>
              </a:spcBef>
              <a:buChar char="•"/>
              <a:tabLst>
                <a:tab pos="354965" algn="l"/>
                <a:tab pos="355600" algn="l"/>
              </a:tabLst>
            </a:pPr>
            <a:r>
              <a:rPr sz="3200" spc="-5" dirty="0">
                <a:latin typeface="Comic Sans MS"/>
                <a:cs typeface="Comic Sans MS"/>
              </a:rPr>
              <a:t>Join</a:t>
            </a:r>
            <a:endParaRPr sz="3200">
              <a:latin typeface="Comic Sans MS"/>
              <a:cs typeface="Comic Sans MS"/>
            </a:endParaRPr>
          </a:p>
        </p:txBody>
      </p:sp>
    </p:spTree>
    <p:extLst>
      <p:ext uri="{BB962C8B-B14F-4D97-AF65-F5344CB8AC3E}">
        <p14:creationId xmlns:p14="http://schemas.microsoft.com/office/powerpoint/2010/main" val="1944590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5500" y="398779"/>
            <a:ext cx="4126865" cy="695960"/>
          </a:xfrm>
          <a:prstGeom prst="rect">
            <a:avLst/>
          </a:prstGeom>
        </p:spPr>
        <p:txBody>
          <a:bodyPr vert="horz" wrap="square" lIns="0" tIns="12700" rIns="0" bIns="0" rtlCol="0">
            <a:spAutoFit/>
          </a:bodyPr>
          <a:lstStyle/>
          <a:p>
            <a:pPr marL="12700">
              <a:lnSpc>
                <a:spcPct val="100000"/>
              </a:lnSpc>
              <a:spcBef>
                <a:spcPts val="100"/>
              </a:spcBef>
            </a:pPr>
            <a:r>
              <a:rPr spc="-5" dirty="0"/>
              <a:t>SELECTION</a:t>
            </a:r>
            <a:r>
              <a:rPr spc="-80" dirty="0"/>
              <a:t> </a:t>
            </a:r>
            <a:r>
              <a:rPr dirty="0"/>
              <a:t>(</a:t>
            </a:r>
            <a:r>
              <a:rPr sz="3600" b="1" dirty="0">
                <a:latin typeface="Comic Sans MS"/>
                <a:cs typeface="Comic Sans MS"/>
              </a:rPr>
              <a:t>σ)</a:t>
            </a:r>
            <a:endParaRPr sz="3600">
              <a:latin typeface="Comic Sans MS"/>
              <a:cs typeface="Comic Sans MS"/>
            </a:endParaRPr>
          </a:p>
        </p:txBody>
      </p:sp>
      <p:sp>
        <p:nvSpPr>
          <p:cNvPr id="3" name="object 3"/>
          <p:cNvSpPr txBox="1"/>
          <p:nvPr/>
        </p:nvSpPr>
        <p:spPr>
          <a:xfrm>
            <a:off x="685800" y="1447800"/>
            <a:ext cx="7473950" cy="3752309"/>
          </a:xfrm>
          <a:prstGeom prst="rect">
            <a:avLst/>
          </a:prstGeom>
        </p:spPr>
        <p:txBody>
          <a:bodyPr vert="horz" wrap="square" lIns="0" tIns="88900" rIns="0" bIns="0" rtlCol="0">
            <a:spAutoFit/>
          </a:bodyPr>
          <a:lstStyle/>
          <a:p>
            <a:pPr marL="355600" indent="-342900">
              <a:lnSpc>
                <a:spcPct val="100000"/>
              </a:lnSpc>
              <a:spcBef>
                <a:spcPts val="700"/>
              </a:spcBef>
              <a:buFont typeface="Comic Sans MS"/>
              <a:buChar char="•"/>
              <a:tabLst>
                <a:tab pos="354965" algn="l"/>
                <a:tab pos="355600" algn="l"/>
              </a:tabLst>
            </a:pPr>
            <a:r>
              <a:rPr sz="2400" b="1" spc="-5" dirty="0">
                <a:latin typeface="Comic Sans MS"/>
                <a:cs typeface="Comic Sans MS"/>
              </a:rPr>
              <a:t>The SELECT operator is </a:t>
            </a:r>
            <a:r>
              <a:rPr sz="2400" b="1" dirty="0">
                <a:latin typeface="Comic Sans MS"/>
                <a:cs typeface="Comic Sans MS"/>
              </a:rPr>
              <a:t>σ </a:t>
            </a:r>
            <a:r>
              <a:rPr sz="2400" b="1" spc="-5" dirty="0">
                <a:latin typeface="Comic Sans MS"/>
                <a:cs typeface="Comic Sans MS"/>
              </a:rPr>
              <a:t>(sigma)</a:t>
            </a:r>
            <a:r>
              <a:rPr sz="2400" b="1" spc="-20" dirty="0">
                <a:latin typeface="Comic Sans MS"/>
                <a:cs typeface="Comic Sans MS"/>
              </a:rPr>
              <a:t> </a:t>
            </a:r>
            <a:r>
              <a:rPr sz="2400" b="1" spc="-5" dirty="0">
                <a:latin typeface="Comic Sans MS"/>
                <a:cs typeface="Comic Sans MS"/>
              </a:rPr>
              <a:t>symbol</a:t>
            </a:r>
            <a:endParaRPr sz="2400" dirty="0">
              <a:latin typeface="Comic Sans MS"/>
              <a:cs typeface="Comic Sans MS"/>
            </a:endParaRPr>
          </a:p>
          <a:p>
            <a:pPr marL="355600" marR="457834" indent="54610">
              <a:lnSpc>
                <a:spcPct val="100000"/>
              </a:lnSpc>
              <a:spcBef>
                <a:spcPts val="600"/>
              </a:spcBef>
            </a:pPr>
            <a:r>
              <a:rPr sz="2400" b="1" spc="-5" dirty="0">
                <a:latin typeface="Comic Sans MS"/>
                <a:cs typeface="Comic Sans MS"/>
              </a:rPr>
              <a:t>Used </a:t>
            </a:r>
            <a:r>
              <a:rPr sz="2400" b="1" dirty="0">
                <a:latin typeface="Comic Sans MS"/>
                <a:cs typeface="Comic Sans MS"/>
              </a:rPr>
              <a:t>as </a:t>
            </a:r>
            <a:r>
              <a:rPr sz="2400" b="1" spc="-5" dirty="0">
                <a:latin typeface="Comic Sans MS"/>
                <a:cs typeface="Comic Sans MS"/>
              </a:rPr>
              <a:t>an expression to choose tuples that  meet the selection</a:t>
            </a:r>
            <a:r>
              <a:rPr sz="2400" b="1" spc="5" dirty="0">
                <a:latin typeface="Comic Sans MS"/>
                <a:cs typeface="Comic Sans MS"/>
              </a:rPr>
              <a:t> </a:t>
            </a:r>
            <a:r>
              <a:rPr sz="2400" b="1" spc="-5" dirty="0">
                <a:latin typeface="Comic Sans MS"/>
                <a:cs typeface="Comic Sans MS"/>
              </a:rPr>
              <a:t>condition…</a:t>
            </a:r>
            <a:endParaRPr sz="2400" dirty="0">
              <a:latin typeface="Comic Sans MS"/>
              <a:cs typeface="Comic Sans MS"/>
            </a:endParaRPr>
          </a:p>
          <a:p>
            <a:pPr>
              <a:lnSpc>
                <a:spcPct val="100000"/>
              </a:lnSpc>
              <a:spcBef>
                <a:spcPts val="20"/>
              </a:spcBef>
            </a:pPr>
            <a:endParaRPr sz="3000" dirty="0">
              <a:latin typeface="Times New Roman"/>
              <a:cs typeface="Times New Roman"/>
            </a:endParaRPr>
          </a:p>
          <a:p>
            <a:pPr marL="12700">
              <a:lnSpc>
                <a:spcPct val="100000"/>
              </a:lnSpc>
            </a:pPr>
            <a:r>
              <a:rPr sz="2400" b="1" spc="-5" dirty="0">
                <a:latin typeface="Comic Sans MS"/>
                <a:cs typeface="Comic Sans MS"/>
              </a:rPr>
              <a:t>σ&lt;selection condition&gt;(R)</a:t>
            </a:r>
            <a:endParaRPr sz="2400" dirty="0">
              <a:latin typeface="Comic Sans MS"/>
              <a:cs typeface="Comic Sans MS"/>
            </a:endParaRPr>
          </a:p>
          <a:p>
            <a:pPr>
              <a:lnSpc>
                <a:spcPct val="100000"/>
              </a:lnSpc>
              <a:spcBef>
                <a:spcPts val="30"/>
              </a:spcBef>
            </a:pPr>
            <a:endParaRPr sz="3000" dirty="0">
              <a:latin typeface="Times New Roman"/>
              <a:cs typeface="Times New Roman"/>
            </a:endParaRPr>
          </a:p>
          <a:p>
            <a:pPr marL="355600" marR="154940" indent="-342900">
              <a:lnSpc>
                <a:spcPct val="100000"/>
              </a:lnSpc>
              <a:tabLst>
                <a:tab pos="1211580" algn="l"/>
              </a:tabLst>
            </a:pPr>
            <a:r>
              <a:rPr sz="2400" b="1" spc="-5" dirty="0">
                <a:latin typeface="Comic Sans MS"/>
                <a:cs typeface="Comic Sans MS"/>
              </a:rPr>
              <a:t>-&gt; Select operation selects tuples that satisfy </a:t>
            </a:r>
            <a:r>
              <a:rPr sz="2400" b="1" dirty="0">
                <a:latin typeface="Comic Sans MS"/>
                <a:cs typeface="Comic Sans MS"/>
              </a:rPr>
              <a:t>a  </a:t>
            </a:r>
            <a:r>
              <a:rPr sz="2400" b="1" spc="-5" dirty="0">
                <a:latin typeface="Comic Sans MS"/>
                <a:cs typeface="Comic Sans MS"/>
              </a:rPr>
              <a:t>given	predicate.</a:t>
            </a:r>
            <a:endParaRPr sz="2400" dirty="0">
              <a:latin typeface="Comic Sans MS"/>
              <a:cs typeface="Comic Sans MS"/>
            </a:endParaRPr>
          </a:p>
          <a:p>
            <a:pPr marL="12700">
              <a:lnSpc>
                <a:spcPct val="100000"/>
              </a:lnSpc>
              <a:spcBef>
                <a:spcPts val="600"/>
              </a:spcBef>
              <a:tabLst>
                <a:tab pos="6584315" algn="l"/>
              </a:tabLst>
            </a:pPr>
            <a:r>
              <a:rPr lang="en-US" sz="2400" b="1" spc="-5" dirty="0" smtClean="0">
                <a:latin typeface="Comic Sans MS"/>
                <a:cs typeface="Comic Sans MS"/>
              </a:rPr>
              <a:t>    </a:t>
            </a:r>
            <a:r>
              <a:rPr sz="2400" b="1" spc="-5" dirty="0" smtClean="0">
                <a:solidFill>
                  <a:schemeClr val="tx2"/>
                </a:solidFill>
                <a:latin typeface="Comic Sans MS"/>
                <a:cs typeface="Comic Sans MS"/>
              </a:rPr>
              <a:t>E</a:t>
            </a:r>
            <a:r>
              <a:rPr sz="2400" b="1" dirty="0" smtClean="0">
                <a:solidFill>
                  <a:schemeClr val="tx2"/>
                </a:solidFill>
                <a:latin typeface="Comic Sans MS"/>
                <a:cs typeface="Comic Sans MS"/>
              </a:rPr>
              <a:t>x</a:t>
            </a:r>
            <a:r>
              <a:rPr sz="2400" b="1" spc="-5" dirty="0">
                <a:solidFill>
                  <a:schemeClr val="tx2"/>
                </a:solidFill>
                <a:latin typeface="Comic Sans MS"/>
                <a:cs typeface="Comic Sans MS"/>
              </a:rPr>
              <a:t>:</a:t>
            </a:r>
            <a:r>
              <a:rPr sz="2400" b="1" dirty="0">
                <a:solidFill>
                  <a:schemeClr val="tx2"/>
                </a:solidFill>
                <a:latin typeface="Comic Sans MS"/>
                <a:cs typeface="Comic Sans MS"/>
              </a:rPr>
              <a:t>- </a:t>
            </a:r>
            <a:r>
              <a:rPr sz="2400" b="1" spc="-5" dirty="0">
                <a:solidFill>
                  <a:schemeClr val="tx2"/>
                </a:solidFill>
                <a:latin typeface="Comic Sans MS"/>
                <a:cs typeface="Comic Sans MS"/>
              </a:rPr>
              <a:t>f</a:t>
            </a:r>
            <a:r>
              <a:rPr sz="2400" b="1" dirty="0">
                <a:solidFill>
                  <a:schemeClr val="tx2"/>
                </a:solidFill>
                <a:latin typeface="Comic Sans MS"/>
                <a:cs typeface="Comic Sans MS"/>
              </a:rPr>
              <a:t>i</a:t>
            </a:r>
            <a:r>
              <a:rPr sz="2400" b="1" spc="-10" dirty="0">
                <a:solidFill>
                  <a:schemeClr val="tx2"/>
                </a:solidFill>
                <a:latin typeface="Comic Sans MS"/>
                <a:cs typeface="Comic Sans MS"/>
              </a:rPr>
              <a:t>n</a:t>
            </a:r>
            <a:r>
              <a:rPr sz="2400" b="1" dirty="0">
                <a:solidFill>
                  <a:schemeClr val="tx2"/>
                </a:solidFill>
                <a:latin typeface="Comic Sans MS"/>
                <a:cs typeface="Comic Sans MS"/>
              </a:rPr>
              <a:t>d</a:t>
            </a:r>
            <a:r>
              <a:rPr sz="2400" b="1" spc="-5" dirty="0">
                <a:solidFill>
                  <a:schemeClr val="tx2"/>
                </a:solidFill>
                <a:latin typeface="Comic Sans MS"/>
                <a:cs typeface="Comic Sans MS"/>
              </a:rPr>
              <a:t> </a:t>
            </a:r>
            <a:r>
              <a:rPr sz="2400" b="1" dirty="0">
                <a:solidFill>
                  <a:schemeClr val="tx2"/>
                </a:solidFill>
                <a:latin typeface="Comic Sans MS"/>
                <a:cs typeface="Comic Sans MS"/>
              </a:rPr>
              <a:t>a</a:t>
            </a:r>
            <a:r>
              <a:rPr sz="2400" b="1" spc="-10" dirty="0">
                <a:solidFill>
                  <a:schemeClr val="tx2"/>
                </a:solidFill>
                <a:latin typeface="Comic Sans MS"/>
                <a:cs typeface="Comic Sans MS"/>
              </a:rPr>
              <a:t>l</a:t>
            </a:r>
            <a:r>
              <a:rPr sz="2400" b="1" dirty="0">
                <a:solidFill>
                  <a:schemeClr val="tx2"/>
                </a:solidFill>
                <a:latin typeface="Comic Sans MS"/>
                <a:cs typeface="Comic Sans MS"/>
              </a:rPr>
              <a:t>l</a:t>
            </a:r>
            <a:r>
              <a:rPr sz="2400" b="1" spc="5" dirty="0">
                <a:solidFill>
                  <a:schemeClr val="tx2"/>
                </a:solidFill>
                <a:latin typeface="Comic Sans MS"/>
                <a:cs typeface="Comic Sans MS"/>
              </a:rPr>
              <a:t> </a:t>
            </a:r>
            <a:r>
              <a:rPr sz="2400" b="1" spc="-5" dirty="0">
                <a:solidFill>
                  <a:schemeClr val="tx2"/>
                </a:solidFill>
                <a:latin typeface="Comic Sans MS"/>
                <a:cs typeface="Comic Sans MS"/>
              </a:rPr>
              <a:t>em</a:t>
            </a:r>
            <a:r>
              <a:rPr sz="2400" b="1" spc="5" dirty="0">
                <a:solidFill>
                  <a:schemeClr val="tx2"/>
                </a:solidFill>
                <a:latin typeface="Comic Sans MS"/>
                <a:cs typeface="Comic Sans MS"/>
              </a:rPr>
              <a:t>p</a:t>
            </a:r>
            <a:r>
              <a:rPr sz="2400" b="1" dirty="0">
                <a:solidFill>
                  <a:schemeClr val="tx2"/>
                </a:solidFill>
                <a:latin typeface="Comic Sans MS"/>
                <a:cs typeface="Comic Sans MS"/>
              </a:rPr>
              <a:t>l</a:t>
            </a:r>
            <a:r>
              <a:rPr sz="2400" b="1" spc="-5" dirty="0">
                <a:solidFill>
                  <a:schemeClr val="tx2"/>
                </a:solidFill>
                <a:latin typeface="Comic Sans MS"/>
                <a:cs typeface="Comic Sans MS"/>
              </a:rPr>
              <a:t>o</a:t>
            </a:r>
            <a:r>
              <a:rPr sz="2400" b="1" dirty="0">
                <a:solidFill>
                  <a:schemeClr val="tx2"/>
                </a:solidFill>
                <a:latin typeface="Comic Sans MS"/>
                <a:cs typeface="Comic Sans MS"/>
              </a:rPr>
              <a:t>y</a:t>
            </a:r>
            <a:r>
              <a:rPr sz="2400" b="1" spc="-5" dirty="0">
                <a:solidFill>
                  <a:schemeClr val="tx2"/>
                </a:solidFill>
                <a:latin typeface="Comic Sans MS"/>
                <a:cs typeface="Comic Sans MS"/>
              </a:rPr>
              <a:t>ee</a:t>
            </a:r>
            <a:r>
              <a:rPr sz="2400" b="1" dirty="0">
                <a:solidFill>
                  <a:schemeClr val="tx2"/>
                </a:solidFill>
                <a:latin typeface="Comic Sans MS"/>
                <a:cs typeface="Comic Sans MS"/>
              </a:rPr>
              <a:t>s</a:t>
            </a:r>
            <a:r>
              <a:rPr sz="2400" b="1" spc="-5" dirty="0">
                <a:solidFill>
                  <a:schemeClr val="tx2"/>
                </a:solidFill>
                <a:latin typeface="Comic Sans MS"/>
                <a:cs typeface="Comic Sans MS"/>
              </a:rPr>
              <a:t> </a:t>
            </a:r>
            <a:r>
              <a:rPr lang="en-US" sz="2400" b="1" dirty="0" smtClean="0">
                <a:solidFill>
                  <a:schemeClr val="tx2"/>
                </a:solidFill>
                <a:latin typeface="Comic Sans MS"/>
                <a:cs typeface="Comic Sans MS"/>
              </a:rPr>
              <a:t>living in city Pune</a:t>
            </a:r>
            <a:r>
              <a:rPr sz="2400" b="1" dirty="0" smtClean="0">
                <a:solidFill>
                  <a:schemeClr val="tx2"/>
                </a:solidFill>
                <a:latin typeface="Comic Sans MS"/>
                <a:cs typeface="Comic Sans MS"/>
              </a:rPr>
              <a:t>:</a:t>
            </a:r>
            <a:endParaRPr sz="2400" dirty="0">
              <a:solidFill>
                <a:schemeClr val="tx2"/>
              </a:solidFill>
              <a:latin typeface="Comic Sans MS"/>
              <a:cs typeface="Comic Sans MS"/>
            </a:endParaRPr>
          </a:p>
        </p:txBody>
      </p:sp>
      <p:sp>
        <p:nvSpPr>
          <p:cNvPr id="5" name="object 5"/>
          <p:cNvSpPr txBox="1"/>
          <p:nvPr/>
        </p:nvSpPr>
        <p:spPr>
          <a:xfrm>
            <a:off x="2362200" y="5805617"/>
            <a:ext cx="5283835" cy="846386"/>
          </a:xfrm>
          <a:prstGeom prst="rect">
            <a:avLst/>
          </a:prstGeom>
        </p:spPr>
        <p:txBody>
          <a:bodyPr vert="horz" wrap="square" lIns="0" tIns="12700" rIns="0" bIns="0" rtlCol="0">
            <a:spAutoFit/>
          </a:bodyPr>
          <a:lstStyle/>
          <a:p>
            <a:pPr marL="12700" algn="ctr">
              <a:lnSpc>
                <a:spcPct val="100000"/>
              </a:lnSpc>
              <a:spcBef>
                <a:spcPts val="100"/>
              </a:spcBef>
              <a:tabLst>
                <a:tab pos="631825" algn="l"/>
              </a:tabLst>
            </a:pPr>
            <a:r>
              <a:rPr sz="4000" b="1" baseline="13888" dirty="0" smtClean="0">
                <a:latin typeface="Comic Sans MS"/>
                <a:cs typeface="Comic Sans MS"/>
              </a:rPr>
              <a:t>σ</a:t>
            </a:r>
            <a:r>
              <a:rPr sz="4000" b="1" spc="-75" baseline="13888" dirty="0" smtClean="0">
                <a:latin typeface="Comic Sans MS"/>
                <a:cs typeface="Comic Sans MS"/>
              </a:rPr>
              <a:t> </a:t>
            </a:r>
            <a:r>
              <a:rPr lang="en-US" sz="4000" b="1" spc="-75" baseline="-25000" dirty="0">
                <a:latin typeface="Comic Sans MS"/>
                <a:cs typeface="Comic Sans MS"/>
              </a:rPr>
              <a:t>(</a:t>
            </a:r>
            <a:r>
              <a:rPr lang="en-US" sz="4000" b="1" spc="-204" baseline="-25000" dirty="0" smtClean="0">
                <a:latin typeface="Comic Sans MS"/>
                <a:cs typeface="Comic Sans MS"/>
              </a:rPr>
              <a:t>"city = Mumbai”) </a:t>
            </a:r>
            <a:r>
              <a:rPr sz="4000" b="1" spc="-307" baseline="13888" dirty="0" smtClean="0">
                <a:latin typeface="Comic Sans MS"/>
                <a:cs typeface="Comic Sans MS"/>
              </a:rPr>
              <a:t>(</a:t>
            </a:r>
            <a:r>
              <a:rPr sz="4000" b="1" spc="-307" baseline="13888" dirty="0">
                <a:latin typeface="Comic Sans MS"/>
                <a:cs typeface="Comic Sans MS"/>
              </a:rPr>
              <a:t>employee</a:t>
            </a:r>
            <a:r>
              <a:rPr sz="4000" b="1" spc="-307" baseline="13888" dirty="0" smtClean="0">
                <a:latin typeface="Comic Sans MS"/>
                <a:cs typeface="Comic Sans MS"/>
              </a:rPr>
              <a:t>)</a:t>
            </a:r>
            <a:endParaRPr lang="en-US" sz="4000" b="1" spc="-307" baseline="13888" dirty="0" smtClean="0">
              <a:latin typeface="Comic Sans MS"/>
              <a:cs typeface="Comic Sans MS"/>
            </a:endParaRPr>
          </a:p>
          <a:p>
            <a:pPr marL="12700" algn="ctr">
              <a:lnSpc>
                <a:spcPct val="100000"/>
              </a:lnSpc>
              <a:spcBef>
                <a:spcPts val="100"/>
              </a:spcBef>
              <a:tabLst>
                <a:tab pos="631825" algn="l"/>
              </a:tabLst>
            </a:pPr>
            <a:endParaRPr lang="en-US" sz="4000" b="1" spc="-307" baseline="13888" dirty="0">
              <a:latin typeface="Comic Sans MS"/>
              <a:cs typeface="Comic Sans MS"/>
            </a:endParaRPr>
          </a:p>
        </p:txBody>
      </p:sp>
    </p:spTree>
    <p:extLst>
      <p:ext uri="{BB962C8B-B14F-4D97-AF65-F5344CB8AC3E}">
        <p14:creationId xmlns:p14="http://schemas.microsoft.com/office/powerpoint/2010/main" val="4717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609600"/>
            <a:ext cx="6400800" cy="689932"/>
          </a:xfrm>
          <a:prstGeom prst="rect">
            <a:avLst/>
          </a:prstGeom>
        </p:spPr>
        <p:txBody>
          <a:bodyPr vert="horz" wrap="square" lIns="0" tIns="12700" rIns="0" bIns="0" rtlCol="0">
            <a:spAutoFit/>
          </a:bodyPr>
          <a:lstStyle/>
          <a:p>
            <a:pPr marL="12700">
              <a:lnSpc>
                <a:spcPct val="100000"/>
              </a:lnSpc>
              <a:spcBef>
                <a:spcPts val="100"/>
              </a:spcBef>
            </a:pPr>
            <a:r>
              <a:rPr spc="-5" dirty="0" smtClean="0"/>
              <a:t>PROJECTION</a:t>
            </a:r>
            <a:r>
              <a:rPr lang="en-US" spc="-5" dirty="0" smtClean="0"/>
              <a:t> - </a:t>
            </a:r>
            <a:r>
              <a:rPr spc="-5" dirty="0" smtClean="0"/>
              <a:t>(</a:t>
            </a:r>
            <a:r>
              <a:rPr spc="-5" dirty="0"/>
              <a:t>∏</a:t>
            </a:r>
            <a:r>
              <a:rPr spc="-75" dirty="0"/>
              <a:t> </a:t>
            </a:r>
            <a:r>
              <a:rPr dirty="0" smtClean="0"/>
              <a:t>)</a:t>
            </a:r>
            <a:r>
              <a:rPr lang="en-US" dirty="0" smtClean="0"/>
              <a:t>  </a:t>
            </a:r>
            <a:r>
              <a:rPr dirty="0" smtClean="0"/>
              <a:t>Pi</a:t>
            </a:r>
            <a:endParaRPr dirty="0"/>
          </a:p>
        </p:txBody>
      </p:sp>
      <p:sp>
        <p:nvSpPr>
          <p:cNvPr id="3" name="object 3"/>
          <p:cNvSpPr txBox="1"/>
          <p:nvPr/>
        </p:nvSpPr>
        <p:spPr>
          <a:xfrm>
            <a:off x="621983" y="1752600"/>
            <a:ext cx="7442834" cy="4244752"/>
          </a:xfrm>
          <a:prstGeom prst="rect">
            <a:avLst/>
          </a:prstGeom>
        </p:spPr>
        <p:txBody>
          <a:bodyPr vert="horz" wrap="square" lIns="0" tIns="30480" rIns="0" bIns="0" rtlCol="0">
            <a:spAutoFit/>
          </a:bodyPr>
          <a:lstStyle/>
          <a:p>
            <a:pPr marL="354330" marR="1494790" indent="-341630" algn="just">
              <a:lnSpc>
                <a:spcPts val="3820"/>
              </a:lnSpc>
              <a:spcBef>
                <a:spcPts val="240"/>
              </a:spcBef>
              <a:buChar char="•"/>
              <a:tabLst>
                <a:tab pos="476884" algn="l"/>
                <a:tab pos="477520" algn="l"/>
              </a:tabLst>
            </a:pPr>
            <a:r>
              <a:rPr sz="3200" dirty="0">
                <a:latin typeface="Comic Sans MS"/>
                <a:cs typeface="Comic Sans MS"/>
              </a:rPr>
              <a:t>∏ </a:t>
            </a:r>
            <a:r>
              <a:rPr sz="3200" spc="-5" dirty="0">
                <a:latin typeface="Comic Sans MS"/>
                <a:cs typeface="Comic Sans MS"/>
              </a:rPr>
              <a:t>(pi) symbol used to choose  attributes from </a:t>
            </a:r>
            <a:r>
              <a:rPr sz="3200" dirty="0">
                <a:latin typeface="Comic Sans MS"/>
                <a:cs typeface="Comic Sans MS"/>
              </a:rPr>
              <a:t>a </a:t>
            </a:r>
            <a:r>
              <a:rPr sz="3200" spc="-5" dirty="0">
                <a:latin typeface="Comic Sans MS"/>
                <a:cs typeface="Comic Sans MS"/>
              </a:rPr>
              <a:t>relation.</a:t>
            </a:r>
            <a:endParaRPr sz="3200" dirty="0">
              <a:latin typeface="Comic Sans MS"/>
              <a:cs typeface="Comic Sans MS"/>
            </a:endParaRPr>
          </a:p>
          <a:p>
            <a:pPr marL="354330" marR="5080" indent="-341630" algn="just">
              <a:lnSpc>
                <a:spcPct val="99800"/>
              </a:lnSpc>
              <a:spcBef>
                <a:spcPts val="695"/>
              </a:spcBef>
              <a:buChar char="•"/>
              <a:tabLst>
                <a:tab pos="353695" algn="l"/>
                <a:tab pos="354330" algn="l"/>
              </a:tabLst>
            </a:pPr>
            <a:r>
              <a:rPr sz="3200" spc="-5" dirty="0">
                <a:latin typeface="Comic Sans MS"/>
                <a:cs typeface="Comic Sans MS"/>
              </a:rPr>
              <a:t>This operator shows the list of those  attributes that we </a:t>
            </a:r>
            <a:r>
              <a:rPr sz="3200" dirty="0">
                <a:latin typeface="Comic Sans MS"/>
                <a:cs typeface="Comic Sans MS"/>
              </a:rPr>
              <a:t>wish </a:t>
            </a:r>
            <a:r>
              <a:rPr sz="3200" spc="-5" dirty="0">
                <a:latin typeface="Comic Sans MS"/>
                <a:cs typeface="Comic Sans MS"/>
              </a:rPr>
              <a:t>to </a:t>
            </a:r>
            <a:r>
              <a:rPr sz="3200" dirty="0">
                <a:latin typeface="Comic Sans MS"/>
                <a:cs typeface="Comic Sans MS"/>
              </a:rPr>
              <a:t>appear </a:t>
            </a:r>
            <a:r>
              <a:rPr sz="3200" spc="-5" dirty="0">
                <a:latin typeface="Comic Sans MS"/>
                <a:cs typeface="Comic Sans MS"/>
              </a:rPr>
              <a:t>in  the result </a:t>
            </a:r>
            <a:r>
              <a:rPr sz="3200" dirty="0">
                <a:latin typeface="Comic Sans MS"/>
                <a:cs typeface="Comic Sans MS"/>
              </a:rPr>
              <a:t>and rest </a:t>
            </a:r>
            <a:r>
              <a:rPr sz="3200" spc="-5" dirty="0">
                <a:latin typeface="Comic Sans MS"/>
                <a:cs typeface="Comic Sans MS"/>
              </a:rPr>
              <a:t>attributes </a:t>
            </a:r>
            <a:r>
              <a:rPr sz="3200" dirty="0">
                <a:latin typeface="Comic Sans MS"/>
                <a:cs typeface="Comic Sans MS"/>
              </a:rPr>
              <a:t>are  </a:t>
            </a:r>
            <a:r>
              <a:rPr sz="3200" spc="-5" dirty="0">
                <a:latin typeface="Comic Sans MS"/>
                <a:cs typeface="Comic Sans MS"/>
              </a:rPr>
              <a:t>eliminated from the</a:t>
            </a:r>
            <a:r>
              <a:rPr sz="3200" spc="-15" dirty="0">
                <a:latin typeface="Comic Sans MS"/>
                <a:cs typeface="Comic Sans MS"/>
              </a:rPr>
              <a:t> </a:t>
            </a:r>
            <a:r>
              <a:rPr sz="3200" spc="-5" dirty="0">
                <a:latin typeface="Comic Sans MS"/>
                <a:cs typeface="Comic Sans MS"/>
              </a:rPr>
              <a:t>table</a:t>
            </a:r>
            <a:r>
              <a:rPr sz="3200" spc="-5" dirty="0" smtClean="0">
                <a:latin typeface="Comic Sans MS"/>
                <a:cs typeface="Comic Sans MS"/>
              </a:rPr>
              <a:t>.</a:t>
            </a:r>
            <a:endParaRPr lang="en-US" sz="3200" spc="-5" dirty="0" smtClean="0">
              <a:latin typeface="Comic Sans MS"/>
              <a:cs typeface="Comic Sans MS"/>
            </a:endParaRPr>
          </a:p>
          <a:p>
            <a:pPr marL="354330" marR="5080" indent="-341630" algn="just">
              <a:lnSpc>
                <a:spcPct val="99800"/>
              </a:lnSpc>
              <a:spcBef>
                <a:spcPts val="695"/>
              </a:spcBef>
              <a:buChar char="•"/>
              <a:tabLst>
                <a:tab pos="353695" algn="l"/>
                <a:tab pos="354330" algn="l"/>
              </a:tabLst>
            </a:pPr>
            <a:endParaRPr sz="3200" dirty="0">
              <a:latin typeface="Comic Sans MS"/>
              <a:cs typeface="Comic Sans MS"/>
            </a:endParaRPr>
          </a:p>
          <a:p>
            <a:pPr marL="1228090">
              <a:lnSpc>
                <a:spcPct val="100000"/>
              </a:lnSpc>
              <a:spcBef>
                <a:spcPts val="700"/>
              </a:spcBef>
            </a:pPr>
            <a:r>
              <a:rPr sz="3200" dirty="0">
                <a:latin typeface="Comic Sans MS"/>
                <a:cs typeface="Comic Sans MS"/>
              </a:rPr>
              <a:t>∏ </a:t>
            </a:r>
            <a:r>
              <a:rPr sz="3200" spc="-50" baseline="-25000" dirty="0">
                <a:latin typeface="Comic Sans MS"/>
                <a:cs typeface="Comic Sans MS"/>
              </a:rPr>
              <a:t>&lt;</a:t>
            </a:r>
            <a:r>
              <a:rPr sz="3300" i="1" spc="-50" baseline="-25000" dirty="0">
                <a:latin typeface="Comic Sans MS"/>
                <a:cs typeface="Comic Sans MS"/>
              </a:rPr>
              <a:t>attribute</a:t>
            </a:r>
            <a:r>
              <a:rPr sz="3300" i="1" spc="-30" baseline="-25000" dirty="0">
                <a:latin typeface="Comic Sans MS"/>
                <a:cs typeface="Comic Sans MS"/>
              </a:rPr>
              <a:t> </a:t>
            </a:r>
            <a:r>
              <a:rPr sz="3300" i="1" spc="-45" baseline="-25000" dirty="0">
                <a:latin typeface="Comic Sans MS"/>
                <a:cs typeface="Comic Sans MS"/>
              </a:rPr>
              <a:t>list&gt;(</a:t>
            </a:r>
            <a:r>
              <a:rPr sz="3300" i="1" spc="-45" dirty="0">
                <a:latin typeface="Comic Sans MS"/>
                <a:cs typeface="Comic Sans MS"/>
              </a:rPr>
              <a:t>relation)</a:t>
            </a:r>
            <a:endParaRPr sz="3300" dirty="0">
              <a:latin typeface="Comic Sans MS"/>
              <a:cs typeface="Comic Sans MS"/>
            </a:endParaRPr>
          </a:p>
        </p:txBody>
      </p:sp>
    </p:spTree>
    <p:extLst>
      <p:ext uri="{BB962C8B-B14F-4D97-AF65-F5344CB8AC3E}">
        <p14:creationId xmlns:p14="http://schemas.microsoft.com/office/powerpoint/2010/main" val="42317034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1530" y="581659"/>
            <a:ext cx="6614795" cy="452120"/>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Comic Sans MS"/>
                <a:cs typeface="Comic Sans MS"/>
              </a:rPr>
              <a:t>SELECTION </a:t>
            </a:r>
            <a:r>
              <a:rPr sz="2800" b="1" dirty="0">
                <a:latin typeface="Comic Sans MS"/>
                <a:cs typeface="Comic Sans MS"/>
              </a:rPr>
              <a:t>&amp; </a:t>
            </a:r>
            <a:r>
              <a:rPr sz="2800" b="1" spc="-10" dirty="0">
                <a:latin typeface="Comic Sans MS"/>
                <a:cs typeface="Comic Sans MS"/>
              </a:rPr>
              <a:t>PROJECTION</a:t>
            </a:r>
            <a:r>
              <a:rPr sz="2800" b="1" spc="-45" dirty="0">
                <a:latin typeface="Comic Sans MS"/>
                <a:cs typeface="Comic Sans MS"/>
              </a:rPr>
              <a:t> </a:t>
            </a:r>
            <a:r>
              <a:rPr sz="2800" b="1" spc="-5" dirty="0">
                <a:latin typeface="Comic Sans MS"/>
                <a:cs typeface="Comic Sans MS"/>
              </a:rPr>
              <a:t>Example</a:t>
            </a:r>
            <a:endParaRPr sz="2800">
              <a:latin typeface="Comic Sans MS"/>
              <a:cs typeface="Comic Sans MS"/>
            </a:endParaRPr>
          </a:p>
        </p:txBody>
      </p:sp>
      <p:sp>
        <p:nvSpPr>
          <p:cNvPr id="3" name="object 3"/>
          <p:cNvSpPr/>
          <p:nvPr/>
        </p:nvSpPr>
        <p:spPr>
          <a:xfrm>
            <a:off x="0" y="2057400"/>
            <a:ext cx="1257300" cy="441959"/>
          </a:xfrm>
          <a:custGeom>
            <a:avLst/>
            <a:gdLst/>
            <a:ahLst/>
            <a:cxnLst/>
            <a:rect l="l" t="t" r="r" b="b"/>
            <a:pathLst>
              <a:path w="1257300" h="441960">
                <a:moveTo>
                  <a:pt x="0" y="0"/>
                </a:moveTo>
                <a:lnTo>
                  <a:pt x="1257300" y="0"/>
                </a:lnTo>
                <a:lnTo>
                  <a:pt x="1257300" y="441960"/>
                </a:lnTo>
                <a:lnTo>
                  <a:pt x="0" y="441960"/>
                </a:lnTo>
                <a:lnTo>
                  <a:pt x="0" y="0"/>
                </a:lnTo>
                <a:close/>
              </a:path>
            </a:pathLst>
          </a:custGeom>
          <a:solidFill>
            <a:srgbClr val="000000"/>
          </a:solidFill>
        </p:spPr>
        <p:txBody>
          <a:bodyPr wrap="square" lIns="0" tIns="0" rIns="0" bIns="0" rtlCol="0"/>
          <a:lstStyle/>
          <a:p>
            <a:endParaRPr/>
          </a:p>
        </p:txBody>
      </p:sp>
      <p:sp>
        <p:nvSpPr>
          <p:cNvPr id="4" name="object 4"/>
          <p:cNvSpPr txBox="1"/>
          <p:nvPr/>
        </p:nvSpPr>
        <p:spPr>
          <a:xfrm>
            <a:off x="486409" y="2114550"/>
            <a:ext cx="28575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omic Sans MS"/>
                <a:cs typeface="Comic Sans MS"/>
              </a:rPr>
              <a:t>Id</a:t>
            </a:r>
            <a:endParaRPr sz="1800">
              <a:latin typeface="Comic Sans MS"/>
              <a:cs typeface="Comic Sans MS"/>
            </a:endParaRPr>
          </a:p>
        </p:txBody>
      </p:sp>
      <p:sp>
        <p:nvSpPr>
          <p:cNvPr id="5" name="object 5"/>
          <p:cNvSpPr/>
          <p:nvPr/>
        </p:nvSpPr>
        <p:spPr>
          <a:xfrm>
            <a:off x="1257300" y="2057400"/>
            <a:ext cx="1215390" cy="441959"/>
          </a:xfrm>
          <a:custGeom>
            <a:avLst/>
            <a:gdLst/>
            <a:ahLst/>
            <a:cxnLst/>
            <a:rect l="l" t="t" r="r" b="b"/>
            <a:pathLst>
              <a:path w="1215389" h="441960">
                <a:moveTo>
                  <a:pt x="0" y="0"/>
                </a:moveTo>
                <a:lnTo>
                  <a:pt x="1215389" y="0"/>
                </a:lnTo>
                <a:lnTo>
                  <a:pt x="1215389" y="441960"/>
                </a:lnTo>
                <a:lnTo>
                  <a:pt x="0" y="44196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2472689" y="2057400"/>
            <a:ext cx="1299210" cy="441959"/>
          </a:xfrm>
          <a:custGeom>
            <a:avLst/>
            <a:gdLst/>
            <a:ahLst/>
            <a:cxnLst/>
            <a:rect l="l" t="t" r="r" b="b"/>
            <a:pathLst>
              <a:path w="1299210" h="441960">
                <a:moveTo>
                  <a:pt x="0" y="0"/>
                </a:moveTo>
                <a:lnTo>
                  <a:pt x="1299210" y="0"/>
                </a:lnTo>
                <a:lnTo>
                  <a:pt x="1299210" y="441960"/>
                </a:lnTo>
                <a:lnTo>
                  <a:pt x="0" y="44196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3771900" y="2057400"/>
            <a:ext cx="1257300" cy="441959"/>
          </a:xfrm>
          <a:custGeom>
            <a:avLst/>
            <a:gdLst/>
            <a:ahLst/>
            <a:cxnLst/>
            <a:rect l="l" t="t" r="r" b="b"/>
            <a:pathLst>
              <a:path w="1257300" h="441960">
                <a:moveTo>
                  <a:pt x="0" y="0"/>
                </a:moveTo>
                <a:lnTo>
                  <a:pt x="1257300" y="0"/>
                </a:lnTo>
                <a:lnTo>
                  <a:pt x="1257300" y="441960"/>
                </a:lnTo>
                <a:lnTo>
                  <a:pt x="0" y="441960"/>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4041140" y="2114550"/>
            <a:ext cx="7188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omic Sans MS"/>
                <a:cs typeface="Comic Sans MS"/>
              </a:rPr>
              <a:t>H</a:t>
            </a:r>
            <a:r>
              <a:rPr sz="1800" b="1" dirty="0">
                <a:solidFill>
                  <a:srgbClr val="FFFFFF"/>
                </a:solidFill>
                <a:latin typeface="Comic Sans MS"/>
                <a:cs typeface="Comic Sans MS"/>
              </a:rPr>
              <a:t>o</a:t>
            </a:r>
            <a:r>
              <a:rPr sz="1800" b="1" spc="-5" dirty="0">
                <a:solidFill>
                  <a:srgbClr val="FFFFFF"/>
                </a:solidFill>
                <a:latin typeface="Comic Sans MS"/>
                <a:cs typeface="Comic Sans MS"/>
              </a:rPr>
              <a:t>bby</a:t>
            </a:r>
            <a:endParaRPr sz="1800">
              <a:latin typeface="Comic Sans MS"/>
              <a:cs typeface="Comic Sans MS"/>
            </a:endParaRPr>
          </a:p>
        </p:txBody>
      </p:sp>
      <p:sp>
        <p:nvSpPr>
          <p:cNvPr id="9" name="object 9"/>
          <p:cNvSpPr txBox="1"/>
          <p:nvPr/>
        </p:nvSpPr>
        <p:spPr>
          <a:xfrm>
            <a:off x="335279" y="2556509"/>
            <a:ext cx="584835" cy="1854200"/>
          </a:xfrm>
          <a:prstGeom prst="rect">
            <a:avLst/>
          </a:prstGeom>
        </p:spPr>
        <p:txBody>
          <a:bodyPr vert="horz" wrap="square" lIns="0" tIns="12700" rIns="0" bIns="0" rtlCol="0">
            <a:spAutoFit/>
          </a:bodyPr>
          <a:lstStyle/>
          <a:p>
            <a:pPr marL="49530">
              <a:lnSpc>
                <a:spcPct val="100000"/>
              </a:lnSpc>
              <a:spcBef>
                <a:spcPts val="100"/>
              </a:spcBef>
            </a:pPr>
            <a:r>
              <a:rPr sz="1800" dirty="0">
                <a:latin typeface="Comic Sans MS"/>
                <a:cs typeface="Comic Sans MS"/>
              </a:rPr>
              <a:t>1123</a:t>
            </a:r>
            <a:endParaRPr sz="1800">
              <a:latin typeface="Comic Sans MS"/>
              <a:cs typeface="Comic Sans MS"/>
            </a:endParaRPr>
          </a:p>
          <a:p>
            <a:pPr marL="49530">
              <a:lnSpc>
                <a:spcPct val="100000"/>
              </a:lnSpc>
              <a:spcBef>
                <a:spcPts val="1920"/>
              </a:spcBef>
            </a:pPr>
            <a:r>
              <a:rPr sz="1800" dirty="0">
                <a:latin typeface="Comic Sans MS"/>
                <a:cs typeface="Comic Sans MS"/>
              </a:rPr>
              <a:t>1123</a:t>
            </a:r>
            <a:endParaRPr sz="1800">
              <a:latin typeface="Comic Sans MS"/>
              <a:cs typeface="Comic Sans MS"/>
            </a:endParaRPr>
          </a:p>
          <a:p>
            <a:pPr marL="12700">
              <a:lnSpc>
                <a:spcPct val="100000"/>
              </a:lnSpc>
              <a:spcBef>
                <a:spcPts val="1920"/>
              </a:spcBef>
            </a:pPr>
            <a:r>
              <a:rPr sz="1800" spc="10" dirty="0">
                <a:latin typeface="Comic Sans MS"/>
                <a:cs typeface="Comic Sans MS"/>
              </a:rPr>
              <a:t>5</a:t>
            </a:r>
            <a:r>
              <a:rPr sz="1800" spc="-5" dirty="0">
                <a:latin typeface="Comic Sans MS"/>
                <a:cs typeface="Comic Sans MS"/>
              </a:rPr>
              <a:t>556</a:t>
            </a:r>
            <a:endParaRPr sz="1800">
              <a:latin typeface="Comic Sans MS"/>
              <a:cs typeface="Comic Sans MS"/>
            </a:endParaRPr>
          </a:p>
          <a:p>
            <a:pPr marL="12700">
              <a:lnSpc>
                <a:spcPct val="100000"/>
              </a:lnSpc>
              <a:spcBef>
                <a:spcPts val="1920"/>
              </a:spcBef>
            </a:pPr>
            <a:r>
              <a:rPr sz="1800" spc="10" dirty="0">
                <a:latin typeface="Comic Sans MS"/>
                <a:cs typeface="Comic Sans MS"/>
              </a:rPr>
              <a:t>9</a:t>
            </a:r>
            <a:r>
              <a:rPr sz="1800" spc="-5" dirty="0">
                <a:latin typeface="Comic Sans MS"/>
                <a:cs typeface="Comic Sans MS"/>
              </a:rPr>
              <a:t>876</a:t>
            </a:r>
            <a:endParaRPr sz="1800">
              <a:latin typeface="Comic Sans MS"/>
              <a:cs typeface="Comic Sans MS"/>
            </a:endParaRPr>
          </a:p>
        </p:txBody>
      </p:sp>
      <p:sp>
        <p:nvSpPr>
          <p:cNvPr id="10" name="object 10"/>
          <p:cNvSpPr txBox="1"/>
          <p:nvPr/>
        </p:nvSpPr>
        <p:spPr>
          <a:xfrm>
            <a:off x="1578610" y="2556509"/>
            <a:ext cx="574040" cy="1854200"/>
          </a:xfrm>
          <a:prstGeom prst="rect">
            <a:avLst/>
          </a:prstGeom>
        </p:spPr>
        <p:txBody>
          <a:bodyPr vert="horz" wrap="square" lIns="0" tIns="12700" rIns="0" bIns="0" rtlCol="0">
            <a:spAutoFit/>
          </a:bodyPr>
          <a:lstStyle/>
          <a:p>
            <a:pPr marL="24130">
              <a:lnSpc>
                <a:spcPct val="100000"/>
              </a:lnSpc>
              <a:spcBef>
                <a:spcPts val="100"/>
              </a:spcBef>
            </a:pPr>
            <a:r>
              <a:rPr sz="1800" spc="-5" dirty="0">
                <a:latin typeface="Comic Sans MS"/>
                <a:cs typeface="Comic Sans MS"/>
              </a:rPr>
              <a:t>John</a:t>
            </a:r>
            <a:endParaRPr sz="1800">
              <a:latin typeface="Comic Sans MS"/>
              <a:cs typeface="Comic Sans MS"/>
            </a:endParaRPr>
          </a:p>
          <a:p>
            <a:pPr marL="12700" marR="5080" indent="11430" algn="just">
              <a:lnSpc>
                <a:spcPct val="188900"/>
              </a:lnSpc>
            </a:pPr>
            <a:r>
              <a:rPr sz="1800" dirty="0">
                <a:latin typeface="Comic Sans MS"/>
                <a:cs typeface="Comic Sans MS"/>
              </a:rPr>
              <a:t>Jo</a:t>
            </a:r>
            <a:r>
              <a:rPr sz="1800" spc="-5" dirty="0">
                <a:latin typeface="Comic Sans MS"/>
                <a:cs typeface="Comic Sans MS"/>
              </a:rPr>
              <a:t>hn  </a:t>
            </a:r>
            <a:r>
              <a:rPr sz="1800" spc="5" dirty="0">
                <a:latin typeface="Comic Sans MS"/>
                <a:cs typeface="Comic Sans MS"/>
              </a:rPr>
              <a:t>M</a:t>
            </a:r>
            <a:r>
              <a:rPr sz="1800" spc="-5" dirty="0">
                <a:latin typeface="Comic Sans MS"/>
                <a:cs typeface="Comic Sans MS"/>
              </a:rPr>
              <a:t>ar</a:t>
            </a:r>
            <a:r>
              <a:rPr sz="1800" dirty="0">
                <a:latin typeface="Comic Sans MS"/>
                <a:cs typeface="Comic Sans MS"/>
              </a:rPr>
              <a:t>y  </a:t>
            </a:r>
            <a:r>
              <a:rPr sz="1800" spc="-5" dirty="0">
                <a:latin typeface="Comic Sans MS"/>
                <a:cs typeface="Comic Sans MS"/>
              </a:rPr>
              <a:t>Bart</a:t>
            </a:r>
            <a:endParaRPr sz="1800">
              <a:latin typeface="Comic Sans MS"/>
              <a:cs typeface="Comic Sans MS"/>
            </a:endParaRPr>
          </a:p>
        </p:txBody>
      </p:sp>
      <p:sp>
        <p:nvSpPr>
          <p:cNvPr id="11" name="object 11"/>
          <p:cNvSpPr txBox="1"/>
          <p:nvPr/>
        </p:nvSpPr>
        <p:spPr>
          <a:xfrm>
            <a:off x="2588260" y="2556509"/>
            <a:ext cx="1068070" cy="1854200"/>
          </a:xfrm>
          <a:prstGeom prst="rect">
            <a:avLst/>
          </a:prstGeom>
        </p:spPr>
        <p:txBody>
          <a:bodyPr vert="horz" wrap="square" lIns="0" tIns="12700" rIns="0" bIns="0" rtlCol="0">
            <a:spAutoFit/>
          </a:bodyPr>
          <a:lstStyle/>
          <a:p>
            <a:pPr marL="55244">
              <a:lnSpc>
                <a:spcPct val="100000"/>
              </a:lnSpc>
              <a:spcBef>
                <a:spcPts val="100"/>
              </a:spcBef>
            </a:pPr>
            <a:r>
              <a:rPr sz="1800" dirty="0">
                <a:latin typeface="Comic Sans MS"/>
                <a:cs typeface="Comic Sans MS"/>
              </a:rPr>
              <a:t>123</a:t>
            </a:r>
            <a:r>
              <a:rPr sz="1800" spc="-100" dirty="0">
                <a:latin typeface="Comic Sans MS"/>
                <a:cs typeface="Comic Sans MS"/>
              </a:rPr>
              <a:t> </a:t>
            </a:r>
            <a:r>
              <a:rPr sz="1800" dirty="0">
                <a:latin typeface="Comic Sans MS"/>
                <a:cs typeface="Comic Sans MS"/>
              </a:rPr>
              <a:t>Main</a:t>
            </a:r>
            <a:endParaRPr sz="1800">
              <a:latin typeface="Comic Sans MS"/>
              <a:cs typeface="Comic Sans MS"/>
            </a:endParaRPr>
          </a:p>
          <a:p>
            <a:pPr marL="55244">
              <a:lnSpc>
                <a:spcPct val="100000"/>
              </a:lnSpc>
              <a:spcBef>
                <a:spcPts val="1920"/>
              </a:spcBef>
            </a:pPr>
            <a:r>
              <a:rPr sz="1800" dirty="0">
                <a:latin typeface="Comic Sans MS"/>
                <a:cs typeface="Comic Sans MS"/>
              </a:rPr>
              <a:t>123</a:t>
            </a:r>
            <a:r>
              <a:rPr sz="1800" spc="-100" dirty="0">
                <a:latin typeface="Comic Sans MS"/>
                <a:cs typeface="Comic Sans MS"/>
              </a:rPr>
              <a:t> </a:t>
            </a:r>
            <a:r>
              <a:rPr sz="1800" dirty="0">
                <a:latin typeface="Comic Sans MS"/>
                <a:cs typeface="Comic Sans MS"/>
              </a:rPr>
              <a:t>Main</a:t>
            </a:r>
            <a:endParaRPr sz="1800">
              <a:latin typeface="Comic Sans MS"/>
              <a:cs typeface="Comic Sans MS"/>
            </a:endParaRPr>
          </a:p>
          <a:p>
            <a:pPr marL="12700">
              <a:lnSpc>
                <a:spcPct val="100000"/>
              </a:lnSpc>
              <a:spcBef>
                <a:spcPts val="1920"/>
              </a:spcBef>
            </a:pPr>
            <a:r>
              <a:rPr sz="1800" dirty="0">
                <a:latin typeface="Comic Sans MS"/>
                <a:cs typeface="Comic Sans MS"/>
              </a:rPr>
              <a:t>7 </a:t>
            </a:r>
            <a:r>
              <a:rPr sz="1800" spc="-5" dirty="0">
                <a:latin typeface="Comic Sans MS"/>
                <a:cs typeface="Comic Sans MS"/>
              </a:rPr>
              <a:t>Lake</a:t>
            </a:r>
            <a:r>
              <a:rPr sz="1800" spc="-85" dirty="0">
                <a:latin typeface="Comic Sans MS"/>
                <a:cs typeface="Comic Sans MS"/>
              </a:rPr>
              <a:t> </a:t>
            </a:r>
            <a:r>
              <a:rPr sz="1800" spc="-5" dirty="0">
                <a:latin typeface="Comic Sans MS"/>
                <a:cs typeface="Comic Sans MS"/>
              </a:rPr>
              <a:t>Dr</a:t>
            </a:r>
            <a:endParaRPr sz="1800">
              <a:latin typeface="Comic Sans MS"/>
              <a:cs typeface="Comic Sans MS"/>
            </a:endParaRPr>
          </a:p>
          <a:p>
            <a:pPr marL="47625">
              <a:lnSpc>
                <a:spcPct val="100000"/>
              </a:lnSpc>
              <a:spcBef>
                <a:spcPts val="1920"/>
              </a:spcBef>
            </a:pPr>
            <a:r>
              <a:rPr sz="1800" dirty="0">
                <a:latin typeface="Comic Sans MS"/>
                <a:cs typeface="Comic Sans MS"/>
              </a:rPr>
              <a:t>5 </a:t>
            </a:r>
            <a:r>
              <a:rPr sz="1800" spc="-5" dirty="0">
                <a:latin typeface="Comic Sans MS"/>
                <a:cs typeface="Comic Sans MS"/>
              </a:rPr>
              <a:t>Pine</a:t>
            </a:r>
            <a:r>
              <a:rPr sz="1800" spc="-65" dirty="0">
                <a:latin typeface="Comic Sans MS"/>
                <a:cs typeface="Comic Sans MS"/>
              </a:rPr>
              <a:t> </a:t>
            </a:r>
            <a:r>
              <a:rPr sz="1800" spc="-5" dirty="0">
                <a:latin typeface="Comic Sans MS"/>
                <a:cs typeface="Comic Sans MS"/>
              </a:rPr>
              <a:t>St</a:t>
            </a:r>
            <a:endParaRPr sz="1800">
              <a:latin typeface="Comic Sans MS"/>
              <a:cs typeface="Comic Sans MS"/>
            </a:endParaRPr>
          </a:p>
        </p:txBody>
      </p:sp>
      <p:sp>
        <p:nvSpPr>
          <p:cNvPr id="12" name="object 12"/>
          <p:cNvSpPr txBox="1"/>
          <p:nvPr/>
        </p:nvSpPr>
        <p:spPr>
          <a:xfrm>
            <a:off x="4014470" y="2556509"/>
            <a:ext cx="772795" cy="185420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mic Sans MS"/>
                <a:cs typeface="Comic Sans MS"/>
              </a:rPr>
              <a:t>s</a:t>
            </a:r>
            <a:r>
              <a:rPr sz="1800" spc="-5" dirty="0">
                <a:latin typeface="Comic Sans MS"/>
                <a:cs typeface="Comic Sans MS"/>
              </a:rPr>
              <a:t>t</a:t>
            </a:r>
            <a:r>
              <a:rPr sz="1800" spc="5" dirty="0">
                <a:latin typeface="Comic Sans MS"/>
                <a:cs typeface="Comic Sans MS"/>
              </a:rPr>
              <a:t>a</a:t>
            </a:r>
            <a:r>
              <a:rPr sz="1800" dirty="0">
                <a:latin typeface="Comic Sans MS"/>
                <a:cs typeface="Comic Sans MS"/>
              </a:rPr>
              <a:t>m</a:t>
            </a:r>
            <a:r>
              <a:rPr sz="1800" spc="-5" dirty="0">
                <a:latin typeface="Comic Sans MS"/>
                <a:cs typeface="Comic Sans MS"/>
              </a:rPr>
              <a:t>p</a:t>
            </a:r>
            <a:r>
              <a:rPr sz="1800" dirty="0">
                <a:latin typeface="Comic Sans MS"/>
                <a:cs typeface="Comic Sans MS"/>
              </a:rPr>
              <a:t>s</a:t>
            </a:r>
            <a:endParaRPr sz="1800">
              <a:latin typeface="Comic Sans MS"/>
              <a:cs typeface="Comic Sans MS"/>
            </a:endParaRPr>
          </a:p>
          <a:p>
            <a:pPr marL="12700" marR="5080" indent="106680" algn="just">
              <a:lnSpc>
                <a:spcPct val="188900"/>
              </a:lnSpc>
            </a:pPr>
            <a:r>
              <a:rPr sz="1800" dirty="0">
                <a:latin typeface="Comic Sans MS"/>
                <a:cs typeface="Comic Sans MS"/>
              </a:rPr>
              <a:t>coins  hiking  </a:t>
            </a:r>
            <a:r>
              <a:rPr sz="1800" spc="-10" dirty="0">
                <a:latin typeface="Comic Sans MS"/>
                <a:cs typeface="Comic Sans MS"/>
              </a:rPr>
              <a:t>s</a:t>
            </a:r>
            <a:r>
              <a:rPr sz="1800" spc="-5" dirty="0">
                <a:latin typeface="Comic Sans MS"/>
                <a:cs typeface="Comic Sans MS"/>
              </a:rPr>
              <a:t>t</a:t>
            </a:r>
            <a:r>
              <a:rPr sz="1800" spc="5" dirty="0">
                <a:latin typeface="Comic Sans MS"/>
                <a:cs typeface="Comic Sans MS"/>
              </a:rPr>
              <a:t>a</a:t>
            </a:r>
            <a:r>
              <a:rPr sz="1800" dirty="0">
                <a:latin typeface="Comic Sans MS"/>
                <a:cs typeface="Comic Sans MS"/>
              </a:rPr>
              <a:t>m</a:t>
            </a:r>
            <a:r>
              <a:rPr sz="1800" spc="-5" dirty="0">
                <a:latin typeface="Comic Sans MS"/>
                <a:cs typeface="Comic Sans MS"/>
              </a:rPr>
              <a:t>p</a:t>
            </a:r>
            <a:r>
              <a:rPr sz="1800" dirty="0">
                <a:latin typeface="Comic Sans MS"/>
                <a:cs typeface="Comic Sans MS"/>
              </a:rPr>
              <a:t>s</a:t>
            </a:r>
            <a:endParaRPr sz="1800">
              <a:latin typeface="Comic Sans MS"/>
              <a:cs typeface="Comic Sans MS"/>
            </a:endParaRPr>
          </a:p>
        </p:txBody>
      </p:sp>
      <p:sp>
        <p:nvSpPr>
          <p:cNvPr id="13" name="object 13"/>
          <p:cNvSpPr/>
          <p:nvPr/>
        </p:nvSpPr>
        <p:spPr>
          <a:xfrm>
            <a:off x="0" y="4953000"/>
            <a:ext cx="1276350" cy="424180"/>
          </a:xfrm>
          <a:custGeom>
            <a:avLst/>
            <a:gdLst/>
            <a:ahLst/>
            <a:cxnLst/>
            <a:rect l="l" t="t" r="r" b="b"/>
            <a:pathLst>
              <a:path w="1276350" h="424179">
                <a:moveTo>
                  <a:pt x="0" y="0"/>
                </a:moveTo>
                <a:lnTo>
                  <a:pt x="1276350" y="0"/>
                </a:lnTo>
                <a:lnTo>
                  <a:pt x="1276350" y="424180"/>
                </a:lnTo>
                <a:lnTo>
                  <a:pt x="0" y="424180"/>
                </a:lnTo>
                <a:lnTo>
                  <a:pt x="0" y="0"/>
                </a:lnTo>
                <a:close/>
              </a:path>
            </a:pathLst>
          </a:custGeom>
          <a:solidFill>
            <a:srgbClr val="000000"/>
          </a:solidFill>
        </p:spPr>
        <p:txBody>
          <a:bodyPr wrap="square" lIns="0" tIns="0" rIns="0" bIns="0" rtlCol="0"/>
          <a:lstStyle/>
          <a:p>
            <a:endParaRPr/>
          </a:p>
        </p:txBody>
      </p:sp>
      <p:sp>
        <p:nvSpPr>
          <p:cNvPr id="14" name="object 14"/>
          <p:cNvSpPr txBox="1"/>
          <p:nvPr/>
        </p:nvSpPr>
        <p:spPr>
          <a:xfrm>
            <a:off x="496569" y="5010150"/>
            <a:ext cx="28448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Comic Sans MS"/>
                <a:cs typeface="Comic Sans MS"/>
              </a:rPr>
              <a:t>I</a:t>
            </a:r>
            <a:r>
              <a:rPr sz="1800" b="1" dirty="0">
                <a:solidFill>
                  <a:srgbClr val="FFFFFF"/>
                </a:solidFill>
                <a:latin typeface="Comic Sans MS"/>
                <a:cs typeface="Comic Sans MS"/>
              </a:rPr>
              <a:t>d</a:t>
            </a:r>
            <a:endParaRPr sz="1800">
              <a:latin typeface="Comic Sans MS"/>
              <a:cs typeface="Comic Sans MS"/>
            </a:endParaRPr>
          </a:p>
        </p:txBody>
      </p:sp>
      <p:sp>
        <p:nvSpPr>
          <p:cNvPr id="15" name="object 15"/>
          <p:cNvSpPr/>
          <p:nvPr/>
        </p:nvSpPr>
        <p:spPr>
          <a:xfrm>
            <a:off x="1276350" y="4953000"/>
            <a:ext cx="1314450" cy="424180"/>
          </a:xfrm>
          <a:custGeom>
            <a:avLst/>
            <a:gdLst/>
            <a:ahLst/>
            <a:cxnLst/>
            <a:rect l="l" t="t" r="r" b="b"/>
            <a:pathLst>
              <a:path w="1314450" h="424179">
                <a:moveTo>
                  <a:pt x="0" y="0"/>
                </a:moveTo>
                <a:lnTo>
                  <a:pt x="1314450" y="0"/>
                </a:lnTo>
                <a:lnTo>
                  <a:pt x="1314450" y="424180"/>
                </a:lnTo>
                <a:lnTo>
                  <a:pt x="0" y="424180"/>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2590800" y="4953000"/>
            <a:ext cx="1238250" cy="424180"/>
          </a:xfrm>
          <a:custGeom>
            <a:avLst/>
            <a:gdLst/>
            <a:ahLst/>
            <a:cxnLst/>
            <a:rect l="l" t="t" r="r" b="b"/>
            <a:pathLst>
              <a:path w="1238250" h="424179">
                <a:moveTo>
                  <a:pt x="0" y="0"/>
                </a:moveTo>
                <a:lnTo>
                  <a:pt x="1238250" y="0"/>
                </a:lnTo>
                <a:lnTo>
                  <a:pt x="1238250" y="424180"/>
                </a:lnTo>
                <a:lnTo>
                  <a:pt x="0" y="424180"/>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3829050" y="4953000"/>
            <a:ext cx="1276350" cy="424180"/>
          </a:xfrm>
          <a:custGeom>
            <a:avLst/>
            <a:gdLst/>
            <a:ahLst/>
            <a:cxnLst/>
            <a:rect l="l" t="t" r="r" b="b"/>
            <a:pathLst>
              <a:path w="1276350" h="424179">
                <a:moveTo>
                  <a:pt x="0" y="0"/>
                </a:moveTo>
                <a:lnTo>
                  <a:pt x="1276350" y="0"/>
                </a:lnTo>
                <a:lnTo>
                  <a:pt x="1276350" y="424180"/>
                </a:lnTo>
                <a:lnTo>
                  <a:pt x="0" y="424180"/>
                </a:lnTo>
                <a:lnTo>
                  <a:pt x="0" y="0"/>
                </a:lnTo>
                <a:close/>
              </a:path>
            </a:pathLst>
          </a:custGeom>
          <a:solidFill>
            <a:srgbClr val="000000"/>
          </a:solidFill>
        </p:spPr>
        <p:txBody>
          <a:bodyPr wrap="square" lIns="0" tIns="0" rIns="0" bIns="0" rtlCol="0"/>
          <a:lstStyle/>
          <a:p>
            <a:endParaRPr/>
          </a:p>
        </p:txBody>
      </p:sp>
      <p:sp>
        <p:nvSpPr>
          <p:cNvPr id="18" name="object 18"/>
          <p:cNvSpPr txBox="1"/>
          <p:nvPr/>
        </p:nvSpPr>
        <p:spPr>
          <a:xfrm>
            <a:off x="4108450" y="5010150"/>
            <a:ext cx="71755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omic Sans MS"/>
                <a:cs typeface="Comic Sans MS"/>
              </a:rPr>
              <a:t>Hobby</a:t>
            </a:r>
            <a:endParaRPr sz="1800">
              <a:latin typeface="Comic Sans MS"/>
              <a:cs typeface="Comic Sans MS"/>
            </a:endParaRPr>
          </a:p>
        </p:txBody>
      </p:sp>
      <p:sp>
        <p:nvSpPr>
          <p:cNvPr id="19" name="object 19"/>
          <p:cNvSpPr/>
          <p:nvPr/>
        </p:nvSpPr>
        <p:spPr>
          <a:xfrm>
            <a:off x="0" y="5377179"/>
            <a:ext cx="1276350" cy="739140"/>
          </a:xfrm>
          <a:custGeom>
            <a:avLst/>
            <a:gdLst/>
            <a:ahLst/>
            <a:cxnLst/>
            <a:rect l="l" t="t" r="r" b="b"/>
            <a:pathLst>
              <a:path w="1276350" h="739139">
                <a:moveTo>
                  <a:pt x="0" y="0"/>
                </a:moveTo>
                <a:lnTo>
                  <a:pt x="1276350" y="0"/>
                </a:lnTo>
                <a:lnTo>
                  <a:pt x="1276350" y="739140"/>
                </a:lnTo>
                <a:lnTo>
                  <a:pt x="0" y="739140"/>
                </a:lnTo>
                <a:lnTo>
                  <a:pt x="0" y="0"/>
                </a:lnTo>
                <a:close/>
              </a:path>
            </a:pathLst>
          </a:custGeom>
          <a:solidFill>
            <a:srgbClr val="FFFFFF"/>
          </a:solidFill>
        </p:spPr>
        <p:txBody>
          <a:bodyPr wrap="square" lIns="0" tIns="0" rIns="0" bIns="0" rtlCol="0"/>
          <a:lstStyle/>
          <a:p>
            <a:endParaRPr/>
          </a:p>
        </p:txBody>
      </p:sp>
      <p:sp>
        <p:nvSpPr>
          <p:cNvPr id="20" name="object 20"/>
          <p:cNvSpPr txBox="1"/>
          <p:nvPr/>
        </p:nvSpPr>
        <p:spPr>
          <a:xfrm>
            <a:off x="381000" y="5434329"/>
            <a:ext cx="5124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11</a:t>
            </a:r>
            <a:r>
              <a:rPr sz="1800" spc="-5" dirty="0">
                <a:latin typeface="Comic Sans MS"/>
                <a:cs typeface="Comic Sans MS"/>
              </a:rPr>
              <a:t>23</a:t>
            </a:r>
            <a:endParaRPr sz="1800">
              <a:latin typeface="Comic Sans MS"/>
              <a:cs typeface="Comic Sans MS"/>
            </a:endParaRPr>
          </a:p>
        </p:txBody>
      </p:sp>
      <p:sp>
        <p:nvSpPr>
          <p:cNvPr id="21" name="object 21"/>
          <p:cNvSpPr/>
          <p:nvPr/>
        </p:nvSpPr>
        <p:spPr>
          <a:xfrm>
            <a:off x="1276350" y="5377179"/>
            <a:ext cx="1314450" cy="739140"/>
          </a:xfrm>
          <a:custGeom>
            <a:avLst/>
            <a:gdLst/>
            <a:ahLst/>
            <a:cxnLst/>
            <a:rect l="l" t="t" r="r" b="b"/>
            <a:pathLst>
              <a:path w="1314450" h="739139">
                <a:moveTo>
                  <a:pt x="0" y="0"/>
                </a:moveTo>
                <a:lnTo>
                  <a:pt x="1314450" y="0"/>
                </a:lnTo>
                <a:lnTo>
                  <a:pt x="1314450" y="739140"/>
                </a:lnTo>
                <a:lnTo>
                  <a:pt x="0" y="739140"/>
                </a:lnTo>
                <a:lnTo>
                  <a:pt x="0" y="0"/>
                </a:lnTo>
                <a:close/>
              </a:path>
            </a:pathLst>
          </a:custGeom>
          <a:solidFill>
            <a:srgbClr val="FFFFFF"/>
          </a:solidFill>
        </p:spPr>
        <p:txBody>
          <a:bodyPr wrap="square" lIns="0" tIns="0" rIns="0" bIns="0" rtlCol="0"/>
          <a:lstStyle/>
          <a:p>
            <a:endParaRPr/>
          </a:p>
        </p:txBody>
      </p:sp>
      <p:sp>
        <p:nvSpPr>
          <p:cNvPr id="22" name="object 22"/>
          <p:cNvSpPr txBox="1"/>
          <p:nvPr/>
        </p:nvSpPr>
        <p:spPr>
          <a:xfrm>
            <a:off x="1611630" y="4860290"/>
            <a:ext cx="2087245" cy="873760"/>
          </a:xfrm>
          <a:prstGeom prst="rect">
            <a:avLst/>
          </a:prstGeom>
        </p:spPr>
        <p:txBody>
          <a:bodyPr vert="horz" wrap="square" lIns="0" tIns="162560" rIns="0" bIns="0" rtlCol="0">
            <a:spAutoFit/>
          </a:bodyPr>
          <a:lstStyle/>
          <a:p>
            <a:pPr marL="12700">
              <a:lnSpc>
                <a:spcPct val="100000"/>
              </a:lnSpc>
              <a:spcBef>
                <a:spcPts val="1280"/>
              </a:spcBef>
              <a:tabLst>
                <a:tab pos="1149985" algn="l"/>
              </a:tabLst>
            </a:pPr>
            <a:r>
              <a:rPr sz="1800" b="1" spc="-5" dirty="0">
                <a:solidFill>
                  <a:srgbClr val="FFFFFF"/>
                </a:solidFill>
                <a:latin typeface="Comic Sans MS"/>
                <a:cs typeface="Comic Sans MS"/>
              </a:rPr>
              <a:t>Name	Address</a:t>
            </a:r>
            <a:endParaRPr sz="1800">
              <a:latin typeface="Comic Sans MS"/>
              <a:cs typeface="Comic Sans MS"/>
            </a:endParaRPr>
          </a:p>
          <a:p>
            <a:pPr marL="59055">
              <a:lnSpc>
                <a:spcPct val="100000"/>
              </a:lnSpc>
              <a:spcBef>
                <a:spcPts val="1180"/>
              </a:spcBef>
              <a:tabLst>
                <a:tab pos="1119505" algn="l"/>
              </a:tabLst>
            </a:pPr>
            <a:r>
              <a:rPr sz="1800" spc="-5" dirty="0">
                <a:latin typeface="Comic Sans MS"/>
                <a:cs typeface="Comic Sans MS"/>
              </a:rPr>
              <a:t>John	</a:t>
            </a:r>
            <a:r>
              <a:rPr sz="1800" dirty="0">
                <a:latin typeface="Comic Sans MS"/>
                <a:cs typeface="Comic Sans MS"/>
              </a:rPr>
              <a:t>123</a:t>
            </a:r>
            <a:r>
              <a:rPr sz="1800" spc="-70" dirty="0">
                <a:latin typeface="Comic Sans MS"/>
                <a:cs typeface="Comic Sans MS"/>
              </a:rPr>
              <a:t> </a:t>
            </a:r>
            <a:r>
              <a:rPr sz="1800" spc="-5" dirty="0">
                <a:latin typeface="Comic Sans MS"/>
                <a:cs typeface="Comic Sans MS"/>
              </a:rPr>
              <a:t>Main</a:t>
            </a:r>
            <a:endParaRPr sz="1800">
              <a:latin typeface="Comic Sans MS"/>
              <a:cs typeface="Comic Sans MS"/>
            </a:endParaRPr>
          </a:p>
        </p:txBody>
      </p:sp>
      <p:sp>
        <p:nvSpPr>
          <p:cNvPr id="23" name="object 23"/>
          <p:cNvSpPr txBox="1"/>
          <p:nvPr/>
        </p:nvSpPr>
        <p:spPr>
          <a:xfrm>
            <a:off x="4080509" y="5434329"/>
            <a:ext cx="7740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stamps</a:t>
            </a:r>
            <a:endParaRPr sz="1800">
              <a:latin typeface="Comic Sans MS"/>
              <a:cs typeface="Comic Sans MS"/>
            </a:endParaRPr>
          </a:p>
        </p:txBody>
      </p:sp>
      <p:sp>
        <p:nvSpPr>
          <p:cNvPr id="24" name="object 24"/>
          <p:cNvSpPr/>
          <p:nvPr/>
        </p:nvSpPr>
        <p:spPr>
          <a:xfrm>
            <a:off x="0" y="6116320"/>
            <a:ext cx="1276350" cy="741680"/>
          </a:xfrm>
          <a:custGeom>
            <a:avLst/>
            <a:gdLst/>
            <a:ahLst/>
            <a:cxnLst/>
            <a:rect l="l" t="t" r="r" b="b"/>
            <a:pathLst>
              <a:path w="1276350" h="741679">
                <a:moveTo>
                  <a:pt x="0" y="0"/>
                </a:moveTo>
                <a:lnTo>
                  <a:pt x="1276350" y="0"/>
                </a:lnTo>
                <a:lnTo>
                  <a:pt x="1276350" y="741679"/>
                </a:lnTo>
                <a:lnTo>
                  <a:pt x="0" y="741679"/>
                </a:lnTo>
                <a:lnTo>
                  <a:pt x="0" y="0"/>
                </a:lnTo>
                <a:close/>
              </a:path>
            </a:pathLst>
          </a:custGeom>
          <a:solidFill>
            <a:srgbClr val="FFFFFF"/>
          </a:solidFill>
        </p:spPr>
        <p:txBody>
          <a:bodyPr wrap="square" lIns="0" tIns="0" rIns="0" bIns="0" rtlCol="0"/>
          <a:lstStyle/>
          <a:p>
            <a:endParaRPr/>
          </a:p>
        </p:txBody>
      </p:sp>
      <p:sp>
        <p:nvSpPr>
          <p:cNvPr id="25" name="object 25"/>
          <p:cNvSpPr txBox="1"/>
          <p:nvPr/>
        </p:nvSpPr>
        <p:spPr>
          <a:xfrm>
            <a:off x="345440" y="6173470"/>
            <a:ext cx="584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9</a:t>
            </a:r>
            <a:r>
              <a:rPr sz="1800" spc="10" dirty="0">
                <a:latin typeface="Comic Sans MS"/>
                <a:cs typeface="Comic Sans MS"/>
              </a:rPr>
              <a:t>8</a:t>
            </a:r>
            <a:r>
              <a:rPr sz="1800" spc="-5" dirty="0">
                <a:latin typeface="Comic Sans MS"/>
                <a:cs typeface="Comic Sans MS"/>
              </a:rPr>
              <a:t>76</a:t>
            </a:r>
            <a:endParaRPr sz="1800">
              <a:latin typeface="Comic Sans MS"/>
              <a:cs typeface="Comic Sans MS"/>
            </a:endParaRPr>
          </a:p>
        </p:txBody>
      </p:sp>
      <p:sp>
        <p:nvSpPr>
          <p:cNvPr id="26" name="object 26"/>
          <p:cNvSpPr/>
          <p:nvPr/>
        </p:nvSpPr>
        <p:spPr>
          <a:xfrm>
            <a:off x="1276350" y="6116320"/>
            <a:ext cx="1314450" cy="741680"/>
          </a:xfrm>
          <a:custGeom>
            <a:avLst/>
            <a:gdLst/>
            <a:ahLst/>
            <a:cxnLst/>
            <a:rect l="l" t="t" r="r" b="b"/>
            <a:pathLst>
              <a:path w="1314450" h="741679">
                <a:moveTo>
                  <a:pt x="0" y="0"/>
                </a:moveTo>
                <a:lnTo>
                  <a:pt x="1314450" y="0"/>
                </a:lnTo>
                <a:lnTo>
                  <a:pt x="1314450" y="741679"/>
                </a:lnTo>
                <a:lnTo>
                  <a:pt x="0" y="741679"/>
                </a:lnTo>
                <a:lnTo>
                  <a:pt x="0" y="0"/>
                </a:lnTo>
                <a:close/>
              </a:path>
            </a:pathLst>
          </a:custGeom>
          <a:solidFill>
            <a:srgbClr val="FFFFFF"/>
          </a:solidFill>
        </p:spPr>
        <p:txBody>
          <a:bodyPr wrap="square" lIns="0" tIns="0" rIns="0" bIns="0" rtlCol="0"/>
          <a:lstStyle/>
          <a:p>
            <a:endParaRPr/>
          </a:p>
        </p:txBody>
      </p:sp>
      <p:sp>
        <p:nvSpPr>
          <p:cNvPr id="27" name="object 27"/>
          <p:cNvSpPr txBox="1"/>
          <p:nvPr/>
        </p:nvSpPr>
        <p:spPr>
          <a:xfrm>
            <a:off x="1680210" y="6173470"/>
            <a:ext cx="5048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B</a:t>
            </a:r>
            <a:r>
              <a:rPr sz="1800" spc="5" dirty="0">
                <a:latin typeface="Comic Sans MS"/>
                <a:cs typeface="Comic Sans MS"/>
              </a:rPr>
              <a:t>a</a:t>
            </a:r>
            <a:r>
              <a:rPr sz="1800" spc="-5" dirty="0">
                <a:latin typeface="Comic Sans MS"/>
                <a:cs typeface="Comic Sans MS"/>
              </a:rPr>
              <a:t>r</a:t>
            </a:r>
            <a:r>
              <a:rPr sz="1800" dirty="0">
                <a:latin typeface="Comic Sans MS"/>
                <a:cs typeface="Comic Sans MS"/>
              </a:rPr>
              <a:t>t</a:t>
            </a:r>
            <a:endParaRPr sz="1800">
              <a:latin typeface="Comic Sans MS"/>
              <a:cs typeface="Comic Sans MS"/>
            </a:endParaRPr>
          </a:p>
        </p:txBody>
      </p:sp>
      <p:sp>
        <p:nvSpPr>
          <p:cNvPr id="28" name="object 28"/>
          <p:cNvSpPr txBox="1"/>
          <p:nvPr/>
        </p:nvSpPr>
        <p:spPr>
          <a:xfrm>
            <a:off x="2711450" y="6173470"/>
            <a:ext cx="99504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5 Pine</a:t>
            </a:r>
            <a:r>
              <a:rPr sz="1800" spc="-105" dirty="0">
                <a:latin typeface="Comic Sans MS"/>
                <a:cs typeface="Comic Sans MS"/>
              </a:rPr>
              <a:t> </a:t>
            </a:r>
            <a:r>
              <a:rPr sz="1800" spc="-5" dirty="0">
                <a:latin typeface="Comic Sans MS"/>
                <a:cs typeface="Comic Sans MS"/>
              </a:rPr>
              <a:t>St</a:t>
            </a:r>
            <a:endParaRPr sz="1800">
              <a:latin typeface="Comic Sans MS"/>
              <a:cs typeface="Comic Sans MS"/>
            </a:endParaRPr>
          </a:p>
        </p:txBody>
      </p:sp>
      <p:sp>
        <p:nvSpPr>
          <p:cNvPr id="29" name="object 29"/>
          <p:cNvSpPr txBox="1"/>
          <p:nvPr/>
        </p:nvSpPr>
        <p:spPr>
          <a:xfrm>
            <a:off x="4080509" y="6173470"/>
            <a:ext cx="7740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stamps</a:t>
            </a:r>
            <a:endParaRPr sz="1800">
              <a:latin typeface="Comic Sans MS"/>
              <a:cs typeface="Comic Sans MS"/>
            </a:endParaRPr>
          </a:p>
        </p:txBody>
      </p:sp>
      <p:sp>
        <p:nvSpPr>
          <p:cNvPr id="30" name="object 30"/>
          <p:cNvSpPr txBox="1"/>
          <p:nvPr/>
        </p:nvSpPr>
        <p:spPr>
          <a:xfrm>
            <a:off x="915669" y="4377690"/>
            <a:ext cx="3206115" cy="513080"/>
          </a:xfrm>
          <a:prstGeom prst="rect">
            <a:avLst/>
          </a:prstGeom>
        </p:spPr>
        <p:txBody>
          <a:bodyPr vert="horz" wrap="square" lIns="0" tIns="12700" rIns="0" bIns="0" rtlCol="0">
            <a:spAutoFit/>
          </a:bodyPr>
          <a:lstStyle/>
          <a:p>
            <a:pPr marL="12700">
              <a:lnSpc>
                <a:spcPct val="100000"/>
              </a:lnSpc>
              <a:spcBef>
                <a:spcPts val="100"/>
              </a:spcBef>
            </a:pPr>
            <a:r>
              <a:rPr sz="3200" b="1" dirty="0">
                <a:latin typeface="Times New Roman"/>
                <a:cs typeface="Times New Roman"/>
              </a:rPr>
              <a:t>σ</a:t>
            </a:r>
            <a:r>
              <a:rPr sz="3200" b="1" spc="-50" dirty="0">
                <a:latin typeface="Times New Roman"/>
                <a:cs typeface="Times New Roman"/>
              </a:rPr>
              <a:t> </a:t>
            </a:r>
            <a:r>
              <a:rPr sz="2050" b="1" i="1" spc="-30" dirty="0">
                <a:latin typeface="Comic Sans MS"/>
                <a:cs typeface="Comic Sans MS"/>
              </a:rPr>
              <a:t>Hobby=‘stamps’(Person)</a:t>
            </a:r>
            <a:endParaRPr sz="2050">
              <a:latin typeface="Comic Sans MS"/>
              <a:cs typeface="Comic Sans MS"/>
            </a:endParaRPr>
          </a:p>
        </p:txBody>
      </p:sp>
      <p:sp>
        <p:nvSpPr>
          <p:cNvPr id="31" name="object 31"/>
          <p:cNvSpPr txBox="1"/>
          <p:nvPr/>
        </p:nvSpPr>
        <p:spPr>
          <a:xfrm>
            <a:off x="1543050" y="1558290"/>
            <a:ext cx="2039620" cy="855980"/>
          </a:xfrm>
          <a:prstGeom prst="rect">
            <a:avLst/>
          </a:prstGeom>
        </p:spPr>
        <p:txBody>
          <a:bodyPr vert="horz" wrap="square" lIns="0" tIns="12700" rIns="0" bIns="0" rtlCol="0">
            <a:spAutoFit/>
          </a:bodyPr>
          <a:lstStyle/>
          <a:p>
            <a:pPr marL="500380">
              <a:lnSpc>
                <a:spcPct val="100000"/>
              </a:lnSpc>
              <a:spcBef>
                <a:spcPts val="100"/>
              </a:spcBef>
            </a:pPr>
            <a:r>
              <a:rPr sz="2000" b="1" spc="-5" dirty="0">
                <a:latin typeface="Comic Sans MS"/>
                <a:cs typeface="Comic Sans MS"/>
              </a:rPr>
              <a:t>Person</a:t>
            </a:r>
            <a:endParaRPr sz="2000">
              <a:latin typeface="Comic Sans MS"/>
              <a:cs typeface="Comic Sans MS"/>
            </a:endParaRPr>
          </a:p>
          <a:p>
            <a:pPr marL="12700">
              <a:lnSpc>
                <a:spcPct val="100000"/>
              </a:lnSpc>
              <a:spcBef>
                <a:spcPts val="1980"/>
              </a:spcBef>
              <a:tabLst>
                <a:tab pos="1130935" algn="l"/>
              </a:tabLst>
            </a:pPr>
            <a:r>
              <a:rPr sz="1800" b="1" spc="-5" dirty="0">
                <a:solidFill>
                  <a:srgbClr val="FFFFFF"/>
                </a:solidFill>
                <a:latin typeface="Comic Sans MS"/>
                <a:cs typeface="Comic Sans MS"/>
              </a:rPr>
              <a:t>Na</a:t>
            </a:r>
            <a:r>
              <a:rPr sz="1800" b="1" dirty="0">
                <a:solidFill>
                  <a:srgbClr val="FFFFFF"/>
                </a:solidFill>
                <a:latin typeface="Comic Sans MS"/>
                <a:cs typeface="Comic Sans MS"/>
              </a:rPr>
              <a:t>me	Ad</a:t>
            </a:r>
            <a:r>
              <a:rPr sz="1800" b="1" spc="-10" dirty="0">
                <a:solidFill>
                  <a:srgbClr val="FFFFFF"/>
                </a:solidFill>
                <a:latin typeface="Comic Sans MS"/>
                <a:cs typeface="Comic Sans MS"/>
              </a:rPr>
              <a:t>d</a:t>
            </a:r>
            <a:r>
              <a:rPr sz="1800" b="1" dirty="0">
                <a:solidFill>
                  <a:srgbClr val="FFFFFF"/>
                </a:solidFill>
                <a:latin typeface="Comic Sans MS"/>
                <a:cs typeface="Comic Sans MS"/>
              </a:rPr>
              <a:t>re</a:t>
            </a:r>
            <a:r>
              <a:rPr sz="1800" b="1" spc="-10" dirty="0">
                <a:solidFill>
                  <a:srgbClr val="FFFFFF"/>
                </a:solidFill>
                <a:latin typeface="Comic Sans MS"/>
                <a:cs typeface="Comic Sans MS"/>
              </a:rPr>
              <a:t>s</a:t>
            </a:r>
            <a:r>
              <a:rPr sz="1800" b="1" dirty="0">
                <a:solidFill>
                  <a:srgbClr val="FFFFFF"/>
                </a:solidFill>
                <a:latin typeface="Comic Sans MS"/>
                <a:cs typeface="Comic Sans MS"/>
              </a:rPr>
              <a:t>s</a:t>
            </a:r>
            <a:endParaRPr sz="1800">
              <a:latin typeface="Comic Sans MS"/>
              <a:cs typeface="Comic Sans MS"/>
            </a:endParaRPr>
          </a:p>
        </p:txBody>
      </p:sp>
      <p:sp>
        <p:nvSpPr>
          <p:cNvPr id="32" name="object 32"/>
          <p:cNvSpPr/>
          <p:nvPr/>
        </p:nvSpPr>
        <p:spPr>
          <a:xfrm>
            <a:off x="6172200" y="3048000"/>
            <a:ext cx="1066800" cy="457200"/>
          </a:xfrm>
          <a:custGeom>
            <a:avLst/>
            <a:gdLst/>
            <a:ahLst/>
            <a:cxnLst/>
            <a:rect l="l" t="t" r="r" b="b"/>
            <a:pathLst>
              <a:path w="1066800" h="457200">
                <a:moveTo>
                  <a:pt x="0" y="0"/>
                </a:moveTo>
                <a:lnTo>
                  <a:pt x="1066800" y="0"/>
                </a:lnTo>
                <a:lnTo>
                  <a:pt x="1066800" y="457200"/>
                </a:lnTo>
                <a:lnTo>
                  <a:pt x="0" y="457200"/>
                </a:lnTo>
                <a:lnTo>
                  <a:pt x="0" y="0"/>
                </a:lnTo>
                <a:close/>
              </a:path>
            </a:pathLst>
          </a:custGeom>
          <a:solidFill>
            <a:srgbClr val="000000"/>
          </a:solidFill>
        </p:spPr>
        <p:txBody>
          <a:bodyPr wrap="square" lIns="0" tIns="0" rIns="0" bIns="0" rtlCol="0"/>
          <a:lstStyle/>
          <a:p>
            <a:endParaRPr/>
          </a:p>
        </p:txBody>
      </p:sp>
      <p:sp>
        <p:nvSpPr>
          <p:cNvPr id="33" name="object 33"/>
          <p:cNvSpPr/>
          <p:nvPr/>
        </p:nvSpPr>
        <p:spPr>
          <a:xfrm>
            <a:off x="7239000" y="3048000"/>
            <a:ext cx="1066800" cy="457200"/>
          </a:xfrm>
          <a:custGeom>
            <a:avLst/>
            <a:gdLst/>
            <a:ahLst/>
            <a:cxnLst/>
            <a:rect l="l" t="t" r="r" b="b"/>
            <a:pathLst>
              <a:path w="1066800" h="457200">
                <a:moveTo>
                  <a:pt x="0" y="0"/>
                </a:moveTo>
                <a:lnTo>
                  <a:pt x="1066800" y="0"/>
                </a:lnTo>
                <a:lnTo>
                  <a:pt x="1066800" y="457200"/>
                </a:lnTo>
                <a:lnTo>
                  <a:pt x="0" y="457200"/>
                </a:lnTo>
                <a:lnTo>
                  <a:pt x="0" y="0"/>
                </a:lnTo>
                <a:close/>
              </a:path>
            </a:pathLst>
          </a:custGeom>
          <a:solidFill>
            <a:srgbClr val="000000"/>
          </a:solidFill>
        </p:spPr>
        <p:txBody>
          <a:bodyPr wrap="square" lIns="0" tIns="0" rIns="0" bIns="0" rtlCol="0"/>
          <a:lstStyle/>
          <a:p>
            <a:endParaRPr/>
          </a:p>
        </p:txBody>
      </p:sp>
      <p:sp>
        <p:nvSpPr>
          <p:cNvPr id="34" name="object 34"/>
          <p:cNvSpPr txBox="1"/>
          <p:nvPr/>
        </p:nvSpPr>
        <p:spPr>
          <a:xfrm>
            <a:off x="5693409" y="2396490"/>
            <a:ext cx="2936875" cy="1008380"/>
          </a:xfrm>
          <a:prstGeom prst="rect">
            <a:avLst/>
          </a:prstGeom>
        </p:spPr>
        <p:txBody>
          <a:bodyPr vert="horz" wrap="square" lIns="0" tIns="12700" rIns="0" bIns="0" rtlCol="0">
            <a:spAutoFit/>
          </a:bodyPr>
          <a:lstStyle/>
          <a:p>
            <a:pPr marL="12700">
              <a:lnSpc>
                <a:spcPct val="100000"/>
              </a:lnSpc>
              <a:spcBef>
                <a:spcPts val="100"/>
              </a:spcBef>
            </a:pPr>
            <a:r>
              <a:rPr sz="3200" b="1" spc="-30" dirty="0">
                <a:latin typeface="Comic Sans MS"/>
                <a:cs typeface="Comic Sans MS"/>
              </a:rPr>
              <a:t>∏</a:t>
            </a:r>
            <a:r>
              <a:rPr sz="2050" b="1" i="1" spc="-30" dirty="0">
                <a:latin typeface="Comic Sans MS"/>
                <a:cs typeface="Comic Sans MS"/>
              </a:rPr>
              <a:t>Name,Hobby(Person)</a:t>
            </a:r>
            <a:endParaRPr sz="2050">
              <a:latin typeface="Comic Sans MS"/>
              <a:cs typeface="Comic Sans MS"/>
            </a:endParaRPr>
          </a:p>
          <a:p>
            <a:pPr marL="702310">
              <a:lnSpc>
                <a:spcPct val="100000"/>
              </a:lnSpc>
              <a:spcBef>
                <a:spcPts val="1740"/>
              </a:spcBef>
              <a:tabLst>
                <a:tab pos="1731645" algn="l"/>
              </a:tabLst>
            </a:pPr>
            <a:r>
              <a:rPr sz="1800" b="1" spc="-5" dirty="0">
                <a:solidFill>
                  <a:srgbClr val="FFFFFF"/>
                </a:solidFill>
                <a:latin typeface="Comic Sans MS"/>
                <a:cs typeface="Comic Sans MS"/>
              </a:rPr>
              <a:t>Name	Hobby</a:t>
            </a:r>
            <a:endParaRPr sz="1800">
              <a:latin typeface="Comic Sans MS"/>
              <a:cs typeface="Comic Sans MS"/>
            </a:endParaRPr>
          </a:p>
        </p:txBody>
      </p:sp>
      <p:sp>
        <p:nvSpPr>
          <p:cNvPr id="35" name="object 35"/>
          <p:cNvSpPr txBox="1"/>
          <p:nvPr/>
        </p:nvSpPr>
        <p:spPr>
          <a:xfrm>
            <a:off x="6418579" y="3562350"/>
            <a:ext cx="574675" cy="2014220"/>
          </a:xfrm>
          <a:prstGeom prst="rect">
            <a:avLst/>
          </a:prstGeom>
        </p:spPr>
        <p:txBody>
          <a:bodyPr vert="horz" wrap="square" lIns="0" tIns="12700" rIns="0" bIns="0" rtlCol="0">
            <a:spAutoFit/>
          </a:bodyPr>
          <a:lstStyle/>
          <a:p>
            <a:pPr marL="24130">
              <a:lnSpc>
                <a:spcPct val="100000"/>
              </a:lnSpc>
              <a:spcBef>
                <a:spcPts val="100"/>
              </a:spcBef>
            </a:pPr>
            <a:r>
              <a:rPr sz="1800" spc="-5" dirty="0">
                <a:latin typeface="Comic Sans MS"/>
                <a:cs typeface="Comic Sans MS"/>
              </a:rPr>
              <a:t>John</a:t>
            </a:r>
            <a:endParaRPr sz="1800">
              <a:latin typeface="Comic Sans MS"/>
              <a:cs typeface="Comic Sans MS"/>
            </a:endParaRPr>
          </a:p>
          <a:p>
            <a:pPr marL="12700" marR="5080" indent="11430" algn="just">
              <a:lnSpc>
                <a:spcPct val="208300"/>
              </a:lnSpc>
            </a:pPr>
            <a:r>
              <a:rPr sz="1800" dirty="0">
                <a:latin typeface="Comic Sans MS"/>
                <a:cs typeface="Comic Sans MS"/>
              </a:rPr>
              <a:t>Jo</a:t>
            </a:r>
            <a:r>
              <a:rPr sz="1800" spc="-5" dirty="0">
                <a:latin typeface="Comic Sans MS"/>
                <a:cs typeface="Comic Sans MS"/>
              </a:rPr>
              <a:t>hn  </a:t>
            </a:r>
            <a:r>
              <a:rPr sz="1800" spc="5" dirty="0">
                <a:latin typeface="Comic Sans MS"/>
                <a:cs typeface="Comic Sans MS"/>
              </a:rPr>
              <a:t>M</a:t>
            </a:r>
            <a:r>
              <a:rPr sz="1800" spc="-5" dirty="0">
                <a:latin typeface="Comic Sans MS"/>
                <a:cs typeface="Comic Sans MS"/>
              </a:rPr>
              <a:t>a</a:t>
            </a:r>
            <a:r>
              <a:rPr sz="1800" dirty="0">
                <a:latin typeface="Comic Sans MS"/>
                <a:cs typeface="Comic Sans MS"/>
              </a:rPr>
              <a:t>ry  </a:t>
            </a:r>
            <a:r>
              <a:rPr sz="1800" spc="-5" dirty="0">
                <a:latin typeface="Comic Sans MS"/>
                <a:cs typeface="Comic Sans MS"/>
              </a:rPr>
              <a:t>Bart</a:t>
            </a:r>
            <a:endParaRPr sz="1800">
              <a:latin typeface="Comic Sans MS"/>
              <a:cs typeface="Comic Sans MS"/>
            </a:endParaRPr>
          </a:p>
        </p:txBody>
      </p:sp>
      <p:sp>
        <p:nvSpPr>
          <p:cNvPr id="36" name="object 36"/>
          <p:cNvSpPr txBox="1"/>
          <p:nvPr/>
        </p:nvSpPr>
        <p:spPr>
          <a:xfrm>
            <a:off x="7385050" y="3562350"/>
            <a:ext cx="774065" cy="20142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stamps</a:t>
            </a:r>
            <a:endParaRPr sz="1800">
              <a:latin typeface="Comic Sans MS"/>
              <a:cs typeface="Comic Sans MS"/>
            </a:endParaRPr>
          </a:p>
          <a:p>
            <a:pPr marL="12700" marR="5080" indent="107950" algn="just">
              <a:lnSpc>
                <a:spcPct val="208300"/>
              </a:lnSpc>
            </a:pPr>
            <a:r>
              <a:rPr sz="1800" spc="-5" dirty="0">
                <a:latin typeface="Comic Sans MS"/>
                <a:cs typeface="Comic Sans MS"/>
              </a:rPr>
              <a:t>coins  Hiking  </a:t>
            </a:r>
            <a:r>
              <a:rPr sz="1800" dirty="0">
                <a:latin typeface="Comic Sans MS"/>
                <a:cs typeface="Comic Sans MS"/>
              </a:rPr>
              <a:t>s</a:t>
            </a:r>
            <a:r>
              <a:rPr sz="1800" spc="-5" dirty="0">
                <a:latin typeface="Comic Sans MS"/>
                <a:cs typeface="Comic Sans MS"/>
              </a:rPr>
              <a:t>t</a:t>
            </a:r>
            <a:r>
              <a:rPr sz="1800" spc="5" dirty="0">
                <a:latin typeface="Comic Sans MS"/>
                <a:cs typeface="Comic Sans MS"/>
              </a:rPr>
              <a:t>a</a:t>
            </a:r>
            <a:r>
              <a:rPr sz="1800" dirty="0">
                <a:latin typeface="Comic Sans MS"/>
                <a:cs typeface="Comic Sans MS"/>
              </a:rPr>
              <a:t>m</a:t>
            </a:r>
            <a:r>
              <a:rPr sz="1800" spc="-5" dirty="0">
                <a:latin typeface="Comic Sans MS"/>
                <a:cs typeface="Comic Sans MS"/>
              </a:rPr>
              <a:t>p</a:t>
            </a:r>
            <a:r>
              <a:rPr sz="1800" dirty="0">
                <a:latin typeface="Comic Sans MS"/>
                <a:cs typeface="Comic Sans MS"/>
              </a:rPr>
              <a:t>s</a:t>
            </a:r>
            <a:endParaRPr sz="1800">
              <a:latin typeface="Comic Sans MS"/>
              <a:cs typeface="Comic Sans MS"/>
            </a:endParaRPr>
          </a:p>
        </p:txBody>
      </p:sp>
    </p:spTree>
    <p:extLst>
      <p:ext uri="{BB962C8B-B14F-4D97-AF65-F5344CB8AC3E}">
        <p14:creationId xmlns:p14="http://schemas.microsoft.com/office/powerpoint/2010/main" val="3619926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457200"/>
            <a:ext cx="3065780" cy="695960"/>
          </a:xfrm>
          <a:prstGeom prst="rect">
            <a:avLst/>
          </a:prstGeom>
        </p:spPr>
        <p:txBody>
          <a:bodyPr vert="horz" wrap="square" lIns="0" tIns="12700" rIns="0" bIns="0" rtlCol="0">
            <a:spAutoFit/>
          </a:bodyPr>
          <a:lstStyle/>
          <a:p>
            <a:pPr marL="12700">
              <a:lnSpc>
                <a:spcPct val="100000"/>
              </a:lnSpc>
              <a:spcBef>
                <a:spcPts val="100"/>
              </a:spcBef>
            </a:pPr>
            <a:r>
              <a:rPr spc="-5" dirty="0"/>
              <a:t>UNION</a:t>
            </a:r>
            <a:r>
              <a:rPr spc="-70" dirty="0"/>
              <a:t> </a:t>
            </a:r>
            <a:r>
              <a:rPr spc="-10" dirty="0"/>
              <a:t>(U)</a:t>
            </a:r>
          </a:p>
        </p:txBody>
      </p:sp>
      <p:sp>
        <p:nvSpPr>
          <p:cNvPr id="3" name="object 3"/>
          <p:cNvSpPr txBox="1"/>
          <p:nvPr/>
        </p:nvSpPr>
        <p:spPr>
          <a:xfrm>
            <a:off x="914400" y="1295400"/>
            <a:ext cx="7310755" cy="5091779"/>
          </a:xfrm>
          <a:prstGeom prst="rect">
            <a:avLst/>
          </a:prstGeom>
        </p:spPr>
        <p:txBody>
          <a:bodyPr vert="horz" wrap="square" lIns="0" tIns="13335" rIns="0" bIns="0" rtlCol="0">
            <a:spAutoFit/>
          </a:bodyPr>
          <a:lstStyle/>
          <a:p>
            <a:pPr marL="355600" marR="5080" indent="-342900">
              <a:lnSpc>
                <a:spcPct val="99800"/>
              </a:lnSpc>
              <a:spcBef>
                <a:spcPts val="105"/>
              </a:spcBef>
              <a:buChar char="•"/>
              <a:tabLst>
                <a:tab pos="354965" algn="l"/>
                <a:tab pos="355600" algn="l"/>
              </a:tabLst>
            </a:pPr>
            <a:r>
              <a:rPr sz="3200" dirty="0">
                <a:latin typeface="Comic Sans MS"/>
                <a:cs typeface="Comic Sans MS"/>
              </a:rPr>
              <a:t>UNION </a:t>
            </a:r>
            <a:r>
              <a:rPr sz="3200" spc="-5" dirty="0">
                <a:latin typeface="Comic Sans MS"/>
                <a:cs typeface="Comic Sans MS"/>
              </a:rPr>
              <a:t>is symbolized by </a:t>
            </a:r>
            <a:r>
              <a:rPr sz="3200" spc="-550" dirty="0">
                <a:latin typeface="DejaVu Sans"/>
                <a:cs typeface="DejaVu Sans"/>
              </a:rPr>
              <a:t>∪ </a:t>
            </a:r>
            <a:r>
              <a:rPr sz="3200" dirty="0">
                <a:latin typeface="Comic Sans MS"/>
                <a:cs typeface="Comic Sans MS"/>
              </a:rPr>
              <a:t>, and  </a:t>
            </a:r>
            <a:r>
              <a:rPr sz="3200" spc="-5" dirty="0">
                <a:latin typeface="Comic Sans MS"/>
                <a:cs typeface="Comic Sans MS"/>
              </a:rPr>
              <a:t>includes </a:t>
            </a:r>
            <a:r>
              <a:rPr sz="3200" dirty="0">
                <a:latin typeface="Comic Sans MS"/>
                <a:cs typeface="Comic Sans MS"/>
              </a:rPr>
              <a:t>all </a:t>
            </a:r>
            <a:r>
              <a:rPr sz="3200" spc="-5" dirty="0">
                <a:latin typeface="Comic Sans MS"/>
                <a:cs typeface="Comic Sans MS"/>
              </a:rPr>
              <a:t>tuples </a:t>
            </a:r>
            <a:r>
              <a:rPr sz="3200" dirty="0">
                <a:latin typeface="Comic Sans MS"/>
                <a:cs typeface="Comic Sans MS"/>
              </a:rPr>
              <a:t>that are </a:t>
            </a:r>
            <a:r>
              <a:rPr sz="3200" spc="-5" dirty="0">
                <a:latin typeface="Comic Sans MS"/>
                <a:cs typeface="Comic Sans MS"/>
              </a:rPr>
              <a:t>in </a:t>
            </a:r>
            <a:r>
              <a:rPr sz="3200" dirty="0">
                <a:latin typeface="Comic Sans MS"/>
                <a:cs typeface="Comic Sans MS"/>
              </a:rPr>
              <a:t>R </a:t>
            </a:r>
            <a:r>
              <a:rPr sz="3200" spc="-5" dirty="0">
                <a:latin typeface="Comic Sans MS"/>
                <a:cs typeface="Comic Sans MS"/>
              </a:rPr>
              <a:t>or in  S, eliminating duplicate </a:t>
            </a:r>
            <a:r>
              <a:rPr sz="3200" spc="-5" dirty="0" smtClean="0">
                <a:latin typeface="Comic Sans MS"/>
                <a:cs typeface="Comic Sans MS"/>
              </a:rPr>
              <a:t>tuples</a:t>
            </a:r>
            <a:r>
              <a:rPr lang="en-US" sz="3200" spc="-5" dirty="0" smtClean="0">
                <a:latin typeface="Comic Sans MS"/>
                <a:cs typeface="Comic Sans MS"/>
              </a:rPr>
              <a:t>.</a:t>
            </a:r>
          </a:p>
          <a:p>
            <a:pPr marL="355600" marR="5080" indent="-342900">
              <a:lnSpc>
                <a:spcPct val="99800"/>
              </a:lnSpc>
              <a:spcBef>
                <a:spcPts val="105"/>
              </a:spcBef>
              <a:buChar char="•"/>
              <a:tabLst>
                <a:tab pos="354965" algn="l"/>
                <a:tab pos="355600" algn="l"/>
              </a:tabLst>
            </a:pPr>
            <a:endParaRPr lang="en-US" sz="3200" spc="-5" dirty="0">
              <a:latin typeface="Comic Sans MS"/>
              <a:cs typeface="Comic Sans MS"/>
            </a:endParaRPr>
          </a:p>
          <a:p>
            <a:pPr marL="355600" marR="5080" indent="-342900">
              <a:lnSpc>
                <a:spcPct val="99800"/>
              </a:lnSpc>
              <a:spcBef>
                <a:spcPts val="105"/>
              </a:spcBef>
              <a:buChar char="•"/>
              <a:tabLst>
                <a:tab pos="354965" algn="l"/>
                <a:tab pos="355600" algn="l"/>
              </a:tabLst>
            </a:pPr>
            <a:r>
              <a:rPr lang="en-US" sz="3200" spc="-5" dirty="0" smtClean="0">
                <a:latin typeface="Comic Sans MS"/>
                <a:cs typeface="Comic Sans MS"/>
              </a:rPr>
              <a:t>T</a:t>
            </a:r>
            <a:r>
              <a:rPr sz="3200" spc="-5" dirty="0" smtClean="0">
                <a:latin typeface="Comic Sans MS"/>
                <a:cs typeface="Comic Sans MS"/>
              </a:rPr>
              <a:t>herefore </a:t>
            </a:r>
            <a:r>
              <a:rPr sz="3200" spc="-5" dirty="0">
                <a:latin typeface="Comic Sans MS"/>
                <a:cs typeface="Comic Sans MS"/>
              </a:rPr>
              <a:t>set </a:t>
            </a:r>
            <a:r>
              <a:rPr sz="3200" dirty="0">
                <a:latin typeface="Comic Sans MS"/>
                <a:cs typeface="Comic Sans MS"/>
              </a:rPr>
              <a:t>R UNION </a:t>
            </a:r>
            <a:r>
              <a:rPr sz="3200" spc="-5" dirty="0">
                <a:latin typeface="Comic Sans MS"/>
                <a:cs typeface="Comic Sans MS"/>
              </a:rPr>
              <a:t>set </a:t>
            </a:r>
            <a:r>
              <a:rPr sz="3200" dirty="0">
                <a:latin typeface="Comic Sans MS"/>
                <a:cs typeface="Comic Sans MS"/>
              </a:rPr>
              <a:t>S </a:t>
            </a:r>
            <a:r>
              <a:rPr sz="3200" spc="-5" dirty="0">
                <a:latin typeface="Comic Sans MS"/>
                <a:cs typeface="Comic Sans MS"/>
              </a:rPr>
              <a:t>would  be expressed</a:t>
            </a:r>
            <a:r>
              <a:rPr sz="3200" spc="5" dirty="0">
                <a:latin typeface="Comic Sans MS"/>
                <a:cs typeface="Comic Sans MS"/>
              </a:rPr>
              <a:t> </a:t>
            </a:r>
            <a:r>
              <a:rPr sz="3200" dirty="0">
                <a:latin typeface="Comic Sans MS"/>
                <a:cs typeface="Comic Sans MS"/>
              </a:rPr>
              <a:t>as</a:t>
            </a:r>
            <a:r>
              <a:rPr sz="3200" dirty="0" smtClean="0">
                <a:latin typeface="Comic Sans MS"/>
                <a:cs typeface="Comic Sans MS"/>
              </a:rPr>
              <a:t>:</a:t>
            </a:r>
            <a:r>
              <a:rPr lang="en-US" sz="3200" dirty="0" smtClean="0">
                <a:latin typeface="Comic Sans MS"/>
                <a:cs typeface="Comic Sans MS"/>
              </a:rPr>
              <a:t>  R U S</a:t>
            </a:r>
          </a:p>
          <a:p>
            <a:pPr marL="355600" marR="5080" indent="-342900">
              <a:lnSpc>
                <a:spcPct val="99800"/>
              </a:lnSpc>
              <a:spcBef>
                <a:spcPts val="105"/>
              </a:spcBef>
              <a:buChar char="•"/>
              <a:tabLst>
                <a:tab pos="354965" algn="l"/>
                <a:tab pos="355600" algn="l"/>
              </a:tabLst>
            </a:pPr>
            <a:endParaRPr lang="en-US" sz="3200" dirty="0" smtClean="0">
              <a:latin typeface="Comic Sans MS"/>
              <a:cs typeface="Comic Sans MS"/>
            </a:endParaRPr>
          </a:p>
          <a:p>
            <a:pPr marL="355600" marR="5080" indent="-342900">
              <a:lnSpc>
                <a:spcPct val="99800"/>
              </a:lnSpc>
              <a:spcBef>
                <a:spcPts val="105"/>
              </a:spcBef>
              <a:buChar char="•"/>
              <a:tabLst>
                <a:tab pos="354965" algn="l"/>
                <a:tab pos="355600" algn="l"/>
              </a:tabLst>
            </a:pPr>
            <a:r>
              <a:rPr lang="en-US" sz="3200" spc="-5" dirty="0">
                <a:latin typeface="Comic Sans MS"/>
                <a:cs typeface="Comic Sans MS"/>
              </a:rPr>
              <a:t>Using Assignment Operator (← </a:t>
            </a:r>
            <a:r>
              <a:rPr lang="en-US" sz="3200" spc="-5" dirty="0" smtClean="0">
                <a:latin typeface="Comic Sans MS"/>
                <a:cs typeface="Comic Sans MS"/>
              </a:rPr>
              <a:t>), </a:t>
            </a:r>
            <a:r>
              <a:rPr lang="en-US" sz="3200" spc="-5" dirty="0">
                <a:latin typeface="Comic Sans MS"/>
                <a:cs typeface="Comic Sans MS"/>
              </a:rPr>
              <a:t>it  is  written as </a:t>
            </a:r>
            <a:endParaRPr sz="3200" spc="-5" dirty="0">
              <a:latin typeface="Comic Sans MS"/>
              <a:cs typeface="Comic Sans MS"/>
            </a:endParaRPr>
          </a:p>
          <a:p>
            <a:pPr marL="1727200" lvl="3" indent="-342900">
              <a:spcBef>
                <a:spcPts val="819"/>
              </a:spcBef>
              <a:buChar char="•"/>
              <a:tabLst>
                <a:tab pos="354965" algn="l"/>
                <a:tab pos="355600" algn="l"/>
              </a:tabLst>
            </a:pPr>
            <a:r>
              <a:rPr sz="3200" spc="-5" dirty="0">
                <a:latin typeface="Comic Sans MS"/>
                <a:cs typeface="Comic Sans MS"/>
              </a:rPr>
              <a:t>RESULT </a:t>
            </a:r>
            <a:r>
              <a:rPr sz="3200" spc="-400" dirty="0">
                <a:latin typeface="DejaVu Sans"/>
                <a:cs typeface="DejaVu Sans"/>
              </a:rPr>
              <a:t>← </a:t>
            </a:r>
            <a:r>
              <a:rPr lang="en-US" sz="3200" spc="-400" dirty="0" smtClean="0">
                <a:latin typeface="DejaVu Sans"/>
                <a:cs typeface="DejaVu Sans"/>
              </a:rPr>
              <a:t> </a:t>
            </a:r>
            <a:r>
              <a:rPr sz="3200" dirty="0" smtClean="0">
                <a:latin typeface="Comic Sans MS"/>
                <a:cs typeface="Comic Sans MS"/>
              </a:rPr>
              <a:t>R </a:t>
            </a:r>
            <a:r>
              <a:rPr sz="3200" spc="-550" dirty="0">
                <a:latin typeface="DejaVu Sans"/>
                <a:cs typeface="DejaVu Sans"/>
              </a:rPr>
              <a:t>∪</a:t>
            </a:r>
            <a:r>
              <a:rPr sz="3200" spc="-360" dirty="0">
                <a:latin typeface="DejaVu Sans"/>
                <a:cs typeface="DejaVu Sans"/>
              </a:rPr>
              <a:t> </a:t>
            </a:r>
            <a:r>
              <a:rPr sz="3200" dirty="0">
                <a:latin typeface="Comic Sans MS"/>
                <a:cs typeface="Comic Sans MS"/>
              </a:rPr>
              <a:t>S</a:t>
            </a:r>
          </a:p>
        </p:txBody>
      </p:sp>
    </p:spTree>
    <p:extLst>
      <p:ext uri="{BB962C8B-B14F-4D97-AF65-F5344CB8AC3E}">
        <p14:creationId xmlns:p14="http://schemas.microsoft.com/office/powerpoint/2010/main" val="15828006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68500" y="1584960"/>
            <a:ext cx="5523230" cy="423037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64689" y="654050"/>
            <a:ext cx="4526280" cy="695960"/>
          </a:xfrm>
          <a:prstGeom prst="rect">
            <a:avLst/>
          </a:prstGeom>
        </p:spPr>
        <p:txBody>
          <a:bodyPr vert="horz" wrap="square" lIns="0" tIns="12700" rIns="0" bIns="0" rtlCol="0">
            <a:spAutoFit/>
          </a:bodyPr>
          <a:lstStyle/>
          <a:p>
            <a:pPr marL="12700">
              <a:lnSpc>
                <a:spcPct val="100000"/>
              </a:lnSpc>
              <a:spcBef>
                <a:spcPts val="100"/>
              </a:spcBef>
            </a:pPr>
            <a:r>
              <a:rPr b="1" spc="-5" dirty="0">
                <a:latin typeface="Comic Sans MS"/>
                <a:cs typeface="Comic Sans MS"/>
              </a:rPr>
              <a:t>UNION</a:t>
            </a:r>
            <a:r>
              <a:rPr b="1" spc="-75" dirty="0">
                <a:latin typeface="Comic Sans MS"/>
                <a:cs typeface="Comic Sans MS"/>
              </a:rPr>
              <a:t> </a:t>
            </a:r>
            <a:r>
              <a:rPr b="1" spc="-5" dirty="0">
                <a:latin typeface="Comic Sans MS"/>
                <a:cs typeface="Comic Sans MS"/>
              </a:rPr>
              <a:t>Example</a:t>
            </a:r>
          </a:p>
        </p:txBody>
      </p:sp>
    </p:spTree>
    <p:extLst>
      <p:ext uri="{BB962C8B-B14F-4D97-AF65-F5344CB8AC3E}">
        <p14:creationId xmlns:p14="http://schemas.microsoft.com/office/powerpoint/2010/main" val="1277938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750" y="353059"/>
            <a:ext cx="6644005" cy="1366520"/>
          </a:xfrm>
          <a:prstGeom prst="rect">
            <a:avLst/>
          </a:prstGeom>
        </p:spPr>
        <p:txBody>
          <a:bodyPr vert="horz" wrap="square" lIns="0" tIns="12700" rIns="0" bIns="0" rtlCol="0">
            <a:spAutoFit/>
          </a:bodyPr>
          <a:lstStyle/>
          <a:p>
            <a:pPr marL="2636520" marR="5080" indent="-2623820">
              <a:lnSpc>
                <a:spcPct val="100000"/>
              </a:lnSpc>
              <a:spcBef>
                <a:spcPts val="100"/>
              </a:spcBef>
            </a:pPr>
            <a:r>
              <a:rPr spc="-5" dirty="0"/>
              <a:t>Set Difference Operator  (R-S)</a:t>
            </a:r>
          </a:p>
        </p:txBody>
      </p:sp>
      <p:sp>
        <p:nvSpPr>
          <p:cNvPr id="3" name="object 3"/>
          <p:cNvSpPr txBox="1"/>
          <p:nvPr/>
        </p:nvSpPr>
        <p:spPr>
          <a:xfrm>
            <a:off x="764540" y="1864359"/>
            <a:ext cx="7496175" cy="4094069"/>
          </a:xfrm>
          <a:prstGeom prst="rect">
            <a:avLst/>
          </a:prstGeom>
        </p:spPr>
        <p:txBody>
          <a:bodyPr vert="horz" wrap="square" lIns="0" tIns="13335" rIns="0" bIns="0" rtlCol="0">
            <a:spAutoFit/>
          </a:bodyPr>
          <a:lstStyle/>
          <a:p>
            <a:pPr marL="355600" marR="5080" indent="-342900">
              <a:lnSpc>
                <a:spcPct val="99800"/>
              </a:lnSpc>
              <a:spcBef>
                <a:spcPts val="105"/>
              </a:spcBef>
              <a:buChar char="•"/>
              <a:tabLst>
                <a:tab pos="354965" algn="l"/>
                <a:tab pos="355600" algn="l"/>
              </a:tabLst>
            </a:pPr>
            <a:r>
              <a:rPr lang="en-US" sz="3200" spc="-5" dirty="0">
                <a:latin typeface="Comic Sans MS"/>
                <a:cs typeface="Comic Sans MS"/>
              </a:rPr>
              <a:t>T</a:t>
            </a:r>
            <a:r>
              <a:rPr sz="3200" spc="-5" dirty="0" smtClean="0">
                <a:latin typeface="Comic Sans MS"/>
                <a:cs typeface="Comic Sans MS"/>
              </a:rPr>
              <a:t>he </a:t>
            </a:r>
            <a:r>
              <a:rPr sz="3200" dirty="0">
                <a:latin typeface="Comic Sans MS"/>
                <a:cs typeface="Comic Sans MS"/>
              </a:rPr>
              <a:t>MINUS </a:t>
            </a:r>
            <a:r>
              <a:rPr sz="3200" spc="-5" dirty="0">
                <a:latin typeface="Comic Sans MS"/>
                <a:cs typeface="Comic Sans MS"/>
              </a:rPr>
              <a:t>operation includes tuples  from one Relation that </a:t>
            </a:r>
            <a:r>
              <a:rPr sz="3200" dirty="0">
                <a:latin typeface="Comic Sans MS"/>
                <a:cs typeface="Comic Sans MS"/>
              </a:rPr>
              <a:t>are </a:t>
            </a:r>
            <a:r>
              <a:rPr sz="3200" spc="-5" dirty="0">
                <a:latin typeface="Comic Sans MS"/>
                <a:cs typeface="Comic Sans MS"/>
              </a:rPr>
              <a:t>not in  another </a:t>
            </a:r>
            <a:r>
              <a:rPr sz="3200" spc="-5" dirty="0" smtClean="0">
                <a:latin typeface="Comic Sans MS"/>
                <a:cs typeface="Comic Sans MS"/>
              </a:rPr>
              <a:t>Relation</a:t>
            </a:r>
            <a:r>
              <a:rPr lang="en-US" sz="3200" spc="-5" dirty="0" smtClean="0">
                <a:latin typeface="Comic Sans MS"/>
                <a:cs typeface="Comic Sans MS"/>
              </a:rPr>
              <a:t>. It is denoted by</a:t>
            </a:r>
            <a:r>
              <a:rPr sz="3200" spc="-5" dirty="0" smtClean="0">
                <a:latin typeface="Comic Sans MS"/>
                <a:cs typeface="Comic Sans MS"/>
              </a:rPr>
              <a:t> </a:t>
            </a:r>
            <a:r>
              <a:rPr sz="3200" dirty="0">
                <a:latin typeface="Comic Sans MS"/>
                <a:cs typeface="Comic Sans MS"/>
              </a:rPr>
              <a:t>– </a:t>
            </a:r>
            <a:r>
              <a:rPr sz="3200" spc="-5" dirty="0">
                <a:latin typeface="Comic Sans MS"/>
                <a:cs typeface="Comic Sans MS"/>
              </a:rPr>
              <a:t>(minus) symbol. </a:t>
            </a:r>
            <a:endParaRPr lang="en-US" sz="3200" spc="-5" dirty="0" smtClean="0">
              <a:latin typeface="Comic Sans MS"/>
              <a:cs typeface="Comic Sans MS"/>
            </a:endParaRPr>
          </a:p>
          <a:p>
            <a:pPr marL="355600" marR="5080" indent="-342900">
              <a:lnSpc>
                <a:spcPct val="99800"/>
              </a:lnSpc>
              <a:spcBef>
                <a:spcPts val="105"/>
              </a:spcBef>
              <a:buChar char="•"/>
              <a:tabLst>
                <a:tab pos="354965" algn="l"/>
                <a:tab pos="355600" algn="l"/>
              </a:tabLst>
            </a:pPr>
            <a:endParaRPr lang="en-US" sz="3200" spc="-5" dirty="0">
              <a:latin typeface="Comic Sans MS"/>
              <a:cs typeface="Comic Sans MS"/>
            </a:endParaRPr>
          </a:p>
          <a:p>
            <a:pPr marL="355600" marR="5080" indent="-342900">
              <a:lnSpc>
                <a:spcPct val="99800"/>
              </a:lnSpc>
              <a:spcBef>
                <a:spcPts val="105"/>
              </a:spcBef>
              <a:buChar char="•"/>
              <a:tabLst>
                <a:tab pos="354965" algn="l"/>
                <a:tab pos="355600" algn="l"/>
              </a:tabLst>
            </a:pPr>
            <a:r>
              <a:rPr sz="3200" spc="-5" dirty="0" smtClean="0">
                <a:latin typeface="Comic Sans MS"/>
                <a:cs typeface="Comic Sans MS"/>
              </a:rPr>
              <a:t>Therefore </a:t>
            </a:r>
            <a:r>
              <a:rPr sz="3200" dirty="0">
                <a:latin typeface="Comic Sans MS"/>
                <a:cs typeface="Comic Sans MS"/>
              </a:rPr>
              <a:t>R – S  </a:t>
            </a:r>
            <a:r>
              <a:rPr sz="3200" spc="-5" dirty="0">
                <a:latin typeface="Comic Sans MS"/>
                <a:cs typeface="Comic Sans MS"/>
              </a:rPr>
              <a:t>would be expressed</a:t>
            </a:r>
            <a:r>
              <a:rPr sz="3200" spc="-10" dirty="0">
                <a:latin typeface="Comic Sans MS"/>
                <a:cs typeface="Comic Sans MS"/>
              </a:rPr>
              <a:t> </a:t>
            </a:r>
            <a:r>
              <a:rPr sz="3200" dirty="0">
                <a:latin typeface="Comic Sans MS"/>
                <a:cs typeface="Comic Sans MS"/>
              </a:rPr>
              <a:t>as</a:t>
            </a:r>
            <a:r>
              <a:rPr sz="3200" dirty="0" smtClean="0">
                <a:latin typeface="Comic Sans MS"/>
                <a:cs typeface="Comic Sans MS"/>
              </a:rPr>
              <a:t>…</a:t>
            </a:r>
            <a:r>
              <a:rPr lang="en-US" sz="3200" dirty="0" smtClean="0">
                <a:latin typeface="Comic Sans MS"/>
                <a:cs typeface="Comic Sans MS"/>
              </a:rPr>
              <a:t> R-S  or using Assignment </a:t>
            </a:r>
            <a:r>
              <a:rPr lang="en-US" sz="3200" dirty="0" err="1" smtClean="0">
                <a:latin typeface="Comic Sans MS"/>
                <a:cs typeface="Comic Sans MS"/>
              </a:rPr>
              <a:t>opr</a:t>
            </a:r>
            <a:r>
              <a:rPr lang="en-US" sz="3200" dirty="0" smtClean="0">
                <a:latin typeface="Comic Sans MS"/>
                <a:cs typeface="Comic Sans MS"/>
              </a:rPr>
              <a:t> as</a:t>
            </a:r>
            <a:endParaRPr sz="3200" dirty="0">
              <a:latin typeface="Comic Sans MS"/>
              <a:cs typeface="Comic Sans MS"/>
            </a:endParaRPr>
          </a:p>
          <a:p>
            <a:pPr marL="12700">
              <a:lnSpc>
                <a:spcPct val="100000"/>
              </a:lnSpc>
              <a:spcBef>
                <a:spcPts val="819"/>
              </a:spcBef>
              <a:tabLst>
                <a:tab pos="354965" algn="l"/>
                <a:tab pos="355600" algn="l"/>
              </a:tabLst>
            </a:pPr>
            <a:r>
              <a:rPr lang="en-US" sz="3200" spc="-5" dirty="0" smtClean="0">
                <a:latin typeface="Comic Sans MS"/>
                <a:cs typeface="Comic Sans MS"/>
              </a:rPr>
              <a:t>	          </a:t>
            </a:r>
            <a:r>
              <a:rPr sz="3200" spc="-5" dirty="0" smtClean="0">
                <a:latin typeface="Comic Sans MS"/>
                <a:cs typeface="Comic Sans MS"/>
              </a:rPr>
              <a:t>RESULT </a:t>
            </a:r>
            <a:r>
              <a:rPr sz="3200" spc="-400" dirty="0">
                <a:latin typeface="DejaVu Sans"/>
                <a:cs typeface="DejaVu Sans"/>
              </a:rPr>
              <a:t>← </a:t>
            </a:r>
            <a:r>
              <a:rPr lang="en-US" sz="3200" spc="-400" dirty="0" smtClean="0">
                <a:latin typeface="DejaVu Sans"/>
                <a:cs typeface="DejaVu Sans"/>
              </a:rPr>
              <a:t>  </a:t>
            </a:r>
            <a:r>
              <a:rPr sz="3200" b="1" dirty="0" smtClean="0">
                <a:latin typeface="Comic Sans MS"/>
                <a:cs typeface="Comic Sans MS"/>
              </a:rPr>
              <a:t>R </a:t>
            </a:r>
            <a:r>
              <a:rPr sz="3200" b="1" dirty="0">
                <a:latin typeface="Comic Sans MS"/>
                <a:cs typeface="Comic Sans MS"/>
              </a:rPr>
              <a:t>–</a:t>
            </a:r>
            <a:r>
              <a:rPr sz="3200" b="1" spc="-285" dirty="0">
                <a:latin typeface="Comic Sans MS"/>
                <a:cs typeface="Comic Sans MS"/>
              </a:rPr>
              <a:t> </a:t>
            </a:r>
            <a:r>
              <a:rPr sz="3200" b="1" dirty="0">
                <a:latin typeface="Comic Sans MS"/>
                <a:cs typeface="Comic Sans MS"/>
              </a:rPr>
              <a:t>S</a:t>
            </a:r>
            <a:endParaRPr sz="3200" dirty="0">
              <a:latin typeface="Comic Sans MS"/>
              <a:cs typeface="Comic Sans MS"/>
            </a:endParaRPr>
          </a:p>
        </p:txBody>
      </p:sp>
    </p:spTree>
    <p:extLst>
      <p:ext uri="{BB962C8B-B14F-4D97-AF65-F5344CB8AC3E}">
        <p14:creationId xmlns:p14="http://schemas.microsoft.com/office/powerpoint/2010/main" val="666442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64906" y="2323277"/>
            <a:ext cx="5632450" cy="384682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52650" y="241300"/>
            <a:ext cx="3615690" cy="1582420"/>
          </a:xfrm>
          <a:prstGeom prst="rect">
            <a:avLst/>
          </a:prstGeom>
        </p:spPr>
        <p:txBody>
          <a:bodyPr vert="horz" wrap="square" lIns="0" tIns="120650" rIns="0" bIns="0" rtlCol="0">
            <a:spAutoFit/>
          </a:bodyPr>
          <a:lstStyle/>
          <a:p>
            <a:pPr algn="ctr">
              <a:lnSpc>
                <a:spcPct val="100000"/>
              </a:lnSpc>
              <a:spcBef>
                <a:spcPts val="950"/>
              </a:spcBef>
            </a:pPr>
            <a:r>
              <a:rPr b="1" dirty="0">
                <a:latin typeface="Comic Sans MS"/>
                <a:cs typeface="Comic Sans MS"/>
              </a:rPr>
              <a:t>DIF</a:t>
            </a:r>
            <a:r>
              <a:rPr b="1" spc="-5" dirty="0">
                <a:latin typeface="Comic Sans MS"/>
                <a:cs typeface="Comic Sans MS"/>
              </a:rPr>
              <a:t>FERE</a:t>
            </a:r>
            <a:r>
              <a:rPr b="1" spc="-10" dirty="0">
                <a:latin typeface="Comic Sans MS"/>
                <a:cs typeface="Comic Sans MS"/>
              </a:rPr>
              <a:t>N</a:t>
            </a:r>
            <a:r>
              <a:rPr b="1" dirty="0">
                <a:latin typeface="Comic Sans MS"/>
                <a:cs typeface="Comic Sans MS"/>
              </a:rPr>
              <a:t>CE</a:t>
            </a:r>
          </a:p>
          <a:p>
            <a:pPr marL="1905" algn="ctr">
              <a:lnSpc>
                <a:spcPct val="100000"/>
              </a:lnSpc>
              <a:spcBef>
                <a:spcPts val="850"/>
              </a:spcBef>
            </a:pPr>
            <a:r>
              <a:rPr b="1" spc="-5" dirty="0">
                <a:latin typeface="Comic Sans MS"/>
                <a:cs typeface="Comic Sans MS"/>
              </a:rPr>
              <a:t>Example</a:t>
            </a:r>
          </a:p>
        </p:txBody>
      </p:sp>
      <p:sp>
        <p:nvSpPr>
          <p:cNvPr id="4" name="TextBox 3"/>
          <p:cNvSpPr txBox="1"/>
          <p:nvPr/>
        </p:nvSpPr>
        <p:spPr>
          <a:xfrm>
            <a:off x="5147850" y="4103611"/>
            <a:ext cx="382137" cy="400110"/>
          </a:xfrm>
          <a:prstGeom prst="rect">
            <a:avLst/>
          </a:prstGeom>
          <a:noFill/>
        </p:spPr>
        <p:txBody>
          <a:bodyPr wrap="square" rtlCol="0">
            <a:spAutoFit/>
          </a:bodyPr>
          <a:lstStyle/>
          <a:p>
            <a:r>
              <a:rPr lang="en-US" sz="2000" b="1" dirty="0" smtClean="0"/>
              <a:t>G</a:t>
            </a:r>
            <a:endParaRPr lang="en-US" sz="2000" b="1" dirty="0"/>
          </a:p>
        </p:txBody>
      </p:sp>
      <p:sp>
        <p:nvSpPr>
          <p:cNvPr id="5" name="TextBox 4"/>
          <p:cNvSpPr txBox="1"/>
          <p:nvPr/>
        </p:nvSpPr>
        <p:spPr>
          <a:xfrm>
            <a:off x="1756861" y="3921533"/>
            <a:ext cx="382137" cy="400110"/>
          </a:xfrm>
          <a:prstGeom prst="rect">
            <a:avLst/>
          </a:prstGeom>
          <a:noFill/>
        </p:spPr>
        <p:txBody>
          <a:bodyPr wrap="square" rtlCol="0">
            <a:spAutoFit/>
          </a:bodyPr>
          <a:lstStyle/>
          <a:p>
            <a:r>
              <a:rPr lang="en-US" sz="2000" b="1" dirty="0" smtClean="0"/>
              <a:t>G</a:t>
            </a:r>
            <a:endParaRPr lang="en-US" sz="2000" b="1" dirty="0"/>
          </a:p>
        </p:txBody>
      </p:sp>
    </p:spTree>
    <p:extLst>
      <p:ext uri="{BB962C8B-B14F-4D97-AF65-F5344CB8AC3E}">
        <p14:creationId xmlns:p14="http://schemas.microsoft.com/office/powerpoint/2010/main" val="4034988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905" y="464062"/>
            <a:ext cx="4222750" cy="695960"/>
          </a:xfrm>
          <a:prstGeom prst="rect">
            <a:avLst/>
          </a:prstGeom>
        </p:spPr>
        <p:txBody>
          <a:bodyPr vert="horz" wrap="square" lIns="0" tIns="12700" rIns="0" bIns="0" rtlCol="0">
            <a:spAutoFit/>
          </a:bodyPr>
          <a:lstStyle/>
          <a:p>
            <a:pPr marL="12700">
              <a:lnSpc>
                <a:spcPct val="100000"/>
              </a:lnSpc>
              <a:spcBef>
                <a:spcPts val="100"/>
              </a:spcBef>
            </a:pPr>
            <a:r>
              <a:rPr spc="-5" dirty="0"/>
              <a:t>Intersection</a:t>
            </a:r>
            <a:r>
              <a:rPr spc="-55" dirty="0"/>
              <a:t> </a:t>
            </a:r>
            <a:r>
              <a:rPr spc="-254" dirty="0"/>
              <a:t>(</a:t>
            </a:r>
            <a:r>
              <a:rPr spc="-254" dirty="0">
                <a:latin typeface="DejaVu Sans"/>
                <a:cs typeface="DejaVu Sans"/>
              </a:rPr>
              <a:t>∩</a:t>
            </a:r>
            <a:r>
              <a:rPr spc="-254" dirty="0"/>
              <a:t>)</a:t>
            </a:r>
          </a:p>
        </p:txBody>
      </p:sp>
      <p:sp>
        <p:nvSpPr>
          <p:cNvPr id="3" name="object 3"/>
          <p:cNvSpPr txBox="1"/>
          <p:nvPr/>
        </p:nvSpPr>
        <p:spPr>
          <a:xfrm>
            <a:off x="764540" y="1524322"/>
            <a:ext cx="7269480" cy="4094069"/>
          </a:xfrm>
          <a:prstGeom prst="rect">
            <a:avLst/>
          </a:prstGeom>
        </p:spPr>
        <p:txBody>
          <a:bodyPr vert="horz" wrap="square" lIns="0" tIns="13335" rIns="0" bIns="0" rtlCol="0">
            <a:spAutoFit/>
          </a:bodyPr>
          <a:lstStyle/>
          <a:p>
            <a:pPr marL="355600" marR="5080" indent="-342900">
              <a:lnSpc>
                <a:spcPct val="99800"/>
              </a:lnSpc>
              <a:spcBef>
                <a:spcPts val="105"/>
              </a:spcBef>
              <a:buChar char="•"/>
              <a:tabLst>
                <a:tab pos="354965" algn="l"/>
                <a:tab pos="355600" algn="l"/>
              </a:tabLst>
            </a:pPr>
            <a:r>
              <a:rPr sz="3200" spc="-5" dirty="0">
                <a:latin typeface="Comic Sans MS"/>
                <a:cs typeface="Comic Sans MS"/>
              </a:rPr>
              <a:t>The INTERSECTION operation on </a:t>
            </a:r>
            <a:r>
              <a:rPr sz="3200" dirty="0">
                <a:latin typeface="Comic Sans MS"/>
                <a:cs typeface="Comic Sans MS"/>
              </a:rPr>
              <a:t>a  </a:t>
            </a:r>
            <a:r>
              <a:rPr sz="3200" spc="-5" dirty="0">
                <a:latin typeface="Comic Sans MS"/>
                <a:cs typeface="Comic Sans MS"/>
              </a:rPr>
              <a:t>relation </a:t>
            </a:r>
            <a:r>
              <a:rPr sz="3200" dirty="0">
                <a:latin typeface="Comic Sans MS"/>
                <a:cs typeface="Comic Sans MS"/>
              </a:rPr>
              <a:t>A </a:t>
            </a:r>
            <a:r>
              <a:rPr sz="3200" spc="-5" dirty="0">
                <a:latin typeface="Comic Sans MS"/>
                <a:cs typeface="Comic Sans MS"/>
              </a:rPr>
              <a:t>INTERSECTION relation  B, </a:t>
            </a:r>
            <a:endParaRPr lang="en-US" sz="3200" spc="-5" dirty="0" smtClean="0">
              <a:latin typeface="Comic Sans MS"/>
              <a:cs typeface="Comic Sans MS"/>
            </a:endParaRPr>
          </a:p>
          <a:p>
            <a:pPr marL="355600" marR="5080" indent="-342900">
              <a:lnSpc>
                <a:spcPct val="99800"/>
              </a:lnSpc>
              <a:spcBef>
                <a:spcPts val="105"/>
              </a:spcBef>
              <a:buChar char="•"/>
              <a:tabLst>
                <a:tab pos="354965" algn="l"/>
                <a:tab pos="355600" algn="l"/>
              </a:tabLst>
            </a:pPr>
            <a:endParaRPr lang="en-US" sz="3200" spc="-5" dirty="0">
              <a:latin typeface="Comic Sans MS"/>
              <a:cs typeface="Comic Sans MS"/>
            </a:endParaRPr>
          </a:p>
          <a:p>
            <a:pPr marL="355600" marR="5080" indent="-342900">
              <a:lnSpc>
                <a:spcPct val="99800"/>
              </a:lnSpc>
              <a:spcBef>
                <a:spcPts val="105"/>
              </a:spcBef>
              <a:buChar char="•"/>
              <a:tabLst>
                <a:tab pos="354965" algn="l"/>
                <a:tab pos="355600" algn="l"/>
              </a:tabLst>
            </a:pPr>
            <a:r>
              <a:rPr lang="en-US" sz="3200" spc="-5" dirty="0" smtClean="0">
                <a:latin typeface="Comic Sans MS"/>
                <a:cs typeface="Comic Sans MS"/>
              </a:rPr>
              <a:t>It </a:t>
            </a:r>
            <a:r>
              <a:rPr sz="3200" spc="-5" dirty="0" smtClean="0">
                <a:latin typeface="Comic Sans MS"/>
                <a:cs typeface="Comic Sans MS"/>
              </a:rPr>
              <a:t>is </a:t>
            </a:r>
            <a:r>
              <a:rPr sz="3200" spc="-5" dirty="0">
                <a:latin typeface="Comic Sans MS"/>
                <a:cs typeface="Comic Sans MS"/>
              </a:rPr>
              <a:t>symbolized by </a:t>
            </a:r>
            <a:r>
              <a:rPr sz="3200" b="1" dirty="0">
                <a:latin typeface="Comic Sans MS"/>
                <a:cs typeface="Comic Sans MS"/>
              </a:rPr>
              <a:t>R </a:t>
            </a:r>
            <a:r>
              <a:rPr sz="3200" spc="-550" dirty="0">
                <a:latin typeface="DejaVu Sans"/>
                <a:cs typeface="DejaVu Sans"/>
              </a:rPr>
              <a:t>∩ </a:t>
            </a:r>
            <a:r>
              <a:rPr lang="en-US" sz="3200" spc="-550" dirty="0" smtClean="0">
                <a:latin typeface="DejaVu Sans"/>
                <a:cs typeface="DejaVu Sans"/>
              </a:rPr>
              <a:t> </a:t>
            </a:r>
            <a:r>
              <a:rPr sz="3200" b="1" dirty="0" smtClean="0">
                <a:latin typeface="Comic Sans MS"/>
                <a:cs typeface="Comic Sans MS"/>
              </a:rPr>
              <a:t>S</a:t>
            </a:r>
            <a:r>
              <a:rPr sz="3200" dirty="0">
                <a:latin typeface="Comic Sans MS"/>
                <a:cs typeface="Comic Sans MS"/>
              </a:rPr>
              <a:t>, </a:t>
            </a:r>
            <a:r>
              <a:rPr sz="3200" spc="-5" dirty="0">
                <a:latin typeface="Comic Sans MS"/>
                <a:cs typeface="Comic Sans MS"/>
              </a:rPr>
              <a:t>includes  tuples </a:t>
            </a:r>
            <a:r>
              <a:rPr sz="3200" dirty="0">
                <a:latin typeface="Comic Sans MS"/>
                <a:cs typeface="Comic Sans MS"/>
              </a:rPr>
              <a:t>that are </a:t>
            </a:r>
            <a:r>
              <a:rPr sz="3200" spc="-5" dirty="0">
                <a:latin typeface="Comic Sans MS"/>
                <a:cs typeface="Comic Sans MS"/>
              </a:rPr>
              <a:t>only in </a:t>
            </a:r>
            <a:r>
              <a:rPr sz="3200" dirty="0">
                <a:latin typeface="Comic Sans MS"/>
                <a:cs typeface="Comic Sans MS"/>
              </a:rPr>
              <a:t>R and</a:t>
            </a:r>
            <a:r>
              <a:rPr sz="3200" spc="-25" dirty="0">
                <a:latin typeface="Comic Sans MS"/>
                <a:cs typeface="Comic Sans MS"/>
              </a:rPr>
              <a:t> </a:t>
            </a:r>
            <a:r>
              <a:rPr sz="3200" spc="-5" dirty="0">
                <a:latin typeface="Comic Sans MS"/>
                <a:cs typeface="Comic Sans MS"/>
              </a:rPr>
              <a:t>S</a:t>
            </a:r>
            <a:r>
              <a:rPr sz="3200" spc="-5" dirty="0" smtClean="0">
                <a:latin typeface="Comic Sans MS"/>
                <a:cs typeface="Comic Sans MS"/>
              </a:rPr>
              <a:t>.</a:t>
            </a:r>
            <a:endParaRPr lang="en-US" sz="3200" spc="-5" dirty="0" smtClean="0">
              <a:latin typeface="Comic Sans MS"/>
              <a:cs typeface="Comic Sans MS"/>
            </a:endParaRPr>
          </a:p>
          <a:p>
            <a:pPr marL="355600" marR="5080" indent="-342900">
              <a:lnSpc>
                <a:spcPct val="99800"/>
              </a:lnSpc>
              <a:spcBef>
                <a:spcPts val="105"/>
              </a:spcBef>
              <a:buChar char="•"/>
              <a:tabLst>
                <a:tab pos="354965" algn="l"/>
                <a:tab pos="355600" algn="l"/>
              </a:tabLst>
            </a:pPr>
            <a:endParaRPr sz="3200" dirty="0">
              <a:latin typeface="Comic Sans MS"/>
              <a:cs typeface="Comic Sans MS"/>
            </a:endParaRPr>
          </a:p>
          <a:p>
            <a:pPr marL="355600" indent="-342900">
              <a:lnSpc>
                <a:spcPct val="100000"/>
              </a:lnSpc>
              <a:spcBef>
                <a:spcPts val="819"/>
              </a:spcBef>
              <a:buChar char="•"/>
              <a:tabLst>
                <a:tab pos="354965" algn="l"/>
                <a:tab pos="355600" algn="l"/>
              </a:tabLst>
            </a:pPr>
            <a:r>
              <a:rPr sz="3200" spc="-5" dirty="0">
                <a:latin typeface="Comic Sans MS"/>
                <a:cs typeface="Comic Sans MS"/>
              </a:rPr>
              <a:t>RESULT </a:t>
            </a:r>
            <a:r>
              <a:rPr sz="3200" spc="-400" dirty="0">
                <a:latin typeface="DejaVu Sans"/>
                <a:cs typeface="DejaVu Sans"/>
              </a:rPr>
              <a:t>← </a:t>
            </a:r>
            <a:r>
              <a:rPr lang="en-US" sz="3200" spc="-400" dirty="0" smtClean="0">
                <a:latin typeface="DejaVu Sans"/>
                <a:cs typeface="DejaVu Sans"/>
              </a:rPr>
              <a:t>  </a:t>
            </a:r>
            <a:r>
              <a:rPr sz="3200" b="1" dirty="0" smtClean="0">
                <a:latin typeface="Comic Sans MS"/>
                <a:cs typeface="Comic Sans MS"/>
              </a:rPr>
              <a:t>R </a:t>
            </a:r>
            <a:r>
              <a:rPr sz="3200" spc="-550" dirty="0">
                <a:latin typeface="DejaVu Sans"/>
                <a:cs typeface="DejaVu Sans"/>
              </a:rPr>
              <a:t>∩</a:t>
            </a:r>
            <a:r>
              <a:rPr sz="3200" spc="-195" dirty="0">
                <a:latin typeface="DejaVu Sans"/>
                <a:cs typeface="DejaVu Sans"/>
              </a:rPr>
              <a:t> </a:t>
            </a:r>
            <a:r>
              <a:rPr sz="3200" b="1" dirty="0">
                <a:latin typeface="Comic Sans MS"/>
                <a:cs typeface="Comic Sans MS"/>
              </a:rPr>
              <a:t>S</a:t>
            </a:r>
            <a:endParaRPr sz="3200" dirty="0">
              <a:latin typeface="Comic Sans MS"/>
              <a:cs typeface="Comic Sans MS"/>
            </a:endParaRPr>
          </a:p>
        </p:txBody>
      </p:sp>
    </p:spTree>
    <p:extLst>
      <p:ext uri="{BB962C8B-B14F-4D97-AF65-F5344CB8AC3E}">
        <p14:creationId xmlns:p14="http://schemas.microsoft.com/office/powerpoint/2010/main" val="168992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8</a:t>
            </a:fld>
            <a:endParaRPr lang="en-US" altLang="en-US" sz="1600" dirty="0">
              <a:solidFill>
                <a:schemeClr val="bg2"/>
              </a:solidFill>
            </a:endParaRPr>
          </a:p>
        </p:txBody>
      </p:sp>
      <p:sp>
        <p:nvSpPr>
          <p:cNvPr id="31747" name="Rectangle 2"/>
          <p:cNvSpPr>
            <a:spLocks noGrp="1" noChangeArrowheads="1"/>
          </p:cNvSpPr>
          <p:nvPr>
            <p:ph type="title"/>
          </p:nvPr>
        </p:nvSpPr>
        <p:spPr>
          <a:xfrm>
            <a:off x="628650" y="307028"/>
            <a:ext cx="7886700" cy="740343"/>
          </a:xfrm>
        </p:spPr>
        <p:txBody>
          <a:bodyPr/>
          <a:lstStyle/>
          <a:p>
            <a:pPr algn="ctr"/>
            <a:r>
              <a:rPr lang="en-US" dirty="0" smtClean="0"/>
              <a:t>Types of Architecture</a:t>
            </a:r>
            <a:endParaRPr lang="en-US" dirty="0"/>
          </a:p>
        </p:txBody>
      </p:sp>
      <p:sp>
        <p:nvSpPr>
          <p:cNvPr id="31748" name="Rectangle 3"/>
          <p:cNvSpPr>
            <a:spLocks noGrp="1" noChangeArrowheads="1"/>
          </p:cNvSpPr>
          <p:nvPr>
            <p:ph type="body" idx="1"/>
          </p:nvPr>
        </p:nvSpPr>
        <p:spPr>
          <a:xfrm>
            <a:off x="505392" y="1310185"/>
            <a:ext cx="8215527" cy="5268036"/>
          </a:xfrm>
        </p:spPr>
        <p:txBody>
          <a:bodyPr>
            <a:noAutofit/>
          </a:bodyPr>
          <a:lstStyle/>
          <a:p>
            <a:pPr marL="0" indent="0" algn="just">
              <a:buNone/>
            </a:pPr>
            <a:r>
              <a:rPr lang="en-US" dirty="0"/>
              <a:t>Database architecture can be seen as a single tier or multi-tier. But logically, database architecture is of two types like: 2-tier architecture and 3-tier architecture. </a:t>
            </a:r>
          </a:p>
          <a:p>
            <a:pPr marL="0" indent="0" algn="just">
              <a:buNone/>
            </a:pPr>
            <a:endParaRPr lang="en-US" dirty="0" smtClean="0"/>
          </a:p>
          <a:p>
            <a:pPr marL="0" indent="0" algn="just">
              <a:buNone/>
            </a:pPr>
            <a:r>
              <a:rPr lang="en-US" dirty="0" smtClean="0"/>
              <a:t>1-Tier </a:t>
            </a:r>
            <a:r>
              <a:rPr lang="en-US" dirty="0"/>
              <a:t>Architecture</a:t>
            </a:r>
          </a:p>
          <a:p>
            <a:pPr algn="just"/>
            <a:r>
              <a:rPr lang="en-US" dirty="0"/>
              <a:t>In this architecture, the database is directly available to the user. It means the user can directly sit on the DBMS and uses it.</a:t>
            </a:r>
          </a:p>
          <a:p>
            <a:pPr algn="just"/>
            <a:r>
              <a:rPr lang="en-US" dirty="0"/>
              <a:t>Any changes done here will directly be done on the database itself. It doesn't provide a handy tool for end users</a:t>
            </a:r>
            <a:r>
              <a:rPr lang="en-US" dirty="0" smtClean="0"/>
              <a:t>.</a:t>
            </a:r>
            <a:endParaRPr lang="en-US" dirty="0"/>
          </a:p>
        </p:txBody>
      </p:sp>
    </p:spTree>
    <p:extLst>
      <p:ext uri="{BB962C8B-B14F-4D97-AF65-F5344CB8AC3E}">
        <p14:creationId xmlns:p14="http://schemas.microsoft.com/office/powerpoint/2010/main" val="37293989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5861" y="2373384"/>
            <a:ext cx="6121476" cy="376682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758950" y="241300"/>
            <a:ext cx="4554855" cy="1582420"/>
          </a:xfrm>
          <a:prstGeom prst="rect">
            <a:avLst/>
          </a:prstGeom>
        </p:spPr>
        <p:txBody>
          <a:bodyPr vert="horz" wrap="square" lIns="0" tIns="120650" rIns="0" bIns="0" rtlCol="0">
            <a:spAutoFit/>
          </a:bodyPr>
          <a:lstStyle/>
          <a:p>
            <a:pPr algn="ctr">
              <a:lnSpc>
                <a:spcPct val="100000"/>
              </a:lnSpc>
              <a:spcBef>
                <a:spcPts val="950"/>
              </a:spcBef>
            </a:pPr>
            <a:r>
              <a:rPr b="1" dirty="0">
                <a:latin typeface="Comic Sans MS"/>
                <a:cs typeface="Comic Sans MS"/>
              </a:rPr>
              <a:t>IN</a:t>
            </a:r>
            <a:r>
              <a:rPr b="1" spc="-5" dirty="0">
                <a:latin typeface="Comic Sans MS"/>
                <a:cs typeface="Comic Sans MS"/>
              </a:rPr>
              <a:t>TER</a:t>
            </a:r>
            <a:r>
              <a:rPr b="1" spc="-15" dirty="0">
                <a:latin typeface="Comic Sans MS"/>
                <a:cs typeface="Comic Sans MS"/>
              </a:rPr>
              <a:t>S</a:t>
            </a:r>
            <a:r>
              <a:rPr b="1" spc="-5" dirty="0">
                <a:latin typeface="Comic Sans MS"/>
                <a:cs typeface="Comic Sans MS"/>
              </a:rPr>
              <a:t>E</a:t>
            </a:r>
            <a:r>
              <a:rPr b="1" dirty="0">
                <a:latin typeface="Comic Sans MS"/>
                <a:cs typeface="Comic Sans MS"/>
              </a:rPr>
              <a:t>C</a:t>
            </a:r>
            <a:r>
              <a:rPr b="1" spc="-5" dirty="0">
                <a:latin typeface="Comic Sans MS"/>
                <a:cs typeface="Comic Sans MS"/>
              </a:rPr>
              <a:t>T</a:t>
            </a:r>
            <a:r>
              <a:rPr b="1" dirty="0">
                <a:latin typeface="Comic Sans MS"/>
                <a:cs typeface="Comic Sans MS"/>
              </a:rPr>
              <a:t>ION</a:t>
            </a:r>
          </a:p>
          <a:p>
            <a:pPr marL="1270" algn="ctr">
              <a:lnSpc>
                <a:spcPct val="100000"/>
              </a:lnSpc>
              <a:spcBef>
                <a:spcPts val="850"/>
              </a:spcBef>
            </a:pPr>
            <a:r>
              <a:rPr b="1" spc="-5" dirty="0">
                <a:latin typeface="Comic Sans MS"/>
                <a:cs typeface="Comic Sans MS"/>
              </a:rPr>
              <a:t>Example</a:t>
            </a:r>
          </a:p>
        </p:txBody>
      </p:sp>
    </p:spTree>
    <p:extLst>
      <p:ext uri="{BB962C8B-B14F-4D97-AF65-F5344CB8AC3E}">
        <p14:creationId xmlns:p14="http://schemas.microsoft.com/office/powerpoint/2010/main" val="18573794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3266" y="354880"/>
            <a:ext cx="5963886" cy="695960"/>
          </a:xfrm>
          <a:prstGeom prst="rect">
            <a:avLst/>
          </a:prstGeom>
        </p:spPr>
        <p:txBody>
          <a:bodyPr vert="horz" wrap="square" lIns="0" tIns="12700" rIns="0" bIns="0" rtlCol="0">
            <a:spAutoFit/>
          </a:bodyPr>
          <a:lstStyle/>
          <a:p>
            <a:pPr marL="12700">
              <a:lnSpc>
                <a:spcPct val="100000"/>
              </a:lnSpc>
              <a:spcBef>
                <a:spcPts val="100"/>
              </a:spcBef>
            </a:pPr>
            <a:r>
              <a:rPr b="1" spc="-5" dirty="0"/>
              <a:t>Cartesian Product</a:t>
            </a:r>
            <a:r>
              <a:rPr b="1" spc="-15" dirty="0"/>
              <a:t> </a:t>
            </a:r>
            <a:r>
              <a:rPr b="1" spc="-5" dirty="0"/>
              <a:t>(RXS</a:t>
            </a:r>
            <a:r>
              <a:rPr spc="-5" dirty="0"/>
              <a:t>)</a:t>
            </a:r>
          </a:p>
        </p:txBody>
      </p:sp>
      <p:sp>
        <p:nvSpPr>
          <p:cNvPr id="3" name="object 3"/>
          <p:cNvSpPr txBox="1"/>
          <p:nvPr/>
        </p:nvSpPr>
        <p:spPr>
          <a:xfrm>
            <a:off x="764539" y="1277505"/>
            <a:ext cx="7459980" cy="5227713"/>
          </a:xfrm>
          <a:prstGeom prst="rect">
            <a:avLst/>
          </a:prstGeom>
        </p:spPr>
        <p:txBody>
          <a:bodyPr vert="horz" wrap="square" lIns="0" tIns="13335" rIns="0" bIns="0" rtlCol="0">
            <a:spAutoFit/>
          </a:bodyPr>
          <a:lstStyle/>
          <a:p>
            <a:pPr marL="355600" marR="5080" indent="-342900" algn="just">
              <a:lnSpc>
                <a:spcPct val="99800"/>
              </a:lnSpc>
              <a:spcBef>
                <a:spcPts val="105"/>
              </a:spcBef>
              <a:buChar char="•"/>
              <a:tabLst>
                <a:tab pos="354965" algn="l"/>
                <a:tab pos="355600" algn="l"/>
              </a:tabLst>
            </a:pPr>
            <a:r>
              <a:rPr sz="2800" spc="-5" dirty="0">
                <a:latin typeface="Comic Sans MS"/>
                <a:cs typeface="Comic Sans MS"/>
              </a:rPr>
              <a:t>Creates </a:t>
            </a:r>
            <a:r>
              <a:rPr sz="2800" dirty="0">
                <a:latin typeface="Comic Sans MS"/>
                <a:cs typeface="Comic Sans MS"/>
              </a:rPr>
              <a:t>a </a:t>
            </a:r>
            <a:r>
              <a:rPr sz="2800" spc="-5" dirty="0">
                <a:latin typeface="Comic Sans MS"/>
                <a:cs typeface="Comic Sans MS"/>
              </a:rPr>
              <a:t>relation </a:t>
            </a:r>
            <a:r>
              <a:rPr sz="2800" dirty="0">
                <a:latin typeface="Comic Sans MS"/>
                <a:cs typeface="Comic Sans MS"/>
              </a:rPr>
              <a:t>that </a:t>
            </a:r>
            <a:r>
              <a:rPr sz="2800" spc="-5" dirty="0">
                <a:latin typeface="Comic Sans MS"/>
                <a:cs typeface="Comic Sans MS"/>
              </a:rPr>
              <a:t>has </a:t>
            </a:r>
            <a:r>
              <a:rPr sz="2800" dirty="0">
                <a:latin typeface="Comic Sans MS"/>
                <a:cs typeface="Comic Sans MS"/>
              </a:rPr>
              <a:t>all </a:t>
            </a:r>
            <a:r>
              <a:rPr sz="2800" spc="-5" dirty="0">
                <a:latin typeface="Comic Sans MS"/>
                <a:cs typeface="Comic Sans MS"/>
              </a:rPr>
              <a:t>the  attributes of </a:t>
            </a:r>
            <a:r>
              <a:rPr sz="2800" dirty="0">
                <a:latin typeface="Comic Sans MS"/>
                <a:cs typeface="Comic Sans MS"/>
              </a:rPr>
              <a:t>R and </a:t>
            </a:r>
            <a:r>
              <a:rPr sz="2800" spc="-5" dirty="0">
                <a:latin typeface="Comic Sans MS"/>
                <a:cs typeface="Comic Sans MS"/>
              </a:rPr>
              <a:t>S, allowing </a:t>
            </a:r>
            <a:r>
              <a:rPr sz="2800" dirty="0">
                <a:latin typeface="Comic Sans MS"/>
                <a:cs typeface="Comic Sans MS"/>
              </a:rPr>
              <a:t>all </a:t>
            </a:r>
            <a:r>
              <a:rPr sz="2800" spc="-5" dirty="0">
                <a:latin typeface="Comic Sans MS"/>
                <a:cs typeface="Comic Sans MS"/>
              </a:rPr>
              <a:t>the  attainable combinations of tuples  from </a:t>
            </a:r>
            <a:r>
              <a:rPr sz="2800" dirty="0">
                <a:latin typeface="Comic Sans MS"/>
                <a:cs typeface="Comic Sans MS"/>
              </a:rPr>
              <a:t>R and S </a:t>
            </a:r>
            <a:r>
              <a:rPr sz="2800" spc="-5" dirty="0">
                <a:latin typeface="Comic Sans MS"/>
                <a:cs typeface="Comic Sans MS"/>
              </a:rPr>
              <a:t>in the result</a:t>
            </a:r>
            <a:r>
              <a:rPr sz="3200" spc="-5" dirty="0">
                <a:latin typeface="Comic Sans MS"/>
                <a:cs typeface="Comic Sans MS"/>
              </a:rPr>
              <a:t>. </a:t>
            </a:r>
            <a:endParaRPr lang="en-US" sz="3200" spc="-5" dirty="0" smtClean="0">
              <a:latin typeface="Comic Sans MS"/>
              <a:cs typeface="Comic Sans MS"/>
            </a:endParaRPr>
          </a:p>
          <a:p>
            <a:pPr marL="355600" marR="5080" indent="-342900" algn="just">
              <a:lnSpc>
                <a:spcPct val="99800"/>
              </a:lnSpc>
              <a:spcBef>
                <a:spcPts val="105"/>
              </a:spcBef>
              <a:buChar char="•"/>
              <a:tabLst>
                <a:tab pos="354965" algn="l"/>
                <a:tab pos="355600" algn="l"/>
              </a:tabLst>
            </a:pPr>
            <a:endParaRPr lang="en-US" sz="3200" spc="-5" dirty="0" smtClean="0">
              <a:latin typeface="Comic Sans MS"/>
              <a:cs typeface="Comic Sans MS"/>
            </a:endParaRPr>
          </a:p>
          <a:p>
            <a:pPr marL="355600" marR="5080" indent="-342900">
              <a:lnSpc>
                <a:spcPct val="99800"/>
              </a:lnSpc>
              <a:spcBef>
                <a:spcPts val="105"/>
              </a:spcBef>
              <a:buFontTx/>
              <a:buChar char="•"/>
              <a:tabLst>
                <a:tab pos="354965" algn="l"/>
                <a:tab pos="355600" algn="l"/>
              </a:tabLst>
            </a:pPr>
            <a:r>
              <a:rPr lang="en-US" sz="3200" spc="-5" dirty="0">
                <a:latin typeface="Comic Sans MS"/>
                <a:cs typeface="Comic Sans MS"/>
              </a:rPr>
              <a:t>if R has ‘n’ tuples and S has ‘m’ tuples then R X S will have ‘n * m’ tuples.</a:t>
            </a:r>
          </a:p>
          <a:p>
            <a:pPr marL="355600" marR="5080" indent="-342900">
              <a:lnSpc>
                <a:spcPct val="99800"/>
              </a:lnSpc>
              <a:spcBef>
                <a:spcPts val="105"/>
              </a:spcBef>
              <a:buChar char="•"/>
              <a:tabLst>
                <a:tab pos="354965" algn="l"/>
                <a:tab pos="355600" algn="l"/>
              </a:tabLst>
            </a:pPr>
            <a:endParaRPr lang="en-US" sz="3200" spc="-5" dirty="0">
              <a:latin typeface="Comic Sans MS"/>
              <a:cs typeface="Comic Sans MS"/>
            </a:endParaRPr>
          </a:p>
          <a:p>
            <a:pPr marL="12700" marR="5080">
              <a:lnSpc>
                <a:spcPct val="99800"/>
              </a:lnSpc>
              <a:spcBef>
                <a:spcPts val="105"/>
              </a:spcBef>
              <a:tabLst>
                <a:tab pos="354965" algn="l"/>
                <a:tab pos="355600" algn="l"/>
              </a:tabLst>
            </a:pPr>
            <a:r>
              <a:rPr sz="2800" spc="-5" dirty="0">
                <a:latin typeface="Comic Sans MS"/>
                <a:cs typeface="Comic Sans MS"/>
              </a:rPr>
              <a:t>The  notation used is </a:t>
            </a:r>
            <a:r>
              <a:rPr sz="2800" spc="-5" dirty="0" smtClean="0">
                <a:latin typeface="Comic Sans MS"/>
                <a:cs typeface="Comic Sans MS"/>
              </a:rPr>
              <a:t>X</a:t>
            </a:r>
            <a:r>
              <a:rPr lang="en-US" sz="2800" spc="-5" dirty="0">
                <a:latin typeface="Comic Sans MS"/>
                <a:cs typeface="Comic Sans MS"/>
              </a:rPr>
              <a:t>.</a:t>
            </a:r>
          </a:p>
          <a:p>
            <a:pPr marL="355600" marR="5080" indent="-342900">
              <a:lnSpc>
                <a:spcPct val="99800"/>
              </a:lnSpc>
              <a:spcBef>
                <a:spcPts val="105"/>
              </a:spcBef>
              <a:buChar char="•"/>
              <a:tabLst>
                <a:tab pos="354965" algn="l"/>
                <a:tab pos="355600" algn="l"/>
              </a:tabLst>
            </a:pPr>
            <a:endParaRPr sz="2800" spc="-5" dirty="0">
              <a:latin typeface="Comic Sans MS"/>
              <a:cs typeface="Comic Sans MS"/>
            </a:endParaRPr>
          </a:p>
          <a:p>
            <a:pPr marL="355600" indent="-342900">
              <a:lnSpc>
                <a:spcPct val="100000"/>
              </a:lnSpc>
              <a:spcBef>
                <a:spcPts val="819"/>
              </a:spcBef>
              <a:buChar char="•"/>
              <a:tabLst>
                <a:tab pos="354965" algn="l"/>
                <a:tab pos="355600" algn="l"/>
              </a:tabLst>
            </a:pPr>
            <a:r>
              <a:rPr sz="2800" spc="-5" dirty="0">
                <a:latin typeface="Comic Sans MS"/>
                <a:cs typeface="Comic Sans MS"/>
              </a:rPr>
              <a:t>C </a:t>
            </a:r>
            <a:r>
              <a:rPr lang="en-US" sz="2800" spc="-5" dirty="0">
                <a:latin typeface="Comic Sans MS"/>
                <a:cs typeface="Comic Sans MS"/>
              </a:rPr>
              <a:t>←</a:t>
            </a:r>
            <a:r>
              <a:rPr sz="2800" spc="-5" dirty="0">
                <a:latin typeface="Comic Sans MS"/>
                <a:cs typeface="Comic Sans MS"/>
              </a:rPr>
              <a:t> R X </a:t>
            </a:r>
            <a:r>
              <a:rPr sz="2800" spc="-5" dirty="0" smtClean="0">
                <a:latin typeface="Comic Sans MS"/>
                <a:cs typeface="Comic Sans MS"/>
              </a:rPr>
              <a:t>S</a:t>
            </a:r>
            <a:endParaRPr lang="en-US" sz="2800" spc="-5" dirty="0">
              <a:latin typeface="Comic Sans MS"/>
              <a:cs typeface="Comic Sans MS"/>
            </a:endParaRPr>
          </a:p>
        </p:txBody>
      </p:sp>
    </p:spTree>
    <p:extLst>
      <p:ext uri="{BB962C8B-B14F-4D97-AF65-F5344CB8AC3E}">
        <p14:creationId xmlns:p14="http://schemas.microsoft.com/office/powerpoint/2010/main" val="27769465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6979" y="514852"/>
            <a:ext cx="6851176" cy="552715"/>
          </a:xfrm>
          <a:prstGeom prst="rect">
            <a:avLst/>
          </a:prstGeom>
        </p:spPr>
        <p:txBody>
          <a:bodyPr vert="horz" wrap="square" lIns="0" tIns="120650" rIns="0" bIns="0" rtlCol="0">
            <a:spAutoFit/>
          </a:bodyPr>
          <a:lstStyle/>
          <a:p>
            <a:pPr marL="3175" algn="ctr">
              <a:lnSpc>
                <a:spcPct val="100000"/>
              </a:lnSpc>
              <a:spcBef>
                <a:spcPts val="950"/>
              </a:spcBef>
            </a:pPr>
            <a:r>
              <a:rPr sz="2800" b="1" spc="-5" dirty="0" smtClean="0">
                <a:latin typeface="Comic Sans MS"/>
                <a:cs typeface="Comic Sans MS"/>
              </a:rPr>
              <a:t>CARTESIAN</a:t>
            </a:r>
            <a:r>
              <a:rPr lang="en-US" sz="2800" b="1" spc="-5" dirty="0" smtClean="0">
                <a:latin typeface="Comic Sans MS"/>
                <a:cs typeface="Comic Sans MS"/>
              </a:rPr>
              <a:t> </a:t>
            </a:r>
            <a:r>
              <a:rPr sz="2800" b="1" spc="-5" dirty="0" smtClean="0">
                <a:latin typeface="Comic Sans MS"/>
                <a:cs typeface="Comic Sans MS"/>
              </a:rPr>
              <a:t>PRODUCT</a:t>
            </a:r>
            <a:r>
              <a:rPr sz="2800" b="1" spc="-75" dirty="0" smtClean="0">
                <a:latin typeface="Comic Sans MS"/>
                <a:cs typeface="Comic Sans MS"/>
              </a:rPr>
              <a:t> </a:t>
            </a:r>
            <a:r>
              <a:rPr sz="2800" b="1" spc="-5" dirty="0">
                <a:latin typeface="Comic Sans MS"/>
                <a:cs typeface="Comic Sans MS"/>
              </a:rPr>
              <a:t>example</a:t>
            </a:r>
          </a:p>
        </p:txBody>
      </p:sp>
      <p:sp>
        <p:nvSpPr>
          <p:cNvPr id="4" name="Rectangle 3"/>
          <p:cNvSpPr/>
          <p:nvPr/>
        </p:nvSpPr>
        <p:spPr>
          <a:xfrm>
            <a:off x="1228298" y="1617219"/>
            <a:ext cx="7137779" cy="4801314"/>
          </a:xfrm>
          <a:prstGeom prst="rect">
            <a:avLst/>
          </a:prstGeom>
        </p:spPr>
        <p:txBody>
          <a:bodyPr wrap="square">
            <a:spAutoFit/>
          </a:bodyPr>
          <a:lstStyle/>
          <a:p>
            <a:r>
              <a:rPr lang="en-US" dirty="0"/>
              <a:t> </a:t>
            </a:r>
            <a:r>
              <a:rPr lang="en-US" dirty="0" smtClean="0"/>
              <a:t>            A                                             B</a:t>
            </a:r>
            <a:endParaRPr lang="en-US" dirty="0"/>
          </a:p>
          <a:p>
            <a:r>
              <a:rPr lang="en-US" dirty="0"/>
              <a:t>    </a:t>
            </a:r>
            <a:r>
              <a:rPr lang="en-US" b="1" dirty="0"/>
              <a:t>(Name   Age  Sex )                (Id   Course)  </a:t>
            </a:r>
          </a:p>
          <a:p>
            <a:r>
              <a:rPr lang="en-US" dirty="0"/>
              <a:t>    ------------------                </a:t>
            </a:r>
            <a:r>
              <a:rPr lang="en-US" dirty="0" smtClean="0"/>
              <a:t>          -------------</a:t>
            </a:r>
            <a:endParaRPr lang="en-US" dirty="0"/>
          </a:p>
          <a:p>
            <a:r>
              <a:rPr lang="en-US" dirty="0"/>
              <a:t>    Ram    14   M                      </a:t>
            </a:r>
            <a:r>
              <a:rPr lang="en-US" dirty="0" smtClean="0"/>
              <a:t>    1     </a:t>
            </a:r>
            <a:r>
              <a:rPr lang="en-US" dirty="0"/>
              <a:t>DS</a:t>
            </a:r>
          </a:p>
          <a:p>
            <a:r>
              <a:rPr lang="en-US" dirty="0"/>
              <a:t>    </a:t>
            </a:r>
            <a:r>
              <a:rPr lang="en-US" dirty="0" err="1"/>
              <a:t>Sona</a:t>
            </a:r>
            <a:r>
              <a:rPr lang="en-US" dirty="0"/>
              <a:t>   15   F                      </a:t>
            </a:r>
            <a:r>
              <a:rPr lang="en-US" dirty="0" smtClean="0"/>
              <a:t>      2     </a:t>
            </a:r>
            <a:r>
              <a:rPr lang="en-US" dirty="0"/>
              <a:t>DBMS</a:t>
            </a:r>
          </a:p>
          <a:p>
            <a:r>
              <a:rPr lang="en-US" dirty="0"/>
              <a:t>    </a:t>
            </a:r>
            <a:r>
              <a:rPr lang="en-US" dirty="0" err="1"/>
              <a:t>kim</a:t>
            </a:r>
            <a:r>
              <a:rPr lang="en-US" dirty="0"/>
              <a:t>    20   M</a:t>
            </a:r>
          </a:p>
          <a:p>
            <a:endParaRPr lang="en-US" dirty="0"/>
          </a:p>
          <a:p>
            <a:r>
              <a:rPr lang="en-US" dirty="0"/>
              <a:t>     </a:t>
            </a:r>
            <a:r>
              <a:rPr lang="en-US" dirty="0" smtClean="0"/>
              <a:t>CARTESIAN PRODUCT OF A and B  is given as </a:t>
            </a:r>
            <a:r>
              <a:rPr lang="en-US" b="1" dirty="0" smtClean="0"/>
              <a:t>A </a:t>
            </a:r>
            <a:r>
              <a:rPr lang="en-US" b="1" dirty="0"/>
              <a:t>X B</a:t>
            </a:r>
          </a:p>
          <a:p>
            <a:r>
              <a:rPr lang="en-US" dirty="0"/>
              <a:t>  </a:t>
            </a:r>
            <a:endParaRPr lang="en-US" dirty="0" smtClean="0"/>
          </a:p>
          <a:p>
            <a:r>
              <a:rPr lang="en-US" b="1" dirty="0" smtClean="0"/>
              <a:t>Name   </a:t>
            </a:r>
            <a:r>
              <a:rPr lang="en-US" b="1" dirty="0"/>
              <a:t>Age   Sex   Id   Course</a:t>
            </a:r>
          </a:p>
          <a:p>
            <a:r>
              <a:rPr lang="en-US" dirty="0" smtClean="0"/>
              <a:t>----------------------------------------</a:t>
            </a:r>
            <a:endParaRPr lang="en-US" dirty="0"/>
          </a:p>
          <a:p>
            <a:r>
              <a:rPr lang="en-US" dirty="0"/>
              <a:t>  Ram    14    M      1    DS</a:t>
            </a:r>
          </a:p>
          <a:p>
            <a:r>
              <a:rPr lang="en-US" dirty="0"/>
              <a:t>  Ram    14    M      2    DBMS</a:t>
            </a:r>
          </a:p>
          <a:p>
            <a:r>
              <a:rPr lang="en-US" dirty="0"/>
              <a:t>  </a:t>
            </a:r>
            <a:r>
              <a:rPr lang="en-US" dirty="0" err="1"/>
              <a:t>Sona</a:t>
            </a:r>
            <a:r>
              <a:rPr lang="en-US" dirty="0"/>
              <a:t>   15    F     </a:t>
            </a:r>
            <a:r>
              <a:rPr lang="en-US" dirty="0" smtClean="0"/>
              <a:t>   </a:t>
            </a:r>
            <a:r>
              <a:rPr lang="en-US" dirty="0"/>
              <a:t>1    DS</a:t>
            </a:r>
          </a:p>
          <a:p>
            <a:r>
              <a:rPr lang="en-US" dirty="0"/>
              <a:t>  </a:t>
            </a:r>
            <a:r>
              <a:rPr lang="en-US" dirty="0" err="1"/>
              <a:t>Sona</a:t>
            </a:r>
            <a:r>
              <a:rPr lang="en-US" dirty="0"/>
              <a:t>   15    F      </a:t>
            </a:r>
            <a:r>
              <a:rPr lang="en-US" dirty="0" smtClean="0"/>
              <a:t>  2    </a:t>
            </a:r>
            <a:r>
              <a:rPr lang="en-US" dirty="0"/>
              <a:t>DBMS</a:t>
            </a:r>
          </a:p>
          <a:p>
            <a:r>
              <a:rPr lang="en-US" dirty="0"/>
              <a:t>  Kim    20    M     </a:t>
            </a:r>
            <a:r>
              <a:rPr lang="en-US" dirty="0" smtClean="0"/>
              <a:t>  </a:t>
            </a:r>
            <a:r>
              <a:rPr lang="en-US" dirty="0"/>
              <a:t>1    DS</a:t>
            </a:r>
          </a:p>
          <a:p>
            <a:r>
              <a:rPr lang="en-US" dirty="0"/>
              <a:t>  Kim    20    M     </a:t>
            </a:r>
            <a:r>
              <a:rPr lang="en-US" dirty="0" smtClean="0"/>
              <a:t>  </a:t>
            </a:r>
            <a:r>
              <a:rPr lang="en-US" dirty="0"/>
              <a:t>2    DBMS</a:t>
            </a:r>
          </a:p>
        </p:txBody>
      </p:sp>
    </p:spTree>
    <p:extLst>
      <p:ext uri="{BB962C8B-B14F-4D97-AF65-F5344CB8AC3E}">
        <p14:creationId xmlns:p14="http://schemas.microsoft.com/office/powerpoint/2010/main" val="18947797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4109" y="402318"/>
            <a:ext cx="2357699" cy="628377"/>
          </a:xfrm>
          <a:prstGeom prst="rect">
            <a:avLst/>
          </a:prstGeom>
        </p:spPr>
        <p:txBody>
          <a:bodyPr vert="horz" wrap="square" lIns="0" tIns="12700" rIns="0" bIns="0" rtlCol="0">
            <a:spAutoFit/>
          </a:bodyPr>
          <a:lstStyle/>
          <a:p>
            <a:pPr marL="12700">
              <a:lnSpc>
                <a:spcPct val="100000"/>
              </a:lnSpc>
              <a:spcBef>
                <a:spcPts val="100"/>
              </a:spcBef>
            </a:pPr>
            <a:r>
              <a:rPr sz="4000" spc="-5" dirty="0" smtClean="0">
                <a:latin typeface="Calibri" panose="020F0502020204030204" pitchFamily="34" charset="0"/>
                <a:cs typeface="Calibri" panose="020F0502020204030204" pitchFamily="34" charset="0"/>
              </a:rPr>
              <a:t>JO</a:t>
            </a:r>
            <a:r>
              <a:rPr sz="4000" dirty="0" smtClean="0">
                <a:latin typeface="Calibri" panose="020F0502020204030204" pitchFamily="34" charset="0"/>
                <a:cs typeface="Calibri" panose="020F0502020204030204" pitchFamily="34" charset="0"/>
              </a:rPr>
              <a:t>IN</a:t>
            </a:r>
            <a:r>
              <a:rPr lang="en-US" sz="4000" dirty="0" smtClean="0">
                <a:latin typeface="Calibri" panose="020F0502020204030204" pitchFamily="34" charset="0"/>
                <a:cs typeface="Calibri" panose="020F0502020204030204" pitchFamily="34" charset="0"/>
              </a:rPr>
              <a:t>S </a:t>
            </a:r>
            <a:r>
              <a:rPr lang="en-US" sz="4000" b="1" spc="-80" dirty="0">
                <a:latin typeface="Calibri" panose="020F0502020204030204" pitchFamily="34" charset="0"/>
                <a:cs typeface="Calibri" panose="020F0502020204030204" pitchFamily="34" charset="0"/>
              </a:rPr>
              <a:t>(</a:t>
            </a:r>
            <a:r>
              <a:rPr lang="en-US" sz="4000" dirty="0">
                <a:latin typeface="Calibri" panose="020F0502020204030204" pitchFamily="34" charset="0"/>
                <a:cs typeface="Calibri" panose="020F0502020204030204" pitchFamily="34" charset="0"/>
              </a:rPr>
              <a:t>⋈) </a:t>
            </a:r>
            <a:endParaRPr sz="4000" dirty="0">
              <a:latin typeface="Calibri" panose="020F0502020204030204" pitchFamily="34" charset="0"/>
              <a:cs typeface="Calibri" panose="020F0502020204030204" pitchFamily="34" charset="0"/>
            </a:endParaRPr>
          </a:p>
        </p:txBody>
      </p:sp>
      <p:sp>
        <p:nvSpPr>
          <p:cNvPr id="3" name="object 3"/>
          <p:cNvSpPr txBox="1"/>
          <p:nvPr/>
        </p:nvSpPr>
        <p:spPr>
          <a:xfrm>
            <a:off x="723594" y="1195618"/>
            <a:ext cx="7615185" cy="5059077"/>
          </a:xfrm>
          <a:prstGeom prst="rect">
            <a:avLst/>
          </a:prstGeom>
        </p:spPr>
        <p:txBody>
          <a:bodyPr vert="horz" wrap="square" lIns="0" tIns="13970" rIns="0" bIns="0" rtlCol="0">
            <a:spAutoFit/>
          </a:bodyPr>
          <a:lstStyle/>
          <a:p>
            <a:pPr marL="355600" marR="323215" indent="-342900" algn="just">
              <a:lnSpc>
                <a:spcPct val="99700"/>
              </a:lnSpc>
              <a:spcBef>
                <a:spcPts val="110"/>
              </a:spcBef>
              <a:buChar char="•"/>
              <a:tabLst>
                <a:tab pos="354965" algn="l"/>
                <a:tab pos="355600" algn="l"/>
              </a:tabLst>
            </a:pPr>
            <a:r>
              <a:rPr sz="2800" spc="-5" dirty="0">
                <a:latin typeface="Calibri" panose="020F0502020204030204" pitchFamily="34" charset="0"/>
                <a:cs typeface="Calibri" panose="020F0502020204030204" pitchFamily="34" charset="0"/>
              </a:rPr>
              <a:t>The JOIN operation is denoted by </a:t>
            </a:r>
            <a:r>
              <a:rPr sz="2800" spc="-5" dirty="0" smtClean="0">
                <a:latin typeface="Calibri" panose="020F0502020204030204" pitchFamily="34" charset="0"/>
                <a:cs typeface="Calibri" panose="020F0502020204030204" pitchFamily="34" charset="0"/>
              </a:rPr>
              <a:t>the </a:t>
            </a:r>
            <a:r>
              <a:rPr lang="en-US" sz="2800" spc="-5" dirty="0" smtClean="0">
                <a:latin typeface="Calibri" panose="020F0502020204030204" pitchFamily="34" charset="0"/>
                <a:cs typeface="Calibri" panose="020F0502020204030204" pitchFamily="34" charset="0"/>
              </a:rPr>
              <a:t>symbol </a:t>
            </a:r>
            <a:r>
              <a:rPr sz="2800" spc="-5" dirty="0" smtClean="0">
                <a:latin typeface="Calibri" panose="020F0502020204030204" pitchFamily="34" charset="0"/>
                <a:cs typeface="Calibri" panose="020F0502020204030204" pitchFamily="34" charset="0"/>
              </a:rPr>
              <a:t>R</a:t>
            </a:r>
            <a:r>
              <a:rPr lang="en-US" sz="2800" b="1" spc="-80" dirty="0" smtClean="0">
                <a:latin typeface="Calibri" panose="020F0502020204030204" pitchFamily="34" charset="0"/>
                <a:cs typeface="Calibri" panose="020F0502020204030204" pitchFamily="34" charset="0"/>
              </a:rPr>
              <a:t> </a:t>
            </a:r>
            <a:r>
              <a:rPr lang="en-US" sz="2800" b="1" spc="-80" dirty="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a:t>
            </a:r>
            <a:r>
              <a:rPr sz="2800" spc="-5" dirty="0" smtClean="0">
                <a:latin typeface="Calibri" panose="020F0502020204030204" pitchFamily="34" charset="0"/>
                <a:cs typeface="Calibri" panose="020F0502020204030204" pitchFamily="34" charset="0"/>
              </a:rPr>
              <a:t>S </a:t>
            </a:r>
            <a:r>
              <a:rPr sz="2800" dirty="0" smtClean="0">
                <a:latin typeface="Calibri" panose="020F0502020204030204" pitchFamily="34" charset="0"/>
                <a:cs typeface="Calibri" panose="020F0502020204030204" pitchFamily="34" charset="0"/>
              </a:rPr>
              <a:t>and </a:t>
            </a:r>
            <a:r>
              <a:rPr sz="2800" spc="-5" dirty="0">
                <a:latin typeface="Calibri" panose="020F0502020204030204" pitchFamily="34" charset="0"/>
                <a:cs typeface="Calibri" panose="020F0502020204030204" pitchFamily="34" charset="0"/>
              </a:rPr>
              <a:t>is used to  </a:t>
            </a:r>
            <a:r>
              <a:rPr lang="en-US" sz="2800" spc="-5" dirty="0" smtClean="0">
                <a:latin typeface="Calibri" panose="020F0502020204030204" pitchFamily="34" charset="0"/>
                <a:cs typeface="Calibri" panose="020F0502020204030204" pitchFamily="34" charset="0"/>
              </a:rPr>
              <a:t>combine</a:t>
            </a:r>
            <a:r>
              <a:rPr sz="2800" spc="-5" dirty="0" smtClean="0">
                <a:latin typeface="Calibri" panose="020F0502020204030204" pitchFamily="34" charset="0"/>
                <a:cs typeface="Calibri" panose="020F0502020204030204" pitchFamily="34" charset="0"/>
              </a:rPr>
              <a:t> </a:t>
            </a:r>
            <a:r>
              <a:rPr sz="2800" dirty="0">
                <a:latin typeface="Calibri" panose="020F0502020204030204" pitchFamily="34" charset="0"/>
                <a:cs typeface="Calibri" panose="020F0502020204030204" pitchFamily="34" charset="0"/>
              </a:rPr>
              <a:t>similar </a:t>
            </a:r>
            <a:r>
              <a:rPr sz="2800" spc="-5" dirty="0">
                <a:latin typeface="Calibri" panose="020F0502020204030204" pitchFamily="34" charset="0"/>
                <a:cs typeface="Calibri" panose="020F0502020204030204" pitchFamily="34" charset="0"/>
              </a:rPr>
              <a:t>tuples from two  Relations into single longer</a:t>
            </a:r>
            <a:r>
              <a:rPr sz="2800" spc="10" dirty="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tuples</a:t>
            </a:r>
            <a:r>
              <a:rPr sz="2800" spc="-5" dirty="0" smtClean="0">
                <a:latin typeface="Calibri" panose="020F0502020204030204" pitchFamily="34" charset="0"/>
                <a:cs typeface="Calibri" panose="020F0502020204030204" pitchFamily="34" charset="0"/>
              </a:rPr>
              <a:t>.</a:t>
            </a:r>
            <a:endParaRPr lang="en-US" sz="2800" spc="-5" dirty="0" smtClean="0">
              <a:latin typeface="Calibri" panose="020F0502020204030204" pitchFamily="34" charset="0"/>
              <a:cs typeface="Calibri" panose="020F0502020204030204" pitchFamily="34" charset="0"/>
            </a:endParaRPr>
          </a:p>
          <a:p>
            <a:pPr marL="355600" marR="323215" indent="-342900" algn="just">
              <a:lnSpc>
                <a:spcPct val="99700"/>
              </a:lnSpc>
              <a:spcBef>
                <a:spcPts val="110"/>
              </a:spcBef>
              <a:buChar char="•"/>
              <a:tabLst>
                <a:tab pos="354965" algn="l"/>
                <a:tab pos="355600" algn="l"/>
              </a:tabLst>
            </a:pPr>
            <a:endParaRPr sz="2800" dirty="0">
              <a:latin typeface="Calibri" panose="020F0502020204030204" pitchFamily="34" charset="0"/>
              <a:cs typeface="Calibri" panose="020F0502020204030204" pitchFamily="34" charset="0"/>
            </a:endParaRPr>
          </a:p>
          <a:p>
            <a:pPr marL="355600" marR="5080" indent="-342900" algn="just">
              <a:lnSpc>
                <a:spcPts val="3820"/>
              </a:lnSpc>
              <a:spcBef>
                <a:spcPts val="965"/>
              </a:spcBef>
              <a:buChar char="•"/>
              <a:tabLst>
                <a:tab pos="354965" algn="l"/>
                <a:tab pos="355600" algn="l"/>
              </a:tabLst>
            </a:pPr>
            <a:r>
              <a:rPr sz="2800" spc="-5" dirty="0">
                <a:latin typeface="Calibri" panose="020F0502020204030204" pitchFamily="34" charset="0"/>
                <a:cs typeface="Calibri" panose="020F0502020204030204" pitchFamily="34" charset="0"/>
              </a:rPr>
              <a:t>Join operation is generally the cross  product of </a:t>
            </a:r>
            <a:r>
              <a:rPr sz="2800" dirty="0">
                <a:latin typeface="Calibri" panose="020F0502020204030204" pitchFamily="34" charset="0"/>
                <a:cs typeface="Calibri" panose="020F0502020204030204" pitchFamily="34" charset="0"/>
              </a:rPr>
              <a:t>two</a:t>
            </a:r>
            <a:r>
              <a:rPr sz="2800" spc="-15" dirty="0">
                <a:latin typeface="Calibri" panose="020F0502020204030204" pitchFamily="34" charset="0"/>
                <a:cs typeface="Calibri" panose="020F0502020204030204" pitchFamily="34" charset="0"/>
              </a:rPr>
              <a:t> </a:t>
            </a:r>
            <a:r>
              <a:rPr sz="2800" spc="-5" dirty="0">
                <a:latin typeface="Calibri" panose="020F0502020204030204" pitchFamily="34" charset="0"/>
                <a:cs typeface="Calibri" panose="020F0502020204030204" pitchFamily="34" charset="0"/>
              </a:rPr>
              <a:t>relation</a:t>
            </a:r>
            <a:r>
              <a:rPr sz="2800" spc="-5"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marL="355600" marR="5080" indent="-342900" algn="just">
              <a:lnSpc>
                <a:spcPts val="3820"/>
              </a:lnSpc>
              <a:spcBef>
                <a:spcPts val="965"/>
              </a:spcBef>
              <a:buChar char="•"/>
              <a:tabLst>
                <a:tab pos="354965" algn="l"/>
                <a:tab pos="355600" algn="l"/>
              </a:tabLst>
            </a:pPr>
            <a:r>
              <a:rPr lang="en-US" sz="2800" spc="-5" dirty="0" smtClean="0">
                <a:latin typeface="Calibri" panose="020F0502020204030204" pitchFamily="34" charset="0"/>
                <a:cs typeface="Calibri" panose="020F0502020204030204" pitchFamily="34" charset="0"/>
              </a:rPr>
              <a:t>Natural </a:t>
            </a:r>
            <a:r>
              <a:rPr lang="en-US" sz="2800" spc="-5" dirty="0">
                <a:latin typeface="Calibri" panose="020F0502020204030204" pitchFamily="34" charset="0"/>
                <a:cs typeface="Calibri" panose="020F0502020204030204" pitchFamily="34" charset="0"/>
              </a:rPr>
              <a:t>join is a binary operator. </a:t>
            </a:r>
            <a:endParaRPr lang="en-US" sz="2800" spc="-5" dirty="0" smtClean="0">
              <a:latin typeface="Calibri" panose="020F0502020204030204" pitchFamily="34" charset="0"/>
              <a:cs typeface="Calibri" panose="020F0502020204030204" pitchFamily="34" charset="0"/>
            </a:endParaRPr>
          </a:p>
          <a:p>
            <a:pPr marL="355600" marR="5080" indent="-342900" algn="just">
              <a:lnSpc>
                <a:spcPts val="3820"/>
              </a:lnSpc>
              <a:spcBef>
                <a:spcPts val="965"/>
              </a:spcBef>
              <a:buChar char="•"/>
              <a:tabLst>
                <a:tab pos="354965" algn="l"/>
                <a:tab pos="355600" algn="l"/>
              </a:tabLst>
            </a:pPr>
            <a:r>
              <a:rPr lang="en-US" sz="2800" spc="-5" dirty="0" smtClean="0">
                <a:latin typeface="Calibri" panose="020F0502020204030204" pitchFamily="34" charset="0"/>
                <a:cs typeface="Calibri" panose="020F0502020204030204" pitchFamily="34" charset="0"/>
              </a:rPr>
              <a:t>Natural </a:t>
            </a:r>
            <a:r>
              <a:rPr lang="en-US" sz="2800" spc="-5" dirty="0">
                <a:latin typeface="Calibri" panose="020F0502020204030204" pitchFamily="34" charset="0"/>
                <a:cs typeface="Calibri" panose="020F0502020204030204" pitchFamily="34" charset="0"/>
              </a:rPr>
              <a:t>join between two or more relations will result set of all combination of tuples where they have </a:t>
            </a:r>
            <a:r>
              <a:rPr lang="en-US" sz="2800" spc="-5" dirty="0" smtClean="0">
                <a:latin typeface="Calibri" panose="020F0502020204030204" pitchFamily="34" charset="0"/>
                <a:cs typeface="Calibri" panose="020F0502020204030204" pitchFamily="34" charset="0"/>
              </a:rPr>
              <a:t>equal  </a:t>
            </a:r>
            <a:r>
              <a:rPr lang="en-US" sz="2800" spc="-5" dirty="0">
                <a:latin typeface="Calibri" panose="020F0502020204030204" pitchFamily="34" charset="0"/>
                <a:cs typeface="Calibri" panose="020F0502020204030204" pitchFamily="34" charset="0"/>
              </a:rPr>
              <a:t>common attribute</a:t>
            </a:r>
            <a:r>
              <a:rPr lang="en-US" sz="2800" spc="-5" dirty="0" smtClean="0">
                <a:latin typeface="Calibri" panose="020F0502020204030204" pitchFamily="34" charset="0"/>
                <a:cs typeface="Calibri" panose="020F0502020204030204" pitchFamily="34" charset="0"/>
              </a:rPr>
              <a:t>.</a:t>
            </a:r>
            <a:endParaRPr sz="2800" dirty="0">
              <a:latin typeface="Comic Sans MS"/>
              <a:cs typeface="Comic Sans MS"/>
            </a:endParaRPr>
          </a:p>
        </p:txBody>
      </p:sp>
    </p:spTree>
    <p:extLst>
      <p:ext uri="{BB962C8B-B14F-4D97-AF65-F5344CB8AC3E}">
        <p14:creationId xmlns:p14="http://schemas.microsoft.com/office/powerpoint/2010/main" val="28852182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142" y="212716"/>
            <a:ext cx="3301365" cy="695960"/>
          </a:xfrm>
          <a:prstGeom prst="rect">
            <a:avLst/>
          </a:prstGeom>
        </p:spPr>
        <p:txBody>
          <a:bodyPr vert="horz" wrap="square" lIns="0" tIns="12700" rIns="0" bIns="0" rtlCol="0">
            <a:spAutoFit/>
          </a:bodyPr>
          <a:lstStyle/>
          <a:p>
            <a:pPr marL="12700">
              <a:lnSpc>
                <a:spcPct val="100000"/>
              </a:lnSpc>
              <a:spcBef>
                <a:spcPts val="100"/>
              </a:spcBef>
            </a:pPr>
            <a:r>
              <a:rPr spc="-5" dirty="0"/>
              <a:t>Natural</a:t>
            </a:r>
            <a:r>
              <a:rPr spc="-50" dirty="0"/>
              <a:t> </a:t>
            </a:r>
            <a:r>
              <a:rPr spc="-5" dirty="0"/>
              <a:t>Join</a:t>
            </a:r>
          </a:p>
        </p:txBody>
      </p:sp>
      <p:sp>
        <p:nvSpPr>
          <p:cNvPr id="3" name="object 3"/>
          <p:cNvSpPr txBox="1"/>
          <p:nvPr/>
        </p:nvSpPr>
        <p:spPr>
          <a:xfrm>
            <a:off x="477670" y="1215959"/>
            <a:ext cx="7970293" cy="4994316"/>
          </a:xfrm>
          <a:prstGeom prst="rect">
            <a:avLst/>
          </a:prstGeom>
        </p:spPr>
        <p:txBody>
          <a:bodyPr vert="horz" wrap="square" lIns="0" tIns="13335" rIns="0" bIns="0" rtlCol="0">
            <a:spAutoFit/>
          </a:bodyPr>
          <a:lstStyle/>
          <a:p>
            <a:pPr marL="355600" marR="5080" indent="-342900" algn="just">
              <a:lnSpc>
                <a:spcPct val="99800"/>
              </a:lnSpc>
              <a:spcBef>
                <a:spcPts val="105"/>
              </a:spcBef>
              <a:buChar char="•"/>
              <a:tabLst>
                <a:tab pos="355600" algn="l"/>
              </a:tabLst>
            </a:pPr>
            <a:r>
              <a:rPr sz="2600" spc="-5" dirty="0">
                <a:latin typeface="+mj-lt"/>
                <a:cs typeface="Comic Sans MS"/>
              </a:rPr>
              <a:t>The JOIN involves an equality test, </a:t>
            </a:r>
            <a:r>
              <a:rPr sz="2600" dirty="0">
                <a:latin typeface="+mj-lt"/>
                <a:cs typeface="Comic Sans MS"/>
              </a:rPr>
              <a:t>and </a:t>
            </a:r>
            <a:r>
              <a:rPr sz="2600" spc="-5" dirty="0">
                <a:latin typeface="+mj-lt"/>
                <a:cs typeface="Comic Sans MS"/>
              </a:rPr>
              <a:t>thus </a:t>
            </a:r>
            <a:r>
              <a:rPr sz="2600" dirty="0">
                <a:latin typeface="+mj-lt"/>
                <a:cs typeface="Comic Sans MS"/>
              </a:rPr>
              <a:t>is </a:t>
            </a:r>
            <a:r>
              <a:rPr sz="2600" spc="-5" dirty="0">
                <a:latin typeface="+mj-lt"/>
                <a:cs typeface="Comic Sans MS"/>
              </a:rPr>
              <a:t>often  described as an </a:t>
            </a:r>
            <a:r>
              <a:rPr sz="2600" dirty="0">
                <a:latin typeface="+mj-lt"/>
                <a:cs typeface="Comic Sans MS"/>
              </a:rPr>
              <a:t>equi-join. </a:t>
            </a:r>
            <a:r>
              <a:rPr sz="2600" spc="-5" dirty="0">
                <a:latin typeface="+mj-lt"/>
                <a:cs typeface="Comic Sans MS"/>
              </a:rPr>
              <a:t>Such joins result in two  attributes in the resulting relation </a:t>
            </a:r>
            <a:r>
              <a:rPr sz="2600" dirty="0">
                <a:latin typeface="+mj-lt"/>
                <a:cs typeface="Comic Sans MS"/>
              </a:rPr>
              <a:t>having </a:t>
            </a:r>
            <a:r>
              <a:rPr sz="2600" spc="-5" dirty="0">
                <a:latin typeface="+mj-lt"/>
                <a:cs typeface="Comic Sans MS"/>
              </a:rPr>
              <a:t>exactly </a:t>
            </a:r>
            <a:r>
              <a:rPr sz="2600" spc="-10" dirty="0">
                <a:latin typeface="+mj-lt"/>
                <a:cs typeface="Comic Sans MS"/>
              </a:rPr>
              <a:t>the  </a:t>
            </a:r>
            <a:r>
              <a:rPr sz="2600" dirty="0">
                <a:latin typeface="+mj-lt"/>
                <a:cs typeface="Comic Sans MS"/>
              </a:rPr>
              <a:t>same </a:t>
            </a:r>
            <a:r>
              <a:rPr sz="2600" spc="-5" dirty="0">
                <a:latin typeface="+mj-lt"/>
                <a:cs typeface="Comic Sans MS"/>
              </a:rPr>
              <a:t>value. </a:t>
            </a:r>
            <a:r>
              <a:rPr sz="2600" dirty="0">
                <a:latin typeface="+mj-lt"/>
                <a:cs typeface="Comic Sans MS"/>
              </a:rPr>
              <a:t>A </a:t>
            </a:r>
            <a:r>
              <a:rPr sz="2600" spc="-5" dirty="0">
                <a:latin typeface="+mj-lt"/>
                <a:cs typeface="Comic Sans MS"/>
              </a:rPr>
              <a:t>`natural </a:t>
            </a:r>
            <a:r>
              <a:rPr sz="2600" dirty="0">
                <a:latin typeface="+mj-lt"/>
                <a:cs typeface="Comic Sans MS"/>
              </a:rPr>
              <a:t>join' </a:t>
            </a:r>
            <a:r>
              <a:rPr sz="2600" spc="-5" dirty="0">
                <a:latin typeface="+mj-lt"/>
                <a:cs typeface="Comic Sans MS"/>
              </a:rPr>
              <a:t>will </a:t>
            </a:r>
            <a:r>
              <a:rPr sz="2600" dirty="0">
                <a:latin typeface="+mj-lt"/>
                <a:cs typeface="Comic Sans MS"/>
              </a:rPr>
              <a:t>remove </a:t>
            </a:r>
            <a:r>
              <a:rPr sz="2600" spc="-5" dirty="0">
                <a:latin typeface="+mj-lt"/>
                <a:cs typeface="Comic Sans MS"/>
              </a:rPr>
              <a:t>the duplicate  attribute(s).</a:t>
            </a:r>
            <a:endParaRPr sz="2600" dirty="0">
              <a:latin typeface="+mj-lt"/>
              <a:cs typeface="Comic Sans MS"/>
            </a:endParaRPr>
          </a:p>
          <a:p>
            <a:pPr marL="355600" marR="5080" indent="-342900" algn="just">
              <a:lnSpc>
                <a:spcPct val="99800"/>
              </a:lnSpc>
              <a:spcBef>
                <a:spcPts val="665"/>
              </a:spcBef>
              <a:buChar char="•"/>
              <a:tabLst>
                <a:tab pos="355600" algn="l"/>
              </a:tabLst>
            </a:pPr>
            <a:r>
              <a:rPr sz="2600" dirty="0">
                <a:latin typeface="+mj-lt"/>
                <a:cs typeface="Comic Sans MS"/>
              </a:rPr>
              <a:t>In most systems a </a:t>
            </a:r>
            <a:r>
              <a:rPr sz="2600" spc="-5" dirty="0">
                <a:latin typeface="+mj-lt"/>
                <a:cs typeface="Comic Sans MS"/>
              </a:rPr>
              <a:t>natural join will </a:t>
            </a:r>
            <a:r>
              <a:rPr sz="2600" dirty="0">
                <a:latin typeface="+mj-lt"/>
                <a:cs typeface="Comic Sans MS"/>
              </a:rPr>
              <a:t>require </a:t>
            </a:r>
            <a:r>
              <a:rPr sz="2600" spc="-5" dirty="0">
                <a:latin typeface="+mj-lt"/>
                <a:cs typeface="Comic Sans MS"/>
              </a:rPr>
              <a:t>that </a:t>
            </a:r>
            <a:r>
              <a:rPr sz="2600" spc="-10" dirty="0">
                <a:latin typeface="+mj-lt"/>
                <a:cs typeface="Comic Sans MS"/>
              </a:rPr>
              <a:t>the  </a:t>
            </a:r>
            <a:r>
              <a:rPr sz="2600" spc="-5" dirty="0">
                <a:latin typeface="+mj-lt"/>
                <a:cs typeface="Comic Sans MS"/>
              </a:rPr>
              <a:t>attributes </a:t>
            </a:r>
            <a:r>
              <a:rPr sz="2600" dirty="0">
                <a:latin typeface="+mj-lt"/>
                <a:cs typeface="Comic Sans MS"/>
              </a:rPr>
              <a:t>have </a:t>
            </a:r>
            <a:r>
              <a:rPr sz="2600" spc="-5" dirty="0">
                <a:latin typeface="+mj-lt"/>
                <a:cs typeface="Comic Sans MS"/>
              </a:rPr>
              <a:t>the </a:t>
            </a:r>
            <a:r>
              <a:rPr sz="2600" dirty="0">
                <a:latin typeface="+mj-lt"/>
                <a:cs typeface="Comic Sans MS"/>
              </a:rPr>
              <a:t>same name to </a:t>
            </a:r>
            <a:r>
              <a:rPr sz="2600" spc="-5" dirty="0">
                <a:latin typeface="+mj-lt"/>
                <a:cs typeface="Comic Sans MS"/>
              </a:rPr>
              <a:t>identify </a:t>
            </a:r>
            <a:r>
              <a:rPr sz="2600" spc="-10" dirty="0">
                <a:latin typeface="+mj-lt"/>
                <a:cs typeface="Comic Sans MS"/>
              </a:rPr>
              <a:t>the  </a:t>
            </a:r>
            <a:r>
              <a:rPr sz="2600" spc="-5" dirty="0">
                <a:latin typeface="+mj-lt"/>
                <a:cs typeface="Comic Sans MS"/>
              </a:rPr>
              <a:t>attribute(s) to be </a:t>
            </a:r>
            <a:r>
              <a:rPr sz="2600" dirty="0">
                <a:latin typeface="+mj-lt"/>
                <a:cs typeface="Comic Sans MS"/>
              </a:rPr>
              <a:t>used in </a:t>
            </a:r>
            <a:r>
              <a:rPr sz="2600" spc="-5" dirty="0">
                <a:latin typeface="+mj-lt"/>
                <a:cs typeface="Comic Sans MS"/>
              </a:rPr>
              <a:t>the </a:t>
            </a:r>
            <a:r>
              <a:rPr sz="2600" dirty="0">
                <a:latin typeface="+mj-lt"/>
                <a:cs typeface="Comic Sans MS"/>
              </a:rPr>
              <a:t>join. This may require a  renaming</a:t>
            </a:r>
            <a:r>
              <a:rPr sz="2600" spc="-10" dirty="0">
                <a:latin typeface="+mj-lt"/>
                <a:cs typeface="Comic Sans MS"/>
              </a:rPr>
              <a:t> </a:t>
            </a:r>
            <a:r>
              <a:rPr sz="2600" spc="-5" dirty="0" smtClean="0">
                <a:latin typeface="+mj-lt"/>
                <a:cs typeface="Comic Sans MS"/>
              </a:rPr>
              <a:t>mechanism.</a:t>
            </a:r>
            <a:endParaRPr lang="en-US" sz="2600" dirty="0">
              <a:latin typeface="+mj-lt"/>
              <a:cs typeface="Comic Sans MS"/>
            </a:endParaRPr>
          </a:p>
          <a:p>
            <a:pPr marL="355600" marR="5080" indent="-342900" algn="just">
              <a:lnSpc>
                <a:spcPct val="99800"/>
              </a:lnSpc>
              <a:spcBef>
                <a:spcPts val="665"/>
              </a:spcBef>
              <a:buChar char="•"/>
              <a:tabLst>
                <a:tab pos="355600" algn="l"/>
              </a:tabLst>
            </a:pPr>
            <a:r>
              <a:rPr sz="2600" dirty="0" smtClean="0">
                <a:latin typeface="+mj-lt"/>
                <a:cs typeface="Comic Sans MS"/>
              </a:rPr>
              <a:t>If </a:t>
            </a:r>
            <a:r>
              <a:rPr sz="2600" spc="-5" dirty="0">
                <a:latin typeface="+mj-lt"/>
                <a:cs typeface="Comic Sans MS"/>
              </a:rPr>
              <a:t>you do </a:t>
            </a:r>
            <a:r>
              <a:rPr sz="2600" dirty="0">
                <a:latin typeface="+mj-lt"/>
                <a:cs typeface="Comic Sans MS"/>
              </a:rPr>
              <a:t>use </a:t>
            </a:r>
            <a:r>
              <a:rPr sz="2600" spc="-5" dirty="0">
                <a:latin typeface="+mj-lt"/>
                <a:cs typeface="Comic Sans MS"/>
              </a:rPr>
              <a:t>natural joins </a:t>
            </a:r>
            <a:r>
              <a:rPr sz="2600" dirty="0">
                <a:latin typeface="+mj-lt"/>
                <a:cs typeface="Comic Sans MS"/>
              </a:rPr>
              <a:t>make sure </a:t>
            </a:r>
            <a:r>
              <a:rPr sz="2600" spc="-5" dirty="0">
                <a:latin typeface="+mj-lt"/>
                <a:cs typeface="Comic Sans MS"/>
              </a:rPr>
              <a:t>that </a:t>
            </a:r>
            <a:r>
              <a:rPr sz="2600" spc="-10" dirty="0">
                <a:latin typeface="+mj-lt"/>
                <a:cs typeface="Comic Sans MS"/>
              </a:rPr>
              <a:t>the  </a:t>
            </a:r>
            <a:r>
              <a:rPr sz="2600" spc="-5" dirty="0">
                <a:latin typeface="+mj-lt"/>
                <a:cs typeface="Comic Sans MS"/>
              </a:rPr>
              <a:t>relations do </a:t>
            </a:r>
            <a:r>
              <a:rPr sz="2600" dirty="0">
                <a:latin typeface="+mj-lt"/>
                <a:cs typeface="Comic Sans MS"/>
              </a:rPr>
              <a:t>not </a:t>
            </a:r>
            <a:r>
              <a:rPr sz="2600" spc="-5" dirty="0">
                <a:latin typeface="+mj-lt"/>
                <a:cs typeface="Comic Sans MS"/>
              </a:rPr>
              <a:t>have two attributes with the</a:t>
            </a:r>
            <a:r>
              <a:rPr sz="2600" spc="30" dirty="0">
                <a:latin typeface="+mj-lt"/>
                <a:cs typeface="Comic Sans MS"/>
              </a:rPr>
              <a:t> </a:t>
            </a:r>
            <a:r>
              <a:rPr sz="2600" dirty="0" smtClean="0">
                <a:latin typeface="+mj-lt"/>
                <a:cs typeface="Comic Sans MS"/>
              </a:rPr>
              <a:t>same</a:t>
            </a:r>
            <a:r>
              <a:rPr lang="en-US" sz="2600" dirty="0" smtClean="0">
                <a:latin typeface="+mj-lt"/>
                <a:cs typeface="Comic Sans MS"/>
              </a:rPr>
              <a:t> </a:t>
            </a:r>
            <a:r>
              <a:rPr sz="2600" spc="-5" dirty="0" smtClean="0">
                <a:latin typeface="+mj-lt"/>
                <a:cs typeface="Comic Sans MS"/>
              </a:rPr>
              <a:t>name </a:t>
            </a:r>
            <a:r>
              <a:rPr sz="2600" dirty="0">
                <a:latin typeface="+mj-lt"/>
                <a:cs typeface="Comic Sans MS"/>
              </a:rPr>
              <a:t>by </a:t>
            </a:r>
            <a:r>
              <a:rPr sz="2600" spc="-5" dirty="0">
                <a:latin typeface="+mj-lt"/>
                <a:cs typeface="Comic Sans MS"/>
              </a:rPr>
              <a:t>accident.</a:t>
            </a:r>
            <a:endParaRPr sz="2600" dirty="0">
              <a:latin typeface="+mj-lt"/>
              <a:cs typeface="Comic Sans MS"/>
            </a:endParaRPr>
          </a:p>
        </p:txBody>
      </p:sp>
    </p:spTree>
    <p:extLst>
      <p:ext uri="{BB962C8B-B14F-4D97-AF65-F5344CB8AC3E}">
        <p14:creationId xmlns:p14="http://schemas.microsoft.com/office/powerpoint/2010/main" val="40759501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2679" y="1023620"/>
            <a:ext cx="3453129" cy="695960"/>
          </a:xfrm>
          <a:prstGeom prst="rect">
            <a:avLst/>
          </a:prstGeom>
        </p:spPr>
        <p:txBody>
          <a:bodyPr vert="horz" wrap="square" lIns="0" tIns="12700" rIns="0" bIns="0" rtlCol="0">
            <a:spAutoFit/>
          </a:bodyPr>
          <a:lstStyle/>
          <a:p>
            <a:pPr marL="12700">
              <a:lnSpc>
                <a:spcPct val="100000"/>
              </a:lnSpc>
              <a:spcBef>
                <a:spcPts val="100"/>
              </a:spcBef>
            </a:pPr>
            <a:r>
              <a:rPr spc="-5" dirty="0"/>
              <a:t>Types of</a:t>
            </a:r>
            <a:r>
              <a:rPr spc="-65" dirty="0"/>
              <a:t> </a:t>
            </a:r>
            <a:r>
              <a:rPr spc="-5" dirty="0" smtClean="0"/>
              <a:t>join</a:t>
            </a:r>
            <a:r>
              <a:rPr lang="en-US" spc="-5" dirty="0" smtClean="0"/>
              <a:t>s</a:t>
            </a:r>
            <a:endParaRPr spc="-5" dirty="0"/>
          </a:p>
        </p:txBody>
      </p:sp>
      <p:sp>
        <p:nvSpPr>
          <p:cNvPr id="3" name="object 3"/>
          <p:cNvSpPr txBox="1"/>
          <p:nvPr/>
        </p:nvSpPr>
        <p:spPr>
          <a:xfrm>
            <a:off x="914665" y="2132519"/>
            <a:ext cx="2752090" cy="1201420"/>
          </a:xfrm>
          <a:prstGeom prst="rect">
            <a:avLst/>
          </a:prstGeom>
        </p:spPr>
        <p:txBody>
          <a:bodyPr vert="horz" wrap="square" lIns="0" tIns="113030" rIns="0" bIns="0" rtlCol="0">
            <a:spAutoFit/>
          </a:bodyPr>
          <a:lstStyle/>
          <a:p>
            <a:pPr marL="355600" indent="-342900">
              <a:lnSpc>
                <a:spcPct val="100000"/>
              </a:lnSpc>
              <a:spcBef>
                <a:spcPts val="890"/>
              </a:spcBef>
              <a:buChar char="•"/>
              <a:tabLst>
                <a:tab pos="354965" algn="l"/>
                <a:tab pos="355600" algn="l"/>
              </a:tabLst>
            </a:pPr>
            <a:r>
              <a:rPr sz="3200" dirty="0">
                <a:latin typeface="Comic Sans MS"/>
                <a:cs typeface="Comic Sans MS"/>
              </a:rPr>
              <a:t>Natural</a:t>
            </a:r>
            <a:r>
              <a:rPr sz="3200" spc="-95" dirty="0">
                <a:latin typeface="Comic Sans MS"/>
                <a:cs typeface="Comic Sans MS"/>
              </a:rPr>
              <a:t> </a:t>
            </a:r>
            <a:r>
              <a:rPr sz="3200" spc="-5" dirty="0">
                <a:latin typeface="Comic Sans MS"/>
                <a:cs typeface="Comic Sans MS"/>
              </a:rPr>
              <a:t>Join</a:t>
            </a:r>
            <a:endParaRPr sz="3200" dirty="0">
              <a:latin typeface="Comic Sans MS"/>
              <a:cs typeface="Comic Sans MS"/>
            </a:endParaRPr>
          </a:p>
          <a:p>
            <a:pPr marL="355600" indent="-342900">
              <a:lnSpc>
                <a:spcPct val="100000"/>
              </a:lnSpc>
              <a:spcBef>
                <a:spcPts val="790"/>
              </a:spcBef>
              <a:buChar char="•"/>
              <a:tabLst>
                <a:tab pos="354965" algn="l"/>
                <a:tab pos="355600" algn="l"/>
              </a:tabLst>
            </a:pPr>
            <a:r>
              <a:rPr sz="3200" spc="-5" dirty="0">
                <a:latin typeface="Comic Sans MS"/>
                <a:cs typeface="Comic Sans MS"/>
              </a:rPr>
              <a:t>Outer</a:t>
            </a:r>
            <a:r>
              <a:rPr sz="3200" spc="-70" dirty="0">
                <a:latin typeface="Comic Sans MS"/>
                <a:cs typeface="Comic Sans MS"/>
              </a:rPr>
              <a:t> </a:t>
            </a:r>
            <a:r>
              <a:rPr sz="3200" spc="-5" dirty="0">
                <a:latin typeface="Comic Sans MS"/>
                <a:cs typeface="Comic Sans MS"/>
              </a:rPr>
              <a:t>Join</a:t>
            </a:r>
            <a:endParaRPr sz="3200" dirty="0">
              <a:latin typeface="Comic Sans MS"/>
              <a:cs typeface="Comic Sans MS"/>
            </a:endParaRPr>
          </a:p>
        </p:txBody>
      </p:sp>
    </p:spTree>
    <p:extLst>
      <p:ext uri="{BB962C8B-B14F-4D97-AF65-F5344CB8AC3E}">
        <p14:creationId xmlns:p14="http://schemas.microsoft.com/office/powerpoint/2010/main" val="504628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036" y="256869"/>
            <a:ext cx="7178722" cy="566822"/>
          </a:xfrm>
          <a:prstGeom prst="rect">
            <a:avLst/>
          </a:prstGeom>
        </p:spPr>
        <p:txBody>
          <a:bodyPr vert="horz" wrap="square" lIns="0" tIns="12700" rIns="0" bIns="0" rtlCol="0">
            <a:spAutoFit/>
          </a:bodyPr>
          <a:lstStyle/>
          <a:p>
            <a:pPr marL="12700" algn="ctr">
              <a:lnSpc>
                <a:spcPct val="100000"/>
              </a:lnSpc>
              <a:spcBef>
                <a:spcPts val="100"/>
              </a:spcBef>
            </a:pPr>
            <a:r>
              <a:rPr sz="3600" b="1" spc="-5" dirty="0" smtClean="0">
                <a:latin typeface="Calibri" panose="020F0502020204030204" pitchFamily="34" charset="0"/>
                <a:cs typeface="Calibri" panose="020F0502020204030204" pitchFamily="34" charset="0"/>
              </a:rPr>
              <a:t>J</a:t>
            </a:r>
            <a:r>
              <a:rPr lang="en-US" sz="3600" b="1" spc="-5" dirty="0" smtClean="0">
                <a:latin typeface="Calibri" panose="020F0502020204030204" pitchFamily="34" charset="0"/>
                <a:cs typeface="Calibri" panose="020F0502020204030204" pitchFamily="34" charset="0"/>
              </a:rPr>
              <a:t>oin/Natural</a:t>
            </a:r>
            <a:r>
              <a:rPr sz="3600" b="1" spc="-80" dirty="0" smtClean="0">
                <a:latin typeface="Calibri" panose="020F0502020204030204" pitchFamily="34" charset="0"/>
                <a:cs typeface="Calibri" panose="020F0502020204030204" pitchFamily="34" charset="0"/>
              </a:rPr>
              <a:t> </a:t>
            </a:r>
            <a:r>
              <a:rPr lang="en-US" sz="3600" b="1" spc="-80" dirty="0" smtClean="0">
                <a:latin typeface="Calibri" panose="020F0502020204030204" pitchFamily="34" charset="0"/>
                <a:cs typeface="Calibri" panose="020F0502020204030204" pitchFamily="34" charset="0"/>
              </a:rPr>
              <a:t>Join (</a:t>
            </a:r>
            <a:r>
              <a:rPr lang="en-US" sz="3600" dirty="0" smtClean="0"/>
              <a:t>⋈) - </a:t>
            </a:r>
            <a:r>
              <a:rPr sz="3600" b="1" spc="-5" dirty="0" smtClean="0">
                <a:latin typeface="Calibri" panose="020F0502020204030204" pitchFamily="34" charset="0"/>
                <a:cs typeface="Calibri" panose="020F0502020204030204" pitchFamily="34" charset="0"/>
              </a:rPr>
              <a:t>Example</a:t>
            </a:r>
            <a:endParaRPr sz="3600" b="1" spc="-5" dirty="0">
              <a:latin typeface="Calibri" panose="020F0502020204030204" pitchFamily="34" charset="0"/>
              <a:cs typeface="Calibri" panose="020F0502020204030204" pitchFamily="34" charset="0"/>
            </a:endParaRPr>
          </a:p>
        </p:txBody>
      </p:sp>
      <p:sp>
        <p:nvSpPr>
          <p:cNvPr id="4" name="Rectangle 3"/>
          <p:cNvSpPr/>
          <p:nvPr/>
        </p:nvSpPr>
        <p:spPr>
          <a:xfrm>
            <a:off x="975815" y="1192116"/>
            <a:ext cx="7185546" cy="4924425"/>
          </a:xfrm>
          <a:prstGeom prst="rect">
            <a:avLst/>
          </a:prstGeom>
        </p:spPr>
        <p:txBody>
          <a:bodyPr wrap="square">
            <a:spAutoFit/>
          </a:bodyPr>
          <a:lstStyle/>
          <a:p>
            <a:r>
              <a:rPr lang="en-US" sz="2600" b="1" dirty="0" smtClean="0"/>
              <a:t>           </a:t>
            </a:r>
            <a:r>
              <a:rPr lang="en-US" sz="2600" b="1" dirty="0" err="1" smtClean="0"/>
              <a:t>Emp</a:t>
            </a:r>
            <a:r>
              <a:rPr lang="en-US" sz="2600" b="1" dirty="0" smtClean="0"/>
              <a:t>                               </a:t>
            </a:r>
            <a:r>
              <a:rPr lang="en-US" sz="2600" b="1" dirty="0" err="1" smtClean="0"/>
              <a:t>Dept</a:t>
            </a:r>
            <a:endParaRPr lang="en-US" sz="2600" b="1" dirty="0"/>
          </a:p>
          <a:p>
            <a:r>
              <a:rPr lang="en-US" b="1" dirty="0"/>
              <a:t>   (Name   Id   </a:t>
            </a:r>
            <a:r>
              <a:rPr lang="en-US" b="1" dirty="0" err="1"/>
              <a:t>Dept_name</a:t>
            </a:r>
            <a:r>
              <a:rPr lang="en-US" b="1" dirty="0"/>
              <a:t> )          (</a:t>
            </a:r>
            <a:r>
              <a:rPr lang="en-US" b="1" dirty="0" err="1"/>
              <a:t>Dept_name</a:t>
            </a:r>
            <a:r>
              <a:rPr lang="en-US" b="1" dirty="0"/>
              <a:t>   Manager)</a:t>
            </a:r>
          </a:p>
          <a:p>
            <a:r>
              <a:rPr lang="en-US" dirty="0"/>
              <a:t>   ------------------------          ---------------------    </a:t>
            </a:r>
          </a:p>
          <a:p>
            <a:r>
              <a:rPr lang="en-US" dirty="0"/>
              <a:t>     A     </a:t>
            </a:r>
            <a:r>
              <a:rPr lang="en-US" dirty="0" smtClean="0"/>
              <a:t>   120      </a:t>
            </a:r>
            <a:r>
              <a:rPr lang="en-US" dirty="0"/>
              <a:t>IT                    </a:t>
            </a:r>
            <a:r>
              <a:rPr lang="en-US" dirty="0" smtClean="0"/>
              <a:t>			Sale           Y</a:t>
            </a:r>
            <a:endParaRPr lang="en-US" dirty="0"/>
          </a:p>
          <a:p>
            <a:r>
              <a:rPr lang="en-US" dirty="0"/>
              <a:t>     B     </a:t>
            </a:r>
            <a:r>
              <a:rPr lang="en-US" dirty="0" smtClean="0"/>
              <a:t>   125      HR                    		Prod          Z</a:t>
            </a:r>
            <a:endParaRPr lang="en-US" dirty="0"/>
          </a:p>
          <a:p>
            <a:r>
              <a:rPr lang="en-US" dirty="0"/>
              <a:t>     C     </a:t>
            </a:r>
            <a:r>
              <a:rPr lang="en-US" dirty="0" smtClean="0"/>
              <a:t>   110      Sale                 			 </a:t>
            </a:r>
            <a:r>
              <a:rPr lang="en-US" dirty="0"/>
              <a:t>IT       </a:t>
            </a:r>
            <a:r>
              <a:rPr lang="en-US" dirty="0" smtClean="0"/>
              <a:t>       A</a:t>
            </a:r>
            <a:endParaRPr lang="en-US" dirty="0"/>
          </a:p>
          <a:p>
            <a:r>
              <a:rPr lang="en-US" dirty="0"/>
              <a:t>     D     </a:t>
            </a:r>
            <a:r>
              <a:rPr lang="en-US" dirty="0" smtClean="0"/>
              <a:t>   111      IT                      </a:t>
            </a:r>
            <a:endParaRPr lang="en-US" dirty="0"/>
          </a:p>
          <a:p>
            <a:endParaRPr lang="en-US" dirty="0"/>
          </a:p>
          <a:p>
            <a:endParaRPr lang="en-US" dirty="0"/>
          </a:p>
          <a:p>
            <a:r>
              <a:rPr lang="en-US" sz="3600" b="1" dirty="0" err="1"/>
              <a:t>Emp</a:t>
            </a:r>
            <a:r>
              <a:rPr lang="en-US" sz="3600" b="1" dirty="0"/>
              <a:t> ⋈ </a:t>
            </a:r>
            <a:r>
              <a:rPr lang="en-US" sz="3600" b="1" dirty="0" err="1"/>
              <a:t>Dept</a:t>
            </a:r>
            <a:endParaRPr lang="en-US" sz="3600" b="1" dirty="0"/>
          </a:p>
          <a:p>
            <a:endParaRPr lang="en-US" dirty="0"/>
          </a:p>
          <a:p>
            <a:r>
              <a:rPr lang="en-US" b="1" dirty="0"/>
              <a:t>Name   </a:t>
            </a:r>
            <a:r>
              <a:rPr lang="en-US" b="1" dirty="0" smtClean="0"/>
              <a:t>	Id       	</a:t>
            </a:r>
            <a:r>
              <a:rPr lang="en-US" b="1" dirty="0" err="1" smtClean="0"/>
              <a:t>Dept_name</a:t>
            </a:r>
            <a:r>
              <a:rPr lang="en-US" b="1" dirty="0" smtClean="0"/>
              <a:t>   		Manager</a:t>
            </a:r>
            <a:endParaRPr lang="en-US" b="1" dirty="0"/>
          </a:p>
          <a:p>
            <a:r>
              <a:rPr lang="en-US" dirty="0"/>
              <a:t>-------------------------------</a:t>
            </a:r>
          </a:p>
          <a:p>
            <a:r>
              <a:rPr lang="en-US" dirty="0"/>
              <a:t>A     </a:t>
            </a:r>
            <a:r>
              <a:rPr lang="en-US" dirty="0" smtClean="0"/>
              <a:t>		120     	 IT         		 </a:t>
            </a:r>
            <a:r>
              <a:rPr lang="en-US" dirty="0"/>
              <a:t>A </a:t>
            </a:r>
          </a:p>
          <a:p>
            <a:r>
              <a:rPr lang="en-US" dirty="0"/>
              <a:t>C    </a:t>
            </a:r>
            <a:r>
              <a:rPr lang="en-US" dirty="0" smtClean="0"/>
              <a:t>		 </a:t>
            </a:r>
            <a:r>
              <a:rPr lang="en-US" dirty="0"/>
              <a:t>110   </a:t>
            </a:r>
            <a:r>
              <a:rPr lang="en-US" dirty="0" smtClean="0"/>
              <a:t>	 Sale      		  </a:t>
            </a:r>
            <a:r>
              <a:rPr lang="en-US" dirty="0"/>
              <a:t>Y</a:t>
            </a:r>
          </a:p>
          <a:p>
            <a:r>
              <a:rPr lang="en-US" dirty="0"/>
              <a:t>D    </a:t>
            </a:r>
            <a:r>
              <a:rPr lang="en-US" dirty="0" smtClean="0"/>
              <a:t>		 </a:t>
            </a:r>
            <a:r>
              <a:rPr lang="en-US" dirty="0"/>
              <a:t>111   </a:t>
            </a:r>
            <a:r>
              <a:rPr lang="en-US" dirty="0" smtClean="0"/>
              <a:t>  	 IT         		 </a:t>
            </a:r>
            <a:r>
              <a:rPr lang="en-US" dirty="0"/>
              <a:t>A</a:t>
            </a:r>
          </a:p>
        </p:txBody>
      </p:sp>
    </p:spTree>
    <p:extLst>
      <p:ext uri="{BB962C8B-B14F-4D97-AF65-F5344CB8AC3E}">
        <p14:creationId xmlns:p14="http://schemas.microsoft.com/office/powerpoint/2010/main" val="3564845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87</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rmAutofit fontScale="90000"/>
          </a:bodyPr>
          <a:lstStyle/>
          <a:p>
            <a:pPr algn="ctr" eaLnBrk="1" hangingPunct="1">
              <a:buFont typeface="Times" panose="02020603050405020304" pitchFamily="18" charset="0"/>
              <a:buNone/>
            </a:pPr>
            <a:r>
              <a:rPr lang="en-US" altLang="en-US" b="1" dirty="0" smtClean="0"/>
              <a:t>Types of Relational Calculus</a:t>
            </a:r>
            <a:endParaRPr lang="en-US" altLang="en-US" b="1" dirty="0" smtClean="0">
              <a:solidFill>
                <a:srgbClr val="000000"/>
              </a:solidFill>
            </a:endParaRPr>
          </a:p>
        </p:txBody>
      </p:sp>
      <p:sp>
        <p:nvSpPr>
          <p:cNvPr id="84996" name="Rectangle 3"/>
          <p:cNvSpPr>
            <a:spLocks noGrp="1" noChangeArrowheads="1"/>
          </p:cNvSpPr>
          <p:nvPr>
            <p:ph type="body" idx="1"/>
          </p:nvPr>
        </p:nvSpPr>
        <p:spPr>
          <a:xfrm>
            <a:off x="510937" y="1300838"/>
            <a:ext cx="8122124" cy="1553879"/>
          </a:xfrm>
        </p:spPr>
        <p:txBody>
          <a:bodyPr>
            <a:normAutofit/>
          </a:bodyPr>
          <a:lstStyle/>
          <a:p>
            <a:pPr marL="0" indent="0" algn="just">
              <a:buNone/>
            </a:pPr>
            <a:r>
              <a:rPr lang="en-US" altLang="en-US" dirty="0">
                <a:solidFill>
                  <a:srgbClr val="000000"/>
                </a:solidFill>
              </a:rPr>
              <a:t>The Relational Calculus has two types namely </a:t>
            </a:r>
            <a:endParaRPr lang="en-US" altLang="en-US" dirty="0" smtClean="0">
              <a:solidFill>
                <a:srgbClr val="000000"/>
              </a:solidFill>
            </a:endParaRPr>
          </a:p>
          <a:p>
            <a:pPr algn="just">
              <a:buFont typeface="Wingdings" panose="05000000000000000000" pitchFamily="2" charset="2"/>
              <a:buChar char="§"/>
            </a:pPr>
            <a:r>
              <a:rPr lang="en-US" altLang="en-US" dirty="0" smtClean="0">
                <a:solidFill>
                  <a:srgbClr val="000000"/>
                </a:solidFill>
              </a:rPr>
              <a:t>  </a:t>
            </a:r>
            <a:r>
              <a:rPr lang="en-US" altLang="en-US" b="1" dirty="0" smtClean="0">
                <a:solidFill>
                  <a:srgbClr val="000000"/>
                </a:solidFill>
              </a:rPr>
              <a:t>Tuple </a:t>
            </a:r>
            <a:r>
              <a:rPr lang="en-US" altLang="en-US" b="1" dirty="0">
                <a:solidFill>
                  <a:srgbClr val="000000"/>
                </a:solidFill>
              </a:rPr>
              <a:t>Relational Calculus </a:t>
            </a:r>
            <a:r>
              <a:rPr lang="en-US" altLang="en-US" b="1" dirty="0" smtClean="0">
                <a:solidFill>
                  <a:srgbClr val="000000"/>
                </a:solidFill>
              </a:rPr>
              <a:t>(TRC) and </a:t>
            </a:r>
          </a:p>
          <a:p>
            <a:pPr algn="just">
              <a:buFont typeface="Wingdings" panose="05000000000000000000" pitchFamily="2" charset="2"/>
              <a:buChar char="§"/>
            </a:pPr>
            <a:r>
              <a:rPr lang="en-US" altLang="en-US" b="1" dirty="0" smtClean="0">
                <a:solidFill>
                  <a:srgbClr val="000000"/>
                </a:solidFill>
              </a:rPr>
              <a:t>  Domain </a:t>
            </a:r>
            <a:r>
              <a:rPr lang="en-US" altLang="en-US" b="1" dirty="0">
                <a:solidFill>
                  <a:srgbClr val="000000"/>
                </a:solidFill>
              </a:rPr>
              <a:t>Relational </a:t>
            </a:r>
            <a:r>
              <a:rPr lang="en-US" altLang="en-US" b="1" dirty="0" smtClean="0">
                <a:solidFill>
                  <a:srgbClr val="000000"/>
                </a:solidFill>
              </a:rPr>
              <a:t>Calculus (DRC)</a:t>
            </a:r>
            <a:endParaRPr lang="en-US" altLang="en-US" b="1" dirty="0">
              <a:solidFill>
                <a:srgbClr val="000000"/>
              </a:solidFill>
            </a:endParaRPr>
          </a:p>
          <a:p>
            <a:pPr marL="0" indent="0" algn="just">
              <a:buNone/>
            </a:pPr>
            <a:endParaRPr lang="en-US" altLang="en-US" dirty="0">
              <a:solidFill>
                <a:srgbClr val="000000"/>
              </a:solidFill>
            </a:endParaRPr>
          </a:p>
          <a:p>
            <a:pPr algn="just">
              <a:buFont typeface="Wingdings" panose="05000000000000000000" pitchFamily="2" charset="2"/>
              <a:buChar char="§"/>
            </a:pPr>
            <a:endParaRPr lang="en-US" altLang="en-US" dirty="0" smtClean="0">
              <a:solidFill>
                <a:srgbClr val="0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259" y="3254803"/>
            <a:ext cx="5909481" cy="3101548"/>
          </a:xfrm>
          <a:prstGeom prst="rect">
            <a:avLst/>
          </a:prstGeom>
        </p:spPr>
      </p:pic>
    </p:spTree>
    <p:extLst>
      <p:ext uri="{BB962C8B-B14F-4D97-AF65-F5344CB8AC3E}">
        <p14:creationId xmlns:p14="http://schemas.microsoft.com/office/powerpoint/2010/main" val="4084759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88</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altLang="en-US" sz="3200" b="1" dirty="0"/>
              <a:t>Tuple Relational Calculus </a:t>
            </a:r>
            <a:r>
              <a:rPr lang="en-US" altLang="en-US" sz="3200" b="1" dirty="0" smtClean="0"/>
              <a:t> (TRC)</a:t>
            </a:r>
            <a:endParaRPr lang="en-US" altLang="en-US" sz="3200" b="1" dirty="0" smtClean="0">
              <a:solidFill>
                <a:srgbClr val="000000"/>
              </a:solidFill>
            </a:endParaRPr>
          </a:p>
        </p:txBody>
      </p:sp>
      <p:sp>
        <p:nvSpPr>
          <p:cNvPr id="84996" name="Rectangle 3"/>
          <p:cNvSpPr>
            <a:spLocks noGrp="1" noChangeArrowheads="1"/>
          </p:cNvSpPr>
          <p:nvPr>
            <p:ph type="body" idx="1"/>
          </p:nvPr>
        </p:nvSpPr>
        <p:spPr>
          <a:xfrm>
            <a:off x="393226" y="1073410"/>
            <a:ext cx="8122124" cy="5295001"/>
          </a:xfrm>
        </p:spPr>
        <p:txBody>
          <a:bodyPr>
            <a:normAutofit fontScale="92500" lnSpcReduction="20000"/>
          </a:bodyPr>
          <a:lstStyle/>
          <a:p>
            <a:pPr algn="just">
              <a:lnSpc>
                <a:spcPct val="120000"/>
              </a:lnSpc>
              <a:buFont typeface="Wingdings" panose="05000000000000000000" pitchFamily="2" charset="2"/>
              <a:buChar char="§"/>
            </a:pPr>
            <a:r>
              <a:rPr lang="en-US" altLang="en-US" sz="3100" dirty="0">
                <a:solidFill>
                  <a:srgbClr val="000000"/>
                </a:solidFill>
              </a:rPr>
              <a:t>In the </a:t>
            </a:r>
            <a:r>
              <a:rPr lang="en-US" altLang="en-US" sz="3100" dirty="0" smtClean="0">
                <a:solidFill>
                  <a:srgbClr val="000000"/>
                </a:solidFill>
              </a:rPr>
              <a:t>Tuple Relational Calculus, </a:t>
            </a:r>
            <a:r>
              <a:rPr lang="en-US" altLang="en-US" sz="3100" dirty="0">
                <a:solidFill>
                  <a:srgbClr val="000000"/>
                </a:solidFill>
              </a:rPr>
              <a:t>The calculus is dependent on the use of tuple variables. </a:t>
            </a:r>
          </a:p>
          <a:p>
            <a:pPr algn="just">
              <a:lnSpc>
                <a:spcPct val="120000"/>
              </a:lnSpc>
              <a:buFont typeface="Wingdings" panose="05000000000000000000" pitchFamily="2" charset="2"/>
              <a:buChar char="§"/>
            </a:pPr>
            <a:r>
              <a:rPr lang="en-US" altLang="en-US" sz="3100" dirty="0" smtClean="0">
                <a:solidFill>
                  <a:srgbClr val="000000"/>
                </a:solidFill>
              </a:rPr>
              <a:t>A </a:t>
            </a:r>
            <a:r>
              <a:rPr lang="en-US" altLang="en-US" sz="3100" dirty="0">
                <a:solidFill>
                  <a:srgbClr val="000000"/>
                </a:solidFill>
              </a:rPr>
              <a:t>tuple variable is a variable that 'ranges over' a named relation: i.e., a variable whose only permitted values are tuples of the relation. </a:t>
            </a:r>
          </a:p>
          <a:p>
            <a:pPr marL="0" indent="0" algn="just">
              <a:buNone/>
            </a:pPr>
            <a:endParaRPr lang="en-US" altLang="en-US" sz="3100" dirty="0" smtClean="0">
              <a:solidFill>
                <a:srgbClr val="000000"/>
              </a:solidFill>
            </a:endParaRPr>
          </a:p>
          <a:p>
            <a:pPr marL="0" indent="0" algn="just">
              <a:buNone/>
            </a:pPr>
            <a:r>
              <a:rPr lang="en-US" altLang="en-US" sz="3100" dirty="0" smtClean="0">
                <a:solidFill>
                  <a:srgbClr val="000000"/>
                </a:solidFill>
              </a:rPr>
              <a:t>It </a:t>
            </a:r>
            <a:r>
              <a:rPr lang="en-US" altLang="en-US" sz="3100" dirty="0">
                <a:solidFill>
                  <a:srgbClr val="000000"/>
                </a:solidFill>
              </a:rPr>
              <a:t>is formally denoted as:</a:t>
            </a:r>
          </a:p>
          <a:p>
            <a:pPr marL="0" indent="0" algn="just">
              <a:buNone/>
            </a:pPr>
            <a:r>
              <a:rPr lang="en-US" altLang="en-US" dirty="0" smtClean="0">
                <a:solidFill>
                  <a:srgbClr val="000000"/>
                </a:solidFill>
              </a:rPr>
              <a:t>				</a:t>
            </a:r>
          </a:p>
          <a:p>
            <a:pPr marL="0" indent="0" algn="just">
              <a:buNone/>
            </a:pPr>
            <a:r>
              <a:rPr lang="en-US" altLang="en-US" dirty="0">
                <a:solidFill>
                  <a:srgbClr val="000000"/>
                </a:solidFill>
              </a:rPr>
              <a:t>	</a:t>
            </a:r>
            <a:r>
              <a:rPr lang="en-US" altLang="en-US" dirty="0" smtClean="0">
                <a:solidFill>
                  <a:srgbClr val="000000"/>
                </a:solidFill>
              </a:rPr>
              <a:t>	</a:t>
            </a:r>
            <a:r>
              <a:rPr lang="fr-FR" altLang="en-US" sz="3400" b="1" dirty="0" smtClean="0">
                <a:solidFill>
                  <a:srgbClr val="000000"/>
                </a:solidFill>
              </a:rPr>
              <a:t>{</a:t>
            </a:r>
            <a:r>
              <a:rPr lang="fr-FR" altLang="en-US" sz="3400" b="1" dirty="0">
                <a:solidFill>
                  <a:srgbClr val="000000"/>
                </a:solidFill>
              </a:rPr>
              <a:t>T | P (T)}   or {T | Condition (T)} </a:t>
            </a:r>
            <a:r>
              <a:rPr lang="en-US" altLang="en-US" dirty="0" smtClean="0">
                <a:solidFill>
                  <a:srgbClr val="000000"/>
                </a:solidFill>
              </a:rPr>
              <a:t>	</a:t>
            </a:r>
          </a:p>
          <a:p>
            <a:pPr marL="0" indent="0" algn="just">
              <a:buNone/>
            </a:pPr>
            <a:r>
              <a:rPr lang="en-US" altLang="en-US" dirty="0" smtClean="0">
                <a:solidFill>
                  <a:srgbClr val="000000"/>
                </a:solidFill>
              </a:rPr>
              <a:t>Where T </a:t>
            </a:r>
            <a:r>
              <a:rPr lang="en-US" altLang="en-US" dirty="0">
                <a:solidFill>
                  <a:srgbClr val="000000"/>
                </a:solidFill>
              </a:rPr>
              <a:t>is the set of tuples </a:t>
            </a:r>
            <a:r>
              <a:rPr lang="en-US" altLang="en-US" dirty="0" smtClean="0">
                <a:solidFill>
                  <a:srgbClr val="000000"/>
                </a:solidFill>
              </a:rPr>
              <a:t>from </a:t>
            </a:r>
            <a:r>
              <a:rPr lang="en-US" altLang="en-US" dirty="0">
                <a:solidFill>
                  <a:srgbClr val="000000"/>
                </a:solidFill>
              </a:rPr>
              <a:t>which the condition P is true.</a:t>
            </a:r>
            <a:endParaRPr lang="en-US" altLang="en-US" dirty="0" smtClean="0">
              <a:solidFill>
                <a:srgbClr val="000000"/>
              </a:solidFill>
            </a:endParaRPr>
          </a:p>
        </p:txBody>
      </p:sp>
    </p:spTree>
    <p:extLst>
      <p:ext uri="{BB962C8B-B14F-4D97-AF65-F5344CB8AC3E}">
        <p14:creationId xmlns:p14="http://schemas.microsoft.com/office/powerpoint/2010/main" val="3058267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89</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altLang="en-US" sz="3200" b="1" dirty="0" smtClean="0"/>
              <a:t>Examples - (TRC)</a:t>
            </a:r>
            <a:endParaRPr lang="en-US" altLang="en-US" sz="3200" b="1" dirty="0" smtClean="0">
              <a:solidFill>
                <a:srgbClr val="000000"/>
              </a:solidFill>
            </a:endParaRPr>
          </a:p>
        </p:txBody>
      </p:sp>
      <p:sp>
        <p:nvSpPr>
          <p:cNvPr id="84996" name="Rectangle 3"/>
          <p:cNvSpPr>
            <a:spLocks noGrp="1" noChangeArrowheads="1"/>
          </p:cNvSpPr>
          <p:nvPr>
            <p:ph type="body" idx="1"/>
          </p:nvPr>
        </p:nvSpPr>
        <p:spPr>
          <a:xfrm>
            <a:off x="393226" y="1061350"/>
            <a:ext cx="8122124" cy="5295001"/>
          </a:xfrm>
        </p:spPr>
        <p:txBody>
          <a:bodyPr>
            <a:noAutofit/>
          </a:bodyPr>
          <a:lstStyle/>
          <a:p>
            <a:pPr algn="just">
              <a:buFont typeface="Wingdings" panose="05000000000000000000" pitchFamily="2" charset="2"/>
              <a:buChar char="§"/>
            </a:pPr>
            <a:r>
              <a:rPr lang="en-US" altLang="en-US" sz="2600" dirty="0"/>
              <a:t>Find the </a:t>
            </a:r>
            <a:r>
              <a:rPr lang="en-US" altLang="en-US" sz="2600" dirty="0" err="1"/>
              <a:t>staffNo</a:t>
            </a:r>
            <a:r>
              <a:rPr lang="en-US" altLang="en-US" sz="2600" dirty="0"/>
              <a:t>, </a:t>
            </a:r>
            <a:r>
              <a:rPr lang="en-US" altLang="en-US" sz="2600" dirty="0" err="1"/>
              <a:t>fName</a:t>
            </a:r>
            <a:r>
              <a:rPr lang="en-US" altLang="en-US" sz="2600" dirty="0"/>
              <a:t>, </a:t>
            </a:r>
            <a:r>
              <a:rPr lang="en-US" altLang="en-US" sz="2600" dirty="0" err="1"/>
              <a:t>lName</a:t>
            </a:r>
            <a:r>
              <a:rPr lang="en-US" altLang="en-US" sz="2600" dirty="0"/>
              <a:t>, position, DOB, salary, and </a:t>
            </a:r>
            <a:r>
              <a:rPr lang="en-US" altLang="en-US" sz="2600" dirty="0" err="1"/>
              <a:t>branchNo</a:t>
            </a:r>
            <a:r>
              <a:rPr lang="en-US" altLang="en-US" sz="2600" dirty="0"/>
              <a:t> of all staff earning more than </a:t>
            </a:r>
            <a:r>
              <a:rPr lang="en-US" altLang="en-US" sz="2600" dirty="0" smtClean="0"/>
              <a:t>10,000</a:t>
            </a:r>
            <a:endParaRPr lang="en-US" altLang="en-US" sz="2600" dirty="0"/>
          </a:p>
          <a:p>
            <a:pPr marL="0" indent="0" algn="ctr">
              <a:lnSpc>
                <a:spcPct val="120000"/>
              </a:lnSpc>
              <a:buNone/>
            </a:pPr>
            <a:r>
              <a:rPr lang="en-US" altLang="en-US" sz="2600" dirty="0"/>
              <a:t> </a:t>
            </a:r>
            <a:r>
              <a:rPr lang="en-US" altLang="en-US" sz="2600" dirty="0" smtClean="0"/>
              <a:t>            {</a:t>
            </a:r>
            <a:r>
              <a:rPr lang="en-US" altLang="en-US" sz="2600" dirty="0"/>
              <a:t>S | Staff(S) ∧ </a:t>
            </a:r>
            <a:r>
              <a:rPr lang="en-US" altLang="en-US" sz="2600" dirty="0" err="1"/>
              <a:t>S.salary</a:t>
            </a:r>
            <a:r>
              <a:rPr lang="en-US" altLang="en-US" sz="2600" dirty="0"/>
              <a:t> &gt; 10000}</a:t>
            </a:r>
            <a:r>
              <a:rPr lang="en-US" altLang="en-US" sz="2600" dirty="0" smtClean="0"/>
              <a:t>			</a:t>
            </a:r>
          </a:p>
          <a:p>
            <a:pPr algn="just">
              <a:buFont typeface="Wingdings" panose="05000000000000000000" pitchFamily="2" charset="2"/>
              <a:buChar char="§"/>
            </a:pPr>
            <a:endParaRPr lang="en-US" altLang="en-US" sz="2600" dirty="0" smtClean="0"/>
          </a:p>
          <a:p>
            <a:pPr algn="just">
              <a:buFont typeface="Wingdings" panose="05000000000000000000" pitchFamily="2" charset="2"/>
              <a:buChar char="§"/>
            </a:pPr>
            <a:r>
              <a:rPr lang="en-US" altLang="en-US" sz="2600" dirty="0" smtClean="0"/>
              <a:t>Find</a:t>
            </a:r>
            <a:r>
              <a:rPr lang="en-US" sz="2600" dirty="0" smtClean="0"/>
              <a:t> </a:t>
            </a:r>
            <a:r>
              <a:rPr lang="en-US" sz="2600" dirty="0"/>
              <a:t>the tuples from the </a:t>
            </a:r>
            <a:r>
              <a:rPr lang="en-US" sz="2600" dirty="0" smtClean="0"/>
              <a:t>relation TEACHER </a:t>
            </a:r>
            <a:r>
              <a:rPr lang="en-US" sz="2600" dirty="0"/>
              <a:t>in such a way that the resulting teacher tuples will have the salary greater than </a:t>
            </a:r>
            <a:r>
              <a:rPr lang="en-US" sz="2600" dirty="0" smtClean="0"/>
              <a:t>20000.</a:t>
            </a:r>
          </a:p>
          <a:p>
            <a:pPr marL="0" indent="0" algn="ctr">
              <a:buNone/>
            </a:pPr>
            <a:r>
              <a:rPr lang="en-US" sz="2600" dirty="0" smtClean="0"/>
              <a:t>{ t </a:t>
            </a:r>
            <a:r>
              <a:rPr lang="en-US" sz="2600" dirty="0"/>
              <a:t>| </a:t>
            </a:r>
            <a:r>
              <a:rPr lang="en-US" sz="2600" dirty="0" smtClean="0"/>
              <a:t>TEACHER </a:t>
            </a:r>
            <a:r>
              <a:rPr lang="en-US" sz="2600" dirty="0"/>
              <a:t>(t) and </a:t>
            </a:r>
            <a:r>
              <a:rPr lang="en-US" sz="2600" dirty="0" err="1" smtClean="0"/>
              <a:t>t.SALARY</a:t>
            </a:r>
            <a:r>
              <a:rPr lang="en-US" sz="2600" dirty="0" smtClean="0"/>
              <a:t> &gt; 20000 }</a:t>
            </a:r>
          </a:p>
          <a:p>
            <a:pPr>
              <a:buFont typeface="Wingdings" panose="05000000000000000000" pitchFamily="2" charset="2"/>
              <a:buChar char="§"/>
            </a:pPr>
            <a:endParaRPr lang="en-US" altLang="en-US" sz="2600" dirty="0" smtClean="0"/>
          </a:p>
          <a:p>
            <a:pPr>
              <a:buFont typeface="Wingdings" panose="05000000000000000000" pitchFamily="2" charset="2"/>
              <a:buChar char="§"/>
            </a:pPr>
            <a:r>
              <a:rPr lang="en-US" altLang="en-US" sz="2600" dirty="0" smtClean="0"/>
              <a:t>Find</a:t>
            </a:r>
            <a:r>
              <a:rPr lang="en-US" sz="2600" dirty="0" smtClean="0"/>
              <a:t> </a:t>
            </a:r>
            <a:r>
              <a:rPr lang="en-US" sz="2600" dirty="0"/>
              <a:t>the </a:t>
            </a:r>
            <a:r>
              <a:rPr lang="en-US" sz="2600" dirty="0" smtClean="0"/>
              <a:t>teachers who work in the dept. having </a:t>
            </a:r>
            <a:r>
              <a:rPr lang="en-US" sz="2600" dirty="0" err="1" smtClean="0"/>
              <a:t>Dept</a:t>
            </a:r>
            <a:r>
              <a:rPr lang="en-US" sz="2600" dirty="0" smtClean="0"/>
              <a:t> id 6.</a:t>
            </a:r>
            <a:endParaRPr lang="en-US" sz="2600" dirty="0"/>
          </a:p>
          <a:p>
            <a:pPr marL="0" indent="0" algn="ctr">
              <a:buNone/>
            </a:pPr>
            <a:r>
              <a:rPr lang="en-US" sz="2600" dirty="0"/>
              <a:t>{t | TEACHER (t) AND </a:t>
            </a:r>
            <a:r>
              <a:rPr lang="en-US" sz="2600" dirty="0" err="1"/>
              <a:t>t.DEPT_ID</a:t>
            </a:r>
            <a:r>
              <a:rPr lang="en-US" sz="2600" dirty="0"/>
              <a:t> = 6}</a:t>
            </a:r>
            <a:endParaRPr lang="en-US" altLang="en-US" sz="2600" dirty="0"/>
          </a:p>
        </p:txBody>
      </p:sp>
    </p:spTree>
    <p:extLst>
      <p:ext uri="{BB962C8B-B14F-4D97-AF65-F5344CB8AC3E}">
        <p14:creationId xmlns:p14="http://schemas.microsoft.com/office/powerpoint/2010/main" val="336329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dirty="0">
                <a:solidFill>
                  <a:schemeClr val="bg2"/>
                </a:solidFill>
              </a:rPr>
              <a:t>Slide 1-</a:t>
            </a:r>
            <a:fld id="{A9C6F85B-7FAE-411A-BD78-09F6DFD9A222}" type="slidenum">
              <a:rPr lang="en-US" altLang="en-US" sz="1600">
                <a:solidFill>
                  <a:schemeClr val="bg2"/>
                </a:solidFill>
              </a:rPr>
              <a:pPr eaLnBrk="1" hangingPunct="1"/>
              <a:t>9</a:t>
            </a:fld>
            <a:endParaRPr lang="en-US" altLang="en-US" sz="1600" dirty="0">
              <a:solidFill>
                <a:schemeClr val="bg2"/>
              </a:solidFill>
            </a:endParaRPr>
          </a:p>
        </p:txBody>
      </p:sp>
      <p:sp>
        <p:nvSpPr>
          <p:cNvPr id="31748" name="Rectangle 3"/>
          <p:cNvSpPr>
            <a:spLocks noGrp="1" noChangeArrowheads="1"/>
          </p:cNvSpPr>
          <p:nvPr>
            <p:ph type="body" idx="1"/>
          </p:nvPr>
        </p:nvSpPr>
        <p:spPr>
          <a:xfrm>
            <a:off x="409645" y="370123"/>
            <a:ext cx="8215527" cy="5986227"/>
          </a:xfrm>
        </p:spPr>
        <p:txBody>
          <a:bodyPr>
            <a:noAutofit/>
          </a:bodyPr>
          <a:lstStyle/>
          <a:p>
            <a:pPr marL="0" indent="0" algn="ctr">
              <a:buNone/>
            </a:pPr>
            <a:r>
              <a:rPr lang="en-US" sz="3600" b="1" dirty="0" smtClean="0"/>
              <a:t>2-Tier </a:t>
            </a:r>
            <a:r>
              <a:rPr lang="en-US" sz="3600" b="1" dirty="0"/>
              <a:t>Architecture</a:t>
            </a:r>
          </a:p>
          <a:p>
            <a:pPr algn="just"/>
            <a:r>
              <a:rPr lang="en-US" dirty="0"/>
              <a:t>The 2-Tier architecture is same as basic client-server</a:t>
            </a:r>
            <a:r>
              <a:rPr lang="en-US" dirty="0" smtClean="0"/>
              <a:t>.</a:t>
            </a:r>
          </a:p>
          <a:p>
            <a:pPr algn="just"/>
            <a:r>
              <a:rPr lang="en-US" dirty="0" smtClean="0"/>
              <a:t>In </a:t>
            </a:r>
            <a:r>
              <a:rPr lang="en-US" dirty="0"/>
              <a:t>the </a:t>
            </a:r>
            <a:r>
              <a:rPr lang="en-US" dirty="0" smtClean="0"/>
              <a:t>2-tier </a:t>
            </a:r>
            <a:r>
              <a:rPr lang="en-US" dirty="0"/>
              <a:t>architecture, applications on the client end can directly communicate with the database at the server side. For this interaction, API's like: ODBC, JDBC are used.</a:t>
            </a:r>
          </a:p>
          <a:p>
            <a:pPr algn="just"/>
            <a:r>
              <a:rPr lang="en-US" dirty="0"/>
              <a:t>The user interfaces and application programs are run on the client-side.</a:t>
            </a:r>
          </a:p>
          <a:p>
            <a:pPr algn="just"/>
            <a:r>
              <a:rPr lang="en-US" dirty="0"/>
              <a:t>The server side is responsible to provide the functionalities like: query processing and transaction management.</a:t>
            </a:r>
          </a:p>
          <a:p>
            <a:pPr algn="just"/>
            <a:r>
              <a:rPr lang="en-US" dirty="0"/>
              <a:t>To communicate with the DBMS, client-side application establishes a connection with </a:t>
            </a:r>
            <a:r>
              <a:rPr lang="en-US" dirty="0" smtClean="0"/>
              <a:t>server </a:t>
            </a:r>
            <a:r>
              <a:rPr lang="en-US" dirty="0"/>
              <a:t>side.</a:t>
            </a:r>
          </a:p>
        </p:txBody>
      </p:sp>
    </p:spTree>
    <p:extLst>
      <p:ext uri="{BB962C8B-B14F-4D97-AF65-F5344CB8AC3E}">
        <p14:creationId xmlns:p14="http://schemas.microsoft.com/office/powerpoint/2010/main" val="12978463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90</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altLang="en-US" sz="3200" b="1" dirty="0" smtClean="0"/>
              <a:t>Domain </a:t>
            </a:r>
            <a:r>
              <a:rPr lang="en-US" altLang="en-US" sz="3200" b="1" dirty="0"/>
              <a:t>Relational Calculus </a:t>
            </a:r>
            <a:r>
              <a:rPr lang="en-US" altLang="en-US" sz="3200" b="1" dirty="0" smtClean="0"/>
              <a:t> (DRC)</a:t>
            </a:r>
            <a:endParaRPr lang="en-US" altLang="en-US" sz="3200" b="1" dirty="0" smtClean="0">
              <a:solidFill>
                <a:srgbClr val="000000"/>
              </a:solidFill>
            </a:endParaRPr>
          </a:p>
        </p:txBody>
      </p:sp>
      <p:sp>
        <p:nvSpPr>
          <p:cNvPr id="84996" name="Rectangle 3"/>
          <p:cNvSpPr>
            <a:spLocks noGrp="1" noChangeArrowheads="1"/>
          </p:cNvSpPr>
          <p:nvPr>
            <p:ph type="body" idx="1"/>
          </p:nvPr>
        </p:nvSpPr>
        <p:spPr>
          <a:xfrm>
            <a:off x="510938" y="1243912"/>
            <a:ext cx="8122124" cy="5295001"/>
          </a:xfrm>
        </p:spPr>
        <p:txBody>
          <a:bodyPr>
            <a:normAutofit/>
          </a:bodyPr>
          <a:lstStyle/>
          <a:p>
            <a:pPr algn="just">
              <a:buFont typeface="Wingdings" panose="05000000000000000000" pitchFamily="2" charset="2"/>
              <a:buChar char="§"/>
            </a:pPr>
            <a:r>
              <a:rPr lang="en-US" altLang="en-US" dirty="0" smtClean="0"/>
              <a:t>In </a:t>
            </a:r>
            <a:r>
              <a:rPr lang="en-US" altLang="en-US" dirty="0"/>
              <a:t>the domain relational calculus, </a:t>
            </a:r>
            <a:r>
              <a:rPr lang="en-US" altLang="en-US" dirty="0" smtClean="0"/>
              <a:t>the </a:t>
            </a:r>
            <a:r>
              <a:rPr lang="en-US" altLang="en-US" dirty="0"/>
              <a:t>variables take their values from domains of attributes rather than tuples of relations. </a:t>
            </a:r>
            <a:endParaRPr lang="en-US" altLang="en-US" dirty="0" smtClean="0"/>
          </a:p>
          <a:p>
            <a:pPr algn="just">
              <a:buFont typeface="Wingdings" panose="05000000000000000000" pitchFamily="2" charset="2"/>
              <a:buChar char="§"/>
            </a:pPr>
            <a:r>
              <a:rPr lang="en-US" altLang="en-US" dirty="0" smtClean="0"/>
              <a:t>A </a:t>
            </a:r>
            <a:r>
              <a:rPr lang="en-US" altLang="en-US" dirty="0"/>
              <a:t>domain relational calculus expression has the following general format: </a:t>
            </a:r>
          </a:p>
          <a:p>
            <a:pPr marL="0" indent="0" algn="ctr">
              <a:buNone/>
            </a:pPr>
            <a:endParaRPr lang="en-US" altLang="en-US" dirty="0" smtClean="0"/>
          </a:p>
          <a:p>
            <a:pPr marL="0" indent="0" algn="ctr">
              <a:buNone/>
            </a:pPr>
            <a:r>
              <a:rPr lang="en-US" altLang="en-US" dirty="0" smtClean="0"/>
              <a:t>{</a:t>
            </a:r>
            <a:r>
              <a:rPr lang="en-US" altLang="en-US" dirty="0"/>
              <a:t>d1, d2, . . . , </a:t>
            </a:r>
            <a:r>
              <a:rPr lang="en-US" altLang="en-US" dirty="0" err="1"/>
              <a:t>dn</a:t>
            </a:r>
            <a:r>
              <a:rPr lang="en-US" altLang="en-US" dirty="0"/>
              <a:t> | F(d1, d2, . . . , </a:t>
            </a:r>
            <a:r>
              <a:rPr lang="en-US" altLang="en-US" dirty="0" err="1"/>
              <a:t>dm</a:t>
            </a:r>
            <a:r>
              <a:rPr lang="en-US" altLang="en-US" dirty="0"/>
              <a:t>)} m ≥ n</a:t>
            </a:r>
          </a:p>
          <a:p>
            <a:pPr marL="0" indent="0" algn="just">
              <a:buNone/>
            </a:pPr>
            <a:endParaRPr lang="en-US" altLang="en-US" dirty="0" smtClean="0"/>
          </a:p>
          <a:p>
            <a:pPr marL="0" indent="0" algn="just">
              <a:buNone/>
            </a:pPr>
            <a:r>
              <a:rPr lang="en-US" altLang="en-US" dirty="0" smtClean="0"/>
              <a:t>Where </a:t>
            </a:r>
            <a:r>
              <a:rPr lang="en-US" altLang="en-US" dirty="0"/>
              <a:t>d1, d2, . . . , </a:t>
            </a:r>
            <a:r>
              <a:rPr lang="en-US" altLang="en-US" dirty="0" err="1"/>
              <a:t>dn</a:t>
            </a:r>
            <a:r>
              <a:rPr lang="en-US" altLang="en-US" dirty="0"/>
              <a:t>, . . . , </a:t>
            </a:r>
            <a:r>
              <a:rPr lang="en-US" altLang="en-US" dirty="0" err="1"/>
              <a:t>dm</a:t>
            </a:r>
            <a:r>
              <a:rPr lang="en-US" altLang="en-US" dirty="0"/>
              <a:t> </a:t>
            </a:r>
            <a:r>
              <a:rPr lang="en-US" altLang="en-US" dirty="0" smtClean="0"/>
              <a:t>are domain </a:t>
            </a:r>
            <a:r>
              <a:rPr lang="en-US" altLang="en-US" dirty="0"/>
              <a:t>variables </a:t>
            </a:r>
            <a:endParaRPr lang="en-US" altLang="en-US" dirty="0" smtClean="0"/>
          </a:p>
          <a:p>
            <a:pPr marL="0" indent="0" algn="just">
              <a:buNone/>
            </a:pPr>
            <a:r>
              <a:rPr lang="en-US" altLang="en-US" dirty="0" smtClean="0"/>
              <a:t>and </a:t>
            </a:r>
            <a:r>
              <a:rPr lang="en-US" altLang="en-US" dirty="0"/>
              <a:t>F(d1, d2, . . . , </a:t>
            </a:r>
            <a:r>
              <a:rPr lang="en-US" altLang="en-US" dirty="0" err="1"/>
              <a:t>dm</a:t>
            </a:r>
            <a:r>
              <a:rPr lang="en-US" altLang="en-US" dirty="0"/>
              <a:t>) </a:t>
            </a:r>
            <a:r>
              <a:rPr lang="en-US" altLang="en-US" dirty="0" smtClean="0"/>
              <a:t>is a formula. </a:t>
            </a:r>
          </a:p>
        </p:txBody>
      </p:sp>
    </p:spTree>
    <p:extLst>
      <p:ext uri="{BB962C8B-B14F-4D97-AF65-F5344CB8AC3E}">
        <p14:creationId xmlns:p14="http://schemas.microsoft.com/office/powerpoint/2010/main" val="25324847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91</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altLang="en-US" sz="3200" b="1" dirty="0" smtClean="0"/>
              <a:t>Examples  (DRC)</a:t>
            </a:r>
            <a:endParaRPr lang="en-US" altLang="en-US" sz="3200" b="1" dirty="0" smtClean="0">
              <a:solidFill>
                <a:srgbClr val="000000"/>
              </a:solidFill>
            </a:endParaRPr>
          </a:p>
        </p:txBody>
      </p:sp>
      <p:sp>
        <p:nvSpPr>
          <p:cNvPr id="84996" name="Rectangle 3"/>
          <p:cNvSpPr>
            <a:spLocks noGrp="1" noChangeArrowheads="1"/>
          </p:cNvSpPr>
          <p:nvPr>
            <p:ph type="body" idx="1"/>
          </p:nvPr>
        </p:nvSpPr>
        <p:spPr>
          <a:xfrm>
            <a:off x="510938" y="1243912"/>
            <a:ext cx="8122124" cy="5295001"/>
          </a:xfrm>
        </p:spPr>
        <p:txBody>
          <a:bodyPr>
            <a:normAutofit/>
          </a:bodyPr>
          <a:lstStyle/>
          <a:p>
            <a:pPr algn="just">
              <a:buFont typeface="Wingdings" panose="05000000000000000000" pitchFamily="2" charset="2"/>
              <a:buChar char="§"/>
            </a:pPr>
            <a:r>
              <a:rPr lang="en-US" altLang="en-US" dirty="0"/>
              <a:t>Find</a:t>
            </a:r>
            <a:r>
              <a:rPr lang="en-US" altLang="en-US" dirty="0">
                <a:solidFill>
                  <a:srgbClr val="002060"/>
                </a:solidFill>
              </a:rPr>
              <a:t> </a:t>
            </a:r>
            <a:r>
              <a:rPr lang="fr-FR" altLang="en-US" dirty="0" smtClean="0">
                <a:solidFill>
                  <a:srgbClr val="000000"/>
                </a:solidFill>
              </a:rPr>
              <a:t>id, </a:t>
            </a:r>
            <a:r>
              <a:rPr lang="fr-FR" altLang="en-US" dirty="0" err="1" smtClean="0">
                <a:solidFill>
                  <a:srgbClr val="000000"/>
                </a:solidFill>
              </a:rPr>
              <a:t>name</a:t>
            </a:r>
            <a:r>
              <a:rPr lang="fr-FR" altLang="en-US" dirty="0" smtClean="0">
                <a:solidFill>
                  <a:srgbClr val="000000"/>
                </a:solidFill>
              </a:rPr>
              <a:t>, </a:t>
            </a:r>
            <a:r>
              <a:rPr lang="fr-FR" altLang="en-US" dirty="0" err="1" smtClean="0">
                <a:solidFill>
                  <a:srgbClr val="000000"/>
                </a:solidFill>
              </a:rPr>
              <a:t>salary</a:t>
            </a:r>
            <a:r>
              <a:rPr lang="fr-FR" altLang="en-US" dirty="0" smtClean="0">
                <a:solidFill>
                  <a:srgbClr val="000000"/>
                </a:solidFill>
              </a:rPr>
              <a:t> of </a:t>
            </a:r>
            <a:r>
              <a:rPr lang="fr-FR" altLang="en-US" dirty="0" err="1" smtClean="0">
                <a:solidFill>
                  <a:srgbClr val="000000"/>
                </a:solidFill>
              </a:rPr>
              <a:t>employees</a:t>
            </a:r>
            <a:r>
              <a:rPr lang="fr-FR" altLang="en-US" dirty="0" smtClean="0">
                <a:solidFill>
                  <a:srgbClr val="000000"/>
                </a:solidFill>
              </a:rPr>
              <a:t> </a:t>
            </a:r>
            <a:r>
              <a:rPr lang="fr-FR" altLang="en-US" dirty="0" err="1" smtClean="0">
                <a:solidFill>
                  <a:srgbClr val="000000"/>
                </a:solidFill>
              </a:rPr>
              <a:t>who</a:t>
            </a:r>
            <a:r>
              <a:rPr lang="fr-FR" altLang="en-US" dirty="0" smtClean="0">
                <a:solidFill>
                  <a:srgbClr val="000000"/>
                </a:solidFill>
              </a:rPr>
              <a:t> are Managers.</a:t>
            </a:r>
          </a:p>
          <a:p>
            <a:pPr marL="0" indent="0" algn="just">
              <a:buNone/>
            </a:pPr>
            <a:endParaRPr lang="en-US" altLang="en-US" dirty="0" smtClean="0">
              <a:solidFill>
                <a:srgbClr val="002060"/>
              </a:solidFill>
            </a:endParaRPr>
          </a:p>
          <a:p>
            <a:pPr marL="0" indent="0" algn="just">
              <a:buNone/>
            </a:pPr>
            <a:r>
              <a:rPr lang="en-US" altLang="en-US" dirty="0" smtClean="0">
                <a:solidFill>
                  <a:srgbClr val="002060"/>
                </a:solidFill>
              </a:rPr>
              <a:t>The DRC Query for above question is written as</a:t>
            </a:r>
          </a:p>
          <a:p>
            <a:pPr marL="0" indent="0" algn="just">
              <a:buNone/>
            </a:pPr>
            <a:endParaRPr lang="en-US" altLang="en-US" dirty="0">
              <a:solidFill>
                <a:srgbClr val="002060"/>
              </a:solidFill>
            </a:endParaRPr>
          </a:p>
          <a:p>
            <a:pPr marL="0" indent="0" algn="ctr">
              <a:buNone/>
            </a:pPr>
            <a:r>
              <a:rPr lang="fr-FR" altLang="en-US" sz="2400" b="1" dirty="0" smtClean="0">
                <a:solidFill>
                  <a:srgbClr val="000000"/>
                </a:solidFill>
              </a:rPr>
              <a:t>{ &lt; </a:t>
            </a:r>
            <a:r>
              <a:rPr lang="fr-FR" altLang="en-US" sz="2400" b="1" dirty="0" err="1" smtClean="0">
                <a:solidFill>
                  <a:srgbClr val="000000"/>
                </a:solidFill>
              </a:rPr>
              <a:t>e</a:t>
            </a:r>
            <a:r>
              <a:rPr lang="fr-FR" altLang="en-US" sz="2400" dirty="0" err="1" smtClean="0">
                <a:solidFill>
                  <a:srgbClr val="000000"/>
                </a:solidFill>
              </a:rPr>
              <a:t>id</a:t>
            </a:r>
            <a:r>
              <a:rPr lang="fr-FR" altLang="en-US" sz="2400" dirty="0">
                <a:solidFill>
                  <a:srgbClr val="000000"/>
                </a:solidFill>
              </a:rPr>
              <a:t>, </a:t>
            </a:r>
            <a:r>
              <a:rPr lang="fr-FR" altLang="en-US" sz="2400" dirty="0" err="1" smtClean="0">
                <a:solidFill>
                  <a:srgbClr val="000000"/>
                </a:solidFill>
              </a:rPr>
              <a:t>ename</a:t>
            </a:r>
            <a:r>
              <a:rPr lang="fr-FR" altLang="en-US" sz="2400" dirty="0">
                <a:solidFill>
                  <a:srgbClr val="000000"/>
                </a:solidFill>
              </a:rPr>
              <a:t>, </a:t>
            </a:r>
            <a:r>
              <a:rPr lang="fr-FR" altLang="en-US" sz="2400" dirty="0" err="1" smtClean="0">
                <a:solidFill>
                  <a:srgbClr val="000000"/>
                </a:solidFill>
              </a:rPr>
              <a:t>esalary</a:t>
            </a:r>
            <a:r>
              <a:rPr lang="fr-FR" altLang="en-US" sz="2400" dirty="0" smtClean="0">
                <a:solidFill>
                  <a:srgbClr val="000000"/>
                </a:solidFill>
              </a:rPr>
              <a:t> </a:t>
            </a:r>
            <a:r>
              <a:rPr lang="fr-FR" altLang="en-US" sz="2400" b="1" dirty="0" smtClean="0">
                <a:solidFill>
                  <a:srgbClr val="000000"/>
                </a:solidFill>
              </a:rPr>
              <a:t>&gt; </a:t>
            </a:r>
            <a:r>
              <a:rPr lang="fr-FR" altLang="en-US" sz="2400" b="1" dirty="0">
                <a:solidFill>
                  <a:srgbClr val="000000"/>
                </a:solidFill>
              </a:rPr>
              <a:t>|  ∈ </a:t>
            </a:r>
            <a:r>
              <a:rPr lang="fr-FR" altLang="en-US" sz="2400" b="1" dirty="0" err="1" smtClean="0">
                <a:solidFill>
                  <a:srgbClr val="000000"/>
                </a:solidFill>
              </a:rPr>
              <a:t>emp</a:t>
            </a:r>
            <a:r>
              <a:rPr lang="fr-FR" altLang="en-US" sz="2400" b="1" dirty="0" smtClean="0">
                <a:solidFill>
                  <a:srgbClr val="000000"/>
                </a:solidFill>
              </a:rPr>
              <a:t> </a:t>
            </a:r>
            <a:r>
              <a:rPr lang="fr-FR" altLang="en-US" sz="2400" b="1" dirty="0">
                <a:solidFill>
                  <a:srgbClr val="000000"/>
                </a:solidFill>
              </a:rPr>
              <a:t>∧ </a:t>
            </a:r>
            <a:r>
              <a:rPr lang="fr-FR" altLang="en-US" sz="2400" b="1" dirty="0" err="1" smtClean="0">
                <a:solidFill>
                  <a:srgbClr val="000000"/>
                </a:solidFill>
              </a:rPr>
              <a:t>epost</a:t>
            </a:r>
            <a:r>
              <a:rPr lang="fr-FR" altLang="en-US" sz="2400" b="1" dirty="0" smtClean="0">
                <a:solidFill>
                  <a:srgbClr val="000000"/>
                </a:solidFill>
              </a:rPr>
              <a:t> = ‘Managers‘ } </a:t>
            </a:r>
          </a:p>
          <a:p>
            <a:pPr marL="0" indent="0" algn="ctr">
              <a:buNone/>
            </a:pPr>
            <a:endParaRPr lang="fr-FR" altLang="en-US" sz="2400" b="1" dirty="0">
              <a:solidFill>
                <a:srgbClr val="000000"/>
              </a:solidFill>
            </a:endParaRPr>
          </a:p>
          <a:p>
            <a:pPr algn="just">
              <a:buFont typeface="Wingdings" panose="05000000000000000000" pitchFamily="2" charset="2"/>
              <a:buChar char="§"/>
            </a:pPr>
            <a:r>
              <a:rPr lang="en-US" dirty="0"/>
              <a:t>This query will </a:t>
            </a:r>
            <a:r>
              <a:rPr lang="en-US" dirty="0" smtClean="0"/>
              <a:t>return </a:t>
            </a:r>
            <a:r>
              <a:rPr lang="fr-FR" altLang="en-US" dirty="0">
                <a:solidFill>
                  <a:srgbClr val="000000"/>
                </a:solidFill>
              </a:rPr>
              <a:t>id, </a:t>
            </a:r>
            <a:r>
              <a:rPr lang="fr-FR" altLang="en-US" dirty="0" err="1">
                <a:solidFill>
                  <a:srgbClr val="000000"/>
                </a:solidFill>
              </a:rPr>
              <a:t>name</a:t>
            </a:r>
            <a:r>
              <a:rPr lang="fr-FR" altLang="en-US" dirty="0">
                <a:solidFill>
                  <a:srgbClr val="000000"/>
                </a:solidFill>
              </a:rPr>
              <a:t>, </a:t>
            </a:r>
            <a:r>
              <a:rPr lang="fr-FR" altLang="en-US" dirty="0" err="1">
                <a:solidFill>
                  <a:srgbClr val="000000"/>
                </a:solidFill>
              </a:rPr>
              <a:t>salary</a:t>
            </a:r>
            <a:r>
              <a:rPr lang="fr-FR" altLang="en-US" dirty="0">
                <a:solidFill>
                  <a:srgbClr val="000000"/>
                </a:solidFill>
              </a:rPr>
              <a:t> of </a:t>
            </a:r>
            <a:r>
              <a:rPr lang="fr-FR" altLang="en-US" dirty="0" err="1">
                <a:solidFill>
                  <a:srgbClr val="000000"/>
                </a:solidFill>
              </a:rPr>
              <a:t>employees</a:t>
            </a:r>
            <a:r>
              <a:rPr lang="fr-FR" altLang="en-US" dirty="0">
                <a:solidFill>
                  <a:srgbClr val="000000"/>
                </a:solidFill>
              </a:rPr>
              <a:t> </a:t>
            </a:r>
            <a:r>
              <a:rPr lang="fr-FR" altLang="en-US" dirty="0" err="1">
                <a:solidFill>
                  <a:srgbClr val="000000"/>
                </a:solidFill>
              </a:rPr>
              <a:t>who</a:t>
            </a:r>
            <a:r>
              <a:rPr lang="fr-FR" altLang="en-US" dirty="0">
                <a:solidFill>
                  <a:srgbClr val="000000"/>
                </a:solidFill>
              </a:rPr>
              <a:t> </a:t>
            </a:r>
            <a:r>
              <a:rPr lang="fr-FR" altLang="en-US" dirty="0" err="1" smtClean="0">
                <a:solidFill>
                  <a:srgbClr val="000000"/>
                </a:solidFill>
              </a:rPr>
              <a:t>hold</a:t>
            </a:r>
            <a:r>
              <a:rPr lang="fr-FR" altLang="en-US" dirty="0" smtClean="0">
                <a:solidFill>
                  <a:srgbClr val="000000"/>
                </a:solidFill>
              </a:rPr>
              <a:t> the post as Managers</a:t>
            </a:r>
            <a:r>
              <a:rPr lang="fr-FR" altLang="en-US" dirty="0">
                <a:solidFill>
                  <a:srgbClr val="000000"/>
                </a:solidFill>
              </a:rPr>
              <a:t>.</a:t>
            </a:r>
          </a:p>
          <a:p>
            <a:pPr marL="0" indent="0" algn="just">
              <a:buNone/>
            </a:pPr>
            <a:endParaRPr lang="en-US" altLang="en-US" dirty="0" smtClean="0">
              <a:solidFill>
                <a:srgbClr val="000000"/>
              </a:solidFill>
            </a:endParaRPr>
          </a:p>
        </p:txBody>
      </p:sp>
    </p:spTree>
    <p:extLst>
      <p:ext uri="{BB962C8B-B14F-4D97-AF65-F5344CB8AC3E}">
        <p14:creationId xmlns:p14="http://schemas.microsoft.com/office/powerpoint/2010/main" val="260363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solidFill>
                  <a:schemeClr val="bg2"/>
                </a:solidFill>
              </a:rPr>
              <a:t>Slide 2-</a:t>
            </a:r>
            <a:fld id="{EE63720B-C4B6-46DD-B955-4A3A6978B422}" type="slidenum">
              <a:rPr lang="en-US" altLang="en-US" sz="1600">
                <a:solidFill>
                  <a:schemeClr val="bg2"/>
                </a:solidFill>
              </a:rPr>
              <a:pPr eaLnBrk="1" hangingPunct="1"/>
              <a:t>92</a:t>
            </a:fld>
            <a:endParaRPr lang="en-US" altLang="en-US" sz="1600">
              <a:solidFill>
                <a:schemeClr val="bg2"/>
              </a:solidFill>
            </a:endParaRPr>
          </a:p>
        </p:txBody>
      </p:sp>
      <p:sp>
        <p:nvSpPr>
          <p:cNvPr id="84995" name="Rectangle 2"/>
          <p:cNvSpPr>
            <a:spLocks noGrp="1" noChangeArrowheads="1"/>
          </p:cNvSpPr>
          <p:nvPr>
            <p:ph type="title"/>
          </p:nvPr>
        </p:nvSpPr>
        <p:spPr>
          <a:xfrm>
            <a:off x="628650" y="365127"/>
            <a:ext cx="7886700" cy="535626"/>
          </a:xfrm>
        </p:spPr>
        <p:txBody>
          <a:bodyPr>
            <a:noAutofit/>
          </a:bodyPr>
          <a:lstStyle/>
          <a:p>
            <a:pPr algn="ctr"/>
            <a:r>
              <a:rPr lang="en-US" altLang="en-US" sz="3200" b="1" dirty="0" smtClean="0"/>
              <a:t>Examples  (DRC)</a:t>
            </a:r>
            <a:endParaRPr lang="en-US" altLang="en-US" sz="3200" b="1" dirty="0" smtClean="0">
              <a:solidFill>
                <a:srgbClr val="000000"/>
              </a:solidFill>
            </a:endParaRPr>
          </a:p>
        </p:txBody>
      </p:sp>
      <p:sp>
        <p:nvSpPr>
          <p:cNvPr id="84996" name="Rectangle 3"/>
          <p:cNvSpPr>
            <a:spLocks noGrp="1" noChangeArrowheads="1"/>
          </p:cNvSpPr>
          <p:nvPr>
            <p:ph type="body" idx="1"/>
          </p:nvPr>
        </p:nvSpPr>
        <p:spPr>
          <a:xfrm>
            <a:off x="510938" y="1243912"/>
            <a:ext cx="8122124" cy="5295001"/>
          </a:xfrm>
        </p:spPr>
        <p:txBody>
          <a:bodyPr>
            <a:normAutofit/>
          </a:bodyPr>
          <a:lstStyle/>
          <a:p>
            <a:pPr algn="just">
              <a:buFont typeface="Wingdings" panose="05000000000000000000" pitchFamily="2" charset="2"/>
              <a:buChar char="§"/>
            </a:pPr>
            <a:r>
              <a:rPr lang="en-US" altLang="en-US" dirty="0"/>
              <a:t>Find</a:t>
            </a:r>
            <a:r>
              <a:rPr lang="en-US" altLang="en-US" dirty="0">
                <a:solidFill>
                  <a:srgbClr val="002060"/>
                </a:solidFill>
              </a:rPr>
              <a:t> </a:t>
            </a:r>
            <a:r>
              <a:rPr lang="fr-FR" altLang="en-US" dirty="0">
                <a:solidFill>
                  <a:srgbClr val="000000"/>
                </a:solidFill>
              </a:rPr>
              <a:t>article, page, </a:t>
            </a:r>
            <a:r>
              <a:rPr lang="fr-FR" altLang="en-US" dirty="0" err="1" smtClean="0">
                <a:solidFill>
                  <a:srgbClr val="000000"/>
                </a:solidFill>
              </a:rPr>
              <a:t>subject</a:t>
            </a:r>
            <a:r>
              <a:rPr lang="fr-FR" altLang="en-US" dirty="0" smtClean="0">
                <a:solidFill>
                  <a:srgbClr val="000000"/>
                </a:solidFill>
              </a:rPr>
              <a:t> </a:t>
            </a:r>
            <a:r>
              <a:rPr lang="fr-FR" altLang="en-US" dirty="0" err="1" smtClean="0">
                <a:solidFill>
                  <a:srgbClr val="000000"/>
                </a:solidFill>
              </a:rPr>
              <a:t>from</a:t>
            </a:r>
            <a:r>
              <a:rPr lang="fr-FR" altLang="en-US" dirty="0" smtClean="0">
                <a:solidFill>
                  <a:srgbClr val="000000"/>
                </a:solidFill>
              </a:rPr>
              <a:t> books for the </a:t>
            </a:r>
            <a:r>
              <a:rPr lang="fr-FR" altLang="en-US" dirty="0" err="1" smtClean="0">
                <a:solidFill>
                  <a:srgbClr val="000000"/>
                </a:solidFill>
              </a:rPr>
              <a:t>subject</a:t>
            </a:r>
            <a:r>
              <a:rPr lang="fr-FR" altLang="en-US" dirty="0" smtClean="0">
                <a:solidFill>
                  <a:srgbClr val="000000"/>
                </a:solidFill>
              </a:rPr>
              <a:t> ‘</a:t>
            </a:r>
            <a:r>
              <a:rPr lang="fr-FR" altLang="en-US" dirty="0" err="1" smtClean="0">
                <a:solidFill>
                  <a:srgbClr val="000000"/>
                </a:solidFill>
              </a:rPr>
              <a:t>database</a:t>
            </a:r>
            <a:r>
              <a:rPr lang="fr-FR" altLang="en-US" dirty="0" smtClean="0">
                <a:solidFill>
                  <a:srgbClr val="000000"/>
                </a:solidFill>
              </a:rPr>
              <a:t>’</a:t>
            </a:r>
          </a:p>
          <a:p>
            <a:pPr marL="0" indent="0" algn="just">
              <a:buNone/>
            </a:pPr>
            <a:endParaRPr lang="en-US" altLang="en-US" dirty="0" smtClean="0">
              <a:solidFill>
                <a:srgbClr val="002060"/>
              </a:solidFill>
            </a:endParaRPr>
          </a:p>
          <a:p>
            <a:pPr marL="0" indent="0" algn="just">
              <a:buNone/>
            </a:pPr>
            <a:r>
              <a:rPr lang="en-US" altLang="en-US" dirty="0" smtClean="0">
                <a:solidFill>
                  <a:srgbClr val="002060"/>
                </a:solidFill>
              </a:rPr>
              <a:t>The DRC Query for above question is written as</a:t>
            </a:r>
          </a:p>
          <a:p>
            <a:pPr marL="0" indent="0" algn="just">
              <a:buNone/>
            </a:pPr>
            <a:endParaRPr lang="en-US" altLang="en-US" dirty="0">
              <a:solidFill>
                <a:srgbClr val="002060"/>
              </a:solidFill>
            </a:endParaRPr>
          </a:p>
          <a:p>
            <a:pPr marL="0" indent="0" algn="ctr">
              <a:buNone/>
            </a:pPr>
            <a:r>
              <a:rPr lang="fr-FR" altLang="en-US" sz="2400" b="1" dirty="0" smtClean="0">
                <a:solidFill>
                  <a:srgbClr val="000000"/>
                </a:solidFill>
              </a:rPr>
              <a:t>{ &lt; </a:t>
            </a:r>
            <a:r>
              <a:rPr lang="fr-FR" altLang="en-US" sz="2400" b="1" dirty="0">
                <a:solidFill>
                  <a:srgbClr val="000000"/>
                </a:solidFill>
              </a:rPr>
              <a:t>article, page, </a:t>
            </a:r>
            <a:r>
              <a:rPr lang="fr-FR" altLang="en-US" sz="2400" b="1" dirty="0" err="1">
                <a:solidFill>
                  <a:srgbClr val="000000"/>
                </a:solidFill>
              </a:rPr>
              <a:t>subject</a:t>
            </a:r>
            <a:r>
              <a:rPr lang="fr-FR" altLang="en-US" sz="2400" b="1" dirty="0">
                <a:solidFill>
                  <a:srgbClr val="000000"/>
                </a:solidFill>
              </a:rPr>
              <a:t> &gt; |  ∈ </a:t>
            </a:r>
            <a:r>
              <a:rPr lang="fr-FR" altLang="en-US" sz="2400" b="1" dirty="0" smtClean="0">
                <a:solidFill>
                  <a:srgbClr val="000000"/>
                </a:solidFill>
              </a:rPr>
              <a:t>books </a:t>
            </a:r>
            <a:r>
              <a:rPr lang="fr-FR" altLang="en-US" sz="2400" b="1" dirty="0">
                <a:solidFill>
                  <a:srgbClr val="000000"/>
                </a:solidFill>
              </a:rPr>
              <a:t>∧ </a:t>
            </a:r>
            <a:r>
              <a:rPr lang="fr-FR" altLang="en-US" sz="2400" b="1" dirty="0" err="1">
                <a:solidFill>
                  <a:srgbClr val="000000"/>
                </a:solidFill>
              </a:rPr>
              <a:t>subject</a:t>
            </a:r>
            <a:r>
              <a:rPr lang="fr-FR" altLang="en-US" sz="2400" b="1" dirty="0">
                <a:solidFill>
                  <a:srgbClr val="000000"/>
                </a:solidFill>
              </a:rPr>
              <a:t> = </a:t>
            </a:r>
            <a:r>
              <a:rPr lang="fr-FR" altLang="en-US" sz="2400" b="1" dirty="0" smtClean="0">
                <a:solidFill>
                  <a:srgbClr val="000000"/>
                </a:solidFill>
              </a:rPr>
              <a:t>'</a:t>
            </a:r>
            <a:r>
              <a:rPr lang="fr-FR" altLang="en-US" sz="2400" b="1" dirty="0" err="1" smtClean="0">
                <a:solidFill>
                  <a:srgbClr val="000000"/>
                </a:solidFill>
              </a:rPr>
              <a:t>database</a:t>
            </a:r>
            <a:r>
              <a:rPr lang="fr-FR" altLang="en-US" sz="2400" b="1" dirty="0" smtClean="0">
                <a:solidFill>
                  <a:srgbClr val="000000"/>
                </a:solidFill>
              </a:rPr>
              <a:t>‘ } </a:t>
            </a:r>
          </a:p>
          <a:p>
            <a:pPr marL="0" indent="0" algn="ctr">
              <a:buNone/>
            </a:pPr>
            <a:endParaRPr lang="fr-FR" altLang="en-US" sz="2400" b="1" dirty="0">
              <a:solidFill>
                <a:srgbClr val="000000"/>
              </a:solidFill>
            </a:endParaRPr>
          </a:p>
          <a:p>
            <a:pPr marL="0" indent="0" algn="just">
              <a:buNone/>
            </a:pPr>
            <a:r>
              <a:rPr lang="en-US" dirty="0"/>
              <a:t>This query will </a:t>
            </a:r>
            <a:r>
              <a:rPr lang="en-US" dirty="0" smtClean="0"/>
              <a:t>return </a:t>
            </a:r>
            <a:r>
              <a:rPr lang="en-US" dirty="0"/>
              <a:t>the article, page, and subject from the </a:t>
            </a:r>
            <a:r>
              <a:rPr lang="en-US" dirty="0" smtClean="0"/>
              <a:t>relation books, </a:t>
            </a:r>
            <a:r>
              <a:rPr lang="en-US" dirty="0"/>
              <a:t>where the subject is a database.</a:t>
            </a:r>
            <a:endParaRPr lang="en-US" altLang="en-US" sz="2400" b="1" dirty="0">
              <a:solidFill>
                <a:srgbClr val="000000"/>
              </a:solidFill>
            </a:endParaRPr>
          </a:p>
          <a:p>
            <a:pPr marL="0" indent="0" algn="just">
              <a:buNone/>
            </a:pPr>
            <a:endParaRPr lang="en-US" altLang="en-US" dirty="0" smtClean="0">
              <a:solidFill>
                <a:srgbClr val="000000"/>
              </a:solidFill>
            </a:endParaRPr>
          </a:p>
        </p:txBody>
      </p:sp>
    </p:spTree>
    <p:extLst>
      <p:ext uri="{BB962C8B-B14F-4D97-AF65-F5344CB8AC3E}">
        <p14:creationId xmlns:p14="http://schemas.microsoft.com/office/powerpoint/2010/main" val="18478895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28650" y="365126"/>
            <a:ext cx="7886700" cy="603865"/>
          </a:xfrm>
        </p:spPr>
        <p:txBody>
          <a:bodyPr>
            <a:normAutofit fontScale="90000"/>
          </a:bodyPr>
          <a:lstStyle/>
          <a:p>
            <a:pPr algn="ctr" eaLnBrk="1" hangingPunct="1"/>
            <a:r>
              <a:rPr lang="en-CA" altLang="en-US" b="1" dirty="0" smtClean="0">
                <a:latin typeface="Arial" panose="020B0604020202020204" pitchFamily="34" charset="0"/>
              </a:rPr>
              <a:t>Functional Dependencies</a:t>
            </a:r>
            <a:endParaRPr lang="en-US" altLang="en-US" b="1" dirty="0" smtClean="0">
              <a:latin typeface="Arial" panose="020B0604020202020204" pitchFamily="34" charset="0"/>
            </a:endParaRPr>
          </a:p>
        </p:txBody>
      </p:sp>
      <p:sp>
        <p:nvSpPr>
          <p:cNvPr id="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43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B66946-CBF4-4395-8162-A57C932EF7BB}" type="slidenum">
              <a:rPr lang="en-US" altLang="en-US" sz="1200" smtClean="0">
                <a:solidFill>
                  <a:srgbClr val="898989"/>
                </a:solidFill>
                <a:latin typeface="Times New Roman" panose="02020603050405020304" pitchFamily="18" charset="0"/>
              </a:rPr>
              <a:pPr>
                <a:spcBef>
                  <a:spcPct val="0"/>
                </a:spcBef>
                <a:buFontTx/>
                <a:buNone/>
              </a:pPr>
              <a:t>93</a:t>
            </a:fld>
            <a:endParaRPr lang="en-US" altLang="en-US" sz="1200" smtClean="0">
              <a:solidFill>
                <a:srgbClr val="898989"/>
              </a:solidFill>
              <a:latin typeface="Times New Roman" panose="02020603050405020304" pitchFamily="18" charset="0"/>
            </a:endParaRPr>
          </a:p>
        </p:txBody>
      </p:sp>
      <p:sp>
        <p:nvSpPr>
          <p:cNvPr id="14341" name="Text Box 3"/>
          <p:cNvSpPr txBox="1">
            <a:spLocks noChangeArrowheads="1"/>
          </p:cNvSpPr>
          <p:nvPr/>
        </p:nvSpPr>
        <p:spPr bwMode="auto">
          <a:xfrm>
            <a:off x="655638" y="1389063"/>
            <a:ext cx="807085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69925">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200"/>
              </a:spcBef>
              <a:spcAft>
                <a:spcPts val="1200"/>
              </a:spcAft>
              <a:buFontTx/>
              <a:buNone/>
            </a:pPr>
            <a:r>
              <a:rPr lang="en-CA" altLang="en-US" sz="2000" b="1" dirty="0">
                <a:latin typeface="Arial" panose="020B0604020202020204" pitchFamily="34" charset="0"/>
              </a:rPr>
              <a:t>FDs are set of constraints on the set of legal relations</a:t>
            </a:r>
          </a:p>
          <a:p>
            <a:pPr algn="just">
              <a:spcBef>
                <a:spcPct val="0"/>
              </a:spcBef>
              <a:buFontTx/>
              <a:buNone/>
            </a:pPr>
            <a:r>
              <a:rPr lang="en-CA" altLang="en-US" sz="2000" dirty="0">
                <a:latin typeface="Arial" panose="020B0604020202020204" pitchFamily="34" charset="0"/>
              </a:rPr>
              <a:t>We say an attribute, B, has a </a:t>
            </a:r>
            <a:r>
              <a:rPr lang="en-CA" altLang="en-US" sz="2000" i="1" dirty="0">
                <a:latin typeface="Arial" panose="020B0604020202020204" pitchFamily="34" charset="0"/>
              </a:rPr>
              <a:t>functional dependency</a:t>
            </a:r>
            <a:r>
              <a:rPr lang="en-CA" altLang="en-US" sz="2000" dirty="0">
                <a:latin typeface="Arial" panose="020B0604020202020204" pitchFamily="34" charset="0"/>
              </a:rPr>
              <a:t> on another attribute, A, if for any two records, which </a:t>
            </a:r>
            <a:r>
              <a:rPr lang="en-CA" altLang="en-US" sz="2000" dirty="0" smtClean="0">
                <a:latin typeface="Arial" panose="020B0604020202020204" pitchFamily="34" charset="0"/>
              </a:rPr>
              <a:t>have the </a:t>
            </a:r>
            <a:r>
              <a:rPr lang="en-CA" altLang="en-US" sz="2000" dirty="0">
                <a:latin typeface="Arial" panose="020B0604020202020204" pitchFamily="34" charset="0"/>
              </a:rPr>
              <a:t>same value for A, then the values for B in these two records must be the same. </a:t>
            </a:r>
            <a:endParaRPr lang="en-CA" altLang="en-US" sz="2000" dirty="0" smtClean="0">
              <a:latin typeface="Arial" panose="020B0604020202020204" pitchFamily="34" charset="0"/>
            </a:endParaRPr>
          </a:p>
          <a:p>
            <a:pPr algn="just">
              <a:spcBef>
                <a:spcPct val="0"/>
              </a:spcBef>
              <a:buFontTx/>
              <a:buNone/>
            </a:pPr>
            <a:endParaRPr lang="en-CA" altLang="en-US" sz="2400" dirty="0">
              <a:latin typeface="Arial" panose="020B0604020202020204" pitchFamily="34" charset="0"/>
            </a:endParaRPr>
          </a:p>
          <a:p>
            <a:pPr lvl="1" algn="ctr">
              <a:spcBef>
                <a:spcPct val="0"/>
              </a:spcBef>
              <a:buFontTx/>
              <a:buNone/>
            </a:pPr>
            <a:r>
              <a:rPr lang="en-CA" altLang="en-US" sz="2400" dirty="0">
                <a:solidFill>
                  <a:srgbClr val="C00000"/>
                </a:solidFill>
                <a:latin typeface="Arial" panose="020B0604020202020204" pitchFamily="34" charset="0"/>
              </a:rPr>
              <a:t>A </a:t>
            </a:r>
            <a:r>
              <a:rPr lang="en-CA" altLang="en-US" sz="2400" noProof="1">
                <a:solidFill>
                  <a:srgbClr val="C00000"/>
                </a:solidFill>
                <a:latin typeface="Arial" panose="020B0604020202020204" pitchFamily="34" charset="0"/>
                <a:sym typeface="Wingdings" panose="05000000000000000000" pitchFamily="2" charset="2"/>
              </a:rPr>
              <a:t></a:t>
            </a:r>
            <a:r>
              <a:rPr lang="en-CA" altLang="en-US" sz="2400" dirty="0">
                <a:solidFill>
                  <a:srgbClr val="C00000"/>
                </a:solidFill>
                <a:latin typeface="Arial" panose="020B0604020202020204" pitchFamily="34" charset="0"/>
              </a:rPr>
              <a:t> B    A functionally determines B</a:t>
            </a:r>
          </a:p>
        </p:txBody>
      </p:sp>
      <p:sp>
        <p:nvSpPr>
          <p:cNvPr id="14342" name="Text Box 4"/>
          <p:cNvSpPr txBox="1">
            <a:spLocks noChangeArrowheads="1"/>
          </p:cNvSpPr>
          <p:nvPr/>
        </p:nvSpPr>
        <p:spPr bwMode="auto">
          <a:xfrm>
            <a:off x="819150" y="4142072"/>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CA" altLang="en-US" sz="2400" b="1" dirty="0">
                <a:latin typeface="Times New Roman" panose="02020603050405020304" pitchFamily="18" charset="0"/>
              </a:rPr>
              <a:t>Example</a:t>
            </a:r>
            <a:r>
              <a:rPr lang="en-CA" altLang="en-US" sz="2400" dirty="0">
                <a:latin typeface="Times New Roman" panose="02020603050405020304" pitchFamily="18" charset="0"/>
              </a:rPr>
              <a:t>: </a:t>
            </a:r>
            <a:r>
              <a:rPr lang="en-CA" altLang="en-US" sz="2400" dirty="0" smtClean="0">
                <a:latin typeface="Times New Roman" panose="02020603050405020304" pitchFamily="18" charset="0"/>
              </a:rPr>
              <a:t>We </a:t>
            </a:r>
            <a:r>
              <a:rPr lang="en-CA" altLang="en-US" sz="2400" dirty="0">
                <a:latin typeface="Times New Roman" panose="02020603050405020304" pitchFamily="18" charset="0"/>
              </a:rPr>
              <a:t>say there is a functional dependency of email address on employee number:</a:t>
            </a:r>
          </a:p>
          <a:p>
            <a:pPr>
              <a:spcBef>
                <a:spcPct val="0"/>
              </a:spcBef>
              <a:buFontTx/>
              <a:buNone/>
            </a:pPr>
            <a:endParaRPr lang="en-CA" altLang="en-US" sz="2400" dirty="0">
              <a:latin typeface="Times New Roman" panose="02020603050405020304" pitchFamily="18" charset="0"/>
            </a:endParaRPr>
          </a:p>
          <a:p>
            <a:pPr lvl="2">
              <a:spcBef>
                <a:spcPct val="0"/>
              </a:spcBef>
              <a:buFontTx/>
              <a:buNone/>
            </a:pPr>
            <a:r>
              <a:rPr lang="en-CA" altLang="en-US" dirty="0">
                <a:latin typeface="Times New Roman" panose="02020603050405020304" pitchFamily="18" charset="0"/>
              </a:rPr>
              <a:t>employee number </a:t>
            </a:r>
            <a:r>
              <a:rPr lang="en-CA" altLang="en-US" noProof="1">
                <a:latin typeface="Times New Roman" panose="02020603050405020304" pitchFamily="18" charset="0"/>
              </a:rPr>
              <a:t> </a:t>
            </a:r>
            <a:r>
              <a:rPr lang="en-CA" altLang="en-US" noProof="1">
                <a:latin typeface="Times New Roman" panose="02020603050405020304" pitchFamily="18" charset="0"/>
                <a:sym typeface="Wingdings" panose="05000000000000000000" pitchFamily="2" charset="2"/>
              </a:rPr>
              <a:t></a:t>
            </a:r>
            <a:r>
              <a:rPr lang="en-CA" altLang="en-US" noProof="1">
                <a:latin typeface="Times New Roman" panose="02020603050405020304" pitchFamily="18" charset="0"/>
              </a:rPr>
              <a:t> </a:t>
            </a:r>
            <a:r>
              <a:rPr lang="en-CA" altLang="en-US" dirty="0">
                <a:latin typeface="Times New Roman" panose="02020603050405020304" pitchFamily="18" charset="0"/>
              </a:rPr>
              <a:t>email address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0133102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1"/>
          <p:cNvSpPr>
            <a:spLocks noGrp="1" noChangeArrowheads="1"/>
          </p:cNvSpPr>
          <p:nvPr>
            <p:ph type="title"/>
          </p:nvPr>
        </p:nvSpPr>
        <p:spPr>
          <a:xfrm>
            <a:off x="628650" y="365127"/>
            <a:ext cx="7886700" cy="688974"/>
          </a:xfrm>
          <a:noFill/>
        </p:spPr>
        <p:txBody>
          <a:bodyPr>
            <a:normAutofit fontScale="90000"/>
          </a:bodyPr>
          <a:lstStyle/>
          <a:p>
            <a:pPr algn="ctr" eaLnBrk="1" hangingPunct="1"/>
            <a:r>
              <a:rPr lang="en-CA" altLang="en-US" b="1" dirty="0" smtClean="0">
                <a:latin typeface="Arial" panose="020B0604020202020204" pitchFamily="34" charset="0"/>
              </a:rPr>
              <a:t>Determinant/Dependent</a:t>
            </a:r>
            <a:endParaRPr lang="en-US" altLang="en-US" b="1" dirty="0" smtClean="0">
              <a:latin typeface="Arial" panose="020B0604020202020204" pitchFamily="34" charset="0"/>
            </a:endParaRPr>
          </a:p>
        </p:txBody>
      </p:sp>
      <p:sp>
        <p:nvSpPr>
          <p:cNvPr id="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C3099E-BF17-477C-9045-4209380D7DEB}" type="slidenum">
              <a:rPr lang="en-US" altLang="en-US" sz="1200" smtClean="0">
                <a:solidFill>
                  <a:srgbClr val="898989"/>
                </a:solidFill>
                <a:latin typeface="Times New Roman" panose="02020603050405020304" pitchFamily="18" charset="0"/>
              </a:rPr>
              <a:pPr>
                <a:spcBef>
                  <a:spcPct val="0"/>
                </a:spcBef>
                <a:buFontTx/>
                <a:buNone/>
              </a:pPr>
              <a:t>94</a:t>
            </a:fld>
            <a:endParaRPr lang="en-US" altLang="en-US" sz="1200" smtClean="0">
              <a:solidFill>
                <a:srgbClr val="898989"/>
              </a:solidFill>
              <a:latin typeface="Times New Roman" panose="02020603050405020304" pitchFamily="18" charset="0"/>
            </a:endParaRPr>
          </a:p>
        </p:txBody>
      </p:sp>
      <p:sp>
        <p:nvSpPr>
          <p:cNvPr id="17413" name="Rectangle 82"/>
          <p:cNvSpPr>
            <a:spLocks noChangeArrowheads="1"/>
          </p:cNvSpPr>
          <p:nvPr/>
        </p:nvSpPr>
        <p:spPr bwMode="auto">
          <a:xfrm>
            <a:off x="990600" y="1447800"/>
            <a:ext cx="36872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CA" altLang="en-US" sz="2400" dirty="0">
                <a:latin typeface="Times New Roman" panose="02020603050405020304" pitchFamily="18" charset="0"/>
              </a:rPr>
              <a:t>Functional Dependency</a:t>
            </a:r>
          </a:p>
          <a:p>
            <a:pPr>
              <a:spcBef>
                <a:spcPct val="0"/>
              </a:spcBef>
              <a:buFontTx/>
              <a:buNone/>
            </a:pPr>
            <a:endParaRPr lang="en-CA" altLang="en-US" sz="2400" dirty="0">
              <a:latin typeface="Times New Roman" panose="02020603050405020304" pitchFamily="18" charset="0"/>
            </a:endParaRPr>
          </a:p>
          <a:p>
            <a:pPr>
              <a:spcBef>
                <a:spcPct val="0"/>
              </a:spcBef>
              <a:buFontTx/>
              <a:buNone/>
            </a:pPr>
            <a:r>
              <a:rPr lang="en-CA" altLang="en-US" sz="2400" dirty="0">
                <a:latin typeface="Times New Roman" panose="02020603050405020304" pitchFamily="18" charset="0"/>
              </a:rPr>
              <a:t>	</a:t>
            </a:r>
            <a:r>
              <a:rPr lang="en-CA" altLang="en-US" sz="2400" dirty="0" err="1">
                <a:latin typeface="Times New Roman" panose="02020603050405020304" pitchFamily="18" charset="0"/>
              </a:rPr>
              <a:t>EmpNum</a:t>
            </a:r>
            <a:r>
              <a:rPr lang="en-CA" altLang="en-US" sz="2400" dirty="0">
                <a:latin typeface="Times New Roman" panose="02020603050405020304" pitchFamily="18" charset="0"/>
              </a:rPr>
              <a:t> </a:t>
            </a:r>
            <a:r>
              <a:rPr lang="en-CA" altLang="en-US" sz="2400" noProof="1">
                <a:latin typeface="Times New Roman" panose="02020603050405020304" pitchFamily="18" charset="0"/>
              </a:rPr>
              <a:t> </a:t>
            </a:r>
            <a:r>
              <a:rPr lang="en-CA" altLang="en-US" sz="2400" noProof="1">
                <a:latin typeface="Times New Roman" panose="02020603050405020304" pitchFamily="18" charset="0"/>
                <a:sym typeface="Wingdings" panose="05000000000000000000" pitchFamily="2" charset="2"/>
              </a:rPr>
              <a:t></a:t>
            </a:r>
            <a:r>
              <a:rPr lang="en-CA" altLang="en-US" sz="2400" noProof="1">
                <a:latin typeface="Times New Roman" panose="02020603050405020304" pitchFamily="18" charset="0"/>
              </a:rPr>
              <a:t> </a:t>
            </a:r>
            <a:r>
              <a:rPr lang="en-CA" altLang="en-US" sz="2400" dirty="0" err="1">
                <a:latin typeface="Times New Roman" panose="02020603050405020304" pitchFamily="18" charset="0"/>
              </a:rPr>
              <a:t>EmpEmail</a:t>
            </a:r>
            <a:endParaRPr lang="en-US" altLang="en-US" sz="2400" dirty="0">
              <a:latin typeface="Times New Roman" panose="02020603050405020304" pitchFamily="18" charset="0"/>
            </a:endParaRPr>
          </a:p>
        </p:txBody>
      </p:sp>
      <p:sp>
        <p:nvSpPr>
          <p:cNvPr id="17414" name="Text Box 83"/>
          <p:cNvSpPr txBox="1">
            <a:spLocks noChangeArrowheads="1"/>
          </p:cNvSpPr>
          <p:nvPr/>
        </p:nvSpPr>
        <p:spPr bwMode="auto">
          <a:xfrm>
            <a:off x="990600" y="3041650"/>
            <a:ext cx="739140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800" dirty="0">
                <a:latin typeface="Times New Roman" panose="02020603050405020304" pitchFamily="18" charset="0"/>
              </a:rPr>
              <a:t>Attribute on the LHS is known as the</a:t>
            </a:r>
            <a:r>
              <a:rPr lang="en-US" altLang="en-US" sz="2400" dirty="0">
                <a:latin typeface="Times New Roman" panose="02020603050405020304" pitchFamily="18" charset="0"/>
              </a:rPr>
              <a:t> </a:t>
            </a:r>
            <a:r>
              <a:rPr lang="en-US" altLang="en-US" sz="2400" i="1" dirty="0">
                <a:latin typeface="Times New Roman" panose="02020603050405020304" pitchFamily="18" charset="0"/>
              </a:rPr>
              <a:t>Determinant</a:t>
            </a:r>
            <a:endParaRPr lang="en-US" altLang="en-US" sz="2400" dirty="0">
              <a:latin typeface="Times New Roman" panose="02020603050405020304" pitchFamily="18" charset="0"/>
            </a:endParaRPr>
          </a:p>
          <a:p>
            <a:pPr lvl="1">
              <a:spcBef>
                <a:spcPct val="50000"/>
              </a:spcBef>
              <a:buFontTx/>
              <a:buChar char="•"/>
            </a:pPr>
            <a:r>
              <a:rPr lang="en-US" altLang="en-US" sz="2400" dirty="0">
                <a:latin typeface="Times New Roman" panose="02020603050405020304" pitchFamily="18" charset="0"/>
              </a:rPr>
              <a:t> </a:t>
            </a:r>
            <a:r>
              <a:rPr lang="en-US" altLang="en-US" sz="2400" dirty="0" err="1">
                <a:latin typeface="Times New Roman" panose="02020603050405020304" pitchFamily="18" charset="0"/>
              </a:rPr>
              <a:t>EmpNum</a:t>
            </a:r>
            <a:r>
              <a:rPr lang="en-US" altLang="en-US" sz="2400" dirty="0">
                <a:latin typeface="Times New Roman" panose="02020603050405020304" pitchFamily="18" charset="0"/>
              </a:rPr>
              <a:t> is a determinant of </a:t>
            </a:r>
            <a:r>
              <a:rPr lang="en-US" altLang="en-US" sz="2400" dirty="0" err="1">
                <a:latin typeface="Times New Roman" panose="02020603050405020304" pitchFamily="18" charset="0"/>
              </a:rPr>
              <a:t>EmpEmail</a:t>
            </a:r>
            <a:endParaRPr lang="en-US" altLang="en-US" sz="2400" dirty="0">
              <a:latin typeface="Times New Roman" panose="02020603050405020304" pitchFamily="18" charset="0"/>
            </a:endParaRPr>
          </a:p>
        </p:txBody>
      </p:sp>
      <p:sp>
        <p:nvSpPr>
          <p:cNvPr id="17415" name="Rectangle 1"/>
          <p:cNvSpPr>
            <a:spLocks noChangeArrowheads="1"/>
          </p:cNvSpPr>
          <p:nvPr/>
        </p:nvSpPr>
        <p:spPr bwMode="auto">
          <a:xfrm>
            <a:off x="838200" y="4513263"/>
            <a:ext cx="7239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dirty="0">
                <a:latin typeface="Times New Roman" panose="02020603050405020304" pitchFamily="18" charset="0"/>
              </a:rPr>
              <a:t>Attribute on the RHS is known as the </a:t>
            </a:r>
            <a:r>
              <a:rPr lang="en-US" altLang="en-US" sz="2400" i="1" dirty="0" err="1">
                <a:latin typeface="Times New Roman" panose="02020603050405020304" pitchFamily="18" charset="0"/>
              </a:rPr>
              <a:t>Dependant</a:t>
            </a:r>
            <a:endParaRPr lang="en-US" altLang="en-US" sz="2400" dirty="0">
              <a:latin typeface="Times New Roman" panose="02020603050405020304" pitchFamily="18" charset="0"/>
            </a:endParaRPr>
          </a:p>
          <a:p>
            <a:pPr>
              <a:spcBef>
                <a:spcPct val="0"/>
              </a:spcBef>
              <a:buFontTx/>
              <a:buNone/>
            </a:pPr>
            <a:endParaRPr lang="en-CA" altLang="en-US" sz="2400" dirty="0">
              <a:latin typeface="Times New Roman" panose="02020603050405020304" pitchFamily="18" charset="0"/>
            </a:endParaRPr>
          </a:p>
          <a:p>
            <a:pPr>
              <a:spcBef>
                <a:spcPct val="0"/>
              </a:spcBef>
              <a:buFontTx/>
              <a:buNone/>
            </a:pPr>
            <a:r>
              <a:rPr lang="en-CA" altLang="en-US" sz="2400" dirty="0" err="1">
                <a:latin typeface="Times New Roman" panose="02020603050405020304" pitchFamily="18" charset="0"/>
              </a:rPr>
              <a:t>EmpEmail</a:t>
            </a:r>
            <a:r>
              <a:rPr lang="en-CA" altLang="en-US" sz="2400" dirty="0">
                <a:latin typeface="Times New Roman" panose="02020603050405020304" pitchFamily="18" charset="0"/>
              </a:rPr>
              <a:t>  is dependant</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2858296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CA" altLang="en-US" b="1" dirty="0" smtClean="0"/>
              <a:t>Transitive dependency</a:t>
            </a:r>
            <a:endParaRPr lang="en-US" altLang="en-US" b="1" dirty="0" smtClean="0"/>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EA2DEA-A54E-4BAD-ABBA-17A1912D082F}" type="slidenum">
              <a:rPr lang="en-US" altLang="en-US" sz="1200" smtClean="0">
                <a:solidFill>
                  <a:srgbClr val="898989"/>
                </a:solidFill>
                <a:latin typeface="Times New Roman" panose="02020603050405020304" pitchFamily="18" charset="0"/>
              </a:rPr>
              <a:pPr>
                <a:spcBef>
                  <a:spcPct val="0"/>
                </a:spcBef>
                <a:buFontTx/>
                <a:buNone/>
              </a:pPr>
              <a:t>95</a:t>
            </a:fld>
            <a:endParaRPr lang="en-US" altLang="en-US" sz="1200" smtClean="0">
              <a:solidFill>
                <a:srgbClr val="898989"/>
              </a:solidFill>
              <a:latin typeface="Times New Roman" panose="02020603050405020304" pitchFamily="18" charset="0"/>
            </a:endParaRPr>
          </a:p>
        </p:txBody>
      </p:sp>
      <p:sp>
        <p:nvSpPr>
          <p:cNvPr id="19461" name="Rectangle 60"/>
          <p:cNvSpPr>
            <a:spLocks noChangeArrowheads="1"/>
          </p:cNvSpPr>
          <p:nvPr/>
        </p:nvSpPr>
        <p:spPr bwMode="auto">
          <a:xfrm>
            <a:off x="952500" y="1829938"/>
            <a:ext cx="7239000" cy="386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40000"/>
              </a:lnSpc>
              <a:spcBef>
                <a:spcPct val="0"/>
              </a:spcBef>
              <a:buFontTx/>
              <a:buNone/>
            </a:pPr>
            <a:r>
              <a:rPr lang="en-CA" altLang="en-US" sz="2400" dirty="0" smtClean="0">
                <a:latin typeface="Arial" panose="020B0604020202020204" pitchFamily="34" charset="0"/>
              </a:rPr>
              <a:t>Consider </a:t>
            </a:r>
            <a:r>
              <a:rPr lang="en-CA" altLang="en-US" sz="2400" dirty="0">
                <a:latin typeface="Arial" panose="020B0604020202020204" pitchFamily="34" charset="0"/>
              </a:rPr>
              <a:t>attributes A, B, and C, and where</a:t>
            </a:r>
          </a:p>
          <a:p>
            <a:pPr>
              <a:lnSpc>
                <a:spcPct val="150000"/>
              </a:lnSpc>
              <a:spcBef>
                <a:spcPct val="0"/>
              </a:spcBef>
              <a:buFontTx/>
              <a:buNone/>
            </a:pPr>
            <a:r>
              <a:rPr lang="en-CA" altLang="en-US" sz="2400" dirty="0">
                <a:latin typeface="Arial" panose="020B0604020202020204" pitchFamily="34" charset="0"/>
              </a:rPr>
              <a:t>	            A </a:t>
            </a:r>
            <a:r>
              <a:rPr lang="en-CA" altLang="en-US" sz="2400" noProof="1">
                <a:latin typeface="Arial" panose="020B0604020202020204" pitchFamily="34" charset="0"/>
                <a:sym typeface="Wingdings" panose="05000000000000000000" pitchFamily="2" charset="2"/>
              </a:rPr>
              <a:t></a:t>
            </a:r>
            <a:r>
              <a:rPr lang="en-CA" altLang="en-US" sz="2400" dirty="0">
                <a:latin typeface="Arial" panose="020B0604020202020204" pitchFamily="34" charset="0"/>
              </a:rPr>
              <a:t> B      and     B </a:t>
            </a:r>
            <a:r>
              <a:rPr lang="en-CA" altLang="en-US" sz="2400" noProof="1">
                <a:latin typeface="Arial" panose="020B0604020202020204" pitchFamily="34" charset="0"/>
                <a:sym typeface="Wingdings" panose="05000000000000000000" pitchFamily="2" charset="2"/>
              </a:rPr>
              <a:t></a:t>
            </a:r>
            <a:r>
              <a:rPr lang="en-CA" altLang="en-US" sz="2400" dirty="0">
                <a:latin typeface="Arial" panose="020B0604020202020204" pitchFamily="34" charset="0"/>
              </a:rPr>
              <a:t> C. </a:t>
            </a:r>
          </a:p>
          <a:p>
            <a:pPr>
              <a:lnSpc>
                <a:spcPct val="150000"/>
              </a:lnSpc>
              <a:spcBef>
                <a:spcPct val="0"/>
              </a:spcBef>
              <a:buFontTx/>
              <a:buNone/>
            </a:pPr>
            <a:r>
              <a:rPr lang="en-CA" altLang="en-US" sz="2400" dirty="0">
                <a:latin typeface="Arial" panose="020B0604020202020204" pitchFamily="34" charset="0"/>
              </a:rPr>
              <a:t>Functional dependencies are transitive, which means that we also have the functional dependency 	                     A   </a:t>
            </a:r>
            <a:r>
              <a:rPr lang="en-CA" altLang="en-US" sz="2400" noProof="1">
                <a:latin typeface="Arial" panose="020B0604020202020204" pitchFamily="34" charset="0"/>
                <a:sym typeface="Wingdings" panose="05000000000000000000" pitchFamily="2" charset="2"/>
              </a:rPr>
              <a:t></a:t>
            </a:r>
            <a:r>
              <a:rPr lang="en-CA" altLang="en-US" sz="2400" dirty="0">
                <a:latin typeface="Arial" panose="020B0604020202020204" pitchFamily="34" charset="0"/>
              </a:rPr>
              <a:t> C</a:t>
            </a:r>
          </a:p>
          <a:p>
            <a:pPr>
              <a:lnSpc>
                <a:spcPct val="150000"/>
              </a:lnSpc>
              <a:spcBef>
                <a:spcPct val="0"/>
              </a:spcBef>
              <a:buFontTx/>
              <a:buNone/>
            </a:pPr>
            <a:r>
              <a:rPr lang="en-CA" altLang="en-US" sz="2400" dirty="0">
                <a:latin typeface="Arial" panose="020B0604020202020204" pitchFamily="34" charset="0"/>
              </a:rPr>
              <a:t>We say that C is transitively dependent on A through B.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952108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74663" y="508982"/>
            <a:ext cx="8229600" cy="523875"/>
          </a:xfrm>
        </p:spPr>
        <p:txBody>
          <a:bodyPr>
            <a:noAutofit/>
          </a:bodyPr>
          <a:lstStyle/>
          <a:p>
            <a:pPr algn="ctr"/>
            <a:r>
              <a:rPr lang="en-CA" altLang="en-US" b="1" dirty="0"/>
              <a:t>Trivial Dependency</a:t>
            </a:r>
            <a:endParaRPr lang="en-US" altLang="en-US" b="1" dirty="0"/>
          </a:p>
        </p:txBody>
      </p:sp>
      <p:sp>
        <p:nvSpPr>
          <p:cNvPr id="204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CB2D99-D1F7-4506-A32A-E2F32D21A66A}" type="slidenum">
              <a:rPr lang="en-US" altLang="en-US" sz="1200" smtClean="0">
                <a:solidFill>
                  <a:srgbClr val="898989"/>
                </a:solidFill>
                <a:latin typeface="Times New Roman" panose="02020603050405020304" pitchFamily="18" charset="0"/>
              </a:rPr>
              <a:pPr>
                <a:spcBef>
                  <a:spcPct val="0"/>
                </a:spcBef>
                <a:buFontTx/>
                <a:buNone/>
              </a:pPr>
              <a:t>96</a:t>
            </a:fld>
            <a:endParaRPr lang="en-US" altLang="en-US" sz="1200" smtClean="0">
              <a:solidFill>
                <a:srgbClr val="898989"/>
              </a:solidFill>
              <a:latin typeface="Times New Roman" panose="02020603050405020304" pitchFamily="18" charset="0"/>
            </a:endParaRPr>
          </a:p>
        </p:txBody>
      </p:sp>
      <p:sp>
        <p:nvSpPr>
          <p:cNvPr id="20484" name="Text Box 88"/>
          <p:cNvSpPr txBox="1">
            <a:spLocks noChangeArrowheads="1"/>
          </p:cNvSpPr>
          <p:nvPr/>
        </p:nvSpPr>
        <p:spPr bwMode="auto">
          <a:xfrm>
            <a:off x="604886" y="1540279"/>
            <a:ext cx="7543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800" dirty="0">
                <a:latin typeface="Times New Roman" panose="02020603050405020304" pitchFamily="18" charset="0"/>
              </a:rPr>
              <a:t>The dependency of an attribute on a set of attributes is known as trivial functional dependency if the set of attributes includes that attribute.</a:t>
            </a:r>
          </a:p>
        </p:txBody>
      </p:sp>
      <p:sp>
        <p:nvSpPr>
          <p:cNvPr id="20485" name="Rectangle 1"/>
          <p:cNvSpPr>
            <a:spLocks noChangeArrowheads="1"/>
          </p:cNvSpPr>
          <p:nvPr/>
        </p:nvSpPr>
        <p:spPr bwMode="auto">
          <a:xfrm>
            <a:off x="741363" y="3432696"/>
            <a:ext cx="7696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1" dirty="0">
                <a:latin typeface="Times New Roman" panose="02020603050405020304" pitchFamily="18" charset="0"/>
              </a:rPr>
              <a:t>Symbolically: </a:t>
            </a:r>
            <a:endParaRPr lang="en-US" altLang="en-US" sz="2800" b="1" dirty="0" smtClean="0">
              <a:latin typeface="Times New Roman" panose="02020603050405020304" pitchFamily="18" charset="0"/>
            </a:endParaRPr>
          </a:p>
          <a:p>
            <a:pPr>
              <a:spcBef>
                <a:spcPct val="0"/>
              </a:spcBef>
              <a:buFontTx/>
              <a:buNone/>
            </a:pPr>
            <a:endParaRPr lang="en-US" altLang="en-US" sz="2800" b="1" dirty="0">
              <a:solidFill>
                <a:srgbClr val="C00000"/>
              </a:solidFill>
              <a:latin typeface="Times New Roman" panose="02020603050405020304" pitchFamily="18" charset="0"/>
            </a:endParaRPr>
          </a:p>
          <a:p>
            <a:pPr>
              <a:spcBef>
                <a:spcPct val="0"/>
              </a:spcBef>
              <a:buFontTx/>
              <a:buNone/>
            </a:pPr>
            <a:r>
              <a:rPr lang="en-US" altLang="en-US" sz="2400" dirty="0" smtClean="0">
                <a:latin typeface="Times New Roman" panose="02020603050405020304" pitchFamily="18" charset="0"/>
              </a:rPr>
              <a:t>A </a:t>
            </a:r>
            <a:r>
              <a:rPr lang="en-US" altLang="en-US" sz="2400" dirty="0">
                <a:latin typeface="Times New Roman" panose="02020603050405020304" pitchFamily="18" charset="0"/>
                <a:sym typeface="Wingdings" panose="05000000000000000000" pitchFamily="2" charset="2"/>
              </a:rPr>
              <a:t></a:t>
            </a:r>
            <a:r>
              <a:rPr lang="en-US" altLang="en-US" sz="2400" dirty="0">
                <a:latin typeface="Times New Roman" panose="02020603050405020304" pitchFamily="18" charset="0"/>
              </a:rPr>
              <a:t>B is trivial functional dependency if B is a subset of A. </a:t>
            </a:r>
            <a:endParaRPr lang="en-US" altLang="en-US" sz="2400" dirty="0" smtClean="0">
              <a:latin typeface="Times New Roman" panose="02020603050405020304" pitchFamily="18" charset="0"/>
            </a:endParaRP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The following dependencies are also trivial: A </a:t>
            </a:r>
            <a:r>
              <a:rPr lang="en-US" altLang="en-US" sz="2400" dirty="0">
                <a:latin typeface="Times New Roman" panose="02020603050405020304" pitchFamily="18" charset="0"/>
                <a:sym typeface="Wingdings" panose="05000000000000000000" pitchFamily="2" charset="2"/>
              </a:rPr>
              <a:t> </a:t>
            </a:r>
            <a:r>
              <a:rPr lang="en-US" altLang="en-US" sz="2400" dirty="0">
                <a:latin typeface="Times New Roman" panose="02020603050405020304" pitchFamily="18" charset="0"/>
              </a:rPr>
              <a:t>A &amp; B</a:t>
            </a:r>
            <a:r>
              <a:rPr lang="en-US" altLang="en-US" sz="2400" dirty="0">
                <a:latin typeface="Times New Roman" panose="02020603050405020304" pitchFamily="18" charset="0"/>
                <a:sym typeface="Wingdings" panose="05000000000000000000" pitchFamily="2" charset="2"/>
              </a:rPr>
              <a:t>  </a:t>
            </a:r>
            <a:r>
              <a:rPr lang="en-US" altLang="en-US" sz="2400" dirty="0">
                <a:latin typeface="Times New Roman" panose="02020603050405020304" pitchFamily="18" charset="0"/>
              </a:rPr>
              <a:t>B</a:t>
            </a:r>
          </a:p>
        </p:txBody>
      </p:sp>
    </p:spTree>
    <p:extLst>
      <p:ext uri="{BB962C8B-B14F-4D97-AF65-F5344CB8AC3E}">
        <p14:creationId xmlns:p14="http://schemas.microsoft.com/office/powerpoint/2010/main" val="21356928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652462"/>
          </a:xfrm>
        </p:spPr>
        <p:txBody>
          <a:bodyPr/>
          <a:lstStyle/>
          <a:p>
            <a:pPr algn="ctr" eaLnBrk="1" hangingPunct="1"/>
            <a:r>
              <a:rPr lang="en-CA" altLang="en-US" sz="3600" b="1" dirty="0" smtClean="0"/>
              <a:t>Partial Dependency</a:t>
            </a:r>
            <a:endParaRPr lang="en-US" altLang="en-US" sz="3600" b="1" dirty="0" smtClean="0"/>
          </a:p>
        </p:txBody>
      </p:sp>
      <p:sp>
        <p:nvSpPr>
          <p:cNvPr id="13"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205925-05CF-4F94-84BE-5C9047019368}" type="slidenum">
              <a:rPr lang="en-US" altLang="en-US" sz="1200" smtClean="0">
                <a:solidFill>
                  <a:srgbClr val="898989"/>
                </a:solidFill>
                <a:latin typeface="Times New Roman" panose="02020603050405020304" pitchFamily="18" charset="0"/>
              </a:rPr>
              <a:pPr>
                <a:spcBef>
                  <a:spcPct val="0"/>
                </a:spcBef>
                <a:buFontTx/>
                <a:buNone/>
              </a:pPr>
              <a:t>97</a:t>
            </a:fld>
            <a:endParaRPr lang="en-US" altLang="en-US" sz="1200" smtClean="0">
              <a:solidFill>
                <a:srgbClr val="898989"/>
              </a:solidFill>
              <a:latin typeface="Times New Roman" panose="02020603050405020304" pitchFamily="18" charset="0"/>
            </a:endParaRPr>
          </a:p>
        </p:txBody>
      </p:sp>
      <p:sp>
        <p:nvSpPr>
          <p:cNvPr id="21509" name="Text Box 88"/>
          <p:cNvSpPr txBox="1">
            <a:spLocks noChangeArrowheads="1"/>
          </p:cNvSpPr>
          <p:nvPr/>
        </p:nvSpPr>
        <p:spPr bwMode="auto">
          <a:xfrm>
            <a:off x="800100" y="1379567"/>
            <a:ext cx="7543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CA" altLang="en-US" dirty="0">
                <a:latin typeface="Times New Roman" panose="02020603050405020304" pitchFamily="18" charset="0"/>
              </a:rPr>
              <a:t>A partial dependency exists when an attribute B is functionally dependent on an attribute A, and A is a component of a multipart candidate key</a:t>
            </a:r>
            <a:r>
              <a:rPr lang="en-CA" altLang="en-US" dirty="0" smtClean="0">
                <a:latin typeface="Times New Roman" panose="02020603050405020304" pitchFamily="18" charset="0"/>
              </a:rPr>
              <a:t>.</a:t>
            </a:r>
          </a:p>
          <a:p>
            <a:pPr algn="just">
              <a:spcBef>
                <a:spcPct val="0"/>
              </a:spcBef>
              <a:buFontTx/>
              <a:buNone/>
            </a:pPr>
            <a:endParaRPr lang="en-CA" altLang="en-US" dirty="0">
              <a:latin typeface="Times New Roman" panose="02020603050405020304" pitchFamily="18" charset="0"/>
            </a:endParaRPr>
          </a:p>
          <a:p>
            <a:pPr algn="just">
              <a:spcBef>
                <a:spcPct val="0"/>
              </a:spcBef>
              <a:buFontTx/>
              <a:buNone/>
            </a:pPr>
            <a:r>
              <a:rPr lang="en-US" altLang="en-US" dirty="0">
                <a:latin typeface="Times New Roman" panose="02020603050405020304" pitchFamily="18" charset="0"/>
              </a:rPr>
              <a:t>Partial dependency means that a </a:t>
            </a:r>
            <a:r>
              <a:rPr lang="en-US" altLang="en-US" dirty="0" smtClean="0">
                <a:latin typeface="Times New Roman" panose="02020603050405020304" pitchFamily="18" charset="0"/>
              </a:rPr>
              <a:t>non key </a:t>
            </a:r>
            <a:r>
              <a:rPr lang="en-US" altLang="en-US" dirty="0">
                <a:latin typeface="Times New Roman" panose="02020603050405020304" pitchFamily="18" charset="0"/>
              </a:rPr>
              <a:t>attribute is functionally dependent on part of a candidate key</a:t>
            </a:r>
          </a:p>
        </p:txBody>
      </p:sp>
    </p:spTree>
    <p:extLst>
      <p:ext uri="{BB962C8B-B14F-4D97-AF65-F5344CB8AC3E}">
        <p14:creationId xmlns:p14="http://schemas.microsoft.com/office/powerpoint/2010/main" val="8799293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a:xfrm>
            <a:off x="457200" y="274638"/>
            <a:ext cx="8229600" cy="735012"/>
          </a:xfrm>
          <a:noFill/>
        </p:spPr>
        <p:txBody>
          <a:bodyPr/>
          <a:lstStyle/>
          <a:p>
            <a:pPr algn="ctr" eaLnBrk="1" hangingPunct="1"/>
            <a:r>
              <a:rPr lang="en-CA" altLang="en-US" sz="4000" b="1" dirty="0" smtClean="0">
                <a:latin typeface="Arial" panose="020B0604020202020204" pitchFamily="34" charset="0"/>
              </a:rPr>
              <a:t>Anomalies in DBMS</a:t>
            </a:r>
            <a:endParaRPr lang="en-US" altLang="en-US" sz="4000" b="1" dirty="0" smtClean="0">
              <a:latin typeface="Arial" panose="020B0604020202020204" pitchFamily="34" charset="0"/>
            </a:endParaRPr>
          </a:p>
        </p:txBody>
      </p:sp>
      <p:sp>
        <p:nvSpPr>
          <p:cNvPr id="40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E3B39A-7D28-4A2B-A2F1-6400FC7C72E7}" type="slidenum">
              <a:rPr lang="en-US" altLang="en-US" sz="1200" smtClean="0">
                <a:solidFill>
                  <a:srgbClr val="898989"/>
                </a:solidFill>
                <a:latin typeface="Times New Roman" panose="02020603050405020304" pitchFamily="18" charset="0"/>
              </a:rPr>
              <a:pPr>
                <a:spcBef>
                  <a:spcPct val="0"/>
                </a:spcBef>
                <a:buFontTx/>
                <a:buNone/>
              </a:pPr>
              <a:t>98</a:t>
            </a:fld>
            <a:endParaRPr lang="en-US" altLang="en-US" sz="1200" smtClean="0">
              <a:solidFill>
                <a:srgbClr val="898989"/>
              </a:solidFill>
              <a:latin typeface="Times New Roman" panose="02020603050405020304" pitchFamily="18" charset="0"/>
            </a:endParaRPr>
          </a:p>
        </p:txBody>
      </p:sp>
      <p:sp>
        <p:nvSpPr>
          <p:cNvPr id="4100" name="Rectangle 1"/>
          <p:cNvSpPr>
            <a:spLocks noChangeArrowheads="1"/>
          </p:cNvSpPr>
          <p:nvPr/>
        </p:nvSpPr>
        <p:spPr bwMode="auto">
          <a:xfrm>
            <a:off x="574343" y="1350684"/>
            <a:ext cx="8229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dirty="0">
                <a:latin typeface="Times New Roman" panose="02020603050405020304" pitchFamily="18" charset="0"/>
              </a:rPr>
              <a:t>There are 3 types of anomalies that occur when the database is not normalized. </a:t>
            </a:r>
            <a:endParaRPr lang="en-US" altLang="en-US" sz="2800" dirty="0" smtClean="0">
              <a:latin typeface="Times New Roman" panose="02020603050405020304" pitchFamily="18" charset="0"/>
            </a:endParaRPr>
          </a:p>
          <a:p>
            <a:pPr>
              <a:spcBef>
                <a:spcPct val="0"/>
              </a:spcBef>
              <a:buFontTx/>
              <a:buNone/>
            </a:pPr>
            <a:endParaRPr lang="en-US" altLang="en-US" sz="2800" dirty="0">
              <a:latin typeface="Times New Roman" panose="02020603050405020304" pitchFamily="18" charset="0"/>
            </a:endParaRPr>
          </a:p>
          <a:p>
            <a:pPr marL="342900" indent="-342900">
              <a:spcBef>
                <a:spcPct val="0"/>
              </a:spcBef>
              <a:buFont typeface="Wingdings" panose="05000000000000000000" pitchFamily="2" charset="2"/>
              <a:buChar char="§"/>
            </a:pPr>
            <a:r>
              <a:rPr lang="en-US" altLang="en-US" sz="2800" dirty="0" smtClean="0">
                <a:latin typeface="Times New Roman" panose="02020603050405020304" pitchFamily="18" charset="0"/>
              </a:rPr>
              <a:t>Insert</a:t>
            </a:r>
          </a:p>
          <a:p>
            <a:pPr marL="342900" indent="-342900">
              <a:spcBef>
                <a:spcPct val="0"/>
              </a:spcBef>
              <a:buFont typeface="Wingdings" panose="05000000000000000000" pitchFamily="2" charset="2"/>
              <a:buChar char="§"/>
            </a:pPr>
            <a:r>
              <a:rPr lang="en-US" altLang="en-US" sz="2800" dirty="0" smtClean="0">
                <a:latin typeface="Times New Roman" panose="02020603050405020304" pitchFamily="18" charset="0"/>
              </a:rPr>
              <a:t>update </a:t>
            </a:r>
          </a:p>
          <a:p>
            <a:pPr marL="342900" indent="-342900">
              <a:spcBef>
                <a:spcPct val="0"/>
              </a:spcBef>
              <a:buFont typeface="Wingdings" panose="05000000000000000000" pitchFamily="2" charset="2"/>
              <a:buChar char="§"/>
            </a:pPr>
            <a:r>
              <a:rPr lang="en-US" altLang="en-US" sz="2800" dirty="0" smtClean="0">
                <a:latin typeface="Times New Roman" panose="02020603050405020304" pitchFamily="18" charset="0"/>
              </a:rPr>
              <a:t>delete </a:t>
            </a:r>
            <a:endParaRPr lang="en-US" altLang="en-US" sz="2800" dirty="0">
              <a:latin typeface="Times New Roman" panose="02020603050405020304" pitchFamily="18" charset="0"/>
            </a:endParaRPr>
          </a:p>
          <a:p>
            <a:pPr>
              <a:spcBef>
                <a:spcPct val="0"/>
              </a:spcBef>
              <a:buFontTx/>
              <a:buNone/>
            </a:pPr>
            <a:endParaRPr lang="en-US" altLang="en-US" sz="2400" dirty="0">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29116460"/>
              </p:ext>
            </p:extLst>
          </p:nvPr>
        </p:nvGraphicFramePr>
        <p:xfrm>
          <a:off x="1069643" y="4397672"/>
          <a:ext cx="7239000" cy="959920"/>
        </p:xfrm>
        <a:graphic>
          <a:graphicData uri="http://schemas.openxmlformats.org/drawingml/2006/table">
            <a:tbl>
              <a:tblPr/>
              <a:tblGrid>
                <a:gridCol w="1219200">
                  <a:extLst>
                    <a:ext uri="{9D8B030D-6E8A-4147-A177-3AD203B41FA5}">
                      <a16:colId xmlns:a16="http://schemas.microsoft.com/office/drawing/2014/main" val="401232390"/>
                    </a:ext>
                  </a:extLst>
                </a:gridCol>
                <a:gridCol w="1752600">
                  <a:extLst>
                    <a:ext uri="{9D8B030D-6E8A-4147-A177-3AD203B41FA5}">
                      <a16:colId xmlns:a16="http://schemas.microsoft.com/office/drawing/2014/main" val="3545972375"/>
                    </a:ext>
                  </a:extLst>
                </a:gridCol>
                <a:gridCol w="2667000">
                  <a:extLst>
                    <a:ext uri="{9D8B030D-6E8A-4147-A177-3AD203B41FA5}">
                      <a16:colId xmlns:a16="http://schemas.microsoft.com/office/drawing/2014/main" val="1081972630"/>
                    </a:ext>
                  </a:extLst>
                </a:gridCol>
                <a:gridCol w="1600200">
                  <a:extLst>
                    <a:ext uri="{9D8B030D-6E8A-4147-A177-3AD203B41FA5}">
                      <a16:colId xmlns:a16="http://schemas.microsoft.com/office/drawing/2014/main" val="3402295842"/>
                    </a:ext>
                  </a:extLst>
                </a:gridCol>
              </a:tblGrid>
              <a:tr h="204686">
                <a:tc>
                  <a:txBody>
                    <a:bodyPr/>
                    <a:lstStyle/>
                    <a:p>
                      <a:pPr algn="l"/>
                      <a:r>
                        <a:rPr lang="en-US" sz="2400" b="1" dirty="0" err="1">
                          <a:solidFill>
                            <a:srgbClr val="222426"/>
                          </a:solidFill>
                          <a:effectLst/>
                        </a:rPr>
                        <a:t>emp_id</a:t>
                      </a:r>
                      <a:endParaRPr lang="en-US" sz="2400" b="1"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l"/>
                      <a:r>
                        <a:rPr lang="en-US" sz="2400" b="1" dirty="0" err="1">
                          <a:solidFill>
                            <a:srgbClr val="222426"/>
                          </a:solidFill>
                          <a:effectLst/>
                        </a:rPr>
                        <a:t>emp_name</a:t>
                      </a:r>
                      <a:endParaRPr lang="en-US" sz="2400" b="1"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l"/>
                      <a:r>
                        <a:rPr lang="en-US" sz="2400" b="1" dirty="0" err="1">
                          <a:solidFill>
                            <a:srgbClr val="222426"/>
                          </a:solidFill>
                          <a:effectLst/>
                        </a:rPr>
                        <a:t>emp_address</a:t>
                      </a:r>
                      <a:endParaRPr lang="en-US" sz="2400" b="1"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algn="l"/>
                      <a:r>
                        <a:rPr lang="en-US" sz="2400" b="1" dirty="0" err="1">
                          <a:solidFill>
                            <a:srgbClr val="222426"/>
                          </a:solidFill>
                          <a:effectLst/>
                        </a:rPr>
                        <a:t>emp_dept</a:t>
                      </a:r>
                      <a:endParaRPr lang="en-US" sz="2400" b="1"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0678521"/>
                  </a:ext>
                </a:extLst>
              </a:tr>
              <a:tr h="436389">
                <a:tc gridSpan="4">
                  <a:txBody>
                    <a:bodyPr/>
                    <a:lstStyle/>
                    <a:p>
                      <a:pPr algn="l"/>
                      <a:endParaRPr lang="en-US" sz="2400"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noFill/>
                      <a:prstDash val="solid"/>
                      <a:round/>
                      <a:headEnd type="none" w="med" len="med"/>
                      <a:tailEnd type="none" w="med" len="med"/>
                    </a:lnB>
                  </a:tcPr>
                </a:tc>
                <a:tc hMerge="1">
                  <a:txBody>
                    <a:bodyPr/>
                    <a:lstStyle/>
                    <a:p>
                      <a:pPr algn="l"/>
                      <a:endParaRPr lang="en-US" sz="2400"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hMerge="1">
                  <a:txBody>
                    <a:bodyPr/>
                    <a:lstStyle/>
                    <a:p>
                      <a:pPr algn="l"/>
                      <a:endParaRPr lang="en-US" sz="2400"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hMerge="1">
                  <a:txBody>
                    <a:bodyPr/>
                    <a:lstStyle/>
                    <a:p>
                      <a:pPr algn="l"/>
                      <a:endParaRPr lang="en-US" sz="2400" dirty="0">
                        <a:solidFill>
                          <a:srgbClr val="222426"/>
                        </a:solidFill>
                        <a:effectLst/>
                      </a:endParaRPr>
                    </a:p>
                  </a:txBody>
                  <a:tcPr marT="57100" marB="57100" anchor="ctr">
                    <a:lnL>
                      <a:noFill/>
                    </a:lnL>
                    <a:lnR>
                      <a:noFill/>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77673498"/>
                  </a:ext>
                </a:extLst>
              </a:tr>
            </a:tbl>
          </a:graphicData>
        </a:graphic>
      </p:graphicFrame>
    </p:spTree>
    <p:extLst>
      <p:ext uri="{BB962C8B-B14F-4D97-AF65-F5344CB8AC3E}">
        <p14:creationId xmlns:p14="http://schemas.microsoft.com/office/powerpoint/2010/main" val="42791262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61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F8CFCB-751E-41B4-A3EE-8243FDAD76C3}" type="slidenum">
              <a:rPr lang="en-US" altLang="en-US" sz="1200" smtClean="0">
                <a:solidFill>
                  <a:srgbClr val="898989"/>
                </a:solidFill>
                <a:latin typeface="Times New Roman" panose="02020603050405020304" pitchFamily="18" charset="0"/>
              </a:rPr>
              <a:pPr>
                <a:spcBef>
                  <a:spcPct val="0"/>
                </a:spcBef>
                <a:buFontTx/>
                <a:buNone/>
              </a:pPr>
              <a:t>99</a:t>
            </a:fld>
            <a:endParaRPr lang="en-US" altLang="en-US" sz="1200" smtClean="0">
              <a:solidFill>
                <a:srgbClr val="898989"/>
              </a:solidFill>
              <a:latin typeface="Times New Roman" panose="02020603050405020304" pitchFamily="18" charset="0"/>
            </a:endParaRPr>
          </a:p>
        </p:txBody>
      </p:sp>
      <p:sp>
        <p:nvSpPr>
          <p:cNvPr id="6148" name="Text Box 3"/>
          <p:cNvSpPr txBox="1">
            <a:spLocks noChangeArrowheads="1"/>
          </p:cNvSpPr>
          <p:nvPr/>
        </p:nvSpPr>
        <p:spPr bwMode="auto">
          <a:xfrm>
            <a:off x="533400" y="381000"/>
            <a:ext cx="80772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19050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200" b="1" dirty="0">
                <a:latin typeface="Times New Roman" panose="02020603050405020304" pitchFamily="18" charset="0"/>
              </a:rPr>
              <a:t>Update anomaly: </a:t>
            </a:r>
            <a:r>
              <a:rPr lang="en-US" altLang="en-US" sz="2200" dirty="0" smtClean="0">
                <a:latin typeface="Times New Roman" panose="02020603050405020304" pitchFamily="18" charset="0"/>
              </a:rPr>
              <a:t>If </a:t>
            </a:r>
            <a:r>
              <a:rPr lang="en-US" altLang="en-US" sz="2200" dirty="0">
                <a:latin typeface="Times New Roman" panose="02020603050405020304" pitchFamily="18" charset="0"/>
              </a:rPr>
              <a:t>we want to update the address of </a:t>
            </a:r>
            <a:r>
              <a:rPr lang="en-US" altLang="en-US" sz="2200" dirty="0" err="1" smtClean="0">
                <a:latin typeface="Times New Roman" panose="02020603050405020304" pitchFamily="18" charset="0"/>
              </a:rPr>
              <a:t>emp</a:t>
            </a:r>
            <a:r>
              <a:rPr lang="en-US" altLang="en-US" sz="2200" dirty="0" smtClean="0">
                <a:latin typeface="Times New Roman" panose="02020603050405020304" pitchFamily="18" charset="0"/>
              </a:rPr>
              <a:t> that exist in many rows then </a:t>
            </a:r>
            <a:r>
              <a:rPr lang="en-US" altLang="en-US" sz="2200" dirty="0">
                <a:latin typeface="Times New Roman" panose="02020603050405020304" pitchFamily="18" charset="0"/>
              </a:rPr>
              <a:t>we have to update the same in </a:t>
            </a:r>
            <a:r>
              <a:rPr lang="en-US" altLang="en-US" sz="2200" dirty="0" smtClean="0">
                <a:latin typeface="Times New Roman" panose="02020603050405020304" pitchFamily="18" charset="0"/>
              </a:rPr>
              <a:t>those </a:t>
            </a:r>
            <a:r>
              <a:rPr lang="en-US" altLang="en-US" sz="2200" dirty="0">
                <a:latin typeface="Times New Roman" panose="02020603050405020304" pitchFamily="18" charset="0"/>
              </a:rPr>
              <a:t>rows or the data will become inconsistent. If somehow, the correct address gets updated in one </a:t>
            </a:r>
            <a:r>
              <a:rPr lang="en-US" altLang="en-US" sz="2200" dirty="0" smtClean="0">
                <a:latin typeface="Times New Roman" panose="02020603050405020304" pitchFamily="18" charset="0"/>
              </a:rPr>
              <a:t>place. </a:t>
            </a:r>
            <a:r>
              <a:rPr lang="en-US" altLang="en-US" sz="2200" dirty="0">
                <a:latin typeface="Times New Roman" panose="02020603050405020304" pitchFamily="18" charset="0"/>
              </a:rPr>
              <a:t>but not in other, then </a:t>
            </a:r>
            <a:r>
              <a:rPr lang="en-US" altLang="en-US" sz="2200" dirty="0" err="1" smtClean="0">
                <a:latin typeface="Times New Roman" panose="02020603050405020304" pitchFamily="18" charset="0"/>
              </a:rPr>
              <a:t>emp</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would have </a:t>
            </a:r>
            <a:r>
              <a:rPr lang="en-US" altLang="en-US" sz="2200" dirty="0" smtClean="0">
                <a:latin typeface="Times New Roman" panose="02020603050405020304" pitchFamily="18" charset="0"/>
              </a:rPr>
              <a:t>different </a:t>
            </a:r>
            <a:r>
              <a:rPr lang="en-US" altLang="en-US" sz="2200" dirty="0">
                <a:latin typeface="Times New Roman" panose="02020603050405020304" pitchFamily="18" charset="0"/>
              </a:rPr>
              <a:t>addresses, which would lead to inconsistent data.</a:t>
            </a:r>
          </a:p>
          <a:p>
            <a:pPr algn="just">
              <a:spcBef>
                <a:spcPct val="0"/>
              </a:spcBef>
              <a:buFontTx/>
              <a:buNone/>
            </a:pPr>
            <a:endParaRPr lang="en-US" altLang="en-US" sz="2200" dirty="0">
              <a:latin typeface="Times New Roman" panose="02020603050405020304" pitchFamily="18" charset="0"/>
            </a:endParaRPr>
          </a:p>
          <a:p>
            <a:pPr algn="just">
              <a:spcBef>
                <a:spcPct val="0"/>
              </a:spcBef>
              <a:buFontTx/>
              <a:buNone/>
            </a:pPr>
            <a:r>
              <a:rPr lang="en-US" altLang="en-US" sz="2200" b="1" dirty="0">
                <a:latin typeface="Times New Roman" panose="02020603050405020304" pitchFamily="18" charset="0"/>
              </a:rPr>
              <a:t>Insert anomaly: </a:t>
            </a:r>
            <a:r>
              <a:rPr lang="en-US" altLang="en-US" sz="2200" dirty="0" smtClean="0">
                <a:latin typeface="Times New Roman" panose="02020603050405020304" pitchFamily="18" charset="0"/>
              </a:rPr>
              <a:t>if </a:t>
            </a:r>
            <a:r>
              <a:rPr lang="en-US" altLang="en-US" sz="2200" dirty="0">
                <a:latin typeface="Times New Roman" panose="02020603050405020304" pitchFamily="18" charset="0"/>
              </a:rPr>
              <a:t>a new employee joins the company, and currently he not assigned to any department then we would not be able to insert the data into the table if </a:t>
            </a:r>
            <a:r>
              <a:rPr lang="en-US" altLang="en-US" sz="2200" dirty="0" err="1">
                <a:latin typeface="Times New Roman" panose="02020603050405020304" pitchFamily="18" charset="0"/>
              </a:rPr>
              <a:t>emp_dept</a:t>
            </a:r>
            <a:r>
              <a:rPr lang="en-US" altLang="en-US" sz="2200" dirty="0">
                <a:latin typeface="Times New Roman" panose="02020603050405020304" pitchFamily="18" charset="0"/>
              </a:rPr>
              <a:t> field doesn’t allow NULLs.</a:t>
            </a:r>
          </a:p>
          <a:p>
            <a:pPr algn="just">
              <a:spcBef>
                <a:spcPct val="0"/>
              </a:spcBef>
              <a:buFontTx/>
              <a:buNone/>
            </a:pPr>
            <a:endParaRPr lang="en-US" altLang="en-US" sz="2200" dirty="0">
              <a:latin typeface="Times New Roman" panose="02020603050405020304" pitchFamily="18" charset="0"/>
            </a:endParaRPr>
          </a:p>
          <a:p>
            <a:pPr algn="just">
              <a:spcBef>
                <a:spcPct val="0"/>
              </a:spcBef>
              <a:buFontTx/>
              <a:buNone/>
            </a:pPr>
            <a:r>
              <a:rPr lang="en-US" altLang="en-US" sz="2200" b="1" dirty="0">
                <a:latin typeface="Times New Roman" panose="02020603050405020304" pitchFamily="18" charset="0"/>
              </a:rPr>
              <a:t>Delete anomaly: </a:t>
            </a:r>
            <a:r>
              <a:rPr lang="en-US" altLang="en-US" sz="2200" dirty="0">
                <a:latin typeface="Times New Roman" panose="02020603050405020304" pitchFamily="18" charset="0"/>
              </a:rPr>
              <a:t>Suppose, </a:t>
            </a:r>
            <a:r>
              <a:rPr lang="en-US" altLang="en-US" sz="2200" dirty="0" smtClean="0">
                <a:latin typeface="Times New Roman" panose="02020603050405020304" pitchFamily="18" charset="0"/>
              </a:rPr>
              <a:t>the </a:t>
            </a:r>
            <a:r>
              <a:rPr lang="en-US" altLang="en-US" sz="2200" dirty="0">
                <a:latin typeface="Times New Roman" panose="02020603050405020304" pitchFamily="18" charset="0"/>
              </a:rPr>
              <a:t>company closes the department </a:t>
            </a:r>
            <a:r>
              <a:rPr lang="en-US" altLang="en-US" sz="2200" dirty="0" smtClean="0">
                <a:latin typeface="Times New Roman" panose="02020603050405020304" pitchFamily="18" charset="0"/>
              </a:rPr>
              <a:t>D1 </a:t>
            </a:r>
            <a:r>
              <a:rPr lang="en-US" altLang="en-US" sz="2200" dirty="0">
                <a:latin typeface="Times New Roman" panose="02020603050405020304" pitchFamily="18" charset="0"/>
              </a:rPr>
              <a:t>then deleting the rows </a:t>
            </a:r>
            <a:r>
              <a:rPr lang="en-US" altLang="en-US" sz="2200" dirty="0" smtClean="0">
                <a:latin typeface="Times New Roman" panose="02020603050405020304" pitchFamily="18" charset="0"/>
              </a:rPr>
              <a:t>for D1 </a:t>
            </a:r>
            <a:r>
              <a:rPr lang="en-US" altLang="en-US" sz="2200" dirty="0">
                <a:latin typeface="Times New Roman" panose="02020603050405020304" pitchFamily="18" charset="0"/>
              </a:rPr>
              <a:t>would also delete the information of employee </a:t>
            </a:r>
            <a:r>
              <a:rPr lang="en-US" altLang="en-US" sz="2200" dirty="0" smtClean="0">
                <a:latin typeface="Times New Roman" panose="02020603050405020304" pitchFamily="18" charset="0"/>
              </a:rPr>
              <a:t>since </a:t>
            </a:r>
            <a:r>
              <a:rPr lang="en-US" altLang="en-US" sz="2200" dirty="0" err="1" smtClean="0">
                <a:latin typeface="Times New Roman" panose="02020603050405020304" pitchFamily="18" charset="0"/>
              </a:rPr>
              <a:t>emp</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is assigned only to this department.</a:t>
            </a:r>
          </a:p>
          <a:p>
            <a:pPr algn="just">
              <a:spcBef>
                <a:spcPct val="0"/>
              </a:spcBef>
              <a:buFontTx/>
              <a:buNone/>
            </a:pPr>
            <a:endParaRPr lang="en-US" altLang="en-US" sz="2200" dirty="0">
              <a:latin typeface="Times New Roman" panose="02020603050405020304" pitchFamily="18" charset="0"/>
            </a:endParaRPr>
          </a:p>
          <a:p>
            <a:pPr algn="just">
              <a:spcBef>
                <a:spcPct val="0"/>
              </a:spcBef>
              <a:buFontTx/>
              <a:buNone/>
            </a:pPr>
            <a:r>
              <a:rPr lang="en-US" altLang="en-US" sz="2800" dirty="0">
                <a:latin typeface="Times New Roman" panose="02020603050405020304" pitchFamily="18" charset="0"/>
              </a:rPr>
              <a:t>To overcome these anomalies we need to </a:t>
            </a:r>
            <a:r>
              <a:rPr lang="en-US" altLang="en-US" sz="2800" b="1" dirty="0">
                <a:latin typeface="Times New Roman" panose="02020603050405020304" pitchFamily="18" charset="0"/>
              </a:rPr>
              <a:t>normalize the data</a:t>
            </a:r>
            <a:r>
              <a:rPr lang="en-US" altLang="en-US" sz="2800" dirty="0">
                <a:latin typeface="Times New Roman" panose="02020603050405020304" pitchFamily="18" charset="0"/>
              </a:rPr>
              <a:t>. </a:t>
            </a:r>
            <a:endParaRPr lang="en-CA" altLang="en-US" sz="2800" dirty="0">
              <a:latin typeface="Times New Roman" panose="02020603050405020304" pitchFamily="18" charset="0"/>
            </a:endParaRPr>
          </a:p>
        </p:txBody>
      </p:sp>
    </p:spTree>
    <p:extLst>
      <p:ext uri="{BB962C8B-B14F-4D97-AF65-F5344CB8AC3E}">
        <p14:creationId xmlns:p14="http://schemas.microsoft.com/office/powerpoint/2010/main" val="750402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1461</TotalTime>
  <Words>6972</Words>
  <Application>Microsoft Office PowerPoint</Application>
  <PresentationFormat>On-screen Show (4:3)</PresentationFormat>
  <Paragraphs>877</Paragraphs>
  <Slides>112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112</vt:i4>
      </vt:variant>
    </vt:vector>
  </HeadingPairs>
  <TitlesOfParts>
    <vt:vector size="122" baseType="lpstr">
      <vt:lpstr>&amp;quot</vt:lpstr>
      <vt:lpstr>Arial</vt:lpstr>
      <vt:lpstr>Calibri</vt:lpstr>
      <vt:lpstr>Calibri Light</vt:lpstr>
      <vt:lpstr>Comic Sans MS</vt:lpstr>
      <vt:lpstr>DejaVu Sans</vt:lpstr>
      <vt:lpstr>Times</vt:lpstr>
      <vt:lpstr>Times New Roman</vt:lpstr>
      <vt:lpstr>Wingdings</vt:lpstr>
      <vt:lpstr>Office Theme</vt:lpstr>
      <vt:lpstr>Chapter 1</vt:lpstr>
      <vt:lpstr>What is DBMS</vt:lpstr>
      <vt:lpstr>Characteristics of DBMS</vt:lpstr>
      <vt:lpstr>Advantages of DBMS</vt:lpstr>
      <vt:lpstr>Disadvantages of DBMS</vt:lpstr>
      <vt:lpstr>DBMS Architecture</vt:lpstr>
      <vt:lpstr>DBMS Architecture</vt:lpstr>
      <vt:lpstr>Types of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DBMS</vt:lpstr>
      <vt:lpstr>Classification of DBMS</vt:lpstr>
      <vt:lpstr>Classification of DBMS</vt:lpstr>
      <vt:lpstr>Classification of DBMS</vt:lpstr>
      <vt:lpstr>Classification of DBMS</vt:lpstr>
      <vt:lpstr>Data Models</vt:lpstr>
      <vt:lpstr>Types of Data Models</vt:lpstr>
      <vt:lpstr>Hierarchical Models</vt:lpstr>
      <vt:lpstr>Hierarchical Models</vt:lpstr>
      <vt:lpstr>Hierarchical Model</vt:lpstr>
      <vt:lpstr>Network Models</vt:lpstr>
      <vt:lpstr>Network Data Model</vt:lpstr>
      <vt:lpstr>Network Model</vt:lpstr>
      <vt:lpstr>ER Data Model</vt:lpstr>
      <vt:lpstr>ER Data Model</vt:lpstr>
      <vt:lpstr>ER Data Model</vt:lpstr>
      <vt:lpstr>Relational Model</vt:lpstr>
      <vt:lpstr>Relational Model</vt:lpstr>
      <vt:lpstr>Relational Data Model</vt:lpstr>
      <vt:lpstr>Relational Model</vt:lpstr>
      <vt:lpstr>Object-oriented Data Models</vt:lpstr>
      <vt:lpstr>Object-Relational Models</vt:lpstr>
      <vt:lpstr>Entity-Relationship [ER] Model </vt:lpstr>
      <vt:lpstr>ER Model: Terms</vt:lpstr>
      <vt:lpstr>Attributes and Types of Attributes</vt:lpstr>
      <vt:lpstr>Attributes and Types of Attributes</vt:lpstr>
      <vt:lpstr>ER Model: Keys</vt:lpstr>
      <vt:lpstr>Primary Key</vt:lpstr>
      <vt:lpstr>Super Key</vt:lpstr>
      <vt:lpstr>Candidate Key</vt:lpstr>
      <vt:lpstr>ER Model: Foreign Key</vt:lpstr>
      <vt:lpstr>Foreign key</vt:lpstr>
      <vt:lpstr>ER Model: Keys</vt:lpstr>
      <vt:lpstr>ER Model: Relationships</vt:lpstr>
      <vt:lpstr>Relationships Types</vt:lpstr>
      <vt:lpstr> Degree and Cardinality in DBMS </vt:lpstr>
      <vt:lpstr>ER Diagram : ERD</vt:lpstr>
      <vt:lpstr>ER Diagram : Symbols </vt:lpstr>
      <vt:lpstr>Strong / Weak entity set</vt:lpstr>
      <vt:lpstr>Extended ERD</vt:lpstr>
      <vt:lpstr>Relational Algebra</vt:lpstr>
      <vt:lpstr>Fundamental Operation in  Relational Algebra are:</vt:lpstr>
      <vt:lpstr>SELECTION (σ)</vt:lpstr>
      <vt:lpstr>PROJECTION - (∏ )  Pi</vt:lpstr>
      <vt:lpstr>SELECTION &amp; PROJECTION Example</vt:lpstr>
      <vt:lpstr>UNION (U)</vt:lpstr>
      <vt:lpstr>UNION Example</vt:lpstr>
      <vt:lpstr>Set Difference Operator  (R-S)</vt:lpstr>
      <vt:lpstr>DIFFERENCE Example</vt:lpstr>
      <vt:lpstr>Intersection (∩)</vt:lpstr>
      <vt:lpstr>INTERSECTION Example</vt:lpstr>
      <vt:lpstr>Cartesian Product (RXS)</vt:lpstr>
      <vt:lpstr>CARTESIAN PRODUCT example</vt:lpstr>
      <vt:lpstr>JOINS (⋈) </vt:lpstr>
      <vt:lpstr>Natural Join</vt:lpstr>
      <vt:lpstr>Types of joins</vt:lpstr>
      <vt:lpstr>Join/Natural Join (⋈) - Example</vt:lpstr>
      <vt:lpstr>Types of Relational Calculus</vt:lpstr>
      <vt:lpstr>Tuple Relational Calculus  (TRC)</vt:lpstr>
      <vt:lpstr>Examples - (TRC)</vt:lpstr>
      <vt:lpstr>Domain Relational Calculus  (DRC)</vt:lpstr>
      <vt:lpstr>Examples  (DRC)</vt:lpstr>
      <vt:lpstr>Examples  (DRC)</vt:lpstr>
      <vt:lpstr>Functional Dependencies</vt:lpstr>
      <vt:lpstr>Determinant/Dependent</vt:lpstr>
      <vt:lpstr>Transitive dependency</vt:lpstr>
      <vt:lpstr>Trivial Dependency</vt:lpstr>
      <vt:lpstr>Partial Dependency</vt:lpstr>
      <vt:lpstr>Anomalies in DBMS</vt:lpstr>
      <vt:lpstr>PowerPoint Presentation</vt:lpstr>
      <vt:lpstr>Normalization</vt:lpstr>
      <vt:lpstr>Objectives of Normalization</vt:lpstr>
      <vt:lpstr>Normalization</vt:lpstr>
      <vt:lpstr>Normalization</vt:lpstr>
      <vt:lpstr>Normalization</vt:lpstr>
      <vt:lpstr>First Normal Form</vt:lpstr>
      <vt:lpstr>Second Normal Form</vt:lpstr>
      <vt:lpstr>Third Normal Form</vt:lpstr>
      <vt:lpstr>BCNF</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Mitali Chugh</dc:creator>
  <cp:lastModifiedBy>Ashish Kailashchandra Sharma</cp:lastModifiedBy>
  <cp:revision>356</cp:revision>
  <dcterms:created xsi:type="dcterms:W3CDTF">2019-02-14T09:36:50Z</dcterms:created>
  <dcterms:modified xsi:type="dcterms:W3CDTF">2019-10-20T04:53:23Z</dcterms:modified>
</cp:coreProperties>
</file>