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2"/>
  </p:notesMasterIdLst>
  <p:sldIdLst>
    <p:sldId id="256" r:id="rId2"/>
    <p:sldId id="259" r:id="rId3"/>
    <p:sldId id="306" r:id="rId4"/>
    <p:sldId id="260" r:id="rId5"/>
    <p:sldId id="261" r:id="rId6"/>
    <p:sldId id="262" r:id="rId7"/>
    <p:sldId id="264" r:id="rId8"/>
    <p:sldId id="266" r:id="rId9"/>
    <p:sldId id="267" r:id="rId10"/>
    <p:sldId id="268" r:id="rId11"/>
    <p:sldId id="273" r:id="rId12"/>
    <p:sldId id="274" r:id="rId13"/>
    <p:sldId id="275" r:id="rId14"/>
    <p:sldId id="278" r:id="rId15"/>
    <p:sldId id="280" r:id="rId16"/>
    <p:sldId id="281" r:id="rId17"/>
    <p:sldId id="282" r:id="rId18"/>
    <p:sldId id="283" r:id="rId19"/>
    <p:sldId id="284" r:id="rId20"/>
    <p:sldId id="285" r:id="rId21"/>
    <p:sldId id="286" r:id="rId22"/>
    <p:sldId id="287" r:id="rId23"/>
    <p:sldId id="288" r:id="rId24"/>
    <p:sldId id="289" r:id="rId25"/>
    <p:sldId id="290" r:id="rId26"/>
    <p:sldId id="291" r:id="rId27"/>
    <p:sldId id="292" r:id="rId28"/>
    <p:sldId id="293" r:id="rId29"/>
    <p:sldId id="294" r:id="rId30"/>
    <p:sldId id="295" r:id="rId31"/>
    <p:sldId id="296" r:id="rId32"/>
    <p:sldId id="297" r:id="rId33"/>
    <p:sldId id="298" r:id="rId34"/>
    <p:sldId id="299" r:id="rId35"/>
    <p:sldId id="300" r:id="rId36"/>
    <p:sldId id="301" r:id="rId37"/>
    <p:sldId id="302" r:id="rId38"/>
    <p:sldId id="303" r:id="rId39"/>
    <p:sldId id="305" r:id="rId40"/>
    <p:sldId id="307" r:id="rId41"/>
  </p:sldIdLst>
  <p:sldSz cx="9144000" cy="6858000" type="screen4x3"/>
  <p:notesSz cx="6881813"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9502" autoAdjust="0"/>
  </p:normalViewPr>
  <p:slideViewPr>
    <p:cSldViewPr>
      <p:cViewPr varScale="1">
        <p:scale>
          <a:sx n="65" d="100"/>
          <a:sy n="65" d="100"/>
        </p:scale>
        <p:origin x="1536" y="7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82119" cy="464820"/>
          </a:xfrm>
          <a:prstGeom prst="rect">
            <a:avLst/>
          </a:prstGeom>
        </p:spPr>
        <p:txBody>
          <a:bodyPr vert="horz" lIns="92446" tIns="46223" rIns="92446" bIns="46223" rtlCol="0"/>
          <a:lstStyle>
            <a:lvl1pPr algn="l">
              <a:defRPr sz="1200"/>
            </a:lvl1pPr>
          </a:lstStyle>
          <a:p>
            <a:endParaRPr lang="en-US"/>
          </a:p>
        </p:txBody>
      </p:sp>
      <p:sp>
        <p:nvSpPr>
          <p:cNvPr id="3" name="Date Placeholder 2"/>
          <p:cNvSpPr>
            <a:spLocks noGrp="1"/>
          </p:cNvSpPr>
          <p:nvPr>
            <p:ph type="dt" idx="1"/>
          </p:nvPr>
        </p:nvSpPr>
        <p:spPr>
          <a:xfrm>
            <a:off x="3898102" y="0"/>
            <a:ext cx="2982119" cy="464820"/>
          </a:xfrm>
          <a:prstGeom prst="rect">
            <a:avLst/>
          </a:prstGeom>
        </p:spPr>
        <p:txBody>
          <a:bodyPr vert="horz" lIns="92446" tIns="46223" rIns="92446" bIns="46223" rtlCol="0"/>
          <a:lstStyle>
            <a:lvl1pPr algn="r">
              <a:defRPr sz="1200"/>
            </a:lvl1pPr>
          </a:lstStyle>
          <a:p>
            <a:fld id="{428DCE15-24F5-448D-BFFE-FD4B1CB955FB}" type="datetimeFigureOut">
              <a:rPr lang="en-US" smtClean="0"/>
              <a:t>9/4/2017</a:t>
            </a:fld>
            <a:endParaRPr lang="en-US"/>
          </a:p>
        </p:txBody>
      </p:sp>
      <p:sp>
        <p:nvSpPr>
          <p:cNvPr id="4" name="Slide Image Placeholder 3"/>
          <p:cNvSpPr>
            <a:spLocks noGrp="1" noRot="1" noChangeAspect="1"/>
          </p:cNvSpPr>
          <p:nvPr>
            <p:ph type="sldImg" idx="2"/>
          </p:nvPr>
        </p:nvSpPr>
        <p:spPr>
          <a:xfrm>
            <a:off x="1117600" y="696913"/>
            <a:ext cx="4648200" cy="3486150"/>
          </a:xfrm>
          <a:prstGeom prst="rect">
            <a:avLst/>
          </a:prstGeom>
          <a:noFill/>
          <a:ln w="12700">
            <a:solidFill>
              <a:prstClr val="black"/>
            </a:solidFill>
          </a:ln>
        </p:spPr>
        <p:txBody>
          <a:bodyPr vert="horz" lIns="92446" tIns="46223" rIns="92446" bIns="46223" rtlCol="0" anchor="ctr"/>
          <a:lstStyle/>
          <a:p>
            <a:endParaRPr lang="en-US"/>
          </a:p>
        </p:txBody>
      </p:sp>
      <p:sp>
        <p:nvSpPr>
          <p:cNvPr id="5" name="Notes Placeholder 4"/>
          <p:cNvSpPr>
            <a:spLocks noGrp="1"/>
          </p:cNvSpPr>
          <p:nvPr>
            <p:ph type="body" sz="quarter" idx="3"/>
          </p:nvPr>
        </p:nvSpPr>
        <p:spPr>
          <a:xfrm>
            <a:off x="688182" y="4415790"/>
            <a:ext cx="5505450" cy="4183380"/>
          </a:xfrm>
          <a:prstGeom prst="rect">
            <a:avLst/>
          </a:prstGeom>
        </p:spPr>
        <p:txBody>
          <a:bodyPr vert="horz" lIns="92446" tIns="46223" rIns="92446" bIns="46223"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2982119" cy="464820"/>
          </a:xfrm>
          <a:prstGeom prst="rect">
            <a:avLst/>
          </a:prstGeom>
        </p:spPr>
        <p:txBody>
          <a:bodyPr vert="horz" lIns="92446" tIns="46223" rIns="92446" bIns="46223" rtlCol="0" anchor="b"/>
          <a:lstStyle>
            <a:lvl1pPr algn="l">
              <a:defRPr sz="1200"/>
            </a:lvl1pPr>
          </a:lstStyle>
          <a:p>
            <a:endParaRPr lang="en-US"/>
          </a:p>
        </p:txBody>
      </p:sp>
      <p:sp>
        <p:nvSpPr>
          <p:cNvPr id="7" name="Slide Number Placeholder 6"/>
          <p:cNvSpPr>
            <a:spLocks noGrp="1"/>
          </p:cNvSpPr>
          <p:nvPr>
            <p:ph type="sldNum" sz="quarter" idx="5"/>
          </p:nvPr>
        </p:nvSpPr>
        <p:spPr>
          <a:xfrm>
            <a:off x="3898102" y="8829967"/>
            <a:ext cx="2982119" cy="464820"/>
          </a:xfrm>
          <a:prstGeom prst="rect">
            <a:avLst/>
          </a:prstGeom>
        </p:spPr>
        <p:txBody>
          <a:bodyPr vert="horz" lIns="92446" tIns="46223" rIns="92446" bIns="46223" rtlCol="0" anchor="b"/>
          <a:lstStyle>
            <a:lvl1pPr algn="r">
              <a:defRPr sz="1200"/>
            </a:lvl1pPr>
          </a:lstStyle>
          <a:p>
            <a:fld id="{CF9BD449-115A-4939-A4EF-89D29769DA1D}" type="slidenum">
              <a:rPr lang="en-US" smtClean="0"/>
              <a:t>‹#›</a:t>
            </a:fld>
            <a:endParaRPr lang="en-US"/>
          </a:p>
        </p:txBody>
      </p:sp>
    </p:spTree>
    <p:extLst>
      <p:ext uri="{BB962C8B-B14F-4D97-AF65-F5344CB8AC3E}">
        <p14:creationId xmlns:p14="http://schemas.microsoft.com/office/powerpoint/2010/main" val="6149153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F9BD449-115A-4939-A4EF-89D29769DA1D}" type="slidenum">
              <a:rPr lang="en-US" smtClean="0"/>
              <a:t>1</a:t>
            </a:fld>
            <a:endParaRPr lang="en-US"/>
          </a:p>
        </p:txBody>
      </p:sp>
    </p:spTree>
    <p:extLst>
      <p:ext uri="{BB962C8B-B14F-4D97-AF65-F5344CB8AC3E}">
        <p14:creationId xmlns:p14="http://schemas.microsoft.com/office/powerpoint/2010/main" val="25970036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a:xfrm>
            <a:off x="1117600" y="696913"/>
            <a:ext cx="4648200" cy="3486150"/>
          </a:xfrm>
          <a:ln/>
        </p:spPr>
      </p:sp>
      <p:sp>
        <p:nvSpPr>
          <p:cNvPr id="6451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6451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668">
              <a:defRPr>
                <a:solidFill>
                  <a:schemeClr val="tx1"/>
                </a:solidFill>
                <a:latin typeface="Verdana" pitchFamily="34" charset="0"/>
              </a:defRPr>
            </a:lvl1pPr>
            <a:lvl2pPr marL="751122" indent="-288893" defTabSz="927668">
              <a:defRPr>
                <a:solidFill>
                  <a:schemeClr val="tx1"/>
                </a:solidFill>
                <a:latin typeface="Verdana" pitchFamily="34" charset="0"/>
              </a:defRPr>
            </a:lvl2pPr>
            <a:lvl3pPr marL="1155573" indent="-231115" defTabSz="927668">
              <a:defRPr>
                <a:solidFill>
                  <a:schemeClr val="tx1"/>
                </a:solidFill>
                <a:latin typeface="Verdana" pitchFamily="34" charset="0"/>
              </a:defRPr>
            </a:lvl3pPr>
            <a:lvl4pPr marL="1617802" indent="-231115" defTabSz="927668">
              <a:defRPr>
                <a:solidFill>
                  <a:schemeClr val="tx1"/>
                </a:solidFill>
                <a:latin typeface="Verdana" pitchFamily="34" charset="0"/>
              </a:defRPr>
            </a:lvl4pPr>
            <a:lvl5pPr marL="2080031" indent="-231115" defTabSz="927668">
              <a:defRPr>
                <a:solidFill>
                  <a:schemeClr val="tx1"/>
                </a:solidFill>
                <a:latin typeface="Verdana" pitchFamily="34" charset="0"/>
              </a:defRPr>
            </a:lvl5pPr>
            <a:lvl6pPr marL="2542261" indent="-231115" defTabSz="927668" eaLnBrk="0" fontAlgn="base" hangingPunct="0">
              <a:spcBef>
                <a:spcPct val="0"/>
              </a:spcBef>
              <a:spcAft>
                <a:spcPct val="0"/>
              </a:spcAft>
              <a:defRPr>
                <a:solidFill>
                  <a:schemeClr val="tx1"/>
                </a:solidFill>
                <a:latin typeface="Verdana" pitchFamily="34" charset="0"/>
              </a:defRPr>
            </a:lvl6pPr>
            <a:lvl7pPr marL="3004490" indent="-231115" defTabSz="927668" eaLnBrk="0" fontAlgn="base" hangingPunct="0">
              <a:spcBef>
                <a:spcPct val="0"/>
              </a:spcBef>
              <a:spcAft>
                <a:spcPct val="0"/>
              </a:spcAft>
              <a:defRPr>
                <a:solidFill>
                  <a:schemeClr val="tx1"/>
                </a:solidFill>
                <a:latin typeface="Verdana" pitchFamily="34" charset="0"/>
              </a:defRPr>
            </a:lvl7pPr>
            <a:lvl8pPr marL="3466719" indent="-231115" defTabSz="927668" eaLnBrk="0" fontAlgn="base" hangingPunct="0">
              <a:spcBef>
                <a:spcPct val="0"/>
              </a:spcBef>
              <a:spcAft>
                <a:spcPct val="0"/>
              </a:spcAft>
              <a:defRPr>
                <a:solidFill>
                  <a:schemeClr val="tx1"/>
                </a:solidFill>
                <a:latin typeface="Verdana" pitchFamily="34" charset="0"/>
              </a:defRPr>
            </a:lvl8pPr>
            <a:lvl9pPr marL="3928948" indent="-231115" defTabSz="927668" eaLnBrk="0" fontAlgn="base" hangingPunct="0">
              <a:spcBef>
                <a:spcPct val="0"/>
              </a:spcBef>
              <a:spcAft>
                <a:spcPct val="0"/>
              </a:spcAft>
              <a:defRPr>
                <a:solidFill>
                  <a:schemeClr val="tx1"/>
                </a:solidFill>
                <a:latin typeface="Verdana" pitchFamily="34" charset="0"/>
              </a:defRPr>
            </a:lvl9pPr>
          </a:lstStyle>
          <a:p>
            <a:fld id="{D84B7223-A04D-46A4-91EF-328BD9D860AE}" type="slidenum">
              <a:rPr lang="en-US" altLang="en-US" smtClean="0">
                <a:latin typeface="Times New Roman" pitchFamily="18" charset="0"/>
              </a:rPr>
              <a:pPr/>
              <a:t>18</a:t>
            </a:fld>
            <a:endParaRPr lang="en-US" altLang="en-US" smtClean="0">
              <a:latin typeface="Times New Roman"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8"/>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039B59E-AF97-410B-AFC4-A5EE55DE82D1}" type="datetimeFigureOut">
              <a:rPr lang="en-US" smtClean="0"/>
              <a:t>9/4/2017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F57EC4-0F81-486B-87E5-17CAC1C9B7BA}" type="slidenum">
              <a:rPr lang="en-US" smtClean="0"/>
              <a:t>‹#›</a:t>
            </a:fld>
            <a:endParaRPr lang="en-US"/>
          </a:p>
        </p:txBody>
      </p:sp>
    </p:spTree>
    <p:extLst>
      <p:ext uri="{BB962C8B-B14F-4D97-AF65-F5344CB8AC3E}">
        <p14:creationId xmlns:p14="http://schemas.microsoft.com/office/powerpoint/2010/main" val="5140710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039B59E-AF97-410B-AFC4-A5EE55DE82D1}" type="datetimeFigureOut">
              <a:rPr lang="en-US" smtClean="0"/>
              <a:t>9/4/2017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F57EC4-0F81-486B-87E5-17CAC1C9B7BA}" type="slidenum">
              <a:rPr lang="en-US" smtClean="0"/>
              <a:t>‹#›</a:t>
            </a:fld>
            <a:endParaRPr lang="en-US"/>
          </a:p>
        </p:txBody>
      </p:sp>
    </p:spTree>
    <p:extLst>
      <p:ext uri="{BB962C8B-B14F-4D97-AF65-F5344CB8AC3E}">
        <p14:creationId xmlns:p14="http://schemas.microsoft.com/office/powerpoint/2010/main" val="21881907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6375"/>
            <a:ext cx="2057400" cy="4387851"/>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6375"/>
            <a:ext cx="6019800" cy="438785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039B59E-AF97-410B-AFC4-A5EE55DE82D1}" type="datetimeFigureOut">
              <a:rPr lang="en-US" smtClean="0"/>
              <a:t>9/4/2017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F57EC4-0F81-486B-87E5-17CAC1C9B7BA}" type="slidenum">
              <a:rPr lang="en-US" smtClean="0"/>
              <a:t>‹#›</a:t>
            </a:fld>
            <a:endParaRPr lang="en-US"/>
          </a:p>
        </p:txBody>
      </p:sp>
    </p:spTree>
    <p:extLst>
      <p:ext uri="{BB962C8B-B14F-4D97-AF65-F5344CB8AC3E}">
        <p14:creationId xmlns:p14="http://schemas.microsoft.com/office/powerpoint/2010/main" val="42423289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039B59E-AF97-410B-AFC4-A5EE55DE82D1}" type="datetimeFigureOut">
              <a:rPr lang="en-US" smtClean="0"/>
              <a:t>9/4/2017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F57EC4-0F81-486B-87E5-17CAC1C9B7BA}" type="slidenum">
              <a:rPr lang="en-US" smtClean="0"/>
              <a:t>‹#›</a:t>
            </a:fld>
            <a:endParaRPr lang="en-US"/>
          </a:p>
        </p:txBody>
      </p:sp>
    </p:spTree>
    <p:extLst>
      <p:ext uri="{BB962C8B-B14F-4D97-AF65-F5344CB8AC3E}">
        <p14:creationId xmlns:p14="http://schemas.microsoft.com/office/powerpoint/2010/main" val="727349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1"/>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039B59E-AF97-410B-AFC4-A5EE55DE82D1}" type="datetimeFigureOut">
              <a:rPr lang="en-US" smtClean="0"/>
              <a:t>9/4/2017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F57EC4-0F81-486B-87E5-17CAC1C9B7BA}" type="slidenum">
              <a:rPr lang="en-US" smtClean="0"/>
              <a:t>‹#›</a:t>
            </a:fld>
            <a:endParaRPr lang="en-US"/>
          </a:p>
        </p:txBody>
      </p:sp>
    </p:spTree>
    <p:extLst>
      <p:ext uri="{BB962C8B-B14F-4D97-AF65-F5344CB8AC3E}">
        <p14:creationId xmlns:p14="http://schemas.microsoft.com/office/powerpoint/2010/main" val="14277933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1"/>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0151"/>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039B59E-AF97-410B-AFC4-A5EE55DE82D1}" type="datetimeFigureOut">
              <a:rPr lang="en-US" smtClean="0"/>
              <a:t>9/4/2017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F57EC4-0F81-486B-87E5-17CAC1C9B7BA}" type="slidenum">
              <a:rPr lang="en-US" smtClean="0"/>
              <a:t>‹#›</a:t>
            </a:fld>
            <a:endParaRPr lang="en-US"/>
          </a:p>
        </p:txBody>
      </p:sp>
    </p:spTree>
    <p:extLst>
      <p:ext uri="{BB962C8B-B14F-4D97-AF65-F5344CB8AC3E}">
        <p14:creationId xmlns:p14="http://schemas.microsoft.com/office/powerpoint/2010/main" val="19612360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9"/>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9" y="1535113"/>
            <a:ext cx="4041775"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9"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039B59E-AF97-410B-AFC4-A5EE55DE82D1}" type="datetimeFigureOut">
              <a:rPr lang="en-US" smtClean="0"/>
              <a:t>9/4/2017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BF57EC4-0F81-486B-87E5-17CAC1C9B7BA}" type="slidenum">
              <a:rPr lang="en-US" smtClean="0"/>
              <a:t>‹#›</a:t>
            </a:fld>
            <a:endParaRPr lang="en-US"/>
          </a:p>
        </p:txBody>
      </p:sp>
    </p:spTree>
    <p:extLst>
      <p:ext uri="{BB962C8B-B14F-4D97-AF65-F5344CB8AC3E}">
        <p14:creationId xmlns:p14="http://schemas.microsoft.com/office/powerpoint/2010/main" val="21336835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039B59E-AF97-410B-AFC4-A5EE55DE82D1}" type="datetimeFigureOut">
              <a:rPr lang="en-US" smtClean="0"/>
              <a:t>9/4/2017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BF57EC4-0F81-486B-87E5-17CAC1C9B7BA}" type="slidenum">
              <a:rPr lang="en-US" smtClean="0"/>
              <a:t>‹#›</a:t>
            </a:fld>
            <a:endParaRPr lang="en-US"/>
          </a:p>
        </p:txBody>
      </p:sp>
    </p:spTree>
    <p:extLst>
      <p:ext uri="{BB962C8B-B14F-4D97-AF65-F5344CB8AC3E}">
        <p14:creationId xmlns:p14="http://schemas.microsoft.com/office/powerpoint/2010/main" val="40580199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039B59E-AF97-410B-AFC4-A5EE55DE82D1}" type="datetimeFigureOut">
              <a:rPr lang="en-US" smtClean="0"/>
              <a:t>9/4/2017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BF57EC4-0F81-486B-87E5-17CAC1C9B7BA}" type="slidenum">
              <a:rPr lang="en-US" smtClean="0"/>
              <a:t>‹#›</a:t>
            </a:fld>
            <a:endParaRPr lang="en-US"/>
          </a:p>
        </p:txBody>
      </p:sp>
    </p:spTree>
    <p:extLst>
      <p:ext uri="{BB962C8B-B14F-4D97-AF65-F5344CB8AC3E}">
        <p14:creationId xmlns:p14="http://schemas.microsoft.com/office/powerpoint/2010/main" val="10044175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4" y="273049"/>
            <a:ext cx="3008313" cy="1162051"/>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3"/>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4" y="1435103"/>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039B59E-AF97-410B-AFC4-A5EE55DE82D1}" type="datetimeFigureOut">
              <a:rPr lang="en-US" smtClean="0"/>
              <a:t>9/4/2017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F57EC4-0F81-486B-87E5-17CAC1C9B7BA}" type="slidenum">
              <a:rPr lang="en-US" smtClean="0"/>
              <a:t>‹#›</a:t>
            </a:fld>
            <a:endParaRPr lang="en-US"/>
          </a:p>
        </p:txBody>
      </p:sp>
    </p:spTree>
    <p:extLst>
      <p:ext uri="{BB962C8B-B14F-4D97-AF65-F5344CB8AC3E}">
        <p14:creationId xmlns:p14="http://schemas.microsoft.com/office/powerpoint/2010/main" val="6127782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9"/>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9"/>
            <a:ext cx="5486400"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039B59E-AF97-410B-AFC4-A5EE55DE82D1}" type="datetimeFigureOut">
              <a:rPr lang="en-US" smtClean="0"/>
              <a:t>9/4/2017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F57EC4-0F81-486B-87E5-17CAC1C9B7BA}" type="slidenum">
              <a:rPr lang="en-US" smtClean="0"/>
              <a:t>‹#›</a:t>
            </a:fld>
            <a:endParaRPr lang="en-US"/>
          </a:p>
        </p:txBody>
      </p:sp>
    </p:spTree>
    <p:extLst>
      <p:ext uri="{BB962C8B-B14F-4D97-AF65-F5344CB8AC3E}">
        <p14:creationId xmlns:p14="http://schemas.microsoft.com/office/powerpoint/2010/main" val="6231003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9"/>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1"/>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2"/>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039B59E-AF97-410B-AFC4-A5EE55DE82D1}" type="datetimeFigureOut">
              <a:rPr lang="en-US" smtClean="0"/>
              <a:t>9/4/2017</a:t>
            </a:fld>
            <a:endParaRPr lang="en-US"/>
          </a:p>
        </p:txBody>
      </p:sp>
      <p:sp>
        <p:nvSpPr>
          <p:cNvPr id="5" name="Footer Placeholder 4"/>
          <p:cNvSpPr>
            <a:spLocks noGrp="1"/>
          </p:cNvSpPr>
          <p:nvPr>
            <p:ph type="ftr" sz="quarter" idx="3"/>
          </p:nvPr>
        </p:nvSpPr>
        <p:spPr>
          <a:xfrm>
            <a:off x="3124200" y="6356352"/>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2"/>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BF57EC4-0F81-486B-87E5-17CAC1C9B7BA}" type="slidenum">
              <a:rPr lang="en-US" smtClean="0"/>
              <a:t>‹#›</a:t>
            </a:fld>
            <a:endParaRPr lang="en-US"/>
          </a:p>
        </p:txBody>
      </p:sp>
    </p:spTree>
    <p:extLst>
      <p:ext uri="{BB962C8B-B14F-4D97-AF65-F5344CB8AC3E}">
        <p14:creationId xmlns:p14="http://schemas.microsoft.com/office/powerpoint/2010/main" val="36049704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hyperlink" Target="http://developer.android.com/reference/android/widget/LinearLayout.html#setGravity%28int%29" TargetMode="External"/><Relationship Id="rId2" Type="http://schemas.openxmlformats.org/officeDocument/2006/relationships/hyperlink" Target="http://developer.android.com/reference/android/widget/LinearLayout.html#setOrientation%28int%29" TargetMode="External"/><Relationship Id="rId1" Type="http://schemas.openxmlformats.org/officeDocument/2006/relationships/slideLayout" Target="../slideLayouts/slideLayout2.xml"/><Relationship Id="rId5" Type="http://schemas.openxmlformats.org/officeDocument/2006/relationships/image" Target="../media/image3.jpeg"/><Relationship Id="rId4" Type="http://schemas.openxmlformats.org/officeDocument/2006/relationships/hyperlink" Target="http://developer.android.com/reference/android/widget/LinearLayout.LayoutParams.html"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 Id="rId5" Type="http://schemas.openxmlformats.org/officeDocument/2006/relationships/image" Target="../media/image3.jpeg"/><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hyperlink" Target="http://developer.android.com/reference/android/widget/LinearLayout.html#attr_android:measureWithLargestChild" TargetMode="External"/><Relationship Id="rId3" Type="http://schemas.openxmlformats.org/officeDocument/2006/relationships/hyperlink" Target="http://developer.android.com/reference/android/widget/LinearLayout.html#setBaselineAligned%28boolean%29" TargetMode="External"/><Relationship Id="rId7" Type="http://schemas.openxmlformats.org/officeDocument/2006/relationships/hyperlink" Target="http://developer.android.com/reference/android/widget/LinearLayout.html#setGravity%28int%29" TargetMode="External"/><Relationship Id="rId12" Type="http://schemas.openxmlformats.org/officeDocument/2006/relationships/image" Target="../media/image3.jpeg"/><Relationship Id="rId2" Type="http://schemas.openxmlformats.org/officeDocument/2006/relationships/hyperlink" Target="http://developer.android.com/reference/android/widget/LinearLayout.html#attr_android:baselineAligned" TargetMode="External"/><Relationship Id="rId1" Type="http://schemas.openxmlformats.org/officeDocument/2006/relationships/slideLayout" Target="../slideLayouts/slideLayout2.xml"/><Relationship Id="rId6" Type="http://schemas.openxmlformats.org/officeDocument/2006/relationships/hyperlink" Target="http://developer.android.com/reference/android/widget/LinearLayout.html#attr_android:gravity" TargetMode="External"/><Relationship Id="rId11" Type="http://schemas.openxmlformats.org/officeDocument/2006/relationships/hyperlink" Target="http://developer.android.com/reference/android/widget/LinearLayout.html#attr_android:weightSum" TargetMode="External"/><Relationship Id="rId5" Type="http://schemas.openxmlformats.org/officeDocument/2006/relationships/hyperlink" Target="http://developer.android.com/reference/android/widget/LinearLayout.html#setBaselineAlignedChildIndex%28int%29" TargetMode="External"/><Relationship Id="rId10" Type="http://schemas.openxmlformats.org/officeDocument/2006/relationships/hyperlink" Target="http://developer.android.com/reference/android/widget/LinearLayout.html#setOrientation%28int%29" TargetMode="External"/><Relationship Id="rId4" Type="http://schemas.openxmlformats.org/officeDocument/2006/relationships/hyperlink" Target="http://developer.android.com/reference/android/widget/LinearLayout.html#attr_android:baselineAlignedChildIndex" TargetMode="External"/><Relationship Id="rId9" Type="http://schemas.openxmlformats.org/officeDocument/2006/relationships/hyperlink" Target="http://developer.android.com/reference/android/widget/LinearLayout.html#attr_android:orientation" TargetMode="External"/></Relationships>
</file>

<file path=ppt/slides/_rels/slide1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3.jpeg"/><Relationship Id="rId4" Type="http://schemas.openxmlformats.org/officeDocument/2006/relationships/image" Target="../media/image14.png"/></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developer.android.com/reference/android/widget/LinearLayout.html" TargetMode="External"/><Relationship Id="rId2" Type="http://schemas.openxmlformats.org/officeDocument/2006/relationships/hyperlink" Target="https://developer.android.com/reference/android/widget/RelativeLayout.html" TargetMode="Externa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3.jpeg"/><Relationship Id="rId4" Type="http://schemas.openxmlformats.org/officeDocument/2006/relationships/image" Target="../media/image19.jpeg"/></Relationships>
</file>

<file path=ppt/slides/_rels/slide24.xml.rels><?xml version="1.0" encoding="UTF-8" standalone="yes"?>
<Relationships xmlns="http://schemas.openxmlformats.org/package/2006/relationships"><Relationship Id="rId3" Type="http://schemas.openxmlformats.org/officeDocument/2006/relationships/hyperlink" Target="https://developer.android.com/reference/android/widget/RelativeLayout.LayoutParams.html#attr_android:layout_centerVertical" TargetMode="External"/><Relationship Id="rId2" Type="http://schemas.openxmlformats.org/officeDocument/2006/relationships/hyperlink" Target="https://developer.android.com/reference/android/widget/RelativeLayout.LayoutParams.html#attr_android:layout_alignParentTop" TargetMode="Externa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7.png"/><Relationship Id="rId4" Type="http://schemas.openxmlformats.org/officeDocument/2006/relationships/hyperlink" Target="https://developer.android.com/reference/android/widget/RelativeLayout.LayoutParams.html#attr_android:layout_below" TargetMode="External"/></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2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developer.android.com/reference/android/view/ViewGroup.html" TargetMode="External"/><Relationship Id="rId2" Type="http://schemas.openxmlformats.org/officeDocument/2006/relationships/hyperlink" Target="https://developer.android.com/reference/android/view/View.html" TargetMode="External"/><Relationship Id="rId1" Type="http://schemas.openxmlformats.org/officeDocument/2006/relationships/slideLayout" Target="../slideLayouts/slideLayout2.xml"/><Relationship Id="rId5" Type="http://schemas.openxmlformats.org/officeDocument/2006/relationships/image" Target="../media/image3.jpeg"/><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hyperlink" Target="https://developer.android.com/reference/android/widget/LinearLayout.html"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3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5" Type="http://schemas.openxmlformats.org/officeDocument/2006/relationships/image" Target="../media/image3.jpeg"/><Relationship Id="rId4" Type="http://schemas.openxmlformats.org/officeDocument/2006/relationships/image" Target="../media/image30.jpeg"/></Relationships>
</file>

<file path=ppt/slides/_rels/slide36.xml.rels><?xml version="1.0" encoding="UTF-8" standalone="yes"?>
<Relationships xmlns="http://schemas.openxmlformats.org/package/2006/relationships"><Relationship Id="rId8" Type="http://schemas.openxmlformats.org/officeDocument/2006/relationships/image" Target="../media/image3.jpeg"/><Relationship Id="rId3" Type="http://schemas.openxmlformats.org/officeDocument/2006/relationships/hyperlink" Target="http://developer.android.com/reference/android/widget/ListView.html#attr_android:dividerHeight" TargetMode="External"/><Relationship Id="rId7" Type="http://schemas.openxmlformats.org/officeDocument/2006/relationships/image" Target="../media/image31.png"/><Relationship Id="rId2" Type="http://schemas.openxmlformats.org/officeDocument/2006/relationships/hyperlink" Target="http://developer.android.com/reference/android/widget/ListView.html#attr_android:divider" TargetMode="External"/><Relationship Id="rId1" Type="http://schemas.openxmlformats.org/officeDocument/2006/relationships/slideLayout" Target="../slideLayouts/slideLayout2.xml"/><Relationship Id="rId6" Type="http://schemas.openxmlformats.org/officeDocument/2006/relationships/hyperlink" Target="http://developer.android.com/reference/android/widget/ListView.html#attr_android:headerDividersEnabled" TargetMode="External"/><Relationship Id="rId5" Type="http://schemas.openxmlformats.org/officeDocument/2006/relationships/hyperlink" Target="http://developer.android.com/reference/android/widget/ListView.html#attr_android:footerDividersEnabled" TargetMode="External"/><Relationship Id="rId4" Type="http://schemas.openxmlformats.org/officeDocument/2006/relationships/hyperlink" Target="http://developer.android.com/reference/android/widget/ListView.html#attr_android:entries" TargetMode="External"/></Relationships>
</file>

<file path=ppt/slides/_rels/slide37.xml.rels><?xml version="1.0" encoding="UTF-8" standalone="yes"?>
<Relationships xmlns="http://schemas.openxmlformats.org/package/2006/relationships"><Relationship Id="rId8" Type="http://schemas.openxmlformats.org/officeDocument/2006/relationships/hyperlink" Target="http://developer.android.com/reference/android/widget/Gallery.html#setSpacing%28int%29" TargetMode="External"/><Relationship Id="rId3" Type="http://schemas.openxmlformats.org/officeDocument/2006/relationships/hyperlink" Target="http://developer.android.com/reference/android/widget/Gallery.html#attr_android:animationDuration" TargetMode="External"/><Relationship Id="rId7" Type="http://schemas.openxmlformats.org/officeDocument/2006/relationships/hyperlink" Target="http://developer.android.com/reference/android/widget/Gallery.html#attr_android:spacing" TargetMode="External"/><Relationship Id="rId12" Type="http://schemas.openxmlformats.org/officeDocument/2006/relationships/image" Target="../media/image3.jpeg"/><Relationship Id="rId2" Type="http://schemas.openxmlformats.org/officeDocument/2006/relationships/hyperlink" Target="http://developer.android.com/reference/android/R.styleable.html#Theme_galleryItemBackground" TargetMode="External"/><Relationship Id="rId1" Type="http://schemas.openxmlformats.org/officeDocument/2006/relationships/slideLayout" Target="../slideLayouts/slideLayout2.xml"/><Relationship Id="rId6" Type="http://schemas.openxmlformats.org/officeDocument/2006/relationships/hyperlink" Target="http://developer.android.com/reference/android/widget/Gallery.html#setGravity%28int%29" TargetMode="External"/><Relationship Id="rId11" Type="http://schemas.openxmlformats.org/officeDocument/2006/relationships/image" Target="../media/image32.png"/><Relationship Id="rId5" Type="http://schemas.openxmlformats.org/officeDocument/2006/relationships/hyperlink" Target="http://developer.android.com/reference/android/widget/Gallery.html#attr_android:gravity" TargetMode="External"/><Relationship Id="rId10" Type="http://schemas.openxmlformats.org/officeDocument/2006/relationships/hyperlink" Target="http://developer.android.com/reference/android/widget/Gallery.html#setUnselectedAlpha%28float%29" TargetMode="External"/><Relationship Id="rId4" Type="http://schemas.openxmlformats.org/officeDocument/2006/relationships/hyperlink" Target="http://developer.android.com/reference/android/widget/Gallery.html#setAnimationDuration%28int%29" TargetMode="External"/><Relationship Id="rId9" Type="http://schemas.openxmlformats.org/officeDocument/2006/relationships/hyperlink" Target="http://developer.android.com/reference/android/widget/Gallery.html#attr_android:unselectedAlpha" TargetMode="External"/></Relationships>
</file>

<file path=ppt/slides/_rels/slide3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031" name="Picture 7"/>
          <p:cNvPicPr>
            <a:picLocks noChangeAspect="1" noChangeArrowheads="1"/>
          </p:cNvPicPr>
          <p:nvPr/>
        </p:nvPicPr>
        <p:blipFill>
          <a:blip r:embed="rId3">
            <a:extLst>
              <a:ext uri="{BEBA8EAE-BF5A-486C-A8C5-ECC9F3942E4B}">
                <a14:imgProps xmlns:a14="http://schemas.microsoft.com/office/drawing/2010/main">
                  <a14:imgLayer r:embed="rId4">
                    <a14:imgEffect>
                      <a14:colorTemperature colorTemp="7200"/>
                    </a14:imgEffect>
                  </a14:imgLayer>
                </a14:imgProps>
              </a:ext>
              <a:ext uri="{28A0092B-C50C-407E-A947-70E740481C1C}">
                <a14:useLocalDpi xmlns:a14="http://schemas.microsoft.com/office/drawing/2010/main" val="0"/>
              </a:ext>
            </a:extLst>
          </a:blip>
          <a:srcRect/>
          <a:stretch>
            <a:fillRect/>
          </a:stretch>
        </p:blipFill>
        <p:spPr bwMode="auto">
          <a:xfrm>
            <a:off x="0" y="1"/>
            <a:ext cx="9144000" cy="6857999"/>
          </a:xfrm>
          <a:prstGeom prst="rect">
            <a:avLst/>
          </a:prstGeom>
          <a:ln w="9525" cmpd="thinThick">
            <a:gradFill>
              <a:gsLst>
                <a:gs pos="800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miter lim="800000"/>
            <a:headEnd/>
            <a:tailEnd/>
          </a:ln>
          <a:effectLst>
            <a:reflection blurRad="101600" stA="65000" endPos="59000" dist="114300" dir="5400000" sy="-100000" algn="bl" rotWithShape="0"/>
          </a:effectLst>
          <a:extLst>
            <a:ext uri="{909E8E84-426E-40DD-AFC4-6F175D3DCCD1}">
              <a14:hiddenFill xmlns:a14="http://schemas.microsoft.com/office/drawing/2010/main">
                <a:solidFill>
                  <a:schemeClr val="accent1"/>
                </a:solidFill>
              </a14:hiddenFill>
            </a:ext>
          </a:extLst>
        </p:spPr>
      </p:pic>
      <p:sp>
        <p:nvSpPr>
          <p:cNvPr id="4" name="TextBox 3"/>
          <p:cNvSpPr txBox="1"/>
          <p:nvPr/>
        </p:nvSpPr>
        <p:spPr>
          <a:xfrm>
            <a:off x="1676400" y="177800"/>
            <a:ext cx="7467600" cy="523220"/>
          </a:xfrm>
          <a:prstGeom prst="rect">
            <a:avLst/>
          </a:prstGeom>
          <a:noFill/>
        </p:spPr>
        <p:txBody>
          <a:bodyPr wrap="square" rtlCol="0">
            <a:spAutoFit/>
          </a:bodyPr>
          <a:lstStyle/>
          <a:p>
            <a:pPr algn="r"/>
            <a:r>
              <a:rPr lang="en-US" sz="2800" b="1" dirty="0" smtClean="0">
                <a:solidFill>
                  <a:srgbClr val="002060"/>
                </a:solidFill>
                <a:latin typeface="Arial" panose="020B0604020202020204" pitchFamily="34" charset="0"/>
                <a:cs typeface="Arial" panose="020B0604020202020204" pitchFamily="34" charset="0"/>
              </a:rPr>
              <a:t>OPEN SOURCE MOBILE PLATFORM</a:t>
            </a:r>
            <a:endParaRPr lang="en-US" sz="2800" b="1" dirty="0">
              <a:solidFill>
                <a:srgbClr val="002060"/>
              </a:solidFill>
              <a:latin typeface="Arial" panose="020B0604020202020204" pitchFamily="34" charset="0"/>
              <a:cs typeface="Arial" panose="020B0604020202020204" pitchFamily="34" charset="0"/>
            </a:endParaRPr>
          </a:p>
        </p:txBody>
      </p:sp>
      <p:sp>
        <p:nvSpPr>
          <p:cNvPr id="2" name="TextBox 1"/>
          <p:cNvSpPr txBox="1"/>
          <p:nvPr/>
        </p:nvSpPr>
        <p:spPr>
          <a:xfrm>
            <a:off x="1676400" y="6211669"/>
            <a:ext cx="7467600" cy="646331"/>
          </a:xfrm>
          <a:prstGeom prst="rect">
            <a:avLst/>
          </a:prstGeom>
          <a:noFill/>
        </p:spPr>
        <p:txBody>
          <a:bodyPr wrap="square" rtlCol="0">
            <a:spAutoFit/>
          </a:bodyPr>
          <a:lstStyle/>
          <a:p>
            <a:pPr algn="r"/>
            <a:r>
              <a:rPr lang="en-US" sz="3600" b="1" dirty="0"/>
              <a:t>Android – Interface and Layout</a:t>
            </a:r>
            <a:endParaRPr lang="en-US" sz="36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4178939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a:xfrm>
            <a:off x="612775" y="228600"/>
            <a:ext cx="8153400" cy="990600"/>
          </a:xfrm>
        </p:spPr>
        <p:txBody>
          <a:bodyPr/>
          <a:lstStyle/>
          <a:p>
            <a:pPr eaLnBrk="1" hangingPunct="1"/>
            <a:r>
              <a:rPr lang="en-US" altLang="en-US" smtClean="0"/>
              <a:t>XML interface</a:t>
            </a:r>
          </a:p>
        </p:txBody>
      </p:sp>
      <p:sp>
        <p:nvSpPr>
          <p:cNvPr id="23555" name="Content Placeholder 2"/>
          <p:cNvSpPr>
            <a:spLocks noGrp="1"/>
          </p:cNvSpPr>
          <p:nvPr>
            <p:ph sz="quarter" idx="1"/>
          </p:nvPr>
        </p:nvSpPr>
        <p:spPr>
          <a:xfrm>
            <a:off x="612775" y="1600200"/>
            <a:ext cx="8153400" cy="4495800"/>
          </a:xfrm>
        </p:spPr>
        <p:txBody>
          <a:bodyPr>
            <a:normAutofit lnSpcReduction="10000"/>
          </a:bodyPr>
          <a:lstStyle/>
          <a:p>
            <a:pPr eaLnBrk="1" hangingPunct="1"/>
            <a:r>
              <a:rPr lang="en-US" altLang="en-US" sz="2000" dirty="0" smtClean="0"/>
              <a:t>&lt;</a:t>
            </a:r>
            <a:r>
              <a:rPr lang="en-US" altLang="en-US" sz="2000" dirty="0" err="1" smtClean="0"/>
              <a:t>TextView</a:t>
            </a:r>
            <a:r>
              <a:rPr lang="en-US" altLang="en-US" sz="2000" dirty="0" smtClean="0"/>
              <a:t> </a:t>
            </a:r>
            <a:r>
              <a:rPr lang="en-US" altLang="en-US" sz="2000" dirty="0" err="1" smtClean="0"/>
              <a:t>xmlns:android</a:t>
            </a:r>
            <a:r>
              <a:rPr lang="en-US" altLang="en-US" sz="2000" dirty="0" smtClean="0"/>
              <a:t>="http://schemas.android.com/</a:t>
            </a:r>
            <a:r>
              <a:rPr lang="en-US" altLang="en-US" sz="2000" dirty="0" err="1" smtClean="0"/>
              <a:t>apk</a:t>
            </a:r>
            <a:r>
              <a:rPr lang="en-US" altLang="en-US" sz="2000" dirty="0" smtClean="0"/>
              <a:t>/res/android"</a:t>
            </a:r>
            <a:br>
              <a:rPr lang="en-US" altLang="en-US" sz="2000" dirty="0" smtClean="0"/>
            </a:br>
            <a:r>
              <a:rPr lang="en-US" altLang="en-US" sz="2000" dirty="0" smtClean="0"/>
              <a:t>  </a:t>
            </a:r>
            <a:r>
              <a:rPr lang="en-US" altLang="en-US" sz="2000" dirty="0" err="1" smtClean="0"/>
              <a:t>android:layout_width</a:t>
            </a:r>
            <a:r>
              <a:rPr lang="en-US" altLang="en-US" sz="2000" dirty="0" smtClean="0"/>
              <a:t>="</a:t>
            </a:r>
            <a:r>
              <a:rPr lang="en-US" altLang="en-US" sz="2000" dirty="0" err="1" smtClean="0"/>
              <a:t>fill_parent</a:t>
            </a:r>
            <a:r>
              <a:rPr lang="en-US" altLang="en-US" sz="2000" dirty="0" smtClean="0"/>
              <a:t>"</a:t>
            </a:r>
            <a:br>
              <a:rPr lang="en-US" altLang="en-US" sz="2000" dirty="0" smtClean="0"/>
            </a:br>
            <a:r>
              <a:rPr lang="en-US" altLang="en-US" sz="2000" dirty="0" smtClean="0"/>
              <a:t>  </a:t>
            </a:r>
            <a:r>
              <a:rPr lang="en-US" altLang="en-US" sz="2000" dirty="0" err="1" smtClean="0"/>
              <a:t>android:layout_height</a:t>
            </a:r>
            <a:r>
              <a:rPr lang="en-US" altLang="en-US" sz="2000" dirty="0" smtClean="0"/>
              <a:t>="</a:t>
            </a:r>
            <a:r>
              <a:rPr lang="en-US" altLang="en-US" sz="2000" dirty="0" err="1" smtClean="0"/>
              <a:t>fill_parent</a:t>
            </a:r>
            <a:r>
              <a:rPr lang="en-US" altLang="en-US" sz="2000" dirty="0" smtClean="0"/>
              <a:t>"</a:t>
            </a:r>
            <a:br>
              <a:rPr lang="en-US" altLang="en-US" sz="2000" dirty="0" smtClean="0"/>
            </a:br>
            <a:r>
              <a:rPr lang="en-US" altLang="en-US" sz="2000" dirty="0" smtClean="0"/>
              <a:t>  </a:t>
            </a:r>
            <a:r>
              <a:rPr lang="en-US" altLang="en-US" sz="2000" dirty="0" err="1" smtClean="0"/>
              <a:t>android:text</a:t>
            </a:r>
            <a:r>
              <a:rPr lang="en-US" altLang="en-US" sz="2000" dirty="0" smtClean="0"/>
              <a:t>="@string/hello"/&gt;</a:t>
            </a:r>
          </a:p>
          <a:p>
            <a:pPr lvl="1" eaLnBrk="1" hangingPunct="1"/>
            <a:r>
              <a:rPr lang="en-US" altLang="en-US" sz="1700" dirty="0" err="1" smtClean="0">
                <a:solidFill>
                  <a:srgbClr val="0000CC"/>
                </a:solidFill>
              </a:rPr>
              <a:t>xmlns:android</a:t>
            </a:r>
            <a:r>
              <a:rPr lang="en-US" altLang="en-US" sz="1700" dirty="0" smtClean="0"/>
              <a:t>  XML namespace declaration that tells the Android tools that you are going to refer to common attributes defined in the Android namespace. The outermost tag in every Android layout file must have this attribute.</a:t>
            </a:r>
          </a:p>
          <a:p>
            <a:pPr lvl="1" eaLnBrk="1" hangingPunct="1"/>
            <a:r>
              <a:rPr lang="en-US" altLang="en-US" sz="1700" dirty="0" err="1" smtClean="0">
                <a:solidFill>
                  <a:srgbClr val="0000CC"/>
                </a:solidFill>
              </a:rPr>
              <a:t>android:layout_width</a:t>
            </a:r>
            <a:r>
              <a:rPr lang="en-US" altLang="en-US" sz="1700" dirty="0" smtClean="0"/>
              <a:t> This attribute defines how much of the available width on the screen this View should consume. As it's the only View so you want it to take up the entire screen, which is what a value of "</a:t>
            </a:r>
            <a:r>
              <a:rPr lang="en-US" altLang="en-US" sz="1700" dirty="0" err="1" smtClean="0"/>
              <a:t>fill_parent</a:t>
            </a:r>
            <a:r>
              <a:rPr lang="en-US" altLang="en-US" sz="1700" dirty="0" smtClean="0"/>
              <a:t>" means.</a:t>
            </a:r>
            <a:br>
              <a:rPr lang="en-US" altLang="en-US" sz="1700" dirty="0" smtClean="0"/>
            </a:br>
            <a:r>
              <a:rPr lang="en-US" altLang="en-US" sz="1700" dirty="0" err="1" smtClean="0">
                <a:solidFill>
                  <a:srgbClr val="0000CC"/>
                </a:solidFill>
              </a:rPr>
              <a:t>android:layout_height</a:t>
            </a:r>
            <a:r>
              <a:rPr lang="en-US" altLang="en-US" sz="1700" dirty="0" smtClean="0"/>
              <a:t> This is just like </a:t>
            </a:r>
            <a:r>
              <a:rPr lang="en-US" altLang="en-US" sz="1700" dirty="0" err="1" smtClean="0"/>
              <a:t>android:layout_width</a:t>
            </a:r>
            <a:r>
              <a:rPr lang="en-US" altLang="en-US" sz="1700" dirty="0" smtClean="0"/>
              <a:t>, except that it refers to available screen height. </a:t>
            </a:r>
          </a:p>
          <a:p>
            <a:pPr lvl="1" eaLnBrk="1" hangingPunct="1"/>
            <a:r>
              <a:rPr lang="en-US" altLang="en-US" sz="1700" dirty="0" err="1" smtClean="0">
                <a:solidFill>
                  <a:srgbClr val="0000CC"/>
                </a:solidFill>
              </a:rPr>
              <a:t>android:text</a:t>
            </a:r>
            <a:r>
              <a:rPr lang="en-US" altLang="en-US" sz="1700" dirty="0" smtClean="0">
                <a:solidFill>
                  <a:srgbClr val="0000CC"/>
                </a:solidFill>
              </a:rPr>
              <a:t> </a:t>
            </a:r>
            <a:r>
              <a:rPr lang="en-US" altLang="en-US" sz="1700" dirty="0" smtClean="0"/>
              <a:t>This sets the text that the </a:t>
            </a:r>
            <a:r>
              <a:rPr lang="en-US" altLang="en-US" sz="1700" dirty="0" err="1" smtClean="0"/>
              <a:t>TextView</a:t>
            </a:r>
            <a:r>
              <a:rPr lang="en-US" altLang="en-US" sz="1700" dirty="0" smtClean="0"/>
              <a:t> should display. In this example, you use a string resource instead of a hard-coded string value. The </a:t>
            </a:r>
            <a:r>
              <a:rPr lang="en-US" altLang="en-US" sz="1700" i="1" dirty="0" smtClean="0"/>
              <a:t>hello</a:t>
            </a:r>
            <a:r>
              <a:rPr lang="en-US" altLang="en-US" sz="1700" dirty="0" smtClean="0"/>
              <a:t> string is defined in the </a:t>
            </a:r>
            <a:r>
              <a:rPr lang="en-US" altLang="en-US" sz="1700" i="1" dirty="0" smtClean="0"/>
              <a:t>res/values/strings.xml</a:t>
            </a:r>
            <a:r>
              <a:rPr lang="en-US" altLang="en-US" sz="1700" dirty="0" smtClean="0"/>
              <a:t> file. </a:t>
            </a:r>
          </a:p>
        </p:txBody>
      </p:sp>
      <p:pic>
        <p:nvPicPr>
          <p:cNvPr id="5" name="Picture 4" descr="Image result for UPES log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997481" y="0"/>
            <a:ext cx="2159438" cy="9375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582419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2"/>
          <p:cNvSpPr>
            <a:spLocks noGrp="1"/>
          </p:cNvSpPr>
          <p:nvPr>
            <p:ph type="title"/>
          </p:nvPr>
        </p:nvSpPr>
        <p:spPr>
          <a:xfrm>
            <a:off x="722313" y="2524125"/>
            <a:ext cx="7772400" cy="1362075"/>
          </a:xfrm>
        </p:spPr>
        <p:txBody>
          <a:bodyPr>
            <a:normAutofit/>
          </a:bodyPr>
          <a:lstStyle/>
          <a:p>
            <a:pPr algn="ctr"/>
            <a:r>
              <a:rPr lang="en-US" altLang="en-US" sz="2800" dirty="0" smtClean="0">
                <a:latin typeface="Arial" panose="020B0604020202020204" pitchFamily="34" charset="0"/>
                <a:cs typeface="Arial" panose="020B0604020202020204" pitchFamily="34" charset="0"/>
              </a:rPr>
              <a:t>Lets return to looking at some of the possible View Group Layouts</a:t>
            </a:r>
          </a:p>
        </p:txBody>
      </p:sp>
      <p:pic>
        <p:nvPicPr>
          <p:cNvPr id="4" name="Picture 3" descr="Image result for UPES log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997481" y="0"/>
            <a:ext cx="2159438" cy="9375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653466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a:xfrm>
            <a:off x="612775" y="228600"/>
            <a:ext cx="8153400" cy="990600"/>
          </a:xfrm>
        </p:spPr>
        <p:txBody>
          <a:bodyPr>
            <a:normAutofit/>
          </a:bodyPr>
          <a:lstStyle/>
          <a:p>
            <a:r>
              <a:rPr lang="en-US" altLang="en-US" sz="2400" b="1" dirty="0" smtClean="0">
                <a:latin typeface="Arial" panose="020B0604020202020204" pitchFamily="34" charset="0"/>
                <a:cs typeface="Arial" panose="020B0604020202020204" pitchFamily="34" charset="0"/>
              </a:rPr>
              <a:t>LINEAR LAYOUT</a:t>
            </a:r>
          </a:p>
        </p:txBody>
      </p:sp>
      <p:sp>
        <p:nvSpPr>
          <p:cNvPr id="29699" name="Content Placeholder 2"/>
          <p:cNvSpPr>
            <a:spLocks noGrp="1"/>
          </p:cNvSpPr>
          <p:nvPr>
            <p:ph sz="quarter" idx="1"/>
          </p:nvPr>
        </p:nvSpPr>
        <p:spPr>
          <a:xfrm>
            <a:off x="495300" y="1447800"/>
            <a:ext cx="8153400" cy="4495800"/>
          </a:xfrm>
        </p:spPr>
        <p:txBody>
          <a:bodyPr>
            <a:normAutofit fontScale="55000" lnSpcReduction="20000"/>
          </a:bodyPr>
          <a:lstStyle/>
          <a:p>
            <a:pPr marL="0" indent="0">
              <a:buNone/>
            </a:pPr>
            <a:r>
              <a:rPr lang="en-US" altLang="en-US" dirty="0" smtClean="0">
                <a:latin typeface="Times New Roman" panose="02020603050405020304" pitchFamily="18" charset="0"/>
                <a:cs typeface="Times New Roman" panose="02020603050405020304" pitchFamily="18" charset="0"/>
              </a:rPr>
              <a:t>Determines how the layout is structured</a:t>
            </a:r>
          </a:p>
          <a:p>
            <a:pPr marL="914400" lvl="2" indent="0">
              <a:buNone/>
            </a:pPr>
            <a:r>
              <a:rPr lang="en-US" altLang="en-US" sz="2900" b="1" dirty="0" err="1" smtClean="0">
                <a:latin typeface="Times New Roman" panose="02020603050405020304" pitchFamily="18" charset="0"/>
                <a:cs typeface="Times New Roman" panose="02020603050405020304" pitchFamily="18" charset="0"/>
              </a:rPr>
              <a:t>LinearLayout</a:t>
            </a:r>
            <a:endParaRPr lang="en-US" altLang="en-US" sz="2900" b="1" dirty="0">
              <a:latin typeface="Times New Roman" panose="02020603050405020304" pitchFamily="18" charset="0"/>
              <a:cs typeface="Times New Roman" panose="02020603050405020304" pitchFamily="18" charset="0"/>
            </a:endParaRPr>
          </a:p>
          <a:p>
            <a:pPr marL="914400" lvl="2" indent="0">
              <a:buNone/>
            </a:pPr>
            <a:endParaRPr lang="en-US" altLang="en-US" sz="2900" dirty="0" smtClean="0">
              <a:latin typeface="Times New Roman" panose="02020603050405020304" pitchFamily="18" charset="0"/>
              <a:cs typeface="Times New Roman" panose="02020603050405020304" pitchFamily="18" charset="0"/>
            </a:endParaRPr>
          </a:p>
          <a:p>
            <a:pPr marL="914400" lvl="2" indent="0">
              <a:buNone/>
            </a:pPr>
            <a:r>
              <a:rPr lang="en-US" altLang="en-US" sz="2900" dirty="0" smtClean="0">
                <a:latin typeface="Times New Roman" panose="02020603050405020304" pitchFamily="18" charset="0"/>
                <a:cs typeface="Times New Roman" panose="02020603050405020304" pitchFamily="18" charset="0"/>
              </a:rPr>
              <a:t>A Layout that arranges its children in a single column or a single row. The direction of the row can be set by calling </a:t>
            </a:r>
            <a:r>
              <a:rPr lang="en-US" altLang="en-US" sz="2900" dirty="0" err="1" smtClean="0">
                <a:latin typeface="Times New Roman" panose="02020603050405020304" pitchFamily="18" charset="0"/>
                <a:cs typeface="Times New Roman" panose="02020603050405020304" pitchFamily="18" charset="0"/>
                <a:hlinkClick r:id="rId2"/>
              </a:rPr>
              <a:t>setOrientation</a:t>
            </a:r>
            <a:r>
              <a:rPr lang="en-US" altLang="en-US" sz="2900" dirty="0" smtClean="0">
                <a:latin typeface="Times New Roman" panose="02020603050405020304" pitchFamily="18" charset="0"/>
                <a:cs typeface="Times New Roman" panose="02020603050405020304" pitchFamily="18" charset="0"/>
                <a:hlinkClick r:id="rId2"/>
              </a:rPr>
              <a:t>()</a:t>
            </a:r>
            <a:r>
              <a:rPr lang="en-US" altLang="en-US" sz="2900" dirty="0" smtClean="0">
                <a:latin typeface="Times New Roman" panose="02020603050405020304" pitchFamily="18" charset="0"/>
                <a:cs typeface="Times New Roman" panose="02020603050405020304" pitchFamily="18" charset="0"/>
              </a:rPr>
              <a:t>/</a:t>
            </a:r>
            <a:r>
              <a:rPr lang="en-US" altLang="en-US" sz="2900" dirty="0">
                <a:solidFill>
                  <a:srgbClr val="002060"/>
                </a:solidFill>
                <a:latin typeface="Times New Roman" panose="02020603050405020304" pitchFamily="18" charset="0"/>
                <a:cs typeface="Times New Roman" panose="02020603050405020304" pitchFamily="18" charset="0"/>
              </a:rPr>
              <a:t>android </a:t>
            </a:r>
            <a:r>
              <a:rPr lang="en-US" altLang="en-US" sz="2900" dirty="0" smtClean="0">
                <a:solidFill>
                  <a:srgbClr val="002060"/>
                </a:solidFill>
                <a:latin typeface="Times New Roman" panose="02020603050405020304" pitchFamily="18" charset="0"/>
                <a:cs typeface="Times New Roman" panose="02020603050405020304" pitchFamily="18" charset="0"/>
              </a:rPr>
              <a:t>orientation=”</a:t>
            </a:r>
            <a:r>
              <a:rPr lang="en-US" altLang="en-US" sz="2900" dirty="0" err="1" smtClean="0">
                <a:solidFill>
                  <a:srgbClr val="002060"/>
                </a:solidFill>
                <a:latin typeface="Times New Roman" panose="02020603050405020304" pitchFamily="18" charset="0"/>
                <a:cs typeface="Times New Roman" panose="02020603050405020304" pitchFamily="18" charset="0"/>
              </a:rPr>
              <a:t>verticle</a:t>
            </a:r>
            <a:r>
              <a:rPr lang="en-US" altLang="en-US" sz="2900" dirty="0" smtClean="0">
                <a:solidFill>
                  <a:srgbClr val="002060"/>
                </a:solidFill>
                <a:latin typeface="Times New Roman" panose="02020603050405020304" pitchFamily="18" charset="0"/>
                <a:cs typeface="Times New Roman" panose="02020603050405020304" pitchFamily="18" charset="0"/>
              </a:rPr>
              <a:t>”</a:t>
            </a:r>
            <a:r>
              <a:rPr lang="en-US" altLang="en-US" sz="2900" dirty="0" smtClean="0">
                <a:latin typeface="Times New Roman" panose="02020603050405020304" pitchFamily="18" charset="0"/>
                <a:cs typeface="Times New Roman" panose="02020603050405020304" pitchFamily="18" charset="0"/>
              </a:rPr>
              <a:t>. You can also specify gravity, which specifies the alignment of all the child elements by calling </a:t>
            </a:r>
            <a:r>
              <a:rPr lang="en-US" altLang="en-US" sz="2900" dirty="0" err="1" smtClean="0">
                <a:latin typeface="Times New Roman" panose="02020603050405020304" pitchFamily="18" charset="0"/>
                <a:cs typeface="Times New Roman" panose="02020603050405020304" pitchFamily="18" charset="0"/>
                <a:hlinkClick r:id="rId3"/>
              </a:rPr>
              <a:t>setGravity</a:t>
            </a:r>
            <a:r>
              <a:rPr lang="en-US" altLang="en-US" sz="2900" dirty="0" smtClean="0">
                <a:latin typeface="Times New Roman" panose="02020603050405020304" pitchFamily="18" charset="0"/>
                <a:cs typeface="Times New Roman" panose="02020603050405020304" pitchFamily="18" charset="0"/>
                <a:hlinkClick r:id="rId3"/>
              </a:rPr>
              <a:t>()</a:t>
            </a:r>
            <a:r>
              <a:rPr lang="en-US" altLang="en-US" sz="2900" dirty="0" smtClean="0">
                <a:latin typeface="Times New Roman" panose="02020603050405020304" pitchFamily="18" charset="0"/>
                <a:cs typeface="Times New Roman" panose="02020603050405020304" pitchFamily="18" charset="0"/>
              </a:rPr>
              <a:t> or specify that specific children grow to fill up any remaining </a:t>
            </a:r>
            <a:r>
              <a:rPr lang="en-US" altLang="en-US" sz="1600" dirty="0" smtClean="0">
                <a:latin typeface="Times New Roman" panose="02020603050405020304" pitchFamily="18" charset="0"/>
                <a:cs typeface="Times New Roman" panose="02020603050405020304" pitchFamily="18" charset="0"/>
              </a:rPr>
              <a:t>space in the layout by setting the </a:t>
            </a:r>
            <a:r>
              <a:rPr lang="en-US" altLang="en-US" sz="1600" i="1" dirty="0" smtClean="0">
                <a:latin typeface="Times New Roman" panose="02020603050405020304" pitchFamily="18" charset="0"/>
                <a:cs typeface="Times New Roman" panose="02020603050405020304" pitchFamily="18" charset="0"/>
              </a:rPr>
              <a:t>weight</a:t>
            </a:r>
            <a:r>
              <a:rPr lang="en-US" altLang="en-US" sz="1600" dirty="0" smtClean="0">
                <a:latin typeface="Times New Roman" panose="02020603050405020304" pitchFamily="18" charset="0"/>
                <a:cs typeface="Times New Roman" panose="02020603050405020304" pitchFamily="18" charset="0"/>
              </a:rPr>
              <a:t> member of </a:t>
            </a:r>
            <a:r>
              <a:rPr lang="en-US" altLang="en-US" sz="1600" dirty="0" err="1" smtClean="0">
                <a:latin typeface="Times New Roman" panose="02020603050405020304" pitchFamily="18" charset="0"/>
                <a:cs typeface="Times New Roman" panose="02020603050405020304" pitchFamily="18" charset="0"/>
                <a:hlinkClick r:id="rId4"/>
              </a:rPr>
              <a:t>LinearLayout.LayoutParams</a:t>
            </a:r>
            <a:r>
              <a:rPr lang="en-US" altLang="en-US" sz="1600" dirty="0" smtClean="0">
                <a:latin typeface="Times New Roman" panose="02020603050405020304" pitchFamily="18" charset="0"/>
                <a:cs typeface="Times New Roman" panose="02020603050405020304" pitchFamily="18" charset="0"/>
              </a:rPr>
              <a:t>. The default orientation is horizontal.</a:t>
            </a:r>
          </a:p>
          <a:p>
            <a:pPr marL="0" indent="0">
              <a:buFont typeface="Wingdings" pitchFamily="2" charset="2"/>
              <a:buNone/>
            </a:pPr>
            <a:endParaRPr lang="en-US" altLang="en-US" sz="3300" dirty="0" smtClean="0">
              <a:latin typeface="Times New Roman" panose="02020603050405020304" pitchFamily="18" charset="0"/>
              <a:cs typeface="Times New Roman" panose="02020603050405020304" pitchFamily="18" charset="0"/>
            </a:endParaRPr>
          </a:p>
          <a:p>
            <a:pPr marL="0" indent="0">
              <a:buFont typeface="Wingdings" pitchFamily="2" charset="2"/>
              <a:buNone/>
            </a:pPr>
            <a:r>
              <a:rPr lang="en-US" altLang="en-US" sz="3300" dirty="0" smtClean="0">
                <a:latin typeface="Times New Roman" panose="02020603050405020304" pitchFamily="18" charset="0"/>
                <a:cs typeface="Times New Roman" panose="02020603050405020304" pitchFamily="18" charset="0"/>
              </a:rPr>
              <a:t>Good</a:t>
            </a:r>
            <a:r>
              <a:rPr lang="en-US" altLang="en-US" sz="3300" dirty="0">
                <a:latin typeface="Times New Roman" panose="02020603050405020304" pitchFamily="18" charset="0"/>
                <a:cs typeface="Times New Roman" panose="02020603050405020304" pitchFamily="18" charset="0"/>
              </a:rPr>
              <a:t>:</a:t>
            </a:r>
          </a:p>
          <a:p>
            <a:pPr lvl="1"/>
            <a:r>
              <a:rPr lang="en-US" altLang="en-US" sz="3300" dirty="0">
                <a:latin typeface="Times New Roman" panose="02020603050405020304" pitchFamily="18" charset="0"/>
                <a:cs typeface="Times New Roman" panose="02020603050405020304" pitchFamily="18" charset="0"/>
              </a:rPr>
              <a:t>Simple</a:t>
            </a:r>
          </a:p>
          <a:p>
            <a:pPr lvl="1"/>
            <a:r>
              <a:rPr lang="en-US" altLang="en-US" sz="3300" dirty="0">
                <a:latin typeface="Times New Roman" panose="02020603050405020304" pitchFamily="18" charset="0"/>
                <a:cs typeface="Times New Roman" panose="02020603050405020304" pitchFamily="18" charset="0"/>
              </a:rPr>
              <a:t>Know exactly how it will look on every device</a:t>
            </a:r>
          </a:p>
          <a:p>
            <a:pPr lvl="1"/>
            <a:endParaRPr lang="en-US" altLang="en-US" sz="3300" dirty="0">
              <a:latin typeface="Times New Roman" panose="02020603050405020304" pitchFamily="18" charset="0"/>
              <a:cs typeface="Times New Roman" panose="02020603050405020304" pitchFamily="18" charset="0"/>
            </a:endParaRPr>
          </a:p>
          <a:p>
            <a:pPr marL="0" indent="0">
              <a:buFont typeface="Wingdings" pitchFamily="2" charset="2"/>
              <a:buNone/>
            </a:pPr>
            <a:r>
              <a:rPr lang="en-US" altLang="en-US" sz="3300" dirty="0">
                <a:latin typeface="Times New Roman" panose="02020603050405020304" pitchFamily="18" charset="0"/>
                <a:cs typeface="Times New Roman" panose="02020603050405020304" pitchFamily="18" charset="0"/>
              </a:rPr>
              <a:t>Bad:</a:t>
            </a:r>
          </a:p>
          <a:p>
            <a:pPr lvl="1"/>
            <a:r>
              <a:rPr lang="en-US" altLang="en-US" sz="3300" dirty="0">
                <a:latin typeface="Times New Roman" panose="02020603050405020304" pitchFamily="18" charset="0"/>
                <a:cs typeface="Times New Roman" panose="02020603050405020304" pitchFamily="18" charset="0"/>
              </a:rPr>
              <a:t>Well for many interfaces too simple….</a:t>
            </a:r>
          </a:p>
          <a:p>
            <a:pPr marL="0" indent="0">
              <a:buFont typeface="Wingdings" pitchFamily="2" charset="2"/>
              <a:buNone/>
            </a:pPr>
            <a:r>
              <a:rPr lang="en-US" altLang="en-US" sz="3300" dirty="0">
                <a:latin typeface="Times New Roman" panose="02020603050405020304" pitchFamily="18" charset="0"/>
                <a:cs typeface="Times New Roman" panose="02020603050405020304" pitchFamily="18" charset="0"/>
              </a:rPr>
              <a:t>BUT </a:t>
            </a:r>
            <a:r>
              <a:rPr lang="en-US" altLang="en-US" sz="3300" dirty="0">
                <a:latin typeface="Times New Roman" panose="02020603050405020304" pitchFamily="18" charset="0"/>
                <a:cs typeface="Times New Roman" panose="02020603050405020304" pitchFamily="18" charset="0"/>
                <a:sym typeface="Wingdings" pitchFamily="2" charset="2"/>
              </a:rPr>
              <a:t> see next slide</a:t>
            </a:r>
            <a:endParaRPr lang="en-US" altLang="en-US" sz="3300" dirty="0">
              <a:latin typeface="Times New Roman" panose="02020603050405020304" pitchFamily="18" charset="0"/>
              <a:cs typeface="Times New Roman" panose="02020603050405020304" pitchFamily="18" charset="0"/>
            </a:endParaRPr>
          </a:p>
          <a:p>
            <a:pPr lvl="1"/>
            <a:r>
              <a:rPr lang="en-US" altLang="en-US" sz="3300" dirty="0">
                <a:latin typeface="Times New Roman" panose="02020603050405020304" pitchFamily="18" charset="0"/>
                <a:cs typeface="Times New Roman" panose="02020603050405020304" pitchFamily="18" charset="0"/>
              </a:rPr>
              <a:t>BUT, REMEMBER you can have a </a:t>
            </a:r>
            <a:r>
              <a:rPr lang="en-US" altLang="en-US" sz="3300" dirty="0" err="1">
                <a:latin typeface="Times New Roman" panose="02020603050405020304" pitchFamily="18" charset="0"/>
                <a:cs typeface="Times New Roman" panose="02020603050405020304" pitchFamily="18" charset="0"/>
              </a:rPr>
              <a:t>ViewGroup</a:t>
            </a:r>
            <a:r>
              <a:rPr lang="en-US" altLang="en-US" sz="3300" dirty="0">
                <a:latin typeface="Times New Roman" panose="02020603050405020304" pitchFamily="18" charset="0"/>
                <a:cs typeface="Times New Roman" panose="02020603050405020304" pitchFamily="18" charset="0"/>
              </a:rPr>
              <a:t> (another Layout) inside as a member of the </a:t>
            </a:r>
            <a:r>
              <a:rPr lang="en-US" altLang="en-US" sz="3300" dirty="0" err="1">
                <a:latin typeface="Times New Roman" panose="02020603050405020304" pitchFamily="18" charset="0"/>
                <a:cs typeface="Times New Roman" panose="02020603050405020304" pitchFamily="18" charset="0"/>
              </a:rPr>
              <a:t>LinearLayout</a:t>
            </a:r>
            <a:r>
              <a:rPr lang="en-US" altLang="en-US" sz="3300" dirty="0">
                <a:latin typeface="Times New Roman" panose="02020603050405020304" pitchFamily="18" charset="0"/>
                <a:cs typeface="Times New Roman" panose="02020603050405020304" pitchFamily="18" charset="0"/>
              </a:rPr>
              <a:t> to make a more COMPLEX interface</a:t>
            </a:r>
          </a:p>
          <a:p>
            <a:pPr lvl="2"/>
            <a:endParaRPr lang="en-US" altLang="en-US" sz="1600" dirty="0" smtClean="0"/>
          </a:p>
        </p:txBody>
      </p:sp>
      <p:pic>
        <p:nvPicPr>
          <p:cNvPr id="9" name="Picture 8" descr="Image result for UPES logo"/>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997481" y="0"/>
            <a:ext cx="2159438" cy="9375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834544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Title 1"/>
          <p:cNvSpPr>
            <a:spLocks noGrp="1"/>
          </p:cNvSpPr>
          <p:nvPr>
            <p:ph type="title"/>
          </p:nvPr>
        </p:nvSpPr>
        <p:spPr>
          <a:xfrm>
            <a:off x="612775" y="228600"/>
            <a:ext cx="8153400" cy="990600"/>
          </a:xfrm>
        </p:spPr>
        <p:txBody>
          <a:bodyPr>
            <a:normAutofit/>
          </a:bodyPr>
          <a:lstStyle/>
          <a:p>
            <a:r>
              <a:rPr lang="en-US" altLang="en-US" sz="2400" b="1" dirty="0" smtClean="0">
                <a:latin typeface="Arial" panose="020B0604020202020204" pitchFamily="34" charset="0"/>
                <a:cs typeface="Arial" panose="020B0604020202020204" pitchFamily="34" charset="0"/>
              </a:rPr>
              <a:t>LINEARLAYOUT</a:t>
            </a:r>
            <a:endParaRPr lang="en-US" altLang="en-US" sz="2400" b="1" dirty="0">
              <a:latin typeface="Arial" panose="020B0604020202020204" pitchFamily="34" charset="0"/>
              <a:cs typeface="Arial" panose="020B0604020202020204" pitchFamily="34" charset="0"/>
            </a:endParaRPr>
          </a:p>
        </p:txBody>
      </p:sp>
      <p:sp>
        <p:nvSpPr>
          <p:cNvPr id="3" name="Content Placeholder 2"/>
          <p:cNvSpPr>
            <a:spLocks noGrp="1"/>
          </p:cNvSpPr>
          <p:nvPr>
            <p:ph sz="quarter" idx="1"/>
          </p:nvPr>
        </p:nvSpPr>
        <p:spPr>
          <a:xfrm>
            <a:off x="304800" y="1524000"/>
            <a:ext cx="8153400" cy="4495800"/>
          </a:xfrm>
        </p:spPr>
        <p:txBody>
          <a:bodyPr/>
          <a:lstStyle/>
          <a:p>
            <a:pPr>
              <a:defRPr/>
            </a:pPr>
            <a:r>
              <a:rPr lang="en-US" sz="2400" dirty="0" smtClean="0">
                <a:latin typeface="Times New Roman" panose="02020603050405020304" pitchFamily="18" charset="0"/>
                <a:cs typeface="Times New Roman" panose="02020603050405020304" pitchFamily="18" charset="0"/>
              </a:rPr>
              <a:t>Good for smaller devices (like phones over Tablets) or when simple interface makes sense</a:t>
            </a:r>
          </a:p>
          <a:p>
            <a:pPr>
              <a:defRPr/>
            </a:pPr>
            <a:r>
              <a:rPr lang="en-US" sz="2400" dirty="0" smtClean="0">
                <a:latin typeface="Times New Roman" panose="02020603050405020304" pitchFamily="18" charset="0"/>
                <a:cs typeface="Times New Roman" panose="02020603050405020304" pitchFamily="18" charset="0"/>
              </a:rPr>
              <a:t>Layout in column (for Vertical) or row (for Horizontal) one after another child View objects</a:t>
            </a:r>
          </a:p>
          <a:p>
            <a:pPr marL="0" indent="0">
              <a:buFont typeface="Wingdings" pitchFamily="2" charset="2"/>
              <a:buNone/>
              <a:defRPr/>
            </a:pPr>
            <a:endParaRPr lang="en-US" dirty="0" smtClean="0"/>
          </a:p>
        </p:txBody>
      </p:sp>
      <p:pic>
        <p:nvPicPr>
          <p:cNvPr id="30726" name="Picture 8" descr="Image result for android linearlayou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3671093"/>
            <a:ext cx="1743075" cy="2619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27" name="Picture 10" descr="Image result for android linearlayou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6600" y="3690143"/>
            <a:ext cx="1762125" cy="2600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28"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70368" y="3671093"/>
            <a:ext cx="2054225" cy="20050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pic>
      <p:pic>
        <p:nvPicPr>
          <p:cNvPr id="11" name="Picture 10" descr="Image result for UPES logo"/>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997481" y="0"/>
            <a:ext cx="2159438" cy="9375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8852398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a:xfrm>
            <a:off x="612775" y="228600"/>
            <a:ext cx="6384706" cy="990600"/>
          </a:xfrm>
        </p:spPr>
        <p:txBody>
          <a:bodyPr/>
          <a:lstStyle/>
          <a:p>
            <a:r>
              <a:rPr lang="en-US" altLang="en-US" dirty="0" err="1" smtClean="0"/>
              <a:t>LinearLayout</a:t>
            </a:r>
            <a:r>
              <a:rPr lang="en-US" altLang="en-US" dirty="0" smtClean="0"/>
              <a:t> Example 2</a:t>
            </a:r>
          </a:p>
        </p:txBody>
      </p:sp>
      <p:sp>
        <p:nvSpPr>
          <p:cNvPr id="33795" name="Content Placeholder 2"/>
          <p:cNvSpPr>
            <a:spLocks noGrp="1"/>
          </p:cNvSpPr>
          <p:nvPr>
            <p:ph sz="quarter" idx="1"/>
          </p:nvPr>
        </p:nvSpPr>
        <p:spPr>
          <a:xfrm>
            <a:off x="612775" y="1600200"/>
            <a:ext cx="5102225" cy="4953000"/>
          </a:xfrm>
        </p:spPr>
        <p:txBody>
          <a:bodyPr/>
          <a:lstStyle/>
          <a:p>
            <a:pPr>
              <a:buFont typeface="Wingdings" pitchFamily="2" charset="2"/>
              <a:buNone/>
            </a:pPr>
            <a:r>
              <a:rPr lang="en-US" altLang="en-US" sz="1100" smtClean="0"/>
              <a:t>&lt;?xml version="1.0" encoding="utf-8"?&gt;</a:t>
            </a:r>
            <a:br>
              <a:rPr lang="en-US" altLang="en-US" sz="1100" smtClean="0"/>
            </a:br>
            <a:r>
              <a:rPr lang="en-US" altLang="en-US" sz="1100" smtClean="0"/>
              <a:t> &lt;LinearLayout xmlns:android="http://schemas.android.com/apk/res/android" android:layout_width="fill_parent" </a:t>
            </a:r>
            <a:br>
              <a:rPr lang="en-US" altLang="en-US" sz="1100" smtClean="0"/>
            </a:br>
            <a:r>
              <a:rPr lang="en-US" altLang="en-US" sz="1100" smtClean="0"/>
              <a:t>android:layout_height="fill_parent“</a:t>
            </a:r>
            <a:br>
              <a:rPr lang="en-US" altLang="en-US" sz="1100" smtClean="0"/>
            </a:br>
            <a:r>
              <a:rPr lang="en-US" altLang="en-US" sz="1100" smtClean="0"/>
              <a:t> android:orientation="vertical" &gt;</a:t>
            </a:r>
            <a:br>
              <a:rPr lang="en-US" altLang="en-US" sz="1100" smtClean="0"/>
            </a:br>
            <a:r>
              <a:rPr lang="en-US" altLang="en-US" sz="1100" smtClean="0"/>
              <a:t/>
            </a:r>
            <a:br>
              <a:rPr lang="en-US" altLang="en-US" sz="1100" smtClean="0"/>
            </a:br>
            <a:r>
              <a:rPr lang="en-US" altLang="en-US" sz="1100" smtClean="0"/>
              <a:t>&lt;Button android:id="@+id/btn_webbrowser" android:layout_width="fill_parent" android:layout_height="wrap_content" </a:t>
            </a:r>
            <a:br>
              <a:rPr lang="en-US" altLang="en-US" sz="1100" smtClean="0"/>
            </a:br>
            <a:r>
              <a:rPr lang="en-US" altLang="en-US" sz="1100" smtClean="0"/>
              <a:t>android:text="Web Browser“</a:t>
            </a:r>
            <a:br>
              <a:rPr lang="en-US" altLang="en-US" sz="1100" smtClean="0"/>
            </a:br>
            <a:r>
              <a:rPr lang="en-US" altLang="en-US" sz="1100" smtClean="0"/>
              <a:t> android:onClick="onClickWebBrowser" /&gt;</a:t>
            </a:r>
            <a:br>
              <a:rPr lang="en-US" altLang="en-US" sz="1100" smtClean="0"/>
            </a:br>
            <a:r>
              <a:rPr lang="en-US" altLang="en-US" sz="1100" smtClean="0"/>
              <a:t/>
            </a:r>
            <a:br>
              <a:rPr lang="en-US" altLang="en-US" sz="1100" smtClean="0"/>
            </a:br>
            <a:r>
              <a:rPr lang="en-US" altLang="en-US" sz="1100" smtClean="0"/>
              <a:t>&lt;Button android:id="@+id/btn_makecalls" android:layout_width="fill_parent" android:layout_height="wrap_content“</a:t>
            </a:r>
            <a:br>
              <a:rPr lang="en-US" altLang="en-US" sz="1100" smtClean="0"/>
            </a:br>
            <a:r>
              <a:rPr lang="en-US" altLang="en-US" sz="1100" smtClean="0"/>
              <a:t> android:text="Make Calls" </a:t>
            </a:r>
            <a:br>
              <a:rPr lang="en-US" altLang="en-US" sz="1100" smtClean="0"/>
            </a:br>
            <a:r>
              <a:rPr lang="en-US" altLang="en-US" sz="1100" smtClean="0"/>
              <a:t>android:onClick="onClickMakeCalls" /&gt;</a:t>
            </a:r>
            <a:br>
              <a:rPr lang="en-US" altLang="en-US" sz="1100" smtClean="0"/>
            </a:br>
            <a:r>
              <a:rPr lang="en-US" altLang="en-US" sz="1100" smtClean="0"/>
              <a:t/>
            </a:r>
            <a:br>
              <a:rPr lang="en-US" altLang="en-US" sz="1100" smtClean="0"/>
            </a:br>
            <a:r>
              <a:rPr lang="en-US" altLang="en-US" sz="1100" smtClean="0"/>
              <a:t>&lt;Button android:id="@+id/btn_showMap" android:layout_width="fill_parent" android:layout_height="wrap_content“</a:t>
            </a:r>
            <a:br>
              <a:rPr lang="en-US" altLang="en-US" sz="1100" smtClean="0"/>
            </a:br>
            <a:r>
              <a:rPr lang="en-US" altLang="en-US" sz="1100" smtClean="0"/>
              <a:t> android:text="Show Map" </a:t>
            </a:r>
            <a:br>
              <a:rPr lang="en-US" altLang="en-US" sz="1100" smtClean="0"/>
            </a:br>
            <a:r>
              <a:rPr lang="en-US" altLang="en-US" sz="1100" smtClean="0"/>
              <a:t>android:onClick="onClickShowMap" /&gt;</a:t>
            </a:r>
            <a:br>
              <a:rPr lang="en-US" altLang="en-US" sz="1100" smtClean="0"/>
            </a:br>
            <a:r>
              <a:rPr lang="en-US" altLang="en-US" sz="1100" smtClean="0"/>
              <a:t/>
            </a:r>
            <a:br>
              <a:rPr lang="en-US" altLang="en-US" sz="1100" smtClean="0"/>
            </a:br>
            <a:r>
              <a:rPr lang="en-US" altLang="en-US" sz="1100" smtClean="0"/>
              <a:t>&lt;Button android:id="@+id/btn_launchMyBrowser" android:layout_width="fill_parent" android:layout_height="wrap_content" </a:t>
            </a:r>
            <a:br>
              <a:rPr lang="en-US" altLang="en-US" sz="1100" smtClean="0"/>
            </a:br>
            <a:r>
              <a:rPr lang="en-US" altLang="en-US" sz="1100" smtClean="0"/>
              <a:t>android:text="Launch My Browser" android:onClick="onClickLaunchMyBrowser" /&gt;</a:t>
            </a:r>
            <a:br>
              <a:rPr lang="en-US" altLang="en-US" sz="1100" smtClean="0"/>
            </a:br>
            <a:r>
              <a:rPr lang="en-US" altLang="en-US" sz="1100" smtClean="0"/>
              <a:t/>
            </a:r>
            <a:br>
              <a:rPr lang="en-US" altLang="en-US" sz="1100" smtClean="0"/>
            </a:br>
            <a:r>
              <a:rPr lang="en-US" altLang="en-US" sz="1100" smtClean="0"/>
              <a:t>&lt;/LinearLayout&gt;</a:t>
            </a:r>
          </a:p>
        </p:txBody>
      </p:sp>
      <p:pic>
        <p:nvPicPr>
          <p:cNvPr id="3379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48400" y="1524000"/>
            <a:ext cx="2171700" cy="409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2" name="Right Arrow 1"/>
          <p:cNvSpPr/>
          <p:nvPr/>
        </p:nvSpPr>
        <p:spPr>
          <a:xfrm>
            <a:off x="5410200" y="3009900"/>
            <a:ext cx="838200" cy="533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3798" name="TextBox 5"/>
          <p:cNvSpPr txBox="1">
            <a:spLocks noChangeArrowheads="1"/>
          </p:cNvSpPr>
          <p:nvPr/>
        </p:nvSpPr>
        <p:spPr bwMode="auto">
          <a:xfrm>
            <a:off x="3352800" y="5943600"/>
            <a:ext cx="4738688" cy="646113"/>
          </a:xfrm>
          <a:prstGeom prst="rect">
            <a:avLst/>
          </a:prstGeom>
          <a:solidFill>
            <a:srgbClr val="FFC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r>
              <a:rPr lang="en-US" altLang="en-US"/>
              <a:t>LinearLayout with 4 child View objects,</a:t>
            </a:r>
            <a:br>
              <a:rPr lang="en-US" altLang="en-US"/>
            </a:br>
            <a:r>
              <a:rPr lang="en-US" altLang="en-US"/>
              <a:t>all are buttons</a:t>
            </a:r>
          </a:p>
        </p:txBody>
      </p:sp>
      <p:pic>
        <p:nvPicPr>
          <p:cNvPr id="8" name="Picture 7" descr="Image result for UPES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97481" y="0"/>
            <a:ext cx="2159438" cy="9375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164351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a:xfrm>
            <a:off x="612775" y="228600"/>
            <a:ext cx="6384706" cy="990600"/>
          </a:xfrm>
        </p:spPr>
        <p:txBody>
          <a:bodyPr>
            <a:normAutofit fontScale="90000"/>
          </a:bodyPr>
          <a:lstStyle/>
          <a:p>
            <a:r>
              <a:rPr lang="en-US" altLang="en-US" sz="2800" dirty="0" smtClean="0"/>
              <a:t>Each View or </a:t>
            </a:r>
            <a:r>
              <a:rPr lang="en-US" altLang="en-US" sz="2800" dirty="0" err="1" smtClean="0"/>
              <a:t>ViewGroup</a:t>
            </a:r>
            <a:r>
              <a:rPr lang="en-US" altLang="en-US" sz="2800" dirty="0" smtClean="0"/>
              <a:t> can have its own set of attributes…but, some are very common</a:t>
            </a:r>
          </a:p>
        </p:txBody>
      </p:sp>
      <p:graphicFrame>
        <p:nvGraphicFramePr>
          <p:cNvPr id="4" name="Content Placeholder 3"/>
          <p:cNvGraphicFramePr>
            <a:graphicFrameLocks noGrp="1"/>
          </p:cNvGraphicFramePr>
          <p:nvPr>
            <p:ph sz="quarter" idx="1"/>
            <p:extLst>
              <p:ext uri="{D42A27DB-BD31-4B8C-83A1-F6EECF244321}">
                <p14:modId xmlns:p14="http://schemas.microsoft.com/office/powerpoint/2010/main" val="2118809405"/>
              </p:ext>
            </p:extLst>
          </p:nvPr>
        </p:nvGraphicFramePr>
        <p:xfrm>
          <a:off x="533400" y="1295400"/>
          <a:ext cx="8232775" cy="5394674"/>
        </p:xfrm>
        <a:graphic>
          <a:graphicData uri="http://schemas.openxmlformats.org/drawingml/2006/table">
            <a:tbl>
              <a:tblPr firstRow="1" bandRow="1">
                <a:tableStyleId>{5C22544A-7EE6-4342-B048-85BDC9FD1C3A}</a:tableStyleId>
              </a:tblPr>
              <a:tblGrid>
                <a:gridCol w="4156075">
                  <a:extLst>
                    <a:ext uri="{9D8B030D-6E8A-4147-A177-3AD203B41FA5}">
                      <a16:colId xmlns:a16="http://schemas.microsoft.com/office/drawing/2014/main" val="20000"/>
                    </a:ext>
                  </a:extLst>
                </a:gridCol>
                <a:gridCol w="4076700">
                  <a:extLst>
                    <a:ext uri="{9D8B030D-6E8A-4147-A177-3AD203B41FA5}">
                      <a16:colId xmlns:a16="http://schemas.microsoft.com/office/drawing/2014/main" val="20001"/>
                    </a:ext>
                  </a:extLst>
                </a:gridCol>
              </a:tblGrid>
              <a:tr h="914308">
                <a:tc>
                  <a:txBody>
                    <a:bodyPr/>
                    <a:lstStyle/>
                    <a:p>
                      <a:r>
                        <a:rPr lang="en-US" sz="1800" dirty="0" smtClean="0"/>
                        <a:t>Attribute</a:t>
                      </a:r>
                    </a:p>
                    <a:p>
                      <a:endParaRPr lang="en-US" sz="1800" dirty="0" smtClean="0"/>
                    </a:p>
                    <a:p>
                      <a:endParaRPr lang="en-US" sz="1800" dirty="0"/>
                    </a:p>
                  </a:txBody>
                  <a:tcPr marT="45707" marB="45707"/>
                </a:tc>
                <a:tc>
                  <a:txBody>
                    <a:bodyPr/>
                    <a:lstStyle/>
                    <a:p>
                      <a:r>
                        <a:rPr lang="en-US" sz="1800" dirty="0" smtClean="0"/>
                        <a:t>Description</a:t>
                      </a:r>
                      <a:endParaRPr lang="en-US" sz="1800" dirty="0"/>
                    </a:p>
                  </a:txBody>
                  <a:tcPr marT="45707" marB="45707"/>
                </a:tc>
                <a:extLst>
                  <a:ext uri="{0D108BD9-81ED-4DB2-BD59-A6C34878D82A}">
                    <a16:rowId xmlns:a16="http://schemas.microsoft.com/office/drawing/2014/main" val="10000"/>
                  </a:ext>
                </a:extLst>
              </a:tr>
              <a:tr h="365712">
                <a:tc>
                  <a:txBody>
                    <a:bodyPr/>
                    <a:lstStyle/>
                    <a:p>
                      <a:r>
                        <a:rPr lang="en-US" sz="1800" dirty="0" err="1" smtClean="0"/>
                        <a:t>layout_width</a:t>
                      </a:r>
                      <a:endParaRPr lang="en-US" sz="1800" dirty="0" smtClean="0"/>
                    </a:p>
                  </a:txBody>
                  <a:tcPr marT="45707" marB="45707"/>
                </a:tc>
                <a:tc>
                  <a:txBody>
                    <a:bodyPr/>
                    <a:lstStyle/>
                    <a:p>
                      <a:r>
                        <a:rPr lang="en-US" sz="1800" dirty="0" smtClean="0"/>
                        <a:t>specifies width of View or </a:t>
                      </a:r>
                      <a:r>
                        <a:rPr lang="en-US" sz="1800" dirty="0" err="1" smtClean="0"/>
                        <a:t>ViewGroup</a:t>
                      </a:r>
                      <a:endParaRPr lang="en-US" sz="1800" dirty="0"/>
                    </a:p>
                  </a:txBody>
                  <a:tcPr marT="45707" marB="45707"/>
                </a:tc>
                <a:extLst>
                  <a:ext uri="{0D108BD9-81ED-4DB2-BD59-A6C34878D82A}">
                    <a16:rowId xmlns:a16="http://schemas.microsoft.com/office/drawing/2014/main" val="10001"/>
                  </a:ext>
                </a:extLst>
              </a:tr>
              <a:tr h="365712">
                <a:tc>
                  <a:txBody>
                    <a:bodyPr/>
                    <a:lstStyle/>
                    <a:p>
                      <a:r>
                        <a:rPr lang="en-US" sz="1800" dirty="0" err="1" smtClean="0"/>
                        <a:t>layout_height</a:t>
                      </a:r>
                      <a:endParaRPr lang="en-US" sz="1800" dirty="0"/>
                    </a:p>
                  </a:txBody>
                  <a:tcPr marT="45707" marB="45707"/>
                </a:tc>
                <a:tc>
                  <a:txBody>
                    <a:bodyPr/>
                    <a:lstStyle/>
                    <a:p>
                      <a:r>
                        <a:rPr lang="en-US" sz="1800" dirty="0" smtClean="0"/>
                        <a:t>specifies height </a:t>
                      </a:r>
                      <a:endParaRPr lang="en-US" sz="1800" dirty="0"/>
                    </a:p>
                  </a:txBody>
                  <a:tcPr marT="45707" marB="45707"/>
                </a:tc>
                <a:extLst>
                  <a:ext uri="{0D108BD9-81ED-4DB2-BD59-A6C34878D82A}">
                    <a16:rowId xmlns:a16="http://schemas.microsoft.com/office/drawing/2014/main" val="10002"/>
                  </a:ext>
                </a:extLst>
              </a:tr>
              <a:tr h="365712">
                <a:tc>
                  <a:txBody>
                    <a:bodyPr/>
                    <a:lstStyle/>
                    <a:p>
                      <a:r>
                        <a:rPr lang="en-US" sz="1800" dirty="0" err="1" smtClean="0"/>
                        <a:t>layout_marginTop</a:t>
                      </a:r>
                      <a:endParaRPr lang="en-US" sz="1800" dirty="0"/>
                    </a:p>
                  </a:txBody>
                  <a:tcPr marT="45707" marB="45707"/>
                </a:tc>
                <a:tc>
                  <a:txBody>
                    <a:bodyPr/>
                    <a:lstStyle/>
                    <a:p>
                      <a:r>
                        <a:rPr lang="en-US" sz="1800" dirty="0" smtClean="0"/>
                        <a:t>extra space on top </a:t>
                      </a:r>
                      <a:endParaRPr lang="en-US" sz="1800" dirty="0"/>
                    </a:p>
                  </a:txBody>
                  <a:tcPr marT="45707" marB="45707"/>
                </a:tc>
                <a:extLst>
                  <a:ext uri="{0D108BD9-81ED-4DB2-BD59-A6C34878D82A}">
                    <a16:rowId xmlns:a16="http://schemas.microsoft.com/office/drawing/2014/main" val="10003"/>
                  </a:ext>
                </a:extLst>
              </a:tr>
              <a:tr h="365712">
                <a:tc>
                  <a:txBody>
                    <a:bodyPr/>
                    <a:lstStyle/>
                    <a:p>
                      <a:r>
                        <a:rPr lang="en-US" sz="1800" dirty="0" err="1" smtClean="0"/>
                        <a:t>layout_marginBottom</a:t>
                      </a:r>
                      <a:endParaRPr lang="en-US" sz="1800" dirty="0"/>
                    </a:p>
                  </a:txBody>
                  <a:tcPr marT="45707" marB="45707"/>
                </a:tc>
                <a:tc>
                  <a:txBody>
                    <a:bodyPr/>
                    <a:lstStyle/>
                    <a:p>
                      <a:r>
                        <a:rPr lang="en-US" sz="1800" dirty="0" smtClean="0"/>
                        <a:t>extra space on bottom side</a:t>
                      </a:r>
                      <a:endParaRPr lang="en-US" sz="1800" dirty="0"/>
                    </a:p>
                  </a:txBody>
                  <a:tcPr marT="45707" marB="45707"/>
                </a:tc>
                <a:extLst>
                  <a:ext uri="{0D108BD9-81ED-4DB2-BD59-A6C34878D82A}">
                    <a16:rowId xmlns:a16="http://schemas.microsoft.com/office/drawing/2014/main" val="10004"/>
                  </a:ext>
                </a:extLst>
              </a:tr>
              <a:tr h="365712">
                <a:tc>
                  <a:txBody>
                    <a:bodyPr/>
                    <a:lstStyle/>
                    <a:p>
                      <a:r>
                        <a:rPr lang="en-US" sz="1800" dirty="0" err="1" smtClean="0"/>
                        <a:t>layout_marginLeft</a:t>
                      </a:r>
                      <a:endParaRPr lang="en-US" sz="1800" dirty="0" smtClean="0"/>
                    </a:p>
                  </a:txBody>
                  <a:tcPr marT="45707" marB="45707"/>
                </a:tc>
                <a:tc>
                  <a:txBody>
                    <a:bodyPr/>
                    <a:lstStyle/>
                    <a:p>
                      <a:r>
                        <a:rPr lang="en-US" sz="1800" dirty="0" smtClean="0"/>
                        <a:t>extra space on left side</a:t>
                      </a:r>
                      <a:endParaRPr lang="en-US" sz="1800" dirty="0"/>
                    </a:p>
                  </a:txBody>
                  <a:tcPr marT="45707" marB="45707"/>
                </a:tc>
                <a:extLst>
                  <a:ext uri="{0D108BD9-81ED-4DB2-BD59-A6C34878D82A}">
                    <a16:rowId xmlns:a16="http://schemas.microsoft.com/office/drawing/2014/main" val="10005"/>
                  </a:ext>
                </a:extLst>
              </a:tr>
              <a:tr h="365712">
                <a:tc>
                  <a:txBody>
                    <a:bodyPr/>
                    <a:lstStyle/>
                    <a:p>
                      <a:r>
                        <a:rPr lang="en-US" sz="1800" dirty="0" err="1" smtClean="0"/>
                        <a:t>layout_marginRight</a:t>
                      </a:r>
                      <a:endParaRPr lang="en-US" sz="1800" dirty="0" smtClean="0"/>
                    </a:p>
                  </a:txBody>
                  <a:tcPr marT="45707" marB="45707"/>
                </a:tc>
                <a:tc>
                  <a:txBody>
                    <a:bodyPr/>
                    <a:lstStyle/>
                    <a:p>
                      <a:r>
                        <a:rPr lang="en-US" sz="1800" dirty="0" smtClean="0"/>
                        <a:t>extra space on right side</a:t>
                      </a:r>
                      <a:endParaRPr lang="en-US" sz="1800" dirty="0"/>
                    </a:p>
                  </a:txBody>
                  <a:tcPr marT="45707" marB="45707"/>
                </a:tc>
                <a:extLst>
                  <a:ext uri="{0D108BD9-81ED-4DB2-BD59-A6C34878D82A}">
                    <a16:rowId xmlns:a16="http://schemas.microsoft.com/office/drawing/2014/main" val="10006"/>
                  </a:ext>
                </a:extLst>
              </a:tr>
              <a:tr h="365712">
                <a:tc>
                  <a:txBody>
                    <a:bodyPr/>
                    <a:lstStyle/>
                    <a:p>
                      <a:r>
                        <a:rPr lang="en-US" sz="1800" dirty="0" err="1" smtClean="0"/>
                        <a:t>layout_gravity</a:t>
                      </a:r>
                      <a:endParaRPr lang="en-US" sz="1800" dirty="0" smtClean="0"/>
                    </a:p>
                  </a:txBody>
                  <a:tcPr marT="45707" marB="45707"/>
                </a:tc>
                <a:tc>
                  <a:txBody>
                    <a:bodyPr/>
                    <a:lstStyle/>
                    <a:p>
                      <a:r>
                        <a:rPr lang="en-US" sz="1800" dirty="0" smtClean="0"/>
                        <a:t>how child views are positioned</a:t>
                      </a:r>
                      <a:endParaRPr lang="en-US" sz="1800" dirty="0"/>
                    </a:p>
                  </a:txBody>
                  <a:tcPr marT="45707" marB="45707"/>
                </a:tc>
                <a:extLst>
                  <a:ext uri="{0D108BD9-81ED-4DB2-BD59-A6C34878D82A}">
                    <a16:rowId xmlns:a16="http://schemas.microsoft.com/office/drawing/2014/main" val="10007"/>
                  </a:ext>
                </a:extLst>
              </a:tr>
              <a:tr h="914308">
                <a:tc>
                  <a:txBody>
                    <a:bodyPr/>
                    <a:lstStyle/>
                    <a:p>
                      <a:r>
                        <a:rPr lang="en-US" sz="1800" dirty="0" err="1" smtClean="0"/>
                        <a:t>layout_weight</a:t>
                      </a:r>
                      <a:endParaRPr lang="en-US" sz="1800" dirty="0" smtClean="0"/>
                    </a:p>
                  </a:txBody>
                  <a:tcPr marT="45707" marB="45707"/>
                </a:tc>
                <a:tc>
                  <a:txBody>
                    <a:bodyPr/>
                    <a:lstStyle/>
                    <a:p>
                      <a:r>
                        <a:rPr lang="en-US" sz="1800" dirty="0" smtClean="0"/>
                        <a:t>how much extra space in layout should be allocated to View (only when in </a:t>
                      </a:r>
                      <a:r>
                        <a:rPr lang="en-US" sz="1800" dirty="0" err="1" smtClean="0"/>
                        <a:t>LinearLayout</a:t>
                      </a:r>
                      <a:r>
                        <a:rPr lang="en-US" sz="1800" dirty="0" smtClean="0"/>
                        <a:t> or </a:t>
                      </a:r>
                      <a:r>
                        <a:rPr lang="en-US" sz="1800" dirty="0" err="1" smtClean="0"/>
                        <a:t>TableView</a:t>
                      </a:r>
                      <a:r>
                        <a:rPr lang="en-US" sz="1800" dirty="0" smtClean="0"/>
                        <a:t>)</a:t>
                      </a:r>
                      <a:endParaRPr lang="en-US" sz="1800" dirty="0"/>
                    </a:p>
                  </a:txBody>
                  <a:tcPr marT="45707" marB="45707"/>
                </a:tc>
                <a:extLst>
                  <a:ext uri="{0D108BD9-81ED-4DB2-BD59-A6C34878D82A}">
                    <a16:rowId xmlns:a16="http://schemas.microsoft.com/office/drawing/2014/main" val="10008"/>
                  </a:ext>
                </a:extLst>
              </a:tr>
              <a:tr h="365712">
                <a:tc>
                  <a:txBody>
                    <a:bodyPr/>
                    <a:lstStyle/>
                    <a:p>
                      <a:r>
                        <a:rPr lang="en-US" sz="1800" dirty="0" err="1" smtClean="0"/>
                        <a:t>layout_x</a:t>
                      </a:r>
                      <a:endParaRPr lang="en-US" sz="1800" dirty="0" smtClean="0"/>
                    </a:p>
                  </a:txBody>
                  <a:tcPr marT="45707" marB="45707"/>
                </a:tc>
                <a:tc>
                  <a:txBody>
                    <a:bodyPr/>
                    <a:lstStyle/>
                    <a:p>
                      <a:r>
                        <a:rPr lang="en-US" sz="1800" dirty="0" smtClean="0"/>
                        <a:t>x-coordinate</a:t>
                      </a:r>
                      <a:endParaRPr lang="en-US" sz="1800" dirty="0"/>
                    </a:p>
                  </a:txBody>
                  <a:tcPr marT="45707" marB="45707"/>
                </a:tc>
                <a:extLst>
                  <a:ext uri="{0D108BD9-81ED-4DB2-BD59-A6C34878D82A}">
                    <a16:rowId xmlns:a16="http://schemas.microsoft.com/office/drawing/2014/main" val="10009"/>
                  </a:ext>
                </a:extLst>
              </a:tr>
              <a:tr h="640010">
                <a:tc>
                  <a:txBody>
                    <a:bodyPr/>
                    <a:lstStyle/>
                    <a:p>
                      <a:r>
                        <a:rPr lang="en-US" sz="1800" dirty="0" err="1" smtClean="0"/>
                        <a:t>layout_y</a:t>
                      </a:r>
                      <a:endParaRPr lang="en-US" sz="1800" dirty="0" smtClean="0"/>
                    </a:p>
                    <a:p>
                      <a:endParaRPr lang="en-US" sz="1800" dirty="0" smtClean="0"/>
                    </a:p>
                  </a:txBody>
                  <a:tcPr marT="45707" marB="45707"/>
                </a:tc>
                <a:tc>
                  <a:txBody>
                    <a:bodyPr/>
                    <a:lstStyle/>
                    <a:p>
                      <a:r>
                        <a:rPr lang="en-US" sz="1800" dirty="0" smtClean="0"/>
                        <a:t>y-coordinate</a:t>
                      </a:r>
                      <a:endParaRPr lang="en-US" sz="1800" dirty="0"/>
                    </a:p>
                  </a:txBody>
                  <a:tcPr marT="45707" marB="45707"/>
                </a:tc>
                <a:extLst>
                  <a:ext uri="{0D108BD9-81ED-4DB2-BD59-A6C34878D82A}">
                    <a16:rowId xmlns:a16="http://schemas.microsoft.com/office/drawing/2014/main" val="10010"/>
                  </a:ext>
                </a:extLst>
              </a:tr>
            </a:tbl>
          </a:graphicData>
        </a:graphic>
      </p:graphicFrame>
      <p:pic>
        <p:nvPicPr>
          <p:cNvPr id="6" name="Picture 5" descr="Image result for UPES log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997481" y="0"/>
            <a:ext cx="2159438" cy="9375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699864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a:xfrm>
            <a:off x="0" y="0"/>
            <a:ext cx="6997481" cy="1295400"/>
          </a:xfrm>
        </p:spPr>
        <p:txBody>
          <a:bodyPr>
            <a:normAutofit/>
          </a:bodyPr>
          <a:lstStyle/>
          <a:p>
            <a:pPr eaLnBrk="1" hangingPunct="1"/>
            <a:r>
              <a:rPr lang="en-US" altLang="en-US" sz="2000" b="1" dirty="0" smtClean="0">
                <a:solidFill>
                  <a:srgbClr val="332B29"/>
                </a:solidFill>
                <a:latin typeface="Arial" panose="020B0604020202020204" pitchFamily="34" charset="0"/>
                <a:cs typeface="Arial" panose="020B0604020202020204" pitchFamily="34" charset="0"/>
              </a:rPr>
              <a:t>LINEARLAYOUT XML ATTRIBUTES &amp; THE JAVA CLASS’S </a:t>
            </a:r>
            <a:br>
              <a:rPr lang="en-US" altLang="en-US" sz="2000" b="1" dirty="0" smtClean="0">
                <a:solidFill>
                  <a:srgbClr val="332B29"/>
                </a:solidFill>
                <a:latin typeface="Arial" panose="020B0604020202020204" pitchFamily="34" charset="0"/>
                <a:cs typeface="Arial" panose="020B0604020202020204" pitchFamily="34" charset="0"/>
              </a:rPr>
            </a:br>
            <a:r>
              <a:rPr lang="en-US" altLang="en-US" sz="2000" b="1" dirty="0" smtClean="0">
                <a:solidFill>
                  <a:srgbClr val="332B29"/>
                </a:solidFill>
                <a:latin typeface="Arial" panose="020B0604020202020204" pitchFamily="34" charset="0"/>
                <a:cs typeface="Arial" panose="020B0604020202020204" pitchFamily="34" charset="0"/>
              </a:rPr>
              <a:t>CORRESPONDING METHODS</a:t>
            </a:r>
          </a:p>
        </p:txBody>
      </p:sp>
      <p:sp>
        <p:nvSpPr>
          <p:cNvPr id="36867" name="Content Placeholder 2"/>
          <p:cNvSpPr>
            <a:spLocks noGrp="1"/>
          </p:cNvSpPr>
          <p:nvPr>
            <p:ph sz="quarter" idx="1"/>
          </p:nvPr>
        </p:nvSpPr>
        <p:spPr>
          <a:xfrm>
            <a:off x="609600" y="1524000"/>
            <a:ext cx="8153400" cy="4495800"/>
          </a:xfrm>
        </p:spPr>
        <p:txBody>
          <a:bodyPr>
            <a:normAutofit/>
          </a:bodyPr>
          <a:lstStyle/>
          <a:p>
            <a:pPr algn="just" eaLnBrk="1" hangingPunct="1"/>
            <a:r>
              <a:rPr lang="en-US" altLang="en-US" sz="2000" dirty="0" err="1" smtClean="0">
                <a:latin typeface="Times New Roman" panose="02020603050405020304" pitchFamily="18" charset="0"/>
                <a:cs typeface="Times New Roman" panose="02020603050405020304" pitchFamily="18" charset="0"/>
                <a:hlinkClick r:id="rId2"/>
              </a:rPr>
              <a:t>android:baselineAligned</a:t>
            </a:r>
            <a:r>
              <a:rPr lang="en-US" altLang="en-US" sz="2000" dirty="0" smtClean="0">
                <a:latin typeface="Times New Roman" panose="02020603050405020304" pitchFamily="18" charset="0"/>
                <a:cs typeface="Times New Roman" panose="02020603050405020304" pitchFamily="18" charset="0"/>
              </a:rPr>
              <a:t> </a:t>
            </a:r>
            <a:r>
              <a:rPr lang="en-US" altLang="en-US" sz="2000" dirty="0" err="1" smtClean="0">
                <a:latin typeface="Times New Roman" panose="02020603050405020304" pitchFamily="18" charset="0"/>
                <a:cs typeface="Times New Roman" panose="02020603050405020304" pitchFamily="18" charset="0"/>
                <a:hlinkClick r:id="rId3"/>
              </a:rPr>
              <a:t>setBaselineAligned</a:t>
            </a:r>
            <a:r>
              <a:rPr lang="en-US" altLang="en-US" sz="2000" dirty="0" smtClean="0">
                <a:latin typeface="Times New Roman" panose="02020603050405020304" pitchFamily="18" charset="0"/>
                <a:cs typeface="Times New Roman" panose="02020603050405020304" pitchFamily="18" charset="0"/>
                <a:hlinkClick r:id="rId3"/>
              </a:rPr>
              <a:t>(</a:t>
            </a:r>
            <a:r>
              <a:rPr lang="en-US" altLang="en-US" sz="2000" dirty="0" err="1" smtClean="0">
                <a:latin typeface="Times New Roman" panose="02020603050405020304" pitchFamily="18" charset="0"/>
                <a:cs typeface="Times New Roman" panose="02020603050405020304" pitchFamily="18" charset="0"/>
                <a:hlinkClick r:id="rId3"/>
              </a:rPr>
              <a:t>boolean</a:t>
            </a:r>
            <a:r>
              <a:rPr lang="en-US" altLang="en-US" sz="2000" dirty="0" smtClean="0">
                <a:latin typeface="Times New Roman" panose="02020603050405020304" pitchFamily="18" charset="0"/>
                <a:cs typeface="Times New Roman" panose="02020603050405020304" pitchFamily="18" charset="0"/>
                <a:hlinkClick r:id="rId3"/>
              </a:rPr>
              <a:t>)</a:t>
            </a:r>
            <a:r>
              <a:rPr lang="en-US" altLang="en-US" sz="2000" dirty="0" smtClean="0">
                <a:latin typeface="Times New Roman" panose="02020603050405020304" pitchFamily="18" charset="0"/>
                <a:cs typeface="Times New Roman" panose="02020603050405020304" pitchFamily="18" charset="0"/>
              </a:rPr>
              <a:t> When set to false, prevents the layout from aligning its children's baselines.  </a:t>
            </a:r>
          </a:p>
          <a:p>
            <a:pPr algn="just" eaLnBrk="1" hangingPunct="1"/>
            <a:r>
              <a:rPr lang="en-US" altLang="en-US" sz="2000" dirty="0" err="1" smtClean="0">
                <a:latin typeface="Times New Roman" panose="02020603050405020304" pitchFamily="18" charset="0"/>
                <a:cs typeface="Times New Roman" panose="02020603050405020304" pitchFamily="18" charset="0"/>
                <a:hlinkClick r:id="rId4"/>
              </a:rPr>
              <a:t>android:baselineAlignedChildIndex</a:t>
            </a:r>
            <a:r>
              <a:rPr lang="en-US" altLang="en-US" sz="2000" dirty="0" smtClean="0">
                <a:latin typeface="Times New Roman" panose="02020603050405020304" pitchFamily="18" charset="0"/>
                <a:cs typeface="Times New Roman" panose="02020603050405020304" pitchFamily="18" charset="0"/>
              </a:rPr>
              <a:t> </a:t>
            </a:r>
            <a:r>
              <a:rPr lang="en-US" altLang="en-US" sz="2000" dirty="0" err="1" smtClean="0">
                <a:latin typeface="Times New Roman" panose="02020603050405020304" pitchFamily="18" charset="0"/>
                <a:cs typeface="Times New Roman" panose="02020603050405020304" pitchFamily="18" charset="0"/>
                <a:hlinkClick r:id="rId5"/>
              </a:rPr>
              <a:t>setBaselineAlignedChildIndex</a:t>
            </a:r>
            <a:r>
              <a:rPr lang="en-US" altLang="en-US" sz="2000" dirty="0" smtClean="0">
                <a:latin typeface="Times New Roman" panose="02020603050405020304" pitchFamily="18" charset="0"/>
                <a:cs typeface="Times New Roman" panose="02020603050405020304" pitchFamily="18" charset="0"/>
                <a:hlinkClick r:id="rId5"/>
              </a:rPr>
              <a:t>(</a:t>
            </a:r>
            <a:r>
              <a:rPr lang="en-US" altLang="en-US" sz="2000" dirty="0" err="1" smtClean="0">
                <a:latin typeface="Times New Roman" panose="02020603050405020304" pitchFamily="18" charset="0"/>
                <a:cs typeface="Times New Roman" panose="02020603050405020304" pitchFamily="18" charset="0"/>
                <a:hlinkClick r:id="rId5"/>
              </a:rPr>
              <a:t>int</a:t>
            </a:r>
            <a:r>
              <a:rPr lang="en-US" altLang="en-US" sz="2000" dirty="0" smtClean="0">
                <a:latin typeface="Times New Roman" panose="02020603050405020304" pitchFamily="18" charset="0"/>
                <a:cs typeface="Times New Roman" panose="02020603050405020304" pitchFamily="18" charset="0"/>
                <a:hlinkClick r:id="rId5"/>
              </a:rPr>
              <a:t>)</a:t>
            </a:r>
            <a:r>
              <a:rPr lang="en-US" altLang="en-US" sz="2000" dirty="0" smtClean="0">
                <a:latin typeface="Times New Roman" panose="02020603050405020304" pitchFamily="18" charset="0"/>
                <a:cs typeface="Times New Roman" panose="02020603050405020304" pitchFamily="18" charset="0"/>
              </a:rPr>
              <a:t> When a linear layout is part of another layout that is baseline aligned, it can specify which of its children to baseline align to (that is, which child </a:t>
            </a:r>
            <a:r>
              <a:rPr lang="en-US" altLang="en-US" sz="2000" dirty="0" err="1" smtClean="0">
                <a:latin typeface="Times New Roman" panose="02020603050405020304" pitchFamily="18" charset="0"/>
                <a:cs typeface="Times New Roman" panose="02020603050405020304" pitchFamily="18" charset="0"/>
              </a:rPr>
              <a:t>TextView</a:t>
            </a:r>
            <a:r>
              <a:rPr lang="en-US" altLang="en-US" sz="2000" dirty="0" smtClean="0">
                <a:latin typeface="Times New Roman" panose="02020603050405020304" pitchFamily="18" charset="0"/>
                <a:cs typeface="Times New Roman" panose="02020603050405020304" pitchFamily="18" charset="0"/>
              </a:rPr>
              <a:t>).  </a:t>
            </a:r>
          </a:p>
          <a:p>
            <a:pPr algn="just" eaLnBrk="1" hangingPunct="1"/>
            <a:r>
              <a:rPr lang="en-US" altLang="en-US" sz="2000" dirty="0" err="1" smtClean="0">
                <a:latin typeface="Times New Roman" panose="02020603050405020304" pitchFamily="18" charset="0"/>
                <a:cs typeface="Times New Roman" panose="02020603050405020304" pitchFamily="18" charset="0"/>
                <a:hlinkClick r:id="rId6"/>
              </a:rPr>
              <a:t>android:gravity</a:t>
            </a:r>
            <a:r>
              <a:rPr lang="en-US" altLang="en-US" sz="2000" dirty="0" smtClean="0">
                <a:latin typeface="Times New Roman" panose="02020603050405020304" pitchFamily="18" charset="0"/>
                <a:cs typeface="Times New Roman" panose="02020603050405020304" pitchFamily="18" charset="0"/>
              </a:rPr>
              <a:t> </a:t>
            </a:r>
            <a:r>
              <a:rPr lang="en-US" altLang="en-US" sz="2000" dirty="0" err="1" smtClean="0">
                <a:latin typeface="Times New Roman" panose="02020603050405020304" pitchFamily="18" charset="0"/>
                <a:cs typeface="Times New Roman" panose="02020603050405020304" pitchFamily="18" charset="0"/>
                <a:hlinkClick r:id="rId7"/>
              </a:rPr>
              <a:t>setGravity</a:t>
            </a:r>
            <a:r>
              <a:rPr lang="en-US" altLang="en-US" sz="2000" dirty="0" smtClean="0">
                <a:latin typeface="Times New Roman" panose="02020603050405020304" pitchFamily="18" charset="0"/>
                <a:cs typeface="Times New Roman" panose="02020603050405020304" pitchFamily="18" charset="0"/>
                <a:hlinkClick r:id="rId7"/>
              </a:rPr>
              <a:t>(</a:t>
            </a:r>
            <a:r>
              <a:rPr lang="en-US" altLang="en-US" sz="2000" dirty="0" err="1" smtClean="0">
                <a:latin typeface="Times New Roman" panose="02020603050405020304" pitchFamily="18" charset="0"/>
                <a:cs typeface="Times New Roman" panose="02020603050405020304" pitchFamily="18" charset="0"/>
                <a:hlinkClick r:id="rId7"/>
              </a:rPr>
              <a:t>int</a:t>
            </a:r>
            <a:r>
              <a:rPr lang="en-US" altLang="en-US" sz="2000" dirty="0" smtClean="0">
                <a:latin typeface="Times New Roman" panose="02020603050405020304" pitchFamily="18" charset="0"/>
                <a:cs typeface="Times New Roman" panose="02020603050405020304" pitchFamily="18" charset="0"/>
                <a:hlinkClick r:id="rId7"/>
              </a:rPr>
              <a:t>)</a:t>
            </a:r>
            <a:r>
              <a:rPr lang="en-US" altLang="en-US" sz="2000" dirty="0" smtClean="0">
                <a:latin typeface="Times New Roman" panose="02020603050405020304" pitchFamily="18" charset="0"/>
                <a:cs typeface="Times New Roman" panose="02020603050405020304" pitchFamily="18" charset="0"/>
              </a:rPr>
              <a:t> Specifies how to place the content of an object, both on the x- and y-axis, within the object itself.  </a:t>
            </a:r>
          </a:p>
          <a:p>
            <a:pPr algn="just" eaLnBrk="1" hangingPunct="1"/>
            <a:r>
              <a:rPr lang="en-US" altLang="en-US" sz="2000" dirty="0" err="1" smtClean="0">
                <a:latin typeface="Times New Roman" panose="02020603050405020304" pitchFamily="18" charset="0"/>
                <a:cs typeface="Times New Roman" panose="02020603050405020304" pitchFamily="18" charset="0"/>
                <a:hlinkClick r:id="rId8"/>
              </a:rPr>
              <a:t>android:measureWithLargestChild</a:t>
            </a:r>
            <a:r>
              <a:rPr lang="en-US" altLang="en-US" sz="2000" dirty="0" smtClean="0">
                <a:latin typeface="Times New Roman" panose="02020603050405020304" pitchFamily="18" charset="0"/>
                <a:cs typeface="Times New Roman" panose="02020603050405020304" pitchFamily="18" charset="0"/>
              </a:rPr>
              <a:t> When set to true, all children with a weight will be considered having the minimum size of the largest child.  </a:t>
            </a:r>
          </a:p>
          <a:p>
            <a:pPr algn="just" eaLnBrk="1" hangingPunct="1"/>
            <a:r>
              <a:rPr lang="en-US" altLang="en-US" sz="2000" dirty="0" err="1" smtClean="0">
                <a:latin typeface="Times New Roman" panose="02020603050405020304" pitchFamily="18" charset="0"/>
                <a:cs typeface="Times New Roman" panose="02020603050405020304" pitchFamily="18" charset="0"/>
                <a:hlinkClick r:id="rId9"/>
              </a:rPr>
              <a:t>android:orientation</a:t>
            </a:r>
            <a:r>
              <a:rPr lang="en-US" altLang="en-US" sz="2000" dirty="0" smtClean="0">
                <a:latin typeface="Times New Roman" panose="02020603050405020304" pitchFamily="18" charset="0"/>
                <a:cs typeface="Times New Roman" panose="02020603050405020304" pitchFamily="18" charset="0"/>
              </a:rPr>
              <a:t> </a:t>
            </a:r>
            <a:r>
              <a:rPr lang="en-US" altLang="en-US" sz="2000" dirty="0" err="1" smtClean="0">
                <a:latin typeface="Times New Roman" panose="02020603050405020304" pitchFamily="18" charset="0"/>
                <a:cs typeface="Times New Roman" panose="02020603050405020304" pitchFamily="18" charset="0"/>
                <a:hlinkClick r:id="rId10"/>
              </a:rPr>
              <a:t>setOrientation</a:t>
            </a:r>
            <a:r>
              <a:rPr lang="en-US" altLang="en-US" sz="2000" dirty="0" smtClean="0">
                <a:latin typeface="Times New Roman" panose="02020603050405020304" pitchFamily="18" charset="0"/>
                <a:cs typeface="Times New Roman" panose="02020603050405020304" pitchFamily="18" charset="0"/>
                <a:hlinkClick r:id="rId10"/>
              </a:rPr>
              <a:t>(</a:t>
            </a:r>
            <a:r>
              <a:rPr lang="en-US" altLang="en-US" sz="2000" dirty="0" err="1" smtClean="0">
                <a:latin typeface="Times New Roman" panose="02020603050405020304" pitchFamily="18" charset="0"/>
                <a:cs typeface="Times New Roman" panose="02020603050405020304" pitchFamily="18" charset="0"/>
                <a:hlinkClick r:id="rId10"/>
              </a:rPr>
              <a:t>int</a:t>
            </a:r>
            <a:r>
              <a:rPr lang="en-US" altLang="en-US" sz="2000" dirty="0" smtClean="0">
                <a:latin typeface="Times New Roman" panose="02020603050405020304" pitchFamily="18" charset="0"/>
                <a:cs typeface="Times New Roman" panose="02020603050405020304" pitchFamily="18" charset="0"/>
                <a:hlinkClick r:id="rId10"/>
              </a:rPr>
              <a:t>)</a:t>
            </a:r>
            <a:r>
              <a:rPr lang="en-US" altLang="en-US" sz="2000" dirty="0" smtClean="0">
                <a:latin typeface="Times New Roman" panose="02020603050405020304" pitchFamily="18" charset="0"/>
                <a:cs typeface="Times New Roman" panose="02020603050405020304" pitchFamily="18" charset="0"/>
              </a:rPr>
              <a:t> Should the layout be a column or a row? Use "horizontal" for a row, "vertical" for a column.  </a:t>
            </a:r>
          </a:p>
          <a:p>
            <a:pPr algn="just" eaLnBrk="1" hangingPunct="1"/>
            <a:r>
              <a:rPr lang="en-US" altLang="en-US" sz="2000" dirty="0" err="1" smtClean="0">
                <a:latin typeface="Times New Roman" panose="02020603050405020304" pitchFamily="18" charset="0"/>
                <a:cs typeface="Times New Roman" panose="02020603050405020304" pitchFamily="18" charset="0"/>
                <a:hlinkClick r:id="rId11"/>
              </a:rPr>
              <a:t>android:weightSum</a:t>
            </a:r>
            <a:r>
              <a:rPr lang="en-US" altLang="en-US" sz="2000" dirty="0" smtClean="0">
                <a:latin typeface="Times New Roman" panose="02020603050405020304" pitchFamily="18" charset="0"/>
                <a:cs typeface="Times New Roman" panose="02020603050405020304" pitchFamily="18" charset="0"/>
              </a:rPr>
              <a:t> Defines the maximum weight sum. </a:t>
            </a:r>
          </a:p>
        </p:txBody>
      </p:sp>
      <p:pic>
        <p:nvPicPr>
          <p:cNvPr id="5" name="Picture 4" descr="Image result for UPES logo"/>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6997481" y="0"/>
            <a:ext cx="2159438" cy="9375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67707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ext Placeholder 1"/>
          <p:cNvSpPr>
            <a:spLocks noGrp="1"/>
          </p:cNvSpPr>
          <p:nvPr>
            <p:ph type="body" idx="1"/>
          </p:nvPr>
        </p:nvSpPr>
        <p:spPr/>
        <p:txBody>
          <a:bodyPr/>
          <a:lstStyle/>
          <a:p>
            <a:r>
              <a:rPr lang="en-US" altLang="en-US" smtClean="0"/>
              <a:t>…..yes you can do this especially with Nested Layouts</a:t>
            </a:r>
          </a:p>
        </p:txBody>
      </p:sp>
      <p:sp>
        <p:nvSpPr>
          <p:cNvPr id="37891" name="Title 2"/>
          <p:cNvSpPr>
            <a:spLocks noGrp="1"/>
          </p:cNvSpPr>
          <p:nvPr>
            <p:ph type="title"/>
          </p:nvPr>
        </p:nvSpPr>
        <p:spPr>
          <a:xfrm>
            <a:off x="722313" y="2600325"/>
            <a:ext cx="7772400" cy="1362075"/>
          </a:xfrm>
        </p:spPr>
        <p:txBody>
          <a:bodyPr/>
          <a:lstStyle/>
          <a:p>
            <a:r>
              <a:rPr lang="en-US" altLang="en-US" sz="3600" dirty="0" smtClean="0">
                <a:latin typeface="Arial" panose="020B0604020202020204" pitchFamily="34" charset="0"/>
                <a:cs typeface="Arial" panose="020B0604020202020204" pitchFamily="34" charset="0"/>
              </a:rPr>
              <a:t>What about more complex interfaces?</a:t>
            </a:r>
          </a:p>
        </p:txBody>
      </p:sp>
      <p:pic>
        <p:nvPicPr>
          <p:cNvPr id="5" name="Picture 4" descr="Image result for UPES log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997481" y="0"/>
            <a:ext cx="2159438" cy="9375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0040019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a:xfrm>
            <a:off x="0" y="-76200"/>
            <a:ext cx="6858000" cy="1403350"/>
          </a:xfrm>
        </p:spPr>
        <p:txBody>
          <a:bodyPr>
            <a:normAutofit/>
          </a:bodyPr>
          <a:lstStyle/>
          <a:p>
            <a:r>
              <a:rPr lang="en-US" altLang="en-US" sz="2400" b="1" dirty="0" smtClean="0">
                <a:latin typeface="Arial" panose="020B0604020202020204" pitchFamily="34" charset="0"/>
                <a:cs typeface="Arial" panose="020B0604020202020204" pitchFamily="34" charset="0"/>
              </a:rPr>
              <a:t>More Complexity </a:t>
            </a:r>
            <a:r>
              <a:rPr lang="en-US" altLang="en-US" sz="2400" b="1" dirty="0" smtClean="0">
                <a:latin typeface="Arial" panose="020B0604020202020204" pitchFamily="34" charset="0"/>
                <a:cs typeface="Arial" panose="020B0604020202020204" pitchFamily="34" charset="0"/>
                <a:sym typeface="Wingdings" pitchFamily="2" charset="2"/>
              </a:rPr>
              <a:t></a:t>
            </a:r>
            <a:r>
              <a:rPr lang="en-US" altLang="en-US" sz="2400" b="1" dirty="0" smtClean="0">
                <a:latin typeface="Arial" panose="020B0604020202020204" pitchFamily="34" charset="0"/>
                <a:cs typeface="Arial" panose="020B0604020202020204" pitchFamily="34" charset="0"/>
              </a:rPr>
              <a:t>Example of Nested </a:t>
            </a:r>
            <a:r>
              <a:rPr lang="en-US" altLang="en-US" sz="2400" b="1" dirty="0" err="1" smtClean="0">
                <a:latin typeface="Arial" panose="020B0604020202020204" pitchFamily="34" charset="0"/>
                <a:cs typeface="Arial" panose="020B0604020202020204" pitchFamily="34" charset="0"/>
              </a:rPr>
              <a:t>LinearLayouts</a:t>
            </a:r>
            <a:endParaRPr lang="en-US" altLang="en-US" sz="2400" b="1" dirty="0" smtClean="0">
              <a:latin typeface="Arial" panose="020B0604020202020204" pitchFamily="34" charset="0"/>
              <a:cs typeface="Arial" panose="020B0604020202020204" pitchFamily="34" charset="0"/>
            </a:endParaRPr>
          </a:p>
        </p:txBody>
      </p:sp>
      <p:sp>
        <p:nvSpPr>
          <p:cNvPr id="38915" name="Content Placeholder 2"/>
          <p:cNvSpPr>
            <a:spLocks noGrp="1"/>
          </p:cNvSpPr>
          <p:nvPr>
            <p:ph sz="quarter" idx="1"/>
          </p:nvPr>
        </p:nvSpPr>
        <p:spPr>
          <a:xfrm>
            <a:off x="612775" y="1600200"/>
            <a:ext cx="8153400" cy="4495800"/>
          </a:xfrm>
        </p:spPr>
        <p:txBody>
          <a:bodyPr/>
          <a:lstStyle/>
          <a:p>
            <a:r>
              <a:rPr lang="en-US" altLang="en-US" dirty="0" smtClean="0">
                <a:latin typeface="Times New Roman" panose="02020603050405020304" pitchFamily="18" charset="0"/>
                <a:cs typeface="Times New Roman" panose="02020603050405020304" pitchFamily="18" charset="0"/>
              </a:rPr>
              <a:t>We have First </a:t>
            </a:r>
            <a:r>
              <a:rPr lang="en-US" altLang="en-US" dirty="0" err="1" smtClean="0">
                <a:latin typeface="Times New Roman" panose="02020603050405020304" pitchFamily="18" charset="0"/>
                <a:cs typeface="Times New Roman" panose="02020603050405020304" pitchFamily="18" charset="0"/>
              </a:rPr>
              <a:t>LinearLayout</a:t>
            </a:r>
            <a:r>
              <a:rPr lang="en-US" altLang="en-US" dirty="0" smtClean="0">
                <a:latin typeface="Times New Roman" panose="02020603050405020304" pitchFamily="18" charset="0"/>
                <a:cs typeface="Times New Roman" panose="02020603050405020304" pitchFamily="18" charset="0"/>
              </a:rPr>
              <a:t> (vertical) that contains </a:t>
            </a:r>
            <a:r>
              <a:rPr lang="en-US" altLang="en-US" dirty="0" err="1" smtClean="0">
                <a:latin typeface="Times New Roman" panose="02020603050405020304" pitchFamily="18" charset="0"/>
                <a:cs typeface="Times New Roman" panose="02020603050405020304" pitchFamily="18" charset="0"/>
              </a:rPr>
              <a:t>ImageView</a:t>
            </a:r>
            <a:r>
              <a:rPr lang="en-US" altLang="en-US" dirty="0" smtClean="0">
                <a:latin typeface="Times New Roman" panose="02020603050405020304" pitchFamily="18" charset="0"/>
                <a:cs typeface="Times New Roman" panose="02020603050405020304" pitchFamily="18" charset="0"/>
              </a:rPr>
              <a:t> and then another </a:t>
            </a:r>
            <a:r>
              <a:rPr lang="en-US" altLang="en-US" dirty="0" err="1" smtClean="0">
                <a:latin typeface="Times New Roman" panose="02020603050405020304" pitchFamily="18" charset="0"/>
                <a:cs typeface="Times New Roman" panose="02020603050405020304" pitchFamily="18" charset="0"/>
              </a:rPr>
              <a:t>LinearLayout</a:t>
            </a:r>
            <a:r>
              <a:rPr lang="en-US" altLang="en-US" dirty="0" smtClean="0">
                <a:latin typeface="Times New Roman" panose="02020603050405020304" pitchFamily="18" charset="0"/>
                <a:cs typeface="Times New Roman" panose="02020603050405020304" pitchFamily="18" charset="0"/>
              </a:rPr>
              <a:t> </a:t>
            </a:r>
            <a:r>
              <a:rPr lang="en-US" altLang="en-US" sz="1800" dirty="0" smtClean="0">
                <a:latin typeface="Times New Roman" panose="02020603050405020304" pitchFamily="18" charset="0"/>
                <a:cs typeface="Times New Roman" panose="02020603050405020304" pitchFamily="18" charset="0"/>
              </a:rPr>
              <a:t>(inside it has 2 </a:t>
            </a:r>
            <a:r>
              <a:rPr lang="en-US" altLang="en-US" sz="1800" dirty="0" err="1" smtClean="0">
                <a:latin typeface="Times New Roman" panose="02020603050405020304" pitchFamily="18" charset="0"/>
                <a:cs typeface="Times New Roman" panose="02020603050405020304" pitchFamily="18" charset="0"/>
              </a:rPr>
              <a:t>TextViews</a:t>
            </a:r>
            <a:r>
              <a:rPr lang="en-US" altLang="en-US" sz="1800" dirty="0" smtClean="0">
                <a:latin typeface="Times New Roman" panose="02020603050405020304" pitchFamily="18" charset="0"/>
                <a:cs typeface="Times New Roman" panose="02020603050405020304" pitchFamily="18" charset="0"/>
              </a:rPr>
              <a:t>)</a:t>
            </a:r>
          </a:p>
        </p:txBody>
      </p:sp>
      <p:pic>
        <p:nvPicPr>
          <p:cNvPr id="38916" name="Picture 2" descr="https://developer.android.com/images/training/hierarchy-linearlayou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3857625"/>
            <a:ext cx="5307013" cy="277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ight Arrow 3"/>
          <p:cNvSpPr/>
          <p:nvPr/>
        </p:nvSpPr>
        <p:spPr>
          <a:xfrm>
            <a:off x="5459413" y="3933825"/>
            <a:ext cx="838200" cy="1219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nvGrpSpPr>
          <p:cNvPr id="38918" name="Group 9"/>
          <p:cNvGrpSpPr>
            <a:grpSpLocks/>
          </p:cNvGrpSpPr>
          <p:nvPr/>
        </p:nvGrpSpPr>
        <p:grpSpPr bwMode="auto">
          <a:xfrm>
            <a:off x="6275388" y="3657600"/>
            <a:ext cx="1905000" cy="3136900"/>
            <a:chOff x="6477000" y="2789238"/>
            <a:chExt cx="1905000" cy="3136900"/>
          </a:xfrm>
        </p:grpSpPr>
        <p:pic>
          <p:nvPicPr>
            <p:cNvPr id="38920" name="Picture 4" descr="https://developer.android.com/images/training/hierarchy-layouttimes.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77000" y="2789238"/>
              <a:ext cx="1905000" cy="313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21" name="TextBox 4"/>
            <p:cNvSpPr txBox="1">
              <a:spLocks noChangeArrowheads="1"/>
            </p:cNvSpPr>
            <p:nvPr/>
          </p:nvSpPr>
          <p:spPr bwMode="auto">
            <a:xfrm>
              <a:off x="6705600" y="3358634"/>
              <a:ext cx="147508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r>
                <a:rPr lang="en-US" altLang="en-US"/>
                <a:t>ImageView</a:t>
              </a:r>
            </a:p>
          </p:txBody>
        </p:sp>
        <p:sp>
          <p:nvSpPr>
            <p:cNvPr id="6" name="Rectangle 5"/>
            <p:cNvSpPr/>
            <p:nvPr/>
          </p:nvSpPr>
          <p:spPr>
            <a:xfrm>
              <a:off x="6934200" y="5372100"/>
              <a:ext cx="1090612" cy="1285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 name="Rectangle 8"/>
            <p:cNvSpPr/>
            <p:nvPr/>
          </p:nvSpPr>
          <p:spPr>
            <a:xfrm>
              <a:off x="6934200" y="5524500"/>
              <a:ext cx="1090612" cy="1285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38919" name="TextBox 6"/>
          <p:cNvSpPr txBox="1">
            <a:spLocks noChangeArrowheads="1"/>
          </p:cNvSpPr>
          <p:nvPr/>
        </p:nvSpPr>
        <p:spPr bwMode="auto">
          <a:xfrm>
            <a:off x="8077200" y="6019800"/>
            <a:ext cx="1066800" cy="461963"/>
          </a:xfrm>
          <a:prstGeom prst="rect">
            <a:avLst/>
          </a:prstGeom>
          <a:solidFill>
            <a:srgbClr val="FFC0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r>
              <a:rPr lang="en-US" altLang="en-US" sz="1200" dirty="0"/>
              <a:t>2 </a:t>
            </a:r>
            <a:br>
              <a:rPr lang="en-US" altLang="en-US" sz="1200" dirty="0"/>
            </a:br>
            <a:r>
              <a:rPr lang="en-US" altLang="en-US" sz="1200" dirty="0" err="1"/>
              <a:t>TextViews</a:t>
            </a:r>
            <a:endParaRPr lang="en-US" altLang="en-US" sz="1200" dirty="0"/>
          </a:p>
        </p:txBody>
      </p:sp>
      <p:pic>
        <p:nvPicPr>
          <p:cNvPr id="13" name="Picture 12" descr="Image result for UPES logo"/>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997481" y="0"/>
            <a:ext cx="2159438" cy="9375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4808817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Content Placeholder 2"/>
          <p:cNvSpPr txBox="1">
            <a:spLocks/>
          </p:cNvSpPr>
          <p:nvPr/>
        </p:nvSpPr>
        <p:spPr bwMode="auto">
          <a:xfrm>
            <a:off x="152400" y="9525"/>
            <a:ext cx="4419600" cy="449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700"/>
              </a:spcBef>
              <a:buClr>
                <a:schemeClr val="accent2"/>
              </a:buClr>
              <a:buSzPct val="60000"/>
              <a:buFont typeface="Wingdings" pitchFamily="2" charset="2"/>
              <a:buChar char=""/>
              <a:defRPr sz="2900">
                <a:solidFill>
                  <a:schemeClr val="tx1"/>
                </a:solidFill>
                <a:latin typeface="Tw Cen MT" pitchFamily="34" charset="0"/>
              </a:defRPr>
            </a:lvl1pPr>
            <a:lvl2pPr marL="639763" indent="-273050">
              <a:spcBef>
                <a:spcPts val="550"/>
              </a:spcBef>
              <a:buClr>
                <a:schemeClr val="accent1"/>
              </a:buClr>
              <a:buSzPct val="70000"/>
              <a:buFont typeface="Wingdings 2" pitchFamily="18" charset="2"/>
              <a:buChar char=""/>
              <a:defRPr sz="2600">
                <a:solidFill>
                  <a:schemeClr val="tx1"/>
                </a:solidFill>
                <a:latin typeface="Tw Cen MT" pitchFamily="34" charset="0"/>
              </a:defRPr>
            </a:lvl2pPr>
            <a:lvl3pPr indent="-228600">
              <a:spcBef>
                <a:spcPts val="500"/>
              </a:spcBef>
              <a:buClr>
                <a:schemeClr val="accent2"/>
              </a:buClr>
              <a:buSzPct val="75000"/>
              <a:buFont typeface="Wingdings" pitchFamily="2" charset="2"/>
              <a:buChar char=""/>
              <a:defRPr sz="2300">
                <a:solidFill>
                  <a:schemeClr val="tx1"/>
                </a:solidFill>
                <a:latin typeface="Tw Cen MT" pitchFamily="34" charset="0"/>
              </a:defRPr>
            </a:lvl3pPr>
            <a:lvl4pPr indent="-228600">
              <a:spcBef>
                <a:spcPts val="400"/>
              </a:spcBef>
              <a:buClr>
                <a:srgbClr val="A5AB81"/>
              </a:buClr>
              <a:buSzPct val="75000"/>
              <a:buFont typeface="Wingdings" pitchFamily="2" charset="2"/>
              <a:buChar char=""/>
              <a:defRPr sz="2000">
                <a:solidFill>
                  <a:schemeClr val="tx1"/>
                </a:solidFill>
                <a:latin typeface="Tw Cen MT" pitchFamily="34" charset="0"/>
              </a:defRPr>
            </a:lvl4pPr>
            <a:lvl5pPr indent="-228600">
              <a:spcBef>
                <a:spcPts val="400"/>
              </a:spcBef>
              <a:buClr>
                <a:srgbClr val="D8B25C"/>
              </a:buClr>
              <a:buSzPct val="65000"/>
              <a:buFont typeface="Wingdings" pitchFamily="2" charset="2"/>
              <a:buChar char=""/>
              <a:defRPr sz="2000">
                <a:solidFill>
                  <a:schemeClr val="tx1"/>
                </a:solidFill>
                <a:latin typeface="Tw Cen MT" pitchFamily="34" charset="0"/>
              </a:defRPr>
            </a:lvl5pPr>
            <a:lvl6pPr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Tw Cen MT" pitchFamily="34" charset="0"/>
              </a:defRPr>
            </a:lvl6pPr>
            <a:lvl7pPr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Tw Cen MT" pitchFamily="34" charset="0"/>
              </a:defRPr>
            </a:lvl7pPr>
            <a:lvl8pPr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Tw Cen MT" pitchFamily="34" charset="0"/>
              </a:defRPr>
            </a:lvl8pPr>
            <a:lvl9pPr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Tw Cen MT" pitchFamily="34" charset="0"/>
              </a:defRPr>
            </a:lvl9pPr>
          </a:lstStyle>
          <a:p>
            <a:pPr>
              <a:buFont typeface="Wingdings" pitchFamily="2" charset="2"/>
              <a:buNone/>
            </a:pPr>
            <a:r>
              <a:rPr lang="en-US" altLang="en-US" sz="1000"/>
              <a:t>&lt;?xml version="1.0" encoding="utf-8"?&gt;</a:t>
            </a:r>
          </a:p>
          <a:p>
            <a:pPr>
              <a:buFont typeface="Wingdings" pitchFamily="2" charset="2"/>
              <a:buNone/>
            </a:pPr>
            <a:r>
              <a:rPr lang="en-US" altLang="en-US" sz="1000"/>
              <a:t>&lt;</a:t>
            </a:r>
            <a:r>
              <a:rPr lang="en-US" altLang="en-US" sz="1000" b="1"/>
              <a:t>LinearLayou</a:t>
            </a:r>
            <a:r>
              <a:rPr lang="en-US" altLang="en-US" sz="1000"/>
              <a:t>t xmlns:android="http://schemas.android.com/apk/res/android"</a:t>
            </a:r>
          </a:p>
          <a:p>
            <a:pPr>
              <a:buFont typeface="Wingdings" pitchFamily="2" charset="2"/>
              <a:buNone/>
            </a:pPr>
            <a:r>
              <a:rPr lang="en-US" altLang="en-US" sz="1000"/>
              <a:t>    android:layout_width="match_parent"</a:t>
            </a:r>
          </a:p>
          <a:p>
            <a:pPr>
              <a:buFont typeface="Wingdings" pitchFamily="2" charset="2"/>
              <a:buNone/>
            </a:pPr>
            <a:r>
              <a:rPr lang="en-US" altLang="en-US" sz="1000"/>
              <a:t>    android:layout_height="match_parent"</a:t>
            </a:r>
          </a:p>
          <a:p>
            <a:pPr>
              <a:buFont typeface="Wingdings" pitchFamily="2" charset="2"/>
              <a:buNone/>
            </a:pPr>
            <a:r>
              <a:rPr lang="en-US" altLang="en-US" sz="1000"/>
              <a:t>    android:layout_margin="10dp"</a:t>
            </a:r>
          </a:p>
          <a:p>
            <a:pPr>
              <a:buFont typeface="Wingdings" pitchFamily="2" charset="2"/>
              <a:buNone/>
            </a:pPr>
            <a:r>
              <a:rPr lang="en-US" altLang="en-US" sz="1000"/>
              <a:t>    android:orientation="vertical"&gt; </a:t>
            </a:r>
          </a:p>
          <a:p>
            <a:pPr>
              <a:buFont typeface="Wingdings" pitchFamily="2" charset="2"/>
              <a:buNone/>
            </a:pPr>
            <a:r>
              <a:rPr lang="en-US" altLang="en-US" sz="1000"/>
              <a:t>    &lt;TextView</a:t>
            </a:r>
          </a:p>
          <a:p>
            <a:pPr>
              <a:buFont typeface="Wingdings" pitchFamily="2" charset="2"/>
              <a:buNone/>
            </a:pPr>
            <a:r>
              <a:rPr lang="en-US" altLang="en-US" sz="1000"/>
              <a:t>        android:layout_width="wrap_content"</a:t>
            </a:r>
          </a:p>
          <a:p>
            <a:pPr>
              <a:buFont typeface="Wingdings" pitchFamily="2" charset="2"/>
              <a:buNone/>
            </a:pPr>
            <a:r>
              <a:rPr lang="en-US" altLang="en-US" sz="1000"/>
              <a:t>        android:layout_height="wrap_content"</a:t>
            </a:r>
          </a:p>
          <a:p>
            <a:pPr>
              <a:buFont typeface="Wingdings" pitchFamily="2" charset="2"/>
              <a:buNone/>
            </a:pPr>
            <a:r>
              <a:rPr lang="en-US" altLang="en-US" sz="1000"/>
              <a:t>        android:text="Without using weightSum"</a:t>
            </a:r>
          </a:p>
          <a:p>
            <a:pPr>
              <a:buFont typeface="Wingdings" pitchFamily="2" charset="2"/>
              <a:buNone/>
            </a:pPr>
            <a:r>
              <a:rPr lang="en-US" altLang="en-US" sz="1000"/>
              <a:t>        android:textColor="@android:color/black"</a:t>
            </a:r>
          </a:p>
          <a:p>
            <a:pPr>
              <a:buFont typeface="Wingdings" pitchFamily="2" charset="2"/>
              <a:buNone/>
            </a:pPr>
            <a:r>
              <a:rPr lang="en-US" altLang="en-US" sz="1000"/>
              <a:t>        android:textSize="25sp" /&gt;</a:t>
            </a:r>
          </a:p>
          <a:p>
            <a:pPr>
              <a:buFont typeface="Wingdings" pitchFamily="2" charset="2"/>
              <a:buNone/>
            </a:pPr>
            <a:r>
              <a:rPr lang="en-US" altLang="en-US" sz="1000"/>
              <a:t>    &lt;</a:t>
            </a:r>
            <a:r>
              <a:rPr lang="en-US" altLang="en-US" sz="1000" b="1">
                <a:solidFill>
                  <a:srgbClr val="FF0000"/>
                </a:solidFill>
              </a:rPr>
              <a:t>LinearLayout</a:t>
            </a:r>
          </a:p>
          <a:p>
            <a:pPr>
              <a:buFont typeface="Wingdings" pitchFamily="2" charset="2"/>
              <a:buNone/>
            </a:pPr>
            <a:r>
              <a:rPr lang="en-US" altLang="en-US" sz="1000"/>
              <a:t>        android:layout_width="match_parent"</a:t>
            </a:r>
          </a:p>
          <a:p>
            <a:pPr>
              <a:buFont typeface="Wingdings" pitchFamily="2" charset="2"/>
              <a:buNone/>
            </a:pPr>
            <a:r>
              <a:rPr lang="en-US" altLang="en-US" sz="1000"/>
              <a:t>        android:layout_height="wrap_content"</a:t>
            </a:r>
          </a:p>
          <a:p>
            <a:pPr>
              <a:buFont typeface="Wingdings" pitchFamily="2" charset="2"/>
              <a:buNone/>
            </a:pPr>
            <a:r>
              <a:rPr lang="en-US" altLang="en-US" sz="1000"/>
              <a:t>        android:orientation="horizontal"&gt;</a:t>
            </a:r>
          </a:p>
          <a:p>
            <a:pPr>
              <a:buFont typeface="Wingdings" pitchFamily="2" charset="2"/>
              <a:buNone/>
            </a:pPr>
            <a:r>
              <a:rPr lang="en-US" altLang="en-US" sz="1000"/>
              <a:t> </a:t>
            </a:r>
          </a:p>
          <a:p>
            <a:pPr>
              <a:buFont typeface="Wingdings" pitchFamily="2" charset="2"/>
              <a:buNone/>
            </a:pPr>
            <a:r>
              <a:rPr lang="en-US" altLang="en-US" sz="1000"/>
              <a:t>        &lt;Button</a:t>
            </a:r>
          </a:p>
          <a:p>
            <a:pPr>
              <a:buFont typeface="Wingdings" pitchFamily="2" charset="2"/>
              <a:buNone/>
            </a:pPr>
            <a:r>
              <a:rPr lang="en-US" altLang="en-US" sz="1000"/>
              <a:t>            android:layout_width="wrap_content"</a:t>
            </a:r>
          </a:p>
          <a:p>
            <a:pPr>
              <a:buFont typeface="Wingdings" pitchFamily="2" charset="2"/>
              <a:buNone/>
            </a:pPr>
            <a:r>
              <a:rPr lang="en-US" altLang="en-US" sz="1000"/>
              <a:t>            android:layout_height="wrap_content"</a:t>
            </a:r>
          </a:p>
          <a:p>
            <a:pPr>
              <a:buFont typeface="Wingdings" pitchFamily="2" charset="2"/>
              <a:buNone/>
            </a:pPr>
            <a:r>
              <a:rPr lang="en-US" altLang="en-US" sz="1000"/>
              <a:t>            android:text="Android" /&gt;</a:t>
            </a:r>
          </a:p>
          <a:p>
            <a:pPr>
              <a:buFont typeface="Wingdings" pitchFamily="2" charset="2"/>
              <a:buNone/>
            </a:pPr>
            <a:r>
              <a:rPr lang="en-US" altLang="en-US" sz="1000"/>
              <a:t> </a:t>
            </a:r>
          </a:p>
          <a:p>
            <a:pPr>
              <a:buFont typeface="Wingdings" pitchFamily="2" charset="2"/>
              <a:buNone/>
            </a:pPr>
            <a:r>
              <a:rPr lang="en-US" altLang="en-US" sz="1000"/>
              <a:t>        &lt;Button</a:t>
            </a:r>
          </a:p>
          <a:p>
            <a:pPr>
              <a:buFont typeface="Wingdings" pitchFamily="2" charset="2"/>
              <a:buNone/>
            </a:pPr>
            <a:r>
              <a:rPr lang="en-US" altLang="en-US" sz="1000"/>
              <a:t>            android:layout_width="wrap_content"</a:t>
            </a:r>
          </a:p>
          <a:p>
            <a:pPr>
              <a:buFont typeface="Wingdings" pitchFamily="2" charset="2"/>
              <a:buNone/>
            </a:pPr>
            <a:r>
              <a:rPr lang="en-US" altLang="en-US" sz="1000"/>
              <a:t>            android:layout_height="wrap_content"</a:t>
            </a:r>
          </a:p>
          <a:p>
            <a:pPr>
              <a:buFont typeface="Wingdings" pitchFamily="2" charset="2"/>
              <a:buNone/>
            </a:pPr>
            <a:r>
              <a:rPr lang="en-US" altLang="en-US" sz="1000"/>
              <a:t>            android:text="Java" /&gt;</a:t>
            </a:r>
          </a:p>
          <a:p>
            <a:pPr>
              <a:buFont typeface="Wingdings" pitchFamily="2" charset="2"/>
              <a:buNone/>
            </a:pPr>
            <a:r>
              <a:rPr lang="en-US" altLang="en-US" sz="1000"/>
              <a:t>    &lt;/LinearLayout&gt;</a:t>
            </a:r>
          </a:p>
          <a:p>
            <a:pPr>
              <a:buFont typeface="Wingdings" pitchFamily="2" charset="2"/>
              <a:buNone/>
            </a:pPr>
            <a:r>
              <a:rPr lang="en-US" altLang="en-US" sz="1000"/>
              <a:t> </a:t>
            </a:r>
          </a:p>
          <a:p>
            <a:pPr>
              <a:buFont typeface="Wingdings" pitchFamily="2" charset="2"/>
              <a:buNone/>
            </a:pPr>
            <a:r>
              <a:rPr lang="en-US" altLang="en-US" sz="1000"/>
              <a:t> </a:t>
            </a:r>
          </a:p>
        </p:txBody>
      </p:sp>
      <p:sp>
        <p:nvSpPr>
          <p:cNvPr id="5" name="Content Placeholder 2"/>
          <p:cNvSpPr txBox="1">
            <a:spLocks/>
          </p:cNvSpPr>
          <p:nvPr/>
        </p:nvSpPr>
        <p:spPr>
          <a:xfrm>
            <a:off x="2895600" y="619125"/>
            <a:ext cx="2819400" cy="6238875"/>
          </a:xfrm>
          <a:prstGeom prst="rect">
            <a:avLst/>
          </a:prstGeom>
          <a:solidFill>
            <a:schemeClr val="bg1">
              <a:lumMod val="85000"/>
            </a:schemeClr>
          </a:solidFill>
        </p:spPr>
        <p:txBody>
          <a:bodyPr/>
          <a:lstStyle>
            <a:lvl1pPr marL="319088" indent="-319088" algn="l" rtl="0" eaLnBrk="0" fontAlgn="base" hangingPunct="0">
              <a:spcBef>
                <a:spcPts val="700"/>
              </a:spcBef>
              <a:spcAft>
                <a:spcPct val="0"/>
              </a:spcAft>
              <a:buClr>
                <a:schemeClr val="accent2"/>
              </a:buClr>
              <a:buSzPct val="60000"/>
              <a:buFont typeface="Wingdings" pitchFamily="2" charset="2"/>
              <a:buChar char=""/>
              <a:defRPr sz="2900" kern="1200">
                <a:solidFill>
                  <a:schemeClr val="tx1"/>
                </a:solidFill>
                <a:latin typeface="+mn-lt"/>
                <a:ea typeface="+mn-ea"/>
                <a:cs typeface="+mn-cs"/>
              </a:defRPr>
            </a:lvl1pPr>
            <a:lvl2pPr marL="639763" indent="-273050" algn="l" rtl="0" eaLnBrk="0" fontAlgn="base" hangingPunct="0">
              <a:spcBef>
                <a:spcPts val="550"/>
              </a:spcBef>
              <a:spcAft>
                <a:spcPct val="0"/>
              </a:spcAft>
              <a:buClr>
                <a:schemeClr val="accent1"/>
              </a:buClr>
              <a:buSzPct val="70000"/>
              <a:buFont typeface="Wingdings 2" pitchFamily="18" charset="2"/>
              <a:buChar char=""/>
              <a:defRPr sz="2600" kern="1200">
                <a:solidFill>
                  <a:schemeClr val="tx1"/>
                </a:solidFill>
                <a:latin typeface="+mn-lt"/>
                <a:ea typeface="+mn-ea"/>
                <a:cs typeface="+mn-cs"/>
              </a:defRPr>
            </a:lvl2pPr>
            <a:lvl3pPr marL="914400" indent="-228600" algn="l" rtl="0" eaLnBrk="0" fontAlgn="base" hangingPunct="0">
              <a:spcBef>
                <a:spcPts val="500"/>
              </a:spcBef>
              <a:spcAft>
                <a:spcPct val="0"/>
              </a:spcAft>
              <a:buClr>
                <a:schemeClr val="accent2"/>
              </a:buClr>
              <a:buSzPct val="75000"/>
              <a:buFont typeface="Wingdings" pitchFamily="2" charset="2"/>
              <a:buChar char=""/>
              <a:defRPr sz="2300" kern="1200">
                <a:solidFill>
                  <a:schemeClr val="tx1"/>
                </a:solidFill>
                <a:latin typeface="+mn-lt"/>
                <a:ea typeface="+mn-ea"/>
                <a:cs typeface="+mn-cs"/>
              </a:defRPr>
            </a:lvl3pPr>
            <a:lvl4pPr marL="1371600" indent="-228600" algn="l" rtl="0" eaLnBrk="0" fontAlgn="base" hangingPunct="0">
              <a:spcBef>
                <a:spcPts val="400"/>
              </a:spcBef>
              <a:spcAft>
                <a:spcPct val="0"/>
              </a:spcAft>
              <a:buClr>
                <a:srgbClr val="A5AB81"/>
              </a:buClr>
              <a:buSzPct val="75000"/>
              <a:buFont typeface="Wingdings" pitchFamily="2" charset="2"/>
              <a:buChar char=""/>
              <a:defRPr sz="2000" kern="1200">
                <a:solidFill>
                  <a:schemeClr val="tx1"/>
                </a:solidFill>
                <a:latin typeface="+mn-lt"/>
                <a:ea typeface="+mn-ea"/>
                <a:cs typeface="+mn-cs"/>
              </a:defRPr>
            </a:lvl4pPr>
            <a:lvl5pPr marL="1828800" indent="-228600" algn="l" rtl="0" eaLnBrk="0" fontAlgn="base" hangingPunct="0">
              <a:spcBef>
                <a:spcPts val="400"/>
              </a:spcBef>
              <a:spcAft>
                <a:spcPct val="0"/>
              </a:spcAft>
              <a:buClr>
                <a:srgbClr val="D8B25C"/>
              </a:buClr>
              <a:buSzPct val="65000"/>
              <a:buFont typeface="Wingdings" pitchFamily="2" charset="2"/>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pPr marL="0" indent="0">
              <a:buFont typeface="Wingdings" pitchFamily="2" charset="2"/>
              <a:buNone/>
              <a:defRPr/>
            </a:pPr>
            <a:r>
              <a:rPr lang="en-US" sz="1000" dirty="0" smtClean="0"/>
              <a:t>      </a:t>
            </a:r>
          </a:p>
          <a:p>
            <a:pPr marL="0" indent="0">
              <a:buFont typeface="Wingdings" pitchFamily="2" charset="2"/>
              <a:buNone/>
              <a:defRPr/>
            </a:pPr>
            <a:r>
              <a:rPr lang="en-US" sz="1000" dirty="0" smtClean="0"/>
              <a:t>     &lt;</a:t>
            </a:r>
            <a:r>
              <a:rPr lang="en-US" sz="1000" dirty="0" err="1" smtClean="0"/>
              <a:t>TextView</a:t>
            </a:r>
            <a:endParaRPr lang="en-US" sz="1000" dirty="0" smtClean="0"/>
          </a:p>
          <a:p>
            <a:pPr marL="0" indent="0">
              <a:buFont typeface="Wingdings" pitchFamily="2" charset="2"/>
              <a:buNone/>
              <a:defRPr/>
            </a:pPr>
            <a:r>
              <a:rPr lang="en-US" sz="1000" dirty="0" smtClean="0"/>
              <a:t>        </a:t>
            </a:r>
            <a:r>
              <a:rPr lang="en-US" sz="1000" dirty="0" err="1" smtClean="0"/>
              <a:t>android:layout_width</a:t>
            </a:r>
            <a:r>
              <a:rPr lang="en-US" sz="1000" dirty="0" smtClean="0"/>
              <a:t>="</a:t>
            </a:r>
            <a:r>
              <a:rPr lang="en-US" sz="1000" dirty="0" err="1" smtClean="0"/>
              <a:t>wrap_content</a:t>
            </a:r>
            <a:r>
              <a:rPr lang="en-US" sz="1000" dirty="0" smtClean="0"/>
              <a:t>"</a:t>
            </a:r>
          </a:p>
          <a:p>
            <a:pPr marL="0" indent="0">
              <a:buFont typeface="Wingdings" pitchFamily="2" charset="2"/>
              <a:buNone/>
              <a:defRPr/>
            </a:pPr>
            <a:r>
              <a:rPr lang="en-US" sz="1000" dirty="0" smtClean="0"/>
              <a:t>        </a:t>
            </a:r>
            <a:r>
              <a:rPr lang="en-US" sz="1000" dirty="0" err="1" smtClean="0"/>
              <a:t>android:layout_height</a:t>
            </a:r>
            <a:r>
              <a:rPr lang="en-US" sz="1000" dirty="0" smtClean="0"/>
              <a:t>="</a:t>
            </a:r>
            <a:r>
              <a:rPr lang="en-US" sz="1000" dirty="0" err="1" smtClean="0"/>
              <a:t>wrap_content</a:t>
            </a:r>
            <a:r>
              <a:rPr lang="en-US" sz="1000" dirty="0" smtClean="0"/>
              <a:t>"</a:t>
            </a:r>
          </a:p>
          <a:p>
            <a:pPr marL="0" indent="0">
              <a:buFont typeface="Wingdings" pitchFamily="2" charset="2"/>
              <a:buNone/>
              <a:defRPr/>
            </a:pPr>
            <a:r>
              <a:rPr lang="en-US" sz="1000" dirty="0" smtClean="0"/>
              <a:t>        </a:t>
            </a:r>
            <a:r>
              <a:rPr lang="en-US" sz="1000" dirty="0" err="1" smtClean="0"/>
              <a:t>android:layout_marginTop</a:t>
            </a:r>
            <a:r>
              <a:rPr lang="en-US" sz="1000" dirty="0" smtClean="0"/>
              <a:t>="20dp"</a:t>
            </a:r>
          </a:p>
          <a:p>
            <a:pPr marL="0" indent="0">
              <a:buFont typeface="Wingdings" pitchFamily="2" charset="2"/>
              <a:buNone/>
              <a:defRPr/>
            </a:pPr>
            <a:r>
              <a:rPr lang="en-US" sz="1000" dirty="0" smtClean="0"/>
              <a:t>        </a:t>
            </a:r>
            <a:r>
              <a:rPr lang="en-US" sz="1000" dirty="0" err="1" smtClean="0"/>
              <a:t>android:text</a:t>
            </a:r>
            <a:r>
              <a:rPr lang="en-US" sz="1000" dirty="0" smtClean="0"/>
              <a:t>="Using </a:t>
            </a:r>
            <a:r>
              <a:rPr lang="en-US" sz="1000" dirty="0" err="1" smtClean="0"/>
              <a:t>weightSum</a:t>
            </a:r>
            <a:r>
              <a:rPr lang="en-US" sz="1000" dirty="0" smtClean="0"/>
              <a:t>"</a:t>
            </a:r>
          </a:p>
          <a:p>
            <a:pPr marL="0" indent="0">
              <a:buFont typeface="Wingdings" pitchFamily="2" charset="2"/>
              <a:buNone/>
              <a:defRPr/>
            </a:pPr>
            <a:r>
              <a:rPr lang="en-US" sz="1000" dirty="0" smtClean="0"/>
              <a:t>        </a:t>
            </a:r>
            <a:r>
              <a:rPr lang="en-US" sz="1000" dirty="0" err="1" smtClean="0"/>
              <a:t>android:textColor</a:t>
            </a:r>
            <a:r>
              <a:rPr lang="en-US" sz="1000" dirty="0" smtClean="0"/>
              <a:t>="@</a:t>
            </a:r>
            <a:r>
              <a:rPr lang="en-US" sz="1000" dirty="0" err="1" smtClean="0"/>
              <a:t>android:color</a:t>
            </a:r>
            <a:r>
              <a:rPr lang="en-US" sz="1000" dirty="0" smtClean="0"/>
              <a:t>/black"</a:t>
            </a:r>
          </a:p>
          <a:p>
            <a:pPr marL="0" indent="0">
              <a:buFont typeface="Wingdings" pitchFamily="2" charset="2"/>
              <a:buNone/>
              <a:defRPr/>
            </a:pPr>
            <a:r>
              <a:rPr lang="en-US" sz="1000" dirty="0" smtClean="0"/>
              <a:t>        </a:t>
            </a:r>
            <a:r>
              <a:rPr lang="en-US" sz="1000" dirty="0" err="1" smtClean="0"/>
              <a:t>android:textSize</a:t>
            </a:r>
            <a:r>
              <a:rPr lang="en-US" sz="1000" dirty="0" smtClean="0"/>
              <a:t>="25sp" /&gt;</a:t>
            </a:r>
          </a:p>
          <a:p>
            <a:pPr marL="0" indent="0">
              <a:buFont typeface="Wingdings" pitchFamily="2" charset="2"/>
              <a:buNone/>
              <a:defRPr/>
            </a:pPr>
            <a:r>
              <a:rPr lang="en-US" sz="1000" dirty="0" smtClean="0"/>
              <a:t> </a:t>
            </a:r>
          </a:p>
          <a:p>
            <a:pPr marL="0" indent="0">
              <a:buFont typeface="Wingdings" pitchFamily="2" charset="2"/>
              <a:buNone/>
              <a:defRPr/>
            </a:pPr>
            <a:r>
              <a:rPr lang="en-US" sz="1000" dirty="0" smtClean="0"/>
              <a:t>    &lt;</a:t>
            </a:r>
            <a:r>
              <a:rPr lang="en-US" sz="1000" b="1" dirty="0" err="1" smtClean="0">
                <a:solidFill>
                  <a:srgbClr val="FF0000"/>
                </a:solidFill>
              </a:rPr>
              <a:t>LinearLayout</a:t>
            </a:r>
            <a:endParaRPr lang="en-US" sz="1000" b="1" dirty="0" smtClean="0">
              <a:solidFill>
                <a:srgbClr val="FF0000"/>
              </a:solidFill>
            </a:endParaRPr>
          </a:p>
          <a:p>
            <a:pPr marL="0" indent="0">
              <a:buFont typeface="Wingdings" pitchFamily="2" charset="2"/>
              <a:buNone/>
              <a:defRPr/>
            </a:pPr>
            <a:r>
              <a:rPr lang="en-US" sz="1000" dirty="0" smtClean="0"/>
              <a:t>        </a:t>
            </a:r>
            <a:r>
              <a:rPr lang="en-US" sz="1000" dirty="0" err="1" smtClean="0"/>
              <a:t>android:layout_width</a:t>
            </a:r>
            <a:r>
              <a:rPr lang="en-US" sz="1000" dirty="0" smtClean="0"/>
              <a:t>="</a:t>
            </a:r>
            <a:r>
              <a:rPr lang="en-US" sz="1000" dirty="0" err="1" smtClean="0"/>
              <a:t>match_parent</a:t>
            </a:r>
            <a:r>
              <a:rPr lang="en-US" sz="1000" dirty="0" smtClean="0"/>
              <a:t>"</a:t>
            </a:r>
          </a:p>
          <a:p>
            <a:pPr marL="0" indent="0">
              <a:buFont typeface="Wingdings" pitchFamily="2" charset="2"/>
              <a:buNone/>
              <a:defRPr/>
            </a:pPr>
            <a:r>
              <a:rPr lang="en-US" sz="1000" dirty="0" smtClean="0"/>
              <a:t>        </a:t>
            </a:r>
            <a:r>
              <a:rPr lang="en-US" sz="1000" dirty="0" err="1" smtClean="0"/>
              <a:t>android:layout_height</a:t>
            </a:r>
            <a:r>
              <a:rPr lang="en-US" sz="1000" dirty="0" smtClean="0"/>
              <a:t>="</a:t>
            </a:r>
            <a:r>
              <a:rPr lang="en-US" sz="1000" dirty="0" err="1" smtClean="0"/>
              <a:t>wrap_content</a:t>
            </a:r>
            <a:r>
              <a:rPr lang="en-US" sz="1000" dirty="0" smtClean="0"/>
              <a:t>"</a:t>
            </a:r>
          </a:p>
          <a:p>
            <a:pPr marL="0" indent="0">
              <a:buFont typeface="Wingdings" pitchFamily="2" charset="2"/>
              <a:buNone/>
              <a:defRPr/>
            </a:pPr>
            <a:r>
              <a:rPr lang="en-US" sz="1000" dirty="0" smtClean="0"/>
              <a:t>        </a:t>
            </a:r>
            <a:r>
              <a:rPr lang="en-US" sz="1000" dirty="0" err="1" smtClean="0"/>
              <a:t>android:orientation</a:t>
            </a:r>
            <a:r>
              <a:rPr lang="en-US" sz="1000" dirty="0" smtClean="0"/>
              <a:t>="horizontal"</a:t>
            </a:r>
          </a:p>
          <a:p>
            <a:pPr marL="0" indent="0">
              <a:buFont typeface="Wingdings" pitchFamily="2" charset="2"/>
              <a:buNone/>
              <a:defRPr/>
            </a:pPr>
            <a:r>
              <a:rPr lang="en-US" sz="1000" dirty="0" smtClean="0"/>
              <a:t>        </a:t>
            </a:r>
            <a:r>
              <a:rPr lang="en-US" sz="1000" dirty="0" err="1" smtClean="0"/>
              <a:t>android:weightSum</a:t>
            </a:r>
            <a:r>
              <a:rPr lang="en-US" sz="1000" dirty="0" smtClean="0"/>
              <a:t>="1"&gt;</a:t>
            </a:r>
          </a:p>
          <a:p>
            <a:pPr marL="0" indent="0">
              <a:buFont typeface="Wingdings" pitchFamily="2" charset="2"/>
              <a:buNone/>
              <a:defRPr/>
            </a:pPr>
            <a:endParaRPr lang="en-US" sz="1000" dirty="0" smtClean="0"/>
          </a:p>
          <a:p>
            <a:pPr marL="0" indent="0">
              <a:buFont typeface="Wingdings" pitchFamily="2" charset="2"/>
              <a:buNone/>
              <a:defRPr/>
            </a:pPr>
            <a:r>
              <a:rPr lang="en-US" sz="1000" dirty="0" smtClean="0"/>
              <a:t>        &lt;Button</a:t>
            </a:r>
          </a:p>
          <a:p>
            <a:pPr marL="0" indent="0">
              <a:buFont typeface="Wingdings" pitchFamily="2" charset="2"/>
              <a:buNone/>
              <a:defRPr/>
            </a:pPr>
            <a:r>
              <a:rPr lang="en-US" sz="1000" dirty="0" smtClean="0"/>
              <a:t>            </a:t>
            </a:r>
            <a:r>
              <a:rPr lang="en-US" sz="1000" dirty="0" err="1" smtClean="0"/>
              <a:t>android:layout_width</a:t>
            </a:r>
            <a:r>
              <a:rPr lang="en-US" sz="1000" dirty="0" smtClean="0"/>
              <a:t>="</a:t>
            </a:r>
            <a:r>
              <a:rPr lang="en-US" sz="1000" dirty="0" err="1" smtClean="0"/>
              <a:t>wrap_content</a:t>
            </a:r>
            <a:r>
              <a:rPr lang="en-US" sz="1000" dirty="0" smtClean="0"/>
              <a:t>"</a:t>
            </a:r>
          </a:p>
          <a:p>
            <a:pPr marL="0" indent="0">
              <a:buFont typeface="Wingdings" pitchFamily="2" charset="2"/>
              <a:buNone/>
              <a:defRPr/>
            </a:pPr>
            <a:r>
              <a:rPr lang="en-US" sz="1000" dirty="0" smtClean="0"/>
              <a:t>            </a:t>
            </a:r>
            <a:r>
              <a:rPr lang="en-US" sz="1000" dirty="0" err="1" smtClean="0"/>
              <a:t>android:layout_height</a:t>
            </a:r>
            <a:r>
              <a:rPr lang="en-US" sz="1000" dirty="0" smtClean="0"/>
              <a:t>="</a:t>
            </a:r>
            <a:r>
              <a:rPr lang="en-US" sz="1000" dirty="0" err="1" smtClean="0"/>
              <a:t>wrap_content</a:t>
            </a:r>
            <a:r>
              <a:rPr lang="en-US" sz="1000" dirty="0" smtClean="0"/>
              <a:t>"</a:t>
            </a:r>
          </a:p>
          <a:p>
            <a:pPr marL="0" indent="0">
              <a:buFont typeface="Wingdings" pitchFamily="2" charset="2"/>
              <a:buNone/>
              <a:defRPr/>
            </a:pPr>
            <a:r>
              <a:rPr lang="en-US" sz="1000" dirty="0" smtClean="0"/>
              <a:t>            </a:t>
            </a:r>
            <a:r>
              <a:rPr lang="en-US" sz="1000" dirty="0" err="1" smtClean="0"/>
              <a:t>android:layout_weight</a:t>
            </a:r>
            <a:r>
              <a:rPr lang="en-US" sz="1000" dirty="0" smtClean="0"/>
              <a:t>="0.7"</a:t>
            </a:r>
          </a:p>
          <a:p>
            <a:pPr marL="0" indent="0">
              <a:buFont typeface="Wingdings" pitchFamily="2" charset="2"/>
              <a:buNone/>
              <a:defRPr/>
            </a:pPr>
            <a:r>
              <a:rPr lang="en-US" sz="1000" dirty="0" smtClean="0"/>
              <a:t>            </a:t>
            </a:r>
            <a:r>
              <a:rPr lang="en-US" sz="1000" dirty="0" err="1" smtClean="0"/>
              <a:t>android:text</a:t>
            </a:r>
            <a:r>
              <a:rPr lang="en-US" sz="1000" dirty="0" smtClean="0"/>
              <a:t>="Android" /&gt;</a:t>
            </a:r>
          </a:p>
          <a:p>
            <a:pPr marL="0" indent="0">
              <a:buFont typeface="Wingdings" pitchFamily="2" charset="2"/>
              <a:buNone/>
              <a:defRPr/>
            </a:pPr>
            <a:r>
              <a:rPr lang="en-US" sz="1000" dirty="0" smtClean="0"/>
              <a:t>        &lt;Button</a:t>
            </a:r>
          </a:p>
          <a:p>
            <a:pPr marL="0" indent="0">
              <a:buFont typeface="Wingdings" pitchFamily="2" charset="2"/>
              <a:buNone/>
              <a:defRPr/>
            </a:pPr>
            <a:r>
              <a:rPr lang="en-US" sz="1000" dirty="0" smtClean="0"/>
              <a:t>            </a:t>
            </a:r>
            <a:r>
              <a:rPr lang="en-US" sz="1000" dirty="0" err="1" smtClean="0"/>
              <a:t>android:layout_width</a:t>
            </a:r>
            <a:r>
              <a:rPr lang="en-US" sz="1000" dirty="0" smtClean="0"/>
              <a:t>="</a:t>
            </a:r>
            <a:r>
              <a:rPr lang="en-US" sz="1000" dirty="0" err="1" smtClean="0"/>
              <a:t>wrap_content</a:t>
            </a:r>
            <a:r>
              <a:rPr lang="en-US" sz="1000" dirty="0" smtClean="0"/>
              <a:t>"</a:t>
            </a:r>
          </a:p>
          <a:p>
            <a:pPr marL="0" indent="0">
              <a:buFont typeface="Wingdings" pitchFamily="2" charset="2"/>
              <a:buNone/>
              <a:defRPr/>
            </a:pPr>
            <a:r>
              <a:rPr lang="en-US" sz="1000" dirty="0" smtClean="0"/>
              <a:t>            </a:t>
            </a:r>
            <a:r>
              <a:rPr lang="en-US" sz="1000" dirty="0" err="1" smtClean="0"/>
              <a:t>android:layout_height</a:t>
            </a:r>
            <a:r>
              <a:rPr lang="en-US" sz="1000" dirty="0" smtClean="0"/>
              <a:t>="</a:t>
            </a:r>
            <a:r>
              <a:rPr lang="en-US" sz="1000" dirty="0" err="1" smtClean="0"/>
              <a:t>wrap_content</a:t>
            </a:r>
            <a:r>
              <a:rPr lang="en-US" sz="1000" dirty="0" smtClean="0"/>
              <a:t>"</a:t>
            </a:r>
          </a:p>
          <a:p>
            <a:pPr marL="0" indent="0">
              <a:buFont typeface="Wingdings" pitchFamily="2" charset="2"/>
              <a:buNone/>
              <a:defRPr/>
            </a:pPr>
            <a:r>
              <a:rPr lang="en-US" sz="1000" dirty="0" smtClean="0"/>
              <a:t>            </a:t>
            </a:r>
            <a:r>
              <a:rPr lang="en-US" sz="1000" dirty="0" err="1" smtClean="0"/>
              <a:t>android:layout_weight</a:t>
            </a:r>
            <a:r>
              <a:rPr lang="en-US" sz="1000" dirty="0" smtClean="0"/>
              <a:t>="0.3"</a:t>
            </a:r>
          </a:p>
          <a:p>
            <a:pPr marL="0" indent="0">
              <a:buFont typeface="Wingdings" pitchFamily="2" charset="2"/>
              <a:buNone/>
              <a:defRPr/>
            </a:pPr>
            <a:r>
              <a:rPr lang="en-US" sz="1000" dirty="0" smtClean="0"/>
              <a:t>            </a:t>
            </a:r>
            <a:r>
              <a:rPr lang="en-US" sz="1000" dirty="0" err="1" smtClean="0"/>
              <a:t>android:text</a:t>
            </a:r>
            <a:r>
              <a:rPr lang="en-US" sz="1000" dirty="0" smtClean="0"/>
              <a:t>="C" /&gt;</a:t>
            </a:r>
            <a:br>
              <a:rPr lang="en-US" sz="1000" dirty="0" smtClean="0"/>
            </a:br>
            <a:r>
              <a:rPr lang="en-US" sz="1000" dirty="0" smtClean="0"/>
              <a:t>    &lt;/</a:t>
            </a:r>
            <a:r>
              <a:rPr lang="en-US" sz="1000" dirty="0" err="1" smtClean="0"/>
              <a:t>LinearLayout</a:t>
            </a:r>
            <a:r>
              <a:rPr lang="en-US" sz="1000" dirty="0" smtClean="0"/>
              <a:t>&gt;</a:t>
            </a:r>
          </a:p>
          <a:p>
            <a:pPr marL="0" indent="0">
              <a:buFont typeface="Wingdings" pitchFamily="2" charset="2"/>
              <a:buNone/>
              <a:defRPr/>
            </a:pPr>
            <a:endParaRPr lang="en-US" sz="1000" dirty="0"/>
          </a:p>
        </p:txBody>
      </p:sp>
      <p:sp>
        <p:nvSpPr>
          <p:cNvPr id="6" name="U-Turn Arrow 5"/>
          <p:cNvSpPr/>
          <p:nvPr/>
        </p:nvSpPr>
        <p:spPr>
          <a:xfrm>
            <a:off x="2743200" y="381000"/>
            <a:ext cx="685800" cy="6248400"/>
          </a:xfrm>
          <a:prstGeom prst="uturnArrow">
            <a:avLst>
              <a:gd name="adj1" fmla="val 25000"/>
              <a:gd name="adj2" fmla="val 25000"/>
              <a:gd name="adj3" fmla="val 25000"/>
              <a:gd name="adj4" fmla="val 43750"/>
              <a:gd name="adj5" fmla="val 8480"/>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chemeClr val="tx1"/>
              </a:solidFill>
            </a:endParaRPr>
          </a:p>
        </p:txBody>
      </p:sp>
      <p:sp>
        <p:nvSpPr>
          <p:cNvPr id="39941" name="Content Placeholder 2"/>
          <p:cNvSpPr txBox="1">
            <a:spLocks/>
          </p:cNvSpPr>
          <p:nvPr/>
        </p:nvSpPr>
        <p:spPr bwMode="auto">
          <a:xfrm>
            <a:off x="5638800" y="619125"/>
            <a:ext cx="2579688" cy="6315075"/>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ts val="700"/>
              </a:spcBef>
              <a:buClr>
                <a:schemeClr val="accent2"/>
              </a:buClr>
              <a:buSzPct val="60000"/>
              <a:buFont typeface="Wingdings" pitchFamily="2" charset="2"/>
              <a:buChar char=""/>
              <a:defRPr sz="2900">
                <a:solidFill>
                  <a:schemeClr val="tx1"/>
                </a:solidFill>
                <a:latin typeface="Tw Cen MT" pitchFamily="34" charset="0"/>
              </a:defRPr>
            </a:lvl1pPr>
            <a:lvl2pPr marL="639763" indent="-273050">
              <a:spcBef>
                <a:spcPts val="550"/>
              </a:spcBef>
              <a:buClr>
                <a:schemeClr val="accent1"/>
              </a:buClr>
              <a:buSzPct val="70000"/>
              <a:buFont typeface="Wingdings 2" pitchFamily="18" charset="2"/>
              <a:buChar char=""/>
              <a:defRPr sz="2600">
                <a:solidFill>
                  <a:schemeClr val="tx1"/>
                </a:solidFill>
                <a:latin typeface="Tw Cen MT" pitchFamily="34" charset="0"/>
              </a:defRPr>
            </a:lvl2pPr>
            <a:lvl3pPr indent="-228600">
              <a:spcBef>
                <a:spcPts val="500"/>
              </a:spcBef>
              <a:buClr>
                <a:schemeClr val="accent2"/>
              </a:buClr>
              <a:buSzPct val="75000"/>
              <a:buFont typeface="Wingdings" pitchFamily="2" charset="2"/>
              <a:buChar char=""/>
              <a:defRPr sz="2300">
                <a:solidFill>
                  <a:schemeClr val="tx1"/>
                </a:solidFill>
                <a:latin typeface="Tw Cen MT" pitchFamily="34" charset="0"/>
              </a:defRPr>
            </a:lvl3pPr>
            <a:lvl4pPr indent="-228600">
              <a:spcBef>
                <a:spcPts val="400"/>
              </a:spcBef>
              <a:buClr>
                <a:srgbClr val="A5AB81"/>
              </a:buClr>
              <a:buSzPct val="75000"/>
              <a:buFont typeface="Wingdings" pitchFamily="2" charset="2"/>
              <a:buChar char=""/>
              <a:defRPr sz="2000">
                <a:solidFill>
                  <a:schemeClr val="tx1"/>
                </a:solidFill>
                <a:latin typeface="Tw Cen MT" pitchFamily="34" charset="0"/>
              </a:defRPr>
            </a:lvl4pPr>
            <a:lvl5pPr indent="-228600">
              <a:spcBef>
                <a:spcPts val="400"/>
              </a:spcBef>
              <a:buClr>
                <a:srgbClr val="D8B25C"/>
              </a:buClr>
              <a:buSzPct val="65000"/>
              <a:buFont typeface="Wingdings" pitchFamily="2" charset="2"/>
              <a:buChar char=""/>
              <a:defRPr sz="2000">
                <a:solidFill>
                  <a:schemeClr val="tx1"/>
                </a:solidFill>
                <a:latin typeface="Tw Cen MT" pitchFamily="34" charset="0"/>
              </a:defRPr>
            </a:lvl5pPr>
            <a:lvl6pPr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Tw Cen MT" pitchFamily="34" charset="0"/>
              </a:defRPr>
            </a:lvl6pPr>
            <a:lvl7pPr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Tw Cen MT" pitchFamily="34" charset="0"/>
              </a:defRPr>
            </a:lvl7pPr>
            <a:lvl8pPr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Tw Cen MT" pitchFamily="34" charset="0"/>
              </a:defRPr>
            </a:lvl8pPr>
            <a:lvl9pPr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Tw Cen MT" pitchFamily="34" charset="0"/>
              </a:defRPr>
            </a:lvl9pPr>
          </a:lstStyle>
          <a:p>
            <a:pPr>
              <a:buFont typeface="Wingdings" pitchFamily="2" charset="2"/>
              <a:buNone/>
            </a:pPr>
            <a:r>
              <a:rPr lang="en-US" altLang="en-US" sz="1000"/>
              <a:t>    &lt;</a:t>
            </a:r>
            <a:r>
              <a:rPr lang="en-US" altLang="en-US" sz="1000" b="1">
                <a:solidFill>
                  <a:srgbClr val="FF0000"/>
                </a:solidFill>
              </a:rPr>
              <a:t>LinearLayout</a:t>
            </a:r>
          </a:p>
          <a:p>
            <a:pPr>
              <a:buFont typeface="Wingdings" pitchFamily="2" charset="2"/>
              <a:buNone/>
            </a:pPr>
            <a:r>
              <a:rPr lang="en-US" altLang="en-US" sz="1000"/>
              <a:t>        android:layout_width="match_parent"</a:t>
            </a:r>
          </a:p>
          <a:p>
            <a:pPr>
              <a:buFont typeface="Wingdings" pitchFamily="2" charset="2"/>
              <a:buNone/>
            </a:pPr>
            <a:r>
              <a:rPr lang="en-US" altLang="en-US" sz="1000"/>
              <a:t>        android:layout_height="wrap_content"</a:t>
            </a:r>
          </a:p>
          <a:p>
            <a:pPr>
              <a:buFont typeface="Wingdings" pitchFamily="2" charset="2"/>
              <a:buNone/>
            </a:pPr>
            <a:r>
              <a:rPr lang="en-US" altLang="en-US" sz="1000"/>
              <a:t>        android:layout_marginTop="10dp"</a:t>
            </a:r>
          </a:p>
          <a:p>
            <a:pPr>
              <a:buFont typeface="Wingdings" pitchFamily="2" charset="2"/>
              <a:buNone/>
            </a:pPr>
            <a:r>
              <a:rPr lang="en-US" altLang="en-US" sz="1000"/>
              <a:t>        android:orientation="horizontal"</a:t>
            </a:r>
          </a:p>
          <a:p>
            <a:pPr>
              <a:buFont typeface="Wingdings" pitchFamily="2" charset="2"/>
              <a:buNone/>
            </a:pPr>
            <a:r>
              <a:rPr lang="en-US" altLang="en-US" sz="1000"/>
              <a:t>        android:weightSum="1"&gt;</a:t>
            </a:r>
          </a:p>
          <a:p>
            <a:pPr>
              <a:buFont typeface="Wingdings" pitchFamily="2" charset="2"/>
              <a:buNone/>
            </a:pPr>
            <a:r>
              <a:rPr lang="en-US" altLang="en-US" sz="1000"/>
              <a:t>        &lt;Button</a:t>
            </a:r>
          </a:p>
          <a:p>
            <a:pPr>
              <a:buFont typeface="Wingdings" pitchFamily="2" charset="2"/>
              <a:buNone/>
            </a:pPr>
            <a:r>
              <a:rPr lang="en-US" altLang="en-US" sz="1000"/>
              <a:t>            android:layout_width="wrap_content"</a:t>
            </a:r>
          </a:p>
          <a:p>
            <a:pPr>
              <a:buFont typeface="Wingdings" pitchFamily="2" charset="2"/>
              <a:buNone/>
            </a:pPr>
            <a:r>
              <a:rPr lang="en-US" altLang="en-US" sz="1000"/>
              <a:t>            android:layout_height="wrap_content"</a:t>
            </a:r>
          </a:p>
          <a:p>
            <a:pPr>
              <a:buFont typeface="Wingdings" pitchFamily="2" charset="2"/>
              <a:buNone/>
            </a:pPr>
            <a:r>
              <a:rPr lang="en-US" altLang="en-US" sz="1000"/>
              <a:t>            android:layout_weight="0.5"</a:t>
            </a:r>
          </a:p>
          <a:p>
            <a:pPr>
              <a:buFont typeface="Wingdings" pitchFamily="2" charset="2"/>
              <a:buNone/>
            </a:pPr>
            <a:r>
              <a:rPr lang="en-US" altLang="en-US" sz="1000"/>
              <a:t>            android:text="Android" /&gt;</a:t>
            </a:r>
          </a:p>
          <a:p>
            <a:pPr>
              <a:buFont typeface="Wingdings" pitchFamily="2" charset="2"/>
              <a:buNone/>
            </a:pPr>
            <a:r>
              <a:rPr lang="en-US" altLang="en-US" sz="1000"/>
              <a:t>        &lt;Button</a:t>
            </a:r>
          </a:p>
          <a:p>
            <a:pPr>
              <a:buFont typeface="Wingdings" pitchFamily="2" charset="2"/>
              <a:buNone/>
            </a:pPr>
            <a:r>
              <a:rPr lang="en-US" altLang="en-US" sz="1000"/>
              <a:t>            android:layout_width="wrap_content"</a:t>
            </a:r>
          </a:p>
          <a:p>
            <a:pPr>
              <a:buFont typeface="Wingdings" pitchFamily="2" charset="2"/>
              <a:buNone/>
            </a:pPr>
            <a:r>
              <a:rPr lang="en-US" altLang="en-US" sz="1000"/>
              <a:t>            android:layout_height="wrap_content"</a:t>
            </a:r>
          </a:p>
          <a:p>
            <a:pPr>
              <a:buFont typeface="Wingdings" pitchFamily="2" charset="2"/>
              <a:buNone/>
            </a:pPr>
            <a:r>
              <a:rPr lang="en-US" altLang="en-US" sz="1000"/>
              <a:t>            android:layout_weight="0.5"</a:t>
            </a:r>
          </a:p>
          <a:p>
            <a:pPr>
              <a:buFont typeface="Wingdings" pitchFamily="2" charset="2"/>
              <a:buNone/>
            </a:pPr>
            <a:r>
              <a:rPr lang="en-US" altLang="en-US" sz="1000"/>
              <a:t>            android:text="C" /&gt;</a:t>
            </a:r>
          </a:p>
          <a:p>
            <a:pPr>
              <a:buFont typeface="Wingdings" pitchFamily="2" charset="2"/>
              <a:buNone/>
            </a:pPr>
            <a:r>
              <a:rPr lang="en-US" altLang="en-US" sz="1000"/>
              <a:t>     &lt;/LinearLayout&gt;</a:t>
            </a:r>
          </a:p>
          <a:p>
            <a:pPr>
              <a:buFont typeface="Wingdings" pitchFamily="2" charset="2"/>
              <a:buNone/>
            </a:pPr>
            <a:r>
              <a:rPr lang="en-US" altLang="en-US" sz="1000"/>
              <a:t>    &lt;</a:t>
            </a:r>
            <a:r>
              <a:rPr lang="en-US" altLang="en-US" sz="1000" b="1">
                <a:solidFill>
                  <a:srgbClr val="FF0000"/>
                </a:solidFill>
              </a:rPr>
              <a:t>LinearLayout</a:t>
            </a:r>
          </a:p>
          <a:p>
            <a:pPr>
              <a:buFont typeface="Wingdings" pitchFamily="2" charset="2"/>
              <a:buNone/>
            </a:pPr>
            <a:r>
              <a:rPr lang="en-US" altLang="en-US" sz="1000"/>
              <a:t>        android:layout_width="match_parent"</a:t>
            </a:r>
          </a:p>
          <a:p>
            <a:pPr>
              <a:buFont typeface="Wingdings" pitchFamily="2" charset="2"/>
              <a:buNone/>
            </a:pPr>
            <a:r>
              <a:rPr lang="en-US" altLang="en-US" sz="1000"/>
              <a:t>        android:layout_height="wrap_content"</a:t>
            </a:r>
          </a:p>
          <a:p>
            <a:pPr>
              <a:buFont typeface="Wingdings" pitchFamily="2" charset="2"/>
              <a:buNone/>
            </a:pPr>
            <a:r>
              <a:rPr lang="en-US" altLang="en-US" sz="1000"/>
              <a:t>        android:layout_marginTop="10dp"</a:t>
            </a:r>
          </a:p>
          <a:p>
            <a:pPr>
              <a:buFont typeface="Wingdings" pitchFamily="2" charset="2"/>
              <a:buNone/>
            </a:pPr>
            <a:r>
              <a:rPr lang="en-US" altLang="en-US" sz="1000"/>
              <a:t>        android:orientation="horizontal"</a:t>
            </a:r>
          </a:p>
          <a:p>
            <a:pPr>
              <a:buFont typeface="Wingdings" pitchFamily="2" charset="2"/>
              <a:buNone/>
            </a:pPr>
            <a:r>
              <a:rPr lang="en-US" altLang="en-US" sz="1000"/>
              <a:t>        android:weightSum="1"&gt;</a:t>
            </a:r>
          </a:p>
          <a:p>
            <a:pPr>
              <a:buFont typeface="Wingdings" pitchFamily="2" charset="2"/>
              <a:buNone/>
            </a:pPr>
            <a:r>
              <a:rPr lang="en-US" altLang="en-US" sz="1000"/>
              <a:t> </a:t>
            </a:r>
          </a:p>
          <a:p>
            <a:pPr>
              <a:buFont typeface="Wingdings" pitchFamily="2" charset="2"/>
              <a:buNone/>
            </a:pPr>
            <a:r>
              <a:rPr lang="en-US" altLang="en-US" sz="1000"/>
              <a:t>        &lt;Button</a:t>
            </a:r>
          </a:p>
          <a:p>
            <a:pPr>
              <a:buFont typeface="Wingdings" pitchFamily="2" charset="2"/>
              <a:buNone/>
            </a:pPr>
            <a:r>
              <a:rPr lang="en-US" altLang="en-US" sz="1000"/>
              <a:t>            android:layout_width="wrap_content"</a:t>
            </a:r>
          </a:p>
          <a:p>
            <a:pPr>
              <a:buFont typeface="Wingdings" pitchFamily="2" charset="2"/>
              <a:buNone/>
            </a:pPr>
            <a:r>
              <a:rPr lang="en-US" altLang="en-US" sz="1000"/>
              <a:t>            android:layout_height="wrap_content"</a:t>
            </a:r>
          </a:p>
          <a:p>
            <a:pPr>
              <a:buFont typeface="Wingdings" pitchFamily="2" charset="2"/>
              <a:buNone/>
            </a:pPr>
            <a:r>
              <a:rPr lang="en-US" altLang="en-US" sz="1000"/>
              <a:t>            android:layout_weight="0.2"</a:t>
            </a:r>
          </a:p>
          <a:p>
            <a:pPr>
              <a:buFont typeface="Wingdings" pitchFamily="2" charset="2"/>
              <a:buNone/>
            </a:pPr>
            <a:r>
              <a:rPr lang="en-US" altLang="en-US" sz="1000"/>
              <a:t>            android:text="Android" /&gt;</a:t>
            </a:r>
          </a:p>
          <a:p>
            <a:pPr>
              <a:buFont typeface="Wingdings" pitchFamily="2" charset="2"/>
              <a:buNone/>
            </a:pPr>
            <a:r>
              <a:rPr lang="en-US" altLang="en-US" sz="1000"/>
              <a:t> </a:t>
            </a:r>
          </a:p>
          <a:p>
            <a:pPr>
              <a:buFont typeface="Wingdings" pitchFamily="2" charset="2"/>
              <a:buNone/>
            </a:pPr>
            <a:r>
              <a:rPr lang="en-US" altLang="en-US" sz="1000"/>
              <a:t>        &lt;Button</a:t>
            </a:r>
          </a:p>
          <a:p>
            <a:pPr>
              <a:buFont typeface="Wingdings" pitchFamily="2" charset="2"/>
              <a:buNone/>
            </a:pPr>
            <a:r>
              <a:rPr lang="en-US" altLang="en-US" sz="1000"/>
              <a:t>            android:layout_width="wrap_content"</a:t>
            </a:r>
          </a:p>
          <a:p>
            <a:pPr>
              <a:buFont typeface="Wingdings" pitchFamily="2" charset="2"/>
              <a:buNone/>
            </a:pPr>
            <a:r>
              <a:rPr lang="en-US" altLang="en-US" sz="1000"/>
              <a:t>            android:layout_height="wrap_content"</a:t>
            </a:r>
          </a:p>
          <a:p>
            <a:pPr>
              <a:buFont typeface="Wingdings" pitchFamily="2" charset="2"/>
              <a:buNone/>
            </a:pPr>
            <a:r>
              <a:rPr lang="en-US" altLang="en-US" sz="1000"/>
              <a:t>            android:layout_weight="0.8"</a:t>
            </a:r>
          </a:p>
          <a:p>
            <a:pPr>
              <a:buFont typeface="Wingdings" pitchFamily="2" charset="2"/>
              <a:buNone/>
            </a:pPr>
            <a:r>
              <a:rPr lang="en-US" altLang="en-US" sz="1000"/>
              <a:t>            android:text="C" /&gt;</a:t>
            </a:r>
          </a:p>
          <a:p>
            <a:pPr>
              <a:buFont typeface="Wingdings" pitchFamily="2" charset="2"/>
              <a:buNone/>
            </a:pPr>
            <a:r>
              <a:rPr lang="en-US" altLang="en-US" sz="1000"/>
              <a:t> </a:t>
            </a:r>
          </a:p>
          <a:p>
            <a:pPr>
              <a:buFont typeface="Wingdings" pitchFamily="2" charset="2"/>
              <a:buNone/>
            </a:pPr>
            <a:r>
              <a:rPr lang="en-US" altLang="en-US" sz="1000"/>
              <a:t>    &lt;/LinearLayout&gt;</a:t>
            </a:r>
          </a:p>
          <a:p>
            <a:pPr>
              <a:buFont typeface="Wingdings" pitchFamily="2" charset="2"/>
              <a:buNone/>
            </a:pPr>
            <a:r>
              <a:rPr lang="en-US" altLang="en-US" sz="1000"/>
              <a:t> </a:t>
            </a:r>
          </a:p>
          <a:p>
            <a:pPr>
              <a:buFont typeface="Wingdings" pitchFamily="2" charset="2"/>
              <a:buNone/>
            </a:pPr>
            <a:r>
              <a:rPr lang="en-US" altLang="en-US" sz="1000"/>
              <a:t>&lt;/LinearLayout&gt;</a:t>
            </a:r>
          </a:p>
          <a:p>
            <a:pPr>
              <a:buFont typeface="Wingdings" pitchFamily="2" charset="2"/>
              <a:buNone/>
            </a:pPr>
            <a:endParaRPr lang="en-US" altLang="en-US" sz="1000"/>
          </a:p>
        </p:txBody>
      </p:sp>
      <p:pic>
        <p:nvPicPr>
          <p:cNvPr id="39942" name="Picture 2" descr="android-weightsum-skynil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96200" y="495300"/>
            <a:ext cx="1519238" cy="266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Oval 7"/>
          <p:cNvSpPr/>
          <p:nvPr/>
        </p:nvSpPr>
        <p:spPr>
          <a:xfrm>
            <a:off x="381000" y="4162425"/>
            <a:ext cx="838200" cy="228600"/>
          </a:xfrm>
          <a:prstGeom prst="ellipse">
            <a:avLst/>
          </a:prstGeom>
          <a:noFill/>
          <a:ln>
            <a:solidFill>
              <a:srgbClr val="FF0000"/>
            </a:solidFill>
          </a:ln>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a:defRPr/>
            </a:pPr>
            <a:endParaRPr lang="en-US" b="1">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
        <p:nvSpPr>
          <p:cNvPr id="9" name="Oval 8"/>
          <p:cNvSpPr/>
          <p:nvPr/>
        </p:nvSpPr>
        <p:spPr>
          <a:xfrm>
            <a:off x="7886700" y="876300"/>
            <a:ext cx="419100" cy="228600"/>
          </a:xfrm>
          <a:prstGeom prst="ellipse">
            <a:avLst/>
          </a:prstGeom>
          <a:noFill/>
          <a:ln>
            <a:solidFill>
              <a:srgbClr val="FF0000"/>
            </a:solidFill>
          </a:ln>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a:defRPr/>
            </a:pPr>
            <a:endParaRPr lang="en-US" b="1">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
        <p:nvSpPr>
          <p:cNvPr id="10" name="Oval 9"/>
          <p:cNvSpPr/>
          <p:nvPr/>
        </p:nvSpPr>
        <p:spPr>
          <a:xfrm>
            <a:off x="3105150" y="4276725"/>
            <a:ext cx="838200" cy="228600"/>
          </a:xfrm>
          <a:prstGeom prst="ellipse">
            <a:avLst/>
          </a:prstGeom>
          <a:noFill/>
          <a:ln>
            <a:solidFill>
              <a:srgbClr val="33CC33"/>
            </a:solidFill>
          </a:ln>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a:defRPr/>
            </a:pPr>
            <a:endParaRPr lang="en-US" b="1">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
        <p:nvSpPr>
          <p:cNvPr id="11" name="Oval 10"/>
          <p:cNvSpPr/>
          <p:nvPr/>
        </p:nvSpPr>
        <p:spPr>
          <a:xfrm>
            <a:off x="7924800" y="1219200"/>
            <a:ext cx="541338" cy="152400"/>
          </a:xfrm>
          <a:prstGeom prst="ellipse">
            <a:avLst/>
          </a:prstGeom>
          <a:noFill/>
          <a:ln>
            <a:solidFill>
              <a:srgbClr val="33CC33"/>
            </a:solidFill>
          </a:ln>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a:defRPr/>
            </a:pPr>
            <a:endParaRPr lang="en-US" b="1">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
        <p:nvSpPr>
          <p:cNvPr id="12" name="Oval 11"/>
          <p:cNvSpPr/>
          <p:nvPr/>
        </p:nvSpPr>
        <p:spPr>
          <a:xfrm>
            <a:off x="5867400" y="2819400"/>
            <a:ext cx="838200" cy="228600"/>
          </a:xfrm>
          <a:prstGeom prst="ellipse">
            <a:avLst/>
          </a:prstGeom>
          <a:noFill/>
          <a:ln>
            <a:solidFill>
              <a:srgbClr val="00B0F0"/>
            </a:solidFill>
          </a:ln>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a:defRPr/>
            </a:pPr>
            <a:endParaRPr lang="en-US" b="1">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
        <p:nvSpPr>
          <p:cNvPr id="13" name="Oval 12"/>
          <p:cNvSpPr/>
          <p:nvPr/>
        </p:nvSpPr>
        <p:spPr>
          <a:xfrm>
            <a:off x="7877175" y="1457325"/>
            <a:ext cx="579438" cy="114300"/>
          </a:xfrm>
          <a:prstGeom prst="ellipse">
            <a:avLst/>
          </a:prstGeom>
          <a:noFill/>
          <a:ln>
            <a:solidFill>
              <a:srgbClr val="00B0F0"/>
            </a:solidFill>
          </a:ln>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a:defRPr/>
            </a:pPr>
            <a:endParaRPr lang="en-US" b="1">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
        <p:nvSpPr>
          <p:cNvPr id="14" name="Oval 13"/>
          <p:cNvSpPr/>
          <p:nvPr/>
        </p:nvSpPr>
        <p:spPr>
          <a:xfrm>
            <a:off x="7877175" y="1676400"/>
            <a:ext cx="579438" cy="114300"/>
          </a:xfrm>
          <a:prstGeom prst="ellipse">
            <a:avLst/>
          </a:prstGeom>
          <a:noFill/>
          <a:ln>
            <a:solidFill>
              <a:srgbClr val="FF66CC"/>
            </a:solidFill>
          </a:ln>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a:defRPr/>
            </a:pPr>
            <a:endParaRPr lang="en-US" b="1">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
        <p:nvSpPr>
          <p:cNvPr id="15" name="Oval 14"/>
          <p:cNvSpPr/>
          <p:nvPr/>
        </p:nvSpPr>
        <p:spPr>
          <a:xfrm>
            <a:off x="5876925" y="6400800"/>
            <a:ext cx="676275" cy="228600"/>
          </a:xfrm>
          <a:prstGeom prst="ellipse">
            <a:avLst/>
          </a:prstGeom>
          <a:noFill/>
          <a:ln>
            <a:solidFill>
              <a:srgbClr val="FF66CC"/>
            </a:solidFill>
          </a:ln>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a:defRPr/>
            </a:pPr>
            <a:endParaRPr lang="en-US" b="1">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
        <p:nvSpPr>
          <p:cNvPr id="16" name="U-Turn Arrow 15"/>
          <p:cNvSpPr/>
          <p:nvPr/>
        </p:nvSpPr>
        <p:spPr>
          <a:xfrm>
            <a:off x="5334000" y="180975"/>
            <a:ext cx="647700" cy="6448425"/>
          </a:xfrm>
          <a:prstGeom prst="uturnArrow">
            <a:avLst>
              <a:gd name="adj1" fmla="val 25000"/>
              <a:gd name="adj2" fmla="val 25000"/>
              <a:gd name="adj3" fmla="val 25000"/>
              <a:gd name="adj4" fmla="val 43750"/>
              <a:gd name="adj5" fmla="val 8480"/>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chemeClr val="tx1"/>
              </a:solidFill>
            </a:endParaRPr>
          </a:p>
        </p:txBody>
      </p:sp>
      <p:sp>
        <p:nvSpPr>
          <p:cNvPr id="39952" name="Title 1"/>
          <p:cNvSpPr txBox="1">
            <a:spLocks/>
          </p:cNvSpPr>
          <p:nvPr/>
        </p:nvSpPr>
        <p:spPr bwMode="auto">
          <a:xfrm>
            <a:off x="4151313" y="0"/>
            <a:ext cx="53340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700"/>
              </a:spcBef>
              <a:buClr>
                <a:schemeClr val="accent2"/>
              </a:buClr>
              <a:buSzPct val="60000"/>
              <a:buFont typeface="Wingdings" pitchFamily="2" charset="2"/>
              <a:buChar char=""/>
              <a:defRPr sz="2900">
                <a:solidFill>
                  <a:schemeClr val="tx1"/>
                </a:solidFill>
                <a:latin typeface="Tw Cen MT" pitchFamily="34" charset="0"/>
              </a:defRPr>
            </a:lvl1pPr>
            <a:lvl2pPr marL="639763" indent="-273050">
              <a:spcBef>
                <a:spcPts val="550"/>
              </a:spcBef>
              <a:buClr>
                <a:schemeClr val="accent1"/>
              </a:buClr>
              <a:buSzPct val="70000"/>
              <a:buFont typeface="Wingdings 2" pitchFamily="18" charset="2"/>
              <a:buChar char=""/>
              <a:defRPr sz="2600">
                <a:solidFill>
                  <a:schemeClr val="tx1"/>
                </a:solidFill>
                <a:latin typeface="Tw Cen MT" pitchFamily="34" charset="0"/>
              </a:defRPr>
            </a:lvl2pPr>
            <a:lvl3pPr indent="-228600">
              <a:spcBef>
                <a:spcPts val="500"/>
              </a:spcBef>
              <a:buClr>
                <a:schemeClr val="accent2"/>
              </a:buClr>
              <a:buSzPct val="75000"/>
              <a:buFont typeface="Wingdings" pitchFamily="2" charset="2"/>
              <a:buChar char=""/>
              <a:defRPr sz="2300">
                <a:solidFill>
                  <a:schemeClr val="tx1"/>
                </a:solidFill>
                <a:latin typeface="Tw Cen MT" pitchFamily="34" charset="0"/>
              </a:defRPr>
            </a:lvl3pPr>
            <a:lvl4pPr indent="-228600">
              <a:spcBef>
                <a:spcPts val="400"/>
              </a:spcBef>
              <a:buClr>
                <a:srgbClr val="A5AB81"/>
              </a:buClr>
              <a:buSzPct val="75000"/>
              <a:buFont typeface="Wingdings" pitchFamily="2" charset="2"/>
              <a:buChar char=""/>
              <a:defRPr sz="2000">
                <a:solidFill>
                  <a:schemeClr val="tx1"/>
                </a:solidFill>
                <a:latin typeface="Tw Cen MT" pitchFamily="34" charset="0"/>
              </a:defRPr>
            </a:lvl4pPr>
            <a:lvl5pPr indent="-228600">
              <a:spcBef>
                <a:spcPts val="400"/>
              </a:spcBef>
              <a:buClr>
                <a:srgbClr val="D8B25C"/>
              </a:buClr>
              <a:buSzPct val="65000"/>
              <a:buFont typeface="Wingdings" pitchFamily="2" charset="2"/>
              <a:buChar char=""/>
              <a:defRPr sz="2000">
                <a:solidFill>
                  <a:schemeClr val="tx1"/>
                </a:solidFill>
                <a:latin typeface="Tw Cen MT" pitchFamily="34" charset="0"/>
              </a:defRPr>
            </a:lvl5pPr>
            <a:lvl6pPr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Tw Cen MT" pitchFamily="34" charset="0"/>
              </a:defRPr>
            </a:lvl6pPr>
            <a:lvl7pPr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Tw Cen MT" pitchFamily="34" charset="0"/>
              </a:defRPr>
            </a:lvl7pPr>
            <a:lvl8pPr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Tw Cen MT" pitchFamily="34" charset="0"/>
              </a:defRPr>
            </a:lvl8pPr>
            <a:lvl9pPr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Tw Cen MT" pitchFamily="34" charset="0"/>
              </a:defRPr>
            </a:lvl9pPr>
          </a:lstStyle>
          <a:p>
            <a:pPr>
              <a:spcBef>
                <a:spcPct val="0"/>
              </a:spcBef>
              <a:buClrTx/>
              <a:buSzTx/>
              <a:buFontTx/>
              <a:buNone/>
            </a:pPr>
            <a:r>
              <a:rPr lang="en-US" altLang="en-US" sz="2400" b="1">
                <a:solidFill>
                  <a:schemeClr val="tx2"/>
                </a:solidFill>
              </a:rPr>
              <a:t>Another Nested LinearLayout Example</a:t>
            </a:r>
          </a:p>
        </p:txBody>
      </p:sp>
      <p:sp>
        <p:nvSpPr>
          <p:cNvPr id="39953" name="TextBox 17"/>
          <p:cNvSpPr txBox="1">
            <a:spLocks noChangeArrowheads="1"/>
          </p:cNvSpPr>
          <p:nvPr/>
        </p:nvSpPr>
        <p:spPr bwMode="auto">
          <a:xfrm>
            <a:off x="7667625" y="4191000"/>
            <a:ext cx="1641475" cy="830263"/>
          </a:xfrm>
          <a:prstGeom prst="rect">
            <a:avLst/>
          </a:prstGeom>
          <a:solidFill>
            <a:srgbClr val="FFC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r>
              <a:rPr lang="en-US" altLang="en-US" sz="1200"/>
              <a:t>There are </a:t>
            </a:r>
            <a:br>
              <a:rPr lang="en-US" altLang="en-US" sz="1200"/>
            </a:br>
            <a:r>
              <a:rPr lang="en-US" altLang="en-US" sz="1200"/>
              <a:t>3 LinearLayouts</a:t>
            </a:r>
            <a:br>
              <a:rPr lang="en-US" altLang="en-US" sz="1200"/>
            </a:br>
            <a:r>
              <a:rPr lang="en-US" altLang="en-US" sz="1200"/>
              <a:t>nested inside the </a:t>
            </a:r>
            <a:br>
              <a:rPr lang="en-US" altLang="en-US" sz="1200"/>
            </a:br>
            <a:r>
              <a:rPr lang="en-US" altLang="en-US" sz="1200"/>
              <a:t>outer LinearLayout</a:t>
            </a:r>
          </a:p>
        </p:txBody>
      </p:sp>
    </p:spTree>
    <p:extLst>
      <p:ext uri="{BB962C8B-B14F-4D97-AF65-F5344CB8AC3E}">
        <p14:creationId xmlns:p14="http://schemas.microsoft.com/office/powerpoint/2010/main" val="277633546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a:xfrm>
            <a:off x="381000" y="228600"/>
            <a:ext cx="8153400" cy="990600"/>
          </a:xfrm>
        </p:spPr>
        <p:txBody>
          <a:bodyPr>
            <a:normAutofit/>
          </a:bodyPr>
          <a:lstStyle/>
          <a:p>
            <a:r>
              <a:rPr lang="en-US" altLang="en-US" sz="2400" b="1" dirty="0" smtClean="0">
                <a:latin typeface="Arial" panose="020B0604020202020204" pitchFamily="34" charset="0"/>
                <a:cs typeface="Arial" panose="020B0604020202020204" pitchFamily="34" charset="0"/>
              </a:rPr>
              <a:t>ANDROID GUI –THE CONCEPT</a:t>
            </a:r>
          </a:p>
        </p:txBody>
      </p:sp>
      <p:sp>
        <p:nvSpPr>
          <p:cNvPr id="14339" name="Content Placeholder 2"/>
          <p:cNvSpPr>
            <a:spLocks noGrp="1"/>
          </p:cNvSpPr>
          <p:nvPr>
            <p:ph sz="quarter" idx="1"/>
          </p:nvPr>
        </p:nvSpPr>
        <p:spPr>
          <a:xfrm>
            <a:off x="304800" y="1219200"/>
            <a:ext cx="8610600" cy="4495800"/>
          </a:xfrm>
        </p:spPr>
        <p:txBody>
          <a:bodyPr>
            <a:normAutofit/>
          </a:bodyPr>
          <a:lstStyle/>
          <a:p>
            <a:pPr marL="0" indent="0" algn="just">
              <a:buNone/>
            </a:pPr>
            <a:r>
              <a:rPr lang="en-US" sz="2000" dirty="0">
                <a:latin typeface="Times New Roman" panose="02020603050405020304" pitchFamily="18" charset="0"/>
                <a:cs typeface="Times New Roman" panose="02020603050405020304" pitchFamily="18" charset="0"/>
              </a:rPr>
              <a:t>Your app's user interface is everything that the user can see and interact with. Android provides a variety of pre-built UI components such as structured layout objects and UI controls that allow you to build the graphical user interface for your </a:t>
            </a:r>
            <a:r>
              <a:rPr lang="en-US" sz="2000" dirty="0" smtClean="0">
                <a:latin typeface="Times New Roman" panose="02020603050405020304" pitchFamily="18" charset="0"/>
                <a:cs typeface="Times New Roman" panose="02020603050405020304" pitchFamily="18" charset="0"/>
              </a:rPr>
              <a:t>app</a:t>
            </a:r>
            <a:endParaRPr lang="en-US" altLang="en-US" sz="2000" dirty="0" smtClean="0">
              <a:latin typeface="Times New Roman" panose="02020603050405020304" pitchFamily="18" charset="0"/>
              <a:cs typeface="Times New Roman" panose="02020603050405020304" pitchFamily="18" charset="0"/>
            </a:endParaRPr>
          </a:p>
        </p:txBody>
      </p:sp>
      <p:pic>
        <p:nvPicPr>
          <p:cNvPr id="1434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05400" y="3276600"/>
            <a:ext cx="3648075" cy="2257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pic>
      <p:pic>
        <p:nvPicPr>
          <p:cNvPr id="7" name="Picture 6" descr="Image result for UPES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97481" y="0"/>
            <a:ext cx="2159438" cy="937512"/>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381000" y="3276600"/>
            <a:ext cx="4572000" cy="2215991"/>
          </a:xfrm>
          <a:prstGeom prst="rect">
            <a:avLst/>
          </a:prstGeom>
          <a:noFill/>
        </p:spPr>
        <p:txBody>
          <a:bodyPr wrap="square" rtlCol="0">
            <a:spAutoFit/>
          </a:bodyPr>
          <a:lstStyle/>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Say Goodbye to the Menu Button</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Implementing Effective Navigation</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New Layout Widgets: Space and </a:t>
            </a:r>
            <a:r>
              <a:rPr lang="en-US" sz="2000" dirty="0" err="1" smtClean="0">
                <a:latin typeface="Times New Roman" panose="02020603050405020304" pitchFamily="18" charset="0"/>
                <a:cs typeface="Times New Roman" panose="02020603050405020304" pitchFamily="18" charset="0"/>
              </a:rPr>
              <a:t>GridL</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ayout</a:t>
            </a:r>
            <a:endParaRPr 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Designing for Multiple Screens</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Customizing the Action Bar</a:t>
            </a:r>
          </a:p>
          <a:p>
            <a:endParaRPr lang="en-US" dirty="0"/>
          </a:p>
        </p:txBody>
      </p:sp>
    </p:spTree>
    <p:extLst>
      <p:ext uri="{BB962C8B-B14F-4D97-AF65-F5344CB8AC3E}">
        <p14:creationId xmlns:p14="http://schemas.microsoft.com/office/powerpoint/2010/main" val="77830621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a:xfrm>
            <a:off x="152400" y="228600"/>
            <a:ext cx="6629400" cy="990600"/>
          </a:xfrm>
        </p:spPr>
        <p:txBody>
          <a:bodyPr>
            <a:normAutofit/>
          </a:bodyPr>
          <a:lstStyle/>
          <a:p>
            <a:pPr algn="l"/>
            <a:r>
              <a:rPr lang="en-US" altLang="en-US" sz="1800" b="1" dirty="0" smtClean="0">
                <a:latin typeface="Arial" panose="020B0604020202020204" pitchFamily="34" charset="0"/>
                <a:cs typeface="Arial" panose="020B0604020202020204" pitchFamily="34" charset="0"/>
              </a:rPr>
              <a:t>YOU CAN NEST ANY KIND OF LAYOUTS </a:t>
            </a:r>
          </a:p>
        </p:txBody>
      </p:sp>
      <p:sp>
        <p:nvSpPr>
          <p:cNvPr id="40963" name="Content Placeholder 2"/>
          <p:cNvSpPr>
            <a:spLocks noGrp="1"/>
          </p:cNvSpPr>
          <p:nvPr>
            <p:ph sz="quarter" idx="1"/>
          </p:nvPr>
        </p:nvSpPr>
        <p:spPr>
          <a:xfrm>
            <a:off x="612775" y="1600200"/>
            <a:ext cx="8153400" cy="4495800"/>
          </a:xfrm>
        </p:spPr>
        <p:txBody>
          <a:bodyPr>
            <a:normAutofit/>
          </a:bodyPr>
          <a:lstStyle/>
          <a:p>
            <a:pPr algn="just"/>
            <a:r>
              <a:rPr lang="en-US" altLang="en-US" sz="2400" dirty="0" smtClean="0">
                <a:latin typeface="Times New Roman" panose="02020603050405020304" pitchFamily="18" charset="0"/>
                <a:cs typeface="Times New Roman" panose="02020603050405020304" pitchFamily="18" charset="0"/>
              </a:rPr>
              <a:t>you can have a </a:t>
            </a:r>
            <a:r>
              <a:rPr lang="en-US" altLang="en-US" sz="2400" dirty="0" err="1" smtClean="0">
                <a:latin typeface="Times New Roman" panose="02020603050405020304" pitchFamily="18" charset="0"/>
                <a:cs typeface="Times New Roman" panose="02020603050405020304" pitchFamily="18" charset="0"/>
              </a:rPr>
              <a:t>ViewGroup</a:t>
            </a:r>
            <a:r>
              <a:rPr lang="en-US" altLang="en-US" sz="2400" dirty="0" smtClean="0">
                <a:latin typeface="Times New Roman" panose="02020603050405020304" pitchFamily="18" charset="0"/>
                <a:cs typeface="Times New Roman" panose="02020603050405020304" pitchFamily="18" charset="0"/>
              </a:rPr>
              <a:t> (another Layout) inside as a member of the </a:t>
            </a:r>
            <a:r>
              <a:rPr lang="en-US" altLang="en-US" sz="2400" dirty="0" err="1" smtClean="0">
                <a:latin typeface="Times New Roman" panose="02020603050405020304" pitchFamily="18" charset="0"/>
                <a:cs typeface="Times New Roman" panose="02020603050405020304" pitchFamily="18" charset="0"/>
              </a:rPr>
              <a:t>LinearLayout</a:t>
            </a:r>
            <a:r>
              <a:rPr lang="en-US" altLang="en-US" sz="2400" dirty="0" smtClean="0">
                <a:latin typeface="Times New Roman" panose="02020603050405020304" pitchFamily="18" charset="0"/>
                <a:cs typeface="Times New Roman" panose="02020603050405020304" pitchFamily="18" charset="0"/>
              </a:rPr>
              <a:t> to make a more COMPLEX interface</a:t>
            </a:r>
          </a:p>
        </p:txBody>
      </p:sp>
      <p:pic>
        <p:nvPicPr>
          <p:cNvPr id="40964" name="Picture 2" descr="https://developer.android.com/images/layoutparam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0" y="2971800"/>
            <a:ext cx="5562600" cy="315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descr="Image result for UPES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97481" y="0"/>
            <a:ext cx="2159438" cy="9375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700743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a:xfrm>
            <a:off x="152400" y="185838"/>
            <a:ext cx="6845081" cy="1414362"/>
          </a:xfrm>
        </p:spPr>
        <p:txBody>
          <a:bodyPr>
            <a:normAutofit fontScale="90000"/>
          </a:bodyPr>
          <a:lstStyle/>
          <a:p>
            <a:r>
              <a:rPr lang="en-US" altLang="en-US" sz="3600" dirty="0" smtClean="0"/>
              <a:t>Whatever Layout you choose it can contain Views and even other Layouts</a:t>
            </a:r>
          </a:p>
        </p:txBody>
      </p:sp>
      <p:sp>
        <p:nvSpPr>
          <p:cNvPr id="41987" name="Content Placeholder 2"/>
          <p:cNvSpPr>
            <a:spLocks noGrp="1"/>
          </p:cNvSpPr>
          <p:nvPr>
            <p:ph sz="quarter" idx="1"/>
          </p:nvPr>
        </p:nvSpPr>
        <p:spPr>
          <a:xfrm>
            <a:off x="612775" y="1981200"/>
            <a:ext cx="8153400" cy="4114800"/>
          </a:xfrm>
        </p:spPr>
        <p:txBody>
          <a:bodyPr/>
          <a:lstStyle/>
          <a:p>
            <a:r>
              <a:rPr lang="en-US" altLang="en-US" dirty="0" smtClean="0"/>
              <a:t>As we see here we have an Interface that  looks overall as a </a:t>
            </a:r>
            <a:r>
              <a:rPr lang="en-US" altLang="en-US" dirty="0" err="1" smtClean="0"/>
              <a:t>LinearLayout</a:t>
            </a:r>
            <a:endParaRPr lang="en-US" altLang="en-US" dirty="0" smtClean="0"/>
          </a:p>
          <a:p>
            <a:r>
              <a:rPr lang="en-US" altLang="en-US" dirty="0" smtClean="0"/>
              <a:t>It contains 2 Views and 1 </a:t>
            </a:r>
            <a:r>
              <a:rPr lang="en-US" altLang="en-US" dirty="0" err="1" smtClean="0"/>
              <a:t>RelativeLayout</a:t>
            </a:r>
            <a:endParaRPr lang="en-US" altLang="en-US" dirty="0" smtClean="0"/>
          </a:p>
          <a:p>
            <a:r>
              <a:rPr lang="en-US" altLang="en-US" dirty="0" smtClean="0"/>
              <a:t>The </a:t>
            </a:r>
            <a:r>
              <a:rPr lang="en-US" altLang="en-US" dirty="0" err="1" smtClean="0"/>
              <a:t>RelativeLayout</a:t>
            </a:r>
            <a:r>
              <a:rPr lang="en-US" altLang="en-US" dirty="0" smtClean="0"/>
              <a:t> contains 3 Views</a:t>
            </a:r>
          </a:p>
        </p:txBody>
      </p:sp>
      <p:pic>
        <p:nvPicPr>
          <p:cNvPr id="41988" name="Picture 2" descr="https://developer.android.com/images/layoutparam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83087" y="3702767"/>
            <a:ext cx="5562600" cy="315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descr="Image result for UPES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97481" y="0"/>
            <a:ext cx="2159438" cy="9375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832454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a:xfrm>
            <a:off x="152400" y="-76200"/>
            <a:ext cx="6845081" cy="990600"/>
          </a:xfrm>
        </p:spPr>
        <p:txBody>
          <a:bodyPr>
            <a:normAutofit/>
          </a:bodyPr>
          <a:lstStyle/>
          <a:p>
            <a:r>
              <a:rPr lang="en-US" altLang="en-US" sz="2400" b="1" dirty="0" smtClean="0">
                <a:latin typeface="Arial" panose="020B0604020202020204" pitchFamily="34" charset="0"/>
                <a:cs typeface="Arial" panose="020B0604020202020204" pitchFamily="34" charset="0"/>
              </a:rPr>
              <a:t>ANOTHER OPTION TO GET COMPLEXITY </a:t>
            </a:r>
            <a:br>
              <a:rPr lang="en-US" altLang="en-US" sz="2400" b="1" dirty="0" smtClean="0">
                <a:latin typeface="Arial" panose="020B0604020202020204" pitchFamily="34" charset="0"/>
                <a:cs typeface="Arial" panose="020B0604020202020204" pitchFamily="34" charset="0"/>
              </a:rPr>
            </a:br>
            <a:r>
              <a:rPr lang="en-US" altLang="en-US" sz="2400" b="1" dirty="0" smtClean="0">
                <a:latin typeface="Arial" panose="020B0604020202020204" pitchFamily="34" charset="0"/>
                <a:cs typeface="Arial" panose="020B0604020202020204" pitchFamily="34" charset="0"/>
                <a:sym typeface="Wingdings" pitchFamily="2" charset="2"/>
              </a:rPr>
              <a:t> </a:t>
            </a:r>
            <a:r>
              <a:rPr lang="en-US" altLang="en-US" sz="2400" b="1" dirty="0" smtClean="0">
                <a:latin typeface="Arial" panose="020B0604020202020204" pitchFamily="34" charset="0"/>
                <a:cs typeface="Arial" panose="020B0604020202020204" pitchFamily="34" charset="0"/>
              </a:rPr>
              <a:t>WHAT ABOUT OTHER LAYOUTS</a:t>
            </a:r>
          </a:p>
        </p:txBody>
      </p:sp>
      <p:sp>
        <p:nvSpPr>
          <p:cNvPr id="43011" name="Content Placeholder 2"/>
          <p:cNvSpPr>
            <a:spLocks noGrp="1"/>
          </p:cNvSpPr>
          <p:nvPr>
            <p:ph sz="quarter" idx="1"/>
          </p:nvPr>
        </p:nvSpPr>
        <p:spPr>
          <a:xfrm>
            <a:off x="612775" y="1143000"/>
            <a:ext cx="8153400" cy="5486400"/>
          </a:xfrm>
        </p:spPr>
        <p:txBody>
          <a:bodyPr>
            <a:normAutofit/>
          </a:bodyPr>
          <a:lstStyle/>
          <a:p>
            <a:pPr algn="just"/>
            <a:r>
              <a:rPr lang="en-US" altLang="en-US" sz="2000" b="1" dirty="0" err="1" smtClean="0">
                <a:solidFill>
                  <a:srgbClr val="FF0000"/>
                </a:solidFill>
                <a:latin typeface="Times New Roman" panose="02020603050405020304" pitchFamily="18" charset="0"/>
                <a:cs typeface="Times New Roman" panose="02020603050405020304" pitchFamily="18" charset="0"/>
              </a:rPr>
              <a:t>RelativeLayout</a:t>
            </a:r>
            <a:r>
              <a:rPr lang="en-US" altLang="en-US" sz="2000" dirty="0" smtClean="0">
                <a:latin typeface="Times New Roman" panose="02020603050405020304" pitchFamily="18" charset="0"/>
                <a:cs typeface="Times New Roman" panose="02020603050405020304" pitchFamily="18" charset="0"/>
              </a:rPr>
              <a:t> is good ---and </a:t>
            </a:r>
            <a:r>
              <a:rPr lang="en-US" altLang="en-US" sz="2000" b="1" i="1" dirty="0" smtClean="0">
                <a:latin typeface="Times New Roman" panose="02020603050405020304" pitchFamily="18" charset="0"/>
                <a:cs typeface="Times New Roman" panose="02020603050405020304" pitchFamily="18" charset="0"/>
              </a:rPr>
              <a:t>can</a:t>
            </a:r>
            <a:r>
              <a:rPr lang="en-US" altLang="en-US" sz="2000" dirty="0" smtClean="0">
                <a:latin typeface="Times New Roman" panose="02020603050405020304" pitchFamily="18" charset="0"/>
                <a:cs typeface="Times New Roman" panose="02020603050405020304" pitchFamily="18" charset="0"/>
              </a:rPr>
              <a:t> make your design EASIER. Elements based on relationship with another and with parent container. This is most complicated layout, it needs several properties to actually get the layout we want. </a:t>
            </a:r>
          </a:p>
          <a:p>
            <a:pPr algn="just"/>
            <a:endParaRPr lang="en-US" alt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A </a:t>
            </a:r>
            <a:r>
              <a:rPr lang="en-US" sz="2000" dirty="0" err="1">
                <a:latin typeface="Times New Roman" panose="02020603050405020304" pitchFamily="18" charset="0"/>
                <a:cs typeface="Times New Roman" panose="02020603050405020304" pitchFamily="18" charset="0"/>
                <a:hlinkClick r:id="rId2"/>
              </a:rPr>
              <a:t>RelativeLayout</a:t>
            </a:r>
            <a:r>
              <a:rPr lang="en-US" sz="2000" dirty="0">
                <a:latin typeface="Times New Roman" panose="02020603050405020304" pitchFamily="18" charset="0"/>
                <a:cs typeface="Times New Roman" panose="02020603050405020304" pitchFamily="18" charset="0"/>
              </a:rPr>
              <a:t> is a very powerful utility for designing a user interface because it can eliminate nested view groups and keep your layout hierarchy flat, which improves performance. If you find yourself using several nested </a:t>
            </a:r>
            <a:r>
              <a:rPr lang="en-US" sz="2000" dirty="0" err="1">
                <a:latin typeface="Times New Roman" panose="02020603050405020304" pitchFamily="18" charset="0"/>
                <a:cs typeface="Times New Roman" panose="02020603050405020304" pitchFamily="18" charset="0"/>
                <a:hlinkClick r:id="rId3"/>
              </a:rPr>
              <a:t>LinearLayout</a:t>
            </a:r>
            <a:r>
              <a:rPr lang="en-US" sz="2000" dirty="0">
                <a:latin typeface="Times New Roman" panose="02020603050405020304" pitchFamily="18" charset="0"/>
                <a:cs typeface="Times New Roman" panose="02020603050405020304" pitchFamily="18" charset="0"/>
              </a:rPr>
              <a:t> groups, you may be able to replace them with a single </a:t>
            </a:r>
            <a:r>
              <a:rPr lang="en-US" sz="2000" dirty="0" err="1" smtClean="0">
                <a:latin typeface="Times New Roman" panose="02020603050405020304" pitchFamily="18" charset="0"/>
                <a:cs typeface="Times New Roman" panose="02020603050405020304" pitchFamily="18" charset="0"/>
                <a:hlinkClick r:id="rId2"/>
              </a:rPr>
              <a:t>RelativeLayout</a:t>
            </a:r>
            <a:endParaRPr lang="en-US" sz="2000" dirty="0" smtClean="0">
              <a:latin typeface="Times New Roman" panose="02020603050405020304" pitchFamily="18" charset="0"/>
              <a:cs typeface="Times New Roman" panose="02020603050405020304" pitchFamily="18" charset="0"/>
            </a:endParaRPr>
          </a:p>
          <a:p>
            <a:pPr marL="0" indent="0" algn="just">
              <a:buNone/>
            </a:pPr>
            <a:endParaRPr lang="en-US" altLang="en-US" sz="2000" dirty="0" smtClean="0">
              <a:latin typeface="Times New Roman" panose="02020603050405020304" pitchFamily="18" charset="0"/>
              <a:cs typeface="Times New Roman" panose="02020603050405020304" pitchFamily="18" charset="0"/>
            </a:endParaRPr>
          </a:p>
          <a:p>
            <a:pPr algn="just"/>
            <a:r>
              <a:rPr lang="en-US" altLang="en-US" sz="2000" dirty="0" smtClean="0">
                <a:latin typeface="Times New Roman" panose="02020603050405020304" pitchFamily="18" charset="0"/>
                <a:cs typeface="Times New Roman" panose="02020603050405020304" pitchFamily="18" charset="0"/>
              </a:rPr>
              <a:t>Layout </a:t>
            </a:r>
            <a:r>
              <a:rPr lang="en-US" altLang="en-US" sz="2000" dirty="0" err="1" smtClean="0">
                <a:latin typeface="Times New Roman" panose="02020603050405020304" pitchFamily="18" charset="0"/>
                <a:cs typeface="Times New Roman" panose="02020603050405020304" pitchFamily="18" charset="0"/>
              </a:rPr>
              <a:t>align_Parent</a:t>
            </a:r>
            <a:r>
              <a:rPr lang="en-US" altLang="en-US" sz="2000" dirty="0" smtClean="0">
                <a:latin typeface="Times New Roman" panose="02020603050405020304" pitchFamily="18" charset="0"/>
                <a:cs typeface="Times New Roman" panose="02020603050405020304" pitchFamily="18" charset="0"/>
              </a:rPr>
              <a:t> </a:t>
            </a:r>
            <a:r>
              <a:rPr lang="en-US" altLang="en-US" sz="2000" dirty="0" err="1" smtClean="0">
                <a:latin typeface="Times New Roman" panose="02020603050405020304" pitchFamily="18" charset="0"/>
                <a:cs typeface="Times New Roman" panose="02020603050405020304" pitchFamily="18" charset="0"/>
              </a:rPr>
              <a:t>botton</a:t>
            </a:r>
            <a:r>
              <a:rPr lang="en-US" altLang="en-US" sz="2000" dirty="0" smtClean="0">
                <a:latin typeface="Times New Roman" panose="02020603050405020304" pitchFamily="18" charset="0"/>
                <a:cs typeface="Times New Roman" panose="02020603050405020304" pitchFamily="18" charset="0"/>
              </a:rPr>
              <a:t>,  parent left, </a:t>
            </a:r>
            <a:r>
              <a:rPr lang="en-US" altLang="en-US" sz="2000" dirty="0" err="1" smtClean="0">
                <a:latin typeface="Times New Roman" panose="02020603050405020304" pitchFamily="18" charset="0"/>
                <a:cs typeface="Times New Roman" panose="02020603050405020304" pitchFamily="18" charset="0"/>
              </a:rPr>
              <a:t>etc</a:t>
            </a:r>
            <a:r>
              <a:rPr lang="en-US" altLang="en-US" sz="2000" dirty="0" smtClean="0">
                <a:latin typeface="Times New Roman" panose="02020603050405020304" pitchFamily="18" charset="0"/>
                <a:cs typeface="Times New Roman" panose="02020603050405020304" pitchFamily="18" charset="0"/>
              </a:rPr>
              <a:t> Properties: </a:t>
            </a:r>
          </a:p>
          <a:p>
            <a:pPr algn="just"/>
            <a:endParaRPr lang="en-US" altLang="en-US" sz="2000" dirty="0">
              <a:latin typeface="Times New Roman" panose="02020603050405020304" pitchFamily="18" charset="0"/>
              <a:cs typeface="Times New Roman" panose="02020603050405020304" pitchFamily="18" charset="0"/>
            </a:endParaRPr>
          </a:p>
          <a:p>
            <a:pPr algn="just"/>
            <a:r>
              <a:rPr lang="en-US" altLang="en-US" sz="2000" dirty="0" smtClean="0">
                <a:latin typeface="Times New Roman" panose="02020603050405020304" pitchFamily="18" charset="0"/>
                <a:cs typeface="Times New Roman" panose="02020603050405020304" pitchFamily="18" charset="0"/>
              </a:rPr>
              <a:t>Relative to other elements(android </a:t>
            </a:r>
            <a:r>
              <a:rPr lang="en-US" altLang="en-US" sz="2000" dirty="0" err="1" smtClean="0">
                <a:latin typeface="Times New Roman" panose="02020603050405020304" pitchFamily="18" charset="0"/>
                <a:cs typeface="Times New Roman" panose="02020603050405020304" pitchFamily="18" charset="0"/>
              </a:rPr>
              <a:t>layout_above</a:t>
            </a:r>
            <a:r>
              <a:rPr lang="en-US" altLang="en-US" sz="2000" dirty="0" smtClean="0">
                <a:latin typeface="Times New Roman" panose="02020603050405020304" pitchFamily="18" charset="0"/>
                <a:cs typeface="Times New Roman" panose="02020603050405020304" pitchFamily="18" charset="0"/>
              </a:rPr>
              <a:t>), align with other elements(layout assign baseline)</a:t>
            </a:r>
          </a:p>
        </p:txBody>
      </p:sp>
      <p:pic>
        <p:nvPicPr>
          <p:cNvPr id="5" name="Picture 4" descr="Image result for UPES logo"/>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997481" y="0"/>
            <a:ext cx="2159438" cy="9375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354176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a:xfrm>
            <a:off x="612775" y="228600"/>
            <a:ext cx="8153400" cy="990600"/>
          </a:xfrm>
        </p:spPr>
        <p:txBody>
          <a:bodyPr/>
          <a:lstStyle/>
          <a:p>
            <a:r>
              <a:rPr lang="en-US" altLang="en-US" smtClean="0"/>
              <a:t>RelativeLayout </a:t>
            </a:r>
          </a:p>
        </p:txBody>
      </p:sp>
      <p:sp>
        <p:nvSpPr>
          <p:cNvPr id="44035" name="Content Placeholder 2"/>
          <p:cNvSpPr>
            <a:spLocks noGrp="1"/>
          </p:cNvSpPr>
          <p:nvPr>
            <p:ph sz="quarter" idx="1"/>
          </p:nvPr>
        </p:nvSpPr>
        <p:spPr>
          <a:xfrm>
            <a:off x="533400" y="1295400"/>
            <a:ext cx="8153400" cy="3505200"/>
          </a:xfrm>
        </p:spPr>
        <p:txBody>
          <a:bodyPr>
            <a:normAutofit lnSpcReduction="10000"/>
          </a:bodyPr>
          <a:lstStyle/>
          <a:p>
            <a:pPr marL="0" indent="0">
              <a:buFont typeface="Wingdings" pitchFamily="2" charset="2"/>
              <a:buNone/>
            </a:pPr>
            <a:r>
              <a:rPr lang="en-US" altLang="en-US" smtClean="0"/>
              <a:t>GOOD:</a:t>
            </a:r>
          </a:p>
          <a:p>
            <a:pPr lvl="1"/>
            <a:r>
              <a:rPr lang="en-US" altLang="en-US" smtClean="0"/>
              <a:t>Can give more complex interfaces</a:t>
            </a:r>
          </a:p>
          <a:p>
            <a:pPr lvl="1"/>
            <a:r>
              <a:rPr lang="en-US" altLang="en-US" smtClean="0"/>
              <a:t>Know what will look like on different sized devices</a:t>
            </a:r>
          </a:p>
          <a:p>
            <a:pPr lvl="1"/>
            <a:r>
              <a:rPr lang="en-US" altLang="en-US" smtClean="0"/>
              <a:t>Position relative to another position</a:t>
            </a:r>
          </a:p>
          <a:p>
            <a:pPr marL="0" indent="0">
              <a:buFont typeface="Wingdings" pitchFamily="2" charset="2"/>
              <a:buNone/>
            </a:pPr>
            <a:r>
              <a:rPr lang="en-US" altLang="en-US" smtClean="0"/>
              <a:t>CAUTION </a:t>
            </a:r>
            <a:r>
              <a:rPr lang="en-US" altLang="en-US" sz="2400" smtClean="0">
                <a:solidFill>
                  <a:srgbClr val="FF0000"/>
                </a:solidFill>
              </a:rPr>
              <a:t>This is meant to be flat –meaning you don’t want/need to nest RelativeLayouts</a:t>
            </a:r>
            <a:r>
              <a:rPr lang="en-US" altLang="en-US" sz="2400" smtClean="0"/>
              <a:t> in each other –sometimes may impact speed in rendering and some have reported problems.</a:t>
            </a:r>
          </a:p>
        </p:txBody>
      </p:sp>
      <p:pic>
        <p:nvPicPr>
          <p:cNvPr id="4403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85878"/>
            <a:ext cx="1343025" cy="990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pic>
      <p:pic>
        <p:nvPicPr>
          <p:cNvPr id="44037" name="Picture 7" descr="Image result for RelativeLayout android examples"/>
          <p:cNvPicPr>
            <a:picLocks noChangeAspect="1" noChangeArrowheads="1"/>
          </p:cNvPicPr>
          <p:nvPr/>
        </p:nvPicPr>
        <p:blipFill>
          <a:blip r:embed="rId3">
            <a:extLst>
              <a:ext uri="{28A0092B-C50C-407E-A947-70E740481C1C}">
                <a14:useLocalDpi xmlns:a14="http://schemas.microsoft.com/office/drawing/2010/main" val="0"/>
              </a:ext>
            </a:extLst>
          </a:blip>
          <a:srcRect l="6406" t="15660" r="7187" b="7967"/>
          <a:stretch>
            <a:fillRect/>
          </a:stretch>
        </p:blipFill>
        <p:spPr bwMode="auto">
          <a:xfrm>
            <a:off x="142875" y="4948238"/>
            <a:ext cx="3800475" cy="1909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038" name="Picture 9" descr="Image result for RelativeLayout android examples"/>
          <p:cNvPicPr>
            <a:picLocks noChangeAspect="1" noChangeArrowheads="1"/>
          </p:cNvPicPr>
          <p:nvPr/>
        </p:nvPicPr>
        <p:blipFill>
          <a:blip r:embed="rId4">
            <a:extLst>
              <a:ext uri="{28A0092B-C50C-407E-A947-70E740481C1C}">
                <a14:useLocalDpi xmlns:a14="http://schemas.microsoft.com/office/drawing/2010/main" val="0"/>
              </a:ext>
            </a:extLst>
          </a:blip>
          <a:srcRect l="33504" t="26170" r="11166" b="8984"/>
          <a:stretch>
            <a:fillRect/>
          </a:stretch>
        </p:blipFill>
        <p:spPr bwMode="auto">
          <a:xfrm>
            <a:off x="7512050" y="4495800"/>
            <a:ext cx="1506538" cy="2295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7" descr="Image result for UPES logo"/>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969814" y="0"/>
            <a:ext cx="2159438" cy="9375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562172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a:xfrm>
            <a:off x="1676400" y="228600"/>
            <a:ext cx="5319262" cy="990600"/>
          </a:xfrm>
        </p:spPr>
        <p:txBody>
          <a:bodyPr>
            <a:normAutofit fontScale="90000"/>
          </a:bodyPr>
          <a:lstStyle/>
          <a:p>
            <a:r>
              <a:rPr lang="en-US" altLang="en-US" sz="4000" dirty="0" err="1" smtClean="0"/>
              <a:t>RelativeLayout</a:t>
            </a:r>
            <a:r>
              <a:rPr lang="en-US" altLang="en-US" sz="4000" dirty="0" smtClean="0"/>
              <a:t> </a:t>
            </a:r>
            <a:br>
              <a:rPr lang="en-US" altLang="en-US" sz="4000" dirty="0" smtClean="0"/>
            </a:br>
            <a:r>
              <a:rPr lang="en-US" altLang="en-US" sz="4000" dirty="0" smtClean="0"/>
              <a:t> </a:t>
            </a:r>
            <a:r>
              <a:rPr lang="en-US" altLang="en-US" sz="4000" dirty="0"/>
              <a:t>H</a:t>
            </a:r>
            <a:r>
              <a:rPr lang="en-US" altLang="en-US" sz="4000" dirty="0" smtClean="0"/>
              <a:t>ow it works</a:t>
            </a:r>
            <a:r>
              <a:rPr lang="en-US" altLang="en-US" dirty="0" smtClean="0"/>
              <a:t> </a:t>
            </a:r>
          </a:p>
        </p:txBody>
      </p:sp>
      <p:sp>
        <p:nvSpPr>
          <p:cNvPr id="3" name="Content Placeholder 2"/>
          <p:cNvSpPr>
            <a:spLocks noGrp="1"/>
          </p:cNvSpPr>
          <p:nvPr>
            <p:ph sz="quarter" idx="1"/>
          </p:nvPr>
        </p:nvSpPr>
        <p:spPr>
          <a:xfrm>
            <a:off x="533400" y="1371600"/>
            <a:ext cx="8153400" cy="5334000"/>
          </a:xfrm>
        </p:spPr>
        <p:txBody>
          <a:bodyPr>
            <a:normAutofit fontScale="92500"/>
          </a:bodyPr>
          <a:lstStyle/>
          <a:p>
            <a:pPr marL="0" indent="0">
              <a:buFont typeface="Wingdings" pitchFamily="2" charset="2"/>
              <a:buNone/>
              <a:defRPr/>
            </a:pPr>
            <a:r>
              <a:rPr lang="en-US" dirty="0" smtClean="0"/>
              <a:t>Parameters in XML </a:t>
            </a:r>
            <a:r>
              <a:rPr lang="en-US" sz="2000" i="1" dirty="0" smtClean="0"/>
              <a:t>(or can map to method calls in Java </a:t>
            </a:r>
            <a:r>
              <a:rPr lang="en-US" sz="2000" i="1" dirty="0" err="1" smtClean="0"/>
              <a:t>RelativeLayout</a:t>
            </a:r>
            <a:r>
              <a:rPr lang="en-US" sz="2000" i="1" dirty="0" smtClean="0"/>
              <a:t> class)</a:t>
            </a:r>
          </a:p>
          <a:p>
            <a:pPr>
              <a:defRPr/>
            </a:pPr>
            <a:r>
              <a:rPr lang="en-US" dirty="0" smtClean="0">
                <a:solidFill>
                  <a:srgbClr val="FF0000"/>
                </a:solidFill>
              </a:rPr>
              <a:t>Position relative to Parent</a:t>
            </a:r>
            <a:endParaRPr lang="en-US" dirty="0">
              <a:solidFill>
                <a:srgbClr val="FF0000"/>
              </a:solidFill>
            </a:endParaRPr>
          </a:p>
          <a:p>
            <a:pPr marL="0" indent="0">
              <a:buFont typeface="Wingdings" pitchFamily="2" charset="2"/>
              <a:buNone/>
              <a:defRPr/>
            </a:pPr>
            <a:r>
              <a:rPr lang="en-US" sz="2000" b="1" dirty="0" err="1" smtClean="0">
                <a:hlinkClick r:id="rId2"/>
              </a:rPr>
              <a:t>android:layout_alignParentTop</a:t>
            </a:r>
            <a:r>
              <a:rPr lang="en-US" sz="2000" b="1" dirty="0" smtClean="0"/>
              <a:t>, </a:t>
            </a:r>
            <a:r>
              <a:rPr lang="en-US" sz="2000" b="1" dirty="0" err="1" smtClean="0">
                <a:hlinkClick r:id="rId2"/>
              </a:rPr>
              <a:t>android:layout_alignParentBottom</a:t>
            </a:r>
            <a:r>
              <a:rPr lang="en-US" sz="2000" b="1" dirty="0" smtClean="0">
                <a:hlinkClick r:id="rId2"/>
              </a:rPr>
              <a:t>, </a:t>
            </a:r>
            <a:r>
              <a:rPr lang="en-US" sz="2000" b="1" dirty="0" err="1" smtClean="0">
                <a:hlinkClick r:id="rId2"/>
              </a:rPr>
              <a:t>android:layout_alignParentLeft</a:t>
            </a:r>
            <a:r>
              <a:rPr lang="en-US" sz="2000" b="1" dirty="0" smtClean="0">
                <a:hlinkClick r:id="rId2"/>
              </a:rPr>
              <a:t>, </a:t>
            </a:r>
            <a:r>
              <a:rPr lang="en-US" sz="2000" b="1" dirty="0" err="1" smtClean="0">
                <a:hlinkClick r:id="rId2"/>
              </a:rPr>
              <a:t>android:layout_alignParentRight</a:t>
            </a:r>
            <a:r>
              <a:rPr lang="en-US" sz="2000" dirty="0" smtClean="0"/>
              <a:t/>
            </a:r>
            <a:br>
              <a:rPr lang="en-US" sz="2000" dirty="0" smtClean="0"/>
            </a:br>
            <a:r>
              <a:rPr lang="en-US" sz="2000" dirty="0" smtClean="0"/>
              <a:t>	VALUE = ‘true’ ---If "true", moves to that edge of Parent</a:t>
            </a:r>
            <a:br>
              <a:rPr lang="en-US" sz="2000" dirty="0" smtClean="0"/>
            </a:br>
            <a:r>
              <a:rPr lang="en-US" sz="2000" b="1" dirty="0" err="1" smtClean="0">
                <a:hlinkClick r:id="rId3"/>
              </a:rPr>
              <a:t>android:layout_centerVertical</a:t>
            </a:r>
            <a:r>
              <a:rPr lang="en-US" sz="2000" dirty="0" smtClean="0"/>
              <a:t/>
            </a:r>
            <a:br>
              <a:rPr lang="en-US" sz="2000" dirty="0" smtClean="0"/>
            </a:br>
            <a:r>
              <a:rPr lang="en-US" sz="2000" dirty="0" smtClean="0"/>
              <a:t>	VALUE= “true” -- If "true", centers this child vertically within its parent.</a:t>
            </a:r>
          </a:p>
          <a:p>
            <a:pPr marL="457200" lvl="1" indent="-457200">
              <a:spcBef>
                <a:spcPts val="700"/>
              </a:spcBef>
              <a:buClr>
                <a:schemeClr val="accent2"/>
              </a:buClr>
              <a:buSzPct val="60000"/>
              <a:defRPr/>
            </a:pPr>
            <a:r>
              <a:rPr lang="en-US" dirty="0">
                <a:solidFill>
                  <a:srgbClr val="FF0000"/>
                </a:solidFill>
              </a:rPr>
              <a:t>Position relative to another widget</a:t>
            </a:r>
          </a:p>
          <a:p>
            <a:pPr marL="0" indent="0">
              <a:buFont typeface="Wingdings" pitchFamily="2" charset="2"/>
              <a:buNone/>
              <a:defRPr/>
            </a:pPr>
            <a:r>
              <a:rPr lang="en-US" sz="2000" b="1" dirty="0" err="1" smtClean="0">
                <a:hlinkClick r:id="rId4"/>
              </a:rPr>
              <a:t>android:layout_below</a:t>
            </a:r>
            <a:r>
              <a:rPr lang="en-US" sz="2000" b="1" dirty="0" smtClean="0"/>
              <a:t>, </a:t>
            </a:r>
            <a:r>
              <a:rPr lang="en-US" sz="2000" b="1" dirty="0" err="1" smtClean="0">
                <a:hlinkClick r:id="rId4"/>
              </a:rPr>
              <a:t>android:layout_above</a:t>
            </a:r>
            <a:r>
              <a:rPr lang="en-US" sz="2000" b="1" dirty="0" smtClean="0"/>
              <a:t>, </a:t>
            </a:r>
            <a:r>
              <a:rPr lang="en-US" sz="2000" b="1" dirty="0" err="1" smtClean="0">
                <a:hlinkClick r:id="rId4"/>
              </a:rPr>
              <a:t>android:layout_toLeftOf</a:t>
            </a:r>
            <a:r>
              <a:rPr lang="en-US" sz="2000" b="1" dirty="0" smtClean="0">
                <a:hlinkClick r:id="rId4"/>
              </a:rPr>
              <a:t>, </a:t>
            </a:r>
            <a:r>
              <a:rPr lang="en-US" sz="2000" b="1" dirty="0" err="1" smtClean="0">
                <a:hlinkClick r:id="rId4"/>
              </a:rPr>
              <a:t>android:layout_toRightOf</a:t>
            </a:r>
            <a:endParaRPr lang="en-US" sz="2000" b="1" dirty="0" smtClean="0"/>
          </a:p>
          <a:p>
            <a:pPr marL="0" indent="0">
              <a:buFont typeface="Wingdings" pitchFamily="2" charset="2"/>
              <a:buNone/>
              <a:defRPr/>
            </a:pPr>
            <a:r>
              <a:rPr lang="en-US" sz="2000" dirty="0" smtClean="0"/>
              <a:t>	VALUE=“resource ID of other widget” -- Positions the top edge of this view below/above of  the view specified with a resource ID.</a:t>
            </a:r>
          </a:p>
          <a:p>
            <a:pPr marL="0" indent="0">
              <a:buFont typeface="Wingdings" pitchFamily="2" charset="2"/>
              <a:buNone/>
              <a:defRPr/>
            </a:pPr>
            <a:r>
              <a:rPr lang="en-US" sz="2000" dirty="0" smtClean="0"/>
              <a:t>	OR Positions the left edge of this view to the left/right of the view specified with a resource ID.</a:t>
            </a:r>
          </a:p>
          <a:p>
            <a:pPr marL="46038" indent="0">
              <a:buFont typeface="Wingdings" pitchFamily="2" charset="2"/>
              <a:buNone/>
              <a:defRPr/>
            </a:pPr>
            <a:endParaRPr lang="en-US" dirty="0">
              <a:solidFill>
                <a:srgbClr val="FF0000"/>
              </a:solidFill>
            </a:endParaRPr>
          </a:p>
        </p:txBody>
      </p:sp>
      <p:pic>
        <p:nvPicPr>
          <p:cNvPr id="4506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8600" y="228600"/>
            <a:ext cx="1343025" cy="990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pic>
      <p:pic>
        <p:nvPicPr>
          <p:cNvPr id="2" name="Picture 1"/>
          <p:cNvPicPr>
            <a:picLocks noChangeAspect="1"/>
          </p:cNvPicPr>
          <p:nvPr/>
        </p:nvPicPr>
        <p:blipFill>
          <a:blip r:embed="rId6"/>
          <a:stretch>
            <a:fillRect/>
          </a:stretch>
        </p:blipFill>
        <p:spPr>
          <a:xfrm>
            <a:off x="6995661" y="78658"/>
            <a:ext cx="2158171" cy="938865"/>
          </a:xfrm>
          <a:prstGeom prst="rect">
            <a:avLst/>
          </a:prstGeom>
        </p:spPr>
      </p:pic>
    </p:spTree>
    <p:extLst>
      <p:ext uri="{BB962C8B-B14F-4D97-AF65-F5344CB8AC3E}">
        <p14:creationId xmlns:p14="http://schemas.microsoft.com/office/powerpoint/2010/main" val="12437955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a:xfrm>
            <a:off x="152400" y="228600"/>
            <a:ext cx="6727387" cy="990600"/>
          </a:xfrm>
        </p:spPr>
        <p:txBody>
          <a:bodyPr>
            <a:normAutofit fontScale="90000"/>
          </a:bodyPr>
          <a:lstStyle/>
          <a:p>
            <a:r>
              <a:rPr lang="en-US" altLang="en-US" dirty="0" err="1" smtClean="0"/>
              <a:t>RelativeLayout</a:t>
            </a:r>
            <a:r>
              <a:rPr lang="en-US" altLang="en-US" dirty="0" smtClean="0"/>
              <a:t> – </a:t>
            </a:r>
            <a:br>
              <a:rPr lang="en-US" altLang="en-US" dirty="0" smtClean="0"/>
            </a:br>
            <a:r>
              <a:rPr lang="en-US" altLang="en-US" dirty="0" smtClean="0"/>
              <a:t>how it works </a:t>
            </a:r>
          </a:p>
        </p:txBody>
      </p:sp>
      <p:sp>
        <p:nvSpPr>
          <p:cNvPr id="3" name="Content Placeholder 2"/>
          <p:cNvSpPr>
            <a:spLocks noGrp="1"/>
          </p:cNvSpPr>
          <p:nvPr>
            <p:ph sz="quarter" idx="1"/>
          </p:nvPr>
        </p:nvSpPr>
        <p:spPr>
          <a:xfrm>
            <a:off x="381000" y="1371600"/>
            <a:ext cx="8153400" cy="4495800"/>
          </a:xfrm>
        </p:spPr>
        <p:txBody>
          <a:bodyPr>
            <a:normAutofit fontScale="92500" lnSpcReduction="10000"/>
          </a:bodyPr>
          <a:lstStyle/>
          <a:p>
            <a:pPr marL="0" indent="0">
              <a:buFont typeface="Wingdings" pitchFamily="2" charset="2"/>
              <a:buNone/>
              <a:defRPr/>
            </a:pPr>
            <a:r>
              <a:rPr lang="en-US" dirty="0" smtClean="0"/>
              <a:t>Example</a:t>
            </a:r>
            <a:endParaRPr lang="en-US" sz="2000" dirty="0" smtClean="0"/>
          </a:p>
          <a:p>
            <a:pPr marL="46038" indent="0">
              <a:buFont typeface="Wingdings" pitchFamily="2" charset="2"/>
              <a:buNone/>
              <a:defRPr/>
            </a:pPr>
            <a:r>
              <a:rPr lang="en-US" sz="1000" dirty="0"/>
              <a:t>&lt;?xml version="1.0" encoding="utf-8"?&gt;</a:t>
            </a:r>
            <a:br>
              <a:rPr lang="en-US" sz="1000" dirty="0"/>
            </a:br>
            <a:r>
              <a:rPr lang="en-US" sz="1000" dirty="0"/>
              <a:t>&lt;</a:t>
            </a:r>
            <a:r>
              <a:rPr lang="en-US" sz="1000" dirty="0" err="1"/>
              <a:t>RelativeLayout</a:t>
            </a:r>
            <a:r>
              <a:rPr lang="en-US" sz="1000" dirty="0"/>
              <a:t> </a:t>
            </a:r>
            <a:r>
              <a:rPr lang="en-US" sz="1000" dirty="0" err="1"/>
              <a:t>xmlns:android</a:t>
            </a:r>
            <a:r>
              <a:rPr lang="en-US" sz="1000" dirty="0"/>
              <a:t>="http://schemas.android.com/</a:t>
            </a:r>
            <a:r>
              <a:rPr lang="en-US" sz="1000" dirty="0" err="1"/>
              <a:t>apk</a:t>
            </a:r>
            <a:r>
              <a:rPr lang="en-US" sz="1000" dirty="0"/>
              <a:t>/res/android"</a:t>
            </a:r>
            <a:br>
              <a:rPr lang="en-US" sz="1000" dirty="0"/>
            </a:br>
            <a:r>
              <a:rPr lang="en-US" sz="1000" dirty="0"/>
              <a:t>    </a:t>
            </a:r>
            <a:r>
              <a:rPr lang="en-US" sz="1000" dirty="0" err="1"/>
              <a:t>android:layout_width</a:t>
            </a:r>
            <a:r>
              <a:rPr lang="en-US" sz="1000" dirty="0"/>
              <a:t>="</a:t>
            </a:r>
            <a:r>
              <a:rPr lang="en-US" sz="1000" dirty="0" err="1"/>
              <a:t>match_parent</a:t>
            </a:r>
            <a:r>
              <a:rPr lang="en-US" sz="1000" dirty="0"/>
              <a:t>"</a:t>
            </a:r>
            <a:br>
              <a:rPr lang="en-US" sz="1000" dirty="0"/>
            </a:br>
            <a:r>
              <a:rPr lang="en-US" sz="1000" dirty="0"/>
              <a:t>    </a:t>
            </a:r>
            <a:r>
              <a:rPr lang="en-US" sz="1000" dirty="0" err="1"/>
              <a:t>android:layout_height</a:t>
            </a:r>
            <a:r>
              <a:rPr lang="en-US" sz="1000" dirty="0"/>
              <a:t>="</a:t>
            </a:r>
            <a:r>
              <a:rPr lang="en-US" sz="1000" dirty="0" err="1"/>
              <a:t>match_parent</a:t>
            </a:r>
            <a:r>
              <a:rPr lang="en-US" sz="1000" dirty="0"/>
              <a:t>"</a:t>
            </a:r>
            <a:br>
              <a:rPr lang="en-US" sz="1000" dirty="0"/>
            </a:br>
            <a:r>
              <a:rPr lang="en-US" sz="1000" dirty="0"/>
              <a:t>    </a:t>
            </a:r>
            <a:r>
              <a:rPr lang="en-US" sz="1000" dirty="0" err="1"/>
              <a:t>android:paddingLeft</a:t>
            </a:r>
            <a:r>
              <a:rPr lang="en-US" sz="1000" dirty="0"/>
              <a:t>="16dp"</a:t>
            </a:r>
            <a:br>
              <a:rPr lang="en-US" sz="1000" dirty="0"/>
            </a:br>
            <a:r>
              <a:rPr lang="en-US" sz="1000" dirty="0"/>
              <a:t>    </a:t>
            </a:r>
            <a:r>
              <a:rPr lang="en-US" sz="1000" dirty="0" err="1"/>
              <a:t>android:paddingRight</a:t>
            </a:r>
            <a:r>
              <a:rPr lang="en-US" sz="1000" dirty="0"/>
              <a:t>="16dp" &gt;</a:t>
            </a:r>
            <a:br>
              <a:rPr lang="en-US" sz="1000" dirty="0"/>
            </a:br>
            <a:r>
              <a:rPr lang="en-US" sz="1000" dirty="0"/>
              <a:t>    &lt;</a:t>
            </a:r>
            <a:r>
              <a:rPr lang="en-US" sz="1000" dirty="0" err="1"/>
              <a:t>EditText</a:t>
            </a:r>
            <a:r>
              <a:rPr lang="en-US" sz="1000" dirty="0"/>
              <a:t/>
            </a:r>
            <a:br>
              <a:rPr lang="en-US" sz="1000" dirty="0"/>
            </a:br>
            <a:r>
              <a:rPr lang="en-US" sz="1000" dirty="0"/>
              <a:t>        </a:t>
            </a:r>
            <a:r>
              <a:rPr lang="en-US" sz="1000" dirty="0" err="1"/>
              <a:t>android:id</a:t>
            </a:r>
            <a:r>
              <a:rPr lang="en-US" sz="1000" dirty="0"/>
              <a:t>="@+id/name"</a:t>
            </a:r>
            <a:br>
              <a:rPr lang="en-US" sz="1000" dirty="0"/>
            </a:br>
            <a:r>
              <a:rPr lang="en-US" sz="1000" dirty="0"/>
              <a:t>        </a:t>
            </a:r>
            <a:r>
              <a:rPr lang="en-US" sz="1000" dirty="0" err="1"/>
              <a:t>android:layout_width</a:t>
            </a:r>
            <a:r>
              <a:rPr lang="en-US" sz="1000" dirty="0"/>
              <a:t>="</a:t>
            </a:r>
            <a:r>
              <a:rPr lang="en-US" sz="1000" dirty="0" err="1"/>
              <a:t>match_parent</a:t>
            </a:r>
            <a:r>
              <a:rPr lang="en-US" sz="1000" dirty="0"/>
              <a:t>"</a:t>
            </a:r>
            <a:br>
              <a:rPr lang="en-US" sz="1000" dirty="0"/>
            </a:br>
            <a:r>
              <a:rPr lang="en-US" sz="1000" dirty="0"/>
              <a:t>        </a:t>
            </a:r>
            <a:r>
              <a:rPr lang="en-US" sz="1000" dirty="0" err="1"/>
              <a:t>android:layout_height</a:t>
            </a:r>
            <a:r>
              <a:rPr lang="en-US" sz="1000" dirty="0"/>
              <a:t>="</a:t>
            </a:r>
            <a:r>
              <a:rPr lang="en-US" sz="1000" dirty="0" err="1"/>
              <a:t>wrap_content</a:t>
            </a:r>
            <a:r>
              <a:rPr lang="en-US" sz="1000" dirty="0"/>
              <a:t>"</a:t>
            </a:r>
            <a:br>
              <a:rPr lang="en-US" sz="1000" dirty="0"/>
            </a:br>
            <a:r>
              <a:rPr lang="en-US" sz="1000" dirty="0"/>
              <a:t>        </a:t>
            </a:r>
            <a:r>
              <a:rPr lang="en-US" sz="1000" dirty="0" err="1"/>
              <a:t>android:hint</a:t>
            </a:r>
            <a:r>
              <a:rPr lang="en-US" sz="1000" dirty="0"/>
              <a:t>="@string/reminder" /&gt;</a:t>
            </a:r>
            <a:br>
              <a:rPr lang="en-US" sz="1000" dirty="0"/>
            </a:br>
            <a:r>
              <a:rPr lang="en-US" sz="1000" dirty="0"/>
              <a:t>    &lt;Spinner</a:t>
            </a:r>
            <a:br>
              <a:rPr lang="en-US" sz="1000" dirty="0"/>
            </a:br>
            <a:r>
              <a:rPr lang="en-US" sz="1000" dirty="0"/>
              <a:t>        </a:t>
            </a:r>
            <a:r>
              <a:rPr lang="en-US" sz="1000" dirty="0" err="1"/>
              <a:t>android:id</a:t>
            </a:r>
            <a:r>
              <a:rPr lang="en-US" sz="1000" dirty="0"/>
              <a:t>="@+id/dates"</a:t>
            </a:r>
            <a:br>
              <a:rPr lang="en-US" sz="1000" dirty="0"/>
            </a:br>
            <a:r>
              <a:rPr lang="en-US" sz="1000" dirty="0"/>
              <a:t>        </a:t>
            </a:r>
            <a:r>
              <a:rPr lang="en-US" sz="1000" dirty="0" err="1"/>
              <a:t>android:layout_width</a:t>
            </a:r>
            <a:r>
              <a:rPr lang="en-US" sz="1000" dirty="0"/>
              <a:t>="0dp"</a:t>
            </a:r>
            <a:br>
              <a:rPr lang="en-US" sz="1000" dirty="0"/>
            </a:br>
            <a:r>
              <a:rPr lang="en-US" sz="1000" dirty="0"/>
              <a:t>        </a:t>
            </a:r>
            <a:r>
              <a:rPr lang="en-US" sz="1000" dirty="0" err="1"/>
              <a:t>android:layout_height</a:t>
            </a:r>
            <a:r>
              <a:rPr lang="en-US" sz="1000" dirty="0"/>
              <a:t>="</a:t>
            </a:r>
            <a:r>
              <a:rPr lang="en-US" sz="1000" dirty="0" err="1"/>
              <a:t>wrap_content</a:t>
            </a:r>
            <a:r>
              <a:rPr lang="en-US" sz="1000" dirty="0"/>
              <a:t>"</a:t>
            </a:r>
            <a:br>
              <a:rPr lang="en-US" sz="1000" dirty="0"/>
            </a:br>
            <a:r>
              <a:rPr lang="en-US" sz="1000" dirty="0"/>
              <a:t>       </a:t>
            </a:r>
            <a:r>
              <a:rPr lang="en-US" sz="1000" b="1" dirty="0">
                <a:solidFill>
                  <a:srgbClr val="FF0000"/>
                </a:solidFill>
              </a:rPr>
              <a:t> </a:t>
            </a:r>
            <a:r>
              <a:rPr lang="en-US" sz="1000" b="1" dirty="0" err="1">
                <a:solidFill>
                  <a:srgbClr val="FF0000"/>
                </a:solidFill>
              </a:rPr>
              <a:t>android:layout_below</a:t>
            </a:r>
            <a:r>
              <a:rPr lang="en-US" sz="1000" b="1" dirty="0">
                <a:solidFill>
                  <a:srgbClr val="FF0000"/>
                </a:solidFill>
              </a:rPr>
              <a:t>="@id/name"</a:t>
            </a:r>
            <a:br>
              <a:rPr lang="en-US" sz="1000" b="1" dirty="0">
                <a:solidFill>
                  <a:srgbClr val="FF0000"/>
                </a:solidFill>
              </a:rPr>
            </a:br>
            <a:r>
              <a:rPr lang="en-US" sz="1000" b="1" dirty="0">
                <a:solidFill>
                  <a:srgbClr val="FF0000"/>
                </a:solidFill>
              </a:rPr>
              <a:t>        </a:t>
            </a:r>
            <a:r>
              <a:rPr lang="en-US" sz="1000" b="1" dirty="0" err="1">
                <a:solidFill>
                  <a:srgbClr val="FF0000"/>
                </a:solidFill>
              </a:rPr>
              <a:t>android:layout_alignParentLeft</a:t>
            </a:r>
            <a:r>
              <a:rPr lang="en-US" sz="1000" b="1" dirty="0">
                <a:solidFill>
                  <a:srgbClr val="FF0000"/>
                </a:solidFill>
              </a:rPr>
              <a:t>="true"</a:t>
            </a:r>
            <a:br>
              <a:rPr lang="en-US" sz="1000" b="1" dirty="0">
                <a:solidFill>
                  <a:srgbClr val="FF0000"/>
                </a:solidFill>
              </a:rPr>
            </a:br>
            <a:r>
              <a:rPr lang="en-US" sz="1000" b="1" dirty="0">
                <a:solidFill>
                  <a:srgbClr val="FF0000"/>
                </a:solidFill>
              </a:rPr>
              <a:t>        </a:t>
            </a:r>
            <a:r>
              <a:rPr lang="en-US" sz="1000" b="1" dirty="0" err="1">
                <a:solidFill>
                  <a:srgbClr val="FF0000"/>
                </a:solidFill>
              </a:rPr>
              <a:t>android:layout_toLeftOf</a:t>
            </a:r>
            <a:r>
              <a:rPr lang="en-US" sz="1000" b="1" dirty="0">
                <a:solidFill>
                  <a:srgbClr val="FF0000"/>
                </a:solidFill>
              </a:rPr>
              <a:t>="@+id/times" </a:t>
            </a:r>
            <a:r>
              <a:rPr lang="en-US" sz="1000" dirty="0"/>
              <a:t>/&gt;</a:t>
            </a:r>
            <a:br>
              <a:rPr lang="en-US" sz="1000" dirty="0"/>
            </a:br>
            <a:r>
              <a:rPr lang="en-US" sz="1000" dirty="0"/>
              <a:t>    &lt;Spinner</a:t>
            </a:r>
            <a:br>
              <a:rPr lang="en-US" sz="1000" dirty="0"/>
            </a:br>
            <a:r>
              <a:rPr lang="en-US" sz="1000" dirty="0"/>
              <a:t>        </a:t>
            </a:r>
            <a:r>
              <a:rPr lang="en-US" sz="1000" dirty="0" err="1"/>
              <a:t>android:id</a:t>
            </a:r>
            <a:r>
              <a:rPr lang="en-US" sz="1000" dirty="0"/>
              <a:t>="@id/times"</a:t>
            </a:r>
            <a:br>
              <a:rPr lang="en-US" sz="1000" dirty="0"/>
            </a:br>
            <a:r>
              <a:rPr lang="en-US" sz="1000" dirty="0"/>
              <a:t>        </a:t>
            </a:r>
            <a:r>
              <a:rPr lang="en-US" sz="1000" dirty="0" err="1"/>
              <a:t>android:layout_width</a:t>
            </a:r>
            <a:r>
              <a:rPr lang="en-US" sz="1000" dirty="0"/>
              <a:t>="96dp"</a:t>
            </a:r>
            <a:br>
              <a:rPr lang="en-US" sz="1000" dirty="0"/>
            </a:br>
            <a:r>
              <a:rPr lang="en-US" sz="1000" dirty="0"/>
              <a:t>        </a:t>
            </a:r>
            <a:r>
              <a:rPr lang="en-US" sz="1000" dirty="0" err="1"/>
              <a:t>android:layout_height</a:t>
            </a:r>
            <a:r>
              <a:rPr lang="en-US" sz="1000" dirty="0"/>
              <a:t>="</a:t>
            </a:r>
            <a:r>
              <a:rPr lang="en-US" sz="1000" dirty="0" err="1"/>
              <a:t>wrap_content</a:t>
            </a:r>
            <a:r>
              <a:rPr lang="en-US" sz="1000" dirty="0"/>
              <a:t>"</a:t>
            </a:r>
            <a:br>
              <a:rPr lang="en-US" sz="1000" dirty="0"/>
            </a:br>
            <a:r>
              <a:rPr lang="en-US" sz="1000" dirty="0"/>
              <a:t>        </a:t>
            </a:r>
            <a:r>
              <a:rPr lang="en-US" sz="1000" b="1" dirty="0" err="1">
                <a:solidFill>
                  <a:srgbClr val="FF0000"/>
                </a:solidFill>
              </a:rPr>
              <a:t>android:layout_below</a:t>
            </a:r>
            <a:r>
              <a:rPr lang="en-US" sz="1000" b="1" dirty="0">
                <a:solidFill>
                  <a:srgbClr val="FF0000"/>
                </a:solidFill>
              </a:rPr>
              <a:t>="@id/name"</a:t>
            </a:r>
            <a:r>
              <a:rPr lang="en-US" sz="1000" dirty="0">
                <a:solidFill>
                  <a:srgbClr val="FF0000"/>
                </a:solidFill>
              </a:rPr>
              <a:t/>
            </a:r>
            <a:br>
              <a:rPr lang="en-US" sz="1000" dirty="0">
                <a:solidFill>
                  <a:srgbClr val="FF0000"/>
                </a:solidFill>
              </a:rPr>
            </a:br>
            <a:r>
              <a:rPr lang="en-US" sz="1000" dirty="0">
                <a:solidFill>
                  <a:srgbClr val="FF0000"/>
                </a:solidFill>
              </a:rPr>
              <a:t>        </a:t>
            </a:r>
            <a:r>
              <a:rPr lang="en-US" sz="1000" b="1" dirty="0" err="1">
                <a:solidFill>
                  <a:srgbClr val="FF0000"/>
                </a:solidFill>
              </a:rPr>
              <a:t>android:layout_alignParentRight</a:t>
            </a:r>
            <a:r>
              <a:rPr lang="en-US" sz="1000" b="1" dirty="0">
                <a:solidFill>
                  <a:srgbClr val="FF0000"/>
                </a:solidFill>
              </a:rPr>
              <a:t>="true"</a:t>
            </a:r>
            <a:r>
              <a:rPr lang="en-US" sz="1000" dirty="0">
                <a:solidFill>
                  <a:srgbClr val="FF0000"/>
                </a:solidFill>
              </a:rPr>
              <a:t> </a:t>
            </a:r>
            <a:r>
              <a:rPr lang="en-US" sz="1000" dirty="0"/>
              <a:t>/&gt;</a:t>
            </a:r>
            <a:br>
              <a:rPr lang="en-US" sz="1000" dirty="0"/>
            </a:br>
            <a:r>
              <a:rPr lang="en-US" sz="1000" dirty="0"/>
              <a:t>    &lt;Button</a:t>
            </a:r>
            <a:br>
              <a:rPr lang="en-US" sz="1000" dirty="0"/>
            </a:br>
            <a:r>
              <a:rPr lang="en-US" sz="1000" dirty="0"/>
              <a:t>        </a:t>
            </a:r>
            <a:r>
              <a:rPr lang="en-US" sz="1000" dirty="0" err="1"/>
              <a:t>android:layout_width</a:t>
            </a:r>
            <a:r>
              <a:rPr lang="en-US" sz="1000" dirty="0"/>
              <a:t>="96dp"</a:t>
            </a:r>
            <a:br>
              <a:rPr lang="en-US" sz="1000" dirty="0"/>
            </a:br>
            <a:r>
              <a:rPr lang="en-US" sz="1000" dirty="0"/>
              <a:t>        </a:t>
            </a:r>
            <a:r>
              <a:rPr lang="en-US" sz="1000" dirty="0" err="1"/>
              <a:t>android:layout_height</a:t>
            </a:r>
            <a:r>
              <a:rPr lang="en-US" sz="1000" dirty="0"/>
              <a:t>="</a:t>
            </a:r>
            <a:r>
              <a:rPr lang="en-US" sz="1000" dirty="0" err="1"/>
              <a:t>wrap_content</a:t>
            </a:r>
            <a:r>
              <a:rPr lang="en-US" sz="1000" dirty="0"/>
              <a:t>"</a:t>
            </a:r>
            <a:br>
              <a:rPr lang="en-US" sz="1000" dirty="0"/>
            </a:br>
            <a:r>
              <a:rPr lang="en-US" sz="1000" dirty="0"/>
              <a:t>      </a:t>
            </a:r>
            <a:r>
              <a:rPr lang="en-US" sz="1000" dirty="0">
                <a:solidFill>
                  <a:srgbClr val="FF0000"/>
                </a:solidFill>
              </a:rPr>
              <a:t>  </a:t>
            </a:r>
            <a:r>
              <a:rPr lang="en-US" sz="1000" b="1" dirty="0" err="1">
                <a:solidFill>
                  <a:srgbClr val="FF0000"/>
                </a:solidFill>
              </a:rPr>
              <a:t>android:layout_below</a:t>
            </a:r>
            <a:r>
              <a:rPr lang="en-US" sz="1000" b="1" dirty="0">
                <a:solidFill>
                  <a:srgbClr val="FF0000"/>
                </a:solidFill>
              </a:rPr>
              <a:t>="@id/times"</a:t>
            </a:r>
            <a:r>
              <a:rPr lang="en-US" sz="1000" dirty="0">
                <a:solidFill>
                  <a:srgbClr val="FF0000"/>
                </a:solidFill>
              </a:rPr>
              <a:t/>
            </a:r>
            <a:br>
              <a:rPr lang="en-US" sz="1000" dirty="0">
                <a:solidFill>
                  <a:srgbClr val="FF0000"/>
                </a:solidFill>
              </a:rPr>
            </a:br>
            <a:r>
              <a:rPr lang="en-US" sz="1000" dirty="0">
                <a:solidFill>
                  <a:srgbClr val="FF0000"/>
                </a:solidFill>
              </a:rPr>
              <a:t>        </a:t>
            </a:r>
            <a:r>
              <a:rPr lang="en-US" sz="1000" b="1" dirty="0" err="1">
                <a:solidFill>
                  <a:srgbClr val="FF0000"/>
                </a:solidFill>
              </a:rPr>
              <a:t>android:layout_alignParentRight</a:t>
            </a:r>
            <a:r>
              <a:rPr lang="en-US" sz="1000" b="1" dirty="0">
                <a:solidFill>
                  <a:srgbClr val="FF0000"/>
                </a:solidFill>
              </a:rPr>
              <a:t>="true"</a:t>
            </a:r>
            <a:r>
              <a:rPr lang="en-US" sz="1000" dirty="0">
                <a:solidFill>
                  <a:srgbClr val="FF0000"/>
                </a:solidFill>
              </a:rPr>
              <a:t/>
            </a:r>
            <a:br>
              <a:rPr lang="en-US" sz="1000" dirty="0">
                <a:solidFill>
                  <a:srgbClr val="FF0000"/>
                </a:solidFill>
              </a:rPr>
            </a:br>
            <a:r>
              <a:rPr lang="en-US" sz="1000" dirty="0"/>
              <a:t>        </a:t>
            </a:r>
            <a:r>
              <a:rPr lang="en-US" sz="1000" dirty="0" err="1"/>
              <a:t>android:text</a:t>
            </a:r>
            <a:r>
              <a:rPr lang="en-US" sz="1000" dirty="0"/>
              <a:t>="@string/done" /&gt;</a:t>
            </a:r>
            <a:br>
              <a:rPr lang="en-US" sz="1000" dirty="0"/>
            </a:br>
            <a:r>
              <a:rPr lang="en-US" sz="1000" dirty="0"/>
              <a:t>&lt;/</a:t>
            </a:r>
            <a:r>
              <a:rPr lang="en-US" sz="1000" dirty="0" err="1"/>
              <a:t>RelativeLayout</a:t>
            </a:r>
            <a:r>
              <a:rPr lang="en-US" sz="1000" dirty="0"/>
              <a:t>&gt;</a:t>
            </a:r>
            <a:endParaRPr lang="en-US" sz="1000" dirty="0">
              <a:solidFill>
                <a:srgbClr val="FF0000"/>
              </a:solidFill>
            </a:endParaRPr>
          </a:p>
        </p:txBody>
      </p:sp>
      <p:pic>
        <p:nvPicPr>
          <p:cNvPr id="4608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371" y="180975"/>
            <a:ext cx="1343025" cy="990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pic>
      <p:pic>
        <p:nvPicPr>
          <p:cNvPr id="46085" name="Picture 2" descr="https://developer.android.com/images/ui/sample-relativelayout.png"/>
          <p:cNvPicPr>
            <a:picLocks noChangeAspect="1" noChangeArrowheads="1"/>
          </p:cNvPicPr>
          <p:nvPr/>
        </p:nvPicPr>
        <p:blipFill>
          <a:blip r:embed="rId3">
            <a:extLst>
              <a:ext uri="{28A0092B-C50C-407E-A947-70E740481C1C}">
                <a14:useLocalDpi xmlns:a14="http://schemas.microsoft.com/office/drawing/2010/main" val="0"/>
              </a:ext>
            </a:extLst>
          </a:blip>
          <a:srcRect b="52316"/>
          <a:stretch>
            <a:fillRect/>
          </a:stretch>
        </p:blipFill>
        <p:spPr bwMode="auto">
          <a:xfrm>
            <a:off x="6553200" y="1752600"/>
            <a:ext cx="2586038" cy="205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086" name="TextBox 3"/>
          <p:cNvSpPr txBox="1">
            <a:spLocks noChangeArrowheads="1"/>
          </p:cNvSpPr>
          <p:nvPr/>
        </p:nvSpPr>
        <p:spPr bwMode="auto">
          <a:xfrm>
            <a:off x="2819400" y="2319338"/>
            <a:ext cx="3006725" cy="646112"/>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r>
              <a:rPr lang="en-US" altLang="en-US" sz="1200" i="1"/>
              <a:t>Says we have RelativeLayout</a:t>
            </a:r>
            <a:br>
              <a:rPr lang="en-US" altLang="en-US" sz="1200" i="1"/>
            </a:br>
            <a:r>
              <a:rPr lang="en-US" altLang="en-US" sz="1200" i="1"/>
              <a:t>that width and height match parent </a:t>
            </a:r>
            <a:br>
              <a:rPr lang="en-US" altLang="en-US" sz="1200" i="1"/>
            </a:br>
            <a:r>
              <a:rPr lang="en-US" altLang="en-US" sz="1200" i="1"/>
              <a:t>(which is the entire app screen)</a:t>
            </a:r>
          </a:p>
        </p:txBody>
      </p:sp>
      <p:sp>
        <p:nvSpPr>
          <p:cNvPr id="5" name="Left Arrow 4"/>
          <p:cNvSpPr/>
          <p:nvPr/>
        </p:nvSpPr>
        <p:spPr>
          <a:xfrm>
            <a:off x="2514600" y="2527300"/>
            <a:ext cx="304800" cy="2667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 name="Left Arrow 7"/>
          <p:cNvSpPr/>
          <p:nvPr/>
        </p:nvSpPr>
        <p:spPr>
          <a:xfrm>
            <a:off x="2819400" y="3352800"/>
            <a:ext cx="304800" cy="2667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6089" name="TextBox 8"/>
          <p:cNvSpPr txBox="1">
            <a:spLocks noChangeArrowheads="1"/>
          </p:cNvSpPr>
          <p:nvPr/>
        </p:nvSpPr>
        <p:spPr bwMode="auto">
          <a:xfrm>
            <a:off x="3173413" y="3190875"/>
            <a:ext cx="3008312" cy="460375"/>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r>
              <a:rPr lang="en-US" altLang="en-US" sz="1200" i="1"/>
              <a:t>1</a:t>
            </a:r>
            <a:r>
              <a:rPr lang="en-US" altLang="en-US" sz="1200" i="1" baseline="30000"/>
              <a:t>st</a:t>
            </a:r>
            <a:r>
              <a:rPr lang="en-US" altLang="en-US" sz="1200" i="1"/>
              <a:t> View object in RelativeLayout</a:t>
            </a:r>
            <a:br>
              <a:rPr lang="en-US" altLang="en-US" sz="1200" i="1"/>
            </a:br>
            <a:r>
              <a:rPr lang="en-US" altLang="en-US" sz="1200" i="1"/>
              <a:t>will be at the top and is the EditText</a:t>
            </a:r>
          </a:p>
        </p:txBody>
      </p:sp>
      <p:sp>
        <p:nvSpPr>
          <p:cNvPr id="6" name="Freeform 5"/>
          <p:cNvSpPr/>
          <p:nvPr/>
        </p:nvSpPr>
        <p:spPr>
          <a:xfrm>
            <a:off x="6181725" y="2647950"/>
            <a:ext cx="495300" cy="371475"/>
          </a:xfrm>
          <a:custGeom>
            <a:avLst/>
            <a:gdLst>
              <a:gd name="connsiteX0" fmla="*/ 0 w 495300"/>
              <a:gd name="connsiteY0" fmla="*/ 371475 h 371475"/>
              <a:gd name="connsiteX1" fmla="*/ 47625 w 495300"/>
              <a:gd name="connsiteY1" fmla="*/ 352425 h 371475"/>
              <a:gd name="connsiteX2" fmla="*/ 95250 w 495300"/>
              <a:gd name="connsiteY2" fmla="*/ 323850 h 371475"/>
              <a:gd name="connsiteX3" fmla="*/ 152400 w 495300"/>
              <a:gd name="connsiteY3" fmla="*/ 304800 h 371475"/>
              <a:gd name="connsiteX4" fmla="*/ 219075 w 495300"/>
              <a:gd name="connsiteY4" fmla="*/ 257175 h 371475"/>
              <a:gd name="connsiteX5" fmla="*/ 314325 w 495300"/>
              <a:gd name="connsiteY5" fmla="*/ 190500 h 371475"/>
              <a:gd name="connsiteX6" fmla="*/ 400050 w 495300"/>
              <a:gd name="connsiteY6" fmla="*/ 114300 h 371475"/>
              <a:gd name="connsiteX7" fmla="*/ 438150 w 495300"/>
              <a:gd name="connsiteY7" fmla="*/ 57150 h 371475"/>
              <a:gd name="connsiteX8" fmla="*/ 447675 w 495300"/>
              <a:gd name="connsiteY8" fmla="*/ 28575 h 371475"/>
              <a:gd name="connsiteX9" fmla="*/ 333375 w 495300"/>
              <a:gd name="connsiteY9" fmla="*/ 57150 h 371475"/>
              <a:gd name="connsiteX10" fmla="*/ 361950 w 495300"/>
              <a:gd name="connsiteY10" fmla="*/ 47625 h 371475"/>
              <a:gd name="connsiteX11" fmla="*/ 419100 w 495300"/>
              <a:gd name="connsiteY11" fmla="*/ 19050 h 371475"/>
              <a:gd name="connsiteX12" fmla="*/ 476250 w 495300"/>
              <a:gd name="connsiteY12" fmla="*/ 0 h 371475"/>
              <a:gd name="connsiteX13" fmla="*/ 495300 w 495300"/>
              <a:gd name="connsiteY13" fmla="*/ 28575 h 371475"/>
              <a:gd name="connsiteX14" fmla="*/ 476250 w 495300"/>
              <a:gd name="connsiteY14" fmla="*/ 85725 h 371475"/>
              <a:gd name="connsiteX15" fmla="*/ 476250 w 495300"/>
              <a:gd name="connsiteY15" fmla="*/ 123825 h 371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95300" h="371475">
                <a:moveTo>
                  <a:pt x="0" y="371475"/>
                </a:moveTo>
                <a:cubicBezTo>
                  <a:pt x="15875" y="365125"/>
                  <a:pt x="32332" y="360071"/>
                  <a:pt x="47625" y="352425"/>
                </a:cubicBezTo>
                <a:cubicBezTo>
                  <a:pt x="64184" y="344146"/>
                  <a:pt x="78396" y="331511"/>
                  <a:pt x="95250" y="323850"/>
                </a:cubicBezTo>
                <a:cubicBezTo>
                  <a:pt x="113531" y="315541"/>
                  <a:pt x="135692" y="315939"/>
                  <a:pt x="152400" y="304800"/>
                </a:cubicBezTo>
                <a:cubicBezTo>
                  <a:pt x="245301" y="242866"/>
                  <a:pt x="100930" y="339877"/>
                  <a:pt x="219075" y="257175"/>
                </a:cubicBezTo>
                <a:cubicBezTo>
                  <a:pt x="240137" y="242432"/>
                  <a:pt x="292090" y="210511"/>
                  <a:pt x="314325" y="190500"/>
                </a:cubicBezTo>
                <a:cubicBezTo>
                  <a:pt x="407532" y="106614"/>
                  <a:pt x="337177" y="156215"/>
                  <a:pt x="400050" y="114300"/>
                </a:cubicBezTo>
                <a:cubicBezTo>
                  <a:pt x="412750" y="95250"/>
                  <a:pt x="430910" y="78870"/>
                  <a:pt x="438150" y="57150"/>
                </a:cubicBezTo>
                <a:cubicBezTo>
                  <a:pt x="441325" y="47625"/>
                  <a:pt x="456997" y="32304"/>
                  <a:pt x="447675" y="28575"/>
                </a:cubicBezTo>
                <a:cubicBezTo>
                  <a:pt x="430185" y="21579"/>
                  <a:pt x="347016" y="52603"/>
                  <a:pt x="333375" y="57150"/>
                </a:cubicBezTo>
                <a:lnTo>
                  <a:pt x="361950" y="47625"/>
                </a:lnTo>
                <a:cubicBezTo>
                  <a:pt x="466163" y="12887"/>
                  <a:pt x="308313" y="68289"/>
                  <a:pt x="419100" y="19050"/>
                </a:cubicBezTo>
                <a:cubicBezTo>
                  <a:pt x="437450" y="10895"/>
                  <a:pt x="476250" y="0"/>
                  <a:pt x="476250" y="0"/>
                </a:cubicBezTo>
                <a:cubicBezTo>
                  <a:pt x="482600" y="9525"/>
                  <a:pt x="495300" y="17127"/>
                  <a:pt x="495300" y="28575"/>
                </a:cubicBezTo>
                <a:cubicBezTo>
                  <a:pt x="495300" y="48655"/>
                  <a:pt x="476250" y="65645"/>
                  <a:pt x="476250" y="85725"/>
                </a:cubicBezTo>
                <a:lnTo>
                  <a:pt x="476250" y="123825"/>
                </a:lnTo>
              </a:path>
            </a:pathLst>
          </a:custGeom>
        </p:spPr>
        <p:style>
          <a:lnRef idx="2">
            <a:schemeClr val="dk1"/>
          </a:lnRef>
          <a:fillRef idx="0">
            <a:schemeClr val="dk1"/>
          </a:fillRef>
          <a:effectRef idx="1">
            <a:schemeClr val="dk1"/>
          </a:effectRef>
          <a:fontRef idx="minor">
            <a:schemeClr val="tx1"/>
          </a:fontRef>
        </p:style>
        <p:txBody>
          <a:bodyPr anchor="ctr"/>
          <a:lstStyle/>
          <a:p>
            <a:pPr algn="ctr">
              <a:defRPr/>
            </a:pPr>
            <a:endParaRPr lang="en-US"/>
          </a:p>
        </p:txBody>
      </p:sp>
      <p:sp>
        <p:nvSpPr>
          <p:cNvPr id="46091" name="TextBox 10"/>
          <p:cNvSpPr txBox="1">
            <a:spLocks noChangeArrowheads="1"/>
          </p:cNvSpPr>
          <p:nvPr/>
        </p:nvSpPr>
        <p:spPr bwMode="auto">
          <a:xfrm>
            <a:off x="3230563" y="3930650"/>
            <a:ext cx="3925887" cy="830263"/>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r>
              <a:rPr lang="en-US" altLang="en-US" sz="1200" i="1"/>
              <a:t>2</a:t>
            </a:r>
            <a:r>
              <a:rPr lang="en-US" altLang="en-US" sz="1200" i="1" baseline="30000"/>
              <a:t>nd</a:t>
            </a:r>
            <a:r>
              <a:rPr lang="en-US" altLang="en-US" sz="1200" i="1"/>
              <a:t>  View object  here is specified to be</a:t>
            </a:r>
            <a:br>
              <a:rPr lang="en-US" altLang="en-US" sz="1200" i="1"/>
            </a:br>
            <a:r>
              <a:rPr lang="en-US" altLang="en-US" sz="1200" b="1"/>
              <a:t>below the  1</a:t>
            </a:r>
            <a:r>
              <a:rPr lang="en-US" altLang="en-US" sz="1200" b="1" baseline="30000"/>
              <a:t>st</a:t>
            </a:r>
            <a:r>
              <a:rPr lang="en-US" altLang="en-US" sz="1200" b="1"/>
              <a:t> object </a:t>
            </a:r>
            <a:r>
              <a:rPr lang="en-US" altLang="en-US" sz="1200" i="1"/>
              <a:t>EditText (id = name) </a:t>
            </a:r>
            <a:br>
              <a:rPr lang="en-US" altLang="en-US" sz="1200" i="1"/>
            </a:br>
            <a:r>
              <a:rPr lang="en-US" altLang="en-US" sz="1200" i="1"/>
              <a:t>&amp; </a:t>
            </a:r>
            <a:r>
              <a:rPr lang="en-US" altLang="en-US" sz="1200" b="1"/>
              <a:t>aligned to left of parent(app</a:t>
            </a:r>
            <a:r>
              <a:rPr lang="en-US" altLang="en-US" sz="1200" i="1"/>
              <a:t>)</a:t>
            </a:r>
            <a:br>
              <a:rPr lang="en-US" altLang="en-US" sz="1200" i="1"/>
            </a:br>
            <a:r>
              <a:rPr lang="en-US" altLang="en-US" sz="1200" i="1"/>
              <a:t>&amp; </a:t>
            </a:r>
            <a:r>
              <a:rPr lang="en-US" altLang="en-US" sz="1200" b="1"/>
              <a:t>Left of </a:t>
            </a:r>
            <a:r>
              <a:rPr lang="en-US" altLang="en-US" sz="1200" i="1"/>
              <a:t>the Button with id=times (see below) </a:t>
            </a:r>
          </a:p>
        </p:txBody>
      </p:sp>
      <p:sp>
        <p:nvSpPr>
          <p:cNvPr id="12" name="Left Arrow 11"/>
          <p:cNvSpPr/>
          <p:nvPr/>
        </p:nvSpPr>
        <p:spPr>
          <a:xfrm>
            <a:off x="2971800" y="4211638"/>
            <a:ext cx="304800" cy="2667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3" name="Freeform 12"/>
          <p:cNvSpPr/>
          <p:nvPr/>
        </p:nvSpPr>
        <p:spPr>
          <a:xfrm>
            <a:off x="6553200" y="2965450"/>
            <a:ext cx="495300" cy="1057275"/>
          </a:xfrm>
          <a:custGeom>
            <a:avLst/>
            <a:gdLst>
              <a:gd name="connsiteX0" fmla="*/ 0 w 495300"/>
              <a:gd name="connsiteY0" fmla="*/ 371475 h 371475"/>
              <a:gd name="connsiteX1" fmla="*/ 47625 w 495300"/>
              <a:gd name="connsiteY1" fmla="*/ 352425 h 371475"/>
              <a:gd name="connsiteX2" fmla="*/ 95250 w 495300"/>
              <a:gd name="connsiteY2" fmla="*/ 323850 h 371475"/>
              <a:gd name="connsiteX3" fmla="*/ 152400 w 495300"/>
              <a:gd name="connsiteY3" fmla="*/ 304800 h 371475"/>
              <a:gd name="connsiteX4" fmla="*/ 219075 w 495300"/>
              <a:gd name="connsiteY4" fmla="*/ 257175 h 371475"/>
              <a:gd name="connsiteX5" fmla="*/ 314325 w 495300"/>
              <a:gd name="connsiteY5" fmla="*/ 190500 h 371475"/>
              <a:gd name="connsiteX6" fmla="*/ 400050 w 495300"/>
              <a:gd name="connsiteY6" fmla="*/ 114300 h 371475"/>
              <a:gd name="connsiteX7" fmla="*/ 438150 w 495300"/>
              <a:gd name="connsiteY7" fmla="*/ 57150 h 371475"/>
              <a:gd name="connsiteX8" fmla="*/ 447675 w 495300"/>
              <a:gd name="connsiteY8" fmla="*/ 28575 h 371475"/>
              <a:gd name="connsiteX9" fmla="*/ 333375 w 495300"/>
              <a:gd name="connsiteY9" fmla="*/ 57150 h 371475"/>
              <a:gd name="connsiteX10" fmla="*/ 361950 w 495300"/>
              <a:gd name="connsiteY10" fmla="*/ 47625 h 371475"/>
              <a:gd name="connsiteX11" fmla="*/ 419100 w 495300"/>
              <a:gd name="connsiteY11" fmla="*/ 19050 h 371475"/>
              <a:gd name="connsiteX12" fmla="*/ 476250 w 495300"/>
              <a:gd name="connsiteY12" fmla="*/ 0 h 371475"/>
              <a:gd name="connsiteX13" fmla="*/ 495300 w 495300"/>
              <a:gd name="connsiteY13" fmla="*/ 28575 h 371475"/>
              <a:gd name="connsiteX14" fmla="*/ 476250 w 495300"/>
              <a:gd name="connsiteY14" fmla="*/ 85725 h 371475"/>
              <a:gd name="connsiteX15" fmla="*/ 476250 w 495300"/>
              <a:gd name="connsiteY15" fmla="*/ 123825 h 371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95300" h="371475">
                <a:moveTo>
                  <a:pt x="0" y="371475"/>
                </a:moveTo>
                <a:cubicBezTo>
                  <a:pt x="15875" y="365125"/>
                  <a:pt x="32332" y="360071"/>
                  <a:pt x="47625" y="352425"/>
                </a:cubicBezTo>
                <a:cubicBezTo>
                  <a:pt x="64184" y="344146"/>
                  <a:pt x="78396" y="331511"/>
                  <a:pt x="95250" y="323850"/>
                </a:cubicBezTo>
                <a:cubicBezTo>
                  <a:pt x="113531" y="315541"/>
                  <a:pt x="135692" y="315939"/>
                  <a:pt x="152400" y="304800"/>
                </a:cubicBezTo>
                <a:cubicBezTo>
                  <a:pt x="245301" y="242866"/>
                  <a:pt x="100930" y="339877"/>
                  <a:pt x="219075" y="257175"/>
                </a:cubicBezTo>
                <a:cubicBezTo>
                  <a:pt x="240137" y="242432"/>
                  <a:pt x="292090" y="210511"/>
                  <a:pt x="314325" y="190500"/>
                </a:cubicBezTo>
                <a:cubicBezTo>
                  <a:pt x="407532" y="106614"/>
                  <a:pt x="337177" y="156215"/>
                  <a:pt x="400050" y="114300"/>
                </a:cubicBezTo>
                <a:cubicBezTo>
                  <a:pt x="412750" y="95250"/>
                  <a:pt x="430910" y="78870"/>
                  <a:pt x="438150" y="57150"/>
                </a:cubicBezTo>
                <a:cubicBezTo>
                  <a:pt x="441325" y="47625"/>
                  <a:pt x="456997" y="32304"/>
                  <a:pt x="447675" y="28575"/>
                </a:cubicBezTo>
                <a:cubicBezTo>
                  <a:pt x="430185" y="21579"/>
                  <a:pt x="347016" y="52603"/>
                  <a:pt x="333375" y="57150"/>
                </a:cubicBezTo>
                <a:lnTo>
                  <a:pt x="361950" y="47625"/>
                </a:lnTo>
                <a:cubicBezTo>
                  <a:pt x="466163" y="12887"/>
                  <a:pt x="308313" y="68289"/>
                  <a:pt x="419100" y="19050"/>
                </a:cubicBezTo>
                <a:cubicBezTo>
                  <a:pt x="437450" y="10895"/>
                  <a:pt x="476250" y="0"/>
                  <a:pt x="476250" y="0"/>
                </a:cubicBezTo>
                <a:cubicBezTo>
                  <a:pt x="482600" y="9525"/>
                  <a:pt x="495300" y="17127"/>
                  <a:pt x="495300" y="28575"/>
                </a:cubicBezTo>
                <a:cubicBezTo>
                  <a:pt x="495300" y="48655"/>
                  <a:pt x="476250" y="65645"/>
                  <a:pt x="476250" y="85725"/>
                </a:cubicBezTo>
                <a:lnTo>
                  <a:pt x="476250" y="123825"/>
                </a:lnTo>
              </a:path>
            </a:pathLst>
          </a:custGeom>
        </p:spPr>
        <p:style>
          <a:lnRef idx="2">
            <a:schemeClr val="dk1"/>
          </a:lnRef>
          <a:fillRef idx="0">
            <a:schemeClr val="dk1"/>
          </a:fillRef>
          <a:effectRef idx="1">
            <a:schemeClr val="dk1"/>
          </a:effectRef>
          <a:fontRef idx="minor">
            <a:schemeClr val="tx1"/>
          </a:fontRef>
        </p:style>
        <p:txBody>
          <a:bodyPr anchor="ctr"/>
          <a:lstStyle/>
          <a:p>
            <a:pPr algn="ctr">
              <a:defRPr/>
            </a:pPr>
            <a:endParaRPr lang="en-US"/>
          </a:p>
        </p:txBody>
      </p:sp>
      <p:sp>
        <p:nvSpPr>
          <p:cNvPr id="46094" name="TextBox 16"/>
          <p:cNvSpPr txBox="1">
            <a:spLocks noChangeArrowheads="1"/>
          </p:cNvSpPr>
          <p:nvPr/>
        </p:nvSpPr>
        <p:spPr bwMode="auto">
          <a:xfrm>
            <a:off x="3262313" y="5067300"/>
            <a:ext cx="3862387" cy="646113"/>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r>
              <a:rPr lang="en-US" altLang="en-US" sz="1200" i="1"/>
              <a:t>3rd View object here is specified to be</a:t>
            </a:r>
            <a:br>
              <a:rPr lang="en-US" altLang="en-US" sz="1200" i="1"/>
            </a:br>
            <a:r>
              <a:rPr lang="en-US" altLang="en-US" sz="1200" b="1"/>
              <a:t>below the  1</a:t>
            </a:r>
            <a:r>
              <a:rPr lang="en-US" altLang="en-US" sz="1200" b="1" baseline="30000"/>
              <a:t>st</a:t>
            </a:r>
            <a:r>
              <a:rPr lang="en-US" altLang="en-US" sz="1200" b="1"/>
              <a:t> object </a:t>
            </a:r>
            <a:r>
              <a:rPr lang="en-US" altLang="en-US" sz="1200" i="1"/>
              <a:t>EditText (id = name)  </a:t>
            </a:r>
            <a:br>
              <a:rPr lang="en-US" altLang="en-US" sz="1200" i="1"/>
            </a:br>
            <a:r>
              <a:rPr lang="en-US" altLang="en-US" sz="1200" i="1"/>
              <a:t>&amp; </a:t>
            </a:r>
            <a:r>
              <a:rPr lang="en-US" altLang="en-US" sz="1200" b="1"/>
              <a:t>aligned to left of parent(app</a:t>
            </a:r>
            <a:r>
              <a:rPr lang="en-US" altLang="en-US" sz="1200" i="1"/>
              <a:t>)</a:t>
            </a:r>
          </a:p>
        </p:txBody>
      </p:sp>
      <p:sp>
        <p:nvSpPr>
          <p:cNvPr id="18" name="Left Arrow 17"/>
          <p:cNvSpPr/>
          <p:nvPr/>
        </p:nvSpPr>
        <p:spPr>
          <a:xfrm>
            <a:off x="2925763" y="5256213"/>
            <a:ext cx="304800" cy="2667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 name="Freeform 6"/>
          <p:cNvSpPr/>
          <p:nvPr/>
        </p:nvSpPr>
        <p:spPr>
          <a:xfrm>
            <a:off x="7156450" y="2960688"/>
            <a:ext cx="1130300" cy="2220912"/>
          </a:xfrm>
          <a:custGeom>
            <a:avLst/>
            <a:gdLst>
              <a:gd name="connsiteX0" fmla="*/ 0 w 619410"/>
              <a:gd name="connsiteY0" fmla="*/ 2021501 h 2021501"/>
              <a:gd name="connsiteX1" fmla="*/ 19050 w 619410"/>
              <a:gd name="connsiteY1" fmla="*/ 1954826 h 2021501"/>
              <a:gd name="connsiteX2" fmla="*/ 28575 w 619410"/>
              <a:gd name="connsiteY2" fmla="*/ 1926251 h 2021501"/>
              <a:gd name="connsiteX3" fmla="*/ 47625 w 619410"/>
              <a:gd name="connsiteY3" fmla="*/ 1859576 h 2021501"/>
              <a:gd name="connsiteX4" fmla="*/ 76200 w 619410"/>
              <a:gd name="connsiteY4" fmla="*/ 1792901 h 2021501"/>
              <a:gd name="connsiteX5" fmla="*/ 95250 w 619410"/>
              <a:gd name="connsiteY5" fmla="*/ 1716701 h 2021501"/>
              <a:gd name="connsiteX6" fmla="*/ 114300 w 619410"/>
              <a:gd name="connsiteY6" fmla="*/ 1650026 h 2021501"/>
              <a:gd name="connsiteX7" fmla="*/ 133350 w 619410"/>
              <a:gd name="connsiteY7" fmla="*/ 1611926 h 2021501"/>
              <a:gd name="connsiteX8" fmla="*/ 161925 w 619410"/>
              <a:gd name="connsiteY8" fmla="*/ 1488101 h 2021501"/>
              <a:gd name="connsiteX9" fmla="*/ 171450 w 619410"/>
              <a:gd name="connsiteY9" fmla="*/ 1459526 h 2021501"/>
              <a:gd name="connsiteX10" fmla="*/ 190500 w 619410"/>
              <a:gd name="connsiteY10" fmla="*/ 1364276 h 2021501"/>
              <a:gd name="connsiteX11" fmla="*/ 209550 w 619410"/>
              <a:gd name="connsiteY11" fmla="*/ 1297601 h 2021501"/>
              <a:gd name="connsiteX12" fmla="*/ 219075 w 619410"/>
              <a:gd name="connsiteY12" fmla="*/ 1230926 h 2021501"/>
              <a:gd name="connsiteX13" fmla="*/ 238125 w 619410"/>
              <a:gd name="connsiteY13" fmla="*/ 1164251 h 2021501"/>
              <a:gd name="connsiteX14" fmla="*/ 247650 w 619410"/>
              <a:gd name="connsiteY14" fmla="*/ 1126151 h 2021501"/>
              <a:gd name="connsiteX15" fmla="*/ 266700 w 619410"/>
              <a:gd name="connsiteY15" fmla="*/ 973751 h 2021501"/>
              <a:gd name="connsiteX16" fmla="*/ 276225 w 619410"/>
              <a:gd name="connsiteY16" fmla="*/ 897551 h 2021501"/>
              <a:gd name="connsiteX17" fmla="*/ 295275 w 619410"/>
              <a:gd name="connsiteY17" fmla="*/ 830876 h 2021501"/>
              <a:gd name="connsiteX18" fmla="*/ 304800 w 619410"/>
              <a:gd name="connsiteY18" fmla="*/ 754676 h 2021501"/>
              <a:gd name="connsiteX19" fmla="*/ 314325 w 619410"/>
              <a:gd name="connsiteY19" fmla="*/ 726101 h 2021501"/>
              <a:gd name="connsiteX20" fmla="*/ 323850 w 619410"/>
              <a:gd name="connsiteY20" fmla="*/ 640376 h 2021501"/>
              <a:gd name="connsiteX21" fmla="*/ 342900 w 619410"/>
              <a:gd name="connsiteY21" fmla="*/ 583226 h 2021501"/>
              <a:gd name="connsiteX22" fmla="*/ 371475 w 619410"/>
              <a:gd name="connsiteY22" fmla="*/ 478451 h 2021501"/>
              <a:gd name="connsiteX23" fmla="*/ 390525 w 619410"/>
              <a:gd name="connsiteY23" fmla="*/ 449876 h 2021501"/>
              <a:gd name="connsiteX24" fmla="*/ 400050 w 619410"/>
              <a:gd name="connsiteY24" fmla="*/ 421301 h 2021501"/>
              <a:gd name="connsiteX25" fmla="*/ 457200 w 619410"/>
              <a:gd name="connsiteY25" fmla="*/ 345101 h 2021501"/>
              <a:gd name="connsiteX26" fmla="*/ 476250 w 619410"/>
              <a:gd name="connsiteY26" fmla="*/ 316526 h 2021501"/>
              <a:gd name="connsiteX27" fmla="*/ 485775 w 619410"/>
              <a:gd name="connsiteY27" fmla="*/ 287951 h 2021501"/>
              <a:gd name="connsiteX28" fmla="*/ 514350 w 619410"/>
              <a:gd name="connsiteY28" fmla="*/ 259376 h 2021501"/>
              <a:gd name="connsiteX29" fmla="*/ 542925 w 619410"/>
              <a:gd name="connsiteY29" fmla="*/ 173651 h 2021501"/>
              <a:gd name="connsiteX30" fmla="*/ 552450 w 619410"/>
              <a:gd name="connsiteY30" fmla="*/ 145076 h 2021501"/>
              <a:gd name="connsiteX31" fmla="*/ 561975 w 619410"/>
              <a:gd name="connsiteY31" fmla="*/ 116501 h 2021501"/>
              <a:gd name="connsiteX32" fmla="*/ 571500 w 619410"/>
              <a:gd name="connsiteY32" fmla="*/ 78401 h 2021501"/>
              <a:gd name="connsiteX33" fmla="*/ 581025 w 619410"/>
              <a:gd name="connsiteY33" fmla="*/ 49826 h 2021501"/>
              <a:gd name="connsiteX34" fmla="*/ 590550 w 619410"/>
              <a:gd name="connsiteY34" fmla="*/ 2201 h 2021501"/>
              <a:gd name="connsiteX35" fmla="*/ 533400 w 619410"/>
              <a:gd name="connsiteY35" fmla="*/ 21251 h 2021501"/>
              <a:gd name="connsiteX36" fmla="*/ 571500 w 619410"/>
              <a:gd name="connsiteY36" fmla="*/ 11726 h 2021501"/>
              <a:gd name="connsiteX37" fmla="*/ 600075 w 619410"/>
              <a:gd name="connsiteY37" fmla="*/ 2201 h 2021501"/>
              <a:gd name="connsiteX38" fmla="*/ 619125 w 619410"/>
              <a:gd name="connsiteY38" fmla="*/ 30776 h 2021501"/>
              <a:gd name="connsiteX39" fmla="*/ 609600 w 619410"/>
              <a:gd name="connsiteY39" fmla="*/ 68876 h 2021501"/>
              <a:gd name="connsiteX40" fmla="*/ 571500 w 619410"/>
              <a:gd name="connsiteY40" fmla="*/ 135551 h 2021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619410" h="2021501">
                <a:moveTo>
                  <a:pt x="0" y="2021501"/>
                </a:moveTo>
                <a:cubicBezTo>
                  <a:pt x="6350" y="1999276"/>
                  <a:pt x="12408" y="1976966"/>
                  <a:pt x="19050" y="1954826"/>
                </a:cubicBezTo>
                <a:cubicBezTo>
                  <a:pt x="21935" y="1945209"/>
                  <a:pt x="25817" y="1935905"/>
                  <a:pt x="28575" y="1926251"/>
                </a:cubicBezTo>
                <a:cubicBezTo>
                  <a:pt x="35480" y="1902084"/>
                  <a:pt x="37837" y="1882414"/>
                  <a:pt x="47625" y="1859576"/>
                </a:cubicBezTo>
                <a:cubicBezTo>
                  <a:pt x="67140" y="1814041"/>
                  <a:pt x="65031" y="1833854"/>
                  <a:pt x="76200" y="1792901"/>
                </a:cubicBezTo>
                <a:cubicBezTo>
                  <a:pt x="83089" y="1767642"/>
                  <a:pt x="88900" y="1742101"/>
                  <a:pt x="95250" y="1716701"/>
                </a:cubicBezTo>
                <a:cubicBezTo>
                  <a:pt x="100083" y="1697367"/>
                  <a:pt x="106101" y="1669157"/>
                  <a:pt x="114300" y="1650026"/>
                </a:cubicBezTo>
                <a:cubicBezTo>
                  <a:pt x="119893" y="1636975"/>
                  <a:pt x="127000" y="1624626"/>
                  <a:pt x="133350" y="1611926"/>
                </a:cubicBezTo>
                <a:cubicBezTo>
                  <a:pt x="136653" y="1597062"/>
                  <a:pt x="153613" y="1517194"/>
                  <a:pt x="161925" y="1488101"/>
                </a:cubicBezTo>
                <a:cubicBezTo>
                  <a:pt x="164683" y="1478447"/>
                  <a:pt x="169192" y="1469309"/>
                  <a:pt x="171450" y="1459526"/>
                </a:cubicBezTo>
                <a:cubicBezTo>
                  <a:pt x="178731" y="1427976"/>
                  <a:pt x="181605" y="1395409"/>
                  <a:pt x="190500" y="1364276"/>
                </a:cubicBezTo>
                <a:cubicBezTo>
                  <a:pt x="196850" y="1342051"/>
                  <a:pt x="204707" y="1320202"/>
                  <a:pt x="209550" y="1297601"/>
                </a:cubicBezTo>
                <a:cubicBezTo>
                  <a:pt x="214254" y="1275649"/>
                  <a:pt x="215059" y="1253015"/>
                  <a:pt x="219075" y="1230926"/>
                </a:cubicBezTo>
                <a:cubicBezTo>
                  <a:pt x="226519" y="1189983"/>
                  <a:pt x="227924" y="1199955"/>
                  <a:pt x="238125" y="1164251"/>
                </a:cubicBezTo>
                <a:cubicBezTo>
                  <a:pt x="241721" y="1151664"/>
                  <a:pt x="244475" y="1138851"/>
                  <a:pt x="247650" y="1126151"/>
                </a:cubicBezTo>
                <a:cubicBezTo>
                  <a:pt x="267231" y="930337"/>
                  <a:pt x="247006" y="1111611"/>
                  <a:pt x="266700" y="973751"/>
                </a:cubicBezTo>
                <a:cubicBezTo>
                  <a:pt x="270320" y="948411"/>
                  <a:pt x="272017" y="922800"/>
                  <a:pt x="276225" y="897551"/>
                </a:cubicBezTo>
                <a:cubicBezTo>
                  <a:pt x="280212" y="873631"/>
                  <a:pt x="287726" y="853524"/>
                  <a:pt x="295275" y="830876"/>
                </a:cubicBezTo>
                <a:cubicBezTo>
                  <a:pt x="298450" y="805476"/>
                  <a:pt x="300221" y="779861"/>
                  <a:pt x="304800" y="754676"/>
                </a:cubicBezTo>
                <a:cubicBezTo>
                  <a:pt x="306596" y="744798"/>
                  <a:pt x="312674" y="736005"/>
                  <a:pt x="314325" y="726101"/>
                </a:cubicBezTo>
                <a:cubicBezTo>
                  <a:pt x="319052" y="697741"/>
                  <a:pt x="318211" y="668569"/>
                  <a:pt x="323850" y="640376"/>
                </a:cubicBezTo>
                <a:cubicBezTo>
                  <a:pt x="327788" y="620685"/>
                  <a:pt x="338962" y="602917"/>
                  <a:pt x="342900" y="583226"/>
                </a:cubicBezTo>
                <a:cubicBezTo>
                  <a:pt x="348012" y="557666"/>
                  <a:pt x="357664" y="499168"/>
                  <a:pt x="371475" y="478451"/>
                </a:cubicBezTo>
                <a:cubicBezTo>
                  <a:pt x="377825" y="468926"/>
                  <a:pt x="385405" y="460115"/>
                  <a:pt x="390525" y="449876"/>
                </a:cubicBezTo>
                <a:cubicBezTo>
                  <a:pt x="395015" y="440896"/>
                  <a:pt x="394660" y="429772"/>
                  <a:pt x="400050" y="421301"/>
                </a:cubicBezTo>
                <a:cubicBezTo>
                  <a:pt x="417096" y="394515"/>
                  <a:pt x="439588" y="371519"/>
                  <a:pt x="457200" y="345101"/>
                </a:cubicBezTo>
                <a:cubicBezTo>
                  <a:pt x="463550" y="335576"/>
                  <a:pt x="471130" y="326765"/>
                  <a:pt x="476250" y="316526"/>
                </a:cubicBezTo>
                <a:cubicBezTo>
                  <a:pt x="480740" y="307546"/>
                  <a:pt x="480206" y="296305"/>
                  <a:pt x="485775" y="287951"/>
                </a:cubicBezTo>
                <a:cubicBezTo>
                  <a:pt x="493247" y="276743"/>
                  <a:pt x="504825" y="268901"/>
                  <a:pt x="514350" y="259376"/>
                </a:cubicBezTo>
                <a:lnTo>
                  <a:pt x="542925" y="173651"/>
                </a:lnTo>
                <a:lnTo>
                  <a:pt x="552450" y="145076"/>
                </a:lnTo>
                <a:cubicBezTo>
                  <a:pt x="555625" y="135551"/>
                  <a:pt x="559540" y="126241"/>
                  <a:pt x="561975" y="116501"/>
                </a:cubicBezTo>
                <a:cubicBezTo>
                  <a:pt x="565150" y="103801"/>
                  <a:pt x="567904" y="90988"/>
                  <a:pt x="571500" y="78401"/>
                </a:cubicBezTo>
                <a:cubicBezTo>
                  <a:pt x="574258" y="68747"/>
                  <a:pt x="578590" y="59566"/>
                  <a:pt x="581025" y="49826"/>
                </a:cubicBezTo>
                <a:cubicBezTo>
                  <a:pt x="584952" y="34120"/>
                  <a:pt x="604432" y="10530"/>
                  <a:pt x="590550" y="2201"/>
                </a:cubicBezTo>
                <a:cubicBezTo>
                  <a:pt x="573331" y="-8130"/>
                  <a:pt x="533400" y="21251"/>
                  <a:pt x="533400" y="21251"/>
                </a:cubicBezTo>
                <a:cubicBezTo>
                  <a:pt x="492125" y="83164"/>
                  <a:pt x="523875" y="27601"/>
                  <a:pt x="571500" y="11726"/>
                </a:cubicBezTo>
                <a:lnTo>
                  <a:pt x="600075" y="2201"/>
                </a:lnTo>
                <a:cubicBezTo>
                  <a:pt x="606425" y="11726"/>
                  <a:pt x="617506" y="19443"/>
                  <a:pt x="619125" y="30776"/>
                </a:cubicBezTo>
                <a:cubicBezTo>
                  <a:pt x="620976" y="43735"/>
                  <a:pt x="613362" y="56337"/>
                  <a:pt x="609600" y="68876"/>
                </a:cubicBezTo>
                <a:cubicBezTo>
                  <a:pt x="590810" y="131509"/>
                  <a:pt x="607625" y="117489"/>
                  <a:pt x="571500" y="135551"/>
                </a:cubicBezTo>
              </a:path>
            </a:pathLst>
          </a:custGeom>
        </p:spPr>
        <p:style>
          <a:lnRef idx="2">
            <a:schemeClr val="dk1"/>
          </a:lnRef>
          <a:fillRef idx="0">
            <a:schemeClr val="dk1"/>
          </a:fillRef>
          <a:effectRef idx="1">
            <a:schemeClr val="dk1"/>
          </a:effectRef>
          <a:fontRef idx="minor">
            <a:schemeClr val="tx1"/>
          </a:fontRef>
        </p:style>
        <p:txBody>
          <a:bodyPr anchor="ctr"/>
          <a:lstStyle/>
          <a:p>
            <a:pPr algn="ctr">
              <a:defRPr/>
            </a:pPr>
            <a:endParaRPr lang="en-US"/>
          </a:p>
        </p:txBody>
      </p:sp>
      <p:sp>
        <p:nvSpPr>
          <p:cNvPr id="46097" name="TextBox 20"/>
          <p:cNvSpPr txBox="1">
            <a:spLocks noChangeArrowheads="1"/>
          </p:cNvSpPr>
          <p:nvPr/>
        </p:nvSpPr>
        <p:spPr bwMode="auto">
          <a:xfrm>
            <a:off x="3276600" y="5943600"/>
            <a:ext cx="3703638" cy="646113"/>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r>
              <a:rPr lang="en-US" altLang="en-US" sz="1200" i="1"/>
              <a:t>4</a:t>
            </a:r>
            <a:r>
              <a:rPr lang="en-US" altLang="en-US" sz="1200" i="1" baseline="30000"/>
              <a:t>th</a:t>
            </a:r>
            <a:r>
              <a:rPr lang="en-US" altLang="en-US" sz="1200" i="1"/>
              <a:t>  View object  here is specified to be</a:t>
            </a:r>
            <a:br>
              <a:rPr lang="en-US" altLang="en-US" sz="1200" i="1"/>
            </a:br>
            <a:r>
              <a:rPr lang="en-US" altLang="en-US" sz="1200" b="1"/>
              <a:t>below the  2nd object </a:t>
            </a:r>
            <a:r>
              <a:rPr lang="en-US" altLang="en-US" sz="1200" i="1"/>
              <a:t>Spinner (id = times)</a:t>
            </a:r>
          </a:p>
          <a:p>
            <a:r>
              <a:rPr lang="en-US" altLang="en-US" sz="1200" i="1"/>
              <a:t>&amp; </a:t>
            </a:r>
            <a:r>
              <a:rPr lang="en-US" altLang="en-US" sz="1200" b="1"/>
              <a:t>aligned to right of parent(app</a:t>
            </a:r>
            <a:r>
              <a:rPr lang="en-US" altLang="en-US" sz="1200" i="1"/>
              <a:t>)</a:t>
            </a:r>
          </a:p>
        </p:txBody>
      </p:sp>
      <p:sp>
        <p:nvSpPr>
          <p:cNvPr id="22" name="Left Arrow 21"/>
          <p:cNvSpPr/>
          <p:nvPr/>
        </p:nvSpPr>
        <p:spPr>
          <a:xfrm>
            <a:off x="2925763" y="6024563"/>
            <a:ext cx="304800" cy="2667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9" name="Freeform 18"/>
          <p:cNvSpPr/>
          <p:nvPr/>
        </p:nvSpPr>
        <p:spPr>
          <a:xfrm>
            <a:off x="8439150" y="3371850"/>
            <a:ext cx="390525" cy="2543175"/>
          </a:xfrm>
          <a:custGeom>
            <a:avLst/>
            <a:gdLst>
              <a:gd name="connsiteX0" fmla="*/ 0 w 390550"/>
              <a:gd name="connsiteY0" fmla="*/ 2543794 h 2543794"/>
              <a:gd name="connsiteX1" fmla="*/ 28575 w 390550"/>
              <a:gd name="connsiteY1" fmla="*/ 2277094 h 2543794"/>
              <a:gd name="connsiteX2" fmla="*/ 66675 w 390550"/>
              <a:gd name="connsiteY2" fmla="*/ 1934194 h 2543794"/>
              <a:gd name="connsiteX3" fmla="*/ 76200 w 390550"/>
              <a:gd name="connsiteY3" fmla="*/ 1772269 h 2543794"/>
              <a:gd name="connsiteX4" fmla="*/ 95250 w 390550"/>
              <a:gd name="connsiteY4" fmla="*/ 1657969 h 2543794"/>
              <a:gd name="connsiteX5" fmla="*/ 104775 w 390550"/>
              <a:gd name="connsiteY5" fmla="*/ 1534144 h 2543794"/>
              <a:gd name="connsiteX6" fmla="*/ 114300 w 390550"/>
              <a:gd name="connsiteY6" fmla="*/ 1505569 h 2543794"/>
              <a:gd name="connsiteX7" fmla="*/ 123825 w 390550"/>
              <a:gd name="connsiteY7" fmla="*/ 1448419 h 2543794"/>
              <a:gd name="connsiteX8" fmla="*/ 142875 w 390550"/>
              <a:gd name="connsiteY8" fmla="*/ 1305544 h 2543794"/>
              <a:gd name="connsiteX9" fmla="*/ 161925 w 390550"/>
              <a:gd name="connsiteY9" fmla="*/ 1172194 h 2543794"/>
              <a:gd name="connsiteX10" fmla="*/ 171450 w 390550"/>
              <a:gd name="connsiteY10" fmla="*/ 1038844 h 2543794"/>
              <a:gd name="connsiteX11" fmla="*/ 190500 w 390550"/>
              <a:gd name="connsiteY11" fmla="*/ 886444 h 2543794"/>
              <a:gd name="connsiteX12" fmla="*/ 200025 w 390550"/>
              <a:gd name="connsiteY12" fmla="*/ 705469 h 2543794"/>
              <a:gd name="connsiteX13" fmla="*/ 228600 w 390550"/>
              <a:gd name="connsiteY13" fmla="*/ 619744 h 2543794"/>
              <a:gd name="connsiteX14" fmla="*/ 276225 w 390550"/>
              <a:gd name="connsiteY14" fmla="*/ 391144 h 2543794"/>
              <a:gd name="connsiteX15" fmla="*/ 285750 w 390550"/>
              <a:gd name="connsiteY15" fmla="*/ 210169 h 2543794"/>
              <a:gd name="connsiteX16" fmla="*/ 304800 w 390550"/>
              <a:gd name="connsiteY16" fmla="*/ 10144 h 2543794"/>
              <a:gd name="connsiteX17" fmla="*/ 285750 w 390550"/>
              <a:gd name="connsiteY17" fmla="*/ 38719 h 2543794"/>
              <a:gd name="connsiteX18" fmla="*/ 257175 w 390550"/>
              <a:gd name="connsiteY18" fmla="*/ 57769 h 2543794"/>
              <a:gd name="connsiteX19" fmla="*/ 209550 w 390550"/>
              <a:gd name="connsiteY19" fmla="*/ 105394 h 2543794"/>
              <a:gd name="connsiteX20" fmla="*/ 228600 w 390550"/>
              <a:gd name="connsiteY20" fmla="*/ 76819 h 2543794"/>
              <a:gd name="connsiteX21" fmla="*/ 285750 w 390550"/>
              <a:gd name="connsiteY21" fmla="*/ 38719 h 2543794"/>
              <a:gd name="connsiteX22" fmla="*/ 314325 w 390550"/>
              <a:gd name="connsiteY22" fmla="*/ 48244 h 2543794"/>
              <a:gd name="connsiteX23" fmla="*/ 381000 w 390550"/>
              <a:gd name="connsiteY23" fmla="*/ 124444 h 2543794"/>
              <a:gd name="connsiteX24" fmla="*/ 390525 w 390550"/>
              <a:gd name="connsiteY24" fmla="*/ 162544 h 25437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390550" h="2543794">
                <a:moveTo>
                  <a:pt x="0" y="2543794"/>
                </a:moveTo>
                <a:cubicBezTo>
                  <a:pt x="26468" y="2226181"/>
                  <a:pt x="-12211" y="2671363"/>
                  <a:pt x="28575" y="2277094"/>
                </a:cubicBezTo>
                <a:cubicBezTo>
                  <a:pt x="59460" y="1978538"/>
                  <a:pt x="44059" y="2092505"/>
                  <a:pt x="66675" y="1934194"/>
                </a:cubicBezTo>
                <a:cubicBezTo>
                  <a:pt x="69850" y="1880219"/>
                  <a:pt x="71710" y="1826151"/>
                  <a:pt x="76200" y="1772269"/>
                </a:cubicBezTo>
                <a:cubicBezTo>
                  <a:pt x="79576" y="1731762"/>
                  <a:pt x="87407" y="1697182"/>
                  <a:pt x="95250" y="1657969"/>
                </a:cubicBezTo>
                <a:cubicBezTo>
                  <a:pt x="98425" y="1616694"/>
                  <a:pt x="99640" y="1575221"/>
                  <a:pt x="104775" y="1534144"/>
                </a:cubicBezTo>
                <a:cubicBezTo>
                  <a:pt x="106020" y="1524181"/>
                  <a:pt x="112122" y="1515370"/>
                  <a:pt x="114300" y="1505569"/>
                </a:cubicBezTo>
                <a:cubicBezTo>
                  <a:pt x="118490" y="1486716"/>
                  <a:pt x="121094" y="1467538"/>
                  <a:pt x="123825" y="1448419"/>
                </a:cubicBezTo>
                <a:cubicBezTo>
                  <a:pt x="130620" y="1400855"/>
                  <a:pt x="135748" y="1353059"/>
                  <a:pt x="142875" y="1305544"/>
                </a:cubicBezTo>
                <a:cubicBezTo>
                  <a:pt x="159972" y="1191561"/>
                  <a:pt x="147178" y="1341787"/>
                  <a:pt x="161925" y="1172194"/>
                </a:cubicBezTo>
                <a:cubicBezTo>
                  <a:pt x="165785" y="1127798"/>
                  <a:pt x="167016" y="1083186"/>
                  <a:pt x="171450" y="1038844"/>
                </a:cubicBezTo>
                <a:cubicBezTo>
                  <a:pt x="176544" y="987903"/>
                  <a:pt x="190500" y="886444"/>
                  <a:pt x="190500" y="886444"/>
                </a:cubicBezTo>
                <a:cubicBezTo>
                  <a:pt x="193675" y="826119"/>
                  <a:pt x="191482" y="765270"/>
                  <a:pt x="200025" y="705469"/>
                </a:cubicBezTo>
                <a:cubicBezTo>
                  <a:pt x="204285" y="675651"/>
                  <a:pt x="222457" y="649232"/>
                  <a:pt x="228600" y="619744"/>
                </a:cubicBezTo>
                <a:lnTo>
                  <a:pt x="276225" y="391144"/>
                </a:lnTo>
                <a:cubicBezTo>
                  <a:pt x="279400" y="330819"/>
                  <a:pt x="281232" y="270408"/>
                  <a:pt x="285750" y="210169"/>
                </a:cubicBezTo>
                <a:cubicBezTo>
                  <a:pt x="290759" y="143380"/>
                  <a:pt x="341952" y="-45584"/>
                  <a:pt x="304800" y="10144"/>
                </a:cubicBezTo>
                <a:cubicBezTo>
                  <a:pt x="298450" y="19669"/>
                  <a:pt x="293845" y="30624"/>
                  <a:pt x="285750" y="38719"/>
                </a:cubicBezTo>
                <a:cubicBezTo>
                  <a:pt x="277655" y="46814"/>
                  <a:pt x="266700" y="51419"/>
                  <a:pt x="257175" y="57769"/>
                </a:cubicBezTo>
                <a:cubicBezTo>
                  <a:pt x="257175" y="57769"/>
                  <a:pt x="222250" y="118094"/>
                  <a:pt x="209550" y="105394"/>
                </a:cubicBezTo>
                <a:cubicBezTo>
                  <a:pt x="201455" y="97299"/>
                  <a:pt x="219985" y="84357"/>
                  <a:pt x="228600" y="76819"/>
                </a:cubicBezTo>
                <a:cubicBezTo>
                  <a:pt x="245830" y="61742"/>
                  <a:pt x="285750" y="38719"/>
                  <a:pt x="285750" y="38719"/>
                </a:cubicBezTo>
                <a:cubicBezTo>
                  <a:pt x="295275" y="41894"/>
                  <a:pt x="305345" y="43754"/>
                  <a:pt x="314325" y="48244"/>
                </a:cubicBezTo>
                <a:cubicBezTo>
                  <a:pt x="345440" y="63802"/>
                  <a:pt x="369570" y="90154"/>
                  <a:pt x="381000" y="124444"/>
                </a:cubicBezTo>
                <a:cubicBezTo>
                  <a:pt x="391529" y="156031"/>
                  <a:pt x="390525" y="142979"/>
                  <a:pt x="390525" y="162544"/>
                </a:cubicBezTo>
              </a:path>
            </a:pathLst>
          </a:custGeom>
        </p:spPr>
        <p:style>
          <a:lnRef idx="2">
            <a:schemeClr val="dk1"/>
          </a:lnRef>
          <a:fillRef idx="0">
            <a:schemeClr val="dk1"/>
          </a:fillRef>
          <a:effectRef idx="1">
            <a:schemeClr val="dk1"/>
          </a:effectRef>
          <a:fontRef idx="minor">
            <a:schemeClr val="tx1"/>
          </a:fontRef>
        </p:style>
        <p:txBody>
          <a:bodyPr anchor="ctr"/>
          <a:lstStyle/>
          <a:p>
            <a:pPr algn="ctr">
              <a:defRPr/>
            </a:pPr>
            <a:endParaRPr lang="en-US"/>
          </a:p>
        </p:txBody>
      </p:sp>
      <p:pic>
        <p:nvPicPr>
          <p:cNvPr id="21" name="Picture 20" descr="Image result for UPES logo"/>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997481" y="0"/>
            <a:ext cx="2159438" cy="9375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328420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a:xfrm>
            <a:off x="612775" y="228600"/>
            <a:ext cx="6384706" cy="990600"/>
          </a:xfrm>
        </p:spPr>
        <p:txBody>
          <a:bodyPr>
            <a:normAutofit fontScale="90000"/>
          </a:bodyPr>
          <a:lstStyle/>
          <a:p>
            <a:r>
              <a:rPr lang="en-US" altLang="en-US" dirty="0" smtClean="0"/>
              <a:t>More on </a:t>
            </a:r>
            <a:r>
              <a:rPr lang="en-US" altLang="en-US" dirty="0" err="1" smtClean="0"/>
              <a:t>RelativeLayout</a:t>
            </a:r>
            <a:r>
              <a:rPr lang="en-US" altLang="en-US" dirty="0" smtClean="0"/>
              <a:t> parameters</a:t>
            </a:r>
          </a:p>
        </p:txBody>
      </p:sp>
      <p:sp>
        <p:nvSpPr>
          <p:cNvPr id="47107" name="Content Placeholder 2"/>
          <p:cNvSpPr>
            <a:spLocks noGrp="1"/>
          </p:cNvSpPr>
          <p:nvPr>
            <p:ph sz="quarter" idx="1"/>
          </p:nvPr>
        </p:nvSpPr>
        <p:spPr>
          <a:xfrm>
            <a:off x="612775" y="1600200"/>
            <a:ext cx="8153400" cy="4495800"/>
          </a:xfrm>
        </p:spPr>
        <p:txBody>
          <a:bodyPr/>
          <a:lstStyle/>
          <a:p>
            <a:r>
              <a:rPr lang="en-US" altLang="en-US" smtClean="0"/>
              <a:t>Center</a:t>
            </a:r>
            <a:br>
              <a:rPr lang="en-US" altLang="en-US" smtClean="0"/>
            </a:br>
            <a:r>
              <a:rPr lang="en-US" altLang="en-US" smtClean="0"/>
              <a:t>Top</a:t>
            </a:r>
            <a:br>
              <a:rPr lang="en-US" altLang="en-US" smtClean="0"/>
            </a:br>
            <a:r>
              <a:rPr lang="en-US" altLang="en-US" smtClean="0"/>
              <a:t>Bottom</a:t>
            </a:r>
            <a:br>
              <a:rPr lang="en-US" altLang="en-US" smtClean="0"/>
            </a:br>
            <a:r>
              <a:rPr lang="en-US" altLang="en-US" smtClean="0"/>
              <a:t>of</a:t>
            </a:r>
            <a:br>
              <a:rPr lang="en-US" altLang="en-US" smtClean="0"/>
            </a:br>
            <a:r>
              <a:rPr lang="en-US" altLang="en-US" smtClean="0"/>
              <a:t>Parent</a:t>
            </a:r>
          </a:p>
        </p:txBody>
      </p:sp>
      <p:pic>
        <p:nvPicPr>
          <p:cNvPr id="47108" name="Picture 2" descr="android-relative-layout-skynil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44725" y="1752600"/>
            <a:ext cx="6899275" cy="431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descr="Image result for UPES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97481" y="0"/>
            <a:ext cx="2159438" cy="9375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376925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p:nvPr>
        </p:nvSpPr>
        <p:spPr>
          <a:xfrm>
            <a:off x="612775" y="228600"/>
            <a:ext cx="6169025" cy="990600"/>
          </a:xfrm>
        </p:spPr>
        <p:txBody>
          <a:bodyPr>
            <a:normAutofit fontScale="90000"/>
          </a:bodyPr>
          <a:lstStyle/>
          <a:p>
            <a:r>
              <a:rPr lang="en-US" altLang="en-US" dirty="0" smtClean="0"/>
              <a:t>There are many other Layouts</a:t>
            </a:r>
          </a:p>
        </p:txBody>
      </p:sp>
      <p:sp>
        <p:nvSpPr>
          <p:cNvPr id="40963" name="Content Placeholder 2"/>
          <p:cNvSpPr>
            <a:spLocks noGrp="1"/>
          </p:cNvSpPr>
          <p:nvPr>
            <p:ph sz="quarter" idx="1"/>
          </p:nvPr>
        </p:nvSpPr>
        <p:spPr>
          <a:xfrm>
            <a:off x="612775" y="1600200"/>
            <a:ext cx="8153400" cy="4495800"/>
          </a:xfrm>
        </p:spPr>
        <p:txBody>
          <a:bodyPr/>
          <a:lstStyle/>
          <a:p>
            <a:pPr>
              <a:defRPr/>
            </a:pPr>
            <a:r>
              <a:rPr lang="en-US" altLang="en-US" dirty="0" smtClean="0"/>
              <a:t>They include: </a:t>
            </a:r>
            <a:r>
              <a:rPr lang="en-US" altLang="en-US" dirty="0" err="1" smtClean="0"/>
              <a:t>TableLayout</a:t>
            </a:r>
            <a:r>
              <a:rPr lang="en-US" altLang="en-US" dirty="0" smtClean="0"/>
              <a:t> (think a table), </a:t>
            </a:r>
            <a:r>
              <a:rPr lang="en-US" altLang="en-US" dirty="0" err="1" smtClean="0"/>
              <a:t>GridLayout</a:t>
            </a:r>
            <a:r>
              <a:rPr lang="en-US" altLang="en-US" dirty="0" smtClean="0"/>
              <a:t>, </a:t>
            </a:r>
            <a:r>
              <a:rPr lang="en-US" altLang="en-US" dirty="0" err="1" smtClean="0"/>
              <a:t>FrameLayout</a:t>
            </a:r>
            <a:r>
              <a:rPr lang="en-US" altLang="en-US" dirty="0" smtClean="0"/>
              <a:t>, and MORE!!</a:t>
            </a:r>
          </a:p>
          <a:p>
            <a:pPr>
              <a:defRPr/>
            </a:pPr>
            <a:endParaRPr lang="en-US" altLang="en-US" dirty="0"/>
          </a:p>
          <a:p>
            <a:pPr>
              <a:defRPr/>
            </a:pPr>
            <a:endParaRPr lang="en-US" altLang="en-US" dirty="0" smtClean="0"/>
          </a:p>
          <a:p>
            <a:pPr marL="0" indent="0">
              <a:buFont typeface="Wingdings" pitchFamily="2" charset="2"/>
              <a:buNone/>
              <a:defRPr/>
            </a:pPr>
            <a:r>
              <a:rPr lang="en-US" altLang="en-US" dirty="0" err="1" smtClean="0"/>
              <a:t>TableLayout</a:t>
            </a:r>
            <a:endParaRPr lang="en-US" altLang="en-US" dirty="0" smtClean="0"/>
          </a:p>
        </p:txBody>
      </p:sp>
      <p:pic>
        <p:nvPicPr>
          <p:cNvPr id="48132" name="Picture 5" descr="https://developer.android.com/images/ui/gridlayou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14800" y="3810000"/>
            <a:ext cx="3810000" cy="2809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ight Arrow 1"/>
          <p:cNvSpPr/>
          <p:nvPr/>
        </p:nvSpPr>
        <p:spPr>
          <a:xfrm>
            <a:off x="2895600" y="4495800"/>
            <a:ext cx="990600" cy="71913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8134" name="TextBox 2"/>
          <p:cNvSpPr txBox="1">
            <a:spLocks noChangeArrowheads="1"/>
          </p:cNvSpPr>
          <p:nvPr/>
        </p:nvSpPr>
        <p:spPr bwMode="auto">
          <a:xfrm>
            <a:off x="207963" y="5562600"/>
            <a:ext cx="3678237" cy="923925"/>
          </a:xfrm>
          <a:prstGeom prst="rect">
            <a:avLst/>
          </a:prstGeom>
          <a:solidFill>
            <a:srgbClr val="FF66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r>
              <a:rPr lang="en-US" altLang="en-US"/>
              <a:t>Read book and look at</a:t>
            </a:r>
            <a:br>
              <a:rPr lang="en-US" altLang="en-US"/>
            </a:br>
            <a:r>
              <a:rPr lang="en-US" altLang="en-US"/>
              <a:t>developer website to learn</a:t>
            </a:r>
            <a:br>
              <a:rPr lang="en-US" altLang="en-US"/>
            </a:br>
            <a:r>
              <a:rPr lang="en-US" altLang="en-US"/>
              <a:t> about others like TableLayout</a:t>
            </a:r>
          </a:p>
        </p:txBody>
      </p:sp>
      <p:pic>
        <p:nvPicPr>
          <p:cNvPr id="8" name="Picture 7" descr="Image result for UPES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97481" y="0"/>
            <a:ext cx="2159438" cy="9375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1059548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a:spLocks noGrp="1"/>
          </p:cNvSpPr>
          <p:nvPr>
            <p:ph type="title"/>
          </p:nvPr>
        </p:nvSpPr>
        <p:spPr>
          <a:xfrm>
            <a:off x="612775" y="228600"/>
            <a:ext cx="6384706" cy="990600"/>
          </a:xfrm>
        </p:spPr>
        <p:txBody>
          <a:bodyPr/>
          <a:lstStyle/>
          <a:p>
            <a:r>
              <a:rPr lang="en-US" altLang="en-US" dirty="0" err="1" smtClean="0"/>
              <a:t>TableLayout</a:t>
            </a:r>
            <a:r>
              <a:rPr lang="en-US" altLang="en-US" dirty="0" smtClean="0"/>
              <a:t> Example</a:t>
            </a:r>
          </a:p>
        </p:txBody>
      </p:sp>
      <p:sp>
        <p:nvSpPr>
          <p:cNvPr id="49155" name="Content Placeholder 2"/>
          <p:cNvSpPr>
            <a:spLocks noGrp="1"/>
          </p:cNvSpPr>
          <p:nvPr>
            <p:ph sz="quarter" idx="1"/>
          </p:nvPr>
        </p:nvSpPr>
        <p:spPr>
          <a:xfrm>
            <a:off x="152400" y="1524000"/>
            <a:ext cx="8763000" cy="5181600"/>
          </a:xfrm>
        </p:spPr>
        <p:txBody>
          <a:bodyPr>
            <a:normAutofit/>
          </a:bodyPr>
          <a:lstStyle/>
          <a:p>
            <a:pPr marL="0" indent="0">
              <a:buFont typeface="Wingdings" pitchFamily="2" charset="2"/>
              <a:buNone/>
            </a:pPr>
            <a:r>
              <a:rPr lang="en-US" altLang="en-US" sz="1200" dirty="0" smtClean="0"/>
              <a:t>&lt;?xml version="1.0" encoding="utf-8"?&gt;</a:t>
            </a:r>
            <a:br>
              <a:rPr lang="en-US" altLang="en-US" sz="1200" dirty="0" smtClean="0"/>
            </a:br>
            <a:r>
              <a:rPr lang="en-US" altLang="en-US" sz="1200" dirty="0" smtClean="0"/>
              <a:t>&lt;</a:t>
            </a:r>
            <a:r>
              <a:rPr lang="en-US" altLang="en-US" sz="1200" dirty="0" err="1" smtClean="0"/>
              <a:t>TableLayout</a:t>
            </a:r>
            <a:r>
              <a:rPr lang="en-US" altLang="en-US" sz="1200" dirty="0" smtClean="0"/>
              <a:t> </a:t>
            </a:r>
            <a:r>
              <a:rPr lang="en-US" altLang="en-US" sz="1200" dirty="0" err="1" smtClean="0"/>
              <a:t>xmlns:android</a:t>
            </a:r>
            <a:r>
              <a:rPr lang="en-US" altLang="en-US" sz="1200" dirty="0" smtClean="0"/>
              <a:t>="http://schemas.android.com/</a:t>
            </a:r>
            <a:r>
              <a:rPr lang="en-US" altLang="en-US" sz="1200" dirty="0" err="1" smtClean="0"/>
              <a:t>apk</a:t>
            </a:r>
            <a:r>
              <a:rPr lang="en-US" altLang="en-US" sz="1200" dirty="0" smtClean="0"/>
              <a:t>/res/android"</a:t>
            </a:r>
            <a:br>
              <a:rPr lang="en-US" altLang="en-US" sz="1200" dirty="0" smtClean="0"/>
            </a:br>
            <a:r>
              <a:rPr lang="en-US" altLang="en-US" sz="1200" dirty="0" smtClean="0"/>
              <a:t>    </a:t>
            </a:r>
            <a:r>
              <a:rPr lang="en-US" altLang="en-US" sz="1200" dirty="0" err="1" smtClean="0"/>
              <a:t>android:layout_width</a:t>
            </a:r>
            <a:r>
              <a:rPr lang="en-US" altLang="en-US" sz="1200" dirty="0" smtClean="0"/>
              <a:t>="</a:t>
            </a:r>
            <a:r>
              <a:rPr lang="en-US" altLang="en-US" sz="1200" dirty="0" err="1" smtClean="0"/>
              <a:t>match_parent</a:t>
            </a:r>
            <a:r>
              <a:rPr lang="en-US" altLang="en-US" sz="1200" dirty="0" smtClean="0"/>
              <a:t>"</a:t>
            </a:r>
            <a:br>
              <a:rPr lang="en-US" altLang="en-US" sz="1200" dirty="0" smtClean="0"/>
            </a:br>
            <a:r>
              <a:rPr lang="en-US" altLang="en-US" sz="1200" dirty="0" smtClean="0"/>
              <a:t>    </a:t>
            </a:r>
            <a:r>
              <a:rPr lang="en-US" altLang="en-US" sz="1200" dirty="0" err="1" smtClean="0"/>
              <a:t>android:layout_height</a:t>
            </a:r>
            <a:r>
              <a:rPr lang="en-US" altLang="en-US" sz="1200" dirty="0" smtClean="0"/>
              <a:t>="</a:t>
            </a:r>
            <a:r>
              <a:rPr lang="en-US" altLang="en-US" sz="1200" dirty="0" err="1" smtClean="0"/>
              <a:t>match_parent</a:t>
            </a:r>
            <a:r>
              <a:rPr lang="en-US" altLang="en-US" sz="1200" dirty="0" smtClean="0"/>
              <a:t>"</a:t>
            </a:r>
            <a:br>
              <a:rPr lang="en-US" altLang="en-US" sz="1200" dirty="0" smtClean="0"/>
            </a:br>
            <a:r>
              <a:rPr lang="en-US" altLang="en-US" sz="1200" dirty="0" smtClean="0"/>
              <a:t>    </a:t>
            </a:r>
            <a:r>
              <a:rPr lang="en-US" altLang="en-US" sz="1200" dirty="0" err="1" smtClean="0"/>
              <a:t>android:stretchColumns</a:t>
            </a:r>
            <a:r>
              <a:rPr lang="en-US" altLang="en-US" sz="1200" dirty="0" smtClean="0"/>
              <a:t>="1"&gt;</a:t>
            </a:r>
            <a:br>
              <a:rPr lang="en-US" altLang="en-US" sz="1200" dirty="0" smtClean="0"/>
            </a:br>
            <a:r>
              <a:rPr lang="en-US" altLang="en-US" sz="1200" dirty="0" smtClean="0"/>
              <a:t>    &lt;</a:t>
            </a:r>
            <a:r>
              <a:rPr lang="en-US" altLang="en-US" sz="1200" dirty="0" err="1" smtClean="0"/>
              <a:t>TableRow</a:t>
            </a:r>
            <a:r>
              <a:rPr lang="en-US" altLang="en-US" sz="1200" dirty="0" smtClean="0"/>
              <a:t>&gt;</a:t>
            </a:r>
            <a:br>
              <a:rPr lang="en-US" altLang="en-US" sz="1200" dirty="0" smtClean="0"/>
            </a:br>
            <a:r>
              <a:rPr lang="en-US" altLang="en-US" sz="1200" dirty="0" smtClean="0"/>
              <a:t>        &lt;</a:t>
            </a:r>
            <a:r>
              <a:rPr lang="en-US" altLang="en-US" sz="1200" dirty="0" err="1" smtClean="0"/>
              <a:t>TextView</a:t>
            </a:r>
            <a:r>
              <a:rPr lang="en-US" altLang="en-US" sz="1200" dirty="0" smtClean="0"/>
              <a:t/>
            </a:r>
            <a:br>
              <a:rPr lang="en-US" altLang="en-US" sz="1200" dirty="0" smtClean="0"/>
            </a:br>
            <a:r>
              <a:rPr lang="en-US" altLang="en-US" sz="1200" dirty="0" smtClean="0"/>
              <a:t>            </a:t>
            </a:r>
            <a:r>
              <a:rPr lang="en-US" altLang="en-US" sz="1200" dirty="0" err="1" smtClean="0"/>
              <a:t>android:text</a:t>
            </a:r>
            <a:r>
              <a:rPr lang="en-US" altLang="en-US" sz="1200" dirty="0" smtClean="0"/>
              <a:t>="@string/table_layout_4_open"</a:t>
            </a:r>
            <a:br>
              <a:rPr lang="en-US" altLang="en-US" sz="1200" dirty="0" smtClean="0"/>
            </a:br>
            <a:r>
              <a:rPr lang="en-US" altLang="en-US" sz="1200" dirty="0" smtClean="0"/>
              <a:t>            </a:t>
            </a:r>
            <a:r>
              <a:rPr lang="en-US" altLang="en-US" sz="1200" dirty="0" err="1" smtClean="0"/>
              <a:t>android:padding</a:t>
            </a:r>
            <a:r>
              <a:rPr lang="en-US" altLang="en-US" sz="1200" dirty="0" smtClean="0"/>
              <a:t>="3dip" /&gt;</a:t>
            </a:r>
            <a:br>
              <a:rPr lang="en-US" altLang="en-US" sz="1200" dirty="0" smtClean="0"/>
            </a:br>
            <a:r>
              <a:rPr lang="en-US" altLang="en-US" sz="1200" dirty="0" smtClean="0"/>
              <a:t>        &lt;</a:t>
            </a:r>
            <a:r>
              <a:rPr lang="en-US" altLang="en-US" sz="1200" dirty="0" err="1" smtClean="0"/>
              <a:t>TextView</a:t>
            </a:r>
            <a:r>
              <a:rPr lang="en-US" altLang="en-US" sz="1200" dirty="0" smtClean="0"/>
              <a:t/>
            </a:r>
            <a:br>
              <a:rPr lang="en-US" altLang="en-US" sz="1200" dirty="0" smtClean="0"/>
            </a:br>
            <a:r>
              <a:rPr lang="en-US" altLang="en-US" sz="1200" dirty="0" smtClean="0"/>
              <a:t>            </a:t>
            </a:r>
            <a:r>
              <a:rPr lang="en-US" altLang="en-US" sz="1200" dirty="0" err="1" smtClean="0"/>
              <a:t>android:text</a:t>
            </a:r>
            <a:r>
              <a:rPr lang="en-US" altLang="en-US" sz="1200" dirty="0" smtClean="0"/>
              <a:t>="@string/table_layout_4_open_shortcut"</a:t>
            </a:r>
            <a:br>
              <a:rPr lang="en-US" altLang="en-US" sz="1200" dirty="0" smtClean="0"/>
            </a:br>
            <a:r>
              <a:rPr lang="en-US" altLang="en-US" sz="1200" dirty="0" smtClean="0"/>
              <a:t>            </a:t>
            </a:r>
            <a:r>
              <a:rPr lang="en-US" altLang="en-US" sz="1200" dirty="0" err="1" smtClean="0"/>
              <a:t>android:gravity</a:t>
            </a:r>
            <a:r>
              <a:rPr lang="en-US" altLang="en-US" sz="1200" dirty="0" smtClean="0"/>
              <a:t>="right"</a:t>
            </a:r>
            <a:br>
              <a:rPr lang="en-US" altLang="en-US" sz="1200" dirty="0" smtClean="0"/>
            </a:br>
            <a:r>
              <a:rPr lang="en-US" altLang="en-US" sz="1200" dirty="0" smtClean="0"/>
              <a:t>            </a:t>
            </a:r>
            <a:r>
              <a:rPr lang="en-US" altLang="en-US" sz="1200" dirty="0" err="1" smtClean="0"/>
              <a:t>android:padding</a:t>
            </a:r>
            <a:r>
              <a:rPr lang="en-US" altLang="en-US" sz="1200" dirty="0" smtClean="0"/>
              <a:t>="3dip" /&gt;</a:t>
            </a:r>
            <a:br>
              <a:rPr lang="en-US" altLang="en-US" sz="1200" dirty="0" smtClean="0"/>
            </a:br>
            <a:r>
              <a:rPr lang="en-US" altLang="en-US" sz="1200" dirty="0" smtClean="0"/>
              <a:t>    &lt;/</a:t>
            </a:r>
            <a:r>
              <a:rPr lang="en-US" altLang="en-US" sz="1200" dirty="0" err="1" smtClean="0"/>
              <a:t>TableRow</a:t>
            </a:r>
            <a:r>
              <a:rPr lang="en-US" altLang="en-US" sz="1200" dirty="0" smtClean="0"/>
              <a:t>&gt;</a:t>
            </a:r>
            <a:br>
              <a:rPr lang="en-US" altLang="en-US" sz="1200" dirty="0" smtClean="0"/>
            </a:br>
            <a:r>
              <a:rPr lang="en-US" altLang="en-US" sz="1200" dirty="0" smtClean="0"/>
              <a:t/>
            </a:r>
            <a:br>
              <a:rPr lang="en-US" altLang="en-US" sz="1200" dirty="0" smtClean="0"/>
            </a:br>
            <a:r>
              <a:rPr lang="en-US" altLang="en-US" sz="1200" dirty="0" smtClean="0"/>
              <a:t>    &lt;</a:t>
            </a:r>
            <a:r>
              <a:rPr lang="en-US" altLang="en-US" sz="1200" dirty="0" err="1" smtClean="0"/>
              <a:t>TableRow</a:t>
            </a:r>
            <a:r>
              <a:rPr lang="en-US" altLang="en-US" sz="1200" dirty="0" smtClean="0"/>
              <a:t>&gt;</a:t>
            </a:r>
            <a:br>
              <a:rPr lang="en-US" altLang="en-US" sz="1200" dirty="0" smtClean="0"/>
            </a:br>
            <a:r>
              <a:rPr lang="en-US" altLang="en-US" sz="1200" dirty="0" smtClean="0"/>
              <a:t>        &lt;</a:t>
            </a:r>
            <a:r>
              <a:rPr lang="en-US" altLang="en-US" sz="1200" dirty="0" err="1" smtClean="0"/>
              <a:t>TextView</a:t>
            </a:r>
            <a:r>
              <a:rPr lang="en-US" altLang="en-US" sz="1200" dirty="0" smtClean="0"/>
              <a:t/>
            </a:r>
            <a:br>
              <a:rPr lang="en-US" altLang="en-US" sz="1200" dirty="0" smtClean="0"/>
            </a:br>
            <a:r>
              <a:rPr lang="en-US" altLang="en-US" sz="1200" dirty="0" smtClean="0"/>
              <a:t>            </a:t>
            </a:r>
            <a:r>
              <a:rPr lang="en-US" altLang="en-US" sz="1200" dirty="0" err="1" smtClean="0"/>
              <a:t>android:text</a:t>
            </a:r>
            <a:r>
              <a:rPr lang="en-US" altLang="en-US" sz="1200" dirty="0" smtClean="0"/>
              <a:t>="@string/table_layout_4_save"</a:t>
            </a:r>
            <a:br>
              <a:rPr lang="en-US" altLang="en-US" sz="1200" dirty="0" smtClean="0"/>
            </a:br>
            <a:r>
              <a:rPr lang="en-US" altLang="en-US" sz="1200" dirty="0" smtClean="0"/>
              <a:t>            </a:t>
            </a:r>
            <a:r>
              <a:rPr lang="en-US" altLang="en-US" sz="1200" dirty="0" err="1" smtClean="0"/>
              <a:t>android:padding</a:t>
            </a:r>
            <a:r>
              <a:rPr lang="en-US" altLang="en-US" sz="1200" dirty="0" smtClean="0"/>
              <a:t>="3dip" /&gt;</a:t>
            </a:r>
            <a:br>
              <a:rPr lang="en-US" altLang="en-US" sz="1200" dirty="0" smtClean="0"/>
            </a:br>
            <a:r>
              <a:rPr lang="en-US" altLang="en-US" sz="1200" dirty="0" smtClean="0"/>
              <a:t>        &lt;</a:t>
            </a:r>
            <a:r>
              <a:rPr lang="en-US" altLang="en-US" sz="1200" dirty="0" err="1" smtClean="0"/>
              <a:t>TextView</a:t>
            </a:r>
            <a:r>
              <a:rPr lang="en-US" altLang="en-US" sz="1200" dirty="0" smtClean="0"/>
              <a:t/>
            </a:r>
            <a:br>
              <a:rPr lang="en-US" altLang="en-US" sz="1200" dirty="0" smtClean="0"/>
            </a:br>
            <a:r>
              <a:rPr lang="en-US" altLang="en-US" sz="1200" dirty="0" smtClean="0"/>
              <a:t>            </a:t>
            </a:r>
            <a:r>
              <a:rPr lang="en-US" altLang="en-US" sz="1200" dirty="0" err="1" smtClean="0"/>
              <a:t>android:text</a:t>
            </a:r>
            <a:r>
              <a:rPr lang="en-US" altLang="en-US" sz="1200" dirty="0" smtClean="0"/>
              <a:t>="@string/table_layout_4_save_shortcut"</a:t>
            </a:r>
            <a:br>
              <a:rPr lang="en-US" altLang="en-US" sz="1200" dirty="0" smtClean="0"/>
            </a:br>
            <a:r>
              <a:rPr lang="en-US" altLang="en-US" sz="1200" dirty="0" smtClean="0"/>
              <a:t>            </a:t>
            </a:r>
            <a:r>
              <a:rPr lang="en-US" altLang="en-US" sz="1200" dirty="0" err="1" smtClean="0"/>
              <a:t>android:gravity</a:t>
            </a:r>
            <a:r>
              <a:rPr lang="en-US" altLang="en-US" sz="1200" dirty="0" smtClean="0"/>
              <a:t>="right"</a:t>
            </a:r>
            <a:br>
              <a:rPr lang="en-US" altLang="en-US" sz="1200" dirty="0" smtClean="0"/>
            </a:br>
            <a:r>
              <a:rPr lang="en-US" altLang="en-US" sz="1200" dirty="0" smtClean="0"/>
              <a:t>            </a:t>
            </a:r>
            <a:r>
              <a:rPr lang="en-US" altLang="en-US" sz="1200" dirty="0" err="1" smtClean="0"/>
              <a:t>android:padding</a:t>
            </a:r>
            <a:r>
              <a:rPr lang="en-US" altLang="en-US" sz="1200" dirty="0" smtClean="0"/>
              <a:t>="3dip" /&gt;</a:t>
            </a:r>
            <a:br>
              <a:rPr lang="en-US" altLang="en-US" sz="1200" dirty="0" smtClean="0"/>
            </a:br>
            <a:r>
              <a:rPr lang="en-US" altLang="en-US" sz="1200" dirty="0" smtClean="0"/>
              <a:t>    &lt;/</a:t>
            </a:r>
            <a:r>
              <a:rPr lang="en-US" altLang="en-US" sz="1200" dirty="0" err="1" smtClean="0"/>
              <a:t>TableRow</a:t>
            </a:r>
            <a:r>
              <a:rPr lang="en-US" altLang="en-US" sz="1200" dirty="0" smtClean="0"/>
              <a:t>&gt;</a:t>
            </a:r>
            <a:br>
              <a:rPr lang="en-US" altLang="en-US" sz="1200" dirty="0" smtClean="0"/>
            </a:br>
            <a:r>
              <a:rPr lang="en-US" altLang="en-US" sz="1200" dirty="0" smtClean="0"/>
              <a:t>&lt;/</a:t>
            </a:r>
            <a:r>
              <a:rPr lang="en-US" altLang="en-US" sz="1200" dirty="0" err="1" smtClean="0"/>
              <a:t>TableLayout</a:t>
            </a:r>
            <a:r>
              <a:rPr lang="en-US" altLang="en-US" sz="1200" dirty="0" smtClean="0"/>
              <a:t>&gt;</a:t>
            </a:r>
          </a:p>
        </p:txBody>
      </p:sp>
      <p:pic>
        <p:nvPicPr>
          <p:cNvPr id="49156" name="Picture 2" descr="https://developer.android.com/images/table_layou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57800" y="2133600"/>
            <a:ext cx="3048000" cy="181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157" name="TextBox 3"/>
          <p:cNvSpPr txBox="1">
            <a:spLocks noChangeArrowheads="1"/>
          </p:cNvSpPr>
          <p:nvPr/>
        </p:nvSpPr>
        <p:spPr bwMode="auto">
          <a:xfrm>
            <a:off x="5286375" y="4876800"/>
            <a:ext cx="2738438" cy="369888"/>
          </a:xfrm>
          <a:prstGeom prst="rect">
            <a:avLst/>
          </a:prstGeom>
          <a:solidFill>
            <a:srgbClr val="FF66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r>
              <a:rPr lang="en-US" altLang="en-US"/>
              <a:t>This Table has 2 Rows</a:t>
            </a:r>
          </a:p>
        </p:txBody>
      </p:sp>
      <p:cxnSp>
        <p:nvCxnSpPr>
          <p:cNvPr id="6" name="Straight Arrow Connector 5"/>
          <p:cNvCxnSpPr/>
          <p:nvPr/>
        </p:nvCxnSpPr>
        <p:spPr>
          <a:xfrm flipH="1" flipV="1">
            <a:off x="1981200" y="2667000"/>
            <a:ext cx="3048000" cy="21336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0" name="Straight Arrow Connector 9"/>
          <p:cNvCxnSpPr>
            <a:stCxn id="49157" idx="1"/>
          </p:cNvCxnSpPr>
          <p:nvPr/>
        </p:nvCxnSpPr>
        <p:spPr>
          <a:xfrm flipH="1" flipV="1">
            <a:off x="1676400" y="4419600"/>
            <a:ext cx="3609975" cy="64135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5" name="Curved Connector 14"/>
          <p:cNvCxnSpPr/>
          <p:nvPr/>
        </p:nvCxnSpPr>
        <p:spPr>
          <a:xfrm rot="5400000" flipH="1" flipV="1">
            <a:off x="7086600" y="3581400"/>
            <a:ext cx="2286000" cy="304800"/>
          </a:xfrm>
          <a:prstGeom prst="curvedConnector3">
            <a:avLst/>
          </a:prstGeom>
          <a:ln>
            <a:solidFill>
              <a:srgbClr val="FF66CC"/>
            </a:solidFill>
            <a:tailEnd type="arrow"/>
          </a:ln>
        </p:spPr>
        <p:style>
          <a:lnRef idx="2">
            <a:schemeClr val="dk1"/>
          </a:lnRef>
          <a:fillRef idx="0">
            <a:schemeClr val="dk1"/>
          </a:fillRef>
          <a:effectRef idx="1">
            <a:schemeClr val="dk1"/>
          </a:effectRef>
          <a:fontRef idx="minor">
            <a:schemeClr val="tx1"/>
          </a:fontRef>
        </p:style>
      </p:cxnSp>
      <p:cxnSp>
        <p:nvCxnSpPr>
          <p:cNvPr id="17" name="Curved Connector 16"/>
          <p:cNvCxnSpPr/>
          <p:nvPr/>
        </p:nvCxnSpPr>
        <p:spPr>
          <a:xfrm rot="5400000" flipH="1" flipV="1">
            <a:off x="7102475" y="3749675"/>
            <a:ext cx="2101850" cy="152400"/>
          </a:xfrm>
          <a:prstGeom prst="curvedConnector3">
            <a:avLst/>
          </a:prstGeom>
          <a:ln>
            <a:solidFill>
              <a:srgbClr val="FF66CC"/>
            </a:solidFill>
            <a:tailEnd type="arrow"/>
          </a:ln>
        </p:spPr>
        <p:style>
          <a:lnRef idx="2">
            <a:schemeClr val="dk1"/>
          </a:lnRef>
          <a:fillRef idx="0">
            <a:schemeClr val="dk1"/>
          </a:fillRef>
          <a:effectRef idx="1">
            <a:schemeClr val="dk1"/>
          </a:effectRef>
          <a:fontRef idx="minor">
            <a:schemeClr val="tx1"/>
          </a:fontRef>
        </p:style>
      </p:cxnSp>
      <p:pic>
        <p:nvPicPr>
          <p:cNvPr id="12" name="Picture 11" descr="Image result for UPES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97481" y="0"/>
            <a:ext cx="2159438" cy="9375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6860265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p:cNvSpPr>
            <a:spLocks noGrp="1"/>
          </p:cNvSpPr>
          <p:nvPr>
            <p:ph type="title"/>
          </p:nvPr>
        </p:nvSpPr>
        <p:spPr>
          <a:xfrm>
            <a:off x="612775" y="228600"/>
            <a:ext cx="8153400" cy="990600"/>
          </a:xfrm>
        </p:spPr>
        <p:txBody>
          <a:bodyPr/>
          <a:lstStyle/>
          <a:p>
            <a:r>
              <a:rPr lang="en-US" altLang="en-US" smtClean="0"/>
              <a:t>TableLayout example 2</a:t>
            </a:r>
          </a:p>
        </p:txBody>
      </p:sp>
      <p:sp>
        <p:nvSpPr>
          <p:cNvPr id="50179" name="Content Placeholder 2"/>
          <p:cNvSpPr>
            <a:spLocks noGrp="1"/>
          </p:cNvSpPr>
          <p:nvPr>
            <p:ph sz="quarter" idx="1"/>
          </p:nvPr>
        </p:nvSpPr>
        <p:spPr>
          <a:xfrm>
            <a:off x="612775" y="1600200"/>
            <a:ext cx="8153400" cy="4495800"/>
          </a:xfrm>
        </p:spPr>
        <p:txBody>
          <a:bodyPr/>
          <a:lstStyle/>
          <a:p>
            <a:r>
              <a:rPr lang="en-US" altLang="en-US" smtClean="0"/>
              <a:t>Here use gravity to move the 2</a:t>
            </a:r>
            <a:r>
              <a:rPr lang="en-US" altLang="en-US" baseline="30000" smtClean="0"/>
              <a:t>nd</a:t>
            </a:r>
            <a:r>
              <a:rPr lang="en-US" altLang="en-US" smtClean="0"/>
              <a:t> item in row to the </a:t>
            </a:r>
            <a:r>
              <a:rPr lang="en-US" altLang="en-US" smtClean="0">
                <a:solidFill>
                  <a:srgbClr val="FF0000"/>
                </a:solidFill>
              </a:rPr>
              <a:t>right</a:t>
            </a:r>
          </a:p>
        </p:txBody>
      </p:sp>
      <p:pic>
        <p:nvPicPr>
          <p:cNvPr id="50180" name="Picture 2" descr="https://developer.android.com/guide/topics/ui/images/hello-tablelayou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895600"/>
            <a:ext cx="1905000" cy="270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0181" name="TextBox 3"/>
          <p:cNvSpPr txBox="1">
            <a:spLocks noChangeArrowheads="1"/>
          </p:cNvSpPr>
          <p:nvPr/>
        </p:nvSpPr>
        <p:spPr bwMode="auto">
          <a:xfrm>
            <a:off x="3028335" y="2880852"/>
            <a:ext cx="6194425" cy="3694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r>
              <a:rPr lang="en-US" altLang="en-US" dirty="0"/>
              <a:t>ONLY partial XML code</a:t>
            </a:r>
          </a:p>
          <a:p>
            <a:r>
              <a:rPr lang="en-US" altLang="en-US" sz="1200" dirty="0"/>
              <a:t>&lt;?xml version="1.0" encoding="utf-8"?&gt;</a:t>
            </a:r>
            <a:br>
              <a:rPr lang="en-US" altLang="en-US" sz="1200" dirty="0"/>
            </a:br>
            <a:r>
              <a:rPr lang="en-US" altLang="en-US" sz="1200" dirty="0"/>
              <a:t>&lt;</a:t>
            </a:r>
            <a:r>
              <a:rPr lang="en-US" altLang="en-US" sz="1200" dirty="0" err="1"/>
              <a:t>TableLayout</a:t>
            </a:r>
            <a:r>
              <a:rPr lang="en-US" altLang="en-US" sz="1200" dirty="0"/>
              <a:t> </a:t>
            </a:r>
            <a:r>
              <a:rPr lang="en-US" altLang="en-US" sz="1200" dirty="0" err="1"/>
              <a:t>xmlns:android</a:t>
            </a:r>
            <a:r>
              <a:rPr lang="en-US" altLang="en-US" sz="1200" dirty="0"/>
              <a:t>="http://schemas.android.com/</a:t>
            </a:r>
            <a:r>
              <a:rPr lang="en-US" altLang="en-US" sz="1200" dirty="0" err="1"/>
              <a:t>apk</a:t>
            </a:r>
            <a:r>
              <a:rPr lang="en-US" altLang="en-US" sz="1200" dirty="0"/>
              <a:t>/res/android"</a:t>
            </a:r>
            <a:br>
              <a:rPr lang="en-US" altLang="en-US" sz="1200" dirty="0"/>
            </a:br>
            <a:r>
              <a:rPr lang="en-US" altLang="en-US" sz="1200" dirty="0"/>
              <a:t>    </a:t>
            </a:r>
            <a:r>
              <a:rPr lang="en-US" altLang="en-US" sz="1200" dirty="0" err="1"/>
              <a:t>android:layout_width</a:t>
            </a:r>
            <a:r>
              <a:rPr lang="en-US" altLang="en-US" sz="1200" dirty="0"/>
              <a:t>="</a:t>
            </a:r>
            <a:r>
              <a:rPr lang="en-US" altLang="en-US" sz="1200" dirty="0" err="1"/>
              <a:t>match_parent</a:t>
            </a:r>
            <a:r>
              <a:rPr lang="en-US" altLang="en-US" sz="1200" dirty="0"/>
              <a:t>"</a:t>
            </a:r>
            <a:br>
              <a:rPr lang="en-US" altLang="en-US" sz="1200" dirty="0"/>
            </a:br>
            <a:r>
              <a:rPr lang="en-US" altLang="en-US" sz="1200" dirty="0"/>
              <a:t>    </a:t>
            </a:r>
            <a:r>
              <a:rPr lang="en-US" altLang="en-US" sz="1200" dirty="0" err="1"/>
              <a:t>android:layout_height</a:t>
            </a:r>
            <a:r>
              <a:rPr lang="en-US" altLang="en-US" sz="1200" dirty="0"/>
              <a:t>="</a:t>
            </a:r>
            <a:r>
              <a:rPr lang="en-US" altLang="en-US" sz="1200" dirty="0" err="1"/>
              <a:t>match_parent</a:t>
            </a:r>
            <a:r>
              <a:rPr lang="en-US" altLang="en-US" sz="1200" dirty="0"/>
              <a:t>"</a:t>
            </a:r>
            <a:br>
              <a:rPr lang="en-US" altLang="en-US" sz="1200" dirty="0"/>
            </a:br>
            <a:r>
              <a:rPr lang="en-US" altLang="en-US" sz="1200" dirty="0"/>
              <a:t>    </a:t>
            </a:r>
            <a:r>
              <a:rPr lang="en-US" altLang="en-US" sz="1200" dirty="0" err="1"/>
              <a:t>android:stretchColumns</a:t>
            </a:r>
            <a:r>
              <a:rPr lang="en-US" altLang="en-US" sz="1200" dirty="0"/>
              <a:t>="1"&gt;</a:t>
            </a:r>
            <a:br>
              <a:rPr lang="en-US" altLang="en-US" sz="1200" dirty="0"/>
            </a:br>
            <a:r>
              <a:rPr lang="en-US" altLang="en-US" sz="1200" dirty="0"/>
              <a:t/>
            </a:r>
            <a:br>
              <a:rPr lang="en-US" altLang="en-US" sz="1200" dirty="0"/>
            </a:br>
            <a:r>
              <a:rPr lang="en-US" altLang="en-US" sz="1200" dirty="0"/>
              <a:t>    &lt;</a:t>
            </a:r>
            <a:r>
              <a:rPr lang="en-US" altLang="en-US" sz="1200" dirty="0" err="1"/>
              <a:t>TableRow</a:t>
            </a:r>
            <a:r>
              <a:rPr lang="en-US" altLang="en-US" sz="1200" dirty="0"/>
              <a:t>&gt;</a:t>
            </a:r>
            <a:br>
              <a:rPr lang="en-US" altLang="en-US" sz="1200" dirty="0"/>
            </a:br>
            <a:r>
              <a:rPr lang="en-US" altLang="en-US" sz="1200" dirty="0"/>
              <a:t>        &lt;</a:t>
            </a:r>
            <a:r>
              <a:rPr lang="en-US" altLang="en-US" sz="1200" dirty="0" err="1"/>
              <a:t>TextView</a:t>
            </a:r>
            <a:r>
              <a:rPr lang="en-US" altLang="en-US" sz="1200" dirty="0"/>
              <a:t/>
            </a:r>
            <a:br>
              <a:rPr lang="en-US" altLang="en-US" sz="1200" dirty="0"/>
            </a:br>
            <a:r>
              <a:rPr lang="en-US" altLang="en-US" sz="1200" dirty="0"/>
              <a:t>            </a:t>
            </a:r>
            <a:r>
              <a:rPr lang="en-US" altLang="en-US" sz="1200" dirty="0" err="1"/>
              <a:t>android:layout_column</a:t>
            </a:r>
            <a:r>
              <a:rPr lang="en-US" altLang="en-US" sz="1200" dirty="0"/>
              <a:t>="1"</a:t>
            </a:r>
            <a:br>
              <a:rPr lang="en-US" altLang="en-US" sz="1200" dirty="0"/>
            </a:br>
            <a:r>
              <a:rPr lang="en-US" altLang="en-US" sz="1200" dirty="0"/>
              <a:t>            </a:t>
            </a:r>
            <a:r>
              <a:rPr lang="en-US" altLang="en-US" sz="1200" dirty="0" err="1"/>
              <a:t>android:text</a:t>
            </a:r>
            <a:r>
              <a:rPr lang="en-US" altLang="en-US" sz="1200" dirty="0"/>
              <a:t>="Open..."</a:t>
            </a:r>
            <a:br>
              <a:rPr lang="en-US" altLang="en-US" sz="1200" dirty="0"/>
            </a:br>
            <a:r>
              <a:rPr lang="en-US" altLang="en-US" sz="1200" dirty="0"/>
              <a:t>            </a:t>
            </a:r>
            <a:r>
              <a:rPr lang="en-US" altLang="en-US" sz="1200" dirty="0" err="1"/>
              <a:t>android:padding</a:t>
            </a:r>
            <a:r>
              <a:rPr lang="en-US" altLang="en-US" sz="1200" dirty="0"/>
              <a:t>="3dip" /&gt;</a:t>
            </a:r>
            <a:br>
              <a:rPr lang="en-US" altLang="en-US" sz="1200" dirty="0"/>
            </a:br>
            <a:r>
              <a:rPr lang="en-US" altLang="en-US" sz="1200" dirty="0"/>
              <a:t>        &lt;</a:t>
            </a:r>
            <a:r>
              <a:rPr lang="en-US" altLang="en-US" sz="1200" dirty="0" err="1"/>
              <a:t>TextView</a:t>
            </a:r>
            <a:r>
              <a:rPr lang="en-US" altLang="en-US" sz="1200" dirty="0"/>
              <a:t/>
            </a:r>
            <a:br>
              <a:rPr lang="en-US" altLang="en-US" sz="1200" dirty="0"/>
            </a:br>
            <a:r>
              <a:rPr lang="en-US" altLang="en-US" sz="1200" dirty="0"/>
              <a:t>            </a:t>
            </a:r>
            <a:r>
              <a:rPr lang="en-US" altLang="en-US" sz="1200" dirty="0" err="1"/>
              <a:t>android:text</a:t>
            </a:r>
            <a:r>
              <a:rPr lang="en-US" altLang="en-US" sz="1200" dirty="0"/>
              <a:t>="Ctrl-O"</a:t>
            </a:r>
            <a:br>
              <a:rPr lang="en-US" altLang="en-US" sz="1200" dirty="0"/>
            </a:br>
            <a:r>
              <a:rPr lang="en-US" altLang="en-US" sz="1200" dirty="0"/>
              <a:t>            </a:t>
            </a:r>
            <a:r>
              <a:rPr lang="en-US" altLang="en-US" sz="1200" b="1" dirty="0" err="1">
                <a:solidFill>
                  <a:srgbClr val="FF0000"/>
                </a:solidFill>
              </a:rPr>
              <a:t>android:gravity</a:t>
            </a:r>
            <a:r>
              <a:rPr lang="en-US" altLang="en-US" sz="1200" b="1" dirty="0">
                <a:solidFill>
                  <a:srgbClr val="FF0000"/>
                </a:solidFill>
              </a:rPr>
              <a:t>="right"</a:t>
            </a:r>
            <a:r>
              <a:rPr lang="en-US" altLang="en-US" sz="1200" dirty="0"/>
              <a:t/>
            </a:r>
            <a:br>
              <a:rPr lang="en-US" altLang="en-US" sz="1200" dirty="0"/>
            </a:br>
            <a:r>
              <a:rPr lang="en-US" altLang="en-US" sz="1200" dirty="0"/>
              <a:t>            </a:t>
            </a:r>
            <a:r>
              <a:rPr lang="en-US" altLang="en-US" sz="1200" dirty="0" err="1"/>
              <a:t>android:padding</a:t>
            </a:r>
            <a:r>
              <a:rPr lang="en-US" altLang="en-US" sz="1200" dirty="0"/>
              <a:t>="3dip" /&gt;</a:t>
            </a:r>
            <a:br>
              <a:rPr lang="en-US" altLang="en-US" sz="1200" dirty="0"/>
            </a:br>
            <a:r>
              <a:rPr lang="en-US" altLang="en-US" sz="1200" dirty="0"/>
              <a:t>    &lt;/</a:t>
            </a:r>
            <a:r>
              <a:rPr lang="en-US" altLang="en-US" sz="1200" dirty="0" err="1"/>
              <a:t>TableRow</a:t>
            </a:r>
            <a:r>
              <a:rPr lang="en-US" altLang="en-US" sz="1200" dirty="0"/>
              <a:t>&gt;</a:t>
            </a:r>
            <a:br>
              <a:rPr lang="en-US" altLang="en-US" sz="1200" dirty="0"/>
            </a:br>
            <a:r>
              <a:rPr lang="en-US" altLang="en-US" sz="1200" dirty="0"/>
              <a:t/>
            </a:r>
            <a:br>
              <a:rPr lang="en-US" altLang="en-US" sz="1200" dirty="0"/>
            </a:br>
            <a:r>
              <a:rPr lang="en-US" altLang="en-US" sz="1200" dirty="0"/>
              <a:t>    &lt;</a:t>
            </a:r>
            <a:r>
              <a:rPr lang="en-US" altLang="en-US" sz="1200" dirty="0" err="1"/>
              <a:t>TableRow</a:t>
            </a:r>
            <a:r>
              <a:rPr lang="en-US" altLang="en-US" sz="1200" dirty="0"/>
              <a:t>&gt;   </a:t>
            </a:r>
            <a:r>
              <a:rPr lang="en-US" altLang="en-US" sz="1200" dirty="0">
                <a:latin typeface="Stencil" pitchFamily="82" charset="0"/>
              </a:rPr>
              <a:t>NOW CONTINUE ON FOR 2</a:t>
            </a:r>
            <a:r>
              <a:rPr lang="en-US" altLang="en-US" sz="1200" baseline="30000" dirty="0">
                <a:latin typeface="Stencil" pitchFamily="82" charset="0"/>
              </a:rPr>
              <a:t>nd</a:t>
            </a:r>
            <a:r>
              <a:rPr lang="en-US" altLang="en-US" sz="1200" dirty="0">
                <a:latin typeface="Stencil" pitchFamily="82" charset="0"/>
              </a:rPr>
              <a:t> row</a:t>
            </a:r>
          </a:p>
        </p:txBody>
      </p:sp>
      <p:cxnSp>
        <p:nvCxnSpPr>
          <p:cNvPr id="6" name="Curved Connector 5"/>
          <p:cNvCxnSpPr/>
          <p:nvPr/>
        </p:nvCxnSpPr>
        <p:spPr>
          <a:xfrm rot="16200000" flipV="1">
            <a:off x="1943102" y="3924301"/>
            <a:ext cx="2209799" cy="609599"/>
          </a:xfrm>
          <a:prstGeom prst="curvedConnector3">
            <a:avLst/>
          </a:prstGeom>
          <a:ln>
            <a:solidFill>
              <a:srgbClr val="FF0000"/>
            </a:solidFill>
            <a:tailEnd type="arrow"/>
          </a:ln>
        </p:spPr>
        <p:style>
          <a:lnRef idx="2">
            <a:schemeClr val="dk1"/>
          </a:lnRef>
          <a:fillRef idx="0">
            <a:schemeClr val="dk1"/>
          </a:fillRef>
          <a:effectRef idx="1">
            <a:schemeClr val="dk1"/>
          </a:effectRef>
          <a:fontRef idx="minor">
            <a:schemeClr val="tx1"/>
          </a:fontRef>
        </p:style>
      </p:cxnSp>
      <p:sp>
        <p:nvSpPr>
          <p:cNvPr id="8" name="Oval 7"/>
          <p:cNvSpPr/>
          <p:nvPr/>
        </p:nvSpPr>
        <p:spPr>
          <a:xfrm>
            <a:off x="2438400" y="2971800"/>
            <a:ext cx="304800" cy="2286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 name="Oval 9"/>
          <p:cNvSpPr/>
          <p:nvPr/>
        </p:nvSpPr>
        <p:spPr>
          <a:xfrm>
            <a:off x="3114369" y="5143500"/>
            <a:ext cx="3124200" cy="8382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11" name="Picture 10" descr="Image result for UPES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97481" y="0"/>
            <a:ext cx="2159438" cy="9375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946890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a:xfrm>
            <a:off x="381000" y="228600"/>
            <a:ext cx="8153400" cy="990600"/>
          </a:xfrm>
        </p:spPr>
        <p:txBody>
          <a:bodyPr>
            <a:normAutofit/>
          </a:bodyPr>
          <a:lstStyle/>
          <a:p>
            <a:r>
              <a:rPr lang="en-US" altLang="en-US" sz="2400" b="1" dirty="0" smtClean="0">
                <a:latin typeface="Arial" panose="020B0604020202020204" pitchFamily="34" charset="0"/>
                <a:cs typeface="Arial" panose="020B0604020202020204" pitchFamily="34" charset="0"/>
              </a:rPr>
              <a:t>ANDROID GUI –THE CONCEPT</a:t>
            </a:r>
          </a:p>
        </p:txBody>
      </p:sp>
      <p:sp>
        <p:nvSpPr>
          <p:cNvPr id="14339" name="Content Placeholder 2"/>
          <p:cNvSpPr>
            <a:spLocks noGrp="1"/>
          </p:cNvSpPr>
          <p:nvPr>
            <p:ph sz="quarter" idx="1"/>
          </p:nvPr>
        </p:nvSpPr>
        <p:spPr>
          <a:xfrm>
            <a:off x="0" y="1219200"/>
            <a:ext cx="9372600" cy="4495800"/>
          </a:xfrm>
        </p:spPr>
        <p:txBody>
          <a:bodyPr>
            <a:normAutofit/>
          </a:bodyPr>
          <a:lstStyle/>
          <a:p>
            <a:r>
              <a:rPr lang="en-US" altLang="en-US" sz="2000" dirty="0" smtClean="0">
                <a:latin typeface="Times New Roman" panose="02020603050405020304" pitchFamily="18" charset="0"/>
                <a:cs typeface="Times New Roman" panose="02020603050405020304" pitchFamily="18" charset="0"/>
              </a:rPr>
              <a:t>UI is build with of View and </a:t>
            </a:r>
            <a:r>
              <a:rPr lang="en-US" altLang="en-US" sz="2000" dirty="0" err="1" smtClean="0">
                <a:latin typeface="Times New Roman" panose="02020603050405020304" pitchFamily="18" charset="0"/>
                <a:cs typeface="Times New Roman" panose="02020603050405020304" pitchFamily="18" charset="0"/>
              </a:rPr>
              <a:t>ViewGroup</a:t>
            </a:r>
            <a:r>
              <a:rPr lang="en-US" altLang="en-US" sz="2000" dirty="0" smtClean="0">
                <a:latin typeface="Times New Roman" panose="02020603050405020304" pitchFamily="18" charset="0"/>
                <a:cs typeface="Times New Roman" panose="02020603050405020304" pitchFamily="18" charset="0"/>
              </a:rPr>
              <a:t> objects</a:t>
            </a:r>
          </a:p>
          <a:p>
            <a:r>
              <a:rPr lang="en-US" sz="2000" dirty="0">
                <a:latin typeface="Times New Roman" panose="02020603050405020304" pitchFamily="18" charset="0"/>
                <a:cs typeface="Times New Roman" panose="02020603050405020304" pitchFamily="18" charset="0"/>
              </a:rPr>
              <a:t> A </a:t>
            </a:r>
            <a:r>
              <a:rPr lang="en-US" sz="2000" dirty="0">
                <a:latin typeface="Times New Roman" panose="02020603050405020304" pitchFamily="18" charset="0"/>
                <a:cs typeface="Times New Roman" panose="02020603050405020304" pitchFamily="18" charset="0"/>
                <a:hlinkClick r:id="rId2"/>
              </a:rPr>
              <a:t>View</a:t>
            </a:r>
            <a:r>
              <a:rPr lang="en-US" sz="2000" dirty="0">
                <a:latin typeface="Times New Roman" panose="02020603050405020304" pitchFamily="18" charset="0"/>
                <a:cs typeface="Times New Roman" panose="02020603050405020304" pitchFamily="18" charset="0"/>
              </a:rPr>
              <a:t> is an object that draws something on the screen that the user can interact with</a:t>
            </a:r>
            <a:endParaRPr lang="en-US" altLang="en-US" sz="2000" dirty="0" smtClean="0">
              <a:latin typeface="Times New Roman" panose="02020603050405020304" pitchFamily="18" charset="0"/>
              <a:cs typeface="Times New Roman" panose="02020603050405020304" pitchFamily="18" charset="0"/>
            </a:endParaRPr>
          </a:p>
          <a:p>
            <a:r>
              <a:rPr lang="en-US" altLang="en-US" sz="2000" dirty="0" smtClean="0">
                <a:latin typeface="Times New Roman" panose="02020603050405020304" pitchFamily="18" charset="0"/>
                <a:cs typeface="Times New Roman" panose="02020603050405020304" pitchFamily="18" charset="0"/>
              </a:rPr>
              <a:t>View = UI component (e.g. button, </a:t>
            </a:r>
            <a:r>
              <a:rPr lang="en-US" altLang="en-US" sz="2000" dirty="0" err="1" smtClean="0">
                <a:latin typeface="Times New Roman" panose="02020603050405020304" pitchFamily="18" charset="0"/>
                <a:cs typeface="Times New Roman" panose="02020603050405020304" pitchFamily="18" charset="0"/>
              </a:rPr>
              <a:t>textfields,imageviews</a:t>
            </a:r>
            <a:r>
              <a:rPr lang="en-US" altLang="en-US" sz="2000" dirty="0" smtClean="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 A </a:t>
            </a:r>
            <a:r>
              <a:rPr lang="en-US" sz="2000" u="sng" dirty="0" err="1">
                <a:latin typeface="Times New Roman" panose="02020603050405020304" pitchFamily="18" charset="0"/>
                <a:cs typeface="Times New Roman" panose="02020603050405020304" pitchFamily="18" charset="0"/>
                <a:hlinkClick r:id="rId3"/>
              </a:rPr>
              <a:t>ViewGroup</a:t>
            </a:r>
            <a:r>
              <a:rPr lang="en-US" sz="2000" dirty="0">
                <a:latin typeface="Times New Roman" panose="02020603050405020304" pitchFamily="18" charset="0"/>
                <a:cs typeface="Times New Roman" panose="02020603050405020304" pitchFamily="18" charset="0"/>
              </a:rPr>
              <a:t> is an object that holds other </a:t>
            </a:r>
            <a:r>
              <a:rPr lang="en-US" sz="2000" dirty="0">
                <a:latin typeface="Times New Roman" panose="02020603050405020304" pitchFamily="18" charset="0"/>
                <a:cs typeface="Times New Roman" panose="02020603050405020304" pitchFamily="18" charset="0"/>
                <a:hlinkClick r:id="rId2"/>
              </a:rPr>
              <a:t>View</a:t>
            </a:r>
            <a:r>
              <a:rPr lang="en-US" sz="2000" dirty="0">
                <a:latin typeface="Times New Roman" panose="02020603050405020304" pitchFamily="18" charset="0"/>
                <a:cs typeface="Times New Roman" panose="02020603050405020304" pitchFamily="18" charset="0"/>
              </a:rPr>
              <a:t> (and </a:t>
            </a:r>
            <a:r>
              <a:rPr lang="en-US" sz="2000" dirty="0" err="1">
                <a:latin typeface="Times New Roman" panose="02020603050405020304" pitchFamily="18" charset="0"/>
                <a:cs typeface="Times New Roman" panose="02020603050405020304" pitchFamily="18" charset="0"/>
                <a:hlinkClick r:id="rId3"/>
              </a:rPr>
              <a:t>ViewGroup</a:t>
            </a:r>
            <a:r>
              <a:rPr lang="en-US" sz="2000" dirty="0">
                <a:latin typeface="Times New Roman" panose="02020603050405020304" pitchFamily="18" charset="0"/>
                <a:cs typeface="Times New Roman" panose="02020603050405020304" pitchFamily="18" charset="0"/>
              </a:rPr>
              <a:t>) objects in order to define the layout of the interface.</a:t>
            </a:r>
            <a:endParaRPr lang="en-US" altLang="en-US" sz="2000" dirty="0" smtClean="0">
              <a:latin typeface="Times New Roman" panose="02020603050405020304" pitchFamily="18" charset="0"/>
              <a:cs typeface="Times New Roman" panose="02020603050405020304" pitchFamily="18" charset="0"/>
            </a:endParaRPr>
          </a:p>
          <a:p>
            <a:r>
              <a:rPr lang="en-US" altLang="en-US" sz="2000" dirty="0" err="1" smtClean="0">
                <a:latin typeface="Times New Roman" panose="02020603050405020304" pitchFamily="18" charset="0"/>
                <a:cs typeface="Times New Roman" panose="02020603050405020304" pitchFamily="18" charset="0"/>
              </a:rPr>
              <a:t>ViewGroup</a:t>
            </a:r>
            <a:r>
              <a:rPr lang="en-US" altLang="en-US" sz="2000" dirty="0" smtClean="0">
                <a:latin typeface="Times New Roman" panose="02020603050405020304" pitchFamily="18" charset="0"/>
                <a:cs typeface="Times New Roman" panose="02020603050405020304" pitchFamily="18" charset="0"/>
              </a:rPr>
              <a:t>  containers that have a layout defined controlling how View widgets are arrange in it.</a:t>
            </a:r>
          </a:p>
        </p:txBody>
      </p:sp>
      <p:pic>
        <p:nvPicPr>
          <p:cNvPr id="1434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24400" y="4080387"/>
            <a:ext cx="3762375" cy="2571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pic>
      <p:pic>
        <p:nvPicPr>
          <p:cNvPr id="7" name="Picture 6" descr="Image result for UPES logo"/>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997481" y="0"/>
            <a:ext cx="2159438" cy="9375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992043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ext Placeholder 1"/>
          <p:cNvSpPr>
            <a:spLocks noGrp="1"/>
          </p:cNvSpPr>
          <p:nvPr>
            <p:ph type="body" idx="1"/>
          </p:nvPr>
        </p:nvSpPr>
        <p:spPr/>
        <p:txBody>
          <a:bodyPr/>
          <a:lstStyle/>
          <a:p>
            <a:r>
              <a:rPr lang="en-US" altLang="en-US" smtClean="0"/>
              <a:t>…..actually yes they can</a:t>
            </a:r>
          </a:p>
        </p:txBody>
      </p:sp>
      <p:sp>
        <p:nvSpPr>
          <p:cNvPr id="51203" name="Title 2"/>
          <p:cNvSpPr>
            <a:spLocks noGrp="1"/>
          </p:cNvSpPr>
          <p:nvPr>
            <p:ph type="title"/>
          </p:nvPr>
        </p:nvSpPr>
        <p:spPr/>
        <p:txBody>
          <a:bodyPr/>
          <a:lstStyle/>
          <a:p>
            <a:r>
              <a:rPr lang="en-US" altLang="en-US" sz="2800" smtClean="0"/>
              <a:t>Do different Layouts have better performance???</a:t>
            </a:r>
          </a:p>
        </p:txBody>
      </p:sp>
      <p:pic>
        <p:nvPicPr>
          <p:cNvPr id="5" name="Picture 4" descr="Image result for UPES log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997481" y="0"/>
            <a:ext cx="2159438" cy="9375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92419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p:cNvSpPr>
            <a:spLocks noGrp="1"/>
          </p:cNvSpPr>
          <p:nvPr>
            <p:ph type="title"/>
          </p:nvPr>
        </p:nvSpPr>
        <p:spPr>
          <a:xfrm>
            <a:off x="612775" y="228600"/>
            <a:ext cx="6384706" cy="990600"/>
          </a:xfrm>
        </p:spPr>
        <p:txBody>
          <a:bodyPr>
            <a:noAutofit/>
          </a:bodyPr>
          <a:lstStyle/>
          <a:p>
            <a:r>
              <a:rPr lang="en-US" altLang="en-US" sz="3200" dirty="0" smtClean="0"/>
              <a:t>CAUTION --- speed of rendering can be impacted by design choices</a:t>
            </a:r>
          </a:p>
        </p:txBody>
      </p:sp>
      <p:sp>
        <p:nvSpPr>
          <p:cNvPr id="52227" name="Content Placeholder 2"/>
          <p:cNvSpPr>
            <a:spLocks noGrp="1"/>
          </p:cNvSpPr>
          <p:nvPr>
            <p:ph sz="quarter" idx="1"/>
          </p:nvPr>
        </p:nvSpPr>
        <p:spPr>
          <a:xfrm>
            <a:off x="612775" y="2590800"/>
            <a:ext cx="8153400" cy="1905000"/>
          </a:xfrm>
        </p:spPr>
        <p:txBody>
          <a:bodyPr anchor="ctr"/>
          <a:lstStyle/>
          <a:p>
            <a:pPr marL="0" indent="0">
              <a:buNone/>
            </a:pPr>
            <a:r>
              <a:rPr lang="en-US" altLang="en-US" sz="2400" dirty="0" smtClean="0"/>
              <a:t>Nesting several instances of </a:t>
            </a:r>
            <a:r>
              <a:rPr lang="en-US" altLang="en-US" sz="2400" dirty="0" err="1" smtClean="0">
                <a:hlinkClick r:id="rId2"/>
              </a:rPr>
              <a:t>LinearLayout</a:t>
            </a:r>
            <a:r>
              <a:rPr lang="en-US" altLang="en-US" sz="2400" dirty="0" smtClean="0"/>
              <a:t> that use the </a:t>
            </a:r>
            <a:r>
              <a:rPr lang="en-US" altLang="en-US" sz="2400" dirty="0" err="1" smtClean="0"/>
              <a:t>layout_weight</a:t>
            </a:r>
            <a:r>
              <a:rPr lang="en-US" altLang="en-US" sz="2400" dirty="0" smtClean="0"/>
              <a:t> parameter can be especially expensive as each child needs to be measured twice.</a:t>
            </a:r>
          </a:p>
        </p:txBody>
      </p:sp>
      <p:pic>
        <p:nvPicPr>
          <p:cNvPr id="5" name="Picture 4" descr="Image result for UPES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97481" y="0"/>
            <a:ext cx="2159438" cy="9375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518836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p:cNvSpPr>
            <a:spLocks noGrp="1"/>
          </p:cNvSpPr>
          <p:nvPr>
            <p:ph type="title"/>
          </p:nvPr>
        </p:nvSpPr>
        <p:spPr>
          <a:xfrm>
            <a:off x="612775" y="47625"/>
            <a:ext cx="6384706" cy="1171575"/>
          </a:xfrm>
        </p:spPr>
        <p:txBody>
          <a:bodyPr>
            <a:normAutofit fontScale="90000"/>
          </a:bodyPr>
          <a:lstStyle/>
          <a:p>
            <a:r>
              <a:rPr lang="en-US" altLang="en-US" sz="3200" dirty="0" smtClean="0"/>
              <a:t>Comparing speeds:</a:t>
            </a:r>
            <a:br>
              <a:rPr lang="en-US" altLang="en-US" sz="3200" dirty="0" smtClean="0"/>
            </a:br>
            <a:r>
              <a:rPr lang="en-US" altLang="en-US" sz="3200" dirty="0" smtClean="0"/>
              <a:t>Nested </a:t>
            </a:r>
            <a:r>
              <a:rPr lang="en-US" altLang="en-US" sz="3200" dirty="0" err="1" smtClean="0"/>
              <a:t>LinearLayout</a:t>
            </a:r>
            <a:r>
              <a:rPr lang="en-US" altLang="en-US" sz="3200" dirty="0" smtClean="0"/>
              <a:t> VERSUS </a:t>
            </a:r>
            <a:r>
              <a:rPr lang="en-US" altLang="en-US" sz="3200" dirty="0" err="1" smtClean="0"/>
              <a:t>RelativeLayout</a:t>
            </a:r>
            <a:endParaRPr lang="en-US" altLang="en-US" sz="3200" dirty="0" smtClean="0"/>
          </a:p>
        </p:txBody>
      </p:sp>
      <p:sp>
        <p:nvSpPr>
          <p:cNvPr id="53251" name="Content Placeholder 2"/>
          <p:cNvSpPr>
            <a:spLocks noGrp="1"/>
          </p:cNvSpPr>
          <p:nvPr>
            <p:ph sz="quarter" idx="1"/>
          </p:nvPr>
        </p:nvSpPr>
        <p:spPr>
          <a:xfrm>
            <a:off x="612775" y="1600200"/>
            <a:ext cx="8153400" cy="4495800"/>
          </a:xfrm>
        </p:spPr>
        <p:txBody>
          <a:bodyPr/>
          <a:lstStyle/>
          <a:p>
            <a:pPr marL="0" indent="0">
              <a:buFont typeface="Wingdings" pitchFamily="2" charset="2"/>
              <a:buNone/>
            </a:pPr>
            <a:r>
              <a:rPr lang="en-US" altLang="en-US" smtClean="0"/>
              <a:t>Nested LinearLayout                        RelativeLayout</a:t>
            </a:r>
          </a:p>
          <a:p>
            <a:pPr marL="0" indent="0">
              <a:buFont typeface="Wingdings" pitchFamily="2" charset="2"/>
              <a:buNone/>
            </a:pPr>
            <a:endParaRPr lang="en-US" altLang="en-US" smtClean="0"/>
          </a:p>
          <a:p>
            <a:pPr marL="0" indent="0">
              <a:buFont typeface="Wingdings" pitchFamily="2" charset="2"/>
              <a:buNone/>
            </a:pPr>
            <a:endParaRPr lang="en-US" altLang="en-US" smtClean="0"/>
          </a:p>
          <a:p>
            <a:pPr marL="0" indent="0">
              <a:buFont typeface="Wingdings" pitchFamily="2" charset="2"/>
              <a:buNone/>
            </a:pPr>
            <a:endParaRPr lang="en-US" altLang="en-US" smtClean="0"/>
          </a:p>
          <a:p>
            <a:pPr marL="0" indent="0">
              <a:buFont typeface="Wingdings" pitchFamily="2" charset="2"/>
              <a:buNone/>
            </a:pPr>
            <a:endParaRPr lang="en-US" altLang="en-US" smtClean="0"/>
          </a:p>
          <a:p>
            <a:pPr marL="0" indent="0">
              <a:buFont typeface="Wingdings" pitchFamily="2" charset="2"/>
              <a:buNone/>
            </a:pPr>
            <a:r>
              <a:rPr lang="en-US" altLang="en-US" smtClean="0"/>
              <a:t>speed:                                           speed:</a:t>
            </a:r>
          </a:p>
        </p:txBody>
      </p:sp>
      <p:pic>
        <p:nvPicPr>
          <p:cNvPr id="5325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2133600"/>
            <a:ext cx="4286250" cy="2238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pic>
      <p:sp>
        <p:nvSpPr>
          <p:cNvPr id="53253" name="TextBox 3"/>
          <p:cNvSpPr txBox="1">
            <a:spLocks noChangeArrowheads="1"/>
          </p:cNvSpPr>
          <p:nvPr/>
        </p:nvSpPr>
        <p:spPr bwMode="auto">
          <a:xfrm>
            <a:off x="685800" y="4724400"/>
            <a:ext cx="2360613"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r>
              <a:rPr lang="en-US" altLang="en-US" dirty="0"/>
              <a:t>Measure: 0.977ms</a:t>
            </a:r>
          </a:p>
          <a:p>
            <a:r>
              <a:rPr lang="en-US" altLang="en-US" dirty="0"/>
              <a:t>Layout: 0.167ms</a:t>
            </a:r>
          </a:p>
          <a:p>
            <a:r>
              <a:rPr lang="en-US" altLang="en-US" dirty="0"/>
              <a:t>Draw: 2.717ms</a:t>
            </a:r>
          </a:p>
          <a:p>
            <a:endParaRPr lang="en-US" altLang="en-US" dirty="0"/>
          </a:p>
        </p:txBody>
      </p:sp>
      <p:pic>
        <p:nvPicPr>
          <p:cNvPr id="53254" name="Picture 4" descr="https://developer.android.com/images/training/hierarchy-relativelayou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19800" y="2114550"/>
            <a:ext cx="2924175" cy="2314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255" name="TextBox 6"/>
          <p:cNvSpPr txBox="1">
            <a:spLocks noChangeArrowheads="1"/>
          </p:cNvSpPr>
          <p:nvPr/>
        </p:nvSpPr>
        <p:spPr bwMode="auto">
          <a:xfrm>
            <a:off x="6248400" y="4724400"/>
            <a:ext cx="2360613"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r>
              <a:rPr lang="en-US" altLang="en-US"/>
              <a:t>Measure: 0.598ms</a:t>
            </a:r>
          </a:p>
          <a:p>
            <a:r>
              <a:rPr lang="en-US" altLang="en-US"/>
              <a:t>Layout: 0.110ms</a:t>
            </a:r>
          </a:p>
          <a:p>
            <a:r>
              <a:rPr lang="en-US" altLang="en-US"/>
              <a:t>Draw: 2.146ms</a:t>
            </a:r>
          </a:p>
          <a:p>
            <a:endParaRPr lang="en-US" altLang="en-US"/>
          </a:p>
        </p:txBody>
      </p:sp>
      <p:sp>
        <p:nvSpPr>
          <p:cNvPr id="53256" name="TextBox 5"/>
          <p:cNvSpPr txBox="1">
            <a:spLocks noChangeArrowheads="1"/>
          </p:cNvSpPr>
          <p:nvPr/>
        </p:nvSpPr>
        <p:spPr bwMode="auto">
          <a:xfrm>
            <a:off x="2286000" y="5924550"/>
            <a:ext cx="3113088" cy="369888"/>
          </a:xfrm>
          <a:prstGeom prst="rect">
            <a:avLst/>
          </a:prstGeom>
          <a:solidFill>
            <a:srgbClr val="FF66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r>
              <a:rPr lang="en-US" altLang="en-US"/>
              <a:t>RelativeLayout is FASTER</a:t>
            </a:r>
          </a:p>
        </p:txBody>
      </p:sp>
      <p:pic>
        <p:nvPicPr>
          <p:cNvPr id="10" name="Picture 9" descr="Image result for UPES logo"/>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997481" y="0"/>
            <a:ext cx="2159438" cy="9375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503029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
          <p:cNvSpPr>
            <a:spLocks noGrp="1"/>
          </p:cNvSpPr>
          <p:nvPr>
            <p:ph type="title"/>
          </p:nvPr>
        </p:nvSpPr>
        <p:spPr>
          <a:xfrm>
            <a:off x="612775" y="228600"/>
            <a:ext cx="6384706" cy="990600"/>
          </a:xfrm>
        </p:spPr>
        <p:txBody>
          <a:bodyPr>
            <a:normAutofit fontScale="90000"/>
          </a:bodyPr>
          <a:lstStyle/>
          <a:p>
            <a:r>
              <a:rPr lang="en-US" altLang="en-US" dirty="0" smtClean="0"/>
              <a:t>More on improving performance</a:t>
            </a:r>
          </a:p>
        </p:txBody>
      </p:sp>
      <p:sp>
        <p:nvSpPr>
          <p:cNvPr id="54275" name="Content Placeholder 2"/>
          <p:cNvSpPr>
            <a:spLocks noGrp="1"/>
          </p:cNvSpPr>
          <p:nvPr>
            <p:ph sz="quarter" idx="1"/>
          </p:nvPr>
        </p:nvSpPr>
        <p:spPr>
          <a:xfrm>
            <a:off x="612775" y="1600200"/>
            <a:ext cx="8153400" cy="4495800"/>
          </a:xfrm>
        </p:spPr>
        <p:txBody>
          <a:bodyPr/>
          <a:lstStyle/>
          <a:p>
            <a:r>
              <a:rPr lang="en-US" altLang="en-US" smtClean="0"/>
              <a:t>Go to Developer site and search on “Improving Layout Performance”</a:t>
            </a:r>
          </a:p>
          <a:p>
            <a:endParaRPr lang="en-US" altLang="en-US" smtClean="0"/>
          </a:p>
          <a:p>
            <a:r>
              <a:rPr lang="en-US" altLang="en-US" smtClean="0"/>
              <a:t>https://developer.android.com/training/improving-layouts/index.html</a:t>
            </a:r>
          </a:p>
        </p:txBody>
      </p:sp>
      <p:pic>
        <p:nvPicPr>
          <p:cNvPr id="5" name="Picture 4" descr="Image result for UPES log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997481" y="0"/>
            <a:ext cx="2159438" cy="9375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245438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ext Placeholder 1"/>
          <p:cNvSpPr>
            <a:spLocks noGrp="1"/>
          </p:cNvSpPr>
          <p:nvPr>
            <p:ph type="body" idx="1"/>
          </p:nvPr>
        </p:nvSpPr>
        <p:spPr>
          <a:xfrm>
            <a:off x="722313" y="1905000"/>
            <a:ext cx="7772400" cy="2501901"/>
          </a:xfrm>
        </p:spPr>
        <p:txBody>
          <a:bodyPr>
            <a:normAutofit/>
          </a:bodyPr>
          <a:lstStyle/>
          <a:p>
            <a:r>
              <a:rPr lang="en-US" altLang="en-US" sz="2800" b="1" dirty="0" smtClean="0">
                <a:solidFill>
                  <a:srgbClr val="FF0000"/>
                </a:solidFill>
              </a:rPr>
              <a:t>to create a DYNAMIC layout contents –one where the contents are dynamic (maybe reading from database or???)</a:t>
            </a:r>
          </a:p>
          <a:p>
            <a:r>
              <a:rPr lang="en-US" altLang="en-US" sz="2800" b="1" dirty="0" smtClean="0">
                <a:solidFill>
                  <a:srgbClr val="FF0000"/>
                </a:solidFill>
                <a:sym typeface="Wingdings" pitchFamily="2" charset="2"/>
              </a:rPr>
              <a:t> Subclasses of </a:t>
            </a:r>
            <a:r>
              <a:rPr lang="en-US" altLang="en-US" sz="2800" b="1" dirty="0" err="1" smtClean="0">
                <a:solidFill>
                  <a:srgbClr val="FF0000"/>
                </a:solidFill>
                <a:sym typeface="Wingdings" pitchFamily="2" charset="2"/>
              </a:rPr>
              <a:t>AdapterView</a:t>
            </a:r>
            <a:endParaRPr lang="en-US" altLang="en-US" sz="2800" b="1" dirty="0" smtClean="0">
              <a:solidFill>
                <a:srgbClr val="FF0000"/>
              </a:solidFill>
            </a:endParaRPr>
          </a:p>
        </p:txBody>
      </p:sp>
      <p:sp>
        <p:nvSpPr>
          <p:cNvPr id="55299" name="Title 2"/>
          <p:cNvSpPr>
            <a:spLocks noGrp="1"/>
          </p:cNvSpPr>
          <p:nvPr>
            <p:ph type="title"/>
          </p:nvPr>
        </p:nvSpPr>
        <p:spPr/>
        <p:txBody>
          <a:bodyPr/>
          <a:lstStyle/>
          <a:p>
            <a:r>
              <a:rPr lang="en-US" altLang="en-US" smtClean="0"/>
              <a:t>Related Layout Tags</a:t>
            </a:r>
          </a:p>
        </p:txBody>
      </p:sp>
      <p:pic>
        <p:nvPicPr>
          <p:cNvPr id="5" name="Picture 4" descr="Image result for UPES log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997481" y="0"/>
            <a:ext cx="2159438" cy="9375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066953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le 1"/>
          <p:cNvSpPr>
            <a:spLocks noGrp="1"/>
          </p:cNvSpPr>
          <p:nvPr>
            <p:ph type="title"/>
          </p:nvPr>
        </p:nvSpPr>
        <p:spPr>
          <a:xfrm>
            <a:off x="612775" y="228600"/>
            <a:ext cx="6384706" cy="990600"/>
          </a:xfrm>
        </p:spPr>
        <p:txBody>
          <a:bodyPr>
            <a:normAutofit fontScale="90000"/>
          </a:bodyPr>
          <a:lstStyle/>
          <a:p>
            <a:r>
              <a:rPr lang="en-US" altLang="en-US" sz="3600" dirty="0" smtClean="0"/>
              <a:t>SOME Examples of Layout Tags that can load contents/data dynamically</a:t>
            </a:r>
          </a:p>
        </p:txBody>
      </p:sp>
      <p:sp>
        <p:nvSpPr>
          <p:cNvPr id="56323" name="Content Placeholder 2"/>
          <p:cNvSpPr>
            <a:spLocks noGrp="1"/>
          </p:cNvSpPr>
          <p:nvPr>
            <p:ph sz="quarter" idx="1"/>
          </p:nvPr>
        </p:nvSpPr>
        <p:spPr>
          <a:xfrm>
            <a:off x="612775" y="1600200"/>
            <a:ext cx="8153400" cy="4495800"/>
          </a:xfrm>
        </p:spPr>
        <p:txBody>
          <a:bodyPr/>
          <a:lstStyle/>
          <a:p>
            <a:pPr marL="0" indent="0">
              <a:buFont typeface="Wingdings" pitchFamily="2" charset="2"/>
              <a:buNone/>
            </a:pPr>
            <a:r>
              <a:rPr lang="en-US" altLang="en-US" smtClean="0"/>
              <a:t>ListView        Gallery             GridView          </a:t>
            </a:r>
          </a:p>
        </p:txBody>
      </p:sp>
      <p:pic>
        <p:nvPicPr>
          <p:cNvPr id="56324" name="Picture 4" descr="https://developer.android.com/images/ui/listview-small.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9835" y="2317955"/>
            <a:ext cx="1905000" cy="1409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6325" name="Picture 6" descr="https://developer.android.com/images/ui/gridview-small.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92481" y="2317955"/>
            <a:ext cx="1905000" cy="1409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6326" name="Picture 8" descr="Image result for gallery androi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63783" y="2268461"/>
            <a:ext cx="1809750" cy="2533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6327" name="TextBox 3"/>
          <p:cNvSpPr txBox="1">
            <a:spLocks noChangeArrowheads="1"/>
          </p:cNvSpPr>
          <p:nvPr/>
        </p:nvSpPr>
        <p:spPr bwMode="auto">
          <a:xfrm>
            <a:off x="685800" y="5791200"/>
            <a:ext cx="7696200" cy="369888"/>
          </a:xfrm>
          <a:prstGeom prst="rect">
            <a:avLst/>
          </a:prstGeom>
          <a:solidFill>
            <a:srgbClr val="FF66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r>
              <a:rPr lang="en-US" altLang="en-US"/>
              <a:t>All these (and there are more) are descendants of AdapterView</a:t>
            </a:r>
          </a:p>
        </p:txBody>
      </p:sp>
      <p:pic>
        <p:nvPicPr>
          <p:cNvPr id="9" name="Picture 8" descr="Image result for UPES logo"/>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997481" y="0"/>
            <a:ext cx="2159438" cy="9375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583262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le 1"/>
          <p:cNvSpPr>
            <a:spLocks noGrp="1"/>
          </p:cNvSpPr>
          <p:nvPr>
            <p:ph type="title"/>
          </p:nvPr>
        </p:nvSpPr>
        <p:spPr>
          <a:xfrm>
            <a:off x="612775" y="228600"/>
            <a:ext cx="6384706" cy="990600"/>
          </a:xfrm>
        </p:spPr>
        <p:txBody>
          <a:bodyPr/>
          <a:lstStyle/>
          <a:p>
            <a:r>
              <a:rPr lang="en-US" altLang="en-US" dirty="0" err="1" smtClean="0"/>
              <a:t>ListView</a:t>
            </a:r>
            <a:r>
              <a:rPr lang="en-US" altLang="en-US" dirty="0" smtClean="0"/>
              <a:t>  &lt;</a:t>
            </a:r>
            <a:r>
              <a:rPr lang="en-US" altLang="en-US" dirty="0" err="1" smtClean="0"/>
              <a:t>ListView</a:t>
            </a:r>
            <a:r>
              <a:rPr lang="en-US" altLang="en-US" dirty="0" smtClean="0"/>
              <a:t> …..&gt;</a:t>
            </a:r>
          </a:p>
        </p:txBody>
      </p:sp>
      <p:sp>
        <p:nvSpPr>
          <p:cNvPr id="57347" name="Content Placeholder 2"/>
          <p:cNvSpPr>
            <a:spLocks noGrp="1"/>
          </p:cNvSpPr>
          <p:nvPr>
            <p:ph sz="quarter" idx="1"/>
          </p:nvPr>
        </p:nvSpPr>
        <p:spPr>
          <a:xfrm>
            <a:off x="152400" y="1371600"/>
            <a:ext cx="6477001" cy="5486400"/>
          </a:xfrm>
        </p:spPr>
        <p:txBody>
          <a:bodyPr>
            <a:normAutofit lnSpcReduction="10000"/>
          </a:bodyPr>
          <a:lstStyle/>
          <a:p>
            <a:r>
              <a:rPr lang="en-US" altLang="en-US" dirty="0" smtClean="0"/>
              <a:t>A view that shows items in a vertically scrolling list.</a:t>
            </a:r>
          </a:p>
          <a:p>
            <a:pPr>
              <a:buFont typeface="Wingdings" pitchFamily="2" charset="2"/>
              <a:buNone/>
            </a:pPr>
            <a:r>
              <a:rPr lang="en-US" altLang="en-US" dirty="0" smtClean="0"/>
              <a:t>Attributes</a:t>
            </a:r>
          </a:p>
          <a:p>
            <a:r>
              <a:rPr lang="en-US" altLang="en-US" sz="2000" dirty="0" err="1" smtClean="0">
                <a:hlinkClick r:id="rId2"/>
              </a:rPr>
              <a:t>android:divider</a:t>
            </a:r>
            <a:r>
              <a:rPr lang="en-US" altLang="en-US" sz="2000" dirty="0" smtClean="0"/>
              <a:t> </a:t>
            </a:r>
            <a:r>
              <a:rPr lang="en-US" altLang="en-US" sz="2000" dirty="0" err="1" smtClean="0"/>
              <a:t>Drawable</a:t>
            </a:r>
            <a:r>
              <a:rPr lang="en-US" altLang="en-US" sz="2000" dirty="0" smtClean="0"/>
              <a:t> or color to draw between list items. </a:t>
            </a:r>
          </a:p>
          <a:p>
            <a:r>
              <a:rPr lang="en-US" altLang="en-US" sz="2000" dirty="0" smtClean="0"/>
              <a:t> </a:t>
            </a:r>
            <a:r>
              <a:rPr lang="en-US" altLang="en-US" sz="2000" dirty="0" err="1" smtClean="0">
                <a:hlinkClick r:id="rId3"/>
              </a:rPr>
              <a:t>android:dividerHeight</a:t>
            </a:r>
            <a:r>
              <a:rPr lang="en-US" altLang="en-US" sz="2000" dirty="0" smtClean="0"/>
              <a:t> Height of the divider.  </a:t>
            </a:r>
          </a:p>
          <a:p>
            <a:r>
              <a:rPr lang="en-US" altLang="en-US" sz="2000" dirty="0" err="1" smtClean="0">
                <a:hlinkClick r:id="rId4"/>
              </a:rPr>
              <a:t>android:entries</a:t>
            </a:r>
            <a:r>
              <a:rPr lang="en-US" altLang="en-US" sz="2000" dirty="0" smtClean="0"/>
              <a:t> Reference to an array resource that will populate the </a:t>
            </a:r>
            <a:r>
              <a:rPr lang="en-US" altLang="en-US" sz="2000" dirty="0" err="1" smtClean="0"/>
              <a:t>ListView</a:t>
            </a:r>
            <a:r>
              <a:rPr lang="en-US" altLang="en-US" sz="2000" dirty="0" smtClean="0"/>
              <a:t>.  </a:t>
            </a:r>
          </a:p>
          <a:p>
            <a:r>
              <a:rPr lang="en-US" altLang="en-US" sz="2000" dirty="0" err="1" smtClean="0">
                <a:hlinkClick r:id="rId5"/>
              </a:rPr>
              <a:t>android:footerDividersEnabled</a:t>
            </a:r>
            <a:r>
              <a:rPr lang="en-US" altLang="en-US" sz="2000" dirty="0" smtClean="0"/>
              <a:t> When set to false, the </a:t>
            </a:r>
            <a:r>
              <a:rPr lang="en-US" altLang="en-US" sz="2000" dirty="0" err="1" smtClean="0"/>
              <a:t>ListView</a:t>
            </a:r>
            <a:r>
              <a:rPr lang="en-US" altLang="en-US" sz="2000" dirty="0" smtClean="0"/>
              <a:t> will not draw the divider before each footer view.  </a:t>
            </a:r>
          </a:p>
          <a:p>
            <a:r>
              <a:rPr lang="en-US" altLang="en-US" sz="2000" dirty="0" err="1" smtClean="0">
                <a:hlinkClick r:id="rId6"/>
              </a:rPr>
              <a:t>android:headerDividersEnabled</a:t>
            </a:r>
            <a:r>
              <a:rPr lang="en-US" altLang="en-US" sz="2000" dirty="0" smtClean="0"/>
              <a:t> When set to false, the </a:t>
            </a:r>
            <a:r>
              <a:rPr lang="en-US" altLang="en-US" sz="2000" dirty="0" err="1" smtClean="0"/>
              <a:t>ListView</a:t>
            </a:r>
            <a:r>
              <a:rPr lang="en-US" altLang="en-US" sz="2000" dirty="0" smtClean="0"/>
              <a:t> will not draw the divider after each header view</a:t>
            </a:r>
            <a:r>
              <a:rPr lang="en-US" altLang="en-US" dirty="0" smtClean="0"/>
              <a:t>. </a:t>
            </a:r>
          </a:p>
        </p:txBody>
      </p:sp>
      <p:pic>
        <p:nvPicPr>
          <p:cNvPr id="57348"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631859" y="1676400"/>
            <a:ext cx="2286000" cy="441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6" name="Picture 5" descr="Image result for UPES logo"/>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997481" y="0"/>
            <a:ext cx="2159438" cy="9375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988861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p:cNvSpPr>
            <a:spLocks noGrp="1"/>
          </p:cNvSpPr>
          <p:nvPr>
            <p:ph type="title"/>
          </p:nvPr>
        </p:nvSpPr>
        <p:spPr>
          <a:xfrm>
            <a:off x="612775" y="228600"/>
            <a:ext cx="6384706" cy="990600"/>
          </a:xfrm>
        </p:spPr>
        <p:txBody>
          <a:bodyPr/>
          <a:lstStyle/>
          <a:p>
            <a:r>
              <a:rPr lang="en-US" altLang="en-US" dirty="0" smtClean="0"/>
              <a:t>Gallery  &lt;Gallery ….&gt;</a:t>
            </a:r>
          </a:p>
        </p:txBody>
      </p:sp>
      <p:sp>
        <p:nvSpPr>
          <p:cNvPr id="58371" name="Content Placeholder 2"/>
          <p:cNvSpPr>
            <a:spLocks noGrp="1"/>
          </p:cNvSpPr>
          <p:nvPr>
            <p:ph sz="quarter" idx="1"/>
          </p:nvPr>
        </p:nvSpPr>
        <p:spPr>
          <a:xfrm>
            <a:off x="1" y="1166112"/>
            <a:ext cx="7086600" cy="5691888"/>
          </a:xfrm>
        </p:spPr>
        <p:txBody>
          <a:bodyPr>
            <a:normAutofit/>
          </a:bodyPr>
          <a:lstStyle/>
          <a:p>
            <a:r>
              <a:rPr lang="en-US" altLang="en-US" sz="2800" dirty="0" smtClean="0"/>
              <a:t>A view that shows items in a center-locked, horizontally scrolling list. </a:t>
            </a:r>
          </a:p>
          <a:p>
            <a:r>
              <a:rPr lang="en-US" altLang="en-US" sz="2000" dirty="0" smtClean="0"/>
              <a:t>The default values for the Gallery assume you will be using </a:t>
            </a:r>
            <a:r>
              <a:rPr lang="en-US" altLang="en-US" sz="2000" dirty="0" err="1" smtClean="0">
                <a:hlinkClick r:id="rId2"/>
              </a:rPr>
              <a:t>Theme_galleryItemBackground</a:t>
            </a:r>
            <a:r>
              <a:rPr lang="en-US" altLang="en-US" sz="2000" dirty="0" smtClean="0"/>
              <a:t> as the background for each View given to the Gallery from the Adapter. If you are not doing this, you may need to adjust some Gallery properties, such as the spacing. </a:t>
            </a:r>
          </a:p>
          <a:p>
            <a:pPr>
              <a:buFont typeface="Wingdings" pitchFamily="2" charset="2"/>
              <a:buNone/>
            </a:pPr>
            <a:r>
              <a:rPr lang="en-US" altLang="en-US" sz="2800" dirty="0" smtClean="0"/>
              <a:t>Attributes</a:t>
            </a:r>
          </a:p>
          <a:p>
            <a:r>
              <a:rPr lang="en-US" altLang="en-US" sz="1800" dirty="0" err="1" smtClean="0">
                <a:hlinkClick r:id="rId3"/>
              </a:rPr>
              <a:t>android:animationDuration</a:t>
            </a:r>
            <a:r>
              <a:rPr lang="en-US" altLang="en-US" sz="1800" dirty="0" smtClean="0"/>
              <a:t> </a:t>
            </a:r>
            <a:r>
              <a:rPr lang="en-US" altLang="en-US" sz="1800" dirty="0" err="1" smtClean="0">
                <a:hlinkClick r:id="rId4"/>
              </a:rPr>
              <a:t>setAnimationDuration</a:t>
            </a:r>
            <a:r>
              <a:rPr lang="en-US" altLang="en-US" sz="1800" dirty="0" smtClean="0">
                <a:hlinkClick r:id="rId4"/>
              </a:rPr>
              <a:t>(</a:t>
            </a:r>
            <a:r>
              <a:rPr lang="en-US" altLang="en-US" sz="1800" dirty="0" err="1" smtClean="0">
                <a:hlinkClick r:id="rId4"/>
              </a:rPr>
              <a:t>int</a:t>
            </a:r>
            <a:r>
              <a:rPr lang="en-US" altLang="en-US" sz="1800" dirty="0" smtClean="0">
                <a:hlinkClick r:id="rId4"/>
              </a:rPr>
              <a:t>)</a:t>
            </a:r>
            <a:r>
              <a:rPr lang="en-US" altLang="en-US" sz="1800" dirty="0" smtClean="0"/>
              <a:t> Sets how long a transition animation should run (in milliseconds) when layout has changed. </a:t>
            </a:r>
          </a:p>
          <a:p>
            <a:r>
              <a:rPr lang="en-US" altLang="en-US" sz="1800" dirty="0" smtClean="0"/>
              <a:t> </a:t>
            </a:r>
            <a:r>
              <a:rPr lang="en-US" altLang="en-US" sz="1800" dirty="0" err="1" smtClean="0">
                <a:hlinkClick r:id="rId5"/>
              </a:rPr>
              <a:t>android:gravity</a:t>
            </a:r>
            <a:r>
              <a:rPr lang="en-US" altLang="en-US" sz="1800" dirty="0" smtClean="0"/>
              <a:t> </a:t>
            </a:r>
            <a:r>
              <a:rPr lang="en-US" altLang="en-US" sz="1800" dirty="0" err="1" smtClean="0">
                <a:hlinkClick r:id="rId6"/>
              </a:rPr>
              <a:t>setGravity</a:t>
            </a:r>
            <a:r>
              <a:rPr lang="en-US" altLang="en-US" sz="1800" dirty="0" smtClean="0">
                <a:hlinkClick r:id="rId6"/>
              </a:rPr>
              <a:t>(</a:t>
            </a:r>
            <a:r>
              <a:rPr lang="en-US" altLang="en-US" sz="1800" dirty="0" err="1" smtClean="0">
                <a:hlinkClick r:id="rId6"/>
              </a:rPr>
              <a:t>int</a:t>
            </a:r>
            <a:r>
              <a:rPr lang="en-US" altLang="en-US" sz="1800" dirty="0" smtClean="0">
                <a:hlinkClick r:id="rId6"/>
              </a:rPr>
              <a:t>)</a:t>
            </a:r>
            <a:r>
              <a:rPr lang="en-US" altLang="en-US" sz="1800" dirty="0" smtClean="0"/>
              <a:t> Specifies how to place the content of an object, both on the x- and y-axis, within the object itself. </a:t>
            </a:r>
          </a:p>
          <a:p>
            <a:r>
              <a:rPr lang="en-US" altLang="en-US" sz="1800" dirty="0" smtClean="0"/>
              <a:t> </a:t>
            </a:r>
            <a:r>
              <a:rPr lang="en-US" altLang="en-US" sz="1800" dirty="0" err="1" smtClean="0">
                <a:hlinkClick r:id="rId7"/>
              </a:rPr>
              <a:t>android:spacing</a:t>
            </a:r>
            <a:r>
              <a:rPr lang="en-US" altLang="en-US" sz="1800" dirty="0" smtClean="0"/>
              <a:t> </a:t>
            </a:r>
            <a:r>
              <a:rPr lang="en-US" altLang="en-US" sz="1800" dirty="0" err="1" smtClean="0">
                <a:hlinkClick r:id="rId8"/>
              </a:rPr>
              <a:t>setSpacing</a:t>
            </a:r>
            <a:r>
              <a:rPr lang="en-US" altLang="en-US" sz="1800" dirty="0" smtClean="0">
                <a:hlinkClick r:id="rId8"/>
              </a:rPr>
              <a:t>(</a:t>
            </a:r>
            <a:r>
              <a:rPr lang="en-US" altLang="en-US" sz="1800" dirty="0" err="1" smtClean="0">
                <a:hlinkClick r:id="rId8"/>
              </a:rPr>
              <a:t>int</a:t>
            </a:r>
            <a:r>
              <a:rPr lang="en-US" altLang="en-US" sz="1800" dirty="0" smtClean="0">
                <a:hlinkClick r:id="rId8"/>
              </a:rPr>
              <a:t>)</a:t>
            </a:r>
            <a:r>
              <a:rPr lang="en-US" altLang="en-US" sz="1800" dirty="0" smtClean="0"/>
              <a:t>   </a:t>
            </a:r>
          </a:p>
          <a:p>
            <a:r>
              <a:rPr lang="en-US" altLang="en-US" sz="1800" dirty="0" err="1" smtClean="0">
                <a:hlinkClick r:id="rId9"/>
              </a:rPr>
              <a:t>android:unselectedAlpha</a:t>
            </a:r>
            <a:r>
              <a:rPr lang="en-US" altLang="en-US" sz="1800" dirty="0" smtClean="0"/>
              <a:t> </a:t>
            </a:r>
            <a:r>
              <a:rPr lang="en-US" altLang="en-US" sz="1800" dirty="0" err="1" smtClean="0">
                <a:hlinkClick r:id="rId10"/>
              </a:rPr>
              <a:t>setUnselectedAlpha</a:t>
            </a:r>
            <a:r>
              <a:rPr lang="en-US" altLang="en-US" sz="1800" dirty="0" smtClean="0">
                <a:hlinkClick r:id="rId10"/>
              </a:rPr>
              <a:t>(float)</a:t>
            </a:r>
            <a:r>
              <a:rPr lang="en-US" altLang="en-US" sz="1800" dirty="0" smtClean="0"/>
              <a:t> Sets the alpha on the items that are not selected. </a:t>
            </a:r>
          </a:p>
        </p:txBody>
      </p:sp>
      <p:pic>
        <p:nvPicPr>
          <p:cNvPr id="58372" name="Picture 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162800" y="1600200"/>
            <a:ext cx="1714500" cy="38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6" name="Picture 5" descr="Image result for UPES logo"/>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6997481" y="0"/>
            <a:ext cx="2159438" cy="9375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662932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Up Arrow 2"/>
          <p:cNvSpPr/>
          <p:nvPr/>
        </p:nvSpPr>
        <p:spPr>
          <a:xfrm>
            <a:off x="6670675" y="3505200"/>
            <a:ext cx="512763" cy="190500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9395" name="Title 1"/>
          <p:cNvSpPr>
            <a:spLocks noGrp="1"/>
          </p:cNvSpPr>
          <p:nvPr>
            <p:ph type="title"/>
          </p:nvPr>
        </p:nvSpPr>
        <p:spPr>
          <a:xfrm>
            <a:off x="612775" y="228600"/>
            <a:ext cx="5971956" cy="990600"/>
          </a:xfrm>
        </p:spPr>
        <p:txBody>
          <a:bodyPr/>
          <a:lstStyle/>
          <a:p>
            <a:r>
              <a:rPr lang="en-US" altLang="en-US" smtClean="0"/>
              <a:t>Code—setting up Gallery</a:t>
            </a:r>
          </a:p>
        </p:txBody>
      </p:sp>
      <p:sp>
        <p:nvSpPr>
          <p:cNvPr id="59396" name="Content Placeholder 2"/>
          <p:cNvSpPr>
            <a:spLocks noGrp="1"/>
          </p:cNvSpPr>
          <p:nvPr>
            <p:ph sz="quarter" idx="1"/>
          </p:nvPr>
        </p:nvSpPr>
        <p:spPr>
          <a:xfrm>
            <a:off x="612775" y="1600200"/>
            <a:ext cx="8153400" cy="4495800"/>
          </a:xfrm>
        </p:spPr>
        <p:txBody>
          <a:bodyPr>
            <a:normAutofit lnSpcReduction="10000"/>
          </a:bodyPr>
          <a:lstStyle/>
          <a:p>
            <a:pPr>
              <a:buFont typeface="Wingdings" pitchFamily="2" charset="2"/>
              <a:buNone/>
            </a:pPr>
            <a:r>
              <a:rPr lang="en-US" altLang="en-US" sz="2000" dirty="0" smtClean="0"/>
              <a:t>@Override</a:t>
            </a:r>
            <a:br>
              <a:rPr lang="en-US" altLang="en-US" sz="2000" dirty="0" smtClean="0"/>
            </a:br>
            <a:r>
              <a:rPr lang="en-US" altLang="en-US" sz="2000" dirty="0" smtClean="0"/>
              <a:t>public void </a:t>
            </a:r>
            <a:r>
              <a:rPr lang="en-US" altLang="en-US" sz="2000" dirty="0" err="1" smtClean="0"/>
              <a:t>onCreate</a:t>
            </a:r>
            <a:r>
              <a:rPr lang="en-US" altLang="en-US" sz="2000" dirty="0" smtClean="0"/>
              <a:t>(Bundle </a:t>
            </a:r>
            <a:r>
              <a:rPr lang="en-US" altLang="en-US" sz="2000" dirty="0" err="1" smtClean="0"/>
              <a:t>savedInstanceState</a:t>
            </a:r>
            <a:r>
              <a:rPr lang="en-US" altLang="en-US" sz="2000" dirty="0" smtClean="0"/>
              <a:t>) {</a:t>
            </a:r>
            <a:br>
              <a:rPr lang="en-US" altLang="en-US" sz="2000" dirty="0" smtClean="0"/>
            </a:br>
            <a:r>
              <a:rPr lang="en-US" altLang="en-US" sz="2000" dirty="0" smtClean="0"/>
              <a:t>    </a:t>
            </a:r>
            <a:r>
              <a:rPr lang="en-US" altLang="en-US" sz="2000" dirty="0" err="1" smtClean="0"/>
              <a:t>super.onCreate</a:t>
            </a:r>
            <a:r>
              <a:rPr lang="en-US" altLang="en-US" sz="2000" dirty="0" smtClean="0"/>
              <a:t>(</a:t>
            </a:r>
            <a:r>
              <a:rPr lang="en-US" altLang="en-US" sz="2000" dirty="0" err="1" smtClean="0"/>
              <a:t>savedInstanceState</a:t>
            </a:r>
            <a:r>
              <a:rPr lang="en-US" altLang="en-US" sz="2000" dirty="0" smtClean="0"/>
              <a:t>);</a:t>
            </a:r>
            <a:br>
              <a:rPr lang="en-US" altLang="en-US" sz="2000" dirty="0" smtClean="0"/>
            </a:br>
            <a:r>
              <a:rPr lang="en-US" altLang="en-US" sz="2000" dirty="0" smtClean="0"/>
              <a:t>    </a:t>
            </a:r>
            <a:r>
              <a:rPr lang="en-US" altLang="en-US" sz="2000" dirty="0" err="1" smtClean="0"/>
              <a:t>setContentView</a:t>
            </a:r>
            <a:r>
              <a:rPr lang="en-US" altLang="en-US" sz="2000" dirty="0" smtClean="0"/>
              <a:t>(</a:t>
            </a:r>
            <a:r>
              <a:rPr lang="en-US" altLang="en-US" sz="2000" dirty="0" err="1" smtClean="0"/>
              <a:t>R.layout.main</a:t>
            </a:r>
            <a:r>
              <a:rPr lang="en-US" altLang="en-US" sz="2000" dirty="0" smtClean="0"/>
              <a:t>);  //use xml file that contain a &lt;Gallery&gt;</a:t>
            </a:r>
            <a:br>
              <a:rPr lang="en-US" altLang="en-US" sz="2000" dirty="0" smtClean="0"/>
            </a:br>
            <a:r>
              <a:rPr lang="en-US" altLang="en-US" sz="2000" dirty="0" smtClean="0"/>
              <a:t/>
            </a:r>
            <a:br>
              <a:rPr lang="en-US" altLang="en-US" sz="2000" dirty="0" smtClean="0"/>
            </a:br>
            <a:r>
              <a:rPr lang="en-US" altLang="en-US" sz="2000" dirty="0" smtClean="0"/>
              <a:t>    Gallery </a:t>
            </a:r>
            <a:r>
              <a:rPr lang="en-US" altLang="en-US" sz="2000" dirty="0" err="1" smtClean="0"/>
              <a:t>gallery</a:t>
            </a:r>
            <a:r>
              <a:rPr lang="en-US" altLang="en-US" sz="2000" dirty="0" smtClean="0"/>
              <a:t> = (Gallery) </a:t>
            </a:r>
            <a:r>
              <a:rPr lang="en-US" altLang="en-US" sz="2000" dirty="0" err="1" smtClean="0"/>
              <a:t>findViewById</a:t>
            </a:r>
            <a:r>
              <a:rPr lang="en-US" altLang="en-US" sz="2000" dirty="0" smtClean="0"/>
              <a:t>(</a:t>
            </a:r>
            <a:r>
              <a:rPr lang="en-US" altLang="en-US" sz="2000" dirty="0" err="1" smtClean="0">
                <a:solidFill>
                  <a:srgbClr val="C00000"/>
                </a:solidFill>
              </a:rPr>
              <a:t>R.id.gallery</a:t>
            </a:r>
            <a:r>
              <a:rPr lang="en-US" altLang="en-US" sz="2000" dirty="0" smtClean="0"/>
              <a:t>);</a:t>
            </a:r>
            <a:br>
              <a:rPr lang="en-US" altLang="en-US" sz="2000" dirty="0" smtClean="0"/>
            </a:br>
            <a:r>
              <a:rPr lang="en-US" altLang="en-US" sz="2000" dirty="0" smtClean="0"/>
              <a:t>   </a:t>
            </a:r>
            <a:r>
              <a:rPr lang="en-US" altLang="en-US" sz="2000" dirty="0" smtClean="0">
                <a:solidFill>
                  <a:srgbClr val="0000CC"/>
                </a:solidFill>
              </a:rPr>
              <a:t> </a:t>
            </a:r>
            <a:r>
              <a:rPr lang="en-US" altLang="en-US" sz="2000" dirty="0" err="1" smtClean="0">
                <a:solidFill>
                  <a:srgbClr val="0000CC"/>
                </a:solidFill>
              </a:rPr>
              <a:t>gallery.setAdapter</a:t>
            </a:r>
            <a:r>
              <a:rPr lang="en-US" altLang="en-US" sz="2000" dirty="0" smtClean="0">
                <a:solidFill>
                  <a:srgbClr val="0000CC"/>
                </a:solidFill>
              </a:rPr>
              <a:t>(new </a:t>
            </a:r>
            <a:r>
              <a:rPr lang="en-US" altLang="en-US" sz="2000" dirty="0" err="1" smtClean="0">
                <a:solidFill>
                  <a:srgbClr val="0000CC"/>
                </a:solidFill>
              </a:rPr>
              <a:t>ImageAdapter</a:t>
            </a:r>
            <a:r>
              <a:rPr lang="en-US" altLang="en-US" sz="2000" dirty="0" smtClean="0">
                <a:solidFill>
                  <a:srgbClr val="0000CC"/>
                </a:solidFill>
              </a:rPr>
              <a:t>(this));</a:t>
            </a:r>
            <a:br>
              <a:rPr lang="en-US" altLang="en-US" sz="2000" dirty="0" smtClean="0">
                <a:solidFill>
                  <a:srgbClr val="0000CC"/>
                </a:solidFill>
              </a:rPr>
            </a:br>
            <a:r>
              <a:rPr lang="en-US" altLang="en-US" sz="2000" dirty="0" smtClean="0"/>
              <a:t/>
            </a:r>
            <a:br>
              <a:rPr lang="en-US" altLang="en-US" sz="2000" dirty="0" smtClean="0"/>
            </a:br>
            <a:r>
              <a:rPr lang="en-US" altLang="en-US" sz="2000" dirty="0" smtClean="0"/>
              <a:t>   </a:t>
            </a:r>
            <a:r>
              <a:rPr lang="en-US" altLang="en-US" sz="2000" dirty="0" smtClean="0">
                <a:solidFill>
                  <a:srgbClr val="0000CC"/>
                </a:solidFill>
              </a:rPr>
              <a:t> </a:t>
            </a:r>
            <a:r>
              <a:rPr lang="en-US" altLang="en-US" sz="2000" dirty="0" err="1" smtClean="0">
                <a:solidFill>
                  <a:srgbClr val="0000CC"/>
                </a:solidFill>
              </a:rPr>
              <a:t>gallery.setOnItemClickListener</a:t>
            </a:r>
            <a:r>
              <a:rPr lang="en-US" altLang="en-US" sz="2000" dirty="0" smtClean="0">
                <a:solidFill>
                  <a:srgbClr val="0000CC"/>
                </a:solidFill>
              </a:rPr>
              <a:t>(new </a:t>
            </a:r>
            <a:r>
              <a:rPr lang="en-US" altLang="en-US" sz="2000" dirty="0" err="1" smtClean="0">
                <a:solidFill>
                  <a:srgbClr val="0000CC"/>
                </a:solidFill>
              </a:rPr>
              <a:t>OnItemClickListener</a:t>
            </a:r>
            <a:r>
              <a:rPr lang="en-US" altLang="en-US" sz="2000" dirty="0" smtClean="0">
                <a:solidFill>
                  <a:srgbClr val="0000CC"/>
                </a:solidFill>
              </a:rPr>
              <a:t>() {</a:t>
            </a:r>
            <a:br>
              <a:rPr lang="en-US" altLang="en-US" sz="2000" dirty="0" smtClean="0">
                <a:solidFill>
                  <a:srgbClr val="0000CC"/>
                </a:solidFill>
              </a:rPr>
            </a:br>
            <a:r>
              <a:rPr lang="en-US" altLang="en-US" sz="2000" dirty="0" smtClean="0">
                <a:solidFill>
                  <a:srgbClr val="0000CC"/>
                </a:solidFill>
              </a:rPr>
              <a:t>        public void </a:t>
            </a:r>
            <a:r>
              <a:rPr lang="en-US" altLang="en-US" sz="2000" dirty="0" err="1" smtClean="0">
                <a:solidFill>
                  <a:srgbClr val="0000CC"/>
                </a:solidFill>
              </a:rPr>
              <a:t>onItemClick</a:t>
            </a:r>
            <a:r>
              <a:rPr lang="en-US" altLang="en-US" sz="2000" dirty="0" smtClean="0">
                <a:solidFill>
                  <a:srgbClr val="0000CC"/>
                </a:solidFill>
              </a:rPr>
              <a:t>(</a:t>
            </a:r>
            <a:r>
              <a:rPr lang="en-US" altLang="en-US" sz="2000" dirty="0" err="1" smtClean="0">
                <a:solidFill>
                  <a:srgbClr val="0000CC"/>
                </a:solidFill>
              </a:rPr>
              <a:t>AdapterView</a:t>
            </a:r>
            <a:r>
              <a:rPr lang="en-US" altLang="en-US" sz="2000" dirty="0" smtClean="0">
                <a:solidFill>
                  <a:srgbClr val="0000CC"/>
                </a:solidFill>
              </a:rPr>
              <a:t> parent, View v, </a:t>
            </a:r>
            <a:r>
              <a:rPr lang="en-US" altLang="en-US" sz="2000" dirty="0" err="1" smtClean="0">
                <a:solidFill>
                  <a:srgbClr val="0000CC"/>
                </a:solidFill>
              </a:rPr>
              <a:t>int</a:t>
            </a:r>
            <a:r>
              <a:rPr lang="en-US" altLang="en-US" sz="2000" dirty="0" smtClean="0">
                <a:solidFill>
                  <a:srgbClr val="0000CC"/>
                </a:solidFill>
              </a:rPr>
              <a:t> position, long id) {</a:t>
            </a:r>
            <a:br>
              <a:rPr lang="en-US" altLang="en-US" sz="2000" dirty="0" smtClean="0">
                <a:solidFill>
                  <a:srgbClr val="0000CC"/>
                </a:solidFill>
              </a:rPr>
            </a:br>
            <a:r>
              <a:rPr lang="en-US" altLang="en-US" sz="2000" dirty="0" smtClean="0">
                <a:solidFill>
                  <a:srgbClr val="0000CC"/>
                </a:solidFill>
              </a:rPr>
              <a:t>            </a:t>
            </a:r>
            <a:r>
              <a:rPr lang="en-US" altLang="en-US" sz="2000" dirty="0" err="1" smtClean="0">
                <a:solidFill>
                  <a:srgbClr val="0000CC"/>
                </a:solidFill>
              </a:rPr>
              <a:t>Toast.makeText</a:t>
            </a:r>
            <a:r>
              <a:rPr lang="en-US" altLang="en-US" sz="2000" dirty="0" smtClean="0">
                <a:solidFill>
                  <a:srgbClr val="0000CC"/>
                </a:solidFill>
              </a:rPr>
              <a:t>(</a:t>
            </a:r>
            <a:r>
              <a:rPr lang="en-US" altLang="en-US" sz="2000" dirty="0" err="1" smtClean="0">
                <a:solidFill>
                  <a:srgbClr val="0000CC"/>
                </a:solidFill>
              </a:rPr>
              <a:t>HelloGallery.this</a:t>
            </a:r>
            <a:r>
              <a:rPr lang="en-US" altLang="en-US" sz="2000" dirty="0" smtClean="0">
                <a:solidFill>
                  <a:srgbClr val="0000CC"/>
                </a:solidFill>
              </a:rPr>
              <a:t>, "" + position, </a:t>
            </a:r>
            <a:r>
              <a:rPr lang="en-US" altLang="en-US" sz="2000" dirty="0" err="1" smtClean="0">
                <a:solidFill>
                  <a:srgbClr val="0000CC"/>
                </a:solidFill>
              </a:rPr>
              <a:t>Toast.LENGTH_SHORT</a:t>
            </a:r>
            <a:r>
              <a:rPr lang="en-US" altLang="en-US" sz="2000" dirty="0" smtClean="0">
                <a:solidFill>
                  <a:srgbClr val="0000CC"/>
                </a:solidFill>
              </a:rPr>
              <a:t>).show();</a:t>
            </a:r>
            <a:br>
              <a:rPr lang="en-US" altLang="en-US" sz="2000" dirty="0" smtClean="0">
                <a:solidFill>
                  <a:srgbClr val="0000CC"/>
                </a:solidFill>
              </a:rPr>
            </a:br>
            <a:r>
              <a:rPr lang="en-US" altLang="en-US" sz="2000" dirty="0" smtClean="0">
                <a:solidFill>
                  <a:srgbClr val="0000CC"/>
                </a:solidFill>
              </a:rPr>
              <a:t>        }</a:t>
            </a:r>
            <a:br>
              <a:rPr lang="en-US" altLang="en-US" sz="2000" dirty="0" smtClean="0">
                <a:solidFill>
                  <a:srgbClr val="0000CC"/>
                </a:solidFill>
              </a:rPr>
            </a:br>
            <a:r>
              <a:rPr lang="en-US" altLang="en-US" sz="2000" dirty="0" smtClean="0">
                <a:solidFill>
                  <a:srgbClr val="0000CC"/>
                </a:solidFill>
              </a:rPr>
              <a:t>    });</a:t>
            </a:r>
            <a:r>
              <a:rPr lang="en-US" altLang="en-US" sz="2000" dirty="0" smtClean="0"/>
              <a:t/>
            </a:r>
            <a:br>
              <a:rPr lang="en-US" altLang="en-US" sz="2000" dirty="0" smtClean="0"/>
            </a:br>
            <a:r>
              <a:rPr lang="en-US" altLang="en-US" sz="2000" dirty="0" smtClean="0"/>
              <a:t>}</a:t>
            </a:r>
          </a:p>
        </p:txBody>
      </p:sp>
      <p:sp>
        <p:nvSpPr>
          <p:cNvPr id="59397" name="TextBox 1"/>
          <p:cNvSpPr txBox="1">
            <a:spLocks noChangeArrowheads="1"/>
          </p:cNvSpPr>
          <p:nvPr/>
        </p:nvSpPr>
        <p:spPr bwMode="auto">
          <a:xfrm>
            <a:off x="4205288" y="5486400"/>
            <a:ext cx="4932362" cy="1200150"/>
          </a:xfrm>
          <a:prstGeom prst="rect">
            <a:avLst/>
          </a:prstGeom>
          <a:solidFill>
            <a:srgbClr val="FFC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r>
              <a:rPr lang="en-US" altLang="en-US" dirty="0"/>
              <a:t>We need a “HANDLE” to the Gallery</a:t>
            </a:r>
            <a:br>
              <a:rPr lang="en-US" altLang="en-US" dirty="0"/>
            </a:br>
            <a:r>
              <a:rPr lang="en-US" altLang="en-US" dirty="0"/>
              <a:t>we created from XML in our Java code to</a:t>
            </a:r>
            <a:br>
              <a:rPr lang="en-US" altLang="en-US" dirty="0"/>
            </a:br>
            <a:r>
              <a:rPr lang="en-US" altLang="en-US" dirty="0"/>
              <a:t>handle events when an item in Gallery is</a:t>
            </a:r>
            <a:br>
              <a:rPr lang="en-US" altLang="en-US" dirty="0"/>
            </a:br>
            <a:r>
              <a:rPr lang="en-US" altLang="en-US" dirty="0"/>
              <a:t>clicked on</a:t>
            </a:r>
          </a:p>
        </p:txBody>
      </p:sp>
      <p:pic>
        <p:nvPicPr>
          <p:cNvPr id="8" name="Picture 7" descr="Image result for UPES log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997481" y="0"/>
            <a:ext cx="2159438" cy="9375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610894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itle 1"/>
          <p:cNvSpPr>
            <a:spLocks noGrp="1"/>
          </p:cNvSpPr>
          <p:nvPr>
            <p:ph type="title"/>
          </p:nvPr>
        </p:nvSpPr>
        <p:spPr>
          <a:xfrm>
            <a:off x="612775" y="228600"/>
            <a:ext cx="6384706" cy="990600"/>
          </a:xfrm>
        </p:spPr>
        <p:txBody>
          <a:bodyPr>
            <a:normAutofit fontScale="90000"/>
          </a:bodyPr>
          <a:lstStyle/>
          <a:p>
            <a:r>
              <a:rPr lang="en-US" altLang="en-US" dirty="0" smtClean="0"/>
              <a:t>Note there is also Absolute Layout</a:t>
            </a:r>
          </a:p>
        </p:txBody>
      </p:sp>
      <p:sp>
        <p:nvSpPr>
          <p:cNvPr id="17411" name="Content Placeholder 2"/>
          <p:cNvSpPr>
            <a:spLocks noGrp="1"/>
          </p:cNvSpPr>
          <p:nvPr>
            <p:ph sz="quarter" idx="1"/>
          </p:nvPr>
        </p:nvSpPr>
        <p:spPr>
          <a:xfrm>
            <a:off x="612775" y="1600200"/>
            <a:ext cx="6169025" cy="4495800"/>
          </a:xfrm>
        </p:spPr>
        <p:txBody>
          <a:bodyPr>
            <a:normAutofit fontScale="92500" lnSpcReduction="20000"/>
          </a:bodyPr>
          <a:lstStyle/>
          <a:p>
            <a:pPr>
              <a:defRPr/>
            </a:pPr>
            <a:r>
              <a:rPr lang="en-US" altLang="en-US" dirty="0" smtClean="0"/>
              <a:t>You position View widgets exactly where you want them.</a:t>
            </a:r>
          </a:p>
          <a:p>
            <a:pPr>
              <a:defRPr/>
            </a:pPr>
            <a:r>
              <a:rPr lang="en-US" altLang="en-US" dirty="0" smtClean="0"/>
              <a:t>It is </a:t>
            </a:r>
            <a:r>
              <a:rPr lang="en-US" altLang="en-US" b="1" dirty="0" smtClean="0">
                <a:solidFill>
                  <a:srgbClr val="FF0000"/>
                </a:solidFill>
              </a:rPr>
              <a:t>DEPRECATED</a:t>
            </a:r>
          </a:p>
          <a:p>
            <a:pPr marL="0" indent="0">
              <a:buFont typeface="Wingdings" pitchFamily="2" charset="2"/>
              <a:buNone/>
              <a:defRPr/>
            </a:pPr>
            <a:endParaRPr lang="en-US" altLang="en-US" dirty="0" smtClean="0"/>
          </a:p>
          <a:p>
            <a:pPr>
              <a:defRPr/>
            </a:pPr>
            <a:r>
              <a:rPr lang="en-US" altLang="en-US" dirty="0" smtClean="0"/>
              <a:t>Great for fast creation of GUI –</a:t>
            </a:r>
            <a:r>
              <a:rPr lang="en-US" altLang="en-US" dirty="0" smtClean="0">
                <a:solidFill>
                  <a:srgbClr val="FF0000"/>
                </a:solidFill>
              </a:rPr>
              <a:t>NOT GOOD for changing GUI dimension between different device</a:t>
            </a:r>
            <a:r>
              <a:rPr lang="en-US" altLang="en-US" dirty="0" smtClean="0"/>
              <a:t>s </a:t>
            </a:r>
            <a:r>
              <a:rPr lang="en-US" altLang="en-US" dirty="0" smtClean="0">
                <a:sym typeface="Wingdings" pitchFamily="2" charset="2"/>
              </a:rPr>
              <a:t> that is why we have other different “controlled” layouts like </a:t>
            </a:r>
            <a:r>
              <a:rPr lang="en-US" altLang="en-US" dirty="0" err="1" smtClean="0">
                <a:sym typeface="Wingdings" pitchFamily="2" charset="2"/>
              </a:rPr>
              <a:t>LinearLayout</a:t>
            </a:r>
            <a:r>
              <a:rPr lang="en-US" altLang="en-US" dirty="0" smtClean="0">
                <a:sym typeface="Wingdings" pitchFamily="2" charset="2"/>
              </a:rPr>
              <a:t>,</a:t>
            </a:r>
            <a:br>
              <a:rPr lang="en-US" altLang="en-US" dirty="0" smtClean="0">
                <a:sym typeface="Wingdings" pitchFamily="2" charset="2"/>
              </a:rPr>
            </a:br>
            <a:r>
              <a:rPr lang="en-US" altLang="en-US" dirty="0" err="1" smtClean="0">
                <a:sym typeface="Wingdings" pitchFamily="2" charset="2"/>
              </a:rPr>
              <a:t>RelativeLayout</a:t>
            </a:r>
            <a:r>
              <a:rPr lang="en-US" altLang="en-US" dirty="0" smtClean="0">
                <a:sym typeface="Wingdings" pitchFamily="2" charset="2"/>
              </a:rPr>
              <a:t> and others</a:t>
            </a:r>
            <a:endParaRPr lang="en-US" altLang="en-US" dirty="0" smtClean="0"/>
          </a:p>
        </p:txBody>
      </p:sp>
      <p:pic>
        <p:nvPicPr>
          <p:cNvPr id="61444" name="Picture 2" descr="Absolute Layou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45263" y="2743200"/>
            <a:ext cx="2609850" cy="3533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descr="Image result for UPES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97481" y="0"/>
            <a:ext cx="2159438" cy="9375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487528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612775" y="228600"/>
            <a:ext cx="8153400" cy="990600"/>
          </a:xfrm>
        </p:spPr>
        <p:txBody>
          <a:bodyPr/>
          <a:lstStyle/>
          <a:p>
            <a:r>
              <a:rPr lang="en-US" altLang="en-US" smtClean="0"/>
              <a:t>Views</a:t>
            </a:r>
          </a:p>
        </p:txBody>
      </p:sp>
      <p:sp>
        <p:nvSpPr>
          <p:cNvPr id="15363" name="Content Placeholder 2"/>
          <p:cNvSpPr>
            <a:spLocks noGrp="1"/>
          </p:cNvSpPr>
          <p:nvPr>
            <p:ph sz="quarter" idx="1"/>
          </p:nvPr>
        </p:nvSpPr>
        <p:spPr>
          <a:xfrm>
            <a:off x="612775" y="1143000"/>
            <a:ext cx="8153400" cy="4495800"/>
          </a:xfrm>
        </p:spPr>
        <p:txBody>
          <a:bodyPr/>
          <a:lstStyle/>
          <a:p>
            <a:pPr marL="0" indent="0">
              <a:buNone/>
            </a:pPr>
            <a:endParaRPr lang="en-US" altLang="en-US" dirty="0" smtClean="0"/>
          </a:p>
          <a:p>
            <a:r>
              <a:rPr lang="en-US" altLang="en-US" sz="2400" dirty="0" smtClean="0"/>
              <a:t>android.view.View.* = base class for all Views.</a:t>
            </a:r>
          </a:p>
          <a:p>
            <a:pPr lvl="1"/>
            <a:r>
              <a:rPr lang="en-US" altLang="en-US" sz="1600" dirty="0" smtClean="0"/>
              <a:t>example sub-classes include: </a:t>
            </a:r>
            <a:r>
              <a:rPr lang="en-US" altLang="en-US" sz="1600" dirty="0" err="1" smtClean="0"/>
              <a:t>TextView</a:t>
            </a:r>
            <a:r>
              <a:rPr lang="en-US" altLang="en-US" sz="1600" dirty="0" smtClean="0"/>
              <a:t>, </a:t>
            </a:r>
            <a:r>
              <a:rPr lang="en-US" altLang="en-US" sz="1600" dirty="0" err="1" smtClean="0"/>
              <a:t>ImageView</a:t>
            </a:r>
            <a:r>
              <a:rPr lang="en-US" altLang="en-US" sz="1600" dirty="0" smtClean="0"/>
              <a:t>, etc.</a:t>
            </a:r>
          </a:p>
        </p:txBody>
      </p:sp>
      <p:pic>
        <p:nvPicPr>
          <p:cNvPr id="1536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3429000"/>
            <a:ext cx="5800725" cy="2571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pic>
      <p:pic>
        <p:nvPicPr>
          <p:cNvPr id="15365" name="Picture 4" descr="Image result for android api widget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0" y="3552825"/>
            <a:ext cx="1524000" cy="216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descr="Image result for UPES logo"/>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997481" y="0"/>
            <a:ext cx="2159438" cy="9375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2475454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782762"/>
          </a:xfrm>
        </p:spPr>
        <p:txBody>
          <a:bodyPr>
            <a:normAutofit fontScale="90000"/>
          </a:bodyPr>
          <a:lstStyle/>
          <a:p>
            <a:r>
              <a:rPr lang="en-US" sz="4900" dirty="0" smtClean="0"/>
              <a:t>Assignment </a:t>
            </a:r>
            <a:r>
              <a:rPr lang="en-US" sz="4900" dirty="0" smtClean="0"/>
              <a:t>1</a:t>
            </a:r>
            <a:r>
              <a:rPr lang="en-US" dirty="0" smtClean="0"/>
              <a:t/>
            </a:r>
            <a:br>
              <a:rPr lang="en-US" dirty="0" smtClean="0"/>
            </a:br>
            <a:r>
              <a:rPr lang="en-US" sz="4000" dirty="0" smtClean="0"/>
              <a:t>CSE G&amp;G 5</a:t>
            </a:r>
            <a:r>
              <a:rPr lang="en-US" sz="4000" baseline="30000" dirty="0" smtClean="0"/>
              <a:t>th</a:t>
            </a:r>
            <a:r>
              <a:rPr lang="en-US" sz="4000" dirty="0" smtClean="0"/>
              <a:t> SEM 4/9/2017</a:t>
            </a:r>
            <a:br>
              <a:rPr lang="en-US" sz="4000" dirty="0" smtClean="0"/>
            </a:br>
            <a:r>
              <a:rPr lang="en-US" sz="4000" dirty="0" smtClean="0"/>
              <a:t>Batch B1,2</a:t>
            </a:r>
            <a:endParaRPr lang="en-US" sz="4000" dirty="0"/>
          </a:p>
        </p:txBody>
      </p:sp>
      <p:sp>
        <p:nvSpPr>
          <p:cNvPr id="3" name="Content Placeholder 2"/>
          <p:cNvSpPr>
            <a:spLocks noGrp="1"/>
          </p:cNvSpPr>
          <p:nvPr>
            <p:ph idx="1"/>
          </p:nvPr>
        </p:nvSpPr>
        <p:spPr>
          <a:xfrm>
            <a:off x="457200" y="2209800"/>
            <a:ext cx="8229600" cy="3200399"/>
          </a:xfrm>
        </p:spPr>
        <p:txBody>
          <a:bodyPr/>
          <a:lstStyle/>
          <a:p>
            <a:pPr marL="0" indent="0">
              <a:buNone/>
            </a:pPr>
            <a:r>
              <a:rPr lang="en-US" dirty="0"/>
              <a:t>1. What is Activity, How is it Created ?</a:t>
            </a:r>
          </a:p>
          <a:p>
            <a:pPr marL="0" indent="0">
              <a:buNone/>
            </a:pPr>
            <a:r>
              <a:rPr lang="en-US" dirty="0"/>
              <a:t>2. Describe the role of Intent and different types of intents in Android programming?</a:t>
            </a:r>
          </a:p>
          <a:p>
            <a:pPr marL="0" indent="0">
              <a:buNone/>
            </a:pPr>
            <a:r>
              <a:rPr lang="en-US" dirty="0"/>
              <a:t>3. What are view and view groups ?</a:t>
            </a:r>
          </a:p>
          <a:p>
            <a:pPr marL="0" indent="0">
              <a:buNone/>
            </a:pPr>
            <a:r>
              <a:rPr lang="en-US" dirty="0"/>
              <a:t>2. Explain Fragments in Android Programming ?</a:t>
            </a:r>
          </a:p>
        </p:txBody>
      </p:sp>
    </p:spTree>
    <p:extLst>
      <p:ext uri="{BB962C8B-B14F-4D97-AF65-F5344CB8AC3E}">
        <p14:creationId xmlns:p14="http://schemas.microsoft.com/office/powerpoint/2010/main" val="7933897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a:xfrm>
            <a:off x="419100" y="152400"/>
            <a:ext cx="8153400" cy="990600"/>
          </a:xfrm>
        </p:spPr>
        <p:txBody>
          <a:bodyPr>
            <a:normAutofit/>
          </a:bodyPr>
          <a:lstStyle/>
          <a:p>
            <a:pPr algn="l"/>
            <a:r>
              <a:rPr lang="en-US" altLang="en-US" sz="2400" b="1" dirty="0" smtClean="0">
                <a:latin typeface="Arial" panose="020B0604020202020204" pitchFamily="34" charset="0"/>
                <a:cs typeface="Arial" panose="020B0604020202020204" pitchFamily="34" charset="0"/>
              </a:rPr>
              <a:t>VIEWGROUP - SPECIFY LAYOUT</a:t>
            </a:r>
          </a:p>
        </p:txBody>
      </p:sp>
      <p:sp>
        <p:nvSpPr>
          <p:cNvPr id="3" name="Content Placeholder 2"/>
          <p:cNvSpPr>
            <a:spLocks noGrp="1"/>
          </p:cNvSpPr>
          <p:nvPr>
            <p:ph sz="quarter" idx="1"/>
          </p:nvPr>
        </p:nvSpPr>
        <p:spPr>
          <a:xfrm>
            <a:off x="31750" y="1143000"/>
            <a:ext cx="8959850" cy="5257800"/>
          </a:xfrm>
        </p:spPr>
        <p:txBody>
          <a:bodyPr>
            <a:normAutofit/>
          </a:bodyPr>
          <a:lstStyle/>
          <a:p>
            <a:pPr marL="0" indent="0">
              <a:buFont typeface="Wingdings" pitchFamily="2" charset="2"/>
              <a:buNone/>
              <a:defRPr/>
            </a:pPr>
            <a:r>
              <a:rPr lang="en-US" sz="2400" dirty="0" smtClean="0">
                <a:latin typeface="Times New Roman" panose="02020603050405020304" pitchFamily="18" charset="0"/>
                <a:cs typeface="Times New Roman" panose="02020603050405020304" pitchFamily="18" charset="0"/>
              </a:rPr>
              <a:t>Controls location of Views in that </a:t>
            </a:r>
            <a:r>
              <a:rPr lang="en-US" sz="2400" dirty="0" err="1" smtClean="0">
                <a:latin typeface="Times New Roman" panose="02020603050405020304" pitchFamily="18" charset="0"/>
                <a:cs typeface="Times New Roman" panose="02020603050405020304" pitchFamily="18" charset="0"/>
              </a:rPr>
              <a:t>ViewGroup</a:t>
            </a:r>
            <a:endParaRPr lang="en-US" sz="2400" dirty="0" smtClean="0">
              <a:latin typeface="Times New Roman" panose="02020603050405020304" pitchFamily="18" charset="0"/>
              <a:cs typeface="Times New Roman" panose="02020603050405020304" pitchFamily="18" charset="0"/>
            </a:endParaRPr>
          </a:p>
          <a:p>
            <a:pPr>
              <a:defRPr/>
            </a:pPr>
            <a:r>
              <a:rPr lang="en-US" sz="2400" dirty="0" err="1" smtClean="0">
                <a:latin typeface="Times New Roman" panose="02020603050405020304" pitchFamily="18" charset="0"/>
                <a:cs typeface="Times New Roman" panose="02020603050405020304" pitchFamily="18" charset="0"/>
              </a:rPr>
              <a:t>LinearLayout</a:t>
            </a:r>
            <a:r>
              <a:rPr lang="en-US" sz="2400" dirty="0" smtClean="0">
                <a:latin typeface="Times New Roman" panose="02020603050405020304" pitchFamily="18" charset="0"/>
                <a:cs typeface="Times New Roman" panose="02020603050405020304" pitchFamily="18" charset="0"/>
              </a:rPr>
              <a:t>: all children aligned in single direction, horizontally or vertically </a:t>
            </a:r>
          </a:p>
          <a:p>
            <a:pPr>
              <a:defRPr/>
            </a:pPr>
            <a:r>
              <a:rPr lang="en-US" sz="2400" dirty="0" err="1" smtClean="0">
                <a:latin typeface="Times New Roman" panose="02020603050405020304" pitchFamily="18" charset="0"/>
                <a:cs typeface="Times New Roman" panose="02020603050405020304" pitchFamily="18" charset="0"/>
              </a:rPr>
              <a:t>RelativeLayout</a:t>
            </a:r>
            <a:r>
              <a:rPr lang="en-US" sz="2400" dirty="0" smtClean="0">
                <a:latin typeface="Times New Roman" panose="02020603050405020304" pitchFamily="18" charset="0"/>
                <a:cs typeface="Times New Roman" panose="02020603050405020304" pitchFamily="18" charset="0"/>
              </a:rPr>
              <a:t>: Child object relative to each other</a:t>
            </a:r>
          </a:p>
          <a:p>
            <a:pPr>
              <a:defRPr/>
            </a:pPr>
            <a:r>
              <a:rPr lang="en-US" sz="2400" dirty="0" err="1" smtClean="0">
                <a:latin typeface="Times New Roman" panose="02020603050405020304" pitchFamily="18" charset="0"/>
                <a:cs typeface="Times New Roman" panose="02020603050405020304" pitchFamily="18" charset="0"/>
              </a:rPr>
              <a:t>ListView</a:t>
            </a:r>
            <a:r>
              <a:rPr lang="en-US" sz="2400" dirty="0" smtClean="0">
                <a:latin typeface="Times New Roman" panose="02020603050405020304" pitchFamily="18" charset="0"/>
                <a:cs typeface="Times New Roman" panose="02020603050405020304" pitchFamily="18" charset="0"/>
              </a:rPr>
              <a:t>: a list of scrollable items </a:t>
            </a:r>
          </a:p>
          <a:p>
            <a:pPr>
              <a:defRPr/>
            </a:pPr>
            <a:r>
              <a:rPr lang="en-US" sz="2400" dirty="0" err="1" smtClean="0">
                <a:latin typeface="Times New Roman" panose="02020603050405020304" pitchFamily="18" charset="0"/>
                <a:cs typeface="Times New Roman" panose="02020603050405020304" pitchFamily="18" charset="0"/>
              </a:rPr>
              <a:t>GridView</a:t>
            </a:r>
            <a:r>
              <a:rPr lang="en-US" sz="2400" dirty="0" smtClean="0">
                <a:latin typeface="Times New Roman" panose="02020603050405020304" pitchFamily="18" charset="0"/>
                <a:cs typeface="Times New Roman" panose="02020603050405020304" pitchFamily="18" charset="0"/>
              </a:rPr>
              <a:t>: displays items in two-dimensional, scrollable grid </a:t>
            </a:r>
            <a:endParaRPr lang="en-US" sz="2400" dirty="0">
              <a:latin typeface="Times New Roman" panose="02020603050405020304" pitchFamily="18" charset="0"/>
              <a:cs typeface="Times New Roman" panose="02020603050405020304" pitchFamily="18" charset="0"/>
            </a:endParaRPr>
          </a:p>
        </p:txBody>
      </p:sp>
      <p:pic>
        <p:nvPicPr>
          <p:cNvPr id="16388"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419600"/>
            <a:ext cx="8991600" cy="2009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pic>
      <p:pic>
        <p:nvPicPr>
          <p:cNvPr id="7" name="Picture 6" descr="Image result for UPES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97481" y="0"/>
            <a:ext cx="2159438" cy="9375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705738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xfrm>
            <a:off x="76200" y="762000"/>
            <a:ext cx="8153400" cy="990600"/>
          </a:xfrm>
        </p:spPr>
        <p:txBody>
          <a:bodyPr>
            <a:normAutofit/>
          </a:bodyPr>
          <a:lstStyle/>
          <a:p>
            <a:r>
              <a:rPr lang="en-US" altLang="en-US" sz="2400" b="1" dirty="0" smtClean="0">
                <a:latin typeface="Arial" panose="020B0604020202020204" pitchFamily="34" charset="0"/>
                <a:cs typeface="Arial" panose="020B0604020202020204" pitchFamily="34" charset="0"/>
              </a:rPr>
              <a:t>INTERFACES:  TWO ALTERNATIVES FOR CREATION:      </a:t>
            </a:r>
            <a:r>
              <a:rPr lang="en-US" altLang="en-US" sz="2400" b="1" dirty="0" smtClean="0">
                <a:solidFill>
                  <a:srgbClr val="FF0000"/>
                </a:solidFill>
                <a:latin typeface="Arial" panose="020B0604020202020204" pitchFamily="34" charset="0"/>
                <a:cs typeface="Arial" panose="020B0604020202020204" pitchFamily="34" charset="0"/>
              </a:rPr>
              <a:t>CODE</a:t>
            </a:r>
            <a:r>
              <a:rPr lang="en-US" altLang="en-US" sz="2400" b="1" dirty="0" smtClean="0">
                <a:latin typeface="Arial" panose="020B0604020202020204" pitchFamily="34" charset="0"/>
                <a:cs typeface="Arial" panose="020B0604020202020204" pitchFamily="34" charset="0"/>
              </a:rPr>
              <a:t> OR </a:t>
            </a:r>
            <a:r>
              <a:rPr lang="en-US" altLang="en-US" sz="2400" b="1" dirty="0" smtClean="0">
                <a:solidFill>
                  <a:srgbClr val="00B0F0"/>
                </a:solidFill>
                <a:latin typeface="Arial" panose="020B0604020202020204" pitchFamily="34" charset="0"/>
                <a:cs typeface="Arial" panose="020B0604020202020204" pitchFamily="34" charset="0"/>
              </a:rPr>
              <a:t>XML </a:t>
            </a:r>
          </a:p>
        </p:txBody>
      </p:sp>
      <p:sp>
        <p:nvSpPr>
          <p:cNvPr id="3" name="Content Placeholder 2"/>
          <p:cNvSpPr>
            <a:spLocks noGrp="1"/>
          </p:cNvSpPr>
          <p:nvPr>
            <p:ph sz="quarter" idx="1"/>
          </p:nvPr>
        </p:nvSpPr>
        <p:spPr>
          <a:xfrm>
            <a:off x="612775" y="2057400"/>
            <a:ext cx="8153400" cy="4495800"/>
          </a:xfrm>
        </p:spPr>
        <p:txBody>
          <a:bodyPr>
            <a:normAutofit/>
          </a:bodyPr>
          <a:lstStyle/>
          <a:p>
            <a:pPr>
              <a:defRPr/>
            </a:pPr>
            <a:r>
              <a:rPr lang="en-US" sz="2400" dirty="0" smtClean="0">
                <a:latin typeface="Times New Roman" panose="02020603050405020304" pitchFamily="18" charset="0"/>
                <a:cs typeface="Times New Roman" panose="02020603050405020304" pitchFamily="18" charset="0"/>
              </a:rPr>
              <a:t>You have two ways you can create the interface(s) of your Application.   </a:t>
            </a:r>
          </a:p>
          <a:p>
            <a:pPr marL="514350" indent="-514350">
              <a:buFont typeface="+mj-lt"/>
              <a:buAutoNum type="arabicPeriod"/>
              <a:defRPr/>
            </a:pPr>
            <a:r>
              <a:rPr lang="en-US" sz="2400" dirty="0" smtClean="0">
                <a:solidFill>
                  <a:srgbClr val="FF0000"/>
                </a:solidFill>
                <a:latin typeface="Times New Roman" panose="02020603050405020304" pitchFamily="18" charset="0"/>
                <a:cs typeface="Times New Roman" panose="02020603050405020304" pitchFamily="18" charset="0"/>
              </a:rPr>
              <a:t>Code</a:t>
            </a:r>
            <a:r>
              <a:rPr lang="en-US" sz="2400" dirty="0" smtClean="0">
                <a:latin typeface="Times New Roman" panose="02020603050405020304" pitchFamily="18" charset="0"/>
                <a:cs typeface="Times New Roman" panose="02020603050405020304" pitchFamily="18" charset="0"/>
              </a:rPr>
              <a:t> = write code using SDK with classes like </a:t>
            </a:r>
            <a:r>
              <a:rPr lang="en-US" sz="2400" dirty="0" err="1" smtClean="0">
                <a:latin typeface="Times New Roman" panose="02020603050405020304" pitchFamily="18" charset="0"/>
                <a:cs typeface="Times New Roman" panose="02020603050405020304" pitchFamily="18" charset="0"/>
              </a:rPr>
              <a:t>LinearLayout</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TextView</a:t>
            </a:r>
            <a:r>
              <a:rPr lang="en-US" sz="2400" dirty="0" smtClean="0">
                <a:latin typeface="Times New Roman" panose="02020603050405020304" pitchFamily="18" charset="0"/>
                <a:cs typeface="Times New Roman" panose="02020603050405020304" pitchFamily="18" charset="0"/>
              </a:rPr>
              <a:t>, ……</a:t>
            </a:r>
          </a:p>
          <a:p>
            <a:pPr marL="514350" indent="-514350">
              <a:buFont typeface="+mj-lt"/>
              <a:buAutoNum type="arabicPeriod"/>
              <a:defRPr/>
            </a:pPr>
            <a:endParaRPr lang="en-US" sz="2400" dirty="0" smtClean="0">
              <a:latin typeface="Times New Roman" panose="02020603050405020304" pitchFamily="18" charset="0"/>
              <a:cs typeface="Times New Roman" panose="02020603050405020304" pitchFamily="18" charset="0"/>
            </a:endParaRPr>
          </a:p>
          <a:p>
            <a:pPr marL="514350" indent="-514350">
              <a:buFont typeface="+mj-lt"/>
              <a:buAutoNum type="arabicPeriod"/>
              <a:defRPr/>
            </a:pPr>
            <a:r>
              <a:rPr lang="en-US" sz="2400" dirty="0" smtClean="0">
                <a:solidFill>
                  <a:srgbClr val="00B0F0"/>
                </a:solidFill>
                <a:latin typeface="Times New Roman" panose="02020603050405020304" pitchFamily="18" charset="0"/>
                <a:cs typeface="Times New Roman" panose="02020603050405020304" pitchFamily="18" charset="0"/>
              </a:rPr>
              <a:t>XML</a:t>
            </a:r>
            <a:r>
              <a:rPr lang="en-US" sz="2400" dirty="0" smtClean="0">
                <a:latin typeface="Times New Roman" panose="02020603050405020304" pitchFamily="18" charset="0"/>
                <a:cs typeface="Times New Roman" panose="02020603050405020304" pitchFamily="18" charset="0"/>
              </a:rPr>
              <a:t> = create XML files in res/Layout (i.e. main.xml) that contain Android XML view tags like &lt;</a:t>
            </a:r>
            <a:r>
              <a:rPr lang="en-US" sz="2400" dirty="0" err="1" smtClean="0">
                <a:latin typeface="Times New Roman" panose="02020603050405020304" pitchFamily="18" charset="0"/>
                <a:cs typeface="Times New Roman" panose="02020603050405020304" pitchFamily="18" charset="0"/>
              </a:rPr>
              <a:t>LinearLayout</a:t>
            </a:r>
            <a:r>
              <a:rPr lang="en-US" sz="2400" dirty="0" smtClean="0">
                <a:latin typeface="Times New Roman" panose="02020603050405020304" pitchFamily="18" charset="0"/>
                <a:cs typeface="Times New Roman" panose="02020603050405020304" pitchFamily="18" charset="0"/>
              </a:rPr>
              <a:t>&gt; &lt;</a:t>
            </a:r>
            <a:r>
              <a:rPr lang="en-US" sz="2400" dirty="0" err="1" smtClean="0">
                <a:latin typeface="Times New Roman" panose="02020603050405020304" pitchFamily="18" charset="0"/>
                <a:cs typeface="Times New Roman" panose="02020603050405020304" pitchFamily="18" charset="0"/>
              </a:rPr>
              <a:t>TextView</a:t>
            </a:r>
            <a:r>
              <a:rPr lang="en-US" sz="2400" dirty="0" smtClean="0">
                <a:latin typeface="Times New Roman" panose="02020603050405020304" pitchFamily="18" charset="0"/>
                <a:cs typeface="Times New Roman" panose="02020603050405020304" pitchFamily="18" charset="0"/>
              </a:rPr>
              <a:t>&gt;, etc.</a:t>
            </a:r>
            <a:endParaRPr lang="en-US" sz="2400" dirty="0">
              <a:latin typeface="Times New Roman" panose="02020603050405020304" pitchFamily="18" charset="0"/>
              <a:cs typeface="Times New Roman" panose="02020603050405020304" pitchFamily="18" charset="0"/>
            </a:endParaRPr>
          </a:p>
        </p:txBody>
      </p:sp>
      <p:pic>
        <p:nvPicPr>
          <p:cNvPr id="5" name="Picture 4" descr="Image result for UPES log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997481" y="0"/>
            <a:ext cx="2159438" cy="9375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1162675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a:xfrm>
            <a:off x="612775" y="228600"/>
            <a:ext cx="8153400" cy="990600"/>
          </a:xfrm>
        </p:spPr>
        <p:txBody>
          <a:bodyPr>
            <a:normAutofit/>
          </a:bodyPr>
          <a:lstStyle/>
          <a:p>
            <a:r>
              <a:rPr lang="en-US" altLang="en-US" sz="2400" b="1" dirty="0" smtClean="0">
                <a:latin typeface="Arial" panose="020B0604020202020204" pitchFamily="34" charset="0"/>
                <a:cs typeface="Arial" panose="020B0604020202020204" pitchFamily="34" charset="0"/>
              </a:rPr>
              <a:t>XML INTERFACE CREATION</a:t>
            </a:r>
          </a:p>
        </p:txBody>
      </p:sp>
      <p:sp>
        <p:nvSpPr>
          <p:cNvPr id="19459" name="Content Placeholder 2"/>
          <p:cNvSpPr>
            <a:spLocks noGrp="1"/>
          </p:cNvSpPr>
          <p:nvPr>
            <p:ph sz="quarter" idx="1"/>
          </p:nvPr>
        </p:nvSpPr>
        <p:spPr>
          <a:xfrm>
            <a:off x="612775" y="1524000"/>
            <a:ext cx="8153400" cy="4495800"/>
          </a:xfrm>
        </p:spPr>
        <p:txBody>
          <a:bodyPr/>
          <a:lstStyle/>
          <a:p>
            <a:r>
              <a:rPr lang="en-US" altLang="en-US" sz="2800" dirty="0" smtClean="0">
                <a:latin typeface="Times New Roman" panose="02020603050405020304" pitchFamily="18" charset="0"/>
                <a:cs typeface="Times New Roman" panose="02020603050405020304" pitchFamily="18" charset="0"/>
              </a:rPr>
              <a:t>Generally, I would say if it is possible, doing XML would be better as it means a decoupling of design from Java code.</a:t>
            </a:r>
          </a:p>
          <a:p>
            <a:r>
              <a:rPr lang="en-US" altLang="en-US" sz="2800" dirty="0" smtClean="0">
                <a:latin typeface="Times New Roman" panose="02020603050405020304" pitchFamily="18" charset="0"/>
                <a:cs typeface="Times New Roman" panose="02020603050405020304" pitchFamily="18" charset="0"/>
              </a:rPr>
              <a:t>You can have both in your system….</a:t>
            </a:r>
          </a:p>
          <a:p>
            <a:r>
              <a:rPr lang="en-US" altLang="en-US" sz="2800" dirty="0" smtClean="0">
                <a:latin typeface="Times New Roman" panose="02020603050405020304" pitchFamily="18" charset="0"/>
                <a:cs typeface="Times New Roman" panose="02020603050405020304" pitchFamily="18" charset="0"/>
              </a:rPr>
              <a:t>Lets discuss this first.</a:t>
            </a:r>
          </a:p>
          <a:p>
            <a:r>
              <a:rPr lang="en-US" altLang="en-US" sz="2800" dirty="0">
                <a:latin typeface="Times New Roman" panose="02020603050405020304" pitchFamily="18" charset="0"/>
                <a:cs typeface="Times New Roman" panose="02020603050405020304" pitchFamily="18" charset="0"/>
              </a:rPr>
              <a:t>Layouts defined with XML located in res/layout</a:t>
            </a:r>
          </a:p>
          <a:p>
            <a:endParaRPr lang="en-US" altLang="en-US" dirty="0" smtClean="0">
              <a:latin typeface="Times New Roman" panose="02020603050405020304" pitchFamily="18" charset="0"/>
              <a:cs typeface="Times New Roman" panose="02020603050405020304" pitchFamily="18" charset="0"/>
            </a:endParaRPr>
          </a:p>
        </p:txBody>
      </p:sp>
      <p:pic>
        <p:nvPicPr>
          <p:cNvPr id="5" name="Picture 4" descr="Image result for UPES log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997481" y="0"/>
            <a:ext cx="2159438" cy="9375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236252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a:xfrm>
            <a:off x="612775" y="228600"/>
            <a:ext cx="8153400" cy="990600"/>
          </a:xfrm>
        </p:spPr>
        <p:txBody>
          <a:bodyPr>
            <a:normAutofit/>
          </a:bodyPr>
          <a:lstStyle/>
          <a:p>
            <a:r>
              <a:rPr lang="en-US" altLang="en-US" sz="2000" b="1" dirty="0" smtClean="0">
                <a:latin typeface="Arial" panose="020B0604020202020204" pitchFamily="34" charset="0"/>
                <a:cs typeface="Arial" panose="020B0604020202020204" pitchFamily="34" charset="0"/>
              </a:rPr>
              <a:t>THE LAYOUT-THE INTERFACE</a:t>
            </a:r>
          </a:p>
        </p:txBody>
      </p:sp>
      <p:sp>
        <p:nvSpPr>
          <p:cNvPr id="21507" name="Content Placeholder 2"/>
          <p:cNvSpPr>
            <a:spLocks noGrp="1"/>
          </p:cNvSpPr>
          <p:nvPr>
            <p:ph sz="quarter" idx="1"/>
          </p:nvPr>
        </p:nvSpPr>
        <p:spPr>
          <a:xfrm>
            <a:off x="304800" y="1143000"/>
            <a:ext cx="8534400" cy="5334000"/>
          </a:xfrm>
        </p:spPr>
        <p:txBody>
          <a:bodyPr>
            <a:normAutofit/>
          </a:bodyPr>
          <a:lstStyle/>
          <a:p>
            <a:r>
              <a:rPr lang="en-US" altLang="en-US" dirty="0" smtClean="0">
                <a:solidFill>
                  <a:srgbClr val="FFC000"/>
                </a:solidFill>
              </a:rPr>
              <a:t>res/layout/main.xml</a:t>
            </a:r>
            <a:r>
              <a:rPr lang="en-US" altLang="en-US" dirty="0" smtClean="0"/>
              <a:t> = contains layout for interface</a:t>
            </a:r>
          </a:p>
          <a:p>
            <a:pPr>
              <a:buFont typeface="Wingdings" pitchFamily="2" charset="2"/>
              <a:buNone/>
            </a:pPr>
            <a:r>
              <a:rPr lang="en-US" altLang="en-US" sz="1400" dirty="0" smtClean="0"/>
              <a:t>&lt;?xml version=</a:t>
            </a:r>
            <a:r>
              <a:rPr lang="en-US" altLang="en-US" sz="1400" i="1" dirty="0" smtClean="0"/>
              <a:t>"1.0" encoding="utf-8"?&gt;</a:t>
            </a:r>
          </a:p>
          <a:p>
            <a:pPr>
              <a:buFont typeface="Wingdings" pitchFamily="2" charset="2"/>
              <a:buNone/>
            </a:pPr>
            <a:r>
              <a:rPr lang="en-US" altLang="en-US" sz="1400" dirty="0" smtClean="0"/>
              <a:t>&lt;</a:t>
            </a:r>
            <a:r>
              <a:rPr lang="en-US" altLang="en-US" sz="1400" dirty="0" err="1" smtClean="0"/>
              <a:t>LinearLayout</a:t>
            </a:r>
            <a:r>
              <a:rPr lang="en-US" altLang="en-US" sz="1400" dirty="0" smtClean="0"/>
              <a:t> </a:t>
            </a:r>
            <a:r>
              <a:rPr lang="en-US" altLang="en-US" sz="1400" dirty="0" err="1" smtClean="0"/>
              <a:t>xmlns:android</a:t>
            </a:r>
            <a:r>
              <a:rPr lang="en-US" altLang="en-US" sz="1400" dirty="0" smtClean="0"/>
              <a:t>=</a:t>
            </a:r>
            <a:r>
              <a:rPr lang="en-US" altLang="en-US" sz="1400" i="1" dirty="0" smtClean="0"/>
              <a:t>"http://schemas.android.com/</a:t>
            </a:r>
            <a:r>
              <a:rPr lang="en-US" altLang="en-US" sz="1400" i="1" dirty="0" err="1" smtClean="0"/>
              <a:t>apk</a:t>
            </a:r>
            <a:r>
              <a:rPr lang="en-US" altLang="en-US" sz="1400" i="1" dirty="0" smtClean="0"/>
              <a:t>/res/android"</a:t>
            </a:r>
          </a:p>
          <a:p>
            <a:pPr>
              <a:buFont typeface="Wingdings" pitchFamily="2" charset="2"/>
              <a:buNone/>
            </a:pPr>
            <a:r>
              <a:rPr lang="en-US" altLang="en-US" sz="1400" dirty="0" smtClean="0"/>
              <a:t>    </a:t>
            </a:r>
            <a:r>
              <a:rPr lang="en-US" altLang="en-US" sz="1400" dirty="0" err="1" smtClean="0"/>
              <a:t>android:orientation</a:t>
            </a:r>
            <a:r>
              <a:rPr lang="en-US" altLang="en-US" sz="1400" dirty="0" smtClean="0"/>
              <a:t>=</a:t>
            </a:r>
            <a:r>
              <a:rPr lang="en-US" altLang="en-US" sz="1400" i="1" dirty="0" smtClean="0"/>
              <a:t>"vertical"</a:t>
            </a:r>
          </a:p>
          <a:p>
            <a:pPr>
              <a:buFont typeface="Wingdings" pitchFamily="2" charset="2"/>
              <a:buNone/>
            </a:pPr>
            <a:r>
              <a:rPr lang="en-US" altLang="en-US" sz="1400" dirty="0" smtClean="0"/>
              <a:t>    </a:t>
            </a:r>
            <a:r>
              <a:rPr lang="en-US" altLang="en-US" sz="1400" dirty="0" err="1" smtClean="0"/>
              <a:t>android:layout_width</a:t>
            </a:r>
            <a:r>
              <a:rPr lang="en-US" altLang="en-US" sz="1400" dirty="0" smtClean="0"/>
              <a:t>=</a:t>
            </a:r>
            <a:r>
              <a:rPr lang="en-US" altLang="en-US" sz="1400" i="1" dirty="0" smtClean="0"/>
              <a:t>"</a:t>
            </a:r>
            <a:r>
              <a:rPr lang="en-US" altLang="en-US" sz="1400" i="1" dirty="0" err="1" smtClean="0"/>
              <a:t>fill_parent</a:t>
            </a:r>
            <a:r>
              <a:rPr lang="en-US" altLang="en-US" sz="1400" i="1" dirty="0" smtClean="0"/>
              <a:t>"</a:t>
            </a:r>
          </a:p>
          <a:p>
            <a:pPr>
              <a:buFont typeface="Wingdings" pitchFamily="2" charset="2"/>
              <a:buNone/>
            </a:pPr>
            <a:r>
              <a:rPr lang="en-US" altLang="en-US" sz="1400" dirty="0" smtClean="0"/>
              <a:t>    </a:t>
            </a:r>
            <a:r>
              <a:rPr lang="en-US" altLang="en-US" sz="1400" dirty="0" err="1" smtClean="0"/>
              <a:t>android:layout_height</a:t>
            </a:r>
            <a:r>
              <a:rPr lang="en-US" altLang="en-US" sz="1400" dirty="0" smtClean="0"/>
              <a:t>=</a:t>
            </a:r>
            <a:r>
              <a:rPr lang="en-US" altLang="en-US" sz="1400" i="1" dirty="0" smtClean="0"/>
              <a:t>"</a:t>
            </a:r>
            <a:r>
              <a:rPr lang="en-US" altLang="en-US" sz="1400" i="1" dirty="0" err="1" smtClean="0"/>
              <a:t>fill_parent</a:t>
            </a:r>
            <a:r>
              <a:rPr lang="en-US" altLang="en-US" sz="1400" i="1" dirty="0" smtClean="0"/>
              <a:t>"</a:t>
            </a:r>
          </a:p>
          <a:p>
            <a:pPr>
              <a:buFont typeface="Wingdings" pitchFamily="2" charset="2"/>
              <a:buNone/>
            </a:pPr>
            <a:r>
              <a:rPr lang="en-US" altLang="en-US" sz="1400" dirty="0" smtClean="0"/>
              <a:t>    &gt;</a:t>
            </a:r>
          </a:p>
          <a:p>
            <a:pPr>
              <a:buFont typeface="Wingdings" pitchFamily="2" charset="2"/>
              <a:buNone/>
            </a:pPr>
            <a:r>
              <a:rPr lang="en-US" altLang="en-US" sz="1400" dirty="0" smtClean="0"/>
              <a:t>&lt;</a:t>
            </a:r>
            <a:r>
              <a:rPr lang="en-US" altLang="en-US" sz="1400" dirty="0" err="1" smtClean="0"/>
              <a:t>TextView</a:t>
            </a:r>
            <a:r>
              <a:rPr lang="en-US" altLang="en-US" sz="1400" dirty="0" smtClean="0"/>
              <a:t>  </a:t>
            </a:r>
          </a:p>
          <a:p>
            <a:pPr>
              <a:buFont typeface="Wingdings" pitchFamily="2" charset="2"/>
              <a:buNone/>
            </a:pPr>
            <a:r>
              <a:rPr lang="en-US" altLang="en-US" sz="1400" dirty="0" smtClean="0"/>
              <a:t>    </a:t>
            </a:r>
            <a:r>
              <a:rPr lang="en-US" altLang="en-US" sz="1400" dirty="0" err="1" smtClean="0"/>
              <a:t>android:layout_width</a:t>
            </a:r>
            <a:r>
              <a:rPr lang="en-US" altLang="en-US" sz="1400" dirty="0" smtClean="0"/>
              <a:t>=</a:t>
            </a:r>
            <a:r>
              <a:rPr lang="en-US" altLang="en-US" sz="1400" i="1" dirty="0" smtClean="0"/>
              <a:t>"</a:t>
            </a:r>
            <a:r>
              <a:rPr lang="en-US" altLang="en-US" sz="1400" i="1" dirty="0" err="1" smtClean="0"/>
              <a:t>fill_parent</a:t>
            </a:r>
            <a:r>
              <a:rPr lang="en-US" altLang="en-US" sz="1400" i="1" dirty="0" smtClean="0"/>
              <a:t>" </a:t>
            </a:r>
          </a:p>
          <a:p>
            <a:pPr>
              <a:buFont typeface="Wingdings" pitchFamily="2" charset="2"/>
              <a:buNone/>
            </a:pPr>
            <a:r>
              <a:rPr lang="en-US" altLang="en-US" sz="1400" dirty="0" smtClean="0"/>
              <a:t>    </a:t>
            </a:r>
            <a:r>
              <a:rPr lang="en-US" altLang="en-US" sz="1400" dirty="0" err="1" smtClean="0"/>
              <a:t>android:layout_height</a:t>
            </a:r>
            <a:r>
              <a:rPr lang="en-US" altLang="en-US" sz="1400" dirty="0" smtClean="0"/>
              <a:t>=</a:t>
            </a:r>
            <a:r>
              <a:rPr lang="en-US" altLang="en-US" sz="1400" i="1" dirty="0" smtClean="0"/>
              <a:t>"</a:t>
            </a:r>
            <a:r>
              <a:rPr lang="en-US" altLang="en-US" sz="1400" i="1" dirty="0" err="1" smtClean="0"/>
              <a:t>wrap_content</a:t>
            </a:r>
            <a:r>
              <a:rPr lang="en-US" altLang="en-US" sz="1400" i="1" dirty="0" smtClean="0"/>
              <a:t>" </a:t>
            </a:r>
          </a:p>
          <a:p>
            <a:pPr>
              <a:buFont typeface="Wingdings" pitchFamily="2" charset="2"/>
              <a:buNone/>
            </a:pPr>
            <a:r>
              <a:rPr lang="en-US" altLang="en-US" sz="1400" dirty="0" smtClean="0"/>
              <a:t>    </a:t>
            </a:r>
            <a:r>
              <a:rPr lang="en-US" altLang="en-US" sz="1400" dirty="0" err="1" smtClean="0"/>
              <a:t>android:text</a:t>
            </a:r>
            <a:r>
              <a:rPr lang="en-US" altLang="en-US" sz="1400" dirty="0" smtClean="0"/>
              <a:t>=</a:t>
            </a:r>
            <a:r>
              <a:rPr lang="en-US" altLang="en-US" sz="1400" i="1" dirty="0" smtClean="0"/>
              <a:t>"@string/hello"</a:t>
            </a:r>
          </a:p>
          <a:p>
            <a:pPr>
              <a:buFont typeface="Wingdings" pitchFamily="2" charset="2"/>
              <a:buNone/>
            </a:pPr>
            <a:r>
              <a:rPr lang="en-US" altLang="en-US" sz="1400" dirty="0" smtClean="0"/>
              <a:t>    /&gt;</a:t>
            </a:r>
          </a:p>
          <a:p>
            <a:pPr>
              <a:buFont typeface="Wingdings" pitchFamily="2" charset="2"/>
              <a:buNone/>
            </a:pPr>
            <a:r>
              <a:rPr lang="en-US" altLang="en-US" sz="1400" dirty="0" smtClean="0"/>
              <a:t>&lt;/</a:t>
            </a:r>
            <a:r>
              <a:rPr lang="en-US" altLang="en-US" sz="1400" dirty="0" err="1" smtClean="0"/>
              <a:t>LinearLayout</a:t>
            </a:r>
            <a:r>
              <a:rPr lang="en-US" altLang="en-US" sz="1400" dirty="0" smtClean="0"/>
              <a:t>&gt;</a:t>
            </a:r>
          </a:p>
          <a:p>
            <a:pPr>
              <a:buFont typeface="Wingdings" pitchFamily="2" charset="2"/>
              <a:buNone/>
            </a:pPr>
            <a:endParaRPr lang="en-US" altLang="en-US" sz="1800" dirty="0" smtClean="0">
              <a:latin typeface="Times New Roman" panose="02020603050405020304" pitchFamily="18" charset="0"/>
              <a:cs typeface="Times New Roman" panose="02020603050405020304" pitchFamily="18" charset="0"/>
            </a:endParaRPr>
          </a:p>
          <a:p>
            <a:pPr>
              <a:buFont typeface="Wingdings" pitchFamily="2" charset="2"/>
              <a:buNone/>
            </a:pPr>
            <a:r>
              <a:rPr lang="en-US" altLang="en-US" sz="1800" dirty="0" smtClean="0">
                <a:latin typeface="Times New Roman" panose="02020603050405020304" pitchFamily="18" charset="0"/>
                <a:cs typeface="Times New Roman" panose="02020603050405020304" pitchFamily="18" charset="0"/>
              </a:rPr>
              <a:t>The above will create an interface in vertical (versus portrait) mode that fills the parent</a:t>
            </a:r>
          </a:p>
          <a:p>
            <a:pPr>
              <a:buFont typeface="Wingdings" pitchFamily="2" charset="2"/>
              <a:buNone/>
            </a:pPr>
            <a:r>
              <a:rPr lang="en-US" altLang="en-US" sz="1800" dirty="0" smtClean="0">
                <a:latin typeface="Times New Roman" panose="02020603050405020304" pitchFamily="18" charset="0"/>
                <a:cs typeface="Times New Roman" panose="02020603050405020304" pitchFamily="18" charset="0"/>
              </a:rPr>
              <a:t>Both in width and write and wraps and content as necessary</a:t>
            </a:r>
            <a:r>
              <a:rPr lang="en-US" altLang="en-US" sz="1600" dirty="0" smtClean="0"/>
              <a:t>.</a:t>
            </a:r>
          </a:p>
        </p:txBody>
      </p:sp>
      <p:pic>
        <p:nvPicPr>
          <p:cNvPr id="21508" name="Picture 4"/>
          <p:cNvPicPr>
            <a:picLocks noChangeAspect="1" noChangeArrowheads="1"/>
          </p:cNvPicPr>
          <p:nvPr/>
        </p:nvPicPr>
        <p:blipFill>
          <a:blip r:embed="rId2">
            <a:extLst>
              <a:ext uri="{28A0092B-C50C-407E-A947-70E740481C1C}">
                <a14:useLocalDpi xmlns:a14="http://schemas.microsoft.com/office/drawing/2010/main" val="0"/>
              </a:ext>
            </a:extLst>
          </a:blip>
          <a:srcRect r="50488" b="44936"/>
          <a:stretch>
            <a:fillRect/>
          </a:stretch>
        </p:blipFill>
        <p:spPr bwMode="auto">
          <a:xfrm>
            <a:off x="4495800" y="1905000"/>
            <a:ext cx="4343400" cy="290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6" name="Picture 5" descr="Image result for UPES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97481" y="0"/>
            <a:ext cx="2159438" cy="9375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500124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a:xfrm>
            <a:off x="612775" y="228600"/>
            <a:ext cx="8153400" cy="990600"/>
          </a:xfrm>
        </p:spPr>
        <p:txBody>
          <a:bodyPr/>
          <a:lstStyle/>
          <a:p>
            <a:pPr eaLnBrk="1" hangingPunct="1"/>
            <a:r>
              <a:rPr lang="en-US" altLang="en-US" smtClean="0"/>
              <a:t>XML interface</a:t>
            </a:r>
          </a:p>
        </p:txBody>
      </p:sp>
      <p:sp>
        <p:nvSpPr>
          <p:cNvPr id="22531" name="Content Placeholder 2"/>
          <p:cNvSpPr>
            <a:spLocks noGrp="1"/>
          </p:cNvSpPr>
          <p:nvPr>
            <p:ph sz="quarter" idx="1"/>
          </p:nvPr>
        </p:nvSpPr>
        <p:spPr>
          <a:xfrm>
            <a:off x="612775" y="1600200"/>
            <a:ext cx="8153400" cy="4495800"/>
          </a:xfrm>
        </p:spPr>
        <p:txBody>
          <a:bodyPr>
            <a:normAutofit/>
          </a:bodyPr>
          <a:lstStyle/>
          <a:p>
            <a:pPr eaLnBrk="1" hangingPunct="1"/>
            <a:r>
              <a:rPr lang="en-US" altLang="en-US" sz="2000" dirty="0" smtClean="0">
                <a:latin typeface="Arial" panose="020B0604020202020204" pitchFamily="34" charset="0"/>
                <a:cs typeface="Arial" panose="020B0604020202020204" pitchFamily="34" charset="0"/>
              </a:rPr>
              <a:t>it's a tree of XML elements, </a:t>
            </a:r>
          </a:p>
          <a:p>
            <a:pPr lvl="1" eaLnBrk="1" hangingPunct="1"/>
            <a:r>
              <a:rPr lang="en-US" altLang="en-US" sz="2000" dirty="0" smtClean="0">
                <a:latin typeface="Arial" panose="020B0604020202020204" pitchFamily="34" charset="0"/>
                <a:cs typeface="Arial" panose="020B0604020202020204" pitchFamily="34" charset="0"/>
              </a:rPr>
              <a:t>Inspired by web authoring</a:t>
            </a:r>
          </a:p>
          <a:p>
            <a:pPr lvl="1" eaLnBrk="1" hangingPunct="1"/>
            <a:r>
              <a:rPr lang="en-US" altLang="en-US" sz="2000" dirty="0" smtClean="0">
                <a:latin typeface="Arial" panose="020B0604020202020204" pitchFamily="34" charset="0"/>
                <a:cs typeface="Arial" panose="020B0604020202020204" pitchFamily="34" charset="0"/>
              </a:rPr>
              <a:t>Build up UI quickly</a:t>
            </a:r>
          </a:p>
          <a:p>
            <a:pPr eaLnBrk="1" hangingPunct="1"/>
            <a:r>
              <a:rPr lang="en-US" altLang="en-US" sz="2000" dirty="0" smtClean="0">
                <a:latin typeface="Arial" panose="020B0604020202020204" pitchFamily="34" charset="0"/>
                <a:cs typeface="Arial" panose="020B0604020202020204" pitchFamily="34" charset="0"/>
              </a:rPr>
              <a:t>each node is the name of a View class (example is just one View element). </a:t>
            </a:r>
          </a:p>
          <a:p>
            <a:pPr lvl="1" eaLnBrk="1" hangingPunct="1"/>
            <a:r>
              <a:rPr lang="en-US" altLang="en-US" sz="2000" dirty="0" smtClean="0">
                <a:latin typeface="Arial" panose="020B0604020202020204" pitchFamily="34" charset="0"/>
                <a:cs typeface="Arial" panose="020B0604020202020204" pitchFamily="34" charset="0"/>
              </a:rPr>
              <a:t>Create your own View ---extends </a:t>
            </a:r>
          </a:p>
          <a:p>
            <a:pPr lvl="1" eaLnBrk="1" hangingPunct="1"/>
            <a:r>
              <a:rPr lang="en-US" altLang="en-US" sz="2000" dirty="0" smtClean="0">
                <a:latin typeface="Arial" panose="020B0604020202020204" pitchFamily="34" charset="0"/>
                <a:cs typeface="Arial" panose="020B0604020202020204" pitchFamily="34" charset="0"/>
              </a:rPr>
              <a:t>Each node can have multiple attributes</a:t>
            </a:r>
          </a:p>
          <a:p>
            <a:pPr lvl="1" eaLnBrk="1" hangingPunct="1"/>
            <a:r>
              <a:rPr lang="en-US" altLang="en-US" sz="2000" dirty="0" smtClean="0">
                <a:latin typeface="Arial" panose="020B0604020202020204" pitchFamily="34" charset="0"/>
                <a:cs typeface="Arial" panose="020B0604020202020204" pitchFamily="34" charset="0"/>
              </a:rPr>
              <a:t>Look to API for details</a:t>
            </a:r>
          </a:p>
          <a:p>
            <a:pPr lvl="1" eaLnBrk="1" hangingPunct="1"/>
            <a:endParaRPr lang="en-US" altLang="en-US" sz="2000" dirty="0">
              <a:latin typeface="Arial" panose="020B0604020202020204" pitchFamily="34" charset="0"/>
              <a:cs typeface="Arial" panose="020B0604020202020204" pitchFamily="34" charset="0"/>
            </a:endParaRPr>
          </a:p>
          <a:p>
            <a:r>
              <a:rPr lang="en-US" altLang="en-US" sz="2000" dirty="0">
                <a:latin typeface="Arial" panose="020B0604020202020204" pitchFamily="34" charset="0"/>
                <a:cs typeface="Arial" panose="020B0604020202020204" pitchFamily="34" charset="0"/>
              </a:rPr>
              <a:t>Drag and drop</a:t>
            </a:r>
          </a:p>
          <a:p>
            <a:r>
              <a:rPr lang="en-US" altLang="en-US" sz="2000" dirty="0">
                <a:latin typeface="Arial" panose="020B0604020202020204" pitchFamily="34" charset="0"/>
                <a:cs typeface="Arial" panose="020B0604020202020204" pitchFamily="34" charset="0"/>
              </a:rPr>
              <a:t>Call alter properties in Properties window</a:t>
            </a:r>
          </a:p>
          <a:p>
            <a:pPr lvl="1" eaLnBrk="1" hangingPunct="1"/>
            <a:endParaRPr lang="en-US" altLang="en-US" sz="2000" dirty="0" smtClean="0">
              <a:latin typeface="Arial" panose="020B0604020202020204" pitchFamily="34" charset="0"/>
              <a:cs typeface="Arial" panose="020B0604020202020204" pitchFamily="34" charset="0"/>
            </a:endParaRPr>
          </a:p>
        </p:txBody>
      </p:sp>
      <p:pic>
        <p:nvPicPr>
          <p:cNvPr id="5" name="Picture 4" descr="Image result for UPES log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997481" y="0"/>
            <a:ext cx="2159438" cy="9375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244145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4503</TotalTime>
  <Words>1496</Words>
  <Application>Microsoft Office PowerPoint</Application>
  <PresentationFormat>On-screen Show (4:3)</PresentationFormat>
  <Paragraphs>331</Paragraphs>
  <Slides>40</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40</vt:i4>
      </vt:variant>
    </vt:vector>
  </HeadingPairs>
  <TitlesOfParts>
    <vt:vector size="48" baseType="lpstr">
      <vt:lpstr>Arial</vt:lpstr>
      <vt:lpstr>Calibri</vt:lpstr>
      <vt:lpstr>Stencil</vt:lpstr>
      <vt:lpstr>Times New Roman</vt:lpstr>
      <vt:lpstr>Tw Cen MT</vt:lpstr>
      <vt:lpstr>Verdana</vt:lpstr>
      <vt:lpstr>Wingdings</vt:lpstr>
      <vt:lpstr>Office Theme</vt:lpstr>
      <vt:lpstr>PowerPoint Presentation</vt:lpstr>
      <vt:lpstr>ANDROID GUI –THE CONCEPT</vt:lpstr>
      <vt:lpstr>ANDROID GUI –THE CONCEPT</vt:lpstr>
      <vt:lpstr>Views</vt:lpstr>
      <vt:lpstr>VIEWGROUP - SPECIFY LAYOUT</vt:lpstr>
      <vt:lpstr>INTERFACES:  TWO ALTERNATIVES FOR CREATION:      CODE OR XML </vt:lpstr>
      <vt:lpstr>XML INTERFACE CREATION</vt:lpstr>
      <vt:lpstr>THE LAYOUT-THE INTERFACE</vt:lpstr>
      <vt:lpstr>XML interface</vt:lpstr>
      <vt:lpstr>XML interface</vt:lpstr>
      <vt:lpstr>Lets return to looking at some of the possible View Group Layouts</vt:lpstr>
      <vt:lpstr>LINEAR LAYOUT</vt:lpstr>
      <vt:lpstr>LINEARLAYOUT</vt:lpstr>
      <vt:lpstr>LinearLayout Example 2</vt:lpstr>
      <vt:lpstr>Each View or ViewGroup can have its own set of attributes…but, some are very common</vt:lpstr>
      <vt:lpstr>LINEARLAYOUT XML ATTRIBUTES &amp; THE JAVA CLASS’S  CORRESPONDING METHODS</vt:lpstr>
      <vt:lpstr>What about more complex interfaces?</vt:lpstr>
      <vt:lpstr>More Complexity Example of Nested LinearLayouts</vt:lpstr>
      <vt:lpstr>PowerPoint Presentation</vt:lpstr>
      <vt:lpstr>YOU CAN NEST ANY KIND OF LAYOUTS </vt:lpstr>
      <vt:lpstr>Whatever Layout you choose it can contain Views and even other Layouts</vt:lpstr>
      <vt:lpstr>ANOTHER OPTION TO GET COMPLEXITY   WHAT ABOUT OTHER LAYOUTS</vt:lpstr>
      <vt:lpstr>RelativeLayout </vt:lpstr>
      <vt:lpstr>RelativeLayout   How it works </vt:lpstr>
      <vt:lpstr>RelativeLayout –  how it works </vt:lpstr>
      <vt:lpstr>More on RelativeLayout parameters</vt:lpstr>
      <vt:lpstr>There are many other Layouts</vt:lpstr>
      <vt:lpstr>TableLayout Example</vt:lpstr>
      <vt:lpstr>TableLayout example 2</vt:lpstr>
      <vt:lpstr>Do different Layouts have better performance???</vt:lpstr>
      <vt:lpstr>CAUTION --- speed of rendering can be impacted by design choices</vt:lpstr>
      <vt:lpstr>Comparing speeds: Nested LinearLayout VERSUS RelativeLayout</vt:lpstr>
      <vt:lpstr>More on improving performance</vt:lpstr>
      <vt:lpstr>Related Layout Tags</vt:lpstr>
      <vt:lpstr>SOME Examples of Layout Tags that can load contents/data dynamically</vt:lpstr>
      <vt:lpstr>ListView  &lt;ListView …..&gt;</vt:lpstr>
      <vt:lpstr>Gallery  &lt;Gallery ….&gt;</vt:lpstr>
      <vt:lpstr>Code—setting up Gallery</vt:lpstr>
      <vt:lpstr>Note there is also Absolute Layout</vt:lpstr>
      <vt:lpstr>Assignment 1 CSE G&amp;G 5th SEM 4/9/2017 Batch B1,2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Uppara Rajnikanth</dc:creator>
  <cp:lastModifiedBy>Dharani Kumar Talapula</cp:lastModifiedBy>
  <cp:revision>167</cp:revision>
  <cp:lastPrinted>2017-09-04T10:15:51Z</cp:lastPrinted>
  <dcterms:created xsi:type="dcterms:W3CDTF">2016-08-18T02:06:00Z</dcterms:created>
  <dcterms:modified xsi:type="dcterms:W3CDTF">2017-09-04T10:17:09Z</dcterms:modified>
</cp:coreProperties>
</file>