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8"/>
  </p:notesMasterIdLst>
  <p:handoutMasterIdLst>
    <p:handoutMasterId r:id="rId20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7" r:id="rId40"/>
    <p:sldId id="298" r:id="rId41"/>
    <p:sldId id="299" r:id="rId42"/>
    <p:sldId id="464"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handoutMaster" Target="handoutMasters/handout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C3A0-8B45-4D8D-8D4E-B818FF982310}" type="datetimeFigureOut">
              <a:rPr lang="en-US" smtClean="0"/>
              <a:t>2/12/2020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46EF4C-211C-41EA-94A9-8265DF598C5D}" type="slidenum">
              <a:rPr lang="en-US" smtClean="0"/>
              <a:t>‹#›</a:t>
            </a:fld>
            <a:endParaRPr lang="en-US"/>
          </a:p>
        </p:txBody>
      </p:sp>
    </p:spTree>
    <p:extLst>
      <p:ext uri="{BB962C8B-B14F-4D97-AF65-F5344CB8AC3E}">
        <p14:creationId xmlns:p14="http://schemas.microsoft.com/office/powerpoint/2010/main" val="3021054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C4D16-4C85-4671-A24E-2DD887D9A7F2}"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C4618-AD70-43B4-AA1D-B9B7FD8012B9}" type="slidenum">
              <a:rPr lang="en-US" smtClean="0"/>
              <a:t>‹#›</a:t>
            </a:fld>
            <a:endParaRPr lang="en-US"/>
          </a:p>
        </p:txBody>
      </p:sp>
    </p:spTree>
    <p:extLst>
      <p:ext uri="{BB962C8B-B14F-4D97-AF65-F5344CB8AC3E}">
        <p14:creationId xmlns:p14="http://schemas.microsoft.com/office/powerpoint/2010/main" val="27608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BFF780-6110-4CBE-88C5-ABD4FA989971}"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268617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BFF780-6110-4CBE-88C5-ABD4FA989971}"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391086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BFF780-6110-4CBE-88C5-ABD4FA989971}"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409319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30" b="0" i="1">
                <a:solidFill>
                  <a:srgbClr val="3232CC"/>
                </a:solidFill>
                <a:latin typeface="Garamond"/>
                <a:cs typeface="Garamond"/>
              </a:defRPr>
            </a:lvl1pPr>
          </a:lstStyle>
          <a:p>
            <a:endParaRPr/>
          </a:p>
        </p:txBody>
      </p:sp>
      <p:sp>
        <p:nvSpPr>
          <p:cNvPr id="3" name="Holder 3"/>
          <p:cNvSpPr>
            <a:spLocks noGrp="1"/>
          </p:cNvSpPr>
          <p:nvPr>
            <p:ph sz="half" idx="2"/>
          </p:nvPr>
        </p:nvSpPr>
        <p:spPr>
          <a:xfrm>
            <a:off x="965499" y="1368171"/>
            <a:ext cx="4481176" cy="317716"/>
          </a:xfrm>
          <a:prstGeom prst="rect">
            <a:avLst/>
          </a:prstGeom>
        </p:spPr>
        <p:txBody>
          <a:bodyPr wrap="square" lIns="0" tIns="0" rIns="0" bIns="0">
            <a:spAutoFit/>
          </a:bodyPr>
          <a:lstStyle>
            <a:lvl1pPr>
              <a:defRPr sz="2294" b="1" i="0">
                <a:solidFill>
                  <a:srgbClr val="CC0000"/>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6" b="0" i="0">
                <a:solidFill>
                  <a:schemeClr val="tx1"/>
                </a:solidFill>
                <a:latin typeface="Times New Roman"/>
                <a:cs typeface="Times New Roman"/>
              </a:defRPr>
            </a:lvl1pPr>
          </a:lstStyle>
          <a:p>
            <a:pPr marL="11206">
              <a:lnSpc>
                <a:spcPts val="767"/>
              </a:lnSpc>
            </a:pPr>
            <a:r>
              <a:rPr lang="en-US" spc="-4" smtClean="0"/>
              <a:t>Software Engineering </a:t>
            </a:r>
            <a:r>
              <a:rPr lang="en-US" spc="-9" smtClean="0"/>
              <a:t>(3</a:t>
            </a:r>
            <a:r>
              <a:rPr lang="en-US" sz="662" spc="-13" baseline="22222" smtClean="0"/>
              <a:t>rd </a:t>
            </a:r>
            <a:r>
              <a:rPr lang="en-US" spc="-4" smtClean="0"/>
              <a:t>ed.), </a:t>
            </a:r>
            <a:r>
              <a:rPr lang="en-US" smtClean="0"/>
              <a:t>By K.K </a:t>
            </a:r>
            <a:r>
              <a:rPr lang="en-US" spc="-4" smtClean="0"/>
              <a:t>Aggarwal </a:t>
            </a:r>
            <a:r>
              <a:rPr lang="en-US" smtClean="0"/>
              <a:t>&amp; </a:t>
            </a:r>
            <a:r>
              <a:rPr lang="en-US" spc="-4" smtClean="0"/>
              <a:t>Yogesh </a:t>
            </a:r>
            <a:r>
              <a:rPr lang="en-US" smtClean="0"/>
              <a:t>Singh, </a:t>
            </a:r>
            <a:r>
              <a:rPr lang="en-US" spc="-4" smtClean="0"/>
              <a:t>Copyright </a:t>
            </a:r>
            <a:r>
              <a:rPr lang="en-US" smtClean="0"/>
              <a:t>© </a:t>
            </a:r>
            <a:r>
              <a:rPr lang="en-US" spc="-4" smtClean="0"/>
              <a:t>New </a:t>
            </a:r>
            <a:r>
              <a:rPr lang="en-US" spc="-9" smtClean="0"/>
              <a:t>Age </a:t>
            </a:r>
            <a:r>
              <a:rPr lang="en-US" spc="-4" smtClean="0"/>
              <a:t>International Publishers,</a:t>
            </a:r>
            <a:r>
              <a:rPr lang="en-US" spc="66" smtClean="0"/>
              <a:t> </a:t>
            </a:r>
            <a:r>
              <a:rPr lang="en-US" spc="-4" smtClean="0"/>
              <a:t>2007</a:t>
            </a:r>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2/12/2020</a:t>
            </a:fld>
            <a:endParaRPr lang="en-US"/>
          </a:p>
        </p:txBody>
      </p:sp>
      <p:sp>
        <p:nvSpPr>
          <p:cNvPr id="7" name="Holder 7"/>
          <p:cNvSpPr>
            <a:spLocks noGrp="1"/>
          </p:cNvSpPr>
          <p:nvPr>
            <p:ph type="sldNum" sz="quarter" idx="7"/>
          </p:nvPr>
        </p:nvSpPr>
        <p:spPr/>
        <p:txBody>
          <a:bodyPr lIns="0" tIns="0" rIns="0" bIns="0"/>
          <a:lstStyle>
            <a:lvl1pPr>
              <a:defRPr sz="1235" b="0" i="0">
                <a:solidFill>
                  <a:schemeClr val="tx1"/>
                </a:solidFill>
                <a:latin typeface="Arial"/>
                <a:cs typeface="Arial"/>
              </a:defRPr>
            </a:lvl1pPr>
          </a:lstStyle>
          <a:p>
            <a:pPr marL="109263">
              <a:lnSpc>
                <a:spcPts val="1293"/>
              </a:lnSpc>
            </a:pPr>
            <a:fld id="{81D60167-4931-47E6-BA6A-407CBD079E47}" type="slidenum">
              <a:rPr lang="en-US" smtClean="0"/>
              <a:pPr marL="109263">
                <a:lnSpc>
                  <a:spcPts val="1293"/>
                </a:lnSpc>
              </a:pPr>
              <a:t>‹#›</a:t>
            </a:fld>
            <a:endParaRPr lang="en-US" dirty="0"/>
          </a:p>
        </p:txBody>
      </p:sp>
    </p:spTree>
    <p:extLst>
      <p:ext uri="{BB962C8B-B14F-4D97-AF65-F5344CB8AC3E}">
        <p14:creationId xmlns:p14="http://schemas.microsoft.com/office/powerpoint/2010/main" val="1068463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35048" y="417402"/>
            <a:ext cx="2121904"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6" b="0" i="0">
                <a:solidFill>
                  <a:schemeClr val="tx1"/>
                </a:solidFill>
                <a:latin typeface="Times New Roman"/>
                <a:cs typeface="Times New Roman"/>
              </a:defRPr>
            </a:lvl1pPr>
          </a:lstStyle>
          <a:p>
            <a:pPr marL="11206">
              <a:lnSpc>
                <a:spcPts val="767"/>
              </a:lnSpc>
            </a:pPr>
            <a:r>
              <a:rPr lang="en-US" spc="-4" smtClean="0"/>
              <a:t>Software Engineering </a:t>
            </a:r>
            <a:r>
              <a:rPr lang="en-US" spc="-9" smtClean="0"/>
              <a:t>(3</a:t>
            </a:r>
            <a:r>
              <a:rPr lang="en-US" sz="662" spc="-13" baseline="22222" smtClean="0"/>
              <a:t>rd </a:t>
            </a:r>
            <a:r>
              <a:rPr lang="en-US" spc="-4" smtClean="0"/>
              <a:t>ed.), </a:t>
            </a:r>
            <a:r>
              <a:rPr lang="en-US" smtClean="0"/>
              <a:t>By K.K </a:t>
            </a:r>
            <a:r>
              <a:rPr lang="en-US" spc="-4" smtClean="0"/>
              <a:t>Aggarwal </a:t>
            </a:r>
            <a:r>
              <a:rPr lang="en-US" smtClean="0"/>
              <a:t>&amp; </a:t>
            </a:r>
            <a:r>
              <a:rPr lang="en-US" spc="-4" smtClean="0"/>
              <a:t>Yogesh </a:t>
            </a:r>
            <a:r>
              <a:rPr lang="en-US" smtClean="0"/>
              <a:t>Singh, </a:t>
            </a:r>
            <a:r>
              <a:rPr lang="en-US" spc="-4" smtClean="0"/>
              <a:t>Copyright </a:t>
            </a:r>
            <a:r>
              <a:rPr lang="en-US" smtClean="0"/>
              <a:t>© </a:t>
            </a:r>
            <a:r>
              <a:rPr lang="en-US" spc="-4" smtClean="0"/>
              <a:t>New </a:t>
            </a:r>
            <a:r>
              <a:rPr lang="en-US" spc="-9" smtClean="0"/>
              <a:t>Age </a:t>
            </a:r>
            <a:r>
              <a:rPr lang="en-US" spc="-4" smtClean="0"/>
              <a:t>International Publishers,</a:t>
            </a:r>
            <a:r>
              <a:rPr lang="en-US" spc="66" smtClean="0"/>
              <a:t> </a:t>
            </a:r>
            <a:r>
              <a:rPr lang="en-US" spc="-4" smtClean="0"/>
              <a:t>2007</a:t>
            </a:r>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2/12/2020</a:t>
            </a:fld>
            <a:endParaRPr lang="en-US"/>
          </a:p>
        </p:txBody>
      </p:sp>
      <p:sp>
        <p:nvSpPr>
          <p:cNvPr id="6" name="Holder 6"/>
          <p:cNvSpPr>
            <a:spLocks noGrp="1"/>
          </p:cNvSpPr>
          <p:nvPr>
            <p:ph type="sldNum" sz="quarter" idx="7"/>
          </p:nvPr>
        </p:nvSpPr>
        <p:spPr/>
        <p:txBody>
          <a:bodyPr lIns="0" tIns="0" rIns="0" bIns="0"/>
          <a:lstStyle>
            <a:lvl1pPr>
              <a:defRPr sz="1235" b="0" i="0">
                <a:solidFill>
                  <a:schemeClr val="tx1"/>
                </a:solidFill>
                <a:latin typeface="Arial"/>
                <a:cs typeface="Arial"/>
              </a:defRPr>
            </a:lvl1pPr>
          </a:lstStyle>
          <a:p>
            <a:pPr marL="109263">
              <a:lnSpc>
                <a:spcPts val="1293"/>
              </a:lnSpc>
            </a:pPr>
            <a:fld id="{81D60167-4931-47E6-BA6A-407CBD079E47}" type="slidenum">
              <a:rPr lang="en-US" smtClean="0"/>
              <a:pPr marL="109263">
                <a:lnSpc>
                  <a:spcPts val="1293"/>
                </a:lnSpc>
              </a:pPr>
              <a:t>‹#›</a:t>
            </a:fld>
            <a:endParaRPr lang="en-US" dirty="0"/>
          </a:p>
        </p:txBody>
      </p:sp>
    </p:spTree>
    <p:extLst>
      <p:ext uri="{BB962C8B-B14F-4D97-AF65-F5344CB8AC3E}">
        <p14:creationId xmlns:p14="http://schemas.microsoft.com/office/powerpoint/2010/main" val="60671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BFF780-6110-4CBE-88C5-ABD4FA989971}"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181439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BFF780-6110-4CBE-88C5-ABD4FA989971}"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193082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BFF780-6110-4CBE-88C5-ABD4FA989971}"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110870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BFF780-6110-4CBE-88C5-ABD4FA989971}"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265022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BFF780-6110-4CBE-88C5-ABD4FA989971}"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2943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FF780-6110-4CBE-88C5-ABD4FA989971}"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272409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FF780-6110-4CBE-88C5-ABD4FA989971}"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232147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FF780-6110-4CBE-88C5-ABD4FA989971}"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A7C2-84DA-4949-9B09-12E3C22E405F}" type="slidenum">
              <a:rPr lang="en-US" smtClean="0"/>
              <a:t>‹#›</a:t>
            </a:fld>
            <a:endParaRPr lang="en-US"/>
          </a:p>
        </p:txBody>
      </p:sp>
    </p:spTree>
    <p:extLst>
      <p:ext uri="{BB962C8B-B14F-4D97-AF65-F5344CB8AC3E}">
        <p14:creationId xmlns:p14="http://schemas.microsoft.com/office/powerpoint/2010/main" val="154965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FF780-6110-4CBE-88C5-ABD4FA989971}"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DA7C2-84DA-4949-9B09-12E3C22E405F}" type="slidenum">
              <a:rPr lang="en-US" smtClean="0"/>
              <a:t>‹#›</a:t>
            </a:fld>
            <a:endParaRPr lang="en-US"/>
          </a:p>
        </p:txBody>
      </p:sp>
    </p:spTree>
    <p:extLst>
      <p:ext uri="{BB962C8B-B14F-4D97-AF65-F5344CB8AC3E}">
        <p14:creationId xmlns:p14="http://schemas.microsoft.com/office/powerpoint/2010/main" val="260956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90346" y="2277596"/>
            <a:ext cx="2127996" cy="929863"/>
          </a:xfrm>
          <a:prstGeom prst="rect">
            <a:avLst/>
          </a:prstGeom>
          <a:blipFill>
            <a:blip r:embed="rId2" cstate="print"/>
            <a:stretch>
              <a:fillRect/>
            </a:stretch>
          </a:blipFill>
        </p:spPr>
        <p:txBody>
          <a:bodyPr wrap="square" lIns="0" tIns="0" rIns="0" bIns="0" rtlCol="0"/>
          <a:lstStyle/>
          <a:p>
            <a:endParaRPr sz="1588"/>
          </a:p>
        </p:txBody>
      </p:sp>
      <p:sp>
        <p:nvSpPr>
          <p:cNvPr id="3" name="object 3"/>
          <p:cNvSpPr/>
          <p:nvPr/>
        </p:nvSpPr>
        <p:spPr>
          <a:xfrm>
            <a:off x="3062008" y="3669366"/>
            <a:ext cx="1713827" cy="1185357"/>
          </a:xfrm>
          <a:prstGeom prst="rect">
            <a:avLst/>
          </a:prstGeom>
          <a:blipFill>
            <a:blip r:embed="rId3" cstate="print"/>
            <a:stretch>
              <a:fillRect/>
            </a:stretch>
          </a:blipFill>
        </p:spPr>
        <p:txBody>
          <a:bodyPr wrap="square" lIns="0" tIns="0" rIns="0" bIns="0" rtlCol="0"/>
          <a:lstStyle/>
          <a:p>
            <a:endParaRPr sz="1588"/>
          </a:p>
        </p:txBody>
      </p:sp>
      <p:sp>
        <p:nvSpPr>
          <p:cNvPr id="4" name="object 4"/>
          <p:cNvSpPr/>
          <p:nvPr/>
        </p:nvSpPr>
        <p:spPr>
          <a:xfrm>
            <a:off x="4882739" y="3670711"/>
            <a:ext cx="2129341" cy="1184013"/>
          </a:xfrm>
          <a:prstGeom prst="rect">
            <a:avLst/>
          </a:prstGeom>
          <a:blipFill>
            <a:blip r:embed="rId4"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70272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700604"/>
            <a:ext cx="7254128" cy="769517"/>
          </a:xfrm>
          <a:prstGeom prst="rect">
            <a:avLst/>
          </a:prstGeom>
        </p:spPr>
        <p:txBody>
          <a:bodyPr vert="horz" wrap="square" lIns="0" tIns="8965" rIns="0" bIns="0" rtlCol="0">
            <a:spAutoFit/>
          </a:bodyPr>
          <a:lstStyle/>
          <a:p>
            <a:pPr marL="11206" marR="4483">
              <a:lnSpc>
                <a:spcPct val="100400"/>
              </a:lnSpc>
              <a:spcBef>
                <a:spcPts val="71"/>
              </a:spcBef>
            </a:pPr>
            <a:r>
              <a:rPr sz="2471" spc="-4" dirty="0">
                <a:solidFill>
                  <a:srgbClr val="A50020"/>
                </a:solidFill>
                <a:latin typeface="Times New Roman"/>
                <a:cs typeface="Times New Roman"/>
              </a:rPr>
              <a:t>The principle </a:t>
            </a:r>
            <a:r>
              <a:rPr sz="2471" dirty="0">
                <a:solidFill>
                  <a:srgbClr val="A50020"/>
                </a:solidFill>
                <a:latin typeface="Times New Roman"/>
                <a:cs typeface="Times New Roman"/>
              </a:rPr>
              <a:t>of </a:t>
            </a:r>
            <a:r>
              <a:rPr sz="2471" spc="-4" dirty="0">
                <a:solidFill>
                  <a:srgbClr val="A50020"/>
                </a:solidFill>
                <a:latin typeface="Times New Roman"/>
                <a:cs typeface="Times New Roman"/>
              </a:rPr>
              <a:t>Albrecht’s function point analysis (FPA)  is that a system is decomposed into functional</a:t>
            </a:r>
            <a:r>
              <a:rPr sz="2471" spc="-18" dirty="0">
                <a:solidFill>
                  <a:srgbClr val="A50020"/>
                </a:solidFill>
                <a:latin typeface="Times New Roman"/>
                <a:cs typeface="Times New Roman"/>
              </a:rPr>
              <a:t> </a:t>
            </a:r>
            <a:r>
              <a:rPr sz="2471" spc="-4" dirty="0">
                <a:solidFill>
                  <a:srgbClr val="A50020"/>
                </a:solidFill>
                <a:latin typeface="Times New Roman"/>
                <a:cs typeface="Times New Roman"/>
              </a:rPr>
              <a:t>units.</a:t>
            </a:r>
            <a:endParaRPr sz="2471">
              <a:latin typeface="Times New Roman"/>
              <a:cs typeface="Times New Roman"/>
            </a:endParaRPr>
          </a:p>
        </p:txBody>
      </p:sp>
      <p:sp>
        <p:nvSpPr>
          <p:cNvPr id="3" name="object 3"/>
          <p:cNvSpPr txBox="1"/>
          <p:nvPr/>
        </p:nvSpPr>
        <p:spPr>
          <a:xfrm>
            <a:off x="2400294" y="2727421"/>
            <a:ext cx="1269626" cy="1176257"/>
          </a:xfrm>
          <a:prstGeom prst="rect">
            <a:avLst/>
          </a:prstGeom>
        </p:spPr>
        <p:txBody>
          <a:bodyPr vert="horz" wrap="square" lIns="0" tIns="99732" rIns="0" bIns="0" rtlCol="0">
            <a:spAutoFit/>
          </a:bodyPr>
          <a:lstStyle/>
          <a:p>
            <a:pPr marL="312100" indent="-301454">
              <a:spcBef>
                <a:spcPts val="785"/>
              </a:spcBef>
              <a:buFont typeface="MS Gothic"/>
              <a:buChar char="▪"/>
              <a:tabLst>
                <a:tab pos="312100" algn="l"/>
                <a:tab pos="312661" algn="l"/>
              </a:tabLst>
            </a:pPr>
            <a:r>
              <a:rPr sz="1941" dirty="0">
                <a:latin typeface="Times New Roman"/>
                <a:cs typeface="Times New Roman"/>
              </a:rPr>
              <a:t>Inputs</a:t>
            </a:r>
            <a:endParaRPr sz="1941">
              <a:latin typeface="Times New Roman"/>
              <a:cs typeface="Times New Roman"/>
            </a:endParaRPr>
          </a:p>
          <a:p>
            <a:pPr marL="312100" indent="-301454">
              <a:spcBef>
                <a:spcPts val="702"/>
              </a:spcBef>
              <a:buFont typeface="MS Gothic"/>
              <a:buChar char="▪"/>
              <a:tabLst>
                <a:tab pos="312100" algn="l"/>
                <a:tab pos="312661" algn="l"/>
              </a:tabLst>
            </a:pPr>
            <a:r>
              <a:rPr sz="1941" spc="-4" dirty="0">
                <a:latin typeface="Times New Roman"/>
                <a:cs typeface="Times New Roman"/>
              </a:rPr>
              <a:t>Outputs</a:t>
            </a:r>
            <a:endParaRPr sz="1941">
              <a:latin typeface="Times New Roman"/>
              <a:cs typeface="Times New Roman"/>
            </a:endParaRPr>
          </a:p>
          <a:p>
            <a:pPr marL="312100" indent="-301454">
              <a:spcBef>
                <a:spcPts val="706"/>
              </a:spcBef>
              <a:buFont typeface="MS Gothic"/>
              <a:buChar char="▪"/>
              <a:tabLst>
                <a:tab pos="312100" algn="l"/>
                <a:tab pos="312661" algn="l"/>
              </a:tabLst>
            </a:pPr>
            <a:r>
              <a:rPr sz="1941" spc="-4" dirty="0">
                <a:latin typeface="Times New Roman"/>
                <a:cs typeface="Times New Roman"/>
              </a:rPr>
              <a:t>Enquiries</a:t>
            </a:r>
            <a:endParaRPr sz="1941">
              <a:latin typeface="Times New Roman"/>
              <a:cs typeface="Times New Roman"/>
            </a:endParaRPr>
          </a:p>
        </p:txBody>
      </p:sp>
      <p:sp>
        <p:nvSpPr>
          <p:cNvPr id="4" name="object 4"/>
          <p:cNvSpPr txBox="1"/>
          <p:nvPr/>
        </p:nvSpPr>
        <p:spPr>
          <a:xfrm>
            <a:off x="5627587" y="2727421"/>
            <a:ext cx="91328" cy="1176257"/>
          </a:xfrm>
          <a:prstGeom prst="rect">
            <a:avLst/>
          </a:prstGeom>
        </p:spPr>
        <p:txBody>
          <a:bodyPr vert="horz" wrap="square" lIns="0" tIns="99732" rIns="0" bIns="0" rtlCol="0">
            <a:spAutoFit/>
          </a:bodyPr>
          <a:lstStyle/>
          <a:p>
            <a:pPr marL="11206">
              <a:spcBef>
                <a:spcPts val="785"/>
              </a:spcBef>
            </a:pPr>
            <a:r>
              <a:rPr sz="1941" spc="-4" dirty="0">
                <a:latin typeface="Times New Roman"/>
                <a:cs typeface="Times New Roman"/>
              </a:rPr>
              <a:t>:</a:t>
            </a:r>
            <a:endParaRPr sz="1941">
              <a:latin typeface="Times New Roman"/>
              <a:cs typeface="Times New Roman"/>
            </a:endParaRPr>
          </a:p>
          <a:p>
            <a:pPr marL="11206">
              <a:spcBef>
                <a:spcPts val="702"/>
              </a:spcBef>
            </a:pPr>
            <a:r>
              <a:rPr sz="1941" spc="-4" dirty="0">
                <a:latin typeface="Times New Roman"/>
                <a:cs typeface="Times New Roman"/>
              </a:rPr>
              <a:t>:</a:t>
            </a:r>
            <a:endParaRPr sz="1941">
              <a:latin typeface="Times New Roman"/>
              <a:cs typeface="Times New Roman"/>
            </a:endParaRPr>
          </a:p>
          <a:p>
            <a:pPr marL="11206">
              <a:spcBef>
                <a:spcPts val="706"/>
              </a:spcBef>
            </a:pPr>
            <a:r>
              <a:rPr sz="1941" spc="-4" dirty="0">
                <a:latin typeface="Times New Roman"/>
                <a:cs typeface="Times New Roman"/>
              </a:rPr>
              <a:t>:</a:t>
            </a:r>
            <a:endParaRPr sz="1941">
              <a:latin typeface="Times New Roman"/>
              <a:cs typeface="Times New Roman"/>
            </a:endParaRPr>
          </a:p>
        </p:txBody>
      </p:sp>
      <p:sp>
        <p:nvSpPr>
          <p:cNvPr id="5" name="object 5"/>
          <p:cNvSpPr txBox="1"/>
          <p:nvPr/>
        </p:nvSpPr>
        <p:spPr>
          <a:xfrm>
            <a:off x="2400294" y="4208479"/>
            <a:ext cx="2308972" cy="309421"/>
          </a:xfrm>
          <a:prstGeom prst="rect">
            <a:avLst/>
          </a:prstGeom>
        </p:spPr>
        <p:txBody>
          <a:bodyPr vert="horz" wrap="square" lIns="0" tIns="10646" rIns="0" bIns="0" rtlCol="0">
            <a:spAutoFit/>
          </a:bodyPr>
          <a:lstStyle/>
          <a:p>
            <a:pPr marL="312100" indent="-301454">
              <a:spcBef>
                <a:spcPts val="84"/>
              </a:spcBef>
              <a:buFont typeface="MS Gothic"/>
              <a:buChar char="▪"/>
              <a:tabLst>
                <a:tab pos="312100" algn="l"/>
                <a:tab pos="312661" algn="l"/>
              </a:tabLst>
            </a:pPr>
            <a:r>
              <a:rPr sz="1941" spc="-4" dirty="0">
                <a:latin typeface="Times New Roman"/>
                <a:cs typeface="Times New Roman"/>
              </a:rPr>
              <a:t>Internal logical</a:t>
            </a:r>
            <a:r>
              <a:rPr sz="1941" spc="-22" dirty="0">
                <a:latin typeface="Times New Roman"/>
                <a:cs typeface="Times New Roman"/>
              </a:rPr>
              <a:t> </a:t>
            </a:r>
            <a:r>
              <a:rPr sz="1941" spc="-4" dirty="0">
                <a:latin typeface="Times New Roman"/>
                <a:cs typeface="Times New Roman"/>
              </a:rPr>
              <a:t>files</a:t>
            </a:r>
            <a:endParaRPr sz="1941">
              <a:latin typeface="Times New Roman"/>
              <a:cs typeface="Times New Roman"/>
            </a:endParaRPr>
          </a:p>
        </p:txBody>
      </p:sp>
      <p:sp>
        <p:nvSpPr>
          <p:cNvPr id="6" name="object 6"/>
          <p:cNvSpPr txBox="1"/>
          <p:nvPr/>
        </p:nvSpPr>
        <p:spPr>
          <a:xfrm>
            <a:off x="5627586" y="4208479"/>
            <a:ext cx="91328" cy="309421"/>
          </a:xfrm>
          <a:prstGeom prst="rect">
            <a:avLst/>
          </a:prstGeom>
        </p:spPr>
        <p:txBody>
          <a:bodyPr vert="horz" wrap="square" lIns="0" tIns="10646" rIns="0" bIns="0" rtlCol="0">
            <a:spAutoFit/>
          </a:bodyPr>
          <a:lstStyle/>
          <a:p>
            <a:pPr marL="11206">
              <a:spcBef>
                <a:spcPts val="84"/>
              </a:spcBef>
            </a:pPr>
            <a:r>
              <a:rPr sz="1941" spc="-4" dirty="0">
                <a:latin typeface="Times New Roman"/>
                <a:cs typeface="Times New Roman"/>
              </a:rPr>
              <a:t>:</a:t>
            </a:r>
            <a:endParaRPr sz="1941">
              <a:latin typeface="Times New Roman"/>
              <a:cs typeface="Times New Roman"/>
            </a:endParaRPr>
          </a:p>
        </p:txBody>
      </p:sp>
      <p:sp>
        <p:nvSpPr>
          <p:cNvPr id="7" name="object 7"/>
          <p:cNvSpPr txBox="1"/>
          <p:nvPr/>
        </p:nvSpPr>
        <p:spPr>
          <a:xfrm>
            <a:off x="2400294" y="4831078"/>
            <a:ext cx="2570069" cy="309421"/>
          </a:xfrm>
          <a:prstGeom prst="rect">
            <a:avLst/>
          </a:prstGeom>
        </p:spPr>
        <p:txBody>
          <a:bodyPr vert="horz" wrap="square" lIns="0" tIns="10646" rIns="0" bIns="0" rtlCol="0">
            <a:spAutoFit/>
          </a:bodyPr>
          <a:lstStyle/>
          <a:p>
            <a:pPr marL="312100" indent="-301454">
              <a:spcBef>
                <a:spcPts val="84"/>
              </a:spcBef>
              <a:buFont typeface="MS Gothic"/>
              <a:buChar char="▪"/>
              <a:tabLst>
                <a:tab pos="312100" algn="l"/>
                <a:tab pos="312661" algn="l"/>
              </a:tabLst>
            </a:pPr>
            <a:r>
              <a:rPr sz="1941" spc="-4" dirty="0">
                <a:latin typeface="Times New Roman"/>
                <a:cs typeface="Times New Roman"/>
              </a:rPr>
              <a:t>External interface</a:t>
            </a:r>
            <a:r>
              <a:rPr sz="1941" spc="-13" dirty="0">
                <a:latin typeface="Times New Roman"/>
                <a:cs typeface="Times New Roman"/>
              </a:rPr>
              <a:t> </a:t>
            </a:r>
            <a:r>
              <a:rPr sz="1941" spc="-4" dirty="0">
                <a:latin typeface="Times New Roman"/>
                <a:cs typeface="Times New Roman"/>
              </a:rPr>
              <a:t>files</a:t>
            </a:r>
            <a:endParaRPr sz="1941">
              <a:latin typeface="Times New Roman"/>
              <a:cs typeface="Times New Roman"/>
            </a:endParaRPr>
          </a:p>
        </p:txBody>
      </p:sp>
      <p:sp>
        <p:nvSpPr>
          <p:cNvPr id="8" name="object 8"/>
          <p:cNvSpPr txBox="1"/>
          <p:nvPr/>
        </p:nvSpPr>
        <p:spPr>
          <a:xfrm>
            <a:off x="5627588" y="4831078"/>
            <a:ext cx="91328" cy="309421"/>
          </a:xfrm>
          <a:prstGeom prst="rect">
            <a:avLst/>
          </a:prstGeom>
        </p:spPr>
        <p:txBody>
          <a:bodyPr vert="horz" wrap="square" lIns="0" tIns="10646" rIns="0" bIns="0" rtlCol="0">
            <a:spAutoFit/>
          </a:bodyPr>
          <a:lstStyle/>
          <a:p>
            <a:pPr marL="11206">
              <a:spcBef>
                <a:spcPts val="84"/>
              </a:spcBef>
            </a:pPr>
            <a:r>
              <a:rPr sz="1941" spc="-4" dirty="0">
                <a:latin typeface="Times New Roman"/>
                <a:cs typeface="Times New Roman"/>
              </a:rPr>
              <a:t>:</a:t>
            </a:r>
            <a:endParaRPr sz="1941">
              <a:latin typeface="Times New Roman"/>
              <a:cs typeface="Times New Roman"/>
            </a:endParaRPr>
          </a:p>
        </p:txBody>
      </p:sp>
      <p:sp>
        <p:nvSpPr>
          <p:cNvPr id="9" name="object 9"/>
          <p:cNvSpPr txBox="1"/>
          <p:nvPr/>
        </p:nvSpPr>
        <p:spPr>
          <a:xfrm>
            <a:off x="6434409" y="2727421"/>
            <a:ext cx="3423957" cy="2921856"/>
          </a:xfrm>
          <a:prstGeom prst="rect">
            <a:avLst/>
          </a:prstGeom>
        </p:spPr>
        <p:txBody>
          <a:bodyPr vert="horz" wrap="square" lIns="0" tIns="11206" rIns="0" bIns="0" rtlCol="0">
            <a:spAutoFit/>
          </a:bodyPr>
          <a:lstStyle/>
          <a:p>
            <a:pPr marL="11206" marR="261111">
              <a:lnSpc>
                <a:spcPct val="130000"/>
              </a:lnSpc>
              <a:spcBef>
                <a:spcPts val="88"/>
              </a:spcBef>
            </a:pPr>
            <a:r>
              <a:rPr sz="1941" spc="-4" dirty="0">
                <a:latin typeface="Times New Roman"/>
                <a:cs typeface="Times New Roman"/>
              </a:rPr>
              <a:t>information entering </a:t>
            </a:r>
            <a:r>
              <a:rPr sz="1941" dirty="0">
                <a:latin typeface="Times New Roman"/>
                <a:cs typeface="Times New Roman"/>
              </a:rPr>
              <a:t>the </a:t>
            </a:r>
            <a:r>
              <a:rPr sz="1941" spc="-4" dirty="0">
                <a:latin typeface="Times New Roman"/>
                <a:cs typeface="Times New Roman"/>
              </a:rPr>
              <a:t>system  information leaving </a:t>
            </a:r>
            <a:r>
              <a:rPr sz="1941" dirty="0">
                <a:latin typeface="Times New Roman"/>
                <a:cs typeface="Times New Roman"/>
              </a:rPr>
              <a:t>the </a:t>
            </a:r>
            <a:r>
              <a:rPr sz="1941" spc="-4" dirty="0">
                <a:latin typeface="Times New Roman"/>
                <a:cs typeface="Times New Roman"/>
              </a:rPr>
              <a:t>system</a:t>
            </a:r>
            <a:endParaRPr sz="1941">
              <a:latin typeface="Times New Roman"/>
              <a:cs typeface="Times New Roman"/>
            </a:endParaRPr>
          </a:p>
          <a:p>
            <a:pPr marL="11206" marR="587780">
              <a:lnSpc>
                <a:spcPct val="80000"/>
              </a:lnSpc>
              <a:spcBef>
                <a:spcPts val="1174"/>
              </a:spcBef>
            </a:pPr>
            <a:r>
              <a:rPr sz="1941" spc="-4" dirty="0">
                <a:latin typeface="Times New Roman"/>
                <a:cs typeface="Times New Roman"/>
              </a:rPr>
              <a:t>requests </a:t>
            </a:r>
            <a:r>
              <a:rPr sz="1941" dirty="0">
                <a:latin typeface="Times New Roman"/>
                <a:cs typeface="Times New Roman"/>
              </a:rPr>
              <a:t>for </a:t>
            </a:r>
            <a:r>
              <a:rPr sz="1941" spc="-4" dirty="0">
                <a:latin typeface="Times New Roman"/>
                <a:cs typeface="Times New Roman"/>
              </a:rPr>
              <a:t>instant </a:t>
            </a:r>
            <a:r>
              <a:rPr sz="1941" spc="-9" dirty="0">
                <a:latin typeface="Times New Roman"/>
                <a:cs typeface="Times New Roman"/>
              </a:rPr>
              <a:t>access </a:t>
            </a:r>
            <a:r>
              <a:rPr sz="1941" spc="-4" dirty="0">
                <a:latin typeface="Times New Roman"/>
                <a:cs typeface="Times New Roman"/>
              </a:rPr>
              <a:t>to  information</a:t>
            </a:r>
            <a:endParaRPr sz="1941">
              <a:latin typeface="Times New Roman"/>
              <a:cs typeface="Times New Roman"/>
            </a:endParaRPr>
          </a:p>
          <a:p>
            <a:pPr marL="11206" marR="698164">
              <a:lnSpc>
                <a:spcPct val="80000"/>
              </a:lnSpc>
              <a:spcBef>
                <a:spcPts val="1165"/>
              </a:spcBef>
            </a:pPr>
            <a:r>
              <a:rPr sz="1941" spc="-4" dirty="0">
                <a:latin typeface="Times New Roman"/>
                <a:cs typeface="Times New Roman"/>
              </a:rPr>
              <a:t>information held within </a:t>
            </a:r>
            <a:r>
              <a:rPr sz="1941" dirty="0">
                <a:latin typeface="Times New Roman"/>
                <a:cs typeface="Times New Roman"/>
              </a:rPr>
              <a:t>the  </a:t>
            </a:r>
            <a:r>
              <a:rPr sz="1941" spc="-4" dirty="0">
                <a:latin typeface="Times New Roman"/>
                <a:cs typeface="Times New Roman"/>
              </a:rPr>
              <a:t>system</a:t>
            </a:r>
            <a:endParaRPr sz="1941">
              <a:latin typeface="Times New Roman"/>
              <a:cs typeface="Times New Roman"/>
            </a:endParaRPr>
          </a:p>
          <a:p>
            <a:pPr marL="11206" marR="4483">
              <a:lnSpc>
                <a:spcPct val="80000"/>
              </a:lnSpc>
              <a:spcBef>
                <a:spcPts val="1178"/>
              </a:spcBef>
            </a:pPr>
            <a:r>
              <a:rPr sz="1941" spc="-4" dirty="0">
                <a:latin typeface="Times New Roman"/>
                <a:cs typeface="Times New Roman"/>
              </a:rPr>
              <a:t>information held </a:t>
            </a:r>
            <a:r>
              <a:rPr sz="1941" spc="-9" dirty="0">
                <a:latin typeface="Times New Roman"/>
                <a:cs typeface="Times New Roman"/>
              </a:rPr>
              <a:t>by </a:t>
            </a:r>
            <a:r>
              <a:rPr sz="1941" spc="-4" dirty="0">
                <a:latin typeface="Times New Roman"/>
                <a:cs typeface="Times New Roman"/>
              </a:rPr>
              <a:t>other system  that is used </a:t>
            </a:r>
            <a:r>
              <a:rPr sz="1941" spc="-9" dirty="0">
                <a:latin typeface="Times New Roman"/>
                <a:cs typeface="Times New Roman"/>
              </a:rPr>
              <a:t>by </a:t>
            </a:r>
            <a:r>
              <a:rPr sz="1941" dirty="0">
                <a:latin typeface="Times New Roman"/>
                <a:cs typeface="Times New Roman"/>
              </a:rPr>
              <a:t>the </a:t>
            </a:r>
            <a:r>
              <a:rPr sz="1941" spc="-4" dirty="0">
                <a:latin typeface="Times New Roman"/>
                <a:cs typeface="Times New Roman"/>
              </a:rPr>
              <a:t>system being  analyzed.</a:t>
            </a:r>
            <a:endParaRPr sz="1941">
              <a:latin typeface="Times New Roman"/>
              <a:cs typeface="Times New Roman"/>
            </a:endParaRPr>
          </a:p>
        </p:txBody>
      </p:sp>
      <p:sp>
        <p:nvSpPr>
          <p:cNvPr id="10" name="object 10"/>
          <p:cNvSpPr txBox="1">
            <a:spLocks noGrp="1"/>
          </p:cNvSpPr>
          <p:nvPr>
            <p:ph type="title"/>
          </p:nvPr>
        </p:nvSpPr>
        <p:spPr>
          <a:xfrm>
            <a:off x="1920240" y="566430"/>
            <a:ext cx="628795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1" name="object 11"/>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992706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634713"/>
            <a:ext cx="7525310" cy="1206001"/>
          </a:xfrm>
          <a:prstGeom prst="rect">
            <a:avLst/>
          </a:prstGeom>
        </p:spPr>
        <p:txBody>
          <a:bodyPr vert="horz" wrap="square" lIns="0" tIns="11206" rIns="0" bIns="0" rtlCol="0">
            <a:spAutoFit/>
          </a:bodyPr>
          <a:lstStyle/>
          <a:p>
            <a:pPr marL="11206" marR="4483" algn="just">
              <a:lnSpc>
                <a:spcPct val="99800"/>
              </a:lnSpc>
              <a:spcBef>
                <a:spcPts val="88"/>
              </a:spcBef>
            </a:pPr>
            <a:r>
              <a:rPr sz="1941" spc="-4" dirty="0">
                <a:solidFill>
                  <a:srgbClr val="650065"/>
                </a:solidFill>
                <a:latin typeface="Times New Roman"/>
                <a:cs typeface="Times New Roman"/>
              </a:rPr>
              <a:t>The seven early design cost drivers have been converted into numeric  values with a Nominal </a:t>
            </a:r>
            <a:r>
              <a:rPr sz="1941" dirty="0">
                <a:solidFill>
                  <a:srgbClr val="650065"/>
                </a:solidFill>
                <a:latin typeface="Times New Roman"/>
                <a:cs typeface="Times New Roman"/>
              </a:rPr>
              <a:t>value 1.0. </a:t>
            </a:r>
            <a:r>
              <a:rPr sz="1941" spc="-4" dirty="0">
                <a:solidFill>
                  <a:srgbClr val="650065"/>
                </a:solidFill>
                <a:latin typeface="Times New Roman"/>
                <a:cs typeface="Times New Roman"/>
              </a:rPr>
              <a:t>These values are used </a:t>
            </a:r>
            <a:r>
              <a:rPr sz="1941" dirty="0">
                <a:solidFill>
                  <a:srgbClr val="650065"/>
                </a:solidFill>
                <a:latin typeface="Times New Roman"/>
                <a:cs typeface="Times New Roman"/>
              </a:rPr>
              <a:t>for the </a:t>
            </a:r>
            <a:r>
              <a:rPr sz="1941" spc="-4" dirty="0">
                <a:solidFill>
                  <a:srgbClr val="650065"/>
                </a:solidFill>
                <a:latin typeface="Times New Roman"/>
                <a:cs typeface="Times New Roman"/>
              </a:rPr>
              <a:t>calculation  </a:t>
            </a:r>
            <a:r>
              <a:rPr sz="1941" dirty="0">
                <a:solidFill>
                  <a:srgbClr val="650065"/>
                </a:solidFill>
                <a:latin typeface="Times New Roman"/>
                <a:cs typeface="Times New Roman"/>
              </a:rPr>
              <a:t>of </a:t>
            </a:r>
            <a:r>
              <a:rPr sz="1941" spc="-4" dirty="0">
                <a:solidFill>
                  <a:srgbClr val="650065"/>
                </a:solidFill>
                <a:latin typeface="Times New Roman"/>
                <a:cs typeface="Times New Roman"/>
              </a:rPr>
              <a:t>a factor called </a:t>
            </a:r>
            <a:r>
              <a:rPr sz="1941" dirty="0">
                <a:solidFill>
                  <a:srgbClr val="650065"/>
                </a:solidFill>
                <a:latin typeface="Times New Roman"/>
                <a:cs typeface="Times New Roman"/>
              </a:rPr>
              <a:t>“Effort </a:t>
            </a:r>
            <a:r>
              <a:rPr sz="1941" spc="-4" dirty="0">
                <a:solidFill>
                  <a:srgbClr val="650065"/>
                </a:solidFill>
                <a:latin typeface="Times New Roman"/>
                <a:cs typeface="Times New Roman"/>
              </a:rPr>
              <a:t>multiplier” </a:t>
            </a:r>
            <a:r>
              <a:rPr sz="1941" dirty="0">
                <a:solidFill>
                  <a:srgbClr val="650065"/>
                </a:solidFill>
                <a:latin typeface="Times New Roman"/>
                <a:cs typeface="Times New Roman"/>
              </a:rPr>
              <a:t>which </a:t>
            </a:r>
            <a:r>
              <a:rPr sz="1941" spc="-4" dirty="0">
                <a:solidFill>
                  <a:srgbClr val="650065"/>
                </a:solidFill>
                <a:latin typeface="Times New Roman"/>
                <a:cs typeface="Times New Roman"/>
              </a:rPr>
              <a:t>is </a:t>
            </a:r>
            <a:r>
              <a:rPr sz="1941" dirty="0">
                <a:solidFill>
                  <a:srgbClr val="650065"/>
                </a:solidFill>
                <a:latin typeface="Times New Roman"/>
                <a:cs typeface="Times New Roman"/>
              </a:rPr>
              <a:t>the product of </a:t>
            </a:r>
            <a:r>
              <a:rPr sz="1941" spc="-4" dirty="0">
                <a:solidFill>
                  <a:srgbClr val="650065"/>
                </a:solidFill>
                <a:latin typeface="Times New Roman"/>
                <a:cs typeface="Times New Roman"/>
              </a:rPr>
              <a:t>all seven early  design cost drivers. The numeric values are given in Table</a:t>
            </a:r>
            <a:r>
              <a:rPr sz="1941" spc="35" dirty="0">
                <a:solidFill>
                  <a:srgbClr val="650065"/>
                </a:solidFill>
                <a:latin typeface="Times New Roman"/>
                <a:cs typeface="Times New Roman"/>
              </a:rPr>
              <a:t> </a:t>
            </a:r>
            <a:r>
              <a:rPr sz="1941" dirty="0">
                <a:solidFill>
                  <a:srgbClr val="650065"/>
                </a:solidFill>
                <a:latin typeface="Times New Roman"/>
                <a:cs typeface="Times New Roman"/>
              </a:rPr>
              <a:t>15.</a:t>
            </a:r>
            <a:endParaRPr sz="1941">
              <a:latin typeface="Times New Roman"/>
              <a:cs typeface="Times New Roman"/>
            </a:endParaRPr>
          </a:p>
        </p:txBody>
      </p:sp>
      <p:sp>
        <p:nvSpPr>
          <p:cNvPr id="3" name="object 3"/>
          <p:cNvSpPr/>
          <p:nvPr/>
        </p:nvSpPr>
        <p:spPr>
          <a:xfrm>
            <a:off x="2385499" y="3155092"/>
            <a:ext cx="7428807" cy="2560762"/>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4438873" y="5927013"/>
            <a:ext cx="3137087"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15: </a:t>
            </a:r>
            <a:r>
              <a:rPr sz="1588" spc="-4" dirty="0">
                <a:latin typeface="Arial"/>
                <a:cs typeface="Arial"/>
              </a:rPr>
              <a:t>Early design</a:t>
            </a:r>
            <a:r>
              <a:rPr sz="1588" spc="-9" dirty="0">
                <a:latin typeface="Arial"/>
                <a:cs typeface="Arial"/>
              </a:rPr>
              <a:t> </a:t>
            </a:r>
            <a:r>
              <a:rPr sz="1588" spc="-4" dirty="0">
                <a:latin typeface="Arial"/>
                <a:cs typeface="Arial"/>
              </a:rPr>
              <a:t>parameters</a:t>
            </a:r>
            <a:endParaRPr sz="1588">
              <a:latin typeface="Arial"/>
              <a:cs typeface="Arial"/>
            </a:endParaRPr>
          </a:p>
        </p:txBody>
      </p:sp>
      <p:sp>
        <p:nvSpPr>
          <p:cNvPr id="5" name="object 5"/>
          <p:cNvSpPr txBox="1">
            <a:spLocks noGrp="1"/>
          </p:cNvSpPr>
          <p:nvPr>
            <p:ph type="title"/>
          </p:nvPr>
        </p:nvSpPr>
        <p:spPr>
          <a:xfrm>
            <a:off x="1796716" y="566430"/>
            <a:ext cx="641147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101</a:t>
            </a:r>
            <a:endParaRPr sz="1235">
              <a:latin typeface="Arial"/>
              <a:cs typeface="Arial"/>
            </a:endParaRPr>
          </a:p>
        </p:txBody>
      </p:sp>
    </p:spTree>
    <p:extLst>
      <p:ext uri="{BB962C8B-B14F-4D97-AF65-F5344CB8AC3E}">
        <p14:creationId xmlns:p14="http://schemas.microsoft.com/office/powerpoint/2010/main" val="18003722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769184"/>
            <a:ext cx="7525310" cy="1206001"/>
          </a:xfrm>
          <a:prstGeom prst="rect">
            <a:avLst/>
          </a:prstGeom>
        </p:spPr>
        <p:txBody>
          <a:bodyPr vert="horz" wrap="square" lIns="0" tIns="11206" rIns="0" bIns="0" rtlCol="0">
            <a:spAutoFit/>
          </a:bodyPr>
          <a:lstStyle/>
          <a:p>
            <a:pPr marL="11206" marR="4483" algn="just">
              <a:lnSpc>
                <a:spcPct val="99800"/>
              </a:lnSpc>
              <a:spcBef>
                <a:spcPts val="88"/>
              </a:spcBef>
            </a:pPr>
            <a:r>
              <a:rPr sz="1941" spc="-4" dirty="0">
                <a:solidFill>
                  <a:srgbClr val="650065"/>
                </a:solidFill>
                <a:latin typeface="Times New Roman"/>
                <a:cs typeface="Times New Roman"/>
              </a:rPr>
              <a:t>The early design model adjusts </a:t>
            </a:r>
            <a:r>
              <a:rPr sz="1941" dirty="0">
                <a:solidFill>
                  <a:srgbClr val="650065"/>
                </a:solidFill>
                <a:latin typeface="Times New Roman"/>
                <a:cs typeface="Times New Roman"/>
              </a:rPr>
              <a:t>the </a:t>
            </a:r>
            <a:r>
              <a:rPr sz="1941" spc="-4" dirty="0">
                <a:solidFill>
                  <a:srgbClr val="650065"/>
                </a:solidFill>
                <a:latin typeface="Times New Roman"/>
                <a:cs typeface="Times New Roman"/>
              </a:rPr>
              <a:t>nominal effort </a:t>
            </a:r>
            <a:r>
              <a:rPr sz="1941" dirty="0">
                <a:solidFill>
                  <a:srgbClr val="650065"/>
                </a:solidFill>
                <a:latin typeface="Times New Roman"/>
                <a:cs typeface="Times New Roman"/>
              </a:rPr>
              <a:t>using </a:t>
            </a:r>
            <a:r>
              <a:rPr sz="1941" spc="-4" dirty="0">
                <a:solidFill>
                  <a:srgbClr val="650065"/>
                </a:solidFill>
                <a:latin typeface="Times New Roman"/>
                <a:cs typeface="Times New Roman"/>
              </a:rPr>
              <a:t>7 effort multipliers  (EMs). Each effort multiplier (also called drivers) has 7 possible weights as  given in Table </a:t>
            </a:r>
            <a:r>
              <a:rPr sz="1941" dirty="0">
                <a:solidFill>
                  <a:srgbClr val="650065"/>
                </a:solidFill>
                <a:latin typeface="Times New Roman"/>
                <a:cs typeface="Times New Roman"/>
              </a:rPr>
              <a:t>15. </a:t>
            </a:r>
            <a:r>
              <a:rPr sz="1941" spc="-4" dirty="0">
                <a:solidFill>
                  <a:srgbClr val="650065"/>
                </a:solidFill>
                <a:latin typeface="Times New Roman"/>
                <a:cs typeface="Times New Roman"/>
              </a:rPr>
              <a:t>These factors </a:t>
            </a:r>
            <a:r>
              <a:rPr sz="1941" dirty="0">
                <a:solidFill>
                  <a:srgbClr val="650065"/>
                </a:solidFill>
                <a:latin typeface="Times New Roman"/>
                <a:cs typeface="Times New Roman"/>
              </a:rPr>
              <a:t>are </a:t>
            </a:r>
            <a:r>
              <a:rPr sz="1941" spc="-4" dirty="0">
                <a:solidFill>
                  <a:srgbClr val="650065"/>
                </a:solidFill>
                <a:latin typeface="Times New Roman"/>
                <a:cs typeface="Times New Roman"/>
              </a:rPr>
              <a:t>used </a:t>
            </a:r>
            <a:r>
              <a:rPr sz="1941" dirty="0">
                <a:solidFill>
                  <a:srgbClr val="650065"/>
                </a:solidFill>
                <a:latin typeface="Times New Roman"/>
                <a:cs typeface="Times New Roman"/>
              </a:rPr>
              <a:t>for the </a:t>
            </a:r>
            <a:r>
              <a:rPr sz="1941" spc="-4" dirty="0">
                <a:solidFill>
                  <a:srgbClr val="650065"/>
                </a:solidFill>
                <a:latin typeface="Times New Roman"/>
                <a:cs typeface="Times New Roman"/>
              </a:rPr>
              <a:t>calculation </a:t>
            </a:r>
            <a:r>
              <a:rPr sz="1941" dirty="0">
                <a:solidFill>
                  <a:srgbClr val="650065"/>
                </a:solidFill>
                <a:latin typeface="Times New Roman"/>
                <a:cs typeface="Times New Roman"/>
              </a:rPr>
              <a:t>of </a:t>
            </a:r>
            <a:r>
              <a:rPr sz="1941" spc="-4" dirty="0">
                <a:solidFill>
                  <a:srgbClr val="650065"/>
                </a:solidFill>
                <a:latin typeface="Times New Roman"/>
                <a:cs typeface="Times New Roman"/>
              </a:rPr>
              <a:t>adjusted  effort as </a:t>
            </a:r>
            <a:r>
              <a:rPr sz="1941" dirty="0">
                <a:solidFill>
                  <a:srgbClr val="650065"/>
                </a:solidFill>
                <a:latin typeface="Times New Roman"/>
                <a:cs typeface="Times New Roman"/>
              </a:rPr>
              <a:t>given</a:t>
            </a:r>
            <a:r>
              <a:rPr sz="1941" spc="4" dirty="0">
                <a:solidFill>
                  <a:srgbClr val="650065"/>
                </a:solidFill>
                <a:latin typeface="Times New Roman"/>
                <a:cs typeface="Times New Roman"/>
              </a:rPr>
              <a:t> </a:t>
            </a:r>
            <a:r>
              <a:rPr sz="1941" spc="-4" dirty="0">
                <a:solidFill>
                  <a:srgbClr val="650065"/>
                </a:solidFill>
                <a:latin typeface="Times New Roman"/>
                <a:cs typeface="Times New Roman"/>
              </a:rPr>
              <a:t>below:</a:t>
            </a:r>
            <a:endParaRPr sz="1941">
              <a:latin typeface="Times New Roman"/>
              <a:cs typeface="Times New Roman"/>
            </a:endParaRPr>
          </a:p>
        </p:txBody>
      </p:sp>
      <p:sp>
        <p:nvSpPr>
          <p:cNvPr id="3" name="object 3"/>
          <p:cNvSpPr txBox="1"/>
          <p:nvPr/>
        </p:nvSpPr>
        <p:spPr>
          <a:xfrm>
            <a:off x="2310647" y="4174324"/>
            <a:ext cx="7287746" cy="911909"/>
          </a:xfrm>
          <a:prstGeom prst="rect">
            <a:avLst/>
          </a:prstGeom>
        </p:spPr>
        <p:txBody>
          <a:bodyPr vert="horz" wrap="square" lIns="0" tIns="159124" rIns="0" bIns="0" rtlCol="0">
            <a:spAutoFit/>
          </a:bodyPr>
          <a:lstStyle/>
          <a:p>
            <a:pPr marL="33619">
              <a:spcBef>
                <a:spcPts val="1253"/>
              </a:spcBef>
            </a:pPr>
            <a:r>
              <a:rPr sz="1941" spc="-4" dirty="0">
                <a:solidFill>
                  <a:srgbClr val="650065"/>
                </a:solidFill>
                <a:latin typeface="Times New Roman"/>
                <a:cs typeface="Times New Roman"/>
              </a:rPr>
              <a:t>PM</a:t>
            </a:r>
            <a:r>
              <a:rPr sz="1985" spc="-6" baseline="-22222" dirty="0">
                <a:solidFill>
                  <a:srgbClr val="650065"/>
                </a:solidFill>
                <a:latin typeface="Times New Roman"/>
                <a:cs typeface="Times New Roman"/>
              </a:rPr>
              <a:t>adjusted </a:t>
            </a:r>
            <a:r>
              <a:rPr sz="1941" spc="-4" dirty="0">
                <a:solidFill>
                  <a:srgbClr val="650065"/>
                </a:solidFill>
                <a:latin typeface="Times New Roman"/>
                <a:cs typeface="Times New Roman"/>
              </a:rPr>
              <a:t>effort </a:t>
            </a:r>
            <a:r>
              <a:rPr sz="1941" spc="-13" dirty="0">
                <a:solidFill>
                  <a:srgbClr val="650065"/>
                </a:solidFill>
                <a:latin typeface="Times New Roman"/>
                <a:cs typeface="Times New Roman"/>
              </a:rPr>
              <a:t>may </a:t>
            </a:r>
            <a:r>
              <a:rPr sz="1941" spc="-4" dirty="0">
                <a:solidFill>
                  <a:srgbClr val="650065"/>
                </a:solidFill>
                <a:latin typeface="Times New Roman"/>
                <a:cs typeface="Times New Roman"/>
              </a:rPr>
              <a:t>very </a:t>
            </a:r>
            <a:r>
              <a:rPr sz="1941" spc="-9" dirty="0">
                <a:solidFill>
                  <a:srgbClr val="650065"/>
                </a:solidFill>
                <a:latin typeface="Times New Roman"/>
                <a:cs typeface="Times New Roman"/>
              </a:rPr>
              <a:t>even </a:t>
            </a:r>
            <a:r>
              <a:rPr sz="1941" dirty="0">
                <a:solidFill>
                  <a:srgbClr val="650065"/>
                </a:solidFill>
                <a:latin typeface="Times New Roman"/>
                <a:cs typeface="Times New Roman"/>
              </a:rPr>
              <a:t>up </a:t>
            </a:r>
            <a:r>
              <a:rPr sz="1941" spc="-9" dirty="0">
                <a:solidFill>
                  <a:srgbClr val="650065"/>
                </a:solidFill>
                <a:latin typeface="Times New Roman"/>
                <a:cs typeface="Times New Roman"/>
              </a:rPr>
              <a:t>to 400% </a:t>
            </a:r>
            <a:r>
              <a:rPr sz="1941" dirty="0">
                <a:solidFill>
                  <a:srgbClr val="650065"/>
                </a:solidFill>
                <a:latin typeface="Times New Roman"/>
                <a:cs typeface="Times New Roman"/>
              </a:rPr>
              <a:t>from</a:t>
            </a:r>
            <a:r>
              <a:rPr sz="1941" spc="-62" dirty="0">
                <a:solidFill>
                  <a:srgbClr val="650065"/>
                </a:solidFill>
                <a:latin typeface="Times New Roman"/>
                <a:cs typeface="Times New Roman"/>
              </a:rPr>
              <a:t> </a:t>
            </a:r>
            <a:r>
              <a:rPr sz="1941" spc="-4" dirty="0">
                <a:solidFill>
                  <a:srgbClr val="650065"/>
                </a:solidFill>
                <a:latin typeface="Times New Roman"/>
                <a:cs typeface="Times New Roman"/>
              </a:rPr>
              <a:t>PM</a:t>
            </a:r>
            <a:r>
              <a:rPr sz="1985" spc="-6" baseline="-22222" dirty="0">
                <a:solidFill>
                  <a:srgbClr val="650065"/>
                </a:solidFill>
                <a:latin typeface="Times New Roman"/>
                <a:cs typeface="Times New Roman"/>
              </a:rPr>
              <a:t>nominal</a:t>
            </a:r>
            <a:endParaRPr sz="1985" baseline="-22222">
              <a:latin typeface="Times New Roman"/>
              <a:cs typeface="Times New Roman"/>
            </a:endParaRPr>
          </a:p>
          <a:p>
            <a:pPr marL="33619">
              <a:spcBef>
                <a:spcPts val="1165"/>
              </a:spcBef>
            </a:pPr>
            <a:r>
              <a:rPr sz="1941" spc="-4" dirty="0">
                <a:solidFill>
                  <a:srgbClr val="650065"/>
                </a:solidFill>
                <a:latin typeface="Times New Roman"/>
                <a:cs typeface="Times New Roman"/>
              </a:rPr>
              <a:t>Hence PM</a:t>
            </a:r>
            <a:r>
              <a:rPr sz="1985" spc="-6" baseline="-22222" dirty="0">
                <a:solidFill>
                  <a:srgbClr val="650065"/>
                </a:solidFill>
                <a:latin typeface="Times New Roman"/>
                <a:cs typeface="Times New Roman"/>
              </a:rPr>
              <a:t>adjusted </a:t>
            </a:r>
            <a:r>
              <a:rPr sz="1941" spc="-4" dirty="0">
                <a:solidFill>
                  <a:srgbClr val="650065"/>
                </a:solidFill>
                <a:latin typeface="Times New Roman"/>
                <a:cs typeface="Times New Roman"/>
              </a:rPr>
              <a:t>is the fine tuned value </a:t>
            </a:r>
            <a:r>
              <a:rPr sz="1941" spc="-9" dirty="0">
                <a:solidFill>
                  <a:srgbClr val="650065"/>
                </a:solidFill>
                <a:latin typeface="Times New Roman"/>
                <a:cs typeface="Times New Roman"/>
              </a:rPr>
              <a:t>of </a:t>
            </a:r>
            <a:r>
              <a:rPr sz="1941" dirty="0">
                <a:solidFill>
                  <a:srgbClr val="650065"/>
                </a:solidFill>
                <a:latin typeface="Times New Roman"/>
                <a:cs typeface="Times New Roman"/>
              </a:rPr>
              <a:t>effort </a:t>
            </a:r>
            <a:r>
              <a:rPr sz="1941" spc="-4" dirty="0">
                <a:solidFill>
                  <a:srgbClr val="650065"/>
                </a:solidFill>
                <a:latin typeface="Times New Roman"/>
                <a:cs typeface="Times New Roman"/>
              </a:rPr>
              <a:t>in </a:t>
            </a:r>
            <a:r>
              <a:rPr sz="1941" dirty="0">
                <a:solidFill>
                  <a:srgbClr val="650065"/>
                </a:solidFill>
                <a:latin typeface="Times New Roman"/>
                <a:cs typeface="Times New Roman"/>
              </a:rPr>
              <a:t>the </a:t>
            </a:r>
            <a:r>
              <a:rPr sz="1941" spc="-4" dirty="0">
                <a:solidFill>
                  <a:srgbClr val="650065"/>
                </a:solidFill>
                <a:latin typeface="Times New Roman"/>
                <a:cs typeface="Times New Roman"/>
              </a:rPr>
              <a:t>early design</a:t>
            </a:r>
            <a:r>
              <a:rPr sz="1941" spc="-101" dirty="0">
                <a:solidFill>
                  <a:srgbClr val="650065"/>
                </a:solidFill>
                <a:latin typeface="Times New Roman"/>
                <a:cs typeface="Times New Roman"/>
              </a:rPr>
              <a:t> </a:t>
            </a:r>
            <a:r>
              <a:rPr sz="1941" spc="-4" dirty="0">
                <a:solidFill>
                  <a:srgbClr val="650065"/>
                </a:solidFill>
                <a:latin typeface="Times New Roman"/>
                <a:cs typeface="Times New Roman"/>
              </a:rPr>
              <a:t>phase</a:t>
            </a:r>
            <a:endParaRPr sz="1941">
              <a:latin typeface="Times New Roman"/>
              <a:cs typeface="Times New Roman"/>
            </a:endParaRPr>
          </a:p>
        </p:txBody>
      </p:sp>
      <p:sp>
        <p:nvSpPr>
          <p:cNvPr id="4" name="object 4"/>
          <p:cNvSpPr txBox="1"/>
          <p:nvPr/>
        </p:nvSpPr>
        <p:spPr>
          <a:xfrm>
            <a:off x="6699322" y="3160507"/>
            <a:ext cx="1199029" cy="366624"/>
          </a:xfrm>
          <a:prstGeom prst="rect">
            <a:avLst/>
          </a:prstGeom>
        </p:spPr>
        <p:txBody>
          <a:bodyPr vert="horz" wrap="square" lIns="0" tIns="13447" rIns="0" bIns="0" rtlCol="0">
            <a:spAutoFit/>
          </a:bodyPr>
          <a:lstStyle/>
          <a:p>
            <a:pPr marL="11206">
              <a:spcBef>
                <a:spcPts val="106"/>
              </a:spcBef>
              <a:tabLst>
                <a:tab pos="1074701" algn="l"/>
              </a:tabLst>
            </a:pPr>
            <a:r>
              <a:rPr sz="2294" spc="-1407" dirty="0">
                <a:latin typeface="Verdana"/>
                <a:cs typeface="Verdana"/>
              </a:rPr>
              <a:t>	</a:t>
            </a:r>
            <a:endParaRPr sz="2294">
              <a:latin typeface="Verdana"/>
              <a:cs typeface="Verdana"/>
            </a:endParaRPr>
          </a:p>
        </p:txBody>
      </p:sp>
      <p:sp>
        <p:nvSpPr>
          <p:cNvPr id="5" name="object 5"/>
          <p:cNvSpPr txBox="1"/>
          <p:nvPr/>
        </p:nvSpPr>
        <p:spPr>
          <a:xfrm>
            <a:off x="6948093" y="3168539"/>
            <a:ext cx="108137" cy="217918"/>
          </a:xfrm>
          <a:prstGeom prst="rect">
            <a:avLst/>
          </a:prstGeom>
        </p:spPr>
        <p:txBody>
          <a:bodyPr vert="horz" wrap="square" lIns="0" tIns="14007" rIns="0" bIns="0" rtlCol="0">
            <a:spAutoFit/>
          </a:bodyPr>
          <a:lstStyle/>
          <a:p>
            <a:pPr marL="11206">
              <a:spcBef>
                <a:spcPts val="110"/>
              </a:spcBef>
            </a:pPr>
            <a:r>
              <a:rPr sz="1324" spc="9" dirty="0">
                <a:latin typeface="Times New Roman"/>
                <a:cs typeface="Times New Roman"/>
              </a:rPr>
              <a:t>7</a:t>
            </a:r>
            <a:endParaRPr sz="1324">
              <a:latin typeface="Times New Roman"/>
              <a:cs typeface="Times New Roman"/>
            </a:endParaRPr>
          </a:p>
        </p:txBody>
      </p:sp>
      <p:sp>
        <p:nvSpPr>
          <p:cNvPr id="6" name="object 6"/>
          <p:cNvSpPr txBox="1"/>
          <p:nvPr/>
        </p:nvSpPr>
        <p:spPr>
          <a:xfrm>
            <a:off x="6699322" y="3635188"/>
            <a:ext cx="1199029" cy="366624"/>
          </a:xfrm>
          <a:prstGeom prst="rect">
            <a:avLst/>
          </a:prstGeom>
        </p:spPr>
        <p:txBody>
          <a:bodyPr vert="horz" wrap="square" lIns="0" tIns="13447" rIns="0" bIns="0" rtlCol="0">
            <a:spAutoFit/>
          </a:bodyPr>
          <a:lstStyle/>
          <a:p>
            <a:pPr marL="11206">
              <a:spcBef>
                <a:spcPts val="106"/>
              </a:spcBef>
              <a:tabLst>
                <a:tab pos="1074701" algn="l"/>
              </a:tabLst>
            </a:pPr>
            <a:r>
              <a:rPr sz="2294" spc="-1407" dirty="0">
                <a:latin typeface="Verdana"/>
                <a:cs typeface="Verdana"/>
              </a:rPr>
              <a:t></a:t>
            </a:r>
            <a:r>
              <a:rPr sz="2294" spc="-383" dirty="0">
                <a:latin typeface="Verdana"/>
                <a:cs typeface="Verdana"/>
              </a:rPr>
              <a:t> </a:t>
            </a:r>
            <a:r>
              <a:rPr sz="1985" i="1" spc="172" baseline="1851" dirty="0">
                <a:latin typeface="Times New Roman"/>
                <a:cs typeface="Times New Roman"/>
              </a:rPr>
              <a:t>i</a:t>
            </a:r>
            <a:r>
              <a:rPr sz="1985" spc="99" baseline="1851" dirty="0">
                <a:latin typeface="Symbol"/>
                <a:cs typeface="Symbol"/>
              </a:rPr>
              <a:t></a:t>
            </a:r>
            <a:r>
              <a:rPr sz="1985" spc="13" baseline="1851" dirty="0">
                <a:latin typeface="Times New Roman"/>
                <a:cs typeface="Times New Roman"/>
              </a:rPr>
              <a:t>7</a:t>
            </a:r>
            <a:r>
              <a:rPr sz="1985" baseline="1851" dirty="0">
                <a:latin typeface="Times New Roman"/>
                <a:cs typeface="Times New Roman"/>
              </a:rPr>
              <a:t>	</a:t>
            </a:r>
            <a:r>
              <a:rPr sz="2294" spc="-1407" dirty="0">
                <a:latin typeface="Verdana"/>
                <a:cs typeface="Verdana"/>
              </a:rPr>
              <a:t></a:t>
            </a:r>
            <a:endParaRPr sz="2294">
              <a:latin typeface="Verdana"/>
              <a:cs typeface="Verdana"/>
            </a:endParaRPr>
          </a:p>
        </p:txBody>
      </p:sp>
      <p:sp>
        <p:nvSpPr>
          <p:cNvPr id="7" name="object 7"/>
          <p:cNvSpPr txBox="1"/>
          <p:nvPr/>
        </p:nvSpPr>
        <p:spPr>
          <a:xfrm>
            <a:off x="4000946" y="3274582"/>
            <a:ext cx="3919818" cy="544214"/>
          </a:xfrm>
          <a:prstGeom prst="rect">
            <a:avLst/>
          </a:prstGeom>
        </p:spPr>
        <p:txBody>
          <a:bodyPr vert="horz" wrap="square" lIns="0" tIns="14568" rIns="0" bIns="0" rtlCol="0">
            <a:spAutoFit/>
          </a:bodyPr>
          <a:lstStyle/>
          <a:p>
            <a:pPr marL="33619">
              <a:spcBef>
                <a:spcPts val="115"/>
              </a:spcBef>
              <a:tabLst>
                <a:tab pos="1187327" algn="l"/>
              </a:tabLst>
            </a:pPr>
            <a:r>
              <a:rPr sz="3441" i="1" spc="53" baseline="13888" dirty="0">
                <a:latin typeface="Times New Roman"/>
                <a:cs typeface="Times New Roman"/>
              </a:rPr>
              <a:t>PM</a:t>
            </a:r>
            <a:r>
              <a:rPr sz="1324" i="1" spc="35" dirty="0">
                <a:latin typeface="Times New Roman"/>
                <a:cs typeface="Times New Roman"/>
              </a:rPr>
              <a:t>adjusted	</a:t>
            </a:r>
            <a:r>
              <a:rPr sz="3441" spc="13" baseline="13888" dirty="0">
                <a:latin typeface="Symbol"/>
                <a:cs typeface="Symbol"/>
              </a:rPr>
              <a:t></a:t>
            </a:r>
            <a:r>
              <a:rPr sz="3441" spc="13" baseline="13888" dirty="0">
                <a:latin typeface="Times New Roman"/>
                <a:cs typeface="Times New Roman"/>
              </a:rPr>
              <a:t> </a:t>
            </a:r>
            <a:r>
              <a:rPr sz="3441" i="1" spc="13" baseline="13888" dirty="0">
                <a:latin typeface="Times New Roman"/>
                <a:cs typeface="Times New Roman"/>
              </a:rPr>
              <a:t>PM </a:t>
            </a:r>
            <a:r>
              <a:rPr sz="1324" spc="4" dirty="0">
                <a:latin typeface="Times New Roman"/>
                <a:cs typeface="Times New Roman"/>
              </a:rPr>
              <a:t>nominal </a:t>
            </a:r>
            <a:r>
              <a:rPr sz="3441" spc="13" baseline="13888" dirty="0">
                <a:latin typeface="Symbol"/>
                <a:cs typeface="Symbol"/>
              </a:rPr>
              <a:t></a:t>
            </a:r>
            <a:r>
              <a:rPr sz="3441" spc="-655" baseline="13888" dirty="0">
                <a:latin typeface="Times New Roman"/>
                <a:cs typeface="Times New Roman"/>
              </a:rPr>
              <a:t> </a:t>
            </a:r>
            <a:r>
              <a:rPr sz="3441" spc="-1059" baseline="-4273" dirty="0">
                <a:latin typeface="Verdana"/>
                <a:cs typeface="Verdana"/>
              </a:rPr>
              <a:t></a:t>
            </a:r>
            <a:r>
              <a:rPr sz="3441" spc="-706" dirty="0">
                <a:latin typeface="Symbol"/>
                <a:cs typeface="Symbol"/>
              </a:rPr>
              <a:t></a:t>
            </a:r>
            <a:r>
              <a:rPr sz="3441" spc="-706" dirty="0">
                <a:latin typeface="Times New Roman"/>
                <a:cs typeface="Times New Roman"/>
              </a:rPr>
              <a:t> </a:t>
            </a:r>
            <a:r>
              <a:rPr sz="3441" i="1" spc="125" baseline="13888" dirty="0">
                <a:latin typeface="Times New Roman"/>
                <a:cs typeface="Times New Roman"/>
              </a:rPr>
              <a:t>EM</a:t>
            </a:r>
            <a:r>
              <a:rPr sz="1324" i="1" spc="84" dirty="0">
                <a:latin typeface="Times New Roman"/>
                <a:cs typeface="Times New Roman"/>
              </a:rPr>
              <a:t>i </a:t>
            </a:r>
            <a:r>
              <a:rPr sz="3441" spc="-2111" baseline="-4273" dirty="0">
                <a:latin typeface="Verdana"/>
                <a:cs typeface="Verdana"/>
              </a:rPr>
              <a:t></a:t>
            </a:r>
            <a:endParaRPr sz="3441" baseline="-4273">
              <a:latin typeface="Verdana"/>
              <a:cs typeface="Verdana"/>
            </a:endParaRPr>
          </a:p>
        </p:txBody>
      </p:sp>
      <p:sp>
        <p:nvSpPr>
          <p:cNvPr id="8" name="object 8"/>
          <p:cNvSpPr txBox="1">
            <a:spLocks noGrp="1"/>
          </p:cNvSpPr>
          <p:nvPr>
            <p:ph type="title"/>
          </p:nvPr>
        </p:nvSpPr>
        <p:spPr>
          <a:xfrm>
            <a:off x="1203158" y="566430"/>
            <a:ext cx="70050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9" name="object 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0" name="object 1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102</a:t>
            </a:r>
            <a:endParaRPr sz="1235">
              <a:latin typeface="Arial"/>
              <a:cs typeface="Arial"/>
            </a:endParaRPr>
          </a:p>
        </p:txBody>
      </p:sp>
    </p:spTree>
    <p:extLst>
      <p:ext uri="{BB962C8B-B14F-4D97-AF65-F5344CB8AC3E}">
        <p14:creationId xmlns:p14="http://schemas.microsoft.com/office/powerpoint/2010/main" val="32373446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683" y="1615349"/>
            <a:ext cx="7660341" cy="2688285"/>
          </a:xfrm>
          <a:prstGeom prst="rect">
            <a:avLst/>
          </a:prstGeom>
        </p:spPr>
        <p:txBody>
          <a:bodyPr vert="horz" wrap="square" lIns="0" tIns="156322" rIns="0" bIns="0" rtlCol="0">
            <a:spAutoFit/>
          </a:bodyPr>
          <a:lstStyle/>
          <a:p>
            <a:pPr marL="39223" algn="just">
              <a:spcBef>
                <a:spcPts val="1231"/>
              </a:spcBef>
            </a:pPr>
            <a:r>
              <a:rPr sz="1941" spc="-4" dirty="0">
                <a:latin typeface="Times New Roman"/>
                <a:cs typeface="Times New Roman"/>
              </a:rPr>
              <a:t>Example: </a:t>
            </a:r>
            <a:r>
              <a:rPr sz="1941" dirty="0">
                <a:latin typeface="Times New Roman"/>
                <a:cs typeface="Times New Roman"/>
              </a:rPr>
              <a:t>4.10</a:t>
            </a:r>
            <a:endParaRPr sz="1941">
              <a:latin typeface="Times New Roman"/>
              <a:cs typeface="Times New Roman"/>
            </a:endParaRPr>
          </a:p>
          <a:p>
            <a:pPr marL="11206" marR="4483" algn="just">
              <a:lnSpc>
                <a:spcPct val="99900"/>
              </a:lnSpc>
              <a:spcBef>
                <a:spcPts val="1147"/>
              </a:spcBef>
            </a:pPr>
            <a:r>
              <a:rPr sz="1941" spc="-4" dirty="0">
                <a:solidFill>
                  <a:srgbClr val="650065"/>
                </a:solidFill>
                <a:latin typeface="Arial"/>
                <a:cs typeface="Arial"/>
              </a:rPr>
              <a:t>A software </a:t>
            </a:r>
            <a:r>
              <a:rPr sz="1941" dirty="0">
                <a:solidFill>
                  <a:srgbClr val="650065"/>
                </a:solidFill>
                <a:latin typeface="Arial"/>
                <a:cs typeface="Arial"/>
              </a:rPr>
              <a:t>project </a:t>
            </a:r>
            <a:r>
              <a:rPr sz="1941" spc="-4" dirty="0">
                <a:solidFill>
                  <a:srgbClr val="650065"/>
                </a:solidFill>
                <a:latin typeface="Arial"/>
                <a:cs typeface="Arial"/>
              </a:rPr>
              <a:t>of application generator </a:t>
            </a:r>
            <a:r>
              <a:rPr sz="1941" dirty="0">
                <a:solidFill>
                  <a:srgbClr val="650065"/>
                </a:solidFill>
                <a:latin typeface="Arial"/>
                <a:cs typeface="Arial"/>
              </a:rPr>
              <a:t>category </a:t>
            </a:r>
            <a:r>
              <a:rPr sz="1941" spc="-4" dirty="0">
                <a:solidFill>
                  <a:srgbClr val="650065"/>
                </a:solidFill>
                <a:latin typeface="Arial"/>
                <a:cs typeface="Arial"/>
              </a:rPr>
              <a:t>with estimated 50  </a:t>
            </a:r>
            <a:r>
              <a:rPr sz="1941" spc="-9" dirty="0">
                <a:solidFill>
                  <a:srgbClr val="650065"/>
                </a:solidFill>
                <a:latin typeface="Arial"/>
                <a:cs typeface="Arial"/>
              </a:rPr>
              <a:t>KLOC </a:t>
            </a:r>
            <a:r>
              <a:rPr sz="1941" dirty="0">
                <a:solidFill>
                  <a:srgbClr val="650065"/>
                </a:solidFill>
                <a:latin typeface="Arial"/>
                <a:cs typeface="Arial"/>
              </a:rPr>
              <a:t>has </a:t>
            </a:r>
            <a:r>
              <a:rPr sz="1941" spc="-4" dirty="0">
                <a:solidFill>
                  <a:srgbClr val="650065"/>
                </a:solidFill>
                <a:latin typeface="Arial"/>
                <a:cs typeface="Arial"/>
              </a:rPr>
              <a:t>to be developed. The scale factor </a:t>
            </a:r>
            <a:r>
              <a:rPr sz="1941" dirty="0">
                <a:solidFill>
                  <a:srgbClr val="650065"/>
                </a:solidFill>
                <a:latin typeface="Arial"/>
                <a:cs typeface="Arial"/>
              </a:rPr>
              <a:t>(B) </a:t>
            </a:r>
            <a:r>
              <a:rPr sz="1941" spc="-4" dirty="0">
                <a:solidFill>
                  <a:srgbClr val="650065"/>
                </a:solidFill>
                <a:latin typeface="Arial"/>
                <a:cs typeface="Arial"/>
              </a:rPr>
              <a:t>has low  </a:t>
            </a:r>
            <a:r>
              <a:rPr sz="1941" dirty="0">
                <a:solidFill>
                  <a:srgbClr val="650065"/>
                </a:solidFill>
                <a:latin typeface="Arial"/>
                <a:cs typeface="Arial"/>
              </a:rPr>
              <a:t>precedentness, </a:t>
            </a:r>
            <a:r>
              <a:rPr sz="1941" spc="-4" dirty="0">
                <a:solidFill>
                  <a:srgbClr val="650065"/>
                </a:solidFill>
                <a:latin typeface="Arial"/>
                <a:cs typeface="Arial"/>
              </a:rPr>
              <a:t>high development flexibility and low </a:t>
            </a:r>
            <a:r>
              <a:rPr sz="1941" dirty="0">
                <a:solidFill>
                  <a:srgbClr val="650065"/>
                </a:solidFill>
                <a:latin typeface="Arial"/>
                <a:cs typeface="Arial"/>
              </a:rPr>
              <a:t>team cohesion.  </a:t>
            </a:r>
            <a:r>
              <a:rPr sz="1941" spc="-4" dirty="0">
                <a:solidFill>
                  <a:srgbClr val="650065"/>
                </a:solidFill>
                <a:latin typeface="Arial"/>
                <a:cs typeface="Arial"/>
              </a:rPr>
              <a:t>Other </a:t>
            </a:r>
            <a:r>
              <a:rPr sz="1941" dirty="0">
                <a:solidFill>
                  <a:srgbClr val="650065"/>
                </a:solidFill>
                <a:latin typeface="Arial"/>
                <a:cs typeface="Arial"/>
              </a:rPr>
              <a:t>factors </a:t>
            </a:r>
            <a:r>
              <a:rPr sz="1941" spc="-4" dirty="0">
                <a:solidFill>
                  <a:srgbClr val="650065"/>
                </a:solidFill>
                <a:latin typeface="Arial"/>
                <a:cs typeface="Arial"/>
              </a:rPr>
              <a:t>are </a:t>
            </a:r>
            <a:r>
              <a:rPr sz="1941" dirty="0">
                <a:solidFill>
                  <a:srgbClr val="650065"/>
                </a:solidFill>
                <a:latin typeface="Arial"/>
                <a:cs typeface="Arial"/>
              </a:rPr>
              <a:t>nominal. </a:t>
            </a:r>
            <a:r>
              <a:rPr sz="1941" spc="-4" dirty="0">
                <a:solidFill>
                  <a:srgbClr val="650065"/>
                </a:solidFill>
                <a:latin typeface="Arial"/>
                <a:cs typeface="Arial"/>
              </a:rPr>
              <a:t>The </a:t>
            </a:r>
            <a:r>
              <a:rPr sz="1941" dirty="0">
                <a:solidFill>
                  <a:srgbClr val="650065"/>
                </a:solidFill>
                <a:latin typeface="Arial"/>
                <a:cs typeface="Arial"/>
              </a:rPr>
              <a:t>early </a:t>
            </a:r>
            <a:r>
              <a:rPr sz="1941" spc="-4" dirty="0">
                <a:solidFill>
                  <a:srgbClr val="650065"/>
                </a:solidFill>
                <a:latin typeface="Arial"/>
                <a:cs typeface="Arial"/>
              </a:rPr>
              <a:t>design </a:t>
            </a:r>
            <a:r>
              <a:rPr sz="1941" dirty="0">
                <a:solidFill>
                  <a:srgbClr val="650065"/>
                </a:solidFill>
                <a:latin typeface="Arial"/>
                <a:cs typeface="Arial"/>
              </a:rPr>
              <a:t>cost </a:t>
            </a:r>
            <a:r>
              <a:rPr sz="1941" spc="-4" dirty="0">
                <a:solidFill>
                  <a:srgbClr val="650065"/>
                </a:solidFill>
                <a:latin typeface="Arial"/>
                <a:cs typeface="Arial"/>
              </a:rPr>
              <a:t>drivers like platform  difficult (PDIF) and Personnel Capability </a:t>
            </a:r>
            <a:r>
              <a:rPr sz="1941" spc="-9" dirty="0">
                <a:solidFill>
                  <a:srgbClr val="650065"/>
                </a:solidFill>
                <a:latin typeface="Arial"/>
                <a:cs typeface="Arial"/>
              </a:rPr>
              <a:t>(PERS) </a:t>
            </a:r>
            <a:r>
              <a:rPr sz="1941" spc="-4" dirty="0">
                <a:solidFill>
                  <a:srgbClr val="650065"/>
                </a:solidFill>
                <a:latin typeface="Arial"/>
                <a:cs typeface="Arial"/>
              </a:rPr>
              <a:t>are high and others  are nominal. Calculate the effort in person months for the  development of the</a:t>
            </a:r>
            <a:r>
              <a:rPr sz="1941" spc="4" dirty="0">
                <a:solidFill>
                  <a:srgbClr val="650065"/>
                </a:solidFill>
                <a:latin typeface="Arial"/>
                <a:cs typeface="Arial"/>
              </a:rPr>
              <a:t> </a:t>
            </a:r>
            <a:r>
              <a:rPr sz="1941" dirty="0">
                <a:solidFill>
                  <a:srgbClr val="650065"/>
                </a:solidFill>
                <a:latin typeface="Arial"/>
                <a:cs typeface="Arial"/>
              </a:rPr>
              <a:t>project.</a:t>
            </a:r>
            <a:endParaRPr sz="1941">
              <a:latin typeface="Arial"/>
              <a:cs typeface="Arial"/>
            </a:endParaRPr>
          </a:p>
        </p:txBody>
      </p:sp>
      <p:sp>
        <p:nvSpPr>
          <p:cNvPr id="3" name="object 3"/>
          <p:cNvSpPr txBox="1">
            <a:spLocks noGrp="1"/>
          </p:cNvSpPr>
          <p:nvPr>
            <p:ph type="title"/>
          </p:nvPr>
        </p:nvSpPr>
        <p:spPr>
          <a:xfrm>
            <a:off x="1138989" y="566430"/>
            <a:ext cx="706920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103</a:t>
            </a:r>
            <a:endParaRPr sz="1235">
              <a:latin typeface="Arial"/>
              <a:cs typeface="Arial"/>
            </a:endParaRPr>
          </a:p>
        </p:txBody>
      </p:sp>
    </p:spTree>
    <p:extLst>
      <p:ext uri="{BB962C8B-B14F-4D97-AF65-F5344CB8AC3E}">
        <p14:creationId xmlns:p14="http://schemas.microsoft.com/office/powerpoint/2010/main" val="809583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2376" y="1528482"/>
            <a:ext cx="919443" cy="282928"/>
          </a:xfrm>
          <a:prstGeom prst="rect">
            <a:avLst/>
          </a:prstGeom>
        </p:spPr>
        <p:txBody>
          <a:bodyPr vert="horz" wrap="square" lIns="0" tIns="11206" rIns="0" bIns="0" rtlCol="0">
            <a:spAutoFit/>
          </a:bodyPr>
          <a:lstStyle/>
          <a:p>
            <a:pPr marL="11206">
              <a:spcBef>
                <a:spcPts val="88"/>
              </a:spcBef>
            </a:pPr>
            <a:r>
              <a:rPr sz="1765" b="1" u="heavy" spc="-4" dirty="0">
                <a:solidFill>
                  <a:srgbClr val="FF3200"/>
                </a:solidFill>
                <a:uFill>
                  <a:solidFill>
                    <a:srgbClr val="FF3200"/>
                  </a:solidFill>
                </a:uFill>
                <a:latin typeface="Arial"/>
                <a:cs typeface="Arial"/>
              </a:rPr>
              <a:t>Solution</a:t>
            </a:r>
            <a:endParaRPr sz="1765">
              <a:latin typeface="Arial"/>
              <a:cs typeface="Arial"/>
            </a:endParaRPr>
          </a:p>
        </p:txBody>
      </p:sp>
      <p:sp>
        <p:nvSpPr>
          <p:cNvPr id="3" name="object 3"/>
          <p:cNvSpPr txBox="1"/>
          <p:nvPr/>
        </p:nvSpPr>
        <p:spPr>
          <a:xfrm>
            <a:off x="2319612" y="1847176"/>
            <a:ext cx="509307" cy="282928"/>
          </a:xfrm>
          <a:prstGeom prst="rect">
            <a:avLst/>
          </a:prstGeom>
        </p:spPr>
        <p:txBody>
          <a:bodyPr vert="horz" wrap="square" lIns="0" tIns="11206" rIns="0" bIns="0" rtlCol="0">
            <a:spAutoFit/>
          </a:bodyPr>
          <a:lstStyle/>
          <a:p>
            <a:pPr marL="11206">
              <a:spcBef>
                <a:spcPts val="88"/>
              </a:spcBef>
            </a:pPr>
            <a:r>
              <a:rPr sz="1765" spc="4" dirty="0">
                <a:solidFill>
                  <a:srgbClr val="0000FF"/>
                </a:solidFill>
                <a:latin typeface="Arial"/>
                <a:cs typeface="Arial"/>
              </a:rPr>
              <a:t>H</a:t>
            </a:r>
            <a:r>
              <a:rPr sz="1765" dirty="0">
                <a:solidFill>
                  <a:srgbClr val="0000FF"/>
                </a:solidFill>
                <a:latin typeface="Arial"/>
                <a:cs typeface="Arial"/>
              </a:rPr>
              <a:t>e</a:t>
            </a:r>
            <a:r>
              <a:rPr sz="1765" spc="-9" dirty="0">
                <a:solidFill>
                  <a:srgbClr val="0000FF"/>
                </a:solidFill>
                <a:latin typeface="Arial"/>
                <a:cs typeface="Arial"/>
              </a:rPr>
              <a:t>r</a:t>
            </a:r>
            <a:r>
              <a:rPr sz="1765" dirty="0">
                <a:solidFill>
                  <a:srgbClr val="0000FF"/>
                </a:solidFill>
                <a:latin typeface="Arial"/>
                <a:cs typeface="Arial"/>
              </a:rPr>
              <a:t>e</a:t>
            </a:r>
            <a:endParaRPr sz="1765">
              <a:latin typeface="Arial"/>
              <a:cs typeface="Arial"/>
            </a:endParaRPr>
          </a:p>
        </p:txBody>
      </p:sp>
      <p:sp>
        <p:nvSpPr>
          <p:cNvPr id="4" name="object 4"/>
          <p:cNvSpPr txBox="1"/>
          <p:nvPr/>
        </p:nvSpPr>
        <p:spPr>
          <a:xfrm>
            <a:off x="3126435" y="1780479"/>
            <a:ext cx="6474199" cy="1022286"/>
          </a:xfrm>
          <a:prstGeom prst="rect">
            <a:avLst/>
          </a:prstGeom>
        </p:spPr>
        <p:txBody>
          <a:bodyPr vert="horz" wrap="square" lIns="0" tIns="78441" rIns="0" bIns="0" rtlCol="0">
            <a:spAutoFit/>
          </a:bodyPr>
          <a:lstStyle/>
          <a:p>
            <a:pPr marL="11206">
              <a:spcBef>
                <a:spcPts val="618"/>
              </a:spcBef>
            </a:pPr>
            <a:r>
              <a:rPr sz="1765" dirty="0">
                <a:solidFill>
                  <a:srgbClr val="0000FF"/>
                </a:solidFill>
                <a:latin typeface="Arial"/>
                <a:cs typeface="Arial"/>
              </a:rPr>
              <a:t>B = </a:t>
            </a:r>
            <a:r>
              <a:rPr sz="1765" spc="-4" dirty="0">
                <a:solidFill>
                  <a:srgbClr val="0000FF"/>
                </a:solidFill>
                <a:latin typeface="Arial"/>
                <a:cs typeface="Arial"/>
              </a:rPr>
              <a:t>0.91 </a:t>
            </a:r>
            <a:r>
              <a:rPr sz="1765" dirty="0">
                <a:solidFill>
                  <a:srgbClr val="0000FF"/>
                </a:solidFill>
                <a:latin typeface="Arial"/>
                <a:cs typeface="Arial"/>
              </a:rPr>
              <a:t>+ </a:t>
            </a:r>
            <a:r>
              <a:rPr sz="1765" spc="-4" dirty="0">
                <a:solidFill>
                  <a:srgbClr val="0000FF"/>
                </a:solidFill>
                <a:latin typeface="Arial"/>
                <a:cs typeface="Arial"/>
              </a:rPr>
              <a:t>0.01 </a:t>
            </a:r>
            <a:r>
              <a:rPr sz="1765" dirty="0">
                <a:solidFill>
                  <a:srgbClr val="0000FF"/>
                </a:solidFill>
                <a:latin typeface="Arial"/>
                <a:cs typeface="Arial"/>
              </a:rPr>
              <a:t>* (Sum of </a:t>
            </a:r>
            <a:r>
              <a:rPr sz="1765" spc="-4" dirty="0">
                <a:solidFill>
                  <a:srgbClr val="0000FF"/>
                </a:solidFill>
                <a:latin typeface="Arial"/>
                <a:cs typeface="Arial"/>
              </a:rPr>
              <a:t>rating </a:t>
            </a:r>
            <a:r>
              <a:rPr sz="1765" dirty="0">
                <a:solidFill>
                  <a:srgbClr val="0000FF"/>
                </a:solidFill>
                <a:latin typeface="Arial"/>
                <a:cs typeface="Arial"/>
              </a:rPr>
              <a:t>on </a:t>
            </a:r>
            <a:r>
              <a:rPr sz="1765" spc="-4" dirty="0">
                <a:solidFill>
                  <a:srgbClr val="0000FF"/>
                </a:solidFill>
                <a:latin typeface="Arial"/>
                <a:cs typeface="Arial"/>
              </a:rPr>
              <a:t>scaling factors </a:t>
            </a:r>
            <a:r>
              <a:rPr sz="1765" spc="-9" dirty="0">
                <a:solidFill>
                  <a:srgbClr val="0000FF"/>
                </a:solidFill>
                <a:latin typeface="Arial"/>
                <a:cs typeface="Arial"/>
              </a:rPr>
              <a:t>for </a:t>
            </a:r>
            <a:r>
              <a:rPr sz="1765" spc="-4" dirty="0">
                <a:solidFill>
                  <a:srgbClr val="0000FF"/>
                </a:solidFill>
                <a:latin typeface="Arial"/>
                <a:cs typeface="Arial"/>
              </a:rPr>
              <a:t>the</a:t>
            </a:r>
            <a:r>
              <a:rPr sz="1765" spc="-110" dirty="0">
                <a:solidFill>
                  <a:srgbClr val="0000FF"/>
                </a:solidFill>
                <a:latin typeface="Arial"/>
                <a:cs typeface="Arial"/>
              </a:rPr>
              <a:t> </a:t>
            </a:r>
            <a:r>
              <a:rPr sz="1765" spc="-4" dirty="0">
                <a:solidFill>
                  <a:srgbClr val="0000FF"/>
                </a:solidFill>
                <a:latin typeface="Arial"/>
                <a:cs typeface="Arial"/>
              </a:rPr>
              <a:t>project)</a:t>
            </a:r>
            <a:endParaRPr sz="1765">
              <a:latin typeface="Arial"/>
              <a:cs typeface="Arial"/>
            </a:endParaRPr>
          </a:p>
          <a:p>
            <a:pPr marL="194992">
              <a:spcBef>
                <a:spcPts val="529"/>
              </a:spcBef>
            </a:pPr>
            <a:r>
              <a:rPr sz="1765" dirty="0">
                <a:solidFill>
                  <a:srgbClr val="0000FF"/>
                </a:solidFill>
                <a:latin typeface="Arial"/>
                <a:cs typeface="Arial"/>
              </a:rPr>
              <a:t>= </a:t>
            </a:r>
            <a:r>
              <a:rPr sz="1765" spc="-4" dirty="0">
                <a:solidFill>
                  <a:srgbClr val="0000FF"/>
                </a:solidFill>
                <a:latin typeface="Arial"/>
                <a:cs typeface="Arial"/>
              </a:rPr>
              <a:t>0.91 </a:t>
            </a:r>
            <a:r>
              <a:rPr sz="1765" dirty="0">
                <a:solidFill>
                  <a:srgbClr val="0000FF"/>
                </a:solidFill>
                <a:latin typeface="Arial"/>
                <a:cs typeface="Arial"/>
              </a:rPr>
              <a:t>+ </a:t>
            </a:r>
            <a:r>
              <a:rPr sz="1765" spc="-4" dirty="0">
                <a:solidFill>
                  <a:srgbClr val="0000FF"/>
                </a:solidFill>
                <a:latin typeface="Arial"/>
                <a:cs typeface="Arial"/>
              </a:rPr>
              <a:t>0.01 </a:t>
            </a:r>
            <a:r>
              <a:rPr sz="1765" dirty="0">
                <a:solidFill>
                  <a:srgbClr val="0000FF"/>
                </a:solidFill>
                <a:latin typeface="Arial"/>
                <a:cs typeface="Arial"/>
              </a:rPr>
              <a:t>* </a:t>
            </a:r>
            <a:r>
              <a:rPr sz="1765" spc="-4" dirty="0">
                <a:solidFill>
                  <a:srgbClr val="0000FF"/>
                </a:solidFill>
                <a:latin typeface="Arial"/>
                <a:cs typeface="Arial"/>
              </a:rPr>
              <a:t>(4.96 </a:t>
            </a:r>
            <a:r>
              <a:rPr sz="1765" dirty="0">
                <a:solidFill>
                  <a:srgbClr val="0000FF"/>
                </a:solidFill>
                <a:latin typeface="Arial"/>
                <a:cs typeface="Arial"/>
              </a:rPr>
              <a:t>+ </a:t>
            </a:r>
            <a:r>
              <a:rPr sz="1765" spc="-4" dirty="0">
                <a:solidFill>
                  <a:srgbClr val="0000FF"/>
                </a:solidFill>
                <a:latin typeface="Arial"/>
                <a:cs typeface="Arial"/>
              </a:rPr>
              <a:t>2.03 </a:t>
            </a:r>
            <a:r>
              <a:rPr sz="1765" dirty="0">
                <a:solidFill>
                  <a:srgbClr val="0000FF"/>
                </a:solidFill>
                <a:latin typeface="Arial"/>
                <a:cs typeface="Arial"/>
              </a:rPr>
              <a:t>+ </a:t>
            </a:r>
            <a:r>
              <a:rPr sz="1765" spc="-4" dirty="0">
                <a:solidFill>
                  <a:srgbClr val="0000FF"/>
                </a:solidFill>
                <a:latin typeface="Arial"/>
                <a:cs typeface="Arial"/>
              </a:rPr>
              <a:t>4.24 </a:t>
            </a:r>
            <a:r>
              <a:rPr sz="1765" dirty="0">
                <a:solidFill>
                  <a:srgbClr val="0000FF"/>
                </a:solidFill>
                <a:latin typeface="Arial"/>
                <a:cs typeface="Arial"/>
              </a:rPr>
              <a:t>+ </a:t>
            </a:r>
            <a:r>
              <a:rPr sz="1765" spc="-4" dirty="0">
                <a:solidFill>
                  <a:srgbClr val="0000FF"/>
                </a:solidFill>
                <a:latin typeface="Arial"/>
                <a:cs typeface="Arial"/>
              </a:rPr>
              <a:t>4.38 </a:t>
            </a:r>
            <a:r>
              <a:rPr sz="1765" dirty="0">
                <a:solidFill>
                  <a:srgbClr val="0000FF"/>
                </a:solidFill>
                <a:latin typeface="Arial"/>
                <a:cs typeface="Arial"/>
              </a:rPr>
              <a:t>+</a:t>
            </a:r>
            <a:r>
              <a:rPr sz="1765" spc="-128" dirty="0">
                <a:solidFill>
                  <a:srgbClr val="0000FF"/>
                </a:solidFill>
                <a:latin typeface="Arial"/>
                <a:cs typeface="Arial"/>
              </a:rPr>
              <a:t> </a:t>
            </a:r>
            <a:r>
              <a:rPr sz="1765" spc="-4" dirty="0">
                <a:solidFill>
                  <a:srgbClr val="0000FF"/>
                </a:solidFill>
                <a:latin typeface="Arial"/>
                <a:cs typeface="Arial"/>
              </a:rPr>
              <a:t>4.68)</a:t>
            </a:r>
            <a:endParaRPr sz="1765">
              <a:latin typeface="Arial"/>
              <a:cs typeface="Arial"/>
            </a:endParaRPr>
          </a:p>
          <a:p>
            <a:pPr marL="194992">
              <a:spcBef>
                <a:spcPts val="529"/>
              </a:spcBef>
            </a:pPr>
            <a:r>
              <a:rPr sz="1765" dirty="0">
                <a:solidFill>
                  <a:srgbClr val="0000FF"/>
                </a:solidFill>
                <a:latin typeface="Arial"/>
                <a:cs typeface="Arial"/>
              </a:rPr>
              <a:t>= </a:t>
            </a:r>
            <a:r>
              <a:rPr sz="1765" spc="-4" dirty="0">
                <a:solidFill>
                  <a:srgbClr val="0000FF"/>
                </a:solidFill>
                <a:latin typeface="Arial"/>
                <a:cs typeface="Arial"/>
              </a:rPr>
              <a:t>0.91 </a:t>
            </a:r>
            <a:r>
              <a:rPr sz="1765" dirty="0">
                <a:solidFill>
                  <a:srgbClr val="0000FF"/>
                </a:solidFill>
                <a:latin typeface="Arial"/>
                <a:cs typeface="Arial"/>
              </a:rPr>
              <a:t>+</a:t>
            </a:r>
            <a:r>
              <a:rPr sz="1765" spc="-22" dirty="0">
                <a:solidFill>
                  <a:srgbClr val="0000FF"/>
                </a:solidFill>
                <a:latin typeface="Arial"/>
                <a:cs typeface="Arial"/>
              </a:rPr>
              <a:t> </a:t>
            </a:r>
            <a:r>
              <a:rPr sz="1765" spc="-4" dirty="0">
                <a:solidFill>
                  <a:srgbClr val="0000FF"/>
                </a:solidFill>
                <a:latin typeface="Arial"/>
                <a:cs typeface="Arial"/>
              </a:rPr>
              <a:t>0.01(20.29)=1.1129</a:t>
            </a:r>
            <a:endParaRPr sz="1765">
              <a:latin typeface="Arial"/>
              <a:cs typeface="Arial"/>
            </a:endParaRPr>
          </a:p>
        </p:txBody>
      </p:sp>
      <p:sp>
        <p:nvSpPr>
          <p:cNvPr id="5" name="object 5"/>
          <p:cNvSpPr txBox="1"/>
          <p:nvPr/>
        </p:nvSpPr>
        <p:spPr>
          <a:xfrm>
            <a:off x="2255514" y="2789008"/>
            <a:ext cx="5248835" cy="3406336"/>
          </a:xfrm>
          <a:prstGeom prst="rect">
            <a:avLst/>
          </a:prstGeom>
        </p:spPr>
        <p:txBody>
          <a:bodyPr vert="horz" wrap="square" lIns="0" tIns="78441" rIns="0" bIns="0" rtlCol="0">
            <a:spAutoFit/>
          </a:bodyPr>
          <a:lstStyle/>
          <a:p>
            <a:pPr marL="75083" algn="just">
              <a:spcBef>
                <a:spcPts val="618"/>
              </a:spcBef>
            </a:pPr>
            <a:r>
              <a:rPr sz="1765" spc="-4" dirty="0">
                <a:solidFill>
                  <a:srgbClr val="0000FF"/>
                </a:solidFill>
                <a:latin typeface="Arial"/>
                <a:cs typeface="Arial"/>
              </a:rPr>
              <a:t>PM</a:t>
            </a:r>
            <a:r>
              <a:rPr sz="1721" spc="-6" baseline="-21367" dirty="0">
                <a:solidFill>
                  <a:srgbClr val="0000FF"/>
                </a:solidFill>
                <a:latin typeface="Arial"/>
                <a:cs typeface="Arial"/>
              </a:rPr>
              <a:t>nominal </a:t>
            </a:r>
            <a:r>
              <a:rPr sz="1765" dirty="0">
                <a:solidFill>
                  <a:srgbClr val="0000FF"/>
                </a:solidFill>
                <a:latin typeface="Arial"/>
                <a:cs typeface="Arial"/>
              </a:rPr>
              <a:t>=</a:t>
            </a:r>
            <a:r>
              <a:rPr sz="1765" spc="-150" dirty="0">
                <a:solidFill>
                  <a:srgbClr val="0000FF"/>
                </a:solidFill>
                <a:latin typeface="Arial"/>
                <a:cs typeface="Arial"/>
              </a:rPr>
              <a:t> </a:t>
            </a:r>
            <a:r>
              <a:rPr sz="1765" spc="-4" dirty="0">
                <a:solidFill>
                  <a:srgbClr val="0000FF"/>
                </a:solidFill>
                <a:latin typeface="Arial"/>
                <a:cs typeface="Arial"/>
              </a:rPr>
              <a:t>A*(size)</a:t>
            </a:r>
            <a:r>
              <a:rPr sz="1721" spc="-6" baseline="25641" dirty="0">
                <a:solidFill>
                  <a:srgbClr val="0000FF"/>
                </a:solidFill>
                <a:latin typeface="Arial"/>
                <a:cs typeface="Arial"/>
              </a:rPr>
              <a:t>B</a:t>
            </a:r>
            <a:endParaRPr sz="1721" baseline="25641">
              <a:latin typeface="Arial"/>
              <a:cs typeface="Arial"/>
            </a:endParaRPr>
          </a:p>
          <a:p>
            <a:pPr marL="1127932">
              <a:spcBef>
                <a:spcPts val="529"/>
              </a:spcBef>
            </a:pPr>
            <a:r>
              <a:rPr sz="1765" dirty="0">
                <a:solidFill>
                  <a:srgbClr val="0000FF"/>
                </a:solidFill>
                <a:latin typeface="Arial"/>
                <a:cs typeface="Arial"/>
              </a:rPr>
              <a:t>= </a:t>
            </a:r>
            <a:r>
              <a:rPr sz="1765" spc="-4" dirty="0">
                <a:solidFill>
                  <a:srgbClr val="0000FF"/>
                </a:solidFill>
                <a:latin typeface="Arial"/>
                <a:cs typeface="Arial"/>
              </a:rPr>
              <a:t>2.5 </a:t>
            </a:r>
            <a:r>
              <a:rPr sz="1765" dirty="0">
                <a:solidFill>
                  <a:srgbClr val="0000FF"/>
                </a:solidFill>
                <a:latin typeface="Arial"/>
                <a:cs typeface="Arial"/>
              </a:rPr>
              <a:t>* </a:t>
            </a:r>
            <a:r>
              <a:rPr sz="1765" spc="-9" dirty="0">
                <a:solidFill>
                  <a:srgbClr val="0000FF"/>
                </a:solidFill>
                <a:latin typeface="Arial"/>
                <a:cs typeface="Arial"/>
              </a:rPr>
              <a:t>(50)</a:t>
            </a:r>
            <a:r>
              <a:rPr sz="1721" spc="-13" baseline="25641" dirty="0">
                <a:solidFill>
                  <a:srgbClr val="0000FF"/>
                </a:solidFill>
                <a:latin typeface="Arial"/>
                <a:cs typeface="Arial"/>
              </a:rPr>
              <a:t>1.1129 </a:t>
            </a:r>
            <a:r>
              <a:rPr sz="1765" dirty="0">
                <a:solidFill>
                  <a:srgbClr val="0000FF"/>
                </a:solidFill>
                <a:latin typeface="Arial"/>
                <a:cs typeface="Arial"/>
              </a:rPr>
              <a:t>= </a:t>
            </a:r>
            <a:r>
              <a:rPr sz="1765" spc="-4" dirty="0">
                <a:solidFill>
                  <a:srgbClr val="0000FF"/>
                </a:solidFill>
                <a:latin typeface="Arial"/>
                <a:cs typeface="Arial"/>
              </a:rPr>
              <a:t>194.41 </a:t>
            </a:r>
            <a:r>
              <a:rPr sz="1765" dirty="0">
                <a:solidFill>
                  <a:srgbClr val="0000FF"/>
                </a:solidFill>
                <a:latin typeface="Arial"/>
                <a:cs typeface="Arial"/>
              </a:rPr>
              <a:t>Person</a:t>
            </a:r>
            <a:r>
              <a:rPr sz="1765" spc="-190" dirty="0">
                <a:solidFill>
                  <a:srgbClr val="0000FF"/>
                </a:solidFill>
                <a:latin typeface="Arial"/>
                <a:cs typeface="Arial"/>
              </a:rPr>
              <a:t> </a:t>
            </a:r>
            <a:r>
              <a:rPr sz="1765" spc="-4" dirty="0">
                <a:solidFill>
                  <a:srgbClr val="0000FF"/>
                </a:solidFill>
                <a:latin typeface="Arial"/>
                <a:cs typeface="Arial"/>
              </a:rPr>
              <a:t>months</a:t>
            </a:r>
            <a:endParaRPr sz="1765">
              <a:latin typeface="Arial"/>
              <a:cs typeface="Arial"/>
            </a:endParaRPr>
          </a:p>
          <a:p>
            <a:pPr marL="33619" algn="just">
              <a:spcBef>
                <a:spcPts val="1174"/>
              </a:spcBef>
            </a:pPr>
            <a:r>
              <a:rPr sz="1765" dirty="0">
                <a:solidFill>
                  <a:srgbClr val="650065"/>
                </a:solidFill>
                <a:latin typeface="Arial"/>
                <a:cs typeface="Arial"/>
              </a:rPr>
              <a:t>The 7 cost </a:t>
            </a:r>
            <a:r>
              <a:rPr sz="1765" spc="-4" dirty="0">
                <a:solidFill>
                  <a:srgbClr val="650065"/>
                </a:solidFill>
                <a:latin typeface="Arial"/>
                <a:cs typeface="Arial"/>
              </a:rPr>
              <a:t>drivers</a:t>
            </a:r>
            <a:r>
              <a:rPr sz="1765" spc="-44" dirty="0">
                <a:solidFill>
                  <a:srgbClr val="650065"/>
                </a:solidFill>
                <a:latin typeface="Arial"/>
                <a:cs typeface="Arial"/>
              </a:rPr>
              <a:t> </a:t>
            </a:r>
            <a:r>
              <a:rPr sz="1765" spc="-4" dirty="0">
                <a:solidFill>
                  <a:srgbClr val="650065"/>
                </a:solidFill>
                <a:latin typeface="Arial"/>
                <a:cs typeface="Arial"/>
              </a:rPr>
              <a:t>are</a:t>
            </a:r>
            <a:endParaRPr sz="1765">
              <a:latin typeface="Arial"/>
              <a:cs typeface="Arial"/>
            </a:endParaRPr>
          </a:p>
          <a:p>
            <a:pPr marL="1243919" marR="2000357" algn="just">
              <a:lnSpc>
                <a:spcPct val="119500"/>
              </a:lnSpc>
              <a:spcBef>
                <a:spcPts val="137"/>
              </a:spcBef>
            </a:pPr>
            <a:r>
              <a:rPr sz="1765" spc="-4" dirty="0">
                <a:solidFill>
                  <a:srgbClr val="653200"/>
                </a:solidFill>
                <a:latin typeface="Arial"/>
                <a:cs typeface="Arial"/>
              </a:rPr>
              <a:t>PDIF </a:t>
            </a:r>
            <a:r>
              <a:rPr sz="1765" dirty="0">
                <a:solidFill>
                  <a:srgbClr val="653200"/>
                </a:solidFill>
                <a:latin typeface="Arial"/>
                <a:cs typeface="Arial"/>
              </a:rPr>
              <a:t>= high </a:t>
            </a:r>
            <a:r>
              <a:rPr sz="1765" spc="-4" dirty="0">
                <a:solidFill>
                  <a:srgbClr val="653200"/>
                </a:solidFill>
                <a:latin typeface="Arial"/>
                <a:cs typeface="Arial"/>
              </a:rPr>
              <a:t>(1.29)  </a:t>
            </a:r>
            <a:r>
              <a:rPr sz="1765" dirty="0">
                <a:solidFill>
                  <a:srgbClr val="653200"/>
                </a:solidFill>
                <a:latin typeface="Arial"/>
                <a:cs typeface="Arial"/>
              </a:rPr>
              <a:t>PERS = high</a:t>
            </a:r>
            <a:r>
              <a:rPr sz="1765" spc="-101" dirty="0">
                <a:solidFill>
                  <a:srgbClr val="653200"/>
                </a:solidFill>
                <a:latin typeface="Arial"/>
                <a:cs typeface="Arial"/>
              </a:rPr>
              <a:t> </a:t>
            </a:r>
            <a:r>
              <a:rPr sz="1765" spc="-4" dirty="0">
                <a:solidFill>
                  <a:srgbClr val="653200"/>
                </a:solidFill>
                <a:latin typeface="Arial"/>
                <a:cs typeface="Arial"/>
              </a:rPr>
              <a:t>(0.83)</a:t>
            </a:r>
            <a:endParaRPr sz="1765">
              <a:latin typeface="Arial"/>
              <a:cs typeface="Arial"/>
            </a:endParaRPr>
          </a:p>
          <a:p>
            <a:pPr marL="1243919" marR="1749892" algn="just">
              <a:lnSpc>
                <a:spcPct val="119700"/>
              </a:lnSpc>
              <a:spcBef>
                <a:spcPts val="9"/>
              </a:spcBef>
            </a:pPr>
            <a:r>
              <a:rPr sz="1765" dirty="0">
                <a:solidFill>
                  <a:srgbClr val="653200"/>
                </a:solidFill>
                <a:latin typeface="Arial"/>
                <a:cs typeface="Arial"/>
              </a:rPr>
              <a:t>RCPX = </a:t>
            </a:r>
            <a:r>
              <a:rPr sz="1765" spc="-4" dirty="0">
                <a:solidFill>
                  <a:srgbClr val="653200"/>
                </a:solidFill>
                <a:latin typeface="Arial"/>
                <a:cs typeface="Arial"/>
              </a:rPr>
              <a:t>nominal (1.0)  </a:t>
            </a:r>
            <a:r>
              <a:rPr sz="1765" dirty="0">
                <a:solidFill>
                  <a:srgbClr val="653200"/>
                </a:solidFill>
                <a:latin typeface="Arial"/>
                <a:cs typeface="Arial"/>
              </a:rPr>
              <a:t>RUSE = </a:t>
            </a:r>
            <a:r>
              <a:rPr sz="1765" spc="-4" dirty="0">
                <a:solidFill>
                  <a:srgbClr val="653200"/>
                </a:solidFill>
                <a:latin typeface="Arial"/>
                <a:cs typeface="Arial"/>
              </a:rPr>
              <a:t>nominal (1.0)  </a:t>
            </a:r>
            <a:r>
              <a:rPr sz="1765" dirty="0">
                <a:solidFill>
                  <a:srgbClr val="653200"/>
                </a:solidFill>
                <a:latin typeface="Arial"/>
                <a:cs typeface="Arial"/>
              </a:rPr>
              <a:t>PREX = </a:t>
            </a:r>
            <a:r>
              <a:rPr sz="1765" spc="-4" dirty="0">
                <a:solidFill>
                  <a:srgbClr val="653200"/>
                </a:solidFill>
                <a:latin typeface="Arial"/>
                <a:cs typeface="Arial"/>
              </a:rPr>
              <a:t>nominal (1.0)  FCIL </a:t>
            </a:r>
            <a:r>
              <a:rPr sz="1765" dirty="0">
                <a:solidFill>
                  <a:srgbClr val="653200"/>
                </a:solidFill>
                <a:latin typeface="Arial"/>
                <a:cs typeface="Arial"/>
              </a:rPr>
              <a:t>= </a:t>
            </a:r>
            <a:r>
              <a:rPr sz="1765" spc="-4" dirty="0">
                <a:solidFill>
                  <a:srgbClr val="653200"/>
                </a:solidFill>
                <a:latin typeface="Arial"/>
                <a:cs typeface="Arial"/>
              </a:rPr>
              <a:t>nominal (1.0)  </a:t>
            </a:r>
            <a:r>
              <a:rPr sz="1765" dirty="0">
                <a:solidFill>
                  <a:srgbClr val="653200"/>
                </a:solidFill>
                <a:latin typeface="Arial"/>
                <a:cs typeface="Arial"/>
              </a:rPr>
              <a:t>SCEO = </a:t>
            </a:r>
            <a:r>
              <a:rPr sz="1765" spc="-4" dirty="0">
                <a:solidFill>
                  <a:srgbClr val="653200"/>
                </a:solidFill>
                <a:latin typeface="Arial"/>
                <a:cs typeface="Arial"/>
              </a:rPr>
              <a:t>nominal</a:t>
            </a:r>
            <a:r>
              <a:rPr sz="1765" spc="-53" dirty="0">
                <a:solidFill>
                  <a:srgbClr val="653200"/>
                </a:solidFill>
                <a:latin typeface="Arial"/>
                <a:cs typeface="Arial"/>
              </a:rPr>
              <a:t> </a:t>
            </a:r>
            <a:r>
              <a:rPr sz="1765" spc="-9" dirty="0">
                <a:solidFill>
                  <a:srgbClr val="653200"/>
                </a:solidFill>
                <a:latin typeface="Arial"/>
                <a:cs typeface="Arial"/>
              </a:rPr>
              <a:t>(1.0)</a:t>
            </a:r>
            <a:endParaRPr sz="1765">
              <a:latin typeface="Arial"/>
              <a:cs typeface="Arial"/>
            </a:endParaRPr>
          </a:p>
        </p:txBody>
      </p:sp>
      <p:sp>
        <p:nvSpPr>
          <p:cNvPr id="6" name="object 6"/>
          <p:cNvSpPr txBox="1">
            <a:spLocks noGrp="1"/>
          </p:cNvSpPr>
          <p:nvPr>
            <p:ph type="title"/>
          </p:nvPr>
        </p:nvSpPr>
        <p:spPr>
          <a:xfrm>
            <a:off x="1540042" y="566430"/>
            <a:ext cx="666814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104</a:t>
            </a:r>
            <a:endParaRPr sz="1235">
              <a:latin typeface="Arial"/>
              <a:cs typeface="Arial"/>
            </a:endParaRPr>
          </a:p>
        </p:txBody>
      </p:sp>
    </p:spTree>
    <p:extLst>
      <p:ext uri="{BB962C8B-B14F-4D97-AF65-F5344CB8AC3E}">
        <p14:creationId xmlns:p14="http://schemas.microsoft.com/office/powerpoint/2010/main" val="14486316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9063" y="3773601"/>
            <a:ext cx="2856379" cy="1364469"/>
          </a:xfrm>
          <a:prstGeom prst="rect">
            <a:avLst/>
          </a:prstGeom>
        </p:spPr>
        <p:txBody>
          <a:bodyPr vert="horz" wrap="square" lIns="0" tIns="159124" rIns="0" bIns="0" rtlCol="0">
            <a:spAutoFit/>
          </a:bodyPr>
          <a:lstStyle/>
          <a:p>
            <a:pPr marL="11206">
              <a:spcBef>
                <a:spcPts val="1253"/>
              </a:spcBef>
            </a:pPr>
            <a:r>
              <a:rPr sz="1941" spc="-4" dirty="0">
                <a:solidFill>
                  <a:srgbClr val="650065"/>
                </a:solidFill>
                <a:latin typeface="Arial"/>
                <a:cs typeface="Arial"/>
              </a:rPr>
              <a:t>= 194.41 * </a:t>
            </a:r>
            <a:r>
              <a:rPr sz="1941" dirty="0">
                <a:solidFill>
                  <a:srgbClr val="650065"/>
                </a:solidFill>
                <a:latin typeface="Arial"/>
                <a:cs typeface="Arial"/>
              </a:rPr>
              <a:t>[1.29 </a:t>
            </a:r>
            <a:r>
              <a:rPr sz="1941" spc="-4" dirty="0">
                <a:solidFill>
                  <a:srgbClr val="650065"/>
                </a:solidFill>
                <a:latin typeface="Arial"/>
                <a:cs typeface="Arial"/>
              </a:rPr>
              <a:t>x</a:t>
            </a:r>
            <a:r>
              <a:rPr sz="1941" spc="-35" dirty="0">
                <a:solidFill>
                  <a:srgbClr val="650065"/>
                </a:solidFill>
                <a:latin typeface="Arial"/>
                <a:cs typeface="Arial"/>
              </a:rPr>
              <a:t> </a:t>
            </a:r>
            <a:r>
              <a:rPr sz="1941" dirty="0">
                <a:solidFill>
                  <a:srgbClr val="650065"/>
                </a:solidFill>
                <a:latin typeface="Arial"/>
                <a:cs typeface="Arial"/>
              </a:rPr>
              <a:t>0.83)</a:t>
            </a:r>
            <a:endParaRPr sz="1941">
              <a:latin typeface="Arial"/>
              <a:cs typeface="Arial"/>
            </a:endParaRPr>
          </a:p>
          <a:p>
            <a:pPr marL="11206">
              <a:spcBef>
                <a:spcPts val="1165"/>
              </a:spcBef>
            </a:pPr>
            <a:r>
              <a:rPr sz="1941" spc="-4" dirty="0">
                <a:solidFill>
                  <a:srgbClr val="650065"/>
                </a:solidFill>
                <a:latin typeface="Arial"/>
                <a:cs typeface="Arial"/>
              </a:rPr>
              <a:t>= 194.41 x</a:t>
            </a:r>
            <a:r>
              <a:rPr sz="1941" dirty="0">
                <a:solidFill>
                  <a:srgbClr val="650065"/>
                </a:solidFill>
                <a:latin typeface="Arial"/>
                <a:cs typeface="Arial"/>
              </a:rPr>
              <a:t> 1.07</a:t>
            </a:r>
            <a:endParaRPr sz="1941">
              <a:latin typeface="Arial"/>
              <a:cs typeface="Arial"/>
            </a:endParaRPr>
          </a:p>
          <a:p>
            <a:pPr marL="11206">
              <a:spcBef>
                <a:spcPts val="1165"/>
              </a:spcBef>
            </a:pPr>
            <a:r>
              <a:rPr sz="1941" spc="-4" dirty="0">
                <a:solidFill>
                  <a:srgbClr val="650065"/>
                </a:solidFill>
                <a:latin typeface="Arial"/>
                <a:cs typeface="Arial"/>
              </a:rPr>
              <a:t>= 208.155 </a:t>
            </a:r>
            <a:r>
              <a:rPr sz="1941" dirty="0">
                <a:solidFill>
                  <a:srgbClr val="650065"/>
                </a:solidFill>
                <a:latin typeface="Arial"/>
                <a:cs typeface="Arial"/>
              </a:rPr>
              <a:t>Person</a:t>
            </a:r>
            <a:r>
              <a:rPr sz="1941" spc="-26" dirty="0">
                <a:solidFill>
                  <a:srgbClr val="650065"/>
                </a:solidFill>
                <a:latin typeface="Arial"/>
                <a:cs typeface="Arial"/>
              </a:rPr>
              <a:t> </a:t>
            </a:r>
            <a:r>
              <a:rPr sz="1941" spc="-4" dirty="0">
                <a:solidFill>
                  <a:srgbClr val="650065"/>
                </a:solidFill>
                <a:latin typeface="Arial"/>
                <a:cs typeface="Arial"/>
              </a:rPr>
              <a:t>months</a:t>
            </a:r>
            <a:endParaRPr sz="1941">
              <a:latin typeface="Arial"/>
              <a:cs typeface="Arial"/>
            </a:endParaRPr>
          </a:p>
        </p:txBody>
      </p:sp>
      <p:sp>
        <p:nvSpPr>
          <p:cNvPr id="3" name="object 3"/>
          <p:cNvSpPr txBox="1">
            <a:spLocks noGrp="1"/>
          </p:cNvSpPr>
          <p:nvPr>
            <p:ph type="title"/>
          </p:nvPr>
        </p:nvSpPr>
        <p:spPr>
          <a:xfrm>
            <a:off x="1973179" y="566430"/>
            <a:ext cx="623501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p:nvPr/>
        </p:nvSpPr>
        <p:spPr>
          <a:xfrm>
            <a:off x="3806351" y="2080259"/>
            <a:ext cx="4731634" cy="1147034"/>
          </a:xfrm>
          <a:prstGeom prst="rect">
            <a:avLst/>
          </a:prstGeom>
          <a:blipFill>
            <a:blip r:embed="rId2" cstate="print"/>
            <a:stretch>
              <a:fillRect/>
            </a:stretch>
          </a:blipFill>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105</a:t>
            </a:r>
            <a:endParaRPr sz="1235">
              <a:latin typeface="Arial"/>
              <a:cs typeface="Arial"/>
            </a:endParaRPr>
          </a:p>
        </p:txBody>
      </p:sp>
    </p:spTree>
    <p:extLst>
      <p:ext uri="{BB962C8B-B14F-4D97-AF65-F5344CB8AC3E}">
        <p14:creationId xmlns:p14="http://schemas.microsoft.com/office/powerpoint/2010/main" val="22466250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7851" y="1636059"/>
            <a:ext cx="7459196" cy="2007963"/>
          </a:xfrm>
          <a:prstGeom prst="rect">
            <a:avLst/>
          </a:prstGeom>
        </p:spPr>
        <p:txBody>
          <a:bodyPr vert="horz" wrap="square" lIns="0" tIns="10646" rIns="0" bIns="0" rtlCol="0">
            <a:spAutoFit/>
          </a:bodyPr>
          <a:lstStyle/>
          <a:p>
            <a:pPr marL="24094" algn="just">
              <a:spcBef>
                <a:spcPts val="84"/>
              </a:spcBef>
            </a:pPr>
            <a:r>
              <a:rPr sz="1941" b="1" spc="-4" dirty="0">
                <a:solidFill>
                  <a:srgbClr val="CC0000"/>
                </a:solidFill>
                <a:latin typeface="Arial"/>
                <a:cs typeface="Arial"/>
              </a:rPr>
              <a:t>Post Architecture</a:t>
            </a:r>
            <a:r>
              <a:rPr sz="1941" b="1" spc="13" dirty="0">
                <a:solidFill>
                  <a:srgbClr val="CC0000"/>
                </a:solidFill>
                <a:latin typeface="Arial"/>
                <a:cs typeface="Arial"/>
              </a:rPr>
              <a:t> </a:t>
            </a:r>
            <a:r>
              <a:rPr sz="1941" b="1" dirty="0">
                <a:solidFill>
                  <a:srgbClr val="CC0000"/>
                </a:solidFill>
                <a:latin typeface="Arial"/>
                <a:cs typeface="Arial"/>
              </a:rPr>
              <a:t>Model</a:t>
            </a:r>
            <a:endParaRPr sz="1941">
              <a:latin typeface="Arial"/>
              <a:cs typeface="Arial"/>
            </a:endParaRPr>
          </a:p>
          <a:p>
            <a:pPr marL="11206" marR="4483" algn="just">
              <a:lnSpc>
                <a:spcPct val="99900"/>
              </a:lnSpc>
              <a:spcBef>
                <a:spcPts val="1579"/>
              </a:spcBef>
            </a:pPr>
            <a:r>
              <a:rPr sz="1941" spc="-4" dirty="0">
                <a:latin typeface="Times New Roman"/>
                <a:cs typeface="Times New Roman"/>
              </a:rPr>
              <a:t>The post architecture model is </a:t>
            </a:r>
            <a:r>
              <a:rPr sz="1941" dirty="0">
                <a:latin typeface="Times New Roman"/>
                <a:cs typeface="Times New Roman"/>
              </a:rPr>
              <a:t>the </a:t>
            </a:r>
            <a:r>
              <a:rPr sz="1941" spc="-9" dirty="0">
                <a:latin typeface="Times New Roman"/>
                <a:cs typeface="Times New Roman"/>
              </a:rPr>
              <a:t>most </a:t>
            </a:r>
            <a:r>
              <a:rPr sz="1941" spc="-4" dirty="0">
                <a:latin typeface="Times New Roman"/>
                <a:cs typeface="Times New Roman"/>
              </a:rPr>
              <a:t>detailed estimation model and is  intended to </a:t>
            </a:r>
            <a:r>
              <a:rPr sz="1941" dirty="0">
                <a:latin typeface="Times New Roman"/>
                <a:cs typeface="Times New Roman"/>
              </a:rPr>
              <a:t>be </a:t>
            </a:r>
            <a:r>
              <a:rPr sz="1941" spc="-4" dirty="0">
                <a:latin typeface="Times New Roman"/>
                <a:cs typeface="Times New Roman"/>
              </a:rPr>
              <a:t>used </a:t>
            </a:r>
            <a:r>
              <a:rPr sz="1941" spc="-9" dirty="0">
                <a:latin typeface="Times New Roman"/>
                <a:cs typeface="Times New Roman"/>
              </a:rPr>
              <a:t>when </a:t>
            </a:r>
            <a:r>
              <a:rPr sz="1941" spc="-4" dirty="0">
                <a:latin typeface="Times New Roman"/>
                <a:cs typeface="Times New Roman"/>
              </a:rPr>
              <a:t>a software life cycle architecture </a:t>
            </a:r>
            <a:r>
              <a:rPr sz="1941" dirty="0">
                <a:latin typeface="Times New Roman"/>
                <a:cs typeface="Times New Roman"/>
              </a:rPr>
              <a:t>has </a:t>
            </a:r>
            <a:r>
              <a:rPr sz="1941" spc="-4" dirty="0">
                <a:latin typeface="Times New Roman"/>
                <a:cs typeface="Times New Roman"/>
              </a:rPr>
              <a:t>been  completed. </a:t>
            </a:r>
            <a:r>
              <a:rPr sz="1941" dirty="0">
                <a:latin typeface="Times New Roman"/>
                <a:cs typeface="Times New Roman"/>
              </a:rPr>
              <a:t>This </a:t>
            </a:r>
            <a:r>
              <a:rPr sz="1941" spc="-4" dirty="0">
                <a:latin typeface="Times New Roman"/>
                <a:cs typeface="Times New Roman"/>
              </a:rPr>
              <a:t>model is used in </a:t>
            </a:r>
            <a:r>
              <a:rPr sz="1941" dirty="0">
                <a:latin typeface="Times New Roman"/>
                <a:cs typeface="Times New Roman"/>
              </a:rPr>
              <a:t>the </a:t>
            </a:r>
            <a:r>
              <a:rPr sz="1941" spc="-4" dirty="0">
                <a:latin typeface="Times New Roman"/>
                <a:cs typeface="Times New Roman"/>
              </a:rPr>
              <a:t>development and maintenance </a:t>
            </a:r>
            <a:r>
              <a:rPr sz="1941" dirty="0">
                <a:latin typeface="Times New Roman"/>
                <a:cs typeface="Times New Roman"/>
              </a:rPr>
              <a:t>of  </a:t>
            </a:r>
            <a:r>
              <a:rPr sz="1941" spc="-4" dirty="0">
                <a:latin typeface="Times New Roman"/>
                <a:cs typeface="Times New Roman"/>
              </a:rPr>
              <a:t>software </a:t>
            </a:r>
            <a:r>
              <a:rPr sz="1941" dirty="0">
                <a:latin typeface="Times New Roman"/>
                <a:cs typeface="Times New Roman"/>
              </a:rPr>
              <a:t>products </a:t>
            </a:r>
            <a:r>
              <a:rPr sz="1941" spc="-4" dirty="0">
                <a:latin typeface="Times New Roman"/>
                <a:cs typeface="Times New Roman"/>
              </a:rPr>
              <a:t>in </a:t>
            </a:r>
            <a:r>
              <a:rPr sz="1941" dirty="0">
                <a:latin typeface="Times New Roman"/>
                <a:cs typeface="Times New Roman"/>
              </a:rPr>
              <a:t>the </a:t>
            </a:r>
            <a:r>
              <a:rPr sz="1941" spc="-4" dirty="0">
                <a:latin typeface="Times New Roman"/>
                <a:cs typeface="Times New Roman"/>
              </a:rPr>
              <a:t>application generators, system </a:t>
            </a:r>
            <a:r>
              <a:rPr sz="1941" dirty="0">
                <a:latin typeface="Times New Roman"/>
                <a:cs typeface="Times New Roman"/>
              </a:rPr>
              <a:t>integration or  </a:t>
            </a:r>
            <a:r>
              <a:rPr sz="1941" spc="-4" dirty="0">
                <a:latin typeface="Times New Roman"/>
                <a:cs typeface="Times New Roman"/>
              </a:rPr>
              <a:t>infrastructure</a:t>
            </a:r>
            <a:r>
              <a:rPr sz="1941" spc="4" dirty="0">
                <a:latin typeface="Times New Roman"/>
                <a:cs typeface="Times New Roman"/>
              </a:rPr>
              <a:t> </a:t>
            </a:r>
            <a:r>
              <a:rPr sz="1941" spc="-4" dirty="0">
                <a:latin typeface="Times New Roman"/>
                <a:cs typeface="Times New Roman"/>
              </a:rPr>
              <a:t>sectors.</a:t>
            </a:r>
            <a:endParaRPr sz="1941">
              <a:latin typeface="Times New Roman"/>
              <a:cs typeface="Times New Roman"/>
            </a:endParaRPr>
          </a:p>
        </p:txBody>
      </p:sp>
      <p:sp>
        <p:nvSpPr>
          <p:cNvPr id="3" name="object 3"/>
          <p:cNvSpPr txBox="1"/>
          <p:nvPr/>
        </p:nvSpPr>
        <p:spPr>
          <a:xfrm>
            <a:off x="7767013" y="3727974"/>
            <a:ext cx="158563" cy="440256"/>
          </a:xfrm>
          <a:prstGeom prst="rect">
            <a:avLst/>
          </a:prstGeom>
        </p:spPr>
        <p:txBody>
          <a:bodyPr vert="horz" wrap="square" lIns="0" tIns="12326" rIns="0" bIns="0" rtlCol="0">
            <a:spAutoFit/>
          </a:bodyPr>
          <a:lstStyle/>
          <a:p>
            <a:pPr marL="11206">
              <a:spcBef>
                <a:spcPts val="97"/>
              </a:spcBef>
            </a:pPr>
            <a:r>
              <a:rPr sz="2780" spc="-1711" dirty="0">
                <a:latin typeface="Verdana"/>
                <a:cs typeface="Verdana"/>
              </a:rPr>
              <a:t></a:t>
            </a:r>
            <a:endParaRPr sz="2780">
              <a:latin typeface="Verdana"/>
              <a:cs typeface="Verdana"/>
            </a:endParaRPr>
          </a:p>
        </p:txBody>
      </p:sp>
      <p:sp>
        <p:nvSpPr>
          <p:cNvPr id="4" name="object 4"/>
          <p:cNvSpPr txBox="1"/>
          <p:nvPr/>
        </p:nvSpPr>
        <p:spPr>
          <a:xfrm>
            <a:off x="6461752" y="3588124"/>
            <a:ext cx="513790" cy="440192"/>
          </a:xfrm>
          <a:prstGeom prst="rect">
            <a:avLst/>
          </a:prstGeom>
        </p:spPr>
        <p:txBody>
          <a:bodyPr vert="horz" wrap="square" lIns="0" tIns="12326" rIns="0" bIns="0" rtlCol="0">
            <a:spAutoFit/>
          </a:bodyPr>
          <a:lstStyle/>
          <a:p>
            <a:pPr marL="33619">
              <a:spcBef>
                <a:spcPts val="97"/>
              </a:spcBef>
            </a:pPr>
            <a:r>
              <a:rPr sz="4169" spc="-2568" baseline="-22045" dirty="0">
                <a:latin typeface="Verdana"/>
                <a:cs typeface="Verdana"/>
              </a:rPr>
              <a:t></a:t>
            </a:r>
            <a:r>
              <a:rPr sz="4169" spc="-344" baseline="-22045" dirty="0">
                <a:latin typeface="Verdana"/>
                <a:cs typeface="Verdana"/>
              </a:rPr>
              <a:t> </a:t>
            </a:r>
            <a:r>
              <a:rPr sz="1632" spc="-4" dirty="0">
                <a:latin typeface="Times New Roman"/>
                <a:cs typeface="Times New Roman"/>
              </a:rPr>
              <a:t>17</a:t>
            </a:r>
            <a:endParaRPr sz="1632">
              <a:latin typeface="Times New Roman"/>
              <a:cs typeface="Times New Roman"/>
            </a:endParaRPr>
          </a:p>
        </p:txBody>
      </p:sp>
      <p:sp>
        <p:nvSpPr>
          <p:cNvPr id="5" name="object 5"/>
          <p:cNvSpPr txBox="1"/>
          <p:nvPr/>
        </p:nvSpPr>
        <p:spPr>
          <a:xfrm>
            <a:off x="6484164" y="4299473"/>
            <a:ext cx="1441637" cy="440256"/>
          </a:xfrm>
          <a:prstGeom prst="rect">
            <a:avLst/>
          </a:prstGeom>
        </p:spPr>
        <p:txBody>
          <a:bodyPr vert="horz" wrap="square" lIns="0" tIns="12326" rIns="0" bIns="0" rtlCol="0">
            <a:spAutoFit/>
          </a:bodyPr>
          <a:lstStyle/>
          <a:p>
            <a:pPr marL="11206">
              <a:spcBef>
                <a:spcPts val="97"/>
              </a:spcBef>
              <a:tabLst>
                <a:tab pos="1293788" algn="l"/>
              </a:tabLst>
            </a:pPr>
            <a:r>
              <a:rPr sz="2780" spc="-1711" dirty="0">
                <a:latin typeface="Verdana"/>
                <a:cs typeface="Verdana"/>
              </a:rPr>
              <a:t></a:t>
            </a:r>
            <a:r>
              <a:rPr sz="2780" spc="-463" dirty="0">
                <a:latin typeface="Verdana"/>
                <a:cs typeface="Verdana"/>
              </a:rPr>
              <a:t> </a:t>
            </a:r>
            <a:r>
              <a:rPr sz="2449" i="1" spc="184" baseline="1501" dirty="0">
                <a:latin typeface="Times New Roman"/>
                <a:cs typeface="Times New Roman"/>
              </a:rPr>
              <a:t>i</a:t>
            </a:r>
            <a:r>
              <a:rPr sz="2449" spc="79" baseline="1501" dirty="0">
                <a:latin typeface="Symbol"/>
                <a:cs typeface="Symbol"/>
              </a:rPr>
              <a:t></a:t>
            </a:r>
            <a:r>
              <a:rPr sz="2449" spc="-6" baseline="1501" dirty="0">
                <a:latin typeface="Times New Roman"/>
                <a:cs typeface="Times New Roman"/>
              </a:rPr>
              <a:t>7</a:t>
            </a:r>
            <a:r>
              <a:rPr sz="2449" baseline="1501" dirty="0">
                <a:latin typeface="Times New Roman"/>
                <a:cs typeface="Times New Roman"/>
              </a:rPr>
              <a:t>	</a:t>
            </a:r>
            <a:r>
              <a:rPr sz="2780" spc="-1711" dirty="0">
                <a:latin typeface="Verdana"/>
                <a:cs typeface="Verdana"/>
              </a:rPr>
              <a:t></a:t>
            </a:r>
            <a:endParaRPr sz="2780">
              <a:latin typeface="Verdana"/>
              <a:cs typeface="Verdana"/>
            </a:endParaRPr>
          </a:p>
        </p:txBody>
      </p:sp>
      <p:sp>
        <p:nvSpPr>
          <p:cNvPr id="6" name="object 6"/>
          <p:cNvSpPr txBox="1"/>
          <p:nvPr/>
        </p:nvSpPr>
        <p:spPr>
          <a:xfrm>
            <a:off x="3235809" y="3864235"/>
            <a:ext cx="4712074" cy="654029"/>
          </a:xfrm>
          <a:prstGeom prst="rect">
            <a:avLst/>
          </a:prstGeom>
        </p:spPr>
        <p:txBody>
          <a:bodyPr vert="horz" wrap="square" lIns="0" tIns="15688" rIns="0" bIns="0" rtlCol="0">
            <a:spAutoFit/>
          </a:bodyPr>
          <a:lstStyle/>
          <a:p>
            <a:pPr marL="33619">
              <a:spcBef>
                <a:spcPts val="124"/>
              </a:spcBef>
              <a:tabLst>
                <a:tab pos="1424904" algn="l"/>
              </a:tabLst>
            </a:pPr>
            <a:r>
              <a:rPr sz="4169" i="1" spc="46" baseline="14109" dirty="0">
                <a:latin typeface="Times New Roman"/>
                <a:cs typeface="Times New Roman"/>
              </a:rPr>
              <a:t>PM</a:t>
            </a:r>
            <a:r>
              <a:rPr sz="1632" i="1" spc="31" dirty="0">
                <a:latin typeface="Times New Roman"/>
                <a:cs typeface="Times New Roman"/>
              </a:rPr>
              <a:t>adjusted	</a:t>
            </a:r>
            <a:r>
              <a:rPr sz="4169" spc="6" baseline="14109" dirty="0">
                <a:latin typeface="Symbol"/>
                <a:cs typeface="Symbol"/>
              </a:rPr>
              <a:t></a:t>
            </a:r>
            <a:r>
              <a:rPr sz="4169" spc="6" baseline="14109" dirty="0">
                <a:latin typeface="Times New Roman"/>
                <a:cs typeface="Times New Roman"/>
              </a:rPr>
              <a:t> </a:t>
            </a:r>
            <a:r>
              <a:rPr sz="4169" i="1" spc="6" baseline="14109" dirty="0">
                <a:latin typeface="Times New Roman"/>
                <a:cs typeface="Times New Roman"/>
              </a:rPr>
              <a:t>PM </a:t>
            </a:r>
            <a:r>
              <a:rPr sz="1632" spc="-9" dirty="0">
                <a:latin typeface="Times New Roman"/>
                <a:cs typeface="Times New Roman"/>
              </a:rPr>
              <a:t>nominal </a:t>
            </a:r>
            <a:r>
              <a:rPr sz="4169" spc="6" baseline="14109" dirty="0">
                <a:latin typeface="Symbol"/>
                <a:cs typeface="Symbol"/>
              </a:rPr>
              <a:t></a:t>
            </a:r>
            <a:r>
              <a:rPr sz="4169" spc="-754" baseline="14109" dirty="0">
                <a:latin typeface="Times New Roman"/>
                <a:cs typeface="Times New Roman"/>
              </a:rPr>
              <a:t> </a:t>
            </a:r>
            <a:r>
              <a:rPr sz="4169" spc="-1290" baseline="-4409" dirty="0">
                <a:latin typeface="Verdana"/>
                <a:cs typeface="Verdana"/>
              </a:rPr>
              <a:t></a:t>
            </a:r>
            <a:r>
              <a:rPr sz="4147" spc="-860" dirty="0">
                <a:latin typeface="Symbol"/>
                <a:cs typeface="Symbol"/>
              </a:rPr>
              <a:t></a:t>
            </a:r>
            <a:r>
              <a:rPr sz="4147" spc="-860" dirty="0">
                <a:latin typeface="Times New Roman"/>
                <a:cs typeface="Times New Roman"/>
              </a:rPr>
              <a:t> </a:t>
            </a:r>
            <a:r>
              <a:rPr sz="4169" i="1" spc="139" baseline="14109" dirty="0">
                <a:latin typeface="Times New Roman"/>
                <a:cs typeface="Times New Roman"/>
              </a:rPr>
              <a:t>EM</a:t>
            </a:r>
            <a:r>
              <a:rPr sz="1632" i="1" spc="93" dirty="0">
                <a:latin typeface="Times New Roman"/>
                <a:cs typeface="Times New Roman"/>
              </a:rPr>
              <a:t>i </a:t>
            </a:r>
            <a:r>
              <a:rPr sz="4169" spc="-2568" baseline="-4409" dirty="0">
                <a:latin typeface="Verdana"/>
                <a:cs typeface="Verdana"/>
              </a:rPr>
              <a:t></a:t>
            </a:r>
            <a:endParaRPr sz="4169" baseline="-4409">
              <a:latin typeface="Verdana"/>
              <a:cs typeface="Verdana"/>
            </a:endParaRPr>
          </a:p>
        </p:txBody>
      </p:sp>
      <p:sp>
        <p:nvSpPr>
          <p:cNvPr id="7" name="object 7"/>
          <p:cNvSpPr txBox="1"/>
          <p:nvPr/>
        </p:nvSpPr>
        <p:spPr>
          <a:xfrm>
            <a:off x="2333059" y="4833229"/>
            <a:ext cx="7523629" cy="1210581"/>
          </a:xfrm>
          <a:prstGeom prst="rect">
            <a:avLst/>
          </a:prstGeom>
        </p:spPr>
        <p:txBody>
          <a:bodyPr vert="horz" wrap="square" lIns="0" tIns="159124" rIns="0" bIns="0" rtlCol="0">
            <a:spAutoFit/>
          </a:bodyPr>
          <a:lstStyle/>
          <a:p>
            <a:pPr marL="11206">
              <a:spcBef>
                <a:spcPts val="1253"/>
              </a:spcBef>
            </a:pPr>
            <a:r>
              <a:rPr sz="1941" spc="-4" dirty="0">
                <a:solidFill>
                  <a:srgbClr val="650065"/>
                </a:solidFill>
                <a:latin typeface="Times New Roman"/>
                <a:cs typeface="Times New Roman"/>
              </a:rPr>
              <a:t>EM : Effort multiplier which is </a:t>
            </a:r>
            <a:r>
              <a:rPr sz="1941" dirty="0">
                <a:solidFill>
                  <a:srgbClr val="650065"/>
                </a:solidFill>
                <a:latin typeface="Times New Roman"/>
                <a:cs typeface="Times New Roman"/>
              </a:rPr>
              <a:t>the </a:t>
            </a:r>
            <a:r>
              <a:rPr sz="1941" spc="-4" dirty="0">
                <a:solidFill>
                  <a:srgbClr val="650065"/>
                </a:solidFill>
                <a:latin typeface="Times New Roman"/>
                <a:cs typeface="Times New Roman"/>
              </a:rPr>
              <a:t>product </a:t>
            </a:r>
            <a:r>
              <a:rPr sz="1941" dirty="0">
                <a:solidFill>
                  <a:srgbClr val="650065"/>
                </a:solidFill>
                <a:latin typeface="Times New Roman"/>
                <a:cs typeface="Times New Roman"/>
              </a:rPr>
              <a:t>of 17 </a:t>
            </a:r>
            <a:r>
              <a:rPr sz="1941" spc="-9" dirty="0">
                <a:solidFill>
                  <a:srgbClr val="650065"/>
                </a:solidFill>
                <a:latin typeface="Times New Roman"/>
                <a:cs typeface="Times New Roman"/>
              </a:rPr>
              <a:t>cost</a:t>
            </a:r>
            <a:r>
              <a:rPr sz="1941" spc="62" dirty="0">
                <a:solidFill>
                  <a:srgbClr val="650065"/>
                </a:solidFill>
                <a:latin typeface="Times New Roman"/>
                <a:cs typeface="Times New Roman"/>
              </a:rPr>
              <a:t> </a:t>
            </a:r>
            <a:r>
              <a:rPr sz="1941" spc="-4" dirty="0">
                <a:solidFill>
                  <a:srgbClr val="650065"/>
                </a:solidFill>
                <a:latin typeface="Times New Roman"/>
                <a:cs typeface="Times New Roman"/>
              </a:rPr>
              <a:t>drivers.</a:t>
            </a:r>
            <a:endParaRPr sz="1941">
              <a:latin typeface="Times New Roman"/>
              <a:cs typeface="Times New Roman"/>
            </a:endParaRPr>
          </a:p>
          <a:p>
            <a:pPr marL="11206" marR="4483">
              <a:spcBef>
                <a:spcPts val="1165"/>
              </a:spcBef>
            </a:pPr>
            <a:r>
              <a:rPr sz="1941" spc="-4" dirty="0">
                <a:solidFill>
                  <a:srgbClr val="650065"/>
                </a:solidFill>
                <a:latin typeface="Times New Roman"/>
                <a:cs typeface="Times New Roman"/>
              </a:rPr>
              <a:t>The </a:t>
            </a:r>
            <a:r>
              <a:rPr sz="1941" dirty="0">
                <a:solidFill>
                  <a:srgbClr val="650065"/>
                </a:solidFill>
                <a:latin typeface="Times New Roman"/>
                <a:cs typeface="Times New Roman"/>
              </a:rPr>
              <a:t>17 </a:t>
            </a:r>
            <a:r>
              <a:rPr sz="1941" spc="-4" dirty="0">
                <a:solidFill>
                  <a:srgbClr val="650065"/>
                </a:solidFill>
                <a:latin typeface="Times New Roman"/>
                <a:cs typeface="Times New Roman"/>
              </a:rPr>
              <a:t>cost drivers </a:t>
            </a:r>
            <a:r>
              <a:rPr sz="1941" dirty="0">
                <a:solidFill>
                  <a:srgbClr val="650065"/>
                </a:solidFill>
                <a:latin typeface="Times New Roman"/>
                <a:cs typeface="Times New Roman"/>
              </a:rPr>
              <a:t>of the </a:t>
            </a:r>
            <a:r>
              <a:rPr sz="1941" spc="-4" dirty="0">
                <a:solidFill>
                  <a:srgbClr val="650065"/>
                </a:solidFill>
                <a:latin typeface="Times New Roman"/>
                <a:cs typeface="Times New Roman"/>
              </a:rPr>
              <a:t>Post Architecture model are described in </a:t>
            </a:r>
            <a:r>
              <a:rPr sz="1941" dirty="0">
                <a:solidFill>
                  <a:srgbClr val="650065"/>
                </a:solidFill>
                <a:latin typeface="Times New Roman"/>
                <a:cs typeface="Times New Roman"/>
              </a:rPr>
              <a:t>the  </a:t>
            </a:r>
            <a:r>
              <a:rPr sz="1941" spc="-4" dirty="0">
                <a:solidFill>
                  <a:srgbClr val="650065"/>
                </a:solidFill>
                <a:latin typeface="Times New Roman"/>
                <a:cs typeface="Times New Roman"/>
              </a:rPr>
              <a:t>table</a:t>
            </a:r>
            <a:r>
              <a:rPr sz="1941" spc="-9" dirty="0">
                <a:solidFill>
                  <a:srgbClr val="650065"/>
                </a:solidFill>
                <a:latin typeface="Times New Roman"/>
                <a:cs typeface="Times New Roman"/>
              </a:rPr>
              <a:t> </a:t>
            </a:r>
            <a:r>
              <a:rPr sz="1941" dirty="0">
                <a:solidFill>
                  <a:srgbClr val="650065"/>
                </a:solidFill>
                <a:latin typeface="Times New Roman"/>
                <a:cs typeface="Times New Roman"/>
              </a:rPr>
              <a:t>16.</a:t>
            </a:r>
            <a:endParaRPr sz="1941">
              <a:latin typeface="Times New Roman"/>
              <a:cs typeface="Times New Roman"/>
            </a:endParaRPr>
          </a:p>
        </p:txBody>
      </p:sp>
      <p:sp>
        <p:nvSpPr>
          <p:cNvPr id="8" name="object 8"/>
          <p:cNvSpPr txBox="1">
            <a:spLocks noGrp="1"/>
          </p:cNvSpPr>
          <p:nvPr>
            <p:ph type="title"/>
          </p:nvPr>
        </p:nvSpPr>
        <p:spPr>
          <a:xfrm>
            <a:off x="1155032" y="566430"/>
            <a:ext cx="70531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9" name="object 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0" name="object 1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106</a:t>
            </a:r>
            <a:endParaRPr sz="1235">
              <a:latin typeface="Arial"/>
              <a:cs typeface="Arial"/>
            </a:endParaRPr>
          </a:p>
        </p:txBody>
      </p:sp>
    </p:spTree>
    <p:extLst>
      <p:ext uri="{BB962C8B-B14F-4D97-AF65-F5344CB8AC3E}">
        <p14:creationId xmlns:p14="http://schemas.microsoft.com/office/powerpoint/2010/main" val="2357360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96479" y="1376979"/>
            <a:ext cx="5321697" cy="4473836"/>
          </a:xfrm>
          <a:prstGeom prst="rect">
            <a:avLst/>
          </a:prstGeom>
          <a:blipFill>
            <a:blip r:embed="rId2" cstate="print"/>
            <a:stretch>
              <a:fillRect/>
            </a:stretch>
          </a:blipFill>
        </p:spPr>
        <p:txBody>
          <a:bodyPr wrap="square" lIns="0" tIns="0" rIns="0" bIns="0" rtlCol="0"/>
          <a:lstStyle/>
          <a:p>
            <a:endParaRPr sz="1588"/>
          </a:p>
        </p:txBody>
      </p:sp>
      <p:sp>
        <p:nvSpPr>
          <p:cNvPr id="3" name="object 3"/>
          <p:cNvSpPr/>
          <p:nvPr/>
        </p:nvSpPr>
        <p:spPr>
          <a:xfrm>
            <a:off x="4953000" y="3535231"/>
            <a:ext cx="3765176" cy="0"/>
          </a:xfrm>
          <a:custGeom>
            <a:avLst/>
            <a:gdLst/>
            <a:ahLst/>
            <a:cxnLst/>
            <a:rect l="l" t="t" r="r" b="b"/>
            <a:pathLst>
              <a:path w="4267200">
                <a:moveTo>
                  <a:pt x="0" y="0"/>
                </a:moveTo>
                <a:lnTo>
                  <a:pt x="4267199" y="0"/>
                </a:lnTo>
              </a:path>
            </a:pathLst>
          </a:custGeom>
          <a:ln w="9524">
            <a:solidFill>
              <a:srgbClr val="000000"/>
            </a:solidFill>
          </a:ln>
        </p:spPr>
        <p:txBody>
          <a:bodyPr wrap="square" lIns="0" tIns="0" rIns="0" bIns="0" rtlCol="0"/>
          <a:lstStyle/>
          <a:p>
            <a:endParaRPr sz="1588"/>
          </a:p>
        </p:txBody>
      </p:sp>
      <p:sp>
        <p:nvSpPr>
          <p:cNvPr id="4" name="object 4"/>
          <p:cNvSpPr txBox="1"/>
          <p:nvPr/>
        </p:nvSpPr>
        <p:spPr>
          <a:xfrm>
            <a:off x="8810510" y="5967354"/>
            <a:ext cx="684119" cy="255678"/>
          </a:xfrm>
          <a:prstGeom prst="rect">
            <a:avLst/>
          </a:prstGeom>
        </p:spPr>
        <p:txBody>
          <a:bodyPr vert="horz" wrap="square" lIns="0" tIns="11206" rIns="0" bIns="0" rtlCol="0">
            <a:spAutoFit/>
          </a:bodyPr>
          <a:lstStyle/>
          <a:p>
            <a:pPr marL="11206">
              <a:spcBef>
                <a:spcPts val="88"/>
              </a:spcBef>
            </a:pPr>
            <a:r>
              <a:rPr sz="1588" b="1" spc="-9" dirty="0">
                <a:latin typeface="Arial"/>
                <a:cs typeface="Arial"/>
              </a:rPr>
              <a:t>C</a:t>
            </a:r>
            <a:r>
              <a:rPr sz="1588" b="1" dirty="0">
                <a:latin typeface="Arial"/>
                <a:cs typeface="Arial"/>
              </a:rPr>
              <a:t>ont…</a:t>
            </a:r>
            <a:endParaRPr sz="1588">
              <a:latin typeface="Arial"/>
              <a:cs typeface="Arial"/>
            </a:endParaRPr>
          </a:p>
        </p:txBody>
      </p:sp>
      <p:sp>
        <p:nvSpPr>
          <p:cNvPr id="5" name="object 5"/>
          <p:cNvSpPr txBox="1"/>
          <p:nvPr/>
        </p:nvSpPr>
        <p:spPr>
          <a:xfrm>
            <a:off x="3441101" y="5901463"/>
            <a:ext cx="4866715"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16: </a:t>
            </a:r>
            <a:r>
              <a:rPr sz="1412" spc="-4" dirty="0">
                <a:latin typeface="Arial"/>
                <a:cs typeface="Arial"/>
              </a:rPr>
              <a:t>Post Architecture Cost Driver rating level</a:t>
            </a:r>
            <a:r>
              <a:rPr sz="1412" spc="97" dirty="0">
                <a:latin typeface="Arial"/>
                <a:cs typeface="Arial"/>
              </a:rPr>
              <a:t> </a:t>
            </a:r>
            <a:r>
              <a:rPr sz="1412" spc="-4" dirty="0">
                <a:latin typeface="Arial"/>
                <a:cs typeface="Arial"/>
              </a:rPr>
              <a:t>summary</a:t>
            </a:r>
            <a:endParaRPr sz="1412">
              <a:latin typeface="Arial"/>
              <a:cs typeface="Arial"/>
            </a:endParaRPr>
          </a:p>
        </p:txBody>
      </p:sp>
      <p:sp>
        <p:nvSpPr>
          <p:cNvPr id="6" name="object 6"/>
          <p:cNvSpPr txBox="1">
            <a:spLocks noGrp="1"/>
          </p:cNvSpPr>
          <p:nvPr>
            <p:ph type="title"/>
          </p:nvPr>
        </p:nvSpPr>
        <p:spPr>
          <a:xfrm>
            <a:off x="1395663" y="378171"/>
            <a:ext cx="68125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2304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107</a:t>
            </a:r>
            <a:endParaRPr sz="1235">
              <a:latin typeface="Arial"/>
              <a:cs typeface="Arial"/>
            </a:endParaRPr>
          </a:p>
        </p:txBody>
      </p:sp>
    </p:spTree>
    <p:extLst>
      <p:ext uri="{BB962C8B-B14F-4D97-AF65-F5344CB8AC3E}">
        <p14:creationId xmlns:p14="http://schemas.microsoft.com/office/powerpoint/2010/main" val="9293982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38485" y="1245429"/>
            <a:ext cx="6109318" cy="4378130"/>
          </a:xfrm>
          <a:prstGeom prst="rect">
            <a:avLst/>
          </a:prstGeom>
          <a:blipFill>
            <a:blip r:embed="rId2"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946484" y="65364"/>
            <a:ext cx="685426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575572" y="5874883"/>
            <a:ext cx="4866715" cy="192360"/>
          </a:xfrm>
          <a:prstGeom prst="rect">
            <a:avLst/>
          </a:prstGeom>
        </p:spPr>
        <p:txBody>
          <a:bodyPr vert="horz" wrap="square" lIns="0" tIns="0" rIns="0" bIns="0" rtlCol="0">
            <a:spAutoFit/>
          </a:bodyPr>
          <a:lstStyle/>
          <a:p>
            <a:pPr marL="11206">
              <a:lnSpc>
                <a:spcPts val="1460"/>
              </a:lnSpc>
            </a:pPr>
            <a:r>
              <a:rPr sz="1412" b="1" spc="-4" dirty="0">
                <a:latin typeface="Arial"/>
                <a:cs typeface="Arial"/>
              </a:rPr>
              <a:t>Table </a:t>
            </a:r>
            <a:r>
              <a:rPr sz="1412" b="1" dirty="0">
                <a:latin typeface="Arial"/>
                <a:cs typeface="Arial"/>
              </a:rPr>
              <a:t>16: </a:t>
            </a:r>
            <a:r>
              <a:rPr sz="1412" spc="-4" dirty="0">
                <a:latin typeface="Arial"/>
                <a:cs typeface="Arial"/>
              </a:rPr>
              <a:t>Post Architecture Cost Driver rating level</a:t>
            </a:r>
            <a:r>
              <a:rPr sz="1412" spc="97" dirty="0">
                <a:latin typeface="Arial"/>
                <a:cs typeface="Arial"/>
              </a:rPr>
              <a:t> </a:t>
            </a:r>
            <a:r>
              <a:rPr sz="1412" spc="-4" dirty="0">
                <a:latin typeface="Arial"/>
                <a:cs typeface="Arial"/>
              </a:rPr>
              <a:t>summary</a:t>
            </a:r>
            <a:endParaRPr sz="1412">
              <a:latin typeface="Arial"/>
              <a:cs typeface="Arial"/>
            </a:endParaRPr>
          </a:p>
        </p:txBody>
      </p:sp>
      <p:sp>
        <p:nvSpPr>
          <p:cNvPr id="6" name="object 6"/>
          <p:cNvSpPr txBox="1"/>
          <p:nvPr/>
        </p:nvSpPr>
        <p:spPr>
          <a:xfrm>
            <a:off x="8810509" y="6040262"/>
            <a:ext cx="925606" cy="205184"/>
          </a:xfrm>
          <a:prstGeom prst="rect">
            <a:avLst/>
          </a:prstGeom>
        </p:spPr>
        <p:txBody>
          <a:bodyPr vert="horz" wrap="square" lIns="0" tIns="0" rIns="0" bIns="0" rtlCol="0">
            <a:spAutoFit/>
          </a:bodyPr>
          <a:lstStyle/>
          <a:p>
            <a:pPr marL="11206">
              <a:lnSpc>
                <a:spcPts val="1632"/>
              </a:lnSpc>
            </a:pPr>
            <a:r>
              <a:rPr sz="1588" b="1" spc="-4" dirty="0">
                <a:latin typeface="Arial"/>
                <a:cs typeface="Arial"/>
              </a:rPr>
              <a:t>Cont…</a:t>
            </a:r>
            <a:endParaRPr sz="1588">
              <a:latin typeface="Arial"/>
              <a:cs typeface="Arial"/>
            </a:endParaRPr>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108</a:t>
            </a:r>
            <a:endParaRPr sz="1235">
              <a:latin typeface="Arial"/>
              <a:cs typeface="Arial"/>
            </a:endParaRPr>
          </a:p>
        </p:txBody>
      </p:sp>
    </p:spTree>
    <p:extLst>
      <p:ext uri="{BB962C8B-B14F-4D97-AF65-F5344CB8AC3E}">
        <p14:creationId xmlns:p14="http://schemas.microsoft.com/office/powerpoint/2010/main" val="26144711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81846" y="1277470"/>
            <a:ext cx="7161066" cy="4434461"/>
          </a:xfrm>
          <a:prstGeom prst="rect">
            <a:avLst/>
          </a:prstGeom>
          <a:blipFill>
            <a:blip r:embed="rId2"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866274" y="378171"/>
            <a:ext cx="73419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575572" y="5874883"/>
            <a:ext cx="4866715" cy="192360"/>
          </a:xfrm>
          <a:prstGeom prst="rect">
            <a:avLst/>
          </a:prstGeom>
        </p:spPr>
        <p:txBody>
          <a:bodyPr vert="horz" wrap="square" lIns="0" tIns="0" rIns="0" bIns="0" rtlCol="0">
            <a:spAutoFit/>
          </a:bodyPr>
          <a:lstStyle/>
          <a:p>
            <a:pPr marL="11206">
              <a:lnSpc>
                <a:spcPts val="1460"/>
              </a:lnSpc>
            </a:pPr>
            <a:r>
              <a:rPr sz="1412" b="1" spc="-4" dirty="0">
                <a:latin typeface="Arial"/>
                <a:cs typeface="Arial"/>
              </a:rPr>
              <a:t>Table </a:t>
            </a:r>
            <a:r>
              <a:rPr sz="1412" b="1" dirty="0">
                <a:latin typeface="Arial"/>
                <a:cs typeface="Arial"/>
              </a:rPr>
              <a:t>16: </a:t>
            </a:r>
            <a:r>
              <a:rPr sz="1412" spc="-4" dirty="0">
                <a:latin typeface="Arial"/>
                <a:cs typeface="Arial"/>
              </a:rPr>
              <a:t>Post Architecture Cost Driver rating level</a:t>
            </a:r>
            <a:r>
              <a:rPr sz="1412" spc="97" dirty="0">
                <a:latin typeface="Arial"/>
                <a:cs typeface="Arial"/>
              </a:rPr>
              <a:t> </a:t>
            </a:r>
            <a:r>
              <a:rPr sz="1412" spc="-4" dirty="0">
                <a:latin typeface="Arial"/>
                <a:cs typeface="Arial"/>
              </a:rPr>
              <a:t>summary</a:t>
            </a:r>
            <a:endParaRPr sz="1412">
              <a:latin typeface="Arial"/>
              <a:cs typeface="Arial"/>
            </a:endParaRPr>
          </a:p>
        </p:txBody>
      </p:sp>
      <p:sp>
        <p:nvSpPr>
          <p:cNvPr id="6" name="object 6"/>
          <p:cNvSpPr txBox="1"/>
          <p:nvPr/>
        </p:nvSpPr>
        <p:spPr>
          <a:xfrm>
            <a:off x="8810509" y="6040262"/>
            <a:ext cx="925606" cy="205184"/>
          </a:xfrm>
          <a:prstGeom prst="rect">
            <a:avLst/>
          </a:prstGeom>
        </p:spPr>
        <p:txBody>
          <a:bodyPr vert="horz" wrap="square" lIns="0" tIns="0" rIns="0" bIns="0" rtlCol="0">
            <a:spAutoFit/>
          </a:bodyPr>
          <a:lstStyle/>
          <a:p>
            <a:pPr marL="11206">
              <a:lnSpc>
                <a:spcPts val="1632"/>
              </a:lnSpc>
            </a:pPr>
            <a:r>
              <a:rPr sz="1588" b="1" spc="-4" dirty="0">
                <a:latin typeface="Arial"/>
                <a:cs typeface="Arial"/>
              </a:rPr>
              <a:t>Cont…</a:t>
            </a:r>
            <a:endParaRPr sz="1588">
              <a:latin typeface="Arial"/>
              <a:cs typeface="Arial"/>
            </a:endParaRPr>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109</a:t>
            </a:r>
            <a:endParaRPr sz="1235">
              <a:latin typeface="Arial"/>
              <a:cs typeface="Arial"/>
            </a:endParaRPr>
          </a:p>
        </p:txBody>
      </p:sp>
    </p:spTree>
    <p:extLst>
      <p:ext uri="{BB962C8B-B14F-4D97-AF65-F5344CB8AC3E}">
        <p14:creationId xmlns:p14="http://schemas.microsoft.com/office/powerpoint/2010/main" val="38140939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7228" y="1164949"/>
            <a:ext cx="5507106" cy="4653160"/>
          </a:xfrm>
          <a:prstGeom prst="rect">
            <a:avLst/>
          </a:prstGeom>
          <a:blipFill>
            <a:blip r:embed="rId2" cstate="print"/>
            <a:stretch>
              <a:fillRect/>
            </a:stretch>
          </a:blipFill>
        </p:spPr>
        <p:txBody>
          <a:bodyPr wrap="square" lIns="0" tIns="0" rIns="0" bIns="0" rtlCol="0"/>
          <a:lstStyle/>
          <a:p>
            <a:endParaRPr sz="1588"/>
          </a:p>
        </p:txBody>
      </p:sp>
      <p:sp>
        <p:nvSpPr>
          <p:cNvPr id="3" name="object 3"/>
          <p:cNvSpPr txBox="1"/>
          <p:nvPr/>
        </p:nvSpPr>
        <p:spPr>
          <a:xfrm>
            <a:off x="3575572" y="5955250"/>
            <a:ext cx="4866715"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16: </a:t>
            </a:r>
            <a:r>
              <a:rPr sz="1412" spc="-4" dirty="0">
                <a:latin typeface="Arial"/>
                <a:cs typeface="Arial"/>
              </a:rPr>
              <a:t>Post Architecture Cost Driver rating level</a:t>
            </a:r>
            <a:r>
              <a:rPr sz="1412" spc="97" dirty="0">
                <a:latin typeface="Arial"/>
                <a:cs typeface="Arial"/>
              </a:rPr>
              <a:t> </a:t>
            </a:r>
            <a:r>
              <a:rPr sz="1412" spc="-4" dirty="0">
                <a:latin typeface="Arial"/>
                <a:cs typeface="Arial"/>
              </a:rPr>
              <a:t>summary</a:t>
            </a:r>
            <a:endParaRPr sz="1412">
              <a:latin typeface="Arial"/>
              <a:cs typeface="Arial"/>
            </a:endParaRPr>
          </a:p>
        </p:txBody>
      </p:sp>
      <p:sp>
        <p:nvSpPr>
          <p:cNvPr id="4" name="object 4"/>
          <p:cNvSpPr txBox="1">
            <a:spLocks noGrp="1"/>
          </p:cNvSpPr>
          <p:nvPr>
            <p:ph type="title"/>
          </p:nvPr>
        </p:nvSpPr>
        <p:spPr>
          <a:xfrm>
            <a:off x="1219200" y="378171"/>
            <a:ext cx="69889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07575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110</a:t>
            </a:r>
            <a:endParaRPr sz="1235">
              <a:latin typeface="Arial"/>
              <a:cs typeface="Arial"/>
            </a:endParaRPr>
          </a:p>
        </p:txBody>
      </p:sp>
    </p:spTree>
    <p:extLst>
      <p:ext uri="{BB962C8B-B14F-4D97-AF65-F5344CB8AC3E}">
        <p14:creationId xmlns:p14="http://schemas.microsoft.com/office/powerpoint/2010/main" val="101000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16823" y="3697941"/>
            <a:ext cx="1949824" cy="2017059"/>
          </a:xfrm>
          <a:custGeom>
            <a:avLst/>
            <a:gdLst/>
            <a:ahLst/>
            <a:cxnLst/>
            <a:rect l="l" t="t" r="r" b="b"/>
            <a:pathLst>
              <a:path w="2209800" h="2286000">
                <a:moveTo>
                  <a:pt x="2209800" y="1143000"/>
                </a:moveTo>
                <a:lnTo>
                  <a:pt x="2208777" y="1093443"/>
                </a:lnTo>
                <a:lnTo>
                  <a:pt x="2205739" y="1044423"/>
                </a:lnTo>
                <a:lnTo>
                  <a:pt x="2200726" y="995983"/>
                </a:lnTo>
                <a:lnTo>
                  <a:pt x="2193780" y="948167"/>
                </a:lnTo>
                <a:lnTo>
                  <a:pt x="2184942" y="901016"/>
                </a:lnTo>
                <a:lnTo>
                  <a:pt x="2174255" y="854574"/>
                </a:lnTo>
                <a:lnTo>
                  <a:pt x="2161759" y="808883"/>
                </a:lnTo>
                <a:lnTo>
                  <a:pt x="2147498" y="763988"/>
                </a:lnTo>
                <a:lnTo>
                  <a:pt x="2131511" y="719931"/>
                </a:lnTo>
                <a:lnTo>
                  <a:pt x="2113841" y="676754"/>
                </a:lnTo>
                <a:lnTo>
                  <a:pt x="2094530" y="634502"/>
                </a:lnTo>
                <a:lnTo>
                  <a:pt x="2073619" y="593216"/>
                </a:lnTo>
                <a:lnTo>
                  <a:pt x="2051150" y="552940"/>
                </a:lnTo>
                <a:lnTo>
                  <a:pt x="2027165" y="513717"/>
                </a:lnTo>
                <a:lnTo>
                  <a:pt x="2001705" y="475589"/>
                </a:lnTo>
                <a:lnTo>
                  <a:pt x="1974812" y="438601"/>
                </a:lnTo>
                <a:lnTo>
                  <a:pt x="1946527" y="402794"/>
                </a:lnTo>
                <a:lnTo>
                  <a:pt x="1916892" y="368212"/>
                </a:lnTo>
                <a:lnTo>
                  <a:pt x="1885950" y="334899"/>
                </a:lnTo>
                <a:lnTo>
                  <a:pt x="1853740" y="302895"/>
                </a:lnTo>
                <a:lnTo>
                  <a:pt x="1820306" y="272246"/>
                </a:lnTo>
                <a:lnTo>
                  <a:pt x="1785689" y="242993"/>
                </a:lnTo>
                <a:lnTo>
                  <a:pt x="1749931" y="215181"/>
                </a:lnTo>
                <a:lnTo>
                  <a:pt x="1713072" y="188851"/>
                </a:lnTo>
                <a:lnTo>
                  <a:pt x="1675155" y="164046"/>
                </a:lnTo>
                <a:lnTo>
                  <a:pt x="1636222" y="140811"/>
                </a:lnTo>
                <a:lnTo>
                  <a:pt x="1596314" y="119187"/>
                </a:lnTo>
                <a:lnTo>
                  <a:pt x="1555473" y="99218"/>
                </a:lnTo>
                <a:lnTo>
                  <a:pt x="1513740" y="80947"/>
                </a:lnTo>
                <a:lnTo>
                  <a:pt x="1471157" y="64417"/>
                </a:lnTo>
                <a:lnTo>
                  <a:pt x="1427766" y="49670"/>
                </a:lnTo>
                <a:lnTo>
                  <a:pt x="1383609" y="36750"/>
                </a:lnTo>
                <a:lnTo>
                  <a:pt x="1338727" y="25700"/>
                </a:lnTo>
                <a:lnTo>
                  <a:pt x="1293161" y="16562"/>
                </a:lnTo>
                <a:lnTo>
                  <a:pt x="1246954" y="9381"/>
                </a:lnTo>
                <a:lnTo>
                  <a:pt x="1200147" y="4198"/>
                </a:lnTo>
                <a:lnTo>
                  <a:pt x="1152781" y="1056"/>
                </a:lnTo>
                <a:lnTo>
                  <a:pt x="1104900" y="0"/>
                </a:lnTo>
                <a:lnTo>
                  <a:pt x="1057018" y="1056"/>
                </a:lnTo>
                <a:lnTo>
                  <a:pt x="1009652" y="4198"/>
                </a:lnTo>
                <a:lnTo>
                  <a:pt x="962845" y="9381"/>
                </a:lnTo>
                <a:lnTo>
                  <a:pt x="916638" y="16562"/>
                </a:lnTo>
                <a:lnTo>
                  <a:pt x="871073" y="25700"/>
                </a:lnTo>
                <a:lnTo>
                  <a:pt x="826190" y="36750"/>
                </a:lnTo>
                <a:lnTo>
                  <a:pt x="782033" y="49670"/>
                </a:lnTo>
                <a:lnTo>
                  <a:pt x="738642" y="64417"/>
                </a:lnTo>
                <a:lnTo>
                  <a:pt x="696059" y="80947"/>
                </a:lnTo>
                <a:lnTo>
                  <a:pt x="654326" y="99218"/>
                </a:lnTo>
                <a:lnTo>
                  <a:pt x="613485" y="119187"/>
                </a:lnTo>
                <a:lnTo>
                  <a:pt x="573577" y="140811"/>
                </a:lnTo>
                <a:lnTo>
                  <a:pt x="534644" y="164046"/>
                </a:lnTo>
                <a:lnTo>
                  <a:pt x="496727" y="188851"/>
                </a:lnTo>
                <a:lnTo>
                  <a:pt x="459869" y="215181"/>
                </a:lnTo>
                <a:lnTo>
                  <a:pt x="424110" y="242993"/>
                </a:lnTo>
                <a:lnTo>
                  <a:pt x="389493" y="272246"/>
                </a:lnTo>
                <a:lnTo>
                  <a:pt x="356059" y="302895"/>
                </a:lnTo>
                <a:lnTo>
                  <a:pt x="323850" y="334899"/>
                </a:lnTo>
                <a:lnTo>
                  <a:pt x="292907" y="368212"/>
                </a:lnTo>
                <a:lnTo>
                  <a:pt x="263272" y="402794"/>
                </a:lnTo>
                <a:lnTo>
                  <a:pt x="234987" y="438601"/>
                </a:lnTo>
                <a:lnTo>
                  <a:pt x="208094" y="475589"/>
                </a:lnTo>
                <a:lnTo>
                  <a:pt x="182634" y="513717"/>
                </a:lnTo>
                <a:lnTo>
                  <a:pt x="158649" y="552940"/>
                </a:lnTo>
                <a:lnTo>
                  <a:pt x="136180" y="593216"/>
                </a:lnTo>
                <a:lnTo>
                  <a:pt x="115269" y="634502"/>
                </a:lnTo>
                <a:lnTo>
                  <a:pt x="95958" y="676754"/>
                </a:lnTo>
                <a:lnTo>
                  <a:pt x="78288" y="719931"/>
                </a:lnTo>
                <a:lnTo>
                  <a:pt x="62302" y="763988"/>
                </a:lnTo>
                <a:lnTo>
                  <a:pt x="48040" y="808883"/>
                </a:lnTo>
                <a:lnTo>
                  <a:pt x="35544" y="854574"/>
                </a:lnTo>
                <a:lnTo>
                  <a:pt x="24857" y="901016"/>
                </a:lnTo>
                <a:lnTo>
                  <a:pt x="16019" y="948167"/>
                </a:lnTo>
                <a:lnTo>
                  <a:pt x="9073" y="995983"/>
                </a:lnTo>
                <a:lnTo>
                  <a:pt x="4060" y="1044423"/>
                </a:lnTo>
                <a:lnTo>
                  <a:pt x="1022" y="1093443"/>
                </a:lnTo>
                <a:lnTo>
                  <a:pt x="0" y="1143000"/>
                </a:lnTo>
                <a:lnTo>
                  <a:pt x="1022" y="1192556"/>
                </a:lnTo>
                <a:lnTo>
                  <a:pt x="4060" y="1241576"/>
                </a:lnTo>
                <a:lnTo>
                  <a:pt x="9073" y="1290016"/>
                </a:lnTo>
                <a:lnTo>
                  <a:pt x="16019" y="1337832"/>
                </a:lnTo>
                <a:lnTo>
                  <a:pt x="24857" y="1384983"/>
                </a:lnTo>
                <a:lnTo>
                  <a:pt x="35544" y="1431425"/>
                </a:lnTo>
                <a:lnTo>
                  <a:pt x="48040" y="1477116"/>
                </a:lnTo>
                <a:lnTo>
                  <a:pt x="62302" y="1522011"/>
                </a:lnTo>
                <a:lnTo>
                  <a:pt x="78288" y="1566068"/>
                </a:lnTo>
                <a:lnTo>
                  <a:pt x="95958" y="1609245"/>
                </a:lnTo>
                <a:lnTo>
                  <a:pt x="115269" y="1651498"/>
                </a:lnTo>
                <a:lnTo>
                  <a:pt x="136180" y="1692783"/>
                </a:lnTo>
                <a:lnTo>
                  <a:pt x="158649" y="1733059"/>
                </a:lnTo>
                <a:lnTo>
                  <a:pt x="182634" y="1772282"/>
                </a:lnTo>
                <a:lnTo>
                  <a:pt x="208094" y="1810410"/>
                </a:lnTo>
                <a:lnTo>
                  <a:pt x="234987" y="1847398"/>
                </a:lnTo>
                <a:lnTo>
                  <a:pt x="263272" y="1883205"/>
                </a:lnTo>
                <a:lnTo>
                  <a:pt x="292907" y="1917787"/>
                </a:lnTo>
                <a:lnTo>
                  <a:pt x="323850" y="1951101"/>
                </a:lnTo>
                <a:lnTo>
                  <a:pt x="356059" y="1983104"/>
                </a:lnTo>
                <a:lnTo>
                  <a:pt x="389493" y="2013753"/>
                </a:lnTo>
                <a:lnTo>
                  <a:pt x="424110" y="2043006"/>
                </a:lnTo>
                <a:lnTo>
                  <a:pt x="459869" y="2070818"/>
                </a:lnTo>
                <a:lnTo>
                  <a:pt x="496727" y="2097148"/>
                </a:lnTo>
                <a:lnTo>
                  <a:pt x="534644" y="2121953"/>
                </a:lnTo>
                <a:lnTo>
                  <a:pt x="573577" y="2145188"/>
                </a:lnTo>
                <a:lnTo>
                  <a:pt x="613485" y="2166812"/>
                </a:lnTo>
                <a:lnTo>
                  <a:pt x="654326" y="2186781"/>
                </a:lnTo>
                <a:lnTo>
                  <a:pt x="696059" y="2205052"/>
                </a:lnTo>
                <a:lnTo>
                  <a:pt x="738642" y="2221582"/>
                </a:lnTo>
                <a:lnTo>
                  <a:pt x="782033" y="2236329"/>
                </a:lnTo>
                <a:lnTo>
                  <a:pt x="826190" y="2249249"/>
                </a:lnTo>
                <a:lnTo>
                  <a:pt x="871073" y="2260299"/>
                </a:lnTo>
                <a:lnTo>
                  <a:pt x="916638" y="2269437"/>
                </a:lnTo>
                <a:lnTo>
                  <a:pt x="962845" y="2276618"/>
                </a:lnTo>
                <a:lnTo>
                  <a:pt x="1009652" y="2281802"/>
                </a:lnTo>
                <a:lnTo>
                  <a:pt x="1057018" y="2284943"/>
                </a:lnTo>
                <a:lnTo>
                  <a:pt x="1104900" y="2286000"/>
                </a:lnTo>
                <a:lnTo>
                  <a:pt x="1152781" y="2284943"/>
                </a:lnTo>
                <a:lnTo>
                  <a:pt x="1200147" y="2281802"/>
                </a:lnTo>
                <a:lnTo>
                  <a:pt x="1246954" y="2276618"/>
                </a:lnTo>
                <a:lnTo>
                  <a:pt x="1293161" y="2269437"/>
                </a:lnTo>
                <a:lnTo>
                  <a:pt x="1338727" y="2260299"/>
                </a:lnTo>
                <a:lnTo>
                  <a:pt x="1383609" y="2249249"/>
                </a:lnTo>
                <a:lnTo>
                  <a:pt x="1427766" y="2236329"/>
                </a:lnTo>
                <a:lnTo>
                  <a:pt x="1471157" y="2221582"/>
                </a:lnTo>
                <a:lnTo>
                  <a:pt x="1513740" y="2205052"/>
                </a:lnTo>
                <a:lnTo>
                  <a:pt x="1555473" y="2186781"/>
                </a:lnTo>
                <a:lnTo>
                  <a:pt x="1596314" y="2166812"/>
                </a:lnTo>
                <a:lnTo>
                  <a:pt x="1636222" y="2145188"/>
                </a:lnTo>
                <a:lnTo>
                  <a:pt x="1675155" y="2121953"/>
                </a:lnTo>
                <a:lnTo>
                  <a:pt x="1713072" y="2097148"/>
                </a:lnTo>
                <a:lnTo>
                  <a:pt x="1749931" y="2070818"/>
                </a:lnTo>
                <a:lnTo>
                  <a:pt x="1785689" y="2043006"/>
                </a:lnTo>
                <a:lnTo>
                  <a:pt x="1820306" y="2013753"/>
                </a:lnTo>
                <a:lnTo>
                  <a:pt x="1853740" y="1983104"/>
                </a:lnTo>
                <a:lnTo>
                  <a:pt x="1885950" y="1951101"/>
                </a:lnTo>
                <a:lnTo>
                  <a:pt x="1916892" y="1917787"/>
                </a:lnTo>
                <a:lnTo>
                  <a:pt x="1946527" y="1883205"/>
                </a:lnTo>
                <a:lnTo>
                  <a:pt x="1974812" y="1847398"/>
                </a:lnTo>
                <a:lnTo>
                  <a:pt x="2001705" y="1810410"/>
                </a:lnTo>
                <a:lnTo>
                  <a:pt x="2027165" y="1772282"/>
                </a:lnTo>
                <a:lnTo>
                  <a:pt x="2051150" y="1733059"/>
                </a:lnTo>
                <a:lnTo>
                  <a:pt x="2073619" y="1692783"/>
                </a:lnTo>
                <a:lnTo>
                  <a:pt x="2094530" y="1651498"/>
                </a:lnTo>
                <a:lnTo>
                  <a:pt x="2113841" y="1609245"/>
                </a:lnTo>
                <a:lnTo>
                  <a:pt x="2131511" y="1566068"/>
                </a:lnTo>
                <a:lnTo>
                  <a:pt x="2147498" y="1522011"/>
                </a:lnTo>
                <a:lnTo>
                  <a:pt x="2161759" y="1477116"/>
                </a:lnTo>
                <a:lnTo>
                  <a:pt x="2174255" y="1431425"/>
                </a:lnTo>
                <a:lnTo>
                  <a:pt x="2184942" y="1384983"/>
                </a:lnTo>
                <a:lnTo>
                  <a:pt x="2193780" y="1337832"/>
                </a:lnTo>
                <a:lnTo>
                  <a:pt x="2200726" y="1290016"/>
                </a:lnTo>
                <a:lnTo>
                  <a:pt x="2205739" y="1241576"/>
                </a:lnTo>
                <a:lnTo>
                  <a:pt x="2208777" y="1192556"/>
                </a:lnTo>
                <a:lnTo>
                  <a:pt x="2209800" y="1143000"/>
                </a:lnTo>
                <a:close/>
              </a:path>
            </a:pathLst>
          </a:custGeom>
          <a:solidFill>
            <a:srgbClr val="BAE0E3"/>
          </a:solidFill>
        </p:spPr>
        <p:txBody>
          <a:bodyPr wrap="square" lIns="0" tIns="0" rIns="0" bIns="0" rtlCol="0"/>
          <a:lstStyle/>
          <a:p>
            <a:endParaRPr sz="1588"/>
          </a:p>
        </p:txBody>
      </p:sp>
      <p:sp>
        <p:nvSpPr>
          <p:cNvPr id="3" name="object 3"/>
          <p:cNvSpPr/>
          <p:nvPr/>
        </p:nvSpPr>
        <p:spPr>
          <a:xfrm>
            <a:off x="4616823" y="3697941"/>
            <a:ext cx="1949824" cy="2017059"/>
          </a:xfrm>
          <a:custGeom>
            <a:avLst/>
            <a:gdLst/>
            <a:ahLst/>
            <a:cxnLst/>
            <a:rect l="l" t="t" r="r" b="b"/>
            <a:pathLst>
              <a:path w="2209800" h="2286000">
                <a:moveTo>
                  <a:pt x="1104899" y="0"/>
                </a:moveTo>
                <a:lnTo>
                  <a:pt x="1057018" y="1056"/>
                </a:lnTo>
                <a:lnTo>
                  <a:pt x="1009652" y="4198"/>
                </a:lnTo>
                <a:lnTo>
                  <a:pt x="962845" y="9381"/>
                </a:lnTo>
                <a:lnTo>
                  <a:pt x="916638" y="16562"/>
                </a:lnTo>
                <a:lnTo>
                  <a:pt x="871072" y="25700"/>
                </a:lnTo>
                <a:lnTo>
                  <a:pt x="826190" y="36750"/>
                </a:lnTo>
                <a:lnTo>
                  <a:pt x="782033" y="49670"/>
                </a:lnTo>
                <a:lnTo>
                  <a:pt x="738642" y="64417"/>
                </a:lnTo>
                <a:lnTo>
                  <a:pt x="696059" y="80947"/>
                </a:lnTo>
                <a:lnTo>
                  <a:pt x="654326" y="99218"/>
                </a:lnTo>
                <a:lnTo>
                  <a:pt x="613485" y="119187"/>
                </a:lnTo>
                <a:lnTo>
                  <a:pt x="573577" y="140811"/>
                </a:lnTo>
                <a:lnTo>
                  <a:pt x="534644" y="164046"/>
                </a:lnTo>
                <a:lnTo>
                  <a:pt x="496727" y="188851"/>
                </a:lnTo>
                <a:lnTo>
                  <a:pt x="459869" y="215181"/>
                </a:lnTo>
                <a:lnTo>
                  <a:pt x="424110" y="242993"/>
                </a:lnTo>
                <a:lnTo>
                  <a:pt x="389493" y="272246"/>
                </a:lnTo>
                <a:lnTo>
                  <a:pt x="356059" y="302895"/>
                </a:lnTo>
                <a:lnTo>
                  <a:pt x="323849" y="334898"/>
                </a:lnTo>
                <a:lnTo>
                  <a:pt x="292907" y="368212"/>
                </a:lnTo>
                <a:lnTo>
                  <a:pt x="263272" y="402794"/>
                </a:lnTo>
                <a:lnTo>
                  <a:pt x="234987" y="438601"/>
                </a:lnTo>
                <a:lnTo>
                  <a:pt x="208094" y="475589"/>
                </a:lnTo>
                <a:lnTo>
                  <a:pt x="182634" y="513717"/>
                </a:lnTo>
                <a:lnTo>
                  <a:pt x="158649" y="552940"/>
                </a:lnTo>
                <a:lnTo>
                  <a:pt x="136180" y="593216"/>
                </a:lnTo>
                <a:lnTo>
                  <a:pt x="115269" y="634501"/>
                </a:lnTo>
                <a:lnTo>
                  <a:pt x="95958" y="676754"/>
                </a:lnTo>
                <a:lnTo>
                  <a:pt x="78288" y="719931"/>
                </a:lnTo>
                <a:lnTo>
                  <a:pt x="62302" y="763988"/>
                </a:lnTo>
                <a:lnTo>
                  <a:pt x="48040" y="808883"/>
                </a:lnTo>
                <a:lnTo>
                  <a:pt x="35544" y="854574"/>
                </a:lnTo>
                <a:lnTo>
                  <a:pt x="24857" y="901016"/>
                </a:lnTo>
                <a:lnTo>
                  <a:pt x="16019" y="948167"/>
                </a:lnTo>
                <a:lnTo>
                  <a:pt x="9073" y="995983"/>
                </a:lnTo>
                <a:lnTo>
                  <a:pt x="4060" y="1044423"/>
                </a:lnTo>
                <a:lnTo>
                  <a:pt x="1022" y="1093443"/>
                </a:lnTo>
                <a:lnTo>
                  <a:pt x="0" y="1142999"/>
                </a:lnTo>
                <a:lnTo>
                  <a:pt x="1022" y="1192556"/>
                </a:lnTo>
                <a:lnTo>
                  <a:pt x="4060" y="1241576"/>
                </a:lnTo>
                <a:lnTo>
                  <a:pt x="9073" y="1290016"/>
                </a:lnTo>
                <a:lnTo>
                  <a:pt x="16019" y="1337832"/>
                </a:lnTo>
                <a:lnTo>
                  <a:pt x="24857" y="1384983"/>
                </a:lnTo>
                <a:lnTo>
                  <a:pt x="35544" y="1431425"/>
                </a:lnTo>
                <a:lnTo>
                  <a:pt x="48040" y="1477116"/>
                </a:lnTo>
                <a:lnTo>
                  <a:pt x="62302" y="1522011"/>
                </a:lnTo>
                <a:lnTo>
                  <a:pt x="78288" y="1566068"/>
                </a:lnTo>
                <a:lnTo>
                  <a:pt x="95958" y="1609245"/>
                </a:lnTo>
                <a:lnTo>
                  <a:pt x="115269" y="1651497"/>
                </a:lnTo>
                <a:lnTo>
                  <a:pt x="136180" y="1692783"/>
                </a:lnTo>
                <a:lnTo>
                  <a:pt x="158649" y="1733059"/>
                </a:lnTo>
                <a:lnTo>
                  <a:pt x="182634" y="1772282"/>
                </a:lnTo>
                <a:lnTo>
                  <a:pt x="208094" y="1810410"/>
                </a:lnTo>
                <a:lnTo>
                  <a:pt x="234987" y="1847398"/>
                </a:lnTo>
                <a:lnTo>
                  <a:pt x="263272" y="1883205"/>
                </a:lnTo>
                <a:lnTo>
                  <a:pt x="292907" y="1917786"/>
                </a:lnTo>
                <a:lnTo>
                  <a:pt x="323849" y="1951100"/>
                </a:lnTo>
                <a:lnTo>
                  <a:pt x="356059" y="1983104"/>
                </a:lnTo>
                <a:lnTo>
                  <a:pt x="389493" y="2013753"/>
                </a:lnTo>
                <a:lnTo>
                  <a:pt x="424110" y="2043006"/>
                </a:lnTo>
                <a:lnTo>
                  <a:pt x="459869" y="2070818"/>
                </a:lnTo>
                <a:lnTo>
                  <a:pt x="496727" y="2097148"/>
                </a:lnTo>
                <a:lnTo>
                  <a:pt x="534644" y="2121953"/>
                </a:lnTo>
                <a:lnTo>
                  <a:pt x="573577" y="2145188"/>
                </a:lnTo>
                <a:lnTo>
                  <a:pt x="613485" y="2166812"/>
                </a:lnTo>
                <a:lnTo>
                  <a:pt x="654326" y="2186781"/>
                </a:lnTo>
                <a:lnTo>
                  <a:pt x="696059" y="2205052"/>
                </a:lnTo>
                <a:lnTo>
                  <a:pt x="738642" y="2221582"/>
                </a:lnTo>
                <a:lnTo>
                  <a:pt x="782033" y="2236329"/>
                </a:lnTo>
                <a:lnTo>
                  <a:pt x="826190" y="2249249"/>
                </a:lnTo>
                <a:lnTo>
                  <a:pt x="871072" y="2260299"/>
                </a:lnTo>
                <a:lnTo>
                  <a:pt x="916638" y="2269437"/>
                </a:lnTo>
                <a:lnTo>
                  <a:pt x="962845" y="2276618"/>
                </a:lnTo>
                <a:lnTo>
                  <a:pt x="1009652" y="2281801"/>
                </a:lnTo>
                <a:lnTo>
                  <a:pt x="1057018" y="2284943"/>
                </a:lnTo>
                <a:lnTo>
                  <a:pt x="1104899" y="2285999"/>
                </a:lnTo>
                <a:lnTo>
                  <a:pt x="1152781" y="2284943"/>
                </a:lnTo>
                <a:lnTo>
                  <a:pt x="1200147" y="2281801"/>
                </a:lnTo>
                <a:lnTo>
                  <a:pt x="1246954" y="2276618"/>
                </a:lnTo>
                <a:lnTo>
                  <a:pt x="1293161" y="2269437"/>
                </a:lnTo>
                <a:lnTo>
                  <a:pt x="1338726" y="2260299"/>
                </a:lnTo>
                <a:lnTo>
                  <a:pt x="1383609" y="2249249"/>
                </a:lnTo>
                <a:lnTo>
                  <a:pt x="1427766" y="2236329"/>
                </a:lnTo>
                <a:lnTo>
                  <a:pt x="1471157" y="2221582"/>
                </a:lnTo>
                <a:lnTo>
                  <a:pt x="1513740" y="2205052"/>
                </a:lnTo>
                <a:lnTo>
                  <a:pt x="1555473" y="2186781"/>
                </a:lnTo>
                <a:lnTo>
                  <a:pt x="1596314" y="2166812"/>
                </a:lnTo>
                <a:lnTo>
                  <a:pt x="1636222" y="2145188"/>
                </a:lnTo>
                <a:lnTo>
                  <a:pt x="1675155" y="2121953"/>
                </a:lnTo>
                <a:lnTo>
                  <a:pt x="1713072" y="2097148"/>
                </a:lnTo>
                <a:lnTo>
                  <a:pt x="1749930" y="2070818"/>
                </a:lnTo>
                <a:lnTo>
                  <a:pt x="1785689" y="2043006"/>
                </a:lnTo>
                <a:lnTo>
                  <a:pt x="1820306" y="2013753"/>
                </a:lnTo>
                <a:lnTo>
                  <a:pt x="1853740" y="1983104"/>
                </a:lnTo>
                <a:lnTo>
                  <a:pt x="1885949" y="1951100"/>
                </a:lnTo>
                <a:lnTo>
                  <a:pt x="1916892" y="1917786"/>
                </a:lnTo>
                <a:lnTo>
                  <a:pt x="1946527" y="1883205"/>
                </a:lnTo>
                <a:lnTo>
                  <a:pt x="1974811" y="1847398"/>
                </a:lnTo>
                <a:lnTo>
                  <a:pt x="2001705" y="1810410"/>
                </a:lnTo>
                <a:lnTo>
                  <a:pt x="2027165" y="1772282"/>
                </a:lnTo>
                <a:lnTo>
                  <a:pt x="2051150" y="1733059"/>
                </a:lnTo>
                <a:lnTo>
                  <a:pt x="2073619" y="1692783"/>
                </a:lnTo>
                <a:lnTo>
                  <a:pt x="2094530" y="1651497"/>
                </a:lnTo>
                <a:lnTo>
                  <a:pt x="2113841" y="1609245"/>
                </a:lnTo>
                <a:lnTo>
                  <a:pt x="2131511" y="1566068"/>
                </a:lnTo>
                <a:lnTo>
                  <a:pt x="2147497" y="1522011"/>
                </a:lnTo>
                <a:lnTo>
                  <a:pt x="2161759" y="1477116"/>
                </a:lnTo>
                <a:lnTo>
                  <a:pt x="2174255" y="1431425"/>
                </a:lnTo>
                <a:lnTo>
                  <a:pt x="2184942" y="1384983"/>
                </a:lnTo>
                <a:lnTo>
                  <a:pt x="2193780" y="1337832"/>
                </a:lnTo>
                <a:lnTo>
                  <a:pt x="2200726" y="1290016"/>
                </a:lnTo>
                <a:lnTo>
                  <a:pt x="2205739" y="1241576"/>
                </a:lnTo>
                <a:lnTo>
                  <a:pt x="2208777" y="1192556"/>
                </a:lnTo>
                <a:lnTo>
                  <a:pt x="2209799" y="1142999"/>
                </a:lnTo>
                <a:lnTo>
                  <a:pt x="2208777" y="1093443"/>
                </a:lnTo>
                <a:lnTo>
                  <a:pt x="2205739" y="1044423"/>
                </a:lnTo>
                <a:lnTo>
                  <a:pt x="2200726" y="995983"/>
                </a:lnTo>
                <a:lnTo>
                  <a:pt x="2193780" y="948167"/>
                </a:lnTo>
                <a:lnTo>
                  <a:pt x="2184942" y="901016"/>
                </a:lnTo>
                <a:lnTo>
                  <a:pt x="2174255" y="854574"/>
                </a:lnTo>
                <a:lnTo>
                  <a:pt x="2161759" y="808883"/>
                </a:lnTo>
                <a:lnTo>
                  <a:pt x="2147497" y="763988"/>
                </a:lnTo>
                <a:lnTo>
                  <a:pt x="2131511" y="719931"/>
                </a:lnTo>
                <a:lnTo>
                  <a:pt x="2113841" y="676754"/>
                </a:lnTo>
                <a:lnTo>
                  <a:pt x="2094530" y="634501"/>
                </a:lnTo>
                <a:lnTo>
                  <a:pt x="2073619" y="593216"/>
                </a:lnTo>
                <a:lnTo>
                  <a:pt x="2051150" y="552940"/>
                </a:lnTo>
                <a:lnTo>
                  <a:pt x="2027165" y="513717"/>
                </a:lnTo>
                <a:lnTo>
                  <a:pt x="2001705" y="475589"/>
                </a:lnTo>
                <a:lnTo>
                  <a:pt x="1974811" y="438601"/>
                </a:lnTo>
                <a:lnTo>
                  <a:pt x="1946527" y="402794"/>
                </a:lnTo>
                <a:lnTo>
                  <a:pt x="1916892" y="368212"/>
                </a:lnTo>
                <a:lnTo>
                  <a:pt x="1885949" y="334898"/>
                </a:lnTo>
                <a:lnTo>
                  <a:pt x="1853740" y="302895"/>
                </a:lnTo>
                <a:lnTo>
                  <a:pt x="1820306" y="272246"/>
                </a:lnTo>
                <a:lnTo>
                  <a:pt x="1785689" y="242993"/>
                </a:lnTo>
                <a:lnTo>
                  <a:pt x="1749930" y="215181"/>
                </a:lnTo>
                <a:lnTo>
                  <a:pt x="1713072" y="188851"/>
                </a:lnTo>
                <a:lnTo>
                  <a:pt x="1675155" y="164046"/>
                </a:lnTo>
                <a:lnTo>
                  <a:pt x="1636222" y="140811"/>
                </a:lnTo>
                <a:lnTo>
                  <a:pt x="1596314" y="119187"/>
                </a:lnTo>
                <a:lnTo>
                  <a:pt x="1555473" y="99218"/>
                </a:lnTo>
                <a:lnTo>
                  <a:pt x="1513740" y="80947"/>
                </a:lnTo>
                <a:lnTo>
                  <a:pt x="1471157" y="64417"/>
                </a:lnTo>
                <a:lnTo>
                  <a:pt x="1427766" y="49670"/>
                </a:lnTo>
                <a:lnTo>
                  <a:pt x="1383609" y="36750"/>
                </a:lnTo>
                <a:lnTo>
                  <a:pt x="1338726" y="25700"/>
                </a:lnTo>
                <a:lnTo>
                  <a:pt x="1293161" y="16562"/>
                </a:lnTo>
                <a:lnTo>
                  <a:pt x="1246954" y="9381"/>
                </a:lnTo>
                <a:lnTo>
                  <a:pt x="1200147" y="4198"/>
                </a:lnTo>
                <a:lnTo>
                  <a:pt x="1152781" y="1056"/>
                </a:lnTo>
                <a:lnTo>
                  <a:pt x="1104899" y="0"/>
                </a:lnTo>
                <a:close/>
              </a:path>
            </a:pathLst>
          </a:custGeom>
          <a:ln w="28574">
            <a:solidFill>
              <a:srgbClr val="000000"/>
            </a:solidFill>
          </a:ln>
        </p:spPr>
        <p:txBody>
          <a:bodyPr wrap="square" lIns="0" tIns="0" rIns="0" bIns="0" rtlCol="0"/>
          <a:lstStyle/>
          <a:p>
            <a:endParaRPr sz="1588"/>
          </a:p>
        </p:txBody>
      </p:sp>
      <p:sp>
        <p:nvSpPr>
          <p:cNvPr id="4" name="object 4"/>
          <p:cNvSpPr/>
          <p:nvPr/>
        </p:nvSpPr>
        <p:spPr>
          <a:xfrm>
            <a:off x="7306235" y="3775934"/>
            <a:ext cx="1411941" cy="1210235"/>
          </a:xfrm>
          <a:custGeom>
            <a:avLst/>
            <a:gdLst/>
            <a:ahLst/>
            <a:cxnLst/>
            <a:rect l="l" t="t" r="r" b="b"/>
            <a:pathLst>
              <a:path w="1600200" h="1371600">
                <a:moveTo>
                  <a:pt x="1600200" y="685800"/>
                </a:moveTo>
                <a:lnTo>
                  <a:pt x="1598498" y="640797"/>
                </a:lnTo>
                <a:lnTo>
                  <a:pt x="1593464" y="596559"/>
                </a:lnTo>
                <a:lnTo>
                  <a:pt x="1585202" y="553176"/>
                </a:lnTo>
                <a:lnTo>
                  <a:pt x="1573818" y="510740"/>
                </a:lnTo>
                <a:lnTo>
                  <a:pt x="1559417" y="469343"/>
                </a:lnTo>
                <a:lnTo>
                  <a:pt x="1542105" y="429075"/>
                </a:lnTo>
                <a:lnTo>
                  <a:pt x="1521987" y="390027"/>
                </a:lnTo>
                <a:lnTo>
                  <a:pt x="1499168" y="352292"/>
                </a:lnTo>
                <a:lnTo>
                  <a:pt x="1473753" y="315960"/>
                </a:lnTo>
                <a:lnTo>
                  <a:pt x="1445849" y="281123"/>
                </a:lnTo>
                <a:lnTo>
                  <a:pt x="1415560" y="247871"/>
                </a:lnTo>
                <a:lnTo>
                  <a:pt x="1382991" y="216297"/>
                </a:lnTo>
                <a:lnTo>
                  <a:pt x="1348248" y="186491"/>
                </a:lnTo>
                <a:lnTo>
                  <a:pt x="1311436" y="158546"/>
                </a:lnTo>
                <a:lnTo>
                  <a:pt x="1272661" y="132551"/>
                </a:lnTo>
                <a:lnTo>
                  <a:pt x="1232028" y="108599"/>
                </a:lnTo>
                <a:lnTo>
                  <a:pt x="1189643" y="86780"/>
                </a:lnTo>
                <a:lnTo>
                  <a:pt x="1145610" y="67186"/>
                </a:lnTo>
                <a:lnTo>
                  <a:pt x="1100034" y="49909"/>
                </a:lnTo>
                <a:lnTo>
                  <a:pt x="1053023" y="35039"/>
                </a:lnTo>
                <a:lnTo>
                  <a:pt x="1004679" y="22668"/>
                </a:lnTo>
                <a:lnTo>
                  <a:pt x="955110" y="12888"/>
                </a:lnTo>
                <a:lnTo>
                  <a:pt x="904420" y="5788"/>
                </a:lnTo>
                <a:lnTo>
                  <a:pt x="852715" y="1462"/>
                </a:lnTo>
                <a:lnTo>
                  <a:pt x="800100" y="0"/>
                </a:lnTo>
                <a:lnTo>
                  <a:pt x="747484" y="1462"/>
                </a:lnTo>
                <a:lnTo>
                  <a:pt x="695779" y="5788"/>
                </a:lnTo>
                <a:lnTo>
                  <a:pt x="645089" y="12888"/>
                </a:lnTo>
                <a:lnTo>
                  <a:pt x="595520" y="22668"/>
                </a:lnTo>
                <a:lnTo>
                  <a:pt x="547176" y="35039"/>
                </a:lnTo>
                <a:lnTo>
                  <a:pt x="500165" y="49909"/>
                </a:lnTo>
                <a:lnTo>
                  <a:pt x="454589" y="67186"/>
                </a:lnTo>
                <a:lnTo>
                  <a:pt x="410556" y="86780"/>
                </a:lnTo>
                <a:lnTo>
                  <a:pt x="368171" y="108599"/>
                </a:lnTo>
                <a:lnTo>
                  <a:pt x="327538" y="132551"/>
                </a:lnTo>
                <a:lnTo>
                  <a:pt x="288763" y="158546"/>
                </a:lnTo>
                <a:lnTo>
                  <a:pt x="251951" y="186491"/>
                </a:lnTo>
                <a:lnTo>
                  <a:pt x="217208" y="216297"/>
                </a:lnTo>
                <a:lnTo>
                  <a:pt x="184640" y="247871"/>
                </a:lnTo>
                <a:lnTo>
                  <a:pt x="154350" y="281123"/>
                </a:lnTo>
                <a:lnTo>
                  <a:pt x="126446" y="315960"/>
                </a:lnTo>
                <a:lnTo>
                  <a:pt x="101031" y="352292"/>
                </a:lnTo>
                <a:lnTo>
                  <a:pt x="78212" y="390027"/>
                </a:lnTo>
                <a:lnTo>
                  <a:pt x="58094" y="429075"/>
                </a:lnTo>
                <a:lnTo>
                  <a:pt x="40782" y="469343"/>
                </a:lnTo>
                <a:lnTo>
                  <a:pt x="26381" y="510740"/>
                </a:lnTo>
                <a:lnTo>
                  <a:pt x="14997" y="553176"/>
                </a:lnTo>
                <a:lnTo>
                  <a:pt x="6735" y="596559"/>
                </a:lnTo>
                <a:lnTo>
                  <a:pt x="1701" y="640797"/>
                </a:lnTo>
                <a:lnTo>
                  <a:pt x="0" y="685800"/>
                </a:lnTo>
                <a:lnTo>
                  <a:pt x="1701" y="730971"/>
                </a:lnTo>
                <a:lnTo>
                  <a:pt x="6735" y="775350"/>
                </a:lnTo>
                <a:lnTo>
                  <a:pt x="14997" y="818848"/>
                </a:lnTo>
                <a:lnTo>
                  <a:pt x="26381" y="861375"/>
                </a:lnTo>
                <a:lnTo>
                  <a:pt x="40782" y="902842"/>
                </a:lnTo>
                <a:lnTo>
                  <a:pt x="58094" y="943158"/>
                </a:lnTo>
                <a:lnTo>
                  <a:pt x="78212" y="982235"/>
                </a:lnTo>
                <a:lnTo>
                  <a:pt x="101031" y="1019984"/>
                </a:lnTo>
                <a:lnTo>
                  <a:pt x="126446" y="1056313"/>
                </a:lnTo>
                <a:lnTo>
                  <a:pt x="154350" y="1091135"/>
                </a:lnTo>
                <a:lnTo>
                  <a:pt x="184640" y="1124359"/>
                </a:lnTo>
                <a:lnTo>
                  <a:pt x="217208" y="1155895"/>
                </a:lnTo>
                <a:lnTo>
                  <a:pt x="251951" y="1185655"/>
                </a:lnTo>
                <a:lnTo>
                  <a:pt x="288763" y="1213549"/>
                </a:lnTo>
                <a:lnTo>
                  <a:pt x="327538" y="1239487"/>
                </a:lnTo>
                <a:lnTo>
                  <a:pt x="368171" y="1263380"/>
                </a:lnTo>
                <a:lnTo>
                  <a:pt x="410556" y="1285137"/>
                </a:lnTo>
                <a:lnTo>
                  <a:pt x="454589" y="1304671"/>
                </a:lnTo>
                <a:lnTo>
                  <a:pt x="500165" y="1321890"/>
                </a:lnTo>
                <a:lnTo>
                  <a:pt x="547176" y="1336706"/>
                </a:lnTo>
                <a:lnTo>
                  <a:pt x="595520" y="1349029"/>
                </a:lnTo>
                <a:lnTo>
                  <a:pt x="645089" y="1358769"/>
                </a:lnTo>
                <a:lnTo>
                  <a:pt x="695779" y="1365838"/>
                </a:lnTo>
                <a:lnTo>
                  <a:pt x="747484" y="1370144"/>
                </a:lnTo>
                <a:lnTo>
                  <a:pt x="800100" y="1371600"/>
                </a:lnTo>
                <a:lnTo>
                  <a:pt x="852715" y="1370144"/>
                </a:lnTo>
                <a:lnTo>
                  <a:pt x="904420" y="1365838"/>
                </a:lnTo>
                <a:lnTo>
                  <a:pt x="955110" y="1358769"/>
                </a:lnTo>
                <a:lnTo>
                  <a:pt x="1004679" y="1349029"/>
                </a:lnTo>
                <a:lnTo>
                  <a:pt x="1053023" y="1336706"/>
                </a:lnTo>
                <a:lnTo>
                  <a:pt x="1100034" y="1321890"/>
                </a:lnTo>
                <a:lnTo>
                  <a:pt x="1145610" y="1304671"/>
                </a:lnTo>
                <a:lnTo>
                  <a:pt x="1189643" y="1285137"/>
                </a:lnTo>
                <a:lnTo>
                  <a:pt x="1232028" y="1263380"/>
                </a:lnTo>
                <a:lnTo>
                  <a:pt x="1272661" y="1239487"/>
                </a:lnTo>
                <a:lnTo>
                  <a:pt x="1311436" y="1213549"/>
                </a:lnTo>
                <a:lnTo>
                  <a:pt x="1348248" y="1185655"/>
                </a:lnTo>
                <a:lnTo>
                  <a:pt x="1382991" y="1155895"/>
                </a:lnTo>
                <a:lnTo>
                  <a:pt x="1415560" y="1124359"/>
                </a:lnTo>
                <a:lnTo>
                  <a:pt x="1445849" y="1091135"/>
                </a:lnTo>
                <a:lnTo>
                  <a:pt x="1473753" y="1056313"/>
                </a:lnTo>
                <a:lnTo>
                  <a:pt x="1499168" y="1019984"/>
                </a:lnTo>
                <a:lnTo>
                  <a:pt x="1521987" y="982235"/>
                </a:lnTo>
                <a:lnTo>
                  <a:pt x="1542105" y="943158"/>
                </a:lnTo>
                <a:lnTo>
                  <a:pt x="1559417" y="902842"/>
                </a:lnTo>
                <a:lnTo>
                  <a:pt x="1573818" y="861375"/>
                </a:lnTo>
                <a:lnTo>
                  <a:pt x="1585202" y="818848"/>
                </a:lnTo>
                <a:lnTo>
                  <a:pt x="1593464" y="775350"/>
                </a:lnTo>
                <a:lnTo>
                  <a:pt x="1598498" y="730971"/>
                </a:lnTo>
                <a:lnTo>
                  <a:pt x="1600200" y="685800"/>
                </a:lnTo>
                <a:close/>
              </a:path>
            </a:pathLst>
          </a:custGeom>
          <a:solidFill>
            <a:srgbClr val="BAE0E3"/>
          </a:solidFill>
        </p:spPr>
        <p:txBody>
          <a:bodyPr wrap="square" lIns="0" tIns="0" rIns="0" bIns="0" rtlCol="0"/>
          <a:lstStyle/>
          <a:p>
            <a:endParaRPr sz="1588"/>
          </a:p>
        </p:txBody>
      </p:sp>
      <p:sp>
        <p:nvSpPr>
          <p:cNvPr id="5" name="object 5"/>
          <p:cNvSpPr/>
          <p:nvPr/>
        </p:nvSpPr>
        <p:spPr>
          <a:xfrm>
            <a:off x="7306235" y="3775933"/>
            <a:ext cx="1411941" cy="1210235"/>
          </a:xfrm>
          <a:custGeom>
            <a:avLst/>
            <a:gdLst/>
            <a:ahLst/>
            <a:cxnLst/>
            <a:rect l="l" t="t" r="r" b="b"/>
            <a:pathLst>
              <a:path w="1600200" h="1371600">
                <a:moveTo>
                  <a:pt x="800099" y="0"/>
                </a:moveTo>
                <a:lnTo>
                  <a:pt x="747484" y="1462"/>
                </a:lnTo>
                <a:lnTo>
                  <a:pt x="695779" y="5788"/>
                </a:lnTo>
                <a:lnTo>
                  <a:pt x="645089" y="12888"/>
                </a:lnTo>
                <a:lnTo>
                  <a:pt x="595520" y="22668"/>
                </a:lnTo>
                <a:lnTo>
                  <a:pt x="547176" y="35039"/>
                </a:lnTo>
                <a:lnTo>
                  <a:pt x="500165" y="49909"/>
                </a:lnTo>
                <a:lnTo>
                  <a:pt x="454589" y="67186"/>
                </a:lnTo>
                <a:lnTo>
                  <a:pt x="410556" y="86780"/>
                </a:lnTo>
                <a:lnTo>
                  <a:pt x="368171" y="108599"/>
                </a:lnTo>
                <a:lnTo>
                  <a:pt x="327538" y="132551"/>
                </a:lnTo>
                <a:lnTo>
                  <a:pt x="288763" y="158546"/>
                </a:lnTo>
                <a:lnTo>
                  <a:pt x="251951" y="186491"/>
                </a:lnTo>
                <a:lnTo>
                  <a:pt x="217208" y="216297"/>
                </a:lnTo>
                <a:lnTo>
                  <a:pt x="184640" y="247871"/>
                </a:lnTo>
                <a:lnTo>
                  <a:pt x="154350" y="281123"/>
                </a:lnTo>
                <a:lnTo>
                  <a:pt x="126446" y="315960"/>
                </a:lnTo>
                <a:lnTo>
                  <a:pt x="101031" y="352292"/>
                </a:lnTo>
                <a:lnTo>
                  <a:pt x="78212" y="390027"/>
                </a:lnTo>
                <a:lnTo>
                  <a:pt x="58094" y="429075"/>
                </a:lnTo>
                <a:lnTo>
                  <a:pt x="40782" y="469343"/>
                </a:lnTo>
                <a:lnTo>
                  <a:pt x="26381" y="510740"/>
                </a:lnTo>
                <a:lnTo>
                  <a:pt x="14997" y="553176"/>
                </a:lnTo>
                <a:lnTo>
                  <a:pt x="6735" y="596559"/>
                </a:lnTo>
                <a:lnTo>
                  <a:pt x="1701" y="640797"/>
                </a:lnTo>
                <a:lnTo>
                  <a:pt x="0" y="685799"/>
                </a:lnTo>
                <a:lnTo>
                  <a:pt x="1701" y="730971"/>
                </a:lnTo>
                <a:lnTo>
                  <a:pt x="6735" y="775350"/>
                </a:lnTo>
                <a:lnTo>
                  <a:pt x="14997" y="818848"/>
                </a:lnTo>
                <a:lnTo>
                  <a:pt x="26381" y="861375"/>
                </a:lnTo>
                <a:lnTo>
                  <a:pt x="40782" y="902841"/>
                </a:lnTo>
                <a:lnTo>
                  <a:pt x="58094" y="943158"/>
                </a:lnTo>
                <a:lnTo>
                  <a:pt x="78212" y="982235"/>
                </a:lnTo>
                <a:lnTo>
                  <a:pt x="101031" y="1019984"/>
                </a:lnTo>
                <a:lnTo>
                  <a:pt x="126446" y="1056313"/>
                </a:lnTo>
                <a:lnTo>
                  <a:pt x="154350" y="1091135"/>
                </a:lnTo>
                <a:lnTo>
                  <a:pt x="184640" y="1124359"/>
                </a:lnTo>
                <a:lnTo>
                  <a:pt x="217208" y="1155895"/>
                </a:lnTo>
                <a:lnTo>
                  <a:pt x="251951" y="1185655"/>
                </a:lnTo>
                <a:lnTo>
                  <a:pt x="288763" y="1213549"/>
                </a:lnTo>
                <a:lnTo>
                  <a:pt x="327538" y="1239487"/>
                </a:lnTo>
                <a:lnTo>
                  <a:pt x="368171" y="1263380"/>
                </a:lnTo>
                <a:lnTo>
                  <a:pt x="410556" y="1285137"/>
                </a:lnTo>
                <a:lnTo>
                  <a:pt x="454589" y="1304671"/>
                </a:lnTo>
                <a:lnTo>
                  <a:pt x="500165" y="1321890"/>
                </a:lnTo>
                <a:lnTo>
                  <a:pt x="547176" y="1336706"/>
                </a:lnTo>
                <a:lnTo>
                  <a:pt x="595520" y="1349029"/>
                </a:lnTo>
                <a:lnTo>
                  <a:pt x="645089" y="1358769"/>
                </a:lnTo>
                <a:lnTo>
                  <a:pt x="695779" y="1365837"/>
                </a:lnTo>
                <a:lnTo>
                  <a:pt x="747484" y="1370144"/>
                </a:lnTo>
                <a:lnTo>
                  <a:pt x="800099" y="1371599"/>
                </a:lnTo>
                <a:lnTo>
                  <a:pt x="852715" y="1370144"/>
                </a:lnTo>
                <a:lnTo>
                  <a:pt x="904420" y="1365837"/>
                </a:lnTo>
                <a:lnTo>
                  <a:pt x="955110" y="1358769"/>
                </a:lnTo>
                <a:lnTo>
                  <a:pt x="1004679" y="1349029"/>
                </a:lnTo>
                <a:lnTo>
                  <a:pt x="1053023" y="1336706"/>
                </a:lnTo>
                <a:lnTo>
                  <a:pt x="1100034" y="1321890"/>
                </a:lnTo>
                <a:lnTo>
                  <a:pt x="1145610" y="1304671"/>
                </a:lnTo>
                <a:lnTo>
                  <a:pt x="1189643" y="1285137"/>
                </a:lnTo>
                <a:lnTo>
                  <a:pt x="1232028" y="1263380"/>
                </a:lnTo>
                <a:lnTo>
                  <a:pt x="1272661" y="1239487"/>
                </a:lnTo>
                <a:lnTo>
                  <a:pt x="1311436" y="1213549"/>
                </a:lnTo>
                <a:lnTo>
                  <a:pt x="1348248" y="1185655"/>
                </a:lnTo>
                <a:lnTo>
                  <a:pt x="1382991" y="1155895"/>
                </a:lnTo>
                <a:lnTo>
                  <a:pt x="1415559" y="1124359"/>
                </a:lnTo>
                <a:lnTo>
                  <a:pt x="1445849" y="1091135"/>
                </a:lnTo>
                <a:lnTo>
                  <a:pt x="1473753" y="1056313"/>
                </a:lnTo>
                <a:lnTo>
                  <a:pt x="1499168" y="1019984"/>
                </a:lnTo>
                <a:lnTo>
                  <a:pt x="1521987" y="982235"/>
                </a:lnTo>
                <a:lnTo>
                  <a:pt x="1542105" y="943158"/>
                </a:lnTo>
                <a:lnTo>
                  <a:pt x="1559417" y="902841"/>
                </a:lnTo>
                <a:lnTo>
                  <a:pt x="1573818" y="861375"/>
                </a:lnTo>
                <a:lnTo>
                  <a:pt x="1585202" y="818848"/>
                </a:lnTo>
                <a:lnTo>
                  <a:pt x="1593464" y="775350"/>
                </a:lnTo>
                <a:lnTo>
                  <a:pt x="1598498" y="730971"/>
                </a:lnTo>
                <a:lnTo>
                  <a:pt x="1600199" y="685799"/>
                </a:lnTo>
                <a:lnTo>
                  <a:pt x="1598498" y="640797"/>
                </a:lnTo>
                <a:lnTo>
                  <a:pt x="1593464" y="596559"/>
                </a:lnTo>
                <a:lnTo>
                  <a:pt x="1585202" y="553176"/>
                </a:lnTo>
                <a:lnTo>
                  <a:pt x="1573818" y="510740"/>
                </a:lnTo>
                <a:lnTo>
                  <a:pt x="1559417" y="469343"/>
                </a:lnTo>
                <a:lnTo>
                  <a:pt x="1542105" y="429075"/>
                </a:lnTo>
                <a:lnTo>
                  <a:pt x="1521987" y="390027"/>
                </a:lnTo>
                <a:lnTo>
                  <a:pt x="1499168" y="352292"/>
                </a:lnTo>
                <a:lnTo>
                  <a:pt x="1473753" y="315960"/>
                </a:lnTo>
                <a:lnTo>
                  <a:pt x="1445849" y="281123"/>
                </a:lnTo>
                <a:lnTo>
                  <a:pt x="1415559" y="247871"/>
                </a:lnTo>
                <a:lnTo>
                  <a:pt x="1382991" y="216297"/>
                </a:lnTo>
                <a:lnTo>
                  <a:pt x="1348248" y="186491"/>
                </a:lnTo>
                <a:lnTo>
                  <a:pt x="1311436" y="158546"/>
                </a:lnTo>
                <a:lnTo>
                  <a:pt x="1272661" y="132551"/>
                </a:lnTo>
                <a:lnTo>
                  <a:pt x="1232028" y="108599"/>
                </a:lnTo>
                <a:lnTo>
                  <a:pt x="1189643" y="86780"/>
                </a:lnTo>
                <a:lnTo>
                  <a:pt x="1145610" y="67186"/>
                </a:lnTo>
                <a:lnTo>
                  <a:pt x="1100034" y="49909"/>
                </a:lnTo>
                <a:lnTo>
                  <a:pt x="1053023" y="35039"/>
                </a:lnTo>
                <a:lnTo>
                  <a:pt x="1004679" y="22668"/>
                </a:lnTo>
                <a:lnTo>
                  <a:pt x="955110" y="12888"/>
                </a:lnTo>
                <a:lnTo>
                  <a:pt x="904420" y="5788"/>
                </a:lnTo>
                <a:lnTo>
                  <a:pt x="852715" y="1462"/>
                </a:lnTo>
                <a:lnTo>
                  <a:pt x="800099" y="0"/>
                </a:lnTo>
                <a:close/>
              </a:path>
            </a:pathLst>
          </a:custGeom>
          <a:ln w="28574">
            <a:solidFill>
              <a:srgbClr val="000000"/>
            </a:solidFill>
          </a:ln>
        </p:spPr>
        <p:txBody>
          <a:bodyPr wrap="square" lIns="0" tIns="0" rIns="0" bIns="0" rtlCol="0"/>
          <a:lstStyle/>
          <a:p>
            <a:endParaRPr sz="1588"/>
          </a:p>
        </p:txBody>
      </p:sp>
      <p:sp>
        <p:nvSpPr>
          <p:cNvPr id="6" name="object 6"/>
          <p:cNvSpPr/>
          <p:nvPr/>
        </p:nvSpPr>
        <p:spPr>
          <a:xfrm>
            <a:off x="2868700" y="4515522"/>
            <a:ext cx="1008529" cy="605118"/>
          </a:xfrm>
          <a:custGeom>
            <a:avLst/>
            <a:gdLst/>
            <a:ahLst/>
            <a:cxnLst/>
            <a:rect l="l" t="t" r="r" b="b"/>
            <a:pathLst>
              <a:path w="1143000" h="685800">
                <a:moveTo>
                  <a:pt x="1143006" y="342900"/>
                </a:moveTo>
                <a:lnTo>
                  <a:pt x="1131388" y="273909"/>
                </a:lnTo>
                <a:lnTo>
                  <a:pt x="1098071" y="209597"/>
                </a:lnTo>
                <a:lnTo>
                  <a:pt x="1073996" y="179631"/>
                </a:lnTo>
                <a:lnTo>
                  <a:pt x="1045359" y="151358"/>
                </a:lnTo>
                <a:lnTo>
                  <a:pt x="1012450" y="124950"/>
                </a:lnTo>
                <a:lnTo>
                  <a:pt x="975556" y="100584"/>
                </a:lnTo>
                <a:lnTo>
                  <a:pt x="934965" y="78431"/>
                </a:lnTo>
                <a:lnTo>
                  <a:pt x="890965" y="58668"/>
                </a:lnTo>
                <a:lnTo>
                  <a:pt x="843844" y="41467"/>
                </a:lnTo>
                <a:lnTo>
                  <a:pt x="793891" y="27003"/>
                </a:lnTo>
                <a:lnTo>
                  <a:pt x="741392" y="15450"/>
                </a:lnTo>
                <a:lnTo>
                  <a:pt x="686636" y="6983"/>
                </a:lnTo>
                <a:lnTo>
                  <a:pt x="629911" y="1774"/>
                </a:lnTo>
                <a:lnTo>
                  <a:pt x="571506" y="0"/>
                </a:lnTo>
                <a:lnTo>
                  <a:pt x="513100" y="1774"/>
                </a:lnTo>
                <a:lnTo>
                  <a:pt x="456375" y="6983"/>
                </a:lnTo>
                <a:lnTo>
                  <a:pt x="401619" y="15450"/>
                </a:lnTo>
                <a:lnTo>
                  <a:pt x="349120" y="27003"/>
                </a:lnTo>
                <a:lnTo>
                  <a:pt x="299165" y="41467"/>
                </a:lnTo>
                <a:lnTo>
                  <a:pt x="252044" y="58668"/>
                </a:lnTo>
                <a:lnTo>
                  <a:pt x="208044" y="78431"/>
                </a:lnTo>
                <a:lnTo>
                  <a:pt x="167452" y="100584"/>
                </a:lnTo>
                <a:lnTo>
                  <a:pt x="130557" y="124950"/>
                </a:lnTo>
                <a:lnTo>
                  <a:pt x="97648" y="151358"/>
                </a:lnTo>
                <a:lnTo>
                  <a:pt x="69011" y="179631"/>
                </a:lnTo>
                <a:lnTo>
                  <a:pt x="44935" y="209597"/>
                </a:lnTo>
                <a:lnTo>
                  <a:pt x="11617" y="273909"/>
                </a:lnTo>
                <a:lnTo>
                  <a:pt x="0" y="342900"/>
                </a:lnTo>
                <a:lnTo>
                  <a:pt x="2952" y="378144"/>
                </a:lnTo>
                <a:lnTo>
                  <a:pt x="25708" y="445284"/>
                </a:lnTo>
                <a:lnTo>
                  <a:pt x="69011" y="506843"/>
                </a:lnTo>
                <a:lnTo>
                  <a:pt x="97648" y="535111"/>
                </a:lnTo>
                <a:lnTo>
                  <a:pt x="130557" y="561482"/>
                </a:lnTo>
                <a:lnTo>
                  <a:pt x="167452" y="585787"/>
                </a:lnTo>
                <a:lnTo>
                  <a:pt x="208044" y="607860"/>
                </a:lnTo>
                <a:lnTo>
                  <a:pt x="252044" y="627533"/>
                </a:lnTo>
                <a:lnTo>
                  <a:pt x="299165" y="644639"/>
                </a:lnTo>
                <a:lnTo>
                  <a:pt x="349120" y="659010"/>
                </a:lnTo>
                <a:lnTo>
                  <a:pt x="401619" y="670480"/>
                </a:lnTo>
                <a:lnTo>
                  <a:pt x="456375" y="678879"/>
                </a:lnTo>
                <a:lnTo>
                  <a:pt x="513100" y="684041"/>
                </a:lnTo>
                <a:lnTo>
                  <a:pt x="571506" y="685800"/>
                </a:lnTo>
                <a:lnTo>
                  <a:pt x="629911" y="684041"/>
                </a:lnTo>
                <a:lnTo>
                  <a:pt x="686636" y="678879"/>
                </a:lnTo>
                <a:lnTo>
                  <a:pt x="741392" y="670480"/>
                </a:lnTo>
                <a:lnTo>
                  <a:pt x="793891" y="659010"/>
                </a:lnTo>
                <a:lnTo>
                  <a:pt x="843844" y="644639"/>
                </a:lnTo>
                <a:lnTo>
                  <a:pt x="890965" y="627533"/>
                </a:lnTo>
                <a:lnTo>
                  <a:pt x="934965" y="607860"/>
                </a:lnTo>
                <a:lnTo>
                  <a:pt x="975556" y="585787"/>
                </a:lnTo>
                <a:lnTo>
                  <a:pt x="1012450" y="561482"/>
                </a:lnTo>
                <a:lnTo>
                  <a:pt x="1045359" y="535111"/>
                </a:lnTo>
                <a:lnTo>
                  <a:pt x="1073996" y="506843"/>
                </a:lnTo>
                <a:lnTo>
                  <a:pt x="1098071" y="476845"/>
                </a:lnTo>
                <a:lnTo>
                  <a:pt x="1131388" y="412328"/>
                </a:lnTo>
                <a:lnTo>
                  <a:pt x="1143006" y="342900"/>
                </a:lnTo>
                <a:close/>
              </a:path>
            </a:pathLst>
          </a:custGeom>
          <a:solidFill>
            <a:srgbClr val="BAE0E3"/>
          </a:solidFill>
        </p:spPr>
        <p:txBody>
          <a:bodyPr wrap="square" lIns="0" tIns="0" rIns="0" bIns="0" rtlCol="0"/>
          <a:lstStyle/>
          <a:p>
            <a:endParaRPr sz="1588"/>
          </a:p>
        </p:txBody>
      </p:sp>
      <p:sp>
        <p:nvSpPr>
          <p:cNvPr id="7" name="object 7"/>
          <p:cNvSpPr/>
          <p:nvPr/>
        </p:nvSpPr>
        <p:spPr>
          <a:xfrm>
            <a:off x="2868700" y="4515521"/>
            <a:ext cx="1008529" cy="605118"/>
          </a:xfrm>
          <a:custGeom>
            <a:avLst/>
            <a:gdLst/>
            <a:ahLst/>
            <a:cxnLst/>
            <a:rect l="l" t="t" r="r" b="b"/>
            <a:pathLst>
              <a:path w="1143000" h="685800">
                <a:moveTo>
                  <a:pt x="571506" y="0"/>
                </a:moveTo>
                <a:lnTo>
                  <a:pt x="513100" y="1774"/>
                </a:lnTo>
                <a:lnTo>
                  <a:pt x="456375" y="6983"/>
                </a:lnTo>
                <a:lnTo>
                  <a:pt x="401619" y="15450"/>
                </a:lnTo>
                <a:lnTo>
                  <a:pt x="349120" y="27003"/>
                </a:lnTo>
                <a:lnTo>
                  <a:pt x="299165" y="41467"/>
                </a:lnTo>
                <a:lnTo>
                  <a:pt x="252044" y="58668"/>
                </a:lnTo>
                <a:lnTo>
                  <a:pt x="208044" y="78431"/>
                </a:lnTo>
                <a:lnTo>
                  <a:pt x="167452" y="100583"/>
                </a:lnTo>
                <a:lnTo>
                  <a:pt x="130557" y="124950"/>
                </a:lnTo>
                <a:lnTo>
                  <a:pt x="97648" y="151358"/>
                </a:lnTo>
                <a:lnTo>
                  <a:pt x="69011" y="179631"/>
                </a:lnTo>
                <a:lnTo>
                  <a:pt x="44935" y="209597"/>
                </a:lnTo>
                <a:lnTo>
                  <a:pt x="11617" y="273909"/>
                </a:lnTo>
                <a:lnTo>
                  <a:pt x="0" y="342899"/>
                </a:lnTo>
                <a:lnTo>
                  <a:pt x="2952" y="378144"/>
                </a:lnTo>
                <a:lnTo>
                  <a:pt x="25708" y="445284"/>
                </a:lnTo>
                <a:lnTo>
                  <a:pt x="69011" y="506843"/>
                </a:lnTo>
                <a:lnTo>
                  <a:pt x="97648" y="535111"/>
                </a:lnTo>
                <a:lnTo>
                  <a:pt x="130557" y="561481"/>
                </a:lnTo>
                <a:lnTo>
                  <a:pt x="167452" y="585787"/>
                </a:lnTo>
                <a:lnTo>
                  <a:pt x="208044" y="607860"/>
                </a:lnTo>
                <a:lnTo>
                  <a:pt x="252044" y="627533"/>
                </a:lnTo>
                <a:lnTo>
                  <a:pt x="299165" y="644639"/>
                </a:lnTo>
                <a:lnTo>
                  <a:pt x="349120" y="659010"/>
                </a:lnTo>
                <a:lnTo>
                  <a:pt x="401619" y="670479"/>
                </a:lnTo>
                <a:lnTo>
                  <a:pt x="456375" y="678879"/>
                </a:lnTo>
                <a:lnTo>
                  <a:pt x="513100" y="684041"/>
                </a:lnTo>
                <a:lnTo>
                  <a:pt x="571506" y="685799"/>
                </a:lnTo>
                <a:lnTo>
                  <a:pt x="629911" y="684041"/>
                </a:lnTo>
                <a:lnTo>
                  <a:pt x="686636" y="678879"/>
                </a:lnTo>
                <a:lnTo>
                  <a:pt x="741392" y="670479"/>
                </a:lnTo>
                <a:lnTo>
                  <a:pt x="793891" y="659010"/>
                </a:lnTo>
                <a:lnTo>
                  <a:pt x="843844" y="644639"/>
                </a:lnTo>
                <a:lnTo>
                  <a:pt x="890965" y="627533"/>
                </a:lnTo>
                <a:lnTo>
                  <a:pt x="934965" y="607860"/>
                </a:lnTo>
                <a:lnTo>
                  <a:pt x="975556" y="585787"/>
                </a:lnTo>
                <a:lnTo>
                  <a:pt x="1012450" y="561481"/>
                </a:lnTo>
                <a:lnTo>
                  <a:pt x="1045359" y="535111"/>
                </a:lnTo>
                <a:lnTo>
                  <a:pt x="1073996" y="506843"/>
                </a:lnTo>
                <a:lnTo>
                  <a:pt x="1098071" y="476845"/>
                </a:lnTo>
                <a:lnTo>
                  <a:pt x="1131388" y="412328"/>
                </a:lnTo>
                <a:lnTo>
                  <a:pt x="1143006" y="342899"/>
                </a:lnTo>
                <a:lnTo>
                  <a:pt x="1140053" y="307906"/>
                </a:lnTo>
                <a:lnTo>
                  <a:pt x="1117298" y="241081"/>
                </a:lnTo>
                <a:lnTo>
                  <a:pt x="1073996" y="179631"/>
                </a:lnTo>
                <a:lnTo>
                  <a:pt x="1045359" y="151358"/>
                </a:lnTo>
                <a:lnTo>
                  <a:pt x="1012450" y="124950"/>
                </a:lnTo>
                <a:lnTo>
                  <a:pt x="975556" y="100583"/>
                </a:lnTo>
                <a:lnTo>
                  <a:pt x="934965" y="78431"/>
                </a:lnTo>
                <a:lnTo>
                  <a:pt x="890965" y="58668"/>
                </a:lnTo>
                <a:lnTo>
                  <a:pt x="843844" y="41467"/>
                </a:lnTo>
                <a:lnTo>
                  <a:pt x="793891" y="27003"/>
                </a:lnTo>
                <a:lnTo>
                  <a:pt x="741392" y="15450"/>
                </a:lnTo>
                <a:lnTo>
                  <a:pt x="686636" y="6983"/>
                </a:lnTo>
                <a:lnTo>
                  <a:pt x="629911" y="1774"/>
                </a:lnTo>
                <a:lnTo>
                  <a:pt x="571506" y="0"/>
                </a:lnTo>
                <a:close/>
              </a:path>
            </a:pathLst>
          </a:custGeom>
          <a:ln w="28574">
            <a:solidFill>
              <a:srgbClr val="000000"/>
            </a:solidFill>
          </a:ln>
        </p:spPr>
        <p:txBody>
          <a:bodyPr wrap="square" lIns="0" tIns="0" rIns="0" bIns="0" rtlCol="0"/>
          <a:lstStyle/>
          <a:p>
            <a:endParaRPr sz="1588"/>
          </a:p>
        </p:txBody>
      </p:sp>
      <p:sp>
        <p:nvSpPr>
          <p:cNvPr id="8" name="object 8"/>
          <p:cNvSpPr/>
          <p:nvPr/>
        </p:nvSpPr>
        <p:spPr>
          <a:xfrm>
            <a:off x="5087471" y="2014369"/>
            <a:ext cx="1008529" cy="605118"/>
          </a:xfrm>
          <a:custGeom>
            <a:avLst/>
            <a:gdLst/>
            <a:ahLst/>
            <a:cxnLst/>
            <a:rect l="l" t="t" r="r" b="b"/>
            <a:pathLst>
              <a:path w="1143000" h="685800">
                <a:moveTo>
                  <a:pt x="1143000" y="342900"/>
                </a:moveTo>
                <a:lnTo>
                  <a:pt x="1131382" y="273909"/>
                </a:lnTo>
                <a:lnTo>
                  <a:pt x="1098065" y="209597"/>
                </a:lnTo>
                <a:lnTo>
                  <a:pt x="1073990" y="179631"/>
                </a:lnTo>
                <a:lnTo>
                  <a:pt x="1045353" y="151358"/>
                </a:lnTo>
                <a:lnTo>
                  <a:pt x="1012444" y="124950"/>
                </a:lnTo>
                <a:lnTo>
                  <a:pt x="975550" y="100584"/>
                </a:lnTo>
                <a:lnTo>
                  <a:pt x="934959" y="78431"/>
                </a:lnTo>
                <a:lnTo>
                  <a:pt x="890959" y="58668"/>
                </a:lnTo>
                <a:lnTo>
                  <a:pt x="843838" y="41467"/>
                </a:lnTo>
                <a:lnTo>
                  <a:pt x="793884" y="27003"/>
                </a:lnTo>
                <a:lnTo>
                  <a:pt x="741386" y="15450"/>
                </a:lnTo>
                <a:lnTo>
                  <a:pt x="686630" y="6983"/>
                </a:lnTo>
                <a:lnTo>
                  <a:pt x="629905" y="1774"/>
                </a:lnTo>
                <a:lnTo>
                  <a:pt x="571500" y="0"/>
                </a:lnTo>
                <a:lnTo>
                  <a:pt x="513094" y="1774"/>
                </a:lnTo>
                <a:lnTo>
                  <a:pt x="456369" y="6983"/>
                </a:lnTo>
                <a:lnTo>
                  <a:pt x="401613" y="15450"/>
                </a:lnTo>
                <a:lnTo>
                  <a:pt x="349115" y="27003"/>
                </a:lnTo>
                <a:lnTo>
                  <a:pt x="299161" y="41467"/>
                </a:lnTo>
                <a:lnTo>
                  <a:pt x="252040" y="58668"/>
                </a:lnTo>
                <a:lnTo>
                  <a:pt x="208040" y="78431"/>
                </a:lnTo>
                <a:lnTo>
                  <a:pt x="167449" y="100584"/>
                </a:lnTo>
                <a:lnTo>
                  <a:pt x="130555" y="124950"/>
                </a:lnTo>
                <a:lnTo>
                  <a:pt x="97646" y="151358"/>
                </a:lnTo>
                <a:lnTo>
                  <a:pt x="69009" y="179631"/>
                </a:lnTo>
                <a:lnTo>
                  <a:pt x="44934" y="209597"/>
                </a:lnTo>
                <a:lnTo>
                  <a:pt x="11617" y="273909"/>
                </a:lnTo>
                <a:lnTo>
                  <a:pt x="0" y="342900"/>
                </a:lnTo>
                <a:lnTo>
                  <a:pt x="2952" y="377893"/>
                </a:lnTo>
                <a:lnTo>
                  <a:pt x="25707" y="444718"/>
                </a:lnTo>
                <a:lnTo>
                  <a:pt x="69009" y="506168"/>
                </a:lnTo>
                <a:lnTo>
                  <a:pt x="97646" y="534441"/>
                </a:lnTo>
                <a:lnTo>
                  <a:pt x="130555" y="560849"/>
                </a:lnTo>
                <a:lnTo>
                  <a:pt x="167449" y="585216"/>
                </a:lnTo>
                <a:lnTo>
                  <a:pt x="208040" y="607368"/>
                </a:lnTo>
                <a:lnTo>
                  <a:pt x="252040" y="627131"/>
                </a:lnTo>
                <a:lnTo>
                  <a:pt x="299161" y="644332"/>
                </a:lnTo>
                <a:lnTo>
                  <a:pt x="349115" y="658796"/>
                </a:lnTo>
                <a:lnTo>
                  <a:pt x="401613" y="670349"/>
                </a:lnTo>
                <a:lnTo>
                  <a:pt x="456369" y="678817"/>
                </a:lnTo>
                <a:lnTo>
                  <a:pt x="513094" y="684025"/>
                </a:lnTo>
                <a:lnTo>
                  <a:pt x="571500" y="685800"/>
                </a:lnTo>
                <a:lnTo>
                  <a:pt x="629905" y="684025"/>
                </a:lnTo>
                <a:lnTo>
                  <a:pt x="686630" y="678817"/>
                </a:lnTo>
                <a:lnTo>
                  <a:pt x="741386" y="670349"/>
                </a:lnTo>
                <a:lnTo>
                  <a:pt x="793884" y="658796"/>
                </a:lnTo>
                <a:lnTo>
                  <a:pt x="843838" y="644332"/>
                </a:lnTo>
                <a:lnTo>
                  <a:pt x="890959" y="627131"/>
                </a:lnTo>
                <a:lnTo>
                  <a:pt x="934959" y="607368"/>
                </a:lnTo>
                <a:lnTo>
                  <a:pt x="975550" y="585216"/>
                </a:lnTo>
                <a:lnTo>
                  <a:pt x="1012444" y="560849"/>
                </a:lnTo>
                <a:lnTo>
                  <a:pt x="1045353" y="534441"/>
                </a:lnTo>
                <a:lnTo>
                  <a:pt x="1073990" y="506168"/>
                </a:lnTo>
                <a:lnTo>
                  <a:pt x="1098065" y="476202"/>
                </a:lnTo>
                <a:lnTo>
                  <a:pt x="1131382" y="411890"/>
                </a:lnTo>
                <a:lnTo>
                  <a:pt x="1143000" y="342900"/>
                </a:lnTo>
                <a:close/>
              </a:path>
            </a:pathLst>
          </a:custGeom>
          <a:solidFill>
            <a:srgbClr val="BAE0E3"/>
          </a:solidFill>
        </p:spPr>
        <p:txBody>
          <a:bodyPr wrap="square" lIns="0" tIns="0" rIns="0" bIns="0" rtlCol="0"/>
          <a:lstStyle/>
          <a:p>
            <a:endParaRPr sz="1588"/>
          </a:p>
        </p:txBody>
      </p:sp>
      <p:sp>
        <p:nvSpPr>
          <p:cNvPr id="9" name="object 9"/>
          <p:cNvSpPr/>
          <p:nvPr/>
        </p:nvSpPr>
        <p:spPr>
          <a:xfrm>
            <a:off x="5087471" y="2014368"/>
            <a:ext cx="1008529" cy="605118"/>
          </a:xfrm>
          <a:custGeom>
            <a:avLst/>
            <a:gdLst/>
            <a:ahLst/>
            <a:cxnLst/>
            <a:rect l="l" t="t" r="r" b="b"/>
            <a:pathLst>
              <a:path w="1143000" h="685800">
                <a:moveTo>
                  <a:pt x="571499" y="0"/>
                </a:moveTo>
                <a:lnTo>
                  <a:pt x="513094" y="1774"/>
                </a:lnTo>
                <a:lnTo>
                  <a:pt x="456369" y="6983"/>
                </a:lnTo>
                <a:lnTo>
                  <a:pt x="401613" y="15450"/>
                </a:lnTo>
                <a:lnTo>
                  <a:pt x="349115" y="27003"/>
                </a:lnTo>
                <a:lnTo>
                  <a:pt x="299161" y="41467"/>
                </a:lnTo>
                <a:lnTo>
                  <a:pt x="252040" y="58668"/>
                </a:lnTo>
                <a:lnTo>
                  <a:pt x="208040" y="78431"/>
                </a:lnTo>
                <a:lnTo>
                  <a:pt x="167449" y="100583"/>
                </a:lnTo>
                <a:lnTo>
                  <a:pt x="130555" y="124950"/>
                </a:lnTo>
                <a:lnTo>
                  <a:pt x="97646" y="151358"/>
                </a:lnTo>
                <a:lnTo>
                  <a:pt x="69009" y="179631"/>
                </a:lnTo>
                <a:lnTo>
                  <a:pt x="44934" y="209597"/>
                </a:lnTo>
                <a:lnTo>
                  <a:pt x="11617" y="273909"/>
                </a:lnTo>
                <a:lnTo>
                  <a:pt x="0" y="342899"/>
                </a:lnTo>
                <a:lnTo>
                  <a:pt x="2952" y="377893"/>
                </a:lnTo>
                <a:lnTo>
                  <a:pt x="25707" y="444718"/>
                </a:lnTo>
                <a:lnTo>
                  <a:pt x="69009" y="506168"/>
                </a:lnTo>
                <a:lnTo>
                  <a:pt x="97646" y="534441"/>
                </a:lnTo>
                <a:lnTo>
                  <a:pt x="130555" y="560849"/>
                </a:lnTo>
                <a:lnTo>
                  <a:pt x="167449" y="585215"/>
                </a:lnTo>
                <a:lnTo>
                  <a:pt x="208040" y="607368"/>
                </a:lnTo>
                <a:lnTo>
                  <a:pt x="252040" y="627131"/>
                </a:lnTo>
                <a:lnTo>
                  <a:pt x="299161" y="644332"/>
                </a:lnTo>
                <a:lnTo>
                  <a:pt x="349115" y="658796"/>
                </a:lnTo>
                <a:lnTo>
                  <a:pt x="401613" y="670349"/>
                </a:lnTo>
                <a:lnTo>
                  <a:pt x="456369" y="678816"/>
                </a:lnTo>
                <a:lnTo>
                  <a:pt x="513094" y="684025"/>
                </a:lnTo>
                <a:lnTo>
                  <a:pt x="571499" y="685799"/>
                </a:lnTo>
                <a:lnTo>
                  <a:pt x="629905" y="684025"/>
                </a:lnTo>
                <a:lnTo>
                  <a:pt x="686630" y="678816"/>
                </a:lnTo>
                <a:lnTo>
                  <a:pt x="741386" y="670349"/>
                </a:lnTo>
                <a:lnTo>
                  <a:pt x="793884" y="658796"/>
                </a:lnTo>
                <a:lnTo>
                  <a:pt x="843838" y="644332"/>
                </a:lnTo>
                <a:lnTo>
                  <a:pt x="890959" y="627131"/>
                </a:lnTo>
                <a:lnTo>
                  <a:pt x="934959" y="607368"/>
                </a:lnTo>
                <a:lnTo>
                  <a:pt x="975550" y="585215"/>
                </a:lnTo>
                <a:lnTo>
                  <a:pt x="1012444" y="560849"/>
                </a:lnTo>
                <a:lnTo>
                  <a:pt x="1045353" y="534441"/>
                </a:lnTo>
                <a:lnTo>
                  <a:pt x="1073990" y="506168"/>
                </a:lnTo>
                <a:lnTo>
                  <a:pt x="1098065" y="476202"/>
                </a:lnTo>
                <a:lnTo>
                  <a:pt x="1131382" y="411890"/>
                </a:lnTo>
                <a:lnTo>
                  <a:pt x="1142999" y="342899"/>
                </a:lnTo>
                <a:lnTo>
                  <a:pt x="1140047" y="307906"/>
                </a:lnTo>
                <a:lnTo>
                  <a:pt x="1117292" y="241081"/>
                </a:lnTo>
                <a:lnTo>
                  <a:pt x="1073990" y="179631"/>
                </a:lnTo>
                <a:lnTo>
                  <a:pt x="1045353" y="151358"/>
                </a:lnTo>
                <a:lnTo>
                  <a:pt x="1012444" y="124950"/>
                </a:lnTo>
                <a:lnTo>
                  <a:pt x="975550" y="100583"/>
                </a:lnTo>
                <a:lnTo>
                  <a:pt x="934959" y="78431"/>
                </a:lnTo>
                <a:lnTo>
                  <a:pt x="890959" y="58668"/>
                </a:lnTo>
                <a:lnTo>
                  <a:pt x="843838" y="41467"/>
                </a:lnTo>
                <a:lnTo>
                  <a:pt x="793884" y="27003"/>
                </a:lnTo>
                <a:lnTo>
                  <a:pt x="741386" y="15450"/>
                </a:lnTo>
                <a:lnTo>
                  <a:pt x="686630" y="6983"/>
                </a:lnTo>
                <a:lnTo>
                  <a:pt x="629905" y="1774"/>
                </a:lnTo>
                <a:lnTo>
                  <a:pt x="571499" y="0"/>
                </a:lnTo>
                <a:close/>
              </a:path>
            </a:pathLst>
          </a:custGeom>
          <a:ln w="28574">
            <a:solidFill>
              <a:srgbClr val="000000"/>
            </a:solidFill>
          </a:ln>
        </p:spPr>
        <p:txBody>
          <a:bodyPr wrap="square" lIns="0" tIns="0" rIns="0" bIns="0" rtlCol="0"/>
          <a:lstStyle/>
          <a:p>
            <a:endParaRPr sz="1588"/>
          </a:p>
        </p:txBody>
      </p:sp>
      <p:sp>
        <p:nvSpPr>
          <p:cNvPr id="10" name="object 10"/>
          <p:cNvSpPr/>
          <p:nvPr/>
        </p:nvSpPr>
        <p:spPr>
          <a:xfrm>
            <a:off x="5523156" y="2622177"/>
            <a:ext cx="126626" cy="1411941"/>
          </a:xfrm>
          <a:custGeom>
            <a:avLst/>
            <a:gdLst/>
            <a:ahLst/>
            <a:cxnLst/>
            <a:rect l="l" t="t" r="r" b="b"/>
            <a:pathLst>
              <a:path w="143510" h="1600200">
                <a:moveTo>
                  <a:pt x="143256" y="143256"/>
                </a:moveTo>
                <a:lnTo>
                  <a:pt x="71628" y="0"/>
                </a:lnTo>
                <a:lnTo>
                  <a:pt x="0" y="143256"/>
                </a:lnTo>
                <a:lnTo>
                  <a:pt x="56388" y="143256"/>
                </a:lnTo>
                <a:lnTo>
                  <a:pt x="56388" y="128016"/>
                </a:lnTo>
                <a:lnTo>
                  <a:pt x="85344" y="128016"/>
                </a:lnTo>
                <a:lnTo>
                  <a:pt x="85344" y="143256"/>
                </a:lnTo>
                <a:lnTo>
                  <a:pt x="143256" y="143256"/>
                </a:lnTo>
                <a:close/>
              </a:path>
              <a:path w="143510" h="1600200">
                <a:moveTo>
                  <a:pt x="143256" y="1456944"/>
                </a:moveTo>
                <a:lnTo>
                  <a:pt x="0" y="1456944"/>
                </a:lnTo>
                <a:lnTo>
                  <a:pt x="56388" y="1569720"/>
                </a:lnTo>
                <a:lnTo>
                  <a:pt x="56388" y="1472184"/>
                </a:lnTo>
                <a:lnTo>
                  <a:pt x="85344" y="1472184"/>
                </a:lnTo>
                <a:lnTo>
                  <a:pt x="85344" y="1572768"/>
                </a:lnTo>
                <a:lnTo>
                  <a:pt x="143256" y="1456944"/>
                </a:lnTo>
                <a:close/>
              </a:path>
              <a:path w="143510" h="1600200">
                <a:moveTo>
                  <a:pt x="85344" y="143256"/>
                </a:moveTo>
                <a:lnTo>
                  <a:pt x="85344" y="128016"/>
                </a:lnTo>
                <a:lnTo>
                  <a:pt x="56388" y="128016"/>
                </a:lnTo>
                <a:lnTo>
                  <a:pt x="56388" y="143256"/>
                </a:lnTo>
                <a:lnTo>
                  <a:pt x="85344" y="143256"/>
                </a:lnTo>
                <a:close/>
              </a:path>
              <a:path w="143510" h="1600200">
                <a:moveTo>
                  <a:pt x="85344" y="1456944"/>
                </a:moveTo>
                <a:lnTo>
                  <a:pt x="85344" y="143256"/>
                </a:lnTo>
                <a:lnTo>
                  <a:pt x="56388" y="143256"/>
                </a:lnTo>
                <a:lnTo>
                  <a:pt x="56388" y="1456944"/>
                </a:lnTo>
                <a:lnTo>
                  <a:pt x="85344" y="1456944"/>
                </a:lnTo>
                <a:close/>
              </a:path>
              <a:path w="143510" h="1600200">
                <a:moveTo>
                  <a:pt x="85344" y="1572768"/>
                </a:moveTo>
                <a:lnTo>
                  <a:pt x="85344" y="1472184"/>
                </a:lnTo>
                <a:lnTo>
                  <a:pt x="56388" y="1472184"/>
                </a:lnTo>
                <a:lnTo>
                  <a:pt x="56388" y="1569720"/>
                </a:lnTo>
                <a:lnTo>
                  <a:pt x="71628" y="1600200"/>
                </a:lnTo>
                <a:lnTo>
                  <a:pt x="85344" y="1572768"/>
                </a:lnTo>
                <a:close/>
              </a:path>
            </a:pathLst>
          </a:custGeom>
          <a:solidFill>
            <a:srgbClr val="7F0000"/>
          </a:solidFill>
        </p:spPr>
        <p:txBody>
          <a:bodyPr wrap="square" lIns="0" tIns="0" rIns="0" bIns="0" rtlCol="0"/>
          <a:lstStyle/>
          <a:p>
            <a:endParaRPr sz="1588"/>
          </a:p>
        </p:txBody>
      </p:sp>
      <p:sp>
        <p:nvSpPr>
          <p:cNvPr id="11" name="object 11"/>
          <p:cNvSpPr/>
          <p:nvPr/>
        </p:nvSpPr>
        <p:spPr>
          <a:xfrm>
            <a:off x="3848997" y="4643270"/>
            <a:ext cx="1008529" cy="126626"/>
          </a:xfrm>
          <a:custGeom>
            <a:avLst/>
            <a:gdLst/>
            <a:ahLst/>
            <a:cxnLst/>
            <a:rect l="l" t="t" r="r" b="b"/>
            <a:pathLst>
              <a:path w="1143000" h="143510">
                <a:moveTo>
                  <a:pt x="1014984" y="85344"/>
                </a:moveTo>
                <a:lnTo>
                  <a:pt x="1014984" y="57912"/>
                </a:lnTo>
                <a:lnTo>
                  <a:pt x="0" y="57912"/>
                </a:lnTo>
                <a:lnTo>
                  <a:pt x="0" y="85344"/>
                </a:lnTo>
                <a:lnTo>
                  <a:pt x="1014984" y="85344"/>
                </a:lnTo>
                <a:close/>
              </a:path>
              <a:path w="1143000" h="143510">
                <a:moveTo>
                  <a:pt x="1143000" y="71628"/>
                </a:moveTo>
                <a:lnTo>
                  <a:pt x="999744" y="0"/>
                </a:lnTo>
                <a:lnTo>
                  <a:pt x="999744" y="57912"/>
                </a:lnTo>
                <a:lnTo>
                  <a:pt x="1014984" y="57912"/>
                </a:lnTo>
                <a:lnTo>
                  <a:pt x="1014984" y="135636"/>
                </a:lnTo>
                <a:lnTo>
                  <a:pt x="1143000" y="71628"/>
                </a:lnTo>
                <a:close/>
              </a:path>
              <a:path w="1143000" h="143510">
                <a:moveTo>
                  <a:pt x="1014984" y="135636"/>
                </a:moveTo>
                <a:lnTo>
                  <a:pt x="1014984" y="85344"/>
                </a:lnTo>
                <a:lnTo>
                  <a:pt x="999744" y="85344"/>
                </a:lnTo>
                <a:lnTo>
                  <a:pt x="999744" y="143256"/>
                </a:lnTo>
                <a:lnTo>
                  <a:pt x="1014984" y="135636"/>
                </a:lnTo>
                <a:close/>
              </a:path>
            </a:pathLst>
          </a:custGeom>
          <a:solidFill>
            <a:srgbClr val="7F0000"/>
          </a:solidFill>
        </p:spPr>
        <p:txBody>
          <a:bodyPr wrap="square" lIns="0" tIns="0" rIns="0" bIns="0" rtlCol="0"/>
          <a:lstStyle/>
          <a:p>
            <a:endParaRPr sz="1588"/>
          </a:p>
        </p:txBody>
      </p:sp>
      <p:sp>
        <p:nvSpPr>
          <p:cNvPr id="12" name="object 12"/>
          <p:cNvSpPr/>
          <p:nvPr/>
        </p:nvSpPr>
        <p:spPr>
          <a:xfrm>
            <a:off x="3877236" y="4777740"/>
            <a:ext cx="1008529" cy="126626"/>
          </a:xfrm>
          <a:custGeom>
            <a:avLst/>
            <a:gdLst/>
            <a:ahLst/>
            <a:cxnLst/>
            <a:rect l="l" t="t" r="r" b="b"/>
            <a:pathLst>
              <a:path w="1143000" h="143510">
                <a:moveTo>
                  <a:pt x="143256" y="57912"/>
                </a:moveTo>
                <a:lnTo>
                  <a:pt x="143256" y="0"/>
                </a:lnTo>
                <a:lnTo>
                  <a:pt x="0" y="71628"/>
                </a:lnTo>
                <a:lnTo>
                  <a:pt x="128016" y="135636"/>
                </a:lnTo>
                <a:lnTo>
                  <a:pt x="128016" y="57912"/>
                </a:lnTo>
                <a:lnTo>
                  <a:pt x="143256" y="57912"/>
                </a:lnTo>
                <a:close/>
              </a:path>
              <a:path w="1143000" h="143510">
                <a:moveTo>
                  <a:pt x="1143000" y="85344"/>
                </a:moveTo>
                <a:lnTo>
                  <a:pt x="1143000" y="57912"/>
                </a:lnTo>
                <a:lnTo>
                  <a:pt x="128016" y="57912"/>
                </a:lnTo>
                <a:lnTo>
                  <a:pt x="128016" y="85344"/>
                </a:lnTo>
                <a:lnTo>
                  <a:pt x="1143000" y="85344"/>
                </a:lnTo>
                <a:close/>
              </a:path>
              <a:path w="1143000" h="143510">
                <a:moveTo>
                  <a:pt x="143256" y="143256"/>
                </a:moveTo>
                <a:lnTo>
                  <a:pt x="143256" y="85344"/>
                </a:lnTo>
                <a:lnTo>
                  <a:pt x="128016" y="85344"/>
                </a:lnTo>
                <a:lnTo>
                  <a:pt x="128016" y="135636"/>
                </a:lnTo>
                <a:lnTo>
                  <a:pt x="143256" y="143256"/>
                </a:lnTo>
                <a:close/>
              </a:path>
            </a:pathLst>
          </a:custGeom>
          <a:solidFill>
            <a:srgbClr val="7F0000"/>
          </a:solidFill>
        </p:spPr>
        <p:txBody>
          <a:bodyPr wrap="square" lIns="0" tIns="0" rIns="0" bIns="0" rtlCol="0"/>
          <a:lstStyle/>
          <a:p>
            <a:endParaRPr sz="1588"/>
          </a:p>
        </p:txBody>
      </p:sp>
      <p:sp>
        <p:nvSpPr>
          <p:cNvPr id="13" name="object 13"/>
          <p:cNvSpPr/>
          <p:nvPr/>
        </p:nvSpPr>
        <p:spPr>
          <a:xfrm>
            <a:off x="6297706" y="4239858"/>
            <a:ext cx="1008529" cy="126626"/>
          </a:xfrm>
          <a:custGeom>
            <a:avLst/>
            <a:gdLst/>
            <a:ahLst/>
            <a:cxnLst/>
            <a:rect l="l" t="t" r="r" b="b"/>
            <a:pathLst>
              <a:path w="1143000" h="143510">
                <a:moveTo>
                  <a:pt x="143256" y="57912"/>
                </a:moveTo>
                <a:lnTo>
                  <a:pt x="143256" y="0"/>
                </a:lnTo>
                <a:lnTo>
                  <a:pt x="0" y="71628"/>
                </a:lnTo>
                <a:lnTo>
                  <a:pt x="128016" y="135636"/>
                </a:lnTo>
                <a:lnTo>
                  <a:pt x="128016" y="57912"/>
                </a:lnTo>
                <a:lnTo>
                  <a:pt x="143256" y="57912"/>
                </a:lnTo>
                <a:close/>
              </a:path>
              <a:path w="1143000" h="143510">
                <a:moveTo>
                  <a:pt x="1143000" y="85344"/>
                </a:moveTo>
                <a:lnTo>
                  <a:pt x="1143000" y="57912"/>
                </a:lnTo>
                <a:lnTo>
                  <a:pt x="128016" y="57912"/>
                </a:lnTo>
                <a:lnTo>
                  <a:pt x="128016" y="85344"/>
                </a:lnTo>
                <a:lnTo>
                  <a:pt x="1143000" y="85344"/>
                </a:lnTo>
                <a:close/>
              </a:path>
              <a:path w="1143000" h="143510">
                <a:moveTo>
                  <a:pt x="143256" y="143256"/>
                </a:moveTo>
                <a:lnTo>
                  <a:pt x="143256" y="85344"/>
                </a:lnTo>
                <a:lnTo>
                  <a:pt x="128016" y="85344"/>
                </a:lnTo>
                <a:lnTo>
                  <a:pt x="128016" y="135636"/>
                </a:lnTo>
                <a:lnTo>
                  <a:pt x="143256" y="143256"/>
                </a:lnTo>
                <a:close/>
              </a:path>
            </a:pathLst>
          </a:custGeom>
          <a:solidFill>
            <a:srgbClr val="7F0000"/>
          </a:solidFill>
        </p:spPr>
        <p:txBody>
          <a:bodyPr wrap="square" lIns="0" tIns="0" rIns="0" bIns="0" rtlCol="0"/>
          <a:lstStyle/>
          <a:p>
            <a:endParaRPr sz="1588"/>
          </a:p>
        </p:txBody>
      </p:sp>
      <p:sp>
        <p:nvSpPr>
          <p:cNvPr id="14" name="object 14"/>
          <p:cNvSpPr txBox="1"/>
          <p:nvPr/>
        </p:nvSpPr>
        <p:spPr>
          <a:xfrm>
            <a:off x="5357756" y="4370294"/>
            <a:ext cx="470647" cy="243656"/>
          </a:xfrm>
          <a:prstGeom prst="rect">
            <a:avLst/>
          </a:prstGeom>
          <a:ln w="9524">
            <a:solidFill>
              <a:srgbClr val="000000"/>
            </a:solidFill>
          </a:ln>
        </p:spPr>
        <p:txBody>
          <a:bodyPr vert="horz" wrap="square" lIns="0" tIns="0" rIns="0" bIns="0" rtlCol="0">
            <a:spAutoFit/>
          </a:bodyPr>
          <a:lstStyle/>
          <a:p>
            <a:pPr marL="82928">
              <a:lnSpc>
                <a:spcPts val="1884"/>
              </a:lnSpc>
            </a:pPr>
            <a:r>
              <a:rPr sz="1588" dirty="0">
                <a:latin typeface="Times New Roman"/>
                <a:cs typeface="Times New Roman"/>
              </a:rPr>
              <a:t>ILF</a:t>
            </a:r>
            <a:endParaRPr sz="1588">
              <a:latin typeface="Times New Roman"/>
              <a:cs typeface="Times New Roman"/>
            </a:endParaRPr>
          </a:p>
        </p:txBody>
      </p:sp>
      <p:sp>
        <p:nvSpPr>
          <p:cNvPr id="15" name="object 15"/>
          <p:cNvSpPr txBox="1"/>
          <p:nvPr/>
        </p:nvSpPr>
        <p:spPr>
          <a:xfrm>
            <a:off x="7719059" y="4524934"/>
            <a:ext cx="470647" cy="243656"/>
          </a:xfrm>
          <a:prstGeom prst="rect">
            <a:avLst/>
          </a:prstGeom>
          <a:ln w="9524">
            <a:solidFill>
              <a:srgbClr val="000000"/>
            </a:solidFill>
          </a:ln>
        </p:spPr>
        <p:txBody>
          <a:bodyPr vert="horz" wrap="square" lIns="0" tIns="0" rIns="0" bIns="0" rtlCol="0">
            <a:spAutoFit/>
          </a:bodyPr>
          <a:lstStyle/>
          <a:p>
            <a:pPr marL="82928">
              <a:lnSpc>
                <a:spcPts val="1884"/>
              </a:lnSpc>
            </a:pPr>
            <a:r>
              <a:rPr sz="1588" dirty="0">
                <a:latin typeface="Times New Roman"/>
                <a:cs typeface="Times New Roman"/>
              </a:rPr>
              <a:t>EIF</a:t>
            </a:r>
            <a:endParaRPr sz="1588">
              <a:latin typeface="Times New Roman"/>
              <a:cs typeface="Times New Roman"/>
            </a:endParaRPr>
          </a:p>
        </p:txBody>
      </p:sp>
      <p:sp>
        <p:nvSpPr>
          <p:cNvPr id="16" name="object 16"/>
          <p:cNvSpPr txBox="1"/>
          <p:nvPr/>
        </p:nvSpPr>
        <p:spPr>
          <a:xfrm>
            <a:off x="3149300" y="4657611"/>
            <a:ext cx="447115" cy="282928"/>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U</a:t>
            </a:r>
            <a:r>
              <a:rPr sz="1765" dirty="0">
                <a:latin typeface="Times New Roman"/>
                <a:cs typeface="Times New Roman"/>
              </a:rPr>
              <a:t>s</a:t>
            </a:r>
            <a:r>
              <a:rPr sz="1765" spc="-4" dirty="0">
                <a:latin typeface="Times New Roman"/>
                <a:cs typeface="Times New Roman"/>
              </a:rPr>
              <a:t>e</a:t>
            </a:r>
            <a:r>
              <a:rPr sz="1765" dirty="0">
                <a:latin typeface="Times New Roman"/>
                <a:cs typeface="Times New Roman"/>
              </a:rPr>
              <a:t>r</a:t>
            </a:r>
            <a:endParaRPr sz="1765">
              <a:latin typeface="Times New Roman"/>
              <a:cs typeface="Times New Roman"/>
            </a:endParaRPr>
          </a:p>
        </p:txBody>
      </p:sp>
      <p:sp>
        <p:nvSpPr>
          <p:cNvPr id="17" name="object 17"/>
          <p:cNvSpPr txBox="1"/>
          <p:nvPr/>
        </p:nvSpPr>
        <p:spPr>
          <a:xfrm>
            <a:off x="7469839" y="4215203"/>
            <a:ext cx="1103779" cy="282928"/>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spc="4" dirty="0">
                <a:latin typeface="Times New Roman"/>
                <a:cs typeface="Times New Roman"/>
              </a:rPr>
              <a:t>p</a:t>
            </a:r>
            <a:r>
              <a:rPr sz="1765" spc="-9" dirty="0">
                <a:latin typeface="Times New Roman"/>
                <a:cs typeface="Times New Roman"/>
              </a:rPr>
              <a:t>pli</a:t>
            </a:r>
            <a:r>
              <a:rPr sz="1765" spc="-4" dirty="0">
                <a:latin typeface="Times New Roman"/>
                <a:cs typeface="Times New Roman"/>
              </a:rPr>
              <a:t>ca</a:t>
            </a:r>
            <a:r>
              <a:rPr sz="1765" spc="-9" dirty="0">
                <a:latin typeface="Times New Roman"/>
                <a:cs typeface="Times New Roman"/>
              </a:rPr>
              <a:t>t</a:t>
            </a:r>
            <a:r>
              <a:rPr sz="1765" spc="-18" dirty="0">
                <a:latin typeface="Times New Roman"/>
                <a:cs typeface="Times New Roman"/>
              </a:rPr>
              <a:t>i</a:t>
            </a:r>
            <a:r>
              <a:rPr sz="1765" spc="4" dirty="0">
                <a:latin typeface="Times New Roman"/>
                <a:cs typeface="Times New Roman"/>
              </a:rPr>
              <a:t>o</a:t>
            </a:r>
            <a:r>
              <a:rPr sz="1765" spc="-9" dirty="0">
                <a:latin typeface="Times New Roman"/>
                <a:cs typeface="Times New Roman"/>
              </a:rPr>
              <a:t>n</a:t>
            </a:r>
            <a:r>
              <a:rPr sz="1765" dirty="0">
                <a:latin typeface="Times New Roman"/>
                <a:cs typeface="Times New Roman"/>
              </a:rPr>
              <a:t>s</a:t>
            </a:r>
            <a:endParaRPr sz="1765">
              <a:latin typeface="Times New Roman"/>
              <a:cs typeface="Times New Roman"/>
            </a:endParaRPr>
          </a:p>
        </p:txBody>
      </p:sp>
      <p:sp>
        <p:nvSpPr>
          <p:cNvPr id="18" name="object 18"/>
          <p:cNvSpPr txBox="1"/>
          <p:nvPr/>
        </p:nvSpPr>
        <p:spPr>
          <a:xfrm>
            <a:off x="5260488" y="5269452"/>
            <a:ext cx="682999" cy="282928"/>
          </a:xfrm>
          <a:prstGeom prst="rect">
            <a:avLst/>
          </a:prstGeom>
        </p:spPr>
        <p:txBody>
          <a:bodyPr vert="horz" wrap="square" lIns="0" tIns="11206" rIns="0" bIns="0" rtlCol="0">
            <a:spAutoFit/>
          </a:bodyPr>
          <a:lstStyle/>
          <a:p>
            <a:pPr marL="11206">
              <a:spcBef>
                <a:spcPts val="88"/>
              </a:spcBef>
            </a:pPr>
            <a:r>
              <a:rPr sz="1765" dirty="0">
                <a:latin typeface="Times New Roman"/>
                <a:cs typeface="Times New Roman"/>
              </a:rPr>
              <a:t>S</a:t>
            </a:r>
            <a:r>
              <a:rPr sz="1765" spc="-9" dirty="0">
                <a:latin typeface="Times New Roman"/>
                <a:cs typeface="Times New Roman"/>
              </a:rPr>
              <a:t>y</a:t>
            </a:r>
            <a:r>
              <a:rPr sz="1765" dirty="0">
                <a:latin typeface="Times New Roman"/>
                <a:cs typeface="Times New Roman"/>
              </a:rPr>
              <a:t>s</a:t>
            </a:r>
            <a:r>
              <a:rPr sz="1765" spc="-9" dirty="0">
                <a:latin typeface="Times New Roman"/>
                <a:cs typeface="Times New Roman"/>
              </a:rPr>
              <a:t>t</a:t>
            </a:r>
            <a:r>
              <a:rPr sz="1765" spc="-4" dirty="0">
                <a:latin typeface="Times New Roman"/>
                <a:cs typeface="Times New Roman"/>
              </a:rPr>
              <a:t>e</a:t>
            </a:r>
            <a:r>
              <a:rPr sz="1765" dirty="0">
                <a:latin typeface="Times New Roman"/>
                <a:cs typeface="Times New Roman"/>
              </a:rPr>
              <a:t>m</a:t>
            </a:r>
            <a:endParaRPr sz="1765">
              <a:latin typeface="Times New Roman"/>
              <a:cs typeface="Times New Roman"/>
            </a:endParaRPr>
          </a:p>
        </p:txBody>
      </p:sp>
      <p:sp>
        <p:nvSpPr>
          <p:cNvPr id="19" name="object 19"/>
          <p:cNvSpPr txBox="1"/>
          <p:nvPr/>
        </p:nvSpPr>
        <p:spPr>
          <a:xfrm>
            <a:off x="3880819" y="4906382"/>
            <a:ext cx="732865" cy="282928"/>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Outputs</a:t>
            </a:r>
            <a:endParaRPr sz="1765">
              <a:latin typeface="Times New Roman"/>
              <a:cs typeface="Times New Roman"/>
            </a:endParaRPr>
          </a:p>
        </p:txBody>
      </p:sp>
      <p:sp>
        <p:nvSpPr>
          <p:cNvPr id="20" name="object 20"/>
          <p:cNvSpPr txBox="1"/>
          <p:nvPr/>
        </p:nvSpPr>
        <p:spPr>
          <a:xfrm>
            <a:off x="3954780" y="4367155"/>
            <a:ext cx="583266" cy="282928"/>
          </a:xfrm>
          <a:prstGeom prst="rect">
            <a:avLst/>
          </a:prstGeom>
        </p:spPr>
        <p:txBody>
          <a:bodyPr vert="horz" wrap="square" lIns="0" tIns="11206" rIns="0" bIns="0" rtlCol="0">
            <a:spAutoFit/>
          </a:bodyPr>
          <a:lstStyle/>
          <a:p>
            <a:pPr marL="11206">
              <a:spcBef>
                <a:spcPts val="88"/>
              </a:spcBef>
            </a:pPr>
            <a:r>
              <a:rPr sz="1765" dirty="0">
                <a:latin typeface="Times New Roman"/>
                <a:cs typeface="Times New Roman"/>
              </a:rPr>
              <a:t>I</a:t>
            </a:r>
            <a:r>
              <a:rPr sz="1765" spc="-9" dirty="0">
                <a:latin typeface="Times New Roman"/>
                <a:cs typeface="Times New Roman"/>
              </a:rPr>
              <a:t>np</a:t>
            </a:r>
            <a:r>
              <a:rPr sz="1765" spc="4" dirty="0">
                <a:latin typeface="Times New Roman"/>
                <a:cs typeface="Times New Roman"/>
              </a:rPr>
              <a:t>u</a:t>
            </a:r>
            <a:r>
              <a:rPr sz="1765" spc="-9" dirty="0">
                <a:latin typeface="Times New Roman"/>
                <a:cs typeface="Times New Roman"/>
              </a:rPr>
              <a:t>t</a:t>
            </a:r>
            <a:r>
              <a:rPr sz="1765" dirty="0">
                <a:latin typeface="Times New Roman"/>
                <a:cs typeface="Times New Roman"/>
              </a:rPr>
              <a:t>s</a:t>
            </a:r>
            <a:endParaRPr sz="1765">
              <a:latin typeface="Times New Roman"/>
              <a:cs typeface="Times New Roman"/>
            </a:endParaRPr>
          </a:p>
        </p:txBody>
      </p:sp>
      <p:sp>
        <p:nvSpPr>
          <p:cNvPr id="21" name="object 21"/>
          <p:cNvSpPr txBox="1"/>
          <p:nvPr/>
        </p:nvSpPr>
        <p:spPr>
          <a:xfrm>
            <a:off x="2400294" y="1562099"/>
            <a:ext cx="6873688" cy="2740076"/>
          </a:xfrm>
          <a:prstGeom prst="rect">
            <a:avLst/>
          </a:prstGeom>
        </p:spPr>
        <p:txBody>
          <a:bodyPr vert="horz" wrap="square" lIns="0" tIns="11206" rIns="0" bIns="0" rtlCol="0">
            <a:spAutoFit/>
          </a:bodyPr>
          <a:lstStyle/>
          <a:p>
            <a:pPr marL="11206">
              <a:spcBef>
                <a:spcPts val="88"/>
              </a:spcBef>
            </a:pPr>
            <a:r>
              <a:rPr sz="2118" spc="-4" dirty="0">
                <a:solidFill>
                  <a:srgbClr val="0000CC"/>
                </a:solidFill>
                <a:latin typeface="Arial"/>
                <a:cs typeface="Arial"/>
              </a:rPr>
              <a:t>The FPA functional </a:t>
            </a:r>
            <a:r>
              <a:rPr sz="2118" dirty="0">
                <a:solidFill>
                  <a:srgbClr val="0000CC"/>
                </a:solidFill>
                <a:latin typeface="Arial"/>
                <a:cs typeface="Arial"/>
              </a:rPr>
              <a:t>units </a:t>
            </a:r>
            <a:r>
              <a:rPr sz="2118" spc="-4" dirty="0">
                <a:solidFill>
                  <a:srgbClr val="0000CC"/>
                </a:solidFill>
                <a:latin typeface="Arial"/>
                <a:cs typeface="Arial"/>
              </a:rPr>
              <a:t>are shown in figure given</a:t>
            </a:r>
            <a:r>
              <a:rPr sz="2118" spc="31" dirty="0">
                <a:solidFill>
                  <a:srgbClr val="0000CC"/>
                </a:solidFill>
                <a:latin typeface="Arial"/>
                <a:cs typeface="Arial"/>
              </a:rPr>
              <a:t> </a:t>
            </a:r>
            <a:r>
              <a:rPr sz="2118" dirty="0">
                <a:solidFill>
                  <a:srgbClr val="0000CC"/>
                </a:solidFill>
                <a:latin typeface="Arial"/>
                <a:cs typeface="Arial"/>
              </a:rPr>
              <a:t>below:</a:t>
            </a:r>
            <a:endParaRPr sz="2118">
              <a:latin typeface="Arial"/>
              <a:cs typeface="Arial"/>
            </a:endParaRPr>
          </a:p>
          <a:p>
            <a:pPr>
              <a:spcBef>
                <a:spcPts val="22"/>
              </a:spcBef>
            </a:pPr>
            <a:endParaRPr sz="1853">
              <a:latin typeface="Times New Roman"/>
              <a:cs typeface="Times New Roman"/>
            </a:endParaRPr>
          </a:p>
          <a:p>
            <a:pPr marR="483560" algn="ctr"/>
            <a:r>
              <a:rPr sz="1765" dirty="0">
                <a:latin typeface="Times New Roman"/>
                <a:cs typeface="Times New Roman"/>
              </a:rPr>
              <a:t>User</a:t>
            </a:r>
            <a:endParaRPr sz="1765">
              <a:latin typeface="Times New Roman"/>
              <a:cs typeface="Times New Roman"/>
            </a:endParaRPr>
          </a:p>
          <a:p>
            <a:pPr>
              <a:lnSpc>
                <a:spcPct val="100000"/>
              </a:lnSpc>
            </a:pPr>
            <a:endParaRPr sz="1765">
              <a:latin typeface="Times New Roman"/>
              <a:cs typeface="Times New Roman"/>
            </a:endParaRPr>
          </a:p>
          <a:p>
            <a:pPr>
              <a:lnSpc>
                <a:spcPct val="100000"/>
              </a:lnSpc>
            </a:pPr>
            <a:endParaRPr sz="1765">
              <a:latin typeface="Times New Roman"/>
              <a:cs typeface="Times New Roman"/>
            </a:endParaRPr>
          </a:p>
          <a:p>
            <a:pPr marL="450500" algn="ctr">
              <a:spcBef>
                <a:spcPts val="1024"/>
              </a:spcBef>
            </a:pPr>
            <a:r>
              <a:rPr sz="1765" spc="-4" dirty="0">
                <a:latin typeface="Times New Roman"/>
                <a:cs typeface="Times New Roman"/>
              </a:rPr>
              <a:t>Inquiries</a:t>
            </a:r>
            <a:endParaRPr sz="1765">
              <a:latin typeface="Times New Roman"/>
              <a:cs typeface="Times New Roman"/>
            </a:endParaRPr>
          </a:p>
          <a:p>
            <a:pPr>
              <a:lnSpc>
                <a:spcPct val="100000"/>
              </a:lnSpc>
            </a:pPr>
            <a:endParaRPr sz="1765">
              <a:latin typeface="Times New Roman"/>
              <a:cs typeface="Times New Roman"/>
            </a:endParaRPr>
          </a:p>
          <a:p>
            <a:pPr>
              <a:spcBef>
                <a:spcPts val="44"/>
              </a:spcBef>
            </a:pPr>
            <a:endParaRPr sz="2338">
              <a:latin typeface="Times New Roman"/>
              <a:cs typeface="Times New Roman"/>
            </a:endParaRPr>
          </a:p>
          <a:p>
            <a:pPr marR="990093" algn="r"/>
            <a:r>
              <a:rPr sz="1765" spc="4" dirty="0">
                <a:latin typeface="Times New Roman"/>
                <a:cs typeface="Times New Roman"/>
              </a:rPr>
              <a:t>O</a:t>
            </a:r>
            <a:r>
              <a:rPr sz="1765" spc="-9" dirty="0">
                <a:latin typeface="Times New Roman"/>
                <a:cs typeface="Times New Roman"/>
              </a:rPr>
              <a:t>t</a:t>
            </a:r>
            <a:r>
              <a:rPr sz="1765" spc="4" dirty="0">
                <a:latin typeface="Times New Roman"/>
                <a:cs typeface="Times New Roman"/>
              </a:rPr>
              <a:t>h</a:t>
            </a:r>
            <a:r>
              <a:rPr sz="1765" spc="-13" dirty="0">
                <a:latin typeface="Times New Roman"/>
                <a:cs typeface="Times New Roman"/>
              </a:rPr>
              <a:t>e</a:t>
            </a:r>
            <a:r>
              <a:rPr sz="1765" dirty="0">
                <a:latin typeface="Times New Roman"/>
                <a:cs typeface="Times New Roman"/>
              </a:rPr>
              <a:t>r</a:t>
            </a:r>
            <a:endParaRPr sz="1765">
              <a:latin typeface="Times New Roman"/>
              <a:cs typeface="Times New Roman"/>
            </a:endParaRPr>
          </a:p>
        </p:txBody>
      </p:sp>
      <p:sp>
        <p:nvSpPr>
          <p:cNvPr id="22" name="object 22"/>
          <p:cNvSpPr txBox="1"/>
          <p:nvPr/>
        </p:nvSpPr>
        <p:spPr>
          <a:xfrm>
            <a:off x="6757145" y="4924401"/>
            <a:ext cx="2276475" cy="663161"/>
          </a:xfrm>
          <a:prstGeom prst="rect">
            <a:avLst/>
          </a:prstGeom>
        </p:spPr>
        <p:txBody>
          <a:bodyPr vert="horz" wrap="square" lIns="0" tIns="11206" rIns="0" bIns="0" rtlCol="0">
            <a:spAutoFit/>
          </a:bodyPr>
          <a:lstStyle/>
          <a:p>
            <a:pPr marL="11206" marR="4483">
              <a:lnSpc>
                <a:spcPct val="120000"/>
              </a:lnSpc>
              <a:spcBef>
                <a:spcPts val="88"/>
              </a:spcBef>
            </a:pPr>
            <a:r>
              <a:rPr sz="1765" dirty="0">
                <a:latin typeface="Times New Roman"/>
                <a:cs typeface="Times New Roman"/>
              </a:rPr>
              <a:t>ILF: </a:t>
            </a:r>
            <a:r>
              <a:rPr sz="1765" spc="-4" dirty="0">
                <a:latin typeface="Times New Roman"/>
                <a:cs typeface="Times New Roman"/>
              </a:rPr>
              <a:t>Internal logical</a:t>
            </a:r>
            <a:r>
              <a:rPr sz="1765" spc="-79" dirty="0">
                <a:latin typeface="Times New Roman"/>
                <a:cs typeface="Times New Roman"/>
              </a:rPr>
              <a:t> </a:t>
            </a:r>
            <a:r>
              <a:rPr sz="1765" spc="-9" dirty="0">
                <a:latin typeface="Times New Roman"/>
                <a:cs typeface="Times New Roman"/>
              </a:rPr>
              <a:t>files  </a:t>
            </a:r>
            <a:r>
              <a:rPr sz="1765" dirty="0">
                <a:latin typeface="Times New Roman"/>
                <a:cs typeface="Times New Roman"/>
              </a:rPr>
              <a:t>EIF: </a:t>
            </a:r>
            <a:r>
              <a:rPr sz="1765" spc="-4" dirty="0">
                <a:latin typeface="Times New Roman"/>
                <a:cs typeface="Times New Roman"/>
              </a:rPr>
              <a:t>External</a:t>
            </a:r>
            <a:r>
              <a:rPr sz="1765" spc="-53" dirty="0">
                <a:latin typeface="Times New Roman"/>
                <a:cs typeface="Times New Roman"/>
              </a:rPr>
              <a:t> </a:t>
            </a:r>
            <a:r>
              <a:rPr sz="1765" spc="-4" dirty="0">
                <a:latin typeface="Times New Roman"/>
                <a:cs typeface="Times New Roman"/>
              </a:rPr>
              <a:t>interfaces</a:t>
            </a:r>
            <a:endParaRPr sz="1765">
              <a:latin typeface="Times New Roman"/>
              <a:cs typeface="Times New Roman"/>
            </a:endParaRPr>
          </a:p>
        </p:txBody>
      </p:sp>
      <p:sp>
        <p:nvSpPr>
          <p:cNvPr id="23" name="object 23"/>
          <p:cNvSpPr txBox="1"/>
          <p:nvPr/>
        </p:nvSpPr>
        <p:spPr>
          <a:xfrm>
            <a:off x="4294989" y="5828850"/>
            <a:ext cx="3997138"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Fig. </a:t>
            </a:r>
            <a:r>
              <a:rPr sz="2118" dirty="0">
                <a:latin typeface="Times New Roman"/>
                <a:cs typeface="Times New Roman"/>
              </a:rPr>
              <a:t>3: </a:t>
            </a:r>
            <a:r>
              <a:rPr sz="2118" spc="-4" dirty="0">
                <a:latin typeface="Times New Roman"/>
                <a:cs typeface="Times New Roman"/>
              </a:rPr>
              <a:t>FPAs functional units</a:t>
            </a:r>
            <a:r>
              <a:rPr sz="2118" spc="-13" dirty="0">
                <a:latin typeface="Times New Roman"/>
                <a:cs typeface="Times New Roman"/>
              </a:rPr>
              <a:t> </a:t>
            </a:r>
            <a:r>
              <a:rPr sz="2118" spc="-4" dirty="0">
                <a:latin typeface="Times New Roman"/>
                <a:cs typeface="Times New Roman"/>
              </a:rPr>
              <a:t>System</a:t>
            </a:r>
            <a:endParaRPr sz="2118">
              <a:latin typeface="Times New Roman"/>
              <a:cs typeface="Times New Roman"/>
            </a:endParaRPr>
          </a:p>
        </p:txBody>
      </p:sp>
      <p:sp>
        <p:nvSpPr>
          <p:cNvPr id="24" name="object 24"/>
          <p:cNvSpPr txBox="1">
            <a:spLocks noGrp="1"/>
          </p:cNvSpPr>
          <p:nvPr>
            <p:ph type="title"/>
          </p:nvPr>
        </p:nvSpPr>
        <p:spPr>
          <a:xfrm>
            <a:off x="1332411" y="566430"/>
            <a:ext cx="68757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5" name="object 2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9930794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398059" y="1610846"/>
            <a:ext cx="9278471" cy="3003468"/>
          </a:xfrm>
          <a:prstGeom prst="rect">
            <a:avLst/>
          </a:prstGeom>
        </p:spPr>
        <p:txBody>
          <a:bodyPr vert="horz" wrap="square" lIns="0" tIns="649940" rIns="0" bIns="0" rtlCol="0">
            <a:spAutoFit/>
          </a:bodyPr>
          <a:lstStyle/>
          <a:p>
            <a:pPr marL="11206" marR="4483" algn="just">
              <a:lnSpc>
                <a:spcPct val="99800"/>
              </a:lnSpc>
              <a:spcBef>
                <a:spcPts val="88"/>
              </a:spcBef>
            </a:pPr>
            <a:r>
              <a:rPr sz="1941" spc="-4" dirty="0">
                <a:solidFill>
                  <a:srgbClr val="650065"/>
                </a:solidFill>
                <a:latin typeface="Times New Roman"/>
                <a:cs typeface="Times New Roman"/>
              </a:rPr>
              <a:t>Product complexity is based </a:t>
            </a:r>
            <a:r>
              <a:rPr sz="1941" dirty="0">
                <a:solidFill>
                  <a:srgbClr val="650065"/>
                </a:solidFill>
                <a:latin typeface="Times New Roman"/>
                <a:cs typeface="Times New Roman"/>
              </a:rPr>
              <a:t>on control </a:t>
            </a:r>
            <a:r>
              <a:rPr sz="1941" spc="-4" dirty="0">
                <a:solidFill>
                  <a:srgbClr val="650065"/>
                </a:solidFill>
                <a:latin typeface="Times New Roman"/>
                <a:cs typeface="Times New Roman"/>
              </a:rPr>
              <a:t>operations, computational  operations, device dependent operations, data management operations </a:t>
            </a:r>
            <a:r>
              <a:rPr sz="1941" spc="-9" dirty="0">
                <a:solidFill>
                  <a:srgbClr val="650065"/>
                </a:solidFill>
                <a:latin typeface="Times New Roman"/>
                <a:cs typeface="Times New Roman"/>
              </a:rPr>
              <a:t>and  </a:t>
            </a:r>
            <a:r>
              <a:rPr sz="1941" spc="-4" dirty="0">
                <a:solidFill>
                  <a:srgbClr val="650065"/>
                </a:solidFill>
                <a:latin typeface="Times New Roman"/>
                <a:cs typeface="Times New Roman"/>
              </a:rPr>
              <a:t>user interface management operations. Module complexity rating are given  in table</a:t>
            </a:r>
            <a:r>
              <a:rPr sz="1941" dirty="0">
                <a:solidFill>
                  <a:srgbClr val="650065"/>
                </a:solidFill>
                <a:latin typeface="Times New Roman"/>
                <a:cs typeface="Times New Roman"/>
              </a:rPr>
              <a:t> 17.</a:t>
            </a:r>
            <a:endParaRPr sz="1941">
              <a:latin typeface="Times New Roman"/>
              <a:cs typeface="Times New Roman"/>
            </a:endParaRPr>
          </a:p>
          <a:p>
            <a:pPr>
              <a:lnSpc>
                <a:spcPct val="100000"/>
              </a:lnSpc>
            </a:pPr>
            <a:endParaRPr sz="1941">
              <a:latin typeface="Times New Roman"/>
              <a:cs typeface="Times New Roman"/>
            </a:endParaRPr>
          </a:p>
          <a:p>
            <a:pPr marL="11206" marR="4483" algn="just">
              <a:lnSpc>
                <a:spcPct val="100000"/>
              </a:lnSpc>
            </a:pPr>
            <a:r>
              <a:rPr sz="1941" spc="-4" dirty="0">
                <a:solidFill>
                  <a:srgbClr val="CC6500"/>
                </a:solidFill>
                <a:latin typeface="Times New Roman"/>
                <a:cs typeface="Times New Roman"/>
              </a:rPr>
              <a:t>The numeric values </a:t>
            </a:r>
            <a:r>
              <a:rPr sz="1941" dirty="0">
                <a:solidFill>
                  <a:srgbClr val="CC6500"/>
                </a:solidFill>
                <a:latin typeface="Times New Roman"/>
                <a:cs typeface="Times New Roman"/>
              </a:rPr>
              <a:t>of </a:t>
            </a:r>
            <a:r>
              <a:rPr sz="1941" spc="-4" dirty="0">
                <a:solidFill>
                  <a:srgbClr val="CC6500"/>
                </a:solidFill>
                <a:latin typeface="Times New Roman"/>
                <a:cs typeface="Times New Roman"/>
              </a:rPr>
              <a:t>these </a:t>
            </a:r>
            <a:r>
              <a:rPr sz="1941" dirty="0">
                <a:solidFill>
                  <a:srgbClr val="CC6500"/>
                </a:solidFill>
                <a:latin typeface="Times New Roman"/>
                <a:cs typeface="Times New Roman"/>
              </a:rPr>
              <a:t>17 </a:t>
            </a:r>
            <a:r>
              <a:rPr sz="1941" spc="-4" dirty="0">
                <a:solidFill>
                  <a:srgbClr val="CC6500"/>
                </a:solidFill>
                <a:latin typeface="Times New Roman"/>
                <a:cs typeface="Times New Roman"/>
              </a:rPr>
              <a:t>cost drivers are given in table </a:t>
            </a:r>
            <a:r>
              <a:rPr sz="1941" spc="-9" dirty="0">
                <a:solidFill>
                  <a:srgbClr val="CC6500"/>
                </a:solidFill>
                <a:latin typeface="Times New Roman"/>
                <a:cs typeface="Times New Roman"/>
              </a:rPr>
              <a:t>18 </a:t>
            </a:r>
            <a:r>
              <a:rPr sz="1941" dirty="0">
                <a:solidFill>
                  <a:srgbClr val="CC6500"/>
                </a:solidFill>
                <a:latin typeface="Times New Roman"/>
                <a:cs typeface="Times New Roman"/>
              </a:rPr>
              <a:t>for the  </a:t>
            </a:r>
            <a:r>
              <a:rPr sz="1941" spc="-4" dirty="0">
                <a:solidFill>
                  <a:srgbClr val="CC6500"/>
                </a:solidFill>
                <a:latin typeface="Times New Roman"/>
                <a:cs typeface="Times New Roman"/>
              </a:rPr>
              <a:t>calculation </a:t>
            </a:r>
            <a:r>
              <a:rPr sz="1941" dirty="0">
                <a:solidFill>
                  <a:srgbClr val="CC6500"/>
                </a:solidFill>
                <a:latin typeface="Times New Roman"/>
                <a:cs typeface="Times New Roman"/>
              </a:rPr>
              <a:t>of the product of efforts </a:t>
            </a:r>
            <a:r>
              <a:rPr sz="1941" spc="-4" dirty="0">
                <a:solidFill>
                  <a:srgbClr val="CC6500"/>
                </a:solidFill>
                <a:latin typeface="Times New Roman"/>
                <a:cs typeface="Times New Roman"/>
              </a:rPr>
              <a:t>i.e., </a:t>
            </a:r>
            <a:r>
              <a:rPr sz="1941" dirty="0">
                <a:solidFill>
                  <a:srgbClr val="CC6500"/>
                </a:solidFill>
                <a:latin typeface="Times New Roman"/>
                <a:cs typeface="Times New Roman"/>
              </a:rPr>
              <a:t>effort </a:t>
            </a:r>
            <a:r>
              <a:rPr sz="1941" spc="-4" dirty="0">
                <a:solidFill>
                  <a:srgbClr val="CC6500"/>
                </a:solidFill>
                <a:latin typeface="Times New Roman"/>
                <a:cs typeface="Times New Roman"/>
              </a:rPr>
              <a:t>multiplier (EM). </a:t>
            </a:r>
            <a:r>
              <a:rPr sz="1941" dirty="0">
                <a:solidFill>
                  <a:srgbClr val="CC6500"/>
                </a:solidFill>
                <a:latin typeface="Times New Roman"/>
                <a:cs typeface="Times New Roman"/>
              </a:rPr>
              <a:t>Hence </a:t>
            </a:r>
            <a:r>
              <a:rPr sz="1941" spc="-4" dirty="0">
                <a:solidFill>
                  <a:srgbClr val="CC6500"/>
                </a:solidFill>
                <a:latin typeface="Times New Roman"/>
                <a:cs typeface="Times New Roman"/>
              </a:rPr>
              <a:t>PM  adjusted is calculated which will </a:t>
            </a:r>
            <a:r>
              <a:rPr sz="1941" dirty="0">
                <a:solidFill>
                  <a:srgbClr val="CC6500"/>
                </a:solidFill>
                <a:latin typeface="Times New Roman"/>
                <a:cs typeface="Times New Roman"/>
              </a:rPr>
              <a:t>be </a:t>
            </a:r>
            <a:r>
              <a:rPr sz="1941" spc="-4" dirty="0">
                <a:solidFill>
                  <a:srgbClr val="CC6500"/>
                </a:solidFill>
                <a:latin typeface="Times New Roman"/>
                <a:cs typeface="Times New Roman"/>
              </a:rPr>
              <a:t>a better and fine tuned value </a:t>
            </a:r>
            <a:r>
              <a:rPr sz="1941" dirty="0">
                <a:solidFill>
                  <a:srgbClr val="CC6500"/>
                </a:solidFill>
                <a:latin typeface="Times New Roman"/>
                <a:cs typeface="Times New Roman"/>
              </a:rPr>
              <a:t>of </a:t>
            </a:r>
            <a:r>
              <a:rPr sz="1941" spc="-4" dirty="0">
                <a:solidFill>
                  <a:srgbClr val="CC6500"/>
                </a:solidFill>
                <a:latin typeface="Times New Roman"/>
                <a:cs typeface="Times New Roman"/>
              </a:rPr>
              <a:t>effort  in person</a:t>
            </a:r>
            <a:r>
              <a:rPr sz="1941" spc="9" dirty="0">
                <a:solidFill>
                  <a:srgbClr val="CC6500"/>
                </a:solidFill>
                <a:latin typeface="Times New Roman"/>
                <a:cs typeface="Times New Roman"/>
              </a:rPr>
              <a:t> </a:t>
            </a:r>
            <a:r>
              <a:rPr sz="1941" spc="-4" dirty="0">
                <a:solidFill>
                  <a:srgbClr val="CC6500"/>
                </a:solidFill>
                <a:latin typeface="Times New Roman"/>
                <a:cs typeface="Times New Roman"/>
              </a:rPr>
              <a:t>months.</a:t>
            </a:r>
            <a:endParaRPr sz="1941">
              <a:latin typeface="Times New Roman"/>
              <a:cs typeface="Times New Roman"/>
            </a:endParaRPr>
          </a:p>
        </p:txBody>
      </p:sp>
      <p:sp>
        <p:nvSpPr>
          <p:cNvPr id="3" name="object 3"/>
          <p:cNvSpPr txBox="1">
            <a:spLocks noGrp="1"/>
          </p:cNvSpPr>
          <p:nvPr>
            <p:ph type="title"/>
          </p:nvPr>
        </p:nvSpPr>
        <p:spPr>
          <a:xfrm>
            <a:off x="1331495" y="566430"/>
            <a:ext cx="68766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111</a:t>
            </a:r>
            <a:endParaRPr sz="1235">
              <a:latin typeface="Arial"/>
              <a:cs typeface="Arial"/>
            </a:endParaRPr>
          </a:p>
        </p:txBody>
      </p:sp>
    </p:spTree>
    <p:extLst>
      <p:ext uri="{BB962C8B-B14F-4D97-AF65-F5344CB8AC3E}">
        <p14:creationId xmlns:p14="http://schemas.microsoft.com/office/powerpoint/2010/main" val="4900117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11979" y="1621211"/>
          <a:ext cx="7732059" cy="4334883"/>
        </p:xfrm>
        <a:graphic>
          <a:graphicData uri="http://schemas.openxmlformats.org/drawingml/2006/table">
            <a:tbl>
              <a:tblPr firstRow="1" bandRow="1">
                <a:tableStyleId>{2D5ABB26-0587-4C30-8999-92F81FD0307C}</a:tableStyleId>
              </a:tblPr>
              <a:tblGrid>
                <a:gridCol w="509868">
                  <a:extLst>
                    <a:ext uri="{9D8B030D-6E8A-4147-A177-3AD203B41FA5}">
                      <a16:colId xmlns:a16="http://schemas.microsoft.com/office/drawing/2014/main" val="20000"/>
                    </a:ext>
                  </a:extLst>
                </a:gridCol>
                <a:gridCol w="1411941">
                  <a:extLst>
                    <a:ext uri="{9D8B030D-6E8A-4147-A177-3AD203B41FA5}">
                      <a16:colId xmlns:a16="http://schemas.microsoft.com/office/drawing/2014/main" val="20001"/>
                    </a:ext>
                  </a:extLst>
                </a:gridCol>
                <a:gridCol w="1411941">
                  <a:extLst>
                    <a:ext uri="{9D8B030D-6E8A-4147-A177-3AD203B41FA5}">
                      <a16:colId xmlns:a16="http://schemas.microsoft.com/office/drawing/2014/main" val="20002"/>
                    </a:ext>
                  </a:extLst>
                </a:gridCol>
                <a:gridCol w="1411941">
                  <a:extLst>
                    <a:ext uri="{9D8B030D-6E8A-4147-A177-3AD203B41FA5}">
                      <a16:colId xmlns:a16="http://schemas.microsoft.com/office/drawing/2014/main" val="20003"/>
                    </a:ext>
                  </a:extLst>
                </a:gridCol>
                <a:gridCol w="1546412">
                  <a:extLst>
                    <a:ext uri="{9D8B030D-6E8A-4147-A177-3AD203B41FA5}">
                      <a16:colId xmlns:a16="http://schemas.microsoft.com/office/drawing/2014/main" val="20004"/>
                    </a:ext>
                  </a:extLst>
                </a:gridCol>
                <a:gridCol w="1439956">
                  <a:extLst>
                    <a:ext uri="{9D8B030D-6E8A-4147-A177-3AD203B41FA5}">
                      <a16:colId xmlns:a16="http://schemas.microsoft.com/office/drawing/2014/main" val="20005"/>
                    </a:ext>
                  </a:extLst>
                </a:gridCol>
              </a:tblGrid>
              <a:tr h="719417">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1440" marR="633095">
                        <a:lnSpc>
                          <a:spcPct val="100000"/>
                        </a:lnSpc>
                        <a:spcBef>
                          <a:spcPts val="300"/>
                        </a:spcBef>
                      </a:pPr>
                      <a:r>
                        <a:rPr sz="1200" spc="-5" dirty="0">
                          <a:latin typeface="Arial"/>
                          <a:cs typeface="Arial"/>
                        </a:rPr>
                        <a:t>Control  Op</a:t>
                      </a:r>
                      <a:r>
                        <a:rPr sz="1200" spc="-15" dirty="0">
                          <a:latin typeface="Arial"/>
                          <a:cs typeface="Arial"/>
                        </a:rPr>
                        <a:t>e</a:t>
                      </a:r>
                      <a:r>
                        <a:rPr sz="1200" dirty="0">
                          <a:latin typeface="Arial"/>
                          <a:cs typeface="Arial"/>
                        </a:rPr>
                        <a:t>r</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t>
                      </a:r>
                      <a:r>
                        <a:rPr sz="1200" dirty="0">
                          <a:latin typeface="Arial"/>
                          <a:cs typeface="Arial"/>
                        </a:rPr>
                        <a:t>s</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356235">
                        <a:lnSpc>
                          <a:spcPct val="100000"/>
                        </a:lnSpc>
                        <a:spcBef>
                          <a:spcPts val="300"/>
                        </a:spcBef>
                      </a:pPr>
                      <a:r>
                        <a:rPr sz="1200" spc="-10" dirty="0">
                          <a:latin typeface="Arial"/>
                          <a:cs typeface="Arial"/>
                        </a:rPr>
                        <a:t>C</a:t>
                      </a:r>
                      <a:r>
                        <a:rPr sz="1200" spc="-5" dirty="0">
                          <a:latin typeface="Arial"/>
                          <a:cs typeface="Arial"/>
                        </a:rPr>
                        <a:t>o</a:t>
                      </a:r>
                      <a:r>
                        <a:rPr sz="1200" spc="-10" dirty="0">
                          <a:latin typeface="Arial"/>
                          <a:cs typeface="Arial"/>
                        </a:rPr>
                        <a:t>m</a:t>
                      </a:r>
                      <a:r>
                        <a:rPr sz="1200" spc="-5" dirty="0">
                          <a:latin typeface="Arial"/>
                          <a:cs typeface="Arial"/>
                        </a:rPr>
                        <a:t>p</a:t>
                      </a:r>
                      <a:r>
                        <a:rPr sz="1200" spc="-15" dirty="0">
                          <a:latin typeface="Arial"/>
                          <a:cs typeface="Arial"/>
                        </a:rPr>
                        <a:t>u</a:t>
                      </a:r>
                      <a:r>
                        <a:rPr sz="1200" spc="5" dirty="0">
                          <a:latin typeface="Arial"/>
                          <a:cs typeface="Arial"/>
                        </a:rPr>
                        <a:t>t</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a:t>
                      </a:r>
                      <a:r>
                        <a:rPr sz="1200" dirty="0">
                          <a:latin typeface="Arial"/>
                          <a:cs typeface="Arial"/>
                        </a:rPr>
                        <a:t>l  </a:t>
                      </a:r>
                      <a:r>
                        <a:rPr sz="1200" spc="-5" dirty="0">
                          <a:latin typeface="Arial"/>
                          <a:cs typeface="Arial"/>
                        </a:rPr>
                        <a:t>Operations</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633095">
                        <a:lnSpc>
                          <a:spcPct val="100000"/>
                        </a:lnSpc>
                        <a:spcBef>
                          <a:spcPts val="300"/>
                        </a:spcBef>
                      </a:pPr>
                      <a:r>
                        <a:rPr sz="1200" spc="-5" dirty="0">
                          <a:latin typeface="Arial"/>
                          <a:cs typeface="Arial"/>
                        </a:rPr>
                        <a:t>Device-  </a:t>
                      </a:r>
                      <a:r>
                        <a:rPr sz="1200" spc="-10" dirty="0">
                          <a:latin typeface="Arial"/>
                          <a:cs typeface="Arial"/>
                        </a:rPr>
                        <a:t>dependent  </a:t>
                      </a:r>
                      <a:r>
                        <a:rPr sz="1200" spc="-5" dirty="0">
                          <a:latin typeface="Arial"/>
                          <a:cs typeface="Arial"/>
                        </a:rPr>
                        <a:t>Op</a:t>
                      </a:r>
                      <a:r>
                        <a:rPr sz="1200" spc="-15" dirty="0">
                          <a:latin typeface="Arial"/>
                          <a:cs typeface="Arial"/>
                        </a:rPr>
                        <a:t>e</a:t>
                      </a:r>
                      <a:r>
                        <a:rPr sz="1200" dirty="0">
                          <a:latin typeface="Arial"/>
                          <a:cs typeface="Arial"/>
                        </a:rPr>
                        <a:t>r</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t>
                      </a:r>
                      <a:r>
                        <a:rPr sz="1200" dirty="0">
                          <a:latin typeface="Arial"/>
                          <a:cs typeface="Arial"/>
                        </a:rPr>
                        <a:t>s</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195580">
                        <a:lnSpc>
                          <a:spcPct val="100000"/>
                        </a:lnSpc>
                        <a:spcBef>
                          <a:spcPts val="300"/>
                        </a:spcBef>
                      </a:pPr>
                      <a:r>
                        <a:rPr sz="1200" spc="-5" dirty="0">
                          <a:latin typeface="Arial"/>
                          <a:cs typeface="Arial"/>
                        </a:rPr>
                        <a:t>Data</a:t>
                      </a:r>
                      <a:r>
                        <a:rPr sz="1200" spc="-60" dirty="0">
                          <a:latin typeface="Arial"/>
                          <a:cs typeface="Arial"/>
                        </a:rPr>
                        <a:t> </a:t>
                      </a:r>
                      <a:r>
                        <a:rPr sz="1200" spc="-10" dirty="0">
                          <a:latin typeface="Arial"/>
                          <a:cs typeface="Arial"/>
                        </a:rPr>
                        <a:t>management  </a:t>
                      </a:r>
                      <a:r>
                        <a:rPr sz="1200" spc="-5" dirty="0">
                          <a:latin typeface="Arial"/>
                          <a:cs typeface="Arial"/>
                        </a:rPr>
                        <a:t>Operations</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418465">
                        <a:lnSpc>
                          <a:spcPct val="100000"/>
                        </a:lnSpc>
                        <a:spcBef>
                          <a:spcPts val="300"/>
                        </a:spcBef>
                      </a:pPr>
                      <a:r>
                        <a:rPr sz="1200" spc="-5" dirty="0">
                          <a:latin typeface="Arial"/>
                          <a:cs typeface="Arial"/>
                        </a:rPr>
                        <a:t>User</a:t>
                      </a:r>
                      <a:r>
                        <a:rPr sz="1200" spc="-80" dirty="0">
                          <a:latin typeface="Arial"/>
                          <a:cs typeface="Arial"/>
                        </a:rPr>
                        <a:t> </a:t>
                      </a:r>
                      <a:r>
                        <a:rPr sz="1200" spc="-5" dirty="0">
                          <a:latin typeface="Arial"/>
                          <a:cs typeface="Arial"/>
                        </a:rPr>
                        <a:t>Interface  </a:t>
                      </a:r>
                      <a:r>
                        <a:rPr sz="1200" spc="-10" dirty="0">
                          <a:latin typeface="Arial"/>
                          <a:cs typeface="Arial"/>
                        </a:rPr>
                        <a:t>Management  </a:t>
                      </a:r>
                      <a:r>
                        <a:rPr sz="1200" spc="-5" dirty="0">
                          <a:latin typeface="Arial"/>
                          <a:cs typeface="Arial"/>
                        </a:rPr>
                        <a:t>Operations</a:t>
                      </a:r>
                      <a:endParaRPr sz="1200">
                        <a:latin typeface="Arial"/>
                        <a:cs typeface="Arial"/>
                      </a:endParaRPr>
                    </a:p>
                  </a:txBody>
                  <a:tcPr marL="0" marR="0" marT="33618"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0"/>
                  </a:ext>
                </a:extLst>
              </a:tr>
              <a:tr h="242847">
                <a:tc>
                  <a:txBody>
                    <a:bodyPr/>
                    <a:lstStyle/>
                    <a:p>
                      <a:pPr marL="90805">
                        <a:lnSpc>
                          <a:spcPct val="100000"/>
                        </a:lnSpc>
                        <a:spcBef>
                          <a:spcPts val="315"/>
                        </a:spcBef>
                      </a:pPr>
                      <a:r>
                        <a:rPr sz="1200" spc="-5" dirty="0">
                          <a:latin typeface="Arial"/>
                          <a:cs typeface="Arial"/>
                        </a:rPr>
                        <a:t>Very</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0805">
                        <a:lnSpc>
                          <a:spcPct val="100000"/>
                        </a:lnSpc>
                        <a:spcBef>
                          <a:spcPts val="315"/>
                        </a:spcBef>
                      </a:pPr>
                      <a:r>
                        <a:rPr sz="1200" spc="-5" dirty="0">
                          <a:latin typeface="Arial"/>
                          <a:cs typeface="Arial"/>
                        </a:rPr>
                        <a:t>Straight-line</a:t>
                      </a:r>
                      <a:r>
                        <a:rPr sz="1200" spc="-35" dirty="0">
                          <a:latin typeface="Arial"/>
                          <a:cs typeface="Arial"/>
                        </a:rPr>
                        <a:t> </a:t>
                      </a:r>
                      <a:r>
                        <a:rPr sz="1200" spc="-5" dirty="0">
                          <a:latin typeface="Arial"/>
                          <a:cs typeface="Arial"/>
                        </a:rPr>
                        <a:t>code</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Evaluation</a:t>
                      </a:r>
                      <a:r>
                        <a:rPr sz="1200" spc="-20" dirty="0">
                          <a:latin typeface="Arial"/>
                          <a:cs typeface="Arial"/>
                        </a:rPr>
                        <a:t> </a:t>
                      </a:r>
                      <a:r>
                        <a:rPr sz="1200" spc="-10" dirty="0">
                          <a:latin typeface="Arial"/>
                          <a:cs typeface="Arial"/>
                        </a:rPr>
                        <a:t>of</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Simple</a:t>
                      </a:r>
                      <a:r>
                        <a:rPr sz="1200" spc="-15" dirty="0">
                          <a:latin typeface="Arial"/>
                          <a:cs typeface="Arial"/>
                        </a:rPr>
                        <a:t> </a:t>
                      </a:r>
                      <a:r>
                        <a:rPr sz="1200" spc="-10" dirty="0">
                          <a:latin typeface="Arial"/>
                          <a:cs typeface="Arial"/>
                        </a:rPr>
                        <a:t>read,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Simple </a:t>
                      </a:r>
                      <a:r>
                        <a:rPr sz="1200" spc="-10" dirty="0">
                          <a:latin typeface="Arial"/>
                          <a:cs typeface="Arial"/>
                        </a:rPr>
                        <a:t>arrays</a:t>
                      </a:r>
                      <a:r>
                        <a:rPr sz="1200" spc="-5" dirty="0">
                          <a:latin typeface="Arial"/>
                          <a:cs typeface="Arial"/>
                        </a:rPr>
                        <a:t> </a:t>
                      </a:r>
                      <a:r>
                        <a:rPr sz="1200" spc="-10" dirty="0">
                          <a:latin typeface="Arial"/>
                          <a:cs typeface="Arial"/>
                        </a:rPr>
                        <a:t>in</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Simple</a:t>
                      </a:r>
                      <a:r>
                        <a:rPr sz="1200" dirty="0">
                          <a:latin typeface="Arial"/>
                          <a:cs typeface="Arial"/>
                        </a:rPr>
                        <a:t> </a:t>
                      </a:r>
                      <a:r>
                        <a:rPr sz="1200" spc="-10" dirty="0">
                          <a:latin typeface="Arial"/>
                          <a:cs typeface="Arial"/>
                        </a:rPr>
                        <a:t>input</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7586">
                <a:tc>
                  <a:txBody>
                    <a:bodyPr/>
                    <a:lstStyle/>
                    <a:p>
                      <a:pPr marL="90805">
                        <a:lnSpc>
                          <a:spcPts val="1495"/>
                        </a:lnSpc>
                      </a:pPr>
                      <a:r>
                        <a:rPr sz="1200" spc="-5" dirty="0">
                          <a:latin typeface="Arial"/>
                          <a:cs typeface="Arial"/>
                        </a:rPr>
                        <a:t>Low</a:t>
                      </a:r>
                      <a:endParaRPr sz="1200">
                        <a:latin typeface="Arial"/>
                        <a:cs typeface="Arial"/>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with </a:t>
                      </a:r>
                      <a:r>
                        <a:rPr sz="1200" dirty="0">
                          <a:latin typeface="Arial"/>
                          <a:cs typeface="Arial"/>
                        </a:rPr>
                        <a:t>a </a:t>
                      </a:r>
                      <a:r>
                        <a:rPr sz="1200" spc="-5" dirty="0">
                          <a:latin typeface="Arial"/>
                          <a:cs typeface="Arial"/>
                        </a:rPr>
                        <a:t>few</a:t>
                      </a:r>
                      <a:r>
                        <a:rPr sz="1200" spc="-40" dirty="0">
                          <a:latin typeface="Arial"/>
                          <a:cs typeface="Arial"/>
                        </a:rPr>
                        <a:t> </a:t>
                      </a:r>
                      <a:r>
                        <a:rPr sz="1200" spc="-5" dirty="0">
                          <a:latin typeface="Arial"/>
                          <a:cs typeface="Arial"/>
                        </a:rPr>
                        <a:t>non-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simple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write</a:t>
                      </a:r>
                      <a:r>
                        <a:rPr sz="1200" spc="-25" dirty="0">
                          <a:latin typeface="Arial"/>
                          <a:cs typeface="Arial"/>
                        </a:rPr>
                        <a:t> </a:t>
                      </a:r>
                      <a:r>
                        <a:rPr sz="1200" spc="-5" dirty="0">
                          <a:latin typeface="Arial"/>
                          <a:cs typeface="Arial"/>
                        </a:rPr>
                        <a:t>statements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main</a:t>
                      </a:r>
                      <a:r>
                        <a:rPr sz="1200" spc="-15" dirty="0">
                          <a:latin typeface="Arial"/>
                          <a:cs typeface="Arial"/>
                        </a:rPr>
                        <a:t> </a:t>
                      </a:r>
                      <a:r>
                        <a:rPr sz="1200" spc="-10" dirty="0">
                          <a:latin typeface="Arial"/>
                          <a:cs typeface="Arial"/>
                        </a:rPr>
                        <a:t>memory.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forms,</a:t>
                      </a:r>
                      <a:r>
                        <a:rPr sz="1200" spc="-10" dirty="0">
                          <a:latin typeface="Arial"/>
                          <a:cs typeface="Arial"/>
                        </a:rPr>
                        <a:t> report</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2"/>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nested</a:t>
                      </a:r>
                      <a:r>
                        <a:rPr sz="1200" spc="-35" dirty="0">
                          <a:latin typeface="Arial"/>
                          <a:cs typeface="Arial"/>
                        </a:rPr>
                        <a:t> </a:t>
                      </a:r>
                      <a:r>
                        <a:rPr sz="1200" spc="-5" dirty="0">
                          <a:latin typeface="Arial"/>
                          <a:cs typeface="Arial"/>
                        </a:rPr>
                        <a:t>structured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expressions:</a:t>
                      </a:r>
                      <a:r>
                        <a:rPr sz="1200" spc="-20" dirty="0">
                          <a:latin typeface="Arial"/>
                          <a:cs typeface="Arial"/>
                        </a:rPr>
                        <a:t> </a:t>
                      </a:r>
                      <a:r>
                        <a:rPr sz="1200" spc="-10" dirty="0">
                          <a:latin typeface="Arial"/>
                          <a:cs typeface="Arial"/>
                        </a:rPr>
                        <a:t>e.g.,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with</a:t>
                      </a:r>
                      <a:r>
                        <a:rPr sz="1200" dirty="0">
                          <a:latin typeface="Arial"/>
                          <a:cs typeface="Arial"/>
                        </a:rPr>
                        <a:t> </a:t>
                      </a:r>
                      <a:r>
                        <a:rPr sz="1200" spc="-5" dirty="0">
                          <a:latin typeface="Arial"/>
                          <a:cs typeface="Arial"/>
                        </a:rPr>
                        <a:t>simple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Simple </a:t>
                      </a:r>
                      <a:r>
                        <a:rPr sz="1200" spc="-10" dirty="0">
                          <a:latin typeface="Arial"/>
                          <a:cs typeface="Arial"/>
                        </a:rPr>
                        <a:t>COTSDB</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10" dirty="0">
                          <a:latin typeface="Arial"/>
                          <a:cs typeface="Arial"/>
                        </a:rPr>
                        <a:t>generators.</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3"/>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10" dirty="0">
                          <a:latin typeface="Arial"/>
                          <a:cs typeface="Arial"/>
                        </a:rPr>
                        <a:t>programming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A=B+C*(D-E)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formats.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queries,</a:t>
                      </a:r>
                      <a:r>
                        <a:rPr sz="1200" spc="-25" dirty="0">
                          <a:latin typeface="Arial"/>
                          <a:cs typeface="Arial"/>
                        </a:rPr>
                        <a:t> </a:t>
                      </a:r>
                      <a:r>
                        <a:rPr sz="1200" spc="-5" dirty="0">
                          <a:latin typeface="Arial"/>
                          <a:cs typeface="Arial"/>
                        </a:rPr>
                        <a:t>updates.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4"/>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operators:</a:t>
                      </a:r>
                      <a:r>
                        <a:rPr sz="1200" spc="-15" dirty="0">
                          <a:latin typeface="Arial"/>
                          <a:cs typeface="Arial"/>
                        </a:rPr>
                        <a:t> </a:t>
                      </a:r>
                      <a:r>
                        <a:rPr sz="1200" spc="-5" dirty="0">
                          <a:latin typeface="Arial"/>
                          <a:cs typeface="Arial"/>
                        </a:rPr>
                        <a:t>Dos.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5"/>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Simple</a:t>
                      </a:r>
                      <a:r>
                        <a:rPr sz="1200" spc="-20" dirty="0">
                          <a:latin typeface="Arial"/>
                          <a:cs typeface="Arial"/>
                        </a:rPr>
                        <a:t> </a:t>
                      </a:r>
                      <a:r>
                        <a:rPr sz="1200" spc="-5" dirty="0">
                          <a:latin typeface="Arial"/>
                          <a:cs typeface="Arial"/>
                        </a:rPr>
                        <a:t>module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6"/>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composition</a:t>
                      </a:r>
                      <a:r>
                        <a:rPr sz="1200" spc="-20" dirty="0">
                          <a:latin typeface="Arial"/>
                          <a:cs typeface="Arial"/>
                        </a:rPr>
                        <a:t> </a:t>
                      </a:r>
                      <a:r>
                        <a:rPr sz="1200" spc="-10" dirty="0">
                          <a:latin typeface="Arial"/>
                          <a:cs typeface="Arial"/>
                        </a:rPr>
                        <a:t>via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7"/>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procedure calls</a:t>
                      </a:r>
                      <a:r>
                        <a:rPr sz="1200" spc="-50" dirty="0">
                          <a:latin typeface="Arial"/>
                          <a:cs typeface="Arial"/>
                        </a:rPr>
                        <a:t> </a:t>
                      </a:r>
                      <a:r>
                        <a:rPr sz="1200" spc="-5" dirty="0">
                          <a:latin typeface="Arial"/>
                          <a:cs typeface="Arial"/>
                        </a:rPr>
                        <a:t>or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8"/>
                  </a:ext>
                </a:extLst>
              </a:tr>
              <a:tr h="213007">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12700">
                      <a:solidFill>
                        <a:srgbClr val="000000"/>
                      </a:solidFill>
                      <a:prstDash val="solid"/>
                    </a:lnB>
                    <a:solidFill>
                      <a:srgbClr val="F3F59C"/>
                    </a:solidFill>
                  </a:tcPr>
                </a:tc>
                <a:tc>
                  <a:txBody>
                    <a:bodyPr/>
                    <a:lstStyle/>
                    <a:p>
                      <a:pPr marL="90805">
                        <a:lnSpc>
                          <a:spcPts val="1495"/>
                        </a:lnSpc>
                      </a:pPr>
                      <a:r>
                        <a:rPr sz="1200" spc="-5" dirty="0">
                          <a:latin typeface="Arial"/>
                          <a:cs typeface="Arial"/>
                        </a:rPr>
                        <a:t>simple</a:t>
                      </a:r>
                      <a:r>
                        <a:rPr sz="1200" spc="-20" dirty="0">
                          <a:latin typeface="Arial"/>
                          <a:cs typeface="Arial"/>
                        </a:rPr>
                        <a:t> </a:t>
                      </a:r>
                      <a:r>
                        <a:rPr sz="1200" spc="-5" dirty="0">
                          <a:latin typeface="Arial"/>
                          <a:cs typeface="Arial"/>
                        </a:rPr>
                        <a:t>scripts.</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9"/>
                  </a:ext>
                </a:extLst>
              </a:tr>
              <a:tr h="242175">
                <a:tc>
                  <a:txBody>
                    <a:bodyPr/>
                    <a:lstStyle/>
                    <a:p>
                      <a:pPr marL="90805">
                        <a:lnSpc>
                          <a:spcPct val="100000"/>
                        </a:lnSpc>
                        <a:spcBef>
                          <a:spcPts val="300"/>
                        </a:spcBef>
                      </a:pPr>
                      <a:r>
                        <a:rPr sz="1200" spc="-5" dirty="0">
                          <a:latin typeface="Arial"/>
                          <a:cs typeface="Arial"/>
                        </a:rPr>
                        <a:t>Low</a:t>
                      </a:r>
                      <a:endParaRPr sz="12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1440">
                        <a:lnSpc>
                          <a:spcPct val="100000"/>
                        </a:lnSpc>
                        <a:spcBef>
                          <a:spcPts val="300"/>
                        </a:spcBef>
                      </a:pPr>
                      <a:r>
                        <a:rPr sz="1200" spc="-5" dirty="0">
                          <a:latin typeface="Arial"/>
                          <a:cs typeface="Arial"/>
                        </a:rPr>
                        <a:t>Straight</a:t>
                      </a:r>
                      <a:r>
                        <a:rPr sz="1200" spc="-15" dirty="0">
                          <a:latin typeface="Arial"/>
                          <a:cs typeface="Arial"/>
                        </a:rPr>
                        <a:t> </a:t>
                      </a:r>
                      <a:r>
                        <a:rPr sz="1200" spc="-5" dirty="0">
                          <a:latin typeface="Arial"/>
                          <a:cs typeface="Arial"/>
                        </a:rPr>
                        <a:t>forward</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00"/>
                        </a:spcBef>
                      </a:pPr>
                      <a:r>
                        <a:rPr sz="1200" spc="-5" dirty="0">
                          <a:latin typeface="Arial"/>
                          <a:cs typeface="Arial"/>
                        </a:rPr>
                        <a:t>Evaluation</a:t>
                      </a:r>
                      <a:r>
                        <a:rPr sz="1200" spc="-20" dirty="0">
                          <a:latin typeface="Arial"/>
                          <a:cs typeface="Arial"/>
                        </a:rPr>
                        <a:t> </a:t>
                      </a:r>
                      <a:r>
                        <a:rPr sz="1200" spc="-10" dirty="0">
                          <a:latin typeface="Arial"/>
                          <a:cs typeface="Arial"/>
                        </a:rPr>
                        <a:t>of</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00"/>
                        </a:spcBef>
                      </a:pPr>
                      <a:r>
                        <a:rPr sz="1200" spc="-5" dirty="0">
                          <a:latin typeface="Arial"/>
                          <a:cs typeface="Arial"/>
                        </a:rPr>
                        <a:t>No</a:t>
                      </a:r>
                      <a:r>
                        <a:rPr sz="1200" spc="-10" dirty="0">
                          <a:latin typeface="Arial"/>
                          <a:cs typeface="Arial"/>
                        </a:rPr>
                        <a:t> </a:t>
                      </a:r>
                      <a:r>
                        <a:rPr sz="1200" spc="-5" dirty="0">
                          <a:latin typeface="Arial"/>
                          <a:cs typeface="Arial"/>
                        </a:rPr>
                        <a:t>cognizance</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00"/>
                        </a:spcBef>
                      </a:pPr>
                      <a:r>
                        <a:rPr sz="1200" spc="-5" dirty="0">
                          <a:latin typeface="Arial"/>
                          <a:cs typeface="Arial"/>
                        </a:rPr>
                        <a:t>Single file</a:t>
                      </a:r>
                      <a:r>
                        <a:rPr sz="1200" spc="-25" dirty="0">
                          <a:latin typeface="Arial"/>
                          <a:cs typeface="Arial"/>
                        </a:rPr>
                        <a:t> </a:t>
                      </a:r>
                      <a:r>
                        <a:rPr sz="1200" spc="-5" dirty="0">
                          <a:latin typeface="Arial"/>
                          <a:cs typeface="Arial"/>
                        </a:rPr>
                        <a:t>sub</a:t>
                      </a:r>
                      <a:endParaRPr sz="1200">
                        <a:latin typeface="Arial"/>
                        <a:cs typeface="Arial"/>
                      </a:endParaRPr>
                    </a:p>
                  </a:txBody>
                  <a:tcPr marL="0" marR="0" marT="33618"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00"/>
                        </a:spcBef>
                      </a:pPr>
                      <a:r>
                        <a:rPr sz="1200" spc="-5" dirty="0">
                          <a:latin typeface="Arial"/>
                          <a:cs typeface="Arial"/>
                        </a:rPr>
                        <a:t>User </a:t>
                      </a:r>
                      <a:r>
                        <a:rPr sz="1200" spc="-10" dirty="0">
                          <a:latin typeface="Arial"/>
                          <a:cs typeface="Arial"/>
                        </a:rPr>
                        <a:t>of</a:t>
                      </a:r>
                      <a:r>
                        <a:rPr sz="1200" spc="-15" dirty="0">
                          <a:latin typeface="Arial"/>
                          <a:cs typeface="Arial"/>
                        </a:rPr>
                        <a:t> </a:t>
                      </a:r>
                      <a:r>
                        <a:rPr sz="1200" spc="-5" dirty="0">
                          <a:latin typeface="Arial"/>
                          <a:cs typeface="Arial"/>
                        </a:rPr>
                        <a:t>simple</a:t>
                      </a:r>
                      <a:endParaRPr sz="12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10"/>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nesting</a:t>
                      </a:r>
                      <a:r>
                        <a:rPr sz="1200" spc="-15" dirty="0">
                          <a:latin typeface="Arial"/>
                          <a:cs typeface="Arial"/>
                        </a:rPr>
                        <a:t> </a:t>
                      </a:r>
                      <a:r>
                        <a:rPr sz="1200" spc="-10" dirty="0">
                          <a:latin typeface="Arial"/>
                          <a:cs typeface="Arial"/>
                        </a:rPr>
                        <a:t>of</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moderate-level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10" dirty="0">
                          <a:latin typeface="Arial"/>
                          <a:cs typeface="Arial"/>
                        </a:rPr>
                        <a:t>needed</a:t>
                      </a:r>
                      <a:r>
                        <a:rPr sz="1200" spc="-15" dirty="0">
                          <a:latin typeface="Arial"/>
                          <a:cs typeface="Arial"/>
                        </a:rPr>
                        <a:t> </a:t>
                      </a:r>
                      <a:r>
                        <a:rPr sz="1200" spc="-5" dirty="0">
                          <a:latin typeface="Arial"/>
                          <a:cs typeface="Arial"/>
                        </a:rPr>
                        <a:t>of</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setting with no</a:t>
                      </a:r>
                      <a:r>
                        <a:rPr sz="1200" spc="-50" dirty="0">
                          <a:latin typeface="Arial"/>
                          <a:cs typeface="Arial"/>
                        </a:rPr>
                        <a:t> </a:t>
                      </a:r>
                      <a:r>
                        <a:rPr sz="1200" spc="-5" dirty="0">
                          <a:latin typeface="Arial"/>
                          <a:cs typeface="Arial"/>
                        </a:rPr>
                        <a:t>data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graphics</a:t>
                      </a:r>
                      <a:r>
                        <a:rPr sz="1200" spc="-25" dirty="0">
                          <a:latin typeface="Arial"/>
                          <a:cs typeface="Arial"/>
                        </a:rPr>
                        <a:t> </a:t>
                      </a:r>
                      <a:r>
                        <a:rPr sz="1200" spc="-5" dirty="0">
                          <a:latin typeface="Arial"/>
                          <a:cs typeface="Arial"/>
                        </a:rPr>
                        <a:t>user</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1"/>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structured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expressions:</a:t>
                      </a:r>
                      <a:r>
                        <a:rPr sz="1200" spc="-20" dirty="0">
                          <a:latin typeface="Arial"/>
                          <a:cs typeface="Arial"/>
                        </a:rPr>
                        <a:t> </a:t>
                      </a:r>
                      <a:r>
                        <a:rPr sz="1200" spc="-10" dirty="0">
                          <a:latin typeface="Arial"/>
                          <a:cs typeface="Arial"/>
                        </a:rPr>
                        <a:t>e.g.,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particular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structure</a:t>
                      </a:r>
                      <a:r>
                        <a:rPr sz="1200" spc="-20" dirty="0">
                          <a:latin typeface="Arial"/>
                          <a:cs typeface="Arial"/>
                        </a:rPr>
                        <a:t> </a:t>
                      </a:r>
                      <a:r>
                        <a:rPr sz="1200" spc="-10" dirty="0">
                          <a:latin typeface="Arial"/>
                          <a:cs typeface="Arial"/>
                        </a:rPr>
                        <a:t>changes,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interface</a:t>
                      </a:r>
                      <a:r>
                        <a:rPr sz="1200" spc="-20" dirty="0">
                          <a:latin typeface="Arial"/>
                          <a:cs typeface="Arial"/>
                        </a:rPr>
                        <a:t> </a:t>
                      </a:r>
                      <a:r>
                        <a:rPr sz="1200" spc="-10" dirty="0">
                          <a:latin typeface="Arial"/>
                          <a:cs typeface="Arial"/>
                        </a:rPr>
                        <a:t>(GUI)</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2"/>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10" dirty="0">
                          <a:latin typeface="Arial"/>
                          <a:cs typeface="Arial"/>
                        </a:rPr>
                        <a:t>programming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D=SQRT(B**2-</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processor or</a:t>
                      </a:r>
                      <a:r>
                        <a:rPr sz="1200" spc="-45" dirty="0">
                          <a:latin typeface="Arial"/>
                          <a:cs typeface="Arial"/>
                        </a:rPr>
                        <a:t> </a:t>
                      </a:r>
                      <a:r>
                        <a:rPr sz="1200" dirty="0">
                          <a:latin typeface="Arial"/>
                          <a:cs typeface="Arial"/>
                        </a:rPr>
                        <a:t>I/O</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no edits,</a:t>
                      </a:r>
                      <a:r>
                        <a:rPr sz="1200" spc="-30" dirty="0">
                          <a:latin typeface="Arial"/>
                          <a:cs typeface="Arial"/>
                        </a:rPr>
                        <a:t> </a:t>
                      </a:r>
                      <a:r>
                        <a:rPr sz="1200" spc="-5" dirty="0">
                          <a:latin typeface="Arial"/>
                          <a:cs typeface="Arial"/>
                        </a:rPr>
                        <a:t>no</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builders.</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3"/>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operators.</a:t>
                      </a:r>
                      <a:r>
                        <a:rPr sz="1200" spc="-20" dirty="0">
                          <a:latin typeface="Arial"/>
                          <a:cs typeface="Arial"/>
                        </a:rPr>
                        <a:t> </a:t>
                      </a:r>
                      <a:r>
                        <a:rPr sz="1200" spc="-5" dirty="0">
                          <a:latin typeface="Arial"/>
                          <a:cs typeface="Arial"/>
                        </a:rPr>
                        <a:t>Mostly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dirty="0">
                          <a:latin typeface="Arial"/>
                          <a:cs typeface="Arial"/>
                        </a:rPr>
                        <a:t>4*A*C)</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device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intermediate</a:t>
                      </a:r>
                      <a:r>
                        <a:rPr sz="1200" spc="-30" dirty="0">
                          <a:latin typeface="Arial"/>
                          <a:cs typeface="Arial"/>
                        </a:rPr>
                        <a:t> </a:t>
                      </a:r>
                      <a:r>
                        <a:rPr sz="1200" spc="-5" dirty="0">
                          <a:latin typeface="Arial"/>
                          <a:cs typeface="Arial"/>
                        </a:rPr>
                        <a:t>files,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4"/>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simple</a:t>
                      </a:r>
                      <a:r>
                        <a:rPr sz="1200" spc="-35" dirty="0">
                          <a:latin typeface="Arial"/>
                          <a:cs typeface="Arial"/>
                        </a:rPr>
                        <a:t> </a:t>
                      </a:r>
                      <a:r>
                        <a:rPr sz="1200" spc="-5" dirty="0">
                          <a:latin typeface="Arial"/>
                          <a:cs typeface="Arial"/>
                        </a:rPr>
                        <a:t>predicates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characteristics.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Moderately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5"/>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dirty="0">
                          <a:latin typeface="Arial"/>
                          <a:cs typeface="Arial"/>
                        </a:rPr>
                        <a:t>I/O </a:t>
                      </a:r>
                      <a:r>
                        <a:rPr sz="1200" spc="-5" dirty="0">
                          <a:latin typeface="Arial"/>
                          <a:cs typeface="Arial"/>
                        </a:rPr>
                        <a:t>done</a:t>
                      </a:r>
                      <a:r>
                        <a:rPr sz="1200" spc="-35" dirty="0">
                          <a:latin typeface="Arial"/>
                          <a:cs typeface="Arial"/>
                        </a:rPr>
                        <a:t> </a:t>
                      </a:r>
                      <a:r>
                        <a:rPr sz="1200" spc="-10" dirty="0">
                          <a:latin typeface="Arial"/>
                          <a:cs typeface="Arial"/>
                        </a:rPr>
                        <a:t>at</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complex</a:t>
                      </a:r>
                      <a:r>
                        <a:rPr sz="1200" spc="-35" dirty="0">
                          <a:latin typeface="Arial"/>
                          <a:cs typeface="Arial"/>
                        </a:rPr>
                        <a:t> </a:t>
                      </a:r>
                      <a:r>
                        <a:rPr sz="1200" spc="-5" dirty="0">
                          <a:latin typeface="Arial"/>
                          <a:cs typeface="Arial"/>
                        </a:rPr>
                        <a:t>COTS-DB</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6"/>
                  </a:ext>
                </a:extLst>
              </a:tr>
              <a:tr h="212336">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28575">
                      <a:solidFill>
                        <a:srgbClr val="000000"/>
                      </a:solidFill>
                      <a:prstDash val="solid"/>
                    </a:lnB>
                    <a:solidFill>
                      <a:srgbClr val="F3F59C"/>
                    </a:solidFill>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0805">
                        <a:lnSpc>
                          <a:spcPts val="1505"/>
                        </a:lnSpc>
                      </a:pPr>
                      <a:r>
                        <a:rPr sz="1200" spc="-5" dirty="0">
                          <a:latin typeface="Arial"/>
                          <a:cs typeface="Arial"/>
                        </a:rPr>
                        <a:t>GET/PUT</a:t>
                      </a:r>
                      <a:r>
                        <a:rPr sz="1200" spc="-25" dirty="0">
                          <a:latin typeface="Arial"/>
                          <a:cs typeface="Arial"/>
                        </a:rPr>
                        <a:t> </a:t>
                      </a:r>
                      <a:r>
                        <a:rPr sz="1200" spc="-5" dirty="0">
                          <a:latin typeface="Arial"/>
                          <a:cs typeface="Arial"/>
                        </a:rPr>
                        <a:t>level.</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0805">
                        <a:lnSpc>
                          <a:spcPts val="1505"/>
                        </a:lnSpc>
                      </a:pPr>
                      <a:r>
                        <a:rPr sz="1200" spc="-5" dirty="0">
                          <a:latin typeface="Arial"/>
                          <a:cs typeface="Arial"/>
                        </a:rPr>
                        <a:t>queries,</a:t>
                      </a:r>
                      <a:r>
                        <a:rPr sz="1200" spc="-25" dirty="0">
                          <a:latin typeface="Arial"/>
                          <a:cs typeface="Arial"/>
                        </a:rPr>
                        <a:t> </a:t>
                      </a:r>
                      <a:r>
                        <a:rPr sz="1200" spc="-5" dirty="0">
                          <a:latin typeface="Arial"/>
                          <a:cs typeface="Arial"/>
                        </a:rPr>
                        <a:t>updates.</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17"/>
                  </a:ext>
                </a:extLst>
              </a:tr>
            </a:tbl>
          </a:graphicData>
        </a:graphic>
      </p:graphicFrame>
      <p:sp>
        <p:nvSpPr>
          <p:cNvPr id="3" name="object 3"/>
          <p:cNvSpPr txBox="1">
            <a:spLocks noGrp="1"/>
          </p:cNvSpPr>
          <p:nvPr>
            <p:ph type="title"/>
          </p:nvPr>
        </p:nvSpPr>
        <p:spPr>
          <a:xfrm>
            <a:off x="1909011" y="566430"/>
            <a:ext cx="62991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667013" y="6009354"/>
            <a:ext cx="4385422" cy="326628"/>
          </a:xfrm>
          <a:prstGeom prst="rect">
            <a:avLst/>
          </a:prstGeom>
        </p:spPr>
        <p:txBody>
          <a:bodyPr vert="horz" wrap="square" lIns="0" tIns="0" rIns="0" bIns="0" rtlCol="0">
            <a:spAutoFit/>
          </a:bodyPr>
          <a:lstStyle/>
          <a:p>
            <a:pPr marL="295851" algn="ctr">
              <a:lnSpc>
                <a:spcPts val="1460"/>
              </a:lnSpc>
            </a:pPr>
            <a:r>
              <a:rPr sz="1412" b="1" spc="-4" dirty="0">
                <a:latin typeface="Arial"/>
                <a:cs typeface="Arial"/>
              </a:rPr>
              <a:t>Table </a:t>
            </a:r>
            <a:r>
              <a:rPr sz="1412" b="1" dirty="0">
                <a:latin typeface="Arial"/>
                <a:cs typeface="Arial"/>
              </a:rPr>
              <a:t>17: </a:t>
            </a:r>
            <a:r>
              <a:rPr sz="1412" spc="-4" dirty="0">
                <a:latin typeface="Arial"/>
                <a:cs typeface="Arial"/>
              </a:rPr>
              <a:t>Module complexity</a:t>
            </a:r>
            <a:r>
              <a:rPr sz="1412" spc="4" dirty="0">
                <a:latin typeface="Arial"/>
                <a:cs typeface="Arial"/>
              </a:rPr>
              <a:t> </a:t>
            </a:r>
            <a:r>
              <a:rPr sz="1412" spc="-4" dirty="0">
                <a:latin typeface="Arial"/>
                <a:cs typeface="Arial"/>
              </a:rPr>
              <a:t>ratings</a:t>
            </a:r>
            <a:endParaRPr sz="1412">
              <a:latin typeface="Arial"/>
              <a:cs typeface="Arial"/>
            </a:endParaRPr>
          </a:p>
          <a:p>
            <a:pPr marL="11206">
              <a:spcBef>
                <a:spcPts val="216"/>
              </a:spcBef>
            </a:pPr>
            <a:r>
              <a:rPr sz="706" spc="-4" dirty="0">
                <a:latin typeface="Times New Roman"/>
                <a:cs typeface="Times New Roman"/>
              </a:rPr>
              <a:t>Software Engineering </a:t>
            </a:r>
            <a:r>
              <a:rPr sz="706" spc="-9" dirty="0">
                <a:latin typeface="Times New Roman"/>
                <a:cs typeface="Times New Roman"/>
              </a:rPr>
              <a:t>(3</a:t>
            </a:r>
            <a:r>
              <a:rPr sz="662" spc="-13" baseline="22222" dirty="0">
                <a:latin typeface="Times New Roman"/>
                <a:cs typeface="Times New Roman"/>
              </a:rPr>
              <a:t>rd </a:t>
            </a:r>
            <a:r>
              <a:rPr sz="706" spc="-4" dirty="0">
                <a:latin typeface="Times New Roman"/>
                <a:cs typeface="Times New Roman"/>
              </a:rPr>
              <a:t>ed.), </a:t>
            </a:r>
            <a:r>
              <a:rPr sz="706" dirty="0">
                <a:latin typeface="Times New Roman"/>
                <a:cs typeface="Times New Roman"/>
              </a:rPr>
              <a:t>By K.K </a:t>
            </a:r>
            <a:r>
              <a:rPr sz="706" spc="-4" dirty="0">
                <a:latin typeface="Times New Roman"/>
                <a:cs typeface="Times New Roman"/>
              </a:rPr>
              <a:t>Aggarwal </a:t>
            </a:r>
            <a:r>
              <a:rPr sz="706" dirty="0">
                <a:latin typeface="Times New Roman"/>
                <a:cs typeface="Times New Roman"/>
              </a:rPr>
              <a:t>&amp; </a:t>
            </a:r>
            <a:r>
              <a:rPr sz="706" spc="-4" dirty="0">
                <a:latin typeface="Times New Roman"/>
                <a:cs typeface="Times New Roman"/>
              </a:rPr>
              <a:t>Yogesh </a:t>
            </a:r>
            <a:r>
              <a:rPr sz="706" dirty="0">
                <a:latin typeface="Times New Roman"/>
                <a:cs typeface="Times New Roman"/>
              </a:rPr>
              <a:t>Singh, </a:t>
            </a:r>
            <a:r>
              <a:rPr sz="706" spc="-4" dirty="0">
                <a:latin typeface="Times New Roman"/>
                <a:cs typeface="Times New Roman"/>
              </a:rPr>
              <a:t>Copyright </a:t>
            </a:r>
            <a:r>
              <a:rPr sz="706" dirty="0">
                <a:latin typeface="Times New Roman"/>
                <a:cs typeface="Times New Roman"/>
              </a:rPr>
              <a:t>© </a:t>
            </a:r>
            <a:r>
              <a:rPr sz="706" spc="-4" dirty="0">
                <a:latin typeface="Times New Roman"/>
                <a:cs typeface="Times New Roman"/>
              </a:rPr>
              <a:t>New </a:t>
            </a:r>
            <a:r>
              <a:rPr sz="706" spc="-9" dirty="0">
                <a:latin typeface="Times New Roman"/>
                <a:cs typeface="Times New Roman"/>
              </a:rPr>
              <a:t>Age </a:t>
            </a:r>
            <a:r>
              <a:rPr sz="706" spc="-4" dirty="0">
                <a:latin typeface="Times New Roman"/>
                <a:cs typeface="Times New Roman"/>
              </a:rPr>
              <a:t>International Publishers,</a:t>
            </a:r>
            <a:r>
              <a:rPr sz="706" spc="66" dirty="0">
                <a:latin typeface="Times New Roman"/>
                <a:cs typeface="Times New Roman"/>
              </a:rPr>
              <a:t> </a:t>
            </a:r>
            <a:r>
              <a:rPr sz="706" spc="-4" dirty="0">
                <a:latin typeface="Times New Roman"/>
                <a:cs typeface="Times New Roman"/>
              </a:rPr>
              <a:t>2007</a:t>
            </a:r>
            <a:endParaRPr sz="706">
              <a:latin typeface="Times New Roman"/>
              <a:cs typeface="Times New Roman"/>
            </a:endParaRPr>
          </a:p>
        </p:txBody>
      </p:sp>
      <p:sp>
        <p:nvSpPr>
          <p:cNvPr id="6" name="object 6"/>
          <p:cNvSpPr txBox="1"/>
          <p:nvPr/>
        </p:nvSpPr>
        <p:spPr>
          <a:xfrm>
            <a:off x="8810509" y="6013368"/>
            <a:ext cx="925606" cy="346249"/>
          </a:xfrm>
          <a:prstGeom prst="rect">
            <a:avLst/>
          </a:prstGeom>
        </p:spPr>
        <p:txBody>
          <a:bodyPr vert="horz" wrap="square" lIns="0" tIns="0" rIns="0" bIns="0" rtlCol="0">
            <a:spAutoFit/>
          </a:bodyPr>
          <a:lstStyle/>
          <a:p>
            <a:pPr marL="11206">
              <a:lnSpc>
                <a:spcPts val="1434"/>
              </a:lnSpc>
            </a:pPr>
            <a:r>
              <a:rPr sz="1588" b="1" spc="-4" dirty="0">
                <a:latin typeface="Arial"/>
                <a:cs typeface="Arial"/>
              </a:rPr>
              <a:t>Cont…</a:t>
            </a:r>
            <a:endParaRPr sz="1588">
              <a:latin typeface="Arial"/>
              <a:cs typeface="Arial"/>
            </a:endParaRPr>
          </a:p>
          <a:p>
            <a:pPr marR="15689" algn="r">
              <a:lnSpc>
                <a:spcPts val="1284"/>
              </a:lnSpc>
            </a:pPr>
            <a:r>
              <a:rPr sz="1235" dirty="0">
                <a:latin typeface="Arial"/>
                <a:cs typeface="Arial"/>
              </a:rPr>
              <a:t>112</a:t>
            </a:r>
            <a:endParaRPr sz="1235">
              <a:latin typeface="Arial"/>
              <a:cs typeface="Arial"/>
            </a:endParaRPr>
          </a:p>
        </p:txBody>
      </p:sp>
    </p:spTree>
    <p:extLst>
      <p:ext uri="{BB962C8B-B14F-4D97-AF65-F5344CB8AC3E}">
        <p14:creationId xmlns:p14="http://schemas.microsoft.com/office/powerpoint/2010/main" val="23976379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11979" y="1466570"/>
          <a:ext cx="7732059" cy="4535244"/>
        </p:xfrm>
        <a:graphic>
          <a:graphicData uri="http://schemas.openxmlformats.org/drawingml/2006/table">
            <a:tbl>
              <a:tblPr firstRow="1" bandRow="1">
                <a:tableStyleId>{2D5ABB26-0587-4C30-8999-92F81FD0307C}</a:tableStyleId>
              </a:tblPr>
              <a:tblGrid>
                <a:gridCol w="778809">
                  <a:extLst>
                    <a:ext uri="{9D8B030D-6E8A-4147-A177-3AD203B41FA5}">
                      <a16:colId xmlns:a16="http://schemas.microsoft.com/office/drawing/2014/main" val="20000"/>
                    </a:ext>
                  </a:extLst>
                </a:gridCol>
                <a:gridCol w="1815353">
                  <a:extLst>
                    <a:ext uri="{9D8B030D-6E8A-4147-A177-3AD203B41FA5}">
                      <a16:colId xmlns:a16="http://schemas.microsoft.com/office/drawing/2014/main" val="20001"/>
                    </a:ext>
                  </a:extLst>
                </a:gridCol>
                <a:gridCol w="1411941">
                  <a:extLst>
                    <a:ext uri="{9D8B030D-6E8A-4147-A177-3AD203B41FA5}">
                      <a16:colId xmlns:a16="http://schemas.microsoft.com/office/drawing/2014/main" val="20002"/>
                    </a:ext>
                  </a:extLst>
                </a:gridCol>
                <a:gridCol w="1210235">
                  <a:extLst>
                    <a:ext uri="{9D8B030D-6E8A-4147-A177-3AD203B41FA5}">
                      <a16:colId xmlns:a16="http://schemas.microsoft.com/office/drawing/2014/main" val="20003"/>
                    </a:ext>
                  </a:extLst>
                </a:gridCol>
                <a:gridCol w="1344706">
                  <a:extLst>
                    <a:ext uri="{9D8B030D-6E8A-4147-A177-3AD203B41FA5}">
                      <a16:colId xmlns:a16="http://schemas.microsoft.com/office/drawing/2014/main" val="20004"/>
                    </a:ext>
                  </a:extLst>
                </a:gridCol>
                <a:gridCol w="1171015">
                  <a:extLst>
                    <a:ext uri="{9D8B030D-6E8A-4147-A177-3AD203B41FA5}">
                      <a16:colId xmlns:a16="http://schemas.microsoft.com/office/drawing/2014/main" val="20005"/>
                    </a:ext>
                  </a:extLst>
                </a:gridCol>
              </a:tblGrid>
              <a:tr h="719417">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1440">
                        <a:lnSpc>
                          <a:spcPct val="100000"/>
                        </a:lnSpc>
                        <a:spcBef>
                          <a:spcPts val="315"/>
                        </a:spcBef>
                      </a:pPr>
                      <a:r>
                        <a:rPr sz="1200" spc="-5" dirty="0">
                          <a:latin typeface="Arial"/>
                          <a:cs typeface="Arial"/>
                        </a:rPr>
                        <a:t>Control</a:t>
                      </a:r>
                      <a:r>
                        <a:rPr sz="1200" spc="-10" dirty="0">
                          <a:latin typeface="Arial"/>
                          <a:cs typeface="Arial"/>
                        </a:rPr>
                        <a:t> Operations</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356235">
                        <a:lnSpc>
                          <a:spcPts val="1670"/>
                        </a:lnSpc>
                        <a:spcBef>
                          <a:spcPts val="380"/>
                        </a:spcBef>
                      </a:pPr>
                      <a:r>
                        <a:rPr sz="1200" spc="-10" dirty="0">
                          <a:latin typeface="Arial"/>
                          <a:cs typeface="Arial"/>
                        </a:rPr>
                        <a:t>C</a:t>
                      </a:r>
                      <a:r>
                        <a:rPr sz="1200" spc="-5" dirty="0">
                          <a:latin typeface="Arial"/>
                          <a:cs typeface="Arial"/>
                        </a:rPr>
                        <a:t>o</a:t>
                      </a:r>
                      <a:r>
                        <a:rPr sz="1200" spc="-10" dirty="0">
                          <a:latin typeface="Arial"/>
                          <a:cs typeface="Arial"/>
                        </a:rPr>
                        <a:t>m</a:t>
                      </a:r>
                      <a:r>
                        <a:rPr sz="1200" spc="-5" dirty="0">
                          <a:latin typeface="Arial"/>
                          <a:cs typeface="Arial"/>
                        </a:rPr>
                        <a:t>p</a:t>
                      </a:r>
                      <a:r>
                        <a:rPr sz="1200" spc="-15" dirty="0">
                          <a:latin typeface="Arial"/>
                          <a:cs typeface="Arial"/>
                        </a:rPr>
                        <a:t>u</a:t>
                      </a:r>
                      <a:r>
                        <a:rPr sz="1200" spc="5" dirty="0">
                          <a:latin typeface="Arial"/>
                          <a:cs typeface="Arial"/>
                        </a:rPr>
                        <a:t>t</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a:t>
                      </a:r>
                      <a:r>
                        <a:rPr sz="1200" dirty="0">
                          <a:latin typeface="Arial"/>
                          <a:cs typeface="Arial"/>
                        </a:rPr>
                        <a:t>l  </a:t>
                      </a:r>
                      <a:r>
                        <a:rPr sz="1200" spc="-5" dirty="0">
                          <a:latin typeface="Arial"/>
                          <a:cs typeface="Arial"/>
                        </a:rPr>
                        <a:t>Operations</a:t>
                      </a:r>
                      <a:endParaRPr sz="1200">
                        <a:latin typeface="Arial"/>
                        <a:cs typeface="Arial"/>
                      </a:endParaRPr>
                    </a:p>
                  </a:txBody>
                  <a:tcPr marL="0" marR="0" marT="42582"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404495">
                        <a:lnSpc>
                          <a:spcPct val="99600"/>
                        </a:lnSpc>
                        <a:spcBef>
                          <a:spcPts val="320"/>
                        </a:spcBef>
                      </a:pPr>
                      <a:r>
                        <a:rPr sz="1200" spc="-5" dirty="0">
                          <a:latin typeface="Arial"/>
                          <a:cs typeface="Arial"/>
                        </a:rPr>
                        <a:t>Device-  </a:t>
                      </a:r>
                      <a:r>
                        <a:rPr sz="1200" spc="-10" dirty="0">
                          <a:latin typeface="Arial"/>
                          <a:cs typeface="Arial"/>
                        </a:rPr>
                        <a:t>dependent  </a:t>
                      </a:r>
                      <a:r>
                        <a:rPr sz="1200" spc="-5" dirty="0">
                          <a:latin typeface="Arial"/>
                          <a:cs typeface="Arial"/>
                        </a:rPr>
                        <a:t>Op</a:t>
                      </a:r>
                      <a:r>
                        <a:rPr sz="1200" spc="-15" dirty="0">
                          <a:latin typeface="Arial"/>
                          <a:cs typeface="Arial"/>
                        </a:rPr>
                        <a:t>e</a:t>
                      </a:r>
                      <a:r>
                        <a:rPr sz="1200" dirty="0">
                          <a:latin typeface="Arial"/>
                          <a:cs typeface="Arial"/>
                        </a:rPr>
                        <a:t>r</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t>
                      </a:r>
                      <a:r>
                        <a:rPr sz="1200" dirty="0">
                          <a:latin typeface="Arial"/>
                          <a:cs typeface="Arial"/>
                        </a:rPr>
                        <a:t>s</a:t>
                      </a:r>
                      <a:endParaRPr sz="12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390525">
                        <a:lnSpc>
                          <a:spcPct val="99600"/>
                        </a:lnSpc>
                        <a:spcBef>
                          <a:spcPts val="320"/>
                        </a:spcBef>
                      </a:pPr>
                      <a:r>
                        <a:rPr sz="1200" spc="-5" dirty="0">
                          <a:latin typeface="Arial"/>
                          <a:cs typeface="Arial"/>
                        </a:rPr>
                        <a:t>Data  </a:t>
                      </a:r>
                      <a:r>
                        <a:rPr sz="1200" spc="-10" dirty="0">
                          <a:latin typeface="Arial"/>
                          <a:cs typeface="Arial"/>
                        </a:rPr>
                        <a:t>m</a:t>
                      </a:r>
                      <a:r>
                        <a:rPr sz="1200" spc="-5" dirty="0">
                          <a:latin typeface="Arial"/>
                          <a:cs typeface="Arial"/>
                        </a:rPr>
                        <a:t>an</a:t>
                      </a:r>
                      <a:r>
                        <a:rPr sz="1200" spc="-15" dirty="0">
                          <a:latin typeface="Arial"/>
                          <a:cs typeface="Arial"/>
                        </a:rPr>
                        <a:t>a</a:t>
                      </a:r>
                      <a:r>
                        <a:rPr sz="1200" spc="-5" dirty="0">
                          <a:latin typeface="Arial"/>
                          <a:cs typeface="Arial"/>
                        </a:rPr>
                        <a:t>ge</a:t>
                      </a:r>
                      <a:r>
                        <a:rPr sz="1200" spc="-20" dirty="0">
                          <a:latin typeface="Arial"/>
                          <a:cs typeface="Arial"/>
                        </a:rPr>
                        <a:t>m</a:t>
                      </a:r>
                      <a:r>
                        <a:rPr sz="1200" spc="-5" dirty="0">
                          <a:latin typeface="Arial"/>
                          <a:cs typeface="Arial"/>
                        </a:rPr>
                        <a:t>e</a:t>
                      </a:r>
                      <a:r>
                        <a:rPr sz="1200" spc="-15" dirty="0">
                          <a:latin typeface="Arial"/>
                          <a:cs typeface="Arial"/>
                        </a:rPr>
                        <a:t>n</a:t>
                      </a:r>
                      <a:r>
                        <a:rPr sz="1200" dirty="0">
                          <a:latin typeface="Arial"/>
                          <a:cs typeface="Arial"/>
                        </a:rPr>
                        <a:t>t  </a:t>
                      </a:r>
                      <a:r>
                        <a:rPr sz="1200" spc="-5" dirty="0">
                          <a:latin typeface="Arial"/>
                          <a:cs typeface="Arial"/>
                        </a:rPr>
                        <a:t>Operations</a:t>
                      </a:r>
                      <a:endParaRPr sz="12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113664">
                        <a:lnSpc>
                          <a:spcPct val="99600"/>
                        </a:lnSpc>
                        <a:spcBef>
                          <a:spcPts val="320"/>
                        </a:spcBef>
                      </a:pPr>
                      <a:r>
                        <a:rPr sz="1200" spc="-5" dirty="0">
                          <a:latin typeface="Arial"/>
                          <a:cs typeface="Arial"/>
                        </a:rPr>
                        <a:t>User</a:t>
                      </a:r>
                      <a:r>
                        <a:rPr sz="1200" spc="-80" dirty="0">
                          <a:latin typeface="Arial"/>
                          <a:cs typeface="Arial"/>
                        </a:rPr>
                        <a:t> </a:t>
                      </a:r>
                      <a:r>
                        <a:rPr sz="1200" spc="-5" dirty="0">
                          <a:latin typeface="Arial"/>
                          <a:cs typeface="Arial"/>
                        </a:rPr>
                        <a:t>Interface  </a:t>
                      </a:r>
                      <a:r>
                        <a:rPr sz="1200" spc="-10" dirty="0">
                          <a:latin typeface="Arial"/>
                          <a:cs typeface="Arial"/>
                        </a:rPr>
                        <a:t>Management  </a:t>
                      </a:r>
                      <a:r>
                        <a:rPr sz="1200" spc="-5" dirty="0">
                          <a:latin typeface="Arial"/>
                          <a:cs typeface="Arial"/>
                        </a:rPr>
                        <a:t>Operations</a:t>
                      </a:r>
                      <a:endParaRPr sz="12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0"/>
                  </a:ext>
                </a:extLst>
              </a:tr>
              <a:tr h="243520">
                <a:tc>
                  <a:txBody>
                    <a:bodyPr/>
                    <a:lstStyle/>
                    <a:p>
                      <a:pPr marL="90805">
                        <a:lnSpc>
                          <a:spcPct val="100000"/>
                        </a:lnSpc>
                        <a:spcBef>
                          <a:spcPts val="315"/>
                        </a:spcBef>
                      </a:pPr>
                      <a:r>
                        <a:rPr sz="1200" spc="-5" dirty="0">
                          <a:latin typeface="Arial"/>
                          <a:cs typeface="Arial"/>
                        </a:rPr>
                        <a:t>Nominal</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0805">
                        <a:lnSpc>
                          <a:spcPct val="100000"/>
                        </a:lnSpc>
                        <a:spcBef>
                          <a:spcPts val="315"/>
                        </a:spcBef>
                      </a:pPr>
                      <a:r>
                        <a:rPr sz="1200" spc="-5" dirty="0">
                          <a:latin typeface="Arial"/>
                          <a:cs typeface="Arial"/>
                        </a:rPr>
                        <a:t>Mostly simple</a:t>
                      </a:r>
                      <a:r>
                        <a:rPr sz="1200" spc="-30" dirty="0">
                          <a:latin typeface="Arial"/>
                          <a:cs typeface="Arial"/>
                        </a:rPr>
                        <a:t> </a:t>
                      </a:r>
                      <a:r>
                        <a:rPr sz="1200" spc="-10" dirty="0">
                          <a:latin typeface="Arial"/>
                          <a:cs typeface="Arial"/>
                        </a:rPr>
                        <a:t>nesting.</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dirty="0">
                          <a:latin typeface="Arial"/>
                          <a:cs typeface="Arial"/>
                        </a:rPr>
                        <a:t>Use </a:t>
                      </a:r>
                      <a:r>
                        <a:rPr sz="1200" spc="-10" dirty="0">
                          <a:latin typeface="Arial"/>
                          <a:cs typeface="Arial"/>
                        </a:rPr>
                        <a:t>of</a:t>
                      </a:r>
                      <a:r>
                        <a:rPr sz="1200" spc="-35" dirty="0">
                          <a:latin typeface="Arial"/>
                          <a:cs typeface="Arial"/>
                        </a:rPr>
                        <a:t> </a:t>
                      </a:r>
                      <a:r>
                        <a:rPr sz="1200" spc="-5" dirty="0">
                          <a:latin typeface="Arial"/>
                          <a:cs typeface="Arial"/>
                        </a:rPr>
                        <a:t>standard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dirty="0">
                          <a:latin typeface="Arial"/>
                          <a:cs typeface="Arial"/>
                        </a:rPr>
                        <a:t>I/O</a:t>
                      </a:r>
                      <a:r>
                        <a:rPr sz="1200" spc="-35" dirty="0">
                          <a:latin typeface="Arial"/>
                          <a:cs typeface="Arial"/>
                        </a:rPr>
                        <a:t> </a:t>
                      </a:r>
                      <a:r>
                        <a:rPr sz="1200" spc="-5" dirty="0">
                          <a:latin typeface="Arial"/>
                          <a:cs typeface="Arial"/>
                        </a:rPr>
                        <a:t>processing</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Multi-file </a:t>
                      </a:r>
                      <a:r>
                        <a:rPr sz="1200" spc="-10" dirty="0">
                          <a:latin typeface="Arial"/>
                          <a:cs typeface="Arial"/>
                        </a:rPr>
                        <a:t>input</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Simple use</a:t>
                      </a:r>
                      <a:r>
                        <a:rPr sz="1200" spc="-40" dirty="0">
                          <a:latin typeface="Arial"/>
                          <a:cs typeface="Arial"/>
                        </a:rPr>
                        <a:t> </a:t>
                      </a:r>
                      <a:r>
                        <a:rPr sz="1200" spc="-10" dirty="0">
                          <a:latin typeface="Arial"/>
                          <a:cs typeface="Arial"/>
                        </a:rPr>
                        <a:t>of</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Some inter</a:t>
                      </a:r>
                      <a:r>
                        <a:rPr sz="1200" spc="-10" dirty="0">
                          <a:latin typeface="Arial"/>
                          <a:cs typeface="Arial"/>
                        </a:rPr>
                        <a:t> module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maths</a:t>
                      </a:r>
                      <a:r>
                        <a:rPr sz="1200" spc="-10" dirty="0">
                          <a:latin typeface="Arial"/>
                          <a:cs typeface="Arial"/>
                        </a:rPr>
                        <a:t> </a:t>
                      </a:r>
                      <a:r>
                        <a:rPr sz="1200" spc="-5" dirty="0">
                          <a:latin typeface="Arial"/>
                          <a:cs typeface="Arial"/>
                        </a:rPr>
                        <a:t>and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includes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and single</a:t>
                      </a:r>
                      <a:r>
                        <a:rPr sz="1200" spc="-40" dirty="0">
                          <a:latin typeface="Arial"/>
                          <a:cs typeface="Arial"/>
                        </a:rPr>
                        <a:t> </a:t>
                      </a:r>
                      <a:r>
                        <a:rPr sz="1200" spc="-5" dirty="0">
                          <a:latin typeface="Arial"/>
                          <a:cs typeface="Arial"/>
                        </a:rPr>
                        <a:t>file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widget</a:t>
                      </a:r>
                      <a:r>
                        <a:rPr sz="1200" spc="-10" dirty="0">
                          <a:latin typeface="Arial"/>
                          <a:cs typeface="Arial"/>
                        </a:rPr>
                        <a:t> </a:t>
                      </a:r>
                      <a:r>
                        <a:rPr sz="1200" spc="-5" dirty="0">
                          <a:latin typeface="Arial"/>
                          <a:cs typeface="Arial"/>
                        </a:rPr>
                        <a:t>set.</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2"/>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control Decision</a:t>
                      </a:r>
                      <a:r>
                        <a:rPr sz="1200" spc="-40" dirty="0">
                          <a:latin typeface="Arial"/>
                          <a:cs typeface="Arial"/>
                        </a:rPr>
                        <a:t> </a:t>
                      </a:r>
                      <a:r>
                        <a:rPr sz="1200" spc="-5" dirty="0">
                          <a:latin typeface="Arial"/>
                          <a:cs typeface="Arial"/>
                        </a:rPr>
                        <a:t>tables.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statistical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device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output.</a:t>
                      </a:r>
                      <a:r>
                        <a:rPr sz="1200" spc="-15" dirty="0">
                          <a:latin typeface="Arial"/>
                          <a:cs typeface="Arial"/>
                        </a:rPr>
                        <a:t> </a:t>
                      </a:r>
                      <a:r>
                        <a:rPr sz="1200" spc="-5" dirty="0">
                          <a:latin typeface="Arial"/>
                          <a:cs typeface="Arial"/>
                        </a:rPr>
                        <a:t>Simple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3"/>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Simple callbacks</a:t>
                      </a:r>
                      <a:r>
                        <a:rPr sz="1200" spc="-15" dirty="0">
                          <a:latin typeface="Arial"/>
                          <a:cs typeface="Arial"/>
                        </a:rPr>
                        <a:t> </a:t>
                      </a:r>
                      <a:r>
                        <a:rPr sz="1200" spc="-10" dirty="0">
                          <a:latin typeface="Arial"/>
                          <a:cs typeface="Arial"/>
                        </a:rPr>
                        <a:t>or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routines.</a:t>
                      </a:r>
                      <a:r>
                        <a:rPr sz="1200" spc="-10" dirty="0">
                          <a:latin typeface="Arial"/>
                          <a:cs typeface="Arial"/>
                        </a:rPr>
                        <a:t> </a:t>
                      </a:r>
                      <a:r>
                        <a:rPr sz="1200" spc="-5" dirty="0">
                          <a:latin typeface="Arial"/>
                          <a:cs typeface="Arial"/>
                        </a:rPr>
                        <a:t>Basic</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selection,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structural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4"/>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message</a:t>
                      </a:r>
                      <a:r>
                        <a:rPr sz="1200" spc="-15" dirty="0">
                          <a:latin typeface="Arial"/>
                          <a:cs typeface="Arial"/>
                        </a:rPr>
                        <a:t> </a:t>
                      </a:r>
                      <a:r>
                        <a:rPr sz="1200" spc="-10" dirty="0">
                          <a:latin typeface="Arial"/>
                          <a:cs typeface="Arial"/>
                        </a:rPr>
                        <a:t>passing,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matrix/</a:t>
                      </a:r>
                      <a:r>
                        <a:rPr sz="1200" dirty="0">
                          <a:latin typeface="Arial"/>
                          <a:cs typeface="Arial"/>
                        </a:rPr>
                        <a:t> </a:t>
                      </a:r>
                      <a:r>
                        <a:rPr sz="1200" spc="-5" dirty="0">
                          <a:latin typeface="Arial"/>
                          <a:cs typeface="Arial"/>
                        </a:rPr>
                        <a:t>vector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status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changes,</a:t>
                      </a:r>
                      <a:r>
                        <a:rPr sz="1200" spc="-40" dirty="0">
                          <a:latin typeface="Arial"/>
                          <a:cs typeface="Arial"/>
                        </a:rPr>
                        <a:t> </a:t>
                      </a:r>
                      <a:r>
                        <a:rPr sz="1200" dirty="0">
                          <a:latin typeface="Arial"/>
                          <a:cs typeface="Arial"/>
                        </a:rPr>
                        <a:t>simple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5"/>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including </a:t>
                      </a:r>
                      <a:r>
                        <a:rPr sz="1200" spc="-10" dirty="0">
                          <a:latin typeface="Arial"/>
                          <a:cs typeface="Arial"/>
                        </a:rPr>
                        <a:t>middleware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operations.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checking</a:t>
                      </a:r>
                      <a:r>
                        <a:rPr sz="1200" spc="-25" dirty="0">
                          <a:latin typeface="Arial"/>
                          <a:cs typeface="Arial"/>
                        </a:rPr>
                        <a:t> </a:t>
                      </a:r>
                      <a:r>
                        <a:rPr sz="1200" spc="-5" dirty="0">
                          <a:latin typeface="Arial"/>
                          <a:cs typeface="Arial"/>
                        </a:rPr>
                        <a:t>and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edits.</a:t>
                      </a:r>
                      <a:r>
                        <a:rPr sz="1200" spc="-15" dirty="0">
                          <a:latin typeface="Arial"/>
                          <a:cs typeface="Arial"/>
                        </a:rPr>
                        <a:t> </a:t>
                      </a:r>
                      <a:r>
                        <a:rPr sz="1200" spc="-5" dirty="0">
                          <a:latin typeface="Arial"/>
                          <a:cs typeface="Arial"/>
                        </a:rPr>
                        <a:t>Complex</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6"/>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supported</a:t>
                      </a:r>
                      <a:r>
                        <a:rPr sz="1200" spc="-25" dirty="0">
                          <a:latin typeface="Arial"/>
                          <a:cs typeface="Arial"/>
                        </a:rPr>
                        <a:t> </a:t>
                      </a:r>
                      <a:r>
                        <a:rPr sz="1200" spc="-5" dirty="0">
                          <a:latin typeface="Arial"/>
                          <a:cs typeface="Arial"/>
                        </a:rPr>
                        <a:t>distributed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error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COTS-DB</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7"/>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processing.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processing.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queries,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8"/>
                  </a:ext>
                </a:extLst>
              </a:tr>
              <a:tr h="212335">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12700">
                      <a:solidFill>
                        <a:srgbClr val="000000"/>
                      </a:solidFill>
                      <a:prstDash val="solid"/>
                    </a:lnB>
                    <a:solidFill>
                      <a:srgbClr val="F3F59C"/>
                    </a:solidFill>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0805">
                        <a:lnSpc>
                          <a:spcPts val="1505"/>
                        </a:lnSpc>
                      </a:pPr>
                      <a:r>
                        <a:rPr sz="1200" spc="-5" dirty="0">
                          <a:latin typeface="Arial"/>
                          <a:cs typeface="Arial"/>
                        </a:rPr>
                        <a:t>updates.</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9"/>
                  </a:ext>
                </a:extLst>
              </a:tr>
              <a:tr h="242847">
                <a:tc>
                  <a:txBody>
                    <a:bodyPr/>
                    <a:lstStyle/>
                    <a:p>
                      <a:pPr marL="90805">
                        <a:lnSpc>
                          <a:spcPct val="100000"/>
                        </a:lnSpc>
                        <a:spcBef>
                          <a:spcPts val="315"/>
                        </a:spcBef>
                      </a:pPr>
                      <a:r>
                        <a:rPr sz="1200" spc="-5" dirty="0">
                          <a:latin typeface="Arial"/>
                          <a:cs typeface="Arial"/>
                        </a:rPr>
                        <a:t>High</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1440">
                        <a:lnSpc>
                          <a:spcPct val="100000"/>
                        </a:lnSpc>
                        <a:spcBef>
                          <a:spcPts val="315"/>
                        </a:spcBef>
                      </a:pPr>
                      <a:r>
                        <a:rPr sz="1200" spc="-5" dirty="0">
                          <a:latin typeface="Arial"/>
                          <a:cs typeface="Arial"/>
                        </a:rPr>
                        <a:t>Highly</a:t>
                      </a:r>
                      <a:r>
                        <a:rPr sz="1200" spc="-20" dirty="0">
                          <a:latin typeface="Arial"/>
                          <a:cs typeface="Arial"/>
                        </a:rPr>
                        <a:t> </a:t>
                      </a:r>
                      <a:r>
                        <a:rPr sz="1200" spc="-5" dirty="0">
                          <a:latin typeface="Arial"/>
                          <a:cs typeface="Arial"/>
                        </a:rPr>
                        <a:t>nested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Basic</a:t>
                      </a:r>
                      <a:r>
                        <a:rPr sz="1200" spc="-15" dirty="0">
                          <a:latin typeface="Arial"/>
                          <a:cs typeface="Arial"/>
                        </a:rPr>
                        <a:t> </a:t>
                      </a:r>
                      <a:r>
                        <a:rPr sz="1200" spc="-5" dirty="0">
                          <a:latin typeface="Arial"/>
                          <a:cs typeface="Arial"/>
                        </a:rPr>
                        <a:t>numerical</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Operations</a:t>
                      </a:r>
                      <a:r>
                        <a:rPr sz="1200" spc="-15" dirty="0">
                          <a:latin typeface="Arial"/>
                          <a:cs typeface="Arial"/>
                        </a:rPr>
                        <a:t> </a:t>
                      </a:r>
                      <a:r>
                        <a:rPr sz="1200" spc="-10" dirty="0">
                          <a:latin typeface="Arial"/>
                          <a:cs typeface="Arial"/>
                        </a:rPr>
                        <a:t>at</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Simple</a:t>
                      </a:r>
                      <a:r>
                        <a:rPr sz="1200" spc="-25" dirty="0">
                          <a:latin typeface="Arial"/>
                          <a:cs typeface="Arial"/>
                        </a:rPr>
                        <a:t> </a:t>
                      </a:r>
                      <a:r>
                        <a:rPr sz="1200" spc="-5" dirty="0">
                          <a:latin typeface="Arial"/>
                          <a:cs typeface="Arial"/>
                        </a:rPr>
                        <a:t>triggers</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Widget</a:t>
                      </a:r>
                      <a:r>
                        <a:rPr sz="1200" spc="-10" dirty="0">
                          <a:latin typeface="Arial"/>
                          <a:cs typeface="Arial"/>
                        </a:rPr>
                        <a:t> </a:t>
                      </a:r>
                      <a:r>
                        <a:rPr sz="1200" spc="-5" dirty="0">
                          <a:latin typeface="Arial"/>
                          <a:cs typeface="Arial"/>
                        </a:rPr>
                        <a:t>set</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10"/>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structured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analysis: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physical</a:t>
                      </a:r>
                      <a:r>
                        <a:rPr sz="1200" spc="-30" dirty="0">
                          <a:latin typeface="Arial"/>
                          <a:cs typeface="Arial"/>
                        </a:rPr>
                        <a:t> </a:t>
                      </a:r>
                      <a:r>
                        <a:rPr sz="1200" dirty="0">
                          <a:latin typeface="Arial"/>
                          <a:cs typeface="Arial"/>
                        </a:rPr>
                        <a:t>I/O</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activated by</a:t>
                      </a:r>
                      <a:r>
                        <a:rPr sz="1200" spc="-60" dirty="0">
                          <a:latin typeface="Arial"/>
                          <a:cs typeface="Arial"/>
                        </a:rPr>
                        <a:t> </a:t>
                      </a:r>
                      <a:r>
                        <a:rPr sz="1200" spc="-5" dirty="0">
                          <a:latin typeface="Arial"/>
                          <a:cs typeface="Arial"/>
                        </a:rPr>
                        <a:t>data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development</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1"/>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10" dirty="0">
                          <a:latin typeface="Arial"/>
                          <a:cs typeface="Arial"/>
                        </a:rPr>
                        <a:t>programming</a:t>
                      </a:r>
                      <a:r>
                        <a:rPr sz="1200" spc="-20" dirty="0">
                          <a:latin typeface="Arial"/>
                          <a:cs typeface="Arial"/>
                        </a:rPr>
                        <a:t> </a:t>
                      </a:r>
                      <a:r>
                        <a:rPr sz="1200" spc="-5" dirty="0">
                          <a:latin typeface="Arial"/>
                          <a:cs typeface="Arial"/>
                        </a:rPr>
                        <a:t>operators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multivariate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level</a:t>
                      </a:r>
                      <a:r>
                        <a:rPr sz="1200" spc="-15" dirty="0">
                          <a:latin typeface="Arial"/>
                          <a:cs typeface="Arial"/>
                        </a:rPr>
                        <a:t> </a:t>
                      </a:r>
                      <a:r>
                        <a:rPr sz="1200" spc="-5" dirty="0">
                          <a:latin typeface="Arial"/>
                          <a:cs typeface="Arial"/>
                        </a:rPr>
                        <a:t>(physical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stream</a:t>
                      </a:r>
                      <a:r>
                        <a:rPr sz="1200" spc="-30" dirty="0">
                          <a:latin typeface="Arial"/>
                          <a:cs typeface="Arial"/>
                        </a:rPr>
                        <a:t> </a:t>
                      </a:r>
                      <a:r>
                        <a:rPr sz="1200" spc="-10" dirty="0">
                          <a:latin typeface="Arial"/>
                          <a:cs typeface="Arial"/>
                        </a:rPr>
                        <a:t>contents.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and</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2"/>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with many</a:t>
                      </a:r>
                      <a:r>
                        <a:rPr sz="1200" spc="-20" dirty="0">
                          <a:latin typeface="Arial"/>
                          <a:cs typeface="Arial"/>
                        </a:rPr>
                        <a:t> </a:t>
                      </a:r>
                      <a:r>
                        <a:rPr sz="1200" spc="-10" dirty="0">
                          <a:latin typeface="Arial"/>
                          <a:cs typeface="Arial"/>
                        </a:rPr>
                        <a:t>compound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interpolation,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storage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Complex</a:t>
                      </a:r>
                      <a:r>
                        <a:rPr sz="1200" spc="-25" dirty="0">
                          <a:latin typeface="Arial"/>
                          <a:cs typeface="Arial"/>
                        </a:rPr>
                        <a:t> </a:t>
                      </a:r>
                      <a:r>
                        <a:rPr sz="1200" spc="-5" dirty="0">
                          <a:latin typeface="Arial"/>
                          <a:cs typeface="Arial"/>
                        </a:rPr>
                        <a:t>data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extension.</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3"/>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predicates. </a:t>
                      </a:r>
                      <a:r>
                        <a:rPr sz="1200" spc="-10" dirty="0">
                          <a:latin typeface="Arial"/>
                          <a:cs typeface="Arial"/>
                        </a:rPr>
                        <a:t>Queue</a:t>
                      </a:r>
                      <a:r>
                        <a:rPr sz="1200" spc="-35" dirty="0">
                          <a:latin typeface="Arial"/>
                          <a:cs typeface="Arial"/>
                        </a:rPr>
                        <a:t> </a:t>
                      </a:r>
                      <a:r>
                        <a:rPr sz="1200" spc="-5" dirty="0">
                          <a:latin typeface="Arial"/>
                          <a:cs typeface="Arial"/>
                        </a:rPr>
                        <a:t>and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ordinary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address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restructuring.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Simple </a:t>
                      </a:r>
                      <a:r>
                        <a:rPr sz="1200" spc="-10" dirty="0">
                          <a:latin typeface="Arial"/>
                          <a:cs typeface="Arial"/>
                        </a:rPr>
                        <a:t>voice</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4"/>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stack</a:t>
                      </a:r>
                      <a:r>
                        <a:rPr sz="1200" spc="-20" dirty="0">
                          <a:latin typeface="Arial"/>
                          <a:cs typeface="Arial"/>
                        </a:rPr>
                        <a:t> </a:t>
                      </a:r>
                      <a:r>
                        <a:rPr sz="1200" spc="-5" dirty="0">
                          <a:latin typeface="Arial"/>
                          <a:cs typeface="Arial"/>
                        </a:rPr>
                        <a:t>control.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differential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translations;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dirty="0">
                          <a:latin typeface="Arial"/>
                          <a:cs typeface="Arial"/>
                        </a:rPr>
                        <a:t>I/O</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5"/>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Homogeneous,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10" dirty="0">
                          <a:latin typeface="Arial"/>
                          <a:cs typeface="Arial"/>
                        </a:rPr>
                        <a:t>equations.</a:t>
                      </a:r>
                      <a:r>
                        <a:rPr sz="1200" dirty="0">
                          <a:latin typeface="Arial"/>
                          <a:cs typeface="Arial"/>
                        </a:rPr>
                        <a:t> </a:t>
                      </a:r>
                      <a:r>
                        <a:rPr sz="1200" spc="-5" dirty="0">
                          <a:latin typeface="Arial"/>
                          <a:cs typeface="Arial"/>
                        </a:rPr>
                        <a:t>Basic</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seeks,</a:t>
                      </a:r>
                      <a:r>
                        <a:rPr sz="1200" spc="-15" dirty="0">
                          <a:latin typeface="Arial"/>
                          <a:cs typeface="Arial"/>
                        </a:rPr>
                        <a:t> </a:t>
                      </a:r>
                      <a:r>
                        <a:rPr sz="1200" spc="-5" dirty="0">
                          <a:latin typeface="Arial"/>
                          <a:cs typeface="Arial"/>
                        </a:rPr>
                        <a:t>read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multimedia.</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6"/>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distributed</a:t>
                      </a:r>
                      <a:r>
                        <a:rPr sz="1200" spc="-20" dirty="0">
                          <a:latin typeface="Arial"/>
                          <a:cs typeface="Arial"/>
                        </a:rPr>
                        <a:t> </a:t>
                      </a:r>
                      <a:r>
                        <a:rPr sz="1200" spc="-10" dirty="0">
                          <a:latin typeface="Arial"/>
                          <a:cs typeface="Arial"/>
                        </a:rPr>
                        <a:t>processing.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truncation,</a:t>
                      </a:r>
                      <a:r>
                        <a:rPr sz="1200" spc="-15" dirty="0">
                          <a:latin typeface="Arial"/>
                          <a:cs typeface="Arial"/>
                        </a:rPr>
                        <a:t> </a:t>
                      </a:r>
                      <a:r>
                        <a:rPr sz="1200" spc="-10" dirty="0">
                          <a:latin typeface="Arial"/>
                          <a:cs typeface="Arial"/>
                        </a:rPr>
                        <a:t>round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etc.)</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7"/>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Single processor</a:t>
                      </a:r>
                      <a:r>
                        <a:rPr sz="1200" spc="-40" dirty="0">
                          <a:latin typeface="Arial"/>
                          <a:cs typeface="Arial"/>
                        </a:rPr>
                        <a:t> </a:t>
                      </a:r>
                      <a:r>
                        <a:rPr sz="1200" dirty="0">
                          <a:latin typeface="Arial"/>
                          <a:cs typeface="Arial"/>
                        </a:rPr>
                        <a:t>soft</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off</a:t>
                      </a:r>
                      <a:r>
                        <a:rPr sz="1200" spc="-10" dirty="0">
                          <a:latin typeface="Arial"/>
                          <a:cs typeface="Arial"/>
                        </a:rPr>
                        <a:t> </a:t>
                      </a:r>
                      <a:r>
                        <a:rPr sz="1200" spc="-5" dirty="0">
                          <a:latin typeface="Arial"/>
                          <a:cs typeface="Arial"/>
                        </a:rPr>
                        <a:t>concerns.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Optimized</a:t>
                      </a:r>
                      <a:r>
                        <a:rPr sz="1200" spc="-25" dirty="0">
                          <a:latin typeface="Arial"/>
                          <a:cs typeface="Arial"/>
                        </a:rPr>
                        <a:t> </a:t>
                      </a:r>
                      <a:r>
                        <a:rPr sz="1200" spc="-5" dirty="0">
                          <a:latin typeface="Arial"/>
                          <a:cs typeface="Arial"/>
                        </a:rPr>
                        <a:t>I/O</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8"/>
                  </a:ext>
                </a:extLst>
              </a:tr>
              <a:tr h="211663">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28575">
                      <a:solidFill>
                        <a:srgbClr val="000000"/>
                      </a:solidFill>
                      <a:prstDash val="solid"/>
                    </a:lnB>
                    <a:solidFill>
                      <a:srgbClr val="F3F59C"/>
                    </a:solidFill>
                  </a:tcPr>
                </a:tc>
                <a:tc>
                  <a:txBody>
                    <a:bodyPr/>
                    <a:lstStyle/>
                    <a:p>
                      <a:pPr marL="91440">
                        <a:lnSpc>
                          <a:spcPts val="1495"/>
                        </a:lnSpc>
                      </a:pPr>
                      <a:r>
                        <a:rPr sz="1200" spc="-5" dirty="0">
                          <a:latin typeface="Arial"/>
                          <a:cs typeface="Arial"/>
                        </a:rPr>
                        <a:t>real </a:t>
                      </a:r>
                      <a:r>
                        <a:rPr sz="1200" dirty="0">
                          <a:latin typeface="Arial"/>
                          <a:cs typeface="Arial"/>
                        </a:rPr>
                        <a:t>time</a:t>
                      </a:r>
                      <a:r>
                        <a:rPr sz="1200" spc="-45" dirty="0">
                          <a:latin typeface="Arial"/>
                          <a:cs typeface="Arial"/>
                        </a:rPr>
                        <a:t> </a:t>
                      </a:r>
                      <a:r>
                        <a:rPr sz="1200" spc="-5" dirty="0">
                          <a:latin typeface="Arial"/>
                          <a:cs typeface="Arial"/>
                        </a:rPr>
                        <a:t>control.</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0805">
                        <a:lnSpc>
                          <a:spcPts val="1495"/>
                        </a:lnSpc>
                      </a:pPr>
                      <a:r>
                        <a:rPr sz="1200" spc="-5" dirty="0">
                          <a:latin typeface="Arial"/>
                          <a:cs typeface="Arial"/>
                        </a:rPr>
                        <a:t>overlap.</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19"/>
                  </a:ext>
                </a:extLst>
              </a:tr>
            </a:tbl>
          </a:graphicData>
        </a:graphic>
      </p:graphicFrame>
      <p:sp>
        <p:nvSpPr>
          <p:cNvPr id="3" name="object 3"/>
          <p:cNvSpPr txBox="1">
            <a:spLocks noGrp="1"/>
          </p:cNvSpPr>
          <p:nvPr>
            <p:ph type="title"/>
          </p:nvPr>
        </p:nvSpPr>
        <p:spPr>
          <a:xfrm>
            <a:off x="593558" y="355690"/>
            <a:ext cx="682856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297635"/>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667013" y="6009354"/>
            <a:ext cx="4385422" cy="326628"/>
          </a:xfrm>
          <a:prstGeom prst="rect">
            <a:avLst/>
          </a:prstGeom>
        </p:spPr>
        <p:txBody>
          <a:bodyPr vert="horz" wrap="square" lIns="0" tIns="0" rIns="0" bIns="0" rtlCol="0">
            <a:spAutoFit/>
          </a:bodyPr>
          <a:lstStyle/>
          <a:p>
            <a:pPr marL="295851" algn="ctr">
              <a:lnSpc>
                <a:spcPts val="1460"/>
              </a:lnSpc>
            </a:pPr>
            <a:r>
              <a:rPr sz="1412" b="1" spc="-4" dirty="0">
                <a:latin typeface="Arial"/>
                <a:cs typeface="Arial"/>
              </a:rPr>
              <a:t>Table </a:t>
            </a:r>
            <a:r>
              <a:rPr sz="1412" b="1" dirty="0">
                <a:latin typeface="Arial"/>
                <a:cs typeface="Arial"/>
              </a:rPr>
              <a:t>17: </a:t>
            </a:r>
            <a:r>
              <a:rPr sz="1412" spc="-4" dirty="0">
                <a:latin typeface="Arial"/>
                <a:cs typeface="Arial"/>
              </a:rPr>
              <a:t>Module complexity</a:t>
            </a:r>
            <a:r>
              <a:rPr sz="1412" spc="4" dirty="0">
                <a:latin typeface="Arial"/>
                <a:cs typeface="Arial"/>
              </a:rPr>
              <a:t> </a:t>
            </a:r>
            <a:r>
              <a:rPr sz="1412" spc="-4" dirty="0">
                <a:latin typeface="Arial"/>
                <a:cs typeface="Arial"/>
              </a:rPr>
              <a:t>ratings</a:t>
            </a:r>
            <a:endParaRPr sz="1412">
              <a:latin typeface="Arial"/>
              <a:cs typeface="Arial"/>
            </a:endParaRPr>
          </a:p>
          <a:p>
            <a:pPr marL="11206">
              <a:spcBef>
                <a:spcPts val="216"/>
              </a:spcBef>
            </a:pPr>
            <a:r>
              <a:rPr sz="706" spc="-4" dirty="0">
                <a:latin typeface="Times New Roman"/>
                <a:cs typeface="Times New Roman"/>
              </a:rPr>
              <a:t>Software Engineering </a:t>
            </a:r>
            <a:r>
              <a:rPr sz="706" spc="-9" dirty="0">
                <a:latin typeface="Times New Roman"/>
                <a:cs typeface="Times New Roman"/>
              </a:rPr>
              <a:t>(3</a:t>
            </a:r>
            <a:r>
              <a:rPr sz="662" spc="-13" baseline="22222" dirty="0">
                <a:latin typeface="Times New Roman"/>
                <a:cs typeface="Times New Roman"/>
              </a:rPr>
              <a:t>rd </a:t>
            </a:r>
            <a:r>
              <a:rPr sz="706" spc="-4" dirty="0">
                <a:latin typeface="Times New Roman"/>
                <a:cs typeface="Times New Roman"/>
              </a:rPr>
              <a:t>ed.), </a:t>
            </a:r>
            <a:r>
              <a:rPr sz="706" dirty="0">
                <a:latin typeface="Times New Roman"/>
                <a:cs typeface="Times New Roman"/>
              </a:rPr>
              <a:t>By K.K </a:t>
            </a:r>
            <a:r>
              <a:rPr sz="706" spc="-4" dirty="0">
                <a:latin typeface="Times New Roman"/>
                <a:cs typeface="Times New Roman"/>
              </a:rPr>
              <a:t>Aggarwal </a:t>
            </a:r>
            <a:r>
              <a:rPr sz="706" dirty="0">
                <a:latin typeface="Times New Roman"/>
                <a:cs typeface="Times New Roman"/>
              </a:rPr>
              <a:t>&amp; </a:t>
            </a:r>
            <a:r>
              <a:rPr sz="706" spc="-4" dirty="0">
                <a:latin typeface="Times New Roman"/>
                <a:cs typeface="Times New Roman"/>
              </a:rPr>
              <a:t>Yogesh </a:t>
            </a:r>
            <a:r>
              <a:rPr sz="706" dirty="0">
                <a:latin typeface="Times New Roman"/>
                <a:cs typeface="Times New Roman"/>
              </a:rPr>
              <a:t>Singh, </a:t>
            </a:r>
            <a:r>
              <a:rPr sz="706" spc="-4" dirty="0">
                <a:latin typeface="Times New Roman"/>
                <a:cs typeface="Times New Roman"/>
              </a:rPr>
              <a:t>Copyright </a:t>
            </a:r>
            <a:r>
              <a:rPr sz="706" dirty="0">
                <a:latin typeface="Times New Roman"/>
                <a:cs typeface="Times New Roman"/>
              </a:rPr>
              <a:t>© </a:t>
            </a:r>
            <a:r>
              <a:rPr sz="706" spc="-4" dirty="0">
                <a:latin typeface="Times New Roman"/>
                <a:cs typeface="Times New Roman"/>
              </a:rPr>
              <a:t>New </a:t>
            </a:r>
            <a:r>
              <a:rPr sz="706" spc="-9" dirty="0">
                <a:latin typeface="Times New Roman"/>
                <a:cs typeface="Times New Roman"/>
              </a:rPr>
              <a:t>Age </a:t>
            </a:r>
            <a:r>
              <a:rPr sz="706" spc="-4" dirty="0">
                <a:latin typeface="Times New Roman"/>
                <a:cs typeface="Times New Roman"/>
              </a:rPr>
              <a:t>International Publishers,</a:t>
            </a:r>
            <a:r>
              <a:rPr sz="706" spc="66" dirty="0">
                <a:latin typeface="Times New Roman"/>
                <a:cs typeface="Times New Roman"/>
              </a:rPr>
              <a:t> </a:t>
            </a:r>
            <a:r>
              <a:rPr sz="706" spc="-4" dirty="0">
                <a:latin typeface="Times New Roman"/>
                <a:cs typeface="Times New Roman"/>
              </a:rPr>
              <a:t>2007</a:t>
            </a:r>
            <a:endParaRPr sz="706">
              <a:latin typeface="Times New Roman"/>
              <a:cs typeface="Times New Roman"/>
            </a:endParaRPr>
          </a:p>
        </p:txBody>
      </p:sp>
      <p:sp>
        <p:nvSpPr>
          <p:cNvPr id="6" name="object 6"/>
          <p:cNvSpPr txBox="1"/>
          <p:nvPr/>
        </p:nvSpPr>
        <p:spPr>
          <a:xfrm>
            <a:off x="8810509" y="6013368"/>
            <a:ext cx="925606" cy="346249"/>
          </a:xfrm>
          <a:prstGeom prst="rect">
            <a:avLst/>
          </a:prstGeom>
        </p:spPr>
        <p:txBody>
          <a:bodyPr vert="horz" wrap="square" lIns="0" tIns="0" rIns="0" bIns="0" rtlCol="0">
            <a:spAutoFit/>
          </a:bodyPr>
          <a:lstStyle/>
          <a:p>
            <a:pPr marL="11206">
              <a:lnSpc>
                <a:spcPts val="1434"/>
              </a:lnSpc>
            </a:pPr>
            <a:r>
              <a:rPr sz="1588" b="1" spc="-4" dirty="0">
                <a:latin typeface="Arial"/>
                <a:cs typeface="Arial"/>
              </a:rPr>
              <a:t>Cont…</a:t>
            </a:r>
            <a:endParaRPr sz="1588">
              <a:latin typeface="Arial"/>
              <a:cs typeface="Arial"/>
            </a:endParaRPr>
          </a:p>
          <a:p>
            <a:pPr marR="15689" algn="r">
              <a:lnSpc>
                <a:spcPts val="1284"/>
              </a:lnSpc>
            </a:pPr>
            <a:r>
              <a:rPr sz="1235" dirty="0">
                <a:latin typeface="Arial"/>
                <a:cs typeface="Arial"/>
              </a:rPr>
              <a:t>113</a:t>
            </a:r>
            <a:endParaRPr sz="1235">
              <a:latin typeface="Arial"/>
              <a:cs typeface="Arial"/>
            </a:endParaRPr>
          </a:p>
        </p:txBody>
      </p:sp>
    </p:spTree>
    <p:extLst>
      <p:ext uri="{BB962C8B-B14F-4D97-AF65-F5344CB8AC3E}">
        <p14:creationId xmlns:p14="http://schemas.microsoft.com/office/powerpoint/2010/main" val="31170608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50976" y="1130387"/>
          <a:ext cx="7598149" cy="4789400"/>
        </p:xfrm>
        <a:graphic>
          <a:graphicData uri="http://schemas.openxmlformats.org/drawingml/2006/table">
            <a:tbl>
              <a:tblPr firstRow="1" bandRow="1">
                <a:tableStyleId>{2D5ABB26-0587-4C30-8999-92F81FD0307C}</a:tableStyleId>
              </a:tblPr>
              <a:tblGrid>
                <a:gridCol w="567578">
                  <a:extLst>
                    <a:ext uri="{9D8B030D-6E8A-4147-A177-3AD203B41FA5}">
                      <a16:colId xmlns:a16="http://schemas.microsoft.com/office/drawing/2014/main" val="20000"/>
                    </a:ext>
                  </a:extLst>
                </a:gridCol>
                <a:gridCol w="1651187">
                  <a:extLst>
                    <a:ext uri="{9D8B030D-6E8A-4147-A177-3AD203B41FA5}">
                      <a16:colId xmlns:a16="http://schemas.microsoft.com/office/drawing/2014/main" val="20001"/>
                    </a:ext>
                  </a:extLst>
                </a:gridCol>
                <a:gridCol w="1519518">
                  <a:extLst>
                    <a:ext uri="{9D8B030D-6E8A-4147-A177-3AD203B41FA5}">
                      <a16:colId xmlns:a16="http://schemas.microsoft.com/office/drawing/2014/main" val="20002"/>
                    </a:ext>
                  </a:extLst>
                </a:gridCol>
                <a:gridCol w="1452282">
                  <a:extLst>
                    <a:ext uri="{9D8B030D-6E8A-4147-A177-3AD203B41FA5}">
                      <a16:colId xmlns:a16="http://schemas.microsoft.com/office/drawing/2014/main" val="20003"/>
                    </a:ext>
                  </a:extLst>
                </a:gridCol>
                <a:gridCol w="1323415">
                  <a:extLst>
                    <a:ext uri="{9D8B030D-6E8A-4147-A177-3AD203B41FA5}">
                      <a16:colId xmlns:a16="http://schemas.microsoft.com/office/drawing/2014/main" val="20004"/>
                    </a:ext>
                  </a:extLst>
                </a:gridCol>
                <a:gridCol w="1084169">
                  <a:extLst>
                    <a:ext uri="{9D8B030D-6E8A-4147-A177-3AD203B41FA5}">
                      <a16:colId xmlns:a16="http://schemas.microsoft.com/office/drawing/2014/main" val="20005"/>
                    </a:ext>
                  </a:extLst>
                </a:gridCol>
              </a:tblGrid>
              <a:tr h="831034">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1440">
                        <a:lnSpc>
                          <a:spcPct val="100000"/>
                        </a:lnSpc>
                        <a:spcBef>
                          <a:spcPts val="315"/>
                        </a:spcBef>
                      </a:pPr>
                      <a:r>
                        <a:rPr sz="1200" spc="-5" dirty="0">
                          <a:latin typeface="Arial"/>
                          <a:cs typeface="Arial"/>
                        </a:rPr>
                        <a:t>Control</a:t>
                      </a:r>
                      <a:r>
                        <a:rPr sz="1200" spc="-15" dirty="0">
                          <a:latin typeface="Arial"/>
                          <a:cs typeface="Arial"/>
                        </a:rPr>
                        <a:t> </a:t>
                      </a:r>
                      <a:r>
                        <a:rPr sz="1200" spc="-10" dirty="0">
                          <a:latin typeface="Arial"/>
                          <a:cs typeface="Arial"/>
                        </a:rPr>
                        <a:t>Operations</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478155">
                        <a:lnSpc>
                          <a:spcPts val="1670"/>
                        </a:lnSpc>
                        <a:spcBef>
                          <a:spcPts val="380"/>
                        </a:spcBef>
                      </a:pPr>
                      <a:r>
                        <a:rPr sz="1200" spc="-10" dirty="0">
                          <a:latin typeface="Arial"/>
                          <a:cs typeface="Arial"/>
                        </a:rPr>
                        <a:t>C</a:t>
                      </a:r>
                      <a:r>
                        <a:rPr sz="1200" spc="-5" dirty="0">
                          <a:latin typeface="Arial"/>
                          <a:cs typeface="Arial"/>
                        </a:rPr>
                        <a:t>o</a:t>
                      </a:r>
                      <a:r>
                        <a:rPr sz="1200" spc="-10" dirty="0">
                          <a:latin typeface="Arial"/>
                          <a:cs typeface="Arial"/>
                        </a:rPr>
                        <a:t>m</a:t>
                      </a:r>
                      <a:r>
                        <a:rPr sz="1200" spc="-5" dirty="0">
                          <a:latin typeface="Arial"/>
                          <a:cs typeface="Arial"/>
                        </a:rPr>
                        <a:t>p</a:t>
                      </a:r>
                      <a:r>
                        <a:rPr sz="1200" spc="-15" dirty="0">
                          <a:latin typeface="Arial"/>
                          <a:cs typeface="Arial"/>
                        </a:rPr>
                        <a:t>u</a:t>
                      </a:r>
                      <a:r>
                        <a:rPr sz="1200" spc="5" dirty="0">
                          <a:latin typeface="Arial"/>
                          <a:cs typeface="Arial"/>
                        </a:rPr>
                        <a:t>t</a:t>
                      </a:r>
                      <a:r>
                        <a:rPr sz="1200" spc="-15" dirty="0">
                          <a:latin typeface="Arial"/>
                          <a:cs typeface="Arial"/>
                        </a:rPr>
                        <a:t>a</a:t>
                      </a:r>
                      <a:r>
                        <a:rPr sz="1200" spc="5" dirty="0">
                          <a:latin typeface="Arial"/>
                          <a:cs typeface="Arial"/>
                        </a:rPr>
                        <a:t>t</a:t>
                      </a:r>
                      <a:r>
                        <a:rPr sz="1200" dirty="0">
                          <a:latin typeface="Arial"/>
                          <a:cs typeface="Arial"/>
                        </a:rPr>
                        <a:t>i</a:t>
                      </a:r>
                      <a:r>
                        <a:rPr sz="1200" spc="-15" dirty="0">
                          <a:latin typeface="Arial"/>
                          <a:cs typeface="Arial"/>
                        </a:rPr>
                        <a:t>o</a:t>
                      </a:r>
                      <a:r>
                        <a:rPr sz="1200" spc="-5" dirty="0">
                          <a:latin typeface="Arial"/>
                          <a:cs typeface="Arial"/>
                        </a:rPr>
                        <a:t>na</a:t>
                      </a:r>
                      <a:r>
                        <a:rPr sz="1200" dirty="0">
                          <a:latin typeface="Arial"/>
                          <a:cs typeface="Arial"/>
                        </a:rPr>
                        <a:t>l  </a:t>
                      </a:r>
                      <a:r>
                        <a:rPr sz="1200" spc="-5" dirty="0">
                          <a:latin typeface="Arial"/>
                          <a:cs typeface="Arial"/>
                        </a:rPr>
                        <a:t>Operations</a:t>
                      </a:r>
                      <a:endParaRPr sz="1200">
                        <a:latin typeface="Arial"/>
                        <a:cs typeface="Arial"/>
                      </a:endParaRPr>
                    </a:p>
                  </a:txBody>
                  <a:tcPr marL="0" marR="0" marT="42582"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2710" marR="105410">
                        <a:lnSpc>
                          <a:spcPts val="1670"/>
                        </a:lnSpc>
                        <a:spcBef>
                          <a:spcPts val="380"/>
                        </a:spcBef>
                      </a:pPr>
                      <a:r>
                        <a:rPr sz="1200" spc="-10" dirty="0">
                          <a:latin typeface="Arial"/>
                          <a:cs typeface="Arial"/>
                        </a:rPr>
                        <a:t>D</a:t>
                      </a:r>
                      <a:r>
                        <a:rPr sz="1200" spc="-5" dirty="0">
                          <a:latin typeface="Arial"/>
                          <a:cs typeface="Arial"/>
                        </a:rPr>
                        <a:t>e</a:t>
                      </a:r>
                      <a:r>
                        <a:rPr sz="1200" spc="-20" dirty="0">
                          <a:latin typeface="Arial"/>
                          <a:cs typeface="Arial"/>
                        </a:rPr>
                        <a:t>v</a:t>
                      </a:r>
                      <a:r>
                        <a:rPr sz="1200" dirty="0">
                          <a:latin typeface="Arial"/>
                          <a:cs typeface="Arial"/>
                        </a:rPr>
                        <a:t>i</a:t>
                      </a:r>
                      <a:r>
                        <a:rPr sz="1200" spc="5" dirty="0">
                          <a:latin typeface="Arial"/>
                          <a:cs typeface="Arial"/>
                        </a:rPr>
                        <a:t>c</a:t>
                      </a:r>
                      <a:r>
                        <a:rPr sz="1200" spc="-5" dirty="0">
                          <a:latin typeface="Arial"/>
                          <a:cs typeface="Arial"/>
                        </a:rPr>
                        <a:t>e</a:t>
                      </a:r>
                      <a:r>
                        <a:rPr sz="1200" dirty="0">
                          <a:latin typeface="Arial"/>
                          <a:cs typeface="Arial"/>
                        </a:rPr>
                        <a:t>-</a:t>
                      </a:r>
                      <a:r>
                        <a:rPr sz="1200" spc="-5" dirty="0">
                          <a:latin typeface="Arial"/>
                          <a:cs typeface="Arial"/>
                        </a:rPr>
                        <a:t>de</a:t>
                      </a:r>
                      <a:r>
                        <a:rPr sz="1200" spc="-15" dirty="0">
                          <a:latin typeface="Arial"/>
                          <a:cs typeface="Arial"/>
                        </a:rPr>
                        <a:t>p</a:t>
                      </a:r>
                      <a:r>
                        <a:rPr sz="1200" spc="-5" dirty="0">
                          <a:latin typeface="Arial"/>
                          <a:cs typeface="Arial"/>
                        </a:rPr>
                        <a:t>e</a:t>
                      </a:r>
                      <a:r>
                        <a:rPr sz="1200" spc="-15" dirty="0">
                          <a:latin typeface="Arial"/>
                          <a:cs typeface="Arial"/>
                        </a:rPr>
                        <a:t>n</a:t>
                      </a:r>
                      <a:r>
                        <a:rPr sz="1200" spc="-5" dirty="0">
                          <a:latin typeface="Arial"/>
                          <a:cs typeface="Arial"/>
                        </a:rPr>
                        <a:t>d</a:t>
                      </a:r>
                      <a:r>
                        <a:rPr sz="1200" spc="-15" dirty="0">
                          <a:latin typeface="Arial"/>
                          <a:cs typeface="Arial"/>
                        </a:rPr>
                        <a:t>e</a:t>
                      </a:r>
                      <a:r>
                        <a:rPr sz="1200" spc="-5" dirty="0">
                          <a:latin typeface="Arial"/>
                          <a:cs typeface="Arial"/>
                        </a:rPr>
                        <a:t>n</a:t>
                      </a:r>
                      <a:r>
                        <a:rPr sz="1200" dirty="0">
                          <a:latin typeface="Arial"/>
                          <a:cs typeface="Arial"/>
                        </a:rPr>
                        <a:t>t  </a:t>
                      </a:r>
                      <a:r>
                        <a:rPr sz="1200" spc="-5" dirty="0">
                          <a:latin typeface="Arial"/>
                          <a:cs typeface="Arial"/>
                        </a:rPr>
                        <a:t>Operations</a:t>
                      </a:r>
                      <a:endParaRPr sz="1200">
                        <a:latin typeface="Arial"/>
                        <a:cs typeface="Arial"/>
                      </a:endParaRPr>
                    </a:p>
                  </a:txBody>
                  <a:tcPr marL="0" marR="0" marT="42582"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2710" marR="364490">
                        <a:lnSpc>
                          <a:spcPct val="99600"/>
                        </a:lnSpc>
                        <a:spcBef>
                          <a:spcPts val="320"/>
                        </a:spcBef>
                      </a:pPr>
                      <a:r>
                        <a:rPr sz="1200" spc="-5" dirty="0">
                          <a:latin typeface="Arial"/>
                          <a:cs typeface="Arial"/>
                        </a:rPr>
                        <a:t>Data  </a:t>
                      </a:r>
                      <a:r>
                        <a:rPr sz="1200" spc="-10" dirty="0">
                          <a:latin typeface="Arial"/>
                          <a:cs typeface="Arial"/>
                        </a:rPr>
                        <a:t>m</a:t>
                      </a:r>
                      <a:r>
                        <a:rPr sz="1200" spc="-5" dirty="0">
                          <a:latin typeface="Arial"/>
                          <a:cs typeface="Arial"/>
                        </a:rPr>
                        <a:t>an</a:t>
                      </a:r>
                      <a:r>
                        <a:rPr sz="1200" spc="-15" dirty="0">
                          <a:latin typeface="Arial"/>
                          <a:cs typeface="Arial"/>
                        </a:rPr>
                        <a:t>a</a:t>
                      </a:r>
                      <a:r>
                        <a:rPr sz="1200" spc="-5" dirty="0">
                          <a:latin typeface="Arial"/>
                          <a:cs typeface="Arial"/>
                        </a:rPr>
                        <a:t>ge</a:t>
                      </a:r>
                      <a:r>
                        <a:rPr sz="1200" spc="-20" dirty="0">
                          <a:latin typeface="Arial"/>
                          <a:cs typeface="Arial"/>
                        </a:rPr>
                        <a:t>m</a:t>
                      </a:r>
                      <a:r>
                        <a:rPr sz="1200" spc="-5" dirty="0">
                          <a:latin typeface="Arial"/>
                          <a:cs typeface="Arial"/>
                        </a:rPr>
                        <a:t>e</a:t>
                      </a:r>
                      <a:r>
                        <a:rPr sz="1200" spc="-15" dirty="0">
                          <a:latin typeface="Arial"/>
                          <a:cs typeface="Arial"/>
                        </a:rPr>
                        <a:t>n</a:t>
                      </a:r>
                      <a:r>
                        <a:rPr sz="1200" dirty="0">
                          <a:latin typeface="Arial"/>
                          <a:cs typeface="Arial"/>
                        </a:rPr>
                        <a:t>t  </a:t>
                      </a:r>
                      <a:r>
                        <a:rPr sz="1200" spc="-5" dirty="0">
                          <a:latin typeface="Arial"/>
                          <a:cs typeface="Arial"/>
                        </a:rPr>
                        <a:t>Operations</a:t>
                      </a:r>
                      <a:endParaRPr sz="12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90805" marR="94615">
                        <a:lnSpc>
                          <a:spcPct val="99800"/>
                        </a:lnSpc>
                        <a:spcBef>
                          <a:spcPts val="320"/>
                        </a:spcBef>
                      </a:pPr>
                      <a:r>
                        <a:rPr sz="1200" spc="-5" dirty="0">
                          <a:latin typeface="Arial"/>
                          <a:cs typeface="Arial"/>
                        </a:rPr>
                        <a:t>User  Interface  </a:t>
                      </a:r>
                      <a:r>
                        <a:rPr sz="1200" spc="-10" dirty="0">
                          <a:latin typeface="Arial"/>
                          <a:cs typeface="Arial"/>
                        </a:rPr>
                        <a:t>M</a:t>
                      </a:r>
                      <a:r>
                        <a:rPr sz="1200" spc="-5" dirty="0">
                          <a:latin typeface="Arial"/>
                          <a:cs typeface="Arial"/>
                        </a:rPr>
                        <a:t>an</a:t>
                      </a:r>
                      <a:r>
                        <a:rPr sz="1200" spc="-15" dirty="0">
                          <a:latin typeface="Arial"/>
                          <a:cs typeface="Arial"/>
                        </a:rPr>
                        <a:t>a</a:t>
                      </a:r>
                      <a:r>
                        <a:rPr sz="1200" spc="-5" dirty="0">
                          <a:latin typeface="Arial"/>
                          <a:cs typeface="Arial"/>
                        </a:rPr>
                        <a:t>ge</a:t>
                      </a:r>
                      <a:r>
                        <a:rPr sz="1200" spc="-20" dirty="0">
                          <a:latin typeface="Arial"/>
                          <a:cs typeface="Arial"/>
                        </a:rPr>
                        <a:t>m</a:t>
                      </a:r>
                      <a:r>
                        <a:rPr sz="1200" spc="-5" dirty="0">
                          <a:latin typeface="Arial"/>
                          <a:cs typeface="Arial"/>
                        </a:rPr>
                        <a:t>e</a:t>
                      </a:r>
                      <a:r>
                        <a:rPr sz="1200" spc="-15" dirty="0">
                          <a:latin typeface="Arial"/>
                          <a:cs typeface="Arial"/>
                        </a:rPr>
                        <a:t>n</a:t>
                      </a:r>
                      <a:r>
                        <a:rPr sz="1200" dirty="0">
                          <a:latin typeface="Arial"/>
                          <a:cs typeface="Arial"/>
                        </a:rPr>
                        <a:t>t  </a:t>
                      </a:r>
                      <a:r>
                        <a:rPr sz="1200" spc="-5" dirty="0">
                          <a:latin typeface="Arial"/>
                          <a:cs typeface="Arial"/>
                        </a:rPr>
                        <a:t>Operations</a:t>
                      </a:r>
                      <a:endParaRPr sz="12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0"/>
                  </a:ext>
                </a:extLst>
              </a:tr>
              <a:tr h="242848">
                <a:tc>
                  <a:txBody>
                    <a:bodyPr/>
                    <a:lstStyle/>
                    <a:p>
                      <a:pPr marL="90805">
                        <a:lnSpc>
                          <a:spcPct val="100000"/>
                        </a:lnSpc>
                        <a:spcBef>
                          <a:spcPts val="315"/>
                        </a:spcBef>
                      </a:pPr>
                      <a:r>
                        <a:rPr sz="1200" spc="-5" dirty="0">
                          <a:latin typeface="Arial"/>
                          <a:cs typeface="Arial"/>
                        </a:rPr>
                        <a:t>Very</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0805">
                        <a:lnSpc>
                          <a:spcPct val="100000"/>
                        </a:lnSpc>
                        <a:spcBef>
                          <a:spcPts val="315"/>
                        </a:spcBef>
                      </a:pPr>
                      <a:r>
                        <a:rPr sz="1200" spc="-5" dirty="0">
                          <a:latin typeface="Arial"/>
                          <a:cs typeface="Arial"/>
                        </a:rPr>
                        <a:t>Reentrant</a:t>
                      </a:r>
                      <a:r>
                        <a:rPr sz="1200" spc="-10" dirty="0">
                          <a:latin typeface="Arial"/>
                          <a:cs typeface="Arial"/>
                        </a:rPr>
                        <a:t> </a:t>
                      </a:r>
                      <a:r>
                        <a:rPr sz="1200" spc="-5" dirty="0">
                          <a:latin typeface="Arial"/>
                          <a:cs typeface="Arial"/>
                        </a:rPr>
                        <a:t>and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Difficult but</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2710">
                        <a:lnSpc>
                          <a:spcPct val="100000"/>
                        </a:lnSpc>
                        <a:spcBef>
                          <a:spcPts val="315"/>
                        </a:spcBef>
                      </a:pPr>
                      <a:r>
                        <a:rPr sz="1200" spc="-5" dirty="0">
                          <a:latin typeface="Arial"/>
                          <a:cs typeface="Arial"/>
                        </a:rPr>
                        <a:t>Routines</a:t>
                      </a:r>
                      <a:r>
                        <a:rPr sz="1200" spc="-10" dirty="0">
                          <a:latin typeface="Arial"/>
                          <a:cs typeface="Arial"/>
                        </a:rPr>
                        <a:t> </a:t>
                      </a:r>
                      <a:r>
                        <a:rPr sz="1200" spc="-5" dirty="0">
                          <a:latin typeface="Arial"/>
                          <a:cs typeface="Arial"/>
                        </a:rPr>
                        <a:t>for</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2710">
                        <a:lnSpc>
                          <a:spcPct val="100000"/>
                        </a:lnSpc>
                        <a:spcBef>
                          <a:spcPts val="315"/>
                        </a:spcBef>
                      </a:pPr>
                      <a:r>
                        <a:rPr sz="1200" spc="-5" dirty="0">
                          <a:latin typeface="Arial"/>
                          <a:cs typeface="Arial"/>
                        </a:rPr>
                        <a:t>Distributed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Moderately</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7586">
                <a:tc>
                  <a:txBody>
                    <a:bodyPr/>
                    <a:lstStyle/>
                    <a:p>
                      <a:pPr marL="90805">
                        <a:lnSpc>
                          <a:spcPts val="1495"/>
                        </a:lnSpc>
                      </a:pPr>
                      <a:r>
                        <a:rPr sz="1200" spc="-5" dirty="0">
                          <a:latin typeface="Arial"/>
                          <a:cs typeface="Arial"/>
                        </a:rPr>
                        <a:t>High</a:t>
                      </a:r>
                      <a:endParaRPr sz="1200">
                        <a:latin typeface="Arial"/>
                        <a:cs typeface="Arial"/>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recursive</a:t>
                      </a:r>
                      <a:r>
                        <a:rPr sz="1200" spc="-20" dirty="0">
                          <a:latin typeface="Arial"/>
                          <a:cs typeface="Arial"/>
                        </a:rPr>
                        <a:t> </a:t>
                      </a:r>
                      <a:r>
                        <a:rPr sz="1200" spc="-5" dirty="0">
                          <a:latin typeface="Arial"/>
                          <a:cs typeface="Arial"/>
                        </a:rPr>
                        <a:t>coding.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structured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interrupt</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database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complex</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2"/>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Fixed-priority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numerical</a:t>
                      </a:r>
                      <a:r>
                        <a:rPr sz="1200" spc="-25" dirty="0">
                          <a:latin typeface="Arial"/>
                          <a:cs typeface="Arial"/>
                        </a:rPr>
                        <a:t> </a:t>
                      </a:r>
                      <a:r>
                        <a:rPr sz="1200" spc="-5" dirty="0">
                          <a:latin typeface="Arial"/>
                          <a:cs typeface="Arial"/>
                        </a:rPr>
                        <a:t>analysis: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diagnosis,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coordination.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2D/3D,</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3"/>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interrupt</a:t>
                      </a:r>
                      <a:r>
                        <a:rPr sz="1200" spc="-10" dirty="0">
                          <a:latin typeface="Arial"/>
                          <a:cs typeface="Arial"/>
                        </a:rPr>
                        <a:t> handling.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near</a:t>
                      </a:r>
                      <a:r>
                        <a:rPr sz="1200" spc="-15" dirty="0">
                          <a:latin typeface="Arial"/>
                          <a:cs typeface="Arial"/>
                        </a:rPr>
                        <a:t> </a:t>
                      </a:r>
                      <a:r>
                        <a:rPr sz="1200" spc="-5" dirty="0">
                          <a:latin typeface="Arial"/>
                          <a:cs typeface="Arial"/>
                        </a:rPr>
                        <a:t>singular</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servicing,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Complex</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dynamic</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4"/>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Task</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matrix</a:t>
                      </a:r>
                      <a:r>
                        <a:rPr sz="1200" spc="-25" dirty="0">
                          <a:latin typeface="Arial"/>
                          <a:cs typeface="Arial"/>
                        </a:rPr>
                        <a:t> </a:t>
                      </a:r>
                      <a:r>
                        <a:rPr sz="1200" spc="-10" dirty="0">
                          <a:latin typeface="Arial"/>
                          <a:cs typeface="Arial"/>
                        </a:rPr>
                        <a:t>equations,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masking.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triggers.</a:t>
                      </a:r>
                      <a:r>
                        <a:rPr sz="1200" spc="-20" dirty="0">
                          <a:latin typeface="Arial"/>
                          <a:cs typeface="Arial"/>
                        </a:rPr>
                        <a:t> </a:t>
                      </a:r>
                      <a:r>
                        <a:rPr sz="1200" spc="-5" dirty="0">
                          <a:latin typeface="Arial"/>
                          <a:cs typeface="Arial"/>
                        </a:rPr>
                        <a:t>Search</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graphics,</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5"/>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synchronization,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partial</a:t>
                      </a:r>
                      <a:r>
                        <a:rPr sz="1200" spc="-20" dirty="0">
                          <a:latin typeface="Arial"/>
                          <a:cs typeface="Arial"/>
                        </a:rPr>
                        <a:t> </a:t>
                      </a:r>
                      <a:r>
                        <a:rPr sz="1200" spc="-5" dirty="0">
                          <a:latin typeface="Arial"/>
                          <a:cs typeface="Arial"/>
                        </a:rPr>
                        <a:t>differential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Communication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optimization.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multimedia.</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6"/>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complex</a:t>
                      </a:r>
                      <a:r>
                        <a:rPr sz="1200" spc="-25" dirty="0">
                          <a:latin typeface="Arial"/>
                          <a:cs typeface="Arial"/>
                        </a:rPr>
                        <a:t> </a:t>
                      </a:r>
                      <a:r>
                        <a:rPr sz="1200" spc="-5" dirty="0">
                          <a:latin typeface="Arial"/>
                          <a:cs typeface="Arial"/>
                        </a:rPr>
                        <a:t>callbacks,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10" dirty="0">
                          <a:latin typeface="Arial"/>
                          <a:cs typeface="Arial"/>
                        </a:rPr>
                        <a:t>equations.</a:t>
                      </a:r>
                      <a:r>
                        <a:rPr sz="1200" dirty="0">
                          <a:latin typeface="Arial"/>
                          <a:cs typeface="Arial"/>
                        </a:rPr>
                        <a:t> </a:t>
                      </a:r>
                      <a:r>
                        <a:rPr sz="1200" spc="-5" dirty="0">
                          <a:latin typeface="Arial"/>
                          <a:cs typeface="Arial"/>
                        </a:rPr>
                        <a:t>Simple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dirty="0">
                          <a:latin typeface="Arial"/>
                          <a:cs typeface="Arial"/>
                        </a:rPr>
                        <a:t>line</a:t>
                      </a:r>
                      <a:r>
                        <a:rPr sz="1200" spc="-20" dirty="0">
                          <a:latin typeface="Arial"/>
                          <a:cs typeface="Arial"/>
                        </a:rPr>
                        <a:t> </a:t>
                      </a:r>
                      <a:r>
                        <a:rPr sz="1200" spc="-5" dirty="0">
                          <a:latin typeface="Arial"/>
                          <a:cs typeface="Arial"/>
                        </a:rPr>
                        <a:t>handling.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7"/>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10" dirty="0">
                          <a:latin typeface="Arial"/>
                          <a:cs typeface="Arial"/>
                        </a:rPr>
                        <a:t>heterogeneous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parallelization.</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Performance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8"/>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distributed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intensive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9"/>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505"/>
                        </a:lnSpc>
                      </a:pPr>
                      <a:r>
                        <a:rPr sz="1200" spc="-5" dirty="0">
                          <a:latin typeface="Arial"/>
                          <a:cs typeface="Arial"/>
                        </a:rPr>
                        <a:t>processing.</a:t>
                      </a:r>
                      <a:r>
                        <a:rPr sz="1200" spc="-10" dirty="0">
                          <a:latin typeface="Arial"/>
                          <a:cs typeface="Arial"/>
                        </a:rPr>
                        <a:t> </a:t>
                      </a:r>
                      <a:r>
                        <a:rPr sz="1200" spc="-5" dirty="0">
                          <a:latin typeface="Arial"/>
                          <a:cs typeface="Arial"/>
                        </a:rPr>
                        <a:t>Single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10" dirty="0">
                          <a:latin typeface="Arial"/>
                          <a:cs typeface="Arial"/>
                        </a:rPr>
                        <a:t>embedded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0"/>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0805">
                        <a:lnSpc>
                          <a:spcPts val="1495"/>
                        </a:lnSpc>
                      </a:pPr>
                      <a:r>
                        <a:rPr sz="1200" spc="-5" dirty="0">
                          <a:latin typeface="Arial"/>
                          <a:cs typeface="Arial"/>
                        </a:rPr>
                        <a:t>processor hard</a:t>
                      </a:r>
                      <a:r>
                        <a:rPr sz="1200" spc="-35" dirty="0">
                          <a:latin typeface="Arial"/>
                          <a:cs typeface="Arial"/>
                        </a:rPr>
                        <a:t> </a:t>
                      </a:r>
                      <a:r>
                        <a:rPr sz="1200" spc="-5" dirty="0">
                          <a:latin typeface="Arial"/>
                          <a:cs typeface="Arial"/>
                        </a:rPr>
                        <a:t>real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systems.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1"/>
                  </a:ext>
                </a:extLst>
              </a:tr>
              <a:tr h="212335">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12700">
                      <a:solidFill>
                        <a:srgbClr val="000000"/>
                      </a:solidFill>
                      <a:prstDash val="solid"/>
                    </a:lnB>
                    <a:solidFill>
                      <a:srgbClr val="F3F59C"/>
                    </a:solidFill>
                  </a:tcPr>
                </a:tc>
                <a:tc>
                  <a:txBody>
                    <a:bodyPr/>
                    <a:lstStyle/>
                    <a:p>
                      <a:pPr marL="90805">
                        <a:lnSpc>
                          <a:spcPts val="1505"/>
                        </a:lnSpc>
                      </a:pPr>
                      <a:r>
                        <a:rPr sz="1200" dirty="0">
                          <a:latin typeface="Arial"/>
                          <a:cs typeface="Arial"/>
                        </a:rPr>
                        <a:t>time</a:t>
                      </a:r>
                      <a:r>
                        <a:rPr sz="1200" spc="-25" dirty="0">
                          <a:latin typeface="Arial"/>
                          <a:cs typeface="Arial"/>
                        </a:rPr>
                        <a:t> </a:t>
                      </a:r>
                      <a:r>
                        <a:rPr sz="1200" spc="-5" dirty="0">
                          <a:latin typeface="Arial"/>
                          <a:cs typeface="Arial"/>
                        </a:rPr>
                        <a:t>control.</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12"/>
                  </a:ext>
                </a:extLst>
              </a:tr>
              <a:tr h="242847">
                <a:tc>
                  <a:txBody>
                    <a:bodyPr/>
                    <a:lstStyle/>
                    <a:p>
                      <a:pPr marL="90805">
                        <a:lnSpc>
                          <a:spcPct val="100000"/>
                        </a:lnSpc>
                        <a:spcBef>
                          <a:spcPts val="315"/>
                        </a:spcBef>
                      </a:pPr>
                      <a:r>
                        <a:rPr sz="1200" spc="-5" dirty="0">
                          <a:latin typeface="Arial"/>
                          <a:cs typeface="Arial"/>
                        </a:rPr>
                        <a:t>Extra</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solidFill>
                      <a:srgbClr val="F3F59C"/>
                    </a:solidFill>
                  </a:tcPr>
                </a:tc>
                <a:tc>
                  <a:txBody>
                    <a:bodyPr/>
                    <a:lstStyle/>
                    <a:p>
                      <a:pPr marL="91440">
                        <a:lnSpc>
                          <a:spcPct val="100000"/>
                        </a:lnSpc>
                        <a:spcBef>
                          <a:spcPts val="315"/>
                        </a:spcBef>
                      </a:pPr>
                      <a:r>
                        <a:rPr sz="1200" spc="-5" dirty="0">
                          <a:latin typeface="Arial"/>
                          <a:cs typeface="Arial"/>
                        </a:rPr>
                        <a:t>Multiple</a:t>
                      </a:r>
                      <a:r>
                        <a:rPr sz="1200" spc="-15" dirty="0">
                          <a:latin typeface="Arial"/>
                          <a:cs typeface="Arial"/>
                        </a:rPr>
                        <a:t> </a:t>
                      </a:r>
                      <a:r>
                        <a:rPr sz="1200" spc="-10" dirty="0">
                          <a:latin typeface="Arial"/>
                          <a:cs typeface="Arial"/>
                        </a:rPr>
                        <a:t>resource</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Difficult and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2710">
                        <a:lnSpc>
                          <a:spcPct val="100000"/>
                        </a:lnSpc>
                        <a:spcBef>
                          <a:spcPts val="315"/>
                        </a:spcBef>
                      </a:pPr>
                      <a:r>
                        <a:rPr sz="1200" spc="-5" dirty="0">
                          <a:latin typeface="Arial"/>
                          <a:cs typeface="Arial"/>
                        </a:rPr>
                        <a:t>Device timing</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2710">
                        <a:lnSpc>
                          <a:spcPct val="100000"/>
                        </a:lnSpc>
                        <a:spcBef>
                          <a:spcPts val="315"/>
                        </a:spcBef>
                      </a:pPr>
                      <a:r>
                        <a:rPr sz="1200" spc="-5" dirty="0">
                          <a:latin typeface="Arial"/>
                          <a:cs typeface="Arial"/>
                        </a:rPr>
                        <a:t>Highly</a:t>
                      </a:r>
                      <a:r>
                        <a:rPr sz="1200" spc="-30" dirty="0">
                          <a:latin typeface="Arial"/>
                          <a:cs typeface="Arial"/>
                        </a:rPr>
                        <a:t> </a:t>
                      </a:r>
                      <a:r>
                        <a:rPr sz="1200" spc="-5" dirty="0">
                          <a:latin typeface="Arial"/>
                          <a:cs typeface="Arial"/>
                        </a:rPr>
                        <a:t>coupled,</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805">
                        <a:lnSpc>
                          <a:spcPct val="100000"/>
                        </a:lnSpc>
                        <a:spcBef>
                          <a:spcPts val="315"/>
                        </a:spcBef>
                      </a:pPr>
                      <a:r>
                        <a:rPr sz="1200" spc="-5" dirty="0">
                          <a:latin typeface="Arial"/>
                          <a:cs typeface="Arial"/>
                        </a:rPr>
                        <a:t>Complex</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13"/>
                  </a:ext>
                </a:extLst>
              </a:tr>
              <a:tr h="187586">
                <a:tc>
                  <a:txBody>
                    <a:bodyPr/>
                    <a:lstStyle/>
                    <a:p>
                      <a:pPr marL="90805">
                        <a:lnSpc>
                          <a:spcPts val="1495"/>
                        </a:lnSpc>
                      </a:pPr>
                      <a:r>
                        <a:rPr sz="1200" spc="-5" dirty="0">
                          <a:latin typeface="Arial"/>
                          <a:cs typeface="Arial"/>
                        </a:rPr>
                        <a:t>High</a:t>
                      </a:r>
                      <a:endParaRPr sz="1200">
                        <a:latin typeface="Arial"/>
                        <a:cs typeface="Arial"/>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scheduling with</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unstructured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10" dirty="0">
                          <a:latin typeface="Arial"/>
                          <a:cs typeface="Arial"/>
                        </a:rPr>
                        <a:t>dependent</a:t>
                      </a:r>
                      <a:r>
                        <a:rPr sz="1200" spc="-15" dirty="0">
                          <a:latin typeface="Arial"/>
                          <a:cs typeface="Arial"/>
                        </a:rPr>
                        <a:t> </a:t>
                      </a:r>
                      <a:r>
                        <a:rPr sz="1200" spc="-10" dirty="0">
                          <a:latin typeface="Arial"/>
                          <a:cs typeface="Arial"/>
                        </a:rPr>
                        <a:t>coding,</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dynamic</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multimedia,</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4"/>
                  </a:ext>
                </a:extLst>
              </a:tr>
              <a:tr h="188258">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dynamically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numerical</a:t>
                      </a:r>
                      <a:r>
                        <a:rPr sz="1200" spc="-25" dirty="0">
                          <a:latin typeface="Arial"/>
                          <a:cs typeface="Arial"/>
                        </a:rPr>
                        <a:t> </a:t>
                      </a:r>
                      <a:r>
                        <a:rPr sz="1200" spc="-5" dirty="0">
                          <a:latin typeface="Arial"/>
                          <a:cs typeface="Arial"/>
                        </a:rPr>
                        <a:t>analysis: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micro</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relational</a:t>
                      </a:r>
                      <a:r>
                        <a:rPr sz="1200" spc="-15" dirty="0">
                          <a:latin typeface="Arial"/>
                          <a:cs typeface="Arial"/>
                        </a:rPr>
                        <a:t> </a:t>
                      </a:r>
                      <a:r>
                        <a:rPr sz="1200" spc="-5" dirty="0">
                          <a:latin typeface="Arial"/>
                          <a:cs typeface="Arial"/>
                        </a:rPr>
                        <a:t>and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virtual</a:t>
                      </a:r>
                      <a:r>
                        <a:rPr sz="1200" spc="-30" dirty="0">
                          <a:latin typeface="Arial"/>
                          <a:cs typeface="Arial"/>
                        </a:rPr>
                        <a:t> </a:t>
                      </a:r>
                      <a:r>
                        <a:rPr sz="1200" spc="-5" dirty="0">
                          <a:latin typeface="Arial"/>
                          <a:cs typeface="Arial"/>
                        </a:rPr>
                        <a:t>reality.</a:t>
                      </a:r>
                      <a:endParaRPr sz="1200">
                        <a:latin typeface="Arial"/>
                        <a:cs typeface="Arial"/>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5"/>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changing</a:t>
                      </a:r>
                      <a:r>
                        <a:rPr sz="1200" spc="-25" dirty="0">
                          <a:latin typeface="Arial"/>
                          <a:cs typeface="Arial"/>
                        </a:rPr>
                        <a:t> </a:t>
                      </a:r>
                      <a:r>
                        <a:rPr sz="1200" spc="-5" dirty="0">
                          <a:latin typeface="Arial"/>
                          <a:cs typeface="Arial"/>
                        </a:rPr>
                        <a:t>priorities.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highly</a:t>
                      </a:r>
                      <a:r>
                        <a:rPr sz="1200" spc="-25" dirty="0">
                          <a:latin typeface="Arial"/>
                          <a:cs typeface="Arial"/>
                        </a:rPr>
                        <a:t> </a:t>
                      </a:r>
                      <a:r>
                        <a:rPr sz="1200" spc="-5" dirty="0">
                          <a:latin typeface="Arial"/>
                          <a:cs typeface="Arial"/>
                        </a:rPr>
                        <a:t>accurate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10" dirty="0">
                          <a:latin typeface="Arial"/>
                          <a:cs typeface="Arial"/>
                        </a:rPr>
                        <a:t>programmed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object</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6"/>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Microcode-level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analysis </a:t>
                      </a:r>
                      <a:r>
                        <a:rPr sz="1200" spc="-10" dirty="0">
                          <a:latin typeface="Arial"/>
                          <a:cs typeface="Arial"/>
                        </a:rPr>
                        <a:t>of</a:t>
                      </a:r>
                      <a:r>
                        <a:rPr sz="1200" spc="-15" dirty="0">
                          <a:latin typeface="Arial"/>
                          <a:cs typeface="Arial"/>
                        </a:rPr>
                        <a:t> </a:t>
                      </a:r>
                      <a:r>
                        <a:rPr sz="1200" spc="-5" dirty="0">
                          <a:latin typeface="Arial"/>
                          <a:cs typeface="Arial"/>
                        </a:rPr>
                        <a:t>noisy,</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operations.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structures.</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7"/>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505"/>
                        </a:lnSpc>
                      </a:pPr>
                      <a:r>
                        <a:rPr sz="1200" spc="-5" dirty="0">
                          <a:latin typeface="Arial"/>
                          <a:cs typeface="Arial"/>
                        </a:rPr>
                        <a:t>control. Distributed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505"/>
                        </a:lnSpc>
                      </a:pPr>
                      <a:r>
                        <a:rPr sz="1200" spc="-5" dirty="0">
                          <a:latin typeface="Arial"/>
                          <a:cs typeface="Arial"/>
                        </a:rPr>
                        <a:t>stochastic</a:t>
                      </a:r>
                      <a:r>
                        <a:rPr sz="1200" spc="-10" dirty="0">
                          <a:latin typeface="Arial"/>
                          <a:cs typeface="Arial"/>
                        </a:rPr>
                        <a:t> data.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Performance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505"/>
                        </a:lnSpc>
                      </a:pPr>
                      <a:r>
                        <a:rPr sz="1200" spc="-5" dirty="0">
                          <a:latin typeface="Arial"/>
                          <a:cs typeface="Arial"/>
                        </a:rPr>
                        <a:t>Natural</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8"/>
                  </a:ext>
                </a:extLst>
              </a:tr>
              <a:tr h="187586">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12700">
                      <a:solidFill>
                        <a:srgbClr val="000000"/>
                      </a:solidFill>
                      <a:prstDash val="solid"/>
                    </a:lnR>
                    <a:solidFill>
                      <a:srgbClr val="F3F59C"/>
                    </a:solidFill>
                  </a:tcPr>
                </a:tc>
                <a:tc>
                  <a:txBody>
                    <a:bodyPr/>
                    <a:lstStyle/>
                    <a:p>
                      <a:pPr marL="91440">
                        <a:lnSpc>
                          <a:spcPts val="1495"/>
                        </a:lnSpc>
                      </a:pPr>
                      <a:r>
                        <a:rPr sz="1200" spc="-5" dirty="0">
                          <a:latin typeface="Arial"/>
                          <a:cs typeface="Arial"/>
                        </a:rPr>
                        <a:t>hard real</a:t>
                      </a:r>
                      <a:r>
                        <a:rPr sz="1200" spc="-20" dirty="0">
                          <a:latin typeface="Arial"/>
                          <a:cs typeface="Arial"/>
                        </a:rPr>
                        <a:t> </a:t>
                      </a:r>
                      <a:r>
                        <a:rPr sz="1200" spc="-5" dirty="0">
                          <a:latin typeface="Arial"/>
                          <a:cs typeface="Arial"/>
                        </a:rPr>
                        <a:t>time</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0805">
                        <a:lnSpc>
                          <a:spcPts val="1495"/>
                        </a:lnSpc>
                      </a:pPr>
                      <a:r>
                        <a:rPr sz="1200" spc="-5" dirty="0">
                          <a:latin typeface="Arial"/>
                          <a:cs typeface="Arial"/>
                        </a:rPr>
                        <a:t>Complex</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critical</a:t>
                      </a:r>
                      <a:r>
                        <a:rPr sz="1200" spc="-15" dirty="0">
                          <a:latin typeface="Arial"/>
                          <a:cs typeface="Arial"/>
                        </a:rPr>
                        <a:t> </a:t>
                      </a:r>
                      <a:r>
                        <a:rPr sz="1200" spc="-10" dirty="0">
                          <a:latin typeface="Arial"/>
                          <a:cs typeface="Arial"/>
                        </a:rPr>
                        <a:t>embedded</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marL="92710">
                        <a:lnSpc>
                          <a:spcPts val="1495"/>
                        </a:lnSpc>
                      </a:pPr>
                      <a:r>
                        <a:rPr sz="1200" spc="-5" dirty="0">
                          <a:latin typeface="Arial"/>
                          <a:cs typeface="Arial"/>
                        </a:rPr>
                        <a:t>language</a:t>
                      </a:r>
                      <a:r>
                        <a:rPr sz="1200" spc="-25" dirty="0">
                          <a:latin typeface="Arial"/>
                          <a:cs typeface="Arial"/>
                        </a:rPr>
                        <a:t> </a:t>
                      </a:r>
                      <a:r>
                        <a:rPr sz="1200" spc="-10" dirty="0">
                          <a:latin typeface="Arial"/>
                          <a:cs typeface="Arial"/>
                        </a:rPr>
                        <a:t>data</a:t>
                      </a:r>
                      <a:endParaRPr sz="1200">
                        <a:latin typeface="Arial"/>
                        <a:cs typeface="Arial"/>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19"/>
                  </a:ext>
                </a:extLst>
              </a:tr>
              <a:tr h="212336">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2700">
                      <a:solidFill>
                        <a:srgbClr val="000000"/>
                      </a:solidFill>
                      <a:prstDash val="solid"/>
                    </a:lnR>
                    <a:lnB w="28575">
                      <a:solidFill>
                        <a:srgbClr val="000000"/>
                      </a:solidFill>
                      <a:prstDash val="solid"/>
                    </a:lnB>
                    <a:solidFill>
                      <a:srgbClr val="F3F59C"/>
                    </a:solidFill>
                  </a:tcPr>
                </a:tc>
                <a:tc>
                  <a:txBody>
                    <a:bodyPr/>
                    <a:lstStyle/>
                    <a:p>
                      <a:pPr marL="91440">
                        <a:lnSpc>
                          <a:spcPts val="1505"/>
                        </a:lnSpc>
                      </a:pPr>
                      <a:r>
                        <a:rPr sz="1200" spc="-5" dirty="0">
                          <a:latin typeface="Arial"/>
                          <a:cs typeface="Arial"/>
                        </a:rPr>
                        <a:t>control.</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0805">
                        <a:lnSpc>
                          <a:spcPts val="1505"/>
                        </a:lnSpc>
                      </a:pPr>
                      <a:r>
                        <a:rPr sz="1200" spc="-5" dirty="0">
                          <a:latin typeface="Arial"/>
                          <a:cs typeface="Arial"/>
                        </a:rPr>
                        <a:t>parallelization.</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2710">
                        <a:lnSpc>
                          <a:spcPts val="1505"/>
                        </a:lnSpc>
                      </a:pPr>
                      <a:r>
                        <a:rPr sz="1200" spc="-5" dirty="0">
                          <a:latin typeface="Arial"/>
                          <a:cs typeface="Arial"/>
                        </a:rPr>
                        <a:t>systems.</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92710">
                        <a:lnSpc>
                          <a:spcPts val="1505"/>
                        </a:lnSpc>
                      </a:pPr>
                      <a:r>
                        <a:rPr sz="1200" spc="-10" dirty="0">
                          <a:latin typeface="Arial"/>
                          <a:cs typeface="Arial"/>
                        </a:rPr>
                        <a:t>management.</a:t>
                      </a:r>
                      <a:endParaRPr sz="1200">
                        <a:latin typeface="Arial"/>
                        <a:cs typeface="Arial"/>
                      </a:endParaRPr>
                    </a:p>
                  </a:txBody>
                  <a:tcPr marL="0" marR="0" marT="0"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20"/>
                  </a:ext>
                </a:extLst>
              </a:tr>
            </a:tbl>
          </a:graphicData>
        </a:graphic>
      </p:graphicFrame>
      <p:sp>
        <p:nvSpPr>
          <p:cNvPr id="3" name="object 3"/>
          <p:cNvSpPr txBox="1">
            <a:spLocks noGrp="1"/>
          </p:cNvSpPr>
          <p:nvPr>
            <p:ph type="title"/>
          </p:nvPr>
        </p:nvSpPr>
        <p:spPr>
          <a:xfrm>
            <a:off x="770021" y="310936"/>
            <a:ext cx="743816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07575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667013" y="6009354"/>
            <a:ext cx="4385422" cy="326628"/>
          </a:xfrm>
          <a:prstGeom prst="rect">
            <a:avLst/>
          </a:prstGeom>
        </p:spPr>
        <p:txBody>
          <a:bodyPr vert="horz" wrap="square" lIns="0" tIns="0" rIns="0" bIns="0" rtlCol="0">
            <a:spAutoFit/>
          </a:bodyPr>
          <a:lstStyle/>
          <a:p>
            <a:pPr marL="295851" algn="ctr">
              <a:lnSpc>
                <a:spcPts val="1460"/>
              </a:lnSpc>
            </a:pPr>
            <a:r>
              <a:rPr sz="1412" b="1" spc="-4" dirty="0">
                <a:latin typeface="Arial"/>
                <a:cs typeface="Arial"/>
              </a:rPr>
              <a:t>Table </a:t>
            </a:r>
            <a:r>
              <a:rPr sz="1412" b="1" dirty="0">
                <a:latin typeface="Arial"/>
                <a:cs typeface="Arial"/>
              </a:rPr>
              <a:t>17: </a:t>
            </a:r>
            <a:r>
              <a:rPr sz="1412" spc="-4" dirty="0">
                <a:latin typeface="Arial"/>
                <a:cs typeface="Arial"/>
              </a:rPr>
              <a:t>Module complexity</a:t>
            </a:r>
            <a:r>
              <a:rPr sz="1412" spc="4" dirty="0">
                <a:latin typeface="Arial"/>
                <a:cs typeface="Arial"/>
              </a:rPr>
              <a:t> </a:t>
            </a:r>
            <a:r>
              <a:rPr sz="1412" spc="-4" dirty="0">
                <a:latin typeface="Arial"/>
                <a:cs typeface="Arial"/>
              </a:rPr>
              <a:t>ratings</a:t>
            </a:r>
            <a:endParaRPr sz="1412">
              <a:latin typeface="Arial"/>
              <a:cs typeface="Arial"/>
            </a:endParaRPr>
          </a:p>
          <a:p>
            <a:pPr marL="11206">
              <a:spcBef>
                <a:spcPts val="216"/>
              </a:spcBef>
            </a:pPr>
            <a:r>
              <a:rPr sz="706" spc="-4" dirty="0">
                <a:latin typeface="Times New Roman"/>
                <a:cs typeface="Times New Roman"/>
              </a:rPr>
              <a:t>Software Engineering </a:t>
            </a:r>
            <a:r>
              <a:rPr sz="706" spc="-9" dirty="0">
                <a:latin typeface="Times New Roman"/>
                <a:cs typeface="Times New Roman"/>
              </a:rPr>
              <a:t>(3</a:t>
            </a:r>
            <a:r>
              <a:rPr sz="662" spc="-13" baseline="22222" dirty="0">
                <a:latin typeface="Times New Roman"/>
                <a:cs typeface="Times New Roman"/>
              </a:rPr>
              <a:t>rd </a:t>
            </a:r>
            <a:r>
              <a:rPr sz="706" spc="-4" dirty="0">
                <a:latin typeface="Times New Roman"/>
                <a:cs typeface="Times New Roman"/>
              </a:rPr>
              <a:t>ed.), </a:t>
            </a:r>
            <a:r>
              <a:rPr sz="706" dirty="0">
                <a:latin typeface="Times New Roman"/>
                <a:cs typeface="Times New Roman"/>
              </a:rPr>
              <a:t>By K.K </a:t>
            </a:r>
            <a:r>
              <a:rPr sz="706" spc="-4" dirty="0">
                <a:latin typeface="Times New Roman"/>
                <a:cs typeface="Times New Roman"/>
              </a:rPr>
              <a:t>Aggarwal </a:t>
            </a:r>
            <a:r>
              <a:rPr sz="706" dirty="0">
                <a:latin typeface="Times New Roman"/>
                <a:cs typeface="Times New Roman"/>
              </a:rPr>
              <a:t>&amp; </a:t>
            </a:r>
            <a:r>
              <a:rPr sz="706" spc="-4" dirty="0">
                <a:latin typeface="Times New Roman"/>
                <a:cs typeface="Times New Roman"/>
              </a:rPr>
              <a:t>Yogesh </a:t>
            </a:r>
            <a:r>
              <a:rPr sz="706" dirty="0">
                <a:latin typeface="Times New Roman"/>
                <a:cs typeface="Times New Roman"/>
              </a:rPr>
              <a:t>Singh, </a:t>
            </a:r>
            <a:r>
              <a:rPr sz="706" spc="-4" dirty="0">
                <a:latin typeface="Times New Roman"/>
                <a:cs typeface="Times New Roman"/>
              </a:rPr>
              <a:t>Copyright </a:t>
            </a:r>
            <a:r>
              <a:rPr sz="706" dirty="0">
                <a:latin typeface="Times New Roman"/>
                <a:cs typeface="Times New Roman"/>
              </a:rPr>
              <a:t>© </a:t>
            </a:r>
            <a:r>
              <a:rPr sz="706" spc="-4" dirty="0">
                <a:latin typeface="Times New Roman"/>
                <a:cs typeface="Times New Roman"/>
              </a:rPr>
              <a:t>New </a:t>
            </a:r>
            <a:r>
              <a:rPr sz="706" spc="-9" dirty="0">
                <a:latin typeface="Times New Roman"/>
                <a:cs typeface="Times New Roman"/>
              </a:rPr>
              <a:t>Age </a:t>
            </a:r>
            <a:r>
              <a:rPr sz="706" spc="-4" dirty="0">
                <a:latin typeface="Times New Roman"/>
                <a:cs typeface="Times New Roman"/>
              </a:rPr>
              <a:t>International Publishers,</a:t>
            </a:r>
            <a:r>
              <a:rPr sz="706" spc="66" dirty="0">
                <a:latin typeface="Times New Roman"/>
                <a:cs typeface="Times New Roman"/>
              </a:rPr>
              <a:t> </a:t>
            </a:r>
            <a:r>
              <a:rPr sz="706" spc="-4" dirty="0">
                <a:latin typeface="Times New Roman"/>
                <a:cs typeface="Times New Roman"/>
              </a:rPr>
              <a:t>2007</a:t>
            </a:r>
            <a:endParaRPr sz="706">
              <a:latin typeface="Times New Roman"/>
              <a:cs typeface="Times New Roman"/>
            </a:endParaRPr>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114</a:t>
            </a:r>
            <a:endParaRPr sz="1235">
              <a:latin typeface="Arial"/>
              <a:cs typeface="Arial"/>
            </a:endParaRPr>
          </a:p>
        </p:txBody>
      </p:sp>
    </p:spTree>
    <p:extLst>
      <p:ext uri="{BB962C8B-B14F-4D97-AF65-F5344CB8AC3E}">
        <p14:creationId xmlns:p14="http://schemas.microsoft.com/office/powerpoint/2010/main" val="3897557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4653" y="5901463"/>
            <a:ext cx="2084854"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18: </a:t>
            </a:r>
            <a:r>
              <a:rPr sz="1412" spc="-4" dirty="0">
                <a:latin typeface="Arial"/>
                <a:cs typeface="Arial"/>
              </a:rPr>
              <a:t>17 </a:t>
            </a:r>
            <a:r>
              <a:rPr sz="1412" dirty="0">
                <a:latin typeface="Arial"/>
                <a:cs typeface="Arial"/>
              </a:rPr>
              <a:t>Cost</a:t>
            </a:r>
            <a:r>
              <a:rPr sz="1412" spc="-49" dirty="0">
                <a:latin typeface="Arial"/>
                <a:cs typeface="Arial"/>
              </a:rPr>
              <a:t> </a:t>
            </a:r>
            <a:r>
              <a:rPr sz="1412" spc="-4" dirty="0">
                <a:latin typeface="Arial"/>
                <a:cs typeface="Arial"/>
              </a:rPr>
              <a:t>Drivers</a:t>
            </a:r>
            <a:endParaRPr sz="1412">
              <a:latin typeface="Arial"/>
              <a:cs typeface="Arial"/>
            </a:endParaRPr>
          </a:p>
        </p:txBody>
      </p:sp>
      <p:graphicFrame>
        <p:nvGraphicFramePr>
          <p:cNvPr id="3" name="object 3"/>
          <p:cNvGraphicFramePr>
            <a:graphicFrameLocks noGrp="1"/>
          </p:cNvGraphicFramePr>
          <p:nvPr/>
        </p:nvGraphicFramePr>
        <p:xfrm>
          <a:off x="2519917" y="1264859"/>
          <a:ext cx="7195854" cy="4872200"/>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5899">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gridCol w="1027579">
                  <a:extLst>
                    <a:ext uri="{9D8B030D-6E8A-4147-A177-3AD203B41FA5}">
                      <a16:colId xmlns:a16="http://schemas.microsoft.com/office/drawing/2014/main" val="20003"/>
                    </a:ext>
                  </a:extLst>
                </a:gridCol>
                <a:gridCol w="932329">
                  <a:extLst>
                    <a:ext uri="{9D8B030D-6E8A-4147-A177-3AD203B41FA5}">
                      <a16:colId xmlns:a16="http://schemas.microsoft.com/office/drawing/2014/main" val="20004"/>
                    </a:ext>
                  </a:extLst>
                </a:gridCol>
                <a:gridCol w="1009089">
                  <a:extLst>
                    <a:ext uri="{9D8B030D-6E8A-4147-A177-3AD203B41FA5}">
                      <a16:colId xmlns:a16="http://schemas.microsoft.com/office/drawing/2014/main" val="20005"/>
                    </a:ext>
                  </a:extLst>
                </a:gridCol>
                <a:gridCol w="1143559">
                  <a:extLst>
                    <a:ext uri="{9D8B030D-6E8A-4147-A177-3AD203B41FA5}">
                      <a16:colId xmlns:a16="http://schemas.microsoft.com/office/drawing/2014/main" val="20006"/>
                    </a:ext>
                  </a:extLst>
                </a:gridCol>
              </a:tblGrid>
              <a:tr h="578229">
                <a:tc rowSpan="2">
                  <a:txBody>
                    <a:bodyPr/>
                    <a:lstStyle/>
                    <a:p>
                      <a:pPr marL="269240" marR="264795" indent="71120">
                        <a:lnSpc>
                          <a:spcPct val="100000"/>
                        </a:lnSpc>
                        <a:spcBef>
                          <a:spcPts val="315"/>
                        </a:spcBef>
                      </a:pPr>
                      <a:r>
                        <a:rPr sz="1500" b="1" dirty="0">
                          <a:latin typeface="Arial"/>
                          <a:cs typeface="Arial"/>
                        </a:rPr>
                        <a:t>Cost  </a:t>
                      </a:r>
                      <a:r>
                        <a:rPr sz="1500" b="1" spc="5" dirty="0">
                          <a:latin typeface="Arial"/>
                          <a:cs typeface="Arial"/>
                        </a:rPr>
                        <a:t>D</a:t>
                      </a:r>
                      <a:r>
                        <a:rPr sz="1500" b="1" spc="-5" dirty="0">
                          <a:latin typeface="Arial"/>
                          <a:cs typeface="Arial"/>
                        </a:rPr>
                        <a:t>r</a:t>
                      </a:r>
                      <a:r>
                        <a:rPr sz="1500" b="1" spc="5" dirty="0">
                          <a:latin typeface="Arial"/>
                          <a:cs typeface="Arial"/>
                        </a:rPr>
                        <a:t>i</a:t>
                      </a:r>
                      <a:r>
                        <a:rPr sz="1500" b="1" spc="-25" dirty="0">
                          <a:latin typeface="Arial"/>
                          <a:cs typeface="Arial"/>
                        </a:rPr>
                        <a:t>v</a:t>
                      </a:r>
                      <a:r>
                        <a:rPr sz="1500" b="1" dirty="0">
                          <a:latin typeface="Arial"/>
                          <a:cs typeface="Arial"/>
                        </a:rPr>
                        <a:t>er</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CC"/>
                    </a:solidFill>
                  </a:tcPr>
                </a:tc>
                <a:tc gridSpan="6">
                  <a:txBody>
                    <a:bodyPr/>
                    <a:lstStyle/>
                    <a:p>
                      <a:pPr marL="635" algn="ctr">
                        <a:lnSpc>
                          <a:spcPct val="100000"/>
                        </a:lnSpc>
                        <a:spcBef>
                          <a:spcPts val="315"/>
                        </a:spcBef>
                      </a:pPr>
                      <a:r>
                        <a:rPr sz="1500" b="1" dirty="0">
                          <a:latin typeface="Arial"/>
                          <a:cs typeface="Arial"/>
                        </a:rPr>
                        <a:t>Rating</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FF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64776">
                <a:tc vMerge="1">
                  <a:txBody>
                    <a:bodyPr/>
                    <a:lstStyle/>
                    <a:p>
                      <a:endParaRPr/>
                    </a:p>
                  </a:txBody>
                  <a:tcPr marL="0" marR="0" marT="4000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CC"/>
                    </a:solidFill>
                  </a:tcPr>
                </a:tc>
                <a:tc>
                  <a:txBody>
                    <a:bodyPr/>
                    <a:lstStyle/>
                    <a:p>
                      <a:pPr marL="98425">
                        <a:lnSpc>
                          <a:spcPct val="100000"/>
                        </a:lnSpc>
                        <a:spcBef>
                          <a:spcPts val="315"/>
                        </a:spcBef>
                      </a:pPr>
                      <a:r>
                        <a:rPr sz="1500" b="1" dirty="0">
                          <a:latin typeface="Arial"/>
                          <a:cs typeface="Arial"/>
                        </a:rPr>
                        <a:t>Very</a:t>
                      </a:r>
                      <a:r>
                        <a:rPr sz="1500" b="1" spc="-35" dirty="0">
                          <a:latin typeface="Arial"/>
                          <a:cs typeface="Arial"/>
                        </a:rPr>
                        <a:t> </a:t>
                      </a: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365125">
                        <a:lnSpc>
                          <a:spcPct val="100000"/>
                        </a:lnSpc>
                        <a:spcBef>
                          <a:spcPts val="315"/>
                        </a:spcBef>
                      </a:pP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154940">
                        <a:lnSpc>
                          <a:spcPct val="100000"/>
                        </a:lnSpc>
                        <a:spcBef>
                          <a:spcPts val="315"/>
                        </a:spcBef>
                      </a:pPr>
                      <a:r>
                        <a:rPr sz="1500" b="1" dirty="0">
                          <a:latin typeface="Arial"/>
                          <a:cs typeface="Arial"/>
                        </a:rPr>
                        <a:t>Nominal</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287655">
                        <a:lnSpc>
                          <a:spcPct val="100000"/>
                        </a:lnSpc>
                        <a:spcBef>
                          <a:spcPts val="315"/>
                        </a:spcBef>
                      </a:pPr>
                      <a:r>
                        <a:rPr sz="1500" b="1" dirty="0">
                          <a:latin typeface="Arial"/>
                          <a:cs typeface="Arial"/>
                        </a:rPr>
                        <a:t>High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330200" marR="323215" indent="4445">
                        <a:lnSpc>
                          <a:spcPct val="100000"/>
                        </a:lnSpc>
                        <a:spcBef>
                          <a:spcPts val="315"/>
                        </a:spcBef>
                      </a:pPr>
                      <a:r>
                        <a:rPr sz="1500" b="1" dirty="0">
                          <a:latin typeface="Arial"/>
                          <a:cs typeface="Arial"/>
                        </a:rPr>
                        <a:t>Ve</a:t>
                      </a:r>
                      <a:r>
                        <a:rPr sz="1500" b="1" spc="-5" dirty="0">
                          <a:latin typeface="Arial"/>
                          <a:cs typeface="Arial"/>
                        </a:rPr>
                        <a:t>r</a:t>
                      </a:r>
                      <a:r>
                        <a:rPr sz="1500" b="1" dirty="0">
                          <a:latin typeface="Arial"/>
                          <a:cs typeface="Arial"/>
                        </a:rPr>
                        <a:t>y  </a:t>
                      </a:r>
                      <a:r>
                        <a:rPr sz="1500" b="1" spc="5" dirty="0">
                          <a:latin typeface="Arial"/>
                          <a:cs typeface="Arial"/>
                        </a:rPr>
                        <a:t>H</a:t>
                      </a:r>
                      <a:r>
                        <a:rPr sz="1500" b="1" spc="-10" dirty="0">
                          <a:latin typeface="Arial"/>
                          <a:cs typeface="Arial"/>
                        </a:rPr>
                        <a:t>i</a:t>
                      </a:r>
                      <a:r>
                        <a:rPr sz="1500" b="1" dirty="0">
                          <a:latin typeface="Arial"/>
                          <a:cs typeface="Arial"/>
                        </a:rPr>
                        <a:t>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104775">
                        <a:lnSpc>
                          <a:spcPct val="100000"/>
                        </a:lnSpc>
                        <a:spcBef>
                          <a:spcPts val="315"/>
                        </a:spcBef>
                      </a:pPr>
                      <a:r>
                        <a:rPr sz="1500" b="1" spc="-5" dirty="0">
                          <a:latin typeface="Arial"/>
                          <a:cs typeface="Arial"/>
                        </a:rPr>
                        <a:t>Extra</a:t>
                      </a:r>
                      <a:r>
                        <a:rPr sz="1500" b="1" spc="-30" dirty="0">
                          <a:latin typeface="Arial"/>
                          <a:cs typeface="Arial"/>
                        </a:rPr>
                        <a:t> </a:t>
                      </a:r>
                      <a:r>
                        <a:rPr sz="1500" b="1" dirty="0">
                          <a:latin typeface="Arial"/>
                          <a:cs typeface="Arial"/>
                        </a:rPr>
                        <a:t>High</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1"/>
                  </a:ext>
                </a:extLst>
              </a:tr>
              <a:tr h="403411">
                <a:tc>
                  <a:txBody>
                    <a:bodyPr/>
                    <a:lstStyle/>
                    <a:p>
                      <a:pPr marL="91440">
                        <a:lnSpc>
                          <a:spcPct val="100000"/>
                        </a:lnSpc>
                        <a:spcBef>
                          <a:spcPts val="315"/>
                        </a:spcBef>
                      </a:pPr>
                      <a:r>
                        <a:rPr sz="1500" dirty="0">
                          <a:latin typeface="Arial"/>
                          <a:cs typeface="Arial"/>
                        </a:rPr>
                        <a:t>RELY</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0.75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1.39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2141">
                <a:tc>
                  <a:txBody>
                    <a:bodyPr/>
                    <a:lstStyle/>
                    <a:p>
                      <a:pPr marL="91440">
                        <a:lnSpc>
                          <a:spcPct val="100000"/>
                        </a:lnSpc>
                        <a:spcBef>
                          <a:spcPts val="315"/>
                        </a:spcBef>
                      </a:pPr>
                      <a:r>
                        <a:rPr sz="1500" dirty="0">
                          <a:latin typeface="Arial"/>
                          <a:cs typeface="Arial"/>
                        </a:rPr>
                        <a:t>DATA</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0.93</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1.09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1.19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07937">
                <a:tc>
                  <a:txBody>
                    <a:bodyPr/>
                    <a:lstStyle/>
                    <a:p>
                      <a:pPr marL="91440">
                        <a:lnSpc>
                          <a:spcPct val="100000"/>
                        </a:lnSpc>
                        <a:spcBef>
                          <a:spcPts val="315"/>
                        </a:spcBef>
                      </a:pPr>
                      <a:r>
                        <a:rPr sz="1500" dirty="0">
                          <a:latin typeface="Arial"/>
                          <a:cs typeface="Arial"/>
                        </a:rPr>
                        <a:t>CPLX</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0.75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1.30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1.66</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2141">
                <a:tc>
                  <a:txBody>
                    <a:bodyPr/>
                    <a:lstStyle/>
                    <a:p>
                      <a:pPr marL="91440">
                        <a:lnSpc>
                          <a:spcPct val="100000"/>
                        </a:lnSpc>
                        <a:spcBef>
                          <a:spcPts val="315"/>
                        </a:spcBef>
                      </a:pPr>
                      <a:r>
                        <a:rPr sz="1500" dirty="0">
                          <a:latin typeface="Arial"/>
                          <a:cs typeface="Arial"/>
                        </a:rPr>
                        <a:t>RUSE</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1.49</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07937">
                <a:tc>
                  <a:txBody>
                    <a:bodyPr/>
                    <a:lstStyle/>
                    <a:p>
                      <a:pPr marL="91440">
                        <a:lnSpc>
                          <a:spcPct val="100000"/>
                        </a:lnSpc>
                        <a:spcBef>
                          <a:spcPts val="315"/>
                        </a:spcBef>
                      </a:pPr>
                      <a:r>
                        <a:rPr sz="1500" spc="-5" dirty="0">
                          <a:latin typeface="Arial"/>
                          <a:cs typeface="Arial"/>
                        </a:rPr>
                        <a:t>DOCU</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1.06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1.13</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2141">
                <a:tc>
                  <a:txBody>
                    <a:bodyPr/>
                    <a:lstStyle/>
                    <a:p>
                      <a:pPr marL="91440">
                        <a:lnSpc>
                          <a:spcPct val="100000"/>
                        </a:lnSpc>
                        <a:spcBef>
                          <a:spcPts val="315"/>
                        </a:spcBef>
                      </a:pPr>
                      <a:r>
                        <a:rPr sz="1500" dirty="0">
                          <a:latin typeface="Arial"/>
                          <a:cs typeface="Arial"/>
                        </a:rPr>
                        <a:t>TIME</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1.31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1.67</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2141">
                <a:tc>
                  <a:txBody>
                    <a:bodyPr/>
                    <a:lstStyle/>
                    <a:p>
                      <a:pPr marL="91440">
                        <a:lnSpc>
                          <a:spcPct val="100000"/>
                        </a:lnSpc>
                        <a:spcBef>
                          <a:spcPts val="315"/>
                        </a:spcBef>
                      </a:pPr>
                      <a:r>
                        <a:rPr sz="1500" dirty="0">
                          <a:latin typeface="Arial"/>
                          <a:cs typeface="Arial"/>
                        </a:rPr>
                        <a:t>STOR</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1.06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1.57</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32141">
                <a:tc>
                  <a:txBody>
                    <a:bodyPr/>
                    <a:lstStyle/>
                    <a:p>
                      <a:pPr marL="91440">
                        <a:lnSpc>
                          <a:spcPct val="100000"/>
                        </a:lnSpc>
                        <a:spcBef>
                          <a:spcPts val="315"/>
                        </a:spcBef>
                      </a:pPr>
                      <a:r>
                        <a:rPr sz="1500" dirty="0">
                          <a:latin typeface="Arial"/>
                          <a:cs typeface="Arial"/>
                        </a:rPr>
                        <a:t>PVOL</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1.30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32141">
                <a:tc>
                  <a:txBody>
                    <a:bodyPr/>
                    <a:lstStyle/>
                    <a:p>
                      <a:pPr marL="91440">
                        <a:lnSpc>
                          <a:spcPct val="100000"/>
                        </a:lnSpc>
                        <a:spcBef>
                          <a:spcPts val="315"/>
                        </a:spcBef>
                      </a:pPr>
                      <a:r>
                        <a:rPr sz="1500" dirty="0">
                          <a:latin typeface="Arial"/>
                          <a:cs typeface="Arial"/>
                        </a:rPr>
                        <a:t>ACAP</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1.50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1.22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0.83</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0.67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32141">
                <a:tc>
                  <a:txBody>
                    <a:bodyPr/>
                    <a:lstStyle/>
                    <a:p>
                      <a:pPr marL="91440">
                        <a:lnSpc>
                          <a:spcPct val="100000"/>
                        </a:lnSpc>
                        <a:spcBef>
                          <a:spcPts val="315"/>
                        </a:spcBef>
                      </a:pPr>
                      <a:r>
                        <a:rPr sz="1500" dirty="0">
                          <a:latin typeface="Arial"/>
                          <a:cs typeface="Arial"/>
                        </a:rPr>
                        <a:t>PCAP</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1.37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710">
                        <a:lnSpc>
                          <a:spcPct val="100000"/>
                        </a:lnSpc>
                        <a:spcBef>
                          <a:spcPts val="315"/>
                        </a:spcBef>
                      </a:pPr>
                      <a:r>
                        <a:rPr sz="1500" spc="-5" dirty="0">
                          <a:latin typeface="Arial"/>
                          <a:cs typeface="Arial"/>
                        </a:rPr>
                        <a:t>1.16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710">
                        <a:lnSpc>
                          <a:spcPct val="100000"/>
                        </a:lnSpc>
                        <a:spcBef>
                          <a:spcPts val="315"/>
                        </a:spcBef>
                      </a:pPr>
                      <a:r>
                        <a:rPr sz="1500" spc="-5" dirty="0">
                          <a:latin typeface="Arial"/>
                          <a:cs typeface="Arial"/>
                        </a:rPr>
                        <a:t>0.87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0.74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bl>
          </a:graphicData>
        </a:graphic>
      </p:graphicFrame>
      <p:sp>
        <p:nvSpPr>
          <p:cNvPr id="4" name="object 4"/>
          <p:cNvSpPr txBox="1"/>
          <p:nvPr/>
        </p:nvSpPr>
        <p:spPr>
          <a:xfrm>
            <a:off x="8810510" y="5832883"/>
            <a:ext cx="684119" cy="255678"/>
          </a:xfrm>
          <a:prstGeom prst="rect">
            <a:avLst/>
          </a:prstGeom>
        </p:spPr>
        <p:txBody>
          <a:bodyPr vert="horz" wrap="square" lIns="0" tIns="11206" rIns="0" bIns="0" rtlCol="0">
            <a:spAutoFit/>
          </a:bodyPr>
          <a:lstStyle/>
          <a:p>
            <a:pPr marL="11206">
              <a:spcBef>
                <a:spcPts val="88"/>
              </a:spcBef>
            </a:pPr>
            <a:r>
              <a:rPr sz="1588" b="1" spc="-9" dirty="0">
                <a:latin typeface="Arial"/>
                <a:cs typeface="Arial"/>
              </a:rPr>
              <a:t>C</a:t>
            </a:r>
            <a:r>
              <a:rPr sz="1588" b="1" dirty="0">
                <a:latin typeface="Arial"/>
                <a:cs typeface="Arial"/>
              </a:rPr>
              <a:t>ont…</a:t>
            </a:r>
            <a:endParaRPr sz="1588">
              <a:latin typeface="Arial"/>
              <a:cs typeface="Arial"/>
            </a:endParaRPr>
          </a:p>
        </p:txBody>
      </p:sp>
      <p:sp>
        <p:nvSpPr>
          <p:cNvPr id="5" name="object 5"/>
          <p:cNvSpPr txBox="1">
            <a:spLocks noGrp="1"/>
          </p:cNvSpPr>
          <p:nvPr>
            <p:ph type="title"/>
          </p:nvPr>
        </p:nvSpPr>
        <p:spPr>
          <a:xfrm>
            <a:off x="1524000" y="310936"/>
            <a:ext cx="66841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07575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9439832" y="6194066"/>
            <a:ext cx="285190" cy="166712"/>
          </a:xfrm>
          <a:prstGeom prst="rect">
            <a:avLst/>
          </a:prstGeom>
        </p:spPr>
        <p:txBody>
          <a:bodyPr vert="horz" wrap="square" lIns="0" tIns="0" rIns="0" bIns="0" rtlCol="0">
            <a:spAutoFit/>
          </a:bodyPr>
          <a:lstStyle/>
          <a:p>
            <a:pPr marL="11206">
              <a:lnSpc>
                <a:spcPts val="1293"/>
              </a:lnSpc>
            </a:pPr>
            <a:r>
              <a:rPr sz="1235" spc="-4" dirty="0">
                <a:latin typeface="Arial"/>
                <a:cs typeface="Arial"/>
              </a:rPr>
              <a:t>11</a:t>
            </a:r>
            <a:r>
              <a:rPr sz="1235" dirty="0">
                <a:latin typeface="Arial"/>
                <a:cs typeface="Arial"/>
              </a:rPr>
              <a:t>5</a:t>
            </a:r>
            <a:endParaRPr sz="1235">
              <a:latin typeface="Arial"/>
              <a:cs typeface="Arial"/>
            </a:endParaRPr>
          </a:p>
        </p:txBody>
      </p:sp>
    </p:spTree>
    <p:extLst>
      <p:ext uri="{BB962C8B-B14F-4D97-AF65-F5344CB8AC3E}">
        <p14:creationId xmlns:p14="http://schemas.microsoft.com/office/powerpoint/2010/main" val="41666173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4653" y="5834228"/>
            <a:ext cx="2084854"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18: </a:t>
            </a:r>
            <a:r>
              <a:rPr sz="1412" spc="-4" dirty="0">
                <a:latin typeface="Arial"/>
                <a:cs typeface="Arial"/>
              </a:rPr>
              <a:t>17 </a:t>
            </a:r>
            <a:r>
              <a:rPr sz="1412" dirty="0">
                <a:latin typeface="Arial"/>
                <a:cs typeface="Arial"/>
              </a:rPr>
              <a:t>Cost</a:t>
            </a:r>
            <a:r>
              <a:rPr sz="1412" spc="-49" dirty="0">
                <a:latin typeface="Arial"/>
                <a:cs typeface="Arial"/>
              </a:rPr>
              <a:t> </a:t>
            </a:r>
            <a:r>
              <a:rPr sz="1412" spc="-4" dirty="0">
                <a:latin typeface="Arial"/>
                <a:cs typeface="Arial"/>
              </a:rPr>
              <a:t>Drivers</a:t>
            </a:r>
            <a:endParaRPr sz="1412">
              <a:latin typeface="Arial"/>
              <a:cs typeface="Arial"/>
            </a:endParaRPr>
          </a:p>
        </p:txBody>
      </p:sp>
      <p:graphicFrame>
        <p:nvGraphicFramePr>
          <p:cNvPr id="3" name="object 3"/>
          <p:cNvGraphicFramePr>
            <a:graphicFrameLocks noGrp="1"/>
          </p:cNvGraphicFramePr>
          <p:nvPr/>
        </p:nvGraphicFramePr>
        <p:xfrm>
          <a:off x="2519917" y="1993694"/>
          <a:ext cx="7195854" cy="3852910"/>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5899">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gridCol w="1027579">
                  <a:extLst>
                    <a:ext uri="{9D8B030D-6E8A-4147-A177-3AD203B41FA5}">
                      <a16:colId xmlns:a16="http://schemas.microsoft.com/office/drawing/2014/main" val="20003"/>
                    </a:ext>
                  </a:extLst>
                </a:gridCol>
                <a:gridCol w="932329">
                  <a:extLst>
                    <a:ext uri="{9D8B030D-6E8A-4147-A177-3AD203B41FA5}">
                      <a16:colId xmlns:a16="http://schemas.microsoft.com/office/drawing/2014/main" val="20004"/>
                    </a:ext>
                  </a:extLst>
                </a:gridCol>
                <a:gridCol w="1009089">
                  <a:extLst>
                    <a:ext uri="{9D8B030D-6E8A-4147-A177-3AD203B41FA5}">
                      <a16:colId xmlns:a16="http://schemas.microsoft.com/office/drawing/2014/main" val="20005"/>
                    </a:ext>
                  </a:extLst>
                </a:gridCol>
                <a:gridCol w="1143559">
                  <a:extLst>
                    <a:ext uri="{9D8B030D-6E8A-4147-A177-3AD203B41FA5}">
                      <a16:colId xmlns:a16="http://schemas.microsoft.com/office/drawing/2014/main" val="20006"/>
                    </a:ext>
                  </a:extLst>
                </a:gridCol>
              </a:tblGrid>
              <a:tr h="578223">
                <a:tc rowSpan="2">
                  <a:txBody>
                    <a:bodyPr/>
                    <a:lstStyle/>
                    <a:p>
                      <a:pPr marL="269240" marR="264795" indent="71120">
                        <a:lnSpc>
                          <a:spcPts val="2030"/>
                        </a:lnSpc>
                        <a:spcBef>
                          <a:spcPts val="390"/>
                        </a:spcBef>
                      </a:pPr>
                      <a:r>
                        <a:rPr sz="1500" b="1" dirty="0">
                          <a:latin typeface="Arial"/>
                          <a:cs typeface="Arial"/>
                        </a:rPr>
                        <a:t>Cost  </a:t>
                      </a:r>
                      <a:r>
                        <a:rPr sz="1500" b="1" spc="5" dirty="0">
                          <a:latin typeface="Arial"/>
                          <a:cs typeface="Arial"/>
                        </a:rPr>
                        <a:t>D</a:t>
                      </a:r>
                      <a:r>
                        <a:rPr sz="1500" b="1" spc="-5" dirty="0">
                          <a:latin typeface="Arial"/>
                          <a:cs typeface="Arial"/>
                        </a:rPr>
                        <a:t>r</a:t>
                      </a:r>
                      <a:r>
                        <a:rPr sz="1500" b="1" spc="5" dirty="0">
                          <a:latin typeface="Arial"/>
                          <a:cs typeface="Arial"/>
                        </a:rPr>
                        <a:t>i</a:t>
                      </a:r>
                      <a:r>
                        <a:rPr sz="1500" b="1" spc="-25" dirty="0">
                          <a:latin typeface="Arial"/>
                          <a:cs typeface="Arial"/>
                        </a:rPr>
                        <a:t>v</a:t>
                      </a:r>
                      <a:r>
                        <a:rPr sz="1500" b="1" dirty="0">
                          <a:latin typeface="Arial"/>
                          <a:cs typeface="Arial"/>
                        </a:rPr>
                        <a:t>er</a:t>
                      </a:r>
                      <a:endParaRPr sz="1500">
                        <a:latin typeface="Arial"/>
                        <a:cs typeface="Arial"/>
                      </a:endParaRPr>
                    </a:p>
                  </a:txBody>
                  <a:tcPr marL="0" marR="0" marT="43703"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CC"/>
                    </a:solidFill>
                  </a:tcPr>
                </a:tc>
                <a:tc gridSpan="6">
                  <a:txBody>
                    <a:bodyPr/>
                    <a:lstStyle/>
                    <a:p>
                      <a:pPr marL="635" algn="ctr">
                        <a:lnSpc>
                          <a:spcPct val="100000"/>
                        </a:lnSpc>
                        <a:spcBef>
                          <a:spcPts val="315"/>
                        </a:spcBef>
                      </a:pPr>
                      <a:r>
                        <a:rPr sz="1500" b="1" dirty="0">
                          <a:latin typeface="Arial"/>
                          <a:cs typeface="Arial"/>
                        </a:rPr>
                        <a:t>Rating</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FFCC"/>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36537">
                <a:tc vMerge="1">
                  <a:txBody>
                    <a:bodyPr/>
                    <a:lstStyle/>
                    <a:p>
                      <a:endParaRPr/>
                    </a:p>
                  </a:txBody>
                  <a:tcPr marL="0" marR="0" marT="495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CC"/>
                    </a:solidFill>
                  </a:tcPr>
                </a:tc>
                <a:tc>
                  <a:txBody>
                    <a:bodyPr/>
                    <a:lstStyle/>
                    <a:p>
                      <a:pPr marL="98425">
                        <a:lnSpc>
                          <a:spcPct val="100000"/>
                        </a:lnSpc>
                        <a:spcBef>
                          <a:spcPts val="315"/>
                        </a:spcBef>
                      </a:pPr>
                      <a:r>
                        <a:rPr sz="1500" b="1" dirty="0">
                          <a:latin typeface="Arial"/>
                          <a:cs typeface="Arial"/>
                        </a:rPr>
                        <a:t>Very</a:t>
                      </a:r>
                      <a:r>
                        <a:rPr sz="1500" b="1" spc="-35" dirty="0">
                          <a:latin typeface="Arial"/>
                          <a:cs typeface="Arial"/>
                        </a:rPr>
                        <a:t> </a:t>
                      </a: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365125">
                        <a:lnSpc>
                          <a:spcPct val="100000"/>
                        </a:lnSpc>
                        <a:spcBef>
                          <a:spcPts val="315"/>
                        </a:spcBef>
                      </a:pP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154940">
                        <a:lnSpc>
                          <a:spcPct val="100000"/>
                        </a:lnSpc>
                        <a:spcBef>
                          <a:spcPts val="315"/>
                        </a:spcBef>
                      </a:pPr>
                      <a:r>
                        <a:rPr sz="1500" b="1" dirty="0">
                          <a:latin typeface="Arial"/>
                          <a:cs typeface="Arial"/>
                        </a:rPr>
                        <a:t>Nominal</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287655">
                        <a:lnSpc>
                          <a:spcPct val="100000"/>
                        </a:lnSpc>
                        <a:spcBef>
                          <a:spcPts val="315"/>
                        </a:spcBef>
                      </a:pPr>
                      <a:r>
                        <a:rPr sz="1500" b="1" dirty="0">
                          <a:latin typeface="Arial"/>
                          <a:cs typeface="Arial"/>
                        </a:rPr>
                        <a:t>High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330200" marR="323215" indent="4445">
                        <a:lnSpc>
                          <a:spcPct val="100000"/>
                        </a:lnSpc>
                        <a:spcBef>
                          <a:spcPts val="315"/>
                        </a:spcBef>
                      </a:pPr>
                      <a:r>
                        <a:rPr sz="1500" b="1" dirty="0">
                          <a:latin typeface="Arial"/>
                          <a:cs typeface="Arial"/>
                        </a:rPr>
                        <a:t>Ve</a:t>
                      </a:r>
                      <a:r>
                        <a:rPr sz="1500" b="1" spc="-5" dirty="0">
                          <a:latin typeface="Arial"/>
                          <a:cs typeface="Arial"/>
                        </a:rPr>
                        <a:t>r</a:t>
                      </a:r>
                      <a:r>
                        <a:rPr sz="1500" b="1" dirty="0">
                          <a:latin typeface="Arial"/>
                          <a:cs typeface="Arial"/>
                        </a:rPr>
                        <a:t>y  </a:t>
                      </a:r>
                      <a:r>
                        <a:rPr sz="1500" b="1" spc="5" dirty="0">
                          <a:latin typeface="Arial"/>
                          <a:cs typeface="Arial"/>
                        </a:rPr>
                        <a:t>H</a:t>
                      </a:r>
                      <a:r>
                        <a:rPr sz="1500" b="1" spc="-10" dirty="0">
                          <a:latin typeface="Arial"/>
                          <a:cs typeface="Arial"/>
                        </a:rPr>
                        <a:t>i</a:t>
                      </a:r>
                      <a:r>
                        <a:rPr sz="1500" b="1" dirty="0">
                          <a:latin typeface="Arial"/>
                          <a:cs typeface="Arial"/>
                        </a:rPr>
                        <a:t>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marL="104775">
                        <a:lnSpc>
                          <a:spcPct val="100000"/>
                        </a:lnSpc>
                        <a:spcBef>
                          <a:spcPts val="315"/>
                        </a:spcBef>
                      </a:pPr>
                      <a:r>
                        <a:rPr sz="1500" b="1" spc="-5" dirty="0">
                          <a:latin typeface="Arial"/>
                          <a:cs typeface="Arial"/>
                        </a:rPr>
                        <a:t>Extra</a:t>
                      </a:r>
                      <a:r>
                        <a:rPr sz="1500" b="1" spc="-30" dirty="0">
                          <a:latin typeface="Arial"/>
                          <a:cs typeface="Arial"/>
                        </a:rPr>
                        <a:t> </a:t>
                      </a:r>
                      <a:r>
                        <a:rPr sz="1500" b="1" dirty="0">
                          <a:latin typeface="Arial"/>
                          <a:cs typeface="Arial"/>
                        </a:rPr>
                        <a:t>High</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1"/>
                  </a:ext>
                </a:extLst>
              </a:tr>
              <a:tr h="332141">
                <a:tc>
                  <a:txBody>
                    <a:bodyPr/>
                    <a:lstStyle/>
                    <a:p>
                      <a:pPr marL="91440">
                        <a:lnSpc>
                          <a:spcPct val="100000"/>
                        </a:lnSpc>
                        <a:spcBef>
                          <a:spcPts val="315"/>
                        </a:spcBef>
                      </a:pPr>
                      <a:r>
                        <a:rPr sz="1500" spc="-5" dirty="0">
                          <a:latin typeface="Arial"/>
                          <a:cs typeface="Arial"/>
                        </a:rPr>
                        <a:t>PCON</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2141">
                <a:tc>
                  <a:txBody>
                    <a:bodyPr/>
                    <a:lstStyle/>
                    <a:p>
                      <a:pPr marL="91440">
                        <a:lnSpc>
                          <a:spcPct val="100000"/>
                        </a:lnSpc>
                        <a:spcBef>
                          <a:spcPts val="315"/>
                        </a:spcBef>
                      </a:pPr>
                      <a:r>
                        <a:rPr sz="1500" dirty="0">
                          <a:latin typeface="Arial"/>
                          <a:cs typeface="Arial"/>
                        </a:rPr>
                        <a:t>AEXP</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30797">
                <a:tc>
                  <a:txBody>
                    <a:bodyPr/>
                    <a:lstStyle/>
                    <a:p>
                      <a:pPr marL="91440">
                        <a:lnSpc>
                          <a:spcPct val="100000"/>
                        </a:lnSpc>
                        <a:spcBef>
                          <a:spcPts val="315"/>
                        </a:spcBef>
                      </a:pPr>
                      <a:r>
                        <a:rPr sz="1500" dirty="0">
                          <a:latin typeface="Arial"/>
                          <a:cs typeface="Arial"/>
                        </a:rPr>
                        <a:t>PEXP</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32141">
                <a:tc>
                  <a:txBody>
                    <a:bodyPr/>
                    <a:lstStyle/>
                    <a:p>
                      <a:pPr marL="91440">
                        <a:lnSpc>
                          <a:spcPct val="100000"/>
                        </a:lnSpc>
                        <a:spcBef>
                          <a:spcPts val="315"/>
                        </a:spcBef>
                      </a:pPr>
                      <a:r>
                        <a:rPr sz="1500" dirty="0">
                          <a:latin typeface="Arial"/>
                          <a:cs typeface="Arial"/>
                        </a:rPr>
                        <a:t>LTEX</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33486">
                <a:tc>
                  <a:txBody>
                    <a:bodyPr/>
                    <a:lstStyle/>
                    <a:p>
                      <a:pPr marL="91440">
                        <a:lnSpc>
                          <a:spcPct val="100000"/>
                        </a:lnSpc>
                        <a:spcBef>
                          <a:spcPts val="315"/>
                        </a:spcBef>
                      </a:pPr>
                      <a:r>
                        <a:rPr sz="1500" dirty="0">
                          <a:latin typeface="Arial"/>
                          <a:cs typeface="Arial"/>
                        </a:rPr>
                        <a:t>TOOL</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0.86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0.72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32141">
                <a:tc>
                  <a:txBody>
                    <a:bodyPr/>
                    <a:lstStyle/>
                    <a:p>
                      <a:pPr marL="91440">
                        <a:lnSpc>
                          <a:spcPct val="100000"/>
                        </a:lnSpc>
                        <a:spcBef>
                          <a:spcPts val="315"/>
                        </a:spcBef>
                      </a:pPr>
                      <a:r>
                        <a:rPr sz="1500" dirty="0">
                          <a:latin typeface="Arial"/>
                          <a:cs typeface="Arial"/>
                        </a:rPr>
                        <a:t>SITE</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1.25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
                        <a:lnSpc>
                          <a:spcPct val="100000"/>
                        </a:lnSpc>
                        <a:spcBef>
                          <a:spcPts val="315"/>
                        </a:spcBef>
                      </a:pPr>
                      <a:r>
                        <a:rPr sz="1500" spc="-5" dirty="0">
                          <a:latin typeface="Arial"/>
                          <a:cs typeface="Arial"/>
                        </a:rPr>
                        <a:t>0.92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0.84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5"/>
                        </a:spcBef>
                      </a:pPr>
                      <a:r>
                        <a:rPr sz="1500" spc="-5" dirty="0">
                          <a:latin typeface="Arial"/>
                          <a:cs typeface="Arial"/>
                        </a:rPr>
                        <a:t>0.78</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32141">
                <a:tc>
                  <a:txBody>
                    <a:bodyPr/>
                    <a:lstStyle/>
                    <a:p>
                      <a:pPr marL="91440">
                        <a:lnSpc>
                          <a:spcPct val="100000"/>
                        </a:lnSpc>
                        <a:spcBef>
                          <a:spcPts val="315"/>
                        </a:spcBef>
                      </a:pPr>
                      <a:r>
                        <a:rPr sz="1500" dirty="0">
                          <a:latin typeface="Arial"/>
                          <a:cs typeface="Arial"/>
                        </a:rPr>
                        <a:t>SCED</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1.29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710">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710">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5"/>
                        </a:spcBef>
                      </a:pPr>
                      <a:r>
                        <a:rPr sz="1500" spc="-5" dirty="0">
                          <a:latin typeface="Arial"/>
                          <a:cs typeface="Arial"/>
                        </a:rPr>
                        <a:t>1.00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bl>
          </a:graphicData>
        </a:graphic>
      </p:graphicFrame>
      <p:sp>
        <p:nvSpPr>
          <p:cNvPr id="4" name="object 4"/>
          <p:cNvSpPr txBox="1">
            <a:spLocks noGrp="1"/>
          </p:cNvSpPr>
          <p:nvPr>
            <p:ph type="title"/>
          </p:nvPr>
        </p:nvSpPr>
        <p:spPr>
          <a:xfrm>
            <a:off x="1828800" y="566430"/>
            <a:ext cx="63793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116</a:t>
            </a:r>
            <a:endParaRPr sz="1235">
              <a:latin typeface="Arial"/>
              <a:cs typeface="Arial"/>
            </a:endParaRPr>
          </a:p>
        </p:txBody>
      </p:sp>
    </p:spTree>
    <p:extLst>
      <p:ext uri="{BB962C8B-B14F-4D97-AF65-F5344CB8AC3E}">
        <p14:creationId xmlns:p14="http://schemas.microsoft.com/office/powerpoint/2010/main" val="7733260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4233" y="1636058"/>
            <a:ext cx="7525310" cy="1111949"/>
          </a:xfrm>
          <a:prstGeom prst="rect">
            <a:avLst/>
          </a:prstGeom>
        </p:spPr>
        <p:txBody>
          <a:bodyPr vert="horz" wrap="square" lIns="0" tIns="10646" rIns="0" bIns="0" rtlCol="0">
            <a:spAutoFit/>
          </a:bodyPr>
          <a:lstStyle/>
          <a:p>
            <a:pPr marL="57713">
              <a:spcBef>
                <a:spcPts val="84"/>
              </a:spcBef>
            </a:pPr>
            <a:r>
              <a:rPr sz="1941" b="1" spc="-4" dirty="0">
                <a:solidFill>
                  <a:srgbClr val="CC0000"/>
                </a:solidFill>
                <a:latin typeface="Arial"/>
                <a:cs typeface="Arial"/>
              </a:rPr>
              <a:t>Schedule </a:t>
            </a:r>
            <a:r>
              <a:rPr sz="1941" b="1" dirty="0">
                <a:solidFill>
                  <a:srgbClr val="CC0000"/>
                </a:solidFill>
                <a:latin typeface="Arial"/>
                <a:cs typeface="Arial"/>
              </a:rPr>
              <a:t>estimation</a:t>
            </a:r>
            <a:endParaRPr sz="1941">
              <a:latin typeface="Arial"/>
              <a:cs typeface="Arial"/>
            </a:endParaRPr>
          </a:p>
          <a:p>
            <a:pPr marL="44826" marR="38102">
              <a:spcBef>
                <a:spcPts val="1575"/>
              </a:spcBef>
            </a:pPr>
            <a:r>
              <a:rPr sz="1941" spc="-4" dirty="0">
                <a:latin typeface="Times New Roman"/>
                <a:cs typeface="Times New Roman"/>
              </a:rPr>
              <a:t>Development time can </a:t>
            </a:r>
            <a:r>
              <a:rPr sz="1941" dirty="0">
                <a:latin typeface="Times New Roman"/>
                <a:cs typeface="Times New Roman"/>
              </a:rPr>
              <a:t>be </a:t>
            </a:r>
            <a:r>
              <a:rPr sz="1941" spc="-4" dirty="0">
                <a:latin typeface="Times New Roman"/>
                <a:cs typeface="Times New Roman"/>
              </a:rPr>
              <a:t>calculated using PM</a:t>
            </a:r>
            <a:r>
              <a:rPr sz="1985" spc="-6" baseline="-22222" dirty="0">
                <a:latin typeface="Times New Roman"/>
                <a:cs typeface="Times New Roman"/>
              </a:rPr>
              <a:t>adjusted </a:t>
            </a:r>
            <a:r>
              <a:rPr sz="1941" spc="-4" dirty="0">
                <a:latin typeface="Times New Roman"/>
                <a:cs typeface="Times New Roman"/>
              </a:rPr>
              <a:t>as a key factor and </a:t>
            </a:r>
            <a:r>
              <a:rPr sz="1941" dirty="0">
                <a:latin typeface="Times New Roman"/>
                <a:cs typeface="Times New Roman"/>
              </a:rPr>
              <a:t>the  </a:t>
            </a:r>
            <a:r>
              <a:rPr sz="1941" spc="-4" dirty="0">
                <a:latin typeface="Times New Roman"/>
                <a:cs typeface="Times New Roman"/>
              </a:rPr>
              <a:t>desired equation</a:t>
            </a:r>
            <a:r>
              <a:rPr sz="1941" spc="9" dirty="0">
                <a:latin typeface="Times New Roman"/>
                <a:cs typeface="Times New Roman"/>
              </a:rPr>
              <a:t> </a:t>
            </a:r>
            <a:r>
              <a:rPr sz="1941" spc="-4" dirty="0">
                <a:latin typeface="Times New Roman"/>
                <a:cs typeface="Times New Roman"/>
              </a:rPr>
              <a:t>is:</a:t>
            </a:r>
            <a:endParaRPr sz="1941">
              <a:latin typeface="Times New Roman"/>
              <a:cs typeface="Times New Roman"/>
            </a:endParaRPr>
          </a:p>
        </p:txBody>
      </p:sp>
      <p:sp>
        <p:nvSpPr>
          <p:cNvPr id="3" name="object 3"/>
          <p:cNvSpPr/>
          <p:nvPr/>
        </p:nvSpPr>
        <p:spPr>
          <a:xfrm>
            <a:off x="8256941" y="3586330"/>
            <a:ext cx="940174" cy="0"/>
          </a:xfrm>
          <a:custGeom>
            <a:avLst/>
            <a:gdLst/>
            <a:ahLst/>
            <a:cxnLst/>
            <a:rect l="l" t="t" r="r" b="b"/>
            <a:pathLst>
              <a:path w="1065529">
                <a:moveTo>
                  <a:pt x="0" y="0"/>
                </a:moveTo>
                <a:lnTo>
                  <a:pt x="1065275" y="0"/>
                </a:lnTo>
              </a:path>
            </a:pathLst>
          </a:custGeom>
          <a:ln w="12679">
            <a:solidFill>
              <a:srgbClr val="000000"/>
            </a:solidFill>
          </a:ln>
        </p:spPr>
        <p:txBody>
          <a:bodyPr wrap="square" lIns="0" tIns="0" rIns="0" bIns="0" rtlCol="0"/>
          <a:lstStyle/>
          <a:p>
            <a:endParaRPr sz="1588"/>
          </a:p>
        </p:txBody>
      </p:sp>
      <p:sp>
        <p:nvSpPr>
          <p:cNvPr id="4" name="object 4"/>
          <p:cNvSpPr txBox="1"/>
          <p:nvPr/>
        </p:nvSpPr>
        <p:spPr>
          <a:xfrm>
            <a:off x="8503916" y="3583018"/>
            <a:ext cx="426383"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10</a:t>
            </a:r>
            <a:r>
              <a:rPr sz="2118" dirty="0">
                <a:latin typeface="Times New Roman"/>
                <a:cs typeface="Times New Roman"/>
              </a:rPr>
              <a:t>0</a:t>
            </a:r>
            <a:endParaRPr sz="2118">
              <a:latin typeface="Times New Roman"/>
              <a:cs typeface="Times New Roman"/>
            </a:endParaRPr>
          </a:p>
        </p:txBody>
      </p:sp>
      <p:sp>
        <p:nvSpPr>
          <p:cNvPr id="5" name="object 5"/>
          <p:cNvSpPr txBox="1"/>
          <p:nvPr/>
        </p:nvSpPr>
        <p:spPr>
          <a:xfrm>
            <a:off x="3285116" y="3373244"/>
            <a:ext cx="694204" cy="337238"/>
          </a:xfrm>
          <a:prstGeom prst="rect">
            <a:avLst/>
          </a:prstGeom>
        </p:spPr>
        <p:txBody>
          <a:bodyPr vert="horz" wrap="square" lIns="0" tIns="11206" rIns="0" bIns="0" rtlCol="0">
            <a:spAutoFit/>
          </a:bodyPr>
          <a:lstStyle/>
          <a:p>
            <a:pPr marL="11206">
              <a:spcBef>
                <a:spcPts val="88"/>
              </a:spcBef>
            </a:pPr>
            <a:r>
              <a:rPr sz="2118" i="1" spc="-4" dirty="0">
                <a:latin typeface="Times New Roman"/>
                <a:cs typeface="Times New Roman"/>
              </a:rPr>
              <a:t>T</a:t>
            </a:r>
            <a:r>
              <a:rPr sz="2118" i="1" spc="-9" dirty="0">
                <a:latin typeface="Times New Roman"/>
                <a:cs typeface="Times New Roman"/>
              </a:rPr>
              <a:t>D</a:t>
            </a:r>
            <a:r>
              <a:rPr sz="2118" i="1" spc="-4" dirty="0">
                <a:latin typeface="Times New Roman"/>
                <a:cs typeface="Times New Roman"/>
              </a:rPr>
              <a:t>E</a:t>
            </a:r>
            <a:r>
              <a:rPr sz="2118" i="1" dirty="0">
                <a:latin typeface="Times New Roman"/>
                <a:cs typeface="Times New Roman"/>
              </a:rPr>
              <a:t>V</a:t>
            </a:r>
            <a:endParaRPr sz="2118">
              <a:latin typeface="Times New Roman"/>
              <a:cs typeface="Times New Roman"/>
            </a:endParaRPr>
          </a:p>
        </p:txBody>
      </p:sp>
      <p:sp>
        <p:nvSpPr>
          <p:cNvPr id="6" name="object 6"/>
          <p:cNvSpPr txBox="1"/>
          <p:nvPr/>
        </p:nvSpPr>
        <p:spPr>
          <a:xfrm>
            <a:off x="3953434" y="3552614"/>
            <a:ext cx="2320178" cy="201367"/>
          </a:xfrm>
          <a:prstGeom prst="rect">
            <a:avLst/>
          </a:prstGeom>
        </p:spPr>
        <p:txBody>
          <a:bodyPr vert="horz" wrap="square" lIns="0" tIns="11206" rIns="0" bIns="0" rtlCol="0">
            <a:spAutoFit/>
          </a:bodyPr>
          <a:lstStyle/>
          <a:p>
            <a:pPr marL="11206">
              <a:spcBef>
                <a:spcPts val="88"/>
              </a:spcBef>
              <a:tabLst>
                <a:tab pos="1771184" algn="l"/>
              </a:tabLst>
            </a:pPr>
            <a:r>
              <a:rPr sz="1235" spc="-4" dirty="0">
                <a:latin typeface="Times New Roman"/>
                <a:cs typeface="Times New Roman"/>
              </a:rPr>
              <a:t>nominal	</a:t>
            </a:r>
            <a:r>
              <a:rPr sz="1235" i="1" dirty="0">
                <a:latin typeface="Times New Roman"/>
                <a:cs typeface="Times New Roman"/>
              </a:rPr>
              <a:t>adjusted</a:t>
            </a:r>
            <a:endParaRPr sz="1235">
              <a:latin typeface="Times New Roman"/>
              <a:cs typeface="Times New Roman"/>
            </a:endParaRPr>
          </a:p>
        </p:txBody>
      </p:sp>
      <p:sp>
        <p:nvSpPr>
          <p:cNvPr id="7" name="object 7"/>
          <p:cNvSpPr txBox="1"/>
          <p:nvPr/>
        </p:nvSpPr>
        <p:spPr>
          <a:xfrm>
            <a:off x="8051200" y="3203811"/>
            <a:ext cx="1167093" cy="337238"/>
          </a:xfrm>
          <a:prstGeom prst="rect">
            <a:avLst/>
          </a:prstGeom>
        </p:spPr>
        <p:txBody>
          <a:bodyPr vert="horz" wrap="square" lIns="0" tIns="11206" rIns="0" bIns="0" rtlCol="0">
            <a:spAutoFit/>
          </a:bodyPr>
          <a:lstStyle/>
          <a:p>
            <a:pPr marL="228611" indent="-194992">
              <a:spcBef>
                <a:spcPts val="88"/>
              </a:spcBef>
              <a:buFont typeface="Symbol"/>
              <a:buChar char=""/>
              <a:tabLst>
                <a:tab pos="228611" algn="l"/>
              </a:tabLst>
            </a:pPr>
            <a:r>
              <a:rPr sz="2118" i="1" spc="9" dirty="0">
                <a:latin typeface="Times New Roman"/>
                <a:cs typeface="Times New Roman"/>
              </a:rPr>
              <a:t>SCED</a:t>
            </a:r>
            <a:r>
              <a:rPr sz="2118" spc="9" dirty="0">
                <a:latin typeface="Times New Roman"/>
                <a:cs typeface="Times New Roman"/>
              </a:rPr>
              <a:t>%</a:t>
            </a:r>
            <a:endParaRPr sz="2118">
              <a:latin typeface="Times New Roman"/>
              <a:cs typeface="Times New Roman"/>
            </a:endParaRPr>
          </a:p>
        </p:txBody>
      </p:sp>
      <p:sp>
        <p:nvSpPr>
          <p:cNvPr id="8" name="object 8"/>
          <p:cNvSpPr txBox="1"/>
          <p:nvPr/>
        </p:nvSpPr>
        <p:spPr>
          <a:xfrm>
            <a:off x="6270809" y="3252220"/>
            <a:ext cx="1585632" cy="337238"/>
          </a:xfrm>
          <a:prstGeom prst="rect">
            <a:avLst/>
          </a:prstGeom>
        </p:spPr>
        <p:txBody>
          <a:bodyPr vert="horz" wrap="square" lIns="0" tIns="11206" rIns="0" bIns="0" rtlCol="0">
            <a:spAutoFit/>
          </a:bodyPr>
          <a:lstStyle/>
          <a:p>
            <a:pPr marL="33619">
              <a:spcBef>
                <a:spcPts val="88"/>
              </a:spcBef>
            </a:pPr>
            <a:r>
              <a:rPr sz="3177" spc="39" baseline="-25462" dirty="0">
                <a:latin typeface="Times New Roman"/>
                <a:cs typeface="Times New Roman"/>
              </a:rPr>
              <a:t>)</a:t>
            </a:r>
            <a:r>
              <a:rPr sz="1235" spc="26" dirty="0">
                <a:latin typeface="Times New Roman"/>
                <a:cs typeface="Times New Roman"/>
              </a:rPr>
              <a:t>(0.28</a:t>
            </a:r>
            <a:r>
              <a:rPr sz="1235" spc="26" dirty="0">
                <a:latin typeface="Symbol"/>
                <a:cs typeface="Symbol"/>
              </a:rPr>
              <a:t></a:t>
            </a:r>
            <a:r>
              <a:rPr sz="1235" spc="26" dirty="0">
                <a:latin typeface="Times New Roman"/>
                <a:cs typeface="Times New Roman"/>
              </a:rPr>
              <a:t>0.2(</a:t>
            </a:r>
            <a:r>
              <a:rPr sz="1235" spc="-194" dirty="0">
                <a:latin typeface="Times New Roman"/>
                <a:cs typeface="Times New Roman"/>
              </a:rPr>
              <a:t> </a:t>
            </a:r>
            <a:r>
              <a:rPr sz="1235" i="1" spc="9" dirty="0">
                <a:latin typeface="Times New Roman"/>
                <a:cs typeface="Times New Roman"/>
              </a:rPr>
              <a:t>B</a:t>
            </a:r>
            <a:r>
              <a:rPr sz="1235" spc="9" dirty="0">
                <a:latin typeface="Symbol"/>
                <a:cs typeface="Symbol"/>
              </a:rPr>
              <a:t></a:t>
            </a:r>
            <a:r>
              <a:rPr sz="1235" spc="9" dirty="0">
                <a:latin typeface="Times New Roman"/>
                <a:cs typeface="Times New Roman"/>
              </a:rPr>
              <a:t>0.091))]</a:t>
            </a:r>
            <a:endParaRPr sz="1235">
              <a:latin typeface="Times New Roman"/>
              <a:cs typeface="Times New Roman"/>
            </a:endParaRPr>
          </a:p>
        </p:txBody>
      </p:sp>
      <p:sp>
        <p:nvSpPr>
          <p:cNvPr id="9" name="object 9"/>
          <p:cNvSpPr txBox="1"/>
          <p:nvPr/>
        </p:nvSpPr>
        <p:spPr>
          <a:xfrm>
            <a:off x="4554517" y="3357939"/>
            <a:ext cx="1150284" cy="354728"/>
          </a:xfrm>
          <a:prstGeom prst="rect">
            <a:avLst/>
          </a:prstGeom>
        </p:spPr>
        <p:txBody>
          <a:bodyPr vert="horz" wrap="square" lIns="0" tIns="15128" rIns="0" bIns="0" rtlCol="0">
            <a:spAutoFit/>
          </a:bodyPr>
          <a:lstStyle/>
          <a:p>
            <a:pPr marL="11206">
              <a:spcBef>
                <a:spcPts val="119"/>
              </a:spcBef>
            </a:pPr>
            <a:r>
              <a:rPr sz="2118" dirty="0">
                <a:latin typeface="Symbol"/>
                <a:cs typeface="Symbol"/>
              </a:rPr>
              <a:t></a:t>
            </a:r>
            <a:r>
              <a:rPr sz="2118" spc="-234" dirty="0">
                <a:latin typeface="Times New Roman"/>
                <a:cs typeface="Times New Roman"/>
              </a:rPr>
              <a:t> </a:t>
            </a:r>
            <a:r>
              <a:rPr sz="2118" spc="-79" dirty="0">
                <a:latin typeface="Times New Roman"/>
                <a:cs typeface="Times New Roman"/>
              </a:rPr>
              <a:t>[</a:t>
            </a:r>
            <a:r>
              <a:rPr sz="2206" i="1" spc="-79" dirty="0">
                <a:latin typeface="Symbol"/>
                <a:cs typeface="Symbol"/>
              </a:rPr>
              <a:t></a:t>
            </a:r>
            <a:r>
              <a:rPr sz="2206" i="1" spc="-199" dirty="0">
                <a:latin typeface="Times New Roman"/>
                <a:cs typeface="Times New Roman"/>
              </a:rPr>
              <a:t> </a:t>
            </a:r>
            <a:r>
              <a:rPr sz="2118" dirty="0">
                <a:latin typeface="Symbol"/>
                <a:cs typeface="Symbol"/>
              </a:rPr>
              <a:t></a:t>
            </a:r>
            <a:r>
              <a:rPr sz="2118" spc="-282" dirty="0">
                <a:latin typeface="Times New Roman"/>
                <a:cs typeface="Times New Roman"/>
              </a:rPr>
              <a:t> </a:t>
            </a:r>
            <a:r>
              <a:rPr sz="2118" spc="35" dirty="0">
                <a:latin typeface="Times New Roman"/>
                <a:cs typeface="Times New Roman"/>
              </a:rPr>
              <a:t>(</a:t>
            </a:r>
            <a:r>
              <a:rPr sz="2118" i="1" spc="35" dirty="0">
                <a:latin typeface="Times New Roman"/>
                <a:cs typeface="Times New Roman"/>
              </a:rPr>
              <a:t>PM</a:t>
            </a:r>
            <a:endParaRPr sz="2118">
              <a:latin typeface="Times New Roman"/>
              <a:cs typeface="Times New Roman"/>
            </a:endParaRPr>
          </a:p>
        </p:txBody>
      </p:sp>
      <p:sp>
        <p:nvSpPr>
          <p:cNvPr id="10" name="object 10"/>
          <p:cNvSpPr txBox="1"/>
          <p:nvPr/>
        </p:nvSpPr>
        <p:spPr>
          <a:xfrm>
            <a:off x="2310647" y="3973963"/>
            <a:ext cx="6664699" cy="1807924"/>
          </a:xfrm>
          <a:prstGeom prst="rect">
            <a:avLst/>
          </a:prstGeom>
        </p:spPr>
        <p:txBody>
          <a:bodyPr vert="horz" wrap="square" lIns="0" tIns="159124" rIns="0" bIns="0" rtlCol="0">
            <a:spAutoFit/>
          </a:bodyPr>
          <a:lstStyle/>
          <a:p>
            <a:pPr marL="33619">
              <a:spcBef>
                <a:spcPts val="1253"/>
              </a:spcBef>
              <a:tabLst>
                <a:tab pos="839926" algn="l"/>
              </a:tabLst>
            </a:pPr>
            <a:r>
              <a:rPr sz="1941" spc="-4" dirty="0">
                <a:solidFill>
                  <a:srgbClr val="650065"/>
                </a:solidFill>
                <a:latin typeface="Times New Roman"/>
                <a:cs typeface="Times New Roman"/>
              </a:rPr>
              <a:t>where	</a:t>
            </a:r>
            <a:r>
              <a:rPr sz="1941" spc="-4" dirty="0">
                <a:solidFill>
                  <a:srgbClr val="650065"/>
                </a:solidFill>
                <a:latin typeface="Arial"/>
                <a:cs typeface="Arial"/>
              </a:rPr>
              <a:t>Φ </a:t>
            </a:r>
            <a:r>
              <a:rPr sz="1941" spc="-4" dirty="0">
                <a:solidFill>
                  <a:srgbClr val="650065"/>
                </a:solidFill>
                <a:latin typeface="Times New Roman"/>
                <a:cs typeface="Times New Roman"/>
              </a:rPr>
              <a:t>= constant, provisionally set to</a:t>
            </a:r>
            <a:r>
              <a:rPr sz="1941" spc="-35" dirty="0">
                <a:solidFill>
                  <a:srgbClr val="650065"/>
                </a:solidFill>
                <a:latin typeface="Times New Roman"/>
                <a:cs typeface="Times New Roman"/>
              </a:rPr>
              <a:t> </a:t>
            </a:r>
            <a:r>
              <a:rPr sz="1941" spc="-4" dirty="0">
                <a:solidFill>
                  <a:srgbClr val="650065"/>
                </a:solidFill>
                <a:latin typeface="Times New Roman"/>
                <a:cs typeface="Times New Roman"/>
              </a:rPr>
              <a:t>3.67</a:t>
            </a:r>
            <a:endParaRPr sz="1941">
              <a:latin typeface="Times New Roman"/>
              <a:cs typeface="Times New Roman"/>
            </a:endParaRPr>
          </a:p>
          <a:p>
            <a:pPr marL="839926" marR="26896" indent="-806867">
              <a:lnSpc>
                <a:spcPct val="150000"/>
              </a:lnSpc>
            </a:pPr>
            <a:r>
              <a:rPr sz="1941" spc="-4" dirty="0">
                <a:solidFill>
                  <a:srgbClr val="650065"/>
                </a:solidFill>
                <a:latin typeface="Times New Roman"/>
                <a:cs typeface="Times New Roman"/>
              </a:rPr>
              <a:t>TDEV</a:t>
            </a:r>
            <a:r>
              <a:rPr sz="1985" spc="-6" baseline="-22222" dirty="0">
                <a:solidFill>
                  <a:srgbClr val="650065"/>
                </a:solidFill>
                <a:latin typeface="Times New Roman"/>
                <a:cs typeface="Times New Roman"/>
              </a:rPr>
              <a:t>nominal </a:t>
            </a:r>
            <a:r>
              <a:rPr sz="1941" spc="-4" dirty="0">
                <a:solidFill>
                  <a:srgbClr val="650065"/>
                </a:solidFill>
                <a:latin typeface="Times New Roman"/>
                <a:cs typeface="Times New Roman"/>
              </a:rPr>
              <a:t>= calendar time in months with a scheduled constraint  B = Scaling</a:t>
            </a:r>
            <a:r>
              <a:rPr sz="1941" spc="4" dirty="0">
                <a:solidFill>
                  <a:srgbClr val="650065"/>
                </a:solidFill>
                <a:latin typeface="Times New Roman"/>
                <a:cs typeface="Times New Roman"/>
              </a:rPr>
              <a:t> </a:t>
            </a:r>
            <a:r>
              <a:rPr sz="1941" spc="-4" dirty="0">
                <a:solidFill>
                  <a:srgbClr val="650065"/>
                </a:solidFill>
                <a:latin typeface="Times New Roman"/>
                <a:cs typeface="Times New Roman"/>
              </a:rPr>
              <a:t>factor</a:t>
            </a:r>
            <a:endParaRPr sz="1941">
              <a:latin typeface="Times New Roman"/>
              <a:cs typeface="Times New Roman"/>
            </a:endParaRPr>
          </a:p>
          <a:p>
            <a:pPr marL="33619">
              <a:spcBef>
                <a:spcPts val="1174"/>
              </a:spcBef>
            </a:pPr>
            <a:r>
              <a:rPr sz="1941" spc="-4" dirty="0">
                <a:solidFill>
                  <a:srgbClr val="650065"/>
                </a:solidFill>
                <a:latin typeface="Times New Roman"/>
                <a:cs typeface="Times New Roman"/>
              </a:rPr>
              <a:t>PM</a:t>
            </a:r>
            <a:r>
              <a:rPr sz="1985" spc="-6" baseline="-22222" dirty="0">
                <a:solidFill>
                  <a:srgbClr val="650065"/>
                </a:solidFill>
                <a:latin typeface="Times New Roman"/>
                <a:cs typeface="Times New Roman"/>
              </a:rPr>
              <a:t>adjusted </a:t>
            </a:r>
            <a:r>
              <a:rPr sz="1941" spc="-4" dirty="0">
                <a:solidFill>
                  <a:srgbClr val="650065"/>
                </a:solidFill>
                <a:latin typeface="Times New Roman"/>
                <a:cs typeface="Times New Roman"/>
              </a:rPr>
              <a:t>= </a:t>
            </a:r>
            <a:r>
              <a:rPr sz="1941" spc="-9" dirty="0">
                <a:solidFill>
                  <a:srgbClr val="650065"/>
                </a:solidFill>
                <a:latin typeface="Times New Roman"/>
                <a:cs typeface="Times New Roman"/>
              </a:rPr>
              <a:t>Estimated </a:t>
            </a:r>
            <a:r>
              <a:rPr sz="1941" dirty="0">
                <a:solidFill>
                  <a:srgbClr val="650065"/>
                </a:solidFill>
                <a:latin typeface="Times New Roman"/>
                <a:cs typeface="Times New Roman"/>
              </a:rPr>
              <a:t>effort </a:t>
            </a:r>
            <a:r>
              <a:rPr sz="1941" spc="-4" dirty="0">
                <a:solidFill>
                  <a:srgbClr val="650065"/>
                </a:solidFill>
                <a:latin typeface="Times New Roman"/>
                <a:cs typeface="Times New Roman"/>
              </a:rPr>
              <a:t>in Person months (after</a:t>
            </a:r>
            <a:r>
              <a:rPr sz="1941" spc="-106" dirty="0">
                <a:solidFill>
                  <a:srgbClr val="650065"/>
                </a:solidFill>
                <a:latin typeface="Times New Roman"/>
                <a:cs typeface="Times New Roman"/>
              </a:rPr>
              <a:t> </a:t>
            </a:r>
            <a:r>
              <a:rPr sz="1941" spc="-4" dirty="0">
                <a:solidFill>
                  <a:srgbClr val="650065"/>
                </a:solidFill>
                <a:latin typeface="Times New Roman"/>
                <a:cs typeface="Times New Roman"/>
              </a:rPr>
              <a:t>adjustment)</a:t>
            </a:r>
            <a:endParaRPr sz="1941">
              <a:latin typeface="Times New Roman"/>
              <a:cs typeface="Times New Roman"/>
            </a:endParaRPr>
          </a:p>
        </p:txBody>
      </p:sp>
      <p:sp>
        <p:nvSpPr>
          <p:cNvPr id="11" name="object 11"/>
          <p:cNvSpPr txBox="1">
            <a:spLocks noGrp="1"/>
          </p:cNvSpPr>
          <p:nvPr>
            <p:ph type="title"/>
          </p:nvPr>
        </p:nvSpPr>
        <p:spPr>
          <a:xfrm>
            <a:off x="1090863" y="566430"/>
            <a:ext cx="71173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2" name="object 12"/>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3" name="object 13"/>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117</a:t>
            </a:r>
            <a:endParaRPr sz="1235">
              <a:latin typeface="Arial"/>
              <a:cs typeface="Arial"/>
            </a:endParaRPr>
          </a:p>
        </p:txBody>
      </p:sp>
    </p:spTree>
    <p:extLst>
      <p:ext uri="{BB962C8B-B14F-4D97-AF65-F5344CB8AC3E}">
        <p14:creationId xmlns:p14="http://schemas.microsoft.com/office/powerpoint/2010/main" val="29555649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2642" y="2065019"/>
            <a:ext cx="1370479" cy="309421"/>
          </a:xfrm>
          <a:prstGeom prst="rect">
            <a:avLst/>
          </a:prstGeom>
        </p:spPr>
        <p:txBody>
          <a:bodyPr vert="horz" wrap="square" lIns="0" tIns="10646" rIns="0" bIns="0" rtlCol="0">
            <a:spAutoFit/>
          </a:bodyPr>
          <a:lstStyle/>
          <a:p>
            <a:pPr marL="11206">
              <a:spcBef>
                <a:spcPts val="84"/>
              </a:spcBef>
              <a:tabLst>
                <a:tab pos="388865" algn="l"/>
              </a:tabLst>
            </a:pPr>
            <a:r>
              <a:rPr sz="1941" dirty="0">
                <a:solidFill>
                  <a:srgbClr val="650065"/>
                </a:solidFill>
                <a:latin typeface="Times New Roman"/>
                <a:cs typeface="Times New Roman"/>
              </a:rPr>
              <a:t>b</a:t>
            </a:r>
            <a:r>
              <a:rPr sz="1941" spc="-4" dirty="0">
                <a:solidFill>
                  <a:srgbClr val="650065"/>
                </a:solidFill>
                <a:latin typeface="Times New Roman"/>
                <a:cs typeface="Times New Roman"/>
              </a:rPr>
              <a:t>e</a:t>
            </a:r>
            <a:r>
              <a:rPr sz="1941" dirty="0">
                <a:solidFill>
                  <a:srgbClr val="650065"/>
                </a:solidFill>
                <a:latin typeface="Times New Roman"/>
                <a:cs typeface="Times New Roman"/>
              </a:rPr>
              <a:t>	</a:t>
            </a:r>
            <a:r>
              <a:rPr sz="1941" spc="-9" dirty="0">
                <a:solidFill>
                  <a:srgbClr val="650065"/>
                </a:solidFill>
                <a:latin typeface="Times New Roman"/>
                <a:cs typeface="Times New Roman"/>
              </a:rPr>
              <a:t>ca</a:t>
            </a:r>
            <a:r>
              <a:rPr sz="1941" spc="-4" dirty="0">
                <a:solidFill>
                  <a:srgbClr val="650065"/>
                </a:solidFill>
                <a:latin typeface="Times New Roman"/>
                <a:cs typeface="Times New Roman"/>
              </a:rPr>
              <a:t>li</a:t>
            </a:r>
            <a:r>
              <a:rPr sz="1941" dirty="0">
                <a:solidFill>
                  <a:srgbClr val="650065"/>
                </a:solidFill>
                <a:latin typeface="Times New Roman"/>
                <a:cs typeface="Times New Roman"/>
              </a:rPr>
              <a:t>b</a:t>
            </a:r>
            <a:r>
              <a:rPr sz="1941" spc="-4" dirty="0">
                <a:solidFill>
                  <a:srgbClr val="650065"/>
                </a:solidFill>
                <a:latin typeface="Times New Roman"/>
                <a:cs typeface="Times New Roman"/>
              </a:rPr>
              <a:t>r</a:t>
            </a:r>
            <a:r>
              <a:rPr sz="1941" spc="-9" dirty="0">
                <a:solidFill>
                  <a:srgbClr val="650065"/>
                </a:solidFill>
                <a:latin typeface="Times New Roman"/>
                <a:cs typeface="Times New Roman"/>
              </a:rPr>
              <a:t>a</a:t>
            </a:r>
            <a:r>
              <a:rPr sz="1941" spc="-4" dirty="0">
                <a:solidFill>
                  <a:srgbClr val="650065"/>
                </a:solidFill>
                <a:latin typeface="Times New Roman"/>
                <a:cs typeface="Times New Roman"/>
              </a:rPr>
              <a:t>t</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d</a:t>
            </a:r>
            <a:endParaRPr sz="1941">
              <a:latin typeface="Times New Roman"/>
              <a:cs typeface="Times New Roman"/>
            </a:endParaRPr>
          </a:p>
        </p:txBody>
      </p:sp>
      <p:sp>
        <p:nvSpPr>
          <p:cNvPr id="3" name="object 3"/>
          <p:cNvSpPr txBox="1"/>
          <p:nvPr/>
        </p:nvSpPr>
        <p:spPr>
          <a:xfrm>
            <a:off x="2347850" y="1502394"/>
            <a:ext cx="5962650" cy="1182481"/>
          </a:xfrm>
          <a:prstGeom prst="rect">
            <a:avLst/>
          </a:prstGeom>
        </p:spPr>
        <p:txBody>
          <a:bodyPr vert="horz" wrap="square" lIns="0" tIns="143996" rIns="0" bIns="0" rtlCol="0">
            <a:spAutoFit/>
          </a:bodyPr>
          <a:lstStyle/>
          <a:p>
            <a:pPr marL="24094">
              <a:spcBef>
                <a:spcPts val="1134"/>
              </a:spcBef>
            </a:pPr>
            <a:r>
              <a:rPr sz="1941" b="1" spc="-4" dirty="0">
                <a:solidFill>
                  <a:srgbClr val="CC0000"/>
                </a:solidFill>
                <a:latin typeface="Arial"/>
                <a:cs typeface="Arial"/>
              </a:rPr>
              <a:t>Size measurement</a:t>
            </a:r>
            <a:endParaRPr sz="1941">
              <a:latin typeface="Arial"/>
              <a:cs typeface="Arial"/>
            </a:endParaRPr>
          </a:p>
          <a:p>
            <a:pPr marL="11206" marR="4483">
              <a:spcBef>
                <a:spcPts val="1050"/>
              </a:spcBef>
              <a:tabLst>
                <a:tab pos="579935" algn="l"/>
                <a:tab pos="1066297" algn="l"/>
                <a:tab pos="1447317" algn="l"/>
                <a:tab pos="2534906" algn="l"/>
                <a:tab pos="2873902" algn="l"/>
                <a:tab pos="3377073" algn="l"/>
                <a:tab pos="3905458" algn="l"/>
                <a:tab pos="4405828" algn="l"/>
                <a:tab pos="4851846" algn="l"/>
                <a:tab pos="5610524" algn="l"/>
              </a:tabLst>
            </a:pPr>
            <a:r>
              <a:rPr sz="1941" spc="-4" dirty="0">
                <a:solidFill>
                  <a:srgbClr val="650065"/>
                </a:solidFill>
                <a:latin typeface="Times New Roman"/>
                <a:cs typeface="Times New Roman"/>
              </a:rPr>
              <a:t>Si</a:t>
            </a:r>
            <a:r>
              <a:rPr sz="1941" spc="-9" dirty="0">
                <a:solidFill>
                  <a:srgbClr val="650065"/>
                </a:solidFill>
                <a:latin typeface="Times New Roman"/>
                <a:cs typeface="Times New Roman"/>
              </a:rPr>
              <a:t>z</a:t>
            </a:r>
            <a:r>
              <a:rPr sz="1941" spc="-4" dirty="0">
                <a:solidFill>
                  <a:srgbClr val="650065"/>
                </a:solidFill>
                <a:latin typeface="Times New Roman"/>
                <a:cs typeface="Times New Roman"/>
              </a:rPr>
              <a:t>e</a:t>
            </a:r>
            <a:r>
              <a:rPr sz="1941" dirty="0">
                <a:solidFill>
                  <a:srgbClr val="650065"/>
                </a:solidFill>
                <a:latin typeface="Times New Roman"/>
                <a:cs typeface="Times New Roman"/>
              </a:rPr>
              <a:t>	</a:t>
            </a:r>
            <a:r>
              <a:rPr sz="1941" spc="-9" dirty="0">
                <a:solidFill>
                  <a:srgbClr val="650065"/>
                </a:solidFill>
                <a:latin typeface="Times New Roman"/>
                <a:cs typeface="Times New Roman"/>
              </a:rPr>
              <a:t>ca</a:t>
            </a:r>
            <a:r>
              <a:rPr sz="1941" spc="-4" dirty="0">
                <a:solidFill>
                  <a:srgbClr val="650065"/>
                </a:solidFill>
                <a:latin typeface="Times New Roman"/>
                <a:cs typeface="Times New Roman"/>
              </a:rPr>
              <a:t>n</a:t>
            </a:r>
            <a:r>
              <a:rPr sz="1941" dirty="0">
                <a:solidFill>
                  <a:srgbClr val="650065"/>
                </a:solidFill>
                <a:latin typeface="Times New Roman"/>
                <a:cs typeface="Times New Roman"/>
              </a:rPr>
              <a:t>	b</a:t>
            </a:r>
            <a:r>
              <a:rPr sz="1941" spc="-4" dirty="0">
                <a:solidFill>
                  <a:srgbClr val="650065"/>
                </a:solidFill>
                <a:latin typeface="Times New Roman"/>
                <a:cs typeface="Times New Roman"/>
              </a:rPr>
              <a:t>e</a:t>
            </a:r>
            <a:r>
              <a:rPr sz="1941" dirty="0">
                <a:solidFill>
                  <a:srgbClr val="650065"/>
                </a:solidFill>
                <a:latin typeface="Times New Roman"/>
                <a:cs typeface="Times New Roman"/>
              </a:rPr>
              <a:t>	</a:t>
            </a:r>
            <a:r>
              <a:rPr sz="1941" spc="-22" dirty="0">
                <a:solidFill>
                  <a:srgbClr val="650065"/>
                </a:solidFill>
                <a:latin typeface="Times New Roman"/>
                <a:cs typeface="Times New Roman"/>
              </a:rPr>
              <a:t>m</a:t>
            </a:r>
            <a:r>
              <a:rPr sz="1941" dirty="0">
                <a:solidFill>
                  <a:srgbClr val="650065"/>
                </a:solidFill>
                <a:latin typeface="Times New Roman"/>
                <a:cs typeface="Times New Roman"/>
              </a:rPr>
              <a:t>e</a:t>
            </a:r>
            <a:r>
              <a:rPr sz="1941" spc="-9" dirty="0">
                <a:solidFill>
                  <a:srgbClr val="650065"/>
                </a:solidFill>
                <a:latin typeface="Times New Roman"/>
                <a:cs typeface="Times New Roman"/>
              </a:rPr>
              <a:t>as</a:t>
            </a:r>
            <a:r>
              <a:rPr sz="1941" dirty="0">
                <a:solidFill>
                  <a:srgbClr val="650065"/>
                </a:solidFill>
                <a:latin typeface="Times New Roman"/>
                <a:cs typeface="Times New Roman"/>
              </a:rPr>
              <a:t>u</a:t>
            </a:r>
            <a:r>
              <a:rPr sz="1941" spc="-4" dirty="0">
                <a:solidFill>
                  <a:srgbClr val="650065"/>
                </a:solidFill>
                <a:latin typeface="Times New Roman"/>
                <a:cs typeface="Times New Roman"/>
              </a:rPr>
              <a:t>r</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d</a:t>
            </a:r>
            <a:r>
              <a:rPr sz="1941" dirty="0">
                <a:solidFill>
                  <a:srgbClr val="650065"/>
                </a:solidFill>
                <a:latin typeface="Times New Roman"/>
                <a:cs typeface="Times New Roman"/>
              </a:rPr>
              <a:t>	</a:t>
            </a:r>
            <a:r>
              <a:rPr sz="1941" spc="4" dirty="0">
                <a:solidFill>
                  <a:srgbClr val="650065"/>
                </a:solidFill>
                <a:latin typeface="Times New Roman"/>
                <a:cs typeface="Times New Roman"/>
              </a:rPr>
              <a:t>i</a:t>
            </a:r>
            <a:r>
              <a:rPr sz="1941" spc="-4" dirty="0">
                <a:solidFill>
                  <a:srgbClr val="650065"/>
                </a:solidFill>
                <a:latin typeface="Times New Roman"/>
                <a:cs typeface="Times New Roman"/>
              </a:rPr>
              <a:t>n</a:t>
            </a:r>
            <a:r>
              <a:rPr sz="1941" dirty="0">
                <a:solidFill>
                  <a:srgbClr val="650065"/>
                </a:solidFill>
                <a:latin typeface="Times New Roman"/>
                <a:cs typeface="Times New Roman"/>
              </a:rPr>
              <a:t>	</a:t>
            </a:r>
            <a:r>
              <a:rPr sz="1941" spc="-9" dirty="0">
                <a:solidFill>
                  <a:srgbClr val="650065"/>
                </a:solidFill>
                <a:latin typeface="Times New Roman"/>
                <a:cs typeface="Times New Roman"/>
              </a:rPr>
              <a:t>a</a:t>
            </a:r>
            <a:r>
              <a:rPr sz="1941" dirty="0">
                <a:solidFill>
                  <a:srgbClr val="650065"/>
                </a:solidFill>
                <a:latin typeface="Times New Roman"/>
                <a:cs typeface="Times New Roman"/>
              </a:rPr>
              <a:t>n</a:t>
            </a:r>
            <a:r>
              <a:rPr sz="1941" spc="-4" dirty="0">
                <a:solidFill>
                  <a:srgbClr val="650065"/>
                </a:solidFill>
                <a:latin typeface="Times New Roman"/>
                <a:cs typeface="Times New Roman"/>
              </a:rPr>
              <a:t>y</a:t>
            </a:r>
            <a:r>
              <a:rPr sz="1941" dirty="0">
                <a:solidFill>
                  <a:srgbClr val="650065"/>
                </a:solidFill>
                <a:latin typeface="Times New Roman"/>
                <a:cs typeface="Times New Roman"/>
              </a:rPr>
              <a:t>	</a:t>
            </a:r>
            <a:r>
              <a:rPr sz="1941" spc="-13" dirty="0">
                <a:solidFill>
                  <a:srgbClr val="650065"/>
                </a:solidFill>
                <a:latin typeface="Times New Roman"/>
                <a:cs typeface="Times New Roman"/>
              </a:rPr>
              <a:t>u</a:t>
            </a:r>
            <a:r>
              <a:rPr sz="1941" dirty="0">
                <a:solidFill>
                  <a:srgbClr val="650065"/>
                </a:solidFill>
                <a:latin typeface="Times New Roman"/>
                <a:cs typeface="Times New Roman"/>
              </a:rPr>
              <a:t>n</a:t>
            </a:r>
            <a:r>
              <a:rPr sz="1941" spc="-4" dirty="0">
                <a:solidFill>
                  <a:srgbClr val="650065"/>
                </a:solidFill>
                <a:latin typeface="Times New Roman"/>
                <a:cs typeface="Times New Roman"/>
              </a:rPr>
              <a:t>it</a:t>
            </a:r>
            <a:r>
              <a:rPr sz="1941" dirty="0">
                <a:solidFill>
                  <a:srgbClr val="650065"/>
                </a:solidFill>
                <a:latin typeface="Times New Roman"/>
                <a:cs typeface="Times New Roman"/>
              </a:rPr>
              <a:t>	</a:t>
            </a:r>
            <a:r>
              <a:rPr sz="1941" spc="-9" dirty="0">
                <a:solidFill>
                  <a:srgbClr val="650065"/>
                </a:solidFill>
                <a:latin typeface="Times New Roman"/>
                <a:cs typeface="Times New Roman"/>
              </a:rPr>
              <a:t>a</a:t>
            </a:r>
            <a:r>
              <a:rPr sz="1941" dirty="0">
                <a:solidFill>
                  <a:srgbClr val="650065"/>
                </a:solidFill>
                <a:latin typeface="Times New Roman"/>
                <a:cs typeface="Times New Roman"/>
              </a:rPr>
              <a:t>n</a:t>
            </a:r>
            <a:r>
              <a:rPr sz="1941" spc="-4" dirty="0">
                <a:solidFill>
                  <a:srgbClr val="650065"/>
                </a:solidFill>
                <a:latin typeface="Times New Roman"/>
                <a:cs typeface="Times New Roman"/>
              </a:rPr>
              <a:t>d</a:t>
            </a:r>
            <a:r>
              <a:rPr sz="1941" dirty="0">
                <a:solidFill>
                  <a:srgbClr val="650065"/>
                </a:solidFill>
                <a:latin typeface="Times New Roman"/>
                <a:cs typeface="Times New Roman"/>
              </a:rPr>
              <a:t>	</a:t>
            </a:r>
            <a:r>
              <a:rPr sz="1941" spc="-4" dirty="0">
                <a:solidFill>
                  <a:srgbClr val="650065"/>
                </a:solidFill>
                <a:latin typeface="Times New Roman"/>
                <a:cs typeface="Times New Roman"/>
              </a:rPr>
              <a:t>t</a:t>
            </a:r>
            <a:r>
              <a:rPr sz="1941" dirty="0">
                <a:solidFill>
                  <a:srgbClr val="650065"/>
                </a:solidFill>
                <a:latin typeface="Times New Roman"/>
                <a:cs typeface="Times New Roman"/>
              </a:rPr>
              <a:t>h</a:t>
            </a:r>
            <a:r>
              <a:rPr sz="1941" spc="-4" dirty="0">
                <a:solidFill>
                  <a:srgbClr val="650065"/>
                </a:solidFill>
                <a:latin typeface="Times New Roman"/>
                <a:cs typeface="Times New Roman"/>
              </a:rPr>
              <a:t>e</a:t>
            </a:r>
            <a:r>
              <a:rPr sz="1941" dirty="0">
                <a:solidFill>
                  <a:srgbClr val="650065"/>
                </a:solidFill>
                <a:latin typeface="Times New Roman"/>
                <a:cs typeface="Times New Roman"/>
              </a:rPr>
              <a:t>	</a:t>
            </a:r>
            <a:r>
              <a:rPr sz="1941" spc="-22" dirty="0">
                <a:solidFill>
                  <a:srgbClr val="650065"/>
                </a:solidFill>
                <a:latin typeface="Times New Roman"/>
                <a:cs typeface="Times New Roman"/>
              </a:rPr>
              <a:t>m</a:t>
            </a:r>
            <a:r>
              <a:rPr sz="1941" dirty="0">
                <a:solidFill>
                  <a:srgbClr val="650065"/>
                </a:solidFill>
                <a:latin typeface="Times New Roman"/>
                <a:cs typeface="Times New Roman"/>
              </a:rPr>
              <a:t>od</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l</a:t>
            </a:r>
            <a:r>
              <a:rPr sz="1941" dirty="0">
                <a:solidFill>
                  <a:srgbClr val="650065"/>
                </a:solidFill>
                <a:latin typeface="Times New Roman"/>
                <a:cs typeface="Times New Roman"/>
              </a:rPr>
              <a:t>	</a:t>
            </a:r>
            <a:r>
              <a:rPr sz="1941" spc="-9" dirty="0">
                <a:solidFill>
                  <a:srgbClr val="650065"/>
                </a:solidFill>
                <a:latin typeface="Times New Roman"/>
                <a:cs typeface="Times New Roman"/>
              </a:rPr>
              <a:t>ca</a:t>
            </a:r>
            <a:r>
              <a:rPr sz="1941" spc="-4" dirty="0">
                <a:solidFill>
                  <a:srgbClr val="650065"/>
                </a:solidFill>
                <a:latin typeface="Times New Roman"/>
                <a:cs typeface="Times New Roman"/>
              </a:rPr>
              <a:t>n  accordingly. However, COCOMO II details</a:t>
            </a:r>
            <a:r>
              <a:rPr sz="1941" spc="9" dirty="0">
                <a:solidFill>
                  <a:srgbClr val="650065"/>
                </a:solidFill>
                <a:latin typeface="Times New Roman"/>
                <a:cs typeface="Times New Roman"/>
              </a:rPr>
              <a:t> </a:t>
            </a:r>
            <a:r>
              <a:rPr sz="1941" spc="-4" dirty="0">
                <a:solidFill>
                  <a:srgbClr val="650065"/>
                </a:solidFill>
                <a:latin typeface="Times New Roman"/>
                <a:cs typeface="Times New Roman"/>
              </a:rPr>
              <a:t>are:</a:t>
            </a:r>
            <a:endParaRPr sz="1941">
              <a:latin typeface="Times New Roman"/>
              <a:cs typeface="Times New Roman"/>
            </a:endParaRPr>
          </a:p>
        </p:txBody>
      </p:sp>
      <p:sp>
        <p:nvSpPr>
          <p:cNvPr id="4" name="object 4"/>
          <p:cNvSpPr txBox="1"/>
          <p:nvPr/>
        </p:nvSpPr>
        <p:spPr>
          <a:xfrm>
            <a:off x="2347851" y="3006312"/>
            <a:ext cx="7459196" cy="2652179"/>
          </a:xfrm>
          <a:prstGeom prst="rect">
            <a:avLst/>
          </a:prstGeom>
        </p:spPr>
        <p:txBody>
          <a:bodyPr vert="horz" wrap="square" lIns="0" tIns="10646" rIns="0" bIns="0" rtlCol="0">
            <a:spAutoFit/>
          </a:bodyPr>
          <a:lstStyle/>
          <a:p>
            <a:pPr marL="445458" indent="-328910">
              <a:spcBef>
                <a:spcPts val="84"/>
              </a:spcBef>
              <a:buAutoNum type="romanLcPeriod"/>
              <a:tabLst>
                <a:tab pos="445458" algn="l"/>
                <a:tab pos="446017" algn="l"/>
              </a:tabLst>
            </a:pPr>
            <a:r>
              <a:rPr sz="1941" spc="-4" dirty="0">
                <a:solidFill>
                  <a:srgbClr val="653200"/>
                </a:solidFill>
                <a:latin typeface="Times New Roman"/>
                <a:cs typeface="Times New Roman"/>
              </a:rPr>
              <a:t>Application composition model uses </a:t>
            </a:r>
            <a:r>
              <a:rPr sz="1941" dirty="0">
                <a:solidFill>
                  <a:srgbClr val="653200"/>
                </a:solidFill>
                <a:latin typeface="Times New Roman"/>
                <a:cs typeface="Times New Roman"/>
              </a:rPr>
              <a:t>the </a:t>
            </a:r>
            <a:r>
              <a:rPr sz="1941" spc="-4" dirty="0">
                <a:solidFill>
                  <a:srgbClr val="653200"/>
                </a:solidFill>
                <a:latin typeface="Times New Roman"/>
                <a:cs typeface="Times New Roman"/>
              </a:rPr>
              <a:t>size in object</a:t>
            </a:r>
            <a:r>
              <a:rPr sz="1941" spc="35" dirty="0">
                <a:solidFill>
                  <a:srgbClr val="653200"/>
                </a:solidFill>
                <a:latin typeface="Times New Roman"/>
                <a:cs typeface="Times New Roman"/>
              </a:rPr>
              <a:t> </a:t>
            </a:r>
            <a:r>
              <a:rPr sz="1941" spc="-4" dirty="0">
                <a:solidFill>
                  <a:srgbClr val="653200"/>
                </a:solidFill>
                <a:latin typeface="Times New Roman"/>
                <a:cs typeface="Times New Roman"/>
              </a:rPr>
              <a:t>points.</a:t>
            </a:r>
            <a:endParaRPr sz="1941">
              <a:latin typeface="Times New Roman"/>
              <a:cs typeface="Times New Roman"/>
            </a:endParaRPr>
          </a:p>
          <a:p>
            <a:pPr marL="445458" indent="-328910">
              <a:spcBef>
                <a:spcPts val="1694"/>
              </a:spcBef>
              <a:buAutoNum type="romanLcPeriod"/>
              <a:tabLst>
                <a:tab pos="445458" algn="l"/>
                <a:tab pos="446017" algn="l"/>
              </a:tabLst>
            </a:pPr>
            <a:r>
              <a:rPr sz="1941" spc="-4" dirty="0">
                <a:latin typeface="Times New Roman"/>
                <a:cs typeface="Times New Roman"/>
              </a:rPr>
              <a:t>The other two models use size in</a:t>
            </a:r>
            <a:r>
              <a:rPr sz="1941" spc="13" dirty="0">
                <a:latin typeface="Times New Roman"/>
                <a:cs typeface="Times New Roman"/>
              </a:rPr>
              <a:t> </a:t>
            </a:r>
            <a:r>
              <a:rPr sz="1941" spc="-9" dirty="0">
                <a:latin typeface="Times New Roman"/>
                <a:cs typeface="Times New Roman"/>
              </a:rPr>
              <a:t>KLOC</a:t>
            </a:r>
            <a:endParaRPr sz="1941">
              <a:latin typeface="Times New Roman"/>
              <a:cs typeface="Times New Roman"/>
            </a:endParaRPr>
          </a:p>
          <a:p>
            <a:pPr>
              <a:spcBef>
                <a:spcPts val="44"/>
              </a:spcBef>
            </a:pPr>
            <a:endParaRPr sz="2162">
              <a:latin typeface="Times New Roman"/>
              <a:cs typeface="Times New Roman"/>
            </a:endParaRPr>
          </a:p>
          <a:p>
            <a:pPr marL="11206" marR="4483" algn="just"/>
            <a:r>
              <a:rPr sz="1941" spc="-4" dirty="0">
                <a:solidFill>
                  <a:srgbClr val="CC6500"/>
                </a:solidFill>
                <a:latin typeface="Times New Roman"/>
                <a:cs typeface="Times New Roman"/>
              </a:rPr>
              <a:t>Early design model uses unadjusted function points. These function </a:t>
            </a:r>
            <a:r>
              <a:rPr sz="1941" dirty="0">
                <a:solidFill>
                  <a:srgbClr val="CC6500"/>
                </a:solidFill>
                <a:latin typeface="Times New Roman"/>
                <a:cs typeface="Times New Roman"/>
              </a:rPr>
              <a:t>points  </a:t>
            </a:r>
            <a:r>
              <a:rPr sz="1941" spc="-4" dirty="0">
                <a:solidFill>
                  <a:srgbClr val="CC6500"/>
                </a:solidFill>
                <a:latin typeface="Times New Roman"/>
                <a:cs typeface="Times New Roman"/>
              </a:rPr>
              <a:t>are converted into </a:t>
            </a:r>
            <a:r>
              <a:rPr sz="1941" spc="-9" dirty="0">
                <a:solidFill>
                  <a:srgbClr val="CC6500"/>
                </a:solidFill>
                <a:latin typeface="Times New Roman"/>
                <a:cs typeface="Times New Roman"/>
              </a:rPr>
              <a:t>KLOC </a:t>
            </a:r>
            <a:r>
              <a:rPr sz="1941" spc="-4" dirty="0">
                <a:solidFill>
                  <a:srgbClr val="CC6500"/>
                </a:solidFill>
                <a:latin typeface="Times New Roman"/>
                <a:cs typeface="Times New Roman"/>
              </a:rPr>
              <a:t>using Table </a:t>
            </a:r>
            <a:r>
              <a:rPr sz="1941" dirty="0">
                <a:solidFill>
                  <a:srgbClr val="CC6500"/>
                </a:solidFill>
                <a:latin typeface="Times New Roman"/>
                <a:cs typeface="Times New Roman"/>
              </a:rPr>
              <a:t>19. </a:t>
            </a:r>
            <a:r>
              <a:rPr sz="1941" spc="-4" dirty="0">
                <a:solidFill>
                  <a:srgbClr val="CC6500"/>
                </a:solidFill>
                <a:latin typeface="Times New Roman"/>
                <a:cs typeface="Times New Roman"/>
              </a:rPr>
              <a:t>Post architecture </a:t>
            </a:r>
            <a:r>
              <a:rPr sz="1941" dirty="0">
                <a:solidFill>
                  <a:srgbClr val="CC6500"/>
                </a:solidFill>
                <a:latin typeface="Times New Roman"/>
                <a:cs typeface="Times New Roman"/>
              </a:rPr>
              <a:t>model </a:t>
            </a:r>
            <a:r>
              <a:rPr sz="1941" spc="-13" dirty="0">
                <a:solidFill>
                  <a:srgbClr val="CC6500"/>
                </a:solidFill>
                <a:latin typeface="Times New Roman"/>
                <a:cs typeface="Times New Roman"/>
              </a:rPr>
              <a:t>may  </a:t>
            </a:r>
            <a:r>
              <a:rPr sz="1941" spc="-4" dirty="0">
                <a:solidFill>
                  <a:srgbClr val="CC6500"/>
                </a:solidFill>
                <a:latin typeface="Times New Roman"/>
                <a:cs typeface="Times New Roman"/>
              </a:rPr>
              <a:t>compute KLOC after </a:t>
            </a:r>
            <a:r>
              <a:rPr sz="1941" dirty="0">
                <a:solidFill>
                  <a:srgbClr val="CC6500"/>
                </a:solidFill>
                <a:latin typeface="Times New Roman"/>
                <a:cs typeface="Times New Roman"/>
              </a:rPr>
              <a:t>defining </a:t>
            </a:r>
            <a:r>
              <a:rPr sz="1941" spc="-4" dirty="0">
                <a:solidFill>
                  <a:srgbClr val="CC6500"/>
                </a:solidFill>
                <a:latin typeface="Times New Roman"/>
                <a:cs typeface="Times New Roman"/>
              </a:rPr>
              <a:t>LOC counting rules. If function points are  used, then </a:t>
            </a:r>
            <a:r>
              <a:rPr sz="1941" spc="-9" dirty="0">
                <a:solidFill>
                  <a:srgbClr val="CC6500"/>
                </a:solidFill>
                <a:latin typeface="Times New Roman"/>
                <a:cs typeface="Times New Roman"/>
              </a:rPr>
              <a:t>use </a:t>
            </a:r>
            <a:r>
              <a:rPr sz="1941" spc="-4" dirty="0">
                <a:solidFill>
                  <a:srgbClr val="CC6500"/>
                </a:solidFill>
                <a:latin typeface="Times New Roman"/>
                <a:cs typeface="Times New Roman"/>
              </a:rPr>
              <a:t>unadjusted function points and convert it into </a:t>
            </a:r>
            <a:r>
              <a:rPr sz="1941" dirty="0">
                <a:solidFill>
                  <a:srgbClr val="CC6500"/>
                </a:solidFill>
                <a:latin typeface="Times New Roman"/>
                <a:cs typeface="Times New Roman"/>
              </a:rPr>
              <a:t>KLOC </a:t>
            </a:r>
            <a:r>
              <a:rPr sz="1941" spc="-4" dirty="0">
                <a:solidFill>
                  <a:srgbClr val="CC6500"/>
                </a:solidFill>
                <a:latin typeface="Times New Roman"/>
                <a:cs typeface="Times New Roman"/>
              </a:rPr>
              <a:t>using  Table</a:t>
            </a:r>
            <a:r>
              <a:rPr sz="1941" spc="-9" dirty="0">
                <a:solidFill>
                  <a:srgbClr val="CC6500"/>
                </a:solidFill>
                <a:latin typeface="Times New Roman"/>
                <a:cs typeface="Times New Roman"/>
              </a:rPr>
              <a:t> </a:t>
            </a:r>
            <a:r>
              <a:rPr sz="1941" dirty="0">
                <a:solidFill>
                  <a:srgbClr val="CC6500"/>
                </a:solidFill>
                <a:latin typeface="Times New Roman"/>
                <a:cs typeface="Times New Roman"/>
              </a:rPr>
              <a:t>19.</a:t>
            </a:r>
            <a:endParaRPr sz="1941">
              <a:latin typeface="Times New Roman"/>
              <a:cs typeface="Times New Roman"/>
            </a:endParaRPr>
          </a:p>
        </p:txBody>
      </p:sp>
      <p:sp>
        <p:nvSpPr>
          <p:cNvPr id="5" name="object 5"/>
          <p:cNvSpPr txBox="1">
            <a:spLocks noGrp="1"/>
          </p:cNvSpPr>
          <p:nvPr>
            <p:ph type="title"/>
          </p:nvPr>
        </p:nvSpPr>
        <p:spPr>
          <a:xfrm>
            <a:off x="1556084" y="566430"/>
            <a:ext cx="66521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118</a:t>
            </a:r>
            <a:endParaRPr sz="1235">
              <a:latin typeface="Arial"/>
              <a:cs typeface="Arial"/>
            </a:endParaRPr>
          </a:p>
        </p:txBody>
      </p:sp>
    </p:spTree>
    <p:extLst>
      <p:ext uri="{BB962C8B-B14F-4D97-AF65-F5344CB8AC3E}">
        <p14:creationId xmlns:p14="http://schemas.microsoft.com/office/powerpoint/2010/main" val="40348054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4601" y="6210746"/>
            <a:ext cx="4430246" cy="119935"/>
          </a:xfrm>
          <a:prstGeom prst="rect">
            <a:avLst/>
          </a:prstGeom>
        </p:spPr>
        <p:txBody>
          <a:bodyPr vert="horz" wrap="square" lIns="0" tIns="11206" rIns="0" bIns="0" rtlCol="0">
            <a:spAutoFit/>
          </a:bodyPr>
          <a:lstStyle/>
          <a:p>
            <a:pPr marL="33619">
              <a:spcBef>
                <a:spcPts val="88"/>
              </a:spcBef>
            </a:pPr>
            <a:r>
              <a:rPr sz="706" spc="-4" dirty="0">
                <a:latin typeface="Times New Roman"/>
                <a:cs typeface="Times New Roman"/>
              </a:rPr>
              <a:t>Software Engineering </a:t>
            </a:r>
            <a:r>
              <a:rPr sz="706" spc="-9" dirty="0">
                <a:latin typeface="Times New Roman"/>
                <a:cs typeface="Times New Roman"/>
              </a:rPr>
              <a:t>(3</a:t>
            </a:r>
            <a:r>
              <a:rPr sz="662" spc="-13" baseline="22222" dirty="0">
                <a:latin typeface="Times New Roman"/>
                <a:cs typeface="Times New Roman"/>
              </a:rPr>
              <a:t>rd </a:t>
            </a:r>
            <a:r>
              <a:rPr sz="706" spc="-4" dirty="0">
                <a:latin typeface="Times New Roman"/>
                <a:cs typeface="Times New Roman"/>
              </a:rPr>
              <a:t>ed.), </a:t>
            </a:r>
            <a:r>
              <a:rPr sz="706" dirty="0">
                <a:latin typeface="Times New Roman"/>
                <a:cs typeface="Times New Roman"/>
              </a:rPr>
              <a:t>By K.K </a:t>
            </a:r>
            <a:r>
              <a:rPr sz="706" spc="-4" dirty="0">
                <a:latin typeface="Times New Roman"/>
                <a:cs typeface="Times New Roman"/>
              </a:rPr>
              <a:t>Aggarwal </a:t>
            </a:r>
            <a:r>
              <a:rPr sz="706" dirty="0">
                <a:latin typeface="Times New Roman"/>
                <a:cs typeface="Times New Roman"/>
              </a:rPr>
              <a:t>&amp; </a:t>
            </a:r>
            <a:r>
              <a:rPr sz="706" spc="-4" dirty="0">
                <a:latin typeface="Times New Roman"/>
                <a:cs typeface="Times New Roman"/>
              </a:rPr>
              <a:t>Yogesh </a:t>
            </a:r>
            <a:r>
              <a:rPr sz="706" dirty="0">
                <a:latin typeface="Times New Roman"/>
                <a:cs typeface="Times New Roman"/>
              </a:rPr>
              <a:t>Singh, </a:t>
            </a:r>
            <a:r>
              <a:rPr sz="706" spc="-4" dirty="0">
                <a:latin typeface="Times New Roman"/>
                <a:cs typeface="Times New Roman"/>
              </a:rPr>
              <a:t>Copyright </a:t>
            </a:r>
            <a:r>
              <a:rPr sz="706" dirty="0">
                <a:latin typeface="Times New Roman"/>
                <a:cs typeface="Times New Roman"/>
              </a:rPr>
              <a:t>© </a:t>
            </a:r>
            <a:r>
              <a:rPr sz="706" spc="-4" dirty="0">
                <a:latin typeface="Times New Roman"/>
                <a:cs typeface="Times New Roman"/>
              </a:rPr>
              <a:t>New </a:t>
            </a:r>
            <a:r>
              <a:rPr sz="706" spc="-9" dirty="0">
                <a:latin typeface="Times New Roman"/>
                <a:cs typeface="Times New Roman"/>
              </a:rPr>
              <a:t>Age </a:t>
            </a:r>
            <a:r>
              <a:rPr sz="706" spc="-4" dirty="0">
                <a:latin typeface="Times New Roman"/>
                <a:cs typeface="Times New Roman"/>
              </a:rPr>
              <a:t>International Publishers,</a:t>
            </a:r>
            <a:r>
              <a:rPr sz="706" spc="62" dirty="0">
                <a:latin typeface="Times New Roman"/>
                <a:cs typeface="Times New Roman"/>
              </a:rPr>
              <a:t> </a:t>
            </a:r>
            <a:r>
              <a:rPr sz="706" spc="-4" dirty="0">
                <a:latin typeface="Times New Roman"/>
                <a:cs typeface="Times New Roman"/>
              </a:rPr>
              <a:t>2007</a:t>
            </a:r>
            <a:endParaRPr sz="706">
              <a:latin typeface="Times New Roman"/>
              <a:cs typeface="Times New Roman"/>
            </a:endParaRPr>
          </a:p>
        </p:txBody>
      </p:sp>
      <p:graphicFrame>
        <p:nvGraphicFramePr>
          <p:cNvPr id="3" name="object 3"/>
          <p:cNvGraphicFramePr>
            <a:graphicFrameLocks noGrp="1"/>
          </p:cNvGraphicFramePr>
          <p:nvPr/>
        </p:nvGraphicFramePr>
        <p:xfrm>
          <a:off x="3259510" y="1668276"/>
          <a:ext cx="5378824" cy="3836438"/>
        </p:xfrm>
        <a:graphic>
          <a:graphicData uri="http://schemas.openxmlformats.org/drawingml/2006/table">
            <a:tbl>
              <a:tblPr firstRow="1" bandRow="1">
                <a:tableStyleId>{2D5ABB26-0587-4C30-8999-92F81FD0307C}</a:tableStyleId>
              </a:tblPr>
              <a:tblGrid>
                <a:gridCol w="2689412">
                  <a:extLst>
                    <a:ext uri="{9D8B030D-6E8A-4147-A177-3AD203B41FA5}">
                      <a16:colId xmlns:a16="http://schemas.microsoft.com/office/drawing/2014/main" val="20000"/>
                    </a:ext>
                  </a:extLst>
                </a:gridCol>
                <a:gridCol w="2689412">
                  <a:extLst>
                    <a:ext uri="{9D8B030D-6E8A-4147-A177-3AD203B41FA5}">
                      <a16:colId xmlns:a16="http://schemas.microsoft.com/office/drawing/2014/main" val="20001"/>
                    </a:ext>
                  </a:extLst>
                </a:gridCol>
              </a:tblGrid>
              <a:tr h="348278">
                <a:tc>
                  <a:txBody>
                    <a:bodyPr/>
                    <a:lstStyle/>
                    <a:p>
                      <a:pPr marL="921385">
                        <a:lnSpc>
                          <a:spcPct val="100000"/>
                        </a:lnSpc>
                        <a:spcBef>
                          <a:spcPts val="300"/>
                        </a:spcBef>
                      </a:pPr>
                      <a:r>
                        <a:rPr sz="1800" b="1" spc="-5" dirty="0">
                          <a:latin typeface="Arial"/>
                          <a:cs typeface="Arial"/>
                        </a:rPr>
                        <a:t>Language</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2B5AB"/>
                    </a:solidFill>
                  </a:tcPr>
                </a:tc>
                <a:tc>
                  <a:txBody>
                    <a:bodyPr/>
                    <a:lstStyle/>
                    <a:p>
                      <a:pPr algn="ctr">
                        <a:lnSpc>
                          <a:spcPct val="100000"/>
                        </a:lnSpc>
                        <a:spcBef>
                          <a:spcPts val="300"/>
                        </a:spcBef>
                      </a:pPr>
                      <a:r>
                        <a:rPr sz="1800" b="1" dirty="0">
                          <a:latin typeface="Arial"/>
                          <a:cs typeface="Arial"/>
                        </a:rPr>
                        <a:t>SLOC/UFP</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2B5AB"/>
                    </a:solidFill>
                  </a:tcPr>
                </a:tc>
                <a:extLst>
                  <a:ext uri="{0D108BD9-81ED-4DB2-BD59-A6C34878D82A}">
                    <a16:rowId xmlns:a16="http://schemas.microsoft.com/office/drawing/2014/main" val="10000"/>
                  </a:ext>
                </a:extLst>
              </a:tr>
              <a:tr h="349623">
                <a:tc>
                  <a:txBody>
                    <a:bodyPr/>
                    <a:lstStyle/>
                    <a:p>
                      <a:pPr marL="90805">
                        <a:lnSpc>
                          <a:spcPct val="100000"/>
                        </a:lnSpc>
                        <a:spcBef>
                          <a:spcPts val="315"/>
                        </a:spcBef>
                      </a:pPr>
                      <a:r>
                        <a:rPr sz="1800" dirty="0">
                          <a:latin typeface="Arial"/>
                          <a:cs typeface="Arial"/>
                        </a:rPr>
                        <a:t>Ada</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71</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48278">
                <a:tc>
                  <a:txBody>
                    <a:bodyPr/>
                    <a:lstStyle/>
                    <a:p>
                      <a:pPr marL="90805">
                        <a:lnSpc>
                          <a:spcPct val="100000"/>
                        </a:lnSpc>
                        <a:spcBef>
                          <a:spcPts val="300"/>
                        </a:spcBef>
                      </a:pPr>
                      <a:r>
                        <a:rPr sz="1800" spc="-5" dirty="0">
                          <a:latin typeface="Arial"/>
                          <a:cs typeface="Arial"/>
                        </a:rPr>
                        <a:t>AI</a:t>
                      </a:r>
                      <a:r>
                        <a:rPr sz="1800" spc="-15" dirty="0">
                          <a:latin typeface="Arial"/>
                          <a:cs typeface="Arial"/>
                        </a:rPr>
                        <a:t> </a:t>
                      </a:r>
                      <a:r>
                        <a:rPr sz="1800" spc="-5" dirty="0">
                          <a:latin typeface="Arial"/>
                          <a:cs typeface="Arial"/>
                        </a:rPr>
                        <a:t>Shell</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49</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48278">
                <a:tc>
                  <a:txBody>
                    <a:bodyPr/>
                    <a:lstStyle/>
                    <a:p>
                      <a:pPr marL="90805">
                        <a:lnSpc>
                          <a:spcPct val="100000"/>
                        </a:lnSpc>
                        <a:spcBef>
                          <a:spcPts val="300"/>
                        </a:spcBef>
                      </a:pPr>
                      <a:r>
                        <a:rPr sz="1800" spc="-5" dirty="0">
                          <a:latin typeface="Arial"/>
                          <a:cs typeface="Arial"/>
                        </a:rPr>
                        <a:t>APL</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32</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49623">
                <a:tc>
                  <a:txBody>
                    <a:bodyPr/>
                    <a:lstStyle/>
                    <a:p>
                      <a:pPr marL="90805">
                        <a:lnSpc>
                          <a:spcPct val="100000"/>
                        </a:lnSpc>
                        <a:spcBef>
                          <a:spcPts val="315"/>
                        </a:spcBef>
                      </a:pPr>
                      <a:r>
                        <a:rPr sz="1800" spc="-5" dirty="0">
                          <a:latin typeface="Arial"/>
                          <a:cs typeface="Arial"/>
                        </a:rPr>
                        <a:t>Assembly</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320</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8278">
                <a:tc>
                  <a:txBody>
                    <a:bodyPr/>
                    <a:lstStyle/>
                    <a:p>
                      <a:pPr marL="90805">
                        <a:lnSpc>
                          <a:spcPct val="100000"/>
                        </a:lnSpc>
                        <a:spcBef>
                          <a:spcPts val="300"/>
                        </a:spcBef>
                      </a:pPr>
                      <a:r>
                        <a:rPr sz="1800" spc="-5" dirty="0">
                          <a:latin typeface="Arial"/>
                          <a:cs typeface="Arial"/>
                        </a:rPr>
                        <a:t>Assembly</a:t>
                      </a:r>
                      <a:r>
                        <a:rPr sz="1800" spc="-15" dirty="0">
                          <a:latin typeface="Arial"/>
                          <a:cs typeface="Arial"/>
                        </a:rPr>
                        <a:t> </a:t>
                      </a:r>
                      <a:r>
                        <a:rPr sz="1800" spc="-10" dirty="0">
                          <a:latin typeface="Arial"/>
                          <a:cs typeface="Arial"/>
                        </a:rPr>
                        <a:t>(Macro)</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213</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49623">
                <a:tc>
                  <a:txBody>
                    <a:bodyPr/>
                    <a:lstStyle/>
                    <a:p>
                      <a:pPr marL="90805">
                        <a:lnSpc>
                          <a:spcPct val="100000"/>
                        </a:lnSpc>
                        <a:spcBef>
                          <a:spcPts val="300"/>
                        </a:spcBef>
                      </a:pPr>
                      <a:r>
                        <a:rPr sz="1800" spc="-5" dirty="0">
                          <a:latin typeface="Arial"/>
                          <a:cs typeface="Arial"/>
                        </a:rPr>
                        <a:t>ANSI/Quick/Turbo</a:t>
                      </a:r>
                      <a:r>
                        <a:rPr sz="1800" spc="-20" dirty="0">
                          <a:latin typeface="Arial"/>
                          <a:cs typeface="Arial"/>
                        </a:rPr>
                        <a:t> </a:t>
                      </a:r>
                      <a:r>
                        <a:rPr sz="1800" spc="-5" dirty="0">
                          <a:latin typeface="Arial"/>
                          <a:cs typeface="Arial"/>
                        </a:rPr>
                        <a:t>Basic</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64</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48278">
                <a:tc>
                  <a:txBody>
                    <a:bodyPr/>
                    <a:lstStyle/>
                    <a:p>
                      <a:pPr marL="90805">
                        <a:lnSpc>
                          <a:spcPct val="100000"/>
                        </a:lnSpc>
                        <a:spcBef>
                          <a:spcPts val="300"/>
                        </a:spcBef>
                      </a:pPr>
                      <a:r>
                        <a:rPr sz="1800" spc="-5" dirty="0">
                          <a:latin typeface="Arial"/>
                          <a:cs typeface="Arial"/>
                        </a:rPr>
                        <a:t>Basic-Compiled</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91</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48278">
                <a:tc>
                  <a:txBody>
                    <a:bodyPr/>
                    <a:lstStyle/>
                    <a:p>
                      <a:pPr marL="90805">
                        <a:lnSpc>
                          <a:spcPct val="100000"/>
                        </a:lnSpc>
                        <a:spcBef>
                          <a:spcPts val="300"/>
                        </a:spcBef>
                      </a:pPr>
                      <a:r>
                        <a:rPr sz="1800" spc="-5" dirty="0">
                          <a:latin typeface="Arial"/>
                          <a:cs typeface="Arial"/>
                        </a:rPr>
                        <a:t>Basic-Interpreted</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128</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49623">
                <a:tc>
                  <a:txBody>
                    <a:bodyPr/>
                    <a:lstStyle/>
                    <a:p>
                      <a:pPr marL="90805">
                        <a:lnSpc>
                          <a:spcPct val="100000"/>
                        </a:lnSpc>
                        <a:spcBef>
                          <a:spcPts val="315"/>
                        </a:spcBef>
                      </a:pPr>
                      <a:r>
                        <a:rPr sz="1800" dirty="0">
                          <a:latin typeface="Arial"/>
                          <a:cs typeface="Arial"/>
                        </a:rPr>
                        <a:t>C</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128</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8278">
                <a:tc>
                  <a:txBody>
                    <a:bodyPr/>
                    <a:lstStyle/>
                    <a:p>
                      <a:pPr marL="90805">
                        <a:lnSpc>
                          <a:spcPct val="100000"/>
                        </a:lnSpc>
                        <a:spcBef>
                          <a:spcPts val="300"/>
                        </a:spcBef>
                      </a:pPr>
                      <a:r>
                        <a:rPr sz="1800" dirty="0">
                          <a:latin typeface="Arial"/>
                          <a:cs typeface="Arial"/>
                        </a:rPr>
                        <a:t>C++</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00"/>
                        </a:spcBef>
                      </a:pPr>
                      <a:r>
                        <a:rPr sz="1800" dirty="0">
                          <a:latin typeface="Arial"/>
                          <a:cs typeface="Arial"/>
                        </a:rPr>
                        <a:t>29</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
        <p:nvSpPr>
          <p:cNvPr id="4" name="object 4"/>
          <p:cNvSpPr txBox="1"/>
          <p:nvPr/>
        </p:nvSpPr>
        <p:spPr>
          <a:xfrm>
            <a:off x="3918472" y="5766992"/>
            <a:ext cx="4179234"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19: </a:t>
            </a:r>
            <a:r>
              <a:rPr sz="1412" spc="-4" dirty="0">
                <a:latin typeface="Arial"/>
                <a:cs typeface="Arial"/>
              </a:rPr>
              <a:t>Converting function points to lines of</a:t>
            </a:r>
            <a:r>
              <a:rPr sz="1412" spc="66" dirty="0">
                <a:latin typeface="Arial"/>
                <a:cs typeface="Arial"/>
              </a:rPr>
              <a:t> </a:t>
            </a:r>
            <a:r>
              <a:rPr sz="1412" dirty="0">
                <a:latin typeface="Arial"/>
                <a:cs typeface="Arial"/>
              </a:rPr>
              <a:t>code</a:t>
            </a:r>
            <a:endParaRPr sz="1412">
              <a:latin typeface="Arial"/>
              <a:cs typeface="Arial"/>
            </a:endParaRPr>
          </a:p>
        </p:txBody>
      </p:sp>
      <p:sp>
        <p:nvSpPr>
          <p:cNvPr id="5" name="object 5"/>
          <p:cNvSpPr txBox="1"/>
          <p:nvPr/>
        </p:nvSpPr>
        <p:spPr>
          <a:xfrm>
            <a:off x="8788097" y="6061483"/>
            <a:ext cx="959224" cy="255678"/>
          </a:xfrm>
          <a:prstGeom prst="rect">
            <a:avLst/>
          </a:prstGeom>
        </p:spPr>
        <p:txBody>
          <a:bodyPr vert="horz" wrap="square" lIns="0" tIns="11206" rIns="0" bIns="0" rtlCol="0">
            <a:spAutoFit/>
          </a:bodyPr>
          <a:lstStyle/>
          <a:p>
            <a:pPr marL="33619">
              <a:spcBef>
                <a:spcPts val="88"/>
              </a:spcBef>
            </a:pPr>
            <a:r>
              <a:rPr sz="1588" b="1" spc="-35" dirty="0">
                <a:latin typeface="Arial"/>
                <a:cs typeface="Arial"/>
              </a:rPr>
              <a:t>Cont…</a:t>
            </a:r>
            <a:r>
              <a:rPr sz="1853" spc="-53" baseline="-17857" dirty="0">
                <a:latin typeface="Arial"/>
                <a:cs typeface="Arial"/>
              </a:rPr>
              <a:t>119</a:t>
            </a:r>
            <a:endParaRPr sz="1853" baseline="-17857">
              <a:latin typeface="Arial"/>
              <a:cs typeface="Arial"/>
            </a:endParaRPr>
          </a:p>
        </p:txBody>
      </p:sp>
      <p:sp>
        <p:nvSpPr>
          <p:cNvPr id="6" name="object 6"/>
          <p:cNvSpPr txBox="1">
            <a:spLocks noGrp="1"/>
          </p:cNvSpPr>
          <p:nvPr>
            <p:ph type="title"/>
          </p:nvPr>
        </p:nvSpPr>
        <p:spPr>
          <a:xfrm>
            <a:off x="1588168" y="566430"/>
            <a:ext cx="66200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6369449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259510" y="1668276"/>
          <a:ext cx="5378824" cy="3836438"/>
        </p:xfrm>
        <a:graphic>
          <a:graphicData uri="http://schemas.openxmlformats.org/drawingml/2006/table">
            <a:tbl>
              <a:tblPr firstRow="1" bandRow="1">
                <a:tableStyleId>{2D5ABB26-0587-4C30-8999-92F81FD0307C}</a:tableStyleId>
              </a:tblPr>
              <a:tblGrid>
                <a:gridCol w="2689412">
                  <a:extLst>
                    <a:ext uri="{9D8B030D-6E8A-4147-A177-3AD203B41FA5}">
                      <a16:colId xmlns:a16="http://schemas.microsoft.com/office/drawing/2014/main" val="20000"/>
                    </a:ext>
                  </a:extLst>
                </a:gridCol>
                <a:gridCol w="2689412">
                  <a:extLst>
                    <a:ext uri="{9D8B030D-6E8A-4147-A177-3AD203B41FA5}">
                      <a16:colId xmlns:a16="http://schemas.microsoft.com/office/drawing/2014/main" val="20001"/>
                    </a:ext>
                  </a:extLst>
                </a:gridCol>
              </a:tblGrid>
              <a:tr h="348278">
                <a:tc>
                  <a:txBody>
                    <a:bodyPr/>
                    <a:lstStyle/>
                    <a:p>
                      <a:pPr marL="921385">
                        <a:lnSpc>
                          <a:spcPct val="100000"/>
                        </a:lnSpc>
                        <a:spcBef>
                          <a:spcPts val="300"/>
                        </a:spcBef>
                      </a:pPr>
                      <a:r>
                        <a:rPr sz="1800" b="1" spc="-5" dirty="0">
                          <a:latin typeface="Arial"/>
                          <a:cs typeface="Arial"/>
                        </a:rPr>
                        <a:t>Language</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2B5AB"/>
                    </a:solidFill>
                  </a:tcPr>
                </a:tc>
                <a:tc>
                  <a:txBody>
                    <a:bodyPr/>
                    <a:lstStyle/>
                    <a:p>
                      <a:pPr algn="ctr">
                        <a:lnSpc>
                          <a:spcPct val="100000"/>
                        </a:lnSpc>
                        <a:spcBef>
                          <a:spcPts val="300"/>
                        </a:spcBef>
                      </a:pPr>
                      <a:r>
                        <a:rPr sz="1800" b="1" dirty="0">
                          <a:latin typeface="Arial"/>
                          <a:cs typeface="Arial"/>
                        </a:rPr>
                        <a:t>SLOC/UFP</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2B5AB"/>
                    </a:solidFill>
                  </a:tcPr>
                </a:tc>
                <a:extLst>
                  <a:ext uri="{0D108BD9-81ED-4DB2-BD59-A6C34878D82A}">
                    <a16:rowId xmlns:a16="http://schemas.microsoft.com/office/drawing/2014/main" val="10000"/>
                  </a:ext>
                </a:extLst>
              </a:tr>
              <a:tr h="349623">
                <a:tc>
                  <a:txBody>
                    <a:bodyPr/>
                    <a:lstStyle/>
                    <a:p>
                      <a:pPr marL="90805">
                        <a:lnSpc>
                          <a:spcPct val="100000"/>
                        </a:lnSpc>
                        <a:spcBef>
                          <a:spcPts val="315"/>
                        </a:spcBef>
                      </a:pPr>
                      <a:r>
                        <a:rPr sz="1800" dirty="0">
                          <a:latin typeface="Arial"/>
                          <a:cs typeface="Arial"/>
                        </a:rPr>
                        <a:t>ANSI Cobol</a:t>
                      </a:r>
                      <a:r>
                        <a:rPr sz="1800" spc="-25" dirty="0">
                          <a:latin typeface="Arial"/>
                          <a:cs typeface="Arial"/>
                        </a:rPr>
                        <a:t> </a:t>
                      </a:r>
                      <a:r>
                        <a:rPr sz="1800" spc="-10" dirty="0">
                          <a:latin typeface="Arial"/>
                          <a:cs typeface="Arial"/>
                        </a:rPr>
                        <a:t>85</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91</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48278">
                <a:tc>
                  <a:txBody>
                    <a:bodyPr/>
                    <a:lstStyle/>
                    <a:p>
                      <a:pPr marL="90805">
                        <a:lnSpc>
                          <a:spcPct val="100000"/>
                        </a:lnSpc>
                        <a:spcBef>
                          <a:spcPts val="300"/>
                        </a:spcBef>
                      </a:pPr>
                      <a:r>
                        <a:rPr sz="1800" spc="-5" dirty="0">
                          <a:latin typeface="Arial"/>
                          <a:cs typeface="Arial"/>
                        </a:rPr>
                        <a:t>Fortan</a:t>
                      </a:r>
                      <a:r>
                        <a:rPr sz="1800" spc="-10" dirty="0">
                          <a:latin typeface="Arial"/>
                          <a:cs typeface="Arial"/>
                        </a:rPr>
                        <a:t> 77</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105</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48278">
                <a:tc>
                  <a:txBody>
                    <a:bodyPr/>
                    <a:lstStyle/>
                    <a:p>
                      <a:pPr marL="90805">
                        <a:lnSpc>
                          <a:spcPct val="100000"/>
                        </a:lnSpc>
                        <a:spcBef>
                          <a:spcPts val="300"/>
                        </a:spcBef>
                      </a:pPr>
                      <a:r>
                        <a:rPr sz="1800" spc="-5" dirty="0">
                          <a:latin typeface="Arial"/>
                          <a:cs typeface="Arial"/>
                        </a:rPr>
                        <a:t>Forth</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64</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49623">
                <a:tc>
                  <a:txBody>
                    <a:bodyPr/>
                    <a:lstStyle/>
                    <a:p>
                      <a:pPr marL="90805">
                        <a:lnSpc>
                          <a:spcPct val="100000"/>
                        </a:lnSpc>
                        <a:spcBef>
                          <a:spcPts val="315"/>
                        </a:spcBef>
                      </a:pPr>
                      <a:r>
                        <a:rPr sz="1800" spc="-5" dirty="0">
                          <a:latin typeface="Arial"/>
                          <a:cs typeface="Arial"/>
                        </a:rPr>
                        <a:t>Jovial</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105</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48278">
                <a:tc>
                  <a:txBody>
                    <a:bodyPr/>
                    <a:lstStyle/>
                    <a:p>
                      <a:pPr marL="90805">
                        <a:lnSpc>
                          <a:spcPct val="100000"/>
                        </a:lnSpc>
                        <a:spcBef>
                          <a:spcPts val="300"/>
                        </a:spcBef>
                      </a:pPr>
                      <a:r>
                        <a:rPr sz="1800" dirty="0">
                          <a:latin typeface="Arial"/>
                          <a:cs typeface="Arial"/>
                        </a:rPr>
                        <a:t>Lisp</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64</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49623">
                <a:tc>
                  <a:txBody>
                    <a:bodyPr/>
                    <a:lstStyle/>
                    <a:p>
                      <a:pPr marL="90805">
                        <a:lnSpc>
                          <a:spcPct val="100000"/>
                        </a:lnSpc>
                        <a:spcBef>
                          <a:spcPts val="300"/>
                        </a:spcBef>
                      </a:pPr>
                      <a:r>
                        <a:rPr sz="1800" dirty="0">
                          <a:latin typeface="Arial"/>
                          <a:cs typeface="Arial"/>
                        </a:rPr>
                        <a:t>Modula</a:t>
                      </a:r>
                      <a:r>
                        <a:rPr sz="1800" spc="-20" dirty="0">
                          <a:latin typeface="Arial"/>
                          <a:cs typeface="Arial"/>
                        </a:rPr>
                        <a:t> </a:t>
                      </a:r>
                      <a:r>
                        <a:rPr sz="1800" dirty="0">
                          <a:latin typeface="Arial"/>
                          <a:cs typeface="Arial"/>
                        </a:rPr>
                        <a:t>2</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80</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48278">
                <a:tc>
                  <a:txBody>
                    <a:bodyPr/>
                    <a:lstStyle/>
                    <a:p>
                      <a:pPr marL="90805">
                        <a:lnSpc>
                          <a:spcPct val="100000"/>
                        </a:lnSpc>
                        <a:spcBef>
                          <a:spcPts val="300"/>
                        </a:spcBef>
                      </a:pPr>
                      <a:r>
                        <a:rPr sz="1800" dirty="0">
                          <a:latin typeface="Arial"/>
                          <a:cs typeface="Arial"/>
                        </a:rPr>
                        <a:t>Pascal</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91</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48278">
                <a:tc>
                  <a:txBody>
                    <a:bodyPr/>
                    <a:lstStyle/>
                    <a:p>
                      <a:pPr marL="90805">
                        <a:lnSpc>
                          <a:spcPct val="100000"/>
                        </a:lnSpc>
                        <a:spcBef>
                          <a:spcPts val="300"/>
                        </a:spcBef>
                      </a:pPr>
                      <a:r>
                        <a:rPr sz="1800" dirty="0">
                          <a:latin typeface="Arial"/>
                          <a:cs typeface="Arial"/>
                        </a:rPr>
                        <a:t>Prolog</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00"/>
                        </a:spcBef>
                      </a:pPr>
                      <a:r>
                        <a:rPr sz="1800" dirty="0">
                          <a:latin typeface="Arial"/>
                          <a:cs typeface="Arial"/>
                        </a:rPr>
                        <a:t>64</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49623">
                <a:tc>
                  <a:txBody>
                    <a:bodyPr/>
                    <a:lstStyle/>
                    <a:p>
                      <a:pPr marL="90805">
                        <a:lnSpc>
                          <a:spcPct val="100000"/>
                        </a:lnSpc>
                        <a:spcBef>
                          <a:spcPts val="315"/>
                        </a:spcBef>
                      </a:pPr>
                      <a:r>
                        <a:rPr sz="1800" dirty="0">
                          <a:latin typeface="Arial"/>
                          <a:cs typeface="Arial"/>
                        </a:rPr>
                        <a:t>Report</a:t>
                      </a:r>
                      <a:r>
                        <a:rPr sz="1800" spc="-30" dirty="0">
                          <a:latin typeface="Arial"/>
                          <a:cs typeface="Arial"/>
                        </a:rPr>
                        <a:t> </a:t>
                      </a:r>
                      <a:r>
                        <a:rPr sz="1800" spc="-10" dirty="0">
                          <a:latin typeface="Arial"/>
                          <a:cs typeface="Arial"/>
                        </a:rPr>
                        <a:t>Generator</a:t>
                      </a:r>
                      <a:endParaRPr sz="18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800" dirty="0">
                          <a:latin typeface="Arial"/>
                          <a:cs typeface="Arial"/>
                        </a:rPr>
                        <a:t>80</a:t>
                      </a:r>
                      <a:endParaRPr sz="18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8278">
                <a:tc>
                  <a:txBody>
                    <a:bodyPr/>
                    <a:lstStyle/>
                    <a:p>
                      <a:pPr marL="90805">
                        <a:lnSpc>
                          <a:spcPct val="100000"/>
                        </a:lnSpc>
                        <a:spcBef>
                          <a:spcPts val="300"/>
                        </a:spcBef>
                      </a:pPr>
                      <a:r>
                        <a:rPr sz="1800" spc="-5" dirty="0">
                          <a:latin typeface="Arial"/>
                          <a:cs typeface="Arial"/>
                        </a:rPr>
                        <a:t>Spreadsheet</a:t>
                      </a:r>
                      <a:endParaRPr sz="1800">
                        <a:latin typeface="Arial"/>
                        <a:cs typeface="Arial"/>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00"/>
                        </a:spcBef>
                      </a:pPr>
                      <a:r>
                        <a:rPr sz="1800" dirty="0">
                          <a:latin typeface="Arial"/>
                          <a:cs typeface="Arial"/>
                        </a:rPr>
                        <a:t>6</a:t>
                      </a:r>
                      <a:endParaRPr sz="1800">
                        <a:latin typeface="Arial"/>
                        <a:cs typeface="Arial"/>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
        <p:nvSpPr>
          <p:cNvPr id="3" name="object 3"/>
          <p:cNvSpPr txBox="1"/>
          <p:nvPr/>
        </p:nvSpPr>
        <p:spPr>
          <a:xfrm>
            <a:off x="3918472" y="5766992"/>
            <a:ext cx="4179234" cy="228054"/>
          </a:xfrm>
          <a:prstGeom prst="rect">
            <a:avLst/>
          </a:prstGeom>
        </p:spPr>
        <p:txBody>
          <a:bodyPr vert="horz" wrap="square" lIns="0" tIns="10646" rIns="0" bIns="0" rtlCol="0">
            <a:spAutoFit/>
          </a:bodyPr>
          <a:lstStyle/>
          <a:p>
            <a:pPr marL="11206">
              <a:spcBef>
                <a:spcPts val="84"/>
              </a:spcBef>
            </a:pPr>
            <a:r>
              <a:rPr sz="1412" b="1" spc="-4" dirty="0">
                <a:latin typeface="Arial"/>
                <a:cs typeface="Arial"/>
              </a:rPr>
              <a:t>Table </a:t>
            </a:r>
            <a:r>
              <a:rPr sz="1412" b="1" dirty="0">
                <a:latin typeface="Arial"/>
                <a:cs typeface="Arial"/>
              </a:rPr>
              <a:t>19: </a:t>
            </a:r>
            <a:r>
              <a:rPr sz="1412" spc="-4" dirty="0">
                <a:latin typeface="Arial"/>
                <a:cs typeface="Arial"/>
              </a:rPr>
              <a:t>Converting function points to lines of</a:t>
            </a:r>
            <a:r>
              <a:rPr sz="1412" spc="66" dirty="0">
                <a:latin typeface="Arial"/>
                <a:cs typeface="Arial"/>
              </a:rPr>
              <a:t> </a:t>
            </a:r>
            <a:r>
              <a:rPr sz="1412" dirty="0">
                <a:latin typeface="Arial"/>
                <a:cs typeface="Arial"/>
              </a:rPr>
              <a:t>code</a:t>
            </a:r>
            <a:endParaRPr sz="1412">
              <a:latin typeface="Arial"/>
              <a:cs typeface="Arial"/>
            </a:endParaRPr>
          </a:p>
        </p:txBody>
      </p:sp>
      <p:sp>
        <p:nvSpPr>
          <p:cNvPr id="4" name="object 4"/>
          <p:cNvSpPr txBox="1">
            <a:spLocks noGrp="1"/>
          </p:cNvSpPr>
          <p:nvPr>
            <p:ph type="title"/>
          </p:nvPr>
        </p:nvSpPr>
        <p:spPr>
          <a:xfrm>
            <a:off x="1283368" y="566430"/>
            <a:ext cx="69248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120</a:t>
            </a:r>
            <a:endParaRPr sz="1235">
              <a:latin typeface="Arial"/>
              <a:cs typeface="Arial"/>
            </a:endParaRPr>
          </a:p>
        </p:txBody>
      </p:sp>
    </p:spTree>
    <p:extLst>
      <p:ext uri="{BB962C8B-B14F-4D97-AF65-F5344CB8AC3E}">
        <p14:creationId xmlns:p14="http://schemas.microsoft.com/office/powerpoint/2010/main" val="298505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66430"/>
            <a:ext cx="72937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0294" y="1767840"/>
            <a:ext cx="7257490" cy="4431447"/>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The five functional units are divided in </a:t>
            </a:r>
            <a:r>
              <a:rPr sz="2471" spc="-9" dirty="0">
                <a:latin typeface="Times New Roman"/>
                <a:cs typeface="Times New Roman"/>
              </a:rPr>
              <a:t>two</a:t>
            </a:r>
            <a:r>
              <a:rPr sz="2471" spc="9" dirty="0">
                <a:latin typeface="Times New Roman"/>
                <a:cs typeface="Times New Roman"/>
              </a:rPr>
              <a:t> </a:t>
            </a:r>
            <a:r>
              <a:rPr sz="2471" spc="-4" dirty="0">
                <a:latin typeface="Times New Roman"/>
                <a:cs typeface="Times New Roman"/>
              </a:rPr>
              <a:t>categories:</a:t>
            </a:r>
            <a:endParaRPr sz="2471">
              <a:latin typeface="Times New Roman"/>
              <a:cs typeface="Times New Roman"/>
            </a:endParaRPr>
          </a:p>
          <a:p>
            <a:pPr>
              <a:spcBef>
                <a:spcPts val="44"/>
              </a:spcBef>
            </a:pPr>
            <a:endParaRPr sz="1985">
              <a:latin typeface="Times New Roman"/>
              <a:cs typeface="Times New Roman"/>
            </a:endParaRPr>
          </a:p>
          <a:p>
            <a:pPr marL="77885"/>
            <a:r>
              <a:rPr sz="2471" spc="-4" dirty="0">
                <a:solidFill>
                  <a:srgbClr val="650065"/>
                </a:solidFill>
                <a:latin typeface="Times New Roman"/>
                <a:cs typeface="Times New Roman"/>
              </a:rPr>
              <a:t>(i) </a:t>
            </a:r>
            <a:r>
              <a:rPr sz="2471" spc="-9" dirty="0">
                <a:solidFill>
                  <a:srgbClr val="650065"/>
                </a:solidFill>
                <a:latin typeface="Times New Roman"/>
                <a:cs typeface="Times New Roman"/>
              </a:rPr>
              <a:t>Data </a:t>
            </a:r>
            <a:r>
              <a:rPr sz="2471" spc="-4" dirty="0">
                <a:solidFill>
                  <a:srgbClr val="650065"/>
                </a:solidFill>
                <a:latin typeface="Times New Roman"/>
                <a:cs typeface="Times New Roman"/>
              </a:rPr>
              <a:t>function</a:t>
            </a:r>
            <a:r>
              <a:rPr sz="2471" dirty="0">
                <a:solidFill>
                  <a:srgbClr val="650065"/>
                </a:solidFill>
                <a:latin typeface="Times New Roman"/>
                <a:cs typeface="Times New Roman"/>
              </a:rPr>
              <a:t> </a:t>
            </a:r>
            <a:r>
              <a:rPr sz="2471" spc="-4" dirty="0">
                <a:solidFill>
                  <a:srgbClr val="650065"/>
                </a:solidFill>
                <a:latin typeface="Times New Roman"/>
                <a:cs typeface="Times New Roman"/>
              </a:rPr>
              <a:t>types</a:t>
            </a:r>
            <a:endParaRPr sz="2471">
              <a:latin typeface="Times New Roman"/>
              <a:cs typeface="Times New Roman"/>
            </a:endParaRPr>
          </a:p>
          <a:p>
            <a:pPr>
              <a:spcBef>
                <a:spcPts val="4"/>
              </a:spcBef>
            </a:pPr>
            <a:endParaRPr sz="2030">
              <a:latin typeface="Times New Roman"/>
              <a:cs typeface="Times New Roman"/>
            </a:endParaRPr>
          </a:p>
          <a:p>
            <a:pPr marL="312100" marR="4483" indent="-301454" algn="just">
              <a:buFont typeface="MS Gothic"/>
              <a:buChar char="▪"/>
              <a:tabLst>
                <a:tab pos="312661" algn="l"/>
              </a:tabLst>
            </a:pPr>
            <a:r>
              <a:rPr sz="2294" spc="-4" dirty="0">
                <a:solidFill>
                  <a:srgbClr val="A50020"/>
                </a:solidFill>
                <a:latin typeface="Times New Roman"/>
                <a:cs typeface="Times New Roman"/>
              </a:rPr>
              <a:t>Internal Logical Files </a:t>
            </a:r>
            <a:r>
              <a:rPr sz="2294" dirty="0">
                <a:solidFill>
                  <a:srgbClr val="A50020"/>
                </a:solidFill>
                <a:latin typeface="Times New Roman"/>
                <a:cs typeface="Times New Roman"/>
              </a:rPr>
              <a:t>(ILF): A </a:t>
            </a:r>
            <a:r>
              <a:rPr sz="2294" spc="-4" dirty="0">
                <a:solidFill>
                  <a:srgbClr val="A50020"/>
                </a:solidFill>
                <a:latin typeface="Times New Roman"/>
                <a:cs typeface="Times New Roman"/>
              </a:rPr>
              <a:t>user </a:t>
            </a:r>
            <a:r>
              <a:rPr sz="2294" dirty="0">
                <a:solidFill>
                  <a:srgbClr val="A50020"/>
                </a:solidFill>
                <a:latin typeface="Times New Roman"/>
                <a:cs typeface="Times New Roman"/>
              </a:rPr>
              <a:t>identifiable </a:t>
            </a:r>
            <a:r>
              <a:rPr sz="2294" spc="-4" dirty="0">
                <a:solidFill>
                  <a:srgbClr val="A50020"/>
                </a:solidFill>
                <a:latin typeface="Times New Roman"/>
                <a:cs typeface="Times New Roman"/>
              </a:rPr>
              <a:t>group </a:t>
            </a:r>
            <a:r>
              <a:rPr sz="2294" dirty="0">
                <a:solidFill>
                  <a:srgbClr val="A50020"/>
                </a:solidFill>
                <a:latin typeface="Times New Roman"/>
                <a:cs typeface="Times New Roman"/>
              </a:rPr>
              <a:t>of  logical </a:t>
            </a:r>
            <a:r>
              <a:rPr sz="2294" spc="-4" dirty="0">
                <a:solidFill>
                  <a:srgbClr val="A50020"/>
                </a:solidFill>
                <a:latin typeface="Times New Roman"/>
                <a:cs typeface="Times New Roman"/>
              </a:rPr>
              <a:t>related </a:t>
            </a:r>
            <a:r>
              <a:rPr sz="2294" dirty="0">
                <a:solidFill>
                  <a:srgbClr val="A50020"/>
                </a:solidFill>
                <a:latin typeface="Times New Roman"/>
                <a:cs typeface="Times New Roman"/>
              </a:rPr>
              <a:t>data or </a:t>
            </a:r>
            <a:r>
              <a:rPr sz="2294" spc="-4" dirty="0">
                <a:solidFill>
                  <a:srgbClr val="A50020"/>
                </a:solidFill>
                <a:latin typeface="Times New Roman"/>
                <a:cs typeface="Times New Roman"/>
              </a:rPr>
              <a:t>control </a:t>
            </a:r>
            <a:r>
              <a:rPr sz="2294" dirty="0">
                <a:solidFill>
                  <a:srgbClr val="A50020"/>
                </a:solidFill>
                <a:latin typeface="Times New Roman"/>
                <a:cs typeface="Times New Roman"/>
              </a:rPr>
              <a:t>information </a:t>
            </a:r>
            <a:r>
              <a:rPr sz="2294" spc="-4" dirty="0">
                <a:solidFill>
                  <a:srgbClr val="A50020"/>
                </a:solidFill>
                <a:latin typeface="Times New Roman"/>
                <a:cs typeface="Times New Roman"/>
              </a:rPr>
              <a:t>maintained  </a:t>
            </a:r>
            <a:r>
              <a:rPr sz="2294" dirty="0">
                <a:solidFill>
                  <a:srgbClr val="A50020"/>
                </a:solidFill>
                <a:latin typeface="Times New Roman"/>
                <a:cs typeface="Times New Roman"/>
              </a:rPr>
              <a:t>within the</a:t>
            </a:r>
            <a:r>
              <a:rPr sz="2294" spc="-13" dirty="0">
                <a:solidFill>
                  <a:srgbClr val="A50020"/>
                </a:solidFill>
                <a:latin typeface="Times New Roman"/>
                <a:cs typeface="Times New Roman"/>
              </a:rPr>
              <a:t> </a:t>
            </a:r>
            <a:r>
              <a:rPr sz="2294" spc="-4" dirty="0">
                <a:solidFill>
                  <a:srgbClr val="A50020"/>
                </a:solidFill>
                <a:latin typeface="Times New Roman"/>
                <a:cs typeface="Times New Roman"/>
              </a:rPr>
              <a:t>system.</a:t>
            </a:r>
            <a:endParaRPr sz="2294">
              <a:latin typeface="Times New Roman"/>
              <a:cs typeface="Times New Roman"/>
            </a:endParaRPr>
          </a:p>
          <a:p>
            <a:pPr marL="312100" marR="4483" indent="-301454" algn="just">
              <a:lnSpc>
                <a:spcPct val="100200"/>
              </a:lnSpc>
              <a:spcBef>
                <a:spcPts val="1659"/>
              </a:spcBef>
              <a:buFont typeface="MS Gothic"/>
              <a:buChar char="▪"/>
              <a:tabLst>
                <a:tab pos="312661" algn="l"/>
              </a:tabLst>
            </a:pPr>
            <a:r>
              <a:rPr sz="2294" spc="-4" dirty="0">
                <a:solidFill>
                  <a:srgbClr val="0000CC"/>
                </a:solidFill>
                <a:latin typeface="Times New Roman"/>
                <a:cs typeface="Times New Roman"/>
              </a:rPr>
              <a:t>External Interface files </a:t>
            </a:r>
            <a:r>
              <a:rPr sz="2294" dirty="0">
                <a:solidFill>
                  <a:srgbClr val="0000CC"/>
                </a:solidFill>
                <a:latin typeface="Times New Roman"/>
                <a:cs typeface="Times New Roman"/>
              </a:rPr>
              <a:t>(EIF): A user </a:t>
            </a:r>
            <a:r>
              <a:rPr sz="2294" spc="-4" dirty="0">
                <a:solidFill>
                  <a:srgbClr val="0000CC"/>
                </a:solidFill>
                <a:latin typeface="Times New Roman"/>
                <a:cs typeface="Times New Roman"/>
              </a:rPr>
              <a:t>identifiable group </a:t>
            </a:r>
            <a:r>
              <a:rPr sz="2294" dirty="0">
                <a:solidFill>
                  <a:srgbClr val="0000CC"/>
                </a:solidFill>
                <a:latin typeface="Times New Roman"/>
                <a:cs typeface="Times New Roman"/>
              </a:rPr>
              <a:t>of  </a:t>
            </a:r>
            <a:r>
              <a:rPr sz="2294" spc="-4" dirty="0">
                <a:solidFill>
                  <a:srgbClr val="0000CC"/>
                </a:solidFill>
                <a:latin typeface="Times New Roman"/>
                <a:cs typeface="Times New Roman"/>
              </a:rPr>
              <a:t>logically related </a:t>
            </a:r>
            <a:r>
              <a:rPr sz="2294" dirty="0">
                <a:solidFill>
                  <a:srgbClr val="0000CC"/>
                </a:solidFill>
                <a:latin typeface="Times New Roman"/>
                <a:cs typeface="Times New Roman"/>
              </a:rPr>
              <a:t>data or </a:t>
            </a:r>
            <a:r>
              <a:rPr sz="2294" spc="-4" dirty="0">
                <a:solidFill>
                  <a:srgbClr val="0000CC"/>
                </a:solidFill>
                <a:latin typeface="Times New Roman"/>
                <a:cs typeface="Times New Roman"/>
              </a:rPr>
              <a:t>control information referenced </a:t>
            </a:r>
            <a:r>
              <a:rPr sz="2294" dirty="0">
                <a:solidFill>
                  <a:srgbClr val="0000CC"/>
                </a:solidFill>
                <a:latin typeface="Times New Roman"/>
                <a:cs typeface="Times New Roman"/>
              </a:rPr>
              <a:t>by  the </a:t>
            </a:r>
            <a:r>
              <a:rPr sz="2294" spc="-4" dirty="0">
                <a:solidFill>
                  <a:srgbClr val="0000CC"/>
                </a:solidFill>
                <a:latin typeface="Times New Roman"/>
                <a:cs typeface="Times New Roman"/>
              </a:rPr>
              <a:t>system, </a:t>
            </a:r>
            <a:r>
              <a:rPr sz="2294" spc="4" dirty="0">
                <a:solidFill>
                  <a:srgbClr val="0000CC"/>
                </a:solidFill>
                <a:latin typeface="Times New Roman"/>
                <a:cs typeface="Times New Roman"/>
              </a:rPr>
              <a:t>but </a:t>
            </a:r>
            <a:r>
              <a:rPr sz="2294" spc="-4" dirty="0">
                <a:solidFill>
                  <a:srgbClr val="0000CC"/>
                </a:solidFill>
                <a:latin typeface="Times New Roman"/>
                <a:cs typeface="Times New Roman"/>
              </a:rPr>
              <a:t>maintained within another system. </a:t>
            </a:r>
            <a:r>
              <a:rPr sz="2294" dirty="0">
                <a:solidFill>
                  <a:srgbClr val="0000CC"/>
                </a:solidFill>
                <a:latin typeface="Times New Roman"/>
                <a:cs typeface="Times New Roman"/>
              </a:rPr>
              <a:t>This  </a:t>
            </a:r>
            <a:r>
              <a:rPr sz="2294" spc="-4" dirty="0">
                <a:solidFill>
                  <a:srgbClr val="0000CC"/>
                </a:solidFill>
                <a:latin typeface="Times New Roman"/>
                <a:cs typeface="Times New Roman"/>
              </a:rPr>
              <a:t>means </a:t>
            </a:r>
            <a:r>
              <a:rPr sz="2294" dirty="0">
                <a:solidFill>
                  <a:srgbClr val="0000CC"/>
                </a:solidFill>
                <a:latin typeface="Times New Roman"/>
                <a:cs typeface="Times New Roman"/>
              </a:rPr>
              <a:t>that EIF </a:t>
            </a:r>
            <a:r>
              <a:rPr sz="2294" spc="-4" dirty="0">
                <a:solidFill>
                  <a:srgbClr val="0000CC"/>
                </a:solidFill>
                <a:latin typeface="Times New Roman"/>
                <a:cs typeface="Times New Roman"/>
              </a:rPr>
              <a:t>counted for </a:t>
            </a:r>
            <a:r>
              <a:rPr sz="2294" dirty="0">
                <a:solidFill>
                  <a:srgbClr val="0000CC"/>
                </a:solidFill>
                <a:latin typeface="Times New Roman"/>
                <a:cs typeface="Times New Roman"/>
              </a:rPr>
              <a:t>one </a:t>
            </a:r>
            <a:r>
              <a:rPr sz="2294" spc="-4" dirty="0">
                <a:solidFill>
                  <a:srgbClr val="0000CC"/>
                </a:solidFill>
                <a:latin typeface="Times New Roman"/>
                <a:cs typeface="Times New Roman"/>
              </a:rPr>
              <a:t>system, may </a:t>
            </a:r>
            <a:r>
              <a:rPr sz="2294" dirty="0">
                <a:solidFill>
                  <a:srgbClr val="0000CC"/>
                </a:solidFill>
                <a:latin typeface="Times New Roman"/>
                <a:cs typeface="Times New Roman"/>
              </a:rPr>
              <a:t>be </a:t>
            </a:r>
            <a:r>
              <a:rPr sz="2294" spc="-9" dirty="0">
                <a:solidFill>
                  <a:srgbClr val="0000CC"/>
                </a:solidFill>
                <a:latin typeface="Times New Roman"/>
                <a:cs typeface="Times New Roman"/>
              </a:rPr>
              <a:t>an </a:t>
            </a:r>
            <a:r>
              <a:rPr sz="2294" spc="-4" dirty="0">
                <a:solidFill>
                  <a:srgbClr val="0000CC"/>
                </a:solidFill>
                <a:latin typeface="Times New Roman"/>
                <a:cs typeface="Times New Roman"/>
              </a:rPr>
              <a:t>ILF </a:t>
            </a:r>
            <a:r>
              <a:rPr sz="2294" spc="-9" dirty="0">
                <a:solidFill>
                  <a:srgbClr val="0000CC"/>
                </a:solidFill>
                <a:latin typeface="Times New Roman"/>
                <a:cs typeface="Times New Roman"/>
              </a:rPr>
              <a:t>in  </a:t>
            </a:r>
            <a:r>
              <a:rPr sz="2294" spc="-4" dirty="0">
                <a:solidFill>
                  <a:srgbClr val="0000CC"/>
                </a:solidFill>
                <a:latin typeface="Times New Roman"/>
                <a:cs typeface="Times New Roman"/>
              </a:rPr>
              <a:t>another</a:t>
            </a:r>
            <a:r>
              <a:rPr sz="2294" spc="-13" dirty="0">
                <a:solidFill>
                  <a:srgbClr val="0000CC"/>
                </a:solidFill>
                <a:latin typeface="Times New Roman"/>
                <a:cs typeface="Times New Roman"/>
              </a:rPr>
              <a:t> </a:t>
            </a:r>
            <a:r>
              <a:rPr sz="2294" spc="-4" dirty="0">
                <a:solidFill>
                  <a:srgbClr val="0000CC"/>
                </a:solidFill>
                <a:latin typeface="Times New Roman"/>
                <a:cs typeface="Times New Roman"/>
              </a:rPr>
              <a:t>system.</a:t>
            </a:r>
            <a:endParaRPr sz="2294">
              <a:latin typeface="Times New Roman"/>
              <a:cs typeface="Times New Roman"/>
            </a:endParaRPr>
          </a:p>
        </p:txBody>
      </p:sp>
    </p:spTree>
    <p:extLst>
      <p:ext uri="{BB962C8B-B14F-4D97-AF65-F5344CB8AC3E}">
        <p14:creationId xmlns:p14="http://schemas.microsoft.com/office/powerpoint/2010/main" val="31946298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683" y="1616694"/>
            <a:ext cx="7660341" cy="2388481"/>
          </a:xfrm>
          <a:prstGeom prst="rect">
            <a:avLst/>
          </a:prstGeom>
        </p:spPr>
        <p:txBody>
          <a:bodyPr vert="horz" wrap="square" lIns="0" tIns="155201" rIns="0" bIns="0" rtlCol="0">
            <a:spAutoFit/>
          </a:bodyPr>
          <a:lstStyle/>
          <a:p>
            <a:pPr marL="39223" algn="just">
              <a:spcBef>
                <a:spcPts val="1222"/>
              </a:spcBef>
            </a:pPr>
            <a:r>
              <a:rPr sz="1941" spc="-4" dirty="0">
                <a:latin typeface="Times New Roman"/>
                <a:cs typeface="Times New Roman"/>
              </a:rPr>
              <a:t>Example: </a:t>
            </a:r>
            <a:r>
              <a:rPr sz="1941" dirty="0">
                <a:latin typeface="Times New Roman"/>
                <a:cs typeface="Times New Roman"/>
              </a:rPr>
              <a:t>4.11</a:t>
            </a:r>
            <a:endParaRPr sz="1941">
              <a:latin typeface="Times New Roman"/>
              <a:cs typeface="Times New Roman"/>
            </a:endParaRPr>
          </a:p>
          <a:p>
            <a:pPr marL="11206" algn="just">
              <a:spcBef>
                <a:spcPts val="1129"/>
              </a:spcBef>
            </a:pPr>
            <a:r>
              <a:rPr sz="1941" spc="-4" dirty="0">
                <a:solidFill>
                  <a:srgbClr val="650065"/>
                </a:solidFill>
                <a:latin typeface="Times New Roman"/>
                <a:cs typeface="Times New Roman"/>
              </a:rPr>
              <a:t>Consider</a:t>
            </a:r>
            <a:r>
              <a:rPr sz="1941" spc="221" dirty="0">
                <a:solidFill>
                  <a:srgbClr val="650065"/>
                </a:solidFill>
                <a:latin typeface="Times New Roman"/>
                <a:cs typeface="Times New Roman"/>
              </a:rPr>
              <a:t> </a:t>
            </a:r>
            <a:r>
              <a:rPr sz="1941" dirty="0">
                <a:solidFill>
                  <a:srgbClr val="650065"/>
                </a:solidFill>
                <a:latin typeface="Times New Roman"/>
                <a:cs typeface="Times New Roman"/>
              </a:rPr>
              <a:t>the</a:t>
            </a:r>
            <a:r>
              <a:rPr sz="1941" spc="212" dirty="0">
                <a:solidFill>
                  <a:srgbClr val="650065"/>
                </a:solidFill>
                <a:latin typeface="Times New Roman"/>
                <a:cs typeface="Times New Roman"/>
              </a:rPr>
              <a:t> </a:t>
            </a:r>
            <a:r>
              <a:rPr sz="1941" spc="-4" dirty="0">
                <a:solidFill>
                  <a:srgbClr val="650065"/>
                </a:solidFill>
                <a:latin typeface="Times New Roman"/>
                <a:cs typeface="Times New Roman"/>
              </a:rPr>
              <a:t>software</a:t>
            </a:r>
            <a:r>
              <a:rPr sz="1941" spc="224" dirty="0">
                <a:solidFill>
                  <a:srgbClr val="650065"/>
                </a:solidFill>
                <a:latin typeface="Times New Roman"/>
                <a:cs typeface="Times New Roman"/>
              </a:rPr>
              <a:t> </a:t>
            </a:r>
            <a:r>
              <a:rPr sz="1941" dirty="0">
                <a:solidFill>
                  <a:srgbClr val="650065"/>
                </a:solidFill>
                <a:latin typeface="Times New Roman"/>
                <a:cs typeface="Times New Roman"/>
              </a:rPr>
              <a:t>project</a:t>
            </a:r>
            <a:r>
              <a:rPr sz="1941" spc="238" dirty="0">
                <a:solidFill>
                  <a:srgbClr val="650065"/>
                </a:solidFill>
                <a:latin typeface="Times New Roman"/>
                <a:cs typeface="Times New Roman"/>
              </a:rPr>
              <a:t> </a:t>
            </a:r>
            <a:r>
              <a:rPr sz="1941" spc="-4" dirty="0">
                <a:solidFill>
                  <a:srgbClr val="650065"/>
                </a:solidFill>
                <a:latin typeface="Times New Roman"/>
                <a:cs typeface="Times New Roman"/>
              </a:rPr>
              <a:t>given</a:t>
            </a:r>
            <a:r>
              <a:rPr sz="1941" spc="243" dirty="0">
                <a:solidFill>
                  <a:srgbClr val="650065"/>
                </a:solidFill>
                <a:latin typeface="Times New Roman"/>
                <a:cs typeface="Times New Roman"/>
              </a:rPr>
              <a:t> </a:t>
            </a:r>
            <a:r>
              <a:rPr sz="1941" spc="-4" dirty="0">
                <a:solidFill>
                  <a:srgbClr val="650065"/>
                </a:solidFill>
                <a:latin typeface="Times New Roman"/>
                <a:cs typeface="Times New Roman"/>
              </a:rPr>
              <a:t>in</a:t>
            </a:r>
            <a:r>
              <a:rPr sz="1941" spc="234" dirty="0">
                <a:solidFill>
                  <a:srgbClr val="650065"/>
                </a:solidFill>
                <a:latin typeface="Times New Roman"/>
                <a:cs typeface="Times New Roman"/>
              </a:rPr>
              <a:t> </a:t>
            </a:r>
            <a:r>
              <a:rPr sz="1941" spc="-4" dirty="0">
                <a:solidFill>
                  <a:srgbClr val="650065"/>
                </a:solidFill>
                <a:latin typeface="Times New Roman"/>
                <a:cs typeface="Times New Roman"/>
              </a:rPr>
              <a:t>example</a:t>
            </a:r>
            <a:r>
              <a:rPr sz="1941" spc="234" dirty="0">
                <a:solidFill>
                  <a:srgbClr val="650065"/>
                </a:solidFill>
                <a:latin typeface="Times New Roman"/>
                <a:cs typeface="Times New Roman"/>
              </a:rPr>
              <a:t> </a:t>
            </a:r>
            <a:r>
              <a:rPr sz="1941" spc="-4" dirty="0">
                <a:solidFill>
                  <a:srgbClr val="650065"/>
                </a:solidFill>
                <a:latin typeface="Times New Roman"/>
                <a:cs typeface="Times New Roman"/>
              </a:rPr>
              <a:t>4.10.</a:t>
            </a:r>
            <a:r>
              <a:rPr sz="1941" spc="238" dirty="0">
                <a:solidFill>
                  <a:srgbClr val="650065"/>
                </a:solidFill>
                <a:latin typeface="Times New Roman"/>
                <a:cs typeface="Times New Roman"/>
              </a:rPr>
              <a:t> </a:t>
            </a:r>
            <a:r>
              <a:rPr sz="1941" spc="-4" dirty="0">
                <a:solidFill>
                  <a:srgbClr val="650065"/>
                </a:solidFill>
                <a:latin typeface="Times New Roman"/>
                <a:cs typeface="Times New Roman"/>
              </a:rPr>
              <a:t>Size</a:t>
            </a:r>
            <a:r>
              <a:rPr sz="1941" spc="234" dirty="0">
                <a:solidFill>
                  <a:srgbClr val="650065"/>
                </a:solidFill>
                <a:latin typeface="Times New Roman"/>
                <a:cs typeface="Times New Roman"/>
              </a:rPr>
              <a:t> </a:t>
            </a:r>
            <a:r>
              <a:rPr sz="1941" spc="-4" dirty="0">
                <a:solidFill>
                  <a:srgbClr val="650065"/>
                </a:solidFill>
                <a:latin typeface="Times New Roman"/>
                <a:cs typeface="Times New Roman"/>
              </a:rPr>
              <a:t>and</a:t>
            </a:r>
            <a:r>
              <a:rPr sz="1941" spc="243" dirty="0">
                <a:solidFill>
                  <a:srgbClr val="650065"/>
                </a:solidFill>
                <a:latin typeface="Times New Roman"/>
                <a:cs typeface="Times New Roman"/>
              </a:rPr>
              <a:t> </a:t>
            </a:r>
            <a:r>
              <a:rPr sz="1941" spc="-9" dirty="0">
                <a:solidFill>
                  <a:srgbClr val="650065"/>
                </a:solidFill>
                <a:latin typeface="Times New Roman"/>
                <a:cs typeface="Times New Roman"/>
              </a:rPr>
              <a:t>scale</a:t>
            </a:r>
            <a:r>
              <a:rPr sz="1941" spc="234" dirty="0">
                <a:solidFill>
                  <a:srgbClr val="650065"/>
                </a:solidFill>
                <a:latin typeface="Times New Roman"/>
                <a:cs typeface="Times New Roman"/>
              </a:rPr>
              <a:t> </a:t>
            </a:r>
            <a:r>
              <a:rPr sz="1941" spc="-4" dirty="0">
                <a:solidFill>
                  <a:srgbClr val="650065"/>
                </a:solidFill>
                <a:latin typeface="Times New Roman"/>
                <a:cs typeface="Times New Roman"/>
              </a:rPr>
              <a:t>factor</a:t>
            </a:r>
            <a:endParaRPr sz="1941">
              <a:latin typeface="Times New Roman"/>
              <a:cs typeface="Times New Roman"/>
            </a:endParaRPr>
          </a:p>
          <a:p>
            <a:pPr marL="11206" marR="4483" algn="just">
              <a:lnSpc>
                <a:spcPct val="99900"/>
              </a:lnSpc>
              <a:spcBef>
                <a:spcPts val="4"/>
              </a:spcBef>
            </a:pPr>
            <a:r>
              <a:rPr sz="1941" spc="-4" dirty="0">
                <a:solidFill>
                  <a:srgbClr val="650065"/>
                </a:solidFill>
                <a:latin typeface="Times New Roman"/>
                <a:cs typeface="Times New Roman"/>
              </a:rPr>
              <a:t>(B) </a:t>
            </a:r>
            <a:r>
              <a:rPr sz="1941" dirty="0">
                <a:solidFill>
                  <a:srgbClr val="650065"/>
                </a:solidFill>
                <a:latin typeface="Times New Roman"/>
                <a:cs typeface="Times New Roman"/>
              </a:rPr>
              <a:t>are the </a:t>
            </a:r>
            <a:r>
              <a:rPr sz="1941" spc="-4" dirty="0">
                <a:solidFill>
                  <a:srgbClr val="650065"/>
                </a:solidFill>
                <a:latin typeface="Times New Roman"/>
                <a:cs typeface="Times New Roman"/>
              </a:rPr>
              <a:t>same. The identified </a:t>
            </a:r>
            <a:r>
              <a:rPr sz="1941" dirty="0">
                <a:solidFill>
                  <a:srgbClr val="650065"/>
                </a:solidFill>
                <a:latin typeface="Times New Roman"/>
                <a:cs typeface="Times New Roman"/>
              </a:rPr>
              <a:t>17 </a:t>
            </a:r>
            <a:r>
              <a:rPr sz="1941" spc="-4" dirty="0">
                <a:solidFill>
                  <a:srgbClr val="650065"/>
                </a:solidFill>
                <a:latin typeface="Times New Roman"/>
                <a:cs typeface="Times New Roman"/>
              </a:rPr>
              <a:t>Cost drivers </a:t>
            </a:r>
            <a:r>
              <a:rPr sz="1941" dirty="0">
                <a:solidFill>
                  <a:srgbClr val="650065"/>
                </a:solidFill>
                <a:latin typeface="Times New Roman"/>
                <a:cs typeface="Times New Roman"/>
              </a:rPr>
              <a:t>are high </a:t>
            </a:r>
            <a:r>
              <a:rPr sz="1941" spc="-4" dirty="0">
                <a:solidFill>
                  <a:srgbClr val="650065"/>
                </a:solidFill>
                <a:latin typeface="Times New Roman"/>
                <a:cs typeface="Times New Roman"/>
              </a:rPr>
              <a:t>reliability (RELY),  very high database size (DATA), </a:t>
            </a:r>
            <a:r>
              <a:rPr sz="1941" dirty="0">
                <a:solidFill>
                  <a:srgbClr val="650065"/>
                </a:solidFill>
                <a:latin typeface="Times New Roman"/>
                <a:cs typeface="Times New Roman"/>
              </a:rPr>
              <a:t>high </a:t>
            </a:r>
            <a:r>
              <a:rPr sz="1941" spc="-4" dirty="0">
                <a:solidFill>
                  <a:srgbClr val="650065"/>
                </a:solidFill>
                <a:latin typeface="Times New Roman"/>
                <a:cs typeface="Times New Roman"/>
              </a:rPr>
              <a:t>execution time constraint (TIME),  very high analyst capability (ACAP), high programmers capability (PCAP).  The other cost drivers are nominal. Calculate </a:t>
            </a:r>
            <a:r>
              <a:rPr sz="1941" dirty="0">
                <a:solidFill>
                  <a:srgbClr val="650065"/>
                </a:solidFill>
                <a:latin typeface="Times New Roman"/>
                <a:cs typeface="Times New Roman"/>
              </a:rPr>
              <a:t>the effort </a:t>
            </a:r>
            <a:r>
              <a:rPr sz="1941" spc="-4" dirty="0">
                <a:solidFill>
                  <a:srgbClr val="650065"/>
                </a:solidFill>
                <a:latin typeface="Times New Roman"/>
                <a:cs typeface="Times New Roman"/>
              </a:rPr>
              <a:t>in Person-Months </a:t>
            </a:r>
            <a:r>
              <a:rPr sz="1941" dirty="0">
                <a:solidFill>
                  <a:srgbClr val="650065"/>
                </a:solidFill>
                <a:latin typeface="Times New Roman"/>
                <a:cs typeface="Times New Roman"/>
              </a:rPr>
              <a:t>for  the </a:t>
            </a:r>
            <a:r>
              <a:rPr sz="1941" spc="-4" dirty="0">
                <a:solidFill>
                  <a:srgbClr val="650065"/>
                </a:solidFill>
                <a:latin typeface="Times New Roman"/>
                <a:cs typeface="Times New Roman"/>
              </a:rPr>
              <a:t>development </a:t>
            </a:r>
            <a:r>
              <a:rPr sz="1941" dirty="0">
                <a:solidFill>
                  <a:srgbClr val="650065"/>
                </a:solidFill>
                <a:latin typeface="Times New Roman"/>
                <a:cs typeface="Times New Roman"/>
              </a:rPr>
              <a:t>of the</a:t>
            </a:r>
            <a:r>
              <a:rPr sz="1941" spc="-9" dirty="0">
                <a:solidFill>
                  <a:srgbClr val="650065"/>
                </a:solidFill>
                <a:latin typeface="Times New Roman"/>
                <a:cs typeface="Times New Roman"/>
              </a:rPr>
              <a:t> </a:t>
            </a:r>
            <a:r>
              <a:rPr sz="1941" spc="-4" dirty="0">
                <a:solidFill>
                  <a:srgbClr val="650065"/>
                </a:solidFill>
                <a:latin typeface="Times New Roman"/>
                <a:cs typeface="Times New Roman"/>
              </a:rPr>
              <a:t>project.</a:t>
            </a:r>
            <a:endParaRPr sz="1941">
              <a:latin typeface="Times New Roman"/>
              <a:cs typeface="Times New Roman"/>
            </a:endParaRPr>
          </a:p>
        </p:txBody>
      </p:sp>
      <p:sp>
        <p:nvSpPr>
          <p:cNvPr id="3" name="object 3"/>
          <p:cNvSpPr txBox="1">
            <a:spLocks noGrp="1"/>
          </p:cNvSpPr>
          <p:nvPr>
            <p:ph type="title"/>
          </p:nvPr>
        </p:nvSpPr>
        <p:spPr>
          <a:xfrm>
            <a:off x="1219200" y="566430"/>
            <a:ext cx="69889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121</a:t>
            </a:r>
            <a:endParaRPr sz="1235">
              <a:latin typeface="Arial"/>
              <a:cs typeface="Arial"/>
            </a:endParaRPr>
          </a:p>
        </p:txBody>
      </p:sp>
    </p:spTree>
    <p:extLst>
      <p:ext uri="{BB962C8B-B14F-4D97-AF65-F5344CB8AC3E}">
        <p14:creationId xmlns:p14="http://schemas.microsoft.com/office/powerpoint/2010/main" val="1416686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2376" y="1662952"/>
            <a:ext cx="919443" cy="282928"/>
          </a:xfrm>
          <a:prstGeom prst="rect">
            <a:avLst/>
          </a:prstGeom>
        </p:spPr>
        <p:txBody>
          <a:bodyPr vert="horz" wrap="square" lIns="0" tIns="11206" rIns="0" bIns="0" rtlCol="0">
            <a:spAutoFit/>
          </a:bodyPr>
          <a:lstStyle/>
          <a:p>
            <a:pPr marL="11206">
              <a:spcBef>
                <a:spcPts val="88"/>
              </a:spcBef>
            </a:pPr>
            <a:r>
              <a:rPr sz="1765" b="1" u="heavy" spc="-4" dirty="0">
                <a:solidFill>
                  <a:srgbClr val="FF3200"/>
                </a:solidFill>
                <a:uFill>
                  <a:solidFill>
                    <a:srgbClr val="FF3200"/>
                  </a:solidFill>
                </a:uFill>
                <a:latin typeface="Arial"/>
                <a:cs typeface="Arial"/>
              </a:rPr>
              <a:t>Solution</a:t>
            </a:r>
            <a:endParaRPr sz="1765">
              <a:latin typeface="Arial"/>
              <a:cs typeface="Arial"/>
            </a:endParaRPr>
          </a:p>
        </p:txBody>
      </p:sp>
      <p:sp>
        <p:nvSpPr>
          <p:cNvPr id="3" name="object 3"/>
          <p:cNvSpPr txBox="1"/>
          <p:nvPr/>
        </p:nvSpPr>
        <p:spPr>
          <a:xfrm>
            <a:off x="2333059" y="2159149"/>
            <a:ext cx="500343" cy="309421"/>
          </a:xfrm>
          <a:prstGeom prst="rect">
            <a:avLst/>
          </a:prstGeom>
        </p:spPr>
        <p:txBody>
          <a:bodyPr vert="horz" wrap="square" lIns="0" tIns="10646" rIns="0" bIns="0" rtlCol="0">
            <a:spAutoFit/>
          </a:bodyPr>
          <a:lstStyle/>
          <a:p>
            <a:pPr marL="11206">
              <a:spcBef>
                <a:spcPts val="84"/>
              </a:spcBef>
            </a:pPr>
            <a:r>
              <a:rPr sz="1941" spc="-9" dirty="0">
                <a:solidFill>
                  <a:srgbClr val="650065"/>
                </a:solidFill>
                <a:latin typeface="Times New Roman"/>
                <a:cs typeface="Times New Roman"/>
              </a:rPr>
              <a:t>He</a:t>
            </a:r>
            <a:r>
              <a:rPr sz="1941" spc="-4" dirty="0">
                <a:solidFill>
                  <a:srgbClr val="650065"/>
                </a:solidFill>
                <a:latin typeface="Times New Roman"/>
                <a:cs typeface="Times New Roman"/>
              </a:rPr>
              <a:t>re</a:t>
            </a:r>
            <a:endParaRPr sz="1941">
              <a:latin typeface="Times New Roman"/>
              <a:cs typeface="Times New Roman"/>
            </a:endParaRPr>
          </a:p>
        </p:txBody>
      </p:sp>
      <p:sp>
        <p:nvSpPr>
          <p:cNvPr id="4" name="object 4"/>
          <p:cNvSpPr txBox="1"/>
          <p:nvPr/>
        </p:nvSpPr>
        <p:spPr>
          <a:xfrm>
            <a:off x="3117470" y="2670136"/>
            <a:ext cx="973231" cy="309550"/>
          </a:xfrm>
          <a:prstGeom prst="rect">
            <a:avLst/>
          </a:prstGeom>
        </p:spPr>
        <p:txBody>
          <a:bodyPr vert="horz" wrap="square" lIns="0" tIns="10646" rIns="0" bIns="0" rtlCol="0">
            <a:spAutoFit/>
          </a:bodyPr>
          <a:lstStyle/>
          <a:p>
            <a:pPr marL="33619">
              <a:spcBef>
                <a:spcPts val="84"/>
              </a:spcBef>
            </a:pPr>
            <a:r>
              <a:rPr sz="2912" spc="-6" baseline="15151" dirty="0">
                <a:solidFill>
                  <a:srgbClr val="650065"/>
                </a:solidFill>
                <a:latin typeface="Times New Roman"/>
                <a:cs typeface="Times New Roman"/>
              </a:rPr>
              <a:t>PM</a:t>
            </a:r>
            <a:r>
              <a:rPr sz="1324" spc="-4" dirty="0">
                <a:solidFill>
                  <a:srgbClr val="650065"/>
                </a:solidFill>
                <a:latin typeface="Times New Roman"/>
                <a:cs typeface="Times New Roman"/>
              </a:rPr>
              <a:t>nominal</a:t>
            </a:r>
            <a:endParaRPr sz="1324">
              <a:latin typeface="Times New Roman"/>
              <a:cs typeface="Times New Roman"/>
            </a:endParaRPr>
          </a:p>
        </p:txBody>
      </p:sp>
      <p:sp>
        <p:nvSpPr>
          <p:cNvPr id="5" name="object 5"/>
          <p:cNvSpPr txBox="1"/>
          <p:nvPr/>
        </p:nvSpPr>
        <p:spPr>
          <a:xfrm>
            <a:off x="4255987" y="2010693"/>
            <a:ext cx="2668121" cy="911909"/>
          </a:xfrm>
          <a:prstGeom prst="rect">
            <a:avLst/>
          </a:prstGeom>
        </p:spPr>
        <p:txBody>
          <a:bodyPr vert="horz" wrap="square" lIns="0" tIns="159124" rIns="0" bIns="0" rtlCol="0">
            <a:spAutoFit/>
          </a:bodyPr>
          <a:lstStyle/>
          <a:p>
            <a:pPr marL="11206">
              <a:spcBef>
                <a:spcPts val="1253"/>
              </a:spcBef>
            </a:pPr>
            <a:r>
              <a:rPr sz="1941" spc="-4" dirty="0">
                <a:solidFill>
                  <a:srgbClr val="650065"/>
                </a:solidFill>
                <a:latin typeface="Times New Roman"/>
                <a:cs typeface="Times New Roman"/>
              </a:rPr>
              <a:t>B =</a:t>
            </a:r>
            <a:r>
              <a:rPr sz="1941" spc="-18" dirty="0">
                <a:solidFill>
                  <a:srgbClr val="650065"/>
                </a:solidFill>
                <a:latin typeface="Times New Roman"/>
                <a:cs typeface="Times New Roman"/>
              </a:rPr>
              <a:t> </a:t>
            </a:r>
            <a:r>
              <a:rPr sz="1941" spc="-4" dirty="0">
                <a:solidFill>
                  <a:srgbClr val="650065"/>
                </a:solidFill>
                <a:latin typeface="Times New Roman"/>
                <a:cs typeface="Times New Roman"/>
              </a:rPr>
              <a:t>1.1129</a:t>
            </a:r>
            <a:endParaRPr sz="1941">
              <a:latin typeface="Times New Roman"/>
              <a:cs typeface="Times New Roman"/>
            </a:endParaRPr>
          </a:p>
          <a:p>
            <a:pPr marL="237017">
              <a:spcBef>
                <a:spcPts val="1165"/>
              </a:spcBef>
            </a:pPr>
            <a:r>
              <a:rPr sz="1941" spc="-4" dirty="0">
                <a:solidFill>
                  <a:srgbClr val="650065"/>
                </a:solidFill>
                <a:latin typeface="Times New Roman"/>
                <a:cs typeface="Times New Roman"/>
              </a:rPr>
              <a:t>= 194.41</a:t>
            </a:r>
            <a:r>
              <a:rPr sz="1941" spc="-22" dirty="0">
                <a:solidFill>
                  <a:srgbClr val="650065"/>
                </a:solidFill>
                <a:latin typeface="Times New Roman"/>
                <a:cs typeface="Times New Roman"/>
              </a:rPr>
              <a:t> </a:t>
            </a:r>
            <a:r>
              <a:rPr sz="1941" spc="-4" dirty="0">
                <a:solidFill>
                  <a:srgbClr val="650065"/>
                </a:solidFill>
                <a:latin typeface="Times New Roman"/>
                <a:cs typeface="Times New Roman"/>
              </a:rPr>
              <a:t>Person-months</a:t>
            </a:r>
            <a:endParaRPr sz="1941">
              <a:latin typeface="Times New Roman"/>
              <a:cs typeface="Times New Roman"/>
            </a:endParaRPr>
          </a:p>
        </p:txBody>
      </p:sp>
      <p:sp>
        <p:nvSpPr>
          <p:cNvPr id="6" name="object 6"/>
          <p:cNvSpPr txBox="1"/>
          <p:nvPr/>
        </p:nvSpPr>
        <p:spPr>
          <a:xfrm>
            <a:off x="4484588" y="4041198"/>
            <a:ext cx="4456019" cy="1364469"/>
          </a:xfrm>
          <a:prstGeom prst="rect">
            <a:avLst/>
          </a:prstGeom>
        </p:spPr>
        <p:txBody>
          <a:bodyPr vert="horz" wrap="square" lIns="0" tIns="159124" rIns="0" bIns="0" rtlCol="0">
            <a:spAutoFit/>
          </a:bodyPr>
          <a:lstStyle/>
          <a:p>
            <a:pPr marL="11206">
              <a:spcBef>
                <a:spcPts val="1253"/>
              </a:spcBef>
            </a:pPr>
            <a:r>
              <a:rPr sz="1941" spc="-4" dirty="0">
                <a:solidFill>
                  <a:srgbClr val="650065"/>
                </a:solidFill>
                <a:latin typeface="Times New Roman"/>
                <a:cs typeface="Times New Roman"/>
              </a:rPr>
              <a:t>= 194.41 x </a:t>
            </a:r>
            <a:r>
              <a:rPr sz="1941" dirty="0">
                <a:solidFill>
                  <a:srgbClr val="650065"/>
                </a:solidFill>
                <a:latin typeface="Times New Roman"/>
                <a:cs typeface="Times New Roman"/>
              </a:rPr>
              <a:t>(1.15 </a:t>
            </a:r>
            <a:r>
              <a:rPr sz="1941" spc="-4" dirty="0">
                <a:solidFill>
                  <a:srgbClr val="650065"/>
                </a:solidFill>
                <a:latin typeface="Times New Roman"/>
                <a:cs typeface="Times New Roman"/>
              </a:rPr>
              <a:t>x 1.19 x 1.11 x 0.67 x</a:t>
            </a:r>
            <a:r>
              <a:rPr sz="1941" spc="22" dirty="0">
                <a:solidFill>
                  <a:srgbClr val="650065"/>
                </a:solidFill>
                <a:latin typeface="Times New Roman"/>
                <a:cs typeface="Times New Roman"/>
              </a:rPr>
              <a:t> </a:t>
            </a:r>
            <a:r>
              <a:rPr sz="1941" spc="-4" dirty="0">
                <a:solidFill>
                  <a:srgbClr val="650065"/>
                </a:solidFill>
                <a:latin typeface="Times New Roman"/>
                <a:cs typeface="Times New Roman"/>
              </a:rPr>
              <a:t>0.87)</a:t>
            </a:r>
            <a:endParaRPr sz="1941">
              <a:latin typeface="Times New Roman"/>
              <a:cs typeface="Times New Roman"/>
            </a:endParaRPr>
          </a:p>
          <a:p>
            <a:pPr marL="11206">
              <a:spcBef>
                <a:spcPts val="1165"/>
              </a:spcBef>
            </a:pPr>
            <a:r>
              <a:rPr sz="1941" spc="-4" dirty="0">
                <a:solidFill>
                  <a:srgbClr val="650065"/>
                </a:solidFill>
                <a:latin typeface="Times New Roman"/>
                <a:cs typeface="Times New Roman"/>
              </a:rPr>
              <a:t>= 194.41 x</a:t>
            </a:r>
            <a:r>
              <a:rPr sz="1941" dirty="0">
                <a:solidFill>
                  <a:srgbClr val="650065"/>
                </a:solidFill>
                <a:latin typeface="Times New Roman"/>
                <a:cs typeface="Times New Roman"/>
              </a:rPr>
              <a:t> </a:t>
            </a:r>
            <a:r>
              <a:rPr sz="1941" spc="-4" dirty="0">
                <a:solidFill>
                  <a:srgbClr val="650065"/>
                </a:solidFill>
                <a:latin typeface="Times New Roman"/>
                <a:cs typeface="Times New Roman"/>
              </a:rPr>
              <a:t>0.885</a:t>
            </a:r>
            <a:endParaRPr sz="1941">
              <a:latin typeface="Times New Roman"/>
              <a:cs typeface="Times New Roman"/>
            </a:endParaRPr>
          </a:p>
          <a:p>
            <a:pPr marL="11206">
              <a:spcBef>
                <a:spcPts val="1165"/>
              </a:spcBef>
            </a:pPr>
            <a:r>
              <a:rPr sz="1941" spc="-4" dirty="0">
                <a:solidFill>
                  <a:srgbClr val="650065"/>
                </a:solidFill>
                <a:latin typeface="Times New Roman"/>
                <a:cs typeface="Times New Roman"/>
              </a:rPr>
              <a:t>= 172.05</a:t>
            </a:r>
            <a:r>
              <a:rPr sz="1941" dirty="0">
                <a:solidFill>
                  <a:srgbClr val="650065"/>
                </a:solidFill>
                <a:latin typeface="Times New Roman"/>
                <a:cs typeface="Times New Roman"/>
              </a:rPr>
              <a:t> </a:t>
            </a:r>
            <a:r>
              <a:rPr sz="1941" spc="-4" dirty="0">
                <a:solidFill>
                  <a:srgbClr val="650065"/>
                </a:solidFill>
                <a:latin typeface="Times New Roman"/>
                <a:cs typeface="Times New Roman"/>
              </a:rPr>
              <a:t>Person-months</a:t>
            </a:r>
            <a:endParaRPr sz="1941">
              <a:latin typeface="Times New Roman"/>
              <a:cs typeface="Times New Roman"/>
            </a:endParaRPr>
          </a:p>
        </p:txBody>
      </p:sp>
      <p:sp>
        <p:nvSpPr>
          <p:cNvPr id="7" name="object 7"/>
          <p:cNvSpPr txBox="1"/>
          <p:nvPr/>
        </p:nvSpPr>
        <p:spPr>
          <a:xfrm>
            <a:off x="7452358" y="3052932"/>
            <a:ext cx="150719" cy="415269"/>
          </a:xfrm>
          <a:prstGeom prst="rect">
            <a:avLst/>
          </a:prstGeom>
        </p:spPr>
        <p:txBody>
          <a:bodyPr vert="horz" wrap="square" lIns="0" tIns="14568" rIns="0" bIns="0" rtlCol="0">
            <a:spAutoFit/>
          </a:bodyPr>
          <a:lstStyle/>
          <a:p>
            <a:pPr marL="11206">
              <a:spcBef>
                <a:spcPts val="115"/>
              </a:spcBef>
            </a:pPr>
            <a:r>
              <a:rPr sz="2603" spc="-1597" dirty="0">
                <a:latin typeface="Verdana"/>
                <a:cs typeface="Verdana"/>
              </a:rPr>
              <a:t></a:t>
            </a:r>
            <a:endParaRPr sz="2603">
              <a:latin typeface="Verdana"/>
              <a:cs typeface="Verdana"/>
            </a:endParaRPr>
          </a:p>
        </p:txBody>
      </p:sp>
      <p:sp>
        <p:nvSpPr>
          <p:cNvPr id="8" name="object 8"/>
          <p:cNvSpPr txBox="1"/>
          <p:nvPr/>
        </p:nvSpPr>
        <p:spPr>
          <a:xfrm>
            <a:off x="6219711" y="2921150"/>
            <a:ext cx="489137" cy="415333"/>
          </a:xfrm>
          <a:prstGeom prst="rect">
            <a:avLst/>
          </a:prstGeom>
        </p:spPr>
        <p:txBody>
          <a:bodyPr vert="horz" wrap="square" lIns="0" tIns="14568" rIns="0" bIns="0" rtlCol="0">
            <a:spAutoFit/>
          </a:bodyPr>
          <a:lstStyle/>
          <a:p>
            <a:pPr marL="33619">
              <a:spcBef>
                <a:spcPts val="115"/>
              </a:spcBef>
            </a:pPr>
            <a:r>
              <a:rPr sz="3905" spc="-2396" baseline="-22598" dirty="0">
                <a:latin typeface="Verdana"/>
                <a:cs typeface="Verdana"/>
              </a:rPr>
              <a:t></a:t>
            </a:r>
            <a:r>
              <a:rPr sz="3905" spc="-311" baseline="-22598" dirty="0">
                <a:latin typeface="Verdana"/>
                <a:cs typeface="Verdana"/>
              </a:rPr>
              <a:t> </a:t>
            </a:r>
            <a:r>
              <a:rPr sz="1500" spc="18" dirty="0">
                <a:latin typeface="Times New Roman"/>
                <a:cs typeface="Times New Roman"/>
              </a:rPr>
              <a:t>17</a:t>
            </a:r>
            <a:endParaRPr sz="1500">
              <a:latin typeface="Times New Roman"/>
              <a:cs typeface="Times New Roman"/>
            </a:endParaRPr>
          </a:p>
        </p:txBody>
      </p:sp>
      <p:sp>
        <p:nvSpPr>
          <p:cNvPr id="9" name="object 9"/>
          <p:cNvSpPr txBox="1"/>
          <p:nvPr/>
        </p:nvSpPr>
        <p:spPr>
          <a:xfrm>
            <a:off x="6242123" y="3592159"/>
            <a:ext cx="1360954" cy="415269"/>
          </a:xfrm>
          <a:prstGeom prst="rect">
            <a:avLst/>
          </a:prstGeom>
        </p:spPr>
        <p:txBody>
          <a:bodyPr vert="horz" wrap="square" lIns="0" tIns="14568" rIns="0" bIns="0" rtlCol="0">
            <a:spAutoFit/>
          </a:bodyPr>
          <a:lstStyle/>
          <a:p>
            <a:pPr marL="11206">
              <a:spcBef>
                <a:spcPts val="115"/>
              </a:spcBef>
              <a:tabLst>
                <a:tab pos="1220946" algn="l"/>
              </a:tabLst>
            </a:pPr>
            <a:r>
              <a:rPr sz="2603" spc="-1597" dirty="0">
                <a:latin typeface="Verdana"/>
                <a:cs typeface="Verdana"/>
              </a:rPr>
              <a:t></a:t>
            </a:r>
            <a:r>
              <a:rPr sz="2603" spc="-432" dirty="0">
                <a:latin typeface="Verdana"/>
                <a:cs typeface="Verdana"/>
              </a:rPr>
              <a:t> </a:t>
            </a:r>
            <a:r>
              <a:rPr sz="2250" i="1" spc="199" baseline="1633" dirty="0">
                <a:latin typeface="Times New Roman"/>
                <a:cs typeface="Times New Roman"/>
              </a:rPr>
              <a:t>i</a:t>
            </a:r>
            <a:r>
              <a:rPr sz="2250" spc="112" baseline="1633" dirty="0">
                <a:latin typeface="Symbol"/>
                <a:cs typeface="Symbol"/>
              </a:rPr>
              <a:t></a:t>
            </a:r>
            <a:r>
              <a:rPr sz="2250" spc="19" baseline="1633" dirty="0">
                <a:latin typeface="Times New Roman"/>
                <a:cs typeface="Times New Roman"/>
              </a:rPr>
              <a:t>7</a:t>
            </a:r>
            <a:r>
              <a:rPr sz="2250" baseline="1633" dirty="0">
                <a:latin typeface="Times New Roman"/>
                <a:cs typeface="Times New Roman"/>
              </a:rPr>
              <a:t>	</a:t>
            </a:r>
            <a:r>
              <a:rPr sz="2603" spc="-1597" dirty="0">
                <a:latin typeface="Verdana"/>
                <a:cs typeface="Verdana"/>
              </a:rPr>
              <a:t></a:t>
            </a:r>
            <a:endParaRPr sz="2603">
              <a:latin typeface="Verdana"/>
              <a:cs typeface="Verdana"/>
            </a:endParaRPr>
          </a:p>
        </p:txBody>
      </p:sp>
      <p:sp>
        <p:nvSpPr>
          <p:cNvPr id="10" name="object 10"/>
          <p:cNvSpPr txBox="1"/>
          <p:nvPr/>
        </p:nvSpPr>
        <p:spPr>
          <a:xfrm>
            <a:off x="4489075" y="3181797"/>
            <a:ext cx="3136526" cy="617911"/>
          </a:xfrm>
          <a:prstGeom prst="rect">
            <a:avLst/>
          </a:prstGeom>
        </p:spPr>
        <p:txBody>
          <a:bodyPr vert="horz" wrap="square" lIns="0" tIns="13447" rIns="0" bIns="0" rtlCol="0">
            <a:spAutoFit/>
          </a:bodyPr>
          <a:lstStyle/>
          <a:p>
            <a:pPr marL="33619">
              <a:spcBef>
                <a:spcPts val="106"/>
              </a:spcBef>
            </a:pPr>
            <a:r>
              <a:rPr sz="3905" spc="19" baseline="14124" dirty="0">
                <a:latin typeface="Symbol"/>
                <a:cs typeface="Symbol"/>
              </a:rPr>
              <a:t></a:t>
            </a:r>
            <a:r>
              <a:rPr sz="3905" spc="19" baseline="14124" dirty="0">
                <a:latin typeface="Times New Roman"/>
                <a:cs typeface="Times New Roman"/>
              </a:rPr>
              <a:t> </a:t>
            </a:r>
            <a:r>
              <a:rPr sz="3905" i="1" spc="19" baseline="14124" dirty="0">
                <a:latin typeface="Times New Roman"/>
                <a:cs typeface="Times New Roman"/>
              </a:rPr>
              <a:t>PM </a:t>
            </a:r>
            <a:r>
              <a:rPr sz="1500" spc="13" dirty="0">
                <a:latin typeface="Times New Roman"/>
                <a:cs typeface="Times New Roman"/>
              </a:rPr>
              <a:t>nominal </a:t>
            </a:r>
            <a:r>
              <a:rPr sz="3905" spc="19" baseline="14124" dirty="0">
                <a:latin typeface="Symbol"/>
                <a:cs typeface="Symbol"/>
              </a:rPr>
              <a:t></a:t>
            </a:r>
            <a:r>
              <a:rPr sz="3905" spc="-761" baseline="14124" dirty="0">
                <a:latin typeface="Times New Roman"/>
                <a:cs typeface="Times New Roman"/>
              </a:rPr>
              <a:t> </a:t>
            </a:r>
            <a:r>
              <a:rPr sz="3905" spc="-1211" baseline="-3766" dirty="0">
                <a:latin typeface="Verdana"/>
                <a:cs typeface="Verdana"/>
              </a:rPr>
              <a:t></a:t>
            </a:r>
            <a:r>
              <a:rPr sz="3927" spc="-807" dirty="0">
                <a:latin typeface="Symbol"/>
                <a:cs typeface="Symbol"/>
              </a:rPr>
              <a:t></a:t>
            </a:r>
            <a:r>
              <a:rPr sz="3927" spc="-807" dirty="0">
                <a:latin typeface="Times New Roman"/>
                <a:cs typeface="Times New Roman"/>
              </a:rPr>
              <a:t> </a:t>
            </a:r>
            <a:r>
              <a:rPr sz="3905" i="1" spc="146" baseline="14124" dirty="0">
                <a:latin typeface="Times New Roman"/>
                <a:cs typeface="Times New Roman"/>
              </a:rPr>
              <a:t>EM</a:t>
            </a:r>
            <a:r>
              <a:rPr sz="1500" i="1" spc="97" dirty="0">
                <a:latin typeface="Times New Roman"/>
                <a:cs typeface="Times New Roman"/>
              </a:rPr>
              <a:t>i </a:t>
            </a:r>
            <a:r>
              <a:rPr sz="3905" spc="-2396" baseline="-3766" dirty="0">
                <a:latin typeface="Verdana"/>
                <a:cs typeface="Verdana"/>
              </a:rPr>
              <a:t></a:t>
            </a:r>
            <a:endParaRPr sz="3905" baseline="-3766">
              <a:latin typeface="Verdana"/>
              <a:cs typeface="Verdana"/>
            </a:endParaRPr>
          </a:p>
        </p:txBody>
      </p:sp>
      <p:sp>
        <p:nvSpPr>
          <p:cNvPr id="11" name="object 11"/>
          <p:cNvSpPr txBox="1"/>
          <p:nvPr/>
        </p:nvSpPr>
        <p:spPr>
          <a:xfrm>
            <a:off x="3175298" y="3348767"/>
            <a:ext cx="1250016" cy="415333"/>
          </a:xfrm>
          <a:prstGeom prst="rect">
            <a:avLst/>
          </a:prstGeom>
        </p:spPr>
        <p:txBody>
          <a:bodyPr vert="horz" wrap="square" lIns="0" tIns="14568" rIns="0" bIns="0" rtlCol="0">
            <a:spAutoFit/>
          </a:bodyPr>
          <a:lstStyle/>
          <a:p>
            <a:pPr marL="33619">
              <a:spcBef>
                <a:spcPts val="115"/>
              </a:spcBef>
            </a:pPr>
            <a:r>
              <a:rPr sz="3905" i="1" spc="66" baseline="14124" dirty="0">
                <a:latin typeface="Times New Roman"/>
                <a:cs typeface="Times New Roman"/>
              </a:rPr>
              <a:t>PM</a:t>
            </a:r>
            <a:r>
              <a:rPr sz="1500" i="1" spc="44" dirty="0">
                <a:latin typeface="Times New Roman"/>
                <a:cs typeface="Times New Roman"/>
              </a:rPr>
              <a:t>adjusted</a:t>
            </a:r>
            <a:endParaRPr sz="1500">
              <a:latin typeface="Times New Roman"/>
              <a:cs typeface="Times New Roman"/>
            </a:endParaRPr>
          </a:p>
        </p:txBody>
      </p:sp>
      <p:sp>
        <p:nvSpPr>
          <p:cNvPr id="12" name="object 12"/>
          <p:cNvSpPr txBox="1">
            <a:spLocks noGrp="1"/>
          </p:cNvSpPr>
          <p:nvPr>
            <p:ph type="title"/>
          </p:nvPr>
        </p:nvSpPr>
        <p:spPr>
          <a:xfrm>
            <a:off x="1764632" y="566430"/>
            <a:ext cx="64435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3" name="object 1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4" name="object 1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122</a:t>
            </a:r>
            <a:endParaRPr sz="1235">
              <a:latin typeface="Arial"/>
              <a:cs typeface="Arial"/>
            </a:endParaRPr>
          </a:p>
        </p:txBody>
      </p:sp>
    </p:spTree>
    <p:extLst>
      <p:ext uri="{BB962C8B-B14F-4D97-AF65-F5344CB8AC3E}">
        <p14:creationId xmlns:p14="http://schemas.microsoft.com/office/powerpoint/2010/main" val="11673202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16748" y="2148840"/>
            <a:ext cx="242047" cy="472328"/>
          </a:xfrm>
          <a:custGeom>
            <a:avLst/>
            <a:gdLst/>
            <a:ahLst/>
            <a:cxnLst/>
            <a:rect l="l" t="t" r="r" b="b"/>
            <a:pathLst>
              <a:path w="274319" h="535305">
                <a:moveTo>
                  <a:pt x="1524" y="259080"/>
                </a:moveTo>
                <a:lnTo>
                  <a:pt x="1524" y="234696"/>
                </a:lnTo>
                <a:lnTo>
                  <a:pt x="0" y="246888"/>
                </a:lnTo>
                <a:lnTo>
                  <a:pt x="1524" y="259080"/>
                </a:lnTo>
                <a:close/>
              </a:path>
              <a:path w="274319" h="535305">
                <a:moveTo>
                  <a:pt x="263652" y="38100"/>
                </a:moveTo>
                <a:lnTo>
                  <a:pt x="262128" y="0"/>
                </a:lnTo>
                <a:lnTo>
                  <a:pt x="249936" y="0"/>
                </a:lnTo>
                <a:lnTo>
                  <a:pt x="237744" y="1524"/>
                </a:lnTo>
                <a:lnTo>
                  <a:pt x="211836" y="4572"/>
                </a:lnTo>
                <a:lnTo>
                  <a:pt x="161544" y="18288"/>
                </a:lnTo>
                <a:lnTo>
                  <a:pt x="117348" y="41148"/>
                </a:lnTo>
                <a:lnTo>
                  <a:pt x="60960" y="88392"/>
                </a:lnTo>
                <a:lnTo>
                  <a:pt x="33528" y="128016"/>
                </a:lnTo>
                <a:lnTo>
                  <a:pt x="13716" y="172212"/>
                </a:lnTo>
                <a:lnTo>
                  <a:pt x="9144" y="184404"/>
                </a:lnTo>
                <a:lnTo>
                  <a:pt x="6096" y="196596"/>
                </a:lnTo>
                <a:lnTo>
                  <a:pt x="4572" y="208788"/>
                </a:lnTo>
                <a:lnTo>
                  <a:pt x="1524" y="220980"/>
                </a:lnTo>
                <a:lnTo>
                  <a:pt x="1524" y="272796"/>
                </a:lnTo>
                <a:lnTo>
                  <a:pt x="3048" y="284988"/>
                </a:lnTo>
                <a:lnTo>
                  <a:pt x="12192" y="321564"/>
                </a:lnTo>
                <a:lnTo>
                  <a:pt x="21336" y="342900"/>
                </a:lnTo>
                <a:lnTo>
                  <a:pt x="32004" y="365760"/>
                </a:lnTo>
                <a:lnTo>
                  <a:pt x="38100" y="374565"/>
                </a:lnTo>
                <a:lnTo>
                  <a:pt x="38100" y="248412"/>
                </a:lnTo>
                <a:lnTo>
                  <a:pt x="39624" y="237744"/>
                </a:lnTo>
                <a:lnTo>
                  <a:pt x="39624" y="227076"/>
                </a:lnTo>
                <a:lnTo>
                  <a:pt x="42672" y="205740"/>
                </a:lnTo>
                <a:lnTo>
                  <a:pt x="45720" y="196596"/>
                </a:lnTo>
                <a:lnTo>
                  <a:pt x="48768" y="185928"/>
                </a:lnTo>
                <a:lnTo>
                  <a:pt x="65532" y="149352"/>
                </a:lnTo>
                <a:lnTo>
                  <a:pt x="88392" y="115824"/>
                </a:lnTo>
                <a:lnTo>
                  <a:pt x="118872" y="86868"/>
                </a:lnTo>
                <a:lnTo>
                  <a:pt x="155448" y="64008"/>
                </a:lnTo>
                <a:lnTo>
                  <a:pt x="195072" y="47244"/>
                </a:lnTo>
                <a:lnTo>
                  <a:pt x="239268" y="39624"/>
                </a:lnTo>
                <a:lnTo>
                  <a:pt x="251460" y="38100"/>
                </a:lnTo>
                <a:lnTo>
                  <a:pt x="263652" y="38100"/>
                </a:lnTo>
                <a:close/>
              </a:path>
              <a:path w="274319" h="535305">
                <a:moveTo>
                  <a:pt x="161361" y="455334"/>
                </a:moveTo>
                <a:lnTo>
                  <a:pt x="145395" y="425503"/>
                </a:lnTo>
                <a:lnTo>
                  <a:pt x="138684" y="422148"/>
                </a:lnTo>
                <a:lnTo>
                  <a:pt x="120396" y="409956"/>
                </a:lnTo>
                <a:lnTo>
                  <a:pt x="89916" y="381000"/>
                </a:lnTo>
                <a:lnTo>
                  <a:pt x="65532" y="347472"/>
                </a:lnTo>
                <a:lnTo>
                  <a:pt x="48768" y="309372"/>
                </a:lnTo>
                <a:lnTo>
                  <a:pt x="39624" y="269748"/>
                </a:lnTo>
                <a:lnTo>
                  <a:pt x="39624" y="259080"/>
                </a:lnTo>
                <a:lnTo>
                  <a:pt x="38100" y="248412"/>
                </a:lnTo>
                <a:lnTo>
                  <a:pt x="38100" y="374565"/>
                </a:lnTo>
                <a:lnTo>
                  <a:pt x="45720" y="385572"/>
                </a:lnTo>
                <a:lnTo>
                  <a:pt x="77724" y="422148"/>
                </a:lnTo>
                <a:lnTo>
                  <a:pt x="115824" y="452628"/>
                </a:lnTo>
                <a:lnTo>
                  <a:pt x="146067" y="468868"/>
                </a:lnTo>
                <a:lnTo>
                  <a:pt x="161017" y="456124"/>
                </a:lnTo>
                <a:lnTo>
                  <a:pt x="161361" y="455334"/>
                </a:lnTo>
                <a:close/>
              </a:path>
              <a:path w="274319" h="535305">
                <a:moveTo>
                  <a:pt x="161544" y="508067"/>
                </a:moveTo>
                <a:lnTo>
                  <a:pt x="161544" y="455676"/>
                </a:lnTo>
                <a:lnTo>
                  <a:pt x="161017" y="456124"/>
                </a:lnTo>
                <a:lnTo>
                  <a:pt x="153924" y="472440"/>
                </a:lnTo>
                <a:lnTo>
                  <a:pt x="146067" y="468868"/>
                </a:lnTo>
                <a:lnTo>
                  <a:pt x="68580" y="534924"/>
                </a:lnTo>
                <a:lnTo>
                  <a:pt x="161544" y="508067"/>
                </a:lnTo>
                <a:close/>
              </a:path>
              <a:path w="274319" h="535305">
                <a:moveTo>
                  <a:pt x="274320" y="475488"/>
                </a:moveTo>
                <a:lnTo>
                  <a:pt x="103632" y="347472"/>
                </a:lnTo>
                <a:lnTo>
                  <a:pt x="145395" y="425503"/>
                </a:lnTo>
                <a:lnTo>
                  <a:pt x="169164" y="437388"/>
                </a:lnTo>
                <a:lnTo>
                  <a:pt x="169164" y="505866"/>
                </a:lnTo>
                <a:lnTo>
                  <a:pt x="274320" y="475488"/>
                </a:lnTo>
                <a:close/>
              </a:path>
              <a:path w="274319" h="535305">
                <a:moveTo>
                  <a:pt x="169164" y="437388"/>
                </a:moveTo>
                <a:lnTo>
                  <a:pt x="145395" y="425503"/>
                </a:lnTo>
                <a:lnTo>
                  <a:pt x="161361" y="455334"/>
                </a:lnTo>
                <a:lnTo>
                  <a:pt x="169164" y="437388"/>
                </a:lnTo>
                <a:close/>
              </a:path>
              <a:path w="274319" h="535305">
                <a:moveTo>
                  <a:pt x="161017" y="456124"/>
                </a:moveTo>
                <a:lnTo>
                  <a:pt x="146067" y="468868"/>
                </a:lnTo>
                <a:lnTo>
                  <a:pt x="153924" y="472440"/>
                </a:lnTo>
                <a:lnTo>
                  <a:pt x="161017" y="456124"/>
                </a:lnTo>
                <a:close/>
              </a:path>
              <a:path w="274319" h="535305">
                <a:moveTo>
                  <a:pt x="169164" y="505866"/>
                </a:moveTo>
                <a:lnTo>
                  <a:pt x="169164" y="437388"/>
                </a:lnTo>
                <a:lnTo>
                  <a:pt x="161361" y="455334"/>
                </a:lnTo>
                <a:lnTo>
                  <a:pt x="161544" y="455676"/>
                </a:lnTo>
                <a:lnTo>
                  <a:pt x="161544" y="508067"/>
                </a:lnTo>
                <a:lnTo>
                  <a:pt x="169164" y="505866"/>
                </a:lnTo>
                <a:close/>
              </a:path>
            </a:pathLst>
          </a:custGeom>
          <a:solidFill>
            <a:srgbClr val="FF0000"/>
          </a:solidFill>
        </p:spPr>
        <p:txBody>
          <a:bodyPr wrap="square" lIns="0" tIns="0" rIns="0" bIns="0" rtlCol="0"/>
          <a:lstStyle/>
          <a:p>
            <a:endParaRPr sz="1588"/>
          </a:p>
        </p:txBody>
      </p:sp>
      <p:sp>
        <p:nvSpPr>
          <p:cNvPr id="3" name="object 3"/>
          <p:cNvSpPr/>
          <p:nvPr/>
        </p:nvSpPr>
        <p:spPr>
          <a:xfrm>
            <a:off x="3254637" y="2686723"/>
            <a:ext cx="242047" cy="410135"/>
          </a:xfrm>
          <a:custGeom>
            <a:avLst/>
            <a:gdLst/>
            <a:ahLst/>
            <a:cxnLst/>
            <a:rect l="l" t="t" r="r" b="b"/>
            <a:pathLst>
              <a:path w="274319" h="464820">
                <a:moveTo>
                  <a:pt x="1524" y="219456"/>
                </a:moveTo>
                <a:lnTo>
                  <a:pt x="1524" y="198120"/>
                </a:lnTo>
                <a:lnTo>
                  <a:pt x="0" y="208788"/>
                </a:lnTo>
                <a:lnTo>
                  <a:pt x="1524" y="219456"/>
                </a:lnTo>
                <a:close/>
              </a:path>
              <a:path w="274319" h="464820">
                <a:moveTo>
                  <a:pt x="263652" y="38100"/>
                </a:moveTo>
                <a:lnTo>
                  <a:pt x="262128" y="0"/>
                </a:lnTo>
                <a:lnTo>
                  <a:pt x="237744" y="1524"/>
                </a:lnTo>
                <a:lnTo>
                  <a:pt x="211836" y="4572"/>
                </a:lnTo>
                <a:lnTo>
                  <a:pt x="163068" y="15240"/>
                </a:lnTo>
                <a:lnTo>
                  <a:pt x="118872" y="33528"/>
                </a:lnTo>
                <a:lnTo>
                  <a:pt x="62484" y="73152"/>
                </a:lnTo>
                <a:lnTo>
                  <a:pt x="33528" y="106680"/>
                </a:lnTo>
                <a:lnTo>
                  <a:pt x="13716" y="144780"/>
                </a:lnTo>
                <a:lnTo>
                  <a:pt x="4572" y="176784"/>
                </a:lnTo>
                <a:lnTo>
                  <a:pt x="1524" y="187452"/>
                </a:lnTo>
                <a:lnTo>
                  <a:pt x="1524" y="230124"/>
                </a:lnTo>
                <a:lnTo>
                  <a:pt x="3048" y="240792"/>
                </a:lnTo>
                <a:lnTo>
                  <a:pt x="12192" y="272796"/>
                </a:lnTo>
                <a:lnTo>
                  <a:pt x="21336" y="291084"/>
                </a:lnTo>
                <a:lnTo>
                  <a:pt x="33528" y="310896"/>
                </a:lnTo>
                <a:lnTo>
                  <a:pt x="38100" y="317182"/>
                </a:lnTo>
                <a:lnTo>
                  <a:pt x="38100" y="210312"/>
                </a:lnTo>
                <a:lnTo>
                  <a:pt x="39624" y="201168"/>
                </a:lnTo>
                <a:lnTo>
                  <a:pt x="39624" y="193548"/>
                </a:lnTo>
                <a:lnTo>
                  <a:pt x="41148" y="184404"/>
                </a:lnTo>
                <a:lnTo>
                  <a:pt x="42672" y="176784"/>
                </a:lnTo>
                <a:lnTo>
                  <a:pt x="45720" y="167640"/>
                </a:lnTo>
                <a:lnTo>
                  <a:pt x="47244" y="161544"/>
                </a:lnTo>
                <a:lnTo>
                  <a:pt x="74676" y="115824"/>
                </a:lnTo>
                <a:lnTo>
                  <a:pt x="117348" y="79248"/>
                </a:lnTo>
                <a:lnTo>
                  <a:pt x="153924" y="59436"/>
                </a:lnTo>
                <a:lnTo>
                  <a:pt x="195072" y="45720"/>
                </a:lnTo>
                <a:lnTo>
                  <a:pt x="239268" y="39624"/>
                </a:lnTo>
                <a:lnTo>
                  <a:pt x="263652" y="38100"/>
                </a:lnTo>
                <a:close/>
              </a:path>
              <a:path w="274319" h="464820">
                <a:moveTo>
                  <a:pt x="160914" y="381422"/>
                </a:moveTo>
                <a:lnTo>
                  <a:pt x="145694" y="354787"/>
                </a:lnTo>
                <a:lnTo>
                  <a:pt x="118872" y="341376"/>
                </a:lnTo>
                <a:lnTo>
                  <a:pt x="103632" y="329184"/>
                </a:lnTo>
                <a:lnTo>
                  <a:pt x="65532" y="289560"/>
                </a:lnTo>
                <a:lnTo>
                  <a:pt x="42672" y="243840"/>
                </a:lnTo>
                <a:lnTo>
                  <a:pt x="41148" y="234696"/>
                </a:lnTo>
                <a:lnTo>
                  <a:pt x="39624" y="227076"/>
                </a:lnTo>
                <a:lnTo>
                  <a:pt x="39624" y="217932"/>
                </a:lnTo>
                <a:lnTo>
                  <a:pt x="38100" y="210312"/>
                </a:lnTo>
                <a:lnTo>
                  <a:pt x="38100" y="317182"/>
                </a:lnTo>
                <a:lnTo>
                  <a:pt x="97536" y="371856"/>
                </a:lnTo>
                <a:lnTo>
                  <a:pt x="138684" y="394716"/>
                </a:lnTo>
                <a:lnTo>
                  <a:pt x="145868" y="396871"/>
                </a:lnTo>
                <a:lnTo>
                  <a:pt x="159892" y="384035"/>
                </a:lnTo>
                <a:lnTo>
                  <a:pt x="160914" y="381422"/>
                </a:lnTo>
                <a:close/>
              </a:path>
              <a:path w="274319" h="464820">
                <a:moveTo>
                  <a:pt x="161544" y="435749"/>
                </a:moveTo>
                <a:lnTo>
                  <a:pt x="161544" y="382524"/>
                </a:lnTo>
                <a:lnTo>
                  <a:pt x="159892" y="384035"/>
                </a:lnTo>
                <a:lnTo>
                  <a:pt x="153924" y="399288"/>
                </a:lnTo>
                <a:lnTo>
                  <a:pt x="145868" y="396871"/>
                </a:lnTo>
                <a:lnTo>
                  <a:pt x="71628" y="464820"/>
                </a:lnTo>
                <a:lnTo>
                  <a:pt x="161544" y="435749"/>
                </a:lnTo>
                <a:close/>
              </a:path>
              <a:path w="274319" h="464820">
                <a:moveTo>
                  <a:pt x="274320" y="399288"/>
                </a:moveTo>
                <a:lnTo>
                  <a:pt x="100584" y="275844"/>
                </a:lnTo>
                <a:lnTo>
                  <a:pt x="145694" y="354787"/>
                </a:lnTo>
                <a:lnTo>
                  <a:pt x="155448" y="359664"/>
                </a:lnTo>
                <a:lnTo>
                  <a:pt x="167640" y="364236"/>
                </a:lnTo>
                <a:lnTo>
                  <a:pt x="167640" y="433778"/>
                </a:lnTo>
                <a:lnTo>
                  <a:pt x="274320" y="399288"/>
                </a:lnTo>
                <a:close/>
              </a:path>
              <a:path w="274319" h="464820">
                <a:moveTo>
                  <a:pt x="167640" y="364236"/>
                </a:moveTo>
                <a:lnTo>
                  <a:pt x="155448" y="359664"/>
                </a:lnTo>
                <a:lnTo>
                  <a:pt x="145694" y="354787"/>
                </a:lnTo>
                <a:lnTo>
                  <a:pt x="160914" y="381422"/>
                </a:lnTo>
                <a:lnTo>
                  <a:pt x="167640" y="364236"/>
                </a:lnTo>
                <a:close/>
              </a:path>
              <a:path w="274319" h="464820">
                <a:moveTo>
                  <a:pt x="159892" y="384035"/>
                </a:moveTo>
                <a:lnTo>
                  <a:pt x="145868" y="396871"/>
                </a:lnTo>
                <a:lnTo>
                  <a:pt x="153924" y="399288"/>
                </a:lnTo>
                <a:lnTo>
                  <a:pt x="159892" y="384035"/>
                </a:lnTo>
                <a:close/>
              </a:path>
              <a:path w="274319" h="464820">
                <a:moveTo>
                  <a:pt x="167640" y="433778"/>
                </a:moveTo>
                <a:lnTo>
                  <a:pt x="167640" y="364236"/>
                </a:lnTo>
                <a:lnTo>
                  <a:pt x="160914" y="381422"/>
                </a:lnTo>
                <a:lnTo>
                  <a:pt x="161544" y="382524"/>
                </a:lnTo>
                <a:lnTo>
                  <a:pt x="161544" y="435749"/>
                </a:lnTo>
                <a:lnTo>
                  <a:pt x="167640" y="433778"/>
                </a:lnTo>
                <a:close/>
              </a:path>
            </a:pathLst>
          </a:custGeom>
          <a:solidFill>
            <a:srgbClr val="FF0000"/>
          </a:solidFill>
        </p:spPr>
        <p:txBody>
          <a:bodyPr wrap="square" lIns="0" tIns="0" rIns="0" bIns="0" rtlCol="0"/>
          <a:lstStyle/>
          <a:p>
            <a:endParaRPr sz="1588"/>
          </a:p>
        </p:txBody>
      </p:sp>
      <p:sp>
        <p:nvSpPr>
          <p:cNvPr id="4" name="object 4"/>
          <p:cNvSpPr txBox="1">
            <a:spLocks noGrp="1"/>
          </p:cNvSpPr>
          <p:nvPr>
            <p:ph type="title"/>
          </p:nvPr>
        </p:nvSpPr>
        <p:spPr>
          <a:xfrm>
            <a:off x="1668379" y="426581"/>
            <a:ext cx="653981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27746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p:nvPr/>
        </p:nvSpPr>
        <p:spPr>
          <a:xfrm>
            <a:off x="4103146" y="3294529"/>
            <a:ext cx="168088" cy="2103344"/>
          </a:xfrm>
          <a:custGeom>
            <a:avLst/>
            <a:gdLst/>
            <a:ahLst/>
            <a:cxnLst/>
            <a:rect l="l" t="t" r="r" b="b"/>
            <a:pathLst>
              <a:path w="190500" h="2383790">
                <a:moveTo>
                  <a:pt x="190500" y="190500"/>
                </a:moveTo>
                <a:lnTo>
                  <a:pt x="94488" y="0"/>
                </a:lnTo>
                <a:lnTo>
                  <a:pt x="0" y="190500"/>
                </a:lnTo>
                <a:lnTo>
                  <a:pt x="76200" y="129048"/>
                </a:lnTo>
                <a:lnTo>
                  <a:pt x="76200" y="114300"/>
                </a:lnTo>
                <a:lnTo>
                  <a:pt x="114300" y="114300"/>
                </a:lnTo>
                <a:lnTo>
                  <a:pt x="114300" y="130023"/>
                </a:lnTo>
                <a:lnTo>
                  <a:pt x="190500" y="190500"/>
                </a:lnTo>
                <a:close/>
              </a:path>
              <a:path w="190500" h="2383790">
                <a:moveTo>
                  <a:pt x="94488" y="114300"/>
                </a:moveTo>
                <a:lnTo>
                  <a:pt x="76200" y="114300"/>
                </a:lnTo>
                <a:lnTo>
                  <a:pt x="76200" y="129048"/>
                </a:lnTo>
                <a:lnTo>
                  <a:pt x="94488" y="114300"/>
                </a:lnTo>
                <a:close/>
              </a:path>
              <a:path w="190500" h="2383790">
                <a:moveTo>
                  <a:pt x="114300" y="2383536"/>
                </a:moveTo>
                <a:lnTo>
                  <a:pt x="114300" y="130023"/>
                </a:lnTo>
                <a:lnTo>
                  <a:pt x="94488" y="114300"/>
                </a:lnTo>
                <a:lnTo>
                  <a:pt x="76200" y="129048"/>
                </a:lnTo>
                <a:lnTo>
                  <a:pt x="76200" y="2383536"/>
                </a:lnTo>
                <a:lnTo>
                  <a:pt x="114300" y="2383536"/>
                </a:lnTo>
                <a:close/>
              </a:path>
              <a:path w="190500" h="2383790">
                <a:moveTo>
                  <a:pt x="114300" y="130023"/>
                </a:moveTo>
                <a:lnTo>
                  <a:pt x="114300" y="114300"/>
                </a:lnTo>
                <a:lnTo>
                  <a:pt x="94488" y="114300"/>
                </a:lnTo>
                <a:lnTo>
                  <a:pt x="114300" y="130023"/>
                </a:lnTo>
                <a:close/>
              </a:path>
            </a:pathLst>
          </a:custGeom>
          <a:solidFill>
            <a:srgbClr val="0000FF"/>
          </a:solidFill>
        </p:spPr>
        <p:txBody>
          <a:bodyPr wrap="square" lIns="0" tIns="0" rIns="0" bIns="0" rtlCol="0"/>
          <a:lstStyle/>
          <a:p>
            <a:endParaRPr sz="1588"/>
          </a:p>
        </p:txBody>
      </p:sp>
      <p:sp>
        <p:nvSpPr>
          <p:cNvPr id="7" name="object 7"/>
          <p:cNvSpPr/>
          <p:nvPr/>
        </p:nvSpPr>
        <p:spPr>
          <a:xfrm>
            <a:off x="4186518" y="5312933"/>
            <a:ext cx="3084979" cy="168088"/>
          </a:xfrm>
          <a:custGeom>
            <a:avLst/>
            <a:gdLst/>
            <a:ahLst/>
            <a:cxnLst/>
            <a:rect l="l" t="t" r="r" b="b"/>
            <a:pathLst>
              <a:path w="3496310" h="190500">
                <a:moveTo>
                  <a:pt x="3381756" y="96012"/>
                </a:moveTo>
                <a:lnTo>
                  <a:pt x="3366032" y="76200"/>
                </a:lnTo>
                <a:lnTo>
                  <a:pt x="0" y="76200"/>
                </a:lnTo>
                <a:lnTo>
                  <a:pt x="0" y="114300"/>
                </a:lnTo>
                <a:lnTo>
                  <a:pt x="3367007" y="114300"/>
                </a:lnTo>
                <a:lnTo>
                  <a:pt x="3381756" y="96012"/>
                </a:lnTo>
                <a:close/>
              </a:path>
              <a:path w="3496310" h="190500">
                <a:moveTo>
                  <a:pt x="3496056" y="96012"/>
                </a:moveTo>
                <a:lnTo>
                  <a:pt x="3305556" y="0"/>
                </a:lnTo>
                <a:lnTo>
                  <a:pt x="3366032" y="76200"/>
                </a:lnTo>
                <a:lnTo>
                  <a:pt x="3381756" y="76200"/>
                </a:lnTo>
                <a:lnTo>
                  <a:pt x="3381756" y="152704"/>
                </a:lnTo>
                <a:lnTo>
                  <a:pt x="3496056" y="96012"/>
                </a:lnTo>
                <a:close/>
              </a:path>
              <a:path w="3496310" h="190500">
                <a:moveTo>
                  <a:pt x="3381756" y="152704"/>
                </a:moveTo>
                <a:lnTo>
                  <a:pt x="3381756" y="114300"/>
                </a:lnTo>
                <a:lnTo>
                  <a:pt x="3367007" y="114300"/>
                </a:lnTo>
                <a:lnTo>
                  <a:pt x="3305556" y="190500"/>
                </a:lnTo>
                <a:lnTo>
                  <a:pt x="3381756" y="152704"/>
                </a:lnTo>
                <a:close/>
              </a:path>
              <a:path w="3496310" h="190500">
                <a:moveTo>
                  <a:pt x="3381756" y="96012"/>
                </a:moveTo>
                <a:lnTo>
                  <a:pt x="3381756" y="76200"/>
                </a:lnTo>
                <a:lnTo>
                  <a:pt x="3366032" y="76200"/>
                </a:lnTo>
                <a:lnTo>
                  <a:pt x="3381756" y="96012"/>
                </a:lnTo>
                <a:close/>
              </a:path>
              <a:path w="3496310" h="190500">
                <a:moveTo>
                  <a:pt x="3381756" y="114300"/>
                </a:moveTo>
                <a:lnTo>
                  <a:pt x="3381756" y="96012"/>
                </a:lnTo>
                <a:lnTo>
                  <a:pt x="3367007" y="114300"/>
                </a:lnTo>
                <a:lnTo>
                  <a:pt x="3381756" y="114300"/>
                </a:lnTo>
                <a:close/>
              </a:path>
            </a:pathLst>
          </a:custGeom>
          <a:solidFill>
            <a:srgbClr val="0000FF"/>
          </a:solidFill>
        </p:spPr>
        <p:txBody>
          <a:bodyPr wrap="square" lIns="0" tIns="0" rIns="0" bIns="0" rtlCol="0"/>
          <a:lstStyle/>
          <a:p>
            <a:endParaRPr sz="1588"/>
          </a:p>
        </p:txBody>
      </p:sp>
      <p:sp>
        <p:nvSpPr>
          <p:cNvPr id="8" name="object 8"/>
          <p:cNvSpPr/>
          <p:nvPr/>
        </p:nvSpPr>
        <p:spPr>
          <a:xfrm>
            <a:off x="7209417" y="5312933"/>
            <a:ext cx="1172696" cy="168088"/>
          </a:xfrm>
          <a:custGeom>
            <a:avLst/>
            <a:gdLst/>
            <a:ahLst/>
            <a:cxnLst/>
            <a:rect l="l" t="t" r="r" b="b"/>
            <a:pathLst>
              <a:path w="1329054" h="190500">
                <a:moveTo>
                  <a:pt x="1214628" y="96012"/>
                </a:moveTo>
                <a:lnTo>
                  <a:pt x="1198904" y="76200"/>
                </a:lnTo>
                <a:lnTo>
                  <a:pt x="0" y="76200"/>
                </a:lnTo>
                <a:lnTo>
                  <a:pt x="0" y="114300"/>
                </a:lnTo>
                <a:lnTo>
                  <a:pt x="1199879" y="114300"/>
                </a:lnTo>
                <a:lnTo>
                  <a:pt x="1214628" y="96012"/>
                </a:lnTo>
                <a:close/>
              </a:path>
              <a:path w="1329054" h="190500">
                <a:moveTo>
                  <a:pt x="1328928" y="96012"/>
                </a:moveTo>
                <a:lnTo>
                  <a:pt x="1138428" y="0"/>
                </a:lnTo>
                <a:lnTo>
                  <a:pt x="1198904" y="76200"/>
                </a:lnTo>
                <a:lnTo>
                  <a:pt x="1214628" y="76200"/>
                </a:lnTo>
                <a:lnTo>
                  <a:pt x="1214628" y="152704"/>
                </a:lnTo>
                <a:lnTo>
                  <a:pt x="1328928" y="96012"/>
                </a:lnTo>
                <a:close/>
              </a:path>
              <a:path w="1329054" h="190500">
                <a:moveTo>
                  <a:pt x="1214628" y="152704"/>
                </a:moveTo>
                <a:lnTo>
                  <a:pt x="1214628" y="114300"/>
                </a:lnTo>
                <a:lnTo>
                  <a:pt x="1199879" y="114300"/>
                </a:lnTo>
                <a:lnTo>
                  <a:pt x="1138428" y="190500"/>
                </a:lnTo>
                <a:lnTo>
                  <a:pt x="1214628" y="152704"/>
                </a:lnTo>
                <a:close/>
              </a:path>
              <a:path w="1329054" h="190500">
                <a:moveTo>
                  <a:pt x="1214628" y="96012"/>
                </a:moveTo>
                <a:lnTo>
                  <a:pt x="1214628" y="76200"/>
                </a:lnTo>
                <a:lnTo>
                  <a:pt x="1198904" y="76200"/>
                </a:lnTo>
                <a:lnTo>
                  <a:pt x="1214628" y="96012"/>
                </a:lnTo>
                <a:close/>
              </a:path>
              <a:path w="1329054" h="190500">
                <a:moveTo>
                  <a:pt x="1214628" y="114300"/>
                </a:moveTo>
                <a:lnTo>
                  <a:pt x="1214628" y="96012"/>
                </a:lnTo>
                <a:lnTo>
                  <a:pt x="1199879" y="114300"/>
                </a:lnTo>
                <a:lnTo>
                  <a:pt x="1214628" y="114300"/>
                </a:lnTo>
                <a:close/>
              </a:path>
            </a:pathLst>
          </a:custGeom>
          <a:solidFill>
            <a:srgbClr val="0000FF"/>
          </a:solidFill>
        </p:spPr>
        <p:txBody>
          <a:bodyPr wrap="square" lIns="0" tIns="0" rIns="0" bIns="0" rtlCol="0"/>
          <a:lstStyle/>
          <a:p>
            <a:endParaRPr sz="1588"/>
          </a:p>
        </p:txBody>
      </p:sp>
      <p:sp>
        <p:nvSpPr>
          <p:cNvPr id="9" name="object 9"/>
          <p:cNvSpPr/>
          <p:nvPr/>
        </p:nvSpPr>
        <p:spPr>
          <a:xfrm>
            <a:off x="4186517" y="3550686"/>
            <a:ext cx="3949513" cy="1847290"/>
          </a:xfrm>
          <a:custGeom>
            <a:avLst/>
            <a:gdLst/>
            <a:ahLst/>
            <a:cxnLst/>
            <a:rect l="l" t="t" r="r" b="b"/>
            <a:pathLst>
              <a:path w="4476115" h="2093595">
                <a:moveTo>
                  <a:pt x="0" y="2093225"/>
                </a:moveTo>
                <a:lnTo>
                  <a:pt x="21159" y="2038476"/>
                </a:lnTo>
                <a:lnTo>
                  <a:pt x="42324" y="1983767"/>
                </a:lnTo>
                <a:lnTo>
                  <a:pt x="63500" y="1929134"/>
                </a:lnTo>
                <a:lnTo>
                  <a:pt x="84691" y="1874612"/>
                </a:lnTo>
                <a:lnTo>
                  <a:pt x="105904" y="1820237"/>
                </a:lnTo>
                <a:lnTo>
                  <a:pt x="127143" y="1766044"/>
                </a:lnTo>
                <a:lnTo>
                  <a:pt x="148413" y="1712068"/>
                </a:lnTo>
                <a:lnTo>
                  <a:pt x="169721" y="1658345"/>
                </a:lnTo>
                <a:lnTo>
                  <a:pt x="191071" y="1604910"/>
                </a:lnTo>
                <a:lnTo>
                  <a:pt x="212469" y="1551800"/>
                </a:lnTo>
                <a:lnTo>
                  <a:pt x="233920" y="1499048"/>
                </a:lnTo>
                <a:lnTo>
                  <a:pt x="255429" y="1446691"/>
                </a:lnTo>
                <a:lnTo>
                  <a:pt x="277001" y="1394764"/>
                </a:lnTo>
                <a:lnTo>
                  <a:pt x="298642" y="1343303"/>
                </a:lnTo>
                <a:lnTo>
                  <a:pt x="320357" y="1292342"/>
                </a:lnTo>
                <a:lnTo>
                  <a:pt x="342152" y="1241917"/>
                </a:lnTo>
                <a:lnTo>
                  <a:pt x="364031" y="1192065"/>
                </a:lnTo>
                <a:lnTo>
                  <a:pt x="386000" y="1142819"/>
                </a:lnTo>
                <a:lnTo>
                  <a:pt x="408064" y="1094216"/>
                </a:lnTo>
                <a:lnTo>
                  <a:pt x="430229" y="1046291"/>
                </a:lnTo>
                <a:lnTo>
                  <a:pt x="452500" y="999080"/>
                </a:lnTo>
                <a:lnTo>
                  <a:pt x="474882" y="952617"/>
                </a:lnTo>
                <a:lnTo>
                  <a:pt x="497380" y="906938"/>
                </a:lnTo>
                <a:lnTo>
                  <a:pt x="520000" y="862079"/>
                </a:lnTo>
                <a:lnTo>
                  <a:pt x="542746" y="818076"/>
                </a:lnTo>
                <a:lnTo>
                  <a:pt x="565625" y="774962"/>
                </a:lnTo>
                <a:lnTo>
                  <a:pt x="588642" y="732775"/>
                </a:lnTo>
                <a:lnTo>
                  <a:pt x="611801" y="691549"/>
                </a:lnTo>
                <a:lnTo>
                  <a:pt x="635109" y="651320"/>
                </a:lnTo>
                <a:lnTo>
                  <a:pt x="658570" y="612123"/>
                </a:lnTo>
                <a:lnTo>
                  <a:pt x="682190" y="573993"/>
                </a:lnTo>
                <a:lnTo>
                  <a:pt x="705973" y="536967"/>
                </a:lnTo>
                <a:lnTo>
                  <a:pt x="729926" y="501079"/>
                </a:lnTo>
                <a:lnTo>
                  <a:pt x="754054" y="466365"/>
                </a:lnTo>
                <a:lnTo>
                  <a:pt x="778361" y="432860"/>
                </a:lnTo>
                <a:lnTo>
                  <a:pt x="802854" y="400601"/>
                </a:lnTo>
                <a:lnTo>
                  <a:pt x="827537" y="369621"/>
                </a:lnTo>
                <a:lnTo>
                  <a:pt x="852416" y="339957"/>
                </a:lnTo>
                <a:lnTo>
                  <a:pt x="902782" y="284717"/>
                </a:lnTo>
                <a:lnTo>
                  <a:pt x="953995" y="235164"/>
                </a:lnTo>
                <a:lnTo>
                  <a:pt x="1020128" y="180404"/>
                </a:lnTo>
                <a:lnTo>
                  <a:pt x="1061009" y="151029"/>
                </a:lnTo>
                <a:lnTo>
                  <a:pt x="1102536" y="124432"/>
                </a:lnTo>
                <a:lnTo>
                  <a:pt x="1144670" y="100562"/>
                </a:lnTo>
                <a:lnTo>
                  <a:pt x="1187372" y="79368"/>
                </a:lnTo>
                <a:lnTo>
                  <a:pt x="1230603" y="60799"/>
                </a:lnTo>
                <a:lnTo>
                  <a:pt x="1274325" y="44803"/>
                </a:lnTo>
                <a:lnTo>
                  <a:pt x="1318499" y="31329"/>
                </a:lnTo>
                <a:lnTo>
                  <a:pt x="1363087" y="20326"/>
                </a:lnTo>
                <a:lnTo>
                  <a:pt x="1408048" y="11743"/>
                </a:lnTo>
                <a:lnTo>
                  <a:pt x="1453346" y="5528"/>
                </a:lnTo>
                <a:lnTo>
                  <a:pt x="1498940" y="1631"/>
                </a:lnTo>
                <a:lnTo>
                  <a:pt x="1544793" y="0"/>
                </a:lnTo>
                <a:lnTo>
                  <a:pt x="1590865" y="583"/>
                </a:lnTo>
                <a:lnTo>
                  <a:pt x="1637118" y="3330"/>
                </a:lnTo>
                <a:lnTo>
                  <a:pt x="1683513" y="8189"/>
                </a:lnTo>
                <a:lnTo>
                  <a:pt x="1730011" y="15109"/>
                </a:lnTo>
                <a:lnTo>
                  <a:pt x="1776574" y="24039"/>
                </a:lnTo>
                <a:lnTo>
                  <a:pt x="1823163" y="34928"/>
                </a:lnTo>
                <a:lnTo>
                  <a:pt x="1869739" y="47724"/>
                </a:lnTo>
                <a:lnTo>
                  <a:pt x="1916263" y="62376"/>
                </a:lnTo>
                <a:lnTo>
                  <a:pt x="1962697" y="78833"/>
                </a:lnTo>
                <a:lnTo>
                  <a:pt x="2009001" y="97044"/>
                </a:lnTo>
                <a:lnTo>
                  <a:pt x="2055138" y="116957"/>
                </a:lnTo>
                <a:lnTo>
                  <a:pt x="2101068" y="138522"/>
                </a:lnTo>
                <a:lnTo>
                  <a:pt x="2146753" y="161686"/>
                </a:lnTo>
                <a:lnTo>
                  <a:pt x="2192154" y="186399"/>
                </a:lnTo>
                <a:lnTo>
                  <a:pt x="2237231" y="212609"/>
                </a:lnTo>
                <a:lnTo>
                  <a:pt x="2300650" y="255113"/>
                </a:lnTo>
                <a:lnTo>
                  <a:pt x="2332584" y="279939"/>
                </a:lnTo>
                <a:lnTo>
                  <a:pt x="2364650" y="306985"/>
                </a:lnTo>
                <a:lnTo>
                  <a:pt x="2396835" y="336125"/>
                </a:lnTo>
                <a:lnTo>
                  <a:pt x="2429125" y="367237"/>
                </a:lnTo>
                <a:lnTo>
                  <a:pt x="2461508" y="400197"/>
                </a:lnTo>
                <a:lnTo>
                  <a:pt x="2493971" y="434882"/>
                </a:lnTo>
                <a:lnTo>
                  <a:pt x="2526499" y="471168"/>
                </a:lnTo>
                <a:lnTo>
                  <a:pt x="2559081" y="508932"/>
                </a:lnTo>
                <a:lnTo>
                  <a:pt x="2591703" y="548051"/>
                </a:lnTo>
                <a:lnTo>
                  <a:pt x="2624352" y="588400"/>
                </a:lnTo>
                <a:lnTo>
                  <a:pt x="2657014" y="629858"/>
                </a:lnTo>
                <a:lnTo>
                  <a:pt x="2689677" y="672299"/>
                </a:lnTo>
                <a:lnTo>
                  <a:pt x="2722328" y="715601"/>
                </a:lnTo>
                <a:lnTo>
                  <a:pt x="2754953" y="759640"/>
                </a:lnTo>
                <a:lnTo>
                  <a:pt x="2787538" y="804293"/>
                </a:lnTo>
                <a:lnTo>
                  <a:pt x="2820072" y="849436"/>
                </a:lnTo>
                <a:lnTo>
                  <a:pt x="2852541" y="894947"/>
                </a:lnTo>
                <a:lnTo>
                  <a:pt x="2884931" y="940700"/>
                </a:lnTo>
                <a:lnTo>
                  <a:pt x="2917230" y="986574"/>
                </a:lnTo>
                <a:lnTo>
                  <a:pt x="2949425" y="1032444"/>
                </a:lnTo>
                <a:lnTo>
                  <a:pt x="2981502" y="1078188"/>
                </a:lnTo>
                <a:lnTo>
                  <a:pt x="3013447" y="1123681"/>
                </a:lnTo>
                <a:lnTo>
                  <a:pt x="3045249" y="1168800"/>
                </a:lnTo>
                <a:lnTo>
                  <a:pt x="3076894" y="1213422"/>
                </a:lnTo>
                <a:lnTo>
                  <a:pt x="3108368" y="1257424"/>
                </a:lnTo>
                <a:lnTo>
                  <a:pt x="3139659" y="1300681"/>
                </a:lnTo>
                <a:lnTo>
                  <a:pt x="3170753" y="1343071"/>
                </a:lnTo>
                <a:lnTo>
                  <a:pt x="3201638" y="1384470"/>
                </a:lnTo>
                <a:lnTo>
                  <a:pt x="3232299" y="1424755"/>
                </a:lnTo>
                <a:lnTo>
                  <a:pt x="3262725" y="1463801"/>
                </a:lnTo>
                <a:lnTo>
                  <a:pt x="3292901" y="1501486"/>
                </a:lnTo>
                <a:lnTo>
                  <a:pt x="3322815" y="1537687"/>
                </a:lnTo>
                <a:lnTo>
                  <a:pt x="3352454" y="1572279"/>
                </a:lnTo>
                <a:lnTo>
                  <a:pt x="3381804" y="1605140"/>
                </a:lnTo>
                <a:lnTo>
                  <a:pt x="3410852" y="1636146"/>
                </a:lnTo>
                <a:lnTo>
                  <a:pt x="3439586" y="1665173"/>
                </a:lnTo>
                <a:lnTo>
                  <a:pt x="3467991" y="1692098"/>
                </a:lnTo>
                <a:lnTo>
                  <a:pt x="3547372" y="1757499"/>
                </a:lnTo>
                <a:lnTo>
                  <a:pt x="3599361" y="1794540"/>
                </a:lnTo>
                <a:lnTo>
                  <a:pt x="3651824" y="1828132"/>
                </a:lnTo>
                <a:lnTo>
                  <a:pt x="3704563" y="1858487"/>
                </a:lnTo>
                <a:lnTo>
                  <a:pt x="3757381" y="1885818"/>
                </a:lnTo>
                <a:lnTo>
                  <a:pt x="3810081" y="1910336"/>
                </a:lnTo>
                <a:lnTo>
                  <a:pt x="3862464" y="1932254"/>
                </a:lnTo>
                <a:lnTo>
                  <a:pt x="3914334" y="1951784"/>
                </a:lnTo>
                <a:lnTo>
                  <a:pt x="3965493" y="1969138"/>
                </a:lnTo>
                <a:lnTo>
                  <a:pt x="4015744" y="1984528"/>
                </a:lnTo>
                <a:lnTo>
                  <a:pt x="4064888" y="1998166"/>
                </a:lnTo>
                <a:lnTo>
                  <a:pt x="4112729" y="2010264"/>
                </a:lnTo>
                <a:lnTo>
                  <a:pt x="4159069" y="2021035"/>
                </a:lnTo>
                <a:lnTo>
                  <a:pt x="4203710" y="2030690"/>
                </a:lnTo>
                <a:lnTo>
                  <a:pt x="4246455" y="2039441"/>
                </a:lnTo>
                <a:lnTo>
                  <a:pt x="4287106" y="2047502"/>
                </a:lnTo>
                <a:lnTo>
                  <a:pt x="4325467" y="2055083"/>
                </a:lnTo>
                <a:lnTo>
                  <a:pt x="4361338" y="2062397"/>
                </a:lnTo>
                <a:lnTo>
                  <a:pt x="4394524" y="2069656"/>
                </a:lnTo>
                <a:lnTo>
                  <a:pt x="4424825" y="2077073"/>
                </a:lnTo>
                <a:lnTo>
                  <a:pt x="4452046" y="2084858"/>
                </a:lnTo>
                <a:lnTo>
                  <a:pt x="4475987" y="2093225"/>
                </a:lnTo>
              </a:path>
            </a:pathLst>
          </a:custGeom>
          <a:ln w="38099">
            <a:solidFill>
              <a:srgbClr val="0000FF"/>
            </a:solidFill>
          </a:ln>
        </p:spPr>
        <p:txBody>
          <a:bodyPr wrap="square" lIns="0" tIns="0" rIns="0" bIns="0" rtlCol="0"/>
          <a:lstStyle/>
          <a:p>
            <a:endParaRPr sz="1588"/>
          </a:p>
        </p:txBody>
      </p:sp>
      <p:sp>
        <p:nvSpPr>
          <p:cNvPr id="10" name="object 10"/>
          <p:cNvSpPr/>
          <p:nvPr/>
        </p:nvSpPr>
        <p:spPr>
          <a:xfrm>
            <a:off x="4512777" y="4361721"/>
            <a:ext cx="148925" cy="135478"/>
          </a:xfrm>
          <a:prstGeom prst="rect">
            <a:avLst/>
          </a:prstGeom>
          <a:blipFill>
            <a:blip r:embed="rId2" cstate="print"/>
            <a:stretch>
              <a:fillRect/>
            </a:stretch>
          </a:blipFill>
        </p:spPr>
        <p:txBody>
          <a:bodyPr wrap="square" lIns="0" tIns="0" rIns="0" bIns="0" rtlCol="0"/>
          <a:lstStyle/>
          <a:p>
            <a:endParaRPr sz="1588"/>
          </a:p>
        </p:txBody>
      </p:sp>
      <p:sp>
        <p:nvSpPr>
          <p:cNvPr id="11" name="object 11"/>
          <p:cNvSpPr/>
          <p:nvPr/>
        </p:nvSpPr>
        <p:spPr>
          <a:xfrm>
            <a:off x="4328552" y="4786648"/>
            <a:ext cx="147581" cy="135478"/>
          </a:xfrm>
          <a:prstGeom prst="rect">
            <a:avLst/>
          </a:prstGeom>
          <a:blipFill>
            <a:blip r:embed="rId3" cstate="print"/>
            <a:stretch>
              <a:fillRect/>
            </a:stretch>
          </a:blipFill>
        </p:spPr>
        <p:txBody>
          <a:bodyPr wrap="square" lIns="0" tIns="0" rIns="0" bIns="0" rtlCol="0"/>
          <a:lstStyle/>
          <a:p>
            <a:endParaRPr sz="1588"/>
          </a:p>
        </p:txBody>
      </p:sp>
      <p:sp>
        <p:nvSpPr>
          <p:cNvPr id="12" name="object 12"/>
          <p:cNvSpPr/>
          <p:nvPr/>
        </p:nvSpPr>
        <p:spPr>
          <a:xfrm>
            <a:off x="4737343" y="3950241"/>
            <a:ext cx="148925" cy="135478"/>
          </a:xfrm>
          <a:prstGeom prst="rect">
            <a:avLst/>
          </a:prstGeom>
          <a:blipFill>
            <a:blip r:embed="rId4" cstate="print"/>
            <a:stretch>
              <a:fillRect/>
            </a:stretch>
          </a:blipFill>
        </p:spPr>
        <p:txBody>
          <a:bodyPr wrap="square" lIns="0" tIns="0" rIns="0" bIns="0" rtlCol="0"/>
          <a:lstStyle/>
          <a:p>
            <a:endParaRPr sz="1588"/>
          </a:p>
        </p:txBody>
      </p:sp>
      <p:sp>
        <p:nvSpPr>
          <p:cNvPr id="13" name="object 13"/>
          <p:cNvSpPr/>
          <p:nvPr/>
        </p:nvSpPr>
        <p:spPr>
          <a:xfrm>
            <a:off x="5077553" y="3591205"/>
            <a:ext cx="148925" cy="135478"/>
          </a:xfrm>
          <a:prstGeom prst="rect">
            <a:avLst/>
          </a:prstGeom>
          <a:blipFill>
            <a:blip r:embed="rId5" cstate="print"/>
            <a:stretch>
              <a:fillRect/>
            </a:stretch>
          </a:blipFill>
        </p:spPr>
        <p:txBody>
          <a:bodyPr wrap="square" lIns="0" tIns="0" rIns="0" bIns="0" rtlCol="0"/>
          <a:lstStyle/>
          <a:p>
            <a:endParaRPr sz="1588"/>
          </a:p>
        </p:txBody>
      </p:sp>
      <p:sp>
        <p:nvSpPr>
          <p:cNvPr id="14" name="object 14"/>
          <p:cNvSpPr/>
          <p:nvPr/>
        </p:nvSpPr>
        <p:spPr>
          <a:xfrm>
            <a:off x="5564336" y="3491696"/>
            <a:ext cx="147581" cy="136823"/>
          </a:xfrm>
          <a:prstGeom prst="rect">
            <a:avLst/>
          </a:prstGeom>
          <a:blipFill>
            <a:blip r:embed="rId6" cstate="print"/>
            <a:stretch>
              <a:fillRect/>
            </a:stretch>
          </a:blipFill>
        </p:spPr>
        <p:txBody>
          <a:bodyPr wrap="square" lIns="0" tIns="0" rIns="0" bIns="0" rtlCol="0"/>
          <a:lstStyle/>
          <a:p>
            <a:endParaRPr sz="1588"/>
          </a:p>
        </p:txBody>
      </p:sp>
      <p:sp>
        <p:nvSpPr>
          <p:cNvPr id="15" name="object 15"/>
          <p:cNvSpPr/>
          <p:nvPr/>
        </p:nvSpPr>
        <p:spPr>
          <a:xfrm>
            <a:off x="6044396" y="3640959"/>
            <a:ext cx="147581" cy="135478"/>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6427638" y="4001340"/>
            <a:ext cx="148925" cy="136823"/>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6707336" y="4388615"/>
            <a:ext cx="147581" cy="135478"/>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6995104" y="4775891"/>
            <a:ext cx="148925" cy="136823"/>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432133" y="5138961"/>
            <a:ext cx="148925" cy="136823"/>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7814030" y="5273432"/>
            <a:ext cx="148925" cy="136823"/>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3691666" y="4558553"/>
            <a:ext cx="0" cy="607919"/>
          </a:xfrm>
          <a:custGeom>
            <a:avLst/>
            <a:gdLst/>
            <a:ahLst/>
            <a:cxnLst/>
            <a:rect l="l" t="t" r="r" b="b"/>
            <a:pathLst>
              <a:path h="688975">
                <a:moveTo>
                  <a:pt x="0" y="0"/>
                </a:moveTo>
                <a:lnTo>
                  <a:pt x="0" y="688847"/>
                </a:lnTo>
              </a:path>
            </a:pathLst>
          </a:custGeom>
          <a:ln w="28574">
            <a:solidFill>
              <a:srgbClr val="FF0000"/>
            </a:solidFill>
          </a:ln>
        </p:spPr>
        <p:txBody>
          <a:bodyPr wrap="square" lIns="0" tIns="0" rIns="0" bIns="0" rtlCol="0"/>
          <a:lstStyle/>
          <a:p>
            <a:endParaRPr sz="1588"/>
          </a:p>
        </p:txBody>
      </p:sp>
      <p:sp>
        <p:nvSpPr>
          <p:cNvPr id="22" name="object 22"/>
          <p:cNvSpPr/>
          <p:nvPr/>
        </p:nvSpPr>
        <p:spPr>
          <a:xfrm>
            <a:off x="3629808" y="3626672"/>
            <a:ext cx="125506" cy="664509"/>
          </a:xfrm>
          <a:custGeom>
            <a:avLst/>
            <a:gdLst/>
            <a:ahLst/>
            <a:cxnLst/>
            <a:rect l="l" t="t" r="r" b="b"/>
            <a:pathLst>
              <a:path w="142239" h="753110">
                <a:moveTo>
                  <a:pt x="141732" y="143256"/>
                </a:moveTo>
                <a:lnTo>
                  <a:pt x="70104" y="0"/>
                </a:lnTo>
                <a:lnTo>
                  <a:pt x="0" y="143256"/>
                </a:lnTo>
                <a:lnTo>
                  <a:pt x="56388" y="96674"/>
                </a:lnTo>
                <a:lnTo>
                  <a:pt x="56388" y="85344"/>
                </a:lnTo>
                <a:lnTo>
                  <a:pt x="85344" y="85344"/>
                </a:lnTo>
                <a:lnTo>
                  <a:pt x="85344" y="97665"/>
                </a:lnTo>
                <a:lnTo>
                  <a:pt x="141732" y="143256"/>
                </a:lnTo>
                <a:close/>
              </a:path>
              <a:path w="142239" h="753110">
                <a:moveTo>
                  <a:pt x="70104" y="85344"/>
                </a:moveTo>
                <a:lnTo>
                  <a:pt x="56388" y="85344"/>
                </a:lnTo>
                <a:lnTo>
                  <a:pt x="56388" y="96674"/>
                </a:lnTo>
                <a:lnTo>
                  <a:pt x="70104" y="85344"/>
                </a:lnTo>
                <a:close/>
              </a:path>
              <a:path w="142239" h="753110">
                <a:moveTo>
                  <a:pt x="85344" y="752856"/>
                </a:moveTo>
                <a:lnTo>
                  <a:pt x="85344" y="97665"/>
                </a:lnTo>
                <a:lnTo>
                  <a:pt x="70104" y="85344"/>
                </a:lnTo>
                <a:lnTo>
                  <a:pt x="56388" y="96674"/>
                </a:lnTo>
                <a:lnTo>
                  <a:pt x="56388" y="752856"/>
                </a:lnTo>
                <a:lnTo>
                  <a:pt x="85344" y="752856"/>
                </a:lnTo>
                <a:close/>
              </a:path>
              <a:path w="142239" h="753110">
                <a:moveTo>
                  <a:pt x="85344" y="97665"/>
                </a:moveTo>
                <a:lnTo>
                  <a:pt x="85344" y="85344"/>
                </a:lnTo>
                <a:lnTo>
                  <a:pt x="70104" y="85344"/>
                </a:lnTo>
                <a:lnTo>
                  <a:pt x="85344" y="97665"/>
                </a:lnTo>
                <a:close/>
              </a:path>
            </a:pathLst>
          </a:custGeom>
          <a:solidFill>
            <a:srgbClr val="FF0000"/>
          </a:solidFill>
        </p:spPr>
        <p:txBody>
          <a:bodyPr wrap="square" lIns="0" tIns="0" rIns="0" bIns="0" rtlCol="0"/>
          <a:lstStyle/>
          <a:p>
            <a:endParaRPr sz="1588"/>
          </a:p>
        </p:txBody>
      </p:sp>
      <p:sp>
        <p:nvSpPr>
          <p:cNvPr id="23" name="object 23"/>
          <p:cNvSpPr txBox="1"/>
          <p:nvPr/>
        </p:nvSpPr>
        <p:spPr>
          <a:xfrm>
            <a:off x="3587675" y="5391050"/>
            <a:ext cx="4947957" cy="851180"/>
          </a:xfrm>
          <a:prstGeom prst="rect">
            <a:avLst/>
          </a:prstGeom>
        </p:spPr>
        <p:txBody>
          <a:bodyPr vert="horz" wrap="square" lIns="0" tIns="80122" rIns="0" bIns="0" rtlCol="0">
            <a:spAutoFit/>
          </a:bodyPr>
          <a:lstStyle/>
          <a:p>
            <a:pPr marL="73402" algn="ctr">
              <a:spcBef>
                <a:spcPts val="631"/>
              </a:spcBef>
            </a:pPr>
            <a:r>
              <a:rPr sz="2471" spc="-9" dirty="0">
                <a:solidFill>
                  <a:srgbClr val="FF3200"/>
                </a:solidFill>
                <a:latin typeface="Times New Roman"/>
                <a:cs typeface="Times New Roman"/>
              </a:rPr>
              <a:t>Time</a:t>
            </a:r>
            <a:endParaRPr sz="2471">
              <a:latin typeface="Times New Roman"/>
              <a:cs typeface="Times New Roman"/>
            </a:endParaRPr>
          </a:p>
          <a:p>
            <a:pPr algn="ctr">
              <a:spcBef>
                <a:spcPts val="468"/>
              </a:spcBef>
            </a:pPr>
            <a:r>
              <a:rPr sz="2118" b="1" spc="-4" dirty="0">
                <a:solidFill>
                  <a:srgbClr val="653200"/>
                </a:solidFill>
                <a:latin typeface="Times New Roman"/>
                <a:cs typeface="Times New Roman"/>
              </a:rPr>
              <a:t>Fig.6: </a:t>
            </a:r>
            <a:r>
              <a:rPr sz="2118" spc="-9" dirty="0">
                <a:solidFill>
                  <a:srgbClr val="326500"/>
                </a:solidFill>
                <a:latin typeface="Times New Roman"/>
                <a:cs typeface="Times New Roman"/>
              </a:rPr>
              <a:t>The </a:t>
            </a:r>
            <a:r>
              <a:rPr sz="2118" spc="-4" dirty="0">
                <a:solidFill>
                  <a:srgbClr val="326500"/>
                </a:solidFill>
                <a:latin typeface="Times New Roman"/>
                <a:cs typeface="Times New Roman"/>
              </a:rPr>
              <a:t>Rayleigh </a:t>
            </a:r>
            <a:r>
              <a:rPr sz="2118" spc="-9" dirty="0">
                <a:solidFill>
                  <a:srgbClr val="326500"/>
                </a:solidFill>
                <a:latin typeface="Times New Roman"/>
                <a:cs typeface="Times New Roman"/>
              </a:rPr>
              <a:t>manpower </a:t>
            </a:r>
            <a:r>
              <a:rPr sz="2118" spc="-4" dirty="0">
                <a:solidFill>
                  <a:srgbClr val="326500"/>
                </a:solidFill>
                <a:latin typeface="Times New Roman"/>
                <a:cs typeface="Times New Roman"/>
              </a:rPr>
              <a:t>loading</a:t>
            </a:r>
            <a:r>
              <a:rPr sz="2118" spc="13" dirty="0">
                <a:solidFill>
                  <a:srgbClr val="326500"/>
                </a:solidFill>
                <a:latin typeface="Times New Roman"/>
                <a:cs typeface="Times New Roman"/>
              </a:rPr>
              <a:t> </a:t>
            </a:r>
            <a:r>
              <a:rPr sz="2118" spc="-4" dirty="0">
                <a:solidFill>
                  <a:srgbClr val="326500"/>
                </a:solidFill>
                <a:latin typeface="Times New Roman"/>
                <a:cs typeface="Times New Roman"/>
              </a:rPr>
              <a:t>curve</a:t>
            </a:r>
            <a:endParaRPr sz="2118">
              <a:latin typeface="Times New Roman"/>
              <a:cs typeface="Times New Roman"/>
            </a:endParaRPr>
          </a:p>
        </p:txBody>
      </p:sp>
      <p:sp>
        <p:nvSpPr>
          <p:cNvPr id="24" name="object 24"/>
          <p:cNvSpPr/>
          <p:nvPr/>
        </p:nvSpPr>
        <p:spPr>
          <a:xfrm>
            <a:off x="5199080" y="5680037"/>
            <a:ext cx="617444" cy="0"/>
          </a:xfrm>
          <a:custGeom>
            <a:avLst/>
            <a:gdLst/>
            <a:ahLst/>
            <a:cxnLst/>
            <a:rect l="l" t="t" r="r" b="b"/>
            <a:pathLst>
              <a:path w="699770">
                <a:moveTo>
                  <a:pt x="0" y="0"/>
                </a:moveTo>
                <a:lnTo>
                  <a:pt x="699515" y="0"/>
                </a:lnTo>
              </a:path>
            </a:pathLst>
          </a:custGeom>
          <a:ln w="28574">
            <a:solidFill>
              <a:srgbClr val="FF0000"/>
            </a:solidFill>
          </a:ln>
        </p:spPr>
        <p:txBody>
          <a:bodyPr wrap="square" lIns="0" tIns="0" rIns="0" bIns="0" rtlCol="0"/>
          <a:lstStyle/>
          <a:p>
            <a:endParaRPr sz="1588"/>
          </a:p>
        </p:txBody>
      </p:sp>
      <p:sp>
        <p:nvSpPr>
          <p:cNvPr id="25" name="object 25"/>
          <p:cNvSpPr/>
          <p:nvPr/>
        </p:nvSpPr>
        <p:spPr>
          <a:xfrm>
            <a:off x="6442935" y="5642386"/>
            <a:ext cx="741269" cy="75640"/>
          </a:xfrm>
          <a:custGeom>
            <a:avLst/>
            <a:gdLst/>
            <a:ahLst/>
            <a:cxnLst/>
            <a:rect l="l" t="t" r="r" b="b"/>
            <a:pathLst>
              <a:path w="840104" h="85725">
                <a:moveTo>
                  <a:pt x="768096" y="56388"/>
                </a:moveTo>
                <a:lnTo>
                  <a:pt x="768096" y="28956"/>
                </a:lnTo>
                <a:lnTo>
                  <a:pt x="0" y="28956"/>
                </a:lnTo>
                <a:lnTo>
                  <a:pt x="0" y="56388"/>
                </a:lnTo>
                <a:lnTo>
                  <a:pt x="768096" y="56388"/>
                </a:lnTo>
                <a:close/>
              </a:path>
              <a:path w="840104" h="85725">
                <a:moveTo>
                  <a:pt x="839724" y="42672"/>
                </a:moveTo>
                <a:lnTo>
                  <a:pt x="754380" y="0"/>
                </a:lnTo>
                <a:lnTo>
                  <a:pt x="754380" y="28956"/>
                </a:lnTo>
                <a:lnTo>
                  <a:pt x="768096" y="28956"/>
                </a:lnTo>
                <a:lnTo>
                  <a:pt x="768096" y="78486"/>
                </a:lnTo>
                <a:lnTo>
                  <a:pt x="839724" y="42672"/>
                </a:lnTo>
                <a:close/>
              </a:path>
              <a:path w="840104" h="85725">
                <a:moveTo>
                  <a:pt x="768096" y="78486"/>
                </a:moveTo>
                <a:lnTo>
                  <a:pt x="768096" y="56388"/>
                </a:lnTo>
                <a:lnTo>
                  <a:pt x="754380" y="56388"/>
                </a:lnTo>
                <a:lnTo>
                  <a:pt x="754380" y="85344"/>
                </a:lnTo>
                <a:lnTo>
                  <a:pt x="768096" y="78486"/>
                </a:lnTo>
                <a:close/>
              </a:path>
            </a:pathLst>
          </a:custGeom>
          <a:solidFill>
            <a:srgbClr val="FF0000"/>
          </a:solidFill>
        </p:spPr>
        <p:txBody>
          <a:bodyPr wrap="square" lIns="0" tIns="0" rIns="0" bIns="0" rtlCol="0"/>
          <a:lstStyle/>
          <a:p>
            <a:endParaRPr sz="1588"/>
          </a:p>
        </p:txBody>
      </p:sp>
      <p:sp>
        <p:nvSpPr>
          <p:cNvPr id="26" name="object 26"/>
          <p:cNvSpPr/>
          <p:nvPr/>
        </p:nvSpPr>
        <p:spPr>
          <a:xfrm>
            <a:off x="4213412" y="4544299"/>
            <a:ext cx="1479176" cy="821391"/>
          </a:xfrm>
          <a:custGeom>
            <a:avLst/>
            <a:gdLst/>
            <a:ahLst/>
            <a:cxnLst/>
            <a:rect l="l" t="t" r="r" b="b"/>
            <a:pathLst>
              <a:path w="1676400" h="930910">
                <a:moveTo>
                  <a:pt x="0" y="930554"/>
                </a:moveTo>
                <a:lnTo>
                  <a:pt x="18814" y="872438"/>
                </a:lnTo>
                <a:lnTo>
                  <a:pt x="37681" y="814561"/>
                </a:lnTo>
                <a:lnTo>
                  <a:pt x="56627" y="757136"/>
                </a:lnTo>
                <a:lnTo>
                  <a:pt x="75677" y="700374"/>
                </a:lnTo>
                <a:lnTo>
                  <a:pt x="94855" y="644487"/>
                </a:lnTo>
                <a:lnTo>
                  <a:pt x="114187" y="589686"/>
                </a:lnTo>
                <a:lnTo>
                  <a:pt x="133697" y="536184"/>
                </a:lnTo>
                <a:lnTo>
                  <a:pt x="153411" y="484192"/>
                </a:lnTo>
                <a:lnTo>
                  <a:pt x="173354" y="433921"/>
                </a:lnTo>
                <a:lnTo>
                  <a:pt x="193552" y="385583"/>
                </a:lnTo>
                <a:lnTo>
                  <a:pt x="214028" y="339391"/>
                </a:lnTo>
                <a:lnTo>
                  <a:pt x="234808" y="295554"/>
                </a:lnTo>
                <a:lnTo>
                  <a:pt x="255918" y="254286"/>
                </a:lnTo>
                <a:lnTo>
                  <a:pt x="277382" y="215798"/>
                </a:lnTo>
                <a:lnTo>
                  <a:pt x="299226" y="180302"/>
                </a:lnTo>
                <a:lnTo>
                  <a:pt x="321474" y="148009"/>
                </a:lnTo>
                <a:lnTo>
                  <a:pt x="367283" y="93878"/>
                </a:lnTo>
                <a:lnTo>
                  <a:pt x="405972" y="60112"/>
                </a:lnTo>
                <a:lnTo>
                  <a:pt x="446227" y="34212"/>
                </a:lnTo>
                <a:lnTo>
                  <a:pt x="487801" y="15807"/>
                </a:lnTo>
                <a:lnTo>
                  <a:pt x="530447" y="4527"/>
                </a:lnTo>
                <a:lnTo>
                  <a:pt x="573917" y="0"/>
                </a:lnTo>
                <a:lnTo>
                  <a:pt x="617964" y="1854"/>
                </a:lnTo>
                <a:lnTo>
                  <a:pt x="662341" y="9721"/>
                </a:lnTo>
                <a:lnTo>
                  <a:pt x="706800" y="23227"/>
                </a:lnTo>
                <a:lnTo>
                  <a:pt x="751094" y="42003"/>
                </a:lnTo>
                <a:lnTo>
                  <a:pt x="794977" y="65677"/>
                </a:lnTo>
                <a:lnTo>
                  <a:pt x="838199" y="93878"/>
                </a:lnTo>
                <a:lnTo>
                  <a:pt x="894271" y="144968"/>
                </a:lnTo>
                <a:lnTo>
                  <a:pt x="922709" y="178304"/>
                </a:lnTo>
                <a:lnTo>
                  <a:pt x="951326" y="215877"/>
                </a:lnTo>
                <a:lnTo>
                  <a:pt x="980054" y="256966"/>
                </a:lnTo>
                <a:lnTo>
                  <a:pt x="1008827" y="300855"/>
                </a:lnTo>
                <a:lnTo>
                  <a:pt x="1037578" y="346825"/>
                </a:lnTo>
                <a:lnTo>
                  <a:pt x="1066239" y="394157"/>
                </a:lnTo>
                <a:lnTo>
                  <a:pt x="1094744" y="442133"/>
                </a:lnTo>
                <a:lnTo>
                  <a:pt x="1123026" y="490035"/>
                </a:lnTo>
                <a:lnTo>
                  <a:pt x="1151017" y="537143"/>
                </a:lnTo>
                <a:lnTo>
                  <a:pt x="1178651" y="582741"/>
                </a:lnTo>
                <a:lnTo>
                  <a:pt x="1205861" y="626109"/>
                </a:lnTo>
                <a:lnTo>
                  <a:pt x="1232579" y="666528"/>
                </a:lnTo>
                <a:lnTo>
                  <a:pt x="1258739" y="703281"/>
                </a:lnTo>
                <a:lnTo>
                  <a:pt x="1284273" y="735650"/>
                </a:lnTo>
                <a:lnTo>
                  <a:pt x="1362652" y="808747"/>
                </a:lnTo>
                <a:lnTo>
                  <a:pt x="1417081" y="843543"/>
                </a:lnTo>
                <a:lnTo>
                  <a:pt x="1470868" y="869267"/>
                </a:lnTo>
                <a:lnTo>
                  <a:pt x="1522475" y="887882"/>
                </a:lnTo>
                <a:lnTo>
                  <a:pt x="1570368" y="901354"/>
                </a:lnTo>
                <a:lnTo>
                  <a:pt x="1613011" y="911647"/>
                </a:lnTo>
                <a:lnTo>
                  <a:pt x="1648866" y="920726"/>
                </a:lnTo>
                <a:lnTo>
                  <a:pt x="1676399" y="930554"/>
                </a:lnTo>
              </a:path>
            </a:pathLst>
          </a:custGeom>
          <a:ln w="38099">
            <a:solidFill>
              <a:srgbClr val="0000FF"/>
            </a:solidFill>
            <a:prstDash val="lgDash"/>
          </a:ln>
        </p:spPr>
        <p:txBody>
          <a:bodyPr wrap="square" lIns="0" tIns="0" rIns="0" bIns="0" rtlCol="0"/>
          <a:lstStyle/>
          <a:p>
            <a:endParaRPr sz="1588"/>
          </a:p>
        </p:txBody>
      </p:sp>
      <p:sp>
        <p:nvSpPr>
          <p:cNvPr id="27" name="object 27"/>
          <p:cNvSpPr/>
          <p:nvPr/>
        </p:nvSpPr>
        <p:spPr>
          <a:xfrm>
            <a:off x="4671452" y="4492158"/>
            <a:ext cx="148925" cy="135478"/>
          </a:xfrm>
          <a:prstGeom prst="rect">
            <a:avLst/>
          </a:prstGeom>
          <a:blipFill>
            <a:blip r:embed="rId4" cstate="print"/>
            <a:stretch>
              <a:fillRect/>
            </a:stretch>
          </a:blipFill>
        </p:spPr>
        <p:txBody>
          <a:bodyPr wrap="square" lIns="0" tIns="0" rIns="0" bIns="0" rtlCol="0"/>
          <a:lstStyle/>
          <a:p>
            <a:endParaRPr sz="1588"/>
          </a:p>
        </p:txBody>
      </p:sp>
      <p:sp>
        <p:nvSpPr>
          <p:cNvPr id="28" name="object 28"/>
          <p:cNvSpPr/>
          <p:nvPr/>
        </p:nvSpPr>
        <p:spPr>
          <a:xfrm>
            <a:off x="4873158" y="4559393"/>
            <a:ext cx="148925" cy="135478"/>
          </a:xfrm>
          <a:prstGeom prst="rect">
            <a:avLst/>
          </a:prstGeom>
          <a:blipFill>
            <a:blip r:embed="rId4" cstate="print"/>
            <a:stretch>
              <a:fillRect/>
            </a:stretch>
          </a:blipFill>
        </p:spPr>
        <p:txBody>
          <a:bodyPr wrap="square" lIns="0" tIns="0" rIns="0" bIns="0" rtlCol="0"/>
          <a:lstStyle/>
          <a:p>
            <a:endParaRPr sz="1588"/>
          </a:p>
        </p:txBody>
      </p:sp>
      <p:sp>
        <p:nvSpPr>
          <p:cNvPr id="29" name="object 29"/>
          <p:cNvSpPr/>
          <p:nvPr/>
        </p:nvSpPr>
        <p:spPr>
          <a:xfrm>
            <a:off x="5074864" y="4828334"/>
            <a:ext cx="148925" cy="135478"/>
          </a:xfrm>
          <a:prstGeom prst="rect">
            <a:avLst/>
          </a:prstGeom>
          <a:blipFill>
            <a:blip r:embed="rId4" cstate="print"/>
            <a:stretch>
              <a:fillRect/>
            </a:stretch>
          </a:blipFill>
        </p:spPr>
        <p:txBody>
          <a:bodyPr wrap="square" lIns="0" tIns="0" rIns="0" bIns="0" rtlCol="0"/>
          <a:lstStyle/>
          <a:p>
            <a:endParaRPr sz="1588"/>
          </a:p>
        </p:txBody>
      </p:sp>
      <p:sp>
        <p:nvSpPr>
          <p:cNvPr id="30" name="object 30"/>
          <p:cNvSpPr/>
          <p:nvPr/>
        </p:nvSpPr>
        <p:spPr>
          <a:xfrm>
            <a:off x="5209334" y="5030040"/>
            <a:ext cx="283396" cy="269949"/>
          </a:xfrm>
          <a:prstGeom prst="rect">
            <a:avLst/>
          </a:prstGeom>
          <a:blipFill>
            <a:blip r:embed="rId13" cstate="print"/>
            <a:stretch>
              <a:fillRect/>
            </a:stretch>
          </a:blipFill>
        </p:spPr>
        <p:txBody>
          <a:bodyPr wrap="square" lIns="0" tIns="0" rIns="0" bIns="0" rtlCol="0"/>
          <a:lstStyle/>
          <a:p>
            <a:endParaRPr sz="1588"/>
          </a:p>
        </p:txBody>
      </p:sp>
      <p:sp>
        <p:nvSpPr>
          <p:cNvPr id="31" name="object 31"/>
          <p:cNvSpPr/>
          <p:nvPr/>
        </p:nvSpPr>
        <p:spPr>
          <a:xfrm>
            <a:off x="5545511" y="5298981"/>
            <a:ext cx="148925" cy="135478"/>
          </a:xfrm>
          <a:prstGeom prst="rect">
            <a:avLst/>
          </a:prstGeom>
          <a:blipFill>
            <a:blip r:embed="rId4" cstate="print"/>
            <a:stretch>
              <a:fillRect/>
            </a:stretch>
          </a:blipFill>
        </p:spPr>
        <p:txBody>
          <a:bodyPr wrap="square" lIns="0" tIns="0" rIns="0" bIns="0" rtlCol="0"/>
          <a:lstStyle/>
          <a:p>
            <a:endParaRPr sz="1588"/>
          </a:p>
        </p:txBody>
      </p:sp>
      <p:sp>
        <p:nvSpPr>
          <p:cNvPr id="32" name="object 32"/>
          <p:cNvSpPr/>
          <p:nvPr/>
        </p:nvSpPr>
        <p:spPr>
          <a:xfrm>
            <a:off x="6835588" y="3563471"/>
            <a:ext cx="1143000" cy="0"/>
          </a:xfrm>
          <a:custGeom>
            <a:avLst/>
            <a:gdLst/>
            <a:ahLst/>
            <a:cxnLst/>
            <a:rect l="l" t="t" r="r" b="b"/>
            <a:pathLst>
              <a:path w="1295400">
                <a:moveTo>
                  <a:pt x="0" y="0"/>
                </a:moveTo>
                <a:lnTo>
                  <a:pt x="1295399" y="0"/>
                </a:lnTo>
              </a:path>
            </a:pathLst>
          </a:custGeom>
          <a:ln w="28574">
            <a:solidFill>
              <a:srgbClr val="656598"/>
            </a:solidFill>
          </a:ln>
        </p:spPr>
        <p:txBody>
          <a:bodyPr wrap="square" lIns="0" tIns="0" rIns="0" bIns="0" rtlCol="0"/>
          <a:lstStyle/>
          <a:p>
            <a:endParaRPr sz="1588"/>
          </a:p>
        </p:txBody>
      </p:sp>
      <p:sp>
        <p:nvSpPr>
          <p:cNvPr id="33" name="object 33"/>
          <p:cNvSpPr txBox="1"/>
          <p:nvPr/>
        </p:nvSpPr>
        <p:spPr>
          <a:xfrm>
            <a:off x="2319611" y="1312337"/>
            <a:ext cx="7577418" cy="3334869"/>
          </a:xfrm>
          <a:prstGeom prst="rect">
            <a:avLst/>
          </a:prstGeom>
        </p:spPr>
        <p:txBody>
          <a:bodyPr vert="horz" wrap="square" lIns="0" tIns="102534" rIns="0" bIns="0" rtlCol="0">
            <a:spAutoFit/>
          </a:bodyPr>
          <a:lstStyle/>
          <a:p>
            <a:pPr marL="33619">
              <a:spcBef>
                <a:spcPts val="807"/>
              </a:spcBef>
            </a:pPr>
            <a:r>
              <a:rPr sz="2294" b="1" spc="-4" dirty="0">
                <a:solidFill>
                  <a:srgbClr val="CC0000"/>
                </a:solidFill>
                <a:latin typeface="Times New Roman"/>
                <a:cs typeface="Times New Roman"/>
              </a:rPr>
              <a:t>Putnam Resource Allocation</a:t>
            </a:r>
            <a:r>
              <a:rPr sz="2294" b="1" spc="-9" dirty="0">
                <a:solidFill>
                  <a:srgbClr val="CC0000"/>
                </a:solidFill>
                <a:latin typeface="Times New Roman"/>
                <a:cs typeface="Times New Roman"/>
              </a:rPr>
              <a:t> </a:t>
            </a:r>
            <a:r>
              <a:rPr sz="2294" b="1" spc="-4" dirty="0">
                <a:solidFill>
                  <a:srgbClr val="CC0000"/>
                </a:solidFill>
                <a:latin typeface="Times New Roman"/>
                <a:cs typeface="Times New Roman"/>
              </a:rPr>
              <a:t>Model</a:t>
            </a:r>
            <a:endParaRPr sz="2294">
              <a:latin typeface="Times New Roman"/>
              <a:cs typeface="Times New Roman"/>
            </a:endParaRPr>
          </a:p>
          <a:p>
            <a:pPr marL="11206">
              <a:spcBef>
                <a:spcPts val="662"/>
              </a:spcBef>
            </a:pPr>
            <a:r>
              <a:rPr sz="2118" spc="-4" dirty="0">
                <a:solidFill>
                  <a:srgbClr val="650065"/>
                </a:solidFill>
                <a:latin typeface="Times New Roman"/>
                <a:cs typeface="Times New Roman"/>
              </a:rPr>
              <a:t>Norden of</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IBM</a:t>
            </a:r>
            <a:endParaRPr sz="2118">
              <a:latin typeface="Times New Roman"/>
              <a:cs typeface="Times New Roman"/>
            </a:endParaRPr>
          </a:p>
          <a:p>
            <a:pPr marL="616356">
              <a:spcBef>
                <a:spcPts val="1359"/>
              </a:spcBef>
            </a:pPr>
            <a:r>
              <a:rPr sz="2118" spc="-4" dirty="0">
                <a:solidFill>
                  <a:srgbClr val="0000CC"/>
                </a:solidFill>
                <a:latin typeface="Times New Roman"/>
                <a:cs typeface="Times New Roman"/>
              </a:rPr>
              <a:t>Rayleigh</a:t>
            </a:r>
            <a:r>
              <a:rPr sz="2118" spc="-18" dirty="0">
                <a:solidFill>
                  <a:srgbClr val="0000CC"/>
                </a:solidFill>
                <a:latin typeface="Times New Roman"/>
                <a:cs typeface="Times New Roman"/>
              </a:rPr>
              <a:t> </a:t>
            </a:r>
            <a:r>
              <a:rPr sz="2118" spc="-4" dirty="0">
                <a:solidFill>
                  <a:srgbClr val="0000CC"/>
                </a:solidFill>
                <a:latin typeface="Times New Roman"/>
                <a:cs typeface="Times New Roman"/>
              </a:rPr>
              <a:t>curve</a:t>
            </a:r>
            <a:endParaRPr sz="2118">
              <a:latin typeface="Times New Roman"/>
              <a:cs typeface="Times New Roman"/>
            </a:endParaRPr>
          </a:p>
          <a:p>
            <a:pPr marL="1221506">
              <a:spcBef>
                <a:spcPts val="1800"/>
              </a:spcBef>
            </a:pPr>
            <a:r>
              <a:rPr sz="2118" spc="-4" dirty="0">
                <a:solidFill>
                  <a:srgbClr val="650065"/>
                </a:solidFill>
                <a:latin typeface="Times New Roman"/>
                <a:cs typeface="Times New Roman"/>
              </a:rPr>
              <a:t>Model for </a:t>
            </a:r>
            <a:r>
              <a:rPr sz="2118" dirty="0">
                <a:solidFill>
                  <a:srgbClr val="650065"/>
                </a:solidFill>
                <a:latin typeface="Times New Roman"/>
                <a:cs typeface="Times New Roman"/>
              </a:rPr>
              <a:t>a </a:t>
            </a:r>
            <a:r>
              <a:rPr sz="2118" spc="-4" dirty="0">
                <a:solidFill>
                  <a:srgbClr val="650065"/>
                </a:solidFill>
                <a:latin typeface="Times New Roman"/>
                <a:cs typeface="Times New Roman"/>
              </a:rPr>
              <a:t>range of hardware </a:t>
            </a:r>
            <a:r>
              <a:rPr sz="2118" spc="-9" dirty="0">
                <a:solidFill>
                  <a:srgbClr val="650065"/>
                </a:solidFill>
                <a:latin typeface="Times New Roman"/>
                <a:cs typeface="Times New Roman"/>
              </a:rPr>
              <a:t>development</a:t>
            </a:r>
            <a:r>
              <a:rPr sz="2118" spc="9" dirty="0">
                <a:solidFill>
                  <a:srgbClr val="650065"/>
                </a:solidFill>
                <a:latin typeface="Times New Roman"/>
                <a:cs typeface="Times New Roman"/>
              </a:rPr>
              <a:t> </a:t>
            </a:r>
            <a:r>
              <a:rPr sz="2118" spc="-4" dirty="0">
                <a:solidFill>
                  <a:srgbClr val="650065"/>
                </a:solidFill>
                <a:latin typeface="Times New Roman"/>
                <a:cs typeface="Times New Roman"/>
              </a:rPr>
              <a:t>projects.</a:t>
            </a:r>
            <a:endParaRPr sz="2118">
              <a:latin typeface="Times New Roman"/>
              <a:cs typeface="Times New Roman"/>
            </a:endParaRPr>
          </a:p>
          <a:p>
            <a:pPr marL="6008915" marR="4483">
              <a:lnSpc>
                <a:spcPct val="150600"/>
              </a:lnSpc>
              <a:spcBef>
                <a:spcPts val="432"/>
              </a:spcBef>
            </a:pPr>
            <a:r>
              <a:rPr sz="1588" spc="-4" dirty="0">
                <a:solidFill>
                  <a:srgbClr val="000099"/>
                </a:solidFill>
                <a:latin typeface="Times New Roman"/>
                <a:cs typeface="Times New Roman"/>
              </a:rPr>
              <a:t>Overall Curve  Design </a:t>
            </a:r>
            <a:r>
              <a:rPr sz="1588" dirty="0">
                <a:solidFill>
                  <a:srgbClr val="000099"/>
                </a:solidFill>
                <a:latin typeface="Times New Roman"/>
                <a:cs typeface="Times New Roman"/>
              </a:rPr>
              <a:t>and</a:t>
            </a:r>
            <a:r>
              <a:rPr sz="1588" spc="-57" dirty="0">
                <a:solidFill>
                  <a:srgbClr val="000099"/>
                </a:solidFill>
                <a:latin typeface="Times New Roman"/>
                <a:cs typeface="Times New Roman"/>
              </a:rPr>
              <a:t> </a:t>
            </a:r>
            <a:r>
              <a:rPr sz="1588" spc="-4" dirty="0">
                <a:solidFill>
                  <a:srgbClr val="000099"/>
                </a:solidFill>
                <a:latin typeface="Times New Roman"/>
                <a:cs typeface="Times New Roman"/>
              </a:rPr>
              <a:t>Coding</a:t>
            </a:r>
            <a:endParaRPr sz="1588">
              <a:latin typeface="Times New Roman"/>
              <a:cs typeface="Times New Roman"/>
            </a:endParaRPr>
          </a:p>
          <a:p>
            <a:pPr>
              <a:spcBef>
                <a:spcPts val="26"/>
              </a:spcBef>
            </a:pPr>
            <a:endParaRPr sz="1500">
              <a:latin typeface="Times New Roman"/>
              <a:cs typeface="Times New Roman"/>
            </a:endParaRPr>
          </a:p>
          <a:p>
            <a:pPr marL="818073">
              <a:spcBef>
                <a:spcPts val="4"/>
              </a:spcBef>
            </a:pPr>
            <a:r>
              <a:rPr sz="2471" spc="-4" dirty="0">
                <a:solidFill>
                  <a:srgbClr val="FF3200"/>
                </a:solidFill>
                <a:latin typeface="Times New Roman"/>
                <a:cs typeface="Times New Roman"/>
              </a:rPr>
              <a:t>Persons</a:t>
            </a:r>
            <a:endParaRPr sz="2471">
              <a:latin typeface="Times New Roman"/>
              <a:cs typeface="Times New Roman"/>
            </a:endParaRPr>
          </a:p>
        </p:txBody>
      </p:sp>
      <p:sp>
        <p:nvSpPr>
          <p:cNvPr id="34" name="object 34"/>
          <p:cNvSpPr/>
          <p:nvPr/>
        </p:nvSpPr>
        <p:spPr>
          <a:xfrm>
            <a:off x="6835588" y="3899647"/>
            <a:ext cx="1143000" cy="0"/>
          </a:xfrm>
          <a:custGeom>
            <a:avLst/>
            <a:gdLst/>
            <a:ahLst/>
            <a:cxnLst/>
            <a:rect l="l" t="t" r="r" b="b"/>
            <a:pathLst>
              <a:path w="1295400">
                <a:moveTo>
                  <a:pt x="0" y="0"/>
                </a:moveTo>
                <a:lnTo>
                  <a:pt x="1295399" y="0"/>
                </a:lnTo>
              </a:path>
            </a:pathLst>
          </a:custGeom>
          <a:ln w="28574">
            <a:solidFill>
              <a:srgbClr val="656598"/>
            </a:solidFill>
          </a:ln>
        </p:spPr>
        <p:txBody>
          <a:bodyPr wrap="square" lIns="0" tIns="0" rIns="0" bIns="0" rtlCol="0"/>
          <a:lstStyle/>
          <a:p>
            <a:endParaRPr sz="1588"/>
          </a:p>
        </p:txBody>
      </p:sp>
      <p:sp>
        <p:nvSpPr>
          <p:cNvPr id="35" name="object 3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123</a:t>
            </a:r>
            <a:endParaRPr sz="1235">
              <a:latin typeface="Arial"/>
              <a:cs typeface="Arial"/>
            </a:endParaRPr>
          </a:p>
        </p:txBody>
      </p:sp>
    </p:spTree>
    <p:extLst>
      <p:ext uri="{BB962C8B-B14F-4D97-AF65-F5344CB8AC3E}">
        <p14:creationId xmlns:p14="http://schemas.microsoft.com/office/powerpoint/2010/main" val="12356104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83485" y="1773722"/>
          <a:ext cx="7358903" cy="2209800"/>
        </p:xfrm>
        <a:graphic>
          <a:graphicData uri="http://schemas.openxmlformats.org/drawingml/2006/table">
            <a:tbl>
              <a:tblPr firstRow="1" bandRow="1">
                <a:tableStyleId>{2D5ABB26-0587-4C30-8999-92F81FD0307C}</a:tableStyleId>
              </a:tblPr>
              <a:tblGrid>
                <a:gridCol w="3339353">
                  <a:extLst>
                    <a:ext uri="{9D8B030D-6E8A-4147-A177-3AD203B41FA5}">
                      <a16:colId xmlns:a16="http://schemas.microsoft.com/office/drawing/2014/main" val="20000"/>
                    </a:ext>
                  </a:extLst>
                </a:gridCol>
                <a:gridCol w="768724">
                  <a:extLst>
                    <a:ext uri="{9D8B030D-6E8A-4147-A177-3AD203B41FA5}">
                      <a16:colId xmlns:a16="http://schemas.microsoft.com/office/drawing/2014/main" val="20001"/>
                    </a:ext>
                  </a:extLst>
                </a:gridCol>
                <a:gridCol w="1844488">
                  <a:extLst>
                    <a:ext uri="{9D8B030D-6E8A-4147-A177-3AD203B41FA5}">
                      <a16:colId xmlns:a16="http://schemas.microsoft.com/office/drawing/2014/main" val="20002"/>
                    </a:ext>
                  </a:extLst>
                </a:gridCol>
                <a:gridCol w="1406338">
                  <a:extLst>
                    <a:ext uri="{9D8B030D-6E8A-4147-A177-3AD203B41FA5}">
                      <a16:colId xmlns:a16="http://schemas.microsoft.com/office/drawing/2014/main" val="20003"/>
                    </a:ext>
                  </a:extLst>
                </a:gridCol>
              </a:tblGrid>
              <a:tr h="344937">
                <a:tc>
                  <a:txBody>
                    <a:bodyPr/>
                    <a:lstStyle/>
                    <a:p>
                      <a:pPr marL="31750">
                        <a:lnSpc>
                          <a:spcPts val="2685"/>
                        </a:lnSpc>
                        <a:tabLst>
                          <a:tab pos="1492885" algn="l"/>
                          <a:tab pos="3152775" algn="l"/>
                        </a:tabLst>
                      </a:pPr>
                      <a:r>
                        <a:rPr sz="2500" spc="-5" dirty="0">
                          <a:solidFill>
                            <a:srgbClr val="650065"/>
                          </a:solidFill>
                          <a:latin typeface="Times New Roman"/>
                          <a:cs typeface="Times New Roman"/>
                        </a:rPr>
                        <a:t>Putnam	observed	that</a:t>
                      </a:r>
                      <a:endParaRPr sz="2500">
                        <a:latin typeface="Times New Roman"/>
                        <a:cs typeface="Times New Roman"/>
                      </a:endParaRPr>
                    </a:p>
                  </a:txBody>
                  <a:tcPr marL="0" marR="0" marT="0" marB="0"/>
                </a:tc>
                <a:tc>
                  <a:txBody>
                    <a:bodyPr/>
                    <a:lstStyle/>
                    <a:p>
                      <a:pPr marR="73025" algn="r">
                        <a:lnSpc>
                          <a:spcPts val="2685"/>
                        </a:lnSpc>
                      </a:pPr>
                      <a:r>
                        <a:rPr sz="2500" spc="-10" dirty="0">
                          <a:solidFill>
                            <a:srgbClr val="650065"/>
                          </a:solidFill>
                          <a:latin typeface="Times New Roman"/>
                          <a:cs typeface="Times New Roman"/>
                        </a:rPr>
                        <a:t>t</a:t>
                      </a:r>
                      <a:r>
                        <a:rPr sz="2500" spc="5" dirty="0">
                          <a:solidFill>
                            <a:srgbClr val="650065"/>
                          </a:solidFill>
                          <a:latin typeface="Times New Roman"/>
                          <a:cs typeface="Times New Roman"/>
                        </a:rPr>
                        <a:t>h</a:t>
                      </a:r>
                      <a:r>
                        <a:rPr sz="2500" dirty="0">
                          <a:solidFill>
                            <a:srgbClr val="650065"/>
                          </a:solidFill>
                          <a:latin typeface="Times New Roman"/>
                          <a:cs typeface="Times New Roman"/>
                        </a:rPr>
                        <a:t>is</a:t>
                      </a:r>
                      <a:endParaRPr sz="2500">
                        <a:latin typeface="Times New Roman"/>
                        <a:cs typeface="Times New Roman"/>
                      </a:endParaRPr>
                    </a:p>
                  </a:txBody>
                  <a:tcPr marL="0" marR="0" marT="0" marB="0"/>
                </a:tc>
                <a:tc>
                  <a:txBody>
                    <a:bodyPr/>
                    <a:lstStyle/>
                    <a:p>
                      <a:pPr marR="72390" algn="r">
                        <a:lnSpc>
                          <a:spcPts val="2685"/>
                        </a:lnSpc>
                        <a:tabLst>
                          <a:tab pos="1162685" algn="l"/>
                        </a:tabLst>
                      </a:pPr>
                      <a:r>
                        <a:rPr sz="2500" spc="-10" dirty="0">
                          <a:solidFill>
                            <a:srgbClr val="650065"/>
                          </a:solidFill>
                          <a:latin typeface="Times New Roman"/>
                          <a:cs typeface="Times New Roman"/>
                        </a:rPr>
                        <a:t>c</a:t>
                      </a:r>
                      <a:r>
                        <a:rPr sz="2500" spc="5" dirty="0">
                          <a:solidFill>
                            <a:srgbClr val="650065"/>
                          </a:solidFill>
                          <a:latin typeface="Times New Roman"/>
                          <a:cs typeface="Times New Roman"/>
                        </a:rPr>
                        <a:t>u</a:t>
                      </a:r>
                      <a:r>
                        <a:rPr sz="2500" spc="-10" dirty="0">
                          <a:solidFill>
                            <a:srgbClr val="650065"/>
                          </a:solidFill>
                          <a:latin typeface="Times New Roman"/>
                          <a:cs typeface="Times New Roman"/>
                        </a:rPr>
                        <a:t>rv</a:t>
                      </a:r>
                      <a:r>
                        <a:rPr sz="2500" dirty="0">
                          <a:solidFill>
                            <a:srgbClr val="650065"/>
                          </a:solidFill>
                          <a:latin typeface="Times New Roman"/>
                          <a:cs typeface="Times New Roman"/>
                        </a:rPr>
                        <a:t>e	</a:t>
                      </a:r>
                      <a:r>
                        <a:rPr sz="2500" spc="-5" dirty="0">
                          <a:solidFill>
                            <a:srgbClr val="650065"/>
                          </a:solidFill>
                          <a:latin typeface="Times New Roman"/>
                          <a:cs typeface="Times New Roman"/>
                        </a:rPr>
                        <a:t>w</a:t>
                      </a:r>
                      <a:r>
                        <a:rPr sz="2500" spc="-10" dirty="0">
                          <a:solidFill>
                            <a:srgbClr val="650065"/>
                          </a:solidFill>
                          <a:latin typeface="Times New Roman"/>
                          <a:cs typeface="Times New Roman"/>
                        </a:rPr>
                        <a:t>a</a:t>
                      </a:r>
                      <a:r>
                        <a:rPr sz="2500" dirty="0">
                          <a:solidFill>
                            <a:srgbClr val="650065"/>
                          </a:solidFill>
                          <a:latin typeface="Times New Roman"/>
                          <a:cs typeface="Times New Roman"/>
                        </a:rPr>
                        <a:t>s</a:t>
                      </a:r>
                      <a:endParaRPr sz="2500">
                        <a:latin typeface="Times New Roman"/>
                        <a:cs typeface="Times New Roman"/>
                      </a:endParaRPr>
                    </a:p>
                  </a:txBody>
                  <a:tcPr marL="0" marR="0" marT="0" marB="0"/>
                </a:tc>
                <a:tc>
                  <a:txBody>
                    <a:bodyPr/>
                    <a:lstStyle/>
                    <a:p>
                      <a:pPr marR="25400" algn="r">
                        <a:lnSpc>
                          <a:spcPts val="2685"/>
                        </a:lnSpc>
                        <a:tabLst>
                          <a:tab pos="532765" algn="l"/>
                        </a:tabLst>
                      </a:pPr>
                      <a:r>
                        <a:rPr sz="2500" dirty="0">
                          <a:solidFill>
                            <a:srgbClr val="650065"/>
                          </a:solidFill>
                          <a:latin typeface="Times New Roman"/>
                          <a:cs typeface="Times New Roman"/>
                        </a:rPr>
                        <a:t>a	</a:t>
                      </a:r>
                      <a:r>
                        <a:rPr sz="2500" spc="-10" dirty="0">
                          <a:solidFill>
                            <a:srgbClr val="650065"/>
                          </a:solidFill>
                          <a:latin typeface="Times New Roman"/>
                          <a:cs typeface="Times New Roman"/>
                        </a:rPr>
                        <a:t>c</a:t>
                      </a:r>
                      <a:r>
                        <a:rPr sz="2500" dirty="0">
                          <a:solidFill>
                            <a:srgbClr val="650065"/>
                          </a:solidFill>
                          <a:latin typeface="Times New Roman"/>
                          <a:cs typeface="Times New Roman"/>
                        </a:rPr>
                        <a:t>l</a:t>
                      </a:r>
                      <a:r>
                        <a:rPr sz="2500" spc="5" dirty="0">
                          <a:solidFill>
                            <a:srgbClr val="650065"/>
                          </a:solidFill>
                          <a:latin typeface="Times New Roman"/>
                          <a:cs typeface="Times New Roman"/>
                        </a:rPr>
                        <a:t>o</a:t>
                      </a:r>
                      <a:r>
                        <a:rPr sz="2500" dirty="0">
                          <a:solidFill>
                            <a:srgbClr val="650065"/>
                          </a:solidFill>
                          <a:latin typeface="Times New Roman"/>
                          <a:cs typeface="Times New Roman"/>
                        </a:rPr>
                        <a:t>se</a:t>
                      </a:r>
                      <a:endParaRPr sz="2500">
                        <a:latin typeface="Times New Roman"/>
                        <a:cs typeface="Times New Roman"/>
                      </a:endParaRPr>
                    </a:p>
                  </a:txBody>
                  <a:tcPr marL="0" marR="0" marT="0" marB="0"/>
                </a:tc>
                <a:extLst>
                  <a:ext uri="{0D108BD9-81ED-4DB2-BD59-A6C34878D82A}">
                    <a16:rowId xmlns:a16="http://schemas.microsoft.com/office/drawing/2014/main" val="10000"/>
                  </a:ext>
                </a:extLst>
              </a:tr>
              <a:tr h="376517">
                <a:tc>
                  <a:txBody>
                    <a:bodyPr/>
                    <a:lstStyle/>
                    <a:p>
                      <a:pPr marL="31750">
                        <a:lnSpc>
                          <a:spcPts val="2965"/>
                        </a:lnSpc>
                        <a:tabLst>
                          <a:tab pos="2277745" algn="l"/>
                          <a:tab pos="2708910" algn="l"/>
                        </a:tabLst>
                      </a:pPr>
                      <a:r>
                        <a:rPr sz="2500" spc="-5" dirty="0">
                          <a:solidFill>
                            <a:srgbClr val="650065"/>
                          </a:solidFill>
                          <a:latin typeface="Times New Roman"/>
                          <a:cs typeface="Times New Roman"/>
                        </a:rPr>
                        <a:t>approximation	</a:t>
                      </a:r>
                      <a:r>
                        <a:rPr sz="2500" spc="-10" dirty="0">
                          <a:solidFill>
                            <a:srgbClr val="650065"/>
                          </a:solidFill>
                          <a:latin typeface="Times New Roman"/>
                          <a:cs typeface="Times New Roman"/>
                        </a:rPr>
                        <a:t>at	</a:t>
                      </a:r>
                      <a:r>
                        <a:rPr sz="2500" spc="-5" dirty="0">
                          <a:solidFill>
                            <a:srgbClr val="650065"/>
                          </a:solidFill>
                          <a:latin typeface="Times New Roman"/>
                          <a:cs typeface="Times New Roman"/>
                        </a:rPr>
                        <a:t>project</a:t>
                      </a:r>
                      <a:endParaRPr sz="2500">
                        <a:latin typeface="Times New Roman"/>
                        <a:cs typeface="Times New Roman"/>
                      </a:endParaRPr>
                    </a:p>
                  </a:txBody>
                  <a:tcPr marL="0" marR="0" marT="0" marB="0"/>
                </a:tc>
                <a:tc>
                  <a:txBody>
                    <a:bodyPr/>
                    <a:lstStyle/>
                    <a:p>
                      <a:pPr marR="85090" algn="r">
                        <a:lnSpc>
                          <a:spcPts val="2965"/>
                        </a:lnSpc>
                      </a:pPr>
                      <a:r>
                        <a:rPr sz="2500" dirty="0">
                          <a:solidFill>
                            <a:srgbClr val="650065"/>
                          </a:solidFill>
                          <a:latin typeface="Times New Roman"/>
                          <a:cs typeface="Times New Roman"/>
                        </a:rPr>
                        <a:t>l</a:t>
                      </a:r>
                      <a:r>
                        <a:rPr sz="2500" spc="-10" dirty="0">
                          <a:solidFill>
                            <a:srgbClr val="650065"/>
                          </a:solidFill>
                          <a:latin typeface="Times New Roman"/>
                          <a:cs typeface="Times New Roman"/>
                        </a:rPr>
                        <a:t>e</a:t>
                      </a:r>
                      <a:r>
                        <a:rPr sz="2500" spc="5" dirty="0">
                          <a:solidFill>
                            <a:srgbClr val="650065"/>
                          </a:solidFill>
                          <a:latin typeface="Times New Roman"/>
                          <a:cs typeface="Times New Roman"/>
                        </a:rPr>
                        <a:t>v</a:t>
                      </a:r>
                      <a:r>
                        <a:rPr sz="2500" spc="-10" dirty="0">
                          <a:solidFill>
                            <a:srgbClr val="650065"/>
                          </a:solidFill>
                          <a:latin typeface="Times New Roman"/>
                          <a:cs typeface="Times New Roman"/>
                        </a:rPr>
                        <a:t>e</a:t>
                      </a:r>
                      <a:r>
                        <a:rPr sz="2500" dirty="0">
                          <a:solidFill>
                            <a:srgbClr val="650065"/>
                          </a:solidFill>
                          <a:latin typeface="Times New Roman"/>
                          <a:cs typeface="Times New Roman"/>
                        </a:rPr>
                        <a:t>l</a:t>
                      </a:r>
                      <a:endParaRPr sz="2500">
                        <a:latin typeface="Times New Roman"/>
                        <a:cs typeface="Times New Roman"/>
                      </a:endParaRPr>
                    </a:p>
                  </a:txBody>
                  <a:tcPr marL="0" marR="0" marT="0" marB="0"/>
                </a:tc>
                <a:tc>
                  <a:txBody>
                    <a:bodyPr/>
                    <a:lstStyle/>
                    <a:p>
                      <a:pPr marR="87630" algn="r">
                        <a:lnSpc>
                          <a:spcPts val="2965"/>
                        </a:lnSpc>
                        <a:tabLst>
                          <a:tab pos="688340" algn="l"/>
                        </a:tabLst>
                      </a:pPr>
                      <a:r>
                        <a:rPr sz="2500" spc="-10" dirty="0">
                          <a:solidFill>
                            <a:srgbClr val="650065"/>
                          </a:solidFill>
                          <a:latin typeface="Times New Roman"/>
                          <a:cs typeface="Times New Roman"/>
                        </a:rPr>
                        <a:t>a</a:t>
                      </a:r>
                      <a:r>
                        <a:rPr sz="2500" spc="5" dirty="0">
                          <a:solidFill>
                            <a:srgbClr val="650065"/>
                          </a:solidFill>
                          <a:latin typeface="Times New Roman"/>
                          <a:cs typeface="Times New Roman"/>
                        </a:rPr>
                        <a:t>n</a:t>
                      </a:r>
                      <a:r>
                        <a:rPr sz="2500" dirty="0">
                          <a:solidFill>
                            <a:srgbClr val="650065"/>
                          </a:solidFill>
                          <a:latin typeface="Times New Roman"/>
                          <a:cs typeface="Times New Roman"/>
                        </a:rPr>
                        <a:t>d	s</a:t>
                      </a:r>
                      <a:r>
                        <a:rPr sz="2500" spc="5" dirty="0">
                          <a:solidFill>
                            <a:srgbClr val="650065"/>
                          </a:solidFill>
                          <a:latin typeface="Times New Roman"/>
                          <a:cs typeface="Times New Roman"/>
                        </a:rPr>
                        <a:t>o</a:t>
                      </a:r>
                      <a:r>
                        <a:rPr sz="2500" dirty="0">
                          <a:solidFill>
                            <a:srgbClr val="650065"/>
                          </a:solidFill>
                          <a:latin typeface="Times New Roman"/>
                          <a:cs typeface="Times New Roman"/>
                        </a:rPr>
                        <a:t>ft</a:t>
                      </a:r>
                      <a:r>
                        <a:rPr sz="2500" spc="-5" dirty="0">
                          <a:solidFill>
                            <a:srgbClr val="650065"/>
                          </a:solidFill>
                          <a:latin typeface="Times New Roman"/>
                          <a:cs typeface="Times New Roman"/>
                        </a:rPr>
                        <a:t>w</a:t>
                      </a:r>
                      <a:r>
                        <a:rPr sz="2500" spc="-10" dirty="0">
                          <a:solidFill>
                            <a:srgbClr val="650065"/>
                          </a:solidFill>
                          <a:latin typeface="Times New Roman"/>
                          <a:cs typeface="Times New Roman"/>
                        </a:rPr>
                        <a:t>a</a:t>
                      </a:r>
                      <a:r>
                        <a:rPr sz="2500" dirty="0">
                          <a:solidFill>
                            <a:srgbClr val="650065"/>
                          </a:solidFill>
                          <a:latin typeface="Times New Roman"/>
                          <a:cs typeface="Times New Roman"/>
                        </a:rPr>
                        <a:t>re</a:t>
                      </a:r>
                      <a:endParaRPr sz="2500">
                        <a:latin typeface="Times New Roman"/>
                        <a:cs typeface="Times New Roman"/>
                      </a:endParaRPr>
                    </a:p>
                  </a:txBody>
                  <a:tcPr marL="0" marR="0" marT="0" marB="0"/>
                </a:tc>
                <a:tc>
                  <a:txBody>
                    <a:bodyPr/>
                    <a:lstStyle/>
                    <a:p>
                      <a:pPr marR="24130" algn="r">
                        <a:lnSpc>
                          <a:spcPts val="2965"/>
                        </a:lnSpc>
                      </a:pPr>
                      <a:r>
                        <a:rPr sz="2500" dirty="0">
                          <a:solidFill>
                            <a:srgbClr val="650065"/>
                          </a:solidFill>
                          <a:latin typeface="Times New Roman"/>
                          <a:cs typeface="Times New Roman"/>
                        </a:rPr>
                        <a:t>s</a:t>
                      </a:r>
                      <a:r>
                        <a:rPr sz="2500" spc="5" dirty="0">
                          <a:solidFill>
                            <a:srgbClr val="650065"/>
                          </a:solidFill>
                          <a:latin typeface="Times New Roman"/>
                          <a:cs typeface="Times New Roman"/>
                        </a:rPr>
                        <a:t>ub</a:t>
                      </a:r>
                      <a:r>
                        <a:rPr sz="2500" spc="-10" dirty="0">
                          <a:solidFill>
                            <a:srgbClr val="650065"/>
                          </a:solidFill>
                          <a:latin typeface="Times New Roman"/>
                          <a:cs typeface="Times New Roman"/>
                        </a:rPr>
                        <a:t>s</a:t>
                      </a:r>
                      <a:r>
                        <a:rPr sz="2500" spc="5" dirty="0">
                          <a:solidFill>
                            <a:srgbClr val="650065"/>
                          </a:solidFill>
                          <a:latin typeface="Times New Roman"/>
                          <a:cs typeface="Times New Roman"/>
                        </a:rPr>
                        <a:t>y</a:t>
                      </a:r>
                      <a:r>
                        <a:rPr sz="2500" dirty="0">
                          <a:solidFill>
                            <a:srgbClr val="650065"/>
                          </a:solidFill>
                          <a:latin typeface="Times New Roman"/>
                          <a:cs typeface="Times New Roman"/>
                        </a:rPr>
                        <a:t>st</a:t>
                      </a:r>
                      <a:r>
                        <a:rPr sz="2500" spc="-10" dirty="0">
                          <a:solidFill>
                            <a:srgbClr val="650065"/>
                          </a:solidFill>
                          <a:latin typeface="Times New Roman"/>
                          <a:cs typeface="Times New Roman"/>
                        </a:rPr>
                        <a:t>e</a:t>
                      </a:r>
                      <a:r>
                        <a:rPr sz="2500" dirty="0">
                          <a:solidFill>
                            <a:srgbClr val="650065"/>
                          </a:solidFill>
                          <a:latin typeface="Times New Roman"/>
                          <a:cs typeface="Times New Roman"/>
                        </a:rPr>
                        <a:t>m</a:t>
                      </a:r>
                      <a:endParaRPr sz="2500">
                        <a:latin typeface="Times New Roman"/>
                        <a:cs typeface="Times New Roman"/>
                      </a:endParaRPr>
                    </a:p>
                  </a:txBody>
                  <a:tcPr marL="0" marR="0" marT="0" marB="0"/>
                </a:tc>
                <a:extLst>
                  <a:ext uri="{0D108BD9-81ED-4DB2-BD59-A6C34878D82A}">
                    <a16:rowId xmlns:a16="http://schemas.microsoft.com/office/drawing/2014/main" val="10001"/>
                  </a:ext>
                </a:extLst>
              </a:tr>
              <a:tr h="344937">
                <a:tc>
                  <a:txBody>
                    <a:bodyPr/>
                    <a:lstStyle/>
                    <a:p>
                      <a:pPr marL="31750">
                        <a:lnSpc>
                          <a:spcPts val="2965"/>
                        </a:lnSpc>
                      </a:pPr>
                      <a:r>
                        <a:rPr sz="2500" spc="-5" dirty="0">
                          <a:solidFill>
                            <a:srgbClr val="650065"/>
                          </a:solidFill>
                          <a:latin typeface="Times New Roman"/>
                          <a:cs typeface="Times New Roman"/>
                        </a:rPr>
                        <a:t>level.</a:t>
                      </a:r>
                      <a:endParaRPr sz="25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3" name="object 3"/>
          <p:cNvSpPr txBox="1"/>
          <p:nvPr/>
        </p:nvSpPr>
        <p:spPr>
          <a:xfrm>
            <a:off x="3272118" y="3361765"/>
            <a:ext cx="3966882" cy="423193"/>
          </a:xfrm>
          <a:prstGeom prst="rect">
            <a:avLst/>
          </a:prstGeom>
          <a:ln w="9524">
            <a:solidFill>
              <a:srgbClr val="000000"/>
            </a:solidFill>
          </a:ln>
        </p:spPr>
        <p:txBody>
          <a:bodyPr vert="horz" wrap="square" lIns="0" tIns="0" rIns="0" bIns="0" rtlCol="0">
            <a:spAutoFit/>
          </a:bodyPr>
          <a:lstStyle/>
          <a:p>
            <a:pPr marL="451620">
              <a:lnSpc>
                <a:spcPts val="3318"/>
              </a:lnSpc>
            </a:pPr>
            <a:r>
              <a:rPr sz="2824" dirty="0">
                <a:latin typeface="Times New Roman"/>
                <a:cs typeface="Times New Roman"/>
              </a:rPr>
              <a:t>No. </a:t>
            </a:r>
            <a:r>
              <a:rPr sz="2824" spc="-4" dirty="0">
                <a:latin typeface="Times New Roman"/>
                <a:cs typeface="Times New Roman"/>
              </a:rPr>
              <a:t>of </a:t>
            </a:r>
            <a:r>
              <a:rPr sz="2824" dirty="0">
                <a:latin typeface="Times New Roman"/>
                <a:cs typeface="Times New Roman"/>
              </a:rPr>
              <a:t>projects =</a:t>
            </a:r>
            <a:r>
              <a:rPr sz="2824" spc="-66" dirty="0">
                <a:latin typeface="Times New Roman"/>
                <a:cs typeface="Times New Roman"/>
              </a:rPr>
              <a:t> </a:t>
            </a:r>
            <a:r>
              <a:rPr sz="2824" dirty="0">
                <a:latin typeface="Times New Roman"/>
                <a:cs typeface="Times New Roman"/>
              </a:rPr>
              <a:t>150</a:t>
            </a:r>
            <a:endParaRPr sz="2824">
              <a:latin typeface="Times New Roman"/>
              <a:cs typeface="Times New Roman"/>
            </a:endParaRPr>
          </a:p>
        </p:txBody>
      </p:sp>
      <p:sp>
        <p:nvSpPr>
          <p:cNvPr id="4" name="object 4"/>
          <p:cNvSpPr txBox="1">
            <a:spLocks noGrp="1"/>
          </p:cNvSpPr>
          <p:nvPr>
            <p:ph type="title"/>
          </p:nvPr>
        </p:nvSpPr>
        <p:spPr>
          <a:xfrm>
            <a:off x="1395663" y="566430"/>
            <a:ext cx="68125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124</a:t>
            </a:r>
            <a:endParaRPr sz="1235">
              <a:latin typeface="Arial"/>
              <a:cs typeface="Arial"/>
            </a:endParaRPr>
          </a:p>
        </p:txBody>
      </p:sp>
    </p:spTree>
    <p:extLst>
      <p:ext uri="{BB962C8B-B14F-4D97-AF65-F5344CB8AC3E}">
        <p14:creationId xmlns:p14="http://schemas.microsoft.com/office/powerpoint/2010/main" val="21673538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0270" y="4491317"/>
            <a:ext cx="233082" cy="0"/>
          </a:xfrm>
          <a:custGeom>
            <a:avLst/>
            <a:gdLst/>
            <a:ahLst/>
            <a:cxnLst/>
            <a:rect l="l" t="t" r="r" b="b"/>
            <a:pathLst>
              <a:path w="264159">
                <a:moveTo>
                  <a:pt x="0" y="0"/>
                </a:moveTo>
                <a:lnTo>
                  <a:pt x="263651" y="0"/>
                </a:lnTo>
              </a:path>
            </a:pathLst>
          </a:custGeom>
          <a:ln w="9997">
            <a:solidFill>
              <a:srgbClr val="000000"/>
            </a:solidFill>
          </a:ln>
        </p:spPr>
        <p:txBody>
          <a:bodyPr wrap="square" lIns="0" tIns="0" rIns="0" bIns="0" rtlCol="0"/>
          <a:lstStyle/>
          <a:p>
            <a:endParaRPr sz="1588"/>
          </a:p>
        </p:txBody>
      </p:sp>
      <p:sp>
        <p:nvSpPr>
          <p:cNvPr id="3" name="object 3"/>
          <p:cNvSpPr txBox="1"/>
          <p:nvPr/>
        </p:nvSpPr>
        <p:spPr>
          <a:xfrm>
            <a:off x="2656236" y="4199873"/>
            <a:ext cx="5199529" cy="1807924"/>
          </a:xfrm>
          <a:prstGeom prst="rect">
            <a:avLst/>
          </a:prstGeom>
        </p:spPr>
        <p:txBody>
          <a:bodyPr vert="horz" wrap="square" lIns="0" tIns="159124" rIns="0" bIns="0" rtlCol="0">
            <a:spAutoFit/>
          </a:bodyPr>
          <a:lstStyle/>
          <a:p>
            <a:pPr marL="33619">
              <a:spcBef>
                <a:spcPts val="1253"/>
              </a:spcBef>
              <a:tabLst>
                <a:tab pos="562005" algn="l"/>
              </a:tabLst>
            </a:pPr>
            <a:r>
              <a:rPr sz="2515" i="1" spc="-6" baseline="-26315" dirty="0">
                <a:latin typeface="Times New Roman"/>
                <a:cs typeface="Times New Roman"/>
              </a:rPr>
              <a:t>dt	</a:t>
            </a:r>
            <a:r>
              <a:rPr sz="1941" spc="-4" dirty="0">
                <a:latin typeface="Times New Roman"/>
                <a:cs typeface="Times New Roman"/>
              </a:rPr>
              <a:t>= manpower utilization rate per </a:t>
            </a:r>
            <a:r>
              <a:rPr sz="1941" dirty="0">
                <a:latin typeface="Times New Roman"/>
                <a:cs typeface="Times New Roman"/>
              </a:rPr>
              <a:t>unit</a:t>
            </a:r>
            <a:r>
              <a:rPr sz="1941" spc="31" dirty="0">
                <a:latin typeface="Times New Roman"/>
                <a:cs typeface="Times New Roman"/>
              </a:rPr>
              <a:t> </a:t>
            </a:r>
            <a:r>
              <a:rPr sz="1941" spc="-4" dirty="0">
                <a:latin typeface="Times New Roman"/>
                <a:cs typeface="Times New Roman"/>
              </a:rPr>
              <a:t>time</a:t>
            </a:r>
            <a:endParaRPr sz="1941">
              <a:latin typeface="Times New Roman"/>
              <a:cs typeface="Times New Roman"/>
            </a:endParaRPr>
          </a:p>
          <a:p>
            <a:pPr marL="64437" marR="26896">
              <a:lnSpc>
                <a:spcPct val="150000"/>
              </a:lnSpc>
              <a:tabLst>
                <a:tab pos="604590" algn="l"/>
              </a:tabLst>
            </a:pPr>
            <a:r>
              <a:rPr sz="1941" spc="-4" dirty="0">
                <a:latin typeface="Times New Roman"/>
                <a:cs typeface="Times New Roman"/>
              </a:rPr>
              <a:t>a	= parameter that affects </a:t>
            </a:r>
            <a:r>
              <a:rPr sz="1941" dirty="0">
                <a:latin typeface="Times New Roman"/>
                <a:cs typeface="Times New Roman"/>
              </a:rPr>
              <a:t>the </a:t>
            </a:r>
            <a:r>
              <a:rPr sz="1941" spc="-4" dirty="0">
                <a:latin typeface="Times New Roman"/>
                <a:cs typeface="Times New Roman"/>
              </a:rPr>
              <a:t>shape </a:t>
            </a:r>
            <a:r>
              <a:rPr sz="1941" dirty="0">
                <a:latin typeface="Times New Roman"/>
                <a:cs typeface="Times New Roman"/>
              </a:rPr>
              <a:t>of the </a:t>
            </a:r>
            <a:r>
              <a:rPr sz="1941" spc="-4" dirty="0">
                <a:latin typeface="Times New Roman"/>
                <a:cs typeface="Times New Roman"/>
              </a:rPr>
              <a:t>curve  K	= area </a:t>
            </a:r>
            <a:r>
              <a:rPr sz="1941" dirty="0">
                <a:latin typeface="Times New Roman"/>
                <a:cs typeface="Times New Roman"/>
              </a:rPr>
              <a:t>under </a:t>
            </a:r>
            <a:r>
              <a:rPr sz="1941" spc="-4" dirty="0">
                <a:latin typeface="Times New Roman"/>
                <a:cs typeface="Times New Roman"/>
              </a:rPr>
              <a:t>curve in </a:t>
            </a:r>
            <a:r>
              <a:rPr sz="1941" dirty="0">
                <a:latin typeface="Times New Roman"/>
                <a:cs typeface="Times New Roman"/>
              </a:rPr>
              <a:t>the </a:t>
            </a:r>
            <a:r>
              <a:rPr sz="1941" spc="-4" dirty="0">
                <a:latin typeface="Times New Roman"/>
                <a:cs typeface="Times New Roman"/>
              </a:rPr>
              <a:t>interval [0, </a:t>
            </a:r>
            <a:r>
              <a:rPr sz="1941" spc="-4" dirty="0">
                <a:latin typeface="Arial"/>
                <a:cs typeface="Arial"/>
              </a:rPr>
              <a:t>∞</a:t>
            </a:r>
            <a:r>
              <a:rPr sz="1941" spc="-44" dirty="0">
                <a:latin typeface="Arial"/>
                <a:cs typeface="Arial"/>
              </a:rPr>
              <a:t> </a:t>
            </a:r>
            <a:r>
              <a:rPr sz="1941" spc="-4" dirty="0">
                <a:latin typeface="Times New Roman"/>
                <a:cs typeface="Times New Roman"/>
              </a:rPr>
              <a:t>]</a:t>
            </a:r>
            <a:endParaRPr sz="1941">
              <a:latin typeface="Times New Roman"/>
              <a:cs typeface="Times New Roman"/>
            </a:endParaRPr>
          </a:p>
          <a:p>
            <a:pPr marL="64437">
              <a:spcBef>
                <a:spcPts val="1165"/>
              </a:spcBef>
              <a:tabLst>
                <a:tab pos="623641" algn="l"/>
              </a:tabLst>
            </a:pPr>
            <a:r>
              <a:rPr sz="1941" spc="-4" dirty="0">
                <a:latin typeface="Times New Roman"/>
                <a:cs typeface="Times New Roman"/>
              </a:rPr>
              <a:t>t	= elapsed</a:t>
            </a:r>
            <a:r>
              <a:rPr sz="1941" dirty="0">
                <a:latin typeface="Times New Roman"/>
                <a:cs typeface="Times New Roman"/>
              </a:rPr>
              <a:t> </a:t>
            </a:r>
            <a:r>
              <a:rPr sz="1941" spc="-4" dirty="0">
                <a:latin typeface="Times New Roman"/>
                <a:cs typeface="Times New Roman"/>
              </a:rPr>
              <a:t>time</a:t>
            </a:r>
            <a:endParaRPr sz="1941">
              <a:latin typeface="Times New Roman"/>
              <a:cs typeface="Times New Roman"/>
            </a:endParaRPr>
          </a:p>
        </p:txBody>
      </p:sp>
      <p:sp>
        <p:nvSpPr>
          <p:cNvPr id="4" name="object 4"/>
          <p:cNvSpPr txBox="1"/>
          <p:nvPr/>
        </p:nvSpPr>
        <p:spPr>
          <a:xfrm>
            <a:off x="2663857" y="4187053"/>
            <a:ext cx="222996" cy="268834"/>
          </a:xfrm>
          <a:prstGeom prst="rect">
            <a:avLst/>
          </a:prstGeom>
        </p:spPr>
        <p:txBody>
          <a:bodyPr vert="horz" wrap="square" lIns="0" tIns="10646" rIns="0" bIns="0" rtlCol="0">
            <a:spAutoFit/>
          </a:bodyPr>
          <a:lstStyle/>
          <a:p>
            <a:pPr marL="11206">
              <a:spcBef>
                <a:spcPts val="84"/>
              </a:spcBef>
            </a:pPr>
            <a:r>
              <a:rPr sz="1677" i="1" spc="-4" dirty="0">
                <a:latin typeface="Times New Roman"/>
                <a:cs typeface="Times New Roman"/>
              </a:rPr>
              <a:t>dy</a:t>
            </a:r>
            <a:endParaRPr sz="1677">
              <a:latin typeface="Times New Roman"/>
              <a:cs typeface="Times New Roman"/>
            </a:endParaRPr>
          </a:p>
        </p:txBody>
      </p:sp>
      <p:sp>
        <p:nvSpPr>
          <p:cNvPr id="5" name="object 5"/>
          <p:cNvSpPr/>
          <p:nvPr/>
        </p:nvSpPr>
        <p:spPr>
          <a:xfrm>
            <a:off x="4267199" y="3414207"/>
            <a:ext cx="372596" cy="0"/>
          </a:xfrm>
          <a:custGeom>
            <a:avLst/>
            <a:gdLst/>
            <a:ahLst/>
            <a:cxnLst/>
            <a:rect l="l" t="t" r="r" b="b"/>
            <a:pathLst>
              <a:path w="422275">
                <a:moveTo>
                  <a:pt x="0" y="0"/>
                </a:moveTo>
                <a:lnTo>
                  <a:pt x="422147" y="0"/>
                </a:lnTo>
              </a:path>
            </a:pathLst>
          </a:custGeom>
          <a:ln w="16093">
            <a:solidFill>
              <a:srgbClr val="000000"/>
            </a:solidFill>
          </a:ln>
        </p:spPr>
        <p:txBody>
          <a:bodyPr wrap="square" lIns="0" tIns="0" rIns="0" bIns="0" rtlCol="0"/>
          <a:lstStyle/>
          <a:p>
            <a:endParaRPr sz="1588"/>
          </a:p>
        </p:txBody>
      </p:sp>
      <p:sp>
        <p:nvSpPr>
          <p:cNvPr id="6" name="object 6"/>
          <p:cNvSpPr txBox="1"/>
          <p:nvPr/>
        </p:nvSpPr>
        <p:spPr>
          <a:xfrm>
            <a:off x="4304402" y="3412503"/>
            <a:ext cx="288551" cy="424838"/>
          </a:xfrm>
          <a:prstGeom prst="rect">
            <a:avLst/>
          </a:prstGeom>
        </p:spPr>
        <p:txBody>
          <a:bodyPr vert="horz" wrap="square" lIns="0" tIns="10646" rIns="0" bIns="0" rtlCol="0">
            <a:spAutoFit/>
          </a:bodyPr>
          <a:lstStyle/>
          <a:p>
            <a:pPr marL="11206">
              <a:spcBef>
                <a:spcPts val="84"/>
              </a:spcBef>
            </a:pPr>
            <a:r>
              <a:rPr sz="2691" i="1" spc="-4" dirty="0">
                <a:latin typeface="Times New Roman"/>
                <a:cs typeface="Times New Roman"/>
              </a:rPr>
              <a:t>dt</a:t>
            </a:r>
            <a:endParaRPr sz="2691">
              <a:latin typeface="Times New Roman"/>
              <a:cs typeface="Times New Roman"/>
            </a:endParaRPr>
          </a:p>
        </p:txBody>
      </p:sp>
      <p:sp>
        <p:nvSpPr>
          <p:cNvPr id="7" name="object 7"/>
          <p:cNvSpPr txBox="1"/>
          <p:nvPr/>
        </p:nvSpPr>
        <p:spPr>
          <a:xfrm>
            <a:off x="3289598" y="3146251"/>
            <a:ext cx="2870947" cy="424966"/>
          </a:xfrm>
          <a:prstGeom prst="rect">
            <a:avLst/>
          </a:prstGeom>
        </p:spPr>
        <p:txBody>
          <a:bodyPr vert="horz" wrap="square" lIns="0" tIns="10646" rIns="0" bIns="0" rtlCol="0">
            <a:spAutoFit/>
          </a:bodyPr>
          <a:lstStyle/>
          <a:p>
            <a:pPr marL="33619">
              <a:spcBef>
                <a:spcPts val="84"/>
              </a:spcBef>
            </a:pPr>
            <a:r>
              <a:rPr sz="2691" i="1" spc="44" dirty="0">
                <a:latin typeface="Times New Roman"/>
                <a:cs typeface="Times New Roman"/>
              </a:rPr>
              <a:t>m</a:t>
            </a:r>
            <a:r>
              <a:rPr sz="2691" spc="44" dirty="0">
                <a:latin typeface="Times New Roman"/>
                <a:cs typeface="Times New Roman"/>
              </a:rPr>
              <a:t>(</a:t>
            </a:r>
            <a:r>
              <a:rPr sz="2691" i="1" spc="44" dirty="0">
                <a:latin typeface="Times New Roman"/>
                <a:cs typeface="Times New Roman"/>
              </a:rPr>
              <a:t>t</a:t>
            </a:r>
            <a:r>
              <a:rPr sz="2691" spc="44" dirty="0">
                <a:latin typeface="Times New Roman"/>
                <a:cs typeface="Times New Roman"/>
              </a:rPr>
              <a:t>) </a:t>
            </a:r>
            <a:r>
              <a:rPr sz="2691" spc="-4" dirty="0">
                <a:latin typeface="Symbol"/>
                <a:cs typeface="Symbol"/>
              </a:rPr>
              <a:t></a:t>
            </a:r>
            <a:r>
              <a:rPr sz="2691" spc="-4" dirty="0">
                <a:latin typeface="Times New Roman"/>
                <a:cs typeface="Times New Roman"/>
              </a:rPr>
              <a:t> </a:t>
            </a:r>
            <a:r>
              <a:rPr sz="4037" i="1" spc="-6" baseline="34608" dirty="0">
                <a:latin typeface="Times New Roman"/>
                <a:cs typeface="Times New Roman"/>
              </a:rPr>
              <a:t>dy </a:t>
            </a:r>
            <a:r>
              <a:rPr sz="2691" spc="-4" dirty="0">
                <a:latin typeface="Symbol"/>
                <a:cs typeface="Symbol"/>
              </a:rPr>
              <a:t></a:t>
            </a:r>
            <a:r>
              <a:rPr sz="2691" spc="-4" dirty="0">
                <a:latin typeface="Times New Roman"/>
                <a:cs typeface="Times New Roman"/>
              </a:rPr>
              <a:t> </a:t>
            </a:r>
            <a:r>
              <a:rPr sz="2691" spc="31" dirty="0">
                <a:latin typeface="Times New Roman"/>
                <a:cs typeface="Times New Roman"/>
              </a:rPr>
              <a:t>2</a:t>
            </a:r>
            <a:r>
              <a:rPr sz="2691" i="1" spc="31" dirty="0">
                <a:latin typeface="Times New Roman"/>
                <a:cs typeface="Times New Roman"/>
              </a:rPr>
              <a:t>kate</a:t>
            </a:r>
            <a:r>
              <a:rPr sz="2316" spc="46" baseline="42857" dirty="0">
                <a:latin typeface="Symbol"/>
                <a:cs typeface="Symbol"/>
              </a:rPr>
              <a:t></a:t>
            </a:r>
            <a:r>
              <a:rPr sz="2316" i="1" spc="46" baseline="42857" dirty="0">
                <a:latin typeface="Times New Roman"/>
                <a:cs typeface="Times New Roman"/>
              </a:rPr>
              <a:t>at</a:t>
            </a:r>
            <a:r>
              <a:rPr sz="2316" i="1" spc="39" baseline="42857" dirty="0">
                <a:latin typeface="Times New Roman"/>
                <a:cs typeface="Times New Roman"/>
              </a:rPr>
              <a:t> </a:t>
            </a:r>
            <a:r>
              <a:rPr sz="1655" spc="6" baseline="95555" dirty="0">
                <a:latin typeface="Times New Roman"/>
                <a:cs typeface="Times New Roman"/>
              </a:rPr>
              <a:t>2</a:t>
            </a:r>
            <a:endParaRPr sz="1655" baseline="95555">
              <a:latin typeface="Times New Roman"/>
              <a:cs typeface="Times New Roman"/>
            </a:endParaRPr>
          </a:p>
        </p:txBody>
      </p:sp>
      <p:sp>
        <p:nvSpPr>
          <p:cNvPr id="8" name="object 8"/>
          <p:cNvSpPr txBox="1"/>
          <p:nvPr/>
        </p:nvSpPr>
        <p:spPr>
          <a:xfrm>
            <a:off x="6905063" y="3112503"/>
            <a:ext cx="1412501" cy="39098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a:t>
            </a:r>
            <a:r>
              <a:rPr sz="2471" spc="-40" dirty="0">
                <a:latin typeface="Times New Roman"/>
                <a:cs typeface="Times New Roman"/>
              </a:rPr>
              <a:t> </a:t>
            </a:r>
            <a:r>
              <a:rPr sz="2471" dirty="0">
                <a:latin typeface="Times New Roman"/>
                <a:cs typeface="Times New Roman"/>
              </a:rPr>
              <a:t>(1)</a:t>
            </a:r>
            <a:endParaRPr sz="2471">
              <a:latin typeface="Times New Roman"/>
              <a:cs typeface="Times New Roman"/>
            </a:endParaRPr>
          </a:p>
        </p:txBody>
      </p:sp>
      <p:sp>
        <p:nvSpPr>
          <p:cNvPr id="9" name="object 9"/>
          <p:cNvSpPr txBox="1"/>
          <p:nvPr/>
        </p:nvSpPr>
        <p:spPr>
          <a:xfrm>
            <a:off x="2400294" y="1837764"/>
            <a:ext cx="4529418" cy="859252"/>
          </a:xfrm>
          <a:prstGeom prst="rect">
            <a:avLst/>
          </a:prstGeom>
        </p:spPr>
        <p:txBody>
          <a:bodyPr vert="horz" wrap="square" lIns="0" tIns="10646" rIns="0" bIns="0" rtlCol="0">
            <a:spAutoFit/>
          </a:bodyPr>
          <a:lstStyle/>
          <a:p>
            <a:pPr marL="11206">
              <a:spcBef>
                <a:spcPts val="84"/>
              </a:spcBef>
            </a:pPr>
            <a:r>
              <a:rPr sz="1941" spc="-4" dirty="0">
                <a:solidFill>
                  <a:srgbClr val="CC0000"/>
                </a:solidFill>
                <a:latin typeface="Arial"/>
                <a:cs typeface="Arial"/>
              </a:rPr>
              <a:t>The Norden / Rayleigh</a:t>
            </a:r>
            <a:r>
              <a:rPr sz="1941" spc="18" dirty="0">
                <a:solidFill>
                  <a:srgbClr val="CC0000"/>
                </a:solidFill>
                <a:latin typeface="Arial"/>
                <a:cs typeface="Arial"/>
              </a:rPr>
              <a:t> </a:t>
            </a:r>
            <a:r>
              <a:rPr sz="1941" spc="-4" dirty="0">
                <a:solidFill>
                  <a:srgbClr val="CC0000"/>
                </a:solidFill>
                <a:latin typeface="Arial"/>
                <a:cs typeface="Arial"/>
              </a:rPr>
              <a:t>Curve</a:t>
            </a:r>
            <a:endParaRPr sz="1941">
              <a:latin typeface="Arial"/>
              <a:cs typeface="Arial"/>
            </a:endParaRPr>
          </a:p>
          <a:p>
            <a:pPr>
              <a:spcBef>
                <a:spcPts val="18"/>
              </a:spcBef>
            </a:pPr>
            <a:endParaRPr sz="1632">
              <a:latin typeface="Times New Roman"/>
              <a:cs typeface="Times New Roman"/>
            </a:endParaRPr>
          </a:p>
          <a:p>
            <a:pPr marL="11206"/>
            <a:r>
              <a:rPr sz="1941" spc="-4" dirty="0">
                <a:latin typeface="Times New Roman"/>
                <a:cs typeface="Times New Roman"/>
              </a:rPr>
              <a:t>The curve is modeled </a:t>
            </a:r>
            <a:r>
              <a:rPr sz="1941" spc="-9" dirty="0">
                <a:latin typeface="Times New Roman"/>
                <a:cs typeface="Times New Roman"/>
              </a:rPr>
              <a:t>by </a:t>
            </a:r>
            <a:r>
              <a:rPr sz="1941" spc="-4" dirty="0">
                <a:latin typeface="Times New Roman"/>
                <a:cs typeface="Times New Roman"/>
              </a:rPr>
              <a:t>differential</a:t>
            </a:r>
            <a:r>
              <a:rPr sz="1941" spc="31" dirty="0">
                <a:latin typeface="Times New Roman"/>
                <a:cs typeface="Times New Roman"/>
              </a:rPr>
              <a:t> </a:t>
            </a:r>
            <a:r>
              <a:rPr sz="1941" dirty="0">
                <a:latin typeface="Times New Roman"/>
                <a:cs typeface="Times New Roman"/>
              </a:rPr>
              <a:t>equation</a:t>
            </a:r>
            <a:endParaRPr sz="1941">
              <a:latin typeface="Times New Roman"/>
              <a:cs typeface="Times New Roman"/>
            </a:endParaRPr>
          </a:p>
        </p:txBody>
      </p:sp>
      <p:sp>
        <p:nvSpPr>
          <p:cNvPr id="10" name="object 10"/>
          <p:cNvSpPr txBox="1">
            <a:spLocks noGrp="1"/>
          </p:cNvSpPr>
          <p:nvPr>
            <p:ph type="title"/>
          </p:nvPr>
        </p:nvSpPr>
        <p:spPr>
          <a:xfrm>
            <a:off x="1620253" y="566430"/>
            <a:ext cx="658793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1" name="object 11"/>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2" name="object 12"/>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125</a:t>
            </a:r>
            <a:endParaRPr sz="1235">
              <a:latin typeface="Arial"/>
              <a:cs typeface="Arial"/>
            </a:endParaRPr>
          </a:p>
        </p:txBody>
      </p:sp>
    </p:spTree>
    <p:extLst>
      <p:ext uri="{BB962C8B-B14F-4D97-AF65-F5344CB8AC3E}">
        <p14:creationId xmlns:p14="http://schemas.microsoft.com/office/powerpoint/2010/main" val="11120358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8168" y="566430"/>
            <a:ext cx="66200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30818" y="1727324"/>
            <a:ext cx="7405407" cy="3873142"/>
          </a:xfrm>
          <a:prstGeom prst="rect">
            <a:avLst/>
          </a:prstGeom>
        </p:spPr>
        <p:txBody>
          <a:bodyPr vert="horz" wrap="square" lIns="0" tIns="11206" rIns="0" bIns="0" rtlCol="0">
            <a:spAutoFit/>
          </a:bodyPr>
          <a:lstStyle/>
          <a:p>
            <a:pPr marL="67239">
              <a:spcBef>
                <a:spcPts val="88"/>
              </a:spcBef>
            </a:pPr>
            <a:r>
              <a:rPr sz="2118" spc="-4" dirty="0">
                <a:solidFill>
                  <a:srgbClr val="323299"/>
                </a:solidFill>
                <a:latin typeface="Times New Roman"/>
                <a:cs typeface="Times New Roman"/>
              </a:rPr>
              <a:t>On Integration on interval [o, </a:t>
            </a:r>
            <a:r>
              <a:rPr sz="2118" dirty="0">
                <a:solidFill>
                  <a:srgbClr val="323299"/>
                </a:solidFill>
                <a:latin typeface="Times New Roman"/>
                <a:cs typeface="Times New Roman"/>
              </a:rPr>
              <a:t>t]</a:t>
            </a:r>
            <a:endParaRPr sz="2118">
              <a:latin typeface="Times New Roman"/>
              <a:cs typeface="Times New Roman"/>
            </a:endParaRPr>
          </a:p>
          <a:p>
            <a:pPr marR="481318" algn="ctr">
              <a:spcBef>
                <a:spcPts val="1799"/>
              </a:spcBef>
              <a:tabLst>
                <a:tab pos="1938721" algn="l"/>
              </a:tabLst>
            </a:pPr>
            <a:r>
              <a:rPr sz="2118" spc="-4" dirty="0">
                <a:latin typeface="Times New Roman"/>
                <a:cs typeface="Times New Roman"/>
              </a:rPr>
              <a:t>y(t) </a:t>
            </a:r>
            <a:r>
              <a:rPr sz="2118" dirty="0">
                <a:latin typeface="Times New Roman"/>
                <a:cs typeface="Times New Roman"/>
              </a:rPr>
              <a:t>=</a:t>
            </a:r>
            <a:r>
              <a:rPr sz="2118" spc="13" dirty="0">
                <a:latin typeface="Times New Roman"/>
                <a:cs typeface="Times New Roman"/>
              </a:rPr>
              <a:t> </a:t>
            </a:r>
            <a:r>
              <a:rPr sz="2118" dirty="0">
                <a:latin typeface="Times New Roman"/>
                <a:cs typeface="Times New Roman"/>
              </a:rPr>
              <a:t>K </a:t>
            </a:r>
            <a:r>
              <a:rPr sz="2118" spc="-4" dirty="0">
                <a:latin typeface="Times New Roman"/>
                <a:cs typeface="Times New Roman"/>
              </a:rPr>
              <a:t>[1-e</a:t>
            </a:r>
            <a:r>
              <a:rPr sz="2118" spc="-6" baseline="24305" dirty="0">
                <a:latin typeface="Times New Roman"/>
                <a:cs typeface="Times New Roman"/>
              </a:rPr>
              <a:t>-at</a:t>
            </a:r>
            <a:r>
              <a:rPr sz="2118" spc="-6" baseline="38194" dirty="0">
                <a:latin typeface="Times New Roman"/>
                <a:cs typeface="Times New Roman"/>
              </a:rPr>
              <a:t>2</a:t>
            </a:r>
            <a:r>
              <a:rPr sz="2118" spc="-4" dirty="0">
                <a:latin typeface="Times New Roman"/>
                <a:cs typeface="Times New Roman"/>
              </a:rPr>
              <a:t>]	-------------(2)</a:t>
            </a:r>
            <a:endParaRPr sz="2118">
              <a:latin typeface="Times New Roman"/>
              <a:cs typeface="Times New Roman"/>
            </a:endParaRPr>
          </a:p>
          <a:p>
            <a:pPr marL="67239">
              <a:spcBef>
                <a:spcPts val="1588"/>
              </a:spcBef>
            </a:pPr>
            <a:r>
              <a:rPr sz="2118" spc="-4" dirty="0">
                <a:solidFill>
                  <a:srgbClr val="650065"/>
                </a:solidFill>
                <a:latin typeface="Times New Roman"/>
                <a:cs typeface="Times New Roman"/>
              </a:rPr>
              <a:t>Where y(t): cumulative manpower used upto </a:t>
            </a:r>
            <a:r>
              <a:rPr sz="2118" spc="-9" dirty="0">
                <a:solidFill>
                  <a:srgbClr val="650065"/>
                </a:solidFill>
                <a:latin typeface="Times New Roman"/>
                <a:cs typeface="Times New Roman"/>
              </a:rPr>
              <a:t>time</a:t>
            </a:r>
            <a:r>
              <a:rPr sz="2118" spc="-22" dirty="0">
                <a:solidFill>
                  <a:srgbClr val="650065"/>
                </a:solidFill>
                <a:latin typeface="Times New Roman"/>
                <a:cs typeface="Times New Roman"/>
              </a:rPr>
              <a:t> </a:t>
            </a:r>
            <a:r>
              <a:rPr sz="2118" dirty="0">
                <a:solidFill>
                  <a:srgbClr val="650065"/>
                </a:solidFill>
                <a:latin typeface="Times New Roman"/>
                <a:cs typeface="Times New Roman"/>
              </a:rPr>
              <a:t>t.</a:t>
            </a:r>
            <a:endParaRPr sz="2118">
              <a:latin typeface="Times New Roman"/>
              <a:cs typeface="Times New Roman"/>
            </a:endParaRPr>
          </a:p>
          <a:p>
            <a:pPr>
              <a:lnSpc>
                <a:spcPct val="100000"/>
              </a:lnSpc>
            </a:pPr>
            <a:endParaRPr sz="1941">
              <a:latin typeface="Times New Roman"/>
              <a:cs typeface="Times New Roman"/>
            </a:endParaRPr>
          </a:p>
          <a:p>
            <a:pPr marR="611313" algn="ctr"/>
            <a:r>
              <a:rPr sz="2118" spc="-4" dirty="0">
                <a:latin typeface="Times New Roman"/>
                <a:cs typeface="Times New Roman"/>
              </a:rPr>
              <a:t>y(0) </a:t>
            </a:r>
            <a:r>
              <a:rPr sz="2118" dirty="0">
                <a:latin typeface="Times New Roman"/>
                <a:cs typeface="Times New Roman"/>
              </a:rPr>
              <a:t>= 0</a:t>
            </a:r>
            <a:endParaRPr sz="2118">
              <a:latin typeface="Times New Roman"/>
              <a:cs typeface="Times New Roman"/>
            </a:endParaRPr>
          </a:p>
          <a:p>
            <a:pPr marR="553040" algn="ctr">
              <a:spcBef>
                <a:spcPts val="1262"/>
              </a:spcBef>
            </a:pPr>
            <a:r>
              <a:rPr sz="2118" dirty="0">
                <a:latin typeface="Times New Roman"/>
                <a:cs typeface="Times New Roman"/>
              </a:rPr>
              <a:t>y(</a:t>
            </a:r>
            <a:r>
              <a:rPr sz="2118" dirty="0">
                <a:latin typeface="Arial"/>
                <a:cs typeface="Arial"/>
              </a:rPr>
              <a:t>∞</a:t>
            </a:r>
            <a:r>
              <a:rPr sz="2118" dirty="0">
                <a:latin typeface="Times New Roman"/>
                <a:cs typeface="Times New Roman"/>
              </a:rPr>
              <a:t>) =</a:t>
            </a:r>
            <a:r>
              <a:rPr sz="2118" spc="-4" dirty="0">
                <a:latin typeface="Times New Roman"/>
                <a:cs typeface="Times New Roman"/>
              </a:rPr>
              <a:t> </a:t>
            </a:r>
            <a:r>
              <a:rPr sz="2118" dirty="0">
                <a:latin typeface="Times New Roman"/>
                <a:cs typeface="Times New Roman"/>
              </a:rPr>
              <a:t>k</a:t>
            </a:r>
            <a:endParaRPr sz="2118">
              <a:latin typeface="Times New Roman"/>
              <a:cs typeface="Times New Roman"/>
            </a:endParaRPr>
          </a:p>
          <a:p>
            <a:pPr>
              <a:spcBef>
                <a:spcPts val="22"/>
              </a:spcBef>
            </a:pPr>
            <a:endParaRPr sz="2294">
              <a:latin typeface="Times New Roman"/>
              <a:cs typeface="Times New Roman"/>
            </a:endParaRPr>
          </a:p>
          <a:p>
            <a:pPr marL="80126" marR="15689" algn="just">
              <a:lnSpc>
                <a:spcPct val="99800"/>
              </a:lnSpc>
              <a:spcBef>
                <a:spcPts val="4"/>
              </a:spcBef>
            </a:pPr>
            <a:r>
              <a:rPr sz="2118" spc="-4" dirty="0">
                <a:solidFill>
                  <a:srgbClr val="CC6500"/>
                </a:solidFill>
                <a:latin typeface="Times New Roman"/>
                <a:cs typeface="Times New Roman"/>
              </a:rPr>
              <a:t>The </a:t>
            </a:r>
            <a:r>
              <a:rPr sz="2118" spc="-9" dirty="0">
                <a:solidFill>
                  <a:srgbClr val="CC6500"/>
                </a:solidFill>
                <a:latin typeface="Times New Roman"/>
                <a:cs typeface="Times New Roman"/>
              </a:rPr>
              <a:t>cumulative manpower </a:t>
            </a:r>
            <a:r>
              <a:rPr sz="2118" dirty="0">
                <a:solidFill>
                  <a:srgbClr val="CC6500"/>
                </a:solidFill>
                <a:latin typeface="Times New Roman"/>
                <a:cs typeface="Times New Roman"/>
              </a:rPr>
              <a:t>is </a:t>
            </a:r>
            <a:r>
              <a:rPr sz="2118" spc="-4" dirty="0">
                <a:solidFill>
                  <a:srgbClr val="CC6500"/>
                </a:solidFill>
                <a:latin typeface="Times New Roman"/>
                <a:cs typeface="Times New Roman"/>
              </a:rPr>
              <a:t>null </a:t>
            </a:r>
            <a:r>
              <a:rPr sz="2118" dirty="0">
                <a:solidFill>
                  <a:srgbClr val="CC6500"/>
                </a:solidFill>
                <a:latin typeface="Times New Roman"/>
                <a:cs typeface="Times New Roman"/>
              </a:rPr>
              <a:t>at </a:t>
            </a:r>
            <a:r>
              <a:rPr sz="2118" spc="-4" dirty="0">
                <a:solidFill>
                  <a:srgbClr val="CC6500"/>
                </a:solidFill>
                <a:latin typeface="Times New Roman"/>
                <a:cs typeface="Times New Roman"/>
              </a:rPr>
              <a:t>the start of the project, and  grows monotonically towards the </a:t>
            </a:r>
            <a:r>
              <a:rPr sz="2118" spc="-9" dirty="0">
                <a:solidFill>
                  <a:srgbClr val="CC6500"/>
                </a:solidFill>
                <a:latin typeface="Times New Roman"/>
                <a:cs typeface="Times New Roman"/>
              </a:rPr>
              <a:t>total </a:t>
            </a:r>
            <a:r>
              <a:rPr sz="2118" spc="-4" dirty="0">
                <a:solidFill>
                  <a:srgbClr val="CC6500"/>
                </a:solidFill>
                <a:latin typeface="Times New Roman"/>
                <a:cs typeface="Times New Roman"/>
              </a:rPr>
              <a:t>effort </a:t>
            </a:r>
            <a:r>
              <a:rPr sz="2118" dirty="0">
                <a:solidFill>
                  <a:srgbClr val="CC6500"/>
                </a:solidFill>
                <a:latin typeface="Times New Roman"/>
                <a:cs typeface="Times New Roman"/>
              </a:rPr>
              <a:t>K (area </a:t>
            </a:r>
            <a:r>
              <a:rPr sz="2118" spc="-4" dirty="0">
                <a:solidFill>
                  <a:srgbClr val="CC6500"/>
                </a:solidFill>
                <a:latin typeface="Times New Roman"/>
                <a:cs typeface="Times New Roman"/>
              </a:rPr>
              <a:t>under the  curve).</a:t>
            </a:r>
            <a:endParaRPr sz="2118">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126</a:t>
            </a:r>
            <a:endParaRPr sz="1235">
              <a:latin typeface="Arial"/>
              <a:cs typeface="Arial"/>
            </a:endParaRPr>
          </a:p>
        </p:txBody>
      </p:sp>
    </p:spTree>
    <p:extLst>
      <p:ext uri="{BB962C8B-B14F-4D97-AF65-F5344CB8AC3E}">
        <p14:creationId xmlns:p14="http://schemas.microsoft.com/office/powerpoint/2010/main" val="23463134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00251" y="1933686"/>
            <a:ext cx="439831" cy="0"/>
          </a:xfrm>
          <a:custGeom>
            <a:avLst/>
            <a:gdLst/>
            <a:ahLst/>
            <a:cxnLst/>
            <a:rect l="l" t="t" r="r" b="b"/>
            <a:pathLst>
              <a:path w="498475">
                <a:moveTo>
                  <a:pt x="0" y="0"/>
                </a:moveTo>
                <a:lnTo>
                  <a:pt x="498347" y="0"/>
                </a:lnTo>
              </a:path>
            </a:pathLst>
          </a:custGeom>
          <a:ln w="12387">
            <a:solidFill>
              <a:srgbClr val="000000"/>
            </a:solidFill>
          </a:ln>
        </p:spPr>
        <p:txBody>
          <a:bodyPr wrap="square" lIns="0" tIns="0" rIns="0" bIns="0" rtlCol="0"/>
          <a:lstStyle/>
          <a:p>
            <a:endParaRPr sz="1588"/>
          </a:p>
        </p:txBody>
      </p:sp>
      <p:sp>
        <p:nvSpPr>
          <p:cNvPr id="3" name="object 3"/>
          <p:cNvSpPr txBox="1"/>
          <p:nvPr/>
        </p:nvSpPr>
        <p:spPr>
          <a:xfrm>
            <a:off x="4816735" y="1717923"/>
            <a:ext cx="99172" cy="196834"/>
          </a:xfrm>
          <a:prstGeom prst="rect">
            <a:avLst/>
          </a:prstGeom>
        </p:spPr>
        <p:txBody>
          <a:bodyPr vert="horz" wrap="square" lIns="0" tIns="13447" rIns="0" bIns="0" rtlCol="0">
            <a:spAutoFit/>
          </a:bodyPr>
          <a:lstStyle/>
          <a:p>
            <a:pPr marL="11206">
              <a:spcBef>
                <a:spcPts val="106"/>
              </a:spcBef>
            </a:pPr>
            <a:r>
              <a:rPr sz="1191" spc="4" dirty="0">
                <a:latin typeface="Times New Roman"/>
                <a:cs typeface="Times New Roman"/>
              </a:rPr>
              <a:t>2</a:t>
            </a:r>
            <a:endParaRPr sz="1191">
              <a:latin typeface="Times New Roman"/>
              <a:cs typeface="Times New Roman"/>
            </a:endParaRPr>
          </a:p>
        </p:txBody>
      </p:sp>
      <p:sp>
        <p:nvSpPr>
          <p:cNvPr id="4" name="object 4"/>
          <p:cNvSpPr txBox="1"/>
          <p:nvPr/>
        </p:nvSpPr>
        <p:spPr>
          <a:xfrm>
            <a:off x="3952089" y="1665479"/>
            <a:ext cx="99172" cy="196834"/>
          </a:xfrm>
          <a:prstGeom prst="rect">
            <a:avLst/>
          </a:prstGeom>
        </p:spPr>
        <p:txBody>
          <a:bodyPr vert="horz" wrap="square" lIns="0" tIns="13447" rIns="0" bIns="0" rtlCol="0">
            <a:spAutoFit/>
          </a:bodyPr>
          <a:lstStyle/>
          <a:p>
            <a:pPr marL="11206">
              <a:spcBef>
                <a:spcPts val="106"/>
              </a:spcBef>
            </a:pPr>
            <a:r>
              <a:rPr sz="1191" spc="4" dirty="0">
                <a:latin typeface="Times New Roman"/>
                <a:cs typeface="Times New Roman"/>
              </a:rPr>
              <a:t>2</a:t>
            </a:r>
            <a:endParaRPr sz="1191">
              <a:latin typeface="Times New Roman"/>
              <a:cs typeface="Times New Roman"/>
            </a:endParaRPr>
          </a:p>
        </p:txBody>
      </p:sp>
      <p:sp>
        <p:nvSpPr>
          <p:cNvPr id="5" name="object 5"/>
          <p:cNvSpPr txBox="1"/>
          <p:nvPr/>
        </p:nvSpPr>
        <p:spPr>
          <a:xfrm>
            <a:off x="2677309" y="1551179"/>
            <a:ext cx="99172" cy="196834"/>
          </a:xfrm>
          <a:prstGeom prst="rect">
            <a:avLst/>
          </a:prstGeom>
        </p:spPr>
        <p:txBody>
          <a:bodyPr vert="horz" wrap="square" lIns="0" tIns="13447" rIns="0" bIns="0" rtlCol="0">
            <a:spAutoFit/>
          </a:bodyPr>
          <a:lstStyle/>
          <a:p>
            <a:pPr marL="11206">
              <a:spcBef>
                <a:spcPts val="106"/>
              </a:spcBef>
            </a:pPr>
            <a:r>
              <a:rPr sz="1191" spc="4" dirty="0">
                <a:latin typeface="Times New Roman"/>
                <a:cs typeface="Times New Roman"/>
              </a:rPr>
              <a:t>2</a:t>
            </a:r>
            <a:endParaRPr sz="1191">
              <a:latin typeface="Times New Roman"/>
              <a:cs typeface="Times New Roman"/>
            </a:endParaRPr>
          </a:p>
        </p:txBody>
      </p:sp>
      <p:sp>
        <p:nvSpPr>
          <p:cNvPr id="6" name="object 6"/>
          <p:cNvSpPr txBox="1"/>
          <p:nvPr/>
        </p:nvSpPr>
        <p:spPr>
          <a:xfrm>
            <a:off x="4042184" y="1725302"/>
            <a:ext cx="1371040" cy="329940"/>
          </a:xfrm>
          <a:prstGeom prst="rect">
            <a:avLst/>
          </a:prstGeom>
        </p:spPr>
        <p:txBody>
          <a:bodyPr vert="horz" wrap="square" lIns="0" tIns="10646" rIns="0" bIns="0" rtlCol="0">
            <a:spAutoFit/>
          </a:bodyPr>
          <a:lstStyle/>
          <a:p>
            <a:pPr marL="11206">
              <a:spcBef>
                <a:spcPts val="84"/>
              </a:spcBef>
              <a:tabLst>
                <a:tab pos="891475" algn="l"/>
              </a:tabLst>
            </a:pPr>
            <a:r>
              <a:rPr sz="2074" spc="-9" dirty="0">
                <a:latin typeface="Times New Roman"/>
                <a:cs typeface="Times New Roman"/>
              </a:rPr>
              <a:t>[1</a:t>
            </a:r>
            <a:r>
              <a:rPr sz="2074" spc="-9" dirty="0">
                <a:latin typeface="Symbol"/>
                <a:cs typeface="Symbol"/>
              </a:rPr>
              <a:t></a:t>
            </a:r>
            <a:r>
              <a:rPr sz="2074" spc="-176" dirty="0">
                <a:latin typeface="Times New Roman"/>
                <a:cs typeface="Times New Roman"/>
              </a:rPr>
              <a:t> </a:t>
            </a:r>
            <a:r>
              <a:rPr sz="2074" spc="9" dirty="0">
                <a:latin typeface="Times New Roman"/>
                <a:cs typeface="Times New Roman"/>
              </a:rPr>
              <a:t>2</a:t>
            </a:r>
            <a:r>
              <a:rPr sz="2074" i="1" spc="9" dirty="0">
                <a:latin typeface="Times New Roman"/>
                <a:cs typeface="Times New Roman"/>
              </a:rPr>
              <a:t>at	</a:t>
            </a:r>
            <a:r>
              <a:rPr sz="2074" spc="-4" dirty="0">
                <a:latin typeface="Times New Roman"/>
                <a:cs typeface="Times New Roman"/>
              </a:rPr>
              <a:t>] </a:t>
            </a:r>
            <a:r>
              <a:rPr sz="2074" spc="-4" dirty="0">
                <a:latin typeface="Symbol"/>
                <a:cs typeface="Symbol"/>
              </a:rPr>
              <a:t></a:t>
            </a:r>
            <a:r>
              <a:rPr sz="2074" spc="-282" dirty="0">
                <a:latin typeface="Times New Roman"/>
                <a:cs typeface="Times New Roman"/>
              </a:rPr>
              <a:t> </a:t>
            </a:r>
            <a:r>
              <a:rPr sz="2074" spc="-4" dirty="0">
                <a:latin typeface="Times New Roman"/>
                <a:cs typeface="Times New Roman"/>
              </a:rPr>
              <a:t>0</a:t>
            </a:r>
            <a:endParaRPr sz="2074">
              <a:latin typeface="Times New Roman"/>
              <a:cs typeface="Times New Roman"/>
            </a:endParaRPr>
          </a:p>
        </p:txBody>
      </p:sp>
      <p:sp>
        <p:nvSpPr>
          <p:cNvPr id="7" name="object 7"/>
          <p:cNvSpPr txBox="1"/>
          <p:nvPr/>
        </p:nvSpPr>
        <p:spPr>
          <a:xfrm>
            <a:off x="2997349" y="1725302"/>
            <a:ext cx="730063" cy="329940"/>
          </a:xfrm>
          <a:prstGeom prst="rect">
            <a:avLst/>
          </a:prstGeom>
        </p:spPr>
        <p:txBody>
          <a:bodyPr vert="horz" wrap="square" lIns="0" tIns="10646" rIns="0" bIns="0" rtlCol="0">
            <a:spAutoFit/>
          </a:bodyPr>
          <a:lstStyle/>
          <a:p>
            <a:pPr marL="11206">
              <a:spcBef>
                <a:spcPts val="84"/>
              </a:spcBef>
            </a:pPr>
            <a:r>
              <a:rPr sz="2074" spc="-4" dirty="0">
                <a:latin typeface="Symbol"/>
                <a:cs typeface="Symbol"/>
              </a:rPr>
              <a:t></a:t>
            </a:r>
            <a:r>
              <a:rPr sz="2074" spc="-101" dirty="0">
                <a:latin typeface="Times New Roman"/>
                <a:cs typeface="Times New Roman"/>
              </a:rPr>
              <a:t> </a:t>
            </a:r>
            <a:r>
              <a:rPr sz="2074" spc="4" dirty="0">
                <a:latin typeface="Times New Roman"/>
                <a:cs typeface="Times New Roman"/>
              </a:rPr>
              <a:t>2</a:t>
            </a:r>
            <a:r>
              <a:rPr sz="2074" i="1" spc="4" dirty="0">
                <a:latin typeface="Times New Roman"/>
                <a:cs typeface="Times New Roman"/>
              </a:rPr>
              <a:t>kae</a:t>
            </a:r>
            <a:endParaRPr sz="2074">
              <a:latin typeface="Times New Roman"/>
              <a:cs typeface="Times New Roman"/>
            </a:endParaRPr>
          </a:p>
        </p:txBody>
      </p:sp>
      <p:sp>
        <p:nvSpPr>
          <p:cNvPr id="8" name="object 8"/>
          <p:cNvSpPr txBox="1"/>
          <p:nvPr/>
        </p:nvSpPr>
        <p:spPr>
          <a:xfrm>
            <a:off x="2520427" y="1931042"/>
            <a:ext cx="377078" cy="329940"/>
          </a:xfrm>
          <a:prstGeom prst="rect">
            <a:avLst/>
          </a:prstGeom>
        </p:spPr>
        <p:txBody>
          <a:bodyPr vert="horz" wrap="square" lIns="0" tIns="10646" rIns="0" bIns="0" rtlCol="0">
            <a:spAutoFit/>
          </a:bodyPr>
          <a:lstStyle/>
          <a:p>
            <a:pPr marL="33619">
              <a:spcBef>
                <a:spcPts val="84"/>
              </a:spcBef>
            </a:pPr>
            <a:r>
              <a:rPr sz="2074" i="1" spc="-4" dirty="0">
                <a:latin typeface="Times New Roman"/>
                <a:cs typeface="Times New Roman"/>
              </a:rPr>
              <a:t>dt</a:t>
            </a:r>
            <a:r>
              <a:rPr sz="2074" i="1" spc="-340" dirty="0">
                <a:latin typeface="Times New Roman"/>
                <a:cs typeface="Times New Roman"/>
              </a:rPr>
              <a:t> </a:t>
            </a:r>
            <a:r>
              <a:rPr sz="1787" spc="6" baseline="43209" dirty="0">
                <a:latin typeface="Times New Roman"/>
                <a:cs typeface="Times New Roman"/>
              </a:rPr>
              <a:t>2</a:t>
            </a:r>
            <a:endParaRPr sz="1787" baseline="43209">
              <a:latin typeface="Times New Roman"/>
              <a:cs typeface="Times New Roman"/>
            </a:endParaRPr>
          </a:p>
        </p:txBody>
      </p:sp>
      <p:sp>
        <p:nvSpPr>
          <p:cNvPr id="9" name="object 9"/>
          <p:cNvSpPr txBox="1"/>
          <p:nvPr/>
        </p:nvSpPr>
        <p:spPr>
          <a:xfrm>
            <a:off x="2506531" y="1559903"/>
            <a:ext cx="424703" cy="329940"/>
          </a:xfrm>
          <a:prstGeom prst="rect">
            <a:avLst/>
          </a:prstGeom>
        </p:spPr>
        <p:txBody>
          <a:bodyPr vert="horz" wrap="square" lIns="0" tIns="10646" rIns="0" bIns="0" rtlCol="0">
            <a:spAutoFit/>
          </a:bodyPr>
          <a:lstStyle/>
          <a:p>
            <a:pPr marL="11206">
              <a:spcBef>
                <a:spcPts val="84"/>
              </a:spcBef>
              <a:tabLst>
                <a:tab pos="295851" algn="l"/>
              </a:tabLst>
            </a:pPr>
            <a:r>
              <a:rPr sz="2074" i="1" spc="-4" dirty="0">
                <a:latin typeface="Times New Roman"/>
                <a:cs typeface="Times New Roman"/>
              </a:rPr>
              <a:t>d	y</a:t>
            </a:r>
            <a:endParaRPr sz="2074">
              <a:latin typeface="Times New Roman"/>
              <a:cs typeface="Times New Roman"/>
            </a:endParaRPr>
          </a:p>
        </p:txBody>
      </p:sp>
      <p:sp>
        <p:nvSpPr>
          <p:cNvPr id="10" name="object 10"/>
          <p:cNvSpPr txBox="1"/>
          <p:nvPr/>
        </p:nvSpPr>
        <p:spPr>
          <a:xfrm>
            <a:off x="3715422" y="1717923"/>
            <a:ext cx="234763" cy="196834"/>
          </a:xfrm>
          <a:prstGeom prst="rect">
            <a:avLst/>
          </a:prstGeom>
        </p:spPr>
        <p:txBody>
          <a:bodyPr vert="horz" wrap="square" lIns="0" tIns="13447" rIns="0" bIns="0" rtlCol="0">
            <a:spAutoFit/>
          </a:bodyPr>
          <a:lstStyle/>
          <a:p>
            <a:pPr marL="11206">
              <a:spcBef>
                <a:spcPts val="106"/>
              </a:spcBef>
            </a:pPr>
            <a:r>
              <a:rPr sz="1191" spc="75" dirty="0">
                <a:latin typeface="Symbol"/>
                <a:cs typeface="Symbol"/>
              </a:rPr>
              <a:t></a:t>
            </a:r>
            <a:r>
              <a:rPr sz="1191" i="1" dirty="0">
                <a:latin typeface="Times New Roman"/>
                <a:cs typeface="Times New Roman"/>
              </a:rPr>
              <a:t>a</a:t>
            </a:r>
            <a:r>
              <a:rPr sz="1191" i="1" spc="4" dirty="0">
                <a:latin typeface="Times New Roman"/>
                <a:cs typeface="Times New Roman"/>
              </a:rPr>
              <a:t>t</a:t>
            </a:r>
            <a:endParaRPr sz="1191">
              <a:latin typeface="Times New Roman"/>
              <a:cs typeface="Times New Roman"/>
            </a:endParaRPr>
          </a:p>
        </p:txBody>
      </p:sp>
      <p:sp>
        <p:nvSpPr>
          <p:cNvPr id="11" name="object 11"/>
          <p:cNvSpPr/>
          <p:nvPr/>
        </p:nvSpPr>
        <p:spPr>
          <a:xfrm>
            <a:off x="3046206" y="2630245"/>
            <a:ext cx="302559" cy="0"/>
          </a:xfrm>
          <a:custGeom>
            <a:avLst/>
            <a:gdLst/>
            <a:ahLst/>
            <a:cxnLst/>
            <a:rect l="l" t="t" r="r" b="b"/>
            <a:pathLst>
              <a:path w="342900">
                <a:moveTo>
                  <a:pt x="0" y="0"/>
                </a:moveTo>
                <a:lnTo>
                  <a:pt x="342899" y="0"/>
                </a:lnTo>
              </a:path>
            </a:pathLst>
          </a:custGeom>
          <a:ln w="12387">
            <a:solidFill>
              <a:srgbClr val="000000"/>
            </a:solidFill>
          </a:ln>
        </p:spPr>
        <p:txBody>
          <a:bodyPr wrap="square" lIns="0" tIns="0" rIns="0" bIns="0" rtlCol="0"/>
          <a:lstStyle/>
          <a:p>
            <a:endParaRPr sz="1588"/>
          </a:p>
        </p:txBody>
      </p:sp>
      <p:sp>
        <p:nvSpPr>
          <p:cNvPr id="12" name="object 12"/>
          <p:cNvSpPr txBox="1"/>
          <p:nvPr/>
        </p:nvSpPr>
        <p:spPr>
          <a:xfrm>
            <a:off x="2643691" y="2596135"/>
            <a:ext cx="99172" cy="196267"/>
          </a:xfrm>
          <a:prstGeom prst="rect">
            <a:avLst/>
          </a:prstGeom>
        </p:spPr>
        <p:txBody>
          <a:bodyPr vert="horz" wrap="square" lIns="0" tIns="12886" rIns="0" bIns="0" rtlCol="0">
            <a:spAutoFit/>
          </a:bodyPr>
          <a:lstStyle/>
          <a:p>
            <a:pPr marL="11206">
              <a:spcBef>
                <a:spcPts val="101"/>
              </a:spcBef>
            </a:pPr>
            <a:r>
              <a:rPr sz="1191" i="1" spc="4" dirty="0">
                <a:latin typeface="Times New Roman"/>
                <a:cs typeface="Times New Roman"/>
              </a:rPr>
              <a:t>d</a:t>
            </a:r>
            <a:endParaRPr sz="1191">
              <a:latin typeface="Times New Roman"/>
              <a:cs typeface="Times New Roman"/>
            </a:endParaRPr>
          </a:p>
        </p:txBody>
      </p:sp>
      <p:sp>
        <p:nvSpPr>
          <p:cNvPr id="13" name="object 13"/>
          <p:cNvSpPr txBox="1"/>
          <p:nvPr/>
        </p:nvSpPr>
        <p:spPr>
          <a:xfrm>
            <a:off x="3052482" y="2626461"/>
            <a:ext cx="289672" cy="329940"/>
          </a:xfrm>
          <a:prstGeom prst="rect">
            <a:avLst/>
          </a:prstGeom>
        </p:spPr>
        <p:txBody>
          <a:bodyPr vert="horz" wrap="square" lIns="0" tIns="10646" rIns="0" bIns="0" rtlCol="0">
            <a:spAutoFit/>
          </a:bodyPr>
          <a:lstStyle/>
          <a:p>
            <a:pPr marL="11206">
              <a:spcBef>
                <a:spcPts val="84"/>
              </a:spcBef>
            </a:pPr>
            <a:r>
              <a:rPr sz="2074" spc="26" dirty="0">
                <a:latin typeface="Times New Roman"/>
                <a:cs typeface="Times New Roman"/>
              </a:rPr>
              <a:t>2</a:t>
            </a:r>
            <a:r>
              <a:rPr sz="2074" i="1" spc="-4" dirty="0">
                <a:latin typeface="Times New Roman"/>
                <a:cs typeface="Times New Roman"/>
              </a:rPr>
              <a:t>a</a:t>
            </a:r>
            <a:endParaRPr sz="2074">
              <a:latin typeface="Times New Roman"/>
              <a:cs typeface="Times New Roman"/>
            </a:endParaRPr>
          </a:p>
        </p:txBody>
      </p:sp>
      <p:sp>
        <p:nvSpPr>
          <p:cNvPr id="14" name="object 14"/>
          <p:cNvSpPr txBox="1"/>
          <p:nvPr/>
        </p:nvSpPr>
        <p:spPr>
          <a:xfrm>
            <a:off x="2537908" y="2303731"/>
            <a:ext cx="244849" cy="329812"/>
          </a:xfrm>
          <a:prstGeom prst="rect">
            <a:avLst/>
          </a:prstGeom>
        </p:spPr>
        <p:txBody>
          <a:bodyPr vert="horz" wrap="square" lIns="0" tIns="10646" rIns="0" bIns="0" rtlCol="0">
            <a:spAutoFit/>
          </a:bodyPr>
          <a:lstStyle/>
          <a:p>
            <a:pPr marL="33619">
              <a:spcBef>
                <a:spcPts val="84"/>
              </a:spcBef>
            </a:pPr>
            <a:r>
              <a:rPr sz="3110" i="1" spc="-6" baseline="-24822" dirty="0">
                <a:latin typeface="Times New Roman"/>
                <a:cs typeface="Times New Roman"/>
              </a:rPr>
              <a:t>t</a:t>
            </a:r>
            <a:r>
              <a:rPr sz="3110" i="1" spc="-509" baseline="-24822" dirty="0">
                <a:latin typeface="Times New Roman"/>
                <a:cs typeface="Times New Roman"/>
              </a:rPr>
              <a:t> </a:t>
            </a:r>
            <a:r>
              <a:rPr sz="1191" spc="4" dirty="0">
                <a:latin typeface="Times New Roman"/>
                <a:cs typeface="Times New Roman"/>
              </a:rPr>
              <a:t>2</a:t>
            </a:r>
            <a:endParaRPr sz="1191">
              <a:latin typeface="Times New Roman"/>
              <a:cs typeface="Times New Roman"/>
            </a:endParaRPr>
          </a:p>
        </p:txBody>
      </p:sp>
      <p:sp>
        <p:nvSpPr>
          <p:cNvPr id="15" name="object 15"/>
          <p:cNvSpPr txBox="1"/>
          <p:nvPr/>
        </p:nvSpPr>
        <p:spPr>
          <a:xfrm>
            <a:off x="2802815" y="2255322"/>
            <a:ext cx="494740" cy="329940"/>
          </a:xfrm>
          <a:prstGeom prst="rect">
            <a:avLst/>
          </a:prstGeom>
        </p:spPr>
        <p:txBody>
          <a:bodyPr vert="horz" wrap="square" lIns="0" tIns="10646" rIns="0" bIns="0" rtlCol="0">
            <a:spAutoFit/>
          </a:bodyPr>
          <a:lstStyle/>
          <a:p>
            <a:pPr marL="33619">
              <a:spcBef>
                <a:spcPts val="84"/>
              </a:spcBef>
              <a:tabLst>
                <a:tab pos="328910" algn="l"/>
              </a:tabLst>
            </a:pPr>
            <a:r>
              <a:rPr sz="3110" spc="-6" baseline="-35460" dirty="0">
                <a:latin typeface="Symbol"/>
                <a:cs typeface="Symbol"/>
              </a:rPr>
              <a:t></a:t>
            </a:r>
            <a:r>
              <a:rPr sz="3110" spc="-6" baseline="-35460" dirty="0">
                <a:latin typeface="Times New Roman"/>
                <a:cs typeface="Times New Roman"/>
              </a:rPr>
              <a:t>	</a:t>
            </a:r>
            <a:r>
              <a:rPr sz="2074" spc="-4" dirty="0">
                <a:latin typeface="Times New Roman"/>
                <a:cs typeface="Times New Roman"/>
              </a:rPr>
              <a:t>1</a:t>
            </a:r>
            <a:endParaRPr sz="2074">
              <a:latin typeface="Times New Roman"/>
              <a:cs typeface="Times New Roman"/>
            </a:endParaRPr>
          </a:p>
        </p:txBody>
      </p:sp>
      <p:sp>
        <p:nvSpPr>
          <p:cNvPr id="16" name="object 16"/>
          <p:cNvSpPr txBox="1"/>
          <p:nvPr/>
        </p:nvSpPr>
        <p:spPr>
          <a:xfrm>
            <a:off x="2377888" y="3048806"/>
            <a:ext cx="4481232" cy="734077"/>
          </a:xfrm>
          <a:prstGeom prst="rect">
            <a:avLst/>
          </a:prstGeom>
        </p:spPr>
        <p:txBody>
          <a:bodyPr vert="horz" wrap="square" lIns="0" tIns="11206" rIns="0" bIns="0" rtlCol="0">
            <a:spAutoFit/>
          </a:bodyPr>
          <a:lstStyle/>
          <a:p>
            <a:pPr marL="33619" marR="26896">
              <a:lnSpc>
                <a:spcPct val="120500"/>
              </a:lnSpc>
              <a:spcBef>
                <a:spcPts val="88"/>
              </a:spcBef>
            </a:pPr>
            <a:r>
              <a:rPr sz="1941" spc="-4" dirty="0">
                <a:latin typeface="Times New Roman"/>
                <a:cs typeface="Times New Roman"/>
              </a:rPr>
              <a:t>“t</a:t>
            </a:r>
            <a:r>
              <a:rPr sz="1985" spc="-6" baseline="-22222" dirty="0">
                <a:latin typeface="Times New Roman"/>
                <a:cs typeface="Times New Roman"/>
              </a:rPr>
              <a:t>d</a:t>
            </a:r>
            <a:r>
              <a:rPr sz="1941" spc="-4" dirty="0">
                <a:latin typeface="Times New Roman"/>
                <a:cs typeface="Times New Roman"/>
              </a:rPr>
              <a:t>”: time where maximum effort </a:t>
            </a:r>
            <a:r>
              <a:rPr sz="1941" dirty="0">
                <a:latin typeface="Times New Roman"/>
                <a:cs typeface="Times New Roman"/>
              </a:rPr>
              <a:t>rate occurs  </a:t>
            </a:r>
            <a:r>
              <a:rPr sz="1941" spc="-4" dirty="0">
                <a:latin typeface="Times New Roman"/>
                <a:cs typeface="Times New Roman"/>
              </a:rPr>
              <a:t>Replace “t</a:t>
            </a:r>
            <a:r>
              <a:rPr sz="1985" spc="-6" baseline="-22222" dirty="0">
                <a:latin typeface="Times New Roman"/>
                <a:cs typeface="Times New Roman"/>
              </a:rPr>
              <a:t>d</a:t>
            </a:r>
            <a:r>
              <a:rPr sz="1941" spc="-4" dirty="0">
                <a:latin typeface="Times New Roman"/>
                <a:cs typeface="Times New Roman"/>
              </a:rPr>
              <a:t>” </a:t>
            </a:r>
            <a:r>
              <a:rPr sz="1941" dirty="0">
                <a:latin typeface="Times New Roman"/>
                <a:cs typeface="Times New Roman"/>
              </a:rPr>
              <a:t>for </a:t>
            </a:r>
            <a:r>
              <a:rPr sz="1941" i="1" spc="-4" dirty="0">
                <a:latin typeface="Times New Roman"/>
                <a:cs typeface="Times New Roman"/>
              </a:rPr>
              <a:t>t </a:t>
            </a:r>
            <a:r>
              <a:rPr sz="1941" spc="-4" dirty="0">
                <a:latin typeface="Times New Roman"/>
                <a:cs typeface="Times New Roman"/>
              </a:rPr>
              <a:t>in equation</a:t>
            </a:r>
            <a:r>
              <a:rPr sz="1941" spc="9" dirty="0">
                <a:latin typeface="Times New Roman"/>
                <a:cs typeface="Times New Roman"/>
              </a:rPr>
              <a:t> </a:t>
            </a:r>
            <a:r>
              <a:rPr sz="1941" dirty="0">
                <a:latin typeface="Times New Roman"/>
                <a:cs typeface="Times New Roman"/>
              </a:rPr>
              <a:t>(2)</a:t>
            </a:r>
            <a:endParaRPr sz="1941">
              <a:latin typeface="Times New Roman"/>
              <a:cs typeface="Times New Roman"/>
            </a:endParaRPr>
          </a:p>
        </p:txBody>
      </p:sp>
      <p:sp>
        <p:nvSpPr>
          <p:cNvPr id="17" name="object 17"/>
          <p:cNvSpPr/>
          <p:nvPr/>
        </p:nvSpPr>
        <p:spPr>
          <a:xfrm>
            <a:off x="3056958" y="5706924"/>
            <a:ext cx="423581" cy="0"/>
          </a:xfrm>
          <a:custGeom>
            <a:avLst/>
            <a:gdLst/>
            <a:ahLst/>
            <a:cxnLst/>
            <a:rect l="l" t="t" r="r" b="b"/>
            <a:pathLst>
              <a:path w="480060">
                <a:moveTo>
                  <a:pt x="0" y="0"/>
                </a:moveTo>
                <a:lnTo>
                  <a:pt x="480057" y="0"/>
                </a:lnTo>
              </a:path>
            </a:pathLst>
          </a:custGeom>
          <a:ln w="12582">
            <a:solidFill>
              <a:srgbClr val="000000"/>
            </a:solidFill>
          </a:ln>
        </p:spPr>
        <p:txBody>
          <a:bodyPr wrap="square" lIns="0" tIns="0" rIns="0" bIns="0" rtlCol="0"/>
          <a:lstStyle/>
          <a:p>
            <a:endParaRPr sz="1588"/>
          </a:p>
        </p:txBody>
      </p:sp>
      <p:sp>
        <p:nvSpPr>
          <p:cNvPr id="18" name="object 18"/>
          <p:cNvSpPr txBox="1"/>
          <p:nvPr/>
        </p:nvSpPr>
        <p:spPr>
          <a:xfrm>
            <a:off x="3180229" y="5327262"/>
            <a:ext cx="156322" cy="334466"/>
          </a:xfrm>
          <a:prstGeom prst="rect">
            <a:avLst/>
          </a:prstGeom>
        </p:spPr>
        <p:txBody>
          <a:bodyPr vert="horz" wrap="square" lIns="0" tIns="15128" rIns="0" bIns="0" rtlCol="0">
            <a:spAutoFit/>
          </a:bodyPr>
          <a:lstStyle/>
          <a:p>
            <a:pPr marL="11206">
              <a:spcBef>
                <a:spcPts val="119"/>
              </a:spcBef>
            </a:pPr>
            <a:r>
              <a:rPr sz="2074" spc="13" dirty="0">
                <a:latin typeface="Times New Roman"/>
                <a:cs typeface="Times New Roman"/>
              </a:rPr>
              <a:t>1</a:t>
            </a:r>
            <a:endParaRPr sz="2074">
              <a:latin typeface="Times New Roman"/>
              <a:cs typeface="Times New Roman"/>
            </a:endParaRPr>
          </a:p>
        </p:txBody>
      </p:sp>
      <p:sp>
        <p:nvSpPr>
          <p:cNvPr id="19" name="object 19"/>
          <p:cNvSpPr txBox="1"/>
          <p:nvPr/>
        </p:nvSpPr>
        <p:spPr>
          <a:xfrm>
            <a:off x="3312010" y="5882522"/>
            <a:ext cx="100853" cy="200236"/>
          </a:xfrm>
          <a:prstGeom prst="rect">
            <a:avLst/>
          </a:prstGeom>
        </p:spPr>
        <p:txBody>
          <a:bodyPr vert="horz" wrap="square" lIns="0" tIns="10085" rIns="0" bIns="0" rtlCol="0">
            <a:spAutoFit/>
          </a:bodyPr>
          <a:lstStyle/>
          <a:p>
            <a:pPr marL="11206">
              <a:spcBef>
                <a:spcPts val="79"/>
              </a:spcBef>
            </a:pPr>
            <a:r>
              <a:rPr sz="1235" i="1" spc="-4" dirty="0">
                <a:latin typeface="Times New Roman"/>
                <a:cs typeface="Times New Roman"/>
              </a:rPr>
              <a:t>d</a:t>
            </a:r>
            <a:endParaRPr sz="1235">
              <a:latin typeface="Times New Roman"/>
              <a:cs typeface="Times New Roman"/>
            </a:endParaRPr>
          </a:p>
        </p:txBody>
      </p:sp>
      <p:sp>
        <p:nvSpPr>
          <p:cNvPr id="20" name="object 20"/>
          <p:cNvSpPr txBox="1"/>
          <p:nvPr/>
        </p:nvSpPr>
        <p:spPr>
          <a:xfrm>
            <a:off x="4734708" y="4169367"/>
            <a:ext cx="163046" cy="200236"/>
          </a:xfrm>
          <a:prstGeom prst="rect">
            <a:avLst/>
          </a:prstGeom>
        </p:spPr>
        <p:txBody>
          <a:bodyPr vert="horz" wrap="square" lIns="0" tIns="10085" rIns="0" bIns="0" rtlCol="0">
            <a:spAutoFit/>
          </a:bodyPr>
          <a:lstStyle/>
          <a:p>
            <a:pPr marL="11206">
              <a:spcBef>
                <a:spcPts val="79"/>
              </a:spcBef>
            </a:pPr>
            <a:r>
              <a:rPr sz="1235" spc="-4" dirty="0">
                <a:latin typeface="Times New Roman"/>
                <a:cs typeface="Times New Roman"/>
              </a:rPr>
              <a:t>2</a:t>
            </a:r>
            <a:r>
              <a:rPr sz="1235" spc="-216" dirty="0">
                <a:latin typeface="Times New Roman"/>
                <a:cs typeface="Times New Roman"/>
              </a:rPr>
              <a:t> </a:t>
            </a:r>
            <a:r>
              <a:rPr sz="1235" i="1" spc="-4" dirty="0">
                <a:latin typeface="Times New Roman"/>
                <a:cs typeface="Times New Roman"/>
              </a:rPr>
              <a:t>t</a:t>
            </a:r>
            <a:endParaRPr sz="1235">
              <a:latin typeface="Times New Roman"/>
              <a:cs typeface="Times New Roman"/>
            </a:endParaRPr>
          </a:p>
        </p:txBody>
      </p:sp>
      <p:sp>
        <p:nvSpPr>
          <p:cNvPr id="21" name="object 21"/>
          <p:cNvSpPr txBox="1"/>
          <p:nvPr/>
        </p:nvSpPr>
        <p:spPr>
          <a:xfrm>
            <a:off x="4758016" y="3862774"/>
            <a:ext cx="194422" cy="200300"/>
          </a:xfrm>
          <a:prstGeom prst="rect">
            <a:avLst/>
          </a:prstGeom>
        </p:spPr>
        <p:txBody>
          <a:bodyPr vert="horz" wrap="square" lIns="0" tIns="10085" rIns="0" bIns="0" rtlCol="0">
            <a:spAutoFit/>
          </a:bodyPr>
          <a:lstStyle/>
          <a:p>
            <a:pPr marL="33619">
              <a:spcBef>
                <a:spcPts val="79"/>
              </a:spcBef>
            </a:pPr>
            <a:r>
              <a:rPr sz="1853" i="1" spc="-6" baseline="-23809" dirty="0">
                <a:latin typeface="Times New Roman"/>
                <a:cs typeface="Times New Roman"/>
              </a:rPr>
              <a:t>t</a:t>
            </a:r>
            <a:r>
              <a:rPr sz="1853" i="1" spc="-199" baseline="-23809" dirty="0">
                <a:latin typeface="Times New Roman"/>
                <a:cs typeface="Times New Roman"/>
              </a:rPr>
              <a:t> </a:t>
            </a:r>
            <a:r>
              <a:rPr sz="882" spc="-4" dirty="0">
                <a:latin typeface="Times New Roman"/>
                <a:cs typeface="Times New Roman"/>
              </a:rPr>
              <a:t>2</a:t>
            </a:r>
            <a:endParaRPr sz="882">
              <a:latin typeface="Times New Roman"/>
              <a:cs typeface="Times New Roman"/>
            </a:endParaRPr>
          </a:p>
        </p:txBody>
      </p:sp>
      <p:sp>
        <p:nvSpPr>
          <p:cNvPr id="22" name="object 22"/>
          <p:cNvSpPr txBox="1"/>
          <p:nvPr/>
        </p:nvSpPr>
        <p:spPr>
          <a:xfrm>
            <a:off x="3043517" y="5703780"/>
            <a:ext cx="412937" cy="334466"/>
          </a:xfrm>
          <a:prstGeom prst="rect">
            <a:avLst/>
          </a:prstGeom>
        </p:spPr>
        <p:txBody>
          <a:bodyPr vert="horz" wrap="square" lIns="0" tIns="15128" rIns="0" bIns="0" rtlCol="0">
            <a:spAutoFit/>
          </a:bodyPr>
          <a:lstStyle/>
          <a:p>
            <a:pPr marL="33619">
              <a:spcBef>
                <a:spcPts val="119"/>
              </a:spcBef>
            </a:pPr>
            <a:r>
              <a:rPr sz="2074" spc="71" dirty="0">
                <a:latin typeface="Times New Roman"/>
                <a:cs typeface="Times New Roman"/>
              </a:rPr>
              <a:t>2</a:t>
            </a:r>
            <a:r>
              <a:rPr sz="2074" i="1" spc="71" dirty="0">
                <a:latin typeface="Times New Roman"/>
                <a:cs typeface="Times New Roman"/>
              </a:rPr>
              <a:t>t</a:t>
            </a:r>
            <a:r>
              <a:rPr sz="2074" i="1" spc="-224" dirty="0">
                <a:latin typeface="Times New Roman"/>
                <a:cs typeface="Times New Roman"/>
              </a:rPr>
              <a:t> </a:t>
            </a:r>
            <a:r>
              <a:rPr sz="1853" spc="-6" baseline="41666" dirty="0">
                <a:latin typeface="Times New Roman"/>
                <a:cs typeface="Times New Roman"/>
              </a:rPr>
              <a:t>2</a:t>
            </a:r>
            <a:endParaRPr sz="1853" baseline="41666">
              <a:latin typeface="Times New Roman"/>
              <a:cs typeface="Times New Roman"/>
            </a:endParaRPr>
          </a:p>
        </p:txBody>
      </p:sp>
      <p:sp>
        <p:nvSpPr>
          <p:cNvPr id="23" name="object 23"/>
          <p:cNvSpPr txBox="1"/>
          <p:nvPr/>
        </p:nvSpPr>
        <p:spPr>
          <a:xfrm>
            <a:off x="4890694" y="4252965"/>
            <a:ext cx="78441" cy="146493"/>
          </a:xfrm>
          <a:prstGeom prst="rect">
            <a:avLst/>
          </a:prstGeom>
        </p:spPr>
        <p:txBody>
          <a:bodyPr vert="horz" wrap="square" lIns="0" tIns="10646" rIns="0" bIns="0" rtlCol="0">
            <a:spAutoFit/>
          </a:bodyPr>
          <a:lstStyle/>
          <a:p>
            <a:pPr marL="11206">
              <a:spcBef>
                <a:spcPts val="84"/>
              </a:spcBef>
            </a:pPr>
            <a:r>
              <a:rPr sz="882" i="1" spc="-4" dirty="0">
                <a:latin typeface="Times New Roman"/>
                <a:cs typeface="Times New Roman"/>
              </a:rPr>
              <a:t>d</a:t>
            </a:r>
            <a:endParaRPr sz="882">
              <a:latin typeface="Times New Roman"/>
              <a:cs typeface="Times New Roman"/>
            </a:endParaRPr>
          </a:p>
        </p:txBody>
      </p:sp>
      <p:sp>
        <p:nvSpPr>
          <p:cNvPr id="24" name="object 24"/>
          <p:cNvSpPr txBox="1"/>
          <p:nvPr/>
        </p:nvSpPr>
        <p:spPr>
          <a:xfrm>
            <a:off x="4722601" y="4016297"/>
            <a:ext cx="296956" cy="267230"/>
          </a:xfrm>
          <a:prstGeom prst="rect">
            <a:avLst/>
          </a:prstGeom>
        </p:spPr>
        <p:txBody>
          <a:bodyPr vert="horz" wrap="square" lIns="0" tIns="10646" rIns="0" bIns="0" rtlCol="0">
            <a:spAutoFit/>
          </a:bodyPr>
          <a:lstStyle/>
          <a:p>
            <a:pPr marR="4483" algn="r">
              <a:lnSpc>
                <a:spcPts val="1037"/>
              </a:lnSpc>
              <a:spcBef>
                <a:spcPts val="84"/>
              </a:spcBef>
            </a:pPr>
            <a:r>
              <a:rPr sz="882" i="1" u="sng" spc="-4" dirty="0">
                <a:uFill>
                  <a:solidFill>
                    <a:srgbClr val="000000"/>
                  </a:solidFill>
                </a:uFill>
                <a:latin typeface="Times New Roman"/>
                <a:cs typeface="Times New Roman"/>
              </a:rPr>
              <a:t>   </a:t>
            </a:r>
            <a:r>
              <a:rPr sz="882" i="1" u="sng" spc="40" dirty="0">
                <a:uFill>
                  <a:solidFill>
                    <a:srgbClr val="000000"/>
                  </a:solidFill>
                </a:uFill>
                <a:latin typeface="Times New Roman"/>
                <a:cs typeface="Times New Roman"/>
              </a:rPr>
              <a:t> </a:t>
            </a:r>
            <a:r>
              <a:rPr sz="882" i="1" u="sng" spc="-4" dirty="0">
                <a:uFill>
                  <a:solidFill>
                    <a:srgbClr val="000000"/>
                  </a:solidFill>
                </a:uFill>
                <a:latin typeface="Times New Roman"/>
                <a:cs typeface="Times New Roman"/>
              </a:rPr>
              <a:t>d</a:t>
            </a:r>
            <a:r>
              <a:rPr sz="882" i="1" u="sng" spc="-84" dirty="0">
                <a:uFill>
                  <a:solidFill>
                    <a:srgbClr val="000000"/>
                  </a:solidFill>
                </a:uFill>
                <a:latin typeface="Times New Roman"/>
                <a:cs typeface="Times New Roman"/>
              </a:rPr>
              <a:t> </a:t>
            </a:r>
            <a:endParaRPr sz="882">
              <a:latin typeface="Times New Roman"/>
              <a:cs typeface="Times New Roman"/>
            </a:endParaRPr>
          </a:p>
          <a:p>
            <a:pPr marR="42585" algn="r">
              <a:lnSpc>
                <a:spcPts val="1037"/>
              </a:lnSpc>
            </a:pPr>
            <a:r>
              <a:rPr sz="882" spc="-4" dirty="0">
                <a:latin typeface="Times New Roman"/>
                <a:cs typeface="Times New Roman"/>
              </a:rPr>
              <a:t>2</a:t>
            </a:r>
            <a:endParaRPr sz="882">
              <a:latin typeface="Times New Roman"/>
              <a:cs typeface="Times New Roman"/>
            </a:endParaRPr>
          </a:p>
        </p:txBody>
      </p:sp>
      <p:sp>
        <p:nvSpPr>
          <p:cNvPr id="25" name="object 25"/>
          <p:cNvSpPr txBox="1"/>
          <p:nvPr/>
        </p:nvSpPr>
        <p:spPr>
          <a:xfrm>
            <a:off x="2568388" y="5495350"/>
            <a:ext cx="401170" cy="334466"/>
          </a:xfrm>
          <a:prstGeom prst="rect">
            <a:avLst/>
          </a:prstGeom>
        </p:spPr>
        <p:txBody>
          <a:bodyPr vert="horz" wrap="square" lIns="0" tIns="15128" rIns="0" bIns="0" rtlCol="0">
            <a:spAutoFit/>
          </a:bodyPr>
          <a:lstStyle/>
          <a:p>
            <a:pPr marL="11206">
              <a:spcBef>
                <a:spcPts val="119"/>
              </a:spcBef>
            </a:pPr>
            <a:r>
              <a:rPr sz="2074" i="1" spc="13" dirty="0">
                <a:latin typeface="Times New Roman"/>
                <a:cs typeface="Times New Roman"/>
              </a:rPr>
              <a:t>a</a:t>
            </a:r>
            <a:r>
              <a:rPr sz="2074" i="1" spc="172" dirty="0">
                <a:latin typeface="Times New Roman"/>
                <a:cs typeface="Times New Roman"/>
              </a:rPr>
              <a:t> </a:t>
            </a:r>
            <a:r>
              <a:rPr sz="2074" spc="18" dirty="0">
                <a:latin typeface="Symbol"/>
                <a:cs typeface="Symbol"/>
              </a:rPr>
              <a:t></a:t>
            </a:r>
            <a:endParaRPr sz="2074">
              <a:latin typeface="Symbol"/>
              <a:cs typeface="Symbol"/>
            </a:endParaRPr>
          </a:p>
        </p:txBody>
      </p:sp>
      <p:sp>
        <p:nvSpPr>
          <p:cNvPr id="26" name="object 26"/>
          <p:cNvSpPr txBox="1"/>
          <p:nvPr/>
        </p:nvSpPr>
        <p:spPr>
          <a:xfrm>
            <a:off x="2577801" y="4925196"/>
            <a:ext cx="2301128" cy="334466"/>
          </a:xfrm>
          <a:prstGeom prst="rect">
            <a:avLst/>
          </a:prstGeom>
        </p:spPr>
        <p:txBody>
          <a:bodyPr vert="horz" wrap="square" lIns="0" tIns="15128" rIns="0" bIns="0" rtlCol="0">
            <a:spAutoFit/>
          </a:bodyPr>
          <a:lstStyle/>
          <a:p>
            <a:pPr marL="11206">
              <a:spcBef>
                <a:spcPts val="119"/>
              </a:spcBef>
              <a:tabLst>
                <a:tab pos="555281" algn="l"/>
              </a:tabLst>
            </a:pPr>
            <a:r>
              <a:rPr sz="2074" i="1" spc="18" dirty="0">
                <a:latin typeface="Times New Roman"/>
                <a:cs typeface="Times New Roman"/>
              </a:rPr>
              <a:t>E</a:t>
            </a:r>
            <a:r>
              <a:rPr sz="2074" i="1" spc="349" dirty="0">
                <a:latin typeface="Times New Roman"/>
                <a:cs typeface="Times New Roman"/>
              </a:rPr>
              <a:t> </a:t>
            </a:r>
            <a:r>
              <a:rPr sz="2074" spc="18" dirty="0">
                <a:latin typeface="Symbol"/>
                <a:cs typeface="Symbol"/>
              </a:rPr>
              <a:t></a:t>
            </a:r>
            <a:r>
              <a:rPr sz="2074" spc="18" dirty="0">
                <a:latin typeface="Times New Roman"/>
                <a:cs typeface="Times New Roman"/>
              </a:rPr>
              <a:t>	</a:t>
            </a:r>
            <a:r>
              <a:rPr sz="2074" i="1" spc="13" dirty="0">
                <a:latin typeface="Times New Roman"/>
                <a:cs typeface="Times New Roman"/>
              </a:rPr>
              <a:t>y </a:t>
            </a:r>
            <a:r>
              <a:rPr sz="2074" spc="53" dirty="0">
                <a:latin typeface="Times New Roman"/>
                <a:cs typeface="Times New Roman"/>
              </a:rPr>
              <a:t>(</a:t>
            </a:r>
            <a:r>
              <a:rPr sz="2074" i="1" spc="53" dirty="0">
                <a:latin typeface="Times New Roman"/>
                <a:cs typeface="Times New Roman"/>
              </a:rPr>
              <a:t>t </a:t>
            </a:r>
            <a:r>
              <a:rPr sz="2074" spc="9" dirty="0">
                <a:latin typeface="Times New Roman"/>
                <a:cs typeface="Times New Roman"/>
              </a:rPr>
              <a:t>) </a:t>
            </a:r>
            <a:r>
              <a:rPr sz="2074" spc="18" dirty="0">
                <a:latin typeface="Symbol"/>
                <a:cs typeface="Symbol"/>
              </a:rPr>
              <a:t></a:t>
            </a:r>
            <a:r>
              <a:rPr sz="2074" spc="18" dirty="0">
                <a:latin typeface="Times New Roman"/>
                <a:cs typeface="Times New Roman"/>
              </a:rPr>
              <a:t> </a:t>
            </a:r>
            <a:r>
              <a:rPr sz="2074" spc="57" dirty="0">
                <a:latin typeface="Times New Roman"/>
                <a:cs typeface="Times New Roman"/>
              </a:rPr>
              <a:t>0.3935</a:t>
            </a:r>
            <a:r>
              <a:rPr sz="2074" spc="-274" dirty="0">
                <a:latin typeface="Times New Roman"/>
                <a:cs typeface="Times New Roman"/>
              </a:rPr>
              <a:t> </a:t>
            </a:r>
            <a:r>
              <a:rPr sz="2074" i="1" spc="13" dirty="0">
                <a:latin typeface="Times New Roman"/>
                <a:cs typeface="Times New Roman"/>
              </a:rPr>
              <a:t>k</a:t>
            </a:r>
            <a:endParaRPr sz="2074">
              <a:latin typeface="Times New Roman"/>
              <a:cs typeface="Times New Roman"/>
            </a:endParaRPr>
          </a:p>
        </p:txBody>
      </p:sp>
      <p:sp>
        <p:nvSpPr>
          <p:cNvPr id="27" name="object 27"/>
          <p:cNvSpPr txBox="1"/>
          <p:nvPr/>
        </p:nvSpPr>
        <p:spPr>
          <a:xfrm>
            <a:off x="5064161" y="4318734"/>
            <a:ext cx="125506" cy="579533"/>
          </a:xfrm>
          <a:prstGeom prst="rect">
            <a:avLst/>
          </a:prstGeom>
        </p:spPr>
        <p:txBody>
          <a:bodyPr vert="horz" wrap="square" lIns="0" tIns="15128" rIns="0" bIns="0" rtlCol="0">
            <a:spAutoFit/>
          </a:bodyPr>
          <a:lstStyle/>
          <a:p>
            <a:pPr marL="11206">
              <a:lnSpc>
                <a:spcPts val="2219"/>
              </a:lnSpc>
              <a:spcBef>
                <a:spcPts val="119"/>
              </a:spcBef>
            </a:pPr>
            <a:r>
              <a:rPr sz="2074" spc="-1266" dirty="0">
                <a:latin typeface="Verdana"/>
                <a:cs typeface="Verdana"/>
              </a:rPr>
              <a:t></a:t>
            </a:r>
            <a:endParaRPr sz="2074">
              <a:latin typeface="Verdana"/>
              <a:cs typeface="Verdana"/>
            </a:endParaRPr>
          </a:p>
          <a:p>
            <a:pPr marL="11206">
              <a:lnSpc>
                <a:spcPts val="2219"/>
              </a:lnSpc>
            </a:pPr>
            <a:r>
              <a:rPr sz="2074" spc="-1266" dirty="0">
                <a:latin typeface="Verdana"/>
                <a:cs typeface="Verdana"/>
              </a:rPr>
              <a:t></a:t>
            </a:r>
            <a:endParaRPr sz="2074">
              <a:latin typeface="Verdana"/>
              <a:cs typeface="Verdana"/>
            </a:endParaRPr>
          </a:p>
        </p:txBody>
      </p:sp>
      <p:sp>
        <p:nvSpPr>
          <p:cNvPr id="28" name="object 28"/>
          <p:cNvSpPr txBox="1"/>
          <p:nvPr/>
        </p:nvSpPr>
        <p:spPr>
          <a:xfrm>
            <a:off x="5064161" y="3891117"/>
            <a:ext cx="125506" cy="334466"/>
          </a:xfrm>
          <a:prstGeom prst="rect">
            <a:avLst/>
          </a:prstGeom>
        </p:spPr>
        <p:txBody>
          <a:bodyPr vert="horz" wrap="square" lIns="0" tIns="15128" rIns="0" bIns="0" rtlCol="0">
            <a:spAutoFit/>
          </a:bodyPr>
          <a:lstStyle/>
          <a:p>
            <a:pPr marL="11206">
              <a:spcBef>
                <a:spcPts val="119"/>
              </a:spcBef>
            </a:pPr>
            <a:r>
              <a:rPr sz="2074" spc="-1266" dirty="0">
                <a:latin typeface="Verdana"/>
                <a:cs typeface="Verdana"/>
              </a:rPr>
              <a:t></a:t>
            </a:r>
            <a:endParaRPr sz="2074">
              <a:latin typeface="Verdana"/>
              <a:cs typeface="Verdana"/>
            </a:endParaRPr>
          </a:p>
        </p:txBody>
      </p:sp>
      <p:sp>
        <p:nvSpPr>
          <p:cNvPr id="29" name="object 29"/>
          <p:cNvSpPr txBox="1"/>
          <p:nvPr/>
        </p:nvSpPr>
        <p:spPr>
          <a:xfrm>
            <a:off x="4052942" y="4061895"/>
            <a:ext cx="125506" cy="334466"/>
          </a:xfrm>
          <a:prstGeom prst="rect">
            <a:avLst/>
          </a:prstGeom>
        </p:spPr>
        <p:txBody>
          <a:bodyPr vert="horz" wrap="square" lIns="0" tIns="15128" rIns="0" bIns="0" rtlCol="0">
            <a:spAutoFit/>
          </a:bodyPr>
          <a:lstStyle/>
          <a:p>
            <a:pPr marL="11206">
              <a:spcBef>
                <a:spcPts val="119"/>
              </a:spcBef>
            </a:pPr>
            <a:r>
              <a:rPr sz="2074" spc="-1266" dirty="0">
                <a:latin typeface="Verdana"/>
                <a:cs typeface="Verdana"/>
              </a:rPr>
              <a:t></a:t>
            </a:r>
            <a:endParaRPr sz="2074">
              <a:latin typeface="Verdana"/>
              <a:cs typeface="Verdana"/>
            </a:endParaRPr>
          </a:p>
        </p:txBody>
      </p:sp>
      <p:sp>
        <p:nvSpPr>
          <p:cNvPr id="30" name="object 30"/>
          <p:cNvSpPr txBox="1"/>
          <p:nvPr/>
        </p:nvSpPr>
        <p:spPr>
          <a:xfrm>
            <a:off x="4052942" y="4318734"/>
            <a:ext cx="125506" cy="579533"/>
          </a:xfrm>
          <a:prstGeom prst="rect">
            <a:avLst/>
          </a:prstGeom>
        </p:spPr>
        <p:txBody>
          <a:bodyPr vert="horz" wrap="square" lIns="0" tIns="15128" rIns="0" bIns="0" rtlCol="0">
            <a:spAutoFit/>
          </a:bodyPr>
          <a:lstStyle/>
          <a:p>
            <a:pPr marL="11206">
              <a:lnSpc>
                <a:spcPts val="2219"/>
              </a:lnSpc>
              <a:spcBef>
                <a:spcPts val="119"/>
              </a:spcBef>
            </a:pPr>
            <a:r>
              <a:rPr sz="2074" spc="-1266" dirty="0">
                <a:latin typeface="Verdana"/>
                <a:cs typeface="Verdana"/>
              </a:rPr>
              <a:t></a:t>
            </a:r>
            <a:endParaRPr sz="2074">
              <a:latin typeface="Verdana"/>
              <a:cs typeface="Verdana"/>
            </a:endParaRPr>
          </a:p>
          <a:p>
            <a:pPr marL="11206">
              <a:lnSpc>
                <a:spcPts val="2219"/>
              </a:lnSpc>
            </a:pPr>
            <a:r>
              <a:rPr sz="2074" spc="-1266" dirty="0">
                <a:latin typeface="Verdana"/>
                <a:cs typeface="Verdana"/>
              </a:rPr>
              <a:t></a:t>
            </a:r>
            <a:endParaRPr sz="2074">
              <a:latin typeface="Verdana"/>
              <a:cs typeface="Verdana"/>
            </a:endParaRPr>
          </a:p>
        </p:txBody>
      </p:sp>
      <p:sp>
        <p:nvSpPr>
          <p:cNvPr id="31" name="object 31"/>
          <p:cNvSpPr txBox="1"/>
          <p:nvPr/>
        </p:nvSpPr>
        <p:spPr>
          <a:xfrm>
            <a:off x="4052942" y="3891117"/>
            <a:ext cx="125506" cy="334466"/>
          </a:xfrm>
          <a:prstGeom prst="rect">
            <a:avLst/>
          </a:prstGeom>
        </p:spPr>
        <p:txBody>
          <a:bodyPr vert="horz" wrap="square" lIns="0" tIns="15128" rIns="0" bIns="0" rtlCol="0">
            <a:spAutoFit/>
          </a:bodyPr>
          <a:lstStyle/>
          <a:p>
            <a:pPr marL="11206">
              <a:spcBef>
                <a:spcPts val="119"/>
              </a:spcBef>
            </a:pPr>
            <a:r>
              <a:rPr sz="2074" spc="-1266" dirty="0">
                <a:latin typeface="Verdana"/>
                <a:cs typeface="Verdana"/>
              </a:rPr>
              <a:t></a:t>
            </a:r>
            <a:endParaRPr sz="2074">
              <a:latin typeface="Verdana"/>
              <a:cs typeface="Verdana"/>
            </a:endParaRPr>
          </a:p>
        </p:txBody>
      </p:sp>
      <p:sp>
        <p:nvSpPr>
          <p:cNvPr id="32" name="object 32"/>
          <p:cNvSpPr txBox="1"/>
          <p:nvPr/>
        </p:nvSpPr>
        <p:spPr>
          <a:xfrm>
            <a:off x="2577801" y="4182918"/>
            <a:ext cx="2131919" cy="334466"/>
          </a:xfrm>
          <a:prstGeom prst="rect">
            <a:avLst/>
          </a:prstGeom>
        </p:spPr>
        <p:txBody>
          <a:bodyPr vert="horz" wrap="square" lIns="0" tIns="15128" rIns="0" bIns="0" rtlCol="0">
            <a:spAutoFit/>
          </a:bodyPr>
          <a:lstStyle/>
          <a:p>
            <a:pPr marL="11206">
              <a:spcBef>
                <a:spcPts val="119"/>
              </a:spcBef>
              <a:tabLst>
                <a:tab pos="555281" algn="l"/>
                <a:tab pos="1605889" algn="l"/>
              </a:tabLst>
            </a:pPr>
            <a:r>
              <a:rPr sz="2074" i="1" spc="18" dirty="0">
                <a:latin typeface="Times New Roman"/>
                <a:cs typeface="Times New Roman"/>
              </a:rPr>
              <a:t>E</a:t>
            </a:r>
            <a:r>
              <a:rPr sz="2074" i="1" spc="349" dirty="0">
                <a:latin typeface="Times New Roman"/>
                <a:cs typeface="Times New Roman"/>
              </a:rPr>
              <a:t> </a:t>
            </a:r>
            <a:r>
              <a:rPr sz="2074" spc="18" dirty="0">
                <a:latin typeface="Symbol"/>
                <a:cs typeface="Symbol"/>
              </a:rPr>
              <a:t></a:t>
            </a:r>
            <a:r>
              <a:rPr sz="2074" spc="18" dirty="0">
                <a:latin typeface="Times New Roman"/>
                <a:cs typeface="Times New Roman"/>
              </a:rPr>
              <a:t>	</a:t>
            </a:r>
            <a:r>
              <a:rPr sz="2074" i="1" spc="13" dirty="0">
                <a:latin typeface="Times New Roman"/>
                <a:cs typeface="Times New Roman"/>
              </a:rPr>
              <a:t>y </a:t>
            </a:r>
            <a:r>
              <a:rPr sz="2074" spc="53" dirty="0">
                <a:latin typeface="Times New Roman"/>
                <a:cs typeface="Times New Roman"/>
              </a:rPr>
              <a:t>(</a:t>
            </a:r>
            <a:r>
              <a:rPr sz="2074" i="1" spc="53" dirty="0">
                <a:latin typeface="Times New Roman"/>
                <a:cs typeface="Times New Roman"/>
              </a:rPr>
              <a:t>t</a:t>
            </a:r>
            <a:r>
              <a:rPr sz="2074" i="1" spc="-424" dirty="0">
                <a:latin typeface="Times New Roman"/>
                <a:cs typeface="Times New Roman"/>
              </a:rPr>
              <a:t> </a:t>
            </a:r>
            <a:r>
              <a:rPr sz="2074" spc="9" dirty="0">
                <a:latin typeface="Times New Roman"/>
                <a:cs typeface="Times New Roman"/>
              </a:rPr>
              <a:t>) </a:t>
            </a:r>
            <a:r>
              <a:rPr sz="2074" spc="18" dirty="0">
                <a:latin typeface="Symbol"/>
                <a:cs typeface="Symbol"/>
              </a:rPr>
              <a:t></a:t>
            </a:r>
            <a:r>
              <a:rPr sz="2074" spc="221" dirty="0">
                <a:latin typeface="Times New Roman"/>
                <a:cs typeface="Times New Roman"/>
              </a:rPr>
              <a:t> </a:t>
            </a:r>
            <a:r>
              <a:rPr sz="2074" i="1" spc="13" dirty="0">
                <a:latin typeface="Times New Roman"/>
                <a:cs typeface="Times New Roman"/>
              </a:rPr>
              <a:t>k	</a:t>
            </a:r>
            <a:r>
              <a:rPr sz="2074" spc="13" dirty="0">
                <a:latin typeface="Times New Roman"/>
                <a:cs typeface="Times New Roman"/>
              </a:rPr>
              <a:t>1 </a:t>
            </a:r>
            <a:r>
              <a:rPr sz="2074" spc="18" dirty="0">
                <a:latin typeface="Symbol"/>
                <a:cs typeface="Symbol"/>
              </a:rPr>
              <a:t></a:t>
            </a:r>
            <a:r>
              <a:rPr sz="2074" spc="-229" dirty="0">
                <a:latin typeface="Times New Roman"/>
                <a:cs typeface="Times New Roman"/>
              </a:rPr>
              <a:t> </a:t>
            </a:r>
            <a:r>
              <a:rPr sz="2074" i="1" spc="13" dirty="0">
                <a:latin typeface="Times New Roman"/>
                <a:cs typeface="Times New Roman"/>
              </a:rPr>
              <a:t>e</a:t>
            </a:r>
            <a:endParaRPr sz="2074">
              <a:latin typeface="Times New Roman"/>
              <a:cs typeface="Times New Roman"/>
            </a:endParaRPr>
          </a:p>
        </p:txBody>
      </p:sp>
      <p:sp>
        <p:nvSpPr>
          <p:cNvPr id="33" name="object 33"/>
          <p:cNvSpPr txBox="1"/>
          <p:nvPr/>
        </p:nvSpPr>
        <p:spPr>
          <a:xfrm>
            <a:off x="5041749" y="4182918"/>
            <a:ext cx="1824318" cy="334466"/>
          </a:xfrm>
          <a:prstGeom prst="rect">
            <a:avLst/>
          </a:prstGeom>
        </p:spPr>
        <p:txBody>
          <a:bodyPr vert="horz" wrap="square" lIns="0" tIns="15128" rIns="0" bIns="0" rtlCol="0">
            <a:spAutoFit/>
          </a:bodyPr>
          <a:lstStyle/>
          <a:p>
            <a:pPr marL="33619">
              <a:spcBef>
                <a:spcPts val="119"/>
              </a:spcBef>
            </a:pPr>
            <a:r>
              <a:rPr sz="3110" spc="-1899" baseline="26004" dirty="0">
                <a:latin typeface="Verdana"/>
                <a:cs typeface="Verdana"/>
              </a:rPr>
              <a:t></a:t>
            </a:r>
            <a:r>
              <a:rPr sz="3110" spc="-106" baseline="26004" dirty="0">
                <a:latin typeface="Verdana"/>
                <a:cs typeface="Verdana"/>
              </a:rPr>
              <a:t> </a:t>
            </a:r>
            <a:r>
              <a:rPr sz="2074" spc="18" dirty="0">
                <a:latin typeface="Symbol"/>
                <a:cs typeface="Symbol"/>
              </a:rPr>
              <a:t></a:t>
            </a:r>
            <a:r>
              <a:rPr sz="2074" spc="18" dirty="0">
                <a:latin typeface="Times New Roman"/>
                <a:cs typeface="Times New Roman"/>
              </a:rPr>
              <a:t> </a:t>
            </a:r>
            <a:r>
              <a:rPr sz="2074" i="1" spc="22" dirty="0">
                <a:latin typeface="Times New Roman"/>
                <a:cs typeface="Times New Roman"/>
              </a:rPr>
              <a:t>K </a:t>
            </a:r>
            <a:r>
              <a:rPr sz="2074" spc="-31" dirty="0">
                <a:latin typeface="Times New Roman"/>
                <a:cs typeface="Times New Roman"/>
              </a:rPr>
              <a:t>(1 </a:t>
            </a:r>
            <a:r>
              <a:rPr sz="2074" spc="18" dirty="0">
                <a:latin typeface="Symbol"/>
                <a:cs typeface="Symbol"/>
              </a:rPr>
              <a:t></a:t>
            </a:r>
            <a:r>
              <a:rPr sz="2074" spc="18" dirty="0">
                <a:latin typeface="Times New Roman"/>
                <a:cs typeface="Times New Roman"/>
              </a:rPr>
              <a:t> </a:t>
            </a:r>
            <a:r>
              <a:rPr sz="2074" i="1" spc="13" dirty="0">
                <a:latin typeface="Times New Roman"/>
                <a:cs typeface="Times New Roman"/>
              </a:rPr>
              <a:t>e</a:t>
            </a:r>
            <a:r>
              <a:rPr sz="2074" i="1" spc="-379" dirty="0">
                <a:latin typeface="Times New Roman"/>
                <a:cs typeface="Times New Roman"/>
              </a:rPr>
              <a:t> </a:t>
            </a:r>
            <a:r>
              <a:rPr sz="1853" spc="-6" baseline="43650" dirty="0">
                <a:latin typeface="Symbol"/>
                <a:cs typeface="Symbol"/>
              </a:rPr>
              <a:t></a:t>
            </a:r>
            <a:r>
              <a:rPr sz="1853" spc="-6" baseline="43650" dirty="0">
                <a:latin typeface="Times New Roman"/>
                <a:cs typeface="Times New Roman"/>
              </a:rPr>
              <a:t> </a:t>
            </a:r>
            <a:r>
              <a:rPr sz="1853" spc="66" baseline="43650" dirty="0">
                <a:latin typeface="Times New Roman"/>
                <a:cs typeface="Times New Roman"/>
              </a:rPr>
              <a:t>0.5 </a:t>
            </a:r>
            <a:r>
              <a:rPr sz="2074" spc="9" dirty="0">
                <a:latin typeface="Times New Roman"/>
                <a:cs typeface="Times New Roman"/>
              </a:rPr>
              <a:t>)</a:t>
            </a:r>
            <a:endParaRPr sz="2074">
              <a:latin typeface="Times New Roman"/>
              <a:cs typeface="Times New Roman"/>
            </a:endParaRPr>
          </a:p>
        </p:txBody>
      </p:sp>
      <p:sp>
        <p:nvSpPr>
          <p:cNvPr id="34" name="object 34"/>
          <p:cNvSpPr txBox="1">
            <a:spLocks noGrp="1"/>
          </p:cNvSpPr>
          <p:nvPr>
            <p:ph type="title"/>
          </p:nvPr>
        </p:nvSpPr>
        <p:spPr>
          <a:xfrm>
            <a:off x="1860884" y="566430"/>
            <a:ext cx="63473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5" name="object 3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6" name="object 3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127</a:t>
            </a:r>
            <a:endParaRPr sz="1235">
              <a:latin typeface="Arial"/>
              <a:cs typeface="Arial"/>
            </a:endParaRPr>
          </a:p>
        </p:txBody>
      </p:sp>
    </p:spTree>
    <p:extLst>
      <p:ext uri="{BB962C8B-B14F-4D97-AF65-F5344CB8AC3E}">
        <p14:creationId xmlns:p14="http://schemas.microsoft.com/office/powerpoint/2010/main" val="10516670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34770" y="1978917"/>
            <a:ext cx="2188509" cy="390982"/>
          </a:xfrm>
          <a:prstGeom prst="rect">
            <a:avLst/>
          </a:prstGeom>
        </p:spPr>
        <p:txBody>
          <a:bodyPr vert="horz" wrap="square" lIns="0" tIns="10646" rIns="0" bIns="0" rtlCol="0">
            <a:spAutoFit/>
          </a:bodyPr>
          <a:lstStyle/>
          <a:p>
            <a:pPr marL="11206">
              <a:spcBef>
                <a:spcPts val="84"/>
              </a:spcBef>
            </a:pPr>
            <a:r>
              <a:rPr sz="2471" spc="-9" dirty="0">
                <a:latin typeface="Times New Roman"/>
                <a:cs typeface="Times New Roman"/>
              </a:rPr>
              <a:t>Replace </a:t>
            </a:r>
            <a:r>
              <a:rPr sz="2471" spc="-4" dirty="0">
                <a:latin typeface="Times New Roman"/>
                <a:cs typeface="Times New Roman"/>
              </a:rPr>
              <a:t>“a”</a:t>
            </a:r>
            <a:r>
              <a:rPr sz="2471" spc="163" dirty="0">
                <a:latin typeface="Times New Roman"/>
                <a:cs typeface="Times New Roman"/>
              </a:rPr>
              <a:t> </a:t>
            </a:r>
            <a:r>
              <a:rPr sz="2471" spc="-4" dirty="0">
                <a:latin typeface="Times New Roman"/>
                <a:cs typeface="Times New Roman"/>
              </a:rPr>
              <a:t>with</a:t>
            </a:r>
            <a:endParaRPr sz="2471">
              <a:latin typeface="Times New Roman"/>
              <a:cs typeface="Times New Roman"/>
            </a:endParaRPr>
          </a:p>
        </p:txBody>
      </p:sp>
      <p:sp>
        <p:nvSpPr>
          <p:cNvPr id="3" name="object 3"/>
          <p:cNvSpPr txBox="1"/>
          <p:nvPr/>
        </p:nvSpPr>
        <p:spPr>
          <a:xfrm>
            <a:off x="5447400" y="1978917"/>
            <a:ext cx="4410075" cy="39098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in </a:t>
            </a:r>
            <a:r>
              <a:rPr sz="2471" dirty="0">
                <a:latin typeface="Times New Roman"/>
                <a:cs typeface="Times New Roman"/>
              </a:rPr>
              <a:t>the </a:t>
            </a:r>
            <a:r>
              <a:rPr sz="2471" spc="-4" dirty="0">
                <a:latin typeface="Times New Roman"/>
                <a:cs typeface="Times New Roman"/>
              </a:rPr>
              <a:t>Norden/Rayleigh model.</a:t>
            </a:r>
            <a:r>
              <a:rPr sz="2471" spc="415" dirty="0">
                <a:latin typeface="Times New Roman"/>
                <a:cs typeface="Times New Roman"/>
              </a:rPr>
              <a:t> </a:t>
            </a:r>
            <a:r>
              <a:rPr sz="2471" spc="-9" dirty="0">
                <a:latin typeface="Times New Roman"/>
                <a:cs typeface="Times New Roman"/>
              </a:rPr>
              <a:t>By</a:t>
            </a:r>
            <a:endParaRPr sz="2471">
              <a:latin typeface="Times New Roman"/>
              <a:cs typeface="Times New Roman"/>
            </a:endParaRPr>
          </a:p>
        </p:txBody>
      </p:sp>
      <p:sp>
        <p:nvSpPr>
          <p:cNvPr id="4" name="object 4"/>
          <p:cNvSpPr/>
          <p:nvPr/>
        </p:nvSpPr>
        <p:spPr>
          <a:xfrm>
            <a:off x="4905935" y="2203972"/>
            <a:ext cx="415738" cy="0"/>
          </a:xfrm>
          <a:custGeom>
            <a:avLst/>
            <a:gdLst/>
            <a:ahLst/>
            <a:cxnLst/>
            <a:rect l="l" t="t" r="r" b="b"/>
            <a:pathLst>
              <a:path w="471170">
                <a:moveTo>
                  <a:pt x="0" y="0"/>
                </a:moveTo>
                <a:lnTo>
                  <a:pt x="470915" y="0"/>
                </a:lnTo>
              </a:path>
            </a:pathLst>
          </a:custGeom>
          <a:ln w="14191">
            <a:solidFill>
              <a:srgbClr val="000000"/>
            </a:solidFill>
          </a:ln>
        </p:spPr>
        <p:txBody>
          <a:bodyPr wrap="square" lIns="0" tIns="0" rIns="0" bIns="0" rtlCol="0"/>
          <a:lstStyle/>
          <a:p>
            <a:endParaRPr sz="1588"/>
          </a:p>
        </p:txBody>
      </p:sp>
      <p:sp>
        <p:nvSpPr>
          <p:cNvPr id="5" name="object 5"/>
          <p:cNvSpPr txBox="1"/>
          <p:nvPr/>
        </p:nvSpPr>
        <p:spPr>
          <a:xfrm>
            <a:off x="5027854" y="1777095"/>
            <a:ext cx="173131" cy="375620"/>
          </a:xfrm>
          <a:prstGeom prst="rect">
            <a:avLst/>
          </a:prstGeom>
        </p:spPr>
        <p:txBody>
          <a:bodyPr vert="horz" wrap="square" lIns="0" tIns="15688" rIns="0" bIns="0" rtlCol="0">
            <a:spAutoFit/>
          </a:bodyPr>
          <a:lstStyle/>
          <a:p>
            <a:pPr marL="11206">
              <a:spcBef>
                <a:spcPts val="124"/>
              </a:spcBef>
            </a:pPr>
            <a:r>
              <a:rPr sz="2338" spc="13" dirty="0">
                <a:latin typeface="Times New Roman"/>
                <a:cs typeface="Times New Roman"/>
              </a:rPr>
              <a:t>1</a:t>
            </a:r>
            <a:endParaRPr sz="2338">
              <a:latin typeface="Times New Roman"/>
              <a:cs typeface="Times New Roman"/>
            </a:endParaRPr>
          </a:p>
        </p:txBody>
      </p:sp>
      <p:sp>
        <p:nvSpPr>
          <p:cNvPr id="6" name="object 6"/>
          <p:cNvSpPr txBox="1"/>
          <p:nvPr/>
        </p:nvSpPr>
        <p:spPr>
          <a:xfrm>
            <a:off x="2534770" y="2402897"/>
            <a:ext cx="5628154" cy="538797"/>
          </a:xfrm>
          <a:prstGeom prst="rect">
            <a:avLst/>
          </a:prstGeom>
        </p:spPr>
        <p:txBody>
          <a:bodyPr vert="horz" wrap="square" lIns="0" tIns="12886" rIns="0" bIns="0" rtlCol="0">
            <a:spAutoFit/>
          </a:bodyPr>
          <a:lstStyle/>
          <a:p>
            <a:pPr marR="266154" algn="ctr">
              <a:lnSpc>
                <a:spcPts val="1372"/>
              </a:lnSpc>
              <a:spcBef>
                <a:spcPts val="101"/>
              </a:spcBef>
            </a:pPr>
            <a:r>
              <a:rPr sz="1368" i="1" spc="4" dirty="0">
                <a:latin typeface="Times New Roman"/>
                <a:cs typeface="Times New Roman"/>
              </a:rPr>
              <a:t>d</a:t>
            </a:r>
            <a:endParaRPr sz="1368">
              <a:latin typeface="Times New Roman"/>
              <a:cs typeface="Times New Roman"/>
            </a:endParaRPr>
          </a:p>
          <a:p>
            <a:pPr marL="11206">
              <a:lnSpc>
                <a:spcPts val="2696"/>
              </a:lnSpc>
            </a:pPr>
            <a:r>
              <a:rPr sz="2471" spc="-4" dirty="0">
                <a:latin typeface="Times New Roman"/>
                <a:cs typeface="Times New Roman"/>
              </a:rPr>
              <a:t>making this substitution in </a:t>
            </a:r>
            <a:r>
              <a:rPr sz="2471" spc="-9" dirty="0">
                <a:latin typeface="Times New Roman"/>
                <a:cs typeface="Times New Roman"/>
              </a:rPr>
              <a:t>equation </a:t>
            </a:r>
            <a:r>
              <a:rPr sz="2471" spc="-4" dirty="0">
                <a:latin typeface="Times New Roman"/>
                <a:cs typeface="Times New Roman"/>
              </a:rPr>
              <a:t>we</a:t>
            </a:r>
            <a:r>
              <a:rPr sz="2471" spc="9" dirty="0">
                <a:latin typeface="Times New Roman"/>
                <a:cs typeface="Times New Roman"/>
              </a:rPr>
              <a:t> </a:t>
            </a:r>
            <a:r>
              <a:rPr sz="2471" dirty="0">
                <a:latin typeface="Times New Roman"/>
                <a:cs typeface="Times New Roman"/>
              </a:rPr>
              <a:t>have</a:t>
            </a:r>
            <a:endParaRPr sz="2471">
              <a:latin typeface="Times New Roman"/>
              <a:cs typeface="Times New Roman"/>
            </a:endParaRPr>
          </a:p>
        </p:txBody>
      </p:sp>
      <p:sp>
        <p:nvSpPr>
          <p:cNvPr id="7" name="object 7"/>
          <p:cNvSpPr txBox="1"/>
          <p:nvPr/>
        </p:nvSpPr>
        <p:spPr>
          <a:xfrm>
            <a:off x="4893831" y="2202022"/>
            <a:ext cx="416299" cy="375620"/>
          </a:xfrm>
          <a:prstGeom prst="rect">
            <a:avLst/>
          </a:prstGeom>
        </p:spPr>
        <p:txBody>
          <a:bodyPr vert="horz" wrap="square" lIns="0" tIns="15688" rIns="0" bIns="0" rtlCol="0">
            <a:spAutoFit/>
          </a:bodyPr>
          <a:lstStyle/>
          <a:p>
            <a:pPr marL="33619">
              <a:spcBef>
                <a:spcPts val="124"/>
              </a:spcBef>
            </a:pPr>
            <a:r>
              <a:rPr sz="2338" spc="-9" dirty="0">
                <a:latin typeface="Times New Roman"/>
                <a:cs typeface="Times New Roman"/>
              </a:rPr>
              <a:t>2</a:t>
            </a:r>
            <a:r>
              <a:rPr sz="2338" i="1" spc="-9" dirty="0">
                <a:latin typeface="Times New Roman"/>
                <a:cs typeface="Times New Roman"/>
              </a:rPr>
              <a:t>t</a:t>
            </a:r>
            <a:r>
              <a:rPr sz="2338" i="1" spc="-379" dirty="0">
                <a:latin typeface="Times New Roman"/>
                <a:cs typeface="Times New Roman"/>
              </a:rPr>
              <a:t> </a:t>
            </a:r>
            <a:r>
              <a:rPr sz="2052" spc="6" baseline="43010" dirty="0">
                <a:latin typeface="Times New Roman"/>
                <a:cs typeface="Times New Roman"/>
              </a:rPr>
              <a:t>2</a:t>
            </a:r>
            <a:endParaRPr sz="2052" baseline="43010">
              <a:latin typeface="Times New Roman"/>
              <a:cs typeface="Times New Roman"/>
            </a:endParaRPr>
          </a:p>
        </p:txBody>
      </p:sp>
      <p:sp>
        <p:nvSpPr>
          <p:cNvPr id="8" name="object 8"/>
          <p:cNvSpPr/>
          <p:nvPr/>
        </p:nvSpPr>
        <p:spPr>
          <a:xfrm>
            <a:off x="5079401" y="3905025"/>
            <a:ext cx="443753" cy="0"/>
          </a:xfrm>
          <a:custGeom>
            <a:avLst/>
            <a:gdLst/>
            <a:ahLst/>
            <a:cxnLst/>
            <a:rect l="l" t="t" r="r" b="b"/>
            <a:pathLst>
              <a:path w="502920">
                <a:moveTo>
                  <a:pt x="0" y="0"/>
                </a:moveTo>
                <a:lnTo>
                  <a:pt x="502919" y="0"/>
                </a:lnTo>
              </a:path>
            </a:pathLst>
          </a:custGeom>
          <a:ln w="16678">
            <a:solidFill>
              <a:srgbClr val="000000"/>
            </a:solidFill>
          </a:ln>
        </p:spPr>
        <p:txBody>
          <a:bodyPr wrap="square" lIns="0" tIns="0" rIns="0" bIns="0" rtlCol="0"/>
          <a:lstStyle/>
          <a:p>
            <a:endParaRPr sz="1588"/>
          </a:p>
        </p:txBody>
      </p:sp>
      <p:sp>
        <p:nvSpPr>
          <p:cNvPr id="9" name="object 9"/>
          <p:cNvSpPr/>
          <p:nvPr/>
        </p:nvSpPr>
        <p:spPr>
          <a:xfrm>
            <a:off x="5926567" y="3603812"/>
            <a:ext cx="317687" cy="0"/>
          </a:xfrm>
          <a:custGeom>
            <a:avLst/>
            <a:gdLst/>
            <a:ahLst/>
            <a:cxnLst/>
            <a:rect l="l" t="t" r="r" b="b"/>
            <a:pathLst>
              <a:path w="360045">
                <a:moveTo>
                  <a:pt x="0" y="0"/>
                </a:moveTo>
                <a:lnTo>
                  <a:pt x="359663" y="0"/>
                </a:lnTo>
              </a:path>
            </a:pathLst>
          </a:custGeom>
          <a:ln w="8339">
            <a:solidFill>
              <a:srgbClr val="000000"/>
            </a:solidFill>
          </a:ln>
        </p:spPr>
        <p:txBody>
          <a:bodyPr wrap="square" lIns="0" tIns="0" rIns="0" bIns="0" rtlCol="0"/>
          <a:lstStyle/>
          <a:p>
            <a:endParaRPr sz="1588"/>
          </a:p>
        </p:txBody>
      </p:sp>
      <p:sp>
        <p:nvSpPr>
          <p:cNvPr id="10" name="object 10"/>
          <p:cNvSpPr txBox="1"/>
          <p:nvPr/>
        </p:nvSpPr>
        <p:spPr>
          <a:xfrm>
            <a:off x="6107652" y="3731628"/>
            <a:ext cx="96371" cy="189535"/>
          </a:xfrm>
          <a:prstGeom prst="rect">
            <a:avLst/>
          </a:prstGeom>
        </p:spPr>
        <p:txBody>
          <a:bodyPr vert="horz" wrap="square" lIns="0" tIns="12886" rIns="0" bIns="0" rtlCol="0">
            <a:spAutoFit/>
          </a:bodyPr>
          <a:lstStyle/>
          <a:p>
            <a:pPr marL="11206">
              <a:spcBef>
                <a:spcPts val="101"/>
              </a:spcBef>
            </a:pPr>
            <a:r>
              <a:rPr sz="1147" i="1" spc="4" dirty="0">
                <a:latin typeface="Times New Roman"/>
                <a:cs typeface="Times New Roman"/>
              </a:rPr>
              <a:t>d</a:t>
            </a:r>
            <a:endParaRPr sz="1147">
              <a:latin typeface="Times New Roman"/>
              <a:cs typeface="Times New Roman"/>
            </a:endParaRPr>
          </a:p>
        </p:txBody>
      </p:sp>
      <p:sp>
        <p:nvSpPr>
          <p:cNvPr id="11" name="object 11"/>
          <p:cNvSpPr txBox="1"/>
          <p:nvPr/>
        </p:nvSpPr>
        <p:spPr>
          <a:xfrm>
            <a:off x="5910429" y="3620224"/>
            <a:ext cx="329453" cy="261342"/>
          </a:xfrm>
          <a:prstGeom prst="rect">
            <a:avLst/>
          </a:prstGeom>
        </p:spPr>
        <p:txBody>
          <a:bodyPr vert="horz" wrap="square" lIns="0" tIns="10085" rIns="0" bIns="0" rtlCol="0">
            <a:spAutoFit/>
          </a:bodyPr>
          <a:lstStyle/>
          <a:p>
            <a:pPr marL="33619">
              <a:spcBef>
                <a:spcPts val="79"/>
              </a:spcBef>
            </a:pPr>
            <a:r>
              <a:rPr sz="1632" spc="9" dirty="0">
                <a:latin typeface="Times New Roman"/>
                <a:cs typeface="Times New Roman"/>
              </a:rPr>
              <a:t>2</a:t>
            </a:r>
            <a:r>
              <a:rPr sz="1632" i="1" spc="9" dirty="0">
                <a:latin typeface="Times New Roman"/>
                <a:cs typeface="Times New Roman"/>
              </a:rPr>
              <a:t>t</a:t>
            </a:r>
            <a:r>
              <a:rPr sz="1632" i="1" spc="-260" dirty="0">
                <a:latin typeface="Times New Roman"/>
                <a:cs typeface="Times New Roman"/>
              </a:rPr>
              <a:t> </a:t>
            </a:r>
            <a:r>
              <a:rPr sz="1721" spc="6" baseline="34188" dirty="0">
                <a:latin typeface="Times New Roman"/>
                <a:cs typeface="Times New Roman"/>
              </a:rPr>
              <a:t>2</a:t>
            </a:r>
            <a:endParaRPr sz="1721" baseline="34188">
              <a:latin typeface="Times New Roman"/>
              <a:cs typeface="Times New Roman"/>
            </a:endParaRPr>
          </a:p>
        </p:txBody>
      </p:sp>
      <p:sp>
        <p:nvSpPr>
          <p:cNvPr id="12" name="object 12"/>
          <p:cNvSpPr txBox="1"/>
          <p:nvPr/>
        </p:nvSpPr>
        <p:spPr>
          <a:xfrm>
            <a:off x="5961528" y="3216812"/>
            <a:ext cx="222996" cy="261406"/>
          </a:xfrm>
          <a:prstGeom prst="rect">
            <a:avLst/>
          </a:prstGeom>
        </p:spPr>
        <p:txBody>
          <a:bodyPr vert="horz" wrap="square" lIns="0" tIns="10085" rIns="0" bIns="0" rtlCol="0">
            <a:spAutoFit/>
          </a:bodyPr>
          <a:lstStyle/>
          <a:p>
            <a:pPr marL="33619">
              <a:spcBef>
                <a:spcPts val="79"/>
              </a:spcBef>
            </a:pPr>
            <a:r>
              <a:rPr sz="2449" i="1" spc="-6" baseline="-24024" dirty="0">
                <a:latin typeface="Times New Roman"/>
                <a:cs typeface="Times New Roman"/>
              </a:rPr>
              <a:t>t</a:t>
            </a:r>
            <a:r>
              <a:rPr sz="2449" i="1" spc="-377" baseline="-24024" dirty="0">
                <a:latin typeface="Times New Roman"/>
                <a:cs typeface="Times New Roman"/>
              </a:rPr>
              <a:t> </a:t>
            </a:r>
            <a:r>
              <a:rPr sz="1147" spc="4" dirty="0">
                <a:latin typeface="Times New Roman"/>
                <a:cs typeface="Times New Roman"/>
              </a:rPr>
              <a:t>2</a:t>
            </a:r>
            <a:endParaRPr sz="1147">
              <a:latin typeface="Times New Roman"/>
              <a:cs typeface="Times New Roman"/>
            </a:endParaRPr>
          </a:p>
        </p:txBody>
      </p:sp>
      <p:sp>
        <p:nvSpPr>
          <p:cNvPr id="13" name="object 13"/>
          <p:cNvSpPr txBox="1"/>
          <p:nvPr/>
        </p:nvSpPr>
        <p:spPr>
          <a:xfrm>
            <a:off x="5333102" y="4100283"/>
            <a:ext cx="126066" cy="261342"/>
          </a:xfrm>
          <a:prstGeom prst="rect">
            <a:avLst/>
          </a:prstGeom>
        </p:spPr>
        <p:txBody>
          <a:bodyPr vert="horz" wrap="square" lIns="0" tIns="10085" rIns="0" bIns="0" rtlCol="0">
            <a:spAutoFit/>
          </a:bodyPr>
          <a:lstStyle/>
          <a:p>
            <a:pPr marL="11206">
              <a:spcBef>
                <a:spcPts val="79"/>
              </a:spcBef>
            </a:pPr>
            <a:r>
              <a:rPr sz="1632" i="1" spc="-4" dirty="0">
                <a:latin typeface="Times New Roman"/>
                <a:cs typeface="Times New Roman"/>
              </a:rPr>
              <a:t>d</a:t>
            </a:r>
            <a:endParaRPr sz="1632">
              <a:latin typeface="Times New Roman"/>
              <a:cs typeface="Times New Roman"/>
            </a:endParaRPr>
          </a:p>
        </p:txBody>
      </p:sp>
      <p:sp>
        <p:nvSpPr>
          <p:cNvPr id="14" name="object 14"/>
          <p:cNvSpPr txBox="1"/>
          <p:nvPr/>
        </p:nvSpPr>
        <p:spPr>
          <a:xfrm>
            <a:off x="5553634" y="3672977"/>
            <a:ext cx="235884" cy="367756"/>
          </a:xfrm>
          <a:prstGeom prst="rect">
            <a:avLst/>
          </a:prstGeom>
        </p:spPr>
        <p:txBody>
          <a:bodyPr vert="horz" wrap="square" lIns="0" tIns="14568" rIns="0" bIns="0" rtlCol="0">
            <a:spAutoFit/>
          </a:bodyPr>
          <a:lstStyle/>
          <a:p>
            <a:pPr marL="11206">
              <a:spcBef>
                <a:spcPts val="115"/>
              </a:spcBef>
            </a:pPr>
            <a:r>
              <a:rPr sz="2294" i="1" spc="4" dirty="0">
                <a:latin typeface="Times New Roman"/>
                <a:cs typeface="Times New Roman"/>
              </a:rPr>
              <a:t>t</a:t>
            </a:r>
            <a:r>
              <a:rPr sz="2294" i="1" spc="9" dirty="0">
                <a:latin typeface="Times New Roman"/>
                <a:cs typeface="Times New Roman"/>
              </a:rPr>
              <a:t>e</a:t>
            </a:r>
            <a:endParaRPr sz="2294">
              <a:latin typeface="Times New Roman"/>
              <a:cs typeface="Times New Roman"/>
            </a:endParaRPr>
          </a:p>
        </p:txBody>
      </p:sp>
      <p:sp>
        <p:nvSpPr>
          <p:cNvPr id="15" name="object 15"/>
          <p:cNvSpPr txBox="1"/>
          <p:nvPr/>
        </p:nvSpPr>
        <p:spPr>
          <a:xfrm>
            <a:off x="5071333" y="3937884"/>
            <a:ext cx="431426" cy="367756"/>
          </a:xfrm>
          <a:prstGeom prst="rect">
            <a:avLst/>
          </a:prstGeom>
        </p:spPr>
        <p:txBody>
          <a:bodyPr vert="horz" wrap="square" lIns="0" tIns="14568" rIns="0" bIns="0" rtlCol="0">
            <a:spAutoFit/>
          </a:bodyPr>
          <a:lstStyle/>
          <a:p>
            <a:pPr marL="33619">
              <a:spcBef>
                <a:spcPts val="115"/>
              </a:spcBef>
            </a:pPr>
            <a:r>
              <a:rPr sz="2294" spc="-13" dirty="0">
                <a:latin typeface="Times New Roman"/>
                <a:cs typeface="Times New Roman"/>
              </a:rPr>
              <a:t>2</a:t>
            </a:r>
            <a:r>
              <a:rPr sz="2294" i="1" spc="-13" dirty="0">
                <a:latin typeface="Times New Roman"/>
                <a:cs typeface="Times New Roman"/>
              </a:rPr>
              <a:t>t</a:t>
            </a:r>
            <a:r>
              <a:rPr sz="2294" i="1" spc="-335" dirty="0">
                <a:latin typeface="Times New Roman"/>
                <a:cs typeface="Times New Roman"/>
              </a:rPr>
              <a:t> </a:t>
            </a:r>
            <a:r>
              <a:rPr sz="2449" spc="-6" baseline="36036" dirty="0">
                <a:latin typeface="Times New Roman"/>
                <a:cs typeface="Times New Roman"/>
              </a:rPr>
              <a:t>2</a:t>
            </a:r>
            <a:endParaRPr sz="2449" baseline="36036">
              <a:latin typeface="Times New Roman"/>
              <a:cs typeface="Times New Roman"/>
            </a:endParaRPr>
          </a:p>
        </p:txBody>
      </p:sp>
      <p:sp>
        <p:nvSpPr>
          <p:cNvPr id="16" name="object 16"/>
          <p:cNvSpPr txBox="1"/>
          <p:nvPr/>
        </p:nvSpPr>
        <p:spPr>
          <a:xfrm>
            <a:off x="5099123" y="3484719"/>
            <a:ext cx="380440" cy="367756"/>
          </a:xfrm>
          <a:prstGeom prst="rect">
            <a:avLst/>
          </a:prstGeom>
        </p:spPr>
        <p:txBody>
          <a:bodyPr vert="horz" wrap="square" lIns="0" tIns="14568" rIns="0" bIns="0" rtlCol="0">
            <a:spAutoFit/>
          </a:bodyPr>
          <a:lstStyle/>
          <a:p>
            <a:pPr marL="11206">
              <a:spcBef>
                <a:spcPts val="115"/>
              </a:spcBef>
            </a:pPr>
            <a:r>
              <a:rPr sz="2294" spc="119" dirty="0">
                <a:latin typeface="Times New Roman"/>
                <a:cs typeface="Times New Roman"/>
              </a:rPr>
              <a:t>2</a:t>
            </a:r>
            <a:r>
              <a:rPr sz="2294" i="1" spc="18" dirty="0">
                <a:latin typeface="Times New Roman"/>
                <a:cs typeface="Times New Roman"/>
              </a:rPr>
              <a:t>K</a:t>
            </a:r>
            <a:endParaRPr sz="2294">
              <a:latin typeface="Times New Roman"/>
              <a:cs typeface="Times New Roman"/>
            </a:endParaRPr>
          </a:p>
        </p:txBody>
      </p:sp>
      <p:sp>
        <p:nvSpPr>
          <p:cNvPr id="17" name="object 17"/>
          <p:cNvSpPr txBox="1"/>
          <p:nvPr/>
        </p:nvSpPr>
        <p:spPr>
          <a:xfrm>
            <a:off x="5787613" y="3437344"/>
            <a:ext cx="136151" cy="261342"/>
          </a:xfrm>
          <a:prstGeom prst="rect">
            <a:avLst/>
          </a:prstGeom>
        </p:spPr>
        <p:txBody>
          <a:bodyPr vert="horz" wrap="square" lIns="0" tIns="10085" rIns="0" bIns="0" rtlCol="0">
            <a:spAutoFit/>
          </a:bodyPr>
          <a:lstStyle/>
          <a:p>
            <a:pPr marL="11206">
              <a:spcBef>
                <a:spcPts val="79"/>
              </a:spcBef>
            </a:pPr>
            <a:r>
              <a:rPr sz="1632" spc="-4" dirty="0">
                <a:latin typeface="Symbol"/>
                <a:cs typeface="Symbol"/>
              </a:rPr>
              <a:t></a:t>
            </a:r>
            <a:endParaRPr sz="1632">
              <a:latin typeface="Symbol"/>
              <a:cs typeface="Symbol"/>
            </a:endParaRPr>
          </a:p>
        </p:txBody>
      </p:sp>
      <p:sp>
        <p:nvSpPr>
          <p:cNvPr id="18" name="object 18"/>
          <p:cNvSpPr txBox="1"/>
          <p:nvPr/>
        </p:nvSpPr>
        <p:spPr>
          <a:xfrm>
            <a:off x="4241200" y="3672977"/>
            <a:ext cx="770965" cy="367756"/>
          </a:xfrm>
          <a:prstGeom prst="rect">
            <a:avLst/>
          </a:prstGeom>
        </p:spPr>
        <p:txBody>
          <a:bodyPr vert="horz" wrap="square" lIns="0" tIns="14568" rIns="0" bIns="0" rtlCol="0">
            <a:spAutoFit/>
          </a:bodyPr>
          <a:lstStyle/>
          <a:p>
            <a:pPr marL="11206">
              <a:spcBef>
                <a:spcPts val="115"/>
              </a:spcBef>
            </a:pPr>
            <a:r>
              <a:rPr sz="2294" i="1" spc="62" dirty="0">
                <a:latin typeface="Times New Roman"/>
                <a:cs typeface="Times New Roman"/>
              </a:rPr>
              <a:t>m</a:t>
            </a:r>
            <a:r>
              <a:rPr sz="2294" b="1" spc="62" dirty="0">
                <a:latin typeface="Times New Roman"/>
                <a:cs typeface="Times New Roman"/>
              </a:rPr>
              <a:t>(</a:t>
            </a:r>
            <a:r>
              <a:rPr sz="2294" i="1" spc="62" dirty="0">
                <a:latin typeface="Times New Roman"/>
                <a:cs typeface="Times New Roman"/>
              </a:rPr>
              <a:t>t</a:t>
            </a:r>
            <a:r>
              <a:rPr sz="2294" b="1" spc="62" dirty="0">
                <a:latin typeface="Times New Roman"/>
                <a:cs typeface="Times New Roman"/>
              </a:rPr>
              <a:t>)</a:t>
            </a:r>
            <a:r>
              <a:rPr sz="2294" b="1" spc="-110" dirty="0">
                <a:latin typeface="Times New Roman"/>
                <a:cs typeface="Times New Roman"/>
              </a:rPr>
              <a:t> </a:t>
            </a:r>
            <a:r>
              <a:rPr sz="2294" spc="13" dirty="0">
                <a:latin typeface="Symbol"/>
                <a:cs typeface="Symbol"/>
              </a:rPr>
              <a:t></a:t>
            </a:r>
            <a:endParaRPr sz="2294">
              <a:latin typeface="Symbol"/>
              <a:cs typeface="Symbol"/>
            </a:endParaRPr>
          </a:p>
        </p:txBody>
      </p:sp>
      <p:sp>
        <p:nvSpPr>
          <p:cNvPr id="19" name="object 19"/>
          <p:cNvSpPr/>
          <p:nvPr/>
        </p:nvSpPr>
        <p:spPr>
          <a:xfrm>
            <a:off x="5208482" y="5326402"/>
            <a:ext cx="376518" cy="0"/>
          </a:xfrm>
          <a:custGeom>
            <a:avLst/>
            <a:gdLst/>
            <a:ahLst/>
            <a:cxnLst/>
            <a:rect l="l" t="t" r="r" b="b"/>
            <a:pathLst>
              <a:path w="426720">
                <a:moveTo>
                  <a:pt x="0" y="0"/>
                </a:moveTo>
                <a:lnTo>
                  <a:pt x="426725" y="0"/>
                </a:lnTo>
              </a:path>
            </a:pathLst>
          </a:custGeom>
          <a:ln w="19434">
            <a:solidFill>
              <a:srgbClr val="000000"/>
            </a:solidFill>
          </a:ln>
        </p:spPr>
        <p:txBody>
          <a:bodyPr wrap="square" lIns="0" tIns="0" rIns="0" bIns="0" rtlCol="0"/>
          <a:lstStyle/>
          <a:p>
            <a:endParaRPr sz="1588"/>
          </a:p>
        </p:txBody>
      </p:sp>
      <p:sp>
        <p:nvSpPr>
          <p:cNvPr id="20" name="object 20"/>
          <p:cNvSpPr/>
          <p:nvPr/>
        </p:nvSpPr>
        <p:spPr>
          <a:xfrm>
            <a:off x="6110789" y="4968699"/>
            <a:ext cx="364751" cy="0"/>
          </a:xfrm>
          <a:custGeom>
            <a:avLst/>
            <a:gdLst/>
            <a:ahLst/>
            <a:cxnLst/>
            <a:rect l="l" t="t" r="r" b="b"/>
            <a:pathLst>
              <a:path w="413385">
                <a:moveTo>
                  <a:pt x="0" y="0"/>
                </a:moveTo>
                <a:lnTo>
                  <a:pt x="412998" y="0"/>
                </a:lnTo>
              </a:path>
            </a:pathLst>
          </a:custGeom>
          <a:ln w="9717">
            <a:solidFill>
              <a:srgbClr val="000000"/>
            </a:solidFill>
          </a:ln>
        </p:spPr>
        <p:txBody>
          <a:bodyPr wrap="square" lIns="0" tIns="0" rIns="0" bIns="0" rtlCol="0"/>
          <a:lstStyle/>
          <a:p>
            <a:endParaRPr sz="1588"/>
          </a:p>
        </p:txBody>
      </p:sp>
      <p:sp>
        <p:nvSpPr>
          <p:cNvPr id="21" name="object 21"/>
          <p:cNvSpPr txBox="1"/>
          <p:nvPr/>
        </p:nvSpPr>
        <p:spPr>
          <a:xfrm>
            <a:off x="6322805" y="4948739"/>
            <a:ext cx="124385" cy="399431"/>
          </a:xfrm>
          <a:prstGeom prst="rect">
            <a:avLst/>
          </a:prstGeom>
        </p:spPr>
        <p:txBody>
          <a:bodyPr vert="horz" wrap="square" lIns="0" tIns="14568" rIns="0" bIns="0" rtlCol="0">
            <a:spAutoFit/>
          </a:bodyPr>
          <a:lstStyle/>
          <a:p>
            <a:pPr marL="26896">
              <a:lnSpc>
                <a:spcPts val="1452"/>
              </a:lnSpc>
              <a:spcBef>
                <a:spcPts val="115"/>
              </a:spcBef>
            </a:pPr>
            <a:r>
              <a:rPr sz="1324" spc="13" dirty="0">
                <a:latin typeface="Times New Roman"/>
                <a:cs typeface="Times New Roman"/>
              </a:rPr>
              <a:t>2</a:t>
            </a:r>
            <a:endParaRPr sz="1324">
              <a:latin typeface="Times New Roman"/>
              <a:cs typeface="Times New Roman"/>
            </a:endParaRPr>
          </a:p>
          <a:p>
            <a:pPr marL="11206">
              <a:lnSpc>
                <a:spcPts val="1452"/>
              </a:lnSpc>
            </a:pPr>
            <a:r>
              <a:rPr sz="1324" i="1" spc="13" dirty="0">
                <a:latin typeface="Times New Roman"/>
                <a:cs typeface="Times New Roman"/>
              </a:rPr>
              <a:t>d</a:t>
            </a:r>
            <a:endParaRPr sz="1324">
              <a:latin typeface="Times New Roman"/>
              <a:cs typeface="Times New Roman"/>
            </a:endParaRPr>
          </a:p>
        </p:txBody>
      </p:sp>
      <p:sp>
        <p:nvSpPr>
          <p:cNvPr id="22" name="object 22"/>
          <p:cNvSpPr txBox="1"/>
          <p:nvPr/>
        </p:nvSpPr>
        <p:spPr>
          <a:xfrm>
            <a:off x="6115720" y="4987736"/>
            <a:ext cx="218515" cy="302123"/>
          </a:xfrm>
          <a:prstGeom prst="rect">
            <a:avLst/>
          </a:prstGeom>
        </p:spPr>
        <p:txBody>
          <a:bodyPr vert="horz" wrap="square" lIns="0" tIns="10085" rIns="0" bIns="0" rtlCol="0">
            <a:spAutoFit/>
          </a:bodyPr>
          <a:lstStyle/>
          <a:p>
            <a:pPr marL="11206">
              <a:spcBef>
                <a:spcPts val="79"/>
              </a:spcBef>
            </a:pPr>
            <a:r>
              <a:rPr sz="1897" spc="66" dirty="0">
                <a:latin typeface="Times New Roman"/>
                <a:cs typeface="Times New Roman"/>
              </a:rPr>
              <a:t>2</a:t>
            </a:r>
            <a:r>
              <a:rPr sz="1897" i="1" spc="-4" dirty="0">
                <a:latin typeface="Times New Roman"/>
                <a:cs typeface="Times New Roman"/>
              </a:rPr>
              <a:t>t</a:t>
            </a:r>
            <a:endParaRPr sz="1897">
              <a:latin typeface="Times New Roman"/>
              <a:cs typeface="Times New Roman"/>
            </a:endParaRPr>
          </a:p>
        </p:txBody>
      </p:sp>
      <p:sp>
        <p:nvSpPr>
          <p:cNvPr id="23" name="object 23"/>
          <p:cNvSpPr txBox="1"/>
          <p:nvPr/>
        </p:nvSpPr>
        <p:spPr>
          <a:xfrm>
            <a:off x="6155166" y="4519779"/>
            <a:ext cx="247090" cy="302187"/>
          </a:xfrm>
          <a:prstGeom prst="rect">
            <a:avLst/>
          </a:prstGeom>
        </p:spPr>
        <p:txBody>
          <a:bodyPr vert="horz" wrap="square" lIns="0" tIns="10085" rIns="0" bIns="0" rtlCol="0">
            <a:spAutoFit/>
          </a:bodyPr>
          <a:lstStyle/>
          <a:p>
            <a:pPr marL="33619">
              <a:spcBef>
                <a:spcPts val="79"/>
              </a:spcBef>
            </a:pPr>
            <a:r>
              <a:rPr sz="2846" i="1" spc="-6" baseline="-24547" dirty="0">
                <a:latin typeface="Times New Roman"/>
                <a:cs typeface="Times New Roman"/>
              </a:rPr>
              <a:t>t</a:t>
            </a:r>
            <a:r>
              <a:rPr sz="2846" i="1" spc="-449" baseline="-24547" dirty="0">
                <a:latin typeface="Times New Roman"/>
                <a:cs typeface="Times New Roman"/>
              </a:rPr>
              <a:t> </a:t>
            </a:r>
            <a:r>
              <a:rPr sz="1324" spc="13" dirty="0">
                <a:latin typeface="Times New Roman"/>
                <a:cs typeface="Times New Roman"/>
              </a:rPr>
              <a:t>2</a:t>
            </a:r>
            <a:endParaRPr sz="1324">
              <a:latin typeface="Times New Roman"/>
              <a:cs typeface="Times New Roman"/>
            </a:endParaRPr>
          </a:p>
        </p:txBody>
      </p:sp>
      <p:sp>
        <p:nvSpPr>
          <p:cNvPr id="24" name="object 24"/>
          <p:cNvSpPr txBox="1"/>
          <p:nvPr/>
        </p:nvSpPr>
        <p:spPr>
          <a:xfrm>
            <a:off x="5351928" y="5602267"/>
            <a:ext cx="142875" cy="302123"/>
          </a:xfrm>
          <a:prstGeom prst="rect">
            <a:avLst/>
          </a:prstGeom>
        </p:spPr>
        <p:txBody>
          <a:bodyPr vert="horz" wrap="square" lIns="0" tIns="10085" rIns="0" bIns="0" rtlCol="0">
            <a:spAutoFit/>
          </a:bodyPr>
          <a:lstStyle/>
          <a:p>
            <a:pPr marL="11206">
              <a:spcBef>
                <a:spcPts val="79"/>
              </a:spcBef>
            </a:pPr>
            <a:r>
              <a:rPr sz="1897" i="1" spc="-4" dirty="0">
                <a:latin typeface="Times New Roman"/>
                <a:cs typeface="Times New Roman"/>
              </a:rPr>
              <a:t>d</a:t>
            </a:r>
            <a:endParaRPr sz="1897">
              <a:latin typeface="Times New Roman"/>
              <a:cs typeface="Times New Roman"/>
            </a:endParaRPr>
          </a:p>
        </p:txBody>
      </p:sp>
      <p:sp>
        <p:nvSpPr>
          <p:cNvPr id="25" name="object 25"/>
          <p:cNvSpPr txBox="1"/>
          <p:nvPr/>
        </p:nvSpPr>
        <p:spPr>
          <a:xfrm>
            <a:off x="5631627" y="5007234"/>
            <a:ext cx="319928" cy="509227"/>
          </a:xfrm>
          <a:prstGeom prst="rect">
            <a:avLst/>
          </a:prstGeom>
        </p:spPr>
        <p:txBody>
          <a:bodyPr vert="horz" wrap="square" lIns="0" tIns="13447" rIns="0" bIns="0" rtlCol="0">
            <a:spAutoFit/>
          </a:bodyPr>
          <a:lstStyle/>
          <a:p>
            <a:pPr marL="11206">
              <a:spcBef>
                <a:spcPts val="106"/>
              </a:spcBef>
            </a:pPr>
            <a:r>
              <a:rPr sz="3221" i="1" dirty="0">
                <a:latin typeface="Times New Roman"/>
                <a:cs typeface="Times New Roman"/>
              </a:rPr>
              <a:t>t</a:t>
            </a:r>
            <a:r>
              <a:rPr sz="3221" i="1" spc="9" dirty="0">
                <a:latin typeface="Times New Roman"/>
                <a:cs typeface="Times New Roman"/>
              </a:rPr>
              <a:t>e</a:t>
            </a:r>
            <a:endParaRPr sz="3221">
              <a:latin typeface="Times New Roman"/>
              <a:cs typeface="Times New Roman"/>
            </a:endParaRPr>
          </a:p>
        </p:txBody>
      </p:sp>
      <p:sp>
        <p:nvSpPr>
          <p:cNvPr id="26" name="object 26"/>
          <p:cNvSpPr txBox="1"/>
          <p:nvPr/>
        </p:nvSpPr>
        <p:spPr>
          <a:xfrm>
            <a:off x="5201769" y="5144394"/>
            <a:ext cx="344581" cy="509163"/>
          </a:xfrm>
          <a:prstGeom prst="rect">
            <a:avLst/>
          </a:prstGeom>
        </p:spPr>
        <p:txBody>
          <a:bodyPr vert="horz" wrap="square" lIns="0" tIns="13447" rIns="0" bIns="0" rtlCol="0">
            <a:spAutoFit/>
          </a:bodyPr>
          <a:lstStyle/>
          <a:p>
            <a:pPr marL="33619">
              <a:spcBef>
                <a:spcPts val="106"/>
              </a:spcBef>
            </a:pPr>
            <a:r>
              <a:rPr sz="4831" i="1" spc="6" baseline="-25114" dirty="0">
                <a:latin typeface="Times New Roman"/>
                <a:cs typeface="Times New Roman"/>
              </a:rPr>
              <a:t>t</a:t>
            </a:r>
            <a:r>
              <a:rPr sz="4831" i="1" spc="-774" baseline="-25114" dirty="0">
                <a:latin typeface="Times New Roman"/>
                <a:cs typeface="Times New Roman"/>
              </a:rPr>
              <a:t> </a:t>
            </a:r>
            <a:r>
              <a:rPr sz="1897" spc="-4" dirty="0">
                <a:latin typeface="Times New Roman"/>
                <a:cs typeface="Times New Roman"/>
              </a:rPr>
              <a:t>2</a:t>
            </a:r>
            <a:endParaRPr sz="1897">
              <a:latin typeface="Times New Roman"/>
              <a:cs typeface="Times New Roman"/>
            </a:endParaRPr>
          </a:p>
        </p:txBody>
      </p:sp>
      <p:sp>
        <p:nvSpPr>
          <p:cNvPr id="27" name="object 27"/>
          <p:cNvSpPr txBox="1"/>
          <p:nvPr/>
        </p:nvSpPr>
        <p:spPr>
          <a:xfrm>
            <a:off x="5237628" y="4747706"/>
            <a:ext cx="296956" cy="509227"/>
          </a:xfrm>
          <a:prstGeom prst="rect">
            <a:avLst/>
          </a:prstGeom>
        </p:spPr>
        <p:txBody>
          <a:bodyPr vert="horz" wrap="square" lIns="0" tIns="13447" rIns="0" bIns="0" rtlCol="0">
            <a:spAutoFit/>
          </a:bodyPr>
          <a:lstStyle/>
          <a:p>
            <a:pPr marL="11206">
              <a:spcBef>
                <a:spcPts val="106"/>
              </a:spcBef>
            </a:pPr>
            <a:r>
              <a:rPr sz="3221" i="1" spc="9" dirty="0">
                <a:latin typeface="Times New Roman"/>
                <a:cs typeface="Times New Roman"/>
              </a:rPr>
              <a:t>K</a:t>
            </a:r>
            <a:endParaRPr sz="3221">
              <a:latin typeface="Times New Roman"/>
              <a:cs typeface="Times New Roman"/>
            </a:endParaRPr>
          </a:p>
        </p:txBody>
      </p:sp>
      <p:sp>
        <p:nvSpPr>
          <p:cNvPr id="28" name="object 28"/>
          <p:cNvSpPr txBox="1"/>
          <p:nvPr/>
        </p:nvSpPr>
        <p:spPr>
          <a:xfrm>
            <a:off x="5950322" y="4777962"/>
            <a:ext cx="154641" cy="302123"/>
          </a:xfrm>
          <a:prstGeom prst="rect">
            <a:avLst/>
          </a:prstGeom>
        </p:spPr>
        <p:txBody>
          <a:bodyPr vert="horz" wrap="square" lIns="0" tIns="10085" rIns="0" bIns="0" rtlCol="0">
            <a:spAutoFit/>
          </a:bodyPr>
          <a:lstStyle/>
          <a:p>
            <a:pPr marL="11206">
              <a:spcBef>
                <a:spcPts val="79"/>
              </a:spcBef>
            </a:pPr>
            <a:r>
              <a:rPr sz="1897" spc="-4" dirty="0">
                <a:latin typeface="Symbol"/>
                <a:cs typeface="Symbol"/>
              </a:rPr>
              <a:t></a:t>
            </a:r>
            <a:endParaRPr sz="1897">
              <a:latin typeface="Symbol"/>
              <a:cs typeface="Symbol"/>
            </a:endParaRPr>
          </a:p>
        </p:txBody>
      </p:sp>
      <p:sp>
        <p:nvSpPr>
          <p:cNvPr id="29" name="object 29"/>
          <p:cNvSpPr txBox="1"/>
          <p:nvPr/>
        </p:nvSpPr>
        <p:spPr>
          <a:xfrm>
            <a:off x="4869178" y="5007234"/>
            <a:ext cx="248771" cy="509227"/>
          </a:xfrm>
          <a:prstGeom prst="rect">
            <a:avLst/>
          </a:prstGeom>
        </p:spPr>
        <p:txBody>
          <a:bodyPr vert="horz" wrap="square" lIns="0" tIns="13447" rIns="0" bIns="0" rtlCol="0">
            <a:spAutoFit/>
          </a:bodyPr>
          <a:lstStyle/>
          <a:p>
            <a:pPr marL="11206">
              <a:spcBef>
                <a:spcPts val="106"/>
              </a:spcBef>
            </a:pPr>
            <a:r>
              <a:rPr sz="3221" spc="9" dirty="0">
                <a:latin typeface="Symbol"/>
                <a:cs typeface="Symbol"/>
              </a:rPr>
              <a:t></a:t>
            </a:r>
            <a:endParaRPr sz="3221">
              <a:latin typeface="Symbol"/>
              <a:cs typeface="Symbol"/>
            </a:endParaRPr>
          </a:p>
        </p:txBody>
      </p:sp>
      <p:sp>
        <p:nvSpPr>
          <p:cNvPr id="30" name="object 30"/>
          <p:cNvSpPr txBox="1">
            <a:spLocks noGrp="1"/>
          </p:cNvSpPr>
          <p:nvPr>
            <p:ph type="title"/>
          </p:nvPr>
        </p:nvSpPr>
        <p:spPr>
          <a:xfrm>
            <a:off x="1892968" y="566430"/>
            <a:ext cx="63152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1" name="object 31"/>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2" name="object 32"/>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128</a:t>
            </a:r>
            <a:endParaRPr sz="1235">
              <a:latin typeface="Arial"/>
              <a:cs typeface="Arial"/>
            </a:endParaRPr>
          </a:p>
        </p:txBody>
      </p:sp>
    </p:spTree>
    <p:extLst>
      <p:ext uri="{BB962C8B-B14F-4D97-AF65-F5344CB8AC3E}">
        <p14:creationId xmlns:p14="http://schemas.microsoft.com/office/powerpoint/2010/main" val="24099208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17085" y="2088328"/>
            <a:ext cx="168088" cy="2915771"/>
          </a:xfrm>
          <a:custGeom>
            <a:avLst/>
            <a:gdLst/>
            <a:ahLst/>
            <a:cxnLst/>
            <a:rect l="l" t="t" r="r" b="b"/>
            <a:pathLst>
              <a:path w="190500" h="3304540">
                <a:moveTo>
                  <a:pt x="190500" y="190500"/>
                </a:moveTo>
                <a:lnTo>
                  <a:pt x="96012" y="0"/>
                </a:lnTo>
                <a:lnTo>
                  <a:pt x="0" y="190500"/>
                </a:lnTo>
                <a:lnTo>
                  <a:pt x="76200" y="130023"/>
                </a:lnTo>
                <a:lnTo>
                  <a:pt x="76200" y="114300"/>
                </a:lnTo>
                <a:lnTo>
                  <a:pt x="114300" y="114300"/>
                </a:lnTo>
                <a:lnTo>
                  <a:pt x="114300" y="129048"/>
                </a:lnTo>
                <a:lnTo>
                  <a:pt x="190500" y="190500"/>
                </a:lnTo>
                <a:close/>
              </a:path>
              <a:path w="190500" h="3304540">
                <a:moveTo>
                  <a:pt x="96012" y="114300"/>
                </a:moveTo>
                <a:lnTo>
                  <a:pt x="76200" y="114300"/>
                </a:lnTo>
                <a:lnTo>
                  <a:pt x="76200" y="130023"/>
                </a:lnTo>
                <a:lnTo>
                  <a:pt x="96012" y="114300"/>
                </a:lnTo>
                <a:close/>
              </a:path>
              <a:path w="190500" h="3304540">
                <a:moveTo>
                  <a:pt x="114300" y="3304032"/>
                </a:moveTo>
                <a:lnTo>
                  <a:pt x="114300" y="129048"/>
                </a:lnTo>
                <a:lnTo>
                  <a:pt x="96012" y="114300"/>
                </a:lnTo>
                <a:lnTo>
                  <a:pt x="76200" y="130023"/>
                </a:lnTo>
                <a:lnTo>
                  <a:pt x="76200" y="3304032"/>
                </a:lnTo>
                <a:lnTo>
                  <a:pt x="114300" y="3304032"/>
                </a:lnTo>
                <a:close/>
              </a:path>
              <a:path w="190500" h="3304540">
                <a:moveTo>
                  <a:pt x="114300" y="129048"/>
                </a:moveTo>
                <a:lnTo>
                  <a:pt x="114300" y="114300"/>
                </a:lnTo>
                <a:lnTo>
                  <a:pt x="96012" y="114300"/>
                </a:lnTo>
                <a:lnTo>
                  <a:pt x="114300" y="129048"/>
                </a:lnTo>
                <a:close/>
              </a:path>
            </a:pathLst>
          </a:custGeom>
          <a:solidFill>
            <a:srgbClr val="7F0000"/>
          </a:solidFill>
        </p:spPr>
        <p:txBody>
          <a:bodyPr wrap="square" lIns="0" tIns="0" rIns="0" bIns="0" rtlCol="0"/>
          <a:lstStyle/>
          <a:p>
            <a:endParaRPr sz="1588"/>
          </a:p>
        </p:txBody>
      </p:sp>
      <p:sp>
        <p:nvSpPr>
          <p:cNvPr id="3" name="object 3"/>
          <p:cNvSpPr/>
          <p:nvPr/>
        </p:nvSpPr>
        <p:spPr>
          <a:xfrm>
            <a:off x="4101801" y="4918934"/>
            <a:ext cx="4545106" cy="168088"/>
          </a:xfrm>
          <a:custGeom>
            <a:avLst/>
            <a:gdLst/>
            <a:ahLst/>
            <a:cxnLst/>
            <a:rect l="l" t="t" r="r" b="b"/>
            <a:pathLst>
              <a:path w="5151120" h="190500">
                <a:moveTo>
                  <a:pt x="5036820" y="96012"/>
                </a:moveTo>
                <a:lnTo>
                  <a:pt x="5021096" y="76200"/>
                </a:lnTo>
                <a:lnTo>
                  <a:pt x="0" y="76200"/>
                </a:lnTo>
                <a:lnTo>
                  <a:pt x="0" y="114300"/>
                </a:lnTo>
                <a:lnTo>
                  <a:pt x="5022071" y="114300"/>
                </a:lnTo>
                <a:lnTo>
                  <a:pt x="5036820" y="96012"/>
                </a:lnTo>
                <a:close/>
              </a:path>
              <a:path w="5151120" h="190500">
                <a:moveTo>
                  <a:pt x="5151120" y="96012"/>
                </a:moveTo>
                <a:lnTo>
                  <a:pt x="4960620" y="0"/>
                </a:lnTo>
                <a:lnTo>
                  <a:pt x="5021096" y="76200"/>
                </a:lnTo>
                <a:lnTo>
                  <a:pt x="5036820" y="76200"/>
                </a:lnTo>
                <a:lnTo>
                  <a:pt x="5036820" y="152704"/>
                </a:lnTo>
                <a:lnTo>
                  <a:pt x="5151120" y="96012"/>
                </a:lnTo>
                <a:close/>
              </a:path>
              <a:path w="5151120" h="190500">
                <a:moveTo>
                  <a:pt x="5036820" y="152704"/>
                </a:moveTo>
                <a:lnTo>
                  <a:pt x="5036820" y="114300"/>
                </a:lnTo>
                <a:lnTo>
                  <a:pt x="5022071" y="114300"/>
                </a:lnTo>
                <a:lnTo>
                  <a:pt x="4960620" y="190500"/>
                </a:lnTo>
                <a:lnTo>
                  <a:pt x="5036820" y="152704"/>
                </a:lnTo>
                <a:close/>
              </a:path>
              <a:path w="5151120" h="190500">
                <a:moveTo>
                  <a:pt x="5036820" y="96012"/>
                </a:moveTo>
                <a:lnTo>
                  <a:pt x="5036820" y="76200"/>
                </a:lnTo>
                <a:lnTo>
                  <a:pt x="5021096" y="76200"/>
                </a:lnTo>
                <a:lnTo>
                  <a:pt x="5036820" y="96012"/>
                </a:lnTo>
                <a:close/>
              </a:path>
              <a:path w="5151120" h="190500">
                <a:moveTo>
                  <a:pt x="5036820" y="114300"/>
                </a:moveTo>
                <a:lnTo>
                  <a:pt x="5036820" y="96012"/>
                </a:lnTo>
                <a:lnTo>
                  <a:pt x="5022071" y="114300"/>
                </a:lnTo>
                <a:lnTo>
                  <a:pt x="5036820" y="114300"/>
                </a:lnTo>
                <a:close/>
              </a:path>
            </a:pathLst>
          </a:custGeom>
          <a:solidFill>
            <a:srgbClr val="7F0000"/>
          </a:solidFill>
        </p:spPr>
        <p:txBody>
          <a:bodyPr wrap="square" lIns="0" tIns="0" rIns="0" bIns="0" rtlCol="0"/>
          <a:lstStyle/>
          <a:p>
            <a:endParaRPr sz="1588"/>
          </a:p>
        </p:txBody>
      </p:sp>
      <p:sp>
        <p:nvSpPr>
          <p:cNvPr id="4" name="object 4"/>
          <p:cNvSpPr/>
          <p:nvPr/>
        </p:nvSpPr>
        <p:spPr>
          <a:xfrm>
            <a:off x="4101800" y="2178529"/>
            <a:ext cx="3166782" cy="2825563"/>
          </a:xfrm>
          <a:custGeom>
            <a:avLst/>
            <a:gdLst/>
            <a:ahLst/>
            <a:cxnLst/>
            <a:rect l="l" t="t" r="r" b="b"/>
            <a:pathLst>
              <a:path w="3589020" h="3202304">
                <a:moveTo>
                  <a:pt x="0" y="3122556"/>
                </a:moveTo>
                <a:lnTo>
                  <a:pt x="20651" y="3063506"/>
                </a:lnTo>
                <a:lnTo>
                  <a:pt x="41301" y="3004478"/>
                </a:lnTo>
                <a:lnTo>
                  <a:pt x="61949" y="2945491"/>
                </a:lnTo>
                <a:lnTo>
                  <a:pt x="82591" y="2886566"/>
                </a:lnTo>
                <a:lnTo>
                  <a:pt x="103225" y="2827721"/>
                </a:lnTo>
                <a:lnTo>
                  <a:pt x="123847" y="2768978"/>
                </a:lnTo>
                <a:lnTo>
                  <a:pt x="144456" y="2710354"/>
                </a:lnTo>
                <a:lnTo>
                  <a:pt x="165048" y="2651870"/>
                </a:lnTo>
                <a:lnTo>
                  <a:pt x="185620" y="2593546"/>
                </a:lnTo>
                <a:lnTo>
                  <a:pt x="206170" y="2535400"/>
                </a:lnTo>
                <a:lnTo>
                  <a:pt x="226695" y="2477453"/>
                </a:lnTo>
                <a:lnTo>
                  <a:pt x="247192" y="2419724"/>
                </a:lnTo>
                <a:lnTo>
                  <a:pt x="267659" y="2362233"/>
                </a:lnTo>
                <a:lnTo>
                  <a:pt x="288093" y="2304999"/>
                </a:lnTo>
                <a:lnTo>
                  <a:pt x="308490" y="2248042"/>
                </a:lnTo>
                <a:lnTo>
                  <a:pt x="328849" y="2191382"/>
                </a:lnTo>
                <a:lnTo>
                  <a:pt x="349167" y="2135038"/>
                </a:lnTo>
                <a:lnTo>
                  <a:pt x="369440" y="2079029"/>
                </a:lnTo>
                <a:lnTo>
                  <a:pt x="389666" y="2023376"/>
                </a:lnTo>
                <a:lnTo>
                  <a:pt x="409843" y="1968098"/>
                </a:lnTo>
                <a:lnTo>
                  <a:pt x="429967" y="1913215"/>
                </a:lnTo>
                <a:lnTo>
                  <a:pt x="450035" y="1858745"/>
                </a:lnTo>
                <a:lnTo>
                  <a:pt x="470046" y="1804709"/>
                </a:lnTo>
                <a:lnTo>
                  <a:pt x="489996" y="1751127"/>
                </a:lnTo>
                <a:lnTo>
                  <a:pt x="509882" y="1698018"/>
                </a:lnTo>
                <a:lnTo>
                  <a:pt x="529703" y="1645401"/>
                </a:lnTo>
                <a:lnTo>
                  <a:pt x="549454" y="1593296"/>
                </a:lnTo>
                <a:lnTo>
                  <a:pt x="569133" y="1541723"/>
                </a:lnTo>
                <a:lnTo>
                  <a:pt x="588738" y="1490702"/>
                </a:lnTo>
                <a:lnTo>
                  <a:pt x="608266" y="1440251"/>
                </a:lnTo>
                <a:lnTo>
                  <a:pt x="627714" y="1390391"/>
                </a:lnTo>
                <a:lnTo>
                  <a:pt x="647079" y="1341141"/>
                </a:lnTo>
                <a:lnTo>
                  <a:pt x="666358" y="1292521"/>
                </a:lnTo>
                <a:lnTo>
                  <a:pt x="685549" y="1244550"/>
                </a:lnTo>
                <a:lnTo>
                  <a:pt x="704649" y="1197248"/>
                </a:lnTo>
                <a:lnTo>
                  <a:pt x="723656" y="1150635"/>
                </a:lnTo>
                <a:lnTo>
                  <a:pt x="742565" y="1104729"/>
                </a:lnTo>
                <a:lnTo>
                  <a:pt x="761376" y="1059552"/>
                </a:lnTo>
                <a:lnTo>
                  <a:pt x="780085" y="1015122"/>
                </a:lnTo>
                <a:lnTo>
                  <a:pt x="798688" y="971459"/>
                </a:lnTo>
                <a:lnTo>
                  <a:pt x="817185" y="928582"/>
                </a:lnTo>
                <a:lnTo>
                  <a:pt x="835571" y="886512"/>
                </a:lnTo>
                <a:lnTo>
                  <a:pt x="853844" y="845267"/>
                </a:lnTo>
                <a:lnTo>
                  <a:pt x="872001" y="804868"/>
                </a:lnTo>
                <a:lnTo>
                  <a:pt x="890039" y="765333"/>
                </a:lnTo>
                <a:lnTo>
                  <a:pt x="907957" y="726683"/>
                </a:lnTo>
                <a:lnTo>
                  <a:pt x="925750" y="688938"/>
                </a:lnTo>
                <a:lnTo>
                  <a:pt x="943416" y="652116"/>
                </a:lnTo>
                <a:lnTo>
                  <a:pt x="960953" y="616237"/>
                </a:lnTo>
                <a:lnTo>
                  <a:pt x="978358" y="581322"/>
                </a:lnTo>
                <a:lnTo>
                  <a:pt x="1012760" y="514458"/>
                </a:lnTo>
                <a:lnTo>
                  <a:pt x="1046599" y="451681"/>
                </a:lnTo>
                <a:lnTo>
                  <a:pt x="1079854" y="393148"/>
                </a:lnTo>
                <a:lnTo>
                  <a:pt x="1112503" y="339015"/>
                </a:lnTo>
                <a:lnTo>
                  <a:pt x="1144523" y="289440"/>
                </a:lnTo>
                <a:lnTo>
                  <a:pt x="1183814" y="233759"/>
                </a:lnTo>
                <a:lnTo>
                  <a:pt x="1222091" y="184665"/>
                </a:lnTo>
                <a:lnTo>
                  <a:pt x="1259404" y="141922"/>
                </a:lnTo>
                <a:lnTo>
                  <a:pt x="1295802" y="105290"/>
                </a:lnTo>
                <a:lnTo>
                  <a:pt x="1331334" y="74533"/>
                </a:lnTo>
                <a:lnTo>
                  <a:pt x="1366051" y="49410"/>
                </a:lnTo>
                <a:lnTo>
                  <a:pt x="1400002" y="29686"/>
                </a:lnTo>
                <a:lnTo>
                  <a:pt x="1465805" y="5476"/>
                </a:lnTo>
                <a:lnTo>
                  <a:pt x="1529139" y="0"/>
                </a:lnTo>
                <a:lnTo>
                  <a:pt x="1560004" y="3690"/>
                </a:lnTo>
                <a:lnTo>
                  <a:pt x="1620379" y="22740"/>
                </a:lnTo>
                <a:lnTo>
                  <a:pt x="1679278" y="55760"/>
                </a:lnTo>
                <a:lnTo>
                  <a:pt x="1737098" y="100845"/>
                </a:lnTo>
                <a:lnTo>
                  <a:pt x="1765726" y="127317"/>
                </a:lnTo>
                <a:lnTo>
                  <a:pt x="1794234" y="156090"/>
                </a:lnTo>
                <a:lnTo>
                  <a:pt x="1822671" y="186928"/>
                </a:lnTo>
                <a:lnTo>
                  <a:pt x="1851085" y="219590"/>
                </a:lnTo>
                <a:lnTo>
                  <a:pt x="1879528" y="253841"/>
                </a:lnTo>
                <a:lnTo>
                  <a:pt x="1908047" y="289440"/>
                </a:lnTo>
                <a:lnTo>
                  <a:pt x="1945239" y="342490"/>
                </a:lnTo>
                <a:lnTo>
                  <a:pt x="1982153" y="407353"/>
                </a:lnTo>
                <a:lnTo>
                  <a:pt x="2000496" y="443806"/>
                </a:lnTo>
                <a:lnTo>
                  <a:pt x="2018755" y="482723"/>
                </a:lnTo>
                <a:lnTo>
                  <a:pt x="2036928" y="523940"/>
                </a:lnTo>
                <a:lnTo>
                  <a:pt x="2055008" y="567294"/>
                </a:lnTo>
                <a:lnTo>
                  <a:pt x="2072993" y="612623"/>
                </a:lnTo>
                <a:lnTo>
                  <a:pt x="2090877" y="659762"/>
                </a:lnTo>
                <a:lnTo>
                  <a:pt x="2108655" y="708549"/>
                </a:lnTo>
                <a:lnTo>
                  <a:pt x="2126324" y="758820"/>
                </a:lnTo>
                <a:lnTo>
                  <a:pt x="2143878" y="810412"/>
                </a:lnTo>
                <a:lnTo>
                  <a:pt x="2161314" y="863163"/>
                </a:lnTo>
                <a:lnTo>
                  <a:pt x="2178627" y="916908"/>
                </a:lnTo>
                <a:lnTo>
                  <a:pt x="2195811" y="971485"/>
                </a:lnTo>
                <a:lnTo>
                  <a:pt x="2212863" y="1026731"/>
                </a:lnTo>
                <a:lnTo>
                  <a:pt x="2229779" y="1082482"/>
                </a:lnTo>
                <a:lnTo>
                  <a:pt x="2246553" y="1138574"/>
                </a:lnTo>
                <a:lnTo>
                  <a:pt x="2263181" y="1194846"/>
                </a:lnTo>
                <a:lnTo>
                  <a:pt x="2279659" y="1251134"/>
                </a:lnTo>
                <a:lnTo>
                  <a:pt x="2295982" y="1307274"/>
                </a:lnTo>
                <a:lnTo>
                  <a:pt x="2312146" y="1363103"/>
                </a:lnTo>
                <a:lnTo>
                  <a:pt x="2328145" y="1418458"/>
                </a:lnTo>
                <a:lnTo>
                  <a:pt x="2343977" y="1473177"/>
                </a:lnTo>
                <a:lnTo>
                  <a:pt x="2359635" y="1527095"/>
                </a:lnTo>
                <a:lnTo>
                  <a:pt x="2375116" y="1580050"/>
                </a:lnTo>
                <a:lnTo>
                  <a:pt x="2390415" y="1631878"/>
                </a:lnTo>
                <a:lnTo>
                  <a:pt x="2405527" y="1682416"/>
                </a:lnTo>
                <a:lnTo>
                  <a:pt x="2420448" y="1731501"/>
                </a:lnTo>
                <a:lnTo>
                  <a:pt x="2435174" y="1778970"/>
                </a:lnTo>
                <a:lnTo>
                  <a:pt x="2449700" y="1824660"/>
                </a:lnTo>
                <a:lnTo>
                  <a:pt x="2464022" y="1868406"/>
                </a:lnTo>
                <a:lnTo>
                  <a:pt x="2478134" y="1910048"/>
                </a:lnTo>
                <a:lnTo>
                  <a:pt x="2492033" y="1949420"/>
                </a:lnTo>
                <a:lnTo>
                  <a:pt x="2505713" y="1986360"/>
                </a:lnTo>
                <a:lnTo>
                  <a:pt x="2548883" y="2093559"/>
                </a:lnTo>
                <a:lnTo>
                  <a:pt x="2575988" y="2159918"/>
                </a:lnTo>
                <a:lnTo>
                  <a:pt x="2600878" y="2220357"/>
                </a:lnTo>
                <a:lnTo>
                  <a:pt x="2623946" y="2275451"/>
                </a:lnTo>
                <a:lnTo>
                  <a:pt x="2645586" y="2325776"/>
                </a:lnTo>
                <a:lnTo>
                  <a:pt x="2666190" y="2371909"/>
                </a:lnTo>
                <a:lnTo>
                  <a:pt x="2686151" y="2414425"/>
                </a:lnTo>
                <a:lnTo>
                  <a:pt x="2705861" y="2453901"/>
                </a:lnTo>
                <a:lnTo>
                  <a:pt x="2725715" y="2490913"/>
                </a:lnTo>
                <a:lnTo>
                  <a:pt x="2746105" y="2526035"/>
                </a:lnTo>
                <a:lnTo>
                  <a:pt x="2767423" y="2559845"/>
                </a:lnTo>
                <a:lnTo>
                  <a:pt x="2790062" y="2592919"/>
                </a:lnTo>
                <a:lnTo>
                  <a:pt x="2814417" y="2625831"/>
                </a:lnTo>
                <a:lnTo>
                  <a:pt x="2840878" y="2659159"/>
                </a:lnTo>
                <a:lnTo>
                  <a:pt x="2869840" y="2693478"/>
                </a:lnTo>
                <a:lnTo>
                  <a:pt x="2901695" y="2729364"/>
                </a:lnTo>
                <a:lnTo>
                  <a:pt x="2933937" y="2763453"/>
                </a:lnTo>
                <a:lnTo>
                  <a:pt x="2967668" y="2796383"/>
                </a:lnTo>
                <a:lnTo>
                  <a:pt x="3002794" y="2828227"/>
                </a:lnTo>
                <a:lnTo>
                  <a:pt x="3039223" y="2859060"/>
                </a:lnTo>
                <a:lnTo>
                  <a:pt x="3076862" y="2888958"/>
                </a:lnTo>
                <a:lnTo>
                  <a:pt x="3115618" y="2917994"/>
                </a:lnTo>
                <a:lnTo>
                  <a:pt x="3155398" y="2946242"/>
                </a:lnTo>
                <a:lnTo>
                  <a:pt x="3196108" y="2973778"/>
                </a:lnTo>
                <a:lnTo>
                  <a:pt x="3237655" y="3000675"/>
                </a:lnTo>
                <a:lnTo>
                  <a:pt x="3279947" y="3027008"/>
                </a:lnTo>
                <a:lnTo>
                  <a:pt x="3322890" y="3052852"/>
                </a:lnTo>
                <a:lnTo>
                  <a:pt x="3366392" y="3078281"/>
                </a:lnTo>
                <a:lnTo>
                  <a:pt x="3410359" y="3103369"/>
                </a:lnTo>
                <a:lnTo>
                  <a:pt x="3454699" y="3128191"/>
                </a:lnTo>
                <a:lnTo>
                  <a:pt x="3499317" y="3152821"/>
                </a:lnTo>
                <a:lnTo>
                  <a:pt x="3544122" y="3177334"/>
                </a:lnTo>
                <a:lnTo>
                  <a:pt x="3589019" y="3201804"/>
                </a:lnTo>
              </a:path>
            </a:pathLst>
          </a:custGeom>
          <a:ln w="38099">
            <a:solidFill>
              <a:srgbClr val="FF00FF"/>
            </a:solidFill>
          </a:ln>
        </p:spPr>
        <p:txBody>
          <a:bodyPr wrap="square" lIns="0" tIns="0" rIns="0" bIns="0" rtlCol="0"/>
          <a:lstStyle/>
          <a:p>
            <a:endParaRPr sz="1588"/>
          </a:p>
        </p:txBody>
      </p:sp>
      <p:sp>
        <p:nvSpPr>
          <p:cNvPr id="5" name="object 5"/>
          <p:cNvSpPr/>
          <p:nvPr/>
        </p:nvSpPr>
        <p:spPr>
          <a:xfrm>
            <a:off x="4101800" y="3586089"/>
            <a:ext cx="4545106" cy="1418104"/>
          </a:xfrm>
          <a:custGeom>
            <a:avLst/>
            <a:gdLst/>
            <a:ahLst/>
            <a:cxnLst/>
            <a:rect l="l" t="t" r="r" b="b"/>
            <a:pathLst>
              <a:path w="5151120" h="1607185">
                <a:moveTo>
                  <a:pt x="0" y="1606570"/>
                </a:moveTo>
                <a:lnTo>
                  <a:pt x="41545" y="1570196"/>
                </a:lnTo>
                <a:lnTo>
                  <a:pt x="83087" y="1533841"/>
                </a:lnTo>
                <a:lnTo>
                  <a:pt x="124626" y="1497523"/>
                </a:lnTo>
                <a:lnTo>
                  <a:pt x="166157" y="1461261"/>
                </a:lnTo>
                <a:lnTo>
                  <a:pt x="207678" y="1425073"/>
                </a:lnTo>
                <a:lnTo>
                  <a:pt x="249188" y="1388980"/>
                </a:lnTo>
                <a:lnTo>
                  <a:pt x="290684" y="1352998"/>
                </a:lnTo>
                <a:lnTo>
                  <a:pt x="332164" y="1317148"/>
                </a:lnTo>
                <a:lnTo>
                  <a:pt x="373624" y="1281446"/>
                </a:lnTo>
                <a:lnTo>
                  <a:pt x="415064" y="1245914"/>
                </a:lnTo>
                <a:lnTo>
                  <a:pt x="456480" y="1210568"/>
                </a:lnTo>
                <a:lnTo>
                  <a:pt x="497870" y="1175427"/>
                </a:lnTo>
                <a:lnTo>
                  <a:pt x="539232" y="1140512"/>
                </a:lnTo>
                <a:lnTo>
                  <a:pt x="580563" y="1105839"/>
                </a:lnTo>
                <a:lnTo>
                  <a:pt x="621862" y="1071428"/>
                </a:lnTo>
                <a:lnTo>
                  <a:pt x="663125" y="1037297"/>
                </a:lnTo>
                <a:lnTo>
                  <a:pt x="704351" y="1003465"/>
                </a:lnTo>
                <a:lnTo>
                  <a:pt x="745537" y="969951"/>
                </a:lnTo>
                <a:lnTo>
                  <a:pt x="786680" y="936774"/>
                </a:lnTo>
                <a:lnTo>
                  <a:pt x="827779" y="903952"/>
                </a:lnTo>
                <a:lnTo>
                  <a:pt x="868831" y="871504"/>
                </a:lnTo>
                <a:lnTo>
                  <a:pt x="909834" y="839448"/>
                </a:lnTo>
                <a:lnTo>
                  <a:pt x="950785" y="807804"/>
                </a:lnTo>
                <a:lnTo>
                  <a:pt x="991682" y="776589"/>
                </a:lnTo>
                <a:lnTo>
                  <a:pt x="1032523" y="745823"/>
                </a:lnTo>
                <a:lnTo>
                  <a:pt x="1073304" y="715525"/>
                </a:lnTo>
                <a:lnTo>
                  <a:pt x="1114025" y="685713"/>
                </a:lnTo>
                <a:lnTo>
                  <a:pt x="1154683" y="656405"/>
                </a:lnTo>
                <a:lnTo>
                  <a:pt x="1195274" y="627621"/>
                </a:lnTo>
                <a:lnTo>
                  <a:pt x="1235798" y="599379"/>
                </a:lnTo>
                <a:lnTo>
                  <a:pt x="1276251" y="571698"/>
                </a:lnTo>
                <a:lnTo>
                  <a:pt x="1316631" y="544596"/>
                </a:lnTo>
                <a:lnTo>
                  <a:pt x="1356936" y="518093"/>
                </a:lnTo>
                <a:lnTo>
                  <a:pt x="1397164" y="492207"/>
                </a:lnTo>
                <a:lnTo>
                  <a:pt x="1437312" y="466956"/>
                </a:lnTo>
                <a:lnTo>
                  <a:pt x="1477377" y="442359"/>
                </a:lnTo>
                <a:lnTo>
                  <a:pt x="1517358" y="418436"/>
                </a:lnTo>
                <a:lnTo>
                  <a:pt x="1557253" y="395204"/>
                </a:lnTo>
                <a:lnTo>
                  <a:pt x="1597057" y="372683"/>
                </a:lnTo>
                <a:lnTo>
                  <a:pt x="1636771" y="350890"/>
                </a:lnTo>
                <a:lnTo>
                  <a:pt x="1676390" y="329846"/>
                </a:lnTo>
                <a:lnTo>
                  <a:pt x="1715913" y="309568"/>
                </a:lnTo>
                <a:lnTo>
                  <a:pt x="1755338" y="290075"/>
                </a:lnTo>
                <a:lnTo>
                  <a:pt x="1794661" y="271386"/>
                </a:lnTo>
                <a:lnTo>
                  <a:pt x="1833881" y="253519"/>
                </a:lnTo>
                <a:lnTo>
                  <a:pt x="1872995" y="236494"/>
                </a:lnTo>
                <a:lnTo>
                  <a:pt x="1924142" y="215201"/>
                </a:lnTo>
                <a:lnTo>
                  <a:pt x="1975169" y="194947"/>
                </a:lnTo>
                <a:lnTo>
                  <a:pt x="2026076" y="175728"/>
                </a:lnTo>
                <a:lnTo>
                  <a:pt x="2076863" y="157538"/>
                </a:lnTo>
                <a:lnTo>
                  <a:pt x="2127530" y="140371"/>
                </a:lnTo>
                <a:lnTo>
                  <a:pt x="2178076" y="124223"/>
                </a:lnTo>
                <a:lnTo>
                  <a:pt x="2228502" y="109088"/>
                </a:lnTo>
                <a:lnTo>
                  <a:pt x="2278807" y="94960"/>
                </a:lnTo>
                <a:lnTo>
                  <a:pt x="2328990" y="81835"/>
                </a:lnTo>
                <a:lnTo>
                  <a:pt x="2379052" y="69707"/>
                </a:lnTo>
                <a:lnTo>
                  <a:pt x="2428993" y="58571"/>
                </a:lnTo>
                <a:lnTo>
                  <a:pt x="2478812" y="48421"/>
                </a:lnTo>
                <a:lnTo>
                  <a:pt x="2528509" y="39252"/>
                </a:lnTo>
                <a:lnTo>
                  <a:pt x="2578083" y="31059"/>
                </a:lnTo>
                <a:lnTo>
                  <a:pt x="2627535" y="23836"/>
                </a:lnTo>
                <a:lnTo>
                  <a:pt x="2676865" y="17578"/>
                </a:lnTo>
                <a:lnTo>
                  <a:pt x="2726072" y="12280"/>
                </a:lnTo>
                <a:lnTo>
                  <a:pt x="2775155" y="7937"/>
                </a:lnTo>
                <a:lnTo>
                  <a:pt x="2824116" y="4542"/>
                </a:lnTo>
                <a:lnTo>
                  <a:pt x="2872953" y="2091"/>
                </a:lnTo>
                <a:lnTo>
                  <a:pt x="2921666" y="579"/>
                </a:lnTo>
                <a:lnTo>
                  <a:pt x="2970255" y="0"/>
                </a:lnTo>
                <a:lnTo>
                  <a:pt x="3018720" y="348"/>
                </a:lnTo>
                <a:lnTo>
                  <a:pt x="3067061" y="1619"/>
                </a:lnTo>
                <a:lnTo>
                  <a:pt x="3115278" y="3806"/>
                </a:lnTo>
                <a:lnTo>
                  <a:pt x="3163369" y="6906"/>
                </a:lnTo>
                <a:lnTo>
                  <a:pt x="3211336" y="10912"/>
                </a:lnTo>
                <a:lnTo>
                  <a:pt x="3259177" y="15819"/>
                </a:lnTo>
                <a:lnTo>
                  <a:pt x="3306893" y="21622"/>
                </a:lnTo>
                <a:lnTo>
                  <a:pt x="3354483" y="28315"/>
                </a:lnTo>
                <a:lnTo>
                  <a:pt x="3401948" y="35893"/>
                </a:lnTo>
                <a:lnTo>
                  <a:pt x="3449286" y="44351"/>
                </a:lnTo>
                <a:lnTo>
                  <a:pt x="3496499" y="53683"/>
                </a:lnTo>
                <a:lnTo>
                  <a:pt x="3543584" y="63885"/>
                </a:lnTo>
                <a:lnTo>
                  <a:pt x="3590543" y="74950"/>
                </a:lnTo>
                <a:lnTo>
                  <a:pt x="3634698" y="86440"/>
                </a:lnTo>
                <a:lnTo>
                  <a:pt x="3678690" y="99138"/>
                </a:lnTo>
                <a:lnTo>
                  <a:pt x="3722524" y="113011"/>
                </a:lnTo>
                <a:lnTo>
                  <a:pt x="3766204" y="128025"/>
                </a:lnTo>
                <a:lnTo>
                  <a:pt x="3809736" y="144146"/>
                </a:lnTo>
                <a:lnTo>
                  <a:pt x="3853123" y="161341"/>
                </a:lnTo>
                <a:lnTo>
                  <a:pt x="3896371" y="179576"/>
                </a:lnTo>
                <a:lnTo>
                  <a:pt x="3939483" y="198816"/>
                </a:lnTo>
                <a:lnTo>
                  <a:pt x="3982464" y="219029"/>
                </a:lnTo>
                <a:lnTo>
                  <a:pt x="4025318" y="240181"/>
                </a:lnTo>
                <a:lnTo>
                  <a:pt x="4068051" y="262237"/>
                </a:lnTo>
                <a:lnTo>
                  <a:pt x="4110667" y="285165"/>
                </a:lnTo>
                <a:lnTo>
                  <a:pt x="4153169" y="308929"/>
                </a:lnTo>
                <a:lnTo>
                  <a:pt x="4195564" y="333498"/>
                </a:lnTo>
                <a:lnTo>
                  <a:pt x="4237854" y="358836"/>
                </a:lnTo>
                <a:lnTo>
                  <a:pt x="4280045" y="384909"/>
                </a:lnTo>
                <a:lnTo>
                  <a:pt x="4322142" y="411686"/>
                </a:lnTo>
                <a:lnTo>
                  <a:pt x="4364148" y="439130"/>
                </a:lnTo>
                <a:lnTo>
                  <a:pt x="4406069" y="467209"/>
                </a:lnTo>
                <a:lnTo>
                  <a:pt x="4447908" y="495890"/>
                </a:lnTo>
                <a:lnTo>
                  <a:pt x="4489670" y="525137"/>
                </a:lnTo>
                <a:lnTo>
                  <a:pt x="4531361" y="554918"/>
                </a:lnTo>
                <a:lnTo>
                  <a:pt x="4572983" y="585199"/>
                </a:lnTo>
                <a:lnTo>
                  <a:pt x="4614543" y="615945"/>
                </a:lnTo>
                <a:lnTo>
                  <a:pt x="4656044" y="647124"/>
                </a:lnTo>
                <a:lnTo>
                  <a:pt x="4697490" y="678701"/>
                </a:lnTo>
                <a:lnTo>
                  <a:pt x="4738887" y="710643"/>
                </a:lnTo>
                <a:lnTo>
                  <a:pt x="4780239" y="742916"/>
                </a:lnTo>
                <a:lnTo>
                  <a:pt x="4821550" y="775485"/>
                </a:lnTo>
                <a:lnTo>
                  <a:pt x="4862825" y="808319"/>
                </a:lnTo>
                <a:lnTo>
                  <a:pt x="4904069" y="841381"/>
                </a:lnTo>
                <a:lnTo>
                  <a:pt x="4945285" y="874640"/>
                </a:lnTo>
                <a:lnTo>
                  <a:pt x="4986479" y="908061"/>
                </a:lnTo>
                <a:lnTo>
                  <a:pt x="5027655" y="941610"/>
                </a:lnTo>
                <a:lnTo>
                  <a:pt x="5068817" y="975254"/>
                </a:lnTo>
                <a:lnTo>
                  <a:pt x="5109971" y="1008958"/>
                </a:lnTo>
                <a:lnTo>
                  <a:pt x="5151119" y="1042690"/>
                </a:lnTo>
              </a:path>
            </a:pathLst>
          </a:custGeom>
          <a:ln w="38099">
            <a:solidFill>
              <a:srgbClr val="0000FF"/>
            </a:solidFill>
          </a:ln>
        </p:spPr>
        <p:txBody>
          <a:bodyPr wrap="square" lIns="0" tIns="0" rIns="0" bIns="0" rtlCol="0"/>
          <a:lstStyle/>
          <a:p>
            <a:endParaRPr sz="1588"/>
          </a:p>
        </p:txBody>
      </p:sp>
      <p:sp>
        <p:nvSpPr>
          <p:cNvPr id="6" name="object 6"/>
          <p:cNvSpPr/>
          <p:nvPr/>
        </p:nvSpPr>
        <p:spPr>
          <a:xfrm>
            <a:off x="4170381" y="3884876"/>
            <a:ext cx="4682378" cy="1118907"/>
          </a:xfrm>
          <a:custGeom>
            <a:avLst/>
            <a:gdLst/>
            <a:ahLst/>
            <a:cxnLst/>
            <a:rect l="l" t="t" r="r" b="b"/>
            <a:pathLst>
              <a:path w="5306695" h="1268095">
                <a:moveTo>
                  <a:pt x="0" y="1267944"/>
                </a:moveTo>
                <a:lnTo>
                  <a:pt x="43708" y="1236948"/>
                </a:lnTo>
                <a:lnTo>
                  <a:pt x="87416" y="1205969"/>
                </a:lnTo>
                <a:lnTo>
                  <a:pt x="131124" y="1175023"/>
                </a:lnTo>
                <a:lnTo>
                  <a:pt x="174833" y="1144126"/>
                </a:lnTo>
                <a:lnTo>
                  <a:pt x="218541" y="1113294"/>
                </a:lnTo>
                <a:lnTo>
                  <a:pt x="262249" y="1082545"/>
                </a:lnTo>
                <a:lnTo>
                  <a:pt x="305958" y="1051893"/>
                </a:lnTo>
                <a:lnTo>
                  <a:pt x="349666" y="1021357"/>
                </a:lnTo>
                <a:lnTo>
                  <a:pt x="393374" y="990951"/>
                </a:lnTo>
                <a:lnTo>
                  <a:pt x="437083" y="960693"/>
                </a:lnTo>
                <a:lnTo>
                  <a:pt x="480791" y="930599"/>
                </a:lnTo>
                <a:lnTo>
                  <a:pt x="524499" y="900685"/>
                </a:lnTo>
                <a:lnTo>
                  <a:pt x="568208" y="870968"/>
                </a:lnTo>
                <a:lnTo>
                  <a:pt x="611916" y="841463"/>
                </a:lnTo>
                <a:lnTo>
                  <a:pt x="655624" y="812188"/>
                </a:lnTo>
                <a:lnTo>
                  <a:pt x="699333" y="783159"/>
                </a:lnTo>
                <a:lnTo>
                  <a:pt x="743041" y="754392"/>
                </a:lnTo>
                <a:lnTo>
                  <a:pt x="786749" y="725904"/>
                </a:lnTo>
                <a:lnTo>
                  <a:pt x="830458" y="697711"/>
                </a:lnTo>
                <a:lnTo>
                  <a:pt x="874166" y="669829"/>
                </a:lnTo>
                <a:lnTo>
                  <a:pt x="917874" y="642274"/>
                </a:lnTo>
                <a:lnTo>
                  <a:pt x="961583" y="615064"/>
                </a:lnTo>
                <a:lnTo>
                  <a:pt x="1005291" y="588214"/>
                </a:lnTo>
                <a:lnTo>
                  <a:pt x="1048999" y="561741"/>
                </a:lnTo>
                <a:lnTo>
                  <a:pt x="1092707" y="535662"/>
                </a:lnTo>
                <a:lnTo>
                  <a:pt x="1136416" y="509992"/>
                </a:lnTo>
                <a:lnTo>
                  <a:pt x="1180124" y="484748"/>
                </a:lnTo>
                <a:lnTo>
                  <a:pt x="1223832" y="459946"/>
                </a:lnTo>
                <a:lnTo>
                  <a:pt x="1267541" y="435604"/>
                </a:lnTo>
                <a:lnTo>
                  <a:pt x="1311249" y="411736"/>
                </a:lnTo>
                <a:lnTo>
                  <a:pt x="1354957" y="388360"/>
                </a:lnTo>
                <a:lnTo>
                  <a:pt x="1398666" y="365492"/>
                </a:lnTo>
                <a:lnTo>
                  <a:pt x="1442374" y="343149"/>
                </a:lnTo>
                <a:lnTo>
                  <a:pt x="1486082" y="321346"/>
                </a:lnTo>
                <a:lnTo>
                  <a:pt x="1529791" y="300100"/>
                </a:lnTo>
                <a:lnTo>
                  <a:pt x="1573499" y="279428"/>
                </a:lnTo>
                <a:lnTo>
                  <a:pt x="1617207" y="259346"/>
                </a:lnTo>
                <a:lnTo>
                  <a:pt x="1660916" y="239869"/>
                </a:lnTo>
                <a:lnTo>
                  <a:pt x="1704624" y="221016"/>
                </a:lnTo>
                <a:lnTo>
                  <a:pt x="1748332" y="202802"/>
                </a:lnTo>
                <a:lnTo>
                  <a:pt x="1792041" y="185243"/>
                </a:lnTo>
                <a:lnTo>
                  <a:pt x="1835749" y="168356"/>
                </a:lnTo>
                <a:lnTo>
                  <a:pt x="1879457" y="152157"/>
                </a:lnTo>
                <a:lnTo>
                  <a:pt x="1923166" y="136663"/>
                </a:lnTo>
                <a:lnTo>
                  <a:pt x="1966874" y="121890"/>
                </a:lnTo>
                <a:lnTo>
                  <a:pt x="2010582" y="107854"/>
                </a:lnTo>
                <a:lnTo>
                  <a:pt x="2054290" y="94572"/>
                </a:lnTo>
                <a:lnTo>
                  <a:pt x="2097999" y="82060"/>
                </a:lnTo>
                <a:lnTo>
                  <a:pt x="2141707" y="70334"/>
                </a:lnTo>
                <a:lnTo>
                  <a:pt x="2185415" y="59412"/>
                </a:lnTo>
                <a:lnTo>
                  <a:pt x="2235398" y="48223"/>
                </a:lnTo>
                <a:lnTo>
                  <a:pt x="2285979" y="38318"/>
                </a:lnTo>
                <a:lnTo>
                  <a:pt x="2337114" y="29656"/>
                </a:lnTo>
                <a:lnTo>
                  <a:pt x="2388760" y="22194"/>
                </a:lnTo>
                <a:lnTo>
                  <a:pt x="2440873" y="15890"/>
                </a:lnTo>
                <a:lnTo>
                  <a:pt x="2493408" y="10701"/>
                </a:lnTo>
                <a:lnTo>
                  <a:pt x="2546323" y="6585"/>
                </a:lnTo>
                <a:lnTo>
                  <a:pt x="2599572" y="3499"/>
                </a:lnTo>
                <a:lnTo>
                  <a:pt x="2653113" y="1401"/>
                </a:lnTo>
                <a:lnTo>
                  <a:pt x="2706901" y="249"/>
                </a:lnTo>
                <a:lnTo>
                  <a:pt x="2760892" y="0"/>
                </a:lnTo>
                <a:lnTo>
                  <a:pt x="2815043" y="611"/>
                </a:lnTo>
                <a:lnTo>
                  <a:pt x="2869309" y="2041"/>
                </a:lnTo>
                <a:lnTo>
                  <a:pt x="2923646" y="4247"/>
                </a:lnTo>
                <a:lnTo>
                  <a:pt x="2978012" y="7187"/>
                </a:lnTo>
                <a:lnTo>
                  <a:pt x="3032361" y="10818"/>
                </a:lnTo>
                <a:lnTo>
                  <a:pt x="3086650" y="15097"/>
                </a:lnTo>
                <a:lnTo>
                  <a:pt x="3140835" y="19983"/>
                </a:lnTo>
                <a:lnTo>
                  <a:pt x="3194872" y="25433"/>
                </a:lnTo>
                <a:lnTo>
                  <a:pt x="3248717" y="31405"/>
                </a:lnTo>
                <a:lnTo>
                  <a:pt x="3302327" y="37856"/>
                </a:lnTo>
                <a:lnTo>
                  <a:pt x="3355657" y="44743"/>
                </a:lnTo>
                <a:lnTo>
                  <a:pt x="3408663" y="52025"/>
                </a:lnTo>
                <a:lnTo>
                  <a:pt x="3461302" y="59659"/>
                </a:lnTo>
                <a:lnTo>
                  <a:pt x="3513530" y="67602"/>
                </a:lnTo>
                <a:lnTo>
                  <a:pt x="3565302" y="75813"/>
                </a:lnTo>
                <a:lnTo>
                  <a:pt x="3616575" y="84249"/>
                </a:lnTo>
                <a:lnTo>
                  <a:pt x="3667306" y="92866"/>
                </a:lnTo>
                <a:lnTo>
                  <a:pt x="3717449" y="101624"/>
                </a:lnTo>
                <a:lnTo>
                  <a:pt x="3766961" y="110480"/>
                </a:lnTo>
                <a:lnTo>
                  <a:pt x="3815799" y="119390"/>
                </a:lnTo>
                <a:lnTo>
                  <a:pt x="3863918" y="128313"/>
                </a:lnTo>
                <a:lnTo>
                  <a:pt x="3911274" y="137207"/>
                </a:lnTo>
                <a:lnTo>
                  <a:pt x="3957824" y="146029"/>
                </a:lnTo>
                <a:lnTo>
                  <a:pt x="4003523" y="154736"/>
                </a:lnTo>
                <a:lnTo>
                  <a:pt x="4048329" y="163286"/>
                </a:lnTo>
                <a:lnTo>
                  <a:pt x="4092196" y="171638"/>
                </a:lnTo>
                <a:lnTo>
                  <a:pt x="4135080" y="179747"/>
                </a:lnTo>
                <a:lnTo>
                  <a:pt x="4176939" y="187573"/>
                </a:lnTo>
                <a:lnTo>
                  <a:pt x="4217728" y="195072"/>
                </a:lnTo>
                <a:lnTo>
                  <a:pt x="4257404" y="202202"/>
                </a:lnTo>
                <a:lnTo>
                  <a:pt x="4295921" y="208921"/>
                </a:lnTo>
                <a:lnTo>
                  <a:pt x="4369307" y="220956"/>
                </a:lnTo>
                <a:lnTo>
                  <a:pt x="4445173" y="233364"/>
                </a:lnTo>
                <a:lnTo>
                  <a:pt x="4516567" y="246336"/>
                </a:lnTo>
                <a:lnTo>
                  <a:pt x="4583724" y="259844"/>
                </a:lnTo>
                <a:lnTo>
                  <a:pt x="4646883" y="273857"/>
                </a:lnTo>
                <a:lnTo>
                  <a:pt x="4706278" y="288345"/>
                </a:lnTo>
                <a:lnTo>
                  <a:pt x="4762147" y="303279"/>
                </a:lnTo>
                <a:lnTo>
                  <a:pt x="4814727" y="318629"/>
                </a:lnTo>
                <a:lnTo>
                  <a:pt x="4864254" y="334366"/>
                </a:lnTo>
                <a:lnTo>
                  <a:pt x="4910964" y="350459"/>
                </a:lnTo>
                <a:lnTo>
                  <a:pt x="4955095" y="366879"/>
                </a:lnTo>
                <a:lnTo>
                  <a:pt x="4996882" y="383596"/>
                </a:lnTo>
                <a:lnTo>
                  <a:pt x="5036563" y="400580"/>
                </a:lnTo>
                <a:lnTo>
                  <a:pt x="5074374" y="417803"/>
                </a:lnTo>
                <a:lnTo>
                  <a:pt x="5110552" y="435233"/>
                </a:lnTo>
                <a:lnTo>
                  <a:pt x="5145333" y="452842"/>
                </a:lnTo>
                <a:lnTo>
                  <a:pt x="5211651" y="488475"/>
                </a:lnTo>
                <a:lnTo>
                  <a:pt x="5275221" y="524465"/>
                </a:lnTo>
                <a:lnTo>
                  <a:pt x="5306567" y="542520"/>
                </a:lnTo>
              </a:path>
            </a:pathLst>
          </a:custGeom>
          <a:ln w="38099">
            <a:solidFill>
              <a:srgbClr val="FF6500"/>
            </a:solidFill>
          </a:ln>
        </p:spPr>
        <p:txBody>
          <a:bodyPr wrap="square" lIns="0" tIns="0" rIns="0" bIns="0" rtlCol="0"/>
          <a:lstStyle/>
          <a:p>
            <a:endParaRPr sz="1588"/>
          </a:p>
        </p:txBody>
      </p:sp>
      <p:sp>
        <p:nvSpPr>
          <p:cNvPr id="7" name="object 7"/>
          <p:cNvSpPr/>
          <p:nvPr/>
        </p:nvSpPr>
        <p:spPr>
          <a:xfrm>
            <a:off x="4101801" y="3178785"/>
            <a:ext cx="4338357" cy="1824878"/>
          </a:xfrm>
          <a:custGeom>
            <a:avLst/>
            <a:gdLst/>
            <a:ahLst/>
            <a:cxnLst/>
            <a:rect l="l" t="t" r="r" b="b"/>
            <a:pathLst>
              <a:path w="4916805" h="2068195">
                <a:moveTo>
                  <a:pt x="0" y="2068181"/>
                </a:moveTo>
                <a:lnTo>
                  <a:pt x="40024" y="2024710"/>
                </a:lnTo>
                <a:lnTo>
                  <a:pt x="80042" y="1981256"/>
                </a:lnTo>
                <a:lnTo>
                  <a:pt x="120049" y="1937838"/>
                </a:lnTo>
                <a:lnTo>
                  <a:pt x="160039" y="1894473"/>
                </a:lnTo>
                <a:lnTo>
                  <a:pt x="200006" y="1851178"/>
                </a:lnTo>
                <a:lnTo>
                  <a:pt x="239945" y="1807971"/>
                </a:lnTo>
                <a:lnTo>
                  <a:pt x="279850" y="1764870"/>
                </a:lnTo>
                <a:lnTo>
                  <a:pt x="319715" y="1721892"/>
                </a:lnTo>
                <a:lnTo>
                  <a:pt x="359535" y="1679056"/>
                </a:lnTo>
                <a:lnTo>
                  <a:pt x="399304" y="1636378"/>
                </a:lnTo>
                <a:lnTo>
                  <a:pt x="439015" y="1593876"/>
                </a:lnTo>
                <a:lnTo>
                  <a:pt x="478665" y="1551568"/>
                </a:lnTo>
                <a:lnTo>
                  <a:pt x="518246" y="1509472"/>
                </a:lnTo>
                <a:lnTo>
                  <a:pt x="557753" y="1467605"/>
                </a:lnTo>
                <a:lnTo>
                  <a:pt x="597181" y="1425985"/>
                </a:lnTo>
                <a:lnTo>
                  <a:pt x="636524" y="1384629"/>
                </a:lnTo>
                <a:lnTo>
                  <a:pt x="675776" y="1343555"/>
                </a:lnTo>
                <a:lnTo>
                  <a:pt x="714931" y="1302781"/>
                </a:lnTo>
                <a:lnTo>
                  <a:pt x="753984" y="1262324"/>
                </a:lnTo>
                <a:lnTo>
                  <a:pt x="792930" y="1222202"/>
                </a:lnTo>
                <a:lnTo>
                  <a:pt x="831761" y="1182432"/>
                </a:lnTo>
                <a:lnTo>
                  <a:pt x="870474" y="1143033"/>
                </a:lnTo>
                <a:lnTo>
                  <a:pt x="909061" y="1104021"/>
                </a:lnTo>
                <a:lnTo>
                  <a:pt x="947518" y="1065415"/>
                </a:lnTo>
                <a:lnTo>
                  <a:pt x="985839" y="1027232"/>
                </a:lnTo>
                <a:lnTo>
                  <a:pt x="1024018" y="989490"/>
                </a:lnTo>
                <a:lnTo>
                  <a:pt x="1062049" y="952206"/>
                </a:lnTo>
                <a:lnTo>
                  <a:pt x="1099926" y="915398"/>
                </a:lnTo>
                <a:lnTo>
                  <a:pt x="1137645" y="879083"/>
                </a:lnTo>
                <a:lnTo>
                  <a:pt x="1175199" y="843280"/>
                </a:lnTo>
                <a:lnTo>
                  <a:pt x="1212583" y="808005"/>
                </a:lnTo>
                <a:lnTo>
                  <a:pt x="1249791" y="773277"/>
                </a:lnTo>
                <a:lnTo>
                  <a:pt x="1286817" y="739113"/>
                </a:lnTo>
                <a:lnTo>
                  <a:pt x="1323655" y="705530"/>
                </a:lnTo>
                <a:lnTo>
                  <a:pt x="1360301" y="672547"/>
                </a:lnTo>
                <a:lnTo>
                  <a:pt x="1396748" y="640181"/>
                </a:lnTo>
                <a:lnTo>
                  <a:pt x="1432990" y="608450"/>
                </a:lnTo>
                <a:lnTo>
                  <a:pt x="1469023" y="577370"/>
                </a:lnTo>
                <a:lnTo>
                  <a:pt x="1504839" y="546961"/>
                </a:lnTo>
                <a:lnTo>
                  <a:pt x="1540434" y="517239"/>
                </a:lnTo>
                <a:lnTo>
                  <a:pt x="1575802" y="488222"/>
                </a:lnTo>
                <a:lnTo>
                  <a:pt x="1610937" y="459928"/>
                </a:lnTo>
                <a:lnTo>
                  <a:pt x="1645834" y="432374"/>
                </a:lnTo>
                <a:lnTo>
                  <a:pt x="1680487" y="405578"/>
                </a:lnTo>
                <a:lnTo>
                  <a:pt x="1714889" y="379557"/>
                </a:lnTo>
                <a:lnTo>
                  <a:pt x="1749037" y="354330"/>
                </a:lnTo>
                <a:lnTo>
                  <a:pt x="1782923" y="329914"/>
                </a:lnTo>
                <a:lnTo>
                  <a:pt x="1816542" y="306326"/>
                </a:lnTo>
                <a:lnTo>
                  <a:pt x="1849888" y="283584"/>
                </a:lnTo>
                <a:lnTo>
                  <a:pt x="1882957" y="261706"/>
                </a:lnTo>
                <a:lnTo>
                  <a:pt x="1915741" y="240710"/>
                </a:lnTo>
                <a:lnTo>
                  <a:pt x="1948236" y="220612"/>
                </a:lnTo>
                <a:lnTo>
                  <a:pt x="2012334" y="183184"/>
                </a:lnTo>
                <a:lnTo>
                  <a:pt x="2075206" y="149563"/>
                </a:lnTo>
                <a:lnTo>
                  <a:pt x="2160359" y="109197"/>
                </a:lnTo>
                <a:lnTo>
                  <a:pt x="2213248" y="86934"/>
                </a:lnTo>
                <a:lnTo>
                  <a:pt x="2264899" y="67369"/>
                </a:lnTo>
                <a:lnTo>
                  <a:pt x="2315375" y="50435"/>
                </a:lnTo>
                <a:lnTo>
                  <a:pt x="2364741" y="36066"/>
                </a:lnTo>
                <a:lnTo>
                  <a:pt x="2413060" y="24196"/>
                </a:lnTo>
                <a:lnTo>
                  <a:pt x="2460396" y="14758"/>
                </a:lnTo>
                <a:lnTo>
                  <a:pt x="2506813" y="7685"/>
                </a:lnTo>
                <a:lnTo>
                  <a:pt x="2552375" y="2913"/>
                </a:lnTo>
                <a:lnTo>
                  <a:pt x="2597146" y="373"/>
                </a:lnTo>
                <a:lnTo>
                  <a:pt x="2641190" y="0"/>
                </a:lnTo>
                <a:lnTo>
                  <a:pt x="2684570" y="1726"/>
                </a:lnTo>
                <a:lnTo>
                  <a:pt x="2727351" y="5487"/>
                </a:lnTo>
                <a:lnTo>
                  <a:pt x="2769597" y="11215"/>
                </a:lnTo>
                <a:lnTo>
                  <a:pt x="2811371" y="18844"/>
                </a:lnTo>
                <a:lnTo>
                  <a:pt x="2852737" y="28307"/>
                </a:lnTo>
                <a:lnTo>
                  <a:pt x="2893759" y="39538"/>
                </a:lnTo>
                <a:lnTo>
                  <a:pt x="2934502" y="52472"/>
                </a:lnTo>
                <a:lnTo>
                  <a:pt x="2975029" y="67040"/>
                </a:lnTo>
                <a:lnTo>
                  <a:pt x="3015403" y="83177"/>
                </a:lnTo>
                <a:lnTo>
                  <a:pt x="3055689" y="100817"/>
                </a:lnTo>
                <a:lnTo>
                  <a:pt x="3095951" y="119892"/>
                </a:lnTo>
                <a:lnTo>
                  <a:pt x="3136253" y="140337"/>
                </a:lnTo>
                <a:lnTo>
                  <a:pt x="3176658" y="162086"/>
                </a:lnTo>
                <a:lnTo>
                  <a:pt x="3217231" y="185071"/>
                </a:lnTo>
                <a:lnTo>
                  <a:pt x="3258035" y="209226"/>
                </a:lnTo>
                <a:lnTo>
                  <a:pt x="3299134" y="234486"/>
                </a:lnTo>
                <a:lnTo>
                  <a:pt x="3340593" y="260783"/>
                </a:lnTo>
                <a:lnTo>
                  <a:pt x="3382474" y="288051"/>
                </a:lnTo>
                <a:lnTo>
                  <a:pt x="3424842" y="316223"/>
                </a:lnTo>
                <a:lnTo>
                  <a:pt x="3467761" y="345234"/>
                </a:lnTo>
                <a:lnTo>
                  <a:pt x="3511295" y="375017"/>
                </a:lnTo>
                <a:lnTo>
                  <a:pt x="3543196" y="397601"/>
                </a:lnTo>
                <a:lnTo>
                  <a:pt x="3575096" y="421280"/>
                </a:lnTo>
                <a:lnTo>
                  <a:pt x="3606996" y="446026"/>
                </a:lnTo>
                <a:lnTo>
                  <a:pt x="3638897" y="471817"/>
                </a:lnTo>
                <a:lnTo>
                  <a:pt x="3670798" y="498625"/>
                </a:lnTo>
                <a:lnTo>
                  <a:pt x="3702700" y="526426"/>
                </a:lnTo>
                <a:lnTo>
                  <a:pt x="3734602" y="555195"/>
                </a:lnTo>
                <a:lnTo>
                  <a:pt x="3766505" y="584905"/>
                </a:lnTo>
                <a:lnTo>
                  <a:pt x="3798409" y="615533"/>
                </a:lnTo>
                <a:lnTo>
                  <a:pt x="3830314" y="647051"/>
                </a:lnTo>
                <a:lnTo>
                  <a:pt x="3862220" y="679436"/>
                </a:lnTo>
                <a:lnTo>
                  <a:pt x="3894127" y="712661"/>
                </a:lnTo>
                <a:lnTo>
                  <a:pt x="3926036" y="746702"/>
                </a:lnTo>
                <a:lnTo>
                  <a:pt x="3957946" y="781533"/>
                </a:lnTo>
                <a:lnTo>
                  <a:pt x="3989857" y="817129"/>
                </a:lnTo>
                <a:lnTo>
                  <a:pt x="4021770" y="853464"/>
                </a:lnTo>
                <a:lnTo>
                  <a:pt x="4053685" y="890513"/>
                </a:lnTo>
                <a:lnTo>
                  <a:pt x="4085601" y="928251"/>
                </a:lnTo>
                <a:lnTo>
                  <a:pt x="4117520" y="966652"/>
                </a:lnTo>
                <a:lnTo>
                  <a:pt x="4149440" y="1005691"/>
                </a:lnTo>
                <a:lnTo>
                  <a:pt x="4181363" y="1045343"/>
                </a:lnTo>
                <a:lnTo>
                  <a:pt x="4213288" y="1085582"/>
                </a:lnTo>
                <a:lnTo>
                  <a:pt x="4245215" y="1126383"/>
                </a:lnTo>
                <a:lnTo>
                  <a:pt x="4277145" y="1167721"/>
                </a:lnTo>
                <a:lnTo>
                  <a:pt x="4309077" y="1209571"/>
                </a:lnTo>
                <a:lnTo>
                  <a:pt x="4341012" y="1251906"/>
                </a:lnTo>
                <a:lnTo>
                  <a:pt x="4372950" y="1294703"/>
                </a:lnTo>
                <a:lnTo>
                  <a:pt x="4404891" y="1337934"/>
                </a:lnTo>
                <a:lnTo>
                  <a:pt x="4436834" y="1381576"/>
                </a:lnTo>
                <a:lnTo>
                  <a:pt x="4468781" y="1425602"/>
                </a:lnTo>
                <a:lnTo>
                  <a:pt x="4500731" y="1469988"/>
                </a:lnTo>
                <a:lnTo>
                  <a:pt x="4532685" y="1514708"/>
                </a:lnTo>
                <a:lnTo>
                  <a:pt x="4564641" y="1559737"/>
                </a:lnTo>
                <a:lnTo>
                  <a:pt x="4596602" y="1605048"/>
                </a:lnTo>
                <a:lnTo>
                  <a:pt x="4628566" y="1650618"/>
                </a:lnTo>
                <a:lnTo>
                  <a:pt x="4660533" y="1696421"/>
                </a:lnTo>
                <a:lnTo>
                  <a:pt x="4692505" y="1742431"/>
                </a:lnTo>
                <a:lnTo>
                  <a:pt x="4724481" y="1788624"/>
                </a:lnTo>
                <a:lnTo>
                  <a:pt x="4756460" y="1834972"/>
                </a:lnTo>
                <a:lnTo>
                  <a:pt x="4788444" y="1881453"/>
                </a:lnTo>
                <a:lnTo>
                  <a:pt x="4820432" y="1928039"/>
                </a:lnTo>
                <a:lnTo>
                  <a:pt x="4852425" y="1974706"/>
                </a:lnTo>
                <a:lnTo>
                  <a:pt x="4884422" y="2021429"/>
                </a:lnTo>
                <a:lnTo>
                  <a:pt x="4916423" y="2068181"/>
                </a:lnTo>
              </a:path>
            </a:pathLst>
          </a:custGeom>
          <a:ln w="38099">
            <a:solidFill>
              <a:srgbClr val="007F00"/>
            </a:solidFill>
          </a:ln>
        </p:spPr>
        <p:txBody>
          <a:bodyPr wrap="square" lIns="0" tIns="0" rIns="0" bIns="0" rtlCol="0"/>
          <a:lstStyle/>
          <a:p>
            <a:endParaRPr sz="1588"/>
          </a:p>
        </p:txBody>
      </p:sp>
      <p:sp>
        <p:nvSpPr>
          <p:cNvPr id="8" name="object 8"/>
          <p:cNvSpPr txBox="1"/>
          <p:nvPr/>
        </p:nvSpPr>
        <p:spPr>
          <a:xfrm>
            <a:off x="3126441" y="3444687"/>
            <a:ext cx="815228" cy="663832"/>
          </a:xfrm>
          <a:prstGeom prst="rect">
            <a:avLst/>
          </a:prstGeom>
        </p:spPr>
        <p:txBody>
          <a:bodyPr vert="horz" wrap="square" lIns="0" tIns="22412" rIns="0" bIns="0" rtlCol="0">
            <a:spAutoFit/>
          </a:bodyPr>
          <a:lstStyle/>
          <a:p>
            <a:pPr marL="11206" marR="4483">
              <a:lnSpc>
                <a:spcPts val="2532"/>
              </a:lnSpc>
              <a:spcBef>
                <a:spcPts val="176"/>
              </a:spcBef>
            </a:pPr>
            <a:r>
              <a:rPr sz="2118" b="1" dirty="0">
                <a:solidFill>
                  <a:srgbClr val="FF3200"/>
                </a:solidFill>
                <a:latin typeface="Times New Roman"/>
                <a:cs typeface="Times New Roman"/>
              </a:rPr>
              <a:t>m (t)  </a:t>
            </a:r>
            <a:r>
              <a:rPr sz="2118" b="1" spc="-4" dirty="0">
                <a:solidFill>
                  <a:srgbClr val="FF3200"/>
                </a:solidFill>
                <a:latin typeface="Times New Roman"/>
                <a:cs typeface="Times New Roman"/>
              </a:rPr>
              <a:t>P</a:t>
            </a:r>
            <a:r>
              <a:rPr sz="2118" b="1" dirty="0">
                <a:solidFill>
                  <a:srgbClr val="FF3200"/>
                </a:solidFill>
                <a:latin typeface="Times New Roman"/>
                <a:cs typeface="Times New Roman"/>
              </a:rPr>
              <a:t>er</a:t>
            </a:r>
            <a:r>
              <a:rPr sz="2118" b="1" spc="-4" dirty="0">
                <a:solidFill>
                  <a:srgbClr val="FF3200"/>
                </a:solidFill>
                <a:latin typeface="Times New Roman"/>
                <a:cs typeface="Times New Roman"/>
              </a:rPr>
              <a:t>son</a:t>
            </a:r>
            <a:endParaRPr sz="2118">
              <a:latin typeface="Times New Roman"/>
              <a:cs typeface="Times New Roman"/>
            </a:endParaRPr>
          </a:p>
        </p:txBody>
      </p:sp>
      <p:sp>
        <p:nvSpPr>
          <p:cNvPr id="9" name="object 9"/>
          <p:cNvSpPr/>
          <p:nvPr/>
        </p:nvSpPr>
        <p:spPr>
          <a:xfrm>
            <a:off x="3550471" y="4149761"/>
            <a:ext cx="0" cy="569259"/>
          </a:xfrm>
          <a:custGeom>
            <a:avLst/>
            <a:gdLst/>
            <a:ahLst/>
            <a:cxnLst/>
            <a:rect l="l" t="t" r="r" b="b"/>
            <a:pathLst>
              <a:path h="645160">
                <a:moveTo>
                  <a:pt x="0" y="0"/>
                </a:moveTo>
                <a:lnTo>
                  <a:pt x="0" y="644651"/>
                </a:lnTo>
              </a:path>
            </a:pathLst>
          </a:custGeom>
          <a:ln w="38099">
            <a:solidFill>
              <a:srgbClr val="FF0000"/>
            </a:solidFill>
          </a:ln>
        </p:spPr>
        <p:txBody>
          <a:bodyPr wrap="square" lIns="0" tIns="0" rIns="0" bIns="0" rtlCol="0"/>
          <a:lstStyle/>
          <a:p>
            <a:endParaRPr sz="1588"/>
          </a:p>
        </p:txBody>
      </p:sp>
      <p:sp>
        <p:nvSpPr>
          <p:cNvPr id="10" name="object 10"/>
          <p:cNvSpPr/>
          <p:nvPr/>
        </p:nvSpPr>
        <p:spPr>
          <a:xfrm>
            <a:off x="3467100" y="2817159"/>
            <a:ext cx="168088" cy="569259"/>
          </a:xfrm>
          <a:custGeom>
            <a:avLst/>
            <a:gdLst/>
            <a:ahLst/>
            <a:cxnLst/>
            <a:rect l="l" t="t" r="r" b="b"/>
            <a:pathLst>
              <a:path w="190500" h="645160">
                <a:moveTo>
                  <a:pt x="190500" y="190500"/>
                </a:moveTo>
                <a:lnTo>
                  <a:pt x="94488" y="0"/>
                </a:lnTo>
                <a:lnTo>
                  <a:pt x="0" y="190500"/>
                </a:lnTo>
                <a:lnTo>
                  <a:pt x="76200" y="129048"/>
                </a:lnTo>
                <a:lnTo>
                  <a:pt x="76200" y="114300"/>
                </a:lnTo>
                <a:lnTo>
                  <a:pt x="114300" y="114300"/>
                </a:lnTo>
                <a:lnTo>
                  <a:pt x="114300" y="130023"/>
                </a:lnTo>
                <a:lnTo>
                  <a:pt x="190500" y="190500"/>
                </a:lnTo>
                <a:close/>
              </a:path>
              <a:path w="190500" h="645160">
                <a:moveTo>
                  <a:pt x="94488" y="114300"/>
                </a:moveTo>
                <a:lnTo>
                  <a:pt x="76200" y="114300"/>
                </a:lnTo>
                <a:lnTo>
                  <a:pt x="76200" y="129048"/>
                </a:lnTo>
                <a:lnTo>
                  <a:pt x="94488" y="114300"/>
                </a:lnTo>
                <a:close/>
              </a:path>
              <a:path w="190500" h="645160">
                <a:moveTo>
                  <a:pt x="114300" y="644652"/>
                </a:moveTo>
                <a:lnTo>
                  <a:pt x="114300" y="130023"/>
                </a:lnTo>
                <a:lnTo>
                  <a:pt x="94488" y="114300"/>
                </a:lnTo>
                <a:lnTo>
                  <a:pt x="76200" y="129048"/>
                </a:lnTo>
                <a:lnTo>
                  <a:pt x="76200" y="644652"/>
                </a:lnTo>
                <a:lnTo>
                  <a:pt x="114300" y="644652"/>
                </a:lnTo>
                <a:close/>
              </a:path>
              <a:path w="190500" h="645160">
                <a:moveTo>
                  <a:pt x="114300" y="130023"/>
                </a:moveTo>
                <a:lnTo>
                  <a:pt x="114300" y="114300"/>
                </a:lnTo>
                <a:lnTo>
                  <a:pt x="94488" y="114300"/>
                </a:lnTo>
                <a:lnTo>
                  <a:pt x="114300" y="130023"/>
                </a:lnTo>
                <a:close/>
              </a:path>
            </a:pathLst>
          </a:custGeom>
          <a:solidFill>
            <a:srgbClr val="FF0000"/>
          </a:solidFill>
        </p:spPr>
        <p:txBody>
          <a:bodyPr wrap="square" lIns="0" tIns="0" rIns="0" bIns="0" rtlCol="0"/>
          <a:lstStyle/>
          <a:p>
            <a:endParaRPr sz="1588"/>
          </a:p>
        </p:txBody>
      </p:sp>
      <p:sp>
        <p:nvSpPr>
          <p:cNvPr id="11" name="object 11"/>
          <p:cNvSpPr/>
          <p:nvPr/>
        </p:nvSpPr>
        <p:spPr>
          <a:xfrm>
            <a:off x="4583206" y="5217458"/>
            <a:ext cx="481853" cy="0"/>
          </a:xfrm>
          <a:custGeom>
            <a:avLst/>
            <a:gdLst/>
            <a:ahLst/>
            <a:cxnLst/>
            <a:rect l="l" t="t" r="r" b="b"/>
            <a:pathLst>
              <a:path w="546100">
                <a:moveTo>
                  <a:pt x="0" y="0"/>
                </a:moveTo>
                <a:lnTo>
                  <a:pt x="545591" y="0"/>
                </a:lnTo>
              </a:path>
            </a:pathLst>
          </a:custGeom>
          <a:ln w="38099">
            <a:solidFill>
              <a:srgbClr val="FF0000"/>
            </a:solidFill>
          </a:ln>
        </p:spPr>
        <p:txBody>
          <a:bodyPr wrap="square" lIns="0" tIns="0" rIns="0" bIns="0" rtlCol="0"/>
          <a:lstStyle/>
          <a:p>
            <a:endParaRPr sz="1588"/>
          </a:p>
        </p:txBody>
      </p:sp>
      <p:sp>
        <p:nvSpPr>
          <p:cNvPr id="12" name="object 12"/>
          <p:cNvSpPr/>
          <p:nvPr/>
        </p:nvSpPr>
        <p:spPr>
          <a:xfrm>
            <a:off x="6676913" y="5134087"/>
            <a:ext cx="758638" cy="168088"/>
          </a:xfrm>
          <a:custGeom>
            <a:avLst/>
            <a:gdLst/>
            <a:ahLst/>
            <a:cxnLst/>
            <a:rect l="l" t="t" r="r" b="b"/>
            <a:pathLst>
              <a:path w="859790" h="190500">
                <a:moveTo>
                  <a:pt x="745236" y="94488"/>
                </a:moveTo>
                <a:lnTo>
                  <a:pt x="730487" y="76200"/>
                </a:lnTo>
                <a:lnTo>
                  <a:pt x="0" y="76200"/>
                </a:lnTo>
                <a:lnTo>
                  <a:pt x="0" y="114300"/>
                </a:lnTo>
                <a:lnTo>
                  <a:pt x="729512" y="114300"/>
                </a:lnTo>
                <a:lnTo>
                  <a:pt x="745236" y="94488"/>
                </a:lnTo>
                <a:close/>
              </a:path>
              <a:path w="859790" h="190500">
                <a:moveTo>
                  <a:pt x="859536" y="94488"/>
                </a:moveTo>
                <a:lnTo>
                  <a:pt x="669036" y="0"/>
                </a:lnTo>
                <a:lnTo>
                  <a:pt x="730487" y="76200"/>
                </a:lnTo>
                <a:lnTo>
                  <a:pt x="745236" y="76200"/>
                </a:lnTo>
                <a:lnTo>
                  <a:pt x="745236" y="152095"/>
                </a:lnTo>
                <a:lnTo>
                  <a:pt x="859536" y="94488"/>
                </a:lnTo>
                <a:close/>
              </a:path>
              <a:path w="859790" h="190500">
                <a:moveTo>
                  <a:pt x="745236" y="152095"/>
                </a:moveTo>
                <a:lnTo>
                  <a:pt x="745236" y="114300"/>
                </a:lnTo>
                <a:lnTo>
                  <a:pt x="729512" y="114300"/>
                </a:lnTo>
                <a:lnTo>
                  <a:pt x="669036" y="190500"/>
                </a:lnTo>
                <a:lnTo>
                  <a:pt x="745236" y="152095"/>
                </a:lnTo>
                <a:close/>
              </a:path>
              <a:path w="859790" h="190500">
                <a:moveTo>
                  <a:pt x="745236" y="114300"/>
                </a:moveTo>
                <a:lnTo>
                  <a:pt x="745236" y="94488"/>
                </a:lnTo>
                <a:lnTo>
                  <a:pt x="729512" y="114300"/>
                </a:lnTo>
                <a:lnTo>
                  <a:pt x="745236" y="114300"/>
                </a:lnTo>
                <a:close/>
              </a:path>
              <a:path w="859790" h="190500">
                <a:moveTo>
                  <a:pt x="745236" y="94488"/>
                </a:moveTo>
                <a:lnTo>
                  <a:pt x="745236" y="76200"/>
                </a:lnTo>
                <a:lnTo>
                  <a:pt x="730487" y="76200"/>
                </a:lnTo>
                <a:lnTo>
                  <a:pt x="745236" y="94488"/>
                </a:lnTo>
                <a:close/>
              </a:path>
            </a:pathLst>
          </a:custGeom>
          <a:solidFill>
            <a:srgbClr val="FF0000"/>
          </a:solidFill>
        </p:spPr>
        <p:txBody>
          <a:bodyPr wrap="square" lIns="0" tIns="0" rIns="0" bIns="0" rtlCol="0"/>
          <a:lstStyle/>
          <a:p>
            <a:endParaRPr sz="1588"/>
          </a:p>
        </p:txBody>
      </p:sp>
      <p:sp>
        <p:nvSpPr>
          <p:cNvPr id="13" name="object 13"/>
          <p:cNvSpPr txBox="1"/>
          <p:nvPr/>
        </p:nvSpPr>
        <p:spPr>
          <a:xfrm>
            <a:off x="5743237" y="2011232"/>
            <a:ext cx="444874" cy="337238"/>
          </a:xfrm>
          <a:prstGeom prst="rect">
            <a:avLst/>
          </a:prstGeom>
        </p:spPr>
        <p:txBody>
          <a:bodyPr vert="horz" wrap="square" lIns="0" tIns="11206" rIns="0" bIns="0" rtlCol="0">
            <a:spAutoFit/>
          </a:bodyPr>
          <a:lstStyle/>
          <a:p>
            <a:pPr marL="11206">
              <a:spcBef>
                <a:spcPts val="88"/>
              </a:spcBef>
            </a:pPr>
            <a:r>
              <a:rPr sz="2118" b="1" dirty="0">
                <a:solidFill>
                  <a:srgbClr val="3232FF"/>
                </a:solidFill>
                <a:latin typeface="Times New Roman"/>
                <a:cs typeface="Times New Roman"/>
              </a:rPr>
              <a:t>a=2</a:t>
            </a:r>
            <a:endParaRPr sz="2118">
              <a:latin typeface="Times New Roman"/>
              <a:cs typeface="Times New Roman"/>
            </a:endParaRPr>
          </a:p>
        </p:txBody>
      </p:sp>
      <p:sp>
        <p:nvSpPr>
          <p:cNvPr id="14" name="object 14"/>
          <p:cNvSpPr txBox="1"/>
          <p:nvPr/>
        </p:nvSpPr>
        <p:spPr>
          <a:xfrm>
            <a:off x="5053403" y="3077582"/>
            <a:ext cx="646579" cy="337238"/>
          </a:xfrm>
          <a:prstGeom prst="rect">
            <a:avLst/>
          </a:prstGeom>
        </p:spPr>
        <p:txBody>
          <a:bodyPr vert="horz" wrap="square" lIns="0" tIns="11206" rIns="0" bIns="0" rtlCol="0">
            <a:spAutoFit/>
          </a:bodyPr>
          <a:lstStyle/>
          <a:p>
            <a:pPr marL="11206">
              <a:spcBef>
                <a:spcPts val="88"/>
              </a:spcBef>
            </a:pPr>
            <a:r>
              <a:rPr sz="2118" b="1" dirty="0">
                <a:solidFill>
                  <a:srgbClr val="3232FF"/>
                </a:solidFill>
                <a:latin typeface="Times New Roman"/>
                <a:cs typeface="Times New Roman"/>
              </a:rPr>
              <a:t>a=0.5</a:t>
            </a:r>
            <a:endParaRPr sz="2118">
              <a:latin typeface="Times New Roman"/>
              <a:cs typeface="Times New Roman"/>
            </a:endParaRPr>
          </a:p>
        </p:txBody>
      </p:sp>
      <p:sp>
        <p:nvSpPr>
          <p:cNvPr id="15" name="object 15"/>
          <p:cNvSpPr txBox="1"/>
          <p:nvPr/>
        </p:nvSpPr>
        <p:spPr>
          <a:xfrm>
            <a:off x="6221952" y="3280632"/>
            <a:ext cx="841001" cy="309421"/>
          </a:xfrm>
          <a:prstGeom prst="rect">
            <a:avLst/>
          </a:prstGeom>
        </p:spPr>
        <p:txBody>
          <a:bodyPr vert="horz" wrap="square" lIns="0" tIns="10646" rIns="0" bIns="0" rtlCol="0">
            <a:spAutoFit/>
          </a:bodyPr>
          <a:lstStyle/>
          <a:p>
            <a:pPr marL="11206">
              <a:spcBef>
                <a:spcPts val="84"/>
              </a:spcBef>
            </a:pPr>
            <a:r>
              <a:rPr sz="1941" b="1" dirty="0">
                <a:solidFill>
                  <a:srgbClr val="3232FF"/>
                </a:solidFill>
                <a:latin typeface="Times New Roman"/>
                <a:cs typeface="Times New Roman"/>
              </a:rPr>
              <a:t>a</a:t>
            </a:r>
            <a:r>
              <a:rPr sz="1941" b="1" spc="-9" dirty="0">
                <a:solidFill>
                  <a:srgbClr val="3232FF"/>
                </a:solidFill>
                <a:latin typeface="Times New Roman"/>
                <a:cs typeface="Times New Roman"/>
              </a:rPr>
              <a:t>=</a:t>
            </a:r>
            <a:r>
              <a:rPr sz="1941" b="1" dirty="0">
                <a:solidFill>
                  <a:srgbClr val="3232FF"/>
                </a:solidFill>
                <a:latin typeface="Times New Roman"/>
                <a:cs typeface="Times New Roman"/>
              </a:rPr>
              <a:t>0</a:t>
            </a:r>
            <a:r>
              <a:rPr sz="1941" b="1" spc="-4" dirty="0">
                <a:solidFill>
                  <a:srgbClr val="3232FF"/>
                </a:solidFill>
                <a:latin typeface="Times New Roman"/>
                <a:cs typeface="Times New Roman"/>
              </a:rPr>
              <a:t>.</a:t>
            </a:r>
            <a:r>
              <a:rPr sz="1941" b="1" dirty="0">
                <a:solidFill>
                  <a:srgbClr val="3232FF"/>
                </a:solidFill>
                <a:latin typeface="Times New Roman"/>
                <a:cs typeface="Times New Roman"/>
              </a:rPr>
              <a:t>2</a:t>
            </a:r>
            <a:r>
              <a:rPr sz="1941" b="1" spc="-13" dirty="0">
                <a:solidFill>
                  <a:srgbClr val="3232FF"/>
                </a:solidFill>
                <a:latin typeface="Times New Roman"/>
                <a:cs typeface="Times New Roman"/>
              </a:rPr>
              <a:t>2</a:t>
            </a:r>
            <a:r>
              <a:rPr sz="1941" b="1" spc="-4" dirty="0">
                <a:solidFill>
                  <a:srgbClr val="3232FF"/>
                </a:solidFill>
                <a:latin typeface="Times New Roman"/>
                <a:cs typeface="Times New Roman"/>
              </a:rPr>
              <a:t>2</a:t>
            </a:r>
            <a:endParaRPr sz="1941">
              <a:latin typeface="Times New Roman"/>
              <a:cs typeface="Times New Roman"/>
            </a:endParaRPr>
          </a:p>
        </p:txBody>
      </p:sp>
      <p:sp>
        <p:nvSpPr>
          <p:cNvPr id="16" name="object 16"/>
          <p:cNvSpPr txBox="1"/>
          <p:nvPr/>
        </p:nvSpPr>
        <p:spPr>
          <a:xfrm>
            <a:off x="5261833" y="4316056"/>
            <a:ext cx="841001" cy="309421"/>
          </a:xfrm>
          <a:prstGeom prst="rect">
            <a:avLst/>
          </a:prstGeom>
        </p:spPr>
        <p:txBody>
          <a:bodyPr vert="horz" wrap="square" lIns="0" tIns="10646" rIns="0" bIns="0" rtlCol="0">
            <a:spAutoFit/>
          </a:bodyPr>
          <a:lstStyle/>
          <a:p>
            <a:pPr marL="11206">
              <a:spcBef>
                <a:spcPts val="84"/>
              </a:spcBef>
            </a:pPr>
            <a:r>
              <a:rPr sz="1941" b="1" dirty="0">
                <a:solidFill>
                  <a:srgbClr val="3232FF"/>
                </a:solidFill>
                <a:latin typeface="Times New Roman"/>
                <a:cs typeface="Times New Roman"/>
              </a:rPr>
              <a:t>a</a:t>
            </a:r>
            <a:r>
              <a:rPr sz="1941" b="1" spc="-9" dirty="0">
                <a:solidFill>
                  <a:srgbClr val="3232FF"/>
                </a:solidFill>
                <a:latin typeface="Times New Roman"/>
                <a:cs typeface="Times New Roman"/>
              </a:rPr>
              <a:t>=</a:t>
            </a:r>
            <a:r>
              <a:rPr sz="1941" b="1" dirty="0">
                <a:solidFill>
                  <a:srgbClr val="3232FF"/>
                </a:solidFill>
                <a:latin typeface="Times New Roman"/>
                <a:cs typeface="Times New Roman"/>
              </a:rPr>
              <a:t>0</a:t>
            </a:r>
            <a:r>
              <a:rPr sz="1941" b="1" spc="-4" dirty="0">
                <a:solidFill>
                  <a:srgbClr val="3232FF"/>
                </a:solidFill>
                <a:latin typeface="Times New Roman"/>
                <a:cs typeface="Times New Roman"/>
              </a:rPr>
              <a:t>.</a:t>
            </a:r>
            <a:r>
              <a:rPr sz="1941" b="1" dirty="0">
                <a:solidFill>
                  <a:srgbClr val="3232FF"/>
                </a:solidFill>
                <a:latin typeface="Times New Roman"/>
                <a:cs typeface="Times New Roman"/>
              </a:rPr>
              <a:t>1</a:t>
            </a:r>
            <a:r>
              <a:rPr sz="1941" b="1" spc="-13" dirty="0">
                <a:solidFill>
                  <a:srgbClr val="3232FF"/>
                </a:solidFill>
                <a:latin typeface="Times New Roman"/>
                <a:cs typeface="Times New Roman"/>
              </a:rPr>
              <a:t>2</a:t>
            </a:r>
            <a:r>
              <a:rPr sz="1941" b="1" spc="-4" dirty="0">
                <a:solidFill>
                  <a:srgbClr val="3232FF"/>
                </a:solidFill>
                <a:latin typeface="Times New Roman"/>
                <a:cs typeface="Times New Roman"/>
              </a:rPr>
              <a:t>5</a:t>
            </a:r>
            <a:endParaRPr sz="1941">
              <a:latin typeface="Times New Roman"/>
              <a:cs typeface="Times New Roman"/>
            </a:endParaRPr>
          </a:p>
        </p:txBody>
      </p:sp>
      <p:sp>
        <p:nvSpPr>
          <p:cNvPr id="17" name="object 17"/>
          <p:cNvSpPr txBox="1"/>
          <p:nvPr/>
        </p:nvSpPr>
        <p:spPr>
          <a:xfrm>
            <a:off x="3447825" y="5008578"/>
            <a:ext cx="5496485" cy="1283908"/>
          </a:xfrm>
          <a:prstGeom prst="rect">
            <a:avLst/>
          </a:prstGeom>
        </p:spPr>
        <p:txBody>
          <a:bodyPr vert="horz" wrap="square" lIns="0" tIns="11206" rIns="0" bIns="0" rtlCol="0">
            <a:spAutoFit/>
          </a:bodyPr>
          <a:lstStyle/>
          <a:p>
            <a:pPr marL="1690498">
              <a:spcBef>
                <a:spcPts val="88"/>
              </a:spcBef>
            </a:pPr>
            <a:r>
              <a:rPr sz="2118" b="1" spc="-4" dirty="0">
                <a:solidFill>
                  <a:srgbClr val="FF3200"/>
                </a:solidFill>
                <a:latin typeface="Times New Roman"/>
                <a:cs typeface="Times New Roman"/>
              </a:rPr>
              <a:t>Time</a:t>
            </a:r>
            <a:r>
              <a:rPr sz="2118" b="1" spc="-13" dirty="0">
                <a:solidFill>
                  <a:srgbClr val="FF3200"/>
                </a:solidFill>
                <a:latin typeface="Times New Roman"/>
                <a:cs typeface="Times New Roman"/>
              </a:rPr>
              <a:t> </a:t>
            </a:r>
            <a:r>
              <a:rPr sz="2118" b="1" spc="-4" dirty="0">
                <a:solidFill>
                  <a:srgbClr val="FF3200"/>
                </a:solidFill>
                <a:latin typeface="Times New Roman"/>
                <a:cs typeface="Times New Roman"/>
              </a:rPr>
              <a:t>(years)</a:t>
            </a:r>
            <a:endParaRPr sz="2118">
              <a:latin typeface="Times New Roman"/>
              <a:cs typeface="Times New Roman"/>
            </a:endParaRPr>
          </a:p>
          <a:p>
            <a:pPr>
              <a:spcBef>
                <a:spcPts val="44"/>
              </a:spcBef>
            </a:pPr>
            <a:endParaRPr sz="1985">
              <a:latin typeface="Times New Roman"/>
              <a:cs typeface="Times New Roman"/>
            </a:endParaRPr>
          </a:p>
          <a:p>
            <a:pPr algn="ctr">
              <a:lnSpc>
                <a:spcPts val="2537"/>
              </a:lnSpc>
            </a:pPr>
            <a:r>
              <a:rPr sz="2118" b="1" spc="-4" dirty="0">
                <a:solidFill>
                  <a:srgbClr val="653200"/>
                </a:solidFill>
                <a:latin typeface="Times New Roman"/>
                <a:cs typeface="Times New Roman"/>
              </a:rPr>
              <a:t>Fig.7: </a:t>
            </a:r>
            <a:r>
              <a:rPr sz="2118" spc="-4" dirty="0">
                <a:solidFill>
                  <a:srgbClr val="326500"/>
                </a:solidFill>
                <a:latin typeface="Times New Roman"/>
                <a:cs typeface="Times New Roman"/>
              </a:rPr>
              <a:t>Influence of </a:t>
            </a:r>
            <a:r>
              <a:rPr sz="2118" spc="-9" dirty="0">
                <a:solidFill>
                  <a:srgbClr val="326500"/>
                </a:solidFill>
                <a:latin typeface="Times New Roman"/>
                <a:cs typeface="Times New Roman"/>
              </a:rPr>
              <a:t>parameter </a:t>
            </a:r>
            <a:r>
              <a:rPr sz="2118" spc="-4" dirty="0">
                <a:solidFill>
                  <a:srgbClr val="326500"/>
                </a:solidFill>
                <a:latin typeface="Times New Roman"/>
                <a:cs typeface="Times New Roman"/>
              </a:rPr>
              <a:t>‘a’ on the</a:t>
            </a:r>
            <a:r>
              <a:rPr sz="2118" spc="31" dirty="0">
                <a:solidFill>
                  <a:srgbClr val="326500"/>
                </a:solidFill>
                <a:latin typeface="Times New Roman"/>
                <a:cs typeface="Times New Roman"/>
              </a:rPr>
              <a:t> </a:t>
            </a:r>
            <a:r>
              <a:rPr sz="2118" spc="-9" dirty="0">
                <a:solidFill>
                  <a:srgbClr val="326500"/>
                </a:solidFill>
                <a:latin typeface="Times New Roman"/>
                <a:cs typeface="Times New Roman"/>
              </a:rPr>
              <a:t>manpower</a:t>
            </a:r>
            <a:endParaRPr sz="2118">
              <a:latin typeface="Times New Roman"/>
              <a:cs typeface="Times New Roman"/>
            </a:endParaRPr>
          </a:p>
          <a:p>
            <a:pPr marL="305377" algn="ctr">
              <a:lnSpc>
                <a:spcPts val="2537"/>
              </a:lnSpc>
            </a:pPr>
            <a:r>
              <a:rPr sz="2118" spc="-4" dirty="0">
                <a:solidFill>
                  <a:srgbClr val="326500"/>
                </a:solidFill>
                <a:latin typeface="Times New Roman"/>
                <a:cs typeface="Times New Roman"/>
              </a:rPr>
              <a:t>distribution</a:t>
            </a:r>
            <a:endParaRPr sz="2118">
              <a:latin typeface="Times New Roman"/>
              <a:cs typeface="Times New Roman"/>
            </a:endParaRPr>
          </a:p>
        </p:txBody>
      </p:sp>
      <p:sp>
        <p:nvSpPr>
          <p:cNvPr id="18" name="object 18"/>
          <p:cNvSpPr txBox="1">
            <a:spLocks noGrp="1"/>
          </p:cNvSpPr>
          <p:nvPr>
            <p:ph type="title"/>
          </p:nvPr>
        </p:nvSpPr>
        <p:spPr>
          <a:xfrm>
            <a:off x="1780674" y="566430"/>
            <a:ext cx="64275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9" name="object 1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0" name="object 2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129</a:t>
            </a:r>
            <a:endParaRPr sz="1235">
              <a:latin typeface="Arial"/>
              <a:cs typeface="Arial"/>
            </a:endParaRPr>
          </a:p>
        </p:txBody>
      </p:sp>
    </p:spTree>
    <p:extLst>
      <p:ext uri="{BB962C8B-B14F-4D97-AF65-F5344CB8AC3E}">
        <p14:creationId xmlns:p14="http://schemas.microsoft.com/office/powerpoint/2010/main" val="9385484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7882" y="1697914"/>
            <a:ext cx="6484284" cy="309421"/>
          </a:xfrm>
          <a:prstGeom prst="rect">
            <a:avLst/>
          </a:prstGeom>
        </p:spPr>
        <p:txBody>
          <a:bodyPr vert="horz" wrap="square" lIns="0" tIns="10646" rIns="0" bIns="0" rtlCol="0">
            <a:spAutoFit/>
          </a:bodyPr>
          <a:lstStyle/>
          <a:p>
            <a:pPr marL="33619">
              <a:spcBef>
                <a:spcPts val="84"/>
              </a:spcBef>
            </a:pPr>
            <a:r>
              <a:rPr sz="1941" spc="-4" dirty="0">
                <a:solidFill>
                  <a:srgbClr val="CC6500"/>
                </a:solidFill>
                <a:latin typeface="Times New Roman"/>
                <a:cs typeface="Times New Roman"/>
              </a:rPr>
              <a:t>At time t=t</a:t>
            </a:r>
            <a:r>
              <a:rPr sz="1985" spc="-6" baseline="-22222" dirty="0">
                <a:solidFill>
                  <a:srgbClr val="CC6500"/>
                </a:solidFill>
                <a:latin typeface="Times New Roman"/>
                <a:cs typeface="Times New Roman"/>
              </a:rPr>
              <a:t>d</a:t>
            </a:r>
            <a:r>
              <a:rPr sz="1941" spc="-4" dirty="0">
                <a:solidFill>
                  <a:srgbClr val="CC6500"/>
                </a:solidFill>
                <a:latin typeface="Times New Roman"/>
                <a:cs typeface="Times New Roman"/>
              </a:rPr>
              <a:t>, peak manning m </a:t>
            </a:r>
            <a:r>
              <a:rPr sz="1941" dirty="0">
                <a:solidFill>
                  <a:srgbClr val="CC6500"/>
                </a:solidFill>
                <a:latin typeface="Times New Roman"/>
                <a:cs typeface="Times New Roman"/>
              </a:rPr>
              <a:t>(t</a:t>
            </a:r>
            <a:r>
              <a:rPr sz="1985" baseline="-22222" dirty="0">
                <a:solidFill>
                  <a:srgbClr val="CC6500"/>
                </a:solidFill>
                <a:latin typeface="Times New Roman"/>
                <a:cs typeface="Times New Roman"/>
              </a:rPr>
              <a:t>d</a:t>
            </a:r>
            <a:r>
              <a:rPr sz="1941" dirty="0">
                <a:solidFill>
                  <a:srgbClr val="CC6500"/>
                </a:solidFill>
                <a:latin typeface="Times New Roman"/>
                <a:cs typeface="Times New Roman"/>
              </a:rPr>
              <a:t>) </a:t>
            </a:r>
            <a:r>
              <a:rPr sz="1941" spc="-4" dirty="0">
                <a:solidFill>
                  <a:srgbClr val="CC6500"/>
                </a:solidFill>
                <a:latin typeface="Times New Roman"/>
                <a:cs typeface="Times New Roman"/>
              </a:rPr>
              <a:t>is obtained and denoted </a:t>
            </a:r>
            <a:r>
              <a:rPr sz="1941" spc="-9" dirty="0">
                <a:solidFill>
                  <a:srgbClr val="CC6500"/>
                </a:solidFill>
                <a:latin typeface="Times New Roman"/>
                <a:cs typeface="Times New Roman"/>
              </a:rPr>
              <a:t>by</a:t>
            </a:r>
            <a:r>
              <a:rPr sz="1941" spc="97" dirty="0">
                <a:solidFill>
                  <a:srgbClr val="CC6500"/>
                </a:solidFill>
                <a:latin typeface="Times New Roman"/>
                <a:cs typeface="Times New Roman"/>
              </a:rPr>
              <a:t> </a:t>
            </a:r>
            <a:r>
              <a:rPr sz="1941" spc="-9" dirty="0">
                <a:solidFill>
                  <a:srgbClr val="CC6500"/>
                </a:solidFill>
                <a:latin typeface="Times New Roman"/>
                <a:cs typeface="Times New Roman"/>
              </a:rPr>
              <a:t>m</a:t>
            </a:r>
            <a:r>
              <a:rPr sz="1985" spc="-13" baseline="-22222" dirty="0">
                <a:solidFill>
                  <a:srgbClr val="CC6500"/>
                </a:solidFill>
                <a:latin typeface="Times New Roman"/>
                <a:cs typeface="Times New Roman"/>
              </a:rPr>
              <a:t>o</a:t>
            </a:r>
            <a:r>
              <a:rPr sz="1941" spc="-9" dirty="0">
                <a:solidFill>
                  <a:srgbClr val="CC6500"/>
                </a:solidFill>
                <a:latin typeface="Times New Roman"/>
                <a:cs typeface="Times New Roman"/>
              </a:rPr>
              <a:t>.</a:t>
            </a:r>
            <a:endParaRPr sz="1941">
              <a:latin typeface="Times New Roman"/>
              <a:cs typeface="Times New Roman"/>
            </a:endParaRPr>
          </a:p>
        </p:txBody>
      </p:sp>
      <p:sp>
        <p:nvSpPr>
          <p:cNvPr id="3" name="object 3"/>
          <p:cNvSpPr/>
          <p:nvPr/>
        </p:nvSpPr>
        <p:spPr>
          <a:xfrm>
            <a:off x="5589045" y="3052482"/>
            <a:ext cx="39221" cy="21851"/>
          </a:xfrm>
          <a:custGeom>
            <a:avLst/>
            <a:gdLst/>
            <a:ahLst/>
            <a:cxnLst/>
            <a:rect l="l" t="t" r="r" b="b"/>
            <a:pathLst>
              <a:path w="44450" h="24764">
                <a:moveTo>
                  <a:pt x="0" y="24383"/>
                </a:moveTo>
                <a:lnTo>
                  <a:pt x="44195" y="0"/>
                </a:lnTo>
              </a:path>
            </a:pathLst>
          </a:custGeom>
          <a:ln w="14484">
            <a:solidFill>
              <a:srgbClr val="000000"/>
            </a:solidFill>
          </a:ln>
        </p:spPr>
        <p:txBody>
          <a:bodyPr wrap="square" lIns="0" tIns="0" rIns="0" bIns="0" rtlCol="0"/>
          <a:lstStyle/>
          <a:p>
            <a:endParaRPr sz="1588"/>
          </a:p>
        </p:txBody>
      </p:sp>
      <p:sp>
        <p:nvSpPr>
          <p:cNvPr id="4" name="object 4"/>
          <p:cNvSpPr/>
          <p:nvPr/>
        </p:nvSpPr>
        <p:spPr>
          <a:xfrm>
            <a:off x="5628041" y="3057861"/>
            <a:ext cx="58271" cy="105335"/>
          </a:xfrm>
          <a:custGeom>
            <a:avLst/>
            <a:gdLst/>
            <a:ahLst/>
            <a:cxnLst/>
            <a:rect l="l" t="t" r="r" b="b"/>
            <a:pathLst>
              <a:path w="66039" h="119379">
                <a:moveTo>
                  <a:pt x="0" y="0"/>
                </a:moveTo>
                <a:lnTo>
                  <a:pt x="65531" y="118871"/>
                </a:lnTo>
              </a:path>
            </a:pathLst>
          </a:custGeom>
          <a:ln w="28968">
            <a:solidFill>
              <a:srgbClr val="000000"/>
            </a:solidFill>
          </a:ln>
        </p:spPr>
        <p:txBody>
          <a:bodyPr wrap="square" lIns="0" tIns="0" rIns="0" bIns="0" rtlCol="0"/>
          <a:lstStyle/>
          <a:p>
            <a:endParaRPr sz="1588"/>
          </a:p>
        </p:txBody>
      </p:sp>
      <p:sp>
        <p:nvSpPr>
          <p:cNvPr id="5" name="object 5"/>
          <p:cNvSpPr/>
          <p:nvPr/>
        </p:nvSpPr>
        <p:spPr>
          <a:xfrm>
            <a:off x="5691244" y="2850776"/>
            <a:ext cx="240926" cy="312084"/>
          </a:xfrm>
          <a:custGeom>
            <a:avLst/>
            <a:gdLst/>
            <a:ahLst/>
            <a:cxnLst/>
            <a:rect l="l" t="t" r="r" b="b"/>
            <a:pathLst>
              <a:path w="273050" h="353695">
                <a:moveTo>
                  <a:pt x="0" y="353567"/>
                </a:moveTo>
                <a:lnTo>
                  <a:pt x="86867" y="0"/>
                </a:lnTo>
                <a:lnTo>
                  <a:pt x="272795" y="0"/>
                </a:lnTo>
              </a:path>
            </a:pathLst>
          </a:custGeom>
          <a:ln w="14484">
            <a:solidFill>
              <a:srgbClr val="000000"/>
            </a:solidFill>
          </a:ln>
        </p:spPr>
        <p:txBody>
          <a:bodyPr wrap="square" lIns="0" tIns="0" rIns="0" bIns="0" rtlCol="0"/>
          <a:lstStyle/>
          <a:p>
            <a:endParaRPr sz="1588"/>
          </a:p>
        </p:txBody>
      </p:sp>
      <p:sp>
        <p:nvSpPr>
          <p:cNvPr id="6" name="object 6"/>
          <p:cNvSpPr/>
          <p:nvPr/>
        </p:nvSpPr>
        <p:spPr>
          <a:xfrm>
            <a:off x="5321449" y="2806400"/>
            <a:ext cx="637615" cy="0"/>
          </a:xfrm>
          <a:custGeom>
            <a:avLst/>
            <a:gdLst/>
            <a:ahLst/>
            <a:cxnLst/>
            <a:rect l="l" t="t" r="r" b="b"/>
            <a:pathLst>
              <a:path w="722629">
                <a:moveTo>
                  <a:pt x="0" y="0"/>
                </a:moveTo>
                <a:lnTo>
                  <a:pt x="722375" y="0"/>
                </a:lnTo>
              </a:path>
            </a:pathLst>
          </a:custGeom>
          <a:ln w="14484">
            <a:solidFill>
              <a:srgbClr val="000000"/>
            </a:solidFill>
          </a:ln>
        </p:spPr>
        <p:txBody>
          <a:bodyPr wrap="square" lIns="0" tIns="0" rIns="0" bIns="0" rtlCol="0"/>
          <a:lstStyle/>
          <a:p>
            <a:endParaRPr sz="1588"/>
          </a:p>
        </p:txBody>
      </p:sp>
      <p:sp>
        <p:nvSpPr>
          <p:cNvPr id="7" name="object 7"/>
          <p:cNvSpPr txBox="1"/>
          <p:nvPr/>
        </p:nvSpPr>
        <p:spPr>
          <a:xfrm>
            <a:off x="5550944" y="2369768"/>
            <a:ext cx="159684" cy="384816"/>
          </a:xfrm>
          <a:prstGeom prst="rect">
            <a:avLst/>
          </a:prstGeom>
        </p:spPr>
        <p:txBody>
          <a:bodyPr vert="horz" wrap="square" lIns="0" tIns="11206" rIns="0" bIns="0" rtlCol="0">
            <a:spAutoFit/>
          </a:bodyPr>
          <a:lstStyle/>
          <a:p>
            <a:pPr marL="11206">
              <a:spcBef>
                <a:spcPts val="88"/>
              </a:spcBef>
            </a:pPr>
            <a:r>
              <a:rPr sz="2427" i="1" dirty="0">
                <a:latin typeface="Times New Roman"/>
                <a:cs typeface="Times New Roman"/>
              </a:rPr>
              <a:t>k</a:t>
            </a:r>
            <a:endParaRPr sz="2427">
              <a:latin typeface="Times New Roman"/>
              <a:cs typeface="Times New Roman"/>
            </a:endParaRPr>
          </a:p>
        </p:txBody>
      </p:sp>
      <p:sp>
        <p:nvSpPr>
          <p:cNvPr id="8" name="object 8"/>
          <p:cNvSpPr txBox="1"/>
          <p:nvPr/>
        </p:nvSpPr>
        <p:spPr>
          <a:xfrm>
            <a:off x="5287382" y="2825623"/>
            <a:ext cx="665069" cy="384816"/>
          </a:xfrm>
          <a:prstGeom prst="rect">
            <a:avLst/>
          </a:prstGeom>
        </p:spPr>
        <p:txBody>
          <a:bodyPr vert="horz" wrap="square" lIns="0" tIns="11206" rIns="0" bIns="0" rtlCol="0">
            <a:spAutoFit/>
          </a:bodyPr>
          <a:lstStyle/>
          <a:p>
            <a:pPr marL="44826">
              <a:spcBef>
                <a:spcPts val="88"/>
              </a:spcBef>
              <a:tabLst>
                <a:tab pos="493645" algn="l"/>
              </a:tabLst>
            </a:pPr>
            <a:r>
              <a:rPr sz="2427" i="1" spc="40" dirty="0">
                <a:latin typeface="Times New Roman"/>
                <a:cs typeface="Times New Roman"/>
              </a:rPr>
              <a:t>t</a:t>
            </a:r>
            <a:r>
              <a:rPr sz="2118" i="1" spc="59" baseline="-24305" dirty="0">
                <a:latin typeface="Times New Roman"/>
                <a:cs typeface="Times New Roman"/>
              </a:rPr>
              <a:t>d	</a:t>
            </a:r>
            <a:r>
              <a:rPr sz="2427" i="1" dirty="0">
                <a:latin typeface="Times New Roman"/>
                <a:cs typeface="Times New Roman"/>
              </a:rPr>
              <a:t>e</a:t>
            </a:r>
            <a:endParaRPr sz="2427">
              <a:latin typeface="Times New Roman"/>
              <a:cs typeface="Times New Roman"/>
            </a:endParaRPr>
          </a:p>
        </p:txBody>
      </p:sp>
      <p:sp>
        <p:nvSpPr>
          <p:cNvPr id="9" name="object 9"/>
          <p:cNvSpPr txBox="1"/>
          <p:nvPr/>
        </p:nvSpPr>
        <p:spPr>
          <a:xfrm>
            <a:off x="4869179" y="2769918"/>
            <a:ext cx="112619" cy="229184"/>
          </a:xfrm>
          <a:prstGeom prst="rect">
            <a:avLst/>
          </a:prstGeom>
        </p:spPr>
        <p:txBody>
          <a:bodyPr vert="horz" wrap="square" lIns="0" tIns="11766" rIns="0" bIns="0" rtlCol="0">
            <a:spAutoFit/>
          </a:bodyPr>
          <a:lstStyle/>
          <a:p>
            <a:pPr marL="11206">
              <a:spcBef>
                <a:spcPts val="93"/>
              </a:spcBef>
            </a:pPr>
            <a:r>
              <a:rPr sz="1412" i="1" dirty="0">
                <a:latin typeface="Times New Roman"/>
                <a:cs typeface="Times New Roman"/>
              </a:rPr>
              <a:t>o</a:t>
            </a:r>
            <a:endParaRPr sz="1412">
              <a:latin typeface="Times New Roman"/>
              <a:cs typeface="Times New Roman"/>
            </a:endParaRPr>
          </a:p>
        </p:txBody>
      </p:sp>
      <p:sp>
        <p:nvSpPr>
          <p:cNvPr id="10" name="object 10"/>
          <p:cNvSpPr txBox="1"/>
          <p:nvPr/>
        </p:nvSpPr>
        <p:spPr>
          <a:xfrm>
            <a:off x="4652681" y="2563406"/>
            <a:ext cx="603437" cy="384816"/>
          </a:xfrm>
          <a:prstGeom prst="rect">
            <a:avLst/>
          </a:prstGeom>
        </p:spPr>
        <p:txBody>
          <a:bodyPr vert="horz" wrap="square" lIns="0" tIns="11206" rIns="0" bIns="0" rtlCol="0">
            <a:spAutoFit/>
          </a:bodyPr>
          <a:lstStyle/>
          <a:p>
            <a:pPr marL="11206">
              <a:spcBef>
                <a:spcPts val="88"/>
              </a:spcBef>
              <a:tabLst>
                <a:tab pos="422484" algn="l"/>
              </a:tabLst>
            </a:pPr>
            <a:r>
              <a:rPr sz="2427" i="1" dirty="0">
                <a:latin typeface="Times New Roman"/>
                <a:cs typeface="Times New Roman"/>
              </a:rPr>
              <a:t>m	</a:t>
            </a:r>
            <a:r>
              <a:rPr sz="2427" dirty="0">
                <a:latin typeface="Symbol"/>
                <a:cs typeface="Symbol"/>
              </a:rPr>
              <a:t></a:t>
            </a:r>
            <a:endParaRPr sz="2427">
              <a:latin typeface="Symbol"/>
              <a:cs typeface="Symbol"/>
            </a:endParaRPr>
          </a:p>
        </p:txBody>
      </p:sp>
      <p:sp>
        <p:nvSpPr>
          <p:cNvPr id="11" name="object 11"/>
          <p:cNvSpPr txBox="1"/>
          <p:nvPr/>
        </p:nvSpPr>
        <p:spPr>
          <a:xfrm>
            <a:off x="2377883" y="3441459"/>
            <a:ext cx="341219" cy="1445607"/>
          </a:xfrm>
          <a:prstGeom prst="rect">
            <a:avLst/>
          </a:prstGeom>
        </p:spPr>
        <p:txBody>
          <a:bodyPr vert="horz" wrap="square" lIns="0" tIns="11766" rIns="0" bIns="0" rtlCol="0">
            <a:spAutoFit/>
          </a:bodyPr>
          <a:lstStyle/>
          <a:p>
            <a:pPr marL="33619" marR="26896">
              <a:lnSpc>
                <a:spcPct val="120300"/>
              </a:lnSpc>
              <a:spcBef>
                <a:spcPts val="93"/>
              </a:spcBef>
            </a:pPr>
            <a:r>
              <a:rPr sz="1941" spc="-4" dirty="0">
                <a:solidFill>
                  <a:srgbClr val="653200"/>
                </a:solidFill>
                <a:latin typeface="Times New Roman"/>
                <a:cs typeface="Times New Roman"/>
              </a:rPr>
              <a:t>k  </a:t>
            </a:r>
            <a:r>
              <a:rPr sz="1941" spc="-4" dirty="0">
                <a:latin typeface="Times New Roman"/>
                <a:cs typeface="Times New Roman"/>
              </a:rPr>
              <a:t>t</a:t>
            </a:r>
            <a:r>
              <a:rPr sz="1985" spc="-6" baseline="-22222" dirty="0">
                <a:latin typeface="Times New Roman"/>
                <a:cs typeface="Times New Roman"/>
              </a:rPr>
              <a:t>d  </a:t>
            </a:r>
            <a:r>
              <a:rPr sz="1941" spc="-22" dirty="0">
                <a:solidFill>
                  <a:srgbClr val="000099"/>
                </a:solidFill>
                <a:latin typeface="Times New Roman"/>
                <a:cs typeface="Times New Roman"/>
              </a:rPr>
              <a:t>m</a:t>
            </a:r>
            <a:r>
              <a:rPr sz="1985" baseline="-22222" dirty="0">
                <a:solidFill>
                  <a:srgbClr val="000099"/>
                </a:solidFill>
                <a:latin typeface="Times New Roman"/>
                <a:cs typeface="Times New Roman"/>
              </a:rPr>
              <a:t>0  </a:t>
            </a:r>
            <a:r>
              <a:rPr sz="1941" spc="-4" dirty="0">
                <a:latin typeface="Times New Roman"/>
                <a:cs typeface="Times New Roman"/>
              </a:rPr>
              <a:t>e</a:t>
            </a:r>
            <a:endParaRPr sz="1941">
              <a:latin typeface="Times New Roman"/>
              <a:cs typeface="Times New Roman"/>
            </a:endParaRPr>
          </a:p>
        </p:txBody>
      </p:sp>
      <p:sp>
        <p:nvSpPr>
          <p:cNvPr id="12" name="object 12"/>
          <p:cNvSpPr txBox="1"/>
          <p:nvPr/>
        </p:nvSpPr>
        <p:spPr>
          <a:xfrm>
            <a:off x="3207117" y="3441459"/>
            <a:ext cx="4201646" cy="1459465"/>
          </a:xfrm>
          <a:prstGeom prst="rect">
            <a:avLst/>
          </a:prstGeom>
        </p:spPr>
        <p:txBody>
          <a:bodyPr vert="horz" wrap="square" lIns="0" tIns="71718" rIns="0" bIns="0" rtlCol="0">
            <a:spAutoFit/>
          </a:bodyPr>
          <a:lstStyle/>
          <a:p>
            <a:pPr marL="11206">
              <a:spcBef>
                <a:spcPts val="565"/>
              </a:spcBef>
            </a:pPr>
            <a:r>
              <a:rPr sz="1941" spc="-4" dirty="0">
                <a:solidFill>
                  <a:srgbClr val="653200"/>
                </a:solidFill>
                <a:latin typeface="Times New Roman"/>
                <a:cs typeface="Times New Roman"/>
              </a:rPr>
              <a:t>= Total project cost/effort in</a:t>
            </a:r>
            <a:r>
              <a:rPr sz="1941" spc="49" dirty="0">
                <a:solidFill>
                  <a:srgbClr val="653200"/>
                </a:solidFill>
                <a:latin typeface="Times New Roman"/>
                <a:cs typeface="Times New Roman"/>
              </a:rPr>
              <a:t> </a:t>
            </a:r>
            <a:r>
              <a:rPr sz="1941" spc="-4" dirty="0">
                <a:solidFill>
                  <a:srgbClr val="653200"/>
                </a:solidFill>
                <a:latin typeface="Times New Roman"/>
                <a:cs typeface="Times New Roman"/>
              </a:rPr>
              <a:t>person-years.</a:t>
            </a:r>
            <a:endParaRPr sz="1941">
              <a:latin typeface="Times New Roman"/>
              <a:cs typeface="Times New Roman"/>
            </a:endParaRPr>
          </a:p>
          <a:p>
            <a:pPr marL="11206">
              <a:spcBef>
                <a:spcPts val="476"/>
              </a:spcBef>
            </a:pPr>
            <a:r>
              <a:rPr sz="1941" spc="-4" dirty="0">
                <a:latin typeface="Times New Roman"/>
                <a:cs typeface="Times New Roman"/>
              </a:rPr>
              <a:t>= Delivery time in</a:t>
            </a:r>
            <a:r>
              <a:rPr sz="1941" spc="18" dirty="0">
                <a:latin typeface="Times New Roman"/>
                <a:cs typeface="Times New Roman"/>
              </a:rPr>
              <a:t> </a:t>
            </a:r>
            <a:r>
              <a:rPr sz="1941" spc="-4" dirty="0">
                <a:latin typeface="Times New Roman"/>
                <a:cs typeface="Times New Roman"/>
              </a:rPr>
              <a:t>years</a:t>
            </a:r>
            <a:endParaRPr sz="1941">
              <a:latin typeface="Times New Roman"/>
              <a:cs typeface="Times New Roman"/>
            </a:endParaRPr>
          </a:p>
          <a:p>
            <a:pPr marL="11206">
              <a:spcBef>
                <a:spcPts val="463"/>
              </a:spcBef>
            </a:pPr>
            <a:r>
              <a:rPr sz="1941" spc="-4" dirty="0">
                <a:solidFill>
                  <a:srgbClr val="000099"/>
                </a:solidFill>
                <a:latin typeface="Times New Roman"/>
                <a:cs typeface="Times New Roman"/>
              </a:rPr>
              <a:t>= No. </a:t>
            </a:r>
            <a:r>
              <a:rPr sz="1941" dirty="0">
                <a:solidFill>
                  <a:srgbClr val="000099"/>
                </a:solidFill>
                <a:latin typeface="Times New Roman"/>
                <a:cs typeface="Times New Roman"/>
              </a:rPr>
              <a:t>of </a:t>
            </a:r>
            <a:r>
              <a:rPr sz="1941" spc="-4" dirty="0">
                <a:solidFill>
                  <a:srgbClr val="000099"/>
                </a:solidFill>
                <a:latin typeface="Times New Roman"/>
                <a:cs typeface="Times New Roman"/>
              </a:rPr>
              <a:t>persons employed at </a:t>
            </a:r>
            <a:r>
              <a:rPr sz="1941" dirty="0">
                <a:solidFill>
                  <a:srgbClr val="000099"/>
                </a:solidFill>
                <a:latin typeface="Times New Roman"/>
                <a:cs typeface="Times New Roman"/>
              </a:rPr>
              <a:t>the</a:t>
            </a:r>
            <a:r>
              <a:rPr sz="1941" spc="-4" dirty="0">
                <a:solidFill>
                  <a:srgbClr val="000099"/>
                </a:solidFill>
                <a:latin typeface="Times New Roman"/>
                <a:cs typeface="Times New Roman"/>
              </a:rPr>
              <a:t> peak</a:t>
            </a:r>
            <a:endParaRPr sz="1941">
              <a:latin typeface="Times New Roman"/>
              <a:cs typeface="Times New Roman"/>
            </a:endParaRPr>
          </a:p>
          <a:p>
            <a:pPr marL="11206">
              <a:spcBef>
                <a:spcPts val="476"/>
              </a:spcBef>
            </a:pPr>
            <a:r>
              <a:rPr sz="1941" spc="-4" dirty="0">
                <a:latin typeface="Times New Roman"/>
                <a:cs typeface="Times New Roman"/>
              </a:rPr>
              <a:t>=</a:t>
            </a:r>
            <a:r>
              <a:rPr sz="1941" spc="-9" dirty="0">
                <a:latin typeface="Times New Roman"/>
                <a:cs typeface="Times New Roman"/>
              </a:rPr>
              <a:t> </a:t>
            </a:r>
            <a:r>
              <a:rPr sz="1941" spc="-4" dirty="0">
                <a:latin typeface="Times New Roman"/>
                <a:cs typeface="Times New Roman"/>
              </a:rPr>
              <a:t>2.71828</a:t>
            </a:r>
            <a:endParaRPr sz="1941">
              <a:latin typeface="Times New Roman"/>
              <a:cs typeface="Times New Roman"/>
            </a:endParaRPr>
          </a:p>
        </p:txBody>
      </p:sp>
      <p:sp>
        <p:nvSpPr>
          <p:cNvPr id="13" name="object 13"/>
          <p:cNvSpPr txBox="1">
            <a:spLocks noGrp="1"/>
          </p:cNvSpPr>
          <p:nvPr>
            <p:ph type="title"/>
          </p:nvPr>
        </p:nvSpPr>
        <p:spPr>
          <a:xfrm>
            <a:off x="1411705" y="566430"/>
            <a:ext cx="67964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4" name="object 1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5" name="object 1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130</a:t>
            </a:r>
            <a:endParaRPr sz="1235">
              <a:latin typeface="Arial"/>
              <a:cs typeface="Arial"/>
            </a:endParaRPr>
          </a:p>
        </p:txBody>
      </p:sp>
    </p:spTree>
    <p:extLst>
      <p:ext uri="{BB962C8B-B14F-4D97-AF65-F5344CB8AC3E}">
        <p14:creationId xmlns:p14="http://schemas.microsoft.com/office/powerpoint/2010/main" val="369434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64" y="1377517"/>
            <a:ext cx="7458635" cy="4341008"/>
          </a:xfrm>
          <a:prstGeom prst="rect">
            <a:avLst/>
          </a:prstGeom>
        </p:spPr>
        <p:txBody>
          <a:bodyPr vert="horz" wrap="square" lIns="0" tIns="199465" rIns="0" bIns="0" rtlCol="0">
            <a:spAutoFit/>
          </a:bodyPr>
          <a:lstStyle/>
          <a:p>
            <a:pPr marL="473474" indent="-462828" algn="just">
              <a:spcBef>
                <a:spcPts val="1571"/>
              </a:spcBef>
              <a:buAutoNum type="romanLcParenBoth" startAt="2"/>
              <a:tabLst>
                <a:tab pos="474034" algn="l"/>
              </a:tabLst>
            </a:pPr>
            <a:r>
              <a:rPr sz="2471" spc="-4" dirty="0">
                <a:latin typeface="Times New Roman"/>
                <a:cs typeface="Times New Roman"/>
              </a:rPr>
              <a:t>Transactional function types</a:t>
            </a:r>
            <a:endParaRPr sz="2471">
              <a:latin typeface="Times New Roman"/>
              <a:cs typeface="Times New Roman"/>
            </a:endParaRPr>
          </a:p>
          <a:p>
            <a:pPr marL="379339" marR="4483" lvl="1" indent="-301454" algn="just">
              <a:lnSpc>
                <a:spcPct val="99900"/>
              </a:lnSpc>
              <a:spcBef>
                <a:spcPts val="1275"/>
              </a:spcBef>
              <a:buFont typeface="MS Gothic"/>
              <a:buChar char="▪"/>
              <a:tabLst>
                <a:tab pos="379900" algn="l"/>
              </a:tabLst>
            </a:pPr>
            <a:r>
              <a:rPr sz="2118" spc="-4" dirty="0">
                <a:solidFill>
                  <a:srgbClr val="650065"/>
                </a:solidFill>
                <a:latin typeface="Times New Roman"/>
                <a:cs typeface="Times New Roman"/>
              </a:rPr>
              <a:t>External Input (EI): An EI processes data </a:t>
            </a:r>
            <a:r>
              <a:rPr sz="2118" dirty="0">
                <a:solidFill>
                  <a:srgbClr val="650065"/>
                </a:solidFill>
                <a:latin typeface="Times New Roman"/>
                <a:cs typeface="Times New Roman"/>
              </a:rPr>
              <a:t>or </a:t>
            </a:r>
            <a:r>
              <a:rPr sz="2118" spc="-4" dirty="0">
                <a:solidFill>
                  <a:srgbClr val="650065"/>
                </a:solidFill>
                <a:latin typeface="Times New Roman"/>
                <a:cs typeface="Times New Roman"/>
              </a:rPr>
              <a:t>control information  that comes </a:t>
            </a:r>
            <a:r>
              <a:rPr sz="2118" dirty="0">
                <a:solidFill>
                  <a:srgbClr val="650065"/>
                </a:solidFill>
                <a:latin typeface="Times New Roman"/>
                <a:cs typeface="Times New Roman"/>
              </a:rPr>
              <a:t>from </a:t>
            </a:r>
            <a:r>
              <a:rPr sz="2118" spc="-4" dirty="0">
                <a:solidFill>
                  <a:srgbClr val="650065"/>
                </a:solidFill>
                <a:latin typeface="Times New Roman"/>
                <a:cs typeface="Times New Roman"/>
              </a:rPr>
              <a:t>outside </a:t>
            </a:r>
            <a:r>
              <a:rPr sz="2118" dirty="0">
                <a:solidFill>
                  <a:srgbClr val="650065"/>
                </a:solidFill>
                <a:latin typeface="Times New Roman"/>
                <a:cs typeface="Times New Roman"/>
              </a:rPr>
              <a:t>the </a:t>
            </a:r>
            <a:r>
              <a:rPr sz="2118" spc="-9" dirty="0">
                <a:solidFill>
                  <a:srgbClr val="650065"/>
                </a:solidFill>
                <a:latin typeface="Times New Roman"/>
                <a:cs typeface="Times New Roman"/>
              </a:rPr>
              <a:t>system. </a:t>
            </a:r>
            <a:r>
              <a:rPr sz="2118" spc="-4" dirty="0">
                <a:solidFill>
                  <a:srgbClr val="650065"/>
                </a:solidFill>
                <a:latin typeface="Times New Roman"/>
                <a:cs typeface="Times New Roman"/>
              </a:rPr>
              <a:t>The EI </a:t>
            </a:r>
            <a:r>
              <a:rPr sz="2118" dirty="0">
                <a:solidFill>
                  <a:srgbClr val="650065"/>
                </a:solidFill>
                <a:latin typeface="Times New Roman"/>
                <a:cs typeface="Times New Roman"/>
              </a:rPr>
              <a:t>is an </a:t>
            </a:r>
            <a:r>
              <a:rPr sz="2118" spc="-4" dirty="0">
                <a:solidFill>
                  <a:srgbClr val="650065"/>
                </a:solidFill>
                <a:latin typeface="Times New Roman"/>
                <a:cs typeface="Times New Roman"/>
              </a:rPr>
              <a:t>elementary </a:t>
            </a:r>
            <a:r>
              <a:rPr sz="2118" spc="521" dirty="0">
                <a:solidFill>
                  <a:srgbClr val="650065"/>
                </a:solidFill>
                <a:latin typeface="Times New Roman"/>
                <a:cs typeface="Times New Roman"/>
              </a:rPr>
              <a:t> </a:t>
            </a:r>
            <a:r>
              <a:rPr sz="2118" dirty="0">
                <a:solidFill>
                  <a:srgbClr val="650065"/>
                </a:solidFill>
                <a:latin typeface="Times New Roman"/>
                <a:cs typeface="Times New Roman"/>
              </a:rPr>
              <a:t>process, </a:t>
            </a:r>
            <a:r>
              <a:rPr sz="2118" spc="-4" dirty="0">
                <a:solidFill>
                  <a:srgbClr val="650065"/>
                </a:solidFill>
                <a:latin typeface="Times New Roman"/>
                <a:cs typeface="Times New Roman"/>
              </a:rPr>
              <a:t>which </a:t>
            </a:r>
            <a:r>
              <a:rPr sz="2118" dirty="0">
                <a:solidFill>
                  <a:srgbClr val="650065"/>
                </a:solidFill>
                <a:latin typeface="Times New Roman"/>
                <a:cs typeface="Times New Roman"/>
              </a:rPr>
              <a:t>is the </a:t>
            </a:r>
            <a:r>
              <a:rPr sz="2118" spc="-4" dirty="0">
                <a:solidFill>
                  <a:srgbClr val="650065"/>
                </a:solidFill>
                <a:latin typeface="Times New Roman"/>
                <a:cs typeface="Times New Roman"/>
              </a:rPr>
              <a:t>smallest unit </a:t>
            </a:r>
            <a:r>
              <a:rPr sz="2118" spc="-9" dirty="0">
                <a:solidFill>
                  <a:srgbClr val="650065"/>
                </a:solidFill>
                <a:latin typeface="Times New Roman"/>
                <a:cs typeface="Times New Roman"/>
              </a:rPr>
              <a:t>of </a:t>
            </a:r>
            <a:r>
              <a:rPr sz="2118" spc="-4" dirty="0">
                <a:solidFill>
                  <a:srgbClr val="650065"/>
                </a:solidFill>
                <a:latin typeface="Times New Roman"/>
                <a:cs typeface="Times New Roman"/>
              </a:rPr>
              <a:t>activity that </a:t>
            </a:r>
            <a:r>
              <a:rPr sz="2118" dirty="0">
                <a:solidFill>
                  <a:srgbClr val="650065"/>
                </a:solidFill>
                <a:latin typeface="Times New Roman"/>
                <a:cs typeface="Times New Roman"/>
              </a:rPr>
              <a:t>is </a:t>
            </a:r>
            <a:r>
              <a:rPr sz="2118" spc="-4" dirty="0">
                <a:solidFill>
                  <a:srgbClr val="650065"/>
                </a:solidFill>
                <a:latin typeface="Times New Roman"/>
                <a:cs typeface="Times New Roman"/>
              </a:rPr>
              <a:t>meaningful  </a:t>
            </a:r>
            <a:r>
              <a:rPr sz="2118" dirty="0">
                <a:solidFill>
                  <a:srgbClr val="650065"/>
                </a:solidFill>
                <a:latin typeface="Times New Roman"/>
                <a:cs typeface="Times New Roman"/>
              </a:rPr>
              <a:t>to the end user in </a:t>
            </a:r>
            <a:r>
              <a:rPr sz="2118" spc="-4" dirty="0">
                <a:solidFill>
                  <a:srgbClr val="650065"/>
                </a:solidFill>
                <a:latin typeface="Times New Roman"/>
                <a:cs typeface="Times New Roman"/>
              </a:rPr>
              <a:t>the</a:t>
            </a:r>
            <a:r>
              <a:rPr sz="2118" spc="-40" dirty="0">
                <a:solidFill>
                  <a:srgbClr val="650065"/>
                </a:solidFill>
                <a:latin typeface="Times New Roman"/>
                <a:cs typeface="Times New Roman"/>
              </a:rPr>
              <a:t> </a:t>
            </a:r>
            <a:r>
              <a:rPr sz="2118" spc="-4" dirty="0">
                <a:solidFill>
                  <a:srgbClr val="650065"/>
                </a:solidFill>
                <a:latin typeface="Times New Roman"/>
                <a:cs typeface="Times New Roman"/>
              </a:rPr>
              <a:t>business.</a:t>
            </a:r>
            <a:endParaRPr sz="2118">
              <a:latin typeface="Times New Roman"/>
              <a:cs typeface="Times New Roman"/>
            </a:endParaRPr>
          </a:p>
          <a:p>
            <a:pPr marL="379339" marR="4483" lvl="1" indent="-301454" algn="just">
              <a:lnSpc>
                <a:spcPct val="99800"/>
              </a:lnSpc>
              <a:spcBef>
                <a:spcPts val="1266"/>
              </a:spcBef>
              <a:buFont typeface="MS Gothic"/>
              <a:buChar char="▪"/>
              <a:tabLst>
                <a:tab pos="379900" algn="l"/>
              </a:tabLst>
            </a:pPr>
            <a:r>
              <a:rPr sz="2118" spc="-4" dirty="0">
                <a:solidFill>
                  <a:srgbClr val="0000CC"/>
                </a:solidFill>
                <a:latin typeface="Times New Roman"/>
                <a:cs typeface="Times New Roman"/>
              </a:rPr>
              <a:t>External Output (EO): An </a:t>
            </a:r>
            <a:r>
              <a:rPr sz="2118" dirty="0">
                <a:solidFill>
                  <a:srgbClr val="0000CC"/>
                </a:solidFill>
                <a:latin typeface="Times New Roman"/>
                <a:cs typeface="Times New Roman"/>
              </a:rPr>
              <a:t>EO is an </a:t>
            </a:r>
            <a:r>
              <a:rPr sz="2118" spc="-4" dirty="0">
                <a:solidFill>
                  <a:srgbClr val="0000CC"/>
                </a:solidFill>
                <a:latin typeface="Times New Roman"/>
                <a:cs typeface="Times New Roman"/>
              </a:rPr>
              <a:t>elementary process that  generate </a:t>
            </a:r>
            <a:r>
              <a:rPr sz="2118" spc="-9" dirty="0">
                <a:solidFill>
                  <a:srgbClr val="0000CC"/>
                </a:solidFill>
                <a:latin typeface="Times New Roman"/>
                <a:cs typeface="Times New Roman"/>
              </a:rPr>
              <a:t>data or </a:t>
            </a:r>
            <a:r>
              <a:rPr sz="2118" spc="-4" dirty="0">
                <a:solidFill>
                  <a:srgbClr val="0000CC"/>
                </a:solidFill>
                <a:latin typeface="Times New Roman"/>
                <a:cs typeface="Times New Roman"/>
              </a:rPr>
              <a:t>control information </a:t>
            </a:r>
            <a:r>
              <a:rPr sz="2118" dirty="0">
                <a:solidFill>
                  <a:srgbClr val="0000CC"/>
                </a:solidFill>
                <a:latin typeface="Times New Roman"/>
                <a:cs typeface="Times New Roman"/>
              </a:rPr>
              <a:t>to </a:t>
            </a:r>
            <a:r>
              <a:rPr sz="2118" spc="-9" dirty="0">
                <a:solidFill>
                  <a:srgbClr val="0000CC"/>
                </a:solidFill>
                <a:latin typeface="Times New Roman"/>
                <a:cs typeface="Times New Roman"/>
              </a:rPr>
              <a:t>be </a:t>
            </a:r>
            <a:r>
              <a:rPr sz="2118" spc="-4" dirty="0">
                <a:solidFill>
                  <a:srgbClr val="0000CC"/>
                </a:solidFill>
                <a:latin typeface="Times New Roman"/>
                <a:cs typeface="Times New Roman"/>
              </a:rPr>
              <a:t>sent outside </a:t>
            </a:r>
            <a:r>
              <a:rPr sz="2118" dirty="0">
                <a:solidFill>
                  <a:srgbClr val="0000CC"/>
                </a:solidFill>
                <a:latin typeface="Times New Roman"/>
                <a:cs typeface="Times New Roman"/>
              </a:rPr>
              <a:t>the  </a:t>
            </a:r>
            <a:r>
              <a:rPr sz="2118" spc="-4" dirty="0">
                <a:solidFill>
                  <a:srgbClr val="0000CC"/>
                </a:solidFill>
                <a:latin typeface="Times New Roman"/>
                <a:cs typeface="Times New Roman"/>
              </a:rPr>
              <a:t>system.</a:t>
            </a:r>
            <a:endParaRPr sz="2118">
              <a:latin typeface="Times New Roman"/>
              <a:cs typeface="Times New Roman"/>
            </a:endParaRPr>
          </a:p>
          <a:p>
            <a:pPr marL="379339" marR="4483" lvl="1" indent="-301454" algn="just">
              <a:spcBef>
                <a:spcPts val="1257"/>
              </a:spcBef>
              <a:buFont typeface="MS Gothic"/>
              <a:buChar char="▪"/>
              <a:tabLst>
                <a:tab pos="379900" algn="l"/>
              </a:tabLst>
            </a:pPr>
            <a:r>
              <a:rPr sz="2118" spc="-4" dirty="0">
                <a:latin typeface="Times New Roman"/>
                <a:cs typeface="Times New Roman"/>
              </a:rPr>
              <a:t>External Inquiry (EQ): An </a:t>
            </a:r>
            <a:r>
              <a:rPr sz="2118" dirty="0">
                <a:latin typeface="Times New Roman"/>
                <a:cs typeface="Times New Roman"/>
              </a:rPr>
              <a:t>EQ is an </a:t>
            </a:r>
            <a:r>
              <a:rPr sz="2118" spc="-4" dirty="0">
                <a:latin typeface="Times New Roman"/>
                <a:cs typeface="Times New Roman"/>
              </a:rPr>
              <a:t>elementary </a:t>
            </a:r>
            <a:r>
              <a:rPr sz="2118" dirty="0">
                <a:latin typeface="Times New Roman"/>
                <a:cs typeface="Times New Roman"/>
              </a:rPr>
              <a:t>process </a:t>
            </a:r>
            <a:r>
              <a:rPr sz="2118" spc="-4" dirty="0">
                <a:latin typeface="Times New Roman"/>
                <a:cs typeface="Times New Roman"/>
              </a:rPr>
              <a:t>that </a:t>
            </a:r>
            <a:r>
              <a:rPr sz="2118" dirty="0">
                <a:latin typeface="Times New Roman"/>
                <a:cs typeface="Times New Roman"/>
              </a:rPr>
              <a:t>is  </a:t>
            </a:r>
            <a:r>
              <a:rPr sz="2118" spc="-4" dirty="0">
                <a:latin typeface="Times New Roman"/>
                <a:cs typeface="Times New Roman"/>
              </a:rPr>
              <a:t>made </a:t>
            </a:r>
            <a:r>
              <a:rPr sz="2118" dirty="0">
                <a:latin typeface="Times New Roman"/>
                <a:cs typeface="Times New Roman"/>
              </a:rPr>
              <a:t>up to an </a:t>
            </a:r>
            <a:r>
              <a:rPr sz="2118" spc="-4" dirty="0">
                <a:latin typeface="Times New Roman"/>
                <a:cs typeface="Times New Roman"/>
              </a:rPr>
              <a:t>input-output combination </a:t>
            </a:r>
            <a:r>
              <a:rPr sz="2118" spc="-9" dirty="0">
                <a:latin typeface="Times New Roman"/>
                <a:cs typeface="Times New Roman"/>
              </a:rPr>
              <a:t>that </a:t>
            </a:r>
            <a:r>
              <a:rPr sz="2118" spc="-4" dirty="0">
                <a:latin typeface="Times New Roman"/>
                <a:cs typeface="Times New Roman"/>
              </a:rPr>
              <a:t>results </a:t>
            </a:r>
            <a:r>
              <a:rPr sz="2118" dirty="0">
                <a:latin typeface="Times New Roman"/>
                <a:cs typeface="Times New Roman"/>
              </a:rPr>
              <a:t>in </a:t>
            </a:r>
            <a:r>
              <a:rPr sz="2118" spc="-4" dirty="0">
                <a:latin typeface="Times New Roman"/>
                <a:cs typeface="Times New Roman"/>
              </a:rPr>
              <a:t>data  retrieval.</a:t>
            </a:r>
            <a:endParaRPr sz="2118">
              <a:latin typeface="Times New Roman"/>
              <a:cs typeface="Times New Roman"/>
            </a:endParaRPr>
          </a:p>
        </p:txBody>
      </p:sp>
      <p:sp>
        <p:nvSpPr>
          <p:cNvPr id="3" name="object 3"/>
          <p:cNvSpPr txBox="1">
            <a:spLocks noGrp="1"/>
          </p:cNvSpPr>
          <p:nvPr>
            <p:ph type="title"/>
          </p:nvPr>
        </p:nvSpPr>
        <p:spPr>
          <a:xfrm>
            <a:off x="1123406" y="566430"/>
            <a:ext cx="708478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7192335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2034049"/>
            <a:ext cx="7323044" cy="1640555"/>
          </a:xfrm>
          <a:prstGeom prst="rect">
            <a:avLst/>
          </a:prstGeom>
        </p:spPr>
        <p:txBody>
          <a:bodyPr vert="horz" wrap="square" lIns="0" tIns="10646" rIns="0" bIns="0" rtlCol="0">
            <a:spAutoFit/>
          </a:bodyPr>
          <a:lstStyle/>
          <a:p>
            <a:pPr marL="11206" algn="just">
              <a:spcBef>
                <a:spcPts val="84"/>
              </a:spcBef>
            </a:pPr>
            <a:r>
              <a:rPr sz="2471" spc="-4" dirty="0">
                <a:latin typeface="Times New Roman"/>
                <a:cs typeface="Times New Roman"/>
              </a:rPr>
              <a:t>Example:</a:t>
            </a:r>
            <a:r>
              <a:rPr sz="2471" spc="-9" dirty="0">
                <a:latin typeface="Times New Roman"/>
                <a:cs typeface="Times New Roman"/>
              </a:rPr>
              <a:t> </a:t>
            </a:r>
            <a:r>
              <a:rPr sz="2471" spc="-4" dirty="0">
                <a:latin typeface="Times New Roman"/>
                <a:cs typeface="Times New Roman"/>
              </a:rPr>
              <a:t>4.12</a:t>
            </a:r>
            <a:endParaRPr sz="2471">
              <a:latin typeface="Times New Roman"/>
              <a:cs typeface="Times New Roman"/>
            </a:endParaRPr>
          </a:p>
          <a:p>
            <a:pPr>
              <a:spcBef>
                <a:spcPts val="18"/>
              </a:spcBef>
            </a:pPr>
            <a:endParaRPr sz="2030">
              <a:latin typeface="Times New Roman"/>
              <a:cs typeface="Times New Roman"/>
            </a:endParaRPr>
          </a:p>
          <a:p>
            <a:pPr marL="11206" marR="4483" algn="just">
              <a:lnSpc>
                <a:spcPct val="100200"/>
              </a:lnSpc>
            </a:pPr>
            <a:r>
              <a:rPr sz="2030" dirty="0">
                <a:solidFill>
                  <a:srgbClr val="653200"/>
                </a:solidFill>
                <a:latin typeface="Times New Roman"/>
                <a:cs typeface="Times New Roman"/>
              </a:rPr>
              <a:t>A software </a:t>
            </a:r>
            <a:r>
              <a:rPr sz="2030" spc="-4" dirty="0">
                <a:solidFill>
                  <a:srgbClr val="653200"/>
                </a:solidFill>
                <a:latin typeface="Times New Roman"/>
                <a:cs typeface="Times New Roman"/>
              </a:rPr>
              <a:t>development project is </a:t>
            </a:r>
            <a:r>
              <a:rPr sz="2030" dirty="0">
                <a:solidFill>
                  <a:srgbClr val="653200"/>
                </a:solidFill>
                <a:latin typeface="Times New Roman"/>
                <a:cs typeface="Times New Roman"/>
              </a:rPr>
              <a:t>planned </a:t>
            </a:r>
            <a:r>
              <a:rPr sz="2030" spc="-4" dirty="0">
                <a:solidFill>
                  <a:srgbClr val="653200"/>
                </a:solidFill>
                <a:latin typeface="Times New Roman"/>
                <a:cs typeface="Times New Roman"/>
              </a:rPr>
              <a:t>to </a:t>
            </a:r>
            <a:r>
              <a:rPr sz="2030" dirty="0">
                <a:solidFill>
                  <a:srgbClr val="653200"/>
                </a:solidFill>
                <a:latin typeface="Times New Roman"/>
                <a:cs typeface="Times New Roman"/>
              </a:rPr>
              <a:t>cost 95 MY </a:t>
            </a:r>
            <a:r>
              <a:rPr sz="2030" spc="-4" dirty="0">
                <a:solidFill>
                  <a:srgbClr val="653200"/>
                </a:solidFill>
                <a:latin typeface="Times New Roman"/>
                <a:cs typeface="Times New Roman"/>
              </a:rPr>
              <a:t>in </a:t>
            </a:r>
            <a:r>
              <a:rPr sz="2030" dirty="0">
                <a:solidFill>
                  <a:srgbClr val="653200"/>
                </a:solidFill>
                <a:latin typeface="Times New Roman"/>
                <a:cs typeface="Times New Roman"/>
              </a:rPr>
              <a:t>a period  of 1 year and 9 </a:t>
            </a:r>
            <a:r>
              <a:rPr sz="2030" spc="-4" dirty="0">
                <a:solidFill>
                  <a:srgbClr val="653200"/>
                </a:solidFill>
                <a:latin typeface="Times New Roman"/>
                <a:cs typeface="Times New Roman"/>
              </a:rPr>
              <a:t>months. Calculate </a:t>
            </a:r>
            <a:r>
              <a:rPr sz="2030" dirty="0">
                <a:solidFill>
                  <a:srgbClr val="653200"/>
                </a:solidFill>
                <a:latin typeface="Times New Roman"/>
                <a:cs typeface="Times New Roman"/>
              </a:rPr>
              <a:t>the </a:t>
            </a:r>
            <a:r>
              <a:rPr sz="2030" spc="-4" dirty="0">
                <a:solidFill>
                  <a:srgbClr val="653200"/>
                </a:solidFill>
                <a:latin typeface="Times New Roman"/>
                <a:cs typeface="Times New Roman"/>
              </a:rPr>
              <a:t>peak </a:t>
            </a:r>
            <a:r>
              <a:rPr sz="2030" dirty="0">
                <a:solidFill>
                  <a:srgbClr val="653200"/>
                </a:solidFill>
                <a:latin typeface="Times New Roman"/>
                <a:cs typeface="Times New Roman"/>
              </a:rPr>
              <a:t>manning and average </a:t>
            </a:r>
            <a:r>
              <a:rPr sz="2030" spc="-4" dirty="0">
                <a:solidFill>
                  <a:srgbClr val="653200"/>
                </a:solidFill>
                <a:latin typeface="Times New Roman"/>
                <a:cs typeface="Times New Roman"/>
              </a:rPr>
              <a:t>rate  </a:t>
            </a:r>
            <a:r>
              <a:rPr sz="2030" dirty="0">
                <a:solidFill>
                  <a:srgbClr val="653200"/>
                </a:solidFill>
                <a:latin typeface="Times New Roman"/>
                <a:cs typeface="Times New Roman"/>
              </a:rPr>
              <a:t>of </a:t>
            </a:r>
            <a:r>
              <a:rPr sz="2030" spc="-4" dirty="0">
                <a:solidFill>
                  <a:srgbClr val="653200"/>
                </a:solidFill>
                <a:latin typeface="Times New Roman"/>
                <a:cs typeface="Times New Roman"/>
              </a:rPr>
              <a:t>software </a:t>
            </a:r>
            <a:r>
              <a:rPr sz="2030" dirty="0">
                <a:solidFill>
                  <a:srgbClr val="653200"/>
                </a:solidFill>
                <a:latin typeface="Times New Roman"/>
                <a:cs typeface="Times New Roman"/>
              </a:rPr>
              <a:t>team </a:t>
            </a:r>
            <a:r>
              <a:rPr sz="2030" spc="-4" dirty="0">
                <a:solidFill>
                  <a:srgbClr val="653200"/>
                </a:solidFill>
                <a:latin typeface="Times New Roman"/>
                <a:cs typeface="Times New Roman"/>
              </a:rPr>
              <a:t>build</a:t>
            </a:r>
            <a:r>
              <a:rPr sz="2030" spc="-22" dirty="0">
                <a:solidFill>
                  <a:srgbClr val="653200"/>
                </a:solidFill>
                <a:latin typeface="Times New Roman"/>
                <a:cs typeface="Times New Roman"/>
              </a:rPr>
              <a:t> </a:t>
            </a:r>
            <a:r>
              <a:rPr sz="2030" dirty="0">
                <a:solidFill>
                  <a:srgbClr val="653200"/>
                </a:solidFill>
                <a:latin typeface="Times New Roman"/>
                <a:cs typeface="Times New Roman"/>
              </a:rPr>
              <a:t>up.</a:t>
            </a:r>
            <a:endParaRPr sz="2030">
              <a:latin typeface="Times New Roman"/>
              <a:cs typeface="Times New Roman"/>
            </a:endParaRPr>
          </a:p>
        </p:txBody>
      </p:sp>
      <p:sp>
        <p:nvSpPr>
          <p:cNvPr id="3" name="object 3"/>
          <p:cNvSpPr txBox="1">
            <a:spLocks noGrp="1"/>
          </p:cNvSpPr>
          <p:nvPr>
            <p:ph type="title"/>
          </p:nvPr>
        </p:nvSpPr>
        <p:spPr>
          <a:xfrm>
            <a:off x="176463" y="566430"/>
            <a:ext cx="80317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131</a:t>
            </a:r>
            <a:endParaRPr sz="1235">
              <a:latin typeface="Arial"/>
              <a:cs typeface="Arial"/>
            </a:endParaRPr>
          </a:p>
        </p:txBody>
      </p:sp>
    </p:spTree>
    <p:extLst>
      <p:ext uri="{BB962C8B-B14F-4D97-AF65-F5344CB8AC3E}">
        <p14:creationId xmlns:p14="http://schemas.microsoft.com/office/powerpoint/2010/main" val="1661302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17838" y="4059666"/>
            <a:ext cx="1257300" cy="0"/>
          </a:xfrm>
          <a:custGeom>
            <a:avLst/>
            <a:gdLst/>
            <a:ahLst/>
            <a:cxnLst/>
            <a:rect l="l" t="t" r="r" b="b"/>
            <a:pathLst>
              <a:path w="1424939">
                <a:moveTo>
                  <a:pt x="0" y="0"/>
                </a:moveTo>
                <a:lnTo>
                  <a:pt x="1424939" y="0"/>
                </a:lnTo>
              </a:path>
            </a:pathLst>
          </a:custGeom>
          <a:ln w="12752">
            <a:solidFill>
              <a:srgbClr val="000000"/>
            </a:solidFill>
          </a:ln>
        </p:spPr>
        <p:txBody>
          <a:bodyPr wrap="square" lIns="0" tIns="0" rIns="0" bIns="0" rtlCol="0"/>
          <a:lstStyle/>
          <a:p>
            <a:endParaRPr sz="1588"/>
          </a:p>
        </p:txBody>
      </p:sp>
      <p:sp>
        <p:nvSpPr>
          <p:cNvPr id="3" name="object 3"/>
          <p:cNvSpPr txBox="1"/>
          <p:nvPr/>
        </p:nvSpPr>
        <p:spPr>
          <a:xfrm>
            <a:off x="3801483" y="3673722"/>
            <a:ext cx="294154" cy="339501"/>
          </a:xfrm>
          <a:prstGeom prst="rect">
            <a:avLst/>
          </a:prstGeom>
        </p:spPr>
        <p:txBody>
          <a:bodyPr vert="horz" wrap="square" lIns="0" tIns="13447" rIns="0" bIns="0" rtlCol="0">
            <a:spAutoFit/>
          </a:bodyPr>
          <a:lstStyle/>
          <a:p>
            <a:pPr marL="11206">
              <a:spcBef>
                <a:spcPts val="106"/>
              </a:spcBef>
            </a:pPr>
            <a:r>
              <a:rPr sz="2118" spc="9" dirty="0">
                <a:latin typeface="Times New Roman"/>
                <a:cs typeface="Times New Roman"/>
              </a:rPr>
              <a:t>95</a:t>
            </a:r>
            <a:endParaRPr sz="2118">
              <a:latin typeface="Times New Roman"/>
              <a:cs typeface="Times New Roman"/>
            </a:endParaRPr>
          </a:p>
        </p:txBody>
      </p:sp>
      <p:sp>
        <p:nvSpPr>
          <p:cNvPr id="4" name="object 4"/>
          <p:cNvSpPr txBox="1"/>
          <p:nvPr/>
        </p:nvSpPr>
        <p:spPr>
          <a:xfrm>
            <a:off x="4635199" y="3844500"/>
            <a:ext cx="2302809" cy="339501"/>
          </a:xfrm>
          <a:prstGeom prst="rect">
            <a:avLst/>
          </a:prstGeom>
        </p:spPr>
        <p:txBody>
          <a:bodyPr vert="horz" wrap="square" lIns="0" tIns="13447" rIns="0" bIns="0" rtlCol="0">
            <a:spAutoFit/>
          </a:bodyPr>
          <a:lstStyle/>
          <a:p>
            <a:pPr marL="11206">
              <a:spcBef>
                <a:spcPts val="106"/>
              </a:spcBef>
            </a:pPr>
            <a:r>
              <a:rPr sz="2118" spc="9" dirty="0">
                <a:latin typeface="Symbol"/>
                <a:cs typeface="Symbol"/>
              </a:rPr>
              <a:t></a:t>
            </a:r>
            <a:r>
              <a:rPr sz="2118" spc="9" dirty="0">
                <a:latin typeface="Times New Roman"/>
                <a:cs typeface="Times New Roman"/>
              </a:rPr>
              <a:t> </a:t>
            </a:r>
            <a:r>
              <a:rPr sz="2118" spc="4" dirty="0">
                <a:latin typeface="Times New Roman"/>
                <a:cs typeface="Times New Roman"/>
              </a:rPr>
              <a:t>32.94 </a:t>
            </a:r>
            <a:r>
              <a:rPr sz="2118" spc="9" dirty="0">
                <a:latin typeface="Symbol"/>
                <a:cs typeface="Symbol"/>
              </a:rPr>
              <a:t></a:t>
            </a:r>
            <a:r>
              <a:rPr sz="2118" spc="9" dirty="0">
                <a:latin typeface="Times New Roman"/>
                <a:cs typeface="Times New Roman"/>
              </a:rPr>
              <a:t> 33</a:t>
            </a:r>
            <a:r>
              <a:rPr sz="2118" spc="-216" dirty="0">
                <a:latin typeface="Times New Roman"/>
                <a:cs typeface="Times New Roman"/>
              </a:rPr>
              <a:t> </a:t>
            </a:r>
            <a:r>
              <a:rPr sz="2118" i="1" spc="9" dirty="0">
                <a:latin typeface="Times New Roman"/>
                <a:cs typeface="Times New Roman"/>
              </a:rPr>
              <a:t>persons</a:t>
            </a:r>
            <a:endParaRPr sz="2118">
              <a:latin typeface="Times New Roman"/>
              <a:cs typeface="Times New Roman"/>
            </a:endParaRPr>
          </a:p>
        </p:txBody>
      </p:sp>
      <p:sp>
        <p:nvSpPr>
          <p:cNvPr id="5" name="object 5"/>
          <p:cNvSpPr txBox="1"/>
          <p:nvPr/>
        </p:nvSpPr>
        <p:spPr>
          <a:xfrm>
            <a:off x="3294529" y="4056963"/>
            <a:ext cx="1286435" cy="339501"/>
          </a:xfrm>
          <a:prstGeom prst="rect">
            <a:avLst/>
          </a:prstGeom>
        </p:spPr>
        <p:txBody>
          <a:bodyPr vert="horz" wrap="square" lIns="0" tIns="13447" rIns="0" bIns="0" rtlCol="0">
            <a:spAutoFit/>
          </a:bodyPr>
          <a:lstStyle/>
          <a:p>
            <a:pPr marL="11206">
              <a:spcBef>
                <a:spcPts val="106"/>
              </a:spcBef>
            </a:pPr>
            <a:r>
              <a:rPr sz="2118" spc="26" dirty="0">
                <a:latin typeface="Times New Roman"/>
                <a:cs typeface="Times New Roman"/>
              </a:rPr>
              <a:t>1.75</a:t>
            </a:r>
            <a:r>
              <a:rPr sz="2118" spc="26" dirty="0">
                <a:latin typeface="Symbol"/>
                <a:cs typeface="Symbol"/>
              </a:rPr>
              <a:t></a:t>
            </a:r>
            <a:r>
              <a:rPr sz="2118" spc="26" dirty="0">
                <a:latin typeface="Times New Roman"/>
                <a:cs typeface="Times New Roman"/>
              </a:rPr>
              <a:t>1.648</a:t>
            </a:r>
            <a:endParaRPr sz="2118">
              <a:latin typeface="Times New Roman"/>
              <a:cs typeface="Times New Roman"/>
            </a:endParaRPr>
          </a:p>
        </p:txBody>
      </p:sp>
      <p:sp>
        <p:nvSpPr>
          <p:cNvPr id="6" name="object 6"/>
          <p:cNvSpPr txBox="1"/>
          <p:nvPr/>
        </p:nvSpPr>
        <p:spPr>
          <a:xfrm>
            <a:off x="2467534" y="4619959"/>
            <a:ext cx="3883959" cy="309421"/>
          </a:xfrm>
          <a:prstGeom prst="rect">
            <a:avLst/>
          </a:prstGeom>
        </p:spPr>
        <p:txBody>
          <a:bodyPr vert="horz" wrap="square" lIns="0" tIns="10646" rIns="0" bIns="0" rtlCol="0">
            <a:spAutoFit/>
          </a:bodyPr>
          <a:lstStyle/>
          <a:p>
            <a:pPr marL="11206">
              <a:spcBef>
                <a:spcPts val="84"/>
              </a:spcBef>
            </a:pPr>
            <a:r>
              <a:rPr sz="1941" spc="-4" dirty="0">
                <a:latin typeface="Times New Roman"/>
                <a:cs typeface="Times New Roman"/>
              </a:rPr>
              <a:t>Average </a:t>
            </a:r>
            <a:r>
              <a:rPr sz="1941" dirty="0">
                <a:latin typeface="Times New Roman"/>
                <a:cs typeface="Times New Roman"/>
              </a:rPr>
              <a:t>rate of </a:t>
            </a:r>
            <a:r>
              <a:rPr sz="1941" spc="-4" dirty="0">
                <a:latin typeface="Times New Roman"/>
                <a:cs typeface="Times New Roman"/>
              </a:rPr>
              <a:t>software </a:t>
            </a:r>
            <a:r>
              <a:rPr sz="1941" dirty="0">
                <a:latin typeface="Times New Roman"/>
                <a:cs typeface="Times New Roman"/>
              </a:rPr>
              <a:t>team build</a:t>
            </a:r>
            <a:r>
              <a:rPr sz="1941" spc="-62" dirty="0">
                <a:latin typeface="Times New Roman"/>
                <a:cs typeface="Times New Roman"/>
              </a:rPr>
              <a:t> </a:t>
            </a:r>
            <a:r>
              <a:rPr sz="1941" dirty="0">
                <a:latin typeface="Times New Roman"/>
                <a:cs typeface="Times New Roman"/>
              </a:rPr>
              <a:t>up</a:t>
            </a:r>
            <a:endParaRPr sz="1941">
              <a:latin typeface="Times New Roman"/>
              <a:cs typeface="Times New Roman"/>
            </a:endParaRPr>
          </a:p>
        </p:txBody>
      </p:sp>
      <p:sp>
        <p:nvSpPr>
          <p:cNvPr id="7" name="object 7"/>
          <p:cNvSpPr/>
          <p:nvPr/>
        </p:nvSpPr>
        <p:spPr>
          <a:xfrm>
            <a:off x="2934590" y="5577839"/>
            <a:ext cx="340659" cy="0"/>
          </a:xfrm>
          <a:custGeom>
            <a:avLst/>
            <a:gdLst/>
            <a:ahLst/>
            <a:cxnLst/>
            <a:rect l="l" t="t" r="r" b="b"/>
            <a:pathLst>
              <a:path w="386080">
                <a:moveTo>
                  <a:pt x="0" y="0"/>
                </a:moveTo>
                <a:lnTo>
                  <a:pt x="385578" y="0"/>
                </a:lnTo>
              </a:path>
            </a:pathLst>
          </a:custGeom>
          <a:ln w="12582">
            <a:solidFill>
              <a:srgbClr val="000000"/>
            </a:solidFill>
          </a:ln>
        </p:spPr>
        <p:txBody>
          <a:bodyPr wrap="square" lIns="0" tIns="0" rIns="0" bIns="0" rtlCol="0"/>
          <a:lstStyle/>
          <a:p>
            <a:endParaRPr sz="1588"/>
          </a:p>
        </p:txBody>
      </p:sp>
      <p:sp>
        <p:nvSpPr>
          <p:cNvPr id="8" name="object 8"/>
          <p:cNvSpPr/>
          <p:nvPr/>
        </p:nvSpPr>
        <p:spPr>
          <a:xfrm>
            <a:off x="3558539" y="5577839"/>
            <a:ext cx="462803" cy="0"/>
          </a:xfrm>
          <a:custGeom>
            <a:avLst/>
            <a:gdLst/>
            <a:ahLst/>
            <a:cxnLst/>
            <a:rect l="l" t="t" r="r" b="b"/>
            <a:pathLst>
              <a:path w="524510">
                <a:moveTo>
                  <a:pt x="0" y="0"/>
                </a:moveTo>
                <a:lnTo>
                  <a:pt x="524255" y="0"/>
                </a:lnTo>
              </a:path>
            </a:pathLst>
          </a:custGeom>
          <a:ln w="12582">
            <a:solidFill>
              <a:srgbClr val="000000"/>
            </a:solidFill>
          </a:ln>
        </p:spPr>
        <p:txBody>
          <a:bodyPr wrap="square" lIns="0" tIns="0" rIns="0" bIns="0" rtlCol="0"/>
          <a:lstStyle/>
          <a:p>
            <a:endParaRPr sz="1588"/>
          </a:p>
        </p:txBody>
      </p:sp>
      <p:sp>
        <p:nvSpPr>
          <p:cNvPr id="9" name="object 9"/>
          <p:cNvSpPr txBox="1"/>
          <p:nvPr/>
        </p:nvSpPr>
        <p:spPr>
          <a:xfrm>
            <a:off x="2955663" y="5575152"/>
            <a:ext cx="1094254" cy="333900"/>
          </a:xfrm>
          <a:prstGeom prst="rect">
            <a:avLst/>
          </a:prstGeom>
        </p:spPr>
        <p:txBody>
          <a:bodyPr vert="horz" wrap="square" lIns="0" tIns="14568" rIns="0" bIns="0" rtlCol="0">
            <a:spAutoFit/>
          </a:bodyPr>
          <a:lstStyle/>
          <a:p>
            <a:pPr marL="44826">
              <a:spcBef>
                <a:spcPts val="115"/>
              </a:spcBef>
              <a:tabLst>
                <a:tab pos="591702" algn="l"/>
              </a:tabLst>
            </a:pPr>
            <a:r>
              <a:rPr sz="2074" i="1" spc="35" dirty="0">
                <a:latin typeface="Times New Roman"/>
                <a:cs typeface="Times New Roman"/>
              </a:rPr>
              <a:t>t</a:t>
            </a:r>
            <a:r>
              <a:rPr sz="1853" i="1" spc="53" baseline="-23809" dirty="0">
                <a:latin typeface="Times New Roman"/>
                <a:cs typeface="Times New Roman"/>
              </a:rPr>
              <a:t>d	</a:t>
            </a:r>
            <a:r>
              <a:rPr sz="2074" spc="9" dirty="0">
                <a:latin typeface="Times New Roman"/>
                <a:cs typeface="Times New Roman"/>
              </a:rPr>
              <a:t>1.75</a:t>
            </a:r>
            <a:endParaRPr sz="2074">
              <a:latin typeface="Times New Roman"/>
              <a:cs typeface="Times New Roman"/>
            </a:endParaRPr>
          </a:p>
        </p:txBody>
      </p:sp>
      <p:sp>
        <p:nvSpPr>
          <p:cNvPr id="10" name="object 10"/>
          <p:cNvSpPr txBox="1"/>
          <p:nvPr/>
        </p:nvSpPr>
        <p:spPr>
          <a:xfrm>
            <a:off x="3648186" y="5197290"/>
            <a:ext cx="290793" cy="333900"/>
          </a:xfrm>
          <a:prstGeom prst="rect">
            <a:avLst/>
          </a:prstGeom>
        </p:spPr>
        <p:txBody>
          <a:bodyPr vert="horz" wrap="square" lIns="0" tIns="14568" rIns="0" bIns="0" rtlCol="0">
            <a:spAutoFit/>
          </a:bodyPr>
          <a:lstStyle/>
          <a:p>
            <a:pPr marL="11206">
              <a:spcBef>
                <a:spcPts val="115"/>
              </a:spcBef>
            </a:pPr>
            <a:r>
              <a:rPr sz="2074" spc="18" dirty="0">
                <a:latin typeface="Times New Roman"/>
                <a:cs typeface="Times New Roman"/>
              </a:rPr>
              <a:t>3</a:t>
            </a:r>
            <a:r>
              <a:rPr sz="2074" spc="13" dirty="0">
                <a:latin typeface="Times New Roman"/>
                <a:cs typeface="Times New Roman"/>
              </a:rPr>
              <a:t>3</a:t>
            </a:r>
            <a:endParaRPr sz="2074">
              <a:latin typeface="Times New Roman"/>
              <a:cs typeface="Times New Roman"/>
            </a:endParaRPr>
          </a:p>
        </p:txBody>
      </p:sp>
      <p:sp>
        <p:nvSpPr>
          <p:cNvPr id="11" name="object 11"/>
          <p:cNvSpPr txBox="1"/>
          <p:nvPr/>
        </p:nvSpPr>
        <p:spPr>
          <a:xfrm>
            <a:off x="4079836" y="5366722"/>
            <a:ext cx="4672853" cy="333900"/>
          </a:xfrm>
          <a:prstGeom prst="rect">
            <a:avLst/>
          </a:prstGeom>
        </p:spPr>
        <p:txBody>
          <a:bodyPr vert="horz" wrap="square" lIns="0" tIns="14568" rIns="0" bIns="0" rtlCol="0">
            <a:spAutoFit/>
          </a:bodyPr>
          <a:lstStyle/>
          <a:p>
            <a:pPr marL="11206">
              <a:spcBef>
                <a:spcPts val="115"/>
              </a:spcBef>
            </a:pPr>
            <a:r>
              <a:rPr sz="2074" spc="13" dirty="0">
                <a:latin typeface="Symbol"/>
                <a:cs typeface="Symbol"/>
              </a:rPr>
              <a:t></a:t>
            </a:r>
            <a:r>
              <a:rPr sz="2074" spc="-256" dirty="0">
                <a:latin typeface="Times New Roman"/>
                <a:cs typeface="Times New Roman"/>
              </a:rPr>
              <a:t> </a:t>
            </a:r>
            <a:r>
              <a:rPr sz="2074" spc="9" dirty="0">
                <a:latin typeface="Times New Roman"/>
                <a:cs typeface="Times New Roman"/>
              </a:rPr>
              <a:t>18.8</a:t>
            </a:r>
            <a:r>
              <a:rPr sz="2074" spc="-247" dirty="0">
                <a:latin typeface="Times New Roman"/>
                <a:cs typeface="Times New Roman"/>
              </a:rPr>
              <a:t> </a:t>
            </a:r>
            <a:r>
              <a:rPr sz="2074" i="1" spc="13" dirty="0">
                <a:latin typeface="Times New Roman"/>
                <a:cs typeface="Times New Roman"/>
              </a:rPr>
              <a:t>persons</a:t>
            </a:r>
            <a:r>
              <a:rPr sz="2074" i="1" spc="-172" dirty="0">
                <a:latin typeface="Times New Roman"/>
                <a:cs typeface="Times New Roman"/>
              </a:rPr>
              <a:t> </a:t>
            </a:r>
            <a:r>
              <a:rPr sz="2074" spc="4" dirty="0">
                <a:latin typeface="Times New Roman"/>
                <a:cs typeface="Times New Roman"/>
              </a:rPr>
              <a:t>/</a:t>
            </a:r>
            <a:r>
              <a:rPr sz="2074" spc="49" dirty="0">
                <a:latin typeface="Times New Roman"/>
                <a:cs typeface="Times New Roman"/>
              </a:rPr>
              <a:t> </a:t>
            </a:r>
            <a:r>
              <a:rPr sz="2074" i="1" spc="9" dirty="0">
                <a:latin typeface="Times New Roman"/>
                <a:cs typeface="Times New Roman"/>
              </a:rPr>
              <a:t>year </a:t>
            </a:r>
            <a:r>
              <a:rPr sz="2074" i="1" spc="13" dirty="0">
                <a:latin typeface="Times New Roman"/>
                <a:cs typeface="Times New Roman"/>
              </a:rPr>
              <a:t>or</a:t>
            </a:r>
            <a:r>
              <a:rPr sz="2074" i="1" spc="-154" dirty="0">
                <a:latin typeface="Times New Roman"/>
                <a:cs typeface="Times New Roman"/>
              </a:rPr>
              <a:t> </a:t>
            </a:r>
            <a:r>
              <a:rPr sz="2074" spc="9" dirty="0">
                <a:latin typeface="Times New Roman"/>
                <a:cs typeface="Times New Roman"/>
              </a:rPr>
              <a:t>1.56</a:t>
            </a:r>
            <a:r>
              <a:rPr sz="2074" spc="194" dirty="0">
                <a:latin typeface="Times New Roman"/>
                <a:cs typeface="Times New Roman"/>
              </a:rPr>
              <a:t> </a:t>
            </a:r>
            <a:r>
              <a:rPr sz="2074" i="1" spc="9" dirty="0">
                <a:latin typeface="Times New Roman"/>
                <a:cs typeface="Times New Roman"/>
              </a:rPr>
              <a:t>person</a:t>
            </a:r>
            <a:r>
              <a:rPr sz="2074" i="1" spc="-207" dirty="0">
                <a:latin typeface="Times New Roman"/>
                <a:cs typeface="Times New Roman"/>
              </a:rPr>
              <a:t> </a:t>
            </a:r>
            <a:r>
              <a:rPr sz="2074" spc="4" dirty="0">
                <a:latin typeface="Times New Roman"/>
                <a:cs typeface="Times New Roman"/>
              </a:rPr>
              <a:t>/</a:t>
            </a:r>
            <a:r>
              <a:rPr sz="2074" spc="-154" dirty="0">
                <a:latin typeface="Times New Roman"/>
                <a:cs typeface="Times New Roman"/>
              </a:rPr>
              <a:t> </a:t>
            </a:r>
            <a:r>
              <a:rPr sz="2074" i="1" spc="13" dirty="0">
                <a:latin typeface="Times New Roman"/>
                <a:cs typeface="Times New Roman"/>
              </a:rPr>
              <a:t>month</a:t>
            </a:r>
            <a:endParaRPr sz="2074">
              <a:latin typeface="Times New Roman"/>
              <a:cs typeface="Times New Roman"/>
            </a:endParaRPr>
          </a:p>
        </p:txBody>
      </p:sp>
      <p:sp>
        <p:nvSpPr>
          <p:cNvPr id="12" name="object 12"/>
          <p:cNvSpPr txBox="1"/>
          <p:nvPr/>
        </p:nvSpPr>
        <p:spPr>
          <a:xfrm>
            <a:off x="2677309" y="5163672"/>
            <a:ext cx="847725" cy="527671"/>
          </a:xfrm>
          <a:prstGeom prst="rect">
            <a:avLst/>
          </a:prstGeom>
        </p:spPr>
        <p:txBody>
          <a:bodyPr vert="horz" wrap="square" lIns="0" tIns="14568" rIns="0" bIns="0" rtlCol="0">
            <a:spAutoFit/>
          </a:bodyPr>
          <a:lstStyle/>
          <a:p>
            <a:pPr marR="25774" algn="ctr">
              <a:lnSpc>
                <a:spcPts val="2043"/>
              </a:lnSpc>
              <a:spcBef>
                <a:spcPts val="115"/>
              </a:spcBef>
            </a:pPr>
            <a:r>
              <a:rPr sz="2074" i="1" spc="128" dirty="0">
                <a:latin typeface="Times New Roman"/>
                <a:cs typeface="Times New Roman"/>
              </a:rPr>
              <a:t>m</a:t>
            </a:r>
            <a:r>
              <a:rPr sz="1324" spc="-6" baseline="-16666" dirty="0">
                <a:latin typeface="Times New Roman"/>
                <a:cs typeface="Times New Roman"/>
              </a:rPr>
              <a:t>0</a:t>
            </a:r>
            <a:endParaRPr sz="1324" baseline="-16666">
              <a:latin typeface="Times New Roman"/>
              <a:cs typeface="Times New Roman"/>
            </a:endParaRPr>
          </a:p>
          <a:p>
            <a:pPr marL="11206" algn="ctr">
              <a:lnSpc>
                <a:spcPts val="2043"/>
              </a:lnSpc>
              <a:tabLst>
                <a:tab pos="633726" algn="l"/>
              </a:tabLst>
            </a:pPr>
            <a:r>
              <a:rPr sz="2074" spc="13" dirty="0">
                <a:latin typeface="Symbol"/>
                <a:cs typeface="Symbol"/>
              </a:rPr>
              <a:t></a:t>
            </a:r>
            <a:r>
              <a:rPr sz="2074" spc="13" dirty="0">
                <a:latin typeface="Times New Roman"/>
                <a:cs typeface="Times New Roman"/>
              </a:rPr>
              <a:t>	</a:t>
            </a:r>
            <a:r>
              <a:rPr sz="2074" spc="13" dirty="0">
                <a:latin typeface="Symbol"/>
                <a:cs typeface="Symbol"/>
              </a:rPr>
              <a:t></a:t>
            </a:r>
            <a:endParaRPr sz="2074">
              <a:latin typeface="Symbol"/>
              <a:cs typeface="Symbol"/>
            </a:endParaRPr>
          </a:p>
        </p:txBody>
      </p:sp>
      <p:sp>
        <p:nvSpPr>
          <p:cNvPr id="13" name="object 13"/>
          <p:cNvSpPr txBox="1"/>
          <p:nvPr/>
        </p:nvSpPr>
        <p:spPr>
          <a:xfrm>
            <a:off x="2467529" y="3043964"/>
            <a:ext cx="1425949" cy="309421"/>
          </a:xfrm>
          <a:prstGeom prst="rect">
            <a:avLst/>
          </a:prstGeom>
        </p:spPr>
        <p:txBody>
          <a:bodyPr vert="horz" wrap="square" lIns="0" tIns="10646" rIns="0" bIns="0" rtlCol="0">
            <a:spAutoFit/>
          </a:bodyPr>
          <a:lstStyle/>
          <a:p>
            <a:pPr marL="11206">
              <a:spcBef>
                <a:spcPts val="84"/>
              </a:spcBef>
            </a:pPr>
            <a:r>
              <a:rPr sz="1941" spc="-4" dirty="0">
                <a:solidFill>
                  <a:srgbClr val="653200"/>
                </a:solidFill>
                <a:latin typeface="Times New Roman"/>
                <a:cs typeface="Times New Roman"/>
              </a:rPr>
              <a:t>Peak</a:t>
            </a:r>
            <a:r>
              <a:rPr sz="1941" spc="-49" dirty="0">
                <a:solidFill>
                  <a:srgbClr val="653200"/>
                </a:solidFill>
                <a:latin typeface="Times New Roman"/>
                <a:cs typeface="Times New Roman"/>
              </a:rPr>
              <a:t> </a:t>
            </a:r>
            <a:r>
              <a:rPr sz="1941" spc="-4" dirty="0">
                <a:solidFill>
                  <a:srgbClr val="653200"/>
                </a:solidFill>
                <a:latin typeface="Times New Roman"/>
                <a:cs typeface="Times New Roman"/>
              </a:rPr>
              <a:t>manning</a:t>
            </a:r>
            <a:endParaRPr sz="1941">
              <a:latin typeface="Times New Roman"/>
              <a:cs typeface="Times New Roman"/>
            </a:endParaRPr>
          </a:p>
        </p:txBody>
      </p:sp>
      <p:sp>
        <p:nvSpPr>
          <p:cNvPr id="14" name="object 14"/>
          <p:cNvSpPr txBox="1"/>
          <p:nvPr/>
        </p:nvSpPr>
        <p:spPr>
          <a:xfrm>
            <a:off x="5672411" y="3043964"/>
            <a:ext cx="480732" cy="309421"/>
          </a:xfrm>
          <a:prstGeom prst="rect">
            <a:avLst/>
          </a:prstGeom>
        </p:spPr>
        <p:txBody>
          <a:bodyPr vert="horz" wrap="square" lIns="0" tIns="10646" rIns="0" bIns="0" rtlCol="0">
            <a:spAutoFit/>
          </a:bodyPr>
          <a:lstStyle/>
          <a:p>
            <a:pPr marL="33619">
              <a:spcBef>
                <a:spcPts val="84"/>
              </a:spcBef>
            </a:pPr>
            <a:r>
              <a:rPr sz="1941" spc="-9" dirty="0">
                <a:solidFill>
                  <a:srgbClr val="653200"/>
                </a:solidFill>
                <a:latin typeface="Times New Roman"/>
                <a:cs typeface="Times New Roman"/>
              </a:rPr>
              <a:t>m</a:t>
            </a:r>
            <a:r>
              <a:rPr sz="1985" spc="-13" baseline="-22222" dirty="0">
                <a:solidFill>
                  <a:srgbClr val="653200"/>
                </a:solidFill>
                <a:latin typeface="Times New Roman"/>
                <a:cs typeface="Times New Roman"/>
              </a:rPr>
              <a:t>o</a:t>
            </a:r>
            <a:r>
              <a:rPr sz="1941" spc="-9" dirty="0">
                <a:solidFill>
                  <a:srgbClr val="653200"/>
                </a:solidFill>
                <a:latin typeface="Times New Roman"/>
                <a:cs typeface="Times New Roman"/>
              </a:rPr>
              <a:t>=</a:t>
            </a:r>
            <a:endParaRPr sz="1941">
              <a:latin typeface="Times New Roman"/>
              <a:cs typeface="Times New Roman"/>
            </a:endParaRPr>
          </a:p>
        </p:txBody>
      </p:sp>
      <p:sp>
        <p:nvSpPr>
          <p:cNvPr id="15" name="object 15"/>
          <p:cNvSpPr/>
          <p:nvPr/>
        </p:nvSpPr>
        <p:spPr>
          <a:xfrm>
            <a:off x="6469828" y="3381935"/>
            <a:ext cx="29696" cy="17929"/>
          </a:xfrm>
          <a:custGeom>
            <a:avLst/>
            <a:gdLst/>
            <a:ahLst/>
            <a:cxnLst/>
            <a:rect l="l" t="t" r="r" b="b"/>
            <a:pathLst>
              <a:path w="33654" h="20320">
                <a:moveTo>
                  <a:pt x="0" y="19811"/>
                </a:moveTo>
                <a:lnTo>
                  <a:pt x="33527" y="0"/>
                </a:lnTo>
              </a:path>
            </a:pathLst>
          </a:custGeom>
          <a:ln w="10850">
            <a:solidFill>
              <a:srgbClr val="000000"/>
            </a:solidFill>
          </a:ln>
        </p:spPr>
        <p:txBody>
          <a:bodyPr wrap="square" lIns="0" tIns="0" rIns="0" bIns="0" rtlCol="0"/>
          <a:lstStyle/>
          <a:p>
            <a:endParaRPr sz="1588"/>
          </a:p>
        </p:txBody>
      </p:sp>
      <p:sp>
        <p:nvSpPr>
          <p:cNvPr id="16" name="object 16"/>
          <p:cNvSpPr/>
          <p:nvPr/>
        </p:nvSpPr>
        <p:spPr>
          <a:xfrm>
            <a:off x="6499412" y="3387313"/>
            <a:ext cx="43143" cy="78441"/>
          </a:xfrm>
          <a:custGeom>
            <a:avLst/>
            <a:gdLst/>
            <a:ahLst/>
            <a:cxnLst/>
            <a:rect l="l" t="t" r="r" b="b"/>
            <a:pathLst>
              <a:path w="48895" h="88900">
                <a:moveTo>
                  <a:pt x="0" y="0"/>
                </a:moveTo>
                <a:lnTo>
                  <a:pt x="48767" y="88391"/>
                </a:lnTo>
              </a:path>
            </a:pathLst>
          </a:custGeom>
          <a:ln w="21701">
            <a:solidFill>
              <a:srgbClr val="000000"/>
            </a:solidFill>
          </a:ln>
        </p:spPr>
        <p:txBody>
          <a:bodyPr wrap="square" lIns="0" tIns="0" rIns="0" bIns="0" rtlCol="0"/>
          <a:lstStyle/>
          <a:p>
            <a:endParaRPr sz="1588"/>
          </a:p>
        </p:txBody>
      </p:sp>
      <p:sp>
        <p:nvSpPr>
          <p:cNvPr id="17" name="object 17"/>
          <p:cNvSpPr/>
          <p:nvPr/>
        </p:nvSpPr>
        <p:spPr>
          <a:xfrm>
            <a:off x="6546475" y="3232672"/>
            <a:ext cx="180415" cy="233082"/>
          </a:xfrm>
          <a:custGeom>
            <a:avLst/>
            <a:gdLst/>
            <a:ahLst/>
            <a:cxnLst/>
            <a:rect l="l" t="t" r="r" b="b"/>
            <a:pathLst>
              <a:path w="204470" h="264160">
                <a:moveTo>
                  <a:pt x="0" y="263651"/>
                </a:moveTo>
                <a:lnTo>
                  <a:pt x="64007" y="0"/>
                </a:lnTo>
                <a:lnTo>
                  <a:pt x="204215" y="0"/>
                </a:lnTo>
              </a:path>
            </a:pathLst>
          </a:custGeom>
          <a:ln w="10850">
            <a:solidFill>
              <a:srgbClr val="000000"/>
            </a:solidFill>
          </a:ln>
        </p:spPr>
        <p:txBody>
          <a:bodyPr wrap="square" lIns="0" tIns="0" rIns="0" bIns="0" rtlCol="0"/>
          <a:lstStyle/>
          <a:p>
            <a:endParaRPr sz="1588"/>
          </a:p>
        </p:txBody>
      </p:sp>
      <p:sp>
        <p:nvSpPr>
          <p:cNvPr id="18" name="object 18"/>
          <p:cNvSpPr/>
          <p:nvPr/>
        </p:nvSpPr>
        <p:spPr>
          <a:xfrm>
            <a:off x="6269466" y="3199054"/>
            <a:ext cx="477371" cy="0"/>
          </a:xfrm>
          <a:custGeom>
            <a:avLst/>
            <a:gdLst/>
            <a:ahLst/>
            <a:cxnLst/>
            <a:rect l="l" t="t" r="r" b="b"/>
            <a:pathLst>
              <a:path w="541020">
                <a:moveTo>
                  <a:pt x="0" y="0"/>
                </a:moveTo>
                <a:lnTo>
                  <a:pt x="541019" y="0"/>
                </a:lnTo>
              </a:path>
            </a:pathLst>
          </a:custGeom>
          <a:ln w="10850">
            <a:solidFill>
              <a:srgbClr val="000000"/>
            </a:solidFill>
          </a:ln>
        </p:spPr>
        <p:txBody>
          <a:bodyPr wrap="square" lIns="0" tIns="0" rIns="0" bIns="0" rtlCol="0"/>
          <a:lstStyle/>
          <a:p>
            <a:endParaRPr sz="1588"/>
          </a:p>
        </p:txBody>
      </p:sp>
      <p:sp>
        <p:nvSpPr>
          <p:cNvPr id="19" name="object 19"/>
          <p:cNvSpPr txBox="1"/>
          <p:nvPr/>
        </p:nvSpPr>
        <p:spPr>
          <a:xfrm>
            <a:off x="6266327" y="3210135"/>
            <a:ext cx="461122" cy="290290"/>
          </a:xfrm>
          <a:prstGeom prst="rect">
            <a:avLst/>
          </a:prstGeom>
        </p:spPr>
        <p:txBody>
          <a:bodyPr vert="horz" wrap="square" lIns="0" tIns="11766" rIns="0" bIns="0" rtlCol="0">
            <a:spAutoFit/>
          </a:bodyPr>
          <a:lstStyle/>
          <a:p>
            <a:pPr marL="11206">
              <a:spcBef>
                <a:spcPts val="93"/>
              </a:spcBef>
              <a:tabLst>
                <a:tab pos="346841" algn="l"/>
              </a:tabLst>
            </a:pPr>
            <a:r>
              <a:rPr sz="1809" i="1" dirty="0">
                <a:latin typeface="Times New Roman"/>
                <a:cs typeface="Times New Roman"/>
              </a:rPr>
              <a:t>t	e</a:t>
            </a:r>
            <a:endParaRPr sz="1809">
              <a:latin typeface="Times New Roman"/>
              <a:cs typeface="Times New Roman"/>
            </a:endParaRPr>
          </a:p>
        </p:txBody>
      </p:sp>
      <p:sp>
        <p:nvSpPr>
          <p:cNvPr id="20" name="object 20"/>
          <p:cNvSpPr txBox="1"/>
          <p:nvPr/>
        </p:nvSpPr>
        <p:spPr>
          <a:xfrm>
            <a:off x="5672411" y="2157804"/>
            <a:ext cx="1495985" cy="1007305"/>
          </a:xfrm>
          <a:prstGeom prst="rect">
            <a:avLst/>
          </a:prstGeom>
        </p:spPr>
        <p:txBody>
          <a:bodyPr vert="horz" wrap="square" lIns="0" tIns="10646" rIns="0" bIns="0" rtlCol="0">
            <a:spAutoFit/>
          </a:bodyPr>
          <a:lstStyle/>
          <a:p>
            <a:pPr marL="33619">
              <a:lnSpc>
                <a:spcPts val="2325"/>
              </a:lnSpc>
              <a:spcBef>
                <a:spcPts val="84"/>
              </a:spcBef>
            </a:pPr>
            <a:r>
              <a:rPr sz="1941" spc="-4" dirty="0">
                <a:solidFill>
                  <a:srgbClr val="653200"/>
                </a:solidFill>
                <a:latin typeface="Times New Roman"/>
                <a:cs typeface="Times New Roman"/>
              </a:rPr>
              <a:t>k=95</a:t>
            </a:r>
            <a:r>
              <a:rPr sz="1941" spc="-13" dirty="0">
                <a:solidFill>
                  <a:srgbClr val="653200"/>
                </a:solidFill>
                <a:latin typeface="Times New Roman"/>
                <a:cs typeface="Times New Roman"/>
              </a:rPr>
              <a:t> </a:t>
            </a:r>
            <a:r>
              <a:rPr sz="1941" spc="-4" dirty="0">
                <a:solidFill>
                  <a:srgbClr val="653200"/>
                </a:solidFill>
                <a:latin typeface="Times New Roman"/>
                <a:cs typeface="Times New Roman"/>
              </a:rPr>
              <a:t>MY</a:t>
            </a:r>
            <a:endParaRPr sz="1941">
              <a:latin typeface="Times New Roman"/>
              <a:cs typeface="Times New Roman"/>
            </a:endParaRPr>
          </a:p>
          <a:p>
            <a:pPr marL="33619">
              <a:lnSpc>
                <a:spcPts val="2325"/>
              </a:lnSpc>
            </a:pPr>
            <a:r>
              <a:rPr sz="1941" spc="-4" dirty="0">
                <a:latin typeface="Times New Roman"/>
                <a:cs typeface="Times New Roman"/>
              </a:rPr>
              <a:t>t</a:t>
            </a:r>
            <a:r>
              <a:rPr sz="1985" spc="-6" baseline="-22222" dirty="0">
                <a:latin typeface="Times New Roman"/>
                <a:cs typeface="Times New Roman"/>
              </a:rPr>
              <a:t>d </a:t>
            </a:r>
            <a:r>
              <a:rPr sz="1941" spc="-4" dirty="0">
                <a:latin typeface="Times New Roman"/>
                <a:cs typeface="Times New Roman"/>
              </a:rPr>
              <a:t>= 1.75</a:t>
            </a:r>
            <a:r>
              <a:rPr sz="1941" spc="-207" dirty="0">
                <a:latin typeface="Times New Roman"/>
                <a:cs typeface="Times New Roman"/>
              </a:rPr>
              <a:t> </a:t>
            </a:r>
            <a:r>
              <a:rPr sz="1941" spc="-4" dirty="0">
                <a:latin typeface="Times New Roman"/>
                <a:cs typeface="Times New Roman"/>
              </a:rPr>
              <a:t>years</a:t>
            </a:r>
            <a:endParaRPr sz="1941">
              <a:latin typeface="Times New Roman"/>
              <a:cs typeface="Times New Roman"/>
            </a:endParaRPr>
          </a:p>
          <a:p>
            <a:pPr marL="160813" algn="ctr">
              <a:spcBef>
                <a:spcPts val="957"/>
              </a:spcBef>
            </a:pPr>
            <a:r>
              <a:rPr sz="1809" i="1" dirty="0">
                <a:latin typeface="Times New Roman"/>
                <a:cs typeface="Times New Roman"/>
              </a:rPr>
              <a:t>k</a:t>
            </a:r>
            <a:endParaRPr sz="1809">
              <a:latin typeface="Times New Roman"/>
              <a:cs typeface="Times New Roman"/>
            </a:endParaRPr>
          </a:p>
        </p:txBody>
      </p:sp>
      <p:sp>
        <p:nvSpPr>
          <p:cNvPr id="21" name="object 21"/>
          <p:cNvSpPr txBox="1"/>
          <p:nvPr/>
        </p:nvSpPr>
        <p:spPr>
          <a:xfrm>
            <a:off x="6338941" y="3364004"/>
            <a:ext cx="89647" cy="174309"/>
          </a:xfrm>
          <a:prstGeom prst="rect">
            <a:avLst/>
          </a:prstGeom>
        </p:spPr>
        <p:txBody>
          <a:bodyPr vert="horz" wrap="square" lIns="0" tIns="11206" rIns="0" bIns="0" rtlCol="0">
            <a:spAutoFit/>
          </a:bodyPr>
          <a:lstStyle/>
          <a:p>
            <a:pPr marL="11206">
              <a:spcBef>
                <a:spcPts val="88"/>
              </a:spcBef>
            </a:pPr>
            <a:r>
              <a:rPr sz="1059" i="1" dirty="0">
                <a:latin typeface="Times New Roman"/>
                <a:cs typeface="Times New Roman"/>
              </a:rPr>
              <a:t>d</a:t>
            </a:r>
            <a:endParaRPr sz="1059">
              <a:latin typeface="Times New Roman"/>
              <a:cs typeface="Times New Roman"/>
            </a:endParaRPr>
          </a:p>
        </p:txBody>
      </p:sp>
      <p:sp>
        <p:nvSpPr>
          <p:cNvPr id="22" name="object 22"/>
          <p:cNvSpPr txBox="1"/>
          <p:nvPr/>
        </p:nvSpPr>
        <p:spPr>
          <a:xfrm>
            <a:off x="2400294" y="1474920"/>
            <a:ext cx="2774016" cy="1295641"/>
          </a:xfrm>
          <a:prstGeom prst="rect">
            <a:avLst/>
          </a:prstGeom>
        </p:spPr>
        <p:txBody>
          <a:bodyPr vert="horz" wrap="square" lIns="0" tIns="182656" rIns="0" bIns="0" rtlCol="0">
            <a:spAutoFit/>
          </a:bodyPr>
          <a:lstStyle/>
          <a:p>
            <a:pPr marL="11206">
              <a:spcBef>
                <a:spcPts val="1438"/>
              </a:spcBef>
            </a:pPr>
            <a:r>
              <a:rPr sz="2471" b="1" dirty="0">
                <a:solidFill>
                  <a:srgbClr val="CC0000"/>
                </a:solidFill>
                <a:latin typeface="Times New Roman"/>
                <a:cs typeface="Times New Roman"/>
              </a:rPr>
              <a:t>Solution</a:t>
            </a:r>
            <a:endParaRPr sz="2471">
              <a:latin typeface="Times New Roman"/>
              <a:cs typeface="Times New Roman"/>
            </a:endParaRPr>
          </a:p>
          <a:p>
            <a:pPr marL="77885" marR="4483">
              <a:lnSpc>
                <a:spcPts val="2321"/>
              </a:lnSpc>
              <a:spcBef>
                <a:spcPts val="1143"/>
              </a:spcBef>
            </a:pPr>
            <a:r>
              <a:rPr sz="1941" spc="-4" dirty="0">
                <a:solidFill>
                  <a:srgbClr val="653200"/>
                </a:solidFill>
                <a:latin typeface="Times New Roman"/>
                <a:cs typeface="Times New Roman"/>
              </a:rPr>
              <a:t>Software development cost  </a:t>
            </a:r>
            <a:r>
              <a:rPr sz="1941" spc="-4" dirty="0">
                <a:latin typeface="Times New Roman"/>
                <a:cs typeface="Times New Roman"/>
              </a:rPr>
              <a:t>Peak development time</a:t>
            </a:r>
            <a:endParaRPr sz="1941">
              <a:latin typeface="Times New Roman"/>
              <a:cs typeface="Times New Roman"/>
            </a:endParaRPr>
          </a:p>
        </p:txBody>
      </p:sp>
      <p:sp>
        <p:nvSpPr>
          <p:cNvPr id="23" name="object 23"/>
          <p:cNvSpPr txBox="1">
            <a:spLocks noGrp="1"/>
          </p:cNvSpPr>
          <p:nvPr>
            <p:ph type="title"/>
          </p:nvPr>
        </p:nvSpPr>
        <p:spPr>
          <a:xfrm>
            <a:off x="1411705" y="566430"/>
            <a:ext cx="67964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4" name="object 2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5" name="object 2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132</a:t>
            </a:r>
            <a:endParaRPr sz="1235">
              <a:latin typeface="Arial"/>
              <a:cs typeface="Arial"/>
            </a:endParaRPr>
          </a:p>
        </p:txBody>
      </p:sp>
    </p:spTree>
    <p:extLst>
      <p:ext uri="{BB962C8B-B14F-4D97-AF65-F5344CB8AC3E}">
        <p14:creationId xmlns:p14="http://schemas.microsoft.com/office/powerpoint/2010/main" val="41424149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2034050"/>
            <a:ext cx="7322484" cy="258594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Example:</a:t>
            </a:r>
            <a:r>
              <a:rPr sz="2471" spc="-9" dirty="0">
                <a:latin typeface="Times New Roman"/>
                <a:cs typeface="Times New Roman"/>
              </a:rPr>
              <a:t> </a:t>
            </a:r>
            <a:r>
              <a:rPr sz="2471" spc="-4" dirty="0">
                <a:latin typeface="Times New Roman"/>
                <a:cs typeface="Times New Roman"/>
              </a:rPr>
              <a:t>4.13</a:t>
            </a:r>
            <a:endParaRPr sz="2471">
              <a:latin typeface="Times New Roman"/>
              <a:cs typeface="Times New Roman"/>
            </a:endParaRPr>
          </a:p>
          <a:p>
            <a:pPr>
              <a:spcBef>
                <a:spcPts val="13"/>
              </a:spcBef>
            </a:pPr>
            <a:endParaRPr sz="2030">
              <a:latin typeface="Times New Roman"/>
              <a:cs typeface="Times New Roman"/>
            </a:endParaRPr>
          </a:p>
          <a:p>
            <a:pPr marL="11206" marR="4483">
              <a:lnSpc>
                <a:spcPct val="100400"/>
              </a:lnSpc>
            </a:pPr>
            <a:r>
              <a:rPr sz="2030" dirty="0">
                <a:solidFill>
                  <a:srgbClr val="653200"/>
                </a:solidFill>
                <a:latin typeface="Times New Roman"/>
                <a:cs typeface="Times New Roman"/>
              </a:rPr>
              <a:t>Consider a </a:t>
            </a:r>
            <a:r>
              <a:rPr sz="2030" spc="-4" dirty="0">
                <a:solidFill>
                  <a:srgbClr val="653200"/>
                </a:solidFill>
                <a:latin typeface="Times New Roman"/>
                <a:cs typeface="Times New Roman"/>
              </a:rPr>
              <a:t>large-scale </a:t>
            </a:r>
            <a:r>
              <a:rPr sz="2030" dirty="0">
                <a:solidFill>
                  <a:srgbClr val="653200"/>
                </a:solidFill>
                <a:latin typeface="Times New Roman"/>
                <a:cs typeface="Times New Roman"/>
              </a:rPr>
              <a:t>project for which the </a:t>
            </a:r>
            <a:r>
              <a:rPr sz="2030" spc="-4" dirty="0">
                <a:solidFill>
                  <a:srgbClr val="653200"/>
                </a:solidFill>
                <a:latin typeface="Times New Roman"/>
                <a:cs typeface="Times New Roman"/>
              </a:rPr>
              <a:t>manpower requirement is  </a:t>
            </a:r>
            <a:r>
              <a:rPr sz="2030" dirty="0">
                <a:solidFill>
                  <a:srgbClr val="653200"/>
                </a:solidFill>
                <a:latin typeface="Times New Roman"/>
                <a:cs typeface="Times New Roman"/>
              </a:rPr>
              <a:t>K=600 </a:t>
            </a:r>
            <a:r>
              <a:rPr sz="2030" spc="-4" dirty="0">
                <a:solidFill>
                  <a:srgbClr val="653200"/>
                </a:solidFill>
                <a:latin typeface="Times New Roman"/>
                <a:cs typeface="Times New Roman"/>
              </a:rPr>
              <a:t>PY and </a:t>
            </a:r>
            <a:r>
              <a:rPr sz="2030" dirty="0">
                <a:solidFill>
                  <a:srgbClr val="653200"/>
                </a:solidFill>
                <a:latin typeface="Times New Roman"/>
                <a:cs typeface="Times New Roman"/>
              </a:rPr>
              <a:t>the </a:t>
            </a:r>
            <a:r>
              <a:rPr sz="2030" spc="-4" dirty="0">
                <a:solidFill>
                  <a:srgbClr val="653200"/>
                </a:solidFill>
                <a:latin typeface="Times New Roman"/>
                <a:cs typeface="Times New Roman"/>
              </a:rPr>
              <a:t>development </a:t>
            </a:r>
            <a:r>
              <a:rPr sz="2030" dirty="0">
                <a:solidFill>
                  <a:srgbClr val="653200"/>
                </a:solidFill>
                <a:latin typeface="Times New Roman"/>
                <a:cs typeface="Times New Roman"/>
              </a:rPr>
              <a:t>time </a:t>
            </a:r>
            <a:r>
              <a:rPr sz="2030" spc="-4" dirty="0">
                <a:solidFill>
                  <a:srgbClr val="653200"/>
                </a:solidFill>
                <a:latin typeface="Times New Roman"/>
                <a:cs typeface="Times New Roman"/>
              </a:rPr>
              <a:t>is </a:t>
            </a:r>
            <a:r>
              <a:rPr sz="2030" dirty="0">
                <a:solidFill>
                  <a:srgbClr val="653200"/>
                </a:solidFill>
                <a:latin typeface="Times New Roman"/>
                <a:cs typeface="Times New Roman"/>
              </a:rPr>
              <a:t>3 years 6</a:t>
            </a:r>
            <a:r>
              <a:rPr sz="2030" spc="-4" dirty="0">
                <a:solidFill>
                  <a:srgbClr val="653200"/>
                </a:solidFill>
                <a:latin typeface="Times New Roman"/>
                <a:cs typeface="Times New Roman"/>
              </a:rPr>
              <a:t> months.</a:t>
            </a:r>
            <a:endParaRPr sz="2030">
              <a:latin typeface="Times New Roman"/>
              <a:cs typeface="Times New Roman"/>
            </a:endParaRPr>
          </a:p>
          <a:p>
            <a:pPr>
              <a:lnSpc>
                <a:spcPct val="100000"/>
              </a:lnSpc>
            </a:pPr>
            <a:endParaRPr sz="2030">
              <a:latin typeface="Times New Roman"/>
              <a:cs typeface="Times New Roman"/>
            </a:endParaRPr>
          </a:p>
          <a:p>
            <a:pPr marL="298092" indent="-287446">
              <a:spcBef>
                <a:spcPts val="1266"/>
              </a:spcBef>
              <a:buSzPct val="95652"/>
              <a:buAutoNum type="alphaLcParenBoth"/>
              <a:tabLst>
                <a:tab pos="298653" algn="l"/>
              </a:tabLst>
            </a:pPr>
            <a:r>
              <a:rPr sz="2030" spc="-4" dirty="0">
                <a:solidFill>
                  <a:srgbClr val="650065"/>
                </a:solidFill>
                <a:latin typeface="Times New Roman"/>
                <a:cs typeface="Times New Roman"/>
              </a:rPr>
              <a:t>Calculate </a:t>
            </a:r>
            <a:r>
              <a:rPr sz="2030" dirty="0">
                <a:solidFill>
                  <a:srgbClr val="650065"/>
                </a:solidFill>
                <a:latin typeface="Times New Roman"/>
                <a:cs typeface="Times New Roman"/>
              </a:rPr>
              <a:t>the </a:t>
            </a:r>
            <a:r>
              <a:rPr sz="2030" spc="-4" dirty="0">
                <a:solidFill>
                  <a:srgbClr val="650065"/>
                </a:solidFill>
                <a:latin typeface="Times New Roman"/>
                <a:cs typeface="Times New Roman"/>
              </a:rPr>
              <a:t>peak </a:t>
            </a:r>
            <a:r>
              <a:rPr sz="2030" dirty="0">
                <a:solidFill>
                  <a:srgbClr val="650065"/>
                </a:solidFill>
                <a:latin typeface="Times New Roman"/>
                <a:cs typeface="Times New Roman"/>
              </a:rPr>
              <a:t>manning and </a:t>
            </a:r>
            <a:r>
              <a:rPr sz="2030" spc="-4" dirty="0">
                <a:solidFill>
                  <a:srgbClr val="650065"/>
                </a:solidFill>
                <a:latin typeface="Times New Roman"/>
                <a:cs typeface="Times New Roman"/>
              </a:rPr>
              <a:t>peak</a:t>
            </a:r>
            <a:r>
              <a:rPr sz="2030" spc="9" dirty="0">
                <a:solidFill>
                  <a:srgbClr val="650065"/>
                </a:solidFill>
                <a:latin typeface="Times New Roman"/>
                <a:cs typeface="Times New Roman"/>
              </a:rPr>
              <a:t> </a:t>
            </a:r>
            <a:r>
              <a:rPr sz="2030" spc="-4" dirty="0">
                <a:solidFill>
                  <a:srgbClr val="650065"/>
                </a:solidFill>
                <a:latin typeface="Times New Roman"/>
                <a:cs typeface="Times New Roman"/>
              </a:rPr>
              <a:t>time.</a:t>
            </a:r>
            <a:endParaRPr sz="2030">
              <a:latin typeface="Times New Roman"/>
              <a:cs typeface="Times New Roman"/>
            </a:endParaRPr>
          </a:p>
          <a:p>
            <a:pPr marL="312661" indent="-302015">
              <a:spcBef>
                <a:spcPts val="1231"/>
              </a:spcBef>
              <a:buSzPct val="95652"/>
              <a:buAutoNum type="alphaLcParenBoth"/>
              <a:tabLst>
                <a:tab pos="313221" algn="l"/>
              </a:tabLst>
            </a:pPr>
            <a:r>
              <a:rPr sz="2030" spc="-4" dirty="0">
                <a:solidFill>
                  <a:srgbClr val="323299"/>
                </a:solidFill>
                <a:latin typeface="Times New Roman"/>
                <a:cs typeface="Times New Roman"/>
              </a:rPr>
              <a:t>What is </a:t>
            </a:r>
            <a:r>
              <a:rPr sz="2030" dirty="0">
                <a:solidFill>
                  <a:srgbClr val="323299"/>
                </a:solidFill>
                <a:latin typeface="Times New Roman"/>
                <a:cs typeface="Times New Roman"/>
              </a:rPr>
              <a:t>the </a:t>
            </a:r>
            <a:r>
              <a:rPr sz="2030" spc="-4" dirty="0">
                <a:solidFill>
                  <a:srgbClr val="323299"/>
                </a:solidFill>
                <a:latin typeface="Times New Roman"/>
                <a:cs typeface="Times New Roman"/>
              </a:rPr>
              <a:t>manpower </a:t>
            </a:r>
            <a:r>
              <a:rPr sz="2030" dirty="0">
                <a:solidFill>
                  <a:srgbClr val="323299"/>
                </a:solidFill>
                <a:latin typeface="Times New Roman"/>
                <a:cs typeface="Times New Roman"/>
              </a:rPr>
              <a:t>cost </a:t>
            </a:r>
            <a:r>
              <a:rPr sz="2030" spc="-4" dirty="0">
                <a:solidFill>
                  <a:srgbClr val="323299"/>
                </a:solidFill>
                <a:latin typeface="Times New Roman"/>
                <a:cs typeface="Times New Roman"/>
              </a:rPr>
              <a:t>after </a:t>
            </a:r>
            <a:r>
              <a:rPr sz="2030" dirty="0">
                <a:solidFill>
                  <a:srgbClr val="323299"/>
                </a:solidFill>
                <a:latin typeface="Times New Roman"/>
                <a:cs typeface="Times New Roman"/>
              </a:rPr>
              <a:t>1 year and 2</a:t>
            </a:r>
            <a:r>
              <a:rPr sz="2030" spc="4" dirty="0">
                <a:solidFill>
                  <a:srgbClr val="323299"/>
                </a:solidFill>
                <a:latin typeface="Times New Roman"/>
                <a:cs typeface="Times New Roman"/>
              </a:rPr>
              <a:t> </a:t>
            </a:r>
            <a:r>
              <a:rPr sz="2030" spc="-4" dirty="0">
                <a:solidFill>
                  <a:srgbClr val="323299"/>
                </a:solidFill>
                <a:latin typeface="Times New Roman"/>
                <a:cs typeface="Times New Roman"/>
              </a:rPr>
              <a:t>months?</a:t>
            </a:r>
            <a:endParaRPr sz="2030">
              <a:latin typeface="Times New Roman"/>
              <a:cs typeface="Times New Roman"/>
            </a:endParaRPr>
          </a:p>
        </p:txBody>
      </p:sp>
      <p:sp>
        <p:nvSpPr>
          <p:cNvPr id="3" name="object 3"/>
          <p:cNvSpPr txBox="1">
            <a:spLocks noGrp="1"/>
          </p:cNvSpPr>
          <p:nvPr>
            <p:ph type="title"/>
          </p:nvPr>
        </p:nvSpPr>
        <p:spPr>
          <a:xfrm>
            <a:off x="818147" y="566430"/>
            <a:ext cx="739004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133</a:t>
            </a:r>
            <a:endParaRPr sz="1235">
              <a:latin typeface="Arial"/>
              <a:cs typeface="Arial"/>
            </a:endParaRPr>
          </a:p>
        </p:txBody>
      </p:sp>
    </p:spTree>
    <p:extLst>
      <p:ext uri="{BB962C8B-B14F-4D97-AF65-F5344CB8AC3E}">
        <p14:creationId xmlns:p14="http://schemas.microsoft.com/office/powerpoint/2010/main" val="22787115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30" y="3245670"/>
            <a:ext cx="610160" cy="309421"/>
          </a:xfrm>
          <a:prstGeom prst="rect">
            <a:avLst/>
          </a:prstGeom>
        </p:spPr>
        <p:txBody>
          <a:bodyPr vert="horz" wrap="square" lIns="0" tIns="10646" rIns="0" bIns="0" rtlCol="0">
            <a:spAutoFit/>
          </a:bodyPr>
          <a:lstStyle/>
          <a:p>
            <a:pPr marL="11206">
              <a:spcBef>
                <a:spcPts val="84"/>
              </a:spcBef>
            </a:pPr>
            <a:r>
              <a:rPr sz="1941" spc="-9" dirty="0">
                <a:solidFill>
                  <a:srgbClr val="653200"/>
                </a:solidFill>
                <a:latin typeface="Times New Roman"/>
                <a:cs typeface="Times New Roman"/>
              </a:rPr>
              <a:t>NO</a:t>
            </a:r>
            <a:r>
              <a:rPr sz="1941" spc="-4" dirty="0">
                <a:solidFill>
                  <a:srgbClr val="653200"/>
                </a:solidFill>
                <a:latin typeface="Times New Roman"/>
                <a:cs typeface="Times New Roman"/>
              </a:rPr>
              <a:t>W</a:t>
            </a:r>
            <a:endParaRPr sz="1941">
              <a:latin typeface="Times New Roman"/>
              <a:cs typeface="Times New Roman"/>
            </a:endParaRPr>
          </a:p>
        </p:txBody>
      </p:sp>
      <p:sp>
        <p:nvSpPr>
          <p:cNvPr id="3" name="object 3"/>
          <p:cNvSpPr txBox="1"/>
          <p:nvPr/>
        </p:nvSpPr>
        <p:spPr>
          <a:xfrm>
            <a:off x="2497561" y="4002293"/>
            <a:ext cx="1238810" cy="407404"/>
          </a:xfrm>
          <a:prstGeom prst="rect">
            <a:avLst/>
          </a:prstGeom>
        </p:spPr>
        <p:txBody>
          <a:bodyPr vert="horz" wrap="square" lIns="0" tIns="13447" rIns="0" bIns="0" rtlCol="0">
            <a:spAutoFit/>
          </a:bodyPr>
          <a:lstStyle/>
          <a:p>
            <a:pPr marL="33619">
              <a:spcBef>
                <a:spcPts val="106"/>
              </a:spcBef>
              <a:tabLst>
                <a:tab pos="579375" algn="l"/>
              </a:tabLst>
            </a:pPr>
            <a:r>
              <a:rPr sz="2559" spc="13" dirty="0">
                <a:latin typeface="Symbol"/>
                <a:cs typeface="Symbol"/>
              </a:rPr>
              <a:t></a:t>
            </a:r>
            <a:r>
              <a:rPr sz="2559" spc="13" dirty="0">
                <a:latin typeface="Times New Roman"/>
                <a:cs typeface="Times New Roman"/>
              </a:rPr>
              <a:t>	</a:t>
            </a:r>
            <a:r>
              <a:rPr sz="2559" i="1" spc="-22" dirty="0">
                <a:latin typeface="Times New Roman"/>
                <a:cs typeface="Times New Roman"/>
              </a:rPr>
              <a:t>m</a:t>
            </a:r>
            <a:r>
              <a:rPr sz="2250" spc="-33" baseline="-24509" dirty="0">
                <a:latin typeface="Times New Roman"/>
                <a:cs typeface="Times New Roman"/>
              </a:rPr>
              <a:t>0</a:t>
            </a:r>
            <a:r>
              <a:rPr sz="2250" spc="99" baseline="-24509" dirty="0">
                <a:latin typeface="Times New Roman"/>
                <a:cs typeface="Times New Roman"/>
              </a:rPr>
              <a:t> </a:t>
            </a:r>
            <a:r>
              <a:rPr sz="2559" spc="9" dirty="0">
                <a:latin typeface="Symbol"/>
                <a:cs typeface="Symbol"/>
              </a:rPr>
              <a:t></a:t>
            </a:r>
            <a:endParaRPr sz="2559">
              <a:latin typeface="Symbol"/>
              <a:cs typeface="Symbol"/>
            </a:endParaRPr>
          </a:p>
        </p:txBody>
      </p:sp>
      <p:sp>
        <p:nvSpPr>
          <p:cNvPr id="4" name="object 4"/>
          <p:cNvSpPr txBox="1"/>
          <p:nvPr/>
        </p:nvSpPr>
        <p:spPr>
          <a:xfrm>
            <a:off x="2389088" y="1915757"/>
            <a:ext cx="4988299" cy="1056229"/>
          </a:xfrm>
          <a:prstGeom prst="rect">
            <a:avLst/>
          </a:prstGeom>
        </p:spPr>
        <p:txBody>
          <a:bodyPr vert="horz" wrap="square" lIns="0" tIns="10646" rIns="0" bIns="0" rtlCol="0">
            <a:spAutoFit/>
          </a:bodyPr>
          <a:lstStyle/>
          <a:p>
            <a:pPr marL="22413">
              <a:spcBef>
                <a:spcPts val="84"/>
              </a:spcBef>
            </a:pPr>
            <a:r>
              <a:rPr sz="2471" b="1" u="heavy" dirty="0">
                <a:solidFill>
                  <a:srgbClr val="CC0000"/>
                </a:solidFill>
                <a:uFill>
                  <a:solidFill>
                    <a:srgbClr val="CC0000"/>
                  </a:solidFill>
                </a:uFill>
                <a:latin typeface="Times New Roman"/>
                <a:cs typeface="Times New Roman"/>
              </a:rPr>
              <a:t>Solution</a:t>
            </a:r>
            <a:endParaRPr sz="2471">
              <a:latin typeface="Times New Roman"/>
              <a:cs typeface="Times New Roman"/>
            </a:endParaRPr>
          </a:p>
          <a:p>
            <a:pPr>
              <a:spcBef>
                <a:spcPts val="44"/>
              </a:spcBef>
            </a:pPr>
            <a:endParaRPr sz="2382">
              <a:latin typeface="Times New Roman"/>
              <a:cs typeface="Times New Roman"/>
            </a:endParaRPr>
          </a:p>
          <a:p>
            <a:pPr marL="89092"/>
            <a:r>
              <a:rPr sz="1941" spc="-4" dirty="0">
                <a:solidFill>
                  <a:srgbClr val="653200"/>
                </a:solidFill>
                <a:latin typeface="Times New Roman"/>
                <a:cs typeface="Times New Roman"/>
              </a:rPr>
              <a:t>(a) We </a:t>
            </a:r>
            <a:r>
              <a:rPr sz="1941" dirty="0">
                <a:solidFill>
                  <a:srgbClr val="653200"/>
                </a:solidFill>
                <a:latin typeface="Times New Roman"/>
                <a:cs typeface="Times New Roman"/>
              </a:rPr>
              <a:t>know </a:t>
            </a:r>
            <a:r>
              <a:rPr sz="1941" spc="-4" dirty="0">
                <a:solidFill>
                  <a:srgbClr val="653200"/>
                </a:solidFill>
                <a:latin typeface="Times New Roman"/>
                <a:cs typeface="Times New Roman"/>
              </a:rPr>
              <a:t>t</a:t>
            </a:r>
            <a:r>
              <a:rPr sz="1985" spc="-6" baseline="-22222" dirty="0">
                <a:solidFill>
                  <a:srgbClr val="653200"/>
                </a:solidFill>
                <a:latin typeface="Times New Roman"/>
                <a:cs typeface="Times New Roman"/>
              </a:rPr>
              <a:t>d</a:t>
            </a:r>
            <a:r>
              <a:rPr sz="1941" spc="-4" dirty="0">
                <a:solidFill>
                  <a:srgbClr val="653200"/>
                </a:solidFill>
                <a:latin typeface="Times New Roman"/>
                <a:cs typeface="Times New Roman"/>
              </a:rPr>
              <a:t>=3 years and 6 months = </a:t>
            </a:r>
            <a:r>
              <a:rPr sz="1941" dirty="0">
                <a:solidFill>
                  <a:srgbClr val="653200"/>
                </a:solidFill>
                <a:latin typeface="Times New Roman"/>
                <a:cs typeface="Times New Roman"/>
              </a:rPr>
              <a:t>3.5</a:t>
            </a:r>
            <a:r>
              <a:rPr sz="1941" spc="-251" dirty="0">
                <a:solidFill>
                  <a:srgbClr val="653200"/>
                </a:solidFill>
                <a:latin typeface="Times New Roman"/>
                <a:cs typeface="Times New Roman"/>
              </a:rPr>
              <a:t> </a:t>
            </a:r>
            <a:r>
              <a:rPr sz="1941" spc="-4" dirty="0">
                <a:solidFill>
                  <a:srgbClr val="653200"/>
                </a:solidFill>
                <a:latin typeface="Times New Roman"/>
                <a:cs typeface="Times New Roman"/>
              </a:rPr>
              <a:t>years</a:t>
            </a:r>
            <a:endParaRPr sz="1941">
              <a:latin typeface="Times New Roman"/>
              <a:cs typeface="Times New Roman"/>
            </a:endParaRPr>
          </a:p>
        </p:txBody>
      </p:sp>
      <p:sp>
        <p:nvSpPr>
          <p:cNvPr id="5" name="object 5"/>
          <p:cNvSpPr txBox="1"/>
          <p:nvPr/>
        </p:nvSpPr>
        <p:spPr>
          <a:xfrm>
            <a:off x="3857063" y="4061906"/>
            <a:ext cx="3149974" cy="309421"/>
          </a:xfrm>
          <a:prstGeom prst="rect">
            <a:avLst/>
          </a:prstGeom>
        </p:spPr>
        <p:txBody>
          <a:bodyPr vert="horz" wrap="square" lIns="0" tIns="10646" rIns="0" bIns="0" rtlCol="0">
            <a:spAutoFit/>
          </a:bodyPr>
          <a:lstStyle/>
          <a:p>
            <a:pPr marL="33619">
              <a:spcBef>
                <a:spcPts val="84"/>
              </a:spcBef>
            </a:pPr>
            <a:r>
              <a:rPr sz="1941" spc="-4" dirty="0">
                <a:latin typeface="Times New Roman"/>
                <a:cs typeface="Times New Roman"/>
              </a:rPr>
              <a:t>600/(3.5x1.648) </a:t>
            </a:r>
            <a:r>
              <a:rPr sz="2713" spc="-6" baseline="13550" dirty="0">
                <a:latin typeface="Symbol"/>
                <a:cs typeface="Symbol"/>
              </a:rPr>
              <a:t></a:t>
            </a:r>
            <a:r>
              <a:rPr sz="2713" spc="-6" baseline="13550" dirty="0">
                <a:latin typeface="Times New Roman"/>
                <a:cs typeface="Times New Roman"/>
              </a:rPr>
              <a:t> </a:t>
            </a:r>
            <a:r>
              <a:rPr sz="1941" spc="-4" dirty="0">
                <a:latin typeface="Times New Roman"/>
                <a:cs typeface="Times New Roman"/>
              </a:rPr>
              <a:t>104</a:t>
            </a:r>
            <a:r>
              <a:rPr sz="1941" spc="18" dirty="0">
                <a:latin typeface="Times New Roman"/>
                <a:cs typeface="Times New Roman"/>
              </a:rPr>
              <a:t> </a:t>
            </a:r>
            <a:r>
              <a:rPr sz="1941" spc="-4" dirty="0">
                <a:latin typeface="Times New Roman"/>
                <a:cs typeface="Times New Roman"/>
              </a:rPr>
              <a:t>persons</a:t>
            </a:r>
            <a:endParaRPr sz="1941">
              <a:latin typeface="Times New Roman"/>
              <a:cs typeface="Times New Roman"/>
            </a:endParaRPr>
          </a:p>
        </p:txBody>
      </p:sp>
      <p:sp>
        <p:nvSpPr>
          <p:cNvPr id="6" name="object 6"/>
          <p:cNvSpPr/>
          <p:nvPr/>
        </p:nvSpPr>
        <p:spPr>
          <a:xfrm>
            <a:off x="4042624" y="3589020"/>
            <a:ext cx="28574" cy="16249"/>
          </a:xfrm>
          <a:custGeom>
            <a:avLst/>
            <a:gdLst/>
            <a:ahLst/>
            <a:cxnLst/>
            <a:rect l="l" t="t" r="r" b="b"/>
            <a:pathLst>
              <a:path w="32385" h="18414">
                <a:moveTo>
                  <a:pt x="0" y="18280"/>
                </a:moveTo>
                <a:lnTo>
                  <a:pt x="32007" y="0"/>
                </a:lnTo>
              </a:path>
            </a:pathLst>
          </a:custGeom>
          <a:ln w="10558">
            <a:solidFill>
              <a:srgbClr val="000000"/>
            </a:solidFill>
          </a:ln>
        </p:spPr>
        <p:txBody>
          <a:bodyPr wrap="square" lIns="0" tIns="0" rIns="0" bIns="0" rtlCol="0"/>
          <a:lstStyle/>
          <a:p>
            <a:endParaRPr sz="1588"/>
          </a:p>
        </p:txBody>
      </p:sp>
      <p:sp>
        <p:nvSpPr>
          <p:cNvPr id="7" name="object 7"/>
          <p:cNvSpPr/>
          <p:nvPr/>
        </p:nvSpPr>
        <p:spPr>
          <a:xfrm>
            <a:off x="4070866" y="3593047"/>
            <a:ext cx="42022" cy="76760"/>
          </a:xfrm>
          <a:custGeom>
            <a:avLst/>
            <a:gdLst/>
            <a:ahLst/>
            <a:cxnLst/>
            <a:rect l="l" t="t" r="r" b="b"/>
            <a:pathLst>
              <a:path w="47625" h="86995">
                <a:moveTo>
                  <a:pt x="0" y="0"/>
                </a:moveTo>
                <a:lnTo>
                  <a:pt x="47237" y="86872"/>
                </a:lnTo>
              </a:path>
            </a:pathLst>
          </a:custGeom>
          <a:ln w="21014">
            <a:solidFill>
              <a:srgbClr val="000000"/>
            </a:solidFill>
          </a:ln>
        </p:spPr>
        <p:txBody>
          <a:bodyPr wrap="square" lIns="0" tIns="0" rIns="0" bIns="0" rtlCol="0"/>
          <a:lstStyle/>
          <a:p>
            <a:endParaRPr sz="1588"/>
          </a:p>
        </p:txBody>
      </p:sp>
      <p:sp>
        <p:nvSpPr>
          <p:cNvPr id="8" name="object 8"/>
          <p:cNvSpPr/>
          <p:nvPr/>
        </p:nvSpPr>
        <p:spPr>
          <a:xfrm>
            <a:off x="4116589" y="3443781"/>
            <a:ext cx="55469" cy="226359"/>
          </a:xfrm>
          <a:custGeom>
            <a:avLst/>
            <a:gdLst/>
            <a:ahLst/>
            <a:cxnLst/>
            <a:rect l="l" t="t" r="r" b="b"/>
            <a:pathLst>
              <a:path w="62864" h="256539">
                <a:moveTo>
                  <a:pt x="0" y="256038"/>
                </a:moveTo>
                <a:lnTo>
                  <a:pt x="62482" y="0"/>
                </a:lnTo>
              </a:path>
            </a:pathLst>
          </a:custGeom>
          <a:ln w="10490">
            <a:solidFill>
              <a:srgbClr val="000000"/>
            </a:solidFill>
          </a:ln>
        </p:spPr>
        <p:txBody>
          <a:bodyPr wrap="square" lIns="0" tIns="0" rIns="0" bIns="0" rtlCol="0"/>
          <a:lstStyle/>
          <a:p>
            <a:endParaRPr sz="1588"/>
          </a:p>
        </p:txBody>
      </p:sp>
      <p:sp>
        <p:nvSpPr>
          <p:cNvPr id="9" name="object 9"/>
          <p:cNvSpPr/>
          <p:nvPr/>
        </p:nvSpPr>
        <p:spPr>
          <a:xfrm>
            <a:off x="4171721" y="3443781"/>
            <a:ext cx="119903" cy="0"/>
          </a:xfrm>
          <a:custGeom>
            <a:avLst/>
            <a:gdLst/>
            <a:ahLst/>
            <a:cxnLst/>
            <a:rect l="l" t="t" r="r" b="b"/>
            <a:pathLst>
              <a:path w="135889">
                <a:moveTo>
                  <a:pt x="0" y="0"/>
                </a:moveTo>
                <a:lnTo>
                  <a:pt x="135629" y="0"/>
                </a:lnTo>
              </a:path>
            </a:pathLst>
          </a:custGeom>
          <a:ln w="10582">
            <a:solidFill>
              <a:srgbClr val="000000"/>
            </a:solidFill>
          </a:ln>
        </p:spPr>
        <p:txBody>
          <a:bodyPr wrap="square" lIns="0" tIns="0" rIns="0" bIns="0" rtlCol="0"/>
          <a:lstStyle/>
          <a:p>
            <a:endParaRPr sz="1588"/>
          </a:p>
        </p:txBody>
      </p:sp>
      <p:sp>
        <p:nvSpPr>
          <p:cNvPr id="10" name="object 10"/>
          <p:cNvSpPr txBox="1"/>
          <p:nvPr/>
        </p:nvSpPr>
        <p:spPr>
          <a:xfrm>
            <a:off x="3361764" y="3231382"/>
            <a:ext cx="184337" cy="282928"/>
          </a:xfrm>
          <a:prstGeom prst="rect">
            <a:avLst/>
          </a:prstGeom>
        </p:spPr>
        <p:txBody>
          <a:bodyPr vert="horz" wrap="square" lIns="0" tIns="11206" rIns="0" bIns="0" rtlCol="0">
            <a:spAutoFit/>
          </a:bodyPr>
          <a:lstStyle/>
          <a:p>
            <a:pPr marL="11206">
              <a:spcBef>
                <a:spcPts val="88"/>
              </a:spcBef>
            </a:pPr>
            <a:r>
              <a:rPr sz="1765" i="1" spc="-4" dirty="0">
                <a:latin typeface="Times New Roman"/>
                <a:cs typeface="Times New Roman"/>
              </a:rPr>
              <a:t>m</a:t>
            </a:r>
            <a:endParaRPr sz="1765">
              <a:latin typeface="Times New Roman"/>
              <a:cs typeface="Times New Roman"/>
            </a:endParaRPr>
          </a:p>
        </p:txBody>
      </p:sp>
      <p:sp>
        <p:nvSpPr>
          <p:cNvPr id="11" name="object 11"/>
          <p:cNvSpPr txBox="1"/>
          <p:nvPr/>
        </p:nvSpPr>
        <p:spPr>
          <a:xfrm>
            <a:off x="3636533" y="3028265"/>
            <a:ext cx="707651" cy="1013513"/>
          </a:xfrm>
          <a:prstGeom prst="rect">
            <a:avLst/>
          </a:prstGeom>
        </p:spPr>
        <p:txBody>
          <a:bodyPr vert="horz" wrap="square" lIns="0" tIns="11206" rIns="0" bIns="0" rtlCol="0">
            <a:spAutoFit/>
          </a:bodyPr>
          <a:lstStyle/>
          <a:p>
            <a:pPr marL="219087" marR="26896" indent="-186028">
              <a:lnSpc>
                <a:spcPct val="123000"/>
              </a:lnSpc>
              <a:spcBef>
                <a:spcPts val="88"/>
              </a:spcBef>
              <a:tabLst>
                <a:tab pos="545756" algn="l"/>
                <a:tab pos="673509" algn="l"/>
              </a:tabLst>
            </a:pPr>
            <a:r>
              <a:rPr sz="2647" baseline="-34722" dirty="0">
                <a:latin typeface="Symbol"/>
                <a:cs typeface="Symbol"/>
              </a:rPr>
              <a:t></a:t>
            </a:r>
            <a:r>
              <a:rPr sz="1765" u="sng" dirty="0">
                <a:uFill>
                  <a:solidFill>
                    <a:srgbClr val="000000"/>
                  </a:solidFill>
                </a:uFill>
                <a:latin typeface="Times New Roman"/>
                <a:cs typeface="Times New Roman"/>
              </a:rPr>
              <a:t>  </a:t>
            </a:r>
            <a:r>
              <a:rPr sz="1765" u="sng" spc="212" dirty="0">
                <a:uFill>
                  <a:solidFill>
                    <a:srgbClr val="000000"/>
                  </a:solidFill>
                </a:uFill>
                <a:latin typeface="Times New Roman"/>
                <a:cs typeface="Times New Roman"/>
              </a:rPr>
              <a:t> </a:t>
            </a:r>
            <a:r>
              <a:rPr sz="1765" i="1" u="sng" dirty="0">
                <a:uFill>
                  <a:solidFill>
                    <a:srgbClr val="000000"/>
                  </a:solidFill>
                </a:uFill>
                <a:latin typeface="Times New Roman"/>
                <a:cs typeface="Times New Roman"/>
              </a:rPr>
              <a:t>K 		</a:t>
            </a:r>
            <a:r>
              <a:rPr sz="1765" i="1" dirty="0">
                <a:latin typeface="Times New Roman"/>
                <a:cs typeface="Times New Roman"/>
              </a:rPr>
              <a:t> </a:t>
            </a:r>
            <a:r>
              <a:rPr sz="1765" i="1" spc="441" dirty="0">
                <a:latin typeface="Times New Roman"/>
                <a:cs typeface="Times New Roman"/>
              </a:rPr>
              <a:t> </a:t>
            </a:r>
            <a:r>
              <a:rPr sz="1765" i="1" spc="31" dirty="0">
                <a:latin typeface="Times New Roman"/>
                <a:cs typeface="Times New Roman"/>
              </a:rPr>
              <a:t>t</a:t>
            </a:r>
            <a:r>
              <a:rPr sz="1522" i="1" spc="46" baseline="-24154" dirty="0">
                <a:latin typeface="Times New Roman"/>
                <a:cs typeface="Times New Roman"/>
              </a:rPr>
              <a:t>d	</a:t>
            </a:r>
            <a:r>
              <a:rPr sz="1765" i="1" dirty="0">
                <a:latin typeface="Times New Roman"/>
                <a:cs typeface="Times New Roman"/>
              </a:rPr>
              <a:t>e</a:t>
            </a:r>
            <a:endParaRPr sz="1765">
              <a:latin typeface="Times New Roman"/>
              <a:cs typeface="Times New Roman"/>
            </a:endParaRPr>
          </a:p>
        </p:txBody>
      </p:sp>
      <p:sp>
        <p:nvSpPr>
          <p:cNvPr id="12" name="object 12"/>
          <p:cNvSpPr txBox="1"/>
          <p:nvPr/>
        </p:nvSpPr>
        <p:spPr>
          <a:xfrm>
            <a:off x="3519095" y="3381218"/>
            <a:ext cx="87966" cy="169208"/>
          </a:xfrm>
          <a:prstGeom prst="rect">
            <a:avLst/>
          </a:prstGeom>
        </p:spPr>
        <p:txBody>
          <a:bodyPr vert="horz" wrap="square" lIns="0" tIns="12886" rIns="0" bIns="0" rtlCol="0">
            <a:spAutoFit/>
          </a:bodyPr>
          <a:lstStyle/>
          <a:p>
            <a:pPr marL="11206">
              <a:spcBef>
                <a:spcPts val="101"/>
              </a:spcBef>
            </a:pPr>
            <a:r>
              <a:rPr sz="1015" spc="4" dirty="0">
                <a:latin typeface="Times New Roman"/>
                <a:cs typeface="Times New Roman"/>
              </a:rPr>
              <a:t>0</a:t>
            </a:r>
            <a:endParaRPr sz="1015">
              <a:latin typeface="Times New Roman"/>
              <a:cs typeface="Times New Roman"/>
            </a:endParaRPr>
          </a:p>
        </p:txBody>
      </p:sp>
      <p:sp>
        <p:nvSpPr>
          <p:cNvPr id="13" name="object 13"/>
          <p:cNvSpPr txBox="1">
            <a:spLocks noGrp="1"/>
          </p:cNvSpPr>
          <p:nvPr>
            <p:ph type="title"/>
          </p:nvPr>
        </p:nvSpPr>
        <p:spPr>
          <a:xfrm>
            <a:off x="1427747" y="566430"/>
            <a:ext cx="678044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4" name="object 1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5" name="object 1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134</a:t>
            </a:r>
            <a:endParaRPr sz="1235">
              <a:latin typeface="Arial"/>
              <a:cs typeface="Arial"/>
            </a:endParaRPr>
          </a:p>
        </p:txBody>
      </p:sp>
    </p:spTree>
    <p:extLst>
      <p:ext uri="{BB962C8B-B14F-4D97-AF65-F5344CB8AC3E}">
        <p14:creationId xmlns:p14="http://schemas.microsoft.com/office/powerpoint/2010/main" val="28930759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29" y="1701949"/>
            <a:ext cx="1324535" cy="309421"/>
          </a:xfrm>
          <a:prstGeom prst="rect">
            <a:avLst/>
          </a:prstGeom>
        </p:spPr>
        <p:txBody>
          <a:bodyPr vert="horz" wrap="square" lIns="0" tIns="10646" rIns="0" bIns="0" rtlCol="0">
            <a:spAutoFit/>
          </a:bodyPr>
          <a:lstStyle/>
          <a:p>
            <a:pPr marL="11206">
              <a:spcBef>
                <a:spcPts val="84"/>
              </a:spcBef>
            </a:pPr>
            <a:r>
              <a:rPr sz="1941" dirty="0">
                <a:solidFill>
                  <a:srgbClr val="653200"/>
                </a:solidFill>
                <a:latin typeface="Times New Roman"/>
                <a:cs typeface="Times New Roman"/>
              </a:rPr>
              <a:t>(b) </a:t>
            </a:r>
            <a:r>
              <a:rPr sz="1941" spc="-4" dirty="0">
                <a:solidFill>
                  <a:srgbClr val="653200"/>
                </a:solidFill>
                <a:latin typeface="Times New Roman"/>
                <a:cs typeface="Times New Roman"/>
              </a:rPr>
              <a:t>We</a:t>
            </a:r>
            <a:r>
              <a:rPr sz="1941" spc="-79" dirty="0">
                <a:solidFill>
                  <a:srgbClr val="653200"/>
                </a:solidFill>
                <a:latin typeface="Times New Roman"/>
                <a:cs typeface="Times New Roman"/>
              </a:rPr>
              <a:t> </a:t>
            </a:r>
            <a:r>
              <a:rPr sz="1941" dirty="0">
                <a:solidFill>
                  <a:srgbClr val="653200"/>
                </a:solidFill>
                <a:latin typeface="Times New Roman"/>
                <a:cs typeface="Times New Roman"/>
              </a:rPr>
              <a:t>know</a:t>
            </a:r>
            <a:endParaRPr sz="1941">
              <a:latin typeface="Times New Roman"/>
              <a:cs typeface="Times New Roman"/>
            </a:endParaRPr>
          </a:p>
        </p:txBody>
      </p:sp>
      <p:sp>
        <p:nvSpPr>
          <p:cNvPr id="3" name="object 3"/>
          <p:cNvSpPr txBox="1">
            <a:spLocks noGrp="1"/>
          </p:cNvSpPr>
          <p:nvPr>
            <p:ph type="title"/>
          </p:nvPr>
        </p:nvSpPr>
        <p:spPr>
          <a:xfrm>
            <a:off x="3567056" y="1713782"/>
            <a:ext cx="2177303" cy="758688"/>
          </a:xfrm>
          <a:prstGeom prst="rect">
            <a:avLst/>
          </a:prstGeom>
        </p:spPr>
        <p:txBody>
          <a:bodyPr vert="horz" wrap="square" lIns="0" tIns="11766" rIns="0" bIns="0" rtlCol="0" anchor="ctr">
            <a:spAutoFit/>
          </a:bodyPr>
          <a:lstStyle/>
          <a:p>
            <a:pPr marL="22413">
              <a:lnSpc>
                <a:spcPct val="100000"/>
              </a:lnSpc>
              <a:spcBef>
                <a:spcPts val="93"/>
              </a:spcBef>
            </a:pPr>
            <a:r>
              <a:rPr sz="2471" spc="62" dirty="0">
                <a:solidFill>
                  <a:srgbClr val="000000"/>
                </a:solidFill>
                <a:latin typeface="Times New Roman"/>
                <a:cs typeface="Times New Roman"/>
              </a:rPr>
              <a:t>y(t) </a:t>
            </a:r>
            <a:r>
              <a:rPr sz="2471" dirty="0">
                <a:solidFill>
                  <a:srgbClr val="000000"/>
                </a:solidFill>
                <a:latin typeface="Symbol"/>
                <a:cs typeface="Symbol"/>
              </a:rPr>
              <a:t></a:t>
            </a:r>
            <a:r>
              <a:rPr sz="2471" dirty="0">
                <a:solidFill>
                  <a:srgbClr val="000000"/>
                </a:solidFill>
                <a:latin typeface="Times New Roman"/>
                <a:cs typeface="Times New Roman"/>
              </a:rPr>
              <a:t> K</a:t>
            </a:r>
            <a:r>
              <a:rPr sz="2471" spc="-366" dirty="0">
                <a:solidFill>
                  <a:srgbClr val="000000"/>
                </a:solidFill>
                <a:latin typeface="Times New Roman"/>
                <a:cs typeface="Times New Roman"/>
              </a:rPr>
              <a:t> </a:t>
            </a:r>
            <a:r>
              <a:rPr sz="4853" spc="-393" dirty="0">
                <a:solidFill>
                  <a:srgbClr val="000000"/>
                </a:solidFill>
                <a:latin typeface="Symbol"/>
                <a:cs typeface="Symbol"/>
              </a:rPr>
              <a:t></a:t>
            </a:r>
            <a:r>
              <a:rPr sz="2471" spc="-393" dirty="0">
                <a:solidFill>
                  <a:srgbClr val="000000"/>
                </a:solidFill>
                <a:latin typeface="Times New Roman"/>
                <a:cs typeface="Times New Roman"/>
              </a:rPr>
              <a:t>1</a:t>
            </a:r>
            <a:r>
              <a:rPr sz="2471" spc="-393" dirty="0">
                <a:solidFill>
                  <a:srgbClr val="000000"/>
                </a:solidFill>
                <a:latin typeface="Symbol"/>
                <a:cs typeface="Symbol"/>
              </a:rPr>
              <a:t></a:t>
            </a:r>
            <a:r>
              <a:rPr sz="2471" spc="-393" dirty="0">
                <a:solidFill>
                  <a:srgbClr val="000000"/>
                </a:solidFill>
                <a:latin typeface="Times New Roman"/>
                <a:cs typeface="Times New Roman"/>
              </a:rPr>
              <a:t> </a:t>
            </a:r>
            <a:r>
              <a:rPr sz="2471" spc="57" dirty="0">
                <a:solidFill>
                  <a:srgbClr val="000000"/>
                </a:solidFill>
                <a:latin typeface="Times New Roman"/>
                <a:cs typeface="Times New Roman"/>
              </a:rPr>
              <a:t>e</a:t>
            </a:r>
            <a:r>
              <a:rPr sz="2118" spc="86" baseline="43402" dirty="0">
                <a:solidFill>
                  <a:srgbClr val="000000"/>
                </a:solidFill>
                <a:latin typeface="Symbol"/>
                <a:cs typeface="Symbol"/>
              </a:rPr>
              <a:t></a:t>
            </a:r>
            <a:r>
              <a:rPr sz="2118" spc="86" baseline="43402" dirty="0">
                <a:solidFill>
                  <a:srgbClr val="000000"/>
                </a:solidFill>
                <a:latin typeface="Times New Roman"/>
                <a:cs typeface="Times New Roman"/>
              </a:rPr>
              <a:t>at </a:t>
            </a:r>
            <a:r>
              <a:rPr sz="1522" spc="6" baseline="96618" dirty="0">
                <a:solidFill>
                  <a:srgbClr val="000000"/>
                </a:solidFill>
                <a:latin typeface="Times New Roman"/>
                <a:cs typeface="Times New Roman"/>
              </a:rPr>
              <a:t>2 </a:t>
            </a:r>
            <a:r>
              <a:rPr sz="4853" spc="-807" dirty="0">
                <a:solidFill>
                  <a:srgbClr val="000000"/>
                </a:solidFill>
                <a:latin typeface="Symbol"/>
                <a:cs typeface="Symbol"/>
              </a:rPr>
              <a:t></a:t>
            </a:r>
            <a:endParaRPr sz="4853">
              <a:latin typeface="Symbol"/>
              <a:cs typeface="Symbol"/>
            </a:endParaRPr>
          </a:p>
        </p:txBody>
      </p:sp>
      <p:sp>
        <p:nvSpPr>
          <p:cNvPr id="4" name="object 4"/>
          <p:cNvSpPr txBox="1"/>
          <p:nvPr/>
        </p:nvSpPr>
        <p:spPr>
          <a:xfrm>
            <a:off x="3946710" y="2454446"/>
            <a:ext cx="2352115" cy="911909"/>
          </a:xfrm>
          <a:prstGeom prst="rect">
            <a:avLst/>
          </a:prstGeom>
        </p:spPr>
        <p:txBody>
          <a:bodyPr vert="horz" wrap="square" lIns="0" tIns="159124" rIns="0" bIns="0" rtlCol="0">
            <a:spAutoFit/>
          </a:bodyPr>
          <a:lstStyle/>
          <a:p>
            <a:pPr marL="11206">
              <a:spcBef>
                <a:spcPts val="1253"/>
              </a:spcBef>
            </a:pPr>
            <a:r>
              <a:rPr sz="1941" spc="-4" dirty="0">
                <a:latin typeface="Times New Roman"/>
                <a:cs typeface="Times New Roman"/>
              </a:rPr>
              <a:t>t = 1 year and 2</a:t>
            </a:r>
            <a:r>
              <a:rPr sz="1941" spc="-26" dirty="0">
                <a:latin typeface="Times New Roman"/>
                <a:cs typeface="Times New Roman"/>
              </a:rPr>
              <a:t> </a:t>
            </a:r>
            <a:r>
              <a:rPr sz="1941" spc="-4" dirty="0">
                <a:latin typeface="Times New Roman"/>
                <a:cs typeface="Times New Roman"/>
              </a:rPr>
              <a:t>months</a:t>
            </a:r>
            <a:endParaRPr sz="1941">
              <a:latin typeface="Times New Roman"/>
              <a:cs typeface="Times New Roman"/>
            </a:endParaRPr>
          </a:p>
          <a:p>
            <a:pPr marL="134478">
              <a:spcBef>
                <a:spcPts val="1165"/>
              </a:spcBef>
            </a:pPr>
            <a:r>
              <a:rPr sz="1941" spc="-4" dirty="0">
                <a:latin typeface="Times New Roman"/>
                <a:cs typeface="Times New Roman"/>
              </a:rPr>
              <a:t>= 1.17</a:t>
            </a:r>
            <a:r>
              <a:rPr sz="1941" spc="-13" dirty="0">
                <a:latin typeface="Times New Roman"/>
                <a:cs typeface="Times New Roman"/>
              </a:rPr>
              <a:t> </a:t>
            </a:r>
            <a:r>
              <a:rPr sz="1941" spc="-4" dirty="0">
                <a:latin typeface="Times New Roman"/>
                <a:cs typeface="Times New Roman"/>
              </a:rPr>
              <a:t>years</a:t>
            </a:r>
            <a:endParaRPr sz="1941">
              <a:latin typeface="Times New Roman"/>
              <a:cs typeface="Times New Roman"/>
            </a:endParaRPr>
          </a:p>
        </p:txBody>
      </p:sp>
      <p:sp>
        <p:nvSpPr>
          <p:cNvPr id="5" name="object 5"/>
          <p:cNvSpPr/>
          <p:nvPr/>
        </p:nvSpPr>
        <p:spPr>
          <a:xfrm>
            <a:off x="4284682" y="3822999"/>
            <a:ext cx="337857" cy="0"/>
          </a:xfrm>
          <a:custGeom>
            <a:avLst/>
            <a:gdLst/>
            <a:ahLst/>
            <a:cxnLst/>
            <a:rect l="l" t="t" r="r" b="b"/>
            <a:pathLst>
              <a:path w="382904">
                <a:moveTo>
                  <a:pt x="0" y="0"/>
                </a:moveTo>
                <a:lnTo>
                  <a:pt x="382523" y="0"/>
                </a:lnTo>
              </a:path>
            </a:pathLst>
          </a:custGeom>
          <a:ln w="11533">
            <a:solidFill>
              <a:srgbClr val="000000"/>
            </a:solidFill>
          </a:ln>
        </p:spPr>
        <p:txBody>
          <a:bodyPr wrap="square" lIns="0" tIns="0" rIns="0" bIns="0" rtlCol="0"/>
          <a:lstStyle/>
          <a:p>
            <a:endParaRPr sz="1588"/>
          </a:p>
        </p:txBody>
      </p:sp>
      <p:sp>
        <p:nvSpPr>
          <p:cNvPr id="6" name="object 6"/>
          <p:cNvSpPr/>
          <p:nvPr/>
        </p:nvSpPr>
        <p:spPr>
          <a:xfrm>
            <a:off x="4883075" y="3822999"/>
            <a:ext cx="910478" cy="0"/>
          </a:xfrm>
          <a:custGeom>
            <a:avLst/>
            <a:gdLst/>
            <a:ahLst/>
            <a:cxnLst/>
            <a:rect l="l" t="t" r="r" b="b"/>
            <a:pathLst>
              <a:path w="1031875">
                <a:moveTo>
                  <a:pt x="0" y="0"/>
                </a:moveTo>
                <a:lnTo>
                  <a:pt x="1031747" y="0"/>
                </a:lnTo>
              </a:path>
            </a:pathLst>
          </a:custGeom>
          <a:ln w="11533">
            <a:solidFill>
              <a:srgbClr val="000000"/>
            </a:solidFill>
          </a:ln>
        </p:spPr>
        <p:txBody>
          <a:bodyPr wrap="square" lIns="0" tIns="0" rIns="0" bIns="0" rtlCol="0"/>
          <a:lstStyle/>
          <a:p>
            <a:endParaRPr sz="1588"/>
          </a:p>
        </p:txBody>
      </p:sp>
      <p:sp>
        <p:nvSpPr>
          <p:cNvPr id="7" name="object 7"/>
          <p:cNvSpPr txBox="1"/>
          <p:nvPr/>
        </p:nvSpPr>
        <p:spPr>
          <a:xfrm>
            <a:off x="4381050" y="3474113"/>
            <a:ext cx="1029821" cy="307215"/>
          </a:xfrm>
          <a:prstGeom prst="rect">
            <a:avLst/>
          </a:prstGeom>
        </p:spPr>
        <p:txBody>
          <a:bodyPr vert="horz" wrap="square" lIns="0" tIns="15128" rIns="0" bIns="0" rtlCol="0">
            <a:spAutoFit/>
          </a:bodyPr>
          <a:lstStyle/>
          <a:p>
            <a:pPr marL="11206">
              <a:spcBef>
                <a:spcPts val="119"/>
              </a:spcBef>
              <a:tabLst>
                <a:tab pos="895958" algn="l"/>
              </a:tabLst>
            </a:pPr>
            <a:r>
              <a:rPr sz="1897" spc="13" dirty="0">
                <a:latin typeface="Times New Roman"/>
                <a:cs typeface="Times New Roman"/>
              </a:rPr>
              <a:t>1	1</a:t>
            </a:r>
            <a:endParaRPr sz="1897">
              <a:latin typeface="Times New Roman"/>
              <a:cs typeface="Times New Roman"/>
            </a:endParaRPr>
          </a:p>
        </p:txBody>
      </p:sp>
      <p:sp>
        <p:nvSpPr>
          <p:cNvPr id="8" name="object 8"/>
          <p:cNvSpPr txBox="1"/>
          <p:nvPr/>
        </p:nvSpPr>
        <p:spPr>
          <a:xfrm>
            <a:off x="4865592" y="3819703"/>
            <a:ext cx="925606" cy="307215"/>
          </a:xfrm>
          <a:prstGeom prst="rect">
            <a:avLst/>
          </a:prstGeom>
        </p:spPr>
        <p:txBody>
          <a:bodyPr vert="horz" wrap="square" lIns="0" tIns="15128" rIns="0" bIns="0" rtlCol="0">
            <a:spAutoFit/>
          </a:bodyPr>
          <a:lstStyle/>
          <a:p>
            <a:pPr marL="33619">
              <a:spcBef>
                <a:spcPts val="119"/>
              </a:spcBef>
            </a:pPr>
            <a:r>
              <a:rPr sz="1897" spc="13" dirty="0">
                <a:latin typeface="Times New Roman"/>
                <a:cs typeface="Times New Roman"/>
              </a:rPr>
              <a:t>2</a:t>
            </a:r>
            <a:r>
              <a:rPr sz="1897" spc="-318" dirty="0">
                <a:latin typeface="Times New Roman"/>
                <a:cs typeface="Times New Roman"/>
              </a:rPr>
              <a:t> </a:t>
            </a:r>
            <a:r>
              <a:rPr sz="1897" spc="13" dirty="0">
                <a:latin typeface="Symbol"/>
                <a:cs typeface="Symbol"/>
              </a:rPr>
              <a:t></a:t>
            </a:r>
            <a:r>
              <a:rPr sz="1897" spc="-256" dirty="0">
                <a:latin typeface="Times New Roman"/>
                <a:cs typeface="Times New Roman"/>
              </a:rPr>
              <a:t> </a:t>
            </a:r>
            <a:r>
              <a:rPr sz="1897" spc="18" dirty="0">
                <a:latin typeface="Times New Roman"/>
                <a:cs typeface="Times New Roman"/>
              </a:rPr>
              <a:t>(3.5)</a:t>
            </a:r>
            <a:r>
              <a:rPr sz="1655" spc="26" baseline="44444" dirty="0">
                <a:latin typeface="Times New Roman"/>
                <a:cs typeface="Times New Roman"/>
              </a:rPr>
              <a:t>2</a:t>
            </a:r>
            <a:endParaRPr sz="1655" baseline="44444">
              <a:latin typeface="Times New Roman"/>
              <a:cs typeface="Times New Roman"/>
            </a:endParaRPr>
          </a:p>
        </p:txBody>
      </p:sp>
      <p:sp>
        <p:nvSpPr>
          <p:cNvPr id="9" name="object 9"/>
          <p:cNvSpPr txBox="1"/>
          <p:nvPr/>
        </p:nvSpPr>
        <p:spPr>
          <a:xfrm>
            <a:off x="4675541" y="3627410"/>
            <a:ext cx="1933575" cy="307215"/>
          </a:xfrm>
          <a:prstGeom prst="rect">
            <a:avLst/>
          </a:prstGeom>
        </p:spPr>
        <p:txBody>
          <a:bodyPr vert="horz" wrap="square" lIns="0" tIns="15128" rIns="0" bIns="0" rtlCol="0">
            <a:spAutoFit/>
          </a:bodyPr>
          <a:lstStyle/>
          <a:p>
            <a:pPr marL="11206">
              <a:spcBef>
                <a:spcPts val="119"/>
              </a:spcBef>
              <a:tabLst>
                <a:tab pos="1183404" algn="l"/>
              </a:tabLst>
            </a:pPr>
            <a:r>
              <a:rPr sz="1897" spc="13" dirty="0">
                <a:latin typeface="Symbol"/>
                <a:cs typeface="Symbol"/>
              </a:rPr>
              <a:t></a:t>
            </a:r>
            <a:r>
              <a:rPr sz="1897" spc="13" dirty="0">
                <a:latin typeface="Times New Roman"/>
                <a:cs typeface="Times New Roman"/>
              </a:rPr>
              <a:t>	</a:t>
            </a:r>
            <a:r>
              <a:rPr sz="1897" spc="13" dirty="0">
                <a:latin typeface="Symbol"/>
                <a:cs typeface="Symbol"/>
              </a:rPr>
              <a:t></a:t>
            </a:r>
            <a:r>
              <a:rPr sz="1897" spc="-119" dirty="0">
                <a:latin typeface="Times New Roman"/>
                <a:cs typeface="Times New Roman"/>
              </a:rPr>
              <a:t> </a:t>
            </a:r>
            <a:r>
              <a:rPr sz="1897" spc="9" dirty="0">
                <a:latin typeface="Times New Roman"/>
                <a:cs typeface="Times New Roman"/>
              </a:rPr>
              <a:t>0.041</a:t>
            </a:r>
            <a:endParaRPr sz="1897">
              <a:latin typeface="Times New Roman"/>
              <a:cs typeface="Times New Roman"/>
            </a:endParaRPr>
          </a:p>
        </p:txBody>
      </p:sp>
      <p:sp>
        <p:nvSpPr>
          <p:cNvPr id="10" name="object 10"/>
          <p:cNvSpPr txBox="1"/>
          <p:nvPr/>
        </p:nvSpPr>
        <p:spPr>
          <a:xfrm>
            <a:off x="4485937" y="3982254"/>
            <a:ext cx="94129" cy="183870"/>
          </a:xfrm>
          <a:prstGeom prst="rect">
            <a:avLst/>
          </a:prstGeom>
        </p:spPr>
        <p:txBody>
          <a:bodyPr vert="horz" wrap="square" lIns="0" tIns="14007" rIns="0" bIns="0" rtlCol="0">
            <a:spAutoFit/>
          </a:bodyPr>
          <a:lstStyle/>
          <a:p>
            <a:pPr marL="11206">
              <a:spcBef>
                <a:spcPts val="110"/>
              </a:spcBef>
            </a:pPr>
            <a:r>
              <a:rPr sz="1103" i="1" spc="9" dirty="0">
                <a:latin typeface="Times New Roman"/>
                <a:cs typeface="Times New Roman"/>
              </a:rPr>
              <a:t>d</a:t>
            </a:r>
            <a:endParaRPr sz="1103">
              <a:latin typeface="Times New Roman"/>
              <a:cs typeface="Times New Roman"/>
            </a:endParaRPr>
          </a:p>
        </p:txBody>
      </p:sp>
      <p:sp>
        <p:nvSpPr>
          <p:cNvPr id="11" name="object 11"/>
          <p:cNvSpPr txBox="1"/>
          <p:nvPr/>
        </p:nvSpPr>
        <p:spPr>
          <a:xfrm>
            <a:off x="4268544" y="3819703"/>
            <a:ext cx="351304" cy="307215"/>
          </a:xfrm>
          <a:prstGeom prst="rect">
            <a:avLst/>
          </a:prstGeom>
        </p:spPr>
        <p:txBody>
          <a:bodyPr vert="horz" wrap="square" lIns="0" tIns="15128" rIns="0" bIns="0" rtlCol="0">
            <a:spAutoFit/>
          </a:bodyPr>
          <a:lstStyle/>
          <a:p>
            <a:pPr marL="33619">
              <a:spcBef>
                <a:spcPts val="119"/>
              </a:spcBef>
            </a:pPr>
            <a:r>
              <a:rPr sz="1897" spc="-9" dirty="0">
                <a:latin typeface="Times New Roman"/>
                <a:cs typeface="Times New Roman"/>
              </a:rPr>
              <a:t>2</a:t>
            </a:r>
            <a:r>
              <a:rPr sz="1897" i="1" spc="-9" dirty="0">
                <a:latin typeface="Times New Roman"/>
                <a:cs typeface="Times New Roman"/>
              </a:rPr>
              <a:t>t</a:t>
            </a:r>
            <a:r>
              <a:rPr sz="1897" i="1" spc="-304" dirty="0">
                <a:latin typeface="Times New Roman"/>
                <a:cs typeface="Times New Roman"/>
              </a:rPr>
              <a:t> </a:t>
            </a:r>
            <a:r>
              <a:rPr sz="1655" spc="13" baseline="44444" dirty="0">
                <a:latin typeface="Times New Roman"/>
                <a:cs typeface="Times New Roman"/>
              </a:rPr>
              <a:t>2</a:t>
            </a:r>
            <a:endParaRPr sz="1655" baseline="44444">
              <a:latin typeface="Times New Roman"/>
              <a:cs typeface="Times New Roman"/>
            </a:endParaRPr>
          </a:p>
        </p:txBody>
      </p:sp>
      <p:sp>
        <p:nvSpPr>
          <p:cNvPr id="12" name="object 12"/>
          <p:cNvSpPr txBox="1"/>
          <p:nvPr/>
        </p:nvSpPr>
        <p:spPr>
          <a:xfrm>
            <a:off x="3895612" y="3627410"/>
            <a:ext cx="340099" cy="307215"/>
          </a:xfrm>
          <a:prstGeom prst="rect">
            <a:avLst/>
          </a:prstGeom>
        </p:spPr>
        <p:txBody>
          <a:bodyPr vert="horz" wrap="square" lIns="0" tIns="15128" rIns="0" bIns="0" rtlCol="0">
            <a:spAutoFit/>
          </a:bodyPr>
          <a:lstStyle/>
          <a:p>
            <a:pPr marL="11206">
              <a:spcBef>
                <a:spcPts val="119"/>
              </a:spcBef>
            </a:pPr>
            <a:r>
              <a:rPr sz="1897" i="1" spc="13" dirty="0">
                <a:latin typeface="Times New Roman"/>
                <a:cs typeface="Times New Roman"/>
              </a:rPr>
              <a:t>a</a:t>
            </a:r>
            <a:r>
              <a:rPr sz="1897" i="1" spc="-71" dirty="0">
                <a:latin typeface="Times New Roman"/>
                <a:cs typeface="Times New Roman"/>
              </a:rPr>
              <a:t> </a:t>
            </a:r>
            <a:r>
              <a:rPr sz="1897" spc="13" dirty="0">
                <a:latin typeface="Symbol"/>
                <a:cs typeface="Symbol"/>
              </a:rPr>
              <a:t></a:t>
            </a:r>
            <a:endParaRPr sz="1897">
              <a:latin typeface="Symbol"/>
              <a:cs typeface="Symbol"/>
            </a:endParaRPr>
          </a:p>
        </p:txBody>
      </p:sp>
      <p:sp>
        <p:nvSpPr>
          <p:cNvPr id="13" name="object 13"/>
          <p:cNvSpPr txBox="1"/>
          <p:nvPr/>
        </p:nvSpPr>
        <p:spPr>
          <a:xfrm>
            <a:off x="2992419" y="4122786"/>
            <a:ext cx="3867710" cy="1248875"/>
          </a:xfrm>
          <a:prstGeom prst="rect">
            <a:avLst/>
          </a:prstGeom>
        </p:spPr>
        <p:txBody>
          <a:bodyPr vert="horz" wrap="square" lIns="0" tIns="12326" rIns="0" bIns="0" rtlCol="0">
            <a:spAutoFit/>
          </a:bodyPr>
          <a:lstStyle/>
          <a:p>
            <a:pPr marL="33619">
              <a:spcBef>
                <a:spcPts val="97"/>
              </a:spcBef>
            </a:pPr>
            <a:r>
              <a:rPr sz="2382" i="1" dirty="0">
                <a:latin typeface="Times New Roman"/>
                <a:cs typeface="Times New Roman"/>
              </a:rPr>
              <a:t>y</a:t>
            </a:r>
            <a:r>
              <a:rPr sz="2382" i="1" spc="-349" dirty="0">
                <a:latin typeface="Times New Roman"/>
                <a:cs typeface="Times New Roman"/>
              </a:rPr>
              <a:t> </a:t>
            </a:r>
            <a:r>
              <a:rPr sz="2382" spc="22" dirty="0">
                <a:latin typeface="Times New Roman"/>
                <a:cs typeface="Times New Roman"/>
              </a:rPr>
              <a:t>(1.17</a:t>
            </a:r>
            <a:r>
              <a:rPr sz="2382" spc="-234" dirty="0">
                <a:latin typeface="Times New Roman"/>
                <a:cs typeface="Times New Roman"/>
              </a:rPr>
              <a:t> </a:t>
            </a:r>
            <a:r>
              <a:rPr sz="2382" dirty="0">
                <a:latin typeface="Times New Roman"/>
                <a:cs typeface="Times New Roman"/>
              </a:rPr>
              <a:t>)</a:t>
            </a:r>
            <a:r>
              <a:rPr sz="2382" spc="132" dirty="0">
                <a:latin typeface="Times New Roman"/>
                <a:cs typeface="Times New Roman"/>
              </a:rPr>
              <a:t> </a:t>
            </a:r>
            <a:r>
              <a:rPr sz="2382" dirty="0">
                <a:latin typeface="Symbol"/>
                <a:cs typeface="Symbol"/>
              </a:rPr>
              <a:t></a:t>
            </a:r>
            <a:r>
              <a:rPr sz="2382" spc="163" dirty="0">
                <a:latin typeface="Times New Roman"/>
                <a:cs typeface="Times New Roman"/>
              </a:rPr>
              <a:t> </a:t>
            </a:r>
            <a:r>
              <a:rPr sz="2382" dirty="0">
                <a:latin typeface="Times New Roman"/>
                <a:cs typeface="Times New Roman"/>
              </a:rPr>
              <a:t>600</a:t>
            </a:r>
            <a:r>
              <a:rPr sz="2382" spc="-141" dirty="0">
                <a:latin typeface="Times New Roman"/>
                <a:cs typeface="Times New Roman"/>
              </a:rPr>
              <a:t> </a:t>
            </a:r>
            <a:r>
              <a:rPr sz="4677" spc="-635" dirty="0">
                <a:latin typeface="Symbol"/>
                <a:cs typeface="Symbol"/>
              </a:rPr>
              <a:t></a:t>
            </a:r>
            <a:r>
              <a:rPr sz="2382" spc="-635" dirty="0">
                <a:latin typeface="Times New Roman"/>
                <a:cs typeface="Times New Roman"/>
              </a:rPr>
              <a:t>1</a:t>
            </a:r>
            <a:r>
              <a:rPr sz="2382" spc="-224" dirty="0">
                <a:latin typeface="Times New Roman"/>
                <a:cs typeface="Times New Roman"/>
              </a:rPr>
              <a:t> </a:t>
            </a:r>
            <a:r>
              <a:rPr sz="2382" dirty="0">
                <a:latin typeface="Symbol"/>
                <a:cs typeface="Symbol"/>
              </a:rPr>
              <a:t></a:t>
            </a:r>
            <a:r>
              <a:rPr sz="2382" spc="-9" dirty="0">
                <a:latin typeface="Times New Roman"/>
                <a:cs typeface="Times New Roman"/>
              </a:rPr>
              <a:t> </a:t>
            </a:r>
            <a:r>
              <a:rPr sz="2382" i="1" dirty="0">
                <a:latin typeface="Times New Roman"/>
                <a:cs typeface="Times New Roman"/>
              </a:rPr>
              <a:t>e</a:t>
            </a:r>
            <a:r>
              <a:rPr sz="2382" i="1" spc="-335" dirty="0">
                <a:latin typeface="Times New Roman"/>
                <a:cs typeface="Times New Roman"/>
              </a:rPr>
              <a:t> </a:t>
            </a:r>
            <a:r>
              <a:rPr sz="2052" spc="19" baseline="43010" dirty="0">
                <a:latin typeface="Symbol"/>
                <a:cs typeface="Symbol"/>
              </a:rPr>
              <a:t></a:t>
            </a:r>
            <a:r>
              <a:rPr sz="2052" spc="-265" baseline="43010" dirty="0">
                <a:latin typeface="Times New Roman"/>
                <a:cs typeface="Times New Roman"/>
              </a:rPr>
              <a:t> </a:t>
            </a:r>
            <a:r>
              <a:rPr sz="2052" spc="53" baseline="43010" dirty="0">
                <a:latin typeface="Times New Roman"/>
                <a:cs typeface="Times New Roman"/>
              </a:rPr>
              <a:t>0.041</a:t>
            </a:r>
            <a:r>
              <a:rPr sz="2052" spc="-146" baseline="43010" dirty="0">
                <a:latin typeface="Times New Roman"/>
                <a:cs typeface="Times New Roman"/>
              </a:rPr>
              <a:t> </a:t>
            </a:r>
            <a:r>
              <a:rPr sz="2052" spc="53" baseline="43010" dirty="0">
                <a:latin typeface="Times New Roman"/>
                <a:cs typeface="Times New Roman"/>
              </a:rPr>
              <a:t>(1.17</a:t>
            </a:r>
            <a:r>
              <a:rPr sz="2052" spc="-66" baseline="43010" dirty="0">
                <a:latin typeface="Times New Roman"/>
                <a:cs typeface="Times New Roman"/>
              </a:rPr>
              <a:t> </a:t>
            </a:r>
            <a:r>
              <a:rPr sz="2052" spc="6" baseline="43010" dirty="0">
                <a:latin typeface="Times New Roman"/>
                <a:cs typeface="Times New Roman"/>
              </a:rPr>
              <a:t>)</a:t>
            </a:r>
            <a:r>
              <a:rPr sz="2052" spc="-278" baseline="43010" dirty="0">
                <a:latin typeface="Times New Roman"/>
                <a:cs typeface="Times New Roman"/>
              </a:rPr>
              <a:t> </a:t>
            </a:r>
            <a:r>
              <a:rPr sz="1456" spc="13" baseline="95959" dirty="0">
                <a:latin typeface="Times New Roman"/>
                <a:cs typeface="Times New Roman"/>
              </a:rPr>
              <a:t>2</a:t>
            </a:r>
            <a:r>
              <a:rPr sz="1456" spc="152" baseline="95959" dirty="0">
                <a:latin typeface="Times New Roman"/>
                <a:cs typeface="Times New Roman"/>
              </a:rPr>
              <a:t> </a:t>
            </a:r>
            <a:r>
              <a:rPr sz="4677" spc="-671" dirty="0">
                <a:latin typeface="Symbol"/>
                <a:cs typeface="Symbol"/>
              </a:rPr>
              <a:t></a:t>
            </a:r>
            <a:endParaRPr sz="4677">
              <a:latin typeface="Symbol"/>
              <a:cs typeface="Symbol"/>
            </a:endParaRPr>
          </a:p>
          <a:p>
            <a:pPr marL="1099916">
              <a:spcBef>
                <a:spcPts val="1677"/>
              </a:spcBef>
            </a:pPr>
            <a:r>
              <a:rPr sz="1941" spc="-4" dirty="0">
                <a:latin typeface="Times New Roman"/>
                <a:cs typeface="Times New Roman"/>
              </a:rPr>
              <a:t>= </a:t>
            </a:r>
            <a:r>
              <a:rPr sz="1941" dirty="0">
                <a:latin typeface="Times New Roman"/>
                <a:cs typeface="Times New Roman"/>
              </a:rPr>
              <a:t>32.6</a:t>
            </a:r>
            <a:r>
              <a:rPr sz="1941" spc="-4" dirty="0">
                <a:latin typeface="Times New Roman"/>
                <a:cs typeface="Times New Roman"/>
              </a:rPr>
              <a:t> PY</a:t>
            </a:r>
            <a:endParaRPr sz="1941">
              <a:latin typeface="Times New Roman"/>
              <a:cs typeface="Times New Roman"/>
            </a:endParaRPr>
          </a:p>
        </p:txBody>
      </p:sp>
      <p:sp>
        <p:nvSpPr>
          <p:cNvPr id="14" name="object 1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15" name="object 1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6" name="object 1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135</a:t>
            </a:r>
            <a:endParaRPr sz="1235">
              <a:latin typeface="Arial"/>
              <a:cs typeface="Arial"/>
            </a:endParaRPr>
          </a:p>
        </p:txBody>
      </p:sp>
    </p:spTree>
    <p:extLst>
      <p:ext uri="{BB962C8B-B14F-4D97-AF65-F5344CB8AC3E}">
        <p14:creationId xmlns:p14="http://schemas.microsoft.com/office/powerpoint/2010/main" val="39081369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14756" y="3796104"/>
            <a:ext cx="489697" cy="0"/>
          </a:xfrm>
          <a:custGeom>
            <a:avLst/>
            <a:gdLst/>
            <a:ahLst/>
            <a:cxnLst/>
            <a:rect l="l" t="t" r="r" b="b"/>
            <a:pathLst>
              <a:path w="554989">
                <a:moveTo>
                  <a:pt x="0" y="0"/>
                </a:moveTo>
                <a:lnTo>
                  <a:pt x="554735" y="0"/>
                </a:lnTo>
              </a:path>
            </a:pathLst>
          </a:custGeom>
          <a:ln w="13801">
            <a:solidFill>
              <a:srgbClr val="000000"/>
            </a:solidFill>
          </a:ln>
        </p:spPr>
        <p:txBody>
          <a:bodyPr wrap="square" lIns="0" tIns="0" rIns="0" bIns="0" rtlCol="0"/>
          <a:lstStyle/>
          <a:p>
            <a:endParaRPr sz="1588"/>
          </a:p>
        </p:txBody>
      </p:sp>
      <p:sp>
        <p:nvSpPr>
          <p:cNvPr id="3" name="object 3"/>
          <p:cNvSpPr txBox="1"/>
          <p:nvPr/>
        </p:nvSpPr>
        <p:spPr>
          <a:xfrm>
            <a:off x="6804209" y="3556217"/>
            <a:ext cx="108137" cy="217918"/>
          </a:xfrm>
          <a:prstGeom prst="rect">
            <a:avLst/>
          </a:prstGeom>
        </p:spPr>
        <p:txBody>
          <a:bodyPr vert="horz" wrap="square" lIns="0" tIns="14007" rIns="0" bIns="0" rtlCol="0">
            <a:spAutoFit/>
          </a:bodyPr>
          <a:lstStyle/>
          <a:p>
            <a:pPr marL="11206">
              <a:spcBef>
                <a:spcPts val="110"/>
              </a:spcBef>
            </a:pPr>
            <a:r>
              <a:rPr sz="1324" spc="9" dirty="0">
                <a:latin typeface="Times New Roman"/>
                <a:cs typeface="Times New Roman"/>
              </a:rPr>
              <a:t>2</a:t>
            </a:r>
            <a:endParaRPr sz="1324">
              <a:latin typeface="Times New Roman"/>
              <a:cs typeface="Times New Roman"/>
            </a:endParaRPr>
          </a:p>
        </p:txBody>
      </p:sp>
      <p:sp>
        <p:nvSpPr>
          <p:cNvPr id="4" name="object 4"/>
          <p:cNvSpPr txBox="1"/>
          <p:nvPr/>
        </p:nvSpPr>
        <p:spPr>
          <a:xfrm>
            <a:off x="4413323" y="3370648"/>
            <a:ext cx="108137" cy="217918"/>
          </a:xfrm>
          <a:prstGeom prst="rect">
            <a:avLst/>
          </a:prstGeom>
        </p:spPr>
        <p:txBody>
          <a:bodyPr vert="horz" wrap="square" lIns="0" tIns="14007" rIns="0" bIns="0" rtlCol="0">
            <a:spAutoFit/>
          </a:bodyPr>
          <a:lstStyle/>
          <a:p>
            <a:pPr marL="11206">
              <a:spcBef>
                <a:spcPts val="110"/>
              </a:spcBef>
            </a:pPr>
            <a:r>
              <a:rPr sz="1324" spc="9" dirty="0">
                <a:latin typeface="Times New Roman"/>
                <a:cs typeface="Times New Roman"/>
              </a:rPr>
              <a:t>2</a:t>
            </a:r>
            <a:endParaRPr sz="1324">
              <a:latin typeface="Times New Roman"/>
              <a:cs typeface="Times New Roman"/>
            </a:endParaRPr>
          </a:p>
        </p:txBody>
      </p:sp>
      <p:sp>
        <p:nvSpPr>
          <p:cNvPr id="5" name="object 5"/>
          <p:cNvSpPr txBox="1"/>
          <p:nvPr/>
        </p:nvSpPr>
        <p:spPr>
          <a:xfrm>
            <a:off x="5826608" y="3528389"/>
            <a:ext cx="83484" cy="158509"/>
          </a:xfrm>
          <a:prstGeom prst="rect">
            <a:avLst/>
          </a:prstGeom>
        </p:spPr>
        <p:txBody>
          <a:bodyPr vert="horz" wrap="square" lIns="0" tIns="15688" rIns="0" bIns="0" rtlCol="0">
            <a:spAutoFit/>
          </a:bodyPr>
          <a:lstStyle/>
          <a:p>
            <a:pPr marL="11206">
              <a:spcBef>
                <a:spcPts val="124"/>
              </a:spcBef>
            </a:pPr>
            <a:r>
              <a:rPr sz="927" spc="13" dirty="0">
                <a:latin typeface="Times New Roman"/>
                <a:cs typeface="Times New Roman"/>
              </a:rPr>
              <a:t>2</a:t>
            </a:r>
            <a:endParaRPr sz="927">
              <a:latin typeface="Times New Roman"/>
              <a:cs typeface="Times New Roman"/>
            </a:endParaRPr>
          </a:p>
        </p:txBody>
      </p:sp>
      <p:sp>
        <p:nvSpPr>
          <p:cNvPr id="6" name="object 6"/>
          <p:cNvSpPr txBox="1"/>
          <p:nvPr/>
        </p:nvSpPr>
        <p:spPr>
          <a:xfrm>
            <a:off x="4242993" y="3793212"/>
            <a:ext cx="411256" cy="365492"/>
          </a:xfrm>
          <a:prstGeom prst="rect">
            <a:avLst/>
          </a:prstGeom>
        </p:spPr>
        <p:txBody>
          <a:bodyPr vert="horz" wrap="square" lIns="0" tIns="12326" rIns="0" bIns="0" rtlCol="0">
            <a:spAutoFit/>
          </a:bodyPr>
          <a:lstStyle/>
          <a:p>
            <a:pPr marL="33619">
              <a:spcBef>
                <a:spcPts val="97"/>
              </a:spcBef>
            </a:pPr>
            <a:r>
              <a:rPr sz="2294" i="1" spc="4" dirty="0">
                <a:latin typeface="Times New Roman"/>
                <a:cs typeface="Times New Roman"/>
              </a:rPr>
              <a:t>dt</a:t>
            </a:r>
            <a:r>
              <a:rPr sz="2294" i="1" spc="-379" dirty="0">
                <a:latin typeface="Times New Roman"/>
                <a:cs typeface="Times New Roman"/>
              </a:rPr>
              <a:t> </a:t>
            </a:r>
            <a:r>
              <a:rPr sz="1985" spc="13" baseline="42592" dirty="0">
                <a:latin typeface="Times New Roman"/>
                <a:cs typeface="Times New Roman"/>
              </a:rPr>
              <a:t>2</a:t>
            </a:r>
            <a:endParaRPr sz="1985" baseline="42592">
              <a:latin typeface="Times New Roman"/>
              <a:cs typeface="Times New Roman"/>
            </a:endParaRPr>
          </a:p>
        </p:txBody>
      </p:sp>
      <p:sp>
        <p:nvSpPr>
          <p:cNvPr id="7" name="object 7"/>
          <p:cNvSpPr txBox="1"/>
          <p:nvPr/>
        </p:nvSpPr>
        <p:spPr>
          <a:xfrm>
            <a:off x="4223720" y="3380388"/>
            <a:ext cx="470087" cy="365492"/>
          </a:xfrm>
          <a:prstGeom prst="rect">
            <a:avLst/>
          </a:prstGeom>
        </p:spPr>
        <p:txBody>
          <a:bodyPr vert="horz" wrap="square" lIns="0" tIns="12326" rIns="0" bIns="0" rtlCol="0">
            <a:spAutoFit/>
          </a:bodyPr>
          <a:lstStyle/>
          <a:p>
            <a:pPr marL="11206">
              <a:spcBef>
                <a:spcPts val="97"/>
              </a:spcBef>
              <a:tabLst>
                <a:tab pos="328350" algn="l"/>
              </a:tabLst>
            </a:pPr>
            <a:r>
              <a:rPr sz="2294" i="1" spc="4" dirty="0">
                <a:latin typeface="Times New Roman"/>
                <a:cs typeface="Times New Roman"/>
              </a:rPr>
              <a:t>d	y</a:t>
            </a:r>
            <a:endParaRPr sz="2294">
              <a:latin typeface="Times New Roman"/>
              <a:cs typeface="Times New Roman"/>
            </a:endParaRPr>
          </a:p>
        </p:txBody>
      </p:sp>
      <p:sp>
        <p:nvSpPr>
          <p:cNvPr id="8" name="object 8"/>
          <p:cNvSpPr txBox="1"/>
          <p:nvPr/>
        </p:nvSpPr>
        <p:spPr>
          <a:xfrm>
            <a:off x="5940909" y="3564613"/>
            <a:ext cx="1102099" cy="365492"/>
          </a:xfrm>
          <a:prstGeom prst="rect">
            <a:avLst/>
          </a:prstGeom>
        </p:spPr>
        <p:txBody>
          <a:bodyPr vert="horz" wrap="square" lIns="0" tIns="12326" rIns="0" bIns="0" rtlCol="0">
            <a:spAutoFit/>
          </a:bodyPr>
          <a:lstStyle/>
          <a:p>
            <a:pPr marL="11206">
              <a:spcBef>
                <a:spcPts val="97"/>
              </a:spcBef>
              <a:tabLst>
                <a:tab pos="992334" algn="l"/>
              </a:tabLst>
            </a:pPr>
            <a:r>
              <a:rPr sz="2294" spc="-190" dirty="0">
                <a:latin typeface="Times New Roman"/>
                <a:cs typeface="Times New Roman"/>
              </a:rPr>
              <a:t>(</a:t>
            </a:r>
            <a:r>
              <a:rPr sz="2294" spc="172" dirty="0">
                <a:latin typeface="Times New Roman"/>
                <a:cs typeface="Times New Roman"/>
              </a:rPr>
              <a:t>1</a:t>
            </a:r>
            <a:r>
              <a:rPr sz="2294" spc="4" dirty="0">
                <a:latin typeface="Symbol"/>
                <a:cs typeface="Symbol"/>
              </a:rPr>
              <a:t></a:t>
            </a:r>
            <a:r>
              <a:rPr sz="2294" spc="-180" dirty="0">
                <a:latin typeface="Times New Roman"/>
                <a:cs typeface="Times New Roman"/>
              </a:rPr>
              <a:t> </a:t>
            </a:r>
            <a:r>
              <a:rPr sz="2294" spc="35" dirty="0">
                <a:latin typeface="Times New Roman"/>
                <a:cs typeface="Times New Roman"/>
              </a:rPr>
              <a:t>2</a:t>
            </a:r>
            <a:r>
              <a:rPr sz="2294" i="1" spc="4" dirty="0">
                <a:latin typeface="Times New Roman"/>
                <a:cs typeface="Times New Roman"/>
              </a:rPr>
              <a:t>a</a:t>
            </a:r>
            <a:r>
              <a:rPr sz="2294" i="1" dirty="0">
                <a:latin typeface="Times New Roman"/>
                <a:cs typeface="Times New Roman"/>
              </a:rPr>
              <a:t>t	</a:t>
            </a:r>
            <a:r>
              <a:rPr sz="2294" dirty="0">
                <a:latin typeface="Times New Roman"/>
                <a:cs typeface="Times New Roman"/>
              </a:rPr>
              <a:t>)</a:t>
            </a:r>
            <a:endParaRPr sz="2294">
              <a:latin typeface="Times New Roman"/>
              <a:cs typeface="Times New Roman"/>
            </a:endParaRPr>
          </a:p>
        </p:txBody>
      </p:sp>
      <p:sp>
        <p:nvSpPr>
          <p:cNvPr id="9" name="object 9"/>
          <p:cNvSpPr txBox="1"/>
          <p:nvPr/>
        </p:nvSpPr>
        <p:spPr>
          <a:xfrm>
            <a:off x="3316044" y="3564613"/>
            <a:ext cx="2265269" cy="365492"/>
          </a:xfrm>
          <a:prstGeom prst="rect">
            <a:avLst/>
          </a:prstGeom>
        </p:spPr>
        <p:txBody>
          <a:bodyPr vert="horz" wrap="square" lIns="0" tIns="12326" rIns="0" bIns="0" rtlCol="0">
            <a:spAutoFit/>
          </a:bodyPr>
          <a:lstStyle/>
          <a:p>
            <a:pPr marL="11206">
              <a:spcBef>
                <a:spcPts val="97"/>
              </a:spcBef>
              <a:tabLst>
                <a:tab pos="1465808" algn="l"/>
              </a:tabLst>
            </a:pPr>
            <a:r>
              <a:rPr sz="2294" i="1" spc="75" dirty="0">
                <a:latin typeface="Times New Roman"/>
                <a:cs typeface="Times New Roman"/>
              </a:rPr>
              <a:t>m</a:t>
            </a:r>
            <a:r>
              <a:rPr sz="2294" spc="75" dirty="0">
                <a:latin typeface="Times New Roman"/>
                <a:cs typeface="Times New Roman"/>
              </a:rPr>
              <a:t>'(</a:t>
            </a:r>
            <a:r>
              <a:rPr sz="2294" i="1" spc="75" dirty="0">
                <a:latin typeface="Times New Roman"/>
                <a:cs typeface="Times New Roman"/>
              </a:rPr>
              <a:t>t</a:t>
            </a:r>
            <a:r>
              <a:rPr sz="2294" spc="75" dirty="0">
                <a:latin typeface="Times New Roman"/>
                <a:cs typeface="Times New Roman"/>
              </a:rPr>
              <a:t>)</a:t>
            </a:r>
            <a:r>
              <a:rPr sz="2294" spc="-40" dirty="0">
                <a:latin typeface="Times New Roman"/>
                <a:cs typeface="Times New Roman"/>
              </a:rPr>
              <a:t> </a:t>
            </a:r>
            <a:r>
              <a:rPr sz="2294" spc="4" dirty="0">
                <a:latin typeface="Symbol"/>
                <a:cs typeface="Symbol"/>
              </a:rPr>
              <a:t></a:t>
            </a:r>
            <a:r>
              <a:rPr sz="2294" spc="4" dirty="0">
                <a:latin typeface="Times New Roman"/>
                <a:cs typeface="Times New Roman"/>
              </a:rPr>
              <a:t>	</a:t>
            </a:r>
            <a:r>
              <a:rPr sz="2294" spc="4" dirty="0">
                <a:latin typeface="Symbol"/>
                <a:cs typeface="Symbol"/>
              </a:rPr>
              <a:t></a:t>
            </a:r>
            <a:r>
              <a:rPr sz="2294" spc="-101" dirty="0">
                <a:latin typeface="Times New Roman"/>
                <a:cs typeface="Times New Roman"/>
              </a:rPr>
              <a:t> </a:t>
            </a:r>
            <a:r>
              <a:rPr sz="2294" spc="13" dirty="0">
                <a:latin typeface="Times New Roman"/>
                <a:cs typeface="Times New Roman"/>
              </a:rPr>
              <a:t>2</a:t>
            </a:r>
            <a:r>
              <a:rPr sz="2294" i="1" spc="13" dirty="0">
                <a:latin typeface="Times New Roman"/>
                <a:cs typeface="Times New Roman"/>
              </a:rPr>
              <a:t>kae</a:t>
            </a:r>
            <a:endParaRPr sz="2294">
              <a:latin typeface="Times New Roman"/>
              <a:cs typeface="Times New Roman"/>
            </a:endParaRPr>
          </a:p>
        </p:txBody>
      </p:sp>
      <p:sp>
        <p:nvSpPr>
          <p:cNvPr id="10" name="object 10"/>
          <p:cNvSpPr txBox="1"/>
          <p:nvPr/>
        </p:nvSpPr>
        <p:spPr>
          <a:xfrm>
            <a:off x="5569770" y="3556217"/>
            <a:ext cx="259976" cy="217918"/>
          </a:xfrm>
          <a:prstGeom prst="rect">
            <a:avLst/>
          </a:prstGeom>
        </p:spPr>
        <p:txBody>
          <a:bodyPr vert="horz" wrap="square" lIns="0" tIns="14007" rIns="0" bIns="0" rtlCol="0">
            <a:spAutoFit/>
          </a:bodyPr>
          <a:lstStyle/>
          <a:p>
            <a:pPr marL="11206">
              <a:spcBef>
                <a:spcPts val="110"/>
              </a:spcBef>
            </a:pPr>
            <a:r>
              <a:rPr sz="1324" spc="84" dirty="0">
                <a:latin typeface="Symbol"/>
                <a:cs typeface="Symbol"/>
              </a:rPr>
              <a:t></a:t>
            </a:r>
            <a:r>
              <a:rPr sz="1324" i="1" spc="13" dirty="0">
                <a:latin typeface="Times New Roman"/>
                <a:cs typeface="Times New Roman"/>
              </a:rPr>
              <a:t>a</a:t>
            </a:r>
            <a:r>
              <a:rPr sz="1324" i="1" spc="4" dirty="0">
                <a:latin typeface="Times New Roman"/>
                <a:cs typeface="Times New Roman"/>
              </a:rPr>
              <a:t>t</a:t>
            </a:r>
            <a:endParaRPr sz="1324">
              <a:latin typeface="Times New Roman"/>
              <a:cs typeface="Times New Roman"/>
            </a:endParaRPr>
          </a:p>
        </p:txBody>
      </p:sp>
      <p:sp>
        <p:nvSpPr>
          <p:cNvPr id="11" name="object 11"/>
          <p:cNvSpPr txBox="1"/>
          <p:nvPr/>
        </p:nvSpPr>
        <p:spPr>
          <a:xfrm>
            <a:off x="2467534" y="4375223"/>
            <a:ext cx="1809750" cy="418671"/>
          </a:xfrm>
          <a:prstGeom prst="rect">
            <a:avLst/>
          </a:prstGeom>
        </p:spPr>
        <p:txBody>
          <a:bodyPr vert="horz" wrap="square" lIns="0" tIns="11206" rIns="0" bIns="0" rtlCol="0">
            <a:spAutoFit/>
          </a:bodyPr>
          <a:lstStyle/>
          <a:p>
            <a:pPr marL="11206">
              <a:spcBef>
                <a:spcPts val="88"/>
              </a:spcBef>
            </a:pPr>
            <a:r>
              <a:rPr sz="2647" dirty="0">
                <a:latin typeface="Times New Roman"/>
                <a:cs typeface="Times New Roman"/>
              </a:rPr>
              <a:t>Then, </a:t>
            </a:r>
            <a:r>
              <a:rPr sz="2647" spc="-4" dirty="0">
                <a:latin typeface="Times New Roman"/>
                <a:cs typeface="Times New Roman"/>
              </a:rPr>
              <a:t>for</a:t>
            </a:r>
            <a:r>
              <a:rPr sz="2647" spc="-62" dirty="0">
                <a:latin typeface="Times New Roman"/>
                <a:cs typeface="Times New Roman"/>
              </a:rPr>
              <a:t> </a:t>
            </a:r>
            <a:r>
              <a:rPr sz="2647" spc="-4" dirty="0">
                <a:latin typeface="Times New Roman"/>
                <a:cs typeface="Times New Roman"/>
              </a:rPr>
              <a:t>t=0</a:t>
            </a:r>
            <a:endParaRPr sz="2647">
              <a:latin typeface="Times New Roman"/>
              <a:cs typeface="Times New Roman"/>
            </a:endParaRPr>
          </a:p>
        </p:txBody>
      </p:sp>
      <p:sp>
        <p:nvSpPr>
          <p:cNvPr id="12" name="object 12"/>
          <p:cNvSpPr/>
          <p:nvPr/>
        </p:nvSpPr>
        <p:spPr>
          <a:xfrm>
            <a:off x="5602492" y="5255110"/>
            <a:ext cx="443753" cy="0"/>
          </a:xfrm>
          <a:custGeom>
            <a:avLst/>
            <a:gdLst/>
            <a:ahLst/>
            <a:cxnLst/>
            <a:rect l="l" t="t" r="r" b="b"/>
            <a:pathLst>
              <a:path w="502920">
                <a:moveTo>
                  <a:pt x="0" y="0"/>
                </a:moveTo>
                <a:lnTo>
                  <a:pt x="502919" y="0"/>
                </a:lnTo>
              </a:path>
            </a:pathLst>
          </a:custGeom>
          <a:ln w="14581">
            <a:solidFill>
              <a:srgbClr val="000000"/>
            </a:solidFill>
          </a:ln>
        </p:spPr>
        <p:txBody>
          <a:bodyPr wrap="square" lIns="0" tIns="0" rIns="0" bIns="0" rtlCol="0"/>
          <a:lstStyle/>
          <a:p>
            <a:endParaRPr sz="1588"/>
          </a:p>
        </p:txBody>
      </p:sp>
      <p:sp>
        <p:nvSpPr>
          <p:cNvPr id="13" name="object 13"/>
          <p:cNvSpPr/>
          <p:nvPr/>
        </p:nvSpPr>
        <p:spPr>
          <a:xfrm>
            <a:off x="6377043" y="5255110"/>
            <a:ext cx="284069" cy="0"/>
          </a:xfrm>
          <a:custGeom>
            <a:avLst/>
            <a:gdLst/>
            <a:ahLst/>
            <a:cxnLst/>
            <a:rect l="l" t="t" r="r" b="b"/>
            <a:pathLst>
              <a:path w="321945">
                <a:moveTo>
                  <a:pt x="0" y="0"/>
                </a:moveTo>
                <a:lnTo>
                  <a:pt x="321563" y="0"/>
                </a:lnTo>
              </a:path>
            </a:pathLst>
          </a:custGeom>
          <a:ln w="14581">
            <a:solidFill>
              <a:srgbClr val="000000"/>
            </a:solidFill>
          </a:ln>
        </p:spPr>
        <p:txBody>
          <a:bodyPr wrap="square" lIns="0" tIns="0" rIns="0" bIns="0" rtlCol="0"/>
          <a:lstStyle/>
          <a:p>
            <a:endParaRPr sz="1588"/>
          </a:p>
        </p:txBody>
      </p:sp>
      <p:sp>
        <p:nvSpPr>
          <p:cNvPr id="14" name="object 14"/>
          <p:cNvSpPr txBox="1"/>
          <p:nvPr/>
        </p:nvSpPr>
        <p:spPr>
          <a:xfrm>
            <a:off x="6482825" y="5460877"/>
            <a:ext cx="113179" cy="230315"/>
          </a:xfrm>
          <a:prstGeom prst="rect">
            <a:avLst/>
          </a:prstGeom>
        </p:spPr>
        <p:txBody>
          <a:bodyPr vert="horz" wrap="square" lIns="0" tIns="12886" rIns="0" bIns="0" rtlCol="0">
            <a:spAutoFit/>
          </a:bodyPr>
          <a:lstStyle/>
          <a:p>
            <a:pPr marL="11206">
              <a:spcBef>
                <a:spcPts val="101"/>
              </a:spcBef>
            </a:pPr>
            <a:r>
              <a:rPr sz="1412" i="1" spc="4" dirty="0">
                <a:latin typeface="Times New Roman"/>
                <a:cs typeface="Times New Roman"/>
              </a:rPr>
              <a:t>d</a:t>
            </a:r>
            <a:endParaRPr sz="1412">
              <a:latin typeface="Times New Roman"/>
              <a:cs typeface="Times New Roman"/>
            </a:endParaRPr>
          </a:p>
        </p:txBody>
      </p:sp>
      <p:sp>
        <p:nvSpPr>
          <p:cNvPr id="15" name="object 15"/>
          <p:cNvSpPr txBox="1"/>
          <p:nvPr/>
        </p:nvSpPr>
        <p:spPr>
          <a:xfrm>
            <a:off x="5868294" y="5460877"/>
            <a:ext cx="113179" cy="230315"/>
          </a:xfrm>
          <a:prstGeom prst="rect">
            <a:avLst/>
          </a:prstGeom>
        </p:spPr>
        <p:txBody>
          <a:bodyPr vert="horz" wrap="square" lIns="0" tIns="12886" rIns="0" bIns="0" rtlCol="0">
            <a:spAutoFit/>
          </a:bodyPr>
          <a:lstStyle/>
          <a:p>
            <a:pPr marL="11206">
              <a:spcBef>
                <a:spcPts val="101"/>
              </a:spcBef>
            </a:pPr>
            <a:r>
              <a:rPr sz="1412" i="1" spc="4" dirty="0">
                <a:latin typeface="Times New Roman"/>
                <a:cs typeface="Times New Roman"/>
              </a:rPr>
              <a:t>d</a:t>
            </a:r>
            <a:endParaRPr sz="1412">
              <a:latin typeface="Times New Roman"/>
              <a:cs typeface="Times New Roman"/>
            </a:endParaRPr>
          </a:p>
        </p:txBody>
      </p:sp>
      <p:sp>
        <p:nvSpPr>
          <p:cNvPr id="16" name="object 16"/>
          <p:cNvSpPr txBox="1"/>
          <p:nvPr/>
        </p:nvSpPr>
        <p:spPr>
          <a:xfrm>
            <a:off x="6363594" y="5113707"/>
            <a:ext cx="276225" cy="387014"/>
          </a:xfrm>
          <a:prstGeom prst="rect">
            <a:avLst/>
          </a:prstGeom>
        </p:spPr>
        <p:txBody>
          <a:bodyPr vert="horz" wrap="square" lIns="0" tIns="13447" rIns="0" bIns="0" rtlCol="0">
            <a:spAutoFit/>
          </a:bodyPr>
          <a:lstStyle/>
          <a:p>
            <a:pPr marL="33619">
              <a:spcBef>
                <a:spcPts val="106"/>
              </a:spcBef>
            </a:pPr>
            <a:r>
              <a:rPr sz="3640" i="1" spc="6" baseline="-25252" dirty="0">
                <a:latin typeface="Times New Roman"/>
                <a:cs typeface="Times New Roman"/>
              </a:rPr>
              <a:t>t</a:t>
            </a:r>
            <a:r>
              <a:rPr sz="3640" i="1" spc="-602" baseline="-25252" dirty="0">
                <a:latin typeface="Times New Roman"/>
                <a:cs typeface="Times New Roman"/>
              </a:rPr>
              <a:t> </a:t>
            </a:r>
            <a:r>
              <a:rPr sz="1412" spc="4" dirty="0">
                <a:latin typeface="Times New Roman"/>
                <a:cs typeface="Times New Roman"/>
              </a:rPr>
              <a:t>2</a:t>
            </a:r>
            <a:endParaRPr sz="1412">
              <a:latin typeface="Times New Roman"/>
              <a:cs typeface="Times New Roman"/>
            </a:endParaRPr>
          </a:p>
        </p:txBody>
      </p:sp>
      <p:sp>
        <p:nvSpPr>
          <p:cNvPr id="17" name="object 17"/>
          <p:cNvSpPr txBox="1"/>
          <p:nvPr/>
        </p:nvSpPr>
        <p:spPr>
          <a:xfrm>
            <a:off x="5598457" y="5253557"/>
            <a:ext cx="426944" cy="387079"/>
          </a:xfrm>
          <a:prstGeom prst="rect">
            <a:avLst/>
          </a:prstGeom>
        </p:spPr>
        <p:txBody>
          <a:bodyPr vert="horz" wrap="square" lIns="0" tIns="13447" rIns="0" bIns="0" rtlCol="0">
            <a:spAutoFit/>
          </a:bodyPr>
          <a:lstStyle/>
          <a:p>
            <a:pPr marL="33619">
              <a:spcBef>
                <a:spcPts val="106"/>
              </a:spcBef>
            </a:pPr>
            <a:r>
              <a:rPr sz="2427" spc="-13" dirty="0">
                <a:latin typeface="Times New Roman"/>
                <a:cs typeface="Times New Roman"/>
              </a:rPr>
              <a:t>2</a:t>
            </a:r>
            <a:r>
              <a:rPr sz="2427" i="1" spc="-13" dirty="0">
                <a:latin typeface="Times New Roman"/>
                <a:cs typeface="Times New Roman"/>
              </a:rPr>
              <a:t>t</a:t>
            </a:r>
            <a:r>
              <a:rPr sz="2427" i="1" spc="-401" dirty="0">
                <a:latin typeface="Times New Roman"/>
                <a:cs typeface="Times New Roman"/>
              </a:rPr>
              <a:t> </a:t>
            </a:r>
            <a:r>
              <a:rPr sz="2118" spc="6" baseline="43402" dirty="0">
                <a:latin typeface="Times New Roman"/>
                <a:cs typeface="Times New Roman"/>
              </a:rPr>
              <a:t>2</a:t>
            </a:r>
            <a:endParaRPr sz="2118" baseline="43402">
              <a:latin typeface="Times New Roman"/>
              <a:cs typeface="Times New Roman"/>
            </a:endParaRPr>
          </a:p>
        </p:txBody>
      </p:sp>
      <p:sp>
        <p:nvSpPr>
          <p:cNvPr id="18" name="object 18"/>
          <p:cNvSpPr txBox="1"/>
          <p:nvPr/>
        </p:nvSpPr>
        <p:spPr>
          <a:xfrm>
            <a:off x="3722593" y="5011511"/>
            <a:ext cx="2924735" cy="387079"/>
          </a:xfrm>
          <a:prstGeom prst="rect">
            <a:avLst/>
          </a:prstGeom>
        </p:spPr>
        <p:txBody>
          <a:bodyPr vert="horz" wrap="square" lIns="0" tIns="13447" rIns="0" bIns="0" rtlCol="0">
            <a:spAutoFit/>
          </a:bodyPr>
          <a:lstStyle/>
          <a:p>
            <a:pPr marL="33619">
              <a:spcBef>
                <a:spcPts val="106"/>
              </a:spcBef>
              <a:tabLst>
                <a:tab pos="2406592" algn="l"/>
              </a:tabLst>
            </a:pPr>
            <a:r>
              <a:rPr sz="2427" i="1" spc="57" dirty="0">
                <a:latin typeface="Times New Roman"/>
                <a:cs typeface="Times New Roman"/>
              </a:rPr>
              <a:t>m</a:t>
            </a:r>
            <a:r>
              <a:rPr sz="2427" spc="57" dirty="0">
                <a:latin typeface="Times New Roman"/>
                <a:cs typeface="Times New Roman"/>
              </a:rPr>
              <a:t>'(0) </a:t>
            </a:r>
            <a:r>
              <a:rPr sz="2427" spc="9" dirty="0">
                <a:latin typeface="Symbol"/>
                <a:cs typeface="Symbol"/>
              </a:rPr>
              <a:t></a:t>
            </a:r>
            <a:r>
              <a:rPr sz="2427" spc="9" dirty="0">
                <a:latin typeface="Times New Roman"/>
                <a:cs typeface="Times New Roman"/>
              </a:rPr>
              <a:t> </a:t>
            </a:r>
            <a:r>
              <a:rPr sz="2427" spc="44" dirty="0">
                <a:latin typeface="Times New Roman"/>
                <a:cs typeface="Times New Roman"/>
              </a:rPr>
              <a:t>2</a:t>
            </a:r>
            <a:r>
              <a:rPr sz="2427" i="1" spc="44" dirty="0">
                <a:latin typeface="Times New Roman"/>
                <a:cs typeface="Times New Roman"/>
              </a:rPr>
              <a:t>Ka</a:t>
            </a:r>
            <a:r>
              <a:rPr sz="2427" i="1" spc="-132" dirty="0">
                <a:latin typeface="Times New Roman"/>
                <a:cs typeface="Times New Roman"/>
              </a:rPr>
              <a:t> </a:t>
            </a:r>
            <a:r>
              <a:rPr sz="2427" spc="9" dirty="0">
                <a:latin typeface="Symbol"/>
                <a:cs typeface="Symbol"/>
              </a:rPr>
              <a:t></a:t>
            </a:r>
            <a:r>
              <a:rPr sz="2427" spc="172" dirty="0">
                <a:latin typeface="Times New Roman"/>
                <a:cs typeface="Times New Roman"/>
              </a:rPr>
              <a:t> </a:t>
            </a:r>
            <a:r>
              <a:rPr sz="3640" spc="92" baseline="35353" dirty="0">
                <a:latin typeface="Times New Roman"/>
                <a:cs typeface="Times New Roman"/>
              </a:rPr>
              <a:t>2</a:t>
            </a:r>
            <a:r>
              <a:rPr sz="3640" i="1" spc="92" baseline="35353" dirty="0">
                <a:latin typeface="Times New Roman"/>
                <a:cs typeface="Times New Roman"/>
              </a:rPr>
              <a:t>K	</a:t>
            </a:r>
            <a:r>
              <a:rPr sz="2427" spc="9" dirty="0">
                <a:latin typeface="Symbol"/>
                <a:cs typeface="Symbol"/>
              </a:rPr>
              <a:t></a:t>
            </a:r>
            <a:r>
              <a:rPr sz="2427" spc="168" dirty="0">
                <a:latin typeface="Times New Roman"/>
                <a:cs typeface="Times New Roman"/>
              </a:rPr>
              <a:t> </a:t>
            </a:r>
            <a:r>
              <a:rPr sz="3640" i="1" spc="13" baseline="35353" dirty="0">
                <a:latin typeface="Times New Roman"/>
                <a:cs typeface="Times New Roman"/>
              </a:rPr>
              <a:t>K</a:t>
            </a:r>
            <a:endParaRPr sz="3640" baseline="35353">
              <a:latin typeface="Times New Roman"/>
              <a:cs typeface="Times New Roman"/>
            </a:endParaRPr>
          </a:p>
        </p:txBody>
      </p:sp>
      <p:sp>
        <p:nvSpPr>
          <p:cNvPr id="19" name="object 19"/>
          <p:cNvSpPr txBox="1"/>
          <p:nvPr/>
        </p:nvSpPr>
        <p:spPr>
          <a:xfrm>
            <a:off x="2333059" y="1700604"/>
            <a:ext cx="7391960" cy="1353553"/>
          </a:xfrm>
          <a:prstGeom prst="rect">
            <a:avLst/>
          </a:prstGeom>
        </p:spPr>
        <p:txBody>
          <a:bodyPr vert="horz" wrap="square" lIns="0" tIns="10646" rIns="0" bIns="0" rtlCol="0">
            <a:spAutoFit/>
          </a:bodyPr>
          <a:lstStyle/>
          <a:p>
            <a:pPr marL="77885">
              <a:spcBef>
                <a:spcPts val="84"/>
              </a:spcBef>
            </a:pPr>
            <a:r>
              <a:rPr sz="2471" b="1" spc="-4" dirty="0">
                <a:solidFill>
                  <a:srgbClr val="CC0000"/>
                </a:solidFill>
                <a:latin typeface="Times New Roman"/>
                <a:cs typeface="Times New Roman"/>
              </a:rPr>
              <a:t>Difficulty Metric</a:t>
            </a:r>
            <a:endParaRPr sz="2471">
              <a:latin typeface="Times New Roman"/>
              <a:cs typeface="Times New Roman"/>
            </a:endParaRPr>
          </a:p>
          <a:p>
            <a:pPr marL="11206" marR="4483">
              <a:lnSpc>
                <a:spcPct val="100400"/>
              </a:lnSpc>
              <a:spcBef>
                <a:spcPts val="1985"/>
              </a:spcBef>
              <a:tabLst>
                <a:tab pos="810788" algn="l"/>
                <a:tab pos="1190128" algn="l"/>
                <a:tab pos="2556758" algn="l"/>
                <a:tab pos="4038255" algn="l"/>
                <a:tab pos="4822709" algn="l"/>
                <a:tab pos="5169549" algn="l"/>
                <a:tab pos="5806638" algn="l"/>
                <a:tab pos="6463337" algn="l"/>
                <a:tab pos="6992844" algn="l"/>
              </a:tabLst>
            </a:pPr>
            <a:r>
              <a:rPr sz="2294" dirty="0">
                <a:solidFill>
                  <a:srgbClr val="653200"/>
                </a:solidFill>
                <a:latin typeface="Times New Roman"/>
                <a:cs typeface="Times New Roman"/>
              </a:rPr>
              <a:t>S</a:t>
            </a:r>
            <a:r>
              <a:rPr sz="2294" spc="-4" dirty="0">
                <a:solidFill>
                  <a:srgbClr val="653200"/>
                </a:solidFill>
                <a:latin typeface="Times New Roman"/>
                <a:cs typeface="Times New Roman"/>
              </a:rPr>
              <a:t>l</a:t>
            </a:r>
            <a:r>
              <a:rPr sz="2294" spc="4" dirty="0">
                <a:solidFill>
                  <a:srgbClr val="653200"/>
                </a:solidFill>
                <a:latin typeface="Times New Roman"/>
                <a:cs typeface="Times New Roman"/>
              </a:rPr>
              <a:t>op</a:t>
            </a:r>
            <a:r>
              <a:rPr sz="2294" dirty="0">
                <a:solidFill>
                  <a:srgbClr val="653200"/>
                </a:solidFill>
                <a:latin typeface="Times New Roman"/>
                <a:cs typeface="Times New Roman"/>
              </a:rPr>
              <a:t>e	</a:t>
            </a:r>
            <a:r>
              <a:rPr sz="2294" spc="4" dirty="0">
                <a:solidFill>
                  <a:srgbClr val="653200"/>
                </a:solidFill>
                <a:latin typeface="Times New Roman"/>
                <a:cs typeface="Times New Roman"/>
              </a:rPr>
              <a:t>o</a:t>
            </a:r>
            <a:r>
              <a:rPr sz="2294" dirty="0">
                <a:solidFill>
                  <a:srgbClr val="653200"/>
                </a:solidFill>
                <a:latin typeface="Times New Roman"/>
                <a:cs typeface="Times New Roman"/>
              </a:rPr>
              <a:t>f	</a:t>
            </a:r>
            <a:r>
              <a:rPr sz="2294" spc="-9" dirty="0">
                <a:solidFill>
                  <a:srgbClr val="653200"/>
                </a:solidFill>
                <a:latin typeface="Times New Roman"/>
                <a:cs typeface="Times New Roman"/>
              </a:rPr>
              <a:t>m</a:t>
            </a:r>
            <a:r>
              <a:rPr sz="2294" spc="-4" dirty="0">
                <a:solidFill>
                  <a:srgbClr val="653200"/>
                </a:solidFill>
                <a:latin typeface="Times New Roman"/>
                <a:cs typeface="Times New Roman"/>
              </a:rPr>
              <a:t>a</a:t>
            </a:r>
            <a:r>
              <a:rPr sz="2294" spc="4" dirty="0">
                <a:solidFill>
                  <a:srgbClr val="653200"/>
                </a:solidFill>
                <a:latin typeface="Times New Roman"/>
                <a:cs typeface="Times New Roman"/>
              </a:rPr>
              <a:t>np</a:t>
            </a:r>
            <a:r>
              <a:rPr sz="2294" spc="-9" dirty="0">
                <a:solidFill>
                  <a:srgbClr val="653200"/>
                </a:solidFill>
                <a:latin typeface="Times New Roman"/>
                <a:cs typeface="Times New Roman"/>
              </a:rPr>
              <a:t>o</a:t>
            </a:r>
            <a:r>
              <a:rPr sz="2294" dirty="0">
                <a:solidFill>
                  <a:srgbClr val="653200"/>
                </a:solidFill>
                <a:latin typeface="Times New Roman"/>
                <a:cs typeface="Times New Roman"/>
              </a:rPr>
              <a:t>w</a:t>
            </a:r>
            <a:r>
              <a:rPr sz="2294" spc="-4" dirty="0">
                <a:solidFill>
                  <a:srgbClr val="653200"/>
                </a:solidFill>
                <a:latin typeface="Times New Roman"/>
                <a:cs typeface="Times New Roman"/>
              </a:rPr>
              <a:t>e</a:t>
            </a:r>
            <a:r>
              <a:rPr sz="2294" dirty="0">
                <a:solidFill>
                  <a:srgbClr val="653200"/>
                </a:solidFill>
                <a:latin typeface="Times New Roman"/>
                <a:cs typeface="Times New Roman"/>
              </a:rPr>
              <a:t>r	</a:t>
            </a:r>
            <a:r>
              <a:rPr sz="2294" spc="4" dirty="0">
                <a:solidFill>
                  <a:srgbClr val="653200"/>
                </a:solidFill>
                <a:latin typeface="Times New Roman"/>
                <a:cs typeface="Times New Roman"/>
              </a:rPr>
              <a:t>d</a:t>
            </a:r>
            <a:r>
              <a:rPr sz="2294" spc="-4" dirty="0">
                <a:solidFill>
                  <a:srgbClr val="653200"/>
                </a:solidFill>
                <a:latin typeface="Times New Roman"/>
                <a:cs typeface="Times New Roman"/>
              </a:rPr>
              <a:t>istri</a:t>
            </a:r>
            <a:r>
              <a:rPr sz="2294" spc="4" dirty="0">
                <a:solidFill>
                  <a:srgbClr val="653200"/>
                </a:solidFill>
                <a:latin typeface="Times New Roman"/>
                <a:cs typeface="Times New Roman"/>
              </a:rPr>
              <a:t>bu</a:t>
            </a:r>
            <a:r>
              <a:rPr sz="2294" spc="-4" dirty="0">
                <a:solidFill>
                  <a:srgbClr val="653200"/>
                </a:solidFill>
                <a:latin typeface="Times New Roman"/>
                <a:cs typeface="Times New Roman"/>
              </a:rPr>
              <a:t>ti</a:t>
            </a:r>
            <a:r>
              <a:rPr sz="2294" spc="4" dirty="0">
                <a:solidFill>
                  <a:srgbClr val="653200"/>
                </a:solidFill>
                <a:latin typeface="Times New Roman"/>
                <a:cs typeface="Times New Roman"/>
              </a:rPr>
              <a:t>o</a:t>
            </a:r>
            <a:r>
              <a:rPr sz="2294" dirty="0">
                <a:solidFill>
                  <a:srgbClr val="653200"/>
                </a:solidFill>
                <a:latin typeface="Times New Roman"/>
                <a:cs typeface="Times New Roman"/>
              </a:rPr>
              <a:t>n	</a:t>
            </a:r>
            <a:r>
              <a:rPr sz="2294" spc="-4" dirty="0">
                <a:solidFill>
                  <a:srgbClr val="653200"/>
                </a:solidFill>
                <a:latin typeface="Times New Roman"/>
                <a:cs typeface="Times New Roman"/>
              </a:rPr>
              <a:t>c</a:t>
            </a:r>
            <a:r>
              <a:rPr sz="2294" spc="4" dirty="0">
                <a:solidFill>
                  <a:srgbClr val="653200"/>
                </a:solidFill>
                <a:latin typeface="Times New Roman"/>
                <a:cs typeface="Times New Roman"/>
              </a:rPr>
              <a:t>u</a:t>
            </a:r>
            <a:r>
              <a:rPr sz="2294" spc="-18" dirty="0">
                <a:solidFill>
                  <a:srgbClr val="653200"/>
                </a:solidFill>
                <a:latin typeface="Times New Roman"/>
                <a:cs typeface="Times New Roman"/>
              </a:rPr>
              <a:t>r</a:t>
            </a:r>
            <a:r>
              <a:rPr sz="2294" spc="4" dirty="0">
                <a:solidFill>
                  <a:srgbClr val="653200"/>
                </a:solidFill>
                <a:latin typeface="Times New Roman"/>
                <a:cs typeface="Times New Roman"/>
              </a:rPr>
              <a:t>v</a:t>
            </a:r>
            <a:r>
              <a:rPr sz="2294" dirty="0">
                <a:solidFill>
                  <a:srgbClr val="653200"/>
                </a:solidFill>
                <a:latin typeface="Times New Roman"/>
                <a:cs typeface="Times New Roman"/>
              </a:rPr>
              <a:t>e	</a:t>
            </a:r>
            <a:r>
              <a:rPr sz="2294" spc="-4" dirty="0">
                <a:solidFill>
                  <a:srgbClr val="653200"/>
                </a:solidFill>
                <a:latin typeface="Times New Roman"/>
                <a:cs typeface="Times New Roman"/>
              </a:rPr>
              <a:t>a</a:t>
            </a:r>
            <a:r>
              <a:rPr sz="2294" dirty="0">
                <a:solidFill>
                  <a:srgbClr val="653200"/>
                </a:solidFill>
                <a:latin typeface="Times New Roman"/>
                <a:cs typeface="Times New Roman"/>
              </a:rPr>
              <a:t>t	</a:t>
            </a:r>
            <a:r>
              <a:rPr sz="2294" spc="-4" dirty="0">
                <a:solidFill>
                  <a:srgbClr val="653200"/>
                </a:solidFill>
                <a:latin typeface="Times New Roman"/>
                <a:cs typeface="Times New Roman"/>
              </a:rPr>
              <a:t>star</a:t>
            </a:r>
            <a:r>
              <a:rPr sz="2294" dirty="0">
                <a:solidFill>
                  <a:srgbClr val="653200"/>
                </a:solidFill>
                <a:latin typeface="Times New Roman"/>
                <a:cs typeface="Times New Roman"/>
              </a:rPr>
              <a:t>t	</a:t>
            </a:r>
            <a:r>
              <a:rPr sz="2294" spc="4" dirty="0">
                <a:solidFill>
                  <a:srgbClr val="653200"/>
                </a:solidFill>
                <a:latin typeface="Times New Roman"/>
                <a:cs typeface="Times New Roman"/>
              </a:rPr>
              <a:t>ti</a:t>
            </a:r>
            <a:r>
              <a:rPr sz="2294" spc="-9" dirty="0">
                <a:solidFill>
                  <a:srgbClr val="653200"/>
                </a:solidFill>
                <a:latin typeface="Times New Roman"/>
                <a:cs typeface="Times New Roman"/>
              </a:rPr>
              <a:t>m</a:t>
            </a:r>
            <a:r>
              <a:rPr sz="2294" dirty="0">
                <a:solidFill>
                  <a:srgbClr val="653200"/>
                </a:solidFill>
                <a:latin typeface="Times New Roman"/>
                <a:cs typeface="Times New Roman"/>
              </a:rPr>
              <a:t>e	</a:t>
            </a:r>
            <a:r>
              <a:rPr sz="2294" spc="4" dirty="0">
                <a:solidFill>
                  <a:srgbClr val="653200"/>
                </a:solidFill>
                <a:latin typeface="Times New Roman"/>
                <a:cs typeface="Times New Roman"/>
              </a:rPr>
              <a:t>t</a:t>
            </a:r>
            <a:r>
              <a:rPr sz="2294" spc="-4" dirty="0">
                <a:solidFill>
                  <a:srgbClr val="653200"/>
                </a:solidFill>
                <a:latin typeface="Times New Roman"/>
                <a:cs typeface="Times New Roman"/>
              </a:rPr>
              <a:t>=</a:t>
            </a:r>
            <a:r>
              <a:rPr sz="2294" dirty="0">
                <a:solidFill>
                  <a:srgbClr val="653200"/>
                </a:solidFill>
                <a:latin typeface="Times New Roman"/>
                <a:cs typeface="Times New Roman"/>
              </a:rPr>
              <a:t>0	</a:t>
            </a:r>
            <a:r>
              <a:rPr sz="2294" spc="-9" dirty="0">
                <a:solidFill>
                  <a:srgbClr val="653200"/>
                </a:solidFill>
                <a:latin typeface="Times New Roman"/>
                <a:cs typeface="Times New Roman"/>
              </a:rPr>
              <a:t>h</a:t>
            </a:r>
            <a:r>
              <a:rPr sz="2294" spc="-4" dirty="0">
                <a:solidFill>
                  <a:srgbClr val="653200"/>
                </a:solidFill>
                <a:latin typeface="Times New Roman"/>
                <a:cs typeface="Times New Roman"/>
              </a:rPr>
              <a:t>a</a:t>
            </a:r>
            <a:r>
              <a:rPr sz="2294" dirty="0">
                <a:solidFill>
                  <a:srgbClr val="653200"/>
                </a:solidFill>
                <a:latin typeface="Times New Roman"/>
                <a:cs typeface="Times New Roman"/>
              </a:rPr>
              <a:t>s  </a:t>
            </a:r>
            <a:r>
              <a:rPr sz="2294" spc="-4" dirty="0">
                <a:solidFill>
                  <a:srgbClr val="653200"/>
                </a:solidFill>
                <a:latin typeface="Times New Roman"/>
                <a:cs typeface="Times New Roman"/>
              </a:rPr>
              <a:t>some useful</a:t>
            </a:r>
            <a:r>
              <a:rPr sz="2294" spc="-18" dirty="0">
                <a:solidFill>
                  <a:srgbClr val="653200"/>
                </a:solidFill>
                <a:latin typeface="Times New Roman"/>
                <a:cs typeface="Times New Roman"/>
              </a:rPr>
              <a:t> </a:t>
            </a:r>
            <a:r>
              <a:rPr sz="2294" spc="-4" dirty="0">
                <a:solidFill>
                  <a:srgbClr val="653200"/>
                </a:solidFill>
                <a:latin typeface="Times New Roman"/>
                <a:cs typeface="Times New Roman"/>
              </a:rPr>
              <a:t>properties.</a:t>
            </a:r>
            <a:endParaRPr sz="2294">
              <a:latin typeface="Times New Roman"/>
              <a:cs typeface="Times New Roman"/>
            </a:endParaRPr>
          </a:p>
        </p:txBody>
      </p:sp>
      <p:sp>
        <p:nvSpPr>
          <p:cNvPr id="20" name="object 20"/>
          <p:cNvSpPr txBox="1">
            <a:spLocks noGrp="1"/>
          </p:cNvSpPr>
          <p:nvPr>
            <p:ph type="title"/>
          </p:nvPr>
        </p:nvSpPr>
        <p:spPr>
          <a:xfrm>
            <a:off x="1620253" y="566430"/>
            <a:ext cx="658793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1" name="object 21"/>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2" name="object 22"/>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136</a:t>
            </a:r>
            <a:endParaRPr sz="1235">
              <a:latin typeface="Arial"/>
              <a:cs typeface="Arial"/>
            </a:endParaRPr>
          </a:p>
        </p:txBody>
      </p:sp>
    </p:spTree>
    <p:extLst>
      <p:ext uri="{BB962C8B-B14F-4D97-AF65-F5344CB8AC3E}">
        <p14:creationId xmlns:p14="http://schemas.microsoft.com/office/powerpoint/2010/main" val="36652020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29" y="1867772"/>
            <a:ext cx="7256368" cy="392113"/>
          </a:xfrm>
          <a:prstGeom prst="rect">
            <a:avLst/>
          </a:prstGeom>
        </p:spPr>
        <p:txBody>
          <a:bodyPr vert="horz" wrap="square" lIns="0" tIns="11766" rIns="0" bIns="0" rtlCol="0">
            <a:spAutoFit/>
          </a:bodyPr>
          <a:lstStyle/>
          <a:p>
            <a:pPr marL="11206">
              <a:spcBef>
                <a:spcPts val="93"/>
              </a:spcBef>
              <a:tabLst>
                <a:tab pos="629244" algn="l"/>
                <a:tab pos="2260907" algn="l"/>
                <a:tab pos="2602145" algn="l"/>
                <a:tab pos="3482974" algn="l"/>
                <a:tab pos="4783486" algn="l"/>
                <a:tab pos="5368464" algn="l"/>
                <a:tab pos="6492474" algn="l"/>
                <a:tab pos="6940733" algn="l"/>
              </a:tabLst>
            </a:pPr>
            <a:r>
              <a:rPr sz="2471" spc="-9" dirty="0">
                <a:solidFill>
                  <a:srgbClr val="653200"/>
                </a:solidFill>
                <a:latin typeface="Times New Roman"/>
                <a:cs typeface="Times New Roman"/>
              </a:rPr>
              <a:t>T</a:t>
            </a:r>
            <a:r>
              <a:rPr sz="2471" dirty="0">
                <a:solidFill>
                  <a:srgbClr val="653200"/>
                </a:solidFill>
                <a:latin typeface="Times New Roman"/>
                <a:cs typeface="Times New Roman"/>
              </a:rPr>
              <a:t>he	r</a:t>
            </a:r>
            <a:r>
              <a:rPr sz="2471" spc="-9" dirty="0">
                <a:solidFill>
                  <a:srgbClr val="653200"/>
                </a:solidFill>
                <a:latin typeface="Times New Roman"/>
                <a:cs typeface="Times New Roman"/>
              </a:rPr>
              <a:t>a</a:t>
            </a:r>
            <a:r>
              <a:rPr sz="2471" dirty="0">
                <a:solidFill>
                  <a:srgbClr val="653200"/>
                </a:solidFill>
                <a:latin typeface="Times New Roman"/>
                <a:cs typeface="Times New Roman"/>
              </a:rPr>
              <a:t>tio	is	</a:t>
            </a:r>
            <a:r>
              <a:rPr sz="2471" spc="-9" dirty="0">
                <a:solidFill>
                  <a:srgbClr val="653200"/>
                </a:solidFill>
                <a:latin typeface="Times New Roman"/>
                <a:cs typeface="Times New Roman"/>
              </a:rPr>
              <a:t>ca</a:t>
            </a:r>
            <a:r>
              <a:rPr sz="2471" dirty="0">
                <a:solidFill>
                  <a:srgbClr val="653200"/>
                </a:solidFill>
                <a:latin typeface="Times New Roman"/>
                <a:cs typeface="Times New Roman"/>
              </a:rPr>
              <a:t>ll</a:t>
            </a:r>
            <a:r>
              <a:rPr sz="2471" spc="-9" dirty="0">
                <a:solidFill>
                  <a:srgbClr val="653200"/>
                </a:solidFill>
                <a:latin typeface="Times New Roman"/>
                <a:cs typeface="Times New Roman"/>
              </a:rPr>
              <a:t>e</a:t>
            </a:r>
            <a:r>
              <a:rPr sz="2471" dirty="0">
                <a:solidFill>
                  <a:srgbClr val="653200"/>
                </a:solidFill>
                <a:latin typeface="Times New Roman"/>
                <a:cs typeface="Times New Roman"/>
              </a:rPr>
              <a:t>d	</a:t>
            </a:r>
            <a:r>
              <a:rPr sz="2471" spc="-13" dirty="0">
                <a:solidFill>
                  <a:srgbClr val="653200"/>
                </a:solidFill>
                <a:latin typeface="Times New Roman"/>
                <a:cs typeface="Times New Roman"/>
              </a:rPr>
              <a:t>d</a:t>
            </a:r>
            <a:r>
              <a:rPr sz="2471" dirty="0">
                <a:solidFill>
                  <a:srgbClr val="653200"/>
                </a:solidFill>
                <a:latin typeface="Times New Roman"/>
                <a:cs typeface="Times New Roman"/>
              </a:rPr>
              <a:t>iffi</a:t>
            </a:r>
            <a:r>
              <a:rPr sz="2471" spc="-9" dirty="0">
                <a:solidFill>
                  <a:srgbClr val="653200"/>
                </a:solidFill>
                <a:latin typeface="Times New Roman"/>
                <a:cs typeface="Times New Roman"/>
              </a:rPr>
              <a:t>c</a:t>
            </a:r>
            <a:r>
              <a:rPr sz="2471" dirty="0">
                <a:solidFill>
                  <a:srgbClr val="653200"/>
                </a:solidFill>
                <a:latin typeface="Times New Roman"/>
                <a:cs typeface="Times New Roman"/>
              </a:rPr>
              <a:t>ul</a:t>
            </a:r>
            <a:r>
              <a:rPr sz="2471" spc="-13" dirty="0">
                <a:solidFill>
                  <a:srgbClr val="653200"/>
                </a:solidFill>
                <a:latin typeface="Times New Roman"/>
                <a:cs typeface="Times New Roman"/>
              </a:rPr>
              <a:t>t</a:t>
            </a:r>
            <a:r>
              <a:rPr sz="2471" dirty="0">
                <a:solidFill>
                  <a:srgbClr val="653200"/>
                </a:solidFill>
                <a:latin typeface="Times New Roman"/>
                <a:cs typeface="Times New Roman"/>
              </a:rPr>
              <a:t>y	</a:t>
            </a:r>
            <a:r>
              <a:rPr sz="2471" spc="-9" dirty="0">
                <a:solidFill>
                  <a:srgbClr val="653200"/>
                </a:solidFill>
                <a:latin typeface="Times New Roman"/>
                <a:cs typeface="Times New Roman"/>
              </a:rPr>
              <a:t>a</a:t>
            </a:r>
            <a:r>
              <a:rPr sz="2471" dirty="0">
                <a:solidFill>
                  <a:srgbClr val="653200"/>
                </a:solidFill>
                <a:latin typeface="Times New Roman"/>
                <a:cs typeface="Times New Roman"/>
              </a:rPr>
              <a:t>nd	d</a:t>
            </a:r>
            <a:r>
              <a:rPr sz="2471" spc="-9" dirty="0">
                <a:solidFill>
                  <a:srgbClr val="653200"/>
                </a:solidFill>
                <a:latin typeface="Times New Roman"/>
                <a:cs typeface="Times New Roman"/>
              </a:rPr>
              <a:t>e</a:t>
            </a:r>
            <a:r>
              <a:rPr sz="2471" dirty="0">
                <a:solidFill>
                  <a:srgbClr val="653200"/>
                </a:solidFill>
                <a:latin typeface="Times New Roman"/>
                <a:cs typeface="Times New Roman"/>
              </a:rPr>
              <a:t>not</a:t>
            </a:r>
            <a:r>
              <a:rPr sz="2471" spc="-22" dirty="0">
                <a:solidFill>
                  <a:srgbClr val="653200"/>
                </a:solidFill>
                <a:latin typeface="Times New Roman"/>
                <a:cs typeface="Times New Roman"/>
              </a:rPr>
              <a:t>e</a:t>
            </a:r>
            <a:r>
              <a:rPr sz="2471" dirty="0">
                <a:solidFill>
                  <a:srgbClr val="653200"/>
                </a:solidFill>
                <a:latin typeface="Times New Roman"/>
                <a:cs typeface="Times New Roman"/>
              </a:rPr>
              <a:t>d	by	</a:t>
            </a:r>
            <a:r>
              <a:rPr sz="2471" spc="-9" dirty="0">
                <a:solidFill>
                  <a:srgbClr val="653200"/>
                </a:solidFill>
                <a:latin typeface="Times New Roman"/>
                <a:cs typeface="Times New Roman"/>
              </a:rPr>
              <a:t>D</a:t>
            </a:r>
            <a:r>
              <a:rPr sz="2471" dirty="0">
                <a:solidFill>
                  <a:srgbClr val="653200"/>
                </a:solidFill>
                <a:latin typeface="Times New Roman"/>
                <a:cs typeface="Times New Roman"/>
              </a:rPr>
              <a:t>,</a:t>
            </a:r>
            <a:endParaRPr sz="2471">
              <a:latin typeface="Times New Roman"/>
              <a:cs typeface="Times New Roman"/>
            </a:endParaRPr>
          </a:p>
        </p:txBody>
      </p:sp>
      <p:sp>
        <p:nvSpPr>
          <p:cNvPr id="3" name="object 3"/>
          <p:cNvSpPr txBox="1"/>
          <p:nvPr/>
        </p:nvSpPr>
        <p:spPr>
          <a:xfrm>
            <a:off x="2467530" y="2319593"/>
            <a:ext cx="4382060" cy="392113"/>
          </a:xfrm>
          <a:prstGeom prst="rect">
            <a:avLst/>
          </a:prstGeom>
        </p:spPr>
        <p:txBody>
          <a:bodyPr vert="horz" wrap="square" lIns="0" tIns="11766" rIns="0" bIns="0" rtlCol="0">
            <a:spAutoFit/>
          </a:bodyPr>
          <a:lstStyle/>
          <a:p>
            <a:pPr marL="11206">
              <a:spcBef>
                <a:spcPts val="93"/>
              </a:spcBef>
            </a:pPr>
            <a:r>
              <a:rPr sz="2471" spc="-4" dirty="0">
                <a:solidFill>
                  <a:srgbClr val="653200"/>
                </a:solidFill>
                <a:latin typeface="Times New Roman"/>
                <a:cs typeface="Times New Roman"/>
              </a:rPr>
              <a:t>which </a:t>
            </a:r>
            <a:r>
              <a:rPr sz="2471" dirty="0">
                <a:solidFill>
                  <a:srgbClr val="653200"/>
                </a:solidFill>
                <a:latin typeface="Times New Roman"/>
                <a:cs typeface="Times New Roman"/>
              </a:rPr>
              <a:t>is </a:t>
            </a:r>
            <a:r>
              <a:rPr sz="2471" spc="-4" dirty="0">
                <a:solidFill>
                  <a:srgbClr val="653200"/>
                </a:solidFill>
                <a:latin typeface="Times New Roman"/>
                <a:cs typeface="Times New Roman"/>
              </a:rPr>
              <a:t>measured </a:t>
            </a:r>
            <a:r>
              <a:rPr sz="2471" dirty="0">
                <a:solidFill>
                  <a:srgbClr val="653200"/>
                </a:solidFill>
                <a:latin typeface="Times New Roman"/>
                <a:cs typeface="Times New Roman"/>
              </a:rPr>
              <a:t>in </a:t>
            </a:r>
            <a:r>
              <a:rPr sz="2471" spc="-4" dirty="0">
                <a:solidFill>
                  <a:srgbClr val="653200"/>
                </a:solidFill>
                <a:latin typeface="Times New Roman"/>
                <a:cs typeface="Times New Roman"/>
              </a:rPr>
              <a:t>person/year</a:t>
            </a:r>
            <a:r>
              <a:rPr sz="2471" spc="-62" dirty="0">
                <a:solidFill>
                  <a:srgbClr val="653200"/>
                </a:solidFill>
                <a:latin typeface="Times New Roman"/>
                <a:cs typeface="Times New Roman"/>
              </a:rPr>
              <a:t> </a:t>
            </a:r>
            <a:r>
              <a:rPr sz="2471" dirty="0">
                <a:solidFill>
                  <a:srgbClr val="653200"/>
                </a:solidFill>
                <a:latin typeface="Times New Roman"/>
                <a:cs typeface="Times New Roman"/>
              </a:rPr>
              <a:t>:</a:t>
            </a:r>
            <a:endParaRPr sz="2471">
              <a:latin typeface="Times New Roman"/>
              <a:cs typeface="Times New Roman"/>
            </a:endParaRPr>
          </a:p>
        </p:txBody>
      </p:sp>
      <p:sp>
        <p:nvSpPr>
          <p:cNvPr id="4" name="object 4"/>
          <p:cNvSpPr/>
          <p:nvPr/>
        </p:nvSpPr>
        <p:spPr>
          <a:xfrm>
            <a:off x="4050689" y="2029153"/>
            <a:ext cx="365872" cy="0"/>
          </a:xfrm>
          <a:custGeom>
            <a:avLst/>
            <a:gdLst/>
            <a:ahLst/>
            <a:cxnLst/>
            <a:rect l="l" t="t" r="r" b="b"/>
            <a:pathLst>
              <a:path w="414655">
                <a:moveTo>
                  <a:pt x="0" y="0"/>
                </a:moveTo>
                <a:lnTo>
                  <a:pt x="414530" y="0"/>
                </a:lnTo>
              </a:path>
            </a:pathLst>
          </a:custGeom>
          <a:ln w="14386">
            <a:solidFill>
              <a:srgbClr val="000000"/>
            </a:solidFill>
          </a:ln>
        </p:spPr>
        <p:txBody>
          <a:bodyPr wrap="square" lIns="0" tIns="0" rIns="0" bIns="0" rtlCol="0"/>
          <a:lstStyle/>
          <a:p>
            <a:endParaRPr sz="1588"/>
          </a:p>
        </p:txBody>
      </p:sp>
      <p:sp>
        <p:nvSpPr>
          <p:cNvPr id="5" name="object 5"/>
          <p:cNvSpPr txBox="1"/>
          <p:nvPr/>
        </p:nvSpPr>
        <p:spPr>
          <a:xfrm>
            <a:off x="4190102" y="2230695"/>
            <a:ext cx="112059" cy="227487"/>
          </a:xfrm>
          <a:prstGeom prst="rect">
            <a:avLst/>
          </a:prstGeom>
        </p:spPr>
        <p:txBody>
          <a:bodyPr vert="horz" wrap="square" lIns="0" tIns="10085" rIns="0" bIns="0" rtlCol="0">
            <a:spAutoFit/>
          </a:bodyPr>
          <a:lstStyle/>
          <a:p>
            <a:pPr marL="11206">
              <a:spcBef>
                <a:spcPts val="79"/>
              </a:spcBef>
            </a:pPr>
            <a:r>
              <a:rPr sz="1412" i="1" spc="-4" dirty="0">
                <a:latin typeface="Times New Roman"/>
                <a:cs typeface="Times New Roman"/>
              </a:rPr>
              <a:t>d</a:t>
            </a:r>
            <a:endParaRPr sz="1412">
              <a:latin typeface="Times New Roman"/>
              <a:cs typeface="Times New Roman"/>
            </a:endParaRPr>
          </a:p>
        </p:txBody>
      </p:sp>
      <p:sp>
        <p:nvSpPr>
          <p:cNvPr id="6" name="object 6"/>
          <p:cNvSpPr txBox="1"/>
          <p:nvPr/>
        </p:nvSpPr>
        <p:spPr>
          <a:xfrm>
            <a:off x="4043978" y="1889340"/>
            <a:ext cx="308722" cy="381349"/>
          </a:xfrm>
          <a:prstGeom prst="rect">
            <a:avLst/>
          </a:prstGeom>
        </p:spPr>
        <p:txBody>
          <a:bodyPr vert="horz" wrap="square" lIns="0" tIns="14568" rIns="0" bIns="0" rtlCol="0">
            <a:spAutoFit/>
          </a:bodyPr>
          <a:lstStyle/>
          <a:p>
            <a:pPr marL="33619">
              <a:spcBef>
                <a:spcPts val="115"/>
              </a:spcBef>
            </a:pPr>
            <a:r>
              <a:rPr sz="3574" i="1" spc="6" baseline="-24691" dirty="0">
                <a:latin typeface="Times New Roman"/>
                <a:cs typeface="Times New Roman"/>
              </a:rPr>
              <a:t>t</a:t>
            </a:r>
            <a:r>
              <a:rPr sz="3574" i="1" spc="-191" baseline="-24691" dirty="0">
                <a:latin typeface="Times New Roman"/>
                <a:cs typeface="Times New Roman"/>
              </a:rPr>
              <a:t> </a:t>
            </a:r>
            <a:r>
              <a:rPr sz="1412" spc="-4" dirty="0">
                <a:latin typeface="Times New Roman"/>
                <a:cs typeface="Times New Roman"/>
              </a:rPr>
              <a:t>2</a:t>
            </a:r>
            <a:endParaRPr sz="1412">
              <a:latin typeface="Times New Roman"/>
              <a:cs typeface="Times New Roman"/>
            </a:endParaRPr>
          </a:p>
        </p:txBody>
      </p:sp>
      <p:sp>
        <p:nvSpPr>
          <p:cNvPr id="7" name="object 7"/>
          <p:cNvSpPr txBox="1"/>
          <p:nvPr/>
        </p:nvSpPr>
        <p:spPr>
          <a:xfrm>
            <a:off x="4079836" y="1594850"/>
            <a:ext cx="226919" cy="381285"/>
          </a:xfrm>
          <a:prstGeom prst="rect">
            <a:avLst/>
          </a:prstGeom>
        </p:spPr>
        <p:txBody>
          <a:bodyPr vert="horz" wrap="square" lIns="0" tIns="14568" rIns="0" bIns="0" rtlCol="0">
            <a:spAutoFit/>
          </a:bodyPr>
          <a:lstStyle/>
          <a:p>
            <a:pPr marL="11206">
              <a:spcBef>
                <a:spcPts val="115"/>
              </a:spcBef>
            </a:pPr>
            <a:r>
              <a:rPr sz="2382" i="1" spc="18" dirty="0">
                <a:latin typeface="Times New Roman"/>
                <a:cs typeface="Times New Roman"/>
              </a:rPr>
              <a:t>K</a:t>
            </a:r>
            <a:endParaRPr sz="2382">
              <a:latin typeface="Times New Roman"/>
              <a:cs typeface="Times New Roman"/>
            </a:endParaRPr>
          </a:p>
        </p:txBody>
      </p:sp>
      <p:sp>
        <p:nvSpPr>
          <p:cNvPr id="8" name="object 8"/>
          <p:cNvSpPr txBox="1"/>
          <p:nvPr/>
        </p:nvSpPr>
        <p:spPr>
          <a:xfrm>
            <a:off x="4148416" y="3247439"/>
            <a:ext cx="425824" cy="392113"/>
          </a:xfrm>
          <a:prstGeom prst="rect">
            <a:avLst/>
          </a:prstGeom>
        </p:spPr>
        <p:txBody>
          <a:bodyPr vert="horz" wrap="square" lIns="0" tIns="11766" rIns="0" bIns="0" rtlCol="0">
            <a:spAutoFit/>
          </a:bodyPr>
          <a:lstStyle/>
          <a:p>
            <a:pPr marL="11206">
              <a:spcBef>
                <a:spcPts val="93"/>
              </a:spcBef>
            </a:pPr>
            <a:r>
              <a:rPr sz="2471" spc="-9" dirty="0">
                <a:latin typeface="Times New Roman"/>
                <a:cs typeface="Times New Roman"/>
              </a:rPr>
              <a:t>D</a:t>
            </a:r>
            <a:r>
              <a:rPr sz="2471" dirty="0">
                <a:latin typeface="Times New Roman"/>
                <a:cs typeface="Times New Roman"/>
              </a:rPr>
              <a:t>=</a:t>
            </a:r>
            <a:endParaRPr sz="2471">
              <a:latin typeface="Times New Roman"/>
              <a:cs typeface="Times New Roman"/>
            </a:endParaRPr>
          </a:p>
        </p:txBody>
      </p:sp>
      <p:sp>
        <p:nvSpPr>
          <p:cNvPr id="9" name="object 9"/>
          <p:cNvSpPr txBox="1"/>
          <p:nvPr/>
        </p:nvSpPr>
        <p:spPr>
          <a:xfrm>
            <a:off x="5334448" y="3247439"/>
            <a:ext cx="1608044" cy="392113"/>
          </a:xfrm>
          <a:prstGeom prst="rect">
            <a:avLst/>
          </a:prstGeom>
        </p:spPr>
        <p:txBody>
          <a:bodyPr vert="horz" wrap="square" lIns="0" tIns="11766" rIns="0" bIns="0" rtlCol="0">
            <a:spAutoFit/>
          </a:bodyPr>
          <a:lstStyle/>
          <a:p>
            <a:pPr marL="11206">
              <a:spcBef>
                <a:spcPts val="93"/>
              </a:spcBef>
            </a:pPr>
            <a:r>
              <a:rPr sz="2471" spc="-4" dirty="0">
                <a:latin typeface="Times New Roman"/>
                <a:cs typeface="Times New Roman"/>
              </a:rPr>
              <a:t>persons/year</a:t>
            </a:r>
            <a:endParaRPr sz="2471">
              <a:latin typeface="Times New Roman"/>
              <a:cs typeface="Times New Roman"/>
            </a:endParaRPr>
          </a:p>
        </p:txBody>
      </p:sp>
      <p:sp>
        <p:nvSpPr>
          <p:cNvPr id="10" name="object 10"/>
          <p:cNvSpPr/>
          <p:nvPr/>
        </p:nvSpPr>
        <p:spPr>
          <a:xfrm>
            <a:off x="4805070" y="3399407"/>
            <a:ext cx="277346" cy="0"/>
          </a:xfrm>
          <a:custGeom>
            <a:avLst/>
            <a:gdLst/>
            <a:ahLst/>
            <a:cxnLst/>
            <a:rect l="l" t="t" r="r" b="b"/>
            <a:pathLst>
              <a:path w="314325">
                <a:moveTo>
                  <a:pt x="0" y="0"/>
                </a:moveTo>
                <a:lnTo>
                  <a:pt x="313953" y="0"/>
                </a:lnTo>
              </a:path>
            </a:pathLst>
          </a:custGeom>
          <a:ln w="16678">
            <a:solidFill>
              <a:srgbClr val="000000"/>
            </a:solidFill>
          </a:ln>
        </p:spPr>
        <p:txBody>
          <a:bodyPr wrap="square" lIns="0" tIns="0" rIns="0" bIns="0" rtlCol="0"/>
          <a:lstStyle/>
          <a:p>
            <a:endParaRPr sz="1588"/>
          </a:p>
        </p:txBody>
      </p:sp>
      <p:sp>
        <p:nvSpPr>
          <p:cNvPr id="11" name="object 11"/>
          <p:cNvSpPr txBox="1"/>
          <p:nvPr/>
        </p:nvSpPr>
        <p:spPr>
          <a:xfrm>
            <a:off x="4906830" y="3635399"/>
            <a:ext cx="125506" cy="259638"/>
          </a:xfrm>
          <a:prstGeom prst="rect">
            <a:avLst/>
          </a:prstGeom>
        </p:spPr>
        <p:txBody>
          <a:bodyPr vert="horz" wrap="square" lIns="0" tIns="15128" rIns="0" bIns="0" rtlCol="0">
            <a:spAutoFit/>
          </a:bodyPr>
          <a:lstStyle/>
          <a:p>
            <a:pPr marL="11206">
              <a:spcBef>
                <a:spcPts val="119"/>
              </a:spcBef>
            </a:pPr>
            <a:r>
              <a:rPr sz="1588" i="1" spc="13" dirty="0">
                <a:latin typeface="Times New Roman"/>
                <a:cs typeface="Times New Roman"/>
              </a:rPr>
              <a:t>d</a:t>
            </a:r>
            <a:endParaRPr sz="1588">
              <a:latin typeface="Times New Roman"/>
              <a:cs typeface="Times New Roman"/>
            </a:endParaRPr>
          </a:p>
        </p:txBody>
      </p:sp>
      <p:sp>
        <p:nvSpPr>
          <p:cNvPr id="12" name="object 12"/>
          <p:cNvSpPr txBox="1"/>
          <p:nvPr/>
        </p:nvSpPr>
        <p:spPr>
          <a:xfrm>
            <a:off x="4783566" y="3240848"/>
            <a:ext cx="294154" cy="439061"/>
          </a:xfrm>
          <a:prstGeom prst="rect">
            <a:avLst/>
          </a:prstGeom>
        </p:spPr>
        <p:txBody>
          <a:bodyPr vert="horz" wrap="square" lIns="0" tIns="11206" rIns="0" bIns="0" rtlCol="0">
            <a:spAutoFit/>
          </a:bodyPr>
          <a:lstStyle/>
          <a:p>
            <a:pPr marL="33619">
              <a:spcBef>
                <a:spcPts val="88"/>
              </a:spcBef>
            </a:pPr>
            <a:r>
              <a:rPr sz="4169" i="1" spc="158" baseline="-24691" dirty="0">
                <a:latin typeface="Times New Roman"/>
                <a:cs typeface="Times New Roman"/>
              </a:rPr>
              <a:t>t</a:t>
            </a:r>
            <a:r>
              <a:rPr sz="1588" spc="106" dirty="0">
                <a:latin typeface="Times New Roman"/>
                <a:cs typeface="Times New Roman"/>
              </a:rPr>
              <a:t>2</a:t>
            </a:r>
            <a:endParaRPr sz="1588">
              <a:latin typeface="Times New Roman"/>
              <a:cs typeface="Times New Roman"/>
            </a:endParaRPr>
          </a:p>
        </p:txBody>
      </p:sp>
      <p:sp>
        <p:nvSpPr>
          <p:cNvPr id="13" name="object 13"/>
          <p:cNvSpPr txBox="1"/>
          <p:nvPr/>
        </p:nvSpPr>
        <p:spPr>
          <a:xfrm>
            <a:off x="4851697" y="2900639"/>
            <a:ext cx="179294" cy="439125"/>
          </a:xfrm>
          <a:prstGeom prst="rect">
            <a:avLst/>
          </a:prstGeom>
        </p:spPr>
        <p:txBody>
          <a:bodyPr vert="horz" wrap="square" lIns="0" tIns="11206" rIns="0" bIns="0" rtlCol="0">
            <a:spAutoFit/>
          </a:bodyPr>
          <a:lstStyle/>
          <a:p>
            <a:pPr marL="11206">
              <a:spcBef>
                <a:spcPts val="88"/>
              </a:spcBef>
            </a:pPr>
            <a:r>
              <a:rPr sz="2780" i="1" dirty="0">
                <a:latin typeface="Times New Roman"/>
                <a:cs typeface="Times New Roman"/>
              </a:rPr>
              <a:t>k</a:t>
            </a:r>
            <a:endParaRPr sz="2780">
              <a:latin typeface="Times New Roman"/>
              <a:cs typeface="Times New Roman"/>
            </a:endParaRPr>
          </a:p>
        </p:txBody>
      </p:sp>
      <p:sp>
        <p:nvSpPr>
          <p:cNvPr id="14" name="object 14"/>
          <p:cNvSpPr/>
          <p:nvPr/>
        </p:nvSpPr>
        <p:spPr>
          <a:xfrm>
            <a:off x="4078941" y="3014831"/>
            <a:ext cx="3227294" cy="846044"/>
          </a:xfrm>
          <a:custGeom>
            <a:avLst/>
            <a:gdLst/>
            <a:ahLst/>
            <a:cxnLst/>
            <a:rect l="l" t="t" r="r" b="b"/>
            <a:pathLst>
              <a:path w="3657600" h="958850">
                <a:moveTo>
                  <a:pt x="0" y="0"/>
                </a:moveTo>
                <a:lnTo>
                  <a:pt x="0" y="958595"/>
                </a:lnTo>
                <a:lnTo>
                  <a:pt x="3657599" y="958595"/>
                </a:lnTo>
                <a:lnTo>
                  <a:pt x="3657599" y="0"/>
                </a:lnTo>
                <a:lnTo>
                  <a:pt x="0" y="0"/>
                </a:lnTo>
                <a:close/>
              </a:path>
            </a:pathLst>
          </a:custGeom>
          <a:ln w="9524">
            <a:solidFill>
              <a:srgbClr val="000000"/>
            </a:solidFill>
          </a:ln>
        </p:spPr>
        <p:txBody>
          <a:bodyPr wrap="square" lIns="0" tIns="0" rIns="0" bIns="0" rtlCol="0"/>
          <a:lstStyle/>
          <a:p>
            <a:endParaRPr sz="1588"/>
          </a:p>
        </p:txBody>
      </p:sp>
      <p:sp>
        <p:nvSpPr>
          <p:cNvPr id="15" name="object 15"/>
          <p:cNvSpPr txBox="1">
            <a:spLocks noGrp="1"/>
          </p:cNvSpPr>
          <p:nvPr>
            <p:ph type="title"/>
          </p:nvPr>
        </p:nvSpPr>
        <p:spPr>
          <a:xfrm>
            <a:off x="385011" y="566430"/>
            <a:ext cx="78231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6" name="object 1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7" name="object 1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137</a:t>
            </a:r>
            <a:endParaRPr sz="1235">
              <a:latin typeface="Arial"/>
              <a:cs typeface="Arial"/>
            </a:endParaRPr>
          </a:p>
        </p:txBody>
      </p:sp>
    </p:spTree>
    <p:extLst>
      <p:ext uri="{BB962C8B-B14F-4D97-AF65-F5344CB8AC3E}">
        <p14:creationId xmlns:p14="http://schemas.microsoft.com/office/powerpoint/2010/main" val="10603480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4648" y="1699684"/>
            <a:ext cx="3680011" cy="770648"/>
          </a:xfrm>
          <a:prstGeom prst="rect">
            <a:avLst/>
          </a:prstGeom>
        </p:spPr>
        <p:txBody>
          <a:bodyPr vert="horz" wrap="square" lIns="0" tIns="10085" rIns="0" bIns="0" rtlCol="0">
            <a:spAutoFit/>
          </a:bodyPr>
          <a:lstStyle/>
          <a:p>
            <a:pPr marL="1744289" marR="4483" indent="-1733642">
              <a:lnSpc>
                <a:spcPct val="100400"/>
              </a:lnSpc>
              <a:spcBef>
                <a:spcPts val="79"/>
              </a:spcBef>
            </a:pPr>
            <a:r>
              <a:rPr sz="2471" spc="-4" dirty="0">
                <a:latin typeface="Times New Roman"/>
                <a:cs typeface="Times New Roman"/>
              </a:rPr>
              <a:t>Project </a:t>
            </a:r>
            <a:r>
              <a:rPr sz="2471" dirty="0">
                <a:latin typeface="Times New Roman"/>
                <a:cs typeface="Times New Roman"/>
              </a:rPr>
              <a:t>is </a:t>
            </a:r>
            <a:r>
              <a:rPr sz="2471" spc="-4" dirty="0">
                <a:latin typeface="Times New Roman"/>
                <a:cs typeface="Times New Roman"/>
              </a:rPr>
              <a:t>difficult </a:t>
            </a:r>
            <a:r>
              <a:rPr sz="2471" dirty="0">
                <a:latin typeface="Times New Roman"/>
                <a:cs typeface="Times New Roman"/>
              </a:rPr>
              <a:t>to </a:t>
            </a:r>
            <a:r>
              <a:rPr sz="2471" spc="-4" dirty="0">
                <a:latin typeface="Times New Roman"/>
                <a:cs typeface="Times New Roman"/>
              </a:rPr>
              <a:t>develop  </a:t>
            </a:r>
            <a:r>
              <a:rPr sz="2471" dirty="0">
                <a:latin typeface="Times New Roman"/>
                <a:cs typeface="Times New Roman"/>
              </a:rPr>
              <a:t>if</a:t>
            </a:r>
            <a:endParaRPr sz="2471">
              <a:latin typeface="Times New Roman"/>
              <a:cs typeface="Times New Roman"/>
            </a:endParaRPr>
          </a:p>
        </p:txBody>
      </p:sp>
      <p:sp>
        <p:nvSpPr>
          <p:cNvPr id="3" name="object 3"/>
          <p:cNvSpPr/>
          <p:nvPr/>
        </p:nvSpPr>
        <p:spPr>
          <a:xfrm>
            <a:off x="4415118" y="2408368"/>
            <a:ext cx="1693209" cy="1693209"/>
          </a:xfrm>
          <a:custGeom>
            <a:avLst/>
            <a:gdLst/>
            <a:ahLst/>
            <a:cxnLst/>
            <a:rect l="l" t="t" r="r" b="b"/>
            <a:pathLst>
              <a:path w="1918970" h="1918970">
                <a:moveTo>
                  <a:pt x="202692" y="1851660"/>
                </a:moveTo>
                <a:lnTo>
                  <a:pt x="105429" y="1840718"/>
                </a:lnTo>
                <a:lnTo>
                  <a:pt x="94488" y="1851660"/>
                </a:lnTo>
                <a:lnTo>
                  <a:pt x="67056" y="1824228"/>
                </a:lnTo>
                <a:lnTo>
                  <a:pt x="67056" y="1716024"/>
                </a:lnTo>
                <a:lnTo>
                  <a:pt x="0" y="1918716"/>
                </a:lnTo>
                <a:lnTo>
                  <a:pt x="67056" y="1896532"/>
                </a:lnTo>
                <a:lnTo>
                  <a:pt x="67056" y="1824228"/>
                </a:lnTo>
                <a:lnTo>
                  <a:pt x="77997" y="1813286"/>
                </a:lnTo>
                <a:lnTo>
                  <a:pt x="77997" y="1892912"/>
                </a:lnTo>
                <a:lnTo>
                  <a:pt x="202692" y="1851660"/>
                </a:lnTo>
                <a:close/>
              </a:path>
              <a:path w="1918970" h="1918970">
                <a:moveTo>
                  <a:pt x="80772" y="1837944"/>
                </a:moveTo>
                <a:lnTo>
                  <a:pt x="77997" y="1813286"/>
                </a:lnTo>
                <a:lnTo>
                  <a:pt x="67056" y="1824228"/>
                </a:lnTo>
                <a:lnTo>
                  <a:pt x="80772" y="1837944"/>
                </a:lnTo>
                <a:close/>
              </a:path>
              <a:path w="1918970" h="1918970">
                <a:moveTo>
                  <a:pt x="1918716" y="27432"/>
                </a:moveTo>
                <a:lnTo>
                  <a:pt x="1891284" y="0"/>
                </a:lnTo>
                <a:lnTo>
                  <a:pt x="77997" y="1813286"/>
                </a:lnTo>
                <a:lnTo>
                  <a:pt x="80772" y="1837944"/>
                </a:lnTo>
                <a:lnTo>
                  <a:pt x="105429" y="1840718"/>
                </a:lnTo>
                <a:lnTo>
                  <a:pt x="1918716" y="27432"/>
                </a:lnTo>
                <a:close/>
              </a:path>
              <a:path w="1918970" h="1918970">
                <a:moveTo>
                  <a:pt x="105429" y="1840718"/>
                </a:moveTo>
                <a:lnTo>
                  <a:pt x="80772" y="1837944"/>
                </a:lnTo>
                <a:lnTo>
                  <a:pt x="94488" y="1851660"/>
                </a:lnTo>
                <a:lnTo>
                  <a:pt x="105429" y="1840718"/>
                </a:lnTo>
                <a:close/>
              </a:path>
            </a:pathLst>
          </a:custGeom>
          <a:solidFill>
            <a:srgbClr val="FF0000"/>
          </a:solidFill>
        </p:spPr>
        <p:txBody>
          <a:bodyPr wrap="square" lIns="0" tIns="0" rIns="0" bIns="0" rtlCol="0"/>
          <a:lstStyle/>
          <a:p>
            <a:endParaRPr sz="1588"/>
          </a:p>
        </p:txBody>
      </p:sp>
      <p:sp>
        <p:nvSpPr>
          <p:cNvPr id="4" name="object 4"/>
          <p:cNvSpPr/>
          <p:nvPr/>
        </p:nvSpPr>
        <p:spPr>
          <a:xfrm>
            <a:off x="6083898" y="2408368"/>
            <a:ext cx="1693209" cy="1693209"/>
          </a:xfrm>
          <a:custGeom>
            <a:avLst/>
            <a:gdLst/>
            <a:ahLst/>
            <a:cxnLst/>
            <a:rect l="l" t="t" r="r" b="b"/>
            <a:pathLst>
              <a:path w="1918970" h="1918970">
                <a:moveTo>
                  <a:pt x="1840718" y="1813286"/>
                </a:moveTo>
                <a:lnTo>
                  <a:pt x="27432" y="0"/>
                </a:lnTo>
                <a:lnTo>
                  <a:pt x="0" y="27432"/>
                </a:lnTo>
                <a:lnTo>
                  <a:pt x="1813286" y="1840718"/>
                </a:lnTo>
                <a:lnTo>
                  <a:pt x="1837944" y="1837944"/>
                </a:lnTo>
                <a:lnTo>
                  <a:pt x="1840718" y="1813286"/>
                </a:lnTo>
                <a:close/>
              </a:path>
              <a:path w="1918970" h="1918970">
                <a:moveTo>
                  <a:pt x="1851660" y="1896532"/>
                </a:moveTo>
                <a:lnTo>
                  <a:pt x="1851660" y="1824228"/>
                </a:lnTo>
                <a:lnTo>
                  <a:pt x="1824228" y="1851660"/>
                </a:lnTo>
                <a:lnTo>
                  <a:pt x="1813286" y="1840718"/>
                </a:lnTo>
                <a:lnTo>
                  <a:pt x="1716024" y="1851660"/>
                </a:lnTo>
                <a:lnTo>
                  <a:pt x="1851660" y="1896532"/>
                </a:lnTo>
                <a:close/>
              </a:path>
              <a:path w="1918970" h="1918970">
                <a:moveTo>
                  <a:pt x="1837944" y="1837944"/>
                </a:moveTo>
                <a:lnTo>
                  <a:pt x="1813286" y="1840718"/>
                </a:lnTo>
                <a:lnTo>
                  <a:pt x="1824228" y="1851660"/>
                </a:lnTo>
                <a:lnTo>
                  <a:pt x="1837944" y="1837944"/>
                </a:lnTo>
                <a:close/>
              </a:path>
              <a:path w="1918970" h="1918970">
                <a:moveTo>
                  <a:pt x="1851660" y="1824228"/>
                </a:moveTo>
                <a:lnTo>
                  <a:pt x="1840718" y="1813286"/>
                </a:lnTo>
                <a:lnTo>
                  <a:pt x="1837944" y="1837944"/>
                </a:lnTo>
                <a:lnTo>
                  <a:pt x="1851660" y="1824228"/>
                </a:lnTo>
                <a:close/>
              </a:path>
              <a:path w="1918970" h="1918970">
                <a:moveTo>
                  <a:pt x="1918716" y="1918716"/>
                </a:moveTo>
                <a:lnTo>
                  <a:pt x="1851660" y="1716024"/>
                </a:lnTo>
                <a:lnTo>
                  <a:pt x="1840718" y="1813286"/>
                </a:lnTo>
                <a:lnTo>
                  <a:pt x="1851660" y="1824228"/>
                </a:lnTo>
                <a:lnTo>
                  <a:pt x="1851660" y="1896532"/>
                </a:lnTo>
                <a:lnTo>
                  <a:pt x="1918716" y="1918716"/>
                </a:lnTo>
                <a:close/>
              </a:path>
            </a:pathLst>
          </a:custGeom>
          <a:solidFill>
            <a:srgbClr val="FF0000"/>
          </a:solidFill>
        </p:spPr>
        <p:txBody>
          <a:bodyPr wrap="square" lIns="0" tIns="0" rIns="0" bIns="0" rtlCol="0"/>
          <a:lstStyle/>
          <a:p>
            <a:endParaRPr sz="1588"/>
          </a:p>
        </p:txBody>
      </p:sp>
      <p:sp>
        <p:nvSpPr>
          <p:cNvPr id="5" name="object 5"/>
          <p:cNvSpPr txBox="1"/>
          <p:nvPr/>
        </p:nvSpPr>
        <p:spPr>
          <a:xfrm>
            <a:off x="3072652" y="4187388"/>
            <a:ext cx="2449606" cy="770648"/>
          </a:xfrm>
          <a:prstGeom prst="rect">
            <a:avLst/>
          </a:prstGeom>
        </p:spPr>
        <p:txBody>
          <a:bodyPr vert="horz" wrap="square" lIns="0" tIns="10085" rIns="0" bIns="0" rtlCol="0">
            <a:spAutoFit/>
          </a:bodyPr>
          <a:lstStyle/>
          <a:p>
            <a:pPr marL="11206" marR="4483">
              <a:lnSpc>
                <a:spcPct val="100400"/>
              </a:lnSpc>
              <a:spcBef>
                <a:spcPts val="79"/>
              </a:spcBef>
            </a:pPr>
            <a:r>
              <a:rPr sz="2471" spc="-4" dirty="0">
                <a:solidFill>
                  <a:srgbClr val="0000CC"/>
                </a:solidFill>
                <a:latin typeface="Times New Roman"/>
                <a:cs typeface="Times New Roman"/>
              </a:rPr>
              <a:t>Manpower</a:t>
            </a:r>
            <a:r>
              <a:rPr sz="2471" spc="-49" dirty="0">
                <a:solidFill>
                  <a:srgbClr val="0000CC"/>
                </a:solidFill>
                <a:latin typeface="Times New Roman"/>
                <a:cs typeface="Times New Roman"/>
              </a:rPr>
              <a:t> </a:t>
            </a:r>
            <a:r>
              <a:rPr sz="2471" spc="-9" dirty="0">
                <a:solidFill>
                  <a:srgbClr val="0000CC"/>
                </a:solidFill>
                <a:latin typeface="Times New Roman"/>
                <a:cs typeface="Times New Roman"/>
              </a:rPr>
              <a:t>demand  </a:t>
            </a:r>
            <a:r>
              <a:rPr sz="2471" dirty="0">
                <a:solidFill>
                  <a:srgbClr val="0000CC"/>
                </a:solidFill>
                <a:latin typeface="Times New Roman"/>
                <a:cs typeface="Times New Roman"/>
              </a:rPr>
              <a:t>is</a:t>
            </a:r>
            <a:r>
              <a:rPr sz="2471" spc="-9" dirty="0">
                <a:solidFill>
                  <a:srgbClr val="0000CC"/>
                </a:solidFill>
                <a:latin typeface="Times New Roman"/>
                <a:cs typeface="Times New Roman"/>
              </a:rPr>
              <a:t> </a:t>
            </a:r>
            <a:r>
              <a:rPr sz="2471" spc="-4" dirty="0">
                <a:solidFill>
                  <a:srgbClr val="0000CC"/>
                </a:solidFill>
                <a:latin typeface="Times New Roman"/>
                <a:cs typeface="Times New Roman"/>
              </a:rPr>
              <a:t>high</a:t>
            </a:r>
            <a:endParaRPr sz="2471">
              <a:latin typeface="Times New Roman"/>
              <a:cs typeface="Times New Roman"/>
            </a:endParaRPr>
          </a:p>
        </p:txBody>
      </p:sp>
      <p:sp>
        <p:nvSpPr>
          <p:cNvPr id="6" name="object 6"/>
          <p:cNvSpPr txBox="1"/>
          <p:nvPr/>
        </p:nvSpPr>
        <p:spPr>
          <a:xfrm>
            <a:off x="6568886" y="4187388"/>
            <a:ext cx="2581275" cy="770648"/>
          </a:xfrm>
          <a:prstGeom prst="rect">
            <a:avLst/>
          </a:prstGeom>
        </p:spPr>
        <p:txBody>
          <a:bodyPr vert="horz" wrap="square" lIns="0" tIns="10085" rIns="0" bIns="0" rtlCol="0">
            <a:spAutoFit/>
          </a:bodyPr>
          <a:lstStyle/>
          <a:p>
            <a:pPr marL="11206" marR="4483">
              <a:lnSpc>
                <a:spcPct val="100400"/>
              </a:lnSpc>
              <a:spcBef>
                <a:spcPts val="79"/>
              </a:spcBef>
            </a:pPr>
            <a:r>
              <a:rPr sz="2471" spc="-4" dirty="0">
                <a:solidFill>
                  <a:srgbClr val="A50020"/>
                </a:solidFill>
                <a:latin typeface="Times New Roman"/>
                <a:cs typeface="Times New Roman"/>
              </a:rPr>
              <a:t>When time</a:t>
            </a:r>
            <a:r>
              <a:rPr sz="2471" spc="-57" dirty="0">
                <a:solidFill>
                  <a:srgbClr val="A50020"/>
                </a:solidFill>
                <a:latin typeface="Times New Roman"/>
                <a:cs typeface="Times New Roman"/>
              </a:rPr>
              <a:t> </a:t>
            </a:r>
            <a:r>
              <a:rPr sz="2471" spc="-4" dirty="0">
                <a:solidFill>
                  <a:srgbClr val="A50020"/>
                </a:solidFill>
                <a:latin typeface="Times New Roman"/>
                <a:cs typeface="Times New Roman"/>
              </a:rPr>
              <a:t>schedule  </a:t>
            </a:r>
            <a:r>
              <a:rPr sz="2471" dirty="0">
                <a:solidFill>
                  <a:srgbClr val="A50020"/>
                </a:solidFill>
                <a:latin typeface="Times New Roman"/>
                <a:cs typeface="Times New Roman"/>
              </a:rPr>
              <a:t>is</a:t>
            </a:r>
            <a:r>
              <a:rPr sz="2471" spc="-9" dirty="0">
                <a:solidFill>
                  <a:srgbClr val="A50020"/>
                </a:solidFill>
                <a:latin typeface="Times New Roman"/>
                <a:cs typeface="Times New Roman"/>
              </a:rPr>
              <a:t> </a:t>
            </a:r>
            <a:r>
              <a:rPr sz="2471" spc="-4" dirty="0">
                <a:solidFill>
                  <a:srgbClr val="A50020"/>
                </a:solidFill>
                <a:latin typeface="Times New Roman"/>
                <a:cs typeface="Times New Roman"/>
              </a:rPr>
              <a:t>short</a:t>
            </a:r>
            <a:endParaRPr sz="2471">
              <a:latin typeface="Times New Roman"/>
              <a:cs typeface="Times New Roman"/>
            </a:endParaRPr>
          </a:p>
        </p:txBody>
      </p:sp>
      <p:sp>
        <p:nvSpPr>
          <p:cNvPr id="7" name="object 7"/>
          <p:cNvSpPr txBox="1">
            <a:spLocks noGrp="1"/>
          </p:cNvSpPr>
          <p:nvPr>
            <p:ph type="title"/>
          </p:nvPr>
        </p:nvSpPr>
        <p:spPr>
          <a:xfrm>
            <a:off x="1010653" y="566430"/>
            <a:ext cx="719753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138</a:t>
            </a:r>
            <a:endParaRPr sz="1235">
              <a:latin typeface="Arial"/>
              <a:cs typeface="Arial"/>
            </a:endParaRPr>
          </a:p>
        </p:txBody>
      </p:sp>
    </p:spTree>
    <p:extLst>
      <p:ext uri="{BB962C8B-B14F-4D97-AF65-F5344CB8AC3E}">
        <p14:creationId xmlns:p14="http://schemas.microsoft.com/office/powerpoint/2010/main" val="40520982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29" y="1699683"/>
            <a:ext cx="3538818" cy="392113"/>
          </a:xfrm>
          <a:prstGeom prst="rect">
            <a:avLst/>
          </a:prstGeom>
        </p:spPr>
        <p:txBody>
          <a:bodyPr vert="horz" wrap="square" lIns="0" tIns="11766" rIns="0" bIns="0" rtlCol="0">
            <a:spAutoFit/>
          </a:bodyPr>
          <a:lstStyle/>
          <a:p>
            <a:pPr marL="11206">
              <a:spcBef>
                <a:spcPts val="93"/>
              </a:spcBef>
            </a:pPr>
            <a:r>
              <a:rPr sz="2471" spc="-4" dirty="0">
                <a:solidFill>
                  <a:srgbClr val="653200"/>
                </a:solidFill>
                <a:latin typeface="Times New Roman"/>
                <a:cs typeface="Times New Roman"/>
              </a:rPr>
              <a:t>Peak manning </a:t>
            </a:r>
            <a:r>
              <a:rPr sz="2471" dirty="0">
                <a:solidFill>
                  <a:srgbClr val="653200"/>
                </a:solidFill>
                <a:latin typeface="Times New Roman"/>
                <a:cs typeface="Times New Roman"/>
              </a:rPr>
              <a:t>is </a:t>
            </a:r>
            <a:r>
              <a:rPr sz="2471" spc="-4" dirty="0">
                <a:solidFill>
                  <a:srgbClr val="653200"/>
                </a:solidFill>
                <a:latin typeface="Times New Roman"/>
                <a:cs typeface="Times New Roman"/>
              </a:rPr>
              <a:t>defined</a:t>
            </a:r>
            <a:r>
              <a:rPr sz="2471" spc="-49" dirty="0">
                <a:solidFill>
                  <a:srgbClr val="653200"/>
                </a:solidFill>
                <a:latin typeface="Times New Roman"/>
                <a:cs typeface="Times New Roman"/>
              </a:rPr>
              <a:t> </a:t>
            </a:r>
            <a:r>
              <a:rPr sz="2471" spc="-4" dirty="0">
                <a:solidFill>
                  <a:srgbClr val="653200"/>
                </a:solidFill>
                <a:latin typeface="Times New Roman"/>
                <a:cs typeface="Times New Roman"/>
              </a:rPr>
              <a:t>as:</a:t>
            </a:r>
            <a:endParaRPr sz="2471">
              <a:latin typeface="Times New Roman"/>
              <a:cs typeface="Times New Roman"/>
            </a:endParaRPr>
          </a:p>
        </p:txBody>
      </p:sp>
      <p:sp>
        <p:nvSpPr>
          <p:cNvPr id="3" name="object 3"/>
          <p:cNvSpPr txBox="1"/>
          <p:nvPr/>
        </p:nvSpPr>
        <p:spPr>
          <a:xfrm>
            <a:off x="2467529" y="4631142"/>
            <a:ext cx="7325285" cy="1152578"/>
          </a:xfrm>
          <a:prstGeom prst="rect">
            <a:avLst/>
          </a:prstGeom>
        </p:spPr>
        <p:txBody>
          <a:bodyPr vert="horz" wrap="square" lIns="0" tIns="11766" rIns="0" bIns="0" rtlCol="0">
            <a:spAutoFit/>
          </a:bodyPr>
          <a:lstStyle/>
          <a:p>
            <a:pPr marL="11206" marR="4483" algn="just">
              <a:spcBef>
                <a:spcPts val="93"/>
              </a:spcBef>
            </a:pPr>
            <a:r>
              <a:rPr sz="2471" spc="-4" dirty="0">
                <a:solidFill>
                  <a:srgbClr val="000099"/>
                </a:solidFill>
                <a:latin typeface="Times New Roman"/>
                <a:cs typeface="Times New Roman"/>
              </a:rPr>
              <a:t>Thus </a:t>
            </a:r>
            <a:r>
              <a:rPr sz="2471" dirty="0">
                <a:solidFill>
                  <a:srgbClr val="000099"/>
                </a:solidFill>
                <a:latin typeface="Times New Roman"/>
                <a:cs typeface="Times New Roman"/>
              </a:rPr>
              <a:t>difficult </a:t>
            </a:r>
            <a:r>
              <a:rPr sz="2471" spc="-4" dirty="0">
                <a:solidFill>
                  <a:srgbClr val="000099"/>
                </a:solidFill>
                <a:latin typeface="Times New Roman"/>
                <a:cs typeface="Times New Roman"/>
              </a:rPr>
              <a:t>projects tend </a:t>
            </a:r>
            <a:r>
              <a:rPr sz="2471" dirty="0">
                <a:solidFill>
                  <a:srgbClr val="000099"/>
                </a:solidFill>
                <a:latin typeface="Times New Roman"/>
                <a:cs typeface="Times New Roman"/>
              </a:rPr>
              <a:t>to </a:t>
            </a:r>
            <a:r>
              <a:rPr sz="2471" spc="-4" dirty="0">
                <a:solidFill>
                  <a:srgbClr val="000099"/>
                </a:solidFill>
                <a:latin typeface="Times New Roman"/>
                <a:cs typeface="Times New Roman"/>
              </a:rPr>
              <a:t>have </a:t>
            </a:r>
            <a:r>
              <a:rPr sz="2471" dirty="0">
                <a:solidFill>
                  <a:srgbClr val="000099"/>
                </a:solidFill>
                <a:latin typeface="Times New Roman"/>
                <a:cs typeface="Times New Roman"/>
              </a:rPr>
              <a:t>a higher </a:t>
            </a:r>
            <a:r>
              <a:rPr sz="2471" spc="-4" dirty="0">
                <a:solidFill>
                  <a:srgbClr val="000099"/>
                </a:solidFill>
                <a:latin typeface="Times New Roman"/>
                <a:cs typeface="Times New Roman"/>
              </a:rPr>
              <a:t>peak  manning </a:t>
            </a:r>
            <a:r>
              <a:rPr sz="2471" dirty="0">
                <a:solidFill>
                  <a:srgbClr val="000099"/>
                </a:solidFill>
                <a:latin typeface="Times New Roman"/>
                <a:cs typeface="Times New Roman"/>
              </a:rPr>
              <a:t>for a given </a:t>
            </a:r>
            <a:r>
              <a:rPr sz="2471" spc="-4" dirty="0">
                <a:solidFill>
                  <a:srgbClr val="000099"/>
                </a:solidFill>
                <a:latin typeface="Times New Roman"/>
                <a:cs typeface="Times New Roman"/>
              </a:rPr>
              <a:t>development time, which </a:t>
            </a:r>
            <a:r>
              <a:rPr sz="2471" dirty="0">
                <a:solidFill>
                  <a:srgbClr val="000099"/>
                </a:solidFill>
                <a:latin typeface="Times New Roman"/>
                <a:cs typeface="Times New Roman"/>
              </a:rPr>
              <a:t>is in line  </a:t>
            </a:r>
            <a:r>
              <a:rPr sz="2471" spc="-4" dirty="0">
                <a:solidFill>
                  <a:srgbClr val="000099"/>
                </a:solidFill>
                <a:latin typeface="Times New Roman"/>
                <a:cs typeface="Times New Roman"/>
              </a:rPr>
              <a:t>with Norden’s observations relative </a:t>
            </a:r>
            <a:r>
              <a:rPr sz="2471" dirty="0">
                <a:solidFill>
                  <a:srgbClr val="000099"/>
                </a:solidFill>
                <a:latin typeface="Times New Roman"/>
                <a:cs typeface="Times New Roman"/>
              </a:rPr>
              <a:t>to </a:t>
            </a:r>
            <a:r>
              <a:rPr sz="2471" spc="-9" dirty="0">
                <a:solidFill>
                  <a:srgbClr val="000099"/>
                </a:solidFill>
                <a:latin typeface="Times New Roman"/>
                <a:cs typeface="Times New Roman"/>
              </a:rPr>
              <a:t>the </a:t>
            </a:r>
            <a:r>
              <a:rPr sz="2471" spc="-4" dirty="0">
                <a:solidFill>
                  <a:srgbClr val="000099"/>
                </a:solidFill>
                <a:latin typeface="Times New Roman"/>
                <a:cs typeface="Times New Roman"/>
              </a:rPr>
              <a:t>parameter</a:t>
            </a:r>
            <a:r>
              <a:rPr sz="2471" spc="9" dirty="0">
                <a:solidFill>
                  <a:srgbClr val="000099"/>
                </a:solidFill>
                <a:latin typeface="Times New Roman"/>
                <a:cs typeface="Times New Roman"/>
              </a:rPr>
              <a:t> </a:t>
            </a:r>
            <a:r>
              <a:rPr sz="2471" spc="-4" dirty="0">
                <a:solidFill>
                  <a:srgbClr val="000099"/>
                </a:solidFill>
                <a:latin typeface="Times New Roman"/>
                <a:cs typeface="Times New Roman"/>
              </a:rPr>
              <a:t>“a”.</a:t>
            </a:r>
            <a:endParaRPr sz="2471">
              <a:latin typeface="Times New Roman"/>
              <a:cs typeface="Times New Roman"/>
            </a:endParaRPr>
          </a:p>
        </p:txBody>
      </p:sp>
      <p:sp>
        <p:nvSpPr>
          <p:cNvPr id="4" name="object 4"/>
          <p:cNvSpPr/>
          <p:nvPr/>
        </p:nvSpPr>
        <p:spPr>
          <a:xfrm>
            <a:off x="4089698" y="3000039"/>
            <a:ext cx="47065" cy="26894"/>
          </a:xfrm>
          <a:custGeom>
            <a:avLst/>
            <a:gdLst/>
            <a:ahLst/>
            <a:cxnLst/>
            <a:rect l="l" t="t" r="r" b="b"/>
            <a:pathLst>
              <a:path w="53339" h="30479">
                <a:moveTo>
                  <a:pt x="0" y="30479"/>
                </a:moveTo>
                <a:lnTo>
                  <a:pt x="53339" y="0"/>
                </a:lnTo>
              </a:path>
            </a:pathLst>
          </a:custGeom>
          <a:ln w="17239">
            <a:solidFill>
              <a:srgbClr val="000000"/>
            </a:solidFill>
          </a:ln>
        </p:spPr>
        <p:txBody>
          <a:bodyPr wrap="square" lIns="0" tIns="0" rIns="0" bIns="0" rtlCol="0"/>
          <a:lstStyle/>
          <a:p>
            <a:endParaRPr sz="1588"/>
          </a:p>
        </p:txBody>
      </p:sp>
      <p:sp>
        <p:nvSpPr>
          <p:cNvPr id="5" name="object 5"/>
          <p:cNvSpPr/>
          <p:nvPr/>
        </p:nvSpPr>
        <p:spPr>
          <a:xfrm>
            <a:off x="4136763" y="3006762"/>
            <a:ext cx="67235" cy="125506"/>
          </a:xfrm>
          <a:custGeom>
            <a:avLst/>
            <a:gdLst/>
            <a:ahLst/>
            <a:cxnLst/>
            <a:rect l="l" t="t" r="r" b="b"/>
            <a:pathLst>
              <a:path w="76200" h="142239">
                <a:moveTo>
                  <a:pt x="0" y="0"/>
                </a:moveTo>
                <a:lnTo>
                  <a:pt x="76199" y="141731"/>
                </a:lnTo>
              </a:path>
            </a:pathLst>
          </a:custGeom>
          <a:ln w="34478">
            <a:solidFill>
              <a:srgbClr val="000000"/>
            </a:solidFill>
          </a:ln>
        </p:spPr>
        <p:txBody>
          <a:bodyPr wrap="square" lIns="0" tIns="0" rIns="0" bIns="0" rtlCol="0"/>
          <a:lstStyle/>
          <a:p>
            <a:endParaRPr sz="1588"/>
          </a:p>
        </p:txBody>
      </p:sp>
      <p:sp>
        <p:nvSpPr>
          <p:cNvPr id="6" name="object 6"/>
          <p:cNvSpPr/>
          <p:nvPr/>
        </p:nvSpPr>
        <p:spPr>
          <a:xfrm>
            <a:off x="4212066" y="2760682"/>
            <a:ext cx="286871" cy="371475"/>
          </a:xfrm>
          <a:custGeom>
            <a:avLst/>
            <a:gdLst/>
            <a:ahLst/>
            <a:cxnLst/>
            <a:rect l="l" t="t" r="r" b="b"/>
            <a:pathLst>
              <a:path w="325119" h="421004">
                <a:moveTo>
                  <a:pt x="0" y="420623"/>
                </a:moveTo>
                <a:lnTo>
                  <a:pt x="102107" y="0"/>
                </a:lnTo>
                <a:lnTo>
                  <a:pt x="324611" y="0"/>
                </a:lnTo>
              </a:path>
            </a:pathLst>
          </a:custGeom>
          <a:ln w="17239">
            <a:solidFill>
              <a:srgbClr val="000000"/>
            </a:solidFill>
          </a:ln>
        </p:spPr>
        <p:txBody>
          <a:bodyPr wrap="square" lIns="0" tIns="0" rIns="0" bIns="0" rtlCol="0"/>
          <a:lstStyle/>
          <a:p>
            <a:endParaRPr sz="1588"/>
          </a:p>
        </p:txBody>
      </p:sp>
      <p:sp>
        <p:nvSpPr>
          <p:cNvPr id="7" name="object 7"/>
          <p:cNvSpPr/>
          <p:nvPr/>
        </p:nvSpPr>
        <p:spPr>
          <a:xfrm>
            <a:off x="3771003" y="2706892"/>
            <a:ext cx="758638" cy="0"/>
          </a:xfrm>
          <a:custGeom>
            <a:avLst/>
            <a:gdLst/>
            <a:ahLst/>
            <a:cxnLst/>
            <a:rect l="l" t="t" r="r" b="b"/>
            <a:pathLst>
              <a:path w="859789">
                <a:moveTo>
                  <a:pt x="0" y="0"/>
                </a:moveTo>
                <a:lnTo>
                  <a:pt x="859535" y="0"/>
                </a:lnTo>
              </a:path>
            </a:pathLst>
          </a:custGeom>
          <a:ln w="17239">
            <a:solidFill>
              <a:srgbClr val="000000"/>
            </a:solidFill>
          </a:ln>
        </p:spPr>
        <p:txBody>
          <a:bodyPr wrap="square" lIns="0" tIns="0" rIns="0" bIns="0" rtlCol="0"/>
          <a:lstStyle/>
          <a:p>
            <a:endParaRPr sz="1588"/>
          </a:p>
        </p:txBody>
      </p:sp>
      <p:sp>
        <p:nvSpPr>
          <p:cNvPr id="8" name="object 8"/>
          <p:cNvSpPr txBox="1"/>
          <p:nvPr/>
        </p:nvSpPr>
        <p:spPr>
          <a:xfrm>
            <a:off x="4047564" y="2190655"/>
            <a:ext cx="185457" cy="454918"/>
          </a:xfrm>
          <a:prstGeom prst="rect">
            <a:avLst/>
          </a:prstGeom>
        </p:spPr>
        <p:txBody>
          <a:bodyPr vert="horz" wrap="square" lIns="0" tIns="13447" rIns="0" bIns="0" rtlCol="0">
            <a:spAutoFit/>
          </a:bodyPr>
          <a:lstStyle/>
          <a:p>
            <a:pPr marL="11206">
              <a:spcBef>
                <a:spcPts val="106"/>
              </a:spcBef>
            </a:pPr>
            <a:r>
              <a:rPr sz="2868" i="1" spc="4" dirty="0">
                <a:latin typeface="Times New Roman"/>
                <a:cs typeface="Times New Roman"/>
              </a:rPr>
              <a:t>k</a:t>
            </a:r>
            <a:endParaRPr sz="2868">
              <a:latin typeface="Times New Roman"/>
              <a:cs typeface="Times New Roman"/>
            </a:endParaRPr>
          </a:p>
        </p:txBody>
      </p:sp>
      <p:sp>
        <p:nvSpPr>
          <p:cNvPr id="9" name="object 9"/>
          <p:cNvSpPr txBox="1"/>
          <p:nvPr/>
        </p:nvSpPr>
        <p:spPr>
          <a:xfrm>
            <a:off x="3739626" y="2732570"/>
            <a:ext cx="775447" cy="454918"/>
          </a:xfrm>
          <a:prstGeom prst="rect">
            <a:avLst/>
          </a:prstGeom>
        </p:spPr>
        <p:txBody>
          <a:bodyPr vert="horz" wrap="square" lIns="0" tIns="13447" rIns="0" bIns="0" rtlCol="0">
            <a:spAutoFit/>
          </a:bodyPr>
          <a:lstStyle/>
          <a:p>
            <a:pPr marL="44826">
              <a:spcBef>
                <a:spcPts val="106"/>
              </a:spcBef>
              <a:tabLst>
                <a:tab pos="578254" algn="l"/>
              </a:tabLst>
            </a:pPr>
            <a:r>
              <a:rPr sz="2868" i="1" spc="53" dirty="0">
                <a:latin typeface="Times New Roman"/>
                <a:cs typeface="Times New Roman"/>
              </a:rPr>
              <a:t>t</a:t>
            </a:r>
            <a:r>
              <a:rPr sz="2515" i="1" spc="79" baseline="-23391" dirty="0">
                <a:latin typeface="Times New Roman"/>
                <a:cs typeface="Times New Roman"/>
              </a:rPr>
              <a:t>d	</a:t>
            </a:r>
            <a:r>
              <a:rPr sz="2868" i="1" spc="4" dirty="0">
                <a:latin typeface="Times New Roman"/>
                <a:cs typeface="Times New Roman"/>
              </a:rPr>
              <a:t>e</a:t>
            </a:r>
            <a:endParaRPr sz="2868">
              <a:latin typeface="Times New Roman"/>
              <a:cs typeface="Times New Roman"/>
            </a:endParaRPr>
          </a:p>
        </p:txBody>
      </p:sp>
      <p:sp>
        <p:nvSpPr>
          <p:cNvPr id="10" name="object 10"/>
          <p:cNvSpPr txBox="1"/>
          <p:nvPr/>
        </p:nvSpPr>
        <p:spPr>
          <a:xfrm>
            <a:off x="2979867" y="2421944"/>
            <a:ext cx="710453" cy="454918"/>
          </a:xfrm>
          <a:prstGeom prst="rect">
            <a:avLst/>
          </a:prstGeom>
        </p:spPr>
        <p:txBody>
          <a:bodyPr vert="horz" wrap="square" lIns="0" tIns="13447" rIns="0" bIns="0" rtlCol="0">
            <a:spAutoFit/>
          </a:bodyPr>
          <a:lstStyle/>
          <a:p>
            <a:pPr marL="11206">
              <a:spcBef>
                <a:spcPts val="106"/>
              </a:spcBef>
              <a:tabLst>
                <a:tab pos="497568" algn="l"/>
              </a:tabLst>
            </a:pPr>
            <a:r>
              <a:rPr sz="2868" i="1" spc="9" dirty="0">
                <a:latin typeface="Times New Roman"/>
                <a:cs typeface="Times New Roman"/>
              </a:rPr>
              <a:t>m	</a:t>
            </a:r>
            <a:r>
              <a:rPr sz="2868" spc="9" dirty="0">
                <a:latin typeface="Symbol"/>
                <a:cs typeface="Symbol"/>
              </a:rPr>
              <a:t></a:t>
            </a:r>
            <a:endParaRPr sz="2868">
              <a:latin typeface="Symbol"/>
              <a:cs typeface="Symbol"/>
            </a:endParaRPr>
          </a:p>
        </p:txBody>
      </p:sp>
      <p:sp>
        <p:nvSpPr>
          <p:cNvPr id="11" name="object 11"/>
          <p:cNvSpPr txBox="1"/>
          <p:nvPr/>
        </p:nvSpPr>
        <p:spPr>
          <a:xfrm>
            <a:off x="3239396" y="2666103"/>
            <a:ext cx="129428" cy="269965"/>
          </a:xfrm>
          <a:prstGeom prst="rect">
            <a:avLst/>
          </a:prstGeom>
        </p:spPr>
        <p:txBody>
          <a:bodyPr vert="horz" wrap="square" lIns="0" tIns="11766" rIns="0" bIns="0" rtlCol="0">
            <a:spAutoFit/>
          </a:bodyPr>
          <a:lstStyle/>
          <a:p>
            <a:pPr marL="11206">
              <a:spcBef>
                <a:spcPts val="93"/>
              </a:spcBef>
            </a:pPr>
            <a:r>
              <a:rPr sz="1677" dirty="0">
                <a:latin typeface="Times New Roman"/>
                <a:cs typeface="Times New Roman"/>
              </a:rPr>
              <a:t>0</a:t>
            </a:r>
            <a:endParaRPr sz="1677">
              <a:latin typeface="Times New Roman"/>
              <a:cs typeface="Times New Roman"/>
            </a:endParaRPr>
          </a:p>
        </p:txBody>
      </p:sp>
      <p:sp>
        <p:nvSpPr>
          <p:cNvPr id="12" name="object 12"/>
          <p:cNvSpPr/>
          <p:nvPr/>
        </p:nvSpPr>
        <p:spPr>
          <a:xfrm>
            <a:off x="3293633" y="3957469"/>
            <a:ext cx="250451" cy="0"/>
          </a:xfrm>
          <a:custGeom>
            <a:avLst/>
            <a:gdLst/>
            <a:ahLst/>
            <a:cxnLst/>
            <a:rect l="l" t="t" r="r" b="b"/>
            <a:pathLst>
              <a:path w="283844">
                <a:moveTo>
                  <a:pt x="0" y="0"/>
                </a:moveTo>
                <a:lnTo>
                  <a:pt x="283463" y="0"/>
                </a:lnTo>
              </a:path>
            </a:pathLst>
          </a:custGeom>
          <a:ln w="13728">
            <a:solidFill>
              <a:srgbClr val="000000"/>
            </a:solidFill>
          </a:ln>
        </p:spPr>
        <p:txBody>
          <a:bodyPr wrap="square" lIns="0" tIns="0" rIns="0" bIns="0" rtlCol="0"/>
          <a:lstStyle/>
          <a:p>
            <a:endParaRPr sz="1588"/>
          </a:p>
        </p:txBody>
      </p:sp>
      <p:sp>
        <p:nvSpPr>
          <p:cNvPr id="13" name="object 13"/>
          <p:cNvSpPr/>
          <p:nvPr/>
        </p:nvSpPr>
        <p:spPr>
          <a:xfrm>
            <a:off x="4209377" y="3757108"/>
            <a:ext cx="38100" cy="21851"/>
          </a:xfrm>
          <a:custGeom>
            <a:avLst/>
            <a:gdLst/>
            <a:ahLst/>
            <a:cxnLst/>
            <a:rect l="l" t="t" r="r" b="b"/>
            <a:pathLst>
              <a:path w="43180" h="24764">
                <a:moveTo>
                  <a:pt x="0" y="24383"/>
                </a:moveTo>
                <a:lnTo>
                  <a:pt x="42671" y="0"/>
                </a:lnTo>
              </a:path>
            </a:pathLst>
          </a:custGeom>
          <a:ln w="13728">
            <a:solidFill>
              <a:srgbClr val="000000"/>
            </a:solidFill>
          </a:ln>
        </p:spPr>
        <p:txBody>
          <a:bodyPr wrap="square" lIns="0" tIns="0" rIns="0" bIns="0" rtlCol="0"/>
          <a:lstStyle/>
          <a:p>
            <a:endParaRPr sz="1588"/>
          </a:p>
        </p:txBody>
      </p:sp>
      <p:sp>
        <p:nvSpPr>
          <p:cNvPr id="14" name="object 14"/>
          <p:cNvSpPr/>
          <p:nvPr/>
        </p:nvSpPr>
        <p:spPr>
          <a:xfrm>
            <a:off x="4247030" y="3763832"/>
            <a:ext cx="53788" cy="98612"/>
          </a:xfrm>
          <a:custGeom>
            <a:avLst/>
            <a:gdLst/>
            <a:ahLst/>
            <a:cxnLst/>
            <a:rect l="l" t="t" r="r" b="b"/>
            <a:pathLst>
              <a:path w="60960" h="111760">
                <a:moveTo>
                  <a:pt x="0" y="0"/>
                </a:moveTo>
                <a:lnTo>
                  <a:pt x="60959" y="111251"/>
                </a:lnTo>
              </a:path>
            </a:pathLst>
          </a:custGeom>
          <a:ln w="27456">
            <a:solidFill>
              <a:srgbClr val="000000"/>
            </a:solidFill>
          </a:ln>
        </p:spPr>
        <p:txBody>
          <a:bodyPr wrap="square" lIns="0" tIns="0" rIns="0" bIns="0" rtlCol="0"/>
          <a:lstStyle/>
          <a:p>
            <a:endParaRPr sz="1588"/>
          </a:p>
        </p:txBody>
      </p:sp>
      <p:sp>
        <p:nvSpPr>
          <p:cNvPr id="15" name="object 15"/>
          <p:cNvSpPr/>
          <p:nvPr/>
        </p:nvSpPr>
        <p:spPr>
          <a:xfrm>
            <a:off x="4306196" y="3568849"/>
            <a:ext cx="227479" cy="293594"/>
          </a:xfrm>
          <a:custGeom>
            <a:avLst/>
            <a:gdLst/>
            <a:ahLst/>
            <a:cxnLst/>
            <a:rect l="l" t="t" r="r" b="b"/>
            <a:pathLst>
              <a:path w="257810" h="332739">
                <a:moveTo>
                  <a:pt x="0" y="332231"/>
                </a:moveTo>
                <a:lnTo>
                  <a:pt x="80771" y="0"/>
                </a:lnTo>
                <a:lnTo>
                  <a:pt x="257555" y="0"/>
                </a:lnTo>
              </a:path>
            </a:pathLst>
          </a:custGeom>
          <a:ln w="13728">
            <a:solidFill>
              <a:srgbClr val="000000"/>
            </a:solidFill>
          </a:ln>
        </p:spPr>
        <p:txBody>
          <a:bodyPr wrap="square" lIns="0" tIns="0" rIns="0" bIns="0" rtlCol="0"/>
          <a:lstStyle/>
          <a:p>
            <a:endParaRPr sz="1588"/>
          </a:p>
        </p:txBody>
      </p:sp>
      <p:sp>
        <p:nvSpPr>
          <p:cNvPr id="16" name="object 16"/>
          <p:cNvSpPr/>
          <p:nvPr/>
        </p:nvSpPr>
        <p:spPr>
          <a:xfrm>
            <a:off x="3853030" y="3957469"/>
            <a:ext cx="704850" cy="0"/>
          </a:xfrm>
          <a:custGeom>
            <a:avLst/>
            <a:gdLst/>
            <a:ahLst/>
            <a:cxnLst/>
            <a:rect l="l" t="t" r="r" b="b"/>
            <a:pathLst>
              <a:path w="798829">
                <a:moveTo>
                  <a:pt x="0" y="0"/>
                </a:moveTo>
                <a:lnTo>
                  <a:pt x="798575" y="0"/>
                </a:lnTo>
              </a:path>
            </a:pathLst>
          </a:custGeom>
          <a:ln w="13728">
            <a:solidFill>
              <a:srgbClr val="000000"/>
            </a:solidFill>
          </a:ln>
        </p:spPr>
        <p:txBody>
          <a:bodyPr wrap="square" lIns="0" tIns="0" rIns="0" bIns="0" rtlCol="0"/>
          <a:lstStyle/>
          <a:p>
            <a:endParaRPr sz="1588"/>
          </a:p>
        </p:txBody>
      </p:sp>
      <p:sp>
        <p:nvSpPr>
          <p:cNvPr id="17" name="object 17"/>
          <p:cNvSpPr txBox="1"/>
          <p:nvPr/>
        </p:nvSpPr>
        <p:spPr>
          <a:xfrm>
            <a:off x="3384624" y="4149059"/>
            <a:ext cx="894229" cy="216787"/>
          </a:xfrm>
          <a:prstGeom prst="rect">
            <a:avLst/>
          </a:prstGeom>
        </p:spPr>
        <p:txBody>
          <a:bodyPr vert="horz" wrap="square" lIns="0" tIns="12887" rIns="0" bIns="0" rtlCol="0">
            <a:spAutoFit/>
          </a:bodyPr>
          <a:lstStyle/>
          <a:p>
            <a:pPr marL="11206">
              <a:spcBef>
                <a:spcPts val="101"/>
              </a:spcBef>
              <a:tabLst>
                <a:tab pos="797341" algn="l"/>
              </a:tabLst>
            </a:pPr>
            <a:r>
              <a:rPr sz="1324" i="1" spc="4" dirty="0">
                <a:latin typeface="Times New Roman"/>
                <a:cs typeface="Times New Roman"/>
              </a:rPr>
              <a:t>d	d</a:t>
            </a:r>
            <a:endParaRPr sz="1324">
              <a:latin typeface="Times New Roman"/>
              <a:cs typeface="Times New Roman"/>
            </a:endParaRPr>
          </a:p>
        </p:txBody>
      </p:sp>
      <p:sp>
        <p:nvSpPr>
          <p:cNvPr id="18" name="object 18"/>
          <p:cNvSpPr txBox="1"/>
          <p:nvPr/>
        </p:nvSpPr>
        <p:spPr>
          <a:xfrm>
            <a:off x="4079837" y="3955239"/>
            <a:ext cx="103654" cy="363795"/>
          </a:xfrm>
          <a:prstGeom prst="rect">
            <a:avLst/>
          </a:prstGeom>
        </p:spPr>
        <p:txBody>
          <a:bodyPr vert="horz" wrap="square" lIns="0" tIns="10646" rIns="0" bIns="0" rtlCol="0">
            <a:spAutoFit/>
          </a:bodyPr>
          <a:lstStyle/>
          <a:p>
            <a:pPr marL="11206">
              <a:spcBef>
                <a:spcPts val="84"/>
              </a:spcBef>
            </a:pPr>
            <a:r>
              <a:rPr sz="2294" i="1" spc="-4" dirty="0">
                <a:latin typeface="Times New Roman"/>
                <a:cs typeface="Times New Roman"/>
              </a:rPr>
              <a:t>t</a:t>
            </a:r>
            <a:endParaRPr sz="2294">
              <a:latin typeface="Times New Roman"/>
              <a:cs typeface="Times New Roman"/>
            </a:endParaRPr>
          </a:p>
        </p:txBody>
      </p:sp>
      <p:sp>
        <p:nvSpPr>
          <p:cNvPr id="19" name="object 19"/>
          <p:cNvSpPr txBox="1"/>
          <p:nvPr/>
        </p:nvSpPr>
        <p:spPr>
          <a:xfrm>
            <a:off x="4379706" y="3543759"/>
            <a:ext cx="151840" cy="363795"/>
          </a:xfrm>
          <a:prstGeom prst="rect">
            <a:avLst/>
          </a:prstGeom>
        </p:spPr>
        <p:txBody>
          <a:bodyPr vert="horz" wrap="square" lIns="0" tIns="10646" rIns="0" bIns="0" rtlCol="0">
            <a:spAutoFit/>
          </a:bodyPr>
          <a:lstStyle/>
          <a:p>
            <a:pPr marL="11206">
              <a:spcBef>
                <a:spcPts val="84"/>
              </a:spcBef>
            </a:pPr>
            <a:r>
              <a:rPr sz="2294" i="1" spc="-4" dirty="0">
                <a:latin typeface="Times New Roman"/>
                <a:cs typeface="Times New Roman"/>
              </a:rPr>
              <a:t>e</a:t>
            </a:r>
            <a:endParaRPr sz="2294">
              <a:latin typeface="Times New Roman"/>
              <a:cs typeface="Times New Roman"/>
            </a:endParaRPr>
          </a:p>
        </p:txBody>
      </p:sp>
      <p:sp>
        <p:nvSpPr>
          <p:cNvPr id="20" name="object 20"/>
          <p:cNvSpPr txBox="1"/>
          <p:nvPr/>
        </p:nvSpPr>
        <p:spPr>
          <a:xfrm>
            <a:off x="3270772" y="3824802"/>
            <a:ext cx="263899" cy="363795"/>
          </a:xfrm>
          <a:prstGeom prst="rect">
            <a:avLst/>
          </a:prstGeom>
        </p:spPr>
        <p:txBody>
          <a:bodyPr vert="horz" wrap="square" lIns="0" tIns="10646" rIns="0" bIns="0" rtlCol="0">
            <a:spAutoFit/>
          </a:bodyPr>
          <a:lstStyle/>
          <a:p>
            <a:pPr marL="33619">
              <a:spcBef>
                <a:spcPts val="84"/>
              </a:spcBef>
            </a:pPr>
            <a:r>
              <a:rPr sz="3441" i="1" spc="-6" baseline="-24572" dirty="0">
                <a:latin typeface="Times New Roman"/>
                <a:cs typeface="Times New Roman"/>
              </a:rPr>
              <a:t>t</a:t>
            </a:r>
            <a:r>
              <a:rPr sz="3441" i="1" spc="-562" baseline="-24572" dirty="0">
                <a:latin typeface="Times New Roman"/>
                <a:cs typeface="Times New Roman"/>
              </a:rPr>
              <a:t> </a:t>
            </a:r>
            <a:r>
              <a:rPr sz="1324" spc="4" dirty="0">
                <a:latin typeface="Times New Roman"/>
                <a:cs typeface="Times New Roman"/>
              </a:rPr>
              <a:t>2</a:t>
            </a:r>
            <a:endParaRPr sz="1324">
              <a:latin typeface="Times New Roman"/>
              <a:cs typeface="Times New Roman"/>
            </a:endParaRPr>
          </a:p>
        </p:txBody>
      </p:sp>
      <p:sp>
        <p:nvSpPr>
          <p:cNvPr id="21" name="object 21"/>
          <p:cNvSpPr txBox="1"/>
          <p:nvPr/>
        </p:nvSpPr>
        <p:spPr>
          <a:xfrm>
            <a:off x="2746337" y="3727984"/>
            <a:ext cx="1450041" cy="363795"/>
          </a:xfrm>
          <a:prstGeom prst="rect">
            <a:avLst/>
          </a:prstGeom>
        </p:spPr>
        <p:txBody>
          <a:bodyPr vert="horz" wrap="square" lIns="0" tIns="10646" rIns="0" bIns="0" rtlCol="0">
            <a:spAutoFit/>
          </a:bodyPr>
          <a:lstStyle/>
          <a:p>
            <a:pPr marL="33619">
              <a:spcBef>
                <a:spcPts val="84"/>
              </a:spcBef>
              <a:tabLst>
                <a:tab pos="599547" algn="l"/>
                <a:tab pos="873545" algn="l"/>
              </a:tabLst>
            </a:pPr>
            <a:r>
              <a:rPr sz="2294" i="1" spc="-4" dirty="0">
                <a:latin typeface="Times New Roman"/>
                <a:cs typeface="Times New Roman"/>
              </a:rPr>
              <a:t>D </a:t>
            </a:r>
            <a:r>
              <a:rPr sz="2294" spc="-4" dirty="0">
                <a:latin typeface="Symbol"/>
                <a:cs typeface="Symbol"/>
              </a:rPr>
              <a:t></a:t>
            </a:r>
            <a:r>
              <a:rPr sz="2294" spc="-4" dirty="0">
                <a:latin typeface="Times New Roman"/>
                <a:cs typeface="Times New Roman"/>
              </a:rPr>
              <a:t>	</a:t>
            </a:r>
            <a:r>
              <a:rPr sz="3441" i="1" spc="-6" baseline="35256" dirty="0">
                <a:latin typeface="Times New Roman"/>
                <a:cs typeface="Times New Roman"/>
              </a:rPr>
              <a:t>k	</a:t>
            </a:r>
            <a:r>
              <a:rPr sz="2294" spc="-4" dirty="0">
                <a:latin typeface="Symbol"/>
                <a:cs typeface="Symbol"/>
              </a:rPr>
              <a:t></a:t>
            </a:r>
            <a:r>
              <a:rPr sz="2294" spc="84" dirty="0">
                <a:latin typeface="Times New Roman"/>
                <a:cs typeface="Times New Roman"/>
              </a:rPr>
              <a:t> </a:t>
            </a:r>
            <a:r>
              <a:rPr sz="3441" i="1" spc="-26" baseline="35256" dirty="0">
                <a:latin typeface="Times New Roman"/>
                <a:cs typeface="Times New Roman"/>
              </a:rPr>
              <a:t>m</a:t>
            </a:r>
            <a:r>
              <a:rPr sz="1985" spc="-26" baseline="37037" dirty="0">
                <a:latin typeface="Times New Roman"/>
                <a:cs typeface="Times New Roman"/>
              </a:rPr>
              <a:t>0</a:t>
            </a:r>
            <a:endParaRPr sz="1985" baseline="37037">
              <a:latin typeface="Times New Roman"/>
              <a:cs typeface="Times New Roman"/>
            </a:endParaRPr>
          </a:p>
        </p:txBody>
      </p:sp>
      <p:sp>
        <p:nvSpPr>
          <p:cNvPr id="22" name="object 22"/>
          <p:cNvSpPr txBox="1">
            <a:spLocks noGrp="1"/>
          </p:cNvSpPr>
          <p:nvPr>
            <p:ph type="title"/>
          </p:nvPr>
        </p:nvSpPr>
        <p:spPr>
          <a:xfrm>
            <a:off x="657726" y="566430"/>
            <a:ext cx="75504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3" name="object 2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4" name="object 2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139</a:t>
            </a:r>
            <a:endParaRPr sz="1235">
              <a:latin typeface="Arial"/>
              <a:cs typeface="Arial"/>
            </a:endParaRPr>
          </a:p>
        </p:txBody>
      </p:sp>
    </p:spTree>
    <p:extLst>
      <p:ext uri="{BB962C8B-B14F-4D97-AF65-F5344CB8AC3E}">
        <p14:creationId xmlns:p14="http://schemas.microsoft.com/office/powerpoint/2010/main" val="15965453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95438" y="3952090"/>
            <a:ext cx="466725" cy="0"/>
          </a:xfrm>
          <a:custGeom>
            <a:avLst/>
            <a:gdLst/>
            <a:ahLst/>
            <a:cxnLst/>
            <a:rect l="l" t="t" r="r" b="b"/>
            <a:pathLst>
              <a:path w="528954">
                <a:moveTo>
                  <a:pt x="0" y="0"/>
                </a:moveTo>
                <a:lnTo>
                  <a:pt x="528827" y="0"/>
                </a:lnTo>
              </a:path>
            </a:pathLst>
          </a:custGeom>
          <a:ln w="15239">
            <a:solidFill>
              <a:srgbClr val="000000"/>
            </a:solidFill>
          </a:ln>
        </p:spPr>
        <p:txBody>
          <a:bodyPr wrap="square" lIns="0" tIns="0" rIns="0" bIns="0" rtlCol="0"/>
          <a:lstStyle/>
          <a:p>
            <a:endParaRPr sz="1588"/>
          </a:p>
        </p:txBody>
      </p:sp>
      <p:sp>
        <p:nvSpPr>
          <p:cNvPr id="3" name="object 3"/>
          <p:cNvSpPr txBox="1"/>
          <p:nvPr/>
        </p:nvSpPr>
        <p:spPr>
          <a:xfrm>
            <a:off x="4376120" y="3858683"/>
            <a:ext cx="263899" cy="337238"/>
          </a:xfrm>
          <a:prstGeom prst="rect">
            <a:avLst/>
          </a:prstGeom>
        </p:spPr>
        <p:txBody>
          <a:bodyPr vert="horz" wrap="square" lIns="0" tIns="11206" rIns="0" bIns="0" rtlCol="0">
            <a:spAutoFit/>
          </a:bodyPr>
          <a:lstStyle/>
          <a:p>
            <a:pPr marL="33619">
              <a:spcBef>
                <a:spcPts val="88"/>
              </a:spcBef>
            </a:pPr>
            <a:r>
              <a:rPr sz="3177" i="1" baseline="-25462" dirty="0">
                <a:latin typeface="Times New Roman"/>
                <a:cs typeface="Times New Roman"/>
              </a:rPr>
              <a:t>t</a:t>
            </a:r>
            <a:r>
              <a:rPr sz="3177" i="1" spc="-536" baseline="-25462" dirty="0">
                <a:latin typeface="Times New Roman"/>
                <a:cs typeface="Times New Roman"/>
              </a:rPr>
              <a:t> </a:t>
            </a:r>
            <a:r>
              <a:rPr sz="1456" spc="13" dirty="0">
                <a:latin typeface="Times New Roman"/>
                <a:cs typeface="Times New Roman"/>
              </a:rPr>
              <a:t>3</a:t>
            </a:r>
            <a:endParaRPr sz="1456">
              <a:latin typeface="Times New Roman"/>
              <a:cs typeface="Times New Roman"/>
            </a:endParaRPr>
          </a:p>
        </p:txBody>
      </p:sp>
      <p:sp>
        <p:nvSpPr>
          <p:cNvPr id="4" name="object 4"/>
          <p:cNvSpPr txBox="1"/>
          <p:nvPr/>
        </p:nvSpPr>
        <p:spPr>
          <a:xfrm>
            <a:off x="4487282" y="4127797"/>
            <a:ext cx="116541" cy="238746"/>
          </a:xfrm>
          <a:prstGeom prst="rect">
            <a:avLst/>
          </a:prstGeom>
        </p:spPr>
        <p:txBody>
          <a:bodyPr vert="horz" wrap="square" lIns="0" tIns="14568" rIns="0" bIns="0" rtlCol="0">
            <a:spAutoFit/>
          </a:bodyPr>
          <a:lstStyle/>
          <a:p>
            <a:pPr marL="11206">
              <a:spcBef>
                <a:spcPts val="115"/>
              </a:spcBef>
            </a:pPr>
            <a:r>
              <a:rPr sz="1456" i="1" spc="13" dirty="0">
                <a:latin typeface="Times New Roman"/>
                <a:cs typeface="Times New Roman"/>
              </a:rPr>
              <a:t>d</a:t>
            </a:r>
            <a:endParaRPr sz="1456">
              <a:latin typeface="Times New Roman"/>
              <a:cs typeface="Times New Roman"/>
            </a:endParaRPr>
          </a:p>
        </p:txBody>
      </p:sp>
      <p:sp>
        <p:nvSpPr>
          <p:cNvPr id="5" name="object 5"/>
          <p:cNvSpPr txBox="1"/>
          <p:nvPr/>
        </p:nvSpPr>
        <p:spPr>
          <a:xfrm>
            <a:off x="3759797" y="3887095"/>
            <a:ext cx="116541" cy="238746"/>
          </a:xfrm>
          <a:prstGeom prst="rect">
            <a:avLst/>
          </a:prstGeom>
        </p:spPr>
        <p:txBody>
          <a:bodyPr vert="horz" wrap="square" lIns="0" tIns="14568" rIns="0" bIns="0" rtlCol="0">
            <a:spAutoFit/>
          </a:bodyPr>
          <a:lstStyle/>
          <a:p>
            <a:pPr marL="11206">
              <a:spcBef>
                <a:spcPts val="115"/>
              </a:spcBef>
            </a:pPr>
            <a:r>
              <a:rPr sz="1456" i="1" spc="13" dirty="0">
                <a:latin typeface="Times New Roman"/>
                <a:cs typeface="Times New Roman"/>
              </a:rPr>
              <a:t>d</a:t>
            </a:r>
            <a:endParaRPr sz="1456">
              <a:latin typeface="Times New Roman"/>
              <a:cs typeface="Times New Roman"/>
            </a:endParaRPr>
          </a:p>
        </p:txBody>
      </p:sp>
      <p:sp>
        <p:nvSpPr>
          <p:cNvPr id="6" name="object 6"/>
          <p:cNvSpPr txBox="1"/>
          <p:nvPr/>
        </p:nvSpPr>
        <p:spPr>
          <a:xfrm>
            <a:off x="3269428" y="3739004"/>
            <a:ext cx="3242422" cy="337238"/>
          </a:xfrm>
          <a:prstGeom prst="rect">
            <a:avLst/>
          </a:prstGeom>
        </p:spPr>
        <p:txBody>
          <a:bodyPr vert="horz" wrap="square" lIns="0" tIns="11206" rIns="0" bIns="0" rtlCol="0">
            <a:spAutoFit/>
          </a:bodyPr>
          <a:lstStyle/>
          <a:p>
            <a:pPr marL="33619">
              <a:spcBef>
                <a:spcPts val="88"/>
              </a:spcBef>
              <a:tabLst>
                <a:tab pos="653338" algn="l"/>
                <a:tab pos="1571709" algn="l"/>
              </a:tabLst>
            </a:pPr>
            <a:r>
              <a:rPr sz="2118" i="1" spc="35" dirty="0">
                <a:latin typeface="Times New Roman"/>
                <a:cs typeface="Times New Roman"/>
              </a:rPr>
              <a:t>D</a:t>
            </a:r>
            <a:r>
              <a:rPr sz="2118" b="1" spc="35" dirty="0">
                <a:latin typeface="Times New Roman"/>
                <a:cs typeface="Times New Roman"/>
              </a:rPr>
              <a:t>'(</a:t>
            </a:r>
            <a:r>
              <a:rPr sz="2118" i="1" spc="35" dirty="0">
                <a:latin typeface="Times New Roman"/>
                <a:cs typeface="Times New Roman"/>
              </a:rPr>
              <a:t>t	</a:t>
            </a:r>
            <a:r>
              <a:rPr sz="2118" b="1" dirty="0">
                <a:latin typeface="Times New Roman"/>
                <a:cs typeface="Times New Roman"/>
              </a:rPr>
              <a:t>)</a:t>
            </a:r>
            <a:r>
              <a:rPr sz="2118" b="1" spc="-31" dirty="0">
                <a:latin typeface="Times New Roman"/>
                <a:cs typeface="Times New Roman"/>
              </a:rPr>
              <a:t> </a:t>
            </a:r>
            <a:r>
              <a:rPr sz="2118" dirty="0">
                <a:latin typeface="Symbol"/>
                <a:cs typeface="Symbol"/>
              </a:rPr>
              <a:t></a:t>
            </a:r>
            <a:r>
              <a:rPr sz="2118" spc="212" dirty="0">
                <a:latin typeface="Times New Roman"/>
                <a:cs typeface="Times New Roman"/>
              </a:rPr>
              <a:t> </a:t>
            </a:r>
            <a:r>
              <a:rPr sz="3177" spc="13" baseline="34722" dirty="0">
                <a:latin typeface="Symbol"/>
                <a:cs typeface="Symbol"/>
              </a:rPr>
              <a:t></a:t>
            </a:r>
            <a:r>
              <a:rPr sz="3177" spc="13" baseline="34722" dirty="0">
                <a:latin typeface="Times New Roman"/>
                <a:cs typeface="Times New Roman"/>
              </a:rPr>
              <a:t>2</a:t>
            </a:r>
            <a:r>
              <a:rPr sz="3177" i="1" spc="13" baseline="34722" dirty="0">
                <a:latin typeface="Times New Roman"/>
                <a:cs typeface="Times New Roman"/>
              </a:rPr>
              <a:t>k	</a:t>
            </a:r>
            <a:r>
              <a:rPr sz="2118" i="1" spc="-4" dirty="0">
                <a:latin typeface="Times New Roman"/>
                <a:cs typeface="Times New Roman"/>
              </a:rPr>
              <a:t>persons </a:t>
            </a:r>
            <a:r>
              <a:rPr sz="2118" b="1" dirty="0">
                <a:latin typeface="Times New Roman"/>
                <a:cs typeface="Times New Roman"/>
              </a:rPr>
              <a:t>/ </a:t>
            </a:r>
            <a:r>
              <a:rPr sz="2118" i="1" spc="-4" dirty="0">
                <a:latin typeface="Times New Roman"/>
                <a:cs typeface="Times New Roman"/>
              </a:rPr>
              <a:t>year</a:t>
            </a:r>
            <a:r>
              <a:rPr sz="2118" i="1" spc="-441" dirty="0">
                <a:latin typeface="Times New Roman"/>
                <a:cs typeface="Times New Roman"/>
              </a:rPr>
              <a:t> </a:t>
            </a:r>
            <a:r>
              <a:rPr sz="2184" spc="19" baseline="37037" dirty="0">
                <a:latin typeface="Times New Roman"/>
                <a:cs typeface="Times New Roman"/>
              </a:rPr>
              <a:t>2</a:t>
            </a:r>
            <a:endParaRPr sz="2184" baseline="37037">
              <a:latin typeface="Times New Roman"/>
              <a:cs typeface="Times New Roman"/>
            </a:endParaRPr>
          </a:p>
        </p:txBody>
      </p:sp>
      <p:sp>
        <p:nvSpPr>
          <p:cNvPr id="7" name="object 7"/>
          <p:cNvSpPr/>
          <p:nvPr/>
        </p:nvSpPr>
        <p:spPr>
          <a:xfrm>
            <a:off x="4319643" y="5006339"/>
            <a:ext cx="291913" cy="0"/>
          </a:xfrm>
          <a:custGeom>
            <a:avLst/>
            <a:gdLst/>
            <a:ahLst/>
            <a:cxnLst/>
            <a:rect l="l" t="t" r="r" b="b"/>
            <a:pathLst>
              <a:path w="330835">
                <a:moveTo>
                  <a:pt x="0" y="0"/>
                </a:moveTo>
                <a:lnTo>
                  <a:pt x="330707" y="0"/>
                </a:lnTo>
              </a:path>
            </a:pathLst>
          </a:custGeom>
          <a:ln w="15898">
            <a:solidFill>
              <a:srgbClr val="000000"/>
            </a:solidFill>
          </a:ln>
        </p:spPr>
        <p:txBody>
          <a:bodyPr wrap="square" lIns="0" tIns="0" rIns="0" bIns="0" rtlCol="0"/>
          <a:lstStyle/>
          <a:p>
            <a:endParaRPr sz="1588"/>
          </a:p>
        </p:txBody>
      </p:sp>
      <p:sp>
        <p:nvSpPr>
          <p:cNvPr id="8" name="object 8"/>
          <p:cNvSpPr txBox="1"/>
          <p:nvPr/>
        </p:nvSpPr>
        <p:spPr>
          <a:xfrm>
            <a:off x="4299472" y="4854888"/>
            <a:ext cx="295275" cy="420431"/>
          </a:xfrm>
          <a:prstGeom prst="rect">
            <a:avLst/>
          </a:prstGeom>
        </p:spPr>
        <p:txBody>
          <a:bodyPr vert="horz" wrap="square" lIns="0" tIns="12886" rIns="0" bIns="0" rtlCol="0">
            <a:spAutoFit/>
          </a:bodyPr>
          <a:lstStyle/>
          <a:p>
            <a:pPr marL="33619">
              <a:spcBef>
                <a:spcPts val="101"/>
              </a:spcBef>
            </a:pPr>
            <a:r>
              <a:rPr sz="3971" i="1" baseline="-25000" dirty="0">
                <a:latin typeface="Times New Roman"/>
                <a:cs typeface="Times New Roman"/>
              </a:rPr>
              <a:t>t</a:t>
            </a:r>
            <a:r>
              <a:rPr sz="3971" i="1" spc="-649" baseline="-25000" dirty="0">
                <a:latin typeface="Times New Roman"/>
                <a:cs typeface="Times New Roman"/>
              </a:rPr>
              <a:t> </a:t>
            </a:r>
            <a:r>
              <a:rPr sz="1544" dirty="0">
                <a:latin typeface="Times New Roman"/>
                <a:cs typeface="Times New Roman"/>
              </a:rPr>
              <a:t>2</a:t>
            </a:r>
            <a:endParaRPr sz="1544">
              <a:latin typeface="Times New Roman"/>
              <a:cs typeface="Times New Roman"/>
            </a:endParaRPr>
          </a:p>
        </p:txBody>
      </p:sp>
      <p:sp>
        <p:nvSpPr>
          <p:cNvPr id="9" name="object 9"/>
          <p:cNvSpPr txBox="1"/>
          <p:nvPr/>
        </p:nvSpPr>
        <p:spPr>
          <a:xfrm>
            <a:off x="3182022" y="4741933"/>
            <a:ext cx="2402541" cy="420431"/>
          </a:xfrm>
          <a:prstGeom prst="rect">
            <a:avLst/>
          </a:prstGeom>
        </p:spPr>
        <p:txBody>
          <a:bodyPr vert="horz" wrap="square" lIns="0" tIns="12886" rIns="0" bIns="0" rtlCol="0">
            <a:spAutoFit/>
          </a:bodyPr>
          <a:lstStyle/>
          <a:p>
            <a:pPr marL="33619">
              <a:spcBef>
                <a:spcPts val="101"/>
              </a:spcBef>
              <a:tabLst>
                <a:tab pos="1199093" algn="l"/>
                <a:tab pos="1519038" algn="l"/>
              </a:tabLst>
            </a:pPr>
            <a:r>
              <a:rPr sz="2647" i="1" spc="124" dirty="0">
                <a:latin typeface="Times New Roman"/>
                <a:cs typeface="Times New Roman"/>
              </a:rPr>
              <a:t>D</a:t>
            </a:r>
            <a:r>
              <a:rPr sz="2647" spc="124" dirty="0">
                <a:latin typeface="Times New Roman"/>
                <a:cs typeface="Times New Roman"/>
              </a:rPr>
              <a:t>'(</a:t>
            </a:r>
            <a:r>
              <a:rPr sz="2647" i="1" spc="124" dirty="0">
                <a:latin typeface="Times New Roman"/>
                <a:cs typeface="Times New Roman"/>
              </a:rPr>
              <a:t>k</a:t>
            </a:r>
            <a:r>
              <a:rPr sz="2647" spc="124" dirty="0">
                <a:latin typeface="Times New Roman"/>
                <a:cs typeface="Times New Roman"/>
              </a:rPr>
              <a:t>)</a:t>
            </a:r>
            <a:r>
              <a:rPr sz="2647" spc="-49" dirty="0">
                <a:latin typeface="Times New Roman"/>
                <a:cs typeface="Times New Roman"/>
              </a:rPr>
              <a:t> </a:t>
            </a:r>
            <a:r>
              <a:rPr sz="2647" spc="4" dirty="0">
                <a:latin typeface="Symbol"/>
                <a:cs typeface="Symbol"/>
              </a:rPr>
              <a:t></a:t>
            </a:r>
            <a:r>
              <a:rPr sz="2647" spc="4" dirty="0">
                <a:latin typeface="Times New Roman"/>
                <a:cs typeface="Times New Roman"/>
              </a:rPr>
              <a:t>	</a:t>
            </a:r>
            <a:r>
              <a:rPr sz="3971" spc="6" baseline="35185" dirty="0">
                <a:latin typeface="Times New Roman"/>
                <a:cs typeface="Times New Roman"/>
              </a:rPr>
              <a:t>1	</a:t>
            </a:r>
            <a:r>
              <a:rPr sz="2647" i="1" dirty="0">
                <a:latin typeface="Times New Roman"/>
                <a:cs typeface="Times New Roman"/>
              </a:rPr>
              <a:t>year</a:t>
            </a:r>
            <a:r>
              <a:rPr sz="2647" i="1" spc="-449" dirty="0">
                <a:latin typeface="Times New Roman"/>
                <a:cs typeface="Times New Roman"/>
              </a:rPr>
              <a:t> </a:t>
            </a:r>
            <a:r>
              <a:rPr sz="2316" spc="66" baseline="42857" dirty="0">
                <a:latin typeface="Symbol"/>
                <a:cs typeface="Symbol"/>
              </a:rPr>
              <a:t></a:t>
            </a:r>
            <a:r>
              <a:rPr sz="2316" spc="66" baseline="42857" dirty="0">
                <a:latin typeface="Times New Roman"/>
                <a:cs typeface="Times New Roman"/>
              </a:rPr>
              <a:t>2</a:t>
            </a:r>
            <a:endParaRPr sz="2316" baseline="42857">
              <a:latin typeface="Times New Roman"/>
              <a:cs typeface="Times New Roman"/>
            </a:endParaRPr>
          </a:p>
        </p:txBody>
      </p:sp>
      <p:sp>
        <p:nvSpPr>
          <p:cNvPr id="10" name="object 10"/>
          <p:cNvSpPr txBox="1"/>
          <p:nvPr/>
        </p:nvSpPr>
        <p:spPr>
          <a:xfrm>
            <a:off x="4426770" y="5231012"/>
            <a:ext cx="121024" cy="250076"/>
          </a:xfrm>
          <a:prstGeom prst="rect">
            <a:avLst/>
          </a:prstGeom>
        </p:spPr>
        <p:txBody>
          <a:bodyPr vert="horz" wrap="square" lIns="0" tIns="12326" rIns="0" bIns="0" rtlCol="0">
            <a:spAutoFit/>
          </a:bodyPr>
          <a:lstStyle/>
          <a:p>
            <a:pPr marL="11206">
              <a:spcBef>
                <a:spcPts val="97"/>
              </a:spcBef>
            </a:pPr>
            <a:r>
              <a:rPr sz="1544" i="1" dirty="0">
                <a:latin typeface="Times New Roman"/>
                <a:cs typeface="Times New Roman"/>
              </a:rPr>
              <a:t>d</a:t>
            </a:r>
            <a:endParaRPr sz="1544">
              <a:latin typeface="Times New Roman"/>
              <a:cs typeface="Times New Roman"/>
            </a:endParaRPr>
          </a:p>
        </p:txBody>
      </p:sp>
      <p:sp>
        <p:nvSpPr>
          <p:cNvPr id="11" name="object 11"/>
          <p:cNvSpPr txBox="1"/>
          <p:nvPr/>
        </p:nvSpPr>
        <p:spPr>
          <a:xfrm>
            <a:off x="2389088" y="1781286"/>
            <a:ext cx="7263093" cy="1407927"/>
          </a:xfrm>
          <a:prstGeom prst="rect">
            <a:avLst/>
          </a:prstGeom>
        </p:spPr>
        <p:txBody>
          <a:bodyPr vert="horz" wrap="square" lIns="0" tIns="10646" rIns="0" bIns="0" rtlCol="0">
            <a:spAutoFit/>
          </a:bodyPr>
          <a:lstStyle/>
          <a:p>
            <a:pPr marL="22413">
              <a:spcBef>
                <a:spcPts val="84"/>
              </a:spcBef>
            </a:pPr>
            <a:r>
              <a:rPr sz="2471" b="1" spc="-4" dirty="0">
                <a:solidFill>
                  <a:srgbClr val="CC0000"/>
                </a:solidFill>
                <a:latin typeface="Times New Roman"/>
                <a:cs typeface="Times New Roman"/>
              </a:rPr>
              <a:t>Manpower</a:t>
            </a:r>
            <a:r>
              <a:rPr sz="2471" b="1" spc="-13" dirty="0">
                <a:solidFill>
                  <a:srgbClr val="CC0000"/>
                </a:solidFill>
                <a:latin typeface="Times New Roman"/>
                <a:cs typeface="Times New Roman"/>
              </a:rPr>
              <a:t> </a:t>
            </a:r>
            <a:r>
              <a:rPr sz="2471" b="1" dirty="0">
                <a:solidFill>
                  <a:srgbClr val="CC0000"/>
                </a:solidFill>
                <a:latin typeface="Times New Roman"/>
                <a:cs typeface="Times New Roman"/>
              </a:rPr>
              <a:t>buildup</a:t>
            </a:r>
            <a:endParaRPr sz="2471">
              <a:latin typeface="Times New Roman"/>
              <a:cs typeface="Times New Roman"/>
            </a:endParaRPr>
          </a:p>
          <a:p>
            <a:pPr marL="89092" marR="38102">
              <a:spcBef>
                <a:spcPts val="2012"/>
              </a:spcBef>
            </a:pPr>
            <a:r>
              <a:rPr sz="2471" dirty="0">
                <a:solidFill>
                  <a:srgbClr val="653200"/>
                </a:solidFill>
                <a:latin typeface="Times New Roman"/>
                <a:cs typeface="Times New Roman"/>
              </a:rPr>
              <a:t>D is </a:t>
            </a:r>
            <a:r>
              <a:rPr sz="2471" spc="-4" dirty="0">
                <a:solidFill>
                  <a:srgbClr val="653200"/>
                </a:solidFill>
                <a:latin typeface="Times New Roman"/>
                <a:cs typeface="Times New Roman"/>
              </a:rPr>
              <a:t>dependent upon “K”. The derivative </a:t>
            </a:r>
            <a:r>
              <a:rPr sz="2471" dirty="0">
                <a:solidFill>
                  <a:srgbClr val="653200"/>
                </a:solidFill>
                <a:latin typeface="Times New Roman"/>
                <a:cs typeface="Times New Roman"/>
              </a:rPr>
              <a:t>of D </a:t>
            </a:r>
            <a:r>
              <a:rPr sz="2471" spc="-4" dirty="0">
                <a:solidFill>
                  <a:srgbClr val="653200"/>
                </a:solidFill>
                <a:latin typeface="Times New Roman"/>
                <a:cs typeface="Times New Roman"/>
              </a:rPr>
              <a:t>relative </a:t>
            </a:r>
            <a:r>
              <a:rPr sz="2471" dirty="0">
                <a:solidFill>
                  <a:srgbClr val="653200"/>
                </a:solidFill>
                <a:latin typeface="Times New Roman"/>
                <a:cs typeface="Times New Roman"/>
              </a:rPr>
              <a:t>to  </a:t>
            </a:r>
            <a:r>
              <a:rPr sz="2471" spc="-4" dirty="0">
                <a:solidFill>
                  <a:srgbClr val="653200"/>
                </a:solidFill>
                <a:latin typeface="Times New Roman"/>
                <a:cs typeface="Times New Roman"/>
              </a:rPr>
              <a:t>“K” and “t</a:t>
            </a:r>
            <a:r>
              <a:rPr sz="2515" spc="-6" baseline="-20467" dirty="0">
                <a:solidFill>
                  <a:srgbClr val="653200"/>
                </a:solidFill>
                <a:latin typeface="Times New Roman"/>
                <a:cs typeface="Times New Roman"/>
              </a:rPr>
              <a:t>d</a:t>
            </a:r>
            <a:r>
              <a:rPr sz="2471" spc="-4" dirty="0">
                <a:solidFill>
                  <a:srgbClr val="653200"/>
                </a:solidFill>
                <a:latin typeface="Times New Roman"/>
                <a:cs typeface="Times New Roman"/>
              </a:rPr>
              <a:t>”</a:t>
            </a:r>
            <a:r>
              <a:rPr sz="2471" spc="-26" dirty="0">
                <a:solidFill>
                  <a:srgbClr val="653200"/>
                </a:solidFill>
                <a:latin typeface="Times New Roman"/>
                <a:cs typeface="Times New Roman"/>
              </a:rPr>
              <a:t> </a:t>
            </a:r>
            <a:r>
              <a:rPr sz="2471" spc="-4" dirty="0">
                <a:solidFill>
                  <a:srgbClr val="653200"/>
                </a:solidFill>
                <a:latin typeface="Times New Roman"/>
                <a:cs typeface="Times New Roman"/>
              </a:rPr>
              <a:t>are</a:t>
            </a:r>
            <a:endParaRPr sz="2471">
              <a:latin typeface="Times New Roman"/>
              <a:cs typeface="Times New Roman"/>
            </a:endParaRPr>
          </a:p>
        </p:txBody>
      </p:sp>
      <p:sp>
        <p:nvSpPr>
          <p:cNvPr id="12" name="object 12"/>
          <p:cNvSpPr txBox="1">
            <a:spLocks noGrp="1"/>
          </p:cNvSpPr>
          <p:nvPr>
            <p:ph type="title"/>
          </p:nvPr>
        </p:nvSpPr>
        <p:spPr>
          <a:xfrm>
            <a:off x="1267326" y="566430"/>
            <a:ext cx="69408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3" name="object 1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4" name="object 1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140</a:t>
            </a:r>
            <a:endParaRPr sz="1235">
              <a:latin typeface="Arial"/>
              <a:cs typeface="Arial"/>
            </a:endParaRPr>
          </a:p>
        </p:txBody>
      </p:sp>
    </p:spTree>
    <p:extLst>
      <p:ext uri="{BB962C8B-B14F-4D97-AF65-F5344CB8AC3E}">
        <p14:creationId xmlns:p14="http://schemas.microsoft.com/office/powerpoint/2010/main" val="165639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2491" y="566430"/>
            <a:ext cx="623569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0294" y="1633369"/>
            <a:ext cx="7257490" cy="3943033"/>
          </a:xfrm>
          <a:prstGeom prst="rect">
            <a:avLst/>
          </a:prstGeom>
        </p:spPr>
        <p:txBody>
          <a:bodyPr vert="horz" wrap="square" lIns="0" tIns="11206" rIns="0" bIns="0" rtlCol="0">
            <a:spAutoFit/>
          </a:bodyPr>
          <a:lstStyle/>
          <a:p>
            <a:pPr marL="11206">
              <a:spcBef>
                <a:spcPts val="88"/>
              </a:spcBef>
            </a:pPr>
            <a:r>
              <a:rPr sz="2294" u="heavy" spc="-4" dirty="0">
                <a:uFill>
                  <a:solidFill>
                    <a:srgbClr val="000000"/>
                  </a:solidFill>
                </a:uFill>
                <a:latin typeface="Times New Roman"/>
                <a:cs typeface="Times New Roman"/>
              </a:rPr>
              <a:t>Special</a:t>
            </a:r>
            <a:r>
              <a:rPr sz="2294" u="heavy" spc="-13" dirty="0">
                <a:uFill>
                  <a:solidFill>
                    <a:srgbClr val="000000"/>
                  </a:solidFill>
                </a:uFill>
                <a:latin typeface="Times New Roman"/>
                <a:cs typeface="Times New Roman"/>
              </a:rPr>
              <a:t> </a:t>
            </a:r>
            <a:r>
              <a:rPr sz="2294" u="heavy" spc="-4" dirty="0">
                <a:uFill>
                  <a:solidFill>
                    <a:srgbClr val="000000"/>
                  </a:solidFill>
                </a:uFill>
                <a:latin typeface="Times New Roman"/>
                <a:cs typeface="Times New Roman"/>
              </a:rPr>
              <a:t>features</a:t>
            </a:r>
            <a:endParaRPr sz="2294">
              <a:latin typeface="Times New Roman"/>
              <a:cs typeface="Times New Roman"/>
            </a:endParaRPr>
          </a:p>
          <a:p>
            <a:pPr>
              <a:spcBef>
                <a:spcPts val="44"/>
              </a:spcBef>
            </a:pPr>
            <a:endParaRPr sz="1941">
              <a:latin typeface="Times New Roman"/>
              <a:cs typeface="Times New Roman"/>
            </a:endParaRPr>
          </a:p>
          <a:p>
            <a:pPr marL="414079" marR="5043" indent="-403433" algn="just">
              <a:lnSpc>
                <a:spcPct val="100099"/>
              </a:lnSpc>
              <a:buFont typeface="MS Gothic"/>
              <a:buChar char="➢"/>
              <a:tabLst>
                <a:tab pos="414640" algn="l"/>
              </a:tabLst>
            </a:pPr>
            <a:r>
              <a:rPr sz="2294" dirty="0">
                <a:solidFill>
                  <a:srgbClr val="CC6500"/>
                </a:solidFill>
                <a:latin typeface="Times New Roman"/>
                <a:cs typeface="Times New Roman"/>
              </a:rPr>
              <a:t>Function point </a:t>
            </a:r>
            <a:r>
              <a:rPr sz="2294" spc="-4" dirty="0">
                <a:solidFill>
                  <a:srgbClr val="CC6500"/>
                </a:solidFill>
                <a:latin typeface="Times New Roman"/>
                <a:cs typeface="Times New Roman"/>
              </a:rPr>
              <a:t>approach is </a:t>
            </a:r>
            <a:r>
              <a:rPr sz="2294" dirty="0">
                <a:solidFill>
                  <a:srgbClr val="CC6500"/>
                </a:solidFill>
                <a:latin typeface="Times New Roman"/>
                <a:cs typeface="Times New Roman"/>
              </a:rPr>
              <a:t>independent of </a:t>
            </a:r>
            <a:r>
              <a:rPr sz="2294" spc="-4" dirty="0">
                <a:solidFill>
                  <a:srgbClr val="CC6500"/>
                </a:solidFill>
                <a:latin typeface="Times New Roman"/>
                <a:cs typeface="Times New Roman"/>
              </a:rPr>
              <a:t>the language,  </a:t>
            </a:r>
            <a:r>
              <a:rPr sz="2294" dirty="0">
                <a:solidFill>
                  <a:srgbClr val="CC6500"/>
                </a:solidFill>
                <a:latin typeface="Times New Roman"/>
                <a:cs typeface="Times New Roman"/>
              </a:rPr>
              <a:t>tools, or </a:t>
            </a:r>
            <a:r>
              <a:rPr sz="2294" spc="-4" dirty="0">
                <a:solidFill>
                  <a:srgbClr val="CC6500"/>
                </a:solidFill>
                <a:latin typeface="Times New Roman"/>
                <a:cs typeface="Times New Roman"/>
              </a:rPr>
              <a:t>methodologies </a:t>
            </a:r>
            <a:r>
              <a:rPr sz="2294" dirty="0">
                <a:solidFill>
                  <a:srgbClr val="CC6500"/>
                </a:solidFill>
                <a:latin typeface="Times New Roman"/>
                <a:cs typeface="Times New Roman"/>
              </a:rPr>
              <a:t>used for implementation; </a:t>
            </a:r>
            <a:r>
              <a:rPr sz="2294" spc="-4" dirty="0">
                <a:solidFill>
                  <a:srgbClr val="CC6500"/>
                </a:solidFill>
                <a:latin typeface="Times New Roman"/>
                <a:cs typeface="Times New Roman"/>
              </a:rPr>
              <a:t>i.e. </a:t>
            </a:r>
            <a:r>
              <a:rPr sz="2294" dirty="0">
                <a:solidFill>
                  <a:srgbClr val="CC6500"/>
                </a:solidFill>
                <a:latin typeface="Times New Roman"/>
                <a:cs typeface="Times New Roman"/>
              </a:rPr>
              <a:t>they  do not take into </a:t>
            </a:r>
            <a:r>
              <a:rPr sz="2294" spc="-4" dirty="0">
                <a:solidFill>
                  <a:srgbClr val="CC6500"/>
                </a:solidFill>
                <a:latin typeface="Times New Roman"/>
                <a:cs typeface="Times New Roman"/>
              </a:rPr>
              <a:t>consideration programming languages,  </a:t>
            </a:r>
            <a:r>
              <a:rPr sz="2294" dirty="0">
                <a:solidFill>
                  <a:srgbClr val="CC6500"/>
                </a:solidFill>
                <a:latin typeface="Times New Roman"/>
                <a:cs typeface="Times New Roman"/>
              </a:rPr>
              <a:t>data </a:t>
            </a:r>
            <a:r>
              <a:rPr sz="2294" spc="-4" dirty="0">
                <a:solidFill>
                  <a:srgbClr val="CC6500"/>
                </a:solidFill>
                <a:latin typeface="Times New Roman"/>
                <a:cs typeface="Times New Roman"/>
              </a:rPr>
              <a:t>base management systems, processing hardware </a:t>
            </a:r>
            <a:r>
              <a:rPr sz="2294" dirty="0">
                <a:solidFill>
                  <a:srgbClr val="CC6500"/>
                </a:solidFill>
                <a:latin typeface="Times New Roman"/>
                <a:cs typeface="Times New Roman"/>
              </a:rPr>
              <a:t>or  </a:t>
            </a:r>
            <a:r>
              <a:rPr sz="2294" spc="-4" dirty="0">
                <a:solidFill>
                  <a:srgbClr val="CC6500"/>
                </a:solidFill>
                <a:latin typeface="Times New Roman"/>
                <a:cs typeface="Times New Roman"/>
              </a:rPr>
              <a:t>any other data </a:t>
            </a:r>
            <a:r>
              <a:rPr sz="2294" dirty="0">
                <a:solidFill>
                  <a:srgbClr val="CC6500"/>
                </a:solidFill>
                <a:latin typeface="Times New Roman"/>
                <a:cs typeface="Times New Roman"/>
              </a:rPr>
              <a:t>base</a:t>
            </a:r>
            <a:r>
              <a:rPr sz="2294" spc="-18" dirty="0">
                <a:solidFill>
                  <a:srgbClr val="CC6500"/>
                </a:solidFill>
                <a:latin typeface="Times New Roman"/>
                <a:cs typeface="Times New Roman"/>
              </a:rPr>
              <a:t> </a:t>
            </a:r>
            <a:r>
              <a:rPr sz="2294" spc="-4" dirty="0">
                <a:solidFill>
                  <a:srgbClr val="CC6500"/>
                </a:solidFill>
                <a:latin typeface="Times New Roman"/>
                <a:cs typeface="Times New Roman"/>
              </a:rPr>
              <a:t>technology.</a:t>
            </a:r>
            <a:endParaRPr sz="2294">
              <a:latin typeface="Times New Roman"/>
              <a:cs typeface="Times New Roman"/>
            </a:endParaRPr>
          </a:p>
          <a:p>
            <a:pPr marL="414079" marR="4483" indent="-403433" algn="just">
              <a:lnSpc>
                <a:spcPct val="100099"/>
              </a:lnSpc>
              <a:spcBef>
                <a:spcPts val="759"/>
              </a:spcBef>
              <a:buFont typeface="MS Gothic"/>
              <a:buChar char="➢"/>
              <a:tabLst>
                <a:tab pos="414640" algn="l"/>
              </a:tabLst>
            </a:pPr>
            <a:r>
              <a:rPr sz="2294" dirty="0">
                <a:solidFill>
                  <a:srgbClr val="650065"/>
                </a:solidFill>
                <a:latin typeface="Times New Roman"/>
                <a:cs typeface="Times New Roman"/>
              </a:rPr>
              <a:t>Function points </a:t>
            </a:r>
            <a:r>
              <a:rPr sz="2294" spc="-4" dirty="0">
                <a:solidFill>
                  <a:srgbClr val="650065"/>
                </a:solidFill>
                <a:latin typeface="Times New Roman"/>
                <a:cs typeface="Times New Roman"/>
              </a:rPr>
              <a:t>can </a:t>
            </a:r>
            <a:r>
              <a:rPr sz="2294" dirty="0">
                <a:solidFill>
                  <a:srgbClr val="650065"/>
                </a:solidFill>
                <a:latin typeface="Times New Roman"/>
                <a:cs typeface="Times New Roman"/>
              </a:rPr>
              <a:t>be </a:t>
            </a:r>
            <a:r>
              <a:rPr sz="2294" spc="-4" dirty="0">
                <a:solidFill>
                  <a:srgbClr val="650065"/>
                </a:solidFill>
                <a:latin typeface="Times New Roman"/>
                <a:cs typeface="Times New Roman"/>
              </a:rPr>
              <a:t>estimated </a:t>
            </a:r>
            <a:r>
              <a:rPr sz="2294" dirty="0">
                <a:solidFill>
                  <a:srgbClr val="650065"/>
                </a:solidFill>
                <a:latin typeface="Times New Roman"/>
                <a:cs typeface="Times New Roman"/>
              </a:rPr>
              <a:t>from </a:t>
            </a:r>
            <a:r>
              <a:rPr sz="2294" spc="-4" dirty="0">
                <a:solidFill>
                  <a:srgbClr val="650065"/>
                </a:solidFill>
                <a:latin typeface="Times New Roman"/>
                <a:cs typeface="Times New Roman"/>
              </a:rPr>
              <a:t>requirement  specification </a:t>
            </a:r>
            <a:r>
              <a:rPr sz="2294" dirty="0">
                <a:solidFill>
                  <a:srgbClr val="650065"/>
                </a:solidFill>
                <a:latin typeface="Times New Roman"/>
                <a:cs typeface="Times New Roman"/>
              </a:rPr>
              <a:t>or design </a:t>
            </a:r>
            <a:r>
              <a:rPr sz="2294" spc="-4" dirty="0">
                <a:solidFill>
                  <a:srgbClr val="650065"/>
                </a:solidFill>
                <a:latin typeface="Times New Roman"/>
                <a:cs typeface="Times New Roman"/>
              </a:rPr>
              <a:t>specification, thus </a:t>
            </a:r>
            <a:r>
              <a:rPr sz="2294" dirty="0">
                <a:solidFill>
                  <a:srgbClr val="650065"/>
                </a:solidFill>
                <a:latin typeface="Times New Roman"/>
                <a:cs typeface="Times New Roman"/>
              </a:rPr>
              <a:t>making </a:t>
            </a:r>
            <a:r>
              <a:rPr sz="2294" spc="-4" dirty="0">
                <a:solidFill>
                  <a:srgbClr val="650065"/>
                </a:solidFill>
                <a:latin typeface="Times New Roman"/>
                <a:cs typeface="Times New Roman"/>
              </a:rPr>
              <a:t>it  </a:t>
            </a:r>
            <a:r>
              <a:rPr sz="2294" dirty="0">
                <a:solidFill>
                  <a:srgbClr val="650065"/>
                </a:solidFill>
                <a:latin typeface="Times New Roman"/>
                <a:cs typeface="Times New Roman"/>
              </a:rPr>
              <a:t>possible </a:t>
            </a:r>
            <a:r>
              <a:rPr sz="2294" spc="-4" dirty="0">
                <a:solidFill>
                  <a:srgbClr val="650065"/>
                </a:solidFill>
                <a:latin typeface="Times New Roman"/>
                <a:cs typeface="Times New Roman"/>
              </a:rPr>
              <a:t>to estimate </a:t>
            </a:r>
            <a:r>
              <a:rPr sz="2294" dirty="0">
                <a:solidFill>
                  <a:srgbClr val="650065"/>
                </a:solidFill>
                <a:latin typeface="Times New Roman"/>
                <a:cs typeface="Times New Roman"/>
              </a:rPr>
              <a:t>development </a:t>
            </a:r>
            <a:r>
              <a:rPr sz="2294" spc="-4" dirty="0">
                <a:solidFill>
                  <a:srgbClr val="650065"/>
                </a:solidFill>
                <a:latin typeface="Times New Roman"/>
                <a:cs typeface="Times New Roman"/>
              </a:rPr>
              <a:t>efforts in early phases </a:t>
            </a:r>
            <a:r>
              <a:rPr sz="2294" dirty="0">
                <a:solidFill>
                  <a:srgbClr val="650065"/>
                </a:solidFill>
                <a:latin typeface="Times New Roman"/>
                <a:cs typeface="Times New Roman"/>
              </a:rPr>
              <a:t>of  </a:t>
            </a:r>
            <a:r>
              <a:rPr sz="2294" spc="-4" dirty="0">
                <a:solidFill>
                  <a:srgbClr val="650065"/>
                </a:solidFill>
                <a:latin typeface="Times New Roman"/>
                <a:cs typeface="Times New Roman"/>
              </a:rPr>
              <a:t>development.</a:t>
            </a:r>
            <a:endParaRPr sz="2294">
              <a:latin typeface="Times New Roman"/>
              <a:cs typeface="Times New Roman"/>
            </a:endParaRPr>
          </a:p>
        </p:txBody>
      </p:sp>
    </p:spTree>
    <p:extLst>
      <p:ext uri="{BB962C8B-B14F-4D97-AF65-F5344CB8AC3E}">
        <p14:creationId xmlns:p14="http://schemas.microsoft.com/office/powerpoint/2010/main" val="334512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7882" y="1700430"/>
            <a:ext cx="7437344" cy="989649"/>
          </a:xfrm>
          <a:prstGeom prst="rect">
            <a:avLst/>
          </a:prstGeom>
        </p:spPr>
        <p:txBody>
          <a:bodyPr vert="horz" wrap="square" lIns="0" tIns="11766" rIns="0" bIns="0" rtlCol="0">
            <a:spAutoFit/>
          </a:bodyPr>
          <a:lstStyle/>
          <a:p>
            <a:pPr marL="33619" marR="26896" algn="just">
              <a:lnSpc>
                <a:spcPct val="99800"/>
              </a:lnSpc>
              <a:spcBef>
                <a:spcPts val="93"/>
              </a:spcBef>
            </a:pPr>
            <a:r>
              <a:rPr sz="2118" spc="-4" dirty="0">
                <a:solidFill>
                  <a:srgbClr val="653200"/>
                </a:solidFill>
                <a:latin typeface="Times New Roman"/>
                <a:cs typeface="Times New Roman"/>
              </a:rPr>
              <a:t>D</a:t>
            </a:r>
            <a:r>
              <a:rPr sz="2118" spc="-6" baseline="24305" dirty="0">
                <a:solidFill>
                  <a:srgbClr val="653200"/>
                </a:solidFill>
                <a:latin typeface="Times New Roman"/>
                <a:cs typeface="Times New Roman"/>
              </a:rPr>
              <a:t>1</a:t>
            </a:r>
            <a:r>
              <a:rPr sz="2118" spc="-4" dirty="0">
                <a:solidFill>
                  <a:srgbClr val="653200"/>
                </a:solidFill>
                <a:latin typeface="Times New Roman"/>
                <a:cs typeface="Times New Roman"/>
              </a:rPr>
              <a:t>(K) will always be very </a:t>
            </a:r>
            <a:r>
              <a:rPr sz="2118" spc="-9" dirty="0">
                <a:solidFill>
                  <a:srgbClr val="653200"/>
                </a:solidFill>
                <a:latin typeface="Times New Roman"/>
                <a:cs typeface="Times New Roman"/>
              </a:rPr>
              <a:t>much </a:t>
            </a:r>
            <a:r>
              <a:rPr sz="2118" spc="-4" dirty="0">
                <a:solidFill>
                  <a:srgbClr val="653200"/>
                </a:solidFill>
                <a:latin typeface="Times New Roman"/>
                <a:cs typeface="Times New Roman"/>
              </a:rPr>
              <a:t>smaller than the absolute </a:t>
            </a:r>
            <a:r>
              <a:rPr sz="2118" spc="-9" dirty="0">
                <a:solidFill>
                  <a:srgbClr val="653200"/>
                </a:solidFill>
                <a:latin typeface="Times New Roman"/>
                <a:cs typeface="Times New Roman"/>
              </a:rPr>
              <a:t>value </a:t>
            </a:r>
            <a:r>
              <a:rPr sz="2118" spc="-4" dirty="0">
                <a:solidFill>
                  <a:srgbClr val="653200"/>
                </a:solidFill>
                <a:latin typeface="Times New Roman"/>
                <a:cs typeface="Times New Roman"/>
              </a:rPr>
              <a:t>of  D</a:t>
            </a:r>
            <a:r>
              <a:rPr sz="2118" spc="-6" baseline="24305" dirty="0">
                <a:solidFill>
                  <a:srgbClr val="653200"/>
                </a:solidFill>
                <a:latin typeface="Times New Roman"/>
                <a:cs typeface="Times New Roman"/>
              </a:rPr>
              <a:t>1</a:t>
            </a:r>
            <a:r>
              <a:rPr sz="2118" spc="-4" dirty="0">
                <a:solidFill>
                  <a:srgbClr val="653200"/>
                </a:solidFill>
                <a:latin typeface="Times New Roman"/>
                <a:cs typeface="Times New Roman"/>
              </a:rPr>
              <a:t>(t</a:t>
            </a:r>
            <a:r>
              <a:rPr sz="2118" spc="-6" baseline="-20833" dirty="0">
                <a:solidFill>
                  <a:srgbClr val="653200"/>
                </a:solidFill>
                <a:latin typeface="Times New Roman"/>
                <a:cs typeface="Times New Roman"/>
              </a:rPr>
              <a:t>d</a:t>
            </a:r>
            <a:r>
              <a:rPr sz="2118" spc="-4" dirty="0">
                <a:solidFill>
                  <a:srgbClr val="653200"/>
                </a:solidFill>
                <a:latin typeface="Times New Roman"/>
                <a:cs typeface="Times New Roman"/>
              </a:rPr>
              <a:t>). This difference </a:t>
            </a:r>
            <a:r>
              <a:rPr sz="2118" dirty="0">
                <a:solidFill>
                  <a:srgbClr val="653200"/>
                </a:solidFill>
                <a:latin typeface="Times New Roman"/>
                <a:cs typeface="Times New Roman"/>
              </a:rPr>
              <a:t>in </a:t>
            </a:r>
            <a:r>
              <a:rPr sz="2118" spc="-9" dirty="0">
                <a:solidFill>
                  <a:srgbClr val="653200"/>
                </a:solidFill>
                <a:latin typeface="Times New Roman"/>
                <a:cs typeface="Times New Roman"/>
              </a:rPr>
              <a:t>sensitivity </a:t>
            </a:r>
            <a:r>
              <a:rPr sz="2118" dirty="0">
                <a:solidFill>
                  <a:srgbClr val="653200"/>
                </a:solidFill>
                <a:latin typeface="Times New Roman"/>
                <a:cs typeface="Times New Roman"/>
              </a:rPr>
              <a:t>is </a:t>
            </a:r>
            <a:r>
              <a:rPr sz="2118" spc="-4" dirty="0">
                <a:solidFill>
                  <a:srgbClr val="653200"/>
                </a:solidFill>
                <a:latin typeface="Times New Roman"/>
                <a:cs typeface="Times New Roman"/>
              </a:rPr>
              <a:t>shown by considering two  projects</a:t>
            </a:r>
            <a:endParaRPr sz="2118">
              <a:latin typeface="Times New Roman"/>
              <a:cs typeface="Times New Roman"/>
            </a:endParaRPr>
          </a:p>
        </p:txBody>
      </p:sp>
      <p:sp>
        <p:nvSpPr>
          <p:cNvPr id="3" name="object 3"/>
          <p:cNvSpPr txBox="1"/>
          <p:nvPr/>
        </p:nvSpPr>
        <p:spPr>
          <a:xfrm>
            <a:off x="2471563" y="3006139"/>
            <a:ext cx="1046629" cy="664396"/>
          </a:xfrm>
          <a:prstGeom prst="rect">
            <a:avLst/>
          </a:prstGeom>
        </p:spPr>
        <p:txBody>
          <a:bodyPr vert="horz" wrap="square" lIns="0" tIns="22971" rIns="0" bIns="0" rtlCol="0">
            <a:spAutoFit/>
          </a:bodyPr>
          <a:lstStyle/>
          <a:p>
            <a:pPr marL="11206" marR="4483">
              <a:lnSpc>
                <a:spcPts val="2532"/>
              </a:lnSpc>
              <a:spcBef>
                <a:spcPts val="180"/>
              </a:spcBef>
            </a:pPr>
            <a:r>
              <a:rPr sz="2118" spc="-4" dirty="0">
                <a:solidFill>
                  <a:srgbClr val="326500"/>
                </a:solidFill>
                <a:latin typeface="Times New Roman"/>
                <a:cs typeface="Times New Roman"/>
              </a:rPr>
              <a:t>Project</a:t>
            </a:r>
            <a:r>
              <a:rPr sz="2118" spc="-71" dirty="0">
                <a:solidFill>
                  <a:srgbClr val="326500"/>
                </a:solidFill>
                <a:latin typeface="Times New Roman"/>
                <a:cs typeface="Times New Roman"/>
              </a:rPr>
              <a:t> </a:t>
            </a:r>
            <a:r>
              <a:rPr sz="2118" dirty="0">
                <a:solidFill>
                  <a:srgbClr val="326500"/>
                </a:solidFill>
                <a:latin typeface="Times New Roman"/>
                <a:cs typeface="Times New Roman"/>
              </a:rPr>
              <a:t>A  </a:t>
            </a:r>
            <a:r>
              <a:rPr sz="2118" spc="-4" dirty="0">
                <a:solidFill>
                  <a:srgbClr val="CC6500"/>
                </a:solidFill>
                <a:latin typeface="Times New Roman"/>
                <a:cs typeface="Times New Roman"/>
              </a:rPr>
              <a:t>Project</a:t>
            </a:r>
            <a:r>
              <a:rPr sz="2118" spc="-57" dirty="0">
                <a:solidFill>
                  <a:srgbClr val="CC6500"/>
                </a:solidFill>
                <a:latin typeface="Times New Roman"/>
                <a:cs typeface="Times New Roman"/>
              </a:rPr>
              <a:t> </a:t>
            </a:r>
            <a:r>
              <a:rPr sz="2118" dirty="0">
                <a:solidFill>
                  <a:srgbClr val="CC6500"/>
                </a:solidFill>
                <a:latin typeface="Times New Roman"/>
                <a:cs typeface="Times New Roman"/>
              </a:rPr>
              <a:t>B</a:t>
            </a:r>
            <a:endParaRPr sz="2118">
              <a:latin typeface="Times New Roman"/>
              <a:cs typeface="Times New Roman"/>
            </a:endParaRPr>
          </a:p>
        </p:txBody>
      </p:sp>
      <p:sp>
        <p:nvSpPr>
          <p:cNvPr id="4" name="object 4"/>
          <p:cNvSpPr txBox="1"/>
          <p:nvPr/>
        </p:nvSpPr>
        <p:spPr>
          <a:xfrm>
            <a:off x="4062800" y="3006139"/>
            <a:ext cx="3567393" cy="652517"/>
          </a:xfrm>
          <a:prstGeom prst="rect">
            <a:avLst/>
          </a:prstGeom>
        </p:spPr>
        <p:txBody>
          <a:bodyPr vert="horz" wrap="square" lIns="0" tIns="11206" rIns="0" bIns="0" rtlCol="0">
            <a:spAutoFit/>
          </a:bodyPr>
          <a:lstStyle/>
          <a:p>
            <a:pPr marL="33619">
              <a:lnSpc>
                <a:spcPts val="2537"/>
              </a:lnSpc>
              <a:spcBef>
                <a:spcPts val="88"/>
              </a:spcBef>
            </a:pPr>
            <a:r>
              <a:rPr sz="2118" dirty="0">
                <a:solidFill>
                  <a:srgbClr val="326500"/>
                </a:solidFill>
                <a:latin typeface="Times New Roman"/>
                <a:cs typeface="Times New Roman"/>
              </a:rPr>
              <a:t>: </a:t>
            </a:r>
            <a:r>
              <a:rPr sz="2118" spc="-4" dirty="0">
                <a:solidFill>
                  <a:srgbClr val="326500"/>
                </a:solidFill>
                <a:latin typeface="Times New Roman"/>
                <a:cs typeface="Times New Roman"/>
              </a:rPr>
              <a:t>Cost </a:t>
            </a:r>
            <a:r>
              <a:rPr sz="2118" dirty="0">
                <a:solidFill>
                  <a:srgbClr val="326500"/>
                </a:solidFill>
                <a:latin typeface="Times New Roman"/>
                <a:cs typeface="Times New Roman"/>
              </a:rPr>
              <a:t>= </a:t>
            </a:r>
            <a:r>
              <a:rPr sz="2118" spc="-4" dirty="0">
                <a:solidFill>
                  <a:srgbClr val="326500"/>
                </a:solidFill>
                <a:latin typeface="Times New Roman"/>
                <a:cs typeface="Times New Roman"/>
              </a:rPr>
              <a:t>20 PY </a:t>
            </a:r>
            <a:r>
              <a:rPr sz="2118" dirty="0">
                <a:solidFill>
                  <a:srgbClr val="326500"/>
                </a:solidFill>
                <a:latin typeface="Times New Roman"/>
                <a:cs typeface="Times New Roman"/>
              </a:rPr>
              <a:t>&amp; </a:t>
            </a:r>
            <a:r>
              <a:rPr sz="2118" spc="-4" dirty="0">
                <a:solidFill>
                  <a:srgbClr val="326500"/>
                </a:solidFill>
                <a:latin typeface="Times New Roman"/>
                <a:cs typeface="Times New Roman"/>
              </a:rPr>
              <a:t>t</a:t>
            </a:r>
            <a:r>
              <a:rPr sz="2118" spc="-6" baseline="-20833" dirty="0">
                <a:solidFill>
                  <a:srgbClr val="326500"/>
                </a:solidFill>
                <a:latin typeface="Times New Roman"/>
                <a:cs typeface="Times New Roman"/>
              </a:rPr>
              <a:t>d </a:t>
            </a:r>
            <a:r>
              <a:rPr sz="2118" dirty="0">
                <a:solidFill>
                  <a:srgbClr val="326500"/>
                </a:solidFill>
                <a:latin typeface="Times New Roman"/>
                <a:cs typeface="Times New Roman"/>
              </a:rPr>
              <a:t>= 1</a:t>
            </a:r>
            <a:r>
              <a:rPr sz="2118" spc="-221" dirty="0">
                <a:solidFill>
                  <a:srgbClr val="326500"/>
                </a:solidFill>
                <a:latin typeface="Times New Roman"/>
                <a:cs typeface="Times New Roman"/>
              </a:rPr>
              <a:t> </a:t>
            </a:r>
            <a:r>
              <a:rPr sz="2118" spc="-4" dirty="0">
                <a:solidFill>
                  <a:srgbClr val="326500"/>
                </a:solidFill>
                <a:latin typeface="Times New Roman"/>
                <a:cs typeface="Times New Roman"/>
              </a:rPr>
              <a:t>year</a:t>
            </a:r>
            <a:endParaRPr sz="2118">
              <a:latin typeface="Times New Roman"/>
              <a:cs typeface="Times New Roman"/>
            </a:endParaRPr>
          </a:p>
          <a:p>
            <a:pPr marL="33619">
              <a:lnSpc>
                <a:spcPts val="2537"/>
              </a:lnSpc>
            </a:pPr>
            <a:r>
              <a:rPr sz="2118" dirty="0">
                <a:solidFill>
                  <a:srgbClr val="CC6500"/>
                </a:solidFill>
                <a:latin typeface="Times New Roman"/>
                <a:cs typeface="Times New Roman"/>
              </a:rPr>
              <a:t>: </a:t>
            </a:r>
            <a:r>
              <a:rPr sz="2118" spc="-4" dirty="0">
                <a:solidFill>
                  <a:srgbClr val="CC6500"/>
                </a:solidFill>
                <a:latin typeface="Times New Roman"/>
                <a:cs typeface="Times New Roman"/>
              </a:rPr>
              <a:t>Cost </a:t>
            </a:r>
            <a:r>
              <a:rPr sz="2118" dirty="0">
                <a:solidFill>
                  <a:srgbClr val="CC6500"/>
                </a:solidFill>
                <a:latin typeface="Times New Roman"/>
                <a:cs typeface="Times New Roman"/>
              </a:rPr>
              <a:t>= </a:t>
            </a:r>
            <a:r>
              <a:rPr sz="2118" spc="-4" dirty="0">
                <a:solidFill>
                  <a:srgbClr val="CC6500"/>
                </a:solidFill>
                <a:latin typeface="Times New Roman"/>
                <a:cs typeface="Times New Roman"/>
              </a:rPr>
              <a:t>120 PY </a:t>
            </a:r>
            <a:r>
              <a:rPr sz="2118" dirty="0">
                <a:solidFill>
                  <a:srgbClr val="CC6500"/>
                </a:solidFill>
                <a:latin typeface="Times New Roman"/>
                <a:cs typeface="Times New Roman"/>
              </a:rPr>
              <a:t>&amp; </a:t>
            </a:r>
            <a:r>
              <a:rPr sz="2118" spc="-4" dirty="0">
                <a:solidFill>
                  <a:srgbClr val="CC6500"/>
                </a:solidFill>
                <a:latin typeface="Times New Roman"/>
                <a:cs typeface="Times New Roman"/>
              </a:rPr>
              <a:t>t</a:t>
            </a:r>
            <a:r>
              <a:rPr sz="2118" spc="-6" baseline="-20833" dirty="0">
                <a:solidFill>
                  <a:srgbClr val="CC6500"/>
                </a:solidFill>
                <a:latin typeface="Times New Roman"/>
                <a:cs typeface="Times New Roman"/>
              </a:rPr>
              <a:t>d </a:t>
            </a:r>
            <a:r>
              <a:rPr sz="2118" dirty="0">
                <a:solidFill>
                  <a:srgbClr val="CC6500"/>
                </a:solidFill>
                <a:latin typeface="Times New Roman"/>
                <a:cs typeface="Times New Roman"/>
              </a:rPr>
              <a:t>= </a:t>
            </a:r>
            <a:r>
              <a:rPr sz="2118" spc="-9" dirty="0">
                <a:solidFill>
                  <a:srgbClr val="CC6500"/>
                </a:solidFill>
                <a:latin typeface="Times New Roman"/>
                <a:cs typeface="Times New Roman"/>
              </a:rPr>
              <a:t>2.5</a:t>
            </a:r>
            <a:r>
              <a:rPr sz="2118" spc="-212" dirty="0">
                <a:solidFill>
                  <a:srgbClr val="CC6500"/>
                </a:solidFill>
                <a:latin typeface="Times New Roman"/>
                <a:cs typeface="Times New Roman"/>
              </a:rPr>
              <a:t> </a:t>
            </a:r>
            <a:r>
              <a:rPr sz="2118" spc="-4" dirty="0">
                <a:solidFill>
                  <a:srgbClr val="CC6500"/>
                </a:solidFill>
                <a:latin typeface="Times New Roman"/>
                <a:cs typeface="Times New Roman"/>
              </a:rPr>
              <a:t>years</a:t>
            </a:r>
            <a:endParaRPr sz="2118">
              <a:latin typeface="Times New Roman"/>
              <a:cs typeface="Times New Roman"/>
            </a:endParaRPr>
          </a:p>
        </p:txBody>
      </p:sp>
      <p:sp>
        <p:nvSpPr>
          <p:cNvPr id="5" name="object 5"/>
          <p:cNvSpPr txBox="1"/>
          <p:nvPr/>
        </p:nvSpPr>
        <p:spPr>
          <a:xfrm>
            <a:off x="2467529" y="4537759"/>
            <a:ext cx="1046629" cy="663161"/>
          </a:xfrm>
          <a:prstGeom prst="rect">
            <a:avLst/>
          </a:prstGeom>
        </p:spPr>
        <p:txBody>
          <a:bodyPr vert="horz" wrap="square" lIns="0" tIns="11206" rIns="0" bIns="0" rtlCol="0">
            <a:spAutoFit/>
          </a:bodyPr>
          <a:lstStyle/>
          <a:p>
            <a:pPr marL="11206" marR="4483">
              <a:spcBef>
                <a:spcPts val="88"/>
              </a:spcBef>
            </a:pPr>
            <a:r>
              <a:rPr sz="2118" spc="-4" dirty="0">
                <a:solidFill>
                  <a:srgbClr val="326500"/>
                </a:solidFill>
                <a:latin typeface="Times New Roman"/>
                <a:cs typeface="Times New Roman"/>
              </a:rPr>
              <a:t>Project</a:t>
            </a:r>
            <a:r>
              <a:rPr sz="2118" spc="-71" dirty="0">
                <a:solidFill>
                  <a:srgbClr val="326500"/>
                </a:solidFill>
                <a:latin typeface="Times New Roman"/>
                <a:cs typeface="Times New Roman"/>
              </a:rPr>
              <a:t> </a:t>
            </a:r>
            <a:r>
              <a:rPr sz="2118" dirty="0">
                <a:solidFill>
                  <a:srgbClr val="326500"/>
                </a:solidFill>
                <a:latin typeface="Times New Roman"/>
                <a:cs typeface="Times New Roman"/>
              </a:rPr>
              <a:t>A  </a:t>
            </a:r>
            <a:r>
              <a:rPr sz="2118" spc="-4" dirty="0">
                <a:solidFill>
                  <a:srgbClr val="CC6500"/>
                </a:solidFill>
                <a:latin typeface="Times New Roman"/>
                <a:cs typeface="Times New Roman"/>
              </a:rPr>
              <a:t>Project</a:t>
            </a:r>
            <a:r>
              <a:rPr sz="2118" spc="-57" dirty="0">
                <a:solidFill>
                  <a:srgbClr val="CC6500"/>
                </a:solidFill>
                <a:latin typeface="Times New Roman"/>
                <a:cs typeface="Times New Roman"/>
              </a:rPr>
              <a:t> </a:t>
            </a:r>
            <a:r>
              <a:rPr sz="2118" dirty="0">
                <a:solidFill>
                  <a:srgbClr val="CC6500"/>
                </a:solidFill>
                <a:latin typeface="Times New Roman"/>
                <a:cs typeface="Times New Roman"/>
              </a:rPr>
              <a:t>B</a:t>
            </a:r>
            <a:endParaRPr sz="2118">
              <a:latin typeface="Times New Roman"/>
              <a:cs typeface="Times New Roman"/>
            </a:endParaRPr>
          </a:p>
        </p:txBody>
      </p:sp>
      <p:sp>
        <p:nvSpPr>
          <p:cNvPr id="6" name="object 6"/>
          <p:cNvSpPr txBox="1"/>
          <p:nvPr/>
        </p:nvSpPr>
        <p:spPr>
          <a:xfrm>
            <a:off x="4058765" y="4537759"/>
            <a:ext cx="3641912" cy="663161"/>
          </a:xfrm>
          <a:prstGeom prst="rect">
            <a:avLst/>
          </a:prstGeom>
        </p:spPr>
        <p:txBody>
          <a:bodyPr vert="horz" wrap="square" lIns="0" tIns="11206" rIns="0" bIns="0" rtlCol="0">
            <a:spAutoFit/>
          </a:bodyPr>
          <a:lstStyle/>
          <a:p>
            <a:pPr marL="33619">
              <a:spcBef>
                <a:spcPts val="88"/>
              </a:spcBef>
            </a:pPr>
            <a:r>
              <a:rPr sz="2118" dirty="0">
                <a:solidFill>
                  <a:srgbClr val="326500"/>
                </a:solidFill>
                <a:latin typeface="Times New Roman"/>
                <a:cs typeface="Times New Roman"/>
              </a:rPr>
              <a:t>: </a:t>
            </a:r>
            <a:r>
              <a:rPr sz="2118" spc="-4" dirty="0">
                <a:solidFill>
                  <a:srgbClr val="326500"/>
                </a:solidFill>
                <a:latin typeface="Times New Roman"/>
                <a:cs typeface="Times New Roman"/>
              </a:rPr>
              <a:t>D` (t</a:t>
            </a:r>
            <a:r>
              <a:rPr sz="2118" spc="-6" baseline="-20833" dirty="0">
                <a:solidFill>
                  <a:srgbClr val="326500"/>
                </a:solidFill>
                <a:latin typeface="Times New Roman"/>
                <a:cs typeface="Times New Roman"/>
              </a:rPr>
              <a:t>d</a:t>
            </a:r>
            <a:r>
              <a:rPr sz="2118" spc="-4" dirty="0">
                <a:solidFill>
                  <a:srgbClr val="326500"/>
                </a:solidFill>
                <a:latin typeface="Times New Roman"/>
                <a:cs typeface="Times New Roman"/>
              </a:rPr>
              <a:t>) </a:t>
            </a:r>
            <a:r>
              <a:rPr sz="2118" dirty="0">
                <a:solidFill>
                  <a:srgbClr val="326500"/>
                </a:solidFill>
                <a:latin typeface="Times New Roman"/>
                <a:cs typeface="Times New Roman"/>
              </a:rPr>
              <a:t>= </a:t>
            </a:r>
            <a:r>
              <a:rPr sz="2118" spc="-4" dirty="0">
                <a:solidFill>
                  <a:srgbClr val="326500"/>
                </a:solidFill>
                <a:latin typeface="Times New Roman"/>
                <a:cs typeface="Times New Roman"/>
              </a:rPr>
              <a:t>-40 </a:t>
            </a:r>
            <a:r>
              <a:rPr sz="2118" dirty="0">
                <a:solidFill>
                  <a:srgbClr val="326500"/>
                </a:solidFill>
                <a:latin typeface="Times New Roman"/>
                <a:cs typeface="Times New Roman"/>
              </a:rPr>
              <a:t>&amp; </a:t>
            </a:r>
            <a:r>
              <a:rPr sz="2118" spc="-4" dirty="0">
                <a:solidFill>
                  <a:srgbClr val="326500"/>
                </a:solidFill>
                <a:latin typeface="Times New Roman"/>
                <a:cs typeface="Times New Roman"/>
              </a:rPr>
              <a:t>D`(K) </a:t>
            </a:r>
            <a:r>
              <a:rPr sz="2118" dirty="0">
                <a:solidFill>
                  <a:srgbClr val="326500"/>
                </a:solidFill>
                <a:latin typeface="Times New Roman"/>
                <a:cs typeface="Times New Roman"/>
              </a:rPr>
              <a:t>=</a:t>
            </a:r>
            <a:r>
              <a:rPr sz="2118" spc="-35" dirty="0">
                <a:solidFill>
                  <a:srgbClr val="326500"/>
                </a:solidFill>
                <a:latin typeface="Times New Roman"/>
                <a:cs typeface="Times New Roman"/>
              </a:rPr>
              <a:t> </a:t>
            </a:r>
            <a:r>
              <a:rPr sz="2118" dirty="0">
                <a:solidFill>
                  <a:srgbClr val="326500"/>
                </a:solidFill>
                <a:latin typeface="Times New Roman"/>
                <a:cs typeface="Times New Roman"/>
              </a:rPr>
              <a:t>1</a:t>
            </a:r>
            <a:endParaRPr sz="2118">
              <a:latin typeface="Times New Roman"/>
              <a:cs typeface="Times New Roman"/>
            </a:endParaRPr>
          </a:p>
          <a:p>
            <a:pPr marL="33619"/>
            <a:r>
              <a:rPr sz="2118" dirty="0">
                <a:solidFill>
                  <a:srgbClr val="CC6500"/>
                </a:solidFill>
                <a:latin typeface="Times New Roman"/>
                <a:cs typeface="Times New Roman"/>
              </a:rPr>
              <a:t>: </a:t>
            </a:r>
            <a:r>
              <a:rPr sz="2118" spc="-4" dirty="0">
                <a:solidFill>
                  <a:srgbClr val="CC6500"/>
                </a:solidFill>
                <a:latin typeface="Times New Roman"/>
                <a:cs typeface="Times New Roman"/>
              </a:rPr>
              <a:t>D` (t</a:t>
            </a:r>
            <a:r>
              <a:rPr sz="2118" spc="-6" baseline="-20833" dirty="0">
                <a:solidFill>
                  <a:srgbClr val="CC6500"/>
                </a:solidFill>
                <a:latin typeface="Times New Roman"/>
                <a:cs typeface="Times New Roman"/>
              </a:rPr>
              <a:t>d</a:t>
            </a:r>
            <a:r>
              <a:rPr sz="2118" spc="-4" dirty="0">
                <a:solidFill>
                  <a:srgbClr val="CC6500"/>
                </a:solidFill>
                <a:latin typeface="Times New Roman"/>
                <a:cs typeface="Times New Roman"/>
              </a:rPr>
              <a:t>) </a:t>
            </a:r>
            <a:r>
              <a:rPr sz="2118" dirty="0">
                <a:solidFill>
                  <a:srgbClr val="CC6500"/>
                </a:solidFill>
                <a:latin typeface="Times New Roman"/>
                <a:cs typeface="Times New Roman"/>
              </a:rPr>
              <a:t>= </a:t>
            </a:r>
            <a:r>
              <a:rPr sz="2118" spc="-4" dirty="0">
                <a:solidFill>
                  <a:srgbClr val="CC6500"/>
                </a:solidFill>
                <a:latin typeface="Times New Roman"/>
                <a:cs typeface="Times New Roman"/>
              </a:rPr>
              <a:t>-15.36 </a:t>
            </a:r>
            <a:r>
              <a:rPr sz="2118" dirty="0">
                <a:solidFill>
                  <a:srgbClr val="CC6500"/>
                </a:solidFill>
                <a:latin typeface="Times New Roman"/>
                <a:cs typeface="Times New Roman"/>
              </a:rPr>
              <a:t>&amp; </a:t>
            </a:r>
            <a:r>
              <a:rPr sz="2118" spc="-9" dirty="0">
                <a:solidFill>
                  <a:srgbClr val="CC6500"/>
                </a:solidFill>
                <a:latin typeface="Times New Roman"/>
                <a:cs typeface="Times New Roman"/>
              </a:rPr>
              <a:t>D`(K) </a:t>
            </a:r>
            <a:r>
              <a:rPr sz="2118" dirty="0">
                <a:solidFill>
                  <a:srgbClr val="CC6500"/>
                </a:solidFill>
                <a:latin typeface="Times New Roman"/>
                <a:cs typeface="Times New Roman"/>
              </a:rPr>
              <a:t>=</a:t>
            </a:r>
            <a:r>
              <a:rPr sz="2118" spc="-31" dirty="0">
                <a:solidFill>
                  <a:srgbClr val="CC6500"/>
                </a:solidFill>
                <a:latin typeface="Times New Roman"/>
                <a:cs typeface="Times New Roman"/>
              </a:rPr>
              <a:t> </a:t>
            </a:r>
            <a:r>
              <a:rPr sz="2118" spc="-4" dirty="0">
                <a:solidFill>
                  <a:srgbClr val="CC6500"/>
                </a:solidFill>
                <a:latin typeface="Times New Roman"/>
                <a:cs typeface="Times New Roman"/>
              </a:rPr>
              <a:t>0.16</a:t>
            </a:r>
            <a:endParaRPr sz="2118">
              <a:latin typeface="Times New Roman"/>
              <a:cs typeface="Times New Roman"/>
            </a:endParaRPr>
          </a:p>
        </p:txBody>
      </p:sp>
      <p:sp>
        <p:nvSpPr>
          <p:cNvPr id="7" name="object 7"/>
          <p:cNvSpPr txBox="1"/>
          <p:nvPr/>
        </p:nvSpPr>
        <p:spPr>
          <a:xfrm>
            <a:off x="2471564" y="3947433"/>
            <a:ext cx="2729193"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The derivative values</a:t>
            </a:r>
            <a:r>
              <a:rPr sz="2118" spc="-66" dirty="0">
                <a:latin typeface="Times New Roman"/>
                <a:cs typeface="Times New Roman"/>
              </a:rPr>
              <a:t> </a:t>
            </a:r>
            <a:r>
              <a:rPr sz="2118" spc="-4" dirty="0">
                <a:latin typeface="Times New Roman"/>
                <a:cs typeface="Times New Roman"/>
              </a:rPr>
              <a:t>are</a:t>
            </a:r>
            <a:endParaRPr sz="2118">
              <a:latin typeface="Times New Roman"/>
              <a:cs typeface="Times New Roman"/>
            </a:endParaRPr>
          </a:p>
        </p:txBody>
      </p:sp>
      <p:sp>
        <p:nvSpPr>
          <p:cNvPr id="8" name="object 8"/>
          <p:cNvSpPr txBox="1"/>
          <p:nvPr/>
        </p:nvSpPr>
        <p:spPr>
          <a:xfrm>
            <a:off x="2467529" y="5331135"/>
            <a:ext cx="6872567"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This shows that </a:t>
            </a:r>
            <a:r>
              <a:rPr sz="2118" dirty="0">
                <a:latin typeface="Times New Roman"/>
                <a:cs typeface="Times New Roman"/>
              </a:rPr>
              <a:t>a </a:t>
            </a:r>
            <a:r>
              <a:rPr sz="2118" spc="-4" dirty="0">
                <a:latin typeface="Times New Roman"/>
                <a:cs typeface="Times New Roman"/>
              </a:rPr>
              <a:t>given software development </a:t>
            </a:r>
            <a:r>
              <a:rPr sz="2118" dirty="0">
                <a:latin typeface="Times New Roman"/>
                <a:cs typeface="Times New Roman"/>
              </a:rPr>
              <a:t>is </a:t>
            </a:r>
            <a:r>
              <a:rPr sz="2118" spc="-9" dirty="0">
                <a:latin typeface="Times New Roman"/>
                <a:cs typeface="Times New Roman"/>
              </a:rPr>
              <a:t>time</a:t>
            </a:r>
            <a:r>
              <a:rPr sz="2118" spc="-22" dirty="0">
                <a:latin typeface="Times New Roman"/>
                <a:cs typeface="Times New Roman"/>
              </a:rPr>
              <a:t> </a:t>
            </a:r>
            <a:r>
              <a:rPr sz="2118" spc="-4" dirty="0">
                <a:latin typeface="Times New Roman"/>
                <a:cs typeface="Times New Roman"/>
              </a:rPr>
              <a:t>sensitive.</a:t>
            </a:r>
            <a:endParaRPr sz="2118">
              <a:latin typeface="Times New Roman"/>
              <a:cs typeface="Times New Roman"/>
            </a:endParaRPr>
          </a:p>
        </p:txBody>
      </p:sp>
      <p:sp>
        <p:nvSpPr>
          <p:cNvPr id="9" name="object 9"/>
          <p:cNvSpPr txBox="1">
            <a:spLocks noGrp="1"/>
          </p:cNvSpPr>
          <p:nvPr>
            <p:ph type="title"/>
          </p:nvPr>
        </p:nvSpPr>
        <p:spPr>
          <a:xfrm>
            <a:off x="946484" y="566430"/>
            <a:ext cx="72617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1" name="object 1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141</a:t>
            </a:r>
            <a:endParaRPr sz="1235">
              <a:latin typeface="Arial"/>
              <a:cs typeface="Arial"/>
            </a:endParaRPr>
          </a:p>
        </p:txBody>
      </p:sp>
    </p:spTree>
    <p:extLst>
      <p:ext uri="{BB962C8B-B14F-4D97-AF65-F5344CB8AC3E}">
        <p14:creationId xmlns:p14="http://schemas.microsoft.com/office/powerpoint/2010/main" val="29089241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30" y="1766919"/>
            <a:ext cx="5335681" cy="1546404"/>
          </a:xfrm>
          <a:prstGeom prst="rect">
            <a:avLst/>
          </a:prstGeom>
        </p:spPr>
        <p:txBody>
          <a:bodyPr vert="horz" wrap="square" lIns="0" tIns="11766" rIns="0" bIns="0" rtlCol="0">
            <a:spAutoFit/>
          </a:bodyPr>
          <a:lstStyle/>
          <a:p>
            <a:pPr marL="11206">
              <a:spcBef>
                <a:spcPts val="93"/>
              </a:spcBef>
            </a:pPr>
            <a:r>
              <a:rPr sz="2471" dirty="0">
                <a:solidFill>
                  <a:srgbClr val="326500"/>
                </a:solidFill>
                <a:latin typeface="Times New Roman"/>
                <a:cs typeface="Times New Roman"/>
              </a:rPr>
              <a:t>Putnam </a:t>
            </a:r>
            <a:r>
              <a:rPr sz="2471" spc="-4" dirty="0">
                <a:solidFill>
                  <a:srgbClr val="326500"/>
                </a:solidFill>
                <a:latin typeface="Times New Roman"/>
                <a:cs typeface="Times New Roman"/>
              </a:rPr>
              <a:t>observed</a:t>
            </a:r>
            <a:r>
              <a:rPr sz="2471" spc="-35" dirty="0">
                <a:solidFill>
                  <a:srgbClr val="326500"/>
                </a:solidFill>
                <a:latin typeface="Times New Roman"/>
                <a:cs typeface="Times New Roman"/>
              </a:rPr>
              <a:t> </a:t>
            </a:r>
            <a:r>
              <a:rPr sz="2471" spc="-4" dirty="0">
                <a:solidFill>
                  <a:srgbClr val="326500"/>
                </a:solidFill>
                <a:latin typeface="Times New Roman"/>
                <a:cs typeface="Times New Roman"/>
              </a:rPr>
              <a:t>that</a:t>
            </a:r>
            <a:endParaRPr sz="2471">
              <a:latin typeface="Times New Roman"/>
              <a:cs typeface="Times New Roman"/>
            </a:endParaRPr>
          </a:p>
          <a:p>
            <a:pPr marL="11206">
              <a:spcBef>
                <a:spcPts val="9"/>
              </a:spcBef>
            </a:pPr>
            <a:r>
              <a:rPr sz="2471" spc="-4" dirty="0">
                <a:solidFill>
                  <a:srgbClr val="000099"/>
                </a:solidFill>
                <a:latin typeface="Times New Roman"/>
                <a:cs typeface="Times New Roman"/>
              </a:rPr>
              <a:t>Difficulty derivative relative </a:t>
            </a:r>
            <a:r>
              <a:rPr sz="2471" spc="-9" dirty="0">
                <a:solidFill>
                  <a:srgbClr val="000099"/>
                </a:solidFill>
                <a:latin typeface="Times New Roman"/>
                <a:cs typeface="Times New Roman"/>
              </a:rPr>
              <a:t>to</a:t>
            </a:r>
            <a:r>
              <a:rPr sz="2471" spc="-26" dirty="0">
                <a:solidFill>
                  <a:srgbClr val="000099"/>
                </a:solidFill>
                <a:latin typeface="Times New Roman"/>
                <a:cs typeface="Times New Roman"/>
              </a:rPr>
              <a:t> </a:t>
            </a:r>
            <a:r>
              <a:rPr sz="2471" spc="-4" dirty="0">
                <a:solidFill>
                  <a:srgbClr val="000099"/>
                </a:solidFill>
                <a:latin typeface="Times New Roman"/>
                <a:cs typeface="Times New Roman"/>
              </a:rPr>
              <a:t>time</a:t>
            </a:r>
            <a:endParaRPr sz="2471">
              <a:latin typeface="Times New Roman"/>
              <a:cs typeface="Times New Roman"/>
            </a:endParaRPr>
          </a:p>
          <a:p>
            <a:pPr>
              <a:spcBef>
                <a:spcPts val="22"/>
              </a:spcBef>
            </a:pPr>
            <a:endParaRPr sz="2559">
              <a:latin typeface="Times New Roman"/>
              <a:cs typeface="Times New Roman"/>
            </a:endParaRPr>
          </a:p>
          <a:p>
            <a:pPr marL="1624940"/>
            <a:r>
              <a:rPr sz="2471" spc="-4" dirty="0">
                <a:solidFill>
                  <a:srgbClr val="653200"/>
                </a:solidFill>
                <a:latin typeface="Times New Roman"/>
                <a:cs typeface="Times New Roman"/>
              </a:rPr>
              <a:t>Behavior </a:t>
            </a:r>
            <a:r>
              <a:rPr sz="2471" dirty="0">
                <a:solidFill>
                  <a:srgbClr val="653200"/>
                </a:solidFill>
                <a:latin typeface="Times New Roman"/>
                <a:cs typeface="Times New Roman"/>
              </a:rPr>
              <a:t>of s/w</a:t>
            </a:r>
            <a:r>
              <a:rPr sz="2471" spc="-66" dirty="0">
                <a:solidFill>
                  <a:srgbClr val="653200"/>
                </a:solidFill>
                <a:latin typeface="Times New Roman"/>
                <a:cs typeface="Times New Roman"/>
              </a:rPr>
              <a:t> </a:t>
            </a:r>
            <a:r>
              <a:rPr sz="2471" spc="-4" dirty="0">
                <a:solidFill>
                  <a:srgbClr val="653200"/>
                </a:solidFill>
                <a:latin typeface="Times New Roman"/>
                <a:cs typeface="Times New Roman"/>
              </a:rPr>
              <a:t>development</a:t>
            </a:r>
            <a:endParaRPr sz="2471">
              <a:latin typeface="Times New Roman"/>
              <a:cs typeface="Times New Roman"/>
            </a:endParaRPr>
          </a:p>
        </p:txBody>
      </p:sp>
      <p:sp>
        <p:nvSpPr>
          <p:cNvPr id="3" name="object 3"/>
          <p:cNvSpPr/>
          <p:nvPr/>
        </p:nvSpPr>
        <p:spPr>
          <a:xfrm>
            <a:off x="3725284" y="2537460"/>
            <a:ext cx="242047" cy="535641"/>
          </a:xfrm>
          <a:custGeom>
            <a:avLst/>
            <a:gdLst/>
            <a:ahLst/>
            <a:cxnLst/>
            <a:rect l="l" t="t" r="r" b="b"/>
            <a:pathLst>
              <a:path w="274319" h="607060">
                <a:moveTo>
                  <a:pt x="1524" y="300228"/>
                </a:moveTo>
                <a:lnTo>
                  <a:pt x="1524" y="271272"/>
                </a:lnTo>
                <a:lnTo>
                  <a:pt x="0" y="286512"/>
                </a:lnTo>
                <a:lnTo>
                  <a:pt x="1524" y="300228"/>
                </a:lnTo>
                <a:close/>
              </a:path>
              <a:path w="274319" h="607060">
                <a:moveTo>
                  <a:pt x="263652" y="38100"/>
                </a:moveTo>
                <a:lnTo>
                  <a:pt x="262128" y="0"/>
                </a:lnTo>
                <a:lnTo>
                  <a:pt x="249936" y="1524"/>
                </a:lnTo>
                <a:lnTo>
                  <a:pt x="236220" y="1524"/>
                </a:lnTo>
                <a:lnTo>
                  <a:pt x="224028" y="4572"/>
                </a:lnTo>
                <a:lnTo>
                  <a:pt x="210312" y="6096"/>
                </a:lnTo>
                <a:lnTo>
                  <a:pt x="198120" y="9144"/>
                </a:lnTo>
                <a:lnTo>
                  <a:pt x="161544" y="22860"/>
                </a:lnTo>
                <a:lnTo>
                  <a:pt x="115824" y="48768"/>
                </a:lnTo>
                <a:lnTo>
                  <a:pt x="77724" y="83820"/>
                </a:lnTo>
                <a:lnTo>
                  <a:pt x="45720" y="126492"/>
                </a:lnTo>
                <a:lnTo>
                  <a:pt x="21336" y="175260"/>
                </a:lnTo>
                <a:lnTo>
                  <a:pt x="3048" y="242316"/>
                </a:lnTo>
                <a:lnTo>
                  <a:pt x="1524" y="257556"/>
                </a:lnTo>
                <a:lnTo>
                  <a:pt x="1524" y="315468"/>
                </a:lnTo>
                <a:lnTo>
                  <a:pt x="12192" y="370332"/>
                </a:lnTo>
                <a:lnTo>
                  <a:pt x="32004" y="420624"/>
                </a:lnTo>
                <a:lnTo>
                  <a:pt x="38100" y="432816"/>
                </a:lnTo>
                <a:lnTo>
                  <a:pt x="38100" y="286512"/>
                </a:lnTo>
                <a:lnTo>
                  <a:pt x="39624" y="274320"/>
                </a:lnTo>
                <a:lnTo>
                  <a:pt x="39624" y="262128"/>
                </a:lnTo>
                <a:lnTo>
                  <a:pt x="41148" y="248412"/>
                </a:lnTo>
                <a:lnTo>
                  <a:pt x="56388" y="190500"/>
                </a:lnTo>
                <a:lnTo>
                  <a:pt x="77724" y="147828"/>
                </a:lnTo>
                <a:lnTo>
                  <a:pt x="105156" y="111252"/>
                </a:lnTo>
                <a:lnTo>
                  <a:pt x="137160" y="80772"/>
                </a:lnTo>
                <a:lnTo>
                  <a:pt x="175260" y="57912"/>
                </a:lnTo>
                <a:lnTo>
                  <a:pt x="228600" y="41148"/>
                </a:lnTo>
                <a:lnTo>
                  <a:pt x="239268" y="39624"/>
                </a:lnTo>
                <a:lnTo>
                  <a:pt x="251460" y="39624"/>
                </a:lnTo>
                <a:lnTo>
                  <a:pt x="263652" y="38100"/>
                </a:lnTo>
                <a:close/>
              </a:path>
              <a:path w="274319" h="607060">
                <a:moveTo>
                  <a:pt x="161544" y="528828"/>
                </a:moveTo>
                <a:lnTo>
                  <a:pt x="145932" y="496712"/>
                </a:lnTo>
                <a:lnTo>
                  <a:pt x="138684" y="492252"/>
                </a:lnTo>
                <a:lnTo>
                  <a:pt x="121920" y="478536"/>
                </a:lnTo>
                <a:lnTo>
                  <a:pt x="77724" y="426720"/>
                </a:lnTo>
                <a:lnTo>
                  <a:pt x="56388" y="384048"/>
                </a:lnTo>
                <a:lnTo>
                  <a:pt x="44196" y="336804"/>
                </a:lnTo>
                <a:lnTo>
                  <a:pt x="41148" y="324612"/>
                </a:lnTo>
                <a:lnTo>
                  <a:pt x="39624" y="312420"/>
                </a:lnTo>
                <a:lnTo>
                  <a:pt x="39624" y="300228"/>
                </a:lnTo>
                <a:lnTo>
                  <a:pt x="38100" y="286512"/>
                </a:lnTo>
                <a:lnTo>
                  <a:pt x="38100" y="432816"/>
                </a:lnTo>
                <a:lnTo>
                  <a:pt x="44196" y="445008"/>
                </a:lnTo>
                <a:lnTo>
                  <a:pt x="76200" y="487680"/>
                </a:lnTo>
                <a:lnTo>
                  <a:pt x="114300" y="522732"/>
                </a:lnTo>
                <a:lnTo>
                  <a:pt x="146251" y="541407"/>
                </a:lnTo>
                <a:lnTo>
                  <a:pt x="161544" y="528828"/>
                </a:lnTo>
                <a:close/>
              </a:path>
              <a:path w="274319" h="607060">
                <a:moveTo>
                  <a:pt x="170688" y="579882"/>
                </a:moveTo>
                <a:lnTo>
                  <a:pt x="170688" y="512064"/>
                </a:lnTo>
                <a:lnTo>
                  <a:pt x="153924" y="545592"/>
                </a:lnTo>
                <a:lnTo>
                  <a:pt x="146251" y="541407"/>
                </a:lnTo>
                <a:lnTo>
                  <a:pt x="67056" y="606552"/>
                </a:lnTo>
                <a:lnTo>
                  <a:pt x="170688" y="579882"/>
                </a:lnTo>
                <a:close/>
              </a:path>
              <a:path w="274319" h="607060">
                <a:moveTo>
                  <a:pt x="274320" y="553212"/>
                </a:moveTo>
                <a:lnTo>
                  <a:pt x="108204" y="419100"/>
                </a:lnTo>
                <a:lnTo>
                  <a:pt x="145932" y="496712"/>
                </a:lnTo>
                <a:lnTo>
                  <a:pt x="158496" y="504444"/>
                </a:lnTo>
                <a:lnTo>
                  <a:pt x="170688" y="512064"/>
                </a:lnTo>
                <a:lnTo>
                  <a:pt x="170688" y="579882"/>
                </a:lnTo>
                <a:lnTo>
                  <a:pt x="274320" y="553212"/>
                </a:lnTo>
                <a:close/>
              </a:path>
              <a:path w="274319" h="607060">
                <a:moveTo>
                  <a:pt x="170688" y="512064"/>
                </a:moveTo>
                <a:lnTo>
                  <a:pt x="158496" y="504444"/>
                </a:lnTo>
                <a:lnTo>
                  <a:pt x="145932" y="496712"/>
                </a:lnTo>
                <a:lnTo>
                  <a:pt x="161544" y="528828"/>
                </a:lnTo>
                <a:lnTo>
                  <a:pt x="161544" y="530352"/>
                </a:lnTo>
                <a:lnTo>
                  <a:pt x="170688" y="512064"/>
                </a:lnTo>
                <a:close/>
              </a:path>
              <a:path w="274319" h="607060">
                <a:moveTo>
                  <a:pt x="161544" y="530352"/>
                </a:moveTo>
                <a:lnTo>
                  <a:pt x="161544" y="528828"/>
                </a:lnTo>
                <a:lnTo>
                  <a:pt x="146251" y="541407"/>
                </a:lnTo>
                <a:lnTo>
                  <a:pt x="153924" y="545592"/>
                </a:lnTo>
                <a:lnTo>
                  <a:pt x="161544" y="530352"/>
                </a:lnTo>
                <a:close/>
              </a:path>
            </a:pathLst>
          </a:custGeom>
          <a:solidFill>
            <a:srgbClr val="FF0000"/>
          </a:solidFill>
        </p:spPr>
        <p:txBody>
          <a:bodyPr wrap="square" lIns="0" tIns="0" rIns="0" bIns="0" rtlCol="0"/>
          <a:lstStyle/>
          <a:p>
            <a:endParaRPr sz="1588"/>
          </a:p>
        </p:txBody>
      </p:sp>
      <p:sp>
        <p:nvSpPr>
          <p:cNvPr id="4" name="object 4"/>
          <p:cNvSpPr txBox="1"/>
          <p:nvPr/>
        </p:nvSpPr>
        <p:spPr>
          <a:xfrm>
            <a:off x="2467529" y="3582271"/>
            <a:ext cx="6884334" cy="392113"/>
          </a:xfrm>
          <a:prstGeom prst="rect">
            <a:avLst/>
          </a:prstGeom>
        </p:spPr>
        <p:txBody>
          <a:bodyPr vert="horz" wrap="square" lIns="0" tIns="11766" rIns="0" bIns="0" rtlCol="0">
            <a:spAutoFit/>
          </a:bodyPr>
          <a:lstStyle/>
          <a:p>
            <a:pPr marL="11206">
              <a:spcBef>
                <a:spcPts val="93"/>
              </a:spcBef>
            </a:pPr>
            <a:r>
              <a:rPr sz="2471" dirty="0">
                <a:latin typeface="Times New Roman"/>
                <a:cs typeface="Times New Roman"/>
              </a:rPr>
              <a:t>If </a:t>
            </a:r>
            <a:r>
              <a:rPr sz="2471" spc="-4" dirty="0">
                <a:latin typeface="Times New Roman"/>
                <a:cs typeface="Times New Roman"/>
              </a:rPr>
              <a:t>project </a:t>
            </a:r>
            <a:r>
              <a:rPr sz="2471" spc="-9" dirty="0">
                <a:latin typeface="Times New Roman"/>
                <a:cs typeface="Times New Roman"/>
              </a:rPr>
              <a:t>scale </a:t>
            </a:r>
            <a:r>
              <a:rPr sz="2471" dirty="0">
                <a:latin typeface="Times New Roman"/>
                <a:cs typeface="Times New Roman"/>
              </a:rPr>
              <a:t>is </a:t>
            </a:r>
            <a:r>
              <a:rPr sz="2471" spc="-4" dirty="0">
                <a:latin typeface="Times New Roman"/>
                <a:cs typeface="Times New Roman"/>
              </a:rPr>
              <a:t>increased, </a:t>
            </a:r>
            <a:r>
              <a:rPr sz="2471" dirty="0">
                <a:latin typeface="Times New Roman"/>
                <a:cs typeface="Times New Roman"/>
              </a:rPr>
              <a:t>the </a:t>
            </a:r>
            <a:r>
              <a:rPr sz="2471" spc="-4" dirty="0">
                <a:latin typeface="Times New Roman"/>
                <a:cs typeface="Times New Roman"/>
              </a:rPr>
              <a:t>development time</a:t>
            </a:r>
            <a:r>
              <a:rPr sz="2471" spc="-26" dirty="0">
                <a:latin typeface="Times New Roman"/>
                <a:cs typeface="Times New Roman"/>
              </a:rPr>
              <a:t> </a:t>
            </a:r>
            <a:r>
              <a:rPr sz="2471" spc="-4" dirty="0">
                <a:latin typeface="Times New Roman"/>
                <a:cs typeface="Times New Roman"/>
              </a:rPr>
              <a:t>also</a:t>
            </a:r>
            <a:endParaRPr sz="2471">
              <a:latin typeface="Times New Roman"/>
              <a:cs typeface="Times New Roman"/>
            </a:endParaRPr>
          </a:p>
        </p:txBody>
      </p:sp>
      <p:sp>
        <p:nvSpPr>
          <p:cNvPr id="5" name="object 5"/>
          <p:cNvSpPr txBox="1"/>
          <p:nvPr/>
        </p:nvSpPr>
        <p:spPr>
          <a:xfrm>
            <a:off x="2467530" y="3960133"/>
            <a:ext cx="3789269" cy="392113"/>
          </a:xfrm>
          <a:prstGeom prst="rect">
            <a:avLst/>
          </a:prstGeom>
        </p:spPr>
        <p:txBody>
          <a:bodyPr vert="horz" wrap="square" lIns="0" tIns="11766" rIns="0" bIns="0" rtlCol="0">
            <a:spAutoFit/>
          </a:bodyPr>
          <a:lstStyle/>
          <a:p>
            <a:pPr marL="11206">
              <a:spcBef>
                <a:spcPts val="93"/>
              </a:spcBef>
            </a:pPr>
            <a:r>
              <a:rPr sz="2471" spc="-4" dirty="0">
                <a:latin typeface="Times New Roman"/>
                <a:cs typeface="Times New Roman"/>
              </a:rPr>
              <a:t>increase </a:t>
            </a:r>
            <a:r>
              <a:rPr sz="2471" dirty="0">
                <a:latin typeface="Times New Roman"/>
                <a:cs typeface="Times New Roman"/>
              </a:rPr>
              <a:t>to </a:t>
            </a:r>
            <a:r>
              <a:rPr sz="2471" spc="-4" dirty="0">
                <a:latin typeface="Times New Roman"/>
                <a:cs typeface="Times New Roman"/>
              </a:rPr>
              <a:t>such an extent</a:t>
            </a:r>
            <a:r>
              <a:rPr sz="2471" spc="-49" dirty="0">
                <a:latin typeface="Times New Roman"/>
                <a:cs typeface="Times New Roman"/>
              </a:rPr>
              <a:t> </a:t>
            </a:r>
            <a:r>
              <a:rPr sz="2471" spc="-4" dirty="0">
                <a:latin typeface="Times New Roman"/>
                <a:cs typeface="Times New Roman"/>
              </a:rPr>
              <a:t>that</a:t>
            </a:r>
            <a:endParaRPr sz="2471">
              <a:latin typeface="Times New Roman"/>
              <a:cs typeface="Times New Roman"/>
            </a:endParaRPr>
          </a:p>
        </p:txBody>
      </p:sp>
      <p:sp>
        <p:nvSpPr>
          <p:cNvPr id="6" name="object 6"/>
          <p:cNvSpPr txBox="1"/>
          <p:nvPr/>
        </p:nvSpPr>
        <p:spPr>
          <a:xfrm>
            <a:off x="7094666" y="3960133"/>
            <a:ext cx="2139203" cy="392113"/>
          </a:xfrm>
          <a:prstGeom prst="rect">
            <a:avLst/>
          </a:prstGeom>
        </p:spPr>
        <p:txBody>
          <a:bodyPr vert="horz" wrap="square" lIns="0" tIns="11766" rIns="0" bIns="0" rtlCol="0">
            <a:spAutoFit/>
          </a:bodyPr>
          <a:lstStyle/>
          <a:p>
            <a:pPr marL="11206">
              <a:spcBef>
                <a:spcPts val="93"/>
              </a:spcBef>
            </a:pPr>
            <a:r>
              <a:rPr sz="2471" dirty="0">
                <a:latin typeface="Times New Roman"/>
                <a:cs typeface="Times New Roman"/>
              </a:rPr>
              <a:t>remains</a:t>
            </a:r>
            <a:r>
              <a:rPr sz="2471" spc="-75" dirty="0">
                <a:latin typeface="Times New Roman"/>
                <a:cs typeface="Times New Roman"/>
              </a:rPr>
              <a:t> </a:t>
            </a:r>
            <a:r>
              <a:rPr sz="2471" spc="-4" dirty="0">
                <a:latin typeface="Times New Roman"/>
                <a:cs typeface="Times New Roman"/>
              </a:rPr>
              <a:t>constant</a:t>
            </a:r>
            <a:endParaRPr sz="2471">
              <a:latin typeface="Times New Roman"/>
              <a:cs typeface="Times New Roman"/>
            </a:endParaRPr>
          </a:p>
        </p:txBody>
      </p:sp>
      <p:sp>
        <p:nvSpPr>
          <p:cNvPr id="7" name="object 7"/>
          <p:cNvSpPr/>
          <p:nvPr/>
        </p:nvSpPr>
        <p:spPr>
          <a:xfrm>
            <a:off x="6472517" y="4289611"/>
            <a:ext cx="273424" cy="0"/>
          </a:xfrm>
          <a:custGeom>
            <a:avLst/>
            <a:gdLst/>
            <a:ahLst/>
            <a:cxnLst/>
            <a:rect l="l" t="t" r="r" b="b"/>
            <a:pathLst>
              <a:path w="309879">
                <a:moveTo>
                  <a:pt x="0" y="0"/>
                </a:moveTo>
                <a:lnTo>
                  <a:pt x="309371" y="0"/>
                </a:lnTo>
              </a:path>
            </a:pathLst>
          </a:custGeom>
          <a:ln w="15044">
            <a:solidFill>
              <a:srgbClr val="000000"/>
            </a:solidFill>
          </a:ln>
        </p:spPr>
        <p:txBody>
          <a:bodyPr wrap="square" lIns="0" tIns="0" rIns="0" bIns="0" rtlCol="0"/>
          <a:lstStyle/>
          <a:p>
            <a:endParaRPr sz="1588"/>
          </a:p>
        </p:txBody>
      </p:sp>
      <p:sp>
        <p:nvSpPr>
          <p:cNvPr id="8" name="object 8"/>
          <p:cNvSpPr txBox="1"/>
          <p:nvPr/>
        </p:nvSpPr>
        <p:spPr>
          <a:xfrm>
            <a:off x="2467529" y="4500873"/>
            <a:ext cx="4959724" cy="602351"/>
          </a:xfrm>
          <a:prstGeom prst="rect">
            <a:avLst/>
          </a:prstGeom>
        </p:spPr>
        <p:txBody>
          <a:bodyPr vert="horz" wrap="square" lIns="0" tIns="12326" rIns="0" bIns="0" rtlCol="0">
            <a:spAutoFit/>
          </a:bodyPr>
          <a:lstStyle/>
          <a:p>
            <a:pPr marR="742429" algn="r">
              <a:lnSpc>
                <a:spcPts val="1707"/>
              </a:lnSpc>
              <a:spcBef>
                <a:spcPts val="97"/>
              </a:spcBef>
            </a:pPr>
            <a:r>
              <a:rPr sz="1456" i="1" spc="4" dirty="0">
                <a:latin typeface="Times New Roman"/>
                <a:cs typeface="Times New Roman"/>
              </a:rPr>
              <a:t>d</a:t>
            </a:r>
            <a:endParaRPr sz="1456">
              <a:latin typeface="Times New Roman"/>
              <a:cs typeface="Times New Roman"/>
            </a:endParaRPr>
          </a:p>
          <a:p>
            <a:pPr marL="11206">
              <a:lnSpc>
                <a:spcPts val="2925"/>
              </a:lnSpc>
            </a:pPr>
            <a:r>
              <a:rPr sz="2471" dirty="0">
                <a:latin typeface="Times New Roman"/>
                <a:cs typeface="Times New Roman"/>
              </a:rPr>
              <a:t>around a </a:t>
            </a:r>
            <a:r>
              <a:rPr sz="2471" spc="-4" dirty="0">
                <a:latin typeface="Times New Roman"/>
                <a:cs typeface="Times New Roman"/>
              </a:rPr>
              <a:t>value which </a:t>
            </a:r>
            <a:r>
              <a:rPr sz="2471" dirty="0">
                <a:latin typeface="Times New Roman"/>
                <a:cs typeface="Times New Roman"/>
              </a:rPr>
              <a:t>could be</a:t>
            </a:r>
            <a:r>
              <a:rPr sz="2471" spc="-88" dirty="0">
                <a:latin typeface="Times New Roman"/>
                <a:cs typeface="Times New Roman"/>
              </a:rPr>
              <a:t> </a:t>
            </a:r>
            <a:r>
              <a:rPr sz="2471" spc="-4" dirty="0">
                <a:latin typeface="Times New Roman"/>
                <a:cs typeface="Times New Roman"/>
              </a:rPr>
              <a:t>8,15,27.</a:t>
            </a:r>
            <a:endParaRPr sz="2471">
              <a:latin typeface="Times New Roman"/>
              <a:cs typeface="Times New Roman"/>
            </a:endParaRPr>
          </a:p>
        </p:txBody>
      </p:sp>
      <p:sp>
        <p:nvSpPr>
          <p:cNvPr id="9" name="object 9"/>
          <p:cNvSpPr txBox="1"/>
          <p:nvPr/>
        </p:nvSpPr>
        <p:spPr>
          <a:xfrm>
            <a:off x="6449655" y="4144570"/>
            <a:ext cx="277906" cy="398281"/>
          </a:xfrm>
          <a:prstGeom prst="rect">
            <a:avLst/>
          </a:prstGeom>
        </p:spPr>
        <p:txBody>
          <a:bodyPr vert="horz" wrap="square" lIns="0" tIns="11206" rIns="0" bIns="0" rtlCol="0">
            <a:spAutoFit/>
          </a:bodyPr>
          <a:lstStyle/>
          <a:p>
            <a:pPr marL="33619">
              <a:spcBef>
                <a:spcPts val="88"/>
              </a:spcBef>
            </a:pPr>
            <a:r>
              <a:rPr sz="3772" i="1" baseline="-25341" dirty="0">
                <a:latin typeface="Times New Roman"/>
                <a:cs typeface="Times New Roman"/>
              </a:rPr>
              <a:t>t</a:t>
            </a:r>
            <a:r>
              <a:rPr sz="3772" i="1" spc="-675" baseline="-25341" dirty="0">
                <a:latin typeface="Times New Roman"/>
                <a:cs typeface="Times New Roman"/>
              </a:rPr>
              <a:t> </a:t>
            </a:r>
            <a:r>
              <a:rPr sz="1456" spc="4" dirty="0">
                <a:latin typeface="Times New Roman"/>
                <a:cs typeface="Times New Roman"/>
              </a:rPr>
              <a:t>3</a:t>
            </a:r>
            <a:endParaRPr sz="1456">
              <a:latin typeface="Times New Roman"/>
              <a:cs typeface="Times New Roman"/>
            </a:endParaRPr>
          </a:p>
        </p:txBody>
      </p:sp>
      <p:sp>
        <p:nvSpPr>
          <p:cNvPr id="10" name="object 10"/>
          <p:cNvSpPr txBox="1"/>
          <p:nvPr/>
        </p:nvSpPr>
        <p:spPr>
          <a:xfrm>
            <a:off x="6517787" y="3836633"/>
            <a:ext cx="164726" cy="398344"/>
          </a:xfrm>
          <a:prstGeom prst="rect">
            <a:avLst/>
          </a:prstGeom>
        </p:spPr>
        <p:txBody>
          <a:bodyPr vert="horz" wrap="square" lIns="0" tIns="11206" rIns="0" bIns="0" rtlCol="0">
            <a:spAutoFit/>
          </a:bodyPr>
          <a:lstStyle/>
          <a:p>
            <a:pPr marL="11206">
              <a:spcBef>
                <a:spcPts val="88"/>
              </a:spcBef>
            </a:pPr>
            <a:r>
              <a:rPr sz="2515" i="1" dirty="0">
                <a:latin typeface="Times New Roman"/>
                <a:cs typeface="Times New Roman"/>
              </a:rPr>
              <a:t>k</a:t>
            </a:r>
            <a:endParaRPr sz="2515">
              <a:latin typeface="Times New Roman"/>
              <a:cs typeface="Times New Roman"/>
            </a:endParaRPr>
          </a:p>
        </p:txBody>
      </p:sp>
      <p:sp>
        <p:nvSpPr>
          <p:cNvPr id="11" name="object 11"/>
          <p:cNvSpPr txBox="1">
            <a:spLocks noGrp="1"/>
          </p:cNvSpPr>
          <p:nvPr>
            <p:ph type="title"/>
          </p:nvPr>
        </p:nvSpPr>
        <p:spPr>
          <a:xfrm>
            <a:off x="1588168" y="566430"/>
            <a:ext cx="66200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2" name="object 12"/>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3" name="object 13"/>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142</a:t>
            </a:r>
            <a:endParaRPr sz="1235">
              <a:latin typeface="Arial"/>
              <a:cs typeface="Arial"/>
            </a:endParaRPr>
          </a:p>
        </p:txBody>
      </p:sp>
    </p:spTree>
    <p:extLst>
      <p:ext uri="{BB962C8B-B14F-4D97-AF65-F5344CB8AC3E}">
        <p14:creationId xmlns:p14="http://schemas.microsoft.com/office/powerpoint/2010/main" val="4616447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8223" y="1713130"/>
            <a:ext cx="6031006" cy="392113"/>
          </a:xfrm>
          <a:prstGeom prst="rect">
            <a:avLst/>
          </a:prstGeom>
        </p:spPr>
        <p:txBody>
          <a:bodyPr vert="horz" wrap="square" lIns="0" tIns="11766" rIns="0" bIns="0" rtlCol="0">
            <a:spAutoFit/>
          </a:bodyPr>
          <a:lstStyle/>
          <a:p>
            <a:pPr marL="33619">
              <a:spcBef>
                <a:spcPts val="93"/>
              </a:spcBef>
            </a:pPr>
            <a:r>
              <a:rPr sz="2471" dirty="0">
                <a:solidFill>
                  <a:srgbClr val="326500"/>
                </a:solidFill>
                <a:latin typeface="Times New Roman"/>
                <a:cs typeface="Times New Roman"/>
              </a:rPr>
              <a:t>It is </a:t>
            </a:r>
            <a:r>
              <a:rPr sz="2471" spc="-4" dirty="0">
                <a:solidFill>
                  <a:srgbClr val="326500"/>
                </a:solidFill>
                <a:latin typeface="Times New Roman"/>
                <a:cs typeface="Times New Roman"/>
              </a:rPr>
              <a:t>represented </a:t>
            </a:r>
            <a:r>
              <a:rPr sz="2471" dirty="0">
                <a:solidFill>
                  <a:srgbClr val="326500"/>
                </a:solidFill>
                <a:latin typeface="Times New Roman"/>
                <a:cs typeface="Times New Roman"/>
              </a:rPr>
              <a:t>by </a:t>
            </a:r>
            <a:r>
              <a:rPr sz="2471" spc="-4" dirty="0">
                <a:solidFill>
                  <a:srgbClr val="326500"/>
                </a:solidFill>
                <a:latin typeface="Times New Roman"/>
                <a:cs typeface="Times New Roman"/>
              </a:rPr>
              <a:t>D</a:t>
            </a:r>
            <a:r>
              <a:rPr sz="2515" spc="-6" baseline="-20467" dirty="0">
                <a:solidFill>
                  <a:srgbClr val="326500"/>
                </a:solidFill>
                <a:latin typeface="Times New Roman"/>
                <a:cs typeface="Times New Roman"/>
              </a:rPr>
              <a:t>0 </a:t>
            </a:r>
            <a:r>
              <a:rPr sz="2471" spc="-4" dirty="0">
                <a:solidFill>
                  <a:srgbClr val="326500"/>
                </a:solidFill>
                <a:latin typeface="Times New Roman"/>
                <a:cs typeface="Times New Roman"/>
              </a:rPr>
              <a:t>and can </a:t>
            </a:r>
            <a:r>
              <a:rPr sz="2471" dirty="0">
                <a:solidFill>
                  <a:srgbClr val="326500"/>
                </a:solidFill>
                <a:latin typeface="Times New Roman"/>
                <a:cs typeface="Times New Roman"/>
              </a:rPr>
              <a:t>be </a:t>
            </a:r>
            <a:r>
              <a:rPr sz="2471" spc="-4" dirty="0">
                <a:solidFill>
                  <a:srgbClr val="326500"/>
                </a:solidFill>
                <a:latin typeface="Times New Roman"/>
                <a:cs typeface="Times New Roman"/>
              </a:rPr>
              <a:t>expressed</a:t>
            </a:r>
            <a:r>
              <a:rPr sz="2471" spc="-260" dirty="0">
                <a:solidFill>
                  <a:srgbClr val="326500"/>
                </a:solidFill>
                <a:latin typeface="Times New Roman"/>
                <a:cs typeface="Times New Roman"/>
              </a:rPr>
              <a:t> </a:t>
            </a:r>
            <a:r>
              <a:rPr sz="2471" spc="-4" dirty="0">
                <a:solidFill>
                  <a:srgbClr val="326500"/>
                </a:solidFill>
                <a:latin typeface="Times New Roman"/>
                <a:cs typeface="Times New Roman"/>
              </a:rPr>
              <a:t>as:</a:t>
            </a:r>
            <a:endParaRPr sz="2471">
              <a:latin typeface="Times New Roman"/>
              <a:cs typeface="Times New Roman"/>
            </a:endParaRPr>
          </a:p>
        </p:txBody>
      </p:sp>
      <p:sp>
        <p:nvSpPr>
          <p:cNvPr id="3" name="object 3"/>
          <p:cNvSpPr/>
          <p:nvPr/>
        </p:nvSpPr>
        <p:spPr>
          <a:xfrm>
            <a:off x="4564380" y="2737820"/>
            <a:ext cx="238125" cy="0"/>
          </a:xfrm>
          <a:custGeom>
            <a:avLst/>
            <a:gdLst/>
            <a:ahLst/>
            <a:cxnLst/>
            <a:rect l="l" t="t" r="r" b="b"/>
            <a:pathLst>
              <a:path w="269875">
                <a:moveTo>
                  <a:pt x="0" y="0"/>
                </a:moveTo>
                <a:lnTo>
                  <a:pt x="269747" y="0"/>
                </a:lnTo>
              </a:path>
            </a:pathLst>
          </a:custGeom>
          <a:ln w="13142">
            <a:solidFill>
              <a:srgbClr val="000000"/>
            </a:solidFill>
          </a:ln>
        </p:spPr>
        <p:txBody>
          <a:bodyPr wrap="square" lIns="0" tIns="0" rIns="0" bIns="0" rtlCol="0"/>
          <a:lstStyle/>
          <a:p>
            <a:endParaRPr sz="1588"/>
          </a:p>
        </p:txBody>
      </p:sp>
      <p:sp>
        <p:nvSpPr>
          <p:cNvPr id="4" name="object 4"/>
          <p:cNvSpPr txBox="1"/>
          <p:nvPr/>
        </p:nvSpPr>
        <p:spPr>
          <a:xfrm>
            <a:off x="4156484" y="2703123"/>
            <a:ext cx="104215" cy="208730"/>
          </a:xfrm>
          <a:prstGeom prst="rect">
            <a:avLst/>
          </a:prstGeom>
        </p:spPr>
        <p:txBody>
          <a:bodyPr vert="horz" wrap="square" lIns="0" tIns="11766" rIns="0" bIns="0" rtlCol="0">
            <a:spAutoFit/>
          </a:bodyPr>
          <a:lstStyle/>
          <a:p>
            <a:pPr marL="11206">
              <a:spcBef>
                <a:spcPts val="93"/>
              </a:spcBef>
            </a:pPr>
            <a:r>
              <a:rPr sz="1279" dirty="0">
                <a:latin typeface="Times New Roman"/>
                <a:cs typeface="Times New Roman"/>
              </a:rPr>
              <a:t>0</a:t>
            </a:r>
            <a:endParaRPr sz="1279">
              <a:latin typeface="Times New Roman"/>
              <a:cs typeface="Times New Roman"/>
            </a:endParaRPr>
          </a:p>
        </p:txBody>
      </p:sp>
      <p:sp>
        <p:nvSpPr>
          <p:cNvPr id="5" name="object 5"/>
          <p:cNvSpPr txBox="1"/>
          <p:nvPr/>
        </p:nvSpPr>
        <p:spPr>
          <a:xfrm>
            <a:off x="4540174" y="2609311"/>
            <a:ext cx="251572" cy="350202"/>
          </a:xfrm>
          <a:prstGeom prst="rect">
            <a:avLst/>
          </a:prstGeom>
        </p:spPr>
        <p:txBody>
          <a:bodyPr vert="horz" wrap="square" lIns="0" tIns="10646" rIns="0" bIns="0" rtlCol="0">
            <a:spAutoFit/>
          </a:bodyPr>
          <a:lstStyle/>
          <a:p>
            <a:pPr marL="33619">
              <a:spcBef>
                <a:spcPts val="84"/>
              </a:spcBef>
            </a:pPr>
            <a:r>
              <a:rPr sz="3309" i="1" baseline="-24444" dirty="0">
                <a:latin typeface="Times New Roman"/>
                <a:cs typeface="Times New Roman"/>
              </a:rPr>
              <a:t>t</a:t>
            </a:r>
            <a:r>
              <a:rPr sz="3309" i="1" spc="-596" baseline="-24444" dirty="0">
                <a:latin typeface="Times New Roman"/>
                <a:cs typeface="Times New Roman"/>
              </a:rPr>
              <a:t> </a:t>
            </a:r>
            <a:r>
              <a:rPr sz="1279" dirty="0">
                <a:latin typeface="Times New Roman"/>
                <a:cs typeface="Times New Roman"/>
              </a:rPr>
              <a:t>3</a:t>
            </a:r>
            <a:endParaRPr sz="1279">
              <a:latin typeface="Times New Roman"/>
              <a:cs typeface="Times New Roman"/>
            </a:endParaRPr>
          </a:p>
        </p:txBody>
      </p:sp>
      <p:sp>
        <p:nvSpPr>
          <p:cNvPr id="6" name="object 6"/>
          <p:cNvSpPr txBox="1"/>
          <p:nvPr/>
        </p:nvSpPr>
        <p:spPr>
          <a:xfrm>
            <a:off x="4649991" y="2920965"/>
            <a:ext cx="104215" cy="208730"/>
          </a:xfrm>
          <a:prstGeom prst="rect">
            <a:avLst/>
          </a:prstGeom>
        </p:spPr>
        <p:txBody>
          <a:bodyPr vert="horz" wrap="square" lIns="0" tIns="11766" rIns="0" bIns="0" rtlCol="0">
            <a:spAutoFit/>
          </a:bodyPr>
          <a:lstStyle/>
          <a:p>
            <a:pPr marL="11206">
              <a:spcBef>
                <a:spcPts val="93"/>
              </a:spcBef>
            </a:pPr>
            <a:r>
              <a:rPr sz="1279" i="1" dirty="0">
                <a:latin typeface="Times New Roman"/>
                <a:cs typeface="Times New Roman"/>
              </a:rPr>
              <a:t>d</a:t>
            </a:r>
            <a:endParaRPr sz="1279">
              <a:latin typeface="Times New Roman"/>
              <a:cs typeface="Times New Roman"/>
            </a:endParaRPr>
          </a:p>
        </p:txBody>
      </p:sp>
      <p:sp>
        <p:nvSpPr>
          <p:cNvPr id="7" name="object 7"/>
          <p:cNvSpPr txBox="1"/>
          <p:nvPr/>
        </p:nvSpPr>
        <p:spPr>
          <a:xfrm>
            <a:off x="3940436" y="2516526"/>
            <a:ext cx="2538693" cy="350202"/>
          </a:xfrm>
          <a:prstGeom prst="rect">
            <a:avLst/>
          </a:prstGeom>
        </p:spPr>
        <p:txBody>
          <a:bodyPr vert="horz" wrap="square" lIns="0" tIns="10646" rIns="0" bIns="0" rtlCol="0">
            <a:spAutoFit/>
          </a:bodyPr>
          <a:lstStyle/>
          <a:p>
            <a:pPr marL="33619">
              <a:spcBef>
                <a:spcPts val="84"/>
              </a:spcBef>
              <a:tabLst>
                <a:tab pos="400632" algn="l"/>
                <a:tab pos="673509" algn="l"/>
                <a:tab pos="945267" algn="l"/>
              </a:tabLst>
            </a:pPr>
            <a:r>
              <a:rPr sz="2206" i="1" spc="-4" dirty="0">
                <a:latin typeface="Times New Roman"/>
                <a:cs typeface="Times New Roman"/>
              </a:rPr>
              <a:t>D	</a:t>
            </a:r>
            <a:r>
              <a:rPr sz="2206" spc="-4" dirty="0">
                <a:latin typeface="Symbol"/>
                <a:cs typeface="Symbol"/>
              </a:rPr>
              <a:t></a:t>
            </a:r>
            <a:r>
              <a:rPr sz="2206" spc="-4" dirty="0">
                <a:latin typeface="Times New Roman"/>
                <a:cs typeface="Times New Roman"/>
              </a:rPr>
              <a:t>	</a:t>
            </a:r>
            <a:r>
              <a:rPr sz="3309" i="1" spc="-6" baseline="34444" dirty="0">
                <a:latin typeface="Times New Roman"/>
                <a:cs typeface="Times New Roman"/>
              </a:rPr>
              <a:t>k	</a:t>
            </a:r>
            <a:r>
              <a:rPr sz="2206" i="1" spc="-4" dirty="0">
                <a:latin typeface="Times New Roman"/>
                <a:cs typeface="Times New Roman"/>
              </a:rPr>
              <a:t>person</a:t>
            </a:r>
            <a:r>
              <a:rPr sz="2206" i="1" spc="-234" dirty="0">
                <a:latin typeface="Times New Roman"/>
                <a:cs typeface="Times New Roman"/>
              </a:rPr>
              <a:t> </a:t>
            </a:r>
            <a:r>
              <a:rPr sz="2206" dirty="0">
                <a:latin typeface="Times New Roman"/>
                <a:cs typeface="Times New Roman"/>
              </a:rPr>
              <a:t>/</a:t>
            </a:r>
            <a:r>
              <a:rPr sz="2206" spc="4" dirty="0">
                <a:latin typeface="Times New Roman"/>
                <a:cs typeface="Times New Roman"/>
              </a:rPr>
              <a:t> </a:t>
            </a:r>
            <a:r>
              <a:rPr sz="2206" i="1" spc="-9" dirty="0">
                <a:latin typeface="Times New Roman"/>
                <a:cs typeface="Times New Roman"/>
              </a:rPr>
              <a:t>year</a:t>
            </a:r>
            <a:r>
              <a:rPr sz="2206" i="1" spc="-366" dirty="0">
                <a:latin typeface="Times New Roman"/>
                <a:cs typeface="Times New Roman"/>
              </a:rPr>
              <a:t> </a:t>
            </a:r>
            <a:r>
              <a:rPr sz="1919" baseline="44061" dirty="0">
                <a:latin typeface="Times New Roman"/>
                <a:cs typeface="Times New Roman"/>
              </a:rPr>
              <a:t>2</a:t>
            </a:r>
            <a:endParaRPr sz="1919" baseline="44061">
              <a:latin typeface="Times New Roman"/>
              <a:cs typeface="Times New Roman"/>
            </a:endParaRPr>
          </a:p>
        </p:txBody>
      </p:sp>
      <p:sp>
        <p:nvSpPr>
          <p:cNvPr id="8" name="object 8"/>
          <p:cNvSpPr txBox="1"/>
          <p:nvPr/>
        </p:nvSpPr>
        <p:spPr>
          <a:xfrm>
            <a:off x="2384605" y="3742291"/>
            <a:ext cx="7223312" cy="1532810"/>
          </a:xfrm>
          <a:prstGeom prst="rect">
            <a:avLst/>
          </a:prstGeom>
        </p:spPr>
        <p:txBody>
          <a:bodyPr vert="horz" wrap="square" lIns="0" tIns="11766" rIns="0" bIns="0" rtlCol="0">
            <a:spAutoFit/>
          </a:bodyPr>
          <a:lstStyle/>
          <a:p>
            <a:pPr marL="67239" marR="49309">
              <a:spcBef>
                <a:spcPts val="93"/>
              </a:spcBef>
              <a:tabLst>
                <a:tab pos="550798" algn="l"/>
                <a:tab pos="1114484" algn="l"/>
                <a:tab pos="1789674" algn="l"/>
                <a:tab pos="2379696" algn="l"/>
                <a:tab pos="3090187" algn="l"/>
                <a:tab pos="3938517" algn="l"/>
                <a:tab pos="5309070" algn="l"/>
                <a:tab pos="5704098" algn="l"/>
              </a:tabLst>
            </a:pPr>
            <a:r>
              <a:rPr sz="2471" spc="-9" dirty="0">
                <a:solidFill>
                  <a:srgbClr val="323299"/>
                </a:solidFill>
                <a:latin typeface="Times New Roman"/>
                <a:cs typeface="Times New Roman"/>
              </a:rPr>
              <a:t>D</a:t>
            </a:r>
            <a:r>
              <a:rPr sz="2515" spc="-6" baseline="-20467" dirty="0">
                <a:solidFill>
                  <a:srgbClr val="323299"/>
                </a:solidFill>
                <a:latin typeface="Times New Roman"/>
                <a:cs typeface="Times New Roman"/>
              </a:rPr>
              <a:t>0</a:t>
            </a:r>
            <a:r>
              <a:rPr sz="2515" baseline="-20467" dirty="0">
                <a:solidFill>
                  <a:srgbClr val="323299"/>
                </a:solidFill>
                <a:latin typeface="Times New Roman"/>
                <a:cs typeface="Times New Roman"/>
              </a:rPr>
              <a:t>	</a:t>
            </a:r>
            <a:r>
              <a:rPr sz="2471" spc="-9" dirty="0">
                <a:solidFill>
                  <a:srgbClr val="323299"/>
                </a:solidFill>
                <a:latin typeface="Times New Roman"/>
                <a:cs typeface="Times New Roman"/>
              </a:rPr>
              <a:t>=</a:t>
            </a:r>
            <a:r>
              <a:rPr sz="2471" dirty="0">
                <a:solidFill>
                  <a:srgbClr val="323299"/>
                </a:solidFill>
                <a:latin typeface="Times New Roman"/>
                <a:cs typeface="Times New Roman"/>
              </a:rPr>
              <a:t>8,	new	s/w	</a:t>
            </a:r>
            <a:r>
              <a:rPr sz="2471" spc="-9" dirty="0">
                <a:solidFill>
                  <a:srgbClr val="323299"/>
                </a:solidFill>
                <a:latin typeface="Times New Roman"/>
                <a:cs typeface="Times New Roman"/>
              </a:rPr>
              <a:t>w</a:t>
            </a:r>
            <a:r>
              <a:rPr sz="2471" dirty="0">
                <a:solidFill>
                  <a:srgbClr val="323299"/>
                </a:solidFill>
                <a:latin typeface="Times New Roman"/>
                <a:cs typeface="Times New Roman"/>
              </a:rPr>
              <a:t>ith	</a:t>
            </a:r>
            <a:r>
              <a:rPr sz="2471" spc="-9" dirty="0">
                <a:solidFill>
                  <a:srgbClr val="323299"/>
                </a:solidFill>
                <a:latin typeface="Times New Roman"/>
                <a:cs typeface="Times New Roman"/>
              </a:rPr>
              <a:t>ma</a:t>
            </a:r>
            <a:r>
              <a:rPr sz="2471" dirty="0">
                <a:solidFill>
                  <a:srgbClr val="323299"/>
                </a:solidFill>
                <a:latin typeface="Times New Roman"/>
                <a:cs typeface="Times New Roman"/>
              </a:rPr>
              <a:t>ny	int</a:t>
            </a:r>
            <a:r>
              <a:rPr sz="2471" spc="-9" dirty="0">
                <a:solidFill>
                  <a:srgbClr val="323299"/>
                </a:solidFill>
                <a:latin typeface="Times New Roman"/>
                <a:cs typeface="Times New Roman"/>
              </a:rPr>
              <a:t>e</a:t>
            </a:r>
            <a:r>
              <a:rPr sz="2471" dirty="0">
                <a:solidFill>
                  <a:srgbClr val="323299"/>
                </a:solidFill>
                <a:latin typeface="Times New Roman"/>
                <a:cs typeface="Times New Roman"/>
              </a:rPr>
              <a:t>rf</a:t>
            </a:r>
            <a:r>
              <a:rPr sz="2471" spc="-9" dirty="0">
                <a:solidFill>
                  <a:srgbClr val="323299"/>
                </a:solidFill>
                <a:latin typeface="Times New Roman"/>
                <a:cs typeface="Times New Roman"/>
              </a:rPr>
              <a:t>ace</a:t>
            </a:r>
            <a:r>
              <a:rPr sz="2471" dirty="0">
                <a:solidFill>
                  <a:srgbClr val="323299"/>
                </a:solidFill>
                <a:latin typeface="Times New Roman"/>
                <a:cs typeface="Times New Roman"/>
              </a:rPr>
              <a:t>s	&amp;	int</a:t>
            </a:r>
            <a:r>
              <a:rPr sz="2471" spc="-9" dirty="0">
                <a:solidFill>
                  <a:srgbClr val="323299"/>
                </a:solidFill>
                <a:latin typeface="Times New Roman"/>
                <a:cs typeface="Times New Roman"/>
              </a:rPr>
              <a:t>e</a:t>
            </a:r>
            <a:r>
              <a:rPr sz="2471" dirty="0">
                <a:solidFill>
                  <a:srgbClr val="323299"/>
                </a:solidFill>
                <a:latin typeface="Times New Roman"/>
                <a:cs typeface="Times New Roman"/>
              </a:rPr>
              <a:t>r</a:t>
            </a:r>
            <a:r>
              <a:rPr sz="2471" spc="-9" dirty="0">
                <a:solidFill>
                  <a:srgbClr val="323299"/>
                </a:solidFill>
                <a:latin typeface="Times New Roman"/>
                <a:cs typeface="Times New Roman"/>
              </a:rPr>
              <a:t>ac</a:t>
            </a:r>
            <a:r>
              <a:rPr sz="2471" dirty="0">
                <a:solidFill>
                  <a:srgbClr val="323299"/>
                </a:solidFill>
                <a:latin typeface="Times New Roman"/>
                <a:cs typeface="Times New Roman"/>
              </a:rPr>
              <a:t>tio</a:t>
            </a:r>
            <a:r>
              <a:rPr sz="2471" spc="-13" dirty="0">
                <a:solidFill>
                  <a:srgbClr val="323299"/>
                </a:solidFill>
                <a:latin typeface="Times New Roman"/>
                <a:cs typeface="Times New Roman"/>
              </a:rPr>
              <a:t>n</a:t>
            </a:r>
            <a:r>
              <a:rPr sz="2471" dirty="0">
                <a:solidFill>
                  <a:srgbClr val="323299"/>
                </a:solidFill>
                <a:latin typeface="Times New Roman"/>
                <a:cs typeface="Times New Roman"/>
              </a:rPr>
              <a:t>s  </a:t>
            </a:r>
            <a:r>
              <a:rPr sz="2471" spc="-4" dirty="0">
                <a:solidFill>
                  <a:srgbClr val="323299"/>
                </a:solidFill>
                <a:latin typeface="Times New Roman"/>
                <a:cs typeface="Times New Roman"/>
              </a:rPr>
              <a:t>with other</a:t>
            </a:r>
            <a:r>
              <a:rPr sz="2471" spc="-18" dirty="0">
                <a:solidFill>
                  <a:srgbClr val="323299"/>
                </a:solidFill>
                <a:latin typeface="Times New Roman"/>
                <a:cs typeface="Times New Roman"/>
              </a:rPr>
              <a:t> </a:t>
            </a:r>
            <a:r>
              <a:rPr sz="2471" spc="-4" dirty="0">
                <a:solidFill>
                  <a:srgbClr val="323299"/>
                </a:solidFill>
                <a:latin typeface="Times New Roman"/>
                <a:cs typeface="Times New Roman"/>
              </a:rPr>
              <a:t>systems.</a:t>
            </a:r>
            <a:endParaRPr sz="2471">
              <a:latin typeface="Times New Roman"/>
              <a:cs typeface="Times New Roman"/>
            </a:endParaRPr>
          </a:p>
          <a:p>
            <a:pPr marL="67239">
              <a:spcBef>
                <a:spcPts val="9"/>
              </a:spcBef>
            </a:pPr>
            <a:r>
              <a:rPr sz="2471" spc="-4" dirty="0">
                <a:solidFill>
                  <a:srgbClr val="653200"/>
                </a:solidFill>
                <a:latin typeface="Times New Roman"/>
                <a:cs typeface="Times New Roman"/>
              </a:rPr>
              <a:t>D</a:t>
            </a:r>
            <a:r>
              <a:rPr sz="2515" spc="-6" baseline="-20467" dirty="0">
                <a:solidFill>
                  <a:srgbClr val="653200"/>
                </a:solidFill>
                <a:latin typeface="Times New Roman"/>
                <a:cs typeface="Times New Roman"/>
              </a:rPr>
              <a:t>0 </a:t>
            </a:r>
            <a:r>
              <a:rPr sz="2471" spc="-4" dirty="0">
                <a:solidFill>
                  <a:srgbClr val="653200"/>
                </a:solidFill>
                <a:latin typeface="Times New Roman"/>
                <a:cs typeface="Times New Roman"/>
              </a:rPr>
              <a:t>=15, New </a:t>
            </a:r>
            <a:r>
              <a:rPr sz="2471" dirty="0">
                <a:solidFill>
                  <a:srgbClr val="653200"/>
                </a:solidFill>
                <a:latin typeface="Times New Roman"/>
                <a:cs typeface="Times New Roman"/>
              </a:rPr>
              <a:t>standalone</a:t>
            </a:r>
            <a:r>
              <a:rPr sz="2471" spc="-238" dirty="0">
                <a:solidFill>
                  <a:srgbClr val="653200"/>
                </a:solidFill>
                <a:latin typeface="Times New Roman"/>
                <a:cs typeface="Times New Roman"/>
              </a:rPr>
              <a:t> </a:t>
            </a:r>
            <a:r>
              <a:rPr sz="2471" spc="-9" dirty="0">
                <a:solidFill>
                  <a:srgbClr val="653200"/>
                </a:solidFill>
                <a:latin typeface="Times New Roman"/>
                <a:cs typeface="Times New Roman"/>
              </a:rPr>
              <a:t>system.</a:t>
            </a:r>
            <a:endParaRPr sz="2471">
              <a:latin typeface="Times New Roman"/>
              <a:cs typeface="Times New Roman"/>
            </a:endParaRPr>
          </a:p>
          <a:p>
            <a:pPr marL="67239"/>
            <a:r>
              <a:rPr sz="2471" spc="-4" dirty="0">
                <a:solidFill>
                  <a:srgbClr val="009999"/>
                </a:solidFill>
                <a:latin typeface="Times New Roman"/>
                <a:cs typeface="Times New Roman"/>
              </a:rPr>
              <a:t>D</a:t>
            </a:r>
            <a:r>
              <a:rPr sz="2515" spc="-6" baseline="-20467" dirty="0">
                <a:solidFill>
                  <a:srgbClr val="009999"/>
                </a:solidFill>
                <a:latin typeface="Times New Roman"/>
                <a:cs typeface="Times New Roman"/>
              </a:rPr>
              <a:t>0 </a:t>
            </a:r>
            <a:r>
              <a:rPr sz="2471" spc="-4" dirty="0">
                <a:solidFill>
                  <a:srgbClr val="009999"/>
                </a:solidFill>
                <a:latin typeface="Times New Roman"/>
                <a:cs typeface="Times New Roman"/>
              </a:rPr>
              <a:t>=27, </a:t>
            </a:r>
            <a:r>
              <a:rPr sz="2471" dirty="0">
                <a:solidFill>
                  <a:srgbClr val="009999"/>
                </a:solidFill>
                <a:latin typeface="Times New Roman"/>
                <a:cs typeface="Times New Roman"/>
              </a:rPr>
              <a:t>The </a:t>
            </a:r>
            <a:r>
              <a:rPr sz="2471" spc="-4" dirty="0">
                <a:solidFill>
                  <a:srgbClr val="009999"/>
                </a:solidFill>
                <a:latin typeface="Times New Roman"/>
                <a:cs typeface="Times New Roman"/>
              </a:rPr>
              <a:t>software </a:t>
            </a:r>
            <a:r>
              <a:rPr sz="2471" dirty="0">
                <a:solidFill>
                  <a:srgbClr val="009999"/>
                </a:solidFill>
                <a:latin typeface="Times New Roman"/>
                <a:cs typeface="Times New Roman"/>
              </a:rPr>
              <a:t>is </a:t>
            </a:r>
            <a:r>
              <a:rPr sz="2471" spc="-4" dirty="0">
                <a:solidFill>
                  <a:srgbClr val="009999"/>
                </a:solidFill>
                <a:latin typeface="Times New Roman"/>
                <a:cs typeface="Times New Roman"/>
              </a:rPr>
              <a:t>rebuild </a:t>
            </a:r>
            <a:r>
              <a:rPr sz="2471" dirty="0">
                <a:solidFill>
                  <a:srgbClr val="009999"/>
                </a:solidFill>
                <a:latin typeface="Times New Roman"/>
                <a:cs typeface="Times New Roman"/>
              </a:rPr>
              <a:t>form </a:t>
            </a:r>
            <a:r>
              <a:rPr sz="2471" spc="-4" dirty="0">
                <a:solidFill>
                  <a:srgbClr val="009999"/>
                </a:solidFill>
                <a:latin typeface="Times New Roman"/>
                <a:cs typeface="Times New Roman"/>
              </a:rPr>
              <a:t>existing</a:t>
            </a:r>
            <a:r>
              <a:rPr sz="2471" spc="-238" dirty="0">
                <a:solidFill>
                  <a:srgbClr val="009999"/>
                </a:solidFill>
                <a:latin typeface="Times New Roman"/>
                <a:cs typeface="Times New Roman"/>
              </a:rPr>
              <a:t> </a:t>
            </a:r>
            <a:r>
              <a:rPr sz="2471" spc="-4" dirty="0">
                <a:solidFill>
                  <a:srgbClr val="009999"/>
                </a:solidFill>
                <a:latin typeface="Times New Roman"/>
                <a:cs typeface="Times New Roman"/>
              </a:rPr>
              <a:t>software.</a:t>
            </a:r>
            <a:endParaRPr sz="2471">
              <a:latin typeface="Times New Roman"/>
              <a:cs typeface="Times New Roman"/>
            </a:endParaRPr>
          </a:p>
        </p:txBody>
      </p:sp>
      <p:sp>
        <p:nvSpPr>
          <p:cNvPr id="9" name="object 9"/>
          <p:cNvSpPr txBox="1">
            <a:spLocks noGrp="1"/>
          </p:cNvSpPr>
          <p:nvPr>
            <p:ph type="title"/>
          </p:nvPr>
        </p:nvSpPr>
        <p:spPr>
          <a:xfrm>
            <a:off x="1283368" y="566430"/>
            <a:ext cx="69248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1" name="object 1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143</a:t>
            </a:r>
            <a:endParaRPr sz="1235">
              <a:latin typeface="Arial"/>
              <a:cs typeface="Arial"/>
            </a:endParaRPr>
          </a:p>
        </p:txBody>
      </p:sp>
    </p:spTree>
    <p:extLst>
      <p:ext uri="{BB962C8B-B14F-4D97-AF65-F5344CB8AC3E}">
        <p14:creationId xmlns:p14="http://schemas.microsoft.com/office/powerpoint/2010/main" val="26487166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2033171"/>
            <a:ext cx="7324725" cy="1359237"/>
          </a:xfrm>
          <a:prstGeom prst="rect">
            <a:avLst/>
          </a:prstGeom>
        </p:spPr>
        <p:txBody>
          <a:bodyPr vert="horz" wrap="square" lIns="0" tIns="11766" rIns="0" bIns="0" rtlCol="0">
            <a:spAutoFit/>
          </a:bodyPr>
          <a:lstStyle/>
          <a:p>
            <a:pPr marL="11206">
              <a:spcBef>
                <a:spcPts val="93"/>
              </a:spcBef>
            </a:pPr>
            <a:r>
              <a:rPr sz="2471" spc="-4" dirty="0">
                <a:latin typeface="Times New Roman"/>
                <a:cs typeface="Times New Roman"/>
              </a:rPr>
              <a:t>Example:</a:t>
            </a:r>
            <a:r>
              <a:rPr sz="2471" spc="-9" dirty="0">
                <a:latin typeface="Times New Roman"/>
                <a:cs typeface="Times New Roman"/>
              </a:rPr>
              <a:t> </a:t>
            </a:r>
            <a:r>
              <a:rPr sz="2471" spc="-4" dirty="0">
                <a:latin typeface="Times New Roman"/>
                <a:cs typeface="Times New Roman"/>
              </a:rPr>
              <a:t>4.14</a:t>
            </a:r>
            <a:endParaRPr sz="2471">
              <a:latin typeface="Times New Roman"/>
              <a:cs typeface="Times New Roman"/>
            </a:endParaRPr>
          </a:p>
          <a:p>
            <a:pPr>
              <a:spcBef>
                <a:spcPts val="9"/>
              </a:spcBef>
            </a:pPr>
            <a:endParaRPr sz="2118">
              <a:latin typeface="Times New Roman"/>
              <a:cs typeface="Times New Roman"/>
            </a:endParaRPr>
          </a:p>
          <a:p>
            <a:pPr marL="11206" marR="4483">
              <a:lnSpc>
                <a:spcPts val="2532"/>
              </a:lnSpc>
              <a:tabLst>
                <a:tab pos="1178361" algn="l"/>
                <a:tab pos="1702824" algn="l"/>
                <a:tab pos="2806663" algn="l"/>
                <a:tab pos="3473448" algn="l"/>
                <a:tab pos="4057306" algn="l"/>
                <a:tab pos="5205970" algn="l"/>
                <a:tab pos="5731554" algn="l"/>
                <a:tab pos="6924484" algn="l"/>
              </a:tabLst>
            </a:pPr>
            <a:r>
              <a:rPr sz="2118" spc="-9" dirty="0">
                <a:solidFill>
                  <a:srgbClr val="653200"/>
                </a:solidFill>
                <a:latin typeface="Times New Roman"/>
                <a:cs typeface="Times New Roman"/>
              </a:rPr>
              <a:t>C</a:t>
            </a:r>
            <a:r>
              <a:rPr sz="2118" spc="-4" dirty="0">
                <a:solidFill>
                  <a:srgbClr val="653200"/>
                </a:solidFill>
                <a:latin typeface="Times New Roman"/>
                <a:cs typeface="Times New Roman"/>
              </a:rPr>
              <a:t>on</a:t>
            </a:r>
            <a:r>
              <a:rPr sz="2118" dirty="0">
                <a:solidFill>
                  <a:srgbClr val="653200"/>
                </a:solidFill>
                <a:latin typeface="Times New Roman"/>
                <a:cs typeface="Times New Roman"/>
              </a:rPr>
              <a:t>si</a:t>
            </a:r>
            <a:r>
              <a:rPr sz="2118" spc="-4" dirty="0">
                <a:solidFill>
                  <a:srgbClr val="653200"/>
                </a:solidFill>
                <a:latin typeface="Times New Roman"/>
                <a:cs typeface="Times New Roman"/>
              </a:rPr>
              <a:t>d</a:t>
            </a:r>
            <a:r>
              <a:rPr sz="2118" dirty="0">
                <a:solidFill>
                  <a:srgbClr val="653200"/>
                </a:solidFill>
                <a:latin typeface="Times New Roman"/>
                <a:cs typeface="Times New Roman"/>
              </a:rPr>
              <a:t>er	t</a:t>
            </a:r>
            <a:r>
              <a:rPr sz="2118" spc="-13" dirty="0">
                <a:solidFill>
                  <a:srgbClr val="653200"/>
                </a:solidFill>
                <a:latin typeface="Times New Roman"/>
                <a:cs typeface="Times New Roman"/>
              </a:rPr>
              <a:t>h</a:t>
            </a:r>
            <a:r>
              <a:rPr sz="2118" dirty="0">
                <a:solidFill>
                  <a:srgbClr val="653200"/>
                </a:solidFill>
                <a:latin typeface="Times New Roman"/>
                <a:cs typeface="Times New Roman"/>
              </a:rPr>
              <a:t>e	e</a:t>
            </a:r>
            <a:r>
              <a:rPr sz="2118" spc="-13" dirty="0">
                <a:solidFill>
                  <a:srgbClr val="653200"/>
                </a:solidFill>
                <a:latin typeface="Times New Roman"/>
                <a:cs typeface="Times New Roman"/>
              </a:rPr>
              <a:t>x</a:t>
            </a:r>
            <a:r>
              <a:rPr sz="2118" dirty="0">
                <a:solidFill>
                  <a:srgbClr val="653200"/>
                </a:solidFill>
                <a:latin typeface="Times New Roman"/>
                <a:cs typeface="Times New Roman"/>
              </a:rPr>
              <a:t>a</a:t>
            </a:r>
            <a:r>
              <a:rPr sz="2118" spc="-22" dirty="0">
                <a:solidFill>
                  <a:srgbClr val="653200"/>
                </a:solidFill>
                <a:latin typeface="Times New Roman"/>
                <a:cs typeface="Times New Roman"/>
              </a:rPr>
              <a:t>m</a:t>
            </a:r>
            <a:r>
              <a:rPr sz="2118" spc="-4" dirty="0">
                <a:solidFill>
                  <a:srgbClr val="653200"/>
                </a:solidFill>
                <a:latin typeface="Times New Roman"/>
                <a:cs typeface="Times New Roman"/>
              </a:rPr>
              <a:t>p</a:t>
            </a:r>
            <a:r>
              <a:rPr sz="2118" dirty="0">
                <a:solidFill>
                  <a:srgbClr val="653200"/>
                </a:solidFill>
                <a:latin typeface="Times New Roman"/>
                <a:cs typeface="Times New Roman"/>
              </a:rPr>
              <a:t>le	</a:t>
            </a:r>
            <a:r>
              <a:rPr sz="2118" spc="-4" dirty="0">
                <a:solidFill>
                  <a:srgbClr val="653200"/>
                </a:solidFill>
                <a:latin typeface="Times New Roman"/>
                <a:cs typeface="Times New Roman"/>
              </a:rPr>
              <a:t>4.1</a:t>
            </a:r>
            <a:r>
              <a:rPr sz="2118" dirty="0">
                <a:solidFill>
                  <a:srgbClr val="653200"/>
                </a:solidFill>
                <a:latin typeface="Times New Roman"/>
                <a:cs typeface="Times New Roman"/>
              </a:rPr>
              <a:t>3	a</a:t>
            </a:r>
            <a:r>
              <a:rPr sz="2118" spc="-4" dirty="0">
                <a:solidFill>
                  <a:srgbClr val="653200"/>
                </a:solidFill>
                <a:latin typeface="Times New Roman"/>
                <a:cs typeface="Times New Roman"/>
              </a:rPr>
              <a:t>n</a:t>
            </a:r>
            <a:r>
              <a:rPr sz="2118" dirty="0">
                <a:solidFill>
                  <a:srgbClr val="653200"/>
                </a:solidFill>
                <a:latin typeface="Times New Roman"/>
                <a:cs typeface="Times New Roman"/>
              </a:rPr>
              <a:t>d	c</a:t>
            </a:r>
            <a:r>
              <a:rPr sz="2118" spc="-13" dirty="0">
                <a:solidFill>
                  <a:srgbClr val="653200"/>
                </a:solidFill>
                <a:latin typeface="Times New Roman"/>
                <a:cs typeface="Times New Roman"/>
              </a:rPr>
              <a:t>a</a:t>
            </a:r>
            <a:r>
              <a:rPr sz="2118" dirty="0">
                <a:solidFill>
                  <a:srgbClr val="653200"/>
                </a:solidFill>
                <a:latin typeface="Times New Roman"/>
                <a:cs typeface="Times New Roman"/>
              </a:rPr>
              <a:t>lc</a:t>
            </a:r>
            <a:r>
              <a:rPr sz="2118" spc="-13" dirty="0">
                <a:solidFill>
                  <a:srgbClr val="653200"/>
                </a:solidFill>
                <a:latin typeface="Times New Roman"/>
                <a:cs typeface="Times New Roman"/>
              </a:rPr>
              <a:t>u</a:t>
            </a:r>
            <a:r>
              <a:rPr sz="2118" spc="-9" dirty="0">
                <a:solidFill>
                  <a:srgbClr val="653200"/>
                </a:solidFill>
                <a:latin typeface="Times New Roman"/>
                <a:cs typeface="Times New Roman"/>
              </a:rPr>
              <a:t>l</a:t>
            </a:r>
            <a:r>
              <a:rPr sz="2118" dirty="0">
                <a:solidFill>
                  <a:srgbClr val="653200"/>
                </a:solidFill>
                <a:latin typeface="Times New Roman"/>
                <a:cs typeface="Times New Roman"/>
              </a:rPr>
              <a:t>a</a:t>
            </a:r>
            <a:r>
              <a:rPr sz="2118" spc="-9" dirty="0">
                <a:solidFill>
                  <a:srgbClr val="653200"/>
                </a:solidFill>
                <a:latin typeface="Times New Roman"/>
                <a:cs typeface="Times New Roman"/>
              </a:rPr>
              <a:t>t</a:t>
            </a:r>
            <a:r>
              <a:rPr sz="2118" dirty="0">
                <a:solidFill>
                  <a:srgbClr val="653200"/>
                </a:solidFill>
                <a:latin typeface="Times New Roman"/>
                <a:cs typeface="Times New Roman"/>
              </a:rPr>
              <a:t>e	t</a:t>
            </a:r>
            <a:r>
              <a:rPr sz="2118" spc="-4" dirty="0">
                <a:solidFill>
                  <a:srgbClr val="653200"/>
                </a:solidFill>
                <a:latin typeface="Times New Roman"/>
                <a:cs typeface="Times New Roman"/>
              </a:rPr>
              <a:t>h</a:t>
            </a:r>
            <a:r>
              <a:rPr sz="2118" dirty="0">
                <a:solidFill>
                  <a:srgbClr val="653200"/>
                </a:solidFill>
                <a:latin typeface="Times New Roman"/>
                <a:cs typeface="Times New Roman"/>
              </a:rPr>
              <a:t>e	</a:t>
            </a:r>
            <a:r>
              <a:rPr sz="2118" spc="-13" dirty="0">
                <a:solidFill>
                  <a:srgbClr val="653200"/>
                </a:solidFill>
                <a:latin typeface="Times New Roman"/>
                <a:cs typeface="Times New Roman"/>
              </a:rPr>
              <a:t>d</a:t>
            </a:r>
            <a:r>
              <a:rPr sz="2118" dirty="0">
                <a:solidFill>
                  <a:srgbClr val="653200"/>
                </a:solidFill>
                <a:latin typeface="Times New Roman"/>
                <a:cs typeface="Times New Roman"/>
              </a:rPr>
              <a:t>i</a:t>
            </a:r>
            <a:r>
              <a:rPr sz="2118" spc="-9" dirty="0">
                <a:solidFill>
                  <a:srgbClr val="653200"/>
                </a:solidFill>
                <a:latin typeface="Times New Roman"/>
                <a:cs typeface="Times New Roman"/>
              </a:rPr>
              <a:t>ff</a:t>
            </a:r>
            <a:r>
              <a:rPr sz="2118" dirty="0">
                <a:solidFill>
                  <a:srgbClr val="653200"/>
                </a:solidFill>
                <a:latin typeface="Times New Roman"/>
                <a:cs typeface="Times New Roman"/>
              </a:rPr>
              <a:t>ic</a:t>
            </a:r>
            <a:r>
              <a:rPr sz="2118" spc="-13" dirty="0">
                <a:solidFill>
                  <a:srgbClr val="653200"/>
                </a:solidFill>
                <a:latin typeface="Times New Roman"/>
                <a:cs typeface="Times New Roman"/>
              </a:rPr>
              <a:t>u</a:t>
            </a:r>
            <a:r>
              <a:rPr sz="2118" spc="-9" dirty="0">
                <a:solidFill>
                  <a:srgbClr val="653200"/>
                </a:solidFill>
                <a:latin typeface="Times New Roman"/>
                <a:cs typeface="Times New Roman"/>
              </a:rPr>
              <a:t>l</a:t>
            </a:r>
            <a:r>
              <a:rPr sz="2118" dirty="0">
                <a:solidFill>
                  <a:srgbClr val="653200"/>
                </a:solidFill>
                <a:latin typeface="Times New Roman"/>
                <a:cs typeface="Times New Roman"/>
              </a:rPr>
              <a:t>ty	a</a:t>
            </a:r>
            <a:r>
              <a:rPr sz="2118" spc="-4" dirty="0">
                <a:solidFill>
                  <a:srgbClr val="653200"/>
                </a:solidFill>
                <a:latin typeface="Times New Roman"/>
                <a:cs typeface="Times New Roman"/>
              </a:rPr>
              <a:t>n</a:t>
            </a:r>
            <a:r>
              <a:rPr sz="2118" dirty="0">
                <a:solidFill>
                  <a:srgbClr val="653200"/>
                </a:solidFill>
                <a:latin typeface="Times New Roman"/>
                <a:cs typeface="Times New Roman"/>
              </a:rPr>
              <a:t>d  </a:t>
            </a:r>
            <a:r>
              <a:rPr sz="2118" spc="-4" dirty="0">
                <a:solidFill>
                  <a:srgbClr val="653200"/>
                </a:solidFill>
                <a:latin typeface="Times New Roman"/>
                <a:cs typeface="Times New Roman"/>
              </a:rPr>
              <a:t>manpower build up.</a:t>
            </a:r>
            <a:endParaRPr sz="2118">
              <a:latin typeface="Times New Roman"/>
              <a:cs typeface="Times New Roman"/>
            </a:endParaRPr>
          </a:p>
        </p:txBody>
      </p:sp>
      <p:sp>
        <p:nvSpPr>
          <p:cNvPr id="3" name="object 3"/>
          <p:cNvSpPr txBox="1">
            <a:spLocks noGrp="1"/>
          </p:cNvSpPr>
          <p:nvPr>
            <p:ph type="title"/>
          </p:nvPr>
        </p:nvSpPr>
        <p:spPr>
          <a:xfrm>
            <a:off x="1347537" y="566430"/>
            <a:ext cx="68606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144</a:t>
            </a:r>
            <a:endParaRPr sz="1235">
              <a:latin typeface="Arial"/>
              <a:cs typeface="Arial"/>
            </a:endParaRPr>
          </a:p>
        </p:txBody>
      </p:sp>
    </p:spTree>
    <p:extLst>
      <p:ext uri="{BB962C8B-B14F-4D97-AF65-F5344CB8AC3E}">
        <p14:creationId xmlns:p14="http://schemas.microsoft.com/office/powerpoint/2010/main" val="5058723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427885"/>
            <a:ext cx="1445559" cy="863909"/>
          </a:xfrm>
          <a:prstGeom prst="rect">
            <a:avLst/>
          </a:prstGeom>
        </p:spPr>
        <p:txBody>
          <a:bodyPr vert="horz" wrap="square" lIns="0" tIns="107016" rIns="0" bIns="0" rtlCol="0">
            <a:spAutoFit/>
          </a:bodyPr>
          <a:lstStyle/>
          <a:p>
            <a:pPr marL="11206">
              <a:spcBef>
                <a:spcPts val="843"/>
              </a:spcBef>
            </a:pPr>
            <a:r>
              <a:rPr sz="2471" b="1" dirty="0">
                <a:solidFill>
                  <a:srgbClr val="CC0000"/>
                </a:solidFill>
                <a:latin typeface="Times New Roman"/>
                <a:cs typeface="Times New Roman"/>
              </a:rPr>
              <a:t>Solution</a:t>
            </a:r>
            <a:endParaRPr sz="2471">
              <a:latin typeface="Times New Roman"/>
              <a:cs typeface="Times New Roman"/>
            </a:endParaRPr>
          </a:p>
          <a:p>
            <a:pPr marL="481879">
              <a:spcBef>
                <a:spcPts val="596"/>
              </a:spcBef>
            </a:pPr>
            <a:r>
              <a:rPr sz="1941" spc="-4" dirty="0">
                <a:solidFill>
                  <a:srgbClr val="653200"/>
                </a:solidFill>
                <a:latin typeface="Times New Roman"/>
                <a:cs typeface="Times New Roman"/>
              </a:rPr>
              <a:t>We</a:t>
            </a:r>
            <a:r>
              <a:rPr sz="1941" spc="-71" dirty="0">
                <a:solidFill>
                  <a:srgbClr val="653200"/>
                </a:solidFill>
                <a:latin typeface="Times New Roman"/>
                <a:cs typeface="Times New Roman"/>
              </a:rPr>
              <a:t> </a:t>
            </a:r>
            <a:r>
              <a:rPr sz="1941" dirty="0">
                <a:solidFill>
                  <a:srgbClr val="653200"/>
                </a:solidFill>
                <a:latin typeface="Times New Roman"/>
                <a:cs typeface="Times New Roman"/>
              </a:rPr>
              <a:t>know</a:t>
            </a:r>
            <a:endParaRPr sz="1941">
              <a:latin typeface="Times New Roman"/>
              <a:cs typeface="Times New Roman"/>
            </a:endParaRPr>
          </a:p>
        </p:txBody>
      </p:sp>
      <p:sp>
        <p:nvSpPr>
          <p:cNvPr id="3" name="object 3"/>
          <p:cNvSpPr txBox="1"/>
          <p:nvPr/>
        </p:nvSpPr>
        <p:spPr>
          <a:xfrm>
            <a:off x="4605616" y="2902063"/>
            <a:ext cx="100853" cy="200802"/>
          </a:xfrm>
          <a:prstGeom prst="rect">
            <a:avLst/>
          </a:prstGeom>
        </p:spPr>
        <p:txBody>
          <a:bodyPr vert="horz" wrap="square" lIns="0" tIns="10646" rIns="0" bIns="0" rtlCol="0">
            <a:spAutoFit/>
          </a:bodyPr>
          <a:lstStyle/>
          <a:p>
            <a:pPr marL="11206">
              <a:spcBef>
                <a:spcPts val="84"/>
              </a:spcBef>
            </a:pPr>
            <a:r>
              <a:rPr sz="1235" i="1" spc="-4" dirty="0">
                <a:latin typeface="Times New Roman"/>
                <a:cs typeface="Times New Roman"/>
              </a:rPr>
              <a:t>d</a:t>
            </a:r>
            <a:endParaRPr sz="1235">
              <a:latin typeface="Times New Roman"/>
              <a:cs typeface="Times New Roman"/>
            </a:endParaRPr>
          </a:p>
        </p:txBody>
      </p:sp>
      <p:sp>
        <p:nvSpPr>
          <p:cNvPr id="4" name="object 4"/>
          <p:cNvSpPr txBox="1"/>
          <p:nvPr/>
        </p:nvSpPr>
        <p:spPr>
          <a:xfrm>
            <a:off x="4499833" y="2603222"/>
            <a:ext cx="248210" cy="336673"/>
          </a:xfrm>
          <a:prstGeom prst="rect">
            <a:avLst/>
          </a:prstGeom>
        </p:spPr>
        <p:txBody>
          <a:bodyPr vert="horz" wrap="square" lIns="0" tIns="10646" rIns="0" bIns="0" rtlCol="0">
            <a:spAutoFit/>
          </a:bodyPr>
          <a:lstStyle/>
          <a:p>
            <a:pPr marL="33619">
              <a:spcBef>
                <a:spcPts val="84"/>
              </a:spcBef>
            </a:pPr>
            <a:r>
              <a:rPr sz="3177" i="1" spc="-6" baseline="-24305" dirty="0">
                <a:latin typeface="Times New Roman"/>
                <a:cs typeface="Times New Roman"/>
              </a:rPr>
              <a:t>t</a:t>
            </a:r>
            <a:r>
              <a:rPr sz="3177" i="1" spc="-529" baseline="-24305" dirty="0">
                <a:latin typeface="Times New Roman"/>
                <a:cs typeface="Times New Roman"/>
              </a:rPr>
              <a:t> </a:t>
            </a:r>
            <a:r>
              <a:rPr sz="1235" spc="-4" dirty="0">
                <a:latin typeface="Times New Roman"/>
                <a:cs typeface="Times New Roman"/>
              </a:rPr>
              <a:t>2</a:t>
            </a:r>
            <a:endParaRPr sz="1235">
              <a:latin typeface="Times New Roman"/>
              <a:cs typeface="Times New Roman"/>
            </a:endParaRPr>
          </a:p>
        </p:txBody>
      </p:sp>
      <p:sp>
        <p:nvSpPr>
          <p:cNvPr id="5" name="object 5"/>
          <p:cNvSpPr txBox="1"/>
          <p:nvPr/>
        </p:nvSpPr>
        <p:spPr>
          <a:xfrm>
            <a:off x="4010359" y="2513126"/>
            <a:ext cx="744071" cy="336673"/>
          </a:xfrm>
          <a:prstGeom prst="rect">
            <a:avLst/>
          </a:prstGeom>
        </p:spPr>
        <p:txBody>
          <a:bodyPr vert="horz" wrap="square" lIns="0" tIns="10646" rIns="0" bIns="0" rtlCol="0">
            <a:spAutoFit/>
          </a:bodyPr>
          <a:lstStyle/>
          <a:p>
            <a:pPr marL="33619">
              <a:spcBef>
                <a:spcPts val="84"/>
              </a:spcBef>
            </a:pPr>
            <a:r>
              <a:rPr sz="2118" i="1" spc="-4" dirty="0">
                <a:latin typeface="Times New Roman"/>
                <a:cs typeface="Times New Roman"/>
              </a:rPr>
              <a:t>D </a:t>
            </a:r>
            <a:r>
              <a:rPr sz="2118" spc="-4" dirty="0">
                <a:latin typeface="Symbol"/>
                <a:cs typeface="Symbol"/>
              </a:rPr>
              <a:t></a:t>
            </a:r>
            <a:r>
              <a:rPr sz="2118" spc="106" dirty="0">
                <a:latin typeface="Times New Roman"/>
                <a:cs typeface="Times New Roman"/>
              </a:rPr>
              <a:t> </a:t>
            </a:r>
            <a:r>
              <a:rPr sz="3177" i="1" u="sng" spc="-6" baseline="34722" dirty="0">
                <a:uFill>
                  <a:solidFill>
                    <a:srgbClr val="000000"/>
                  </a:solidFill>
                </a:uFill>
                <a:latin typeface="Times New Roman"/>
                <a:cs typeface="Times New Roman"/>
              </a:rPr>
              <a:t>K</a:t>
            </a:r>
            <a:endParaRPr sz="3177" baseline="34722">
              <a:latin typeface="Times New Roman"/>
              <a:cs typeface="Times New Roman"/>
            </a:endParaRPr>
          </a:p>
        </p:txBody>
      </p:sp>
      <p:sp>
        <p:nvSpPr>
          <p:cNvPr id="6" name="object 6"/>
          <p:cNvSpPr txBox="1"/>
          <p:nvPr/>
        </p:nvSpPr>
        <p:spPr>
          <a:xfrm>
            <a:off x="2870946" y="2608279"/>
            <a:ext cx="995643" cy="309421"/>
          </a:xfrm>
          <a:prstGeom prst="rect">
            <a:avLst/>
          </a:prstGeom>
        </p:spPr>
        <p:txBody>
          <a:bodyPr vert="horz" wrap="square" lIns="0" tIns="10646" rIns="0" bIns="0" rtlCol="0">
            <a:spAutoFit/>
          </a:bodyPr>
          <a:lstStyle/>
          <a:p>
            <a:pPr marL="11206">
              <a:spcBef>
                <a:spcPts val="84"/>
              </a:spcBef>
            </a:pPr>
            <a:r>
              <a:rPr sz="1941" spc="-4" dirty="0">
                <a:solidFill>
                  <a:srgbClr val="000099"/>
                </a:solidFill>
                <a:latin typeface="Times New Roman"/>
                <a:cs typeface="Times New Roman"/>
              </a:rPr>
              <a:t>Difficulty</a:t>
            </a:r>
            <a:endParaRPr sz="1941">
              <a:latin typeface="Times New Roman"/>
              <a:cs typeface="Times New Roman"/>
            </a:endParaRPr>
          </a:p>
        </p:txBody>
      </p:sp>
      <p:sp>
        <p:nvSpPr>
          <p:cNvPr id="7" name="object 7"/>
          <p:cNvSpPr/>
          <p:nvPr/>
        </p:nvSpPr>
        <p:spPr>
          <a:xfrm>
            <a:off x="4433938" y="3438395"/>
            <a:ext cx="567578" cy="0"/>
          </a:xfrm>
          <a:custGeom>
            <a:avLst/>
            <a:gdLst/>
            <a:ahLst/>
            <a:cxnLst/>
            <a:rect l="l" t="t" r="r" b="b"/>
            <a:pathLst>
              <a:path w="643254">
                <a:moveTo>
                  <a:pt x="0" y="0"/>
                </a:moveTo>
                <a:lnTo>
                  <a:pt x="643128" y="0"/>
                </a:lnTo>
              </a:path>
            </a:pathLst>
          </a:custGeom>
          <a:ln w="11045">
            <a:solidFill>
              <a:srgbClr val="000000"/>
            </a:solidFill>
          </a:ln>
        </p:spPr>
        <p:txBody>
          <a:bodyPr wrap="square" lIns="0" tIns="0" rIns="0" bIns="0" rtlCol="0"/>
          <a:lstStyle/>
          <a:p>
            <a:endParaRPr sz="1588"/>
          </a:p>
        </p:txBody>
      </p:sp>
      <p:sp>
        <p:nvSpPr>
          <p:cNvPr id="8" name="object 8"/>
          <p:cNvSpPr txBox="1"/>
          <p:nvPr/>
        </p:nvSpPr>
        <p:spPr>
          <a:xfrm>
            <a:off x="4534347" y="3104234"/>
            <a:ext cx="373716" cy="295326"/>
          </a:xfrm>
          <a:prstGeom prst="rect">
            <a:avLst/>
          </a:prstGeom>
        </p:spPr>
        <p:txBody>
          <a:bodyPr vert="horz" wrap="square" lIns="0" tIns="10085" rIns="0" bIns="0" rtlCol="0">
            <a:spAutoFit/>
          </a:bodyPr>
          <a:lstStyle/>
          <a:p>
            <a:pPr marL="11206">
              <a:spcBef>
                <a:spcPts val="79"/>
              </a:spcBef>
            </a:pPr>
            <a:r>
              <a:rPr sz="1853" spc="-9" dirty="0">
                <a:latin typeface="Times New Roman"/>
                <a:cs typeface="Times New Roman"/>
              </a:rPr>
              <a:t>60</a:t>
            </a:r>
            <a:r>
              <a:rPr sz="1853" spc="-4" dirty="0">
                <a:latin typeface="Times New Roman"/>
                <a:cs typeface="Times New Roman"/>
              </a:rPr>
              <a:t>0</a:t>
            </a:r>
            <a:endParaRPr sz="1853">
              <a:latin typeface="Times New Roman"/>
              <a:cs typeface="Times New Roman"/>
            </a:endParaRPr>
          </a:p>
        </p:txBody>
      </p:sp>
      <p:sp>
        <p:nvSpPr>
          <p:cNvPr id="9" name="object 9"/>
          <p:cNvSpPr txBox="1"/>
          <p:nvPr/>
        </p:nvSpPr>
        <p:spPr>
          <a:xfrm>
            <a:off x="4412427" y="3435032"/>
            <a:ext cx="588869" cy="295326"/>
          </a:xfrm>
          <a:prstGeom prst="rect">
            <a:avLst/>
          </a:prstGeom>
        </p:spPr>
        <p:txBody>
          <a:bodyPr vert="horz" wrap="square" lIns="0" tIns="10085" rIns="0" bIns="0" rtlCol="0">
            <a:spAutoFit/>
          </a:bodyPr>
          <a:lstStyle/>
          <a:p>
            <a:pPr marL="33619">
              <a:spcBef>
                <a:spcPts val="79"/>
              </a:spcBef>
            </a:pPr>
            <a:r>
              <a:rPr sz="1853" dirty="0">
                <a:latin typeface="Times New Roman"/>
                <a:cs typeface="Times New Roman"/>
              </a:rPr>
              <a:t>(3.5)</a:t>
            </a:r>
            <a:r>
              <a:rPr sz="1588" baseline="43981" dirty="0">
                <a:latin typeface="Times New Roman"/>
                <a:cs typeface="Times New Roman"/>
              </a:rPr>
              <a:t>2</a:t>
            </a:r>
            <a:endParaRPr sz="1588" baseline="43981">
              <a:latin typeface="Times New Roman"/>
              <a:cs typeface="Times New Roman"/>
            </a:endParaRPr>
          </a:p>
        </p:txBody>
      </p:sp>
      <p:sp>
        <p:nvSpPr>
          <p:cNvPr id="10" name="object 10"/>
          <p:cNvSpPr txBox="1"/>
          <p:nvPr/>
        </p:nvSpPr>
        <p:spPr>
          <a:xfrm>
            <a:off x="5052058" y="3252152"/>
            <a:ext cx="1730188" cy="295326"/>
          </a:xfrm>
          <a:prstGeom prst="rect">
            <a:avLst/>
          </a:prstGeom>
        </p:spPr>
        <p:txBody>
          <a:bodyPr vert="horz" wrap="square" lIns="0" tIns="10085" rIns="0" bIns="0" rtlCol="0">
            <a:spAutoFit/>
          </a:bodyPr>
          <a:lstStyle/>
          <a:p>
            <a:pPr marL="11206">
              <a:spcBef>
                <a:spcPts val="79"/>
              </a:spcBef>
            </a:pPr>
            <a:r>
              <a:rPr sz="1853" spc="-4" dirty="0">
                <a:latin typeface="Symbol"/>
                <a:cs typeface="Symbol"/>
              </a:rPr>
              <a:t></a:t>
            </a:r>
            <a:r>
              <a:rPr sz="1853" spc="-4" dirty="0">
                <a:latin typeface="Times New Roman"/>
                <a:cs typeface="Times New Roman"/>
              </a:rPr>
              <a:t> </a:t>
            </a:r>
            <a:r>
              <a:rPr sz="1853" spc="-9" dirty="0">
                <a:latin typeface="Times New Roman"/>
                <a:cs typeface="Times New Roman"/>
              </a:rPr>
              <a:t>49 </a:t>
            </a:r>
            <a:r>
              <a:rPr sz="1853" i="1" spc="-9" dirty="0">
                <a:latin typeface="Times New Roman"/>
                <a:cs typeface="Times New Roman"/>
              </a:rPr>
              <a:t>person </a:t>
            </a:r>
            <a:r>
              <a:rPr sz="1853" spc="-4" dirty="0">
                <a:latin typeface="Times New Roman"/>
                <a:cs typeface="Times New Roman"/>
              </a:rPr>
              <a:t>/</a:t>
            </a:r>
            <a:r>
              <a:rPr sz="1853" spc="-115" dirty="0">
                <a:latin typeface="Times New Roman"/>
                <a:cs typeface="Times New Roman"/>
              </a:rPr>
              <a:t> </a:t>
            </a:r>
            <a:r>
              <a:rPr sz="1853" i="1" spc="-9" dirty="0">
                <a:latin typeface="Times New Roman"/>
                <a:cs typeface="Times New Roman"/>
              </a:rPr>
              <a:t>year</a:t>
            </a:r>
            <a:endParaRPr sz="1853">
              <a:latin typeface="Times New Roman"/>
              <a:cs typeface="Times New Roman"/>
            </a:endParaRPr>
          </a:p>
        </p:txBody>
      </p:sp>
      <p:sp>
        <p:nvSpPr>
          <p:cNvPr id="11" name="object 11"/>
          <p:cNvSpPr txBox="1"/>
          <p:nvPr/>
        </p:nvSpPr>
        <p:spPr>
          <a:xfrm>
            <a:off x="4237167" y="3252152"/>
            <a:ext cx="151279" cy="295326"/>
          </a:xfrm>
          <a:prstGeom prst="rect">
            <a:avLst/>
          </a:prstGeom>
        </p:spPr>
        <p:txBody>
          <a:bodyPr vert="horz" wrap="square" lIns="0" tIns="10085" rIns="0" bIns="0" rtlCol="0">
            <a:spAutoFit/>
          </a:bodyPr>
          <a:lstStyle/>
          <a:p>
            <a:pPr marL="11206">
              <a:spcBef>
                <a:spcPts val="79"/>
              </a:spcBef>
            </a:pPr>
            <a:r>
              <a:rPr sz="1853" spc="-4" dirty="0">
                <a:latin typeface="Symbol"/>
                <a:cs typeface="Symbol"/>
              </a:rPr>
              <a:t></a:t>
            </a:r>
            <a:endParaRPr sz="1853">
              <a:latin typeface="Symbol"/>
              <a:cs typeface="Symbol"/>
            </a:endParaRPr>
          </a:p>
        </p:txBody>
      </p:sp>
      <p:sp>
        <p:nvSpPr>
          <p:cNvPr id="12" name="object 12"/>
          <p:cNvSpPr txBox="1"/>
          <p:nvPr/>
        </p:nvSpPr>
        <p:spPr>
          <a:xfrm>
            <a:off x="2870947" y="3853477"/>
            <a:ext cx="5964331" cy="309421"/>
          </a:xfrm>
          <a:prstGeom prst="rect">
            <a:avLst/>
          </a:prstGeom>
        </p:spPr>
        <p:txBody>
          <a:bodyPr vert="horz" wrap="square" lIns="0" tIns="10646" rIns="0" bIns="0" rtlCol="0">
            <a:spAutoFit/>
          </a:bodyPr>
          <a:lstStyle/>
          <a:p>
            <a:pPr marL="11206">
              <a:spcBef>
                <a:spcPts val="84"/>
              </a:spcBef>
            </a:pPr>
            <a:r>
              <a:rPr sz="1941" spc="-4" dirty="0">
                <a:solidFill>
                  <a:srgbClr val="653200"/>
                </a:solidFill>
                <a:latin typeface="Times New Roman"/>
                <a:cs typeface="Times New Roman"/>
              </a:rPr>
              <a:t>Manpower build </a:t>
            </a:r>
            <a:r>
              <a:rPr sz="1941" dirty="0">
                <a:solidFill>
                  <a:srgbClr val="653200"/>
                </a:solidFill>
                <a:latin typeface="Times New Roman"/>
                <a:cs typeface="Times New Roman"/>
              </a:rPr>
              <a:t>up </a:t>
            </a:r>
            <a:r>
              <a:rPr sz="1941" spc="-4" dirty="0">
                <a:solidFill>
                  <a:srgbClr val="653200"/>
                </a:solidFill>
                <a:latin typeface="Times New Roman"/>
                <a:cs typeface="Times New Roman"/>
              </a:rPr>
              <a:t>can </a:t>
            </a:r>
            <a:r>
              <a:rPr sz="1941" dirty="0">
                <a:solidFill>
                  <a:srgbClr val="653200"/>
                </a:solidFill>
                <a:latin typeface="Times New Roman"/>
                <a:cs typeface="Times New Roman"/>
              </a:rPr>
              <a:t>be </a:t>
            </a:r>
            <a:r>
              <a:rPr sz="1941" spc="-4" dirty="0">
                <a:solidFill>
                  <a:srgbClr val="653200"/>
                </a:solidFill>
                <a:latin typeface="Times New Roman"/>
                <a:cs typeface="Times New Roman"/>
              </a:rPr>
              <a:t>calculated </a:t>
            </a:r>
            <a:r>
              <a:rPr sz="1941" dirty="0">
                <a:solidFill>
                  <a:srgbClr val="653200"/>
                </a:solidFill>
                <a:latin typeface="Times New Roman"/>
                <a:cs typeface="Times New Roman"/>
              </a:rPr>
              <a:t>by </a:t>
            </a:r>
            <a:r>
              <a:rPr sz="1941" spc="-4" dirty="0">
                <a:solidFill>
                  <a:srgbClr val="653200"/>
                </a:solidFill>
                <a:latin typeface="Times New Roman"/>
                <a:cs typeface="Times New Roman"/>
              </a:rPr>
              <a:t>following</a:t>
            </a:r>
            <a:r>
              <a:rPr sz="1941" spc="31" dirty="0">
                <a:solidFill>
                  <a:srgbClr val="653200"/>
                </a:solidFill>
                <a:latin typeface="Times New Roman"/>
                <a:cs typeface="Times New Roman"/>
              </a:rPr>
              <a:t> </a:t>
            </a:r>
            <a:r>
              <a:rPr sz="1941" spc="-4" dirty="0">
                <a:solidFill>
                  <a:srgbClr val="653200"/>
                </a:solidFill>
                <a:latin typeface="Times New Roman"/>
                <a:cs typeface="Times New Roman"/>
              </a:rPr>
              <a:t>equation</a:t>
            </a:r>
            <a:endParaRPr sz="1941">
              <a:latin typeface="Times New Roman"/>
              <a:cs typeface="Times New Roman"/>
            </a:endParaRPr>
          </a:p>
        </p:txBody>
      </p:sp>
      <p:sp>
        <p:nvSpPr>
          <p:cNvPr id="13" name="object 13"/>
          <p:cNvSpPr/>
          <p:nvPr/>
        </p:nvSpPr>
        <p:spPr>
          <a:xfrm>
            <a:off x="4467552" y="4571990"/>
            <a:ext cx="244849" cy="0"/>
          </a:xfrm>
          <a:custGeom>
            <a:avLst/>
            <a:gdLst/>
            <a:ahLst/>
            <a:cxnLst/>
            <a:rect l="l" t="t" r="r" b="b"/>
            <a:pathLst>
              <a:path w="277495">
                <a:moveTo>
                  <a:pt x="0" y="0"/>
                </a:moveTo>
                <a:lnTo>
                  <a:pt x="277374" y="0"/>
                </a:lnTo>
              </a:path>
            </a:pathLst>
          </a:custGeom>
          <a:ln w="12679">
            <a:solidFill>
              <a:srgbClr val="000000"/>
            </a:solidFill>
          </a:ln>
        </p:spPr>
        <p:txBody>
          <a:bodyPr wrap="square" lIns="0" tIns="0" rIns="0" bIns="0" rtlCol="0"/>
          <a:lstStyle/>
          <a:p>
            <a:endParaRPr sz="1588"/>
          </a:p>
        </p:txBody>
      </p:sp>
      <p:sp>
        <p:nvSpPr>
          <p:cNvPr id="14" name="object 14"/>
          <p:cNvSpPr txBox="1"/>
          <p:nvPr/>
        </p:nvSpPr>
        <p:spPr>
          <a:xfrm>
            <a:off x="4077146" y="4538569"/>
            <a:ext cx="100853" cy="200802"/>
          </a:xfrm>
          <a:prstGeom prst="rect">
            <a:avLst/>
          </a:prstGeom>
        </p:spPr>
        <p:txBody>
          <a:bodyPr vert="horz" wrap="square" lIns="0" tIns="10646" rIns="0" bIns="0" rtlCol="0">
            <a:spAutoFit/>
          </a:bodyPr>
          <a:lstStyle/>
          <a:p>
            <a:pPr marL="11206">
              <a:spcBef>
                <a:spcPts val="84"/>
              </a:spcBef>
            </a:pPr>
            <a:r>
              <a:rPr sz="1235" spc="-4" dirty="0">
                <a:latin typeface="Times New Roman"/>
                <a:cs typeface="Times New Roman"/>
              </a:rPr>
              <a:t>0</a:t>
            </a:r>
            <a:endParaRPr sz="1235">
              <a:latin typeface="Times New Roman"/>
              <a:cs typeface="Times New Roman"/>
            </a:endParaRPr>
          </a:p>
        </p:txBody>
      </p:sp>
      <p:sp>
        <p:nvSpPr>
          <p:cNvPr id="15" name="object 15"/>
          <p:cNvSpPr txBox="1"/>
          <p:nvPr/>
        </p:nvSpPr>
        <p:spPr>
          <a:xfrm>
            <a:off x="4558551" y="4748343"/>
            <a:ext cx="100853" cy="200802"/>
          </a:xfrm>
          <a:prstGeom prst="rect">
            <a:avLst/>
          </a:prstGeom>
        </p:spPr>
        <p:txBody>
          <a:bodyPr vert="horz" wrap="square" lIns="0" tIns="10646" rIns="0" bIns="0" rtlCol="0">
            <a:spAutoFit/>
          </a:bodyPr>
          <a:lstStyle/>
          <a:p>
            <a:pPr marL="11206">
              <a:spcBef>
                <a:spcPts val="84"/>
              </a:spcBef>
            </a:pPr>
            <a:r>
              <a:rPr sz="1235" i="1" spc="-4" dirty="0">
                <a:latin typeface="Times New Roman"/>
                <a:cs typeface="Times New Roman"/>
              </a:rPr>
              <a:t>d</a:t>
            </a:r>
            <a:endParaRPr sz="1235">
              <a:latin typeface="Times New Roman"/>
              <a:cs typeface="Times New Roman"/>
            </a:endParaRPr>
          </a:p>
        </p:txBody>
      </p:sp>
      <p:sp>
        <p:nvSpPr>
          <p:cNvPr id="16" name="object 16"/>
          <p:cNvSpPr txBox="1"/>
          <p:nvPr/>
        </p:nvSpPr>
        <p:spPr>
          <a:xfrm>
            <a:off x="4451423" y="4449501"/>
            <a:ext cx="244288" cy="336673"/>
          </a:xfrm>
          <a:prstGeom prst="rect">
            <a:avLst/>
          </a:prstGeom>
        </p:spPr>
        <p:txBody>
          <a:bodyPr vert="horz" wrap="square" lIns="0" tIns="10646" rIns="0" bIns="0" rtlCol="0">
            <a:spAutoFit/>
          </a:bodyPr>
          <a:lstStyle/>
          <a:p>
            <a:pPr marL="33619">
              <a:spcBef>
                <a:spcPts val="84"/>
              </a:spcBef>
            </a:pPr>
            <a:r>
              <a:rPr sz="3177" i="1" spc="-6" baseline="-24305" dirty="0">
                <a:latin typeface="Times New Roman"/>
                <a:cs typeface="Times New Roman"/>
              </a:rPr>
              <a:t>t</a:t>
            </a:r>
            <a:r>
              <a:rPr sz="3177" i="1" spc="-575" baseline="-24305" dirty="0">
                <a:latin typeface="Times New Roman"/>
                <a:cs typeface="Times New Roman"/>
              </a:rPr>
              <a:t> </a:t>
            </a:r>
            <a:r>
              <a:rPr sz="1235" spc="-4" dirty="0">
                <a:latin typeface="Times New Roman"/>
                <a:cs typeface="Times New Roman"/>
              </a:rPr>
              <a:t>3</a:t>
            </a:r>
            <a:endParaRPr sz="1235">
              <a:latin typeface="Times New Roman"/>
              <a:cs typeface="Times New Roman"/>
            </a:endParaRPr>
          </a:p>
        </p:txBody>
      </p:sp>
      <p:sp>
        <p:nvSpPr>
          <p:cNvPr id="17" name="object 17"/>
          <p:cNvSpPr txBox="1"/>
          <p:nvPr/>
        </p:nvSpPr>
        <p:spPr>
          <a:xfrm>
            <a:off x="3869166" y="4359407"/>
            <a:ext cx="838200" cy="336673"/>
          </a:xfrm>
          <a:prstGeom prst="rect">
            <a:avLst/>
          </a:prstGeom>
        </p:spPr>
        <p:txBody>
          <a:bodyPr vert="horz" wrap="square" lIns="0" tIns="10646" rIns="0" bIns="0" rtlCol="0">
            <a:spAutoFit/>
          </a:bodyPr>
          <a:lstStyle/>
          <a:p>
            <a:pPr marL="33619">
              <a:spcBef>
                <a:spcPts val="84"/>
              </a:spcBef>
              <a:tabLst>
                <a:tab pos="385503" algn="l"/>
              </a:tabLst>
            </a:pPr>
            <a:r>
              <a:rPr sz="2118" i="1" spc="-4" dirty="0">
                <a:latin typeface="Times New Roman"/>
                <a:cs typeface="Times New Roman"/>
              </a:rPr>
              <a:t>D	</a:t>
            </a:r>
            <a:r>
              <a:rPr sz="2118" spc="-4" dirty="0">
                <a:latin typeface="Symbol"/>
                <a:cs typeface="Symbol"/>
              </a:rPr>
              <a:t></a:t>
            </a:r>
            <a:r>
              <a:rPr sz="2118" spc="132" dirty="0">
                <a:latin typeface="Times New Roman"/>
                <a:cs typeface="Times New Roman"/>
              </a:rPr>
              <a:t> </a:t>
            </a:r>
            <a:r>
              <a:rPr sz="3177" i="1" spc="-6" baseline="34722" dirty="0">
                <a:latin typeface="Times New Roman"/>
                <a:cs typeface="Times New Roman"/>
              </a:rPr>
              <a:t>K</a:t>
            </a:r>
            <a:endParaRPr sz="3177" baseline="34722">
              <a:latin typeface="Times New Roman"/>
              <a:cs typeface="Times New Roman"/>
            </a:endParaRPr>
          </a:p>
        </p:txBody>
      </p:sp>
      <p:sp>
        <p:nvSpPr>
          <p:cNvPr id="18" name="object 18"/>
          <p:cNvSpPr/>
          <p:nvPr/>
        </p:nvSpPr>
        <p:spPr>
          <a:xfrm>
            <a:off x="4404352" y="5382824"/>
            <a:ext cx="559734" cy="0"/>
          </a:xfrm>
          <a:custGeom>
            <a:avLst/>
            <a:gdLst/>
            <a:ahLst/>
            <a:cxnLst/>
            <a:rect l="l" t="t" r="r" b="b"/>
            <a:pathLst>
              <a:path w="634364">
                <a:moveTo>
                  <a:pt x="0" y="0"/>
                </a:moveTo>
                <a:lnTo>
                  <a:pt x="633979" y="0"/>
                </a:lnTo>
              </a:path>
            </a:pathLst>
          </a:custGeom>
          <a:ln w="11045">
            <a:solidFill>
              <a:srgbClr val="000000"/>
            </a:solidFill>
          </a:ln>
        </p:spPr>
        <p:txBody>
          <a:bodyPr wrap="square" lIns="0" tIns="0" rIns="0" bIns="0" rtlCol="0"/>
          <a:lstStyle/>
          <a:p>
            <a:endParaRPr sz="1588"/>
          </a:p>
        </p:txBody>
      </p:sp>
      <p:sp>
        <p:nvSpPr>
          <p:cNvPr id="19" name="object 19"/>
          <p:cNvSpPr txBox="1"/>
          <p:nvPr/>
        </p:nvSpPr>
        <p:spPr>
          <a:xfrm>
            <a:off x="4382843" y="5379476"/>
            <a:ext cx="584947" cy="295326"/>
          </a:xfrm>
          <a:prstGeom prst="rect">
            <a:avLst/>
          </a:prstGeom>
        </p:spPr>
        <p:txBody>
          <a:bodyPr vert="horz" wrap="square" lIns="0" tIns="10085" rIns="0" bIns="0" rtlCol="0">
            <a:spAutoFit/>
          </a:bodyPr>
          <a:lstStyle/>
          <a:p>
            <a:pPr marL="33619">
              <a:spcBef>
                <a:spcPts val="79"/>
              </a:spcBef>
            </a:pPr>
            <a:r>
              <a:rPr sz="1853" spc="-4" dirty="0">
                <a:latin typeface="Times New Roman"/>
                <a:cs typeface="Times New Roman"/>
              </a:rPr>
              <a:t>(3.5)</a:t>
            </a:r>
            <a:r>
              <a:rPr sz="1588" spc="-6" baseline="43981" dirty="0">
                <a:latin typeface="Times New Roman"/>
                <a:cs typeface="Times New Roman"/>
              </a:rPr>
              <a:t>3</a:t>
            </a:r>
            <a:endParaRPr sz="1588" baseline="43981">
              <a:latin typeface="Times New Roman"/>
              <a:cs typeface="Times New Roman"/>
            </a:endParaRPr>
          </a:p>
        </p:txBody>
      </p:sp>
      <p:sp>
        <p:nvSpPr>
          <p:cNvPr id="20" name="object 20"/>
          <p:cNvSpPr txBox="1"/>
          <p:nvPr/>
        </p:nvSpPr>
        <p:spPr>
          <a:xfrm>
            <a:off x="4500729" y="5048678"/>
            <a:ext cx="373716" cy="295326"/>
          </a:xfrm>
          <a:prstGeom prst="rect">
            <a:avLst/>
          </a:prstGeom>
        </p:spPr>
        <p:txBody>
          <a:bodyPr vert="horz" wrap="square" lIns="0" tIns="10085" rIns="0" bIns="0" rtlCol="0">
            <a:spAutoFit/>
          </a:bodyPr>
          <a:lstStyle/>
          <a:p>
            <a:pPr marL="11206">
              <a:spcBef>
                <a:spcPts val="79"/>
              </a:spcBef>
            </a:pPr>
            <a:r>
              <a:rPr sz="1853" spc="-9" dirty="0">
                <a:latin typeface="Times New Roman"/>
                <a:cs typeface="Times New Roman"/>
              </a:rPr>
              <a:t>60</a:t>
            </a:r>
            <a:r>
              <a:rPr sz="1853" spc="-4" dirty="0">
                <a:latin typeface="Times New Roman"/>
                <a:cs typeface="Times New Roman"/>
              </a:rPr>
              <a:t>0</a:t>
            </a:r>
            <a:endParaRPr sz="1853">
              <a:latin typeface="Times New Roman"/>
              <a:cs typeface="Times New Roman"/>
            </a:endParaRPr>
          </a:p>
        </p:txBody>
      </p:sp>
      <p:sp>
        <p:nvSpPr>
          <p:cNvPr id="21" name="object 21"/>
          <p:cNvSpPr txBox="1"/>
          <p:nvPr/>
        </p:nvSpPr>
        <p:spPr>
          <a:xfrm>
            <a:off x="4991995" y="5196596"/>
            <a:ext cx="1838325" cy="295326"/>
          </a:xfrm>
          <a:prstGeom prst="rect">
            <a:avLst/>
          </a:prstGeom>
        </p:spPr>
        <p:txBody>
          <a:bodyPr vert="horz" wrap="square" lIns="0" tIns="10085" rIns="0" bIns="0" rtlCol="0">
            <a:spAutoFit/>
          </a:bodyPr>
          <a:lstStyle/>
          <a:p>
            <a:pPr marL="33619">
              <a:spcBef>
                <a:spcPts val="79"/>
              </a:spcBef>
            </a:pPr>
            <a:r>
              <a:rPr sz="1853" spc="-4" dirty="0">
                <a:latin typeface="Symbol"/>
                <a:cs typeface="Symbol"/>
              </a:rPr>
              <a:t></a:t>
            </a:r>
            <a:r>
              <a:rPr sz="1853" spc="-247" dirty="0">
                <a:latin typeface="Times New Roman"/>
                <a:cs typeface="Times New Roman"/>
              </a:rPr>
              <a:t> </a:t>
            </a:r>
            <a:r>
              <a:rPr sz="1853" spc="-9" dirty="0">
                <a:latin typeface="Times New Roman"/>
                <a:cs typeface="Times New Roman"/>
              </a:rPr>
              <a:t>14</a:t>
            </a:r>
            <a:r>
              <a:rPr sz="1853" spc="128" dirty="0">
                <a:latin typeface="Times New Roman"/>
                <a:cs typeface="Times New Roman"/>
              </a:rPr>
              <a:t> </a:t>
            </a:r>
            <a:r>
              <a:rPr sz="1853" i="1" spc="-9" dirty="0">
                <a:latin typeface="Times New Roman"/>
                <a:cs typeface="Times New Roman"/>
              </a:rPr>
              <a:t>person</a:t>
            </a:r>
            <a:r>
              <a:rPr sz="1853" i="1" spc="-207" dirty="0">
                <a:latin typeface="Times New Roman"/>
                <a:cs typeface="Times New Roman"/>
              </a:rPr>
              <a:t> </a:t>
            </a:r>
            <a:r>
              <a:rPr sz="1853" spc="-4" dirty="0">
                <a:latin typeface="Times New Roman"/>
                <a:cs typeface="Times New Roman"/>
              </a:rPr>
              <a:t>/</a:t>
            </a:r>
            <a:r>
              <a:rPr sz="1853" spc="4" dirty="0">
                <a:latin typeface="Times New Roman"/>
                <a:cs typeface="Times New Roman"/>
              </a:rPr>
              <a:t> </a:t>
            </a:r>
            <a:r>
              <a:rPr sz="1853" i="1" spc="-9" dirty="0">
                <a:latin typeface="Times New Roman"/>
                <a:cs typeface="Times New Roman"/>
              </a:rPr>
              <a:t>year</a:t>
            </a:r>
            <a:r>
              <a:rPr sz="1853" i="1" spc="-309" dirty="0">
                <a:latin typeface="Times New Roman"/>
                <a:cs typeface="Times New Roman"/>
              </a:rPr>
              <a:t> </a:t>
            </a:r>
            <a:r>
              <a:rPr sz="1588" spc="6" baseline="43981" dirty="0">
                <a:latin typeface="Times New Roman"/>
                <a:cs typeface="Times New Roman"/>
              </a:rPr>
              <a:t>2</a:t>
            </a:r>
            <a:endParaRPr sz="1588" baseline="43981">
              <a:latin typeface="Times New Roman"/>
              <a:cs typeface="Times New Roman"/>
            </a:endParaRPr>
          </a:p>
        </p:txBody>
      </p:sp>
      <p:sp>
        <p:nvSpPr>
          <p:cNvPr id="22" name="object 22"/>
          <p:cNvSpPr txBox="1"/>
          <p:nvPr/>
        </p:nvSpPr>
        <p:spPr>
          <a:xfrm>
            <a:off x="4207583" y="5196596"/>
            <a:ext cx="151279" cy="295326"/>
          </a:xfrm>
          <a:prstGeom prst="rect">
            <a:avLst/>
          </a:prstGeom>
        </p:spPr>
        <p:txBody>
          <a:bodyPr vert="horz" wrap="square" lIns="0" tIns="10085" rIns="0" bIns="0" rtlCol="0">
            <a:spAutoFit/>
          </a:bodyPr>
          <a:lstStyle/>
          <a:p>
            <a:pPr marL="11206">
              <a:spcBef>
                <a:spcPts val="79"/>
              </a:spcBef>
            </a:pPr>
            <a:r>
              <a:rPr sz="1853" spc="-4" dirty="0">
                <a:latin typeface="Symbol"/>
                <a:cs typeface="Symbol"/>
              </a:rPr>
              <a:t></a:t>
            </a:r>
            <a:endParaRPr sz="1853">
              <a:latin typeface="Symbol"/>
              <a:cs typeface="Symbol"/>
            </a:endParaRPr>
          </a:p>
        </p:txBody>
      </p:sp>
      <p:sp>
        <p:nvSpPr>
          <p:cNvPr id="23" name="object 23"/>
          <p:cNvSpPr txBox="1">
            <a:spLocks noGrp="1"/>
          </p:cNvSpPr>
          <p:nvPr>
            <p:ph type="title"/>
          </p:nvPr>
        </p:nvSpPr>
        <p:spPr>
          <a:xfrm>
            <a:off x="1812758" y="566430"/>
            <a:ext cx="63954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4" name="object 2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5" name="object 2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145</a:t>
            </a:r>
            <a:endParaRPr sz="1235">
              <a:latin typeface="Arial"/>
              <a:cs typeface="Arial"/>
            </a:endParaRPr>
          </a:p>
        </p:txBody>
      </p:sp>
    </p:spTree>
    <p:extLst>
      <p:ext uri="{BB962C8B-B14F-4D97-AF65-F5344CB8AC3E}">
        <p14:creationId xmlns:p14="http://schemas.microsoft.com/office/powerpoint/2010/main" val="15624944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08822" y="4601558"/>
            <a:ext cx="452718" cy="392113"/>
          </a:xfrm>
          <a:prstGeom prst="rect">
            <a:avLst/>
          </a:prstGeom>
        </p:spPr>
        <p:txBody>
          <a:bodyPr vert="horz" wrap="square" lIns="0" tIns="11766" rIns="0" bIns="0" rtlCol="0">
            <a:spAutoFit/>
          </a:bodyPr>
          <a:lstStyle/>
          <a:p>
            <a:pPr marL="11206">
              <a:spcBef>
                <a:spcPts val="93"/>
              </a:spcBef>
            </a:pPr>
            <a:r>
              <a:rPr sz="2471" dirty="0">
                <a:latin typeface="Times New Roman"/>
                <a:cs typeface="Times New Roman"/>
              </a:rPr>
              <a:t>P</a:t>
            </a:r>
            <a:r>
              <a:rPr sz="2471" spc="-79" dirty="0">
                <a:latin typeface="Times New Roman"/>
                <a:cs typeface="Times New Roman"/>
              </a:rPr>
              <a:t> </a:t>
            </a:r>
            <a:r>
              <a:rPr sz="2471" dirty="0">
                <a:latin typeface="Times New Roman"/>
                <a:cs typeface="Times New Roman"/>
              </a:rPr>
              <a:t>=</a:t>
            </a:r>
            <a:endParaRPr sz="2471">
              <a:latin typeface="Times New Roman"/>
              <a:cs typeface="Times New Roman"/>
            </a:endParaRPr>
          </a:p>
        </p:txBody>
      </p:sp>
      <p:sp>
        <p:nvSpPr>
          <p:cNvPr id="3" name="object 3"/>
          <p:cNvSpPr/>
          <p:nvPr/>
        </p:nvSpPr>
        <p:spPr>
          <a:xfrm>
            <a:off x="4304851" y="4800599"/>
            <a:ext cx="3384737" cy="0"/>
          </a:xfrm>
          <a:custGeom>
            <a:avLst/>
            <a:gdLst/>
            <a:ahLst/>
            <a:cxnLst/>
            <a:rect l="l" t="t" r="r" b="b"/>
            <a:pathLst>
              <a:path w="3836034">
                <a:moveTo>
                  <a:pt x="0" y="0"/>
                </a:moveTo>
                <a:lnTo>
                  <a:pt x="3835907" y="0"/>
                </a:lnTo>
              </a:path>
            </a:pathLst>
          </a:custGeom>
          <a:ln w="17239">
            <a:solidFill>
              <a:srgbClr val="000000"/>
            </a:solidFill>
          </a:ln>
        </p:spPr>
        <p:txBody>
          <a:bodyPr wrap="square" lIns="0" tIns="0" rIns="0" bIns="0" rtlCol="0"/>
          <a:lstStyle/>
          <a:p>
            <a:endParaRPr sz="1588"/>
          </a:p>
        </p:txBody>
      </p:sp>
      <p:sp>
        <p:nvSpPr>
          <p:cNvPr id="4" name="object 4"/>
          <p:cNvSpPr txBox="1"/>
          <p:nvPr/>
        </p:nvSpPr>
        <p:spPr>
          <a:xfrm>
            <a:off x="4307091" y="4800034"/>
            <a:ext cx="3256429" cy="829224"/>
          </a:xfrm>
          <a:prstGeom prst="rect">
            <a:avLst/>
          </a:prstGeom>
        </p:spPr>
        <p:txBody>
          <a:bodyPr vert="horz" wrap="square" lIns="0" tIns="84604" rIns="0" bIns="0" rtlCol="0">
            <a:spAutoFit/>
          </a:bodyPr>
          <a:lstStyle/>
          <a:p>
            <a:pPr marL="11206" marR="4483" indent="5043">
              <a:lnSpc>
                <a:spcPts val="2877"/>
              </a:lnSpc>
              <a:spcBef>
                <a:spcPts val="666"/>
              </a:spcBef>
            </a:pPr>
            <a:r>
              <a:rPr sz="2868" i="1" dirty="0">
                <a:latin typeface="Times New Roman"/>
                <a:cs typeface="Times New Roman"/>
              </a:rPr>
              <a:t>cumulative</a:t>
            </a:r>
            <a:r>
              <a:rPr sz="2868" i="1" spc="-132" dirty="0">
                <a:latin typeface="Times New Roman"/>
                <a:cs typeface="Times New Roman"/>
              </a:rPr>
              <a:t> </a:t>
            </a:r>
            <a:r>
              <a:rPr sz="2868" i="1" dirty="0">
                <a:latin typeface="Times New Roman"/>
                <a:cs typeface="Times New Roman"/>
              </a:rPr>
              <a:t>manpower  </a:t>
            </a:r>
            <a:r>
              <a:rPr sz="2868" i="1" spc="4" dirty="0">
                <a:latin typeface="Times New Roman"/>
                <a:cs typeface="Times New Roman"/>
              </a:rPr>
              <a:t>used to </a:t>
            </a:r>
            <a:r>
              <a:rPr sz="2868" i="1" dirty="0">
                <a:latin typeface="Times New Roman"/>
                <a:cs typeface="Times New Roman"/>
              </a:rPr>
              <a:t>produce</a:t>
            </a:r>
            <a:r>
              <a:rPr sz="2868" i="1" spc="-463" dirty="0">
                <a:latin typeface="Times New Roman"/>
                <a:cs typeface="Times New Roman"/>
              </a:rPr>
              <a:t> </a:t>
            </a:r>
            <a:r>
              <a:rPr sz="2868" i="1" dirty="0">
                <a:latin typeface="Times New Roman"/>
                <a:cs typeface="Times New Roman"/>
              </a:rPr>
              <a:t>code</a:t>
            </a:r>
            <a:endParaRPr sz="2868">
              <a:latin typeface="Times New Roman"/>
              <a:cs typeface="Times New Roman"/>
            </a:endParaRPr>
          </a:p>
        </p:txBody>
      </p:sp>
      <p:sp>
        <p:nvSpPr>
          <p:cNvPr id="5" name="object 5"/>
          <p:cNvSpPr txBox="1"/>
          <p:nvPr/>
        </p:nvSpPr>
        <p:spPr>
          <a:xfrm>
            <a:off x="2366677" y="1767839"/>
            <a:ext cx="7191375" cy="3003557"/>
          </a:xfrm>
          <a:prstGeom prst="rect">
            <a:avLst/>
          </a:prstGeom>
        </p:spPr>
        <p:txBody>
          <a:bodyPr vert="horz" wrap="square" lIns="0" tIns="10646" rIns="0" bIns="0" rtlCol="0">
            <a:spAutoFit/>
          </a:bodyPr>
          <a:lstStyle/>
          <a:p>
            <a:pPr marL="44826">
              <a:spcBef>
                <a:spcPts val="84"/>
              </a:spcBef>
            </a:pPr>
            <a:r>
              <a:rPr sz="2471" b="1" spc="-4" dirty="0">
                <a:solidFill>
                  <a:srgbClr val="CC0000"/>
                </a:solidFill>
                <a:latin typeface="Times New Roman"/>
                <a:cs typeface="Times New Roman"/>
              </a:rPr>
              <a:t>Productivity </a:t>
            </a:r>
            <a:r>
              <a:rPr sz="2471" b="1" spc="-9" dirty="0">
                <a:solidFill>
                  <a:srgbClr val="CC0000"/>
                </a:solidFill>
                <a:latin typeface="Times New Roman"/>
                <a:cs typeface="Times New Roman"/>
              </a:rPr>
              <a:t>Versus</a:t>
            </a:r>
            <a:r>
              <a:rPr sz="2471" b="1" dirty="0">
                <a:solidFill>
                  <a:srgbClr val="CC0000"/>
                </a:solidFill>
                <a:latin typeface="Times New Roman"/>
                <a:cs typeface="Times New Roman"/>
              </a:rPr>
              <a:t> </a:t>
            </a:r>
            <a:r>
              <a:rPr sz="2471" b="1" spc="-4" dirty="0">
                <a:solidFill>
                  <a:srgbClr val="CC0000"/>
                </a:solidFill>
                <a:latin typeface="Times New Roman"/>
                <a:cs typeface="Times New Roman"/>
              </a:rPr>
              <a:t>Difficulty</a:t>
            </a:r>
            <a:endParaRPr sz="2471">
              <a:latin typeface="Times New Roman"/>
              <a:cs typeface="Times New Roman"/>
            </a:endParaRPr>
          </a:p>
          <a:p>
            <a:pPr marL="84609">
              <a:spcBef>
                <a:spcPts val="1906"/>
              </a:spcBef>
            </a:pPr>
            <a:r>
              <a:rPr sz="2471" spc="-4" dirty="0">
                <a:latin typeface="Times New Roman"/>
                <a:cs typeface="Times New Roman"/>
              </a:rPr>
              <a:t>Productivity </a:t>
            </a:r>
            <a:r>
              <a:rPr sz="2471" dirty="0">
                <a:latin typeface="Times New Roman"/>
                <a:cs typeface="Times New Roman"/>
              </a:rPr>
              <a:t>= </a:t>
            </a:r>
            <a:r>
              <a:rPr sz="2471" spc="-4" dirty="0">
                <a:latin typeface="Times New Roman"/>
                <a:cs typeface="Times New Roman"/>
              </a:rPr>
              <a:t>No. </a:t>
            </a:r>
            <a:r>
              <a:rPr sz="2471" spc="4" dirty="0">
                <a:latin typeface="Times New Roman"/>
                <a:cs typeface="Times New Roman"/>
              </a:rPr>
              <a:t>of </a:t>
            </a:r>
            <a:r>
              <a:rPr sz="2471" spc="-4" dirty="0">
                <a:latin typeface="Times New Roman"/>
                <a:cs typeface="Times New Roman"/>
              </a:rPr>
              <a:t>LOC developed per</a:t>
            </a:r>
            <a:r>
              <a:rPr sz="2471" spc="-26" dirty="0">
                <a:latin typeface="Times New Roman"/>
                <a:cs typeface="Times New Roman"/>
              </a:rPr>
              <a:t> </a:t>
            </a:r>
            <a:r>
              <a:rPr sz="2471" dirty="0">
                <a:latin typeface="Times New Roman"/>
                <a:cs typeface="Times New Roman"/>
              </a:rPr>
              <a:t>person-month</a:t>
            </a:r>
            <a:endParaRPr sz="2471">
              <a:latin typeface="Times New Roman"/>
              <a:cs typeface="Times New Roman"/>
            </a:endParaRPr>
          </a:p>
          <a:p>
            <a:pPr>
              <a:spcBef>
                <a:spcPts val="4"/>
              </a:spcBef>
            </a:pPr>
            <a:endParaRPr sz="2030">
              <a:latin typeface="Times New Roman"/>
              <a:cs typeface="Times New Roman"/>
            </a:endParaRPr>
          </a:p>
          <a:p>
            <a:pPr marL="2532104"/>
            <a:r>
              <a:rPr sz="2471" dirty="0">
                <a:latin typeface="Times New Roman"/>
                <a:cs typeface="Times New Roman"/>
              </a:rPr>
              <a:t>P </a:t>
            </a:r>
            <a:r>
              <a:rPr sz="2471" spc="-4" dirty="0">
                <a:latin typeface="Arial"/>
                <a:cs typeface="Arial"/>
              </a:rPr>
              <a:t>∞</a:t>
            </a:r>
            <a:r>
              <a:rPr sz="2471" spc="-75" dirty="0">
                <a:latin typeface="Arial"/>
                <a:cs typeface="Arial"/>
              </a:rPr>
              <a:t> </a:t>
            </a:r>
            <a:r>
              <a:rPr sz="2471" spc="-4" dirty="0">
                <a:latin typeface="Times New Roman"/>
                <a:cs typeface="Times New Roman"/>
              </a:rPr>
              <a:t>D</a:t>
            </a:r>
            <a:r>
              <a:rPr sz="2515" spc="-6" baseline="23391" dirty="0">
                <a:latin typeface="Times New Roman"/>
                <a:cs typeface="Times New Roman"/>
              </a:rPr>
              <a:t>β</a:t>
            </a:r>
            <a:endParaRPr sz="2515" baseline="23391">
              <a:latin typeface="Times New Roman"/>
              <a:cs typeface="Times New Roman"/>
            </a:endParaRPr>
          </a:p>
          <a:p>
            <a:pPr marL="44826">
              <a:spcBef>
                <a:spcPts val="1791"/>
              </a:spcBef>
            </a:pPr>
            <a:r>
              <a:rPr sz="2471" spc="-4" dirty="0">
                <a:latin typeface="Times New Roman"/>
                <a:cs typeface="Times New Roman"/>
              </a:rPr>
              <a:t>Avg.</a:t>
            </a:r>
            <a:r>
              <a:rPr sz="2471" spc="-13" dirty="0">
                <a:latin typeface="Times New Roman"/>
                <a:cs typeface="Times New Roman"/>
              </a:rPr>
              <a:t> </a:t>
            </a:r>
            <a:r>
              <a:rPr sz="2471" spc="-4" dirty="0">
                <a:latin typeface="Times New Roman"/>
                <a:cs typeface="Times New Roman"/>
              </a:rPr>
              <a:t>productivity</a:t>
            </a:r>
            <a:endParaRPr sz="2471">
              <a:latin typeface="Times New Roman"/>
              <a:cs typeface="Times New Roman"/>
            </a:endParaRPr>
          </a:p>
          <a:p>
            <a:pPr marL="2502967">
              <a:spcBef>
                <a:spcPts val="1932"/>
              </a:spcBef>
              <a:tabLst>
                <a:tab pos="3364746" algn="l"/>
              </a:tabLst>
            </a:pPr>
            <a:r>
              <a:rPr sz="2868" i="1" dirty="0">
                <a:latin typeface="Times New Roman"/>
                <a:cs typeface="Times New Roman"/>
              </a:rPr>
              <a:t>LOC	produced</a:t>
            </a:r>
            <a:endParaRPr sz="2868">
              <a:latin typeface="Times New Roman"/>
              <a:cs typeface="Times New Roman"/>
            </a:endParaRPr>
          </a:p>
        </p:txBody>
      </p:sp>
      <p:sp>
        <p:nvSpPr>
          <p:cNvPr id="6" name="object 6"/>
          <p:cNvSpPr txBox="1">
            <a:spLocks noGrp="1"/>
          </p:cNvSpPr>
          <p:nvPr>
            <p:ph type="title"/>
          </p:nvPr>
        </p:nvSpPr>
        <p:spPr>
          <a:xfrm>
            <a:off x="1524000" y="566430"/>
            <a:ext cx="66841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146</a:t>
            </a:r>
            <a:endParaRPr sz="1235">
              <a:latin typeface="Arial"/>
              <a:cs typeface="Arial"/>
            </a:endParaRPr>
          </a:p>
        </p:txBody>
      </p:sp>
    </p:spTree>
    <p:extLst>
      <p:ext uri="{BB962C8B-B14F-4D97-AF65-F5344CB8AC3E}">
        <p14:creationId xmlns:p14="http://schemas.microsoft.com/office/powerpoint/2010/main" val="4203290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44240" y="4449631"/>
            <a:ext cx="285190" cy="0"/>
          </a:xfrm>
          <a:custGeom>
            <a:avLst/>
            <a:gdLst/>
            <a:ahLst/>
            <a:cxnLst/>
            <a:rect l="l" t="t" r="r" b="b"/>
            <a:pathLst>
              <a:path w="323214">
                <a:moveTo>
                  <a:pt x="0" y="0"/>
                </a:moveTo>
                <a:lnTo>
                  <a:pt x="323087" y="0"/>
                </a:lnTo>
              </a:path>
            </a:pathLst>
          </a:custGeom>
          <a:ln w="15630">
            <a:solidFill>
              <a:srgbClr val="000000"/>
            </a:solidFill>
          </a:ln>
        </p:spPr>
        <p:txBody>
          <a:bodyPr wrap="square" lIns="0" tIns="0" rIns="0" bIns="0" rtlCol="0"/>
          <a:lstStyle/>
          <a:p>
            <a:endParaRPr sz="1588"/>
          </a:p>
        </p:txBody>
      </p:sp>
      <p:sp>
        <p:nvSpPr>
          <p:cNvPr id="3" name="object 3"/>
          <p:cNvSpPr/>
          <p:nvPr/>
        </p:nvSpPr>
        <p:spPr>
          <a:xfrm>
            <a:off x="4023809" y="4027393"/>
            <a:ext cx="115981" cy="0"/>
          </a:xfrm>
          <a:custGeom>
            <a:avLst/>
            <a:gdLst/>
            <a:ahLst/>
            <a:cxnLst/>
            <a:rect l="l" t="t" r="r" b="b"/>
            <a:pathLst>
              <a:path w="131444">
                <a:moveTo>
                  <a:pt x="0" y="0"/>
                </a:moveTo>
                <a:lnTo>
                  <a:pt x="131063" y="0"/>
                </a:lnTo>
              </a:path>
            </a:pathLst>
          </a:custGeom>
          <a:ln w="7815">
            <a:solidFill>
              <a:srgbClr val="000000"/>
            </a:solidFill>
          </a:ln>
        </p:spPr>
        <p:txBody>
          <a:bodyPr wrap="square" lIns="0" tIns="0" rIns="0" bIns="0" rtlCol="0"/>
          <a:lstStyle/>
          <a:p>
            <a:endParaRPr sz="1588"/>
          </a:p>
        </p:txBody>
      </p:sp>
      <p:sp>
        <p:nvSpPr>
          <p:cNvPr id="4" name="object 4"/>
          <p:cNvSpPr txBox="1"/>
          <p:nvPr/>
        </p:nvSpPr>
        <p:spPr>
          <a:xfrm>
            <a:off x="3572883" y="4438366"/>
            <a:ext cx="119343" cy="244976"/>
          </a:xfrm>
          <a:prstGeom prst="rect">
            <a:avLst/>
          </a:prstGeom>
        </p:spPr>
        <p:txBody>
          <a:bodyPr vert="horz" wrap="square" lIns="0" tIns="14007" rIns="0" bIns="0" rtlCol="0">
            <a:spAutoFit/>
          </a:bodyPr>
          <a:lstStyle/>
          <a:p>
            <a:pPr marL="11206">
              <a:spcBef>
                <a:spcPts val="110"/>
              </a:spcBef>
            </a:pPr>
            <a:r>
              <a:rPr sz="1500" spc="9" dirty="0">
                <a:latin typeface="Times New Roman"/>
                <a:cs typeface="Times New Roman"/>
              </a:rPr>
              <a:t>2</a:t>
            </a:r>
            <a:endParaRPr sz="1500">
              <a:latin typeface="Times New Roman"/>
              <a:cs typeface="Times New Roman"/>
            </a:endParaRPr>
          </a:p>
        </p:txBody>
      </p:sp>
      <p:sp>
        <p:nvSpPr>
          <p:cNvPr id="5" name="object 5"/>
          <p:cNvSpPr txBox="1"/>
          <p:nvPr/>
        </p:nvSpPr>
        <p:spPr>
          <a:xfrm>
            <a:off x="4180689" y="4189747"/>
            <a:ext cx="1332940" cy="413005"/>
          </a:xfrm>
          <a:prstGeom prst="rect">
            <a:avLst/>
          </a:prstGeom>
        </p:spPr>
        <p:txBody>
          <a:bodyPr vert="horz" wrap="square" lIns="0" tIns="12326" rIns="0" bIns="0" rtlCol="0">
            <a:spAutoFit/>
          </a:bodyPr>
          <a:lstStyle/>
          <a:p>
            <a:pPr marL="11206">
              <a:spcBef>
                <a:spcPts val="97"/>
              </a:spcBef>
            </a:pPr>
            <a:r>
              <a:rPr sz="2603" i="1" spc="4" dirty="0">
                <a:latin typeface="Times New Roman"/>
                <a:cs typeface="Times New Roman"/>
              </a:rPr>
              <a:t>k</a:t>
            </a:r>
            <a:r>
              <a:rPr sz="2603" i="1" spc="-472" dirty="0">
                <a:latin typeface="Times New Roman"/>
                <a:cs typeface="Times New Roman"/>
              </a:rPr>
              <a:t> </a:t>
            </a:r>
            <a:r>
              <a:rPr sz="2603" dirty="0">
                <a:latin typeface="Times New Roman"/>
                <a:cs typeface="Times New Roman"/>
              </a:rPr>
              <a:t>(0.3935)</a:t>
            </a:r>
            <a:endParaRPr sz="2603">
              <a:latin typeface="Times New Roman"/>
              <a:cs typeface="Times New Roman"/>
            </a:endParaRPr>
          </a:p>
        </p:txBody>
      </p:sp>
      <p:sp>
        <p:nvSpPr>
          <p:cNvPr id="6" name="object 6"/>
          <p:cNvSpPr txBox="1"/>
          <p:nvPr/>
        </p:nvSpPr>
        <p:spPr>
          <a:xfrm>
            <a:off x="3445136" y="4449276"/>
            <a:ext cx="114860" cy="413005"/>
          </a:xfrm>
          <a:prstGeom prst="rect">
            <a:avLst/>
          </a:prstGeom>
        </p:spPr>
        <p:txBody>
          <a:bodyPr vert="horz" wrap="square" lIns="0" tIns="12326" rIns="0" bIns="0" rtlCol="0">
            <a:spAutoFit/>
          </a:bodyPr>
          <a:lstStyle/>
          <a:p>
            <a:pPr marL="11206">
              <a:spcBef>
                <a:spcPts val="97"/>
              </a:spcBef>
            </a:pPr>
            <a:r>
              <a:rPr sz="2603" i="1" dirty="0">
                <a:latin typeface="Times New Roman"/>
                <a:cs typeface="Times New Roman"/>
              </a:rPr>
              <a:t>t</a:t>
            </a:r>
            <a:endParaRPr sz="2603">
              <a:latin typeface="Times New Roman"/>
              <a:cs typeface="Times New Roman"/>
            </a:endParaRPr>
          </a:p>
        </p:txBody>
      </p:sp>
      <p:sp>
        <p:nvSpPr>
          <p:cNvPr id="7" name="object 7"/>
          <p:cNvSpPr txBox="1"/>
          <p:nvPr/>
        </p:nvSpPr>
        <p:spPr>
          <a:xfrm>
            <a:off x="3870511" y="3710681"/>
            <a:ext cx="297516" cy="553885"/>
          </a:xfrm>
          <a:prstGeom prst="rect">
            <a:avLst/>
          </a:prstGeom>
        </p:spPr>
        <p:txBody>
          <a:bodyPr vert="horz" wrap="square" lIns="0" tIns="53228" rIns="0" bIns="0" rtlCol="0">
            <a:spAutoFit/>
          </a:bodyPr>
          <a:lstStyle/>
          <a:p>
            <a:pPr marL="33619">
              <a:spcBef>
                <a:spcPts val="419"/>
              </a:spcBef>
            </a:pPr>
            <a:r>
              <a:rPr sz="2250" spc="19" baseline="-35947" dirty="0">
                <a:latin typeface="Symbol"/>
                <a:cs typeface="Symbol"/>
              </a:rPr>
              <a:t></a:t>
            </a:r>
            <a:r>
              <a:rPr sz="2250" spc="-311" baseline="-35947" dirty="0">
                <a:latin typeface="Times New Roman"/>
                <a:cs typeface="Times New Roman"/>
              </a:rPr>
              <a:t> </a:t>
            </a:r>
            <a:r>
              <a:rPr sz="1500" spc="9" dirty="0">
                <a:latin typeface="Times New Roman"/>
                <a:cs typeface="Times New Roman"/>
              </a:rPr>
              <a:t>2</a:t>
            </a:r>
            <a:endParaRPr sz="1500">
              <a:latin typeface="Times New Roman"/>
              <a:cs typeface="Times New Roman"/>
            </a:endParaRPr>
          </a:p>
          <a:p>
            <a:pPr marL="166416">
              <a:spcBef>
                <a:spcPts val="340"/>
              </a:spcBef>
            </a:pPr>
            <a:r>
              <a:rPr sz="1500" spc="9" dirty="0">
                <a:latin typeface="Times New Roman"/>
                <a:cs typeface="Times New Roman"/>
              </a:rPr>
              <a:t>3</a:t>
            </a:r>
            <a:endParaRPr sz="1500">
              <a:latin typeface="Times New Roman"/>
              <a:cs typeface="Times New Roman"/>
            </a:endParaRPr>
          </a:p>
        </p:txBody>
      </p:sp>
      <p:sp>
        <p:nvSpPr>
          <p:cNvPr id="8" name="object 8"/>
          <p:cNvSpPr txBox="1"/>
          <p:nvPr/>
        </p:nvSpPr>
        <p:spPr>
          <a:xfrm>
            <a:off x="3293184" y="4274464"/>
            <a:ext cx="596713" cy="413005"/>
          </a:xfrm>
          <a:prstGeom prst="rect">
            <a:avLst/>
          </a:prstGeom>
        </p:spPr>
        <p:txBody>
          <a:bodyPr vert="horz" wrap="square" lIns="0" tIns="12326" rIns="0" bIns="0" rtlCol="0">
            <a:spAutoFit/>
          </a:bodyPr>
          <a:lstStyle/>
          <a:p>
            <a:pPr marL="11206">
              <a:spcBef>
                <a:spcPts val="97"/>
              </a:spcBef>
              <a:tabLst>
                <a:tab pos="457224" algn="l"/>
              </a:tabLst>
            </a:pPr>
            <a:r>
              <a:rPr sz="2603" spc="-1601" dirty="0">
                <a:latin typeface="Verdana"/>
                <a:cs typeface="Verdana"/>
              </a:rPr>
              <a:t>	</a:t>
            </a:r>
            <a:endParaRPr sz="2603">
              <a:latin typeface="Verdana"/>
              <a:cs typeface="Verdana"/>
            </a:endParaRPr>
          </a:p>
        </p:txBody>
      </p:sp>
      <p:sp>
        <p:nvSpPr>
          <p:cNvPr id="9" name="object 9"/>
          <p:cNvSpPr txBox="1"/>
          <p:nvPr/>
        </p:nvSpPr>
        <p:spPr>
          <a:xfrm>
            <a:off x="3293184" y="4536682"/>
            <a:ext cx="596713" cy="413005"/>
          </a:xfrm>
          <a:prstGeom prst="rect">
            <a:avLst/>
          </a:prstGeom>
        </p:spPr>
        <p:txBody>
          <a:bodyPr vert="horz" wrap="square" lIns="0" tIns="12326" rIns="0" bIns="0" rtlCol="0">
            <a:spAutoFit/>
          </a:bodyPr>
          <a:lstStyle/>
          <a:p>
            <a:pPr marL="11206">
              <a:spcBef>
                <a:spcPts val="97"/>
              </a:spcBef>
            </a:pPr>
            <a:r>
              <a:rPr sz="2603" spc="-1601" dirty="0">
                <a:latin typeface="Verdana"/>
                <a:cs typeface="Verdana"/>
              </a:rPr>
              <a:t></a:t>
            </a:r>
            <a:r>
              <a:rPr sz="2603" spc="49" dirty="0">
                <a:latin typeface="Verdana"/>
                <a:cs typeface="Verdana"/>
              </a:rPr>
              <a:t> </a:t>
            </a:r>
            <a:r>
              <a:rPr sz="2250" i="1" spc="13" baseline="1633" dirty="0">
                <a:latin typeface="Times New Roman"/>
                <a:cs typeface="Times New Roman"/>
              </a:rPr>
              <a:t>d</a:t>
            </a:r>
            <a:r>
              <a:rPr sz="2250" i="1" spc="490" baseline="1633" dirty="0">
                <a:latin typeface="Times New Roman"/>
                <a:cs typeface="Times New Roman"/>
              </a:rPr>
              <a:t> </a:t>
            </a:r>
            <a:r>
              <a:rPr sz="2603" spc="-1601" dirty="0">
                <a:latin typeface="Verdana"/>
                <a:cs typeface="Verdana"/>
              </a:rPr>
              <a:t></a:t>
            </a:r>
            <a:endParaRPr sz="2603">
              <a:latin typeface="Verdana"/>
              <a:cs typeface="Verdana"/>
            </a:endParaRPr>
          </a:p>
        </p:txBody>
      </p:sp>
      <p:sp>
        <p:nvSpPr>
          <p:cNvPr id="10" name="object 10"/>
          <p:cNvSpPr txBox="1"/>
          <p:nvPr/>
        </p:nvSpPr>
        <p:spPr>
          <a:xfrm>
            <a:off x="3293184" y="3957114"/>
            <a:ext cx="596713" cy="413069"/>
          </a:xfrm>
          <a:prstGeom prst="rect">
            <a:avLst/>
          </a:prstGeom>
        </p:spPr>
        <p:txBody>
          <a:bodyPr vert="horz" wrap="square" lIns="0" tIns="12326" rIns="0" bIns="0" rtlCol="0">
            <a:spAutoFit/>
          </a:bodyPr>
          <a:lstStyle/>
          <a:p>
            <a:pPr marL="11206">
              <a:spcBef>
                <a:spcPts val="97"/>
              </a:spcBef>
            </a:pPr>
            <a:r>
              <a:rPr sz="2603" spc="-1601" dirty="0">
                <a:latin typeface="Verdana"/>
                <a:cs typeface="Verdana"/>
              </a:rPr>
              <a:t></a:t>
            </a:r>
            <a:r>
              <a:rPr sz="2603" spc="-379" dirty="0">
                <a:latin typeface="Verdana"/>
                <a:cs typeface="Verdana"/>
              </a:rPr>
              <a:t> </a:t>
            </a:r>
            <a:r>
              <a:rPr sz="3905" i="1" spc="6" baseline="-3766" dirty="0">
                <a:latin typeface="Times New Roman"/>
                <a:cs typeface="Times New Roman"/>
              </a:rPr>
              <a:t>k</a:t>
            </a:r>
            <a:r>
              <a:rPr sz="3905" i="1" spc="119" baseline="-3766" dirty="0">
                <a:latin typeface="Times New Roman"/>
                <a:cs typeface="Times New Roman"/>
              </a:rPr>
              <a:t> </a:t>
            </a:r>
            <a:r>
              <a:rPr sz="2603" spc="-1601" dirty="0">
                <a:latin typeface="Verdana"/>
                <a:cs typeface="Verdana"/>
              </a:rPr>
              <a:t></a:t>
            </a:r>
            <a:endParaRPr sz="2603">
              <a:latin typeface="Verdana"/>
              <a:cs typeface="Verdana"/>
            </a:endParaRPr>
          </a:p>
        </p:txBody>
      </p:sp>
      <p:sp>
        <p:nvSpPr>
          <p:cNvPr id="11" name="object 11"/>
          <p:cNvSpPr txBox="1"/>
          <p:nvPr/>
        </p:nvSpPr>
        <p:spPr>
          <a:xfrm>
            <a:off x="2576456" y="4170865"/>
            <a:ext cx="699807" cy="435595"/>
          </a:xfrm>
          <a:prstGeom prst="rect">
            <a:avLst/>
          </a:prstGeom>
        </p:spPr>
        <p:txBody>
          <a:bodyPr vert="horz" wrap="square" lIns="0" tIns="14568" rIns="0" bIns="0" rtlCol="0">
            <a:spAutoFit/>
          </a:bodyPr>
          <a:lstStyle/>
          <a:p>
            <a:pPr marL="11206">
              <a:spcBef>
                <a:spcPts val="115"/>
              </a:spcBef>
            </a:pPr>
            <a:r>
              <a:rPr sz="2603" i="1" spc="4" dirty="0">
                <a:latin typeface="Times New Roman"/>
                <a:cs typeface="Times New Roman"/>
              </a:rPr>
              <a:t>S </a:t>
            </a:r>
            <a:r>
              <a:rPr sz="2603" spc="4" dirty="0">
                <a:latin typeface="Symbol"/>
                <a:cs typeface="Symbol"/>
              </a:rPr>
              <a:t></a:t>
            </a:r>
            <a:r>
              <a:rPr sz="2603" spc="-163" dirty="0">
                <a:latin typeface="Times New Roman"/>
                <a:cs typeface="Times New Roman"/>
              </a:rPr>
              <a:t> </a:t>
            </a:r>
            <a:r>
              <a:rPr sz="2735" i="1" spc="-66" dirty="0">
                <a:latin typeface="Symbol"/>
                <a:cs typeface="Symbol"/>
              </a:rPr>
              <a:t></a:t>
            </a:r>
            <a:endParaRPr sz="2735">
              <a:latin typeface="Symbol"/>
              <a:cs typeface="Symbol"/>
            </a:endParaRPr>
          </a:p>
        </p:txBody>
      </p:sp>
      <p:sp>
        <p:nvSpPr>
          <p:cNvPr id="12" name="object 12"/>
          <p:cNvSpPr txBox="1"/>
          <p:nvPr/>
        </p:nvSpPr>
        <p:spPr>
          <a:xfrm>
            <a:off x="2603798" y="5081448"/>
            <a:ext cx="3031191" cy="220460"/>
          </a:xfrm>
          <a:prstGeom prst="rect">
            <a:avLst/>
          </a:prstGeom>
        </p:spPr>
        <p:txBody>
          <a:bodyPr vert="horz" wrap="square" lIns="0" tIns="15128" rIns="0" bIns="0" rtlCol="0">
            <a:spAutoFit/>
          </a:bodyPr>
          <a:lstStyle/>
          <a:p>
            <a:pPr marL="33619">
              <a:lnSpc>
                <a:spcPts val="821"/>
              </a:lnSpc>
              <a:spcBef>
                <a:spcPts val="119"/>
              </a:spcBef>
            </a:pPr>
            <a:r>
              <a:rPr sz="2691" i="1" spc="4" dirty="0">
                <a:latin typeface="Times New Roman"/>
                <a:cs typeface="Times New Roman"/>
              </a:rPr>
              <a:t>S </a:t>
            </a:r>
            <a:r>
              <a:rPr sz="2691" spc="4" dirty="0">
                <a:latin typeface="Symbol"/>
                <a:cs typeface="Symbol"/>
              </a:rPr>
              <a:t></a:t>
            </a:r>
            <a:r>
              <a:rPr sz="2691" spc="4" dirty="0">
                <a:latin typeface="Times New Roman"/>
                <a:cs typeface="Times New Roman"/>
              </a:rPr>
              <a:t> </a:t>
            </a:r>
            <a:r>
              <a:rPr sz="2691" spc="9" dirty="0">
                <a:latin typeface="Times New Roman"/>
                <a:cs typeface="Times New Roman"/>
              </a:rPr>
              <a:t>0</a:t>
            </a:r>
            <a:r>
              <a:rPr sz="2691" b="1" spc="9" dirty="0">
                <a:latin typeface="Times New Roman"/>
                <a:cs typeface="Times New Roman"/>
              </a:rPr>
              <a:t>.</a:t>
            </a:r>
            <a:r>
              <a:rPr sz="2691" spc="9" dirty="0">
                <a:latin typeface="Times New Roman"/>
                <a:cs typeface="Times New Roman"/>
              </a:rPr>
              <a:t>3935</a:t>
            </a:r>
            <a:r>
              <a:rPr sz="2824" i="1" spc="9" dirty="0">
                <a:latin typeface="Symbol"/>
                <a:cs typeface="Symbol"/>
              </a:rPr>
              <a:t></a:t>
            </a:r>
            <a:r>
              <a:rPr sz="2824" i="1" spc="9" dirty="0">
                <a:latin typeface="Times New Roman"/>
                <a:cs typeface="Times New Roman"/>
              </a:rPr>
              <a:t> </a:t>
            </a:r>
            <a:r>
              <a:rPr sz="2691" i="1" spc="4" dirty="0">
                <a:latin typeface="Times New Roman"/>
                <a:cs typeface="Times New Roman"/>
              </a:rPr>
              <a:t>K</a:t>
            </a:r>
            <a:r>
              <a:rPr sz="2691" i="1" spc="-560" dirty="0">
                <a:latin typeface="Times New Roman"/>
                <a:cs typeface="Times New Roman"/>
              </a:rPr>
              <a:t> </a:t>
            </a:r>
            <a:r>
              <a:rPr sz="2846" spc="46" baseline="34883" dirty="0">
                <a:latin typeface="Times New Roman"/>
                <a:cs typeface="Times New Roman"/>
              </a:rPr>
              <a:t>1</a:t>
            </a:r>
            <a:r>
              <a:rPr sz="2846" b="1" spc="46" baseline="34883" dirty="0">
                <a:latin typeface="Times New Roman"/>
                <a:cs typeface="Times New Roman"/>
              </a:rPr>
              <a:t>/ </a:t>
            </a:r>
            <a:r>
              <a:rPr sz="2846" spc="79" baseline="34883" dirty="0">
                <a:latin typeface="Times New Roman"/>
                <a:cs typeface="Times New Roman"/>
              </a:rPr>
              <a:t>3</a:t>
            </a:r>
            <a:r>
              <a:rPr sz="2691" i="1" spc="53" dirty="0">
                <a:latin typeface="Times New Roman"/>
                <a:cs typeface="Times New Roman"/>
              </a:rPr>
              <a:t>t</a:t>
            </a:r>
            <a:r>
              <a:rPr sz="2846" i="1" spc="79" baseline="-19379" dirty="0">
                <a:latin typeface="Times New Roman"/>
                <a:cs typeface="Times New Roman"/>
              </a:rPr>
              <a:t>d</a:t>
            </a:r>
            <a:endParaRPr sz="2846" baseline="-19379">
              <a:latin typeface="Times New Roman"/>
              <a:cs typeface="Times New Roman"/>
            </a:endParaRPr>
          </a:p>
          <a:p>
            <a:pPr marR="26896" algn="r">
              <a:lnSpc>
                <a:spcPts val="763"/>
              </a:lnSpc>
            </a:pPr>
            <a:r>
              <a:rPr sz="1324" spc="13" dirty="0">
                <a:latin typeface="Times New Roman"/>
                <a:cs typeface="Times New Roman"/>
              </a:rPr>
              <a:t>4 </a:t>
            </a:r>
            <a:r>
              <a:rPr sz="1324" b="1" spc="4" dirty="0">
                <a:latin typeface="Times New Roman"/>
                <a:cs typeface="Times New Roman"/>
              </a:rPr>
              <a:t>/</a:t>
            </a:r>
            <a:r>
              <a:rPr sz="1324" b="1" spc="-247" dirty="0">
                <a:latin typeface="Times New Roman"/>
                <a:cs typeface="Times New Roman"/>
              </a:rPr>
              <a:t> </a:t>
            </a:r>
            <a:r>
              <a:rPr sz="1324" spc="13" dirty="0">
                <a:latin typeface="Times New Roman"/>
                <a:cs typeface="Times New Roman"/>
              </a:rPr>
              <a:t>3</a:t>
            </a:r>
            <a:endParaRPr sz="1324">
              <a:latin typeface="Times New Roman"/>
              <a:cs typeface="Times New Roman"/>
            </a:endParaRPr>
          </a:p>
        </p:txBody>
      </p:sp>
      <p:sp>
        <p:nvSpPr>
          <p:cNvPr id="13" name="object 13"/>
          <p:cNvSpPr txBox="1"/>
          <p:nvPr/>
        </p:nvSpPr>
        <p:spPr>
          <a:xfrm>
            <a:off x="2456324" y="1473271"/>
            <a:ext cx="2543175" cy="2191188"/>
          </a:xfrm>
          <a:prstGeom prst="rect">
            <a:avLst/>
          </a:prstGeom>
        </p:spPr>
        <p:txBody>
          <a:bodyPr vert="horz" wrap="square" lIns="0" tIns="170890" rIns="0" bIns="0" rtlCol="0">
            <a:spAutoFit/>
          </a:bodyPr>
          <a:lstStyle/>
          <a:p>
            <a:pPr marL="22413">
              <a:spcBef>
                <a:spcPts val="1346"/>
              </a:spcBef>
            </a:pPr>
            <a:r>
              <a:rPr sz="2471" dirty="0">
                <a:latin typeface="Times New Roman"/>
                <a:cs typeface="Times New Roman"/>
              </a:rPr>
              <a:t>P =</a:t>
            </a:r>
            <a:r>
              <a:rPr sz="2471" spc="-26" dirty="0">
                <a:latin typeface="Times New Roman"/>
                <a:cs typeface="Times New Roman"/>
              </a:rPr>
              <a:t> </a:t>
            </a:r>
            <a:r>
              <a:rPr sz="2471" spc="4" dirty="0">
                <a:latin typeface="Times New Roman"/>
                <a:cs typeface="Times New Roman"/>
              </a:rPr>
              <a:t>S/E</a:t>
            </a:r>
            <a:endParaRPr sz="2471">
              <a:latin typeface="Times New Roman"/>
              <a:cs typeface="Times New Roman"/>
            </a:endParaRPr>
          </a:p>
          <a:p>
            <a:pPr marL="184907">
              <a:spcBef>
                <a:spcPts val="1209"/>
              </a:spcBef>
            </a:pPr>
            <a:r>
              <a:rPr sz="3375" i="1" baseline="-25054" dirty="0">
                <a:latin typeface="Times New Roman"/>
                <a:cs typeface="Times New Roman"/>
              </a:rPr>
              <a:t>P</a:t>
            </a:r>
            <a:r>
              <a:rPr sz="3375" i="1" spc="46" baseline="-25054" dirty="0">
                <a:latin typeface="Times New Roman"/>
                <a:cs typeface="Times New Roman"/>
              </a:rPr>
              <a:t> </a:t>
            </a:r>
            <a:r>
              <a:rPr sz="3375" baseline="-25054" dirty="0">
                <a:latin typeface="Symbol"/>
                <a:cs typeface="Symbol"/>
              </a:rPr>
              <a:t></a:t>
            </a:r>
            <a:r>
              <a:rPr sz="3375" spc="-265" baseline="-25054" dirty="0">
                <a:latin typeface="Times New Roman"/>
                <a:cs typeface="Times New Roman"/>
              </a:rPr>
              <a:t> </a:t>
            </a:r>
            <a:r>
              <a:rPr sz="3574" i="1" spc="39" baseline="-23662" dirty="0">
                <a:latin typeface="Symbol"/>
                <a:cs typeface="Symbol"/>
              </a:rPr>
              <a:t></a:t>
            </a:r>
            <a:r>
              <a:rPr sz="3375" i="1" spc="39" baseline="-25054" dirty="0">
                <a:latin typeface="Times New Roman"/>
                <a:cs typeface="Times New Roman"/>
              </a:rPr>
              <a:t>D</a:t>
            </a:r>
            <a:r>
              <a:rPr sz="1544" spc="26" dirty="0">
                <a:latin typeface="Symbol"/>
                <a:cs typeface="Symbol"/>
              </a:rPr>
              <a:t></a:t>
            </a:r>
            <a:r>
              <a:rPr sz="1544" spc="26" dirty="0">
                <a:latin typeface="Times New Roman"/>
                <a:cs typeface="Times New Roman"/>
              </a:rPr>
              <a:t>2</a:t>
            </a:r>
            <a:r>
              <a:rPr sz="1544" spc="-216" dirty="0">
                <a:latin typeface="Times New Roman"/>
                <a:cs typeface="Times New Roman"/>
              </a:rPr>
              <a:t> </a:t>
            </a:r>
            <a:r>
              <a:rPr sz="1544" b="1" spc="9" dirty="0">
                <a:latin typeface="Times New Roman"/>
                <a:cs typeface="Times New Roman"/>
              </a:rPr>
              <a:t>/</a:t>
            </a:r>
            <a:r>
              <a:rPr sz="1544" b="1" spc="-185" dirty="0">
                <a:latin typeface="Times New Roman"/>
                <a:cs typeface="Times New Roman"/>
              </a:rPr>
              <a:t> </a:t>
            </a:r>
            <a:r>
              <a:rPr sz="1544" spc="13" dirty="0">
                <a:latin typeface="Times New Roman"/>
                <a:cs typeface="Times New Roman"/>
              </a:rPr>
              <a:t>3</a:t>
            </a:r>
            <a:endParaRPr sz="1544">
              <a:latin typeface="Times New Roman"/>
              <a:cs typeface="Times New Roman"/>
            </a:endParaRPr>
          </a:p>
          <a:p>
            <a:pPr marL="180984">
              <a:spcBef>
                <a:spcPts val="2021"/>
              </a:spcBef>
            </a:pPr>
            <a:r>
              <a:rPr sz="2250" i="1" dirty="0">
                <a:latin typeface="Times New Roman"/>
                <a:cs typeface="Times New Roman"/>
              </a:rPr>
              <a:t>S</a:t>
            </a:r>
            <a:r>
              <a:rPr sz="2250" i="1" spc="172" dirty="0">
                <a:latin typeface="Times New Roman"/>
                <a:cs typeface="Times New Roman"/>
              </a:rPr>
              <a:t> </a:t>
            </a:r>
            <a:r>
              <a:rPr sz="2250" dirty="0">
                <a:latin typeface="Symbol"/>
                <a:cs typeface="Symbol"/>
              </a:rPr>
              <a:t></a:t>
            </a:r>
            <a:r>
              <a:rPr sz="2250" spc="-172" dirty="0">
                <a:latin typeface="Times New Roman"/>
                <a:cs typeface="Times New Roman"/>
              </a:rPr>
              <a:t> </a:t>
            </a:r>
            <a:r>
              <a:rPr sz="2382" i="1" spc="49" dirty="0">
                <a:latin typeface="Symbol"/>
                <a:cs typeface="Symbol"/>
              </a:rPr>
              <a:t></a:t>
            </a:r>
            <a:r>
              <a:rPr sz="2250" i="1" spc="49" dirty="0">
                <a:latin typeface="Times New Roman"/>
                <a:cs typeface="Times New Roman"/>
              </a:rPr>
              <a:t>D</a:t>
            </a:r>
            <a:r>
              <a:rPr sz="2316" spc="72" baseline="36507" dirty="0">
                <a:latin typeface="Symbol"/>
                <a:cs typeface="Symbol"/>
              </a:rPr>
              <a:t></a:t>
            </a:r>
            <a:r>
              <a:rPr sz="2316" spc="72" baseline="36507" dirty="0">
                <a:latin typeface="Times New Roman"/>
                <a:cs typeface="Times New Roman"/>
              </a:rPr>
              <a:t>2</a:t>
            </a:r>
            <a:r>
              <a:rPr sz="2316" spc="-331" baseline="36507" dirty="0">
                <a:latin typeface="Times New Roman"/>
                <a:cs typeface="Times New Roman"/>
              </a:rPr>
              <a:t> </a:t>
            </a:r>
            <a:r>
              <a:rPr sz="2316" b="1" spc="13" baseline="36507" dirty="0">
                <a:latin typeface="Times New Roman"/>
                <a:cs typeface="Times New Roman"/>
              </a:rPr>
              <a:t>/</a:t>
            </a:r>
            <a:r>
              <a:rPr sz="2316" b="1" spc="-271" baseline="36507" dirty="0">
                <a:latin typeface="Times New Roman"/>
                <a:cs typeface="Times New Roman"/>
              </a:rPr>
              <a:t> </a:t>
            </a:r>
            <a:r>
              <a:rPr sz="2316" spc="19" baseline="36507" dirty="0">
                <a:latin typeface="Times New Roman"/>
                <a:cs typeface="Times New Roman"/>
              </a:rPr>
              <a:t>3</a:t>
            </a:r>
            <a:r>
              <a:rPr sz="2316" spc="-337" baseline="36507" dirty="0">
                <a:latin typeface="Times New Roman"/>
                <a:cs typeface="Times New Roman"/>
              </a:rPr>
              <a:t> </a:t>
            </a:r>
            <a:r>
              <a:rPr sz="2250" i="1" dirty="0">
                <a:latin typeface="Times New Roman"/>
                <a:cs typeface="Times New Roman"/>
              </a:rPr>
              <a:t>E</a:t>
            </a:r>
            <a:endParaRPr sz="2250">
              <a:latin typeface="Times New Roman"/>
              <a:cs typeface="Times New Roman"/>
            </a:endParaRPr>
          </a:p>
          <a:p>
            <a:pPr marL="175381">
              <a:spcBef>
                <a:spcPts val="1019"/>
              </a:spcBef>
            </a:pPr>
            <a:r>
              <a:rPr sz="2250" dirty="0">
                <a:latin typeface="Symbol"/>
                <a:cs typeface="Symbol"/>
              </a:rPr>
              <a:t></a:t>
            </a:r>
            <a:r>
              <a:rPr sz="2250" spc="-180" dirty="0">
                <a:latin typeface="Times New Roman"/>
                <a:cs typeface="Times New Roman"/>
              </a:rPr>
              <a:t> </a:t>
            </a:r>
            <a:r>
              <a:rPr sz="2382" i="1" spc="49" dirty="0">
                <a:latin typeface="Symbol"/>
                <a:cs typeface="Symbol"/>
              </a:rPr>
              <a:t></a:t>
            </a:r>
            <a:r>
              <a:rPr sz="2250" i="1" spc="49" dirty="0">
                <a:latin typeface="Times New Roman"/>
                <a:cs typeface="Times New Roman"/>
              </a:rPr>
              <a:t>D</a:t>
            </a:r>
            <a:r>
              <a:rPr sz="2316" spc="72" baseline="36507" dirty="0">
                <a:latin typeface="Symbol"/>
                <a:cs typeface="Symbol"/>
              </a:rPr>
              <a:t></a:t>
            </a:r>
            <a:r>
              <a:rPr sz="2316" spc="72" baseline="36507" dirty="0">
                <a:latin typeface="Times New Roman"/>
                <a:cs typeface="Times New Roman"/>
              </a:rPr>
              <a:t>2</a:t>
            </a:r>
            <a:r>
              <a:rPr sz="2316" spc="-311" baseline="36507" dirty="0">
                <a:latin typeface="Times New Roman"/>
                <a:cs typeface="Times New Roman"/>
              </a:rPr>
              <a:t> </a:t>
            </a:r>
            <a:r>
              <a:rPr sz="2316" b="1" spc="13" baseline="36507" dirty="0">
                <a:latin typeface="Times New Roman"/>
                <a:cs typeface="Times New Roman"/>
              </a:rPr>
              <a:t>/</a:t>
            </a:r>
            <a:r>
              <a:rPr sz="2316" b="1" spc="-271" baseline="36507" dirty="0">
                <a:latin typeface="Times New Roman"/>
                <a:cs typeface="Times New Roman"/>
              </a:rPr>
              <a:t> </a:t>
            </a:r>
            <a:r>
              <a:rPr sz="2316" spc="19" baseline="36507" dirty="0">
                <a:latin typeface="Times New Roman"/>
                <a:cs typeface="Times New Roman"/>
              </a:rPr>
              <a:t>3</a:t>
            </a:r>
            <a:r>
              <a:rPr sz="2316" spc="-297" baseline="36507" dirty="0">
                <a:latin typeface="Times New Roman"/>
                <a:cs typeface="Times New Roman"/>
              </a:rPr>
              <a:t> </a:t>
            </a:r>
            <a:r>
              <a:rPr sz="2250" b="1" spc="9" dirty="0">
                <a:latin typeface="Times New Roman"/>
                <a:cs typeface="Times New Roman"/>
              </a:rPr>
              <a:t>(</a:t>
            </a:r>
            <a:r>
              <a:rPr sz="2250" spc="9" dirty="0">
                <a:latin typeface="Times New Roman"/>
                <a:cs typeface="Times New Roman"/>
              </a:rPr>
              <a:t>0</a:t>
            </a:r>
            <a:r>
              <a:rPr sz="2250" b="1" spc="9" dirty="0">
                <a:latin typeface="Times New Roman"/>
                <a:cs typeface="Times New Roman"/>
              </a:rPr>
              <a:t>.</a:t>
            </a:r>
            <a:r>
              <a:rPr sz="2250" spc="9" dirty="0">
                <a:latin typeface="Times New Roman"/>
                <a:cs typeface="Times New Roman"/>
              </a:rPr>
              <a:t>3935</a:t>
            </a:r>
            <a:r>
              <a:rPr sz="2250" spc="-18" dirty="0">
                <a:latin typeface="Times New Roman"/>
                <a:cs typeface="Times New Roman"/>
              </a:rPr>
              <a:t> </a:t>
            </a:r>
            <a:r>
              <a:rPr sz="2250" i="1" dirty="0">
                <a:latin typeface="Times New Roman"/>
                <a:cs typeface="Times New Roman"/>
              </a:rPr>
              <a:t>K</a:t>
            </a:r>
            <a:r>
              <a:rPr sz="2250" i="1" spc="-274" dirty="0">
                <a:latin typeface="Times New Roman"/>
                <a:cs typeface="Times New Roman"/>
              </a:rPr>
              <a:t> </a:t>
            </a:r>
            <a:r>
              <a:rPr sz="2250" b="1" dirty="0">
                <a:latin typeface="Times New Roman"/>
                <a:cs typeface="Times New Roman"/>
              </a:rPr>
              <a:t>)</a:t>
            </a:r>
            <a:endParaRPr sz="2250">
              <a:latin typeface="Times New Roman"/>
              <a:cs typeface="Times New Roman"/>
            </a:endParaRPr>
          </a:p>
        </p:txBody>
      </p:sp>
      <p:sp>
        <p:nvSpPr>
          <p:cNvPr id="14" name="object 14"/>
          <p:cNvSpPr txBox="1">
            <a:spLocks noGrp="1"/>
          </p:cNvSpPr>
          <p:nvPr>
            <p:ph type="title"/>
          </p:nvPr>
        </p:nvSpPr>
        <p:spPr>
          <a:xfrm>
            <a:off x="898358" y="566430"/>
            <a:ext cx="73098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5" name="object 1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6" name="object 1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147</a:t>
            </a:r>
            <a:endParaRPr sz="1235">
              <a:latin typeface="Arial"/>
              <a:cs typeface="Arial"/>
            </a:endParaRPr>
          </a:p>
        </p:txBody>
      </p:sp>
    </p:spTree>
    <p:extLst>
      <p:ext uri="{BB962C8B-B14F-4D97-AF65-F5344CB8AC3E}">
        <p14:creationId xmlns:p14="http://schemas.microsoft.com/office/powerpoint/2010/main" val="378493212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7247" y="1909457"/>
            <a:ext cx="162485" cy="392113"/>
          </a:xfrm>
          <a:prstGeom prst="rect">
            <a:avLst/>
          </a:prstGeom>
        </p:spPr>
        <p:txBody>
          <a:bodyPr vert="horz" wrap="square" lIns="0" tIns="11766" rIns="0" bIns="0" rtlCol="0">
            <a:spAutoFit/>
          </a:bodyPr>
          <a:lstStyle/>
          <a:p>
            <a:pPr marL="11206">
              <a:spcBef>
                <a:spcPts val="93"/>
              </a:spcBef>
            </a:pPr>
            <a:r>
              <a:rPr sz="2471" dirty="0">
                <a:latin typeface="Times New Roman"/>
                <a:cs typeface="Times New Roman"/>
              </a:rPr>
              <a:t>c</a:t>
            </a:r>
            <a:endParaRPr sz="2471">
              <a:latin typeface="Times New Roman"/>
              <a:cs typeface="Times New Roman"/>
            </a:endParaRPr>
          </a:p>
        </p:txBody>
      </p:sp>
      <p:sp>
        <p:nvSpPr>
          <p:cNvPr id="3" name="object 3"/>
          <p:cNvSpPr/>
          <p:nvPr/>
        </p:nvSpPr>
        <p:spPr>
          <a:xfrm>
            <a:off x="4337125" y="2066813"/>
            <a:ext cx="470647" cy="168088"/>
          </a:xfrm>
          <a:custGeom>
            <a:avLst/>
            <a:gdLst/>
            <a:ahLst/>
            <a:cxnLst/>
            <a:rect l="l" t="t" r="r" b="b"/>
            <a:pathLst>
              <a:path w="533400" h="190500">
                <a:moveTo>
                  <a:pt x="419100" y="96012"/>
                </a:moveTo>
                <a:lnTo>
                  <a:pt x="403376" y="76200"/>
                </a:lnTo>
                <a:lnTo>
                  <a:pt x="0" y="76200"/>
                </a:lnTo>
                <a:lnTo>
                  <a:pt x="0" y="114300"/>
                </a:lnTo>
                <a:lnTo>
                  <a:pt x="404351" y="114300"/>
                </a:lnTo>
                <a:lnTo>
                  <a:pt x="419100" y="96012"/>
                </a:lnTo>
                <a:close/>
              </a:path>
              <a:path w="533400" h="190500">
                <a:moveTo>
                  <a:pt x="533400" y="96012"/>
                </a:moveTo>
                <a:lnTo>
                  <a:pt x="342900" y="0"/>
                </a:lnTo>
                <a:lnTo>
                  <a:pt x="403376" y="76200"/>
                </a:lnTo>
                <a:lnTo>
                  <a:pt x="419100" y="76200"/>
                </a:lnTo>
                <a:lnTo>
                  <a:pt x="419100" y="152704"/>
                </a:lnTo>
                <a:lnTo>
                  <a:pt x="533400" y="96012"/>
                </a:lnTo>
                <a:close/>
              </a:path>
              <a:path w="533400" h="190500">
                <a:moveTo>
                  <a:pt x="419100" y="152704"/>
                </a:moveTo>
                <a:lnTo>
                  <a:pt x="419100" y="114300"/>
                </a:lnTo>
                <a:lnTo>
                  <a:pt x="404351" y="114300"/>
                </a:lnTo>
                <a:lnTo>
                  <a:pt x="342900" y="190500"/>
                </a:lnTo>
                <a:lnTo>
                  <a:pt x="419100" y="152704"/>
                </a:lnTo>
                <a:close/>
              </a:path>
              <a:path w="533400" h="190500">
                <a:moveTo>
                  <a:pt x="419100" y="96012"/>
                </a:moveTo>
                <a:lnTo>
                  <a:pt x="419100" y="76200"/>
                </a:lnTo>
                <a:lnTo>
                  <a:pt x="403376" y="76200"/>
                </a:lnTo>
                <a:lnTo>
                  <a:pt x="419100" y="96012"/>
                </a:lnTo>
                <a:close/>
              </a:path>
              <a:path w="533400" h="190500">
                <a:moveTo>
                  <a:pt x="419100" y="114300"/>
                </a:moveTo>
                <a:lnTo>
                  <a:pt x="419100" y="96012"/>
                </a:lnTo>
                <a:lnTo>
                  <a:pt x="404351" y="114300"/>
                </a:lnTo>
                <a:lnTo>
                  <a:pt x="419100" y="114300"/>
                </a:lnTo>
                <a:close/>
              </a:path>
            </a:pathLst>
          </a:custGeom>
          <a:solidFill>
            <a:srgbClr val="FF0000"/>
          </a:solidFill>
        </p:spPr>
        <p:txBody>
          <a:bodyPr wrap="square" lIns="0" tIns="0" rIns="0" bIns="0" rtlCol="0"/>
          <a:lstStyle/>
          <a:p>
            <a:endParaRPr sz="1588"/>
          </a:p>
        </p:txBody>
      </p:sp>
      <p:sp>
        <p:nvSpPr>
          <p:cNvPr id="4" name="object 4"/>
          <p:cNvSpPr/>
          <p:nvPr/>
        </p:nvSpPr>
        <p:spPr>
          <a:xfrm>
            <a:off x="5318760" y="2136738"/>
            <a:ext cx="168088" cy="412937"/>
          </a:xfrm>
          <a:custGeom>
            <a:avLst/>
            <a:gdLst/>
            <a:ahLst/>
            <a:cxnLst/>
            <a:rect l="l" t="t" r="r" b="b"/>
            <a:pathLst>
              <a:path w="190500" h="467994">
                <a:moveTo>
                  <a:pt x="115824" y="432663"/>
                </a:moveTo>
                <a:lnTo>
                  <a:pt x="115824" y="353568"/>
                </a:lnTo>
                <a:lnTo>
                  <a:pt x="77724" y="353568"/>
                </a:lnTo>
                <a:lnTo>
                  <a:pt x="77457" y="338195"/>
                </a:lnTo>
                <a:lnTo>
                  <a:pt x="0" y="278892"/>
                </a:lnTo>
                <a:lnTo>
                  <a:pt x="99060" y="467868"/>
                </a:lnTo>
                <a:lnTo>
                  <a:pt x="115824" y="432663"/>
                </a:lnTo>
                <a:close/>
              </a:path>
              <a:path w="190500" h="467994">
                <a:moveTo>
                  <a:pt x="115564" y="338495"/>
                </a:moveTo>
                <a:lnTo>
                  <a:pt x="109728" y="0"/>
                </a:lnTo>
                <a:lnTo>
                  <a:pt x="71628" y="1524"/>
                </a:lnTo>
                <a:lnTo>
                  <a:pt x="77457" y="338195"/>
                </a:lnTo>
                <a:lnTo>
                  <a:pt x="97536" y="353568"/>
                </a:lnTo>
                <a:lnTo>
                  <a:pt x="115564" y="338495"/>
                </a:lnTo>
                <a:close/>
              </a:path>
              <a:path w="190500" h="467994">
                <a:moveTo>
                  <a:pt x="97536" y="353568"/>
                </a:moveTo>
                <a:lnTo>
                  <a:pt x="77457" y="338195"/>
                </a:lnTo>
                <a:lnTo>
                  <a:pt x="77724" y="353568"/>
                </a:lnTo>
                <a:lnTo>
                  <a:pt x="97536" y="353568"/>
                </a:lnTo>
                <a:close/>
              </a:path>
              <a:path w="190500" h="467994">
                <a:moveTo>
                  <a:pt x="115824" y="353568"/>
                </a:moveTo>
                <a:lnTo>
                  <a:pt x="115564" y="338495"/>
                </a:lnTo>
                <a:lnTo>
                  <a:pt x="97536" y="353568"/>
                </a:lnTo>
                <a:lnTo>
                  <a:pt x="115824" y="353568"/>
                </a:lnTo>
                <a:close/>
              </a:path>
              <a:path w="190500" h="467994">
                <a:moveTo>
                  <a:pt x="190500" y="275844"/>
                </a:moveTo>
                <a:lnTo>
                  <a:pt x="115564" y="338495"/>
                </a:lnTo>
                <a:lnTo>
                  <a:pt x="115824" y="353568"/>
                </a:lnTo>
                <a:lnTo>
                  <a:pt x="115824" y="432663"/>
                </a:lnTo>
                <a:lnTo>
                  <a:pt x="190500" y="275844"/>
                </a:lnTo>
                <a:close/>
              </a:path>
            </a:pathLst>
          </a:custGeom>
          <a:solidFill>
            <a:srgbClr val="FF0000"/>
          </a:solidFill>
        </p:spPr>
        <p:txBody>
          <a:bodyPr wrap="square" lIns="0" tIns="0" rIns="0" bIns="0" rtlCol="0"/>
          <a:lstStyle/>
          <a:p>
            <a:endParaRPr sz="1588"/>
          </a:p>
        </p:txBody>
      </p:sp>
      <p:sp>
        <p:nvSpPr>
          <p:cNvPr id="5" name="object 5"/>
          <p:cNvSpPr/>
          <p:nvPr/>
        </p:nvSpPr>
        <p:spPr>
          <a:xfrm>
            <a:off x="5069990" y="2146150"/>
            <a:ext cx="336176" cy="0"/>
          </a:xfrm>
          <a:custGeom>
            <a:avLst/>
            <a:gdLst/>
            <a:ahLst/>
            <a:cxnLst/>
            <a:rect l="l" t="t" r="r" b="b"/>
            <a:pathLst>
              <a:path w="381000">
                <a:moveTo>
                  <a:pt x="0" y="0"/>
                </a:moveTo>
                <a:lnTo>
                  <a:pt x="380999" y="0"/>
                </a:lnTo>
              </a:path>
            </a:pathLst>
          </a:custGeom>
          <a:ln w="38099">
            <a:solidFill>
              <a:srgbClr val="FF0000"/>
            </a:solidFill>
          </a:ln>
        </p:spPr>
        <p:txBody>
          <a:bodyPr wrap="square" lIns="0" tIns="0" rIns="0" bIns="0" rtlCol="0"/>
          <a:lstStyle/>
          <a:p>
            <a:endParaRPr sz="1588"/>
          </a:p>
        </p:txBody>
      </p:sp>
      <p:sp>
        <p:nvSpPr>
          <p:cNvPr id="6" name="object 6"/>
          <p:cNvSpPr txBox="1"/>
          <p:nvPr/>
        </p:nvSpPr>
        <p:spPr>
          <a:xfrm>
            <a:off x="4238511" y="2568363"/>
            <a:ext cx="2399740" cy="392113"/>
          </a:xfrm>
          <a:prstGeom prst="rect">
            <a:avLst/>
          </a:prstGeom>
        </p:spPr>
        <p:txBody>
          <a:bodyPr vert="horz" wrap="square" lIns="0" tIns="11766" rIns="0" bIns="0" rtlCol="0">
            <a:spAutoFit/>
          </a:bodyPr>
          <a:lstStyle/>
          <a:p>
            <a:pPr marL="11206">
              <a:spcBef>
                <a:spcPts val="93"/>
              </a:spcBef>
            </a:pPr>
            <a:r>
              <a:rPr sz="2471" spc="-4" dirty="0">
                <a:latin typeface="Times New Roman"/>
                <a:cs typeface="Times New Roman"/>
              </a:rPr>
              <a:t>Technology</a:t>
            </a:r>
            <a:r>
              <a:rPr sz="2471" spc="-44" dirty="0">
                <a:latin typeface="Times New Roman"/>
                <a:cs typeface="Times New Roman"/>
              </a:rPr>
              <a:t> </a:t>
            </a:r>
            <a:r>
              <a:rPr sz="2471" spc="-4" dirty="0">
                <a:latin typeface="Times New Roman"/>
                <a:cs typeface="Times New Roman"/>
              </a:rPr>
              <a:t>Factor</a:t>
            </a:r>
            <a:endParaRPr sz="2471">
              <a:latin typeface="Times New Roman"/>
              <a:cs typeface="Times New Roman"/>
            </a:endParaRPr>
          </a:p>
        </p:txBody>
      </p:sp>
      <p:sp>
        <p:nvSpPr>
          <p:cNvPr id="7" name="object 7"/>
          <p:cNvSpPr/>
          <p:nvPr/>
        </p:nvSpPr>
        <p:spPr>
          <a:xfrm>
            <a:off x="4128695" y="2942216"/>
            <a:ext cx="1223682" cy="1624853"/>
          </a:xfrm>
          <a:custGeom>
            <a:avLst/>
            <a:gdLst/>
            <a:ahLst/>
            <a:cxnLst/>
            <a:rect l="l" t="t" r="r" b="b"/>
            <a:pathLst>
              <a:path w="1386839" h="1841500">
                <a:moveTo>
                  <a:pt x="62367" y="1725323"/>
                </a:moveTo>
                <a:lnTo>
                  <a:pt x="38100" y="1630680"/>
                </a:lnTo>
                <a:lnTo>
                  <a:pt x="0" y="1840992"/>
                </a:lnTo>
                <a:lnTo>
                  <a:pt x="53340" y="1814108"/>
                </a:lnTo>
                <a:lnTo>
                  <a:pt x="53340" y="1737360"/>
                </a:lnTo>
                <a:lnTo>
                  <a:pt x="62367" y="1725323"/>
                </a:lnTo>
                <a:close/>
              </a:path>
              <a:path w="1386839" h="1841500">
                <a:moveTo>
                  <a:pt x="68338" y="1748608"/>
                </a:moveTo>
                <a:lnTo>
                  <a:pt x="62367" y="1725323"/>
                </a:lnTo>
                <a:lnTo>
                  <a:pt x="53340" y="1737360"/>
                </a:lnTo>
                <a:lnTo>
                  <a:pt x="68338" y="1748608"/>
                </a:lnTo>
                <a:close/>
              </a:path>
              <a:path w="1386839" h="1841500">
                <a:moveTo>
                  <a:pt x="190500" y="1744980"/>
                </a:moveTo>
                <a:lnTo>
                  <a:pt x="92493" y="1748655"/>
                </a:lnTo>
                <a:lnTo>
                  <a:pt x="83820" y="1760220"/>
                </a:lnTo>
                <a:lnTo>
                  <a:pt x="69547" y="1749515"/>
                </a:lnTo>
                <a:lnTo>
                  <a:pt x="68580" y="1749552"/>
                </a:lnTo>
                <a:lnTo>
                  <a:pt x="68338" y="1748608"/>
                </a:lnTo>
                <a:lnTo>
                  <a:pt x="53340" y="1737360"/>
                </a:lnTo>
                <a:lnTo>
                  <a:pt x="53340" y="1814108"/>
                </a:lnTo>
                <a:lnTo>
                  <a:pt x="190500" y="1744980"/>
                </a:lnTo>
                <a:close/>
              </a:path>
              <a:path w="1386839" h="1841500">
                <a:moveTo>
                  <a:pt x="1386840" y="22860"/>
                </a:moveTo>
                <a:lnTo>
                  <a:pt x="1356360" y="0"/>
                </a:lnTo>
                <a:lnTo>
                  <a:pt x="62367" y="1725323"/>
                </a:lnTo>
                <a:lnTo>
                  <a:pt x="68338" y="1748608"/>
                </a:lnTo>
                <a:lnTo>
                  <a:pt x="69547" y="1749515"/>
                </a:lnTo>
                <a:lnTo>
                  <a:pt x="92493" y="1748655"/>
                </a:lnTo>
                <a:lnTo>
                  <a:pt x="1386840" y="22860"/>
                </a:lnTo>
                <a:close/>
              </a:path>
              <a:path w="1386839" h="1841500">
                <a:moveTo>
                  <a:pt x="92493" y="1748655"/>
                </a:moveTo>
                <a:lnTo>
                  <a:pt x="69547" y="1749515"/>
                </a:lnTo>
                <a:lnTo>
                  <a:pt x="83820" y="1760220"/>
                </a:lnTo>
                <a:lnTo>
                  <a:pt x="92493" y="1748655"/>
                </a:lnTo>
                <a:close/>
              </a:path>
            </a:pathLst>
          </a:custGeom>
          <a:solidFill>
            <a:srgbClr val="FF0000"/>
          </a:solidFill>
        </p:spPr>
        <p:txBody>
          <a:bodyPr wrap="square" lIns="0" tIns="0" rIns="0" bIns="0" rtlCol="0"/>
          <a:lstStyle/>
          <a:p>
            <a:endParaRPr sz="1588"/>
          </a:p>
        </p:txBody>
      </p:sp>
      <p:sp>
        <p:nvSpPr>
          <p:cNvPr id="8" name="object 8"/>
          <p:cNvSpPr/>
          <p:nvPr/>
        </p:nvSpPr>
        <p:spPr>
          <a:xfrm>
            <a:off x="5322794" y="2951629"/>
            <a:ext cx="286871" cy="2153210"/>
          </a:xfrm>
          <a:custGeom>
            <a:avLst/>
            <a:gdLst/>
            <a:ahLst/>
            <a:cxnLst/>
            <a:rect l="l" t="t" r="r" b="b"/>
            <a:pathLst>
              <a:path w="325120" h="2440304">
                <a:moveTo>
                  <a:pt x="254545" y="2308246"/>
                </a:moveTo>
                <a:lnTo>
                  <a:pt x="38100" y="0"/>
                </a:lnTo>
                <a:lnTo>
                  <a:pt x="0" y="3048"/>
                </a:lnTo>
                <a:lnTo>
                  <a:pt x="216560" y="2312517"/>
                </a:lnTo>
                <a:lnTo>
                  <a:pt x="236220" y="2325624"/>
                </a:lnTo>
                <a:lnTo>
                  <a:pt x="254545" y="2308246"/>
                </a:lnTo>
                <a:close/>
              </a:path>
              <a:path w="325120" h="2440304">
                <a:moveTo>
                  <a:pt x="256032" y="2416615"/>
                </a:moveTo>
                <a:lnTo>
                  <a:pt x="256032" y="2324100"/>
                </a:lnTo>
                <a:lnTo>
                  <a:pt x="217932" y="2327148"/>
                </a:lnTo>
                <a:lnTo>
                  <a:pt x="216560" y="2312517"/>
                </a:lnTo>
                <a:lnTo>
                  <a:pt x="135636" y="2258568"/>
                </a:lnTo>
                <a:lnTo>
                  <a:pt x="246888" y="2439924"/>
                </a:lnTo>
                <a:lnTo>
                  <a:pt x="256032" y="2416615"/>
                </a:lnTo>
                <a:close/>
              </a:path>
              <a:path w="325120" h="2440304">
                <a:moveTo>
                  <a:pt x="256032" y="2324100"/>
                </a:moveTo>
                <a:lnTo>
                  <a:pt x="254545" y="2308246"/>
                </a:lnTo>
                <a:lnTo>
                  <a:pt x="236220" y="2325624"/>
                </a:lnTo>
                <a:lnTo>
                  <a:pt x="216560" y="2312517"/>
                </a:lnTo>
                <a:lnTo>
                  <a:pt x="217932" y="2327148"/>
                </a:lnTo>
                <a:lnTo>
                  <a:pt x="256032" y="2324100"/>
                </a:lnTo>
                <a:close/>
              </a:path>
              <a:path w="325120" h="2440304">
                <a:moveTo>
                  <a:pt x="324612" y="2241804"/>
                </a:moveTo>
                <a:lnTo>
                  <a:pt x="254545" y="2308246"/>
                </a:lnTo>
                <a:lnTo>
                  <a:pt x="256032" y="2324100"/>
                </a:lnTo>
                <a:lnTo>
                  <a:pt x="256032" y="2416615"/>
                </a:lnTo>
                <a:lnTo>
                  <a:pt x="324612" y="2241804"/>
                </a:lnTo>
                <a:close/>
              </a:path>
            </a:pathLst>
          </a:custGeom>
          <a:solidFill>
            <a:srgbClr val="FF0000"/>
          </a:solidFill>
        </p:spPr>
        <p:txBody>
          <a:bodyPr wrap="square" lIns="0" tIns="0" rIns="0" bIns="0" rtlCol="0"/>
          <a:lstStyle/>
          <a:p>
            <a:endParaRPr sz="1588"/>
          </a:p>
        </p:txBody>
      </p:sp>
      <p:sp>
        <p:nvSpPr>
          <p:cNvPr id="9" name="object 9"/>
          <p:cNvSpPr/>
          <p:nvPr/>
        </p:nvSpPr>
        <p:spPr>
          <a:xfrm>
            <a:off x="5326828" y="2942215"/>
            <a:ext cx="1357032" cy="1557618"/>
          </a:xfrm>
          <a:custGeom>
            <a:avLst/>
            <a:gdLst/>
            <a:ahLst/>
            <a:cxnLst/>
            <a:rect l="l" t="t" r="r" b="b"/>
            <a:pathLst>
              <a:path w="1537970" h="1765300">
                <a:moveTo>
                  <a:pt x="1467670" y="1653538"/>
                </a:moveTo>
                <a:lnTo>
                  <a:pt x="28956" y="0"/>
                </a:lnTo>
                <a:lnTo>
                  <a:pt x="0" y="24384"/>
                </a:lnTo>
                <a:lnTo>
                  <a:pt x="1439484" y="1678807"/>
                </a:lnTo>
                <a:lnTo>
                  <a:pt x="1463040" y="1677924"/>
                </a:lnTo>
                <a:lnTo>
                  <a:pt x="1467670" y="1653538"/>
                </a:lnTo>
                <a:close/>
              </a:path>
              <a:path w="1537970" h="1765300">
                <a:moveTo>
                  <a:pt x="1478280" y="1739911"/>
                </a:moveTo>
                <a:lnTo>
                  <a:pt x="1478280" y="1665732"/>
                </a:lnTo>
                <a:lnTo>
                  <a:pt x="1449324" y="1690116"/>
                </a:lnTo>
                <a:lnTo>
                  <a:pt x="1439484" y="1678807"/>
                </a:lnTo>
                <a:lnTo>
                  <a:pt x="1341120" y="1682496"/>
                </a:lnTo>
                <a:lnTo>
                  <a:pt x="1478280" y="1739911"/>
                </a:lnTo>
                <a:close/>
              </a:path>
              <a:path w="1537970" h="1765300">
                <a:moveTo>
                  <a:pt x="1478280" y="1665732"/>
                </a:moveTo>
                <a:lnTo>
                  <a:pt x="1467670" y="1653538"/>
                </a:lnTo>
                <a:lnTo>
                  <a:pt x="1463040" y="1677924"/>
                </a:lnTo>
                <a:lnTo>
                  <a:pt x="1439484" y="1678807"/>
                </a:lnTo>
                <a:lnTo>
                  <a:pt x="1449324" y="1690116"/>
                </a:lnTo>
                <a:lnTo>
                  <a:pt x="1478280" y="1665732"/>
                </a:lnTo>
                <a:close/>
              </a:path>
              <a:path w="1537970" h="1765300">
                <a:moveTo>
                  <a:pt x="1537716" y="1764792"/>
                </a:moveTo>
                <a:lnTo>
                  <a:pt x="1485900" y="1557528"/>
                </a:lnTo>
                <a:lnTo>
                  <a:pt x="1467670" y="1653538"/>
                </a:lnTo>
                <a:lnTo>
                  <a:pt x="1478280" y="1665732"/>
                </a:lnTo>
                <a:lnTo>
                  <a:pt x="1478280" y="1739911"/>
                </a:lnTo>
                <a:lnTo>
                  <a:pt x="1537716" y="1764792"/>
                </a:lnTo>
                <a:close/>
              </a:path>
            </a:pathLst>
          </a:custGeom>
          <a:solidFill>
            <a:srgbClr val="FF0000"/>
          </a:solidFill>
        </p:spPr>
        <p:txBody>
          <a:bodyPr wrap="square" lIns="0" tIns="0" rIns="0" bIns="0" rtlCol="0"/>
          <a:lstStyle/>
          <a:p>
            <a:endParaRPr sz="1588"/>
          </a:p>
        </p:txBody>
      </p:sp>
      <p:sp>
        <p:nvSpPr>
          <p:cNvPr id="10" name="object 10"/>
          <p:cNvSpPr/>
          <p:nvPr/>
        </p:nvSpPr>
        <p:spPr>
          <a:xfrm>
            <a:off x="5332206" y="2938183"/>
            <a:ext cx="3032312" cy="1561540"/>
          </a:xfrm>
          <a:custGeom>
            <a:avLst/>
            <a:gdLst/>
            <a:ahLst/>
            <a:cxnLst/>
            <a:rect l="l" t="t" r="r" b="b"/>
            <a:pathLst>
              <a:path w="3436620" h="1769745">
                <a:moveTo>
                  <a:pt x="3335816" y="1716463"/>
                </a:moveTo>
                <a:lnTo>
                  <a:pt x="3331368" y="1694502"/>
                </a:lnTo>
                <a:lnTo>
                  <a:pt x="16764" y="0"/>
                </a:lnTo>
                <a:lnTo>
                  <a:pt x="0" y="33528"/>
                </a:lnTo>
                <a:lnTo>
                  <a:pt x="3313780" y="1727608"/>
                </a:lnTo>
                <a:lnTo>
                  <a:pt x="3335051" y="1717993"/>
                </a:lnTo>
                <a:lnTo>
                  <a:pt x="3335816" y="1716463"/>
                </a:lnTo>
                <a:close/>
              </a:path>
              <a:path w="3436620" h="1769745">
                <a:moveTo>
                  <a:pt x="3336036" y="1768640"/>
                </a:moveTo>
                <a:lnTo>
                  <a:pt x="3336036" y="1717548"/>
                </a:lnTo>
                <a:lnTo>
                  <a:pt x="3335051" y="1717993"/>
                </a:lnTo>
                <a:lnTo>
                  <a:pt x="3326892" y="1734312"/>
                </a:lnTo>
                <a:lnTo>
                  <a:pt x="3313780" y="1727608"/>
                </a:lnTo>
                <a:lnTo>
                  <a:pt x="3224784" y="1767840"/>
                </a:lnTo>
                <a:lnTo>
                  <a:pt x="3336036" y="1768640"/>
                </a:lnTo>
                <a:close/>
              </a:path>
              <a:path w="3436620" h="1769745">
                <a:moveTo>
                  <a:pt x="3436620" y="1769364"/>
                </a:moveTo>
                <a:lnTo>
                  <a:pt x="3311652" y="1597152"/>
                </a:lnTo>
                <a:lnTo>
                  <a:pt x="3331368" y="1694502"/>
                </a:lnTo>
                <a:lnTo>
                  <a:pt x="3343656" y="1700784"/>
                </a:lnTo>
                <a:lnTo>
                  <a:pt x="3343656" y="1768695"/>
                </a:lnTo>
                <a:lnTo>
                  <a:pt x="3436620" y="1769364"/>
                </a:lnTo>
                <a:close/>
              </a:path>
              <a:path w="3436620" h="1769745">
                <a:moveTo>
                  <a:pt x="3335051" y="1717993"/>
                </a:moveTo>
                <a:lnTo>
                  <a:pt x="3313780" y="1727608"/>
                </a:lnTo>
                <a:lnTo>
                  <a:pt x="3326892" y="1734312"/>
                </a:lnTo>
                <a:lnTo>
                  <a:pt x="3335051" y="1717993"/>
                </a:lnTo>
                <a:close/>
              </a:path>
              <a:path w="3436620" h="1769745">
                <a:moveTo>
                  <a:pt x="3343656" y="1700784"/>
                </a:moveTo>
                <a:lnTo>
                  <a:pt x="3331368" y="1694502"/>
                </a:lnTo>
                <a:lnTo>
                  <a:pt x="3335816" y="1716463"/>
                </a:lnTo>
                <a:lnTo>
                  <a:pt x="3343656" y="1700784"/>
                </a:lnTo>
                <a:close/>
              </a:path>
              <a:path w="3436620" h="1769745">
                <a:moveTo>
                  <a:pt x="3343656" y="1768695"/>
                </a:moveTo>
                <a:lnTo>
                  <a:pt x="3343656" y="1700784"/>
                </a:lnTo>
                <a:lnTo>
                  <a:pt x="3335816" y="1716463"/>
                </a:lnTo>
                <a:lnTo>
                  <a:pt x="3336036" y="1717548"/>
                </a:lnTo>
                <a:lnTo>
                  <a:pt x="3336036" y="1768640"/>
                </a:lnTo>
                <a:lnTo>
                  <a:pt x="3343656" y="1768695"/>
                </a:lnTo>
                <a:close/>
              </a:path>
            </a:pathLst>
          </a:custGeom>
          <a:solidFill>
            <a:srgbClr val="FF0000"/>
          </a:solidFill>
        </p:spPr>
        <p:txBody>
          <a:bodyPr wrap="square" lIns="0" tIns="0" rIns="0" bIns="0" rtlCol="0"/>
          <a:lstStyle/>
          <a:p>
            <a:endParaRPr sz="1588"/>
          </a:p>
        </p:txBody>
      </p:sp>
      <p:sp>
        <p:nvSpPr>
          <p:cNvPr id="11" name="object 11"/>
          <p:cNvSpPr txBox="1"/>
          <p:nvPr/>
        </p:nvSpPr>
        <p:spPr>
          <a:xfrm>
            <a:off x="7816772" y="4545081"/>
            <a:ext cx="1749238" cy="772345"/>
          </a:xfrm>
          <a:prstGeom prst="rect">
            <a:avLst/>
          </a:prstGeom>
        </p:spPr>
        <p:txBody>
          <a:bodyPr vert="horz" wrap="square" lIns="0" tIns="11766" rIns="0" bIns="0" rtlCol="0">
            <a:spAutoFit/>
          </a:bodyPr>
          <a:lstStyle/>
          <a:p>
            <a:pPr marL="11206" marR="4483">
              <a:spcBef>
                <a:spcPts val="93"/>
              </a:spcBef>
            </a:pPr>
            <a:r>
              <a:rPr sz="2471" dirty="0">
                <a:latin typeface="Times New Roman"/>
                <a:cs typeface="Times New Roman"/>
              </a:rPr>
              <a:t>Progr</a:t>
            </a:r>
            <a:r>
              <a:rPr sz="2471" spc="-9" dirty="0">
                <a:latin typeface="Times New Roman"/>
                <a:cs typeface="Times New Roman"/>
              </a:rPr>
              <a:t>amm</a:t>
            </a:r>
            <a:r>
              <a:rPr sz="2471" dirty="0">
                <a:latin typeface="Times New Roman"/>
                <a:cs typeface="Times New Roman"/>
              </a:rPr>
              <a:t>ing  </a:t>
            </a:r>
            <a:r>
              <a:rPr sz="2471" spc="-4" dirty="0">
                <a:latin typeface="Times New Roman"/>
                <a:cs typeface="Times New Roman"/>
              </a:rPr>
              <a:t>environment</a:t>
            </a:r>
            <a:endParaRPr sz="2471">
              <a:latin typeface="Times New Roman"/>
              <a:cs typeface="Times New Roman"/>
            </a:endParaRPr>
          </a:p>
        </p:txBody>
      </p:sp>
      <p:sp>
        <p:nvSpPr>
          <p:cNvPr id="12" name="object 12"/>
          <p:cNvSpPr txBox="1"/>
          <p:nvPr/>
        </p:nvSpPr>
        <p:spPr>
          <a:xfrm>
            <a:off x="3177539" y="4477845"/>
            <a:ext cx="1380565" cy="772345"/>
          </a:xfrm>
          <a:prstGeom prst="rect">
            <a:avLst/>
          </a:prstGeom>
        </p:spPr>
        <p:txBody>
          <a:bodyPr vert="horz" wrap="square" lIns="0" tIns="11766" rIns="0" bIns="0" rtlCol="0">
            <a:spAutoFit/>
          </a:bodyPr>
          <a:lstStyle/>
          <a:p>
            <a:pPr marL="11206" marR="4483">
              <a:spcBef>
                <a:spcPts val="93"/>
              </a:spcBef>
            </a:pPr>
            <a:r>
              <a:rPr sz="2471" spc="-4" dirty="0">
                <a:latin typeface="Times New Roman"/>
                <a:cs typeface="Times New Roman"/>
              </a:rPr>
              <a:t>Hardware  </a:t>
            </a:r>
            <a:r>
              <a:rPr sz="2471" spc="-9" dirty="0">
                <a:latin typeface="Times New Roman"/>
                <a:cs typeface="Times New Roman"/>
              </a:rPr>
              <a:t>c</a:t>
            </a:r>
            <a:r>
              <a:rPr sz="2471" dirty="0">
                <a:latin typeface="Times New Roman"/>
                <a:cs typeface="Times New Roman"/>
              </a:rPr>
              <a:t>onstr</a:t>
            </a:r>
            <a:r>
              <a:rPr sz="2471" spc="-22" dirty="0">
                <a:latin typeface="Times New Roman"/>
                <a:cs typeface="Times New Roman"/>
              </a:rPr>
              <a:t>a</a:t>
            </a:r>
            <a:r>
              <a:rPr sz="2471" dirty="0">
                <a:latin typeface="Times New Roman"/>
                <a:cs typeface="Times New Roman"/>
              </a:rPr>
              <a:t>in</a:t>
            </a:r>
            <a:r>
              <a:rPr sz="2471" spc="-13" dirty="0">
                <a:latin typeface="Times New Roman"/>
                <a:cs typeface="Times New Roman"/>
              </a:rPr>
              <a:t>t</a:t>
            </a:r>
            <a:r>
              <a:rPr sz="2471" dirty="0">
                <a:latin typeface="Times New Roman"/>
                <a:cs typeface="Times New Roman"/>
              </a:rPr>
              <a:t>s</a:t>
            </a:r>
            <a:endParaRPr sz="2471">
              <a:latin typeface="Times New Roman"/>
              <a:cs typeface="Times New Roman"/>
            </a:endParaRPr>
          </a:p>
        </p:txBody>
      </p:sp>
      <p:sp>
        <p:nvSpPr>
          <p:cNvPr id="13" name="object 13"/>
          <p:cNvSpPr txBox="1"/>
          <p:nvPr/>
        </p:nvSpPr>
        <p:spPr>
          <a:xfrm>
            <a:off x="4925656" y="5052033"/>
            <a:ext cx="1501588" cy="392113"/>
          </a:xfrm>
          <a:prstGeom prst="rect">
            <a:avLst/>
          </a:prstGeom>
        </p:spPr>
        <p:txBody>
          <a:bodyPr vert="horz" wrap="square" lIns="0" tIns="11766" rIns="0" bIns="0" rtlCol="0">
            <a:spAutoFit/>
          </a:bodyPr>
          <a:lstStyle/>
          <a:p>
            <a:pPr marL="11206">
              <a:spcBef>
                <a:spcPts val="93"/>
              </a:spcBef>
            </a:pPr>
            <a:r>
              <a:rPr sz="2471" spc="-13" dirty="0">
                <a:latin typeface="Times New Roman"/>
                <a:cs typeface="Times New Roman"/>
              </a:rPr>
              <a:t>C</a:t>
            </a:r>
            <a:r>
              <a:rPr sz="2471" dirty="0">
                <a:latin typeface="Times New Roman"/>
                <a:cs typeface="Times New Roman"/>
              </a:rPr>
              <a:t>o</a:t>
            </a:r>
            <a:r>
              <a:rPr sz="2471" spc="-22" dirty="0">
                <a:latin typeface="Times New Roman"/>
                <a:cs typeface="Times New Roman"/>
              </a:rPr>
              <a:t>m</a:t>
            </a:r>
            <a:r>
              <a:rPr sz="2471" dirty="0">
                <a:latin typeface="Times New Roman"/>
                <a:cs typeface="Times New Roman"/>
              </a:rPr>
              <a:t>pl</a:t>
            </a:r>
            <a:r>
              <a:rPr sz="2471" spc="-9" dirty="0">
                <a:latin typeface="Times New Roman"/>
                <a:cs typeface="Times New Roman"/>
              </a:rPr>
              <a:t>e</a:t>
            </a:r>
            <a:r>
              <a:rPr sz="2471" dirty="0">
                <a:latin typeface="Times New Roman"/>
                <a:cs typeface="Times New Roman"/>
              </a:rPr>
              <a:t>xi</a:t>
            </a:r>
            <a:r>
              <a:rPr sz="2471" spc="-13" dirty="0">
                <a:latin typeface="Times New Roman"/>
                <a:cs typeface="Times New Roman"/>
              </a:rPr>
              <a:t>t</a:t>
            </a:r>
            <a:r>
              <a:rPr sz="2471" dirty="0">
                <a:latin typeface="Times New Roman"/>
                <a:cs typeface="Times New Roman"/>
              </a:rPr>
              <a:t>y</a:t>
            </a:r>
            <a:endParaRPr sz="2471">
              <a:latin typeface="Times New Roman"/>
              <a:cs typeface="Times New Roman"/>
            </a:endParaRPr>
          </a:p>
        </p:txBody>
      </p:sp>
      <p:sp>
        <p:nvSpPr>
          <p:cNvPr id="14" name="object 14"/>
          <p:cNvSpPr txBox="1"/>
          <p:nvPr/>
        </p:nvSpPr>
        <p:spPr>
          <a:xfrm>
            <a:off x="6053863" y="4449606"/>
            <a:ext cx="1433232" cy="392113"/>
          </a:xfrm>
          <a:prstGeom prst="rect">
            <a:avLst/>
          </a:prstGeom>
        </p:spPr>
        <p:txBody>
          <a:bodyPr vert="horz" wrap="square" lIns="0" tIns="11766" rIns="0" bIns="0" rtlCol="0">
            <a:spAutoFit/>
          </a:bodyPr>
          <a:lstStyle/>
          <a:p>
            <a:pPr marL="11206">
              <a:spcBef>
                <a:spcPts val="93"/>
              </a:spcBef>
            </a:pPr>
            <a:r>
              <a:rPr sz="2471" spc="-4" dirty="0">
                <a:latin typeface="Times New Roman"/>
                <a:cs typeface="Times New Roman"/>
              </a:rPr>
              <a:t>Experience</a:t>
            </a:r>
            <a:endParaRPr sz="2471">
              <a:latin typeface="Times New Roman"/>
              <a:cs typeface="Times New Roman"/>
            </a:endParaRPr>
          </a:p>
        </p:txBody>
      </p:sp>
      <p:sp>
        <p:nvSpPr>
          <p:cNvPr id="15" name="object 15"/>
          <p:cNvSpPr txBox="1"/>
          <p:nvPr/>
        </p:nvSpPr>
        <p:spPr>
          <a:xfrm>
            <a:off x="3438412" y="1894336"/>
            <a:ext cx="746872" cy="409667"/>
          </a:xfrm>
          <a:prstGeom prst="rect">
            <a:avLst/>
          </a:prstGeom>
        </p:spPr>
        <p:txBody>
          <a:bodyPr vert="horz" wrap="square" lIns="0" tIns="15688" rIns="0" bIns="0" rtlCol="0">
            <a:spAutoFit/>
          </a:bodyPr>
          <a:lstStyle/>
          <a:p>
            <a:pPr marL="11206">
              <a:spcBef>
                <a:spcPts val="124"/>
              </a:spcBef>
            </a:pPr>
            <a:r>
              <a:rPr sz="2427" spc="9" dirty="0">
                <a:latin typeface="Times New Roman"/>
                <a:cs typeface="Times New Roman"/>
              </a:rPr>
              <a:t>0.3</a:t>
            </a:r>
            <a:r>
              <a:rPr sz="2427" spc="141" dirty="0">
                <a:latin typeface="Times New Roman"/>
                <a:cs typeface="Times New Roman"/>
              </a:rPr>
              <a:t>9</a:t>
            </a:r>
            <a:r>
              <a:rPr sz="2559" i="1" spc="-57" dirty="0">
                <a:latin typeface="Symbol"/>
                <a:cs typeface="Symbol"/>
              </a:rPr>
              <a:t></a:t>
            </a:r>
            <a:endParaRPr sz="2559">
              <a:latin typeface="Symbol"/>
              <a:cs typeface="Symbol"/>
            </a:endParaRPr>
          </a:p>
        </p:txBody>
      </p:sp>
      <p:sp>
        <p:nvSpPr>
          <p:cNvPr id="16" name="object 16"/>
          <p:cNvSpPr txBox="1">
            <a:spLocks noGrp="1"/>
          </p:cNvSpPr>
          <p:nvPr>
            <p:ph type="title"/>
          </p:nvPr>
        </p:nvSpPr>
        <p:spPr>
          <a:xfrm>
            <a:off x="802105" y="566430"/>
            <a:ext cx="74060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7" name="object 1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8" name="object 1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148</a:t>
            </a:r>
            <a:endParaRPr sz="1235">
              <a:latin typeface="Arial"/>
              <a:cs typeface="Arial"/>
            </a:endParaRPr>
          </a:p>
        </p:txBody>
      </p:sp>
    </p:spTree>
    <p:extLst>
      <p:ext uri="{BB962C8B-B14F-4D97-AF65-F5344CB8AC3E}">
        <p14:creationId xmlns:p14="http://schemas.microsoft.com/office/powerpoint/2010/main" val="4633740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64" y="1458384"/>
            <a:ext cx="202266" cy="337238"/>
          </a:xfrm>
          <a:prstGeom prst="rect">
            <a:avLst/>
          </a:prstGeom>
        </p:spPr>
        <p:txBody>
          <a:bodyPr vert="horz" wrap="square" lIns="0" tIns="11206" rIns="0" bIns="0" rtlCol="0">
            <a:spAutoFit/>
          </a:bodyPr>
          <a:lstStyle/>
          <a:p>
            <a:pPr marL="11206">
              <a:spcBef>
                <a:spcPts val="88"/>
              </a:spcBef>
            </a:pPr>
            <a:r>
              <a:rPr sz="2118" dirty="0">
                <a:latin typeface="Times New Roman"/>
                <a:cs typeface="Times New Roman"/>
              </a:rPr>
              <a:t>C</a:t>
            </a:r>
            <a:endParaRPr sz="2118">
              <a:latin typeface="Times New Roman"/>
              <a:cs typeface="Times New Roman"/>
            </a:endParaRPr>
          </a:p>
        </p:txBody>
      </p:sp>
      <p:sp>
        <p:nvSpPr>
          <p:cNvPr id="3" name="object 3"/>
          <p:cNvSpPr txBox="1"/>
          <p:nvPr/>
        </p:nvSpPr>
        <p:spPr>
          <a:xfrm>
            <a:off x="3946710" y="1394046"/>
            <a:ext cx="1367678" cy="1182387"/>
          </a:xfrm>
          <a:prstGeom prst="rect">
            <a:avLst/>
          </a:prstGeom>
        </p:spPr>
        <p:txBody>
          <a:bodyPr vert="horz" wrap="square" lIns="0" tIns="75640" rIns="0" bIns="0" rtlCol="0">
            <a:spAutoFit/>
          </a:bodyPr>
          <a:lstStyle/>
          <a:p>
            <a:pPr marL="11206">
              <a:spcBef>
                <a:spcPts val="596"/>
              </a:spcBef>
            </a:pPr>
            <a:r>
              <a:rPr sz="2118" spc="-4" dirty="0">
                <a:latin typeface="Times New Roman"/>
                <a:cs typeface="Times New Roman"/>
              </a:rPr>
              <a:t>610 </a:t>
            </a:r>
            <a:r>
              <a:rPr sz="2118" dirty="0">
                <a:latin typeface="Times New Roman"/>
                <a:cs typeface="Times New Roman"/>
              </a:rPr>
              <a:t>–</a:t>
            </a:r>
            <a:r>
              <a:rPr sz="2118" spc="-71" dirty="0">
                <a:latin typeface="Times New Roman"/>
                <a:cs typeface="Times New Roman"/>
              </a:rPr>
              <a:t> </a:t>
            </a:r>
            <a:r>
              <a:rPr sz="2118" spc="-4" dirty="0">
                <a:latin typeface="Times New Roman"/>
                <a:cs typeface="Times New Roman"/>
              </a:rPr>
              <a:t>57314</a:t>
            </a:r>
            <a:endParaRPr sz="2118">
              <a:latin typeface="Times New Roman"/>
              <a:cs typeface="Times New Roman"/>
            </a:endParaRPr>
          </a:p>
          <a:p>
            <a:pPr marL="11206">
              <a:spcBef>
                <a:spcPts val="507"/>
              </a:spcBef>
            </a:pPr>
            <a:r>
              <a:rPr sz="2118" dirty="0">
                <a:latin typeface="Times New Roman"/>
                <a:cs typeface="Times New Roman"/>
              </a:rPr>
              <a:t>K :</a:t>
            </a:r>
            <a:r>
              <a:rPr sz="2118" spc="-26" dirty="0">
                <a:latin typeface="Times New Roman"/>
                <a:cs typeface="Times New Roman"/>
              </a:rPr>
              <a:t> </a:t>
            </a:r>
            <a:r>
              <a:rPr sz="2118" spc="-4" dirty="0">
                <a:latin typeface="Times New Roman"/>
                <a:cs typeface="Times New Roman"/>
              </a:rPr>
              <a:t>P-Y</a:t>
            </a:r>
            <a:endParaRPr sz="2118">
              <a:latin typeface="Times New Roman"/>
              <a:cs typeface="Times New Roman"/>
            </a:endParaRPr>
          </a:p>
          <a:p>
            <a:pPr marL="11206">
              <a:spcBef>
                <a:spcPts val="499"/>
              </a:spcBef>
            </a:pPr>
            <a:r>
              <a:rPr sz="2118" dirty="0">
                <a:latin typeface="Times New Roman"/>
                <a:cs typeface="Times New Roman"/>
              </a:rPr>
              <a:t>T :</a:t>
            </a:r>
            <a:r>
              <a:rPr sz="2118" spc="-26" dirty="0">
                <a:latin typeface="Times New Roman"/>
                <a:cs typeface="Times New Roman"/>
              </a:rPr>
              <a:t> </a:t>
            </a:r>
            <a:r>
              <a:rPr sz="2118" spc="-4" dirty="0">
                <a:latin typeface="Times New Roman"/>
                <a:cs typeface="Times New Roman"/>
              </a:rPr>
              <a:t>Years</a:t>
            </a:r>
            <a:endParaRPr sz="2118">
              <a:latin typeface="Times New Roman"/>
              <a:cs typeface="Times New Roman"/>
            </a:endParaRPr>
          </a:p>
        </p:txBody>
      </p:sp>
      <p:sp>
        <p:nvSpPr>
          <p:cNvPr id="4" name="object 4"/>
          <p:cNvSpPr/>
          <p:nvPr/>
        </p:nvSpPr>
        <p:spPr>
          <a:xfrm>
            <a:off x="2801464" y="1596166"/>
            <a:ext cx="874059" cy="168088"/>
          </a:xfrm>
          <a:custGeom>
            <a:avLst/>
            <a:gdLst/>
            <a:ahLst/>
            <a:cxnLst/>
            <a:rect l="l" t="t" r="r" b="b"/>
            <a:pathLst>
              <a:path w="990600" h="190500">
                <a:moveTo>
                  <a:pt x="876306" y="96012"/>
                </a:moveTo>
                <a:lnTo>
                  <a:pt x="860582" y="76200"/>
                </a:lnTo>
                <a:lnTo>
                  <a:pt x="0" y="76200"/>
                </a:lnTo>
                <a:lnTo>
                  <a:pt x="0" y="114300"/>
                </a:lnTo>
                <a:lnTo>
                  <a:pt x="861557" y="114300"/>
                </a:lnTo>
                <a:lnTo>
                  <a:pt x="876306" y="96012"/>
                </a:lnTo>
                <a:close/>
              </a:path>
              <a:path w="990600" h="190500">
                <a:moveTo>
                  <a:pt x="990606" y="96012"/>
                </a:moveTo>
                <a:lnTo>
                  <a:pt x="800106" y="0"/>
                </a:lnTo>
                <a:lnTo>
                  <a:pt x="860582" y="76200"/>
                </a:lnTo>
                <a:lnTo>
                  <a:pt x="876306" y="76200"/>
                </a:lnTo>
                <a:lnTo>
                  <a:pt x="876306" y="152704"/>
                </a:lnTo>
                <a:lnTo>
                  <a:pt x="990606" y="96012"/>
                </a:lnTo>
                <a:close/>
              </a:path>
              <a:path w="990600" h="190500">
                <a:moveTo>
                  <a:pt x="876306" y="152704"/>
                </a:moveTo>
                <a:lnTo>
                  <a:pt x="876306" y="114300"/>
                </a:lnTo>
                <a:lnTo>
                  <a:pt x="861557" y="114300"/>
                </a:lnTo>
                <a:lnTo>
                  <a:pt x="800106" y="190500"/>
                </a:lnTo>
                <a:lnTo>
                  <a:pt x="876306" y="152704"/>
                </a:lnTo>
                <a:close/>
              </a:path>
              <a:path w="990600" h="190500">
                <a:moveTo>
                  <a:pt x="876306" y="96012"/>
                </a:moveTo>
                <a:lnTo>
                  <a:pt x="876306" y="76200"/>
                </a:lnTo>
                <a:lnTo>
                  <a:pt x="860582" y="76200"/>
                </a:lnTo>
                <a:lnTo>
                  <a:pt x="876306" y="96012"/>
                </a:lnTo>
                <a:close/>
              </a:path>
              <a:path w="990600" h="190500">
                <a:moveTo>
                  <a:pt x="876306" y="114300"/>
                </a:moveTo>
                <a:lnTo>
                  <a:pt x="876306" y="96012"/>
                </a:lnTo>
                <a:lnTo>
                  <a:pt x="861557" y="114300"/>
                </a:lnTo>
                <a:lnTo>
                  <a:pt x="876306" y="114300"/>
                </a:lnTo>
                <a:close/>
              </a:path>
            </a:pathLst>
          </a:custGeom>
          <a:solidFill>
            <a:srgbClr val="FF0000"/>
          </a:solidFill>
        </p:spPr>
        <p:txBody>
          <a:bodyPr wrap="square" lIns="0" tIns="0" rIns="0" bIns="0" rtlCol="0"/>
          <a:lstStyle/>
          <a:p>
            <a:endParaRPr sz="1588"/>
          </a:p>
        </p:txBody>
      </p:sp>
      <p:sp>
        <p:nvSpPr>
          <p:cNvPr id="5" name="object 5"/>
          <p:cNvSpPr txBox="1"/>
          <p:nvPr/>
        </p:nvSpPr>
        <p:spPr>
          <a:xfrm>
            <a:off x="5053852" y="2672380"/>
            <a:ext cx="706531" cy="282363"/>
          </a:xfrm>
          <a:prstGeom prst="rect">
            <a:avLst/>
          </a:prstGeom>
        </p:spPr>
        <p:txBody>
          <a:bodyPr vert="horz" wrap="square" lIns="0" tIns="10646" rIns="0" bIns="0" rtlCol="0">
            <a:spAutoFit/>
          </a:bodyPr>
          <a:lstStyle/>
          <a:p>
            <a:pPr marL="33619">
              <a:spcBef>
                <a:spcPts val="84"/>
              </a:spcBef>
            </a:pPr>
            <a:r>
              <a:rPr sz="1765" spc="26" dirty="0">
                <a:latin typeface="Times New Roman"/>
                <a:cs typeface="Times New Roman"/>
              </a:rPr>
              <a:t>1/</a:t>
            </a:r>
            <a:r>
              <a:rPr sz="1765" spc="-238" dirty="0">
                <a:latin typeface="Times New Roman"/>
                <a:cs typeface="Times New Roman"/>
              </a:rPr>
              <a:t> </a:t>
            </a:r>
            <a:r>
              <a:rPr sz="1765" spc="-4" dirty="0">
                <a:latin typeface="Times New Roman"/>
                <a:cs typeface="Times New Roman"/>
              </a:rPr>
              <a:t>3</a:t>
            </a:r>
            <a:r>
              <a:rPr sz="1765" spc="-31" dirty="0">
                <a:latin typeface="Times New Roman"/>
                <a:cs typeface="Times New Roman"/>
              </a:rPr>
              <a:t> </a:t>
            </a:r>
            <a:r>
              <a:rPr sz="1853" spc="13" baseline="-19841" dirty="0">
                <a:latin typeface="Times New Roman"/>
                <a:cs typeface="Times New Roman"/>
              </a:rPr>
              <a:t>4</a:t>
            </a:r>
            <a:r>
              <a:rPr sz="1853" spc="-146" baseline="-19841" dirty="0">
                <a:latin typeface="Times New Roman"/>
                <a:cs typeface="Times New Roman"/>
              </a:rPr>
              <a:t> </a:t>
            </a:r>
            <a:r>
              <a:rPr sz="1853" spc="6" baseline="-19841" dirty="0">
                <a:latin typeface="Times New Roman"/>
                <a:cs typeface="Times New Roman"/>
              </a:rPr>
              <a:t>/</a:t>
            </a:r>
            <a:r>
              <a:rPr sz="1853" spc="-139" baseline="-19841" dirty="0">
                <a:latin typeface="Times New Roman"/>
                <a:cs typeface="Times New Roman"/>
              </a:rPr>
              <a:t> </a:t>
            </a:r>
            <a:r>
              <a:rPr sz="1853" spc="13" baseline="-19841" dirty="0">
                <a:latin typeface="Times New Roman"/>
                <a:cs typeface="Times New Roman"/>
              </a:rPr>
              <a:t>3</a:t>
            </a:r>
            <a:endParaRPr sz="1853" baseline="-19841">
              <a:latin typeface="Times New Roman"/>
              <a:cs typeface="Times New Roman"/>
            </a:endParaRPr>
          </a:p>
        </p:txBody>
      </p:sp>
      <p:sp>
        <p:nvSpPr>
          <p:cNvPr id="6" name="object 6"/>
          <p:cNvSpPr txBox="1"/>
          <p:nvPr/>
        </p:nvSpPr>
        <p:spPr>
          <a:xfrm>
            <a:off x="5373892" y="2862686"/>
            <a:ext cx="193301" cy="204260"/>
          </a:xfrm>
          <a:prstGeom prst="rect">
            <a:avLst/>
          </a:prstGeom>
        </p:spPr>
        <p:txBody>
          <a:bodyPr vert="horz" wrap="square" lIns="0" tIns="14007" rIns="0" bIns="0" rtlCol="0">
            <a:spAutoFit/>
          </a:bodyPr>
          <a:lstStyle/>
          <a:p>
            <a:pPr marL="33619">
              <a:spcBef>
                <a:spcPts val="110"/>
              </a:spcBef>
            </a:pPr>
            <a:r>
              <a:rPr sz="1235" i="1" spc="13" dirty="0">
                <a:latin typeface="Times New Roman"/>
                <a:cs typeface="Times New Roman"/>
              </a:rPr>
              <a:t>t</a:t>
            </a:r>
            <a:r>
              <a:rPr sz="1853" i="1" spc="19" baseline="-27777" dirty="0">
                <a:latin typeface="Times New Roman"/>
                <a:cs typeface="Times New Roman"/>
              </a:rPr>
              <a:t>d</a:t>
            </a:r>
            <a:endParaRPr sz="1853" baseline="-27777">
              <a:latin typeface="Times New Roman"/>
              <a:cs typeface="Times New Roman"/>
            </a:endParaRPr>
          </a:p>
        </p:txBody>
      </p:sp>
      <p:sp>
        <p:nvSpPr>
          <p:cNvPr id="7" name="object 7"/>
          <p:cNvSpPr txBox="1"/>
          <p:nvPr/>
        </p:nvSpPr>
        <p:spPr>
          <a:xfrm>
            <a:off x="3930574" y="2839380"/>
            <a:ext cx="1132354" cy="475243"/>
          </a:xfrm>
          <a:prstGeom prst="rect">
            <a:avLst/>
          </a:prstGeom>
        </p:spPr>
        <p:txBody>
          <a:bodyPr vert="horz" wrap="square" lIns="0" tIns="13447" rIns="0" bIns="0" rtlCol="0">
            <a:spAutoFit/>
          </a:bodyPr>
          <a:lstStyle/>
          <a:p>
            <a:pPr marL="11206">
              <a:spcBef>
                <a:spcPts val="106"/>
              </a:spcBef>
            </a:pPr>
            <a:r>
              <a:rPr sz="3000" i="1" spc="9" dirty="0">
                <a:latin typeface="Times New Roman"/>
                <a:cs typeface="Times New Roman"/>
              </a:rPr>
              <a:t>S </a:t>
            </a:r>
            <a:r>
              <a:rPr sz="3000" spc="9" dirty="0">
                <a:latin typeface="Symbol"/>
                <a:cs typeface="Symbol"/>
              </a:rPr>
              <a:t></a:t>
            </a:r>
            <a:r>
              <a:rPr sz="3000" spc="-49" dirty="0">
                <a:latin typeface="Times New Roman"/>
                <a:cs typeface="Times New Roman"/>
              </a:rPr>
              <a:t> </a:t>
            </a:r>
            <a:r>
              <a:rPr sz="3000" i="1" spc="9" dirty="0">
                <a:latin typeface="Times New Roman"/>
                <a:cs typeface="Times New Roman"/>
              </a:rPr>
              <a:t>CK</a:t>
            </a:r>
            <a:endParaRPr sz="3000">
              <a:latin typeface="Times New Roman"/>
              <a:cs typeface="Times New Roman"/>
            </a:endParaRPr>
          </a:p>
        </p:txBody>
      </p:sp>
      <p:sp>
        <p:nvSpPr>
          <p:cNvPr id="8" name="object 8"/>
          <p:cNvSpPr txBox="1"/>
          <p:nvPr/>
        </p:nvSpPr>
        <p:spPr>
          <a:xfrm>
            <a:off x="4963756" y="3475615"/>
            <a:ext cx="784972" cy="241016"/>
          </a:xfrm>
          <a:prstGeom prst="rect">
            <a:avLst/>
          </a:prstGeom>
        </p:spPr>
        <p:txBody>
          <a:bodyPr vert="horz" wrap="square" lIns="0" tIns="10085" rIns="0" bIns="0" rtlCol="0">
            <a:spAutoFit/>
          </a:bodyPr>
          <a:lstStyle/>
          <a:p>
            <a:pPr marL="33619">
              <a:spcBef>
                <a:spcPts val="79"/>
              </a:spcBef>
            </a:pPr>
            <a:r>
              <a:rPr sz="1500" spc="9" dirty="0">
                <a:latin typeface="Symbol"/>
                <a:cs typeface="Symbol"/>
              </a:rPr>
              <a:t></a:t>
            </a:r>
            <a:r>
              <a:rPr sz="1500" spc="9" dirty="0">
                <a:latin typeface="Times New Roman"/>
                <a:cs typeface="Times New Roman"/>
              </a:rPr>
              <a:t>1/</a:t>
            </a:r>
            <a:r>
              <a:rPr sz="1500" spc="-212" dirty="0">
                <a:latin typeface="Times New Roman"/>
                <a:cs typeface="Times New Roman"/>
              </a:rPr>
              <a:t> </a:t>
            </a:r>
            <a:r>
              <a:rPr sz="1500" spc="-4" dirty="0">
                <a:latin typeface="Times New Roman"/>
                <a:cs typeface="Times New Roman"/>
              </a:rPr>
              <a:t>3</a:t>
            </a:r>
            <a:r>
              <a:rPr sz="1500" spc="-22" dirty="0">
                <a:latin typeface="Times New Roman"/>
                <a:cs typeface="Times New Roman"/>
              </a:rPr>
              <a:t> </a:t>
            </a:r>
            <a:r>
              <a:rPr sz="1588" baseline="-18518" dirty="0">
                <a:latin typeface="Symbol"/>
                <a:cs typeface="Symbol"/>
              </a:rPr>
              <a:t></a:t>
            </a:r>
            <a:r>
              <a:rPr sz="1588" baseline="-18518" dirty="0">
                <a:latin typeface="Times New Roman"/>
                <a:cs typeface="Times New Roman"/>
              </a:rPr>
              <a:t>4</a:t>
            </a:r>
            <a:r>
              <a:rPr sz="1588" spc="-152" baseline="-18518" dirty="0">
                <a:latin typeface="Times New Roman"/>
                <a:cs typeface="Times New Roman"/>
              </a:rPr>
              <a:t> </a:t>
            </a:r>
            <a:r>
              <a:rPr sz="1588" baseline="-18518" dirty="0">
                <a:latin typeface="Times New Roman"/>
                <a:cs typeface="Times New Roman"/>
              </a:rPr>
              <a:t>/</a:t>
            </a:r>
            <a:r>
              <a:rPr sz="1588" spc="-119" baseline="-18518" dirty="0">
                <a:latin typeface="Times New Roman"/>
                <a:cs typeface="Times New Roman"/>
              </a:rPr>
              <a:t> </a:t>
            </a:r>
            <a:r>
              <a:rPr sz="1588" baseline="-18518" dirty="0">
                <a:latin typeface="Times New Roman"/>
                <a:cs typeface="Times New Roman"/>
              </a:rPr>
              <a:t>3</a:t>
            </a:r>
            <a:endParaRPr sz="1588" baseline="-18518">
              <a:latin typeface="Times New Roman"/>
              <a:cs typeface="Times New Roman"/>
            </a:endParaRPr>
          </a:p>
        </p:txBody>
      </p:sp>
      <p:sp>
        <p:nvSpPr>
          <p:cNvPr id="9" name="object 9"/>
          <p:cNvSpPr txBox="1"/>
          <p:nvPr/>
        </p:nvSpPr>
        <p:spPr>
          <a:xfrm>
            <a:off x="5337585" y="3637369"/>
            <a:ext cx="174251" cy="174874"/>
          </a:xfrm>
          <a:prstGeom prst="rect">
            <a:avLst/>
          </a:prstGeom>
        </p:spPr>
        <p:txBody>
          <a:bodyPr vert="horz" wrap="square" lIns="0" tIns="11766" rIns="0" bIns="0" rtlCol="0">
            <a:spAutoFit/>
          </a:bodyPr>
          <a:lstStyle/>
          <a:p>
            <a:pPr marL="33619">
              <a:spcBef>
                <a:spcPts val="93"/>
              </a:spcBef>
            </a:pPr>
            <a:r>
              <a:rPr sz="1059" i="1" spc="4" dirty="0">
                <a:latin typeface="Times New Roman"/>
                <a:cs typeface="Times New Roman"/>
              </a:rPr>
              <a:t>t</a:t>
            </a:r>
            <a:r>
              <a:rPr sz="1588" i="1" spc="6" baseline="-27777" dirty="0">
                <a:latin typeface="Times New Roman"/>
                <a:cs typeface="Times New Roman"/>
              </a:rPr>
              <a:t>d</a:t>
            </a:r>
            <a:endParaRPr sz="1588" baseline="-27777">
              <a:latin typeface="Times New Roman"/>
              <a:cs typeface="Times New Roman"/>
            </a:endParaRPr>
          </a:p>
        </p:txBody>
      </p:sp>
      <p:sp>
        <p:nvSpPr>
          <p:cNvPr id="10" name="object 10"/>
          <p:cNvSpPr txBox="1"/>
          <p:nvPr/>
        </p:nvSpPr>
        <p:spPr>
          <a:xfrm>
            <a:off x="3891578" y="3617198"/>
            <a:ext cx="1066240" cy="405141"/>
          </a:xfrm>
          <a:prstGeom prst="rect">
            <a:avLst/>
          </a:prstGeom>
        </p:spPr>
        <p:txBody>
          <a:bodyPr vert="horz" wrap="square" lIns="0" tIns="11206" rIns="0" bIns="0" rtlCol="0">
            <a:spAutoFit/>
          </a:bodyPr>
          <a:lstStyle/>
          <a:p>
            <a:pPr marL="11206">
              <a:spcBef>
                <a:spcPts val="88"/>
              </a:spcBef>
            </a:pPr>
            <a:r>
              <a:rPr sz="2559" i="1" dirty="0">
                <a:latin typeface="Times New Roman"/>
                <a:cs typeface="Times New Roman"/>
              </a:rPr>
              <a:t>C </a:t>
            </a:r>
            <a:r>
              <a:rPr sz="2559" dirty="0">
                <a:latin typeface="Symbol"/>
                <a:cs typeface="Symbol"/>
              </a:rPr>
              <a:t></a:t>
            </a:r>
            <a:r>
              <a:rPr sz="2559" dirty="0">
                <a:latin typeface="Times New Roman"/>
                <a:cs typeface="Times New Roman"/>
              </a:rPr>
              <a:t> </a:t>
            </a:r>
            <a:r>
              <a:rPr sz="2559" i="1" spc="35" dirty="0">
                <a:latin typeface="Times New Roman"/>
                <a:cs typeface="Times New Roman"/>
              </a:rPr>
              <a:t>S</a:t>
            </a:r>
            <a:r>
              <a:rPr sz="2559" spc="35" dirty="0">
                <a:latin typeface="Times New Roman"/>
                <a:cs typeface="Times New Roman"/>
              </a:rPr>
              <a:t>.</a:t>
            </a:r>
            <a:r>
              <a:rPr sz="2559" i="1" spc="35" dirty="0">
                <a:latin typeface="Times New Roman"/>
                <a:cs typeface="Times New Roman"/>
              </a:rPr>
              <a:t>K</a:t>
            </a:r>
            <a:endParaRPr sz="2559">
              <a:latin typeface="Times New Roman"/>
              <a:cs typeface="Times New Roman"/>
            </a:endParaRPr>
          </a:p>
        </p:txBody>
      </p:sp>
      <p:sp>
        <p:nvSpPr>
          <p:cNvPr id="11" name="object 11"/>
          <p:cNvSpPr/>
          <p:nvPr/>
        </p:nvSpPr>
        <p:spPr>
          <a:xfrm>
            <a:off x="5622637" y="5665241"/>
            <a:ext cx="434787" cy="0"/>
          </a:xfrm>
          <a:custGeom>
            <a:avLst/>
            <a:gdLst/>
            <a:ahLst/>
            <a:cxnLst/>
            <a:rect l="l" t="t" r="r" b="b"/>
            <a:pathLst>
              <a:path w="492760">
                <a:moveTo>
                  <a:pt x="0" y="0"/>
                </a:moveTo>
                <a:lnTo>
                  <a:pt x="492260" y="0"/>
                </a:lnTo>
              </a:path>
            </a:pathLst>
          </a:custGeom>
          <a:ln w="14191">
            <a:solidFill>
              <a:srgbClr val="000000"/>
            </a:solidFill>
          </a:ln>
        </p:spPr>
        <p:txBody>
          <a:bodyPr wrap="square" lIns="0" tIns="0" rIns="0" bIns="0" rtlCol="0"/>
          <a:lstStyle/>
          <a:p>
            <a:endParaRPr sz="1588"/>
          </a:p>
        </p:txBody>
      </p:sp>
      <p:sp>
        <p:nvSpPr>
          <p:cNvPr id="12" name="object 12"/>
          <p:cNvSpPr txBox="1"/>
          <p:nvPr/>
        </p:nvSpPr>
        <p:spPr>
          <a:xfrm>
            <a:off x="6333562" y="5179147"/>
            <a:ext cx="110938" cy="224085"/>
          </a:xfrm>
          <a:prstGeom prst="rect">
            <a:avLst/>
          </a:prstGeom>
        </p:spPr>
        <p:txBody>
          <a:bodyPr vert="horz" wrap="square" lIns="0" tIns="13447" rIns="0" bIns="0" rtlCol="0">
            <a:spAutoFit/>
          </a:bodyPr>
          <a:lstStyle/>
          <a:p>
            <a:pPr marL="11206">
              <a:spcBef>
                <a:spcPts val="106"/>
              </a:spcBef>
            </a:pPr>
            <a:r>
              <a:rPr sz="1368" spc="9" dirty="0">
                <a:latin typeface="Times New Roman"/>
                <a:cs typeface="Times New Roman"/>
              </a:rPr>
              <a:t>3</a:t>
            </a:r>
            <a:endParaRPr sz="1368">
              <a:latin typeface="Times New Roman"/>
              <a:cs typeface="Times New Roman"/>
            </a:endParaRPr>
          </a:p>
        </p:txBody>
      </p:sp>
      <p:sp>
        <p:nvSpPr>
          <p:cNvPr id="13" name="object 13"/>
          <p:cNvSpPr txBox="1"/>
          <p:nvPr/>
        </p:nvSpPr>
        <p:spPr>
          <a:xfrm>
            <a:off x="5021130" y="5653828"/>
            <a:ext cx="110938" cy="224085"/>
          </a:xfrm>
          <a:prstGeom prst="rect">
            <a:avLst/>
          </a:prstGeom>
        </p:spPr>
        <p:txBody>
          <a:bodyPr vert="horz" wrap="square" lIns="0" tIns="13447" rIns="0" bIns="0" rtlCol="0">
            <a:spAutoFit/>
          </a:bodyPr>
          <a:lstStyle/>
          <a:p>
            <a:pPr marL="11206">
              <a:spcBef>
                <a:spcPts val="106"/>
              </a:spcBef>
            </a:pPr>
            <a:r>
              <a:rPr sz="1368" spc="9" dirty="0">
                <a:latin typeface="Times New Roman"/>
                <a:cs typeface="Times New Roman"/>
              </a:rPr>
              <a:t>4</a:t>
            </a:r>
            <a:endParaRPr sz="1368">
              <a:latin typeface="Times New Roman"/>
              <a:cs typeface="Times New Roman"/>
            </a:endParaRPr>
          </a:p>
        </p:txBody>
      </p:sp>
      <p:sp>
        <p:nvSpPr>
          <p:cNvPr id="14" name="object 14"/>
          <p:cNvSpPr txBox="1"/>
          <p:nvPr/>
        </p:nvSpPr>
        <p:spPr>
          <a:xfrm>
            <a:off x="6113030" y="5452547"/>
            <a:ext cx="138953" cy="377325"/>
          </a:xfrm>
          <a:prstGeom prst="rect">
            <a:avLst/>
          </a:prstGeom>
        </p:spPr>
        <p:txBody>
          <a:bodyPr vert="horz" wrap="square" lIns="0" tIns="10646" rIns="0" bIns="0" rtlCol="0">
            <a:spAutoFit/>
          </a:bodyPr>
          <a:lstStyle/>
          <a:p>
            <a:pPr marL="11206">
              <a:spcBef>
                <a:spcPts val="84"/>
              </a:spcBef>
            </a:pPr>
            <a:r>
              <a:rPr sz="2382" spc="-1468" dirty="0">
                <a:latin typeface="Verdana"/>
                <a:cs typeface="Verdana"/>
              </a:rPr>
              <a:t></a:t>
            </a:r>
            <a:endParaRPr sz="2382">
              <a:latin typeface="Verdana"/>
              <a:cs typeface="Verdana"/>
            </a:endParaRPr>
          </a:p>
        </p:txBody>
      </p:sp>
      <p:sp>
        <p:nvSpPr>
          <p:cNvPr id="15" name="object 15"/>
          <p:cNvSpPr txBox="1"/>
          <p:nvPr/>
        </p:nvSpPr>
        <p:spPr>
          <a:xfrm>
            <a:off x="6113030" y="5699973"/>
            <a:ext cx="138953" cy="377325"/>
          </a:xfrm>
          <a:prstGeom prst="rect">
            <a:avLst/>
          </a:prstGeom>
        </p:spPr>
        <p:txBody>
          <a:bodyPr vert="horz" wrap="square" lIns="0" tIns="10646" rIns="0" bIns="0" rtlCol="0">
            <a:spAutoFit/>
          </a:bodyPr>
          <a:lstStyle/>
          <a:p>
            <a:pPr marL="11206">
              <a:spcBef>
                <a:spcPts val="84"/>
              </a:spcBef>
            </a:pPr>
            <a:r>
              <a:rPr sz="2382" spc="-1468" dirty="0">
                <a:latin typeface="Verdana"/>
                <a:cs typeface="Verdana"/>
              </a:rPr>
              <a:t></a:t>
            </a:r>
            <a:endParaRPr sz="2382">
              <a:latin typeface="Verdana"/>
              <a:cs typeface="Verdana"/>
            </a:endParaRPr>
          </a:p>
        </p:txBody>
      </p:sp>
      <p:sp>
        <p:nvSpPr>
          <p:cNvPr id="16" name="object 16"/>
          <p:cNvSpPr txBox="1"/>
          <p:nvPr/>
        </p:nvSpPr>
        <p:spPr>
          <a:xfrm>
            <a:off x="6113030" y="5258909"/>
            <a:ext cx="138953" cy="377325"/>
          </a:xfrm>
          <a:prstGeom prst="rect">
            <a:avLst/>
          </a:prstGeom>
        </p:spPr>
        <p:txBody>
          <a:bodyPr vert="horz" wrap="square" lIns="0" tIns="10646" rIns="0" bIns="0" rtlCol="0">
            <a:spAutoFit/>
          </a:bodyPr>
          <a:lstStyle/>
          <a:p>
            <a:pPr marL="11206">
              <a:spcBef>
                <a:spcPts val="84"/>
              </a:spcBef>
            </a:pPr>
            <a:r>
              <a:rPr sz="2382" spc="-1468" dirty="0">
                <a:latin typeface="Verdana"/>
                <a:cs typeface="Verdana"/>
              </a:rPr>
              <a:t></a:t>
            </a:r>
            <a:endParaRPr sz="2382">
              <a:latin typeface="Verdana"/>
              <a:cs typeface="Verdana"/>
            </a:endParaRPr>
          </a:p>
        </p:txBody>
      </p:sp>
      <p:sp>
        <p:nvSpPr>
          <p:cNvPr id="17" name="object 17"/>
          <p:cNvSpPr txBox="1"/>
          <p:nvPr/>
        </p:nvSpPr>
        <p:spPr>
          <a:xfrm>
            <a:off x="5334446" y="5452547"/>
            <a:ext cx="138953" cy="377325"/>
          </a:xfrm>
          <a:prstGeom prst="rect">
            <a:avLst/>
          </a:prstGeom>
        </p:spPr>
        <p:txBody>
          <a:bodyPr vert="horz" wrap="square" lIns="0" tIns="10646" rIns="0" bIns="0" rtlCol="0">
            <a:spAutoFit/>
          </a:bodyPr>
          <a:lstStyle/>
          <a:p>
            <a:pPr marL="11206">
              <a:spcBef>
                <a:spcPts val="84"/>
              </a:spcBef>
            </a:pPr>
            <a:r>
              <a:rPr sz="2382" spc="-1468" dirty="0">
                <a:latin typeface="Verdana"/>
                <a:cs typeface="Verdana"/>
              </a:rPr>
              <a:t></a:t>
            </a:r>
            <a:endParaRPr sz="2382">
              <a:latin typeface="Verdana"/>
              <a:cs typeface="Verdana"/>
            </a:endParaRPr>
          </a:p>
        </p:txBody>
      </p:sp>
      <p:sp>
        <p:nvSpPr>
          <p:cNvPr id="18" name="object 18"/>
          <p:cNvSpPr txBox="1"/>
          <p:nvPr/>
        </p:nvSpPr>
        <p:spPr>
          <a:xfrm>
            <a:off x="5334446" y="5699973"/>
            <a:ext cx="138953" cy="377325"/>
          </a:xfrm>
          <a:prstGeom prst="rect">
            <a:avLst/>
          </a:prstGeom>
        </p:spPr>
        <p:txBody>
          <a:bodyPr vert="horz" wrap="square" lIns="0" tIns="10646" rIns="0" bIns="0" rtlCol="0">
            <a:spAutoFit/>
          </a:bodyPr>
          <a:lstStyle/>
          <a:p>
            <a:pPr marL="11206">
              <a:spcBef>
                <a:spcPts val="84"/>
              </a:spcBef>
            </a:pPr>
            <a:r>
              <a:rPr sz="2382" spc="-1468" dirty="0">
                <a:latin typeface="Verdana"/>
                <a:cs typeface="Verdana"/>
              </a:rPr>
              <a:t></a:t>
            </a:r>
            <a:endParaRPr sz="2382">
              <a:latin typeface="Verdana"/>
              <a:cs typeface="Verdana"/>
            </a:endParaRPr>
          </a:p>
        </p:txBody>
      </p:sp>
      <p:sp>
        <p:nvSpPr>
          <p:cNvPr id="19" name="object 19"/>
          <p:cNvSpPr txBox="1"/>
          <p:nvPr/>
        </p:nvSpPr>
        <p:spPr>
          <a:xfrm>
            <a:off x="5631626" y="5663666"/>
            <a:ext cx="224118" cy="377325"/>
          </a:xfrm>
          <a:prstGeom prst="rect">
            <a:avLst/>
          </a:prstGeom>
        </p:spPr>
        <p:txBody>
          <a:bodyPr vert="horz" wrap="square" lIns="0" tIns="10646" rIns="0" bIns="0" rtlCol="0">
            <a:spAutoFit/>
          </a:bodyPr>
          <a:lstStyle/>
          <a:p>
            <a:pPr marL="11206">
              <a:spcBef>
                <a:spcPts val="84"/>
              </a:spcBef>
            </a:pPr>
            <a:r>
              <a:rPr sz="2382" i="1" spc="-4" dirty="0">
                <a:latin typeface="Times New Roman"/>
                <a:cs typeface="Times New Roman"/>
              </a:rPr>
              <a:t>C</a:t>
            </a:r>
            <a:endParaRPr sz="2382">
              <a:latin typeface="Times New Roman"/>
              <a:cs typeface="Times New Roman"/>
            </a:endParaRPr>
          </a:p>
        </p:txBody>
      </p:sp>
      <p:sp>
        <p:nvSpPr>
          <p:cNvPr id="20" name="object 20"/>
          <p:cNvSpPr txBox="1"/>
          <p:nvPr/>
        </p:nvSpPr>
        <p:spPr>
          <a:xfrm>
            <a:off x="4796553" y="5236049"/>
            <a:ext cx="1058956" cy="377389"/>
          </a:xfrm>
          <a:prstGeom prst="rect">
            <a:avLst/>
          </a:prstGeom>
        </p:spPr>
        <p:txBody>
          <a:bodyPr vert="horz" wrap="square" lIns="0" tIns="10646" rIns="0" bIns="0" rtlCol="0">
            <a:spAutoFit/>
          </a:bodyPr>
          <a:lstStyle/>
          <a:p>
            <a:pPr marL="11206">
              <a:spcBef>
                <a:spcPts val="84"/>
              </a:spcBef>
              <a:tabLst>
                <a:tab pos="472353" algn="l"/>
                <a:tab pos="895958" algn="l"/>
              </a:tabLst>
            </a:pPr>
            <a:r>
              <a:rPr sz="2382" u="heavy" spc="159" dirty="0">
                <a:uFill>
                  <a:solidFill>
                    <a:srgbClr val="000000"/>
                  </a:solidFill>
                </a:uFill>
                <a:latin typeface="Times New Roman"/>
                <a:cs typeface="Times New Roman"/>
              </a:rPr>
              <a:t> </a:t>
            </a:r>
            <a:r>
              <a:rPr sz="2382" u="heavy" spc="-4" dirty="0">
                <a:uFill>
                  <a:solidFill>
                    <a:srgbClr val="000000"/>
                  </a:solidFill>
                </a:uFill>
                <a:latin typeface="Times New Roman"/>
                <a:cs typeface="Times New Roman"/>
              </a:rPr>
              <a:t>1</a:t>
            </a:r>
            <a:r>
              <a:rPr sz="2382" u="heavy" dirty="0">
                <a:uFill>
                  <a:solidFill>
                    <a:srgbClr val="000000"/>
                  </a:solidFill>
                </a:uFill>
                <a:latin typeface="Times New Roman"/>
                <a:cs typeface="Times New Roman"/>
              </a:rPr>
              <a:t>	</a:t>
            </a:r>
            <a:r>
              <a:rPr sz="2382" spc="4" dirty="0">
                <a:latin typeface="Times New Roman"/>
                <a:cs typeface="Times New Roman"/>
              </a:rPr>
              <a:t> </a:t>
            </a:r>
            <a:r>
              <a:rPr sz="3574" spc="-2203" baseline="-4115" dirty="0">
                <a:latin typeface="Verdana"/>
                <a:cs typeface="Verdana"/>
              </a:rPr>
              <a:t></a:t>
            </a:r>
            <a:r>
              <a:rPr sz="3574" baseline="-4115" dirty="0">
                <a:latin typeface="Verdana"/>
                <a:cs typeface="Verdana"/>
              </a:rPr>
              <a:t>	</a:t>
            </a:r>
            <a:r>
              <a:rPr sz="2382" i="1" spc="-4" dirty="0">
                <a:latin typeface="Times New Roman"/>
                <a:cs typeface="Times New Roman"/>
              </a:rPr>
              <a:t>S</a:t>
            </a:r>
            <a:endParaRPr sz="2382">
              <a:latin typeface="Times New Roman"/>
              <a:cs typeface="Times New Roman"/>
            </a:endParaRPr>
          </a:p>
        </p:txBody>
      </p:sp>
      <p:sp>
        <p:nvSpPr>
          <p:cNvPr id="21" name="object 21"/>
          <p:cNvSpPr txBox="1"/>
          <p:nvPr/>
        </p:nvSpPr>
        <p:spPr>
          <a:xfrm>
            <a:off x="3829720" y="5426997"/>
            <a:ext cx="726701" cy="377325"/>
          </a:xfrm>
          <a:prstGeom prst="rect">
            <a:avLst/>
          </a:prstGeom>
        </p:spPr>
        <p:txBody>
          <a:bodyPr vert="horz" wrap="square" lIns="0" tIns="10646" rIns="0" bIns="0" rtlCol="0">
            <a:spAutoFit/>
          </a:bodyPr>
          <a:lstStyle/>
          <a:p>
            <a:pPr marL="11206">
              <a:spcBef>
                <a:spcPts val="84"/>
              </a:spcBef>
              <a:tabLst>
                <a:tab pos="548557" algn="l"/>
              </a:tabLst>
            </a:pPr>
            <a:r>
              <a:rPr sz="2382" i="1" spc="-4" dirty="0">
                <a:latin typeface="Times New Roman"/>
                <a:cs typeface="Times New Roman"/>
              </a:rPr>
              <a:t>K	</a:t>
            </a:r>
            <a:r>
              <a:rPr sz="2382" spc="-4" dirty="0">
                <a:latin typeface="Symbol"/>
                <a:cs typeface="Symbol"/>
              </a:rPr>
              <a:t></a:t>
            </a:r>
            <a:endParaRPr sz="2382">
              <a:latin typeface="Symbol"/>
              <a:cs typeface="Symbol"/>
            </a:endParaRPr>
          </a:p>
        </p:txBody>
      </p:sp>
      <p:sp>
        <p:nvSpPr>
          <p:cNvPr id="22" name="object 22"/>
          <p:cNvSpPr txBox="1"/>
          <p:nvPr/>
        </p:nvSpPr>
        <p:spPr>
          <a:xfrm>
            <a:off x="4792978" y="5663666"/>
            <a:ext cx="323850" cy="377325"/>
          </a:xfrm>
          <a:prstGeom prst="rect">
            <a:avLst/>
          </a:prstGeom>
        </p:spPr>
        <p:txBody>
          <a:bodyPr vert="horz" wrap="square" lIns="0" tIns="10646" rIns="0" bIns="0" rtlCol="0">
            <a:spAutoFit/>
          </a:bodyPr>
          <a:lstStyle/>
          <a:p>
            <a:pPr marL="33619">
              <a:spcBef>
                <a:spcPts val="84"/>
              </a:spcBef>
            </a:pPr>
            <a:r>
              <a:rPr sz="2382" i="1" spc="-4" dirty="0">
                <a:latin typeface="Times New Roman"/>
                <a:cs typeface="Times New Roman"/>
              </a:rPr>
              <a:t>t</a:t>
            </a:r>
            <a:r>
              <a:rPr sz="2382" i="1" dirty="0">
                <a:latin typeface="Times New Roman"/>
                <a:cs typeface="Times New Roman"/>
              </a:rPr>
              <a:t> </a:t>
            </a:r>
            <a:r>
              <a:rPr sz="2052" i="1" spc="13" baseline="-23297" dirty="0">
                <a:latin typeface="Times New Roman"/>
                <a:cs typeface="Times New Roman"/>
              </a:rPr>
              <a:t>d</a:t>
            </a:r>
            <a:endParaRPr sz="2052" baseline="-23297">
              <a:latin typeface="Times New Roman"/>
              <a:cs typeface="Times New Roman"/>
            </a:endParaRPr>
          </a:p>
        </p:txBody>
      </p:sp>
      <p:sp>
        <p:nvSpPr>
          <p:cNvPr id="23" name="object 23"/>
          <p:cNvSpPr txBox="1"/>
          <p:nvPr/>
        </p:nvSpPr>
        <p:spPr>
          <a:xfrm>
            <a:off x="2243411" y="3968099"/>
            <a:ext cx="4371415" cy="1115727"/>
          </a:xfrm>
          <a:prstGeom prst="rect">
            <a:avLst/>
          </a:prstGeom>
        </p:spPr>
        <p:txBody>
          <a:bodyPr vert="horz" wrap="square" lIns="0" tIns="42582" rIns="0" bIns="0" rtlCol="0">
            <a:spAutoFit/>
          </a:bodyPr>
          <a:lstStyle/>
          <a:p>
            <a:pPr marL="33619">
              <a:spcBef>
                <a:spcPts val="335"/>
              </a:spcBef>
            </a:pPr>
            <a:r>
              <a:rPr sz="2471" b="1" spc="-4" dirty="0">
                <a:solidFill>
                  <a:srgbClr val="CC0000"/>
                </a:solidFill>
                <a:latin typeface="Times New Roman"/>
                <a:cs typeface="Times New Roman"/>
              </a:rPr>
              <a:t>The trade </a:t>
            </a:r>
            <a:r>
              <a:rPr sz="2471" b="1" dirty="0">
                <a:solidFill>
                  <a:srgbClr val="CC0000"/>
                </a:solidFill>
                <a:latin typeface="Times New Roman"/>
                <a:cs typeface="Times New Roman"/>
              </a:rPr>
              <a:t>off of time </a:t>
            </a:r>
            <a:r>
              <a:rPr sz="2471" b="1" spc="-4" dirty="0">
                <a:solidFill>
                  <a:srgbClr val="CC0000"/>
                </a:solidFill>
                <a:latin typeface="Times New Roman"/>
                <a:cs typeface="Times New Roman"/>
              </a:rPr>
              <a:t>versus</a:t>
            </a:r>
            <a:r>
              <a:rPr sz="2471" b="1" spc="-53" dirty="0">
                <a:solidFill>
                  <a:srgbClr val="CC0000"/>
                </a:solidFill>
                <a:latin typeface="Times New Roman"/>
                <a:cs typeface="Times New Roman"/>
              </a:rPr>
              <a:t> </a:t>
            </a:r>
            <a:r>
              <a:rPr sz="2471" b="1" spc="-4" dirty="0">
                <a:solidFill>
                  <a:srgbClr val="CC0000"/>
                </a:solidFill>
                <a:latin typeface="Times New Roman"/>
                <a:cs typeface="Times New Roman"/>
              </a:rPr>
              <a:t>cost</a:t>
            </a:r>
            <a:endParaRPr sz="2471">
              <a:latin typeface="Times New Roman"/>
              <a:cs typeface="Times New Roman"/>
            </a:endParaRPr>
          </a:p>
          <a:p>
            <a:pPr marL="1632224">
              <a:lnSpc>
                <a:spcPts val="3274"/>
              </a:lnSpc>
              <a:spcBef>
                <a:spcPts val="291"/>
              </a:spcBef>
              <a:tabLst>
                <a:tab pos="2771363" algn="l"/>
              </a:tabLst>
            </a:pPr>
            <a:r>
              <a:rPr sz="4236" i="1" baseline="-25173" dirty="0">
                <a:latin typeface="Times New Roman"/>
                <a:cs typeface="Times New Roman"/>
              </a:rPr>
              <a:t>K</a:t>
            </a:r>
            <a:r>
              <a:rPr sz="4236" i="1" spc="-681" baseline="-25173" dirty="0">
                <a:latin typeface="Times New Roman"/>
                <a:cs typeface="Times New Roman"/>
              </a:rPr>
              <a:t> </a:t>
            </a:r>
            <a:r>
              <a:rPr sz="1632" spc="31" dirty="0">
                <a:latin typeface="Times New Roman"/>
                <a:cs typeface="Times New Roman"/>
              </a:rPr>
              <a:t>1/</a:t>
            </a:r>
            <a:r>
              <a:rPr sz="1632" spc="-202" dirty="0">
                <a:latin typeface="Times New Roman"/>
                <a:cs typeface="Times New Roman"/>
              </a:rPr>
              <a:t> </a:t>
            </a:r>
            <a:r>
              <a:rPr sz="1632" spc="4" dirty="0">
                <a:latin typeface="Times New Roman"/>
                <a:cs typeface="Times New Roman"/>
              </a:rPr>
              <a:t>3</a:t>
            </a:r>
            <a:r>
              <a:rPr sz="4236" i="1" spc="6" baseline="-25173" dirty="0">
                <a:latin typeface="Times New Roman"/>
                <a:cs typeface="Times New Roman"/>
              </a:rPr>
              <a:t>t</a:t>
            </a:r>
            <a:r>
              <a:rPr sz="4236" i="1" spc="-622" baseline="-25173" dirty="0">
                <a:latin typeface="Times New Roman"/>
                <a:cs typeface="Times New Roman"/>
              </a:rPr>
              <a:t> </a:t>
            </a:r>
            <a:r>
              <a:rPr sz="1632" spc="9" dirty="0">
                <a:latin typeface="Times New Roman"/>
                <a:cs typeface="Times New Roman"/>
              </a:rPr>
              <a:t>4</a:t>
            </a:r>
            <a:r>
              <a:rPr sz="1632" spc="-224" dirty="0">
                <a:latin typeface="Times New Roman"/>
                <a:cs typeface="Times New Roman"/>
              </a:rPr>
              <a:t> </a:t>
            </a:r>
            <a:r>
              <a:rPr sz="1632" spc="4" dirty="0">
                <a:latin typeface="Times New Roman"/>
                <a:cs typeface="Times New Roman"/>
              </a:rPr>
              <a:t>/</a:t>
            </a:r>
            <a:r>
              <a:rPr sz="1632" spc="-212" dirty="0">
                <a:latin typeface="Times New Roman"/>
                <a:cs typeface="Times New Roman"/>
              </a:rPr>
              <a:t> </a:t>
            </a:r>
            <a:r>
              <a:rPr sz="1632" spc="9" dirty="0">
                <a:latin typeface="Times New Roman"/>
                <a:cs typeface="Times New Roman"/>
              </a:rPr>
              <a:t>3	</a:t>
            </a:r>
            <a:r>
              <a:rPr sz="4236" baseline="-25173" dirty="0">
                <a:latin typeface="Symbol"/>
                <a:cs typeface="Symbol"/>
              </a:rPr>
              <a:t></a:t>
            </a:r>
            <a:r>
              <a:rPr sz="4236" baseline="-25173" dirty="0">
                <a:latin typeface="Times New Roman"/>
                <a:cs typeface="Times New Roman"/>
              </a:rPr>
              <a:t> </a:t>
            </a:r>
            <a:r>
              <a:rPr sz="4236" i="1" baseline="-25173" dirty="0">
                <a:latin typeface="Times New Roman"/>
                <a:cs typeface="Times New Roman"/>
              </a:rPr>
              <a:t>S </a:t>
            </a:r>
            <a:r>
              <a:rPr sz="4236" baseline="-25173" dirty="0">
                <a:latin typeface="Times New Roman"/>
                <a:cs typeface="Times New Roman"/>
              </a:rPr>
              <a:t>/</a:t>
            </a:r>
            <a:r>
              <a:rPr sz="4236" spc="-536" baseline="-25173" dirty="0">
                <a:latin typeface="Times New Roman"/>
                <a:cs typeface="Times New Roman"/>
              </a:rPr>
              <a:t> </a:t>
            </a:r>
            <a:r>
              <a:rPr sz="4236" i="1" baseline="-25173" dirty="0">
                <a:latin typeface="Times New Roman"/>
                <a:cs typeface="Times New Roman"/>
              </a:rPr>
              <a:t>C</a:t>
            </a:r>
            <a:endParaRPr sz="4236" baseline="-25173">
              <a:latin typeface="Times New Roman"/>
              <a:cs typeface="Times New Roman"/>
            </a:endParaRPr>
          </a:p>
          <a:p>
            <a:pPr marL="367572" algn="ctr">
              <a:lnSpc>
                <a:spcPts val="1844"/>
              </a:lnSpc>
            </a:pPr>
            <a:r>
              <a:rPr sz="1632" i="1" spc="9" dirty="0">
                <a:latin typeface="Times New Roman"/>
                <a:cs typeface="Times New Roman"/>
              </a:rPr>
              <a:t>d</a:t>
            </a:r>
            <a:endParaRPr sz="1632">
              <a:latin typeface="Times New Roman"/>
              <a:cs typeface="Times New Roman"/>
            </a:endParaRPr>
          </a:p>
        </p:txBody>
      </p:sp>
      <p:sp>
        <p:nvSpPr>
          <p:cNvPr id="24" name="object 24"/>
          <p:cNvSpPr txBox="1">
            <a:spLocks noGrp="1"/>
          </p:cNvSpPr>
          <p:nvPr>
            <p:ph type="title"/>
          </p:nvPr>
        </p:nvSpPr>
        <p:spPr>
          <a:xfrm>
            <a:off x="850232" y="566430"/>
            <a:ext cx="73579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5" name="object 25"/>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6" name="object 2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149</a:t>
            </a:r>
            <a:endParaRPr sz="1235">
              <a:latin typeface="Arial"/>
              <a:cs typeface="Arial"/>
            </a:endParaRPr>
          </a:p>
        </p:txBody>
      </p:sp>
    </p:spTree>
    <p:extLst>
      <p:ext uri="{BB962C8B-B14F-4D97-AF65-F5344CB8AC3E}">
        <p14:creationId xmlns:p14="http://schemas.microsoft.com/office/powerpoint/2010/main" val="10637877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35" y="1757116"/>
            <a:ext cx="2004172" cy="821575"/>
          </a:xfrm>
          <a:prstGeom prst="rect">
            <a:avLst/>
          </a:prstGeom>
        </p:spPr>
        <p:txBody>
          <a:bodyPr vert="horz" wrap="square" lIns="0" tIns="91888" rIns="0" bIns="0" rtlCol="0">
            <a:spAutoFit/>
          </a:bodyPr>
          <a:lstStyle/>
          <a:p>
            <a:pPr marL="11206">
              <a:spcBef>
                <a:spcPts val="724"/>
              </a:spcBef>
            </a:pPr>
            <a:r>
              <a:rPr sz="2118" dirty="0">
                <a:latin typeface="Times New Roman"/>
                <a:cs typeface="Times New Roman"/>
              </a:rPr>
              <a:t>C =</a:t>
            </a:r>
            <a:r>
              <a:rPr sz="2118" spc="-22" dirty="0">
                <a:latin typeface="Times New Roman"/>
                <a:cs typeface="Times New Roman"/>
              </a:rPr>
              <a:t> </a:t>
            </a:r>
            <a:r>
              <a:rPr sz="2118" spc="-4" dirty="0">
                <a:latin typeface="Times New Roman"/>
                <a:cs typeface="Times New Roman"/>
              </a:rPr>
              <a:t>5000</a:t>
            </a:r>
            <a:endParaRPr sz="2118">
              <a:latin typeface="Times New Roman"/>
              <a:cs typeface="Times New Roman"/>
            </a:endParaRPr>
          </a:p>
          <a:p>
            <a:pPr marL="11206">
              <a:spcBef>
                <a:spcPts val="635"/>
              </a:spcBef>
            </a:pPr>
            <a:r>
              <a:rPr sz="2118" dirty="0">
                <a:latin typeface="Times New Roman"/>
                <a:cs typeface="Times New Roman"/>
              </a:rPr>
              <a:t>S = </a:t>
            </a:r>
            <a:r>
              <a:rPr sz="2118" spc="-4" dirty="0">
                <a:latin typeface="Times New Roman"/>
                <a:cs typeface="Times New Roman"/>
              </a:rPr>
              <a:t>5,00,000</a:t>
            </a:r>
            <a:r>
              <a:rPr sz="2118" spc="-79" dirty="0">
                <a:latin typeface="Times New Roman"/>
                <a:cs typeface="Times New Roman"/>
              </a:rPr>
              <a:t> </a:t>
            </a:r>
            <a:r>
              <a:rPr sz="2118" spc="-4" dirty="0">
                <a:latin typeface="Times New Roman"/>
                <a:cs typeface="Times New Roman"/>
              </a:rPr>
              <a:t>LOC</a:t>
            </a:r>
            <a:endParaRPr sz="2118">
              <a:latin typeface="Times New Roman"/>
              <a:cs typeface="Times New Roman"/>
            </a:endParaRPr>
          </a:p>
        </p:txBody>
      </p:sp>
      <p:sp>
        <p:nvSpPr>
          <p:cNvPr id="3" name="object 3"/>
          <p:cNvSpPr/>
          <p:nvPr/>
        </p:nvSpPr>
        <p:spPr>
          <a:xfrm>
            <a:off x="5753085" y="2212029"/>
            <a:ext cx="305360" cy="0"/>
          </a:xfrm>
          <a:custGeom>
            <a:avLst/>
            <a:gdLst/>
            <a:ahLst/>
            <a:cxnLst/>
            <a:rect l="l" t="t" r="r" b="b"/>
            <a:pathLst>
              <a:path w="346075">
                <a:moveTo>
                  <a:pt x="0" y="0"/>
                </a:moveTo>
                <a:lnTo>
                  <a:pt x="345951" y="0"/>
                </a:lnTo>
              </a:path>
            </a:pathLst>
          </a:custGeom>
          <a:ln w="14752">
            <a:solidFill>
              <a:srgbClr val="000000"/>
            </a:solidFill>
          </a:ln>
        </p:spPr>
        <p:txBody>
          <a:bodyPr wrap="square" lIns="0" tIns="0" rIns="0" bIns="0" rtlCol="0"/>
          <a:lstStyle/>
          <a:p>
            <a:endParaRPr sz="1588"/>
          </a:p>
        </p:txBody>
      </p:sp>
      <p:sp>
        <p:nvSpPr>
          <p:cNvPr id="4" name="object 4"/>
          <p:cNvSpPr txBox="1"/>
          <p:nvPr/>
        </p:nvSpPr>
        <p:spPr>
          <a:xfrm>
            <a:off x="5865606" y="2419906"/>
            <a:ext cx="114299" cy="232014"/>
          </a:xfrm>
          <a:prstGeom prst="rect">
            <a:avLst/>
          </a:prstGeom>
        </p:spPr>
        <p:txBody>
          <a:bodyPr vert="horz" wrap="square" lIns="0" tIns="14568" rIns="0" bIns="0" rtlCol="0">
            <a:spAutoFit/>
          </a:bodyPr>
          <a:lstStyle/>
          <a:p>
            <a:pPr marL="11206">
              <a:spcBef>
                <a:spcPts val="115"/>
              </a:spcBef>
            </a:pPr>
            <a:r>
              <a:rPr sz="1412" i="1" spc="13" dirty="0">
                <a:latin typeface="Times New Roman"/>
                <a:cs typeface="Times New Roman"/>
              </a:rPr>
              <a:t>d</a:t>
            </a:r>
            <a:endParaRPr sz="1412">
              <a:latin typeface="Times New Roman"/>
              <a:cs typeface="Times New Roman"/>
            </a:endParaRPr>
          </a:p>
        </p:txBody>
      </p:sp>
      <p:sp>
        <p:nvSpPr>
          <p:cNvPr id="5" name="object 5"/>
          <p:cNvSpPr txBox="1"/>
          <p:nvPr/>
        </p:nvSpPr>
        <p:spPr>
          <a:xfrm>
            <a:off x="5731583" y="2070003"/>
            <a:ext cx="296396" cy="391484"/>
          </a:xfrm>
          <a:prstGeom prst="rect">
            <a:avLst/>
          </a:prstGeom>
        </p:spPr>
        <p:txBody>
          <a:bodyPr vert="horz" wrap="square" lIns="0" tIns="11206" rIns="0" bIns="0" rtlCol="0">
            <a:spAutoFit/>
          </a:bodyPr>
          <a:lstStyle/>
          <a:p>
            <a:pPr marL="33619">
              <a:spcBef>
                <a:spcPts val="88"/>
              </a:spcBef>
            </a:pPr>
            <a:r>
              <a:rPr sz="3706" i="1" baseline="-24801" dirty="0">
                <a:latin typeface="Times New Roman"/>
                <a:cs typeface="Times New Roman"/>
              </a:rPr>
              <a:t>t</a:t>
            </a:r>
            <a:r>
              <a:rPr sz="3706" i="1" spc="-416" baseline="-24801" dirty="0">
                <a:latin typeface="Times New Roman"/>
                <a:cs typeface="Times New Roman"/>
              </a:rPr>
              <a:t> </a:t>
            </a:r>
            <a:r>
              <a:rPr sz="1412" spc="13" dirty="0">
                <a:latin typeface="Times New Roman"/>
                <a:cs typeface="Times New Roman"/>
              </a:rPr>
              <a:t>4</a:t>
            </a:r>
            <a:endParaRPr sz="1412">
              <a:latin typeface="Times New Roman"/>
              <a:cs typeface="Times New Roman"/>
            </a:endParaRPr>
          </a:p>
        </p:txBody>
      </p:sp>
      <p:sp>
        <p:nvSpPr>
          <p:cNvPr id="6" name="object 6"/>
          <p:cNvSpPr txBox="1"/>
          <p:nvPr/>
        </p:nvSpPr>
        <p:spPr>
          <a:xfrm>
            <a:off x="5078056" y="1965117"/>
            <a:ext cx="1915085" cy="391548"/>
          </a:xfrm>
          <a:prstGeom prst="rect">
            <a:avLst/>
          </a:prstGeom>
        </p:spPr>
        <p:txBody>
          <a:bodyPr vert="horz" wrap="square" lIns="0" tIns="11206" rIns="0" bIns="0" rtlCol="0">
            <a:spAutoFit/>
          </a:bodyPr>
          <a:lstStyle/>
          <a:p>
            <a:pPr marL="33619">
              <a:spcBef>
                <a:spcPts val="88"/>
              </a:spcBef>
              <a:tabLst>
                <a:tab pos="389425" algn="l"/>
                <a:tab pos="737946" algn="l"/>
                <a:tab pos="1036599" algn="l"/>
              </a:tabLst>
            </a:pPr>
            <a:r>
              <a:rPr sz="2471" i="1" dirty="0">
                <a:latin typeface="Times New Roman"/>
                <a:cs typeface="Times New Roman"/>
              </a:rPr>
              <a:t>K	</a:t>
            </a:r>
            <a:r>
              <a:rPr sz="2471" dirty="0">
                <a:latin typeface="Symbol"/>
                <a:cs typeface="Symbol"/>
              </a:rPr>
              <a:t></a:t>
            </a:r>
            <a:r>
              <a:rPr sz="2471" dirty="0">
                <a:latin typeface="Times New Roman"/>
                <a:cs typeface="Times New Roman"/>
              </a:rPr>
              <a:t>	</a:t>
            </a:r>
            <a:r>
              <a:rPr sz="3706" baseline="34722" dirty="0">
                <a:latin typeface="Times New Roman"/>
                <a:cs typeface="Times New Roman"/>
              </a:rPr>
              <a:t>1	</a:t>
            </a:r>
            <a:r>
              <a:rPr sz="2471" spc="-35" dirty="0">
                <a:latin typeface="Times New Roman"/>
                <a:cs typeface="Times New Roman"/>
              </a:rPr>
              <a:t>(100</a:t>
            </a:r>
            <a:r>
              <a:rPr sz="2471" spc="-168" dirty="0">
                <a:latin typeface="Times New Roman"/>
                <a:cs typeface="Times New Roman"/>
              </a:rPr>
              <a:t> </a:t>
            </a:r>
            <a:r>
              <a:rPr sz="2471" spc="101" dirty="0">
                <a:latin typeface="Times New Roman"/>
                <a:cs typeface="Times New Roman"/>
              </a:rPr>
              <a:t>)</a:t>
            </a:r>
            <a:r>
              <a:rPr sz="2118" spc="152" baseline="43402" dirty="0">
                <a:latin typeface="Times New Roman"/>
                <a:cs typeface="Times New Roman"/>
              </a:rPr>
              <a:t>3</a:t>
            </a:r>
            <a:endParaRPr sz="2118" baseline="43402">
              <a:latin typeface="Times New Roman"/>
              <a:cs typeface="Times New Roman"/>
            </a:endParaRPr>
          </a:p>
        </p:txBody>
      </p:sp>
      <p:graphicFrame>
        <p:nvGraphicFramePr>
          <p:cNvPr id="7" name="object 7"/>
          <p:cNvGraphicFramePr>
            <a:graphicFrameLocks noGrp="1"/>
          </p:cNvGraphicFramePr>
          <p:nvPr/>
        </p:nvGraphicFramePr>
        <p:xfrm>
          <a:off x="3272117" y="3092824"/>
          <a:ext cx="5378824" cy="2401642"/>
        </p:xfrm>
        <a:graphic>
          <a:graphicData uri="http://schemas.openxmlformats.org/drawingml/2006/table">
            <a:tbl>
              <a:tblPr firstRow="1" bandRow="1">
                <a:tableStyleId>{2D5ABB26-0587-4C30-8999-92F81FD0307C}</a:tableStyleId>
              </a:tblPr>
              <a:tblGrid>
                <a:gridCol w="2689412">
                  <a:extLst>
                    <a:ext uri="{9D8B030D-6E8A-4147-A177-3AD203B41FA5}">
                      <a16:colId xmlns:a16="http://schemas.microsoft.com/office/drawing/2014/main" val="20000"/>
                    </a:ext>
                  </a:extLst>
                </a:gridCol>
                <a:gridCol w="2689412">
                  <a:extLst>
                    <a:ext uri="{9D8B030D-6E8A-4147-A177-3AD203B41FA5}">
                      <a16:colId xmlns:a16="http://schemas.microsoft.com/office/drawing/2014/main" val="20001"/>
                    </a:ext>
                  </a:extLst>
                </a:gridCol>
              </a:tblGrid>
              <a:tr h="537881">
                <a:tc>
                  <a:txBody>
                    <a:bodyPr/>
                    <a:lstStyle/>
                    <a:p>
                      <a:pPr algn="ctr">
                        <a:lnSpc>
                          <a:spcPct val="100000"/>
                        </a:lnSpc>
                        <a:spcBef>
                          <a:spcPts val="280"/>
                        </a:spcBef>
                      </a:pPr>
                      <a:r>
                        <a:rPr sz="2500" spc="-5" dirty="0">
                          <a:solidFill>
                            <a:srgbClr val="650065"/>
                          </a:solidFill>
                          <a:latin typeface="Arial"/>
                          <a:cs typeface="Arial"/>
                        </a:rPr>
                        <a:t>t</a:t>
                      </a:r>
                      <a:r>
                        <a:rPr sz="2500" spc="-7" baseline="-20467" dirty="0">
                          <a:solidFill>
                            <a:srgbClr val="650065"/>
                          </a:solidFill>
                          <a:latin typeface="Arial"/>
                          <a:cs typeface="Arial"/>
                        </a:rPr>
                        <a:t>d</a:t>
                      </a:r>
                      <a:r>
                        <a:rPr sz="2500" spc="-15" baseline="-20467" dirty="0">
                          <a:solidFill>
                            <a:srgbClr val="650065"/>
                          </a:solidFill>
                          <a:latin typeface="Arial"/>
                          <a:cs typeface="Arial"/>
                        </a:rPr>
                        <a:t> </a:t>
                      </a:r>
                      <a:r>
                        <a:rPr sz="2500" dirty="0">
                          <a:solidFill>
                            <a:srgbClr val="650065"/>
                          </a:solidFill>
                          <a:latin typeface="Arial"/>
                          <a:cs typeface="Arial"/>
                        </a:rPr>
                        <a:t>(years)</a:t>
                      </a:r>
                      <a:endParaRPr sz="2500">
                        <a:latin typeface="Arial"/>
                        <a:cs typeface="Arial"/>
                      </a:endParaRPr>
                    </a:p>
                  </a:txBody>
                  <a:tcPr marL="0" marR="0" marT="31376" marB="0">
                    <a:lnR w="12700">
                      <a:solidFill>
                        <a:srgbClr val="000000"/>
                      </a:solidFill>
                      <a:prstDash val="solid"/>
                    </a:lnR>
                    <a:lnB w="12700">
                      <a:solidFill>
                        <a:srgbClr val="000000"/>
                      </a:solidFill>
                      <a:prstDash val="solid"/>
                    </a:lnB>
                  </a:tcPr>
                </a:tc>
                <a:tc>
                  <a:txBody>
                    <a:bodyPr/>
                    <a:lstStyle/>
                    <a:p>
                      <a:pPr algn="ctr">
                        <a:lnSpc>
                          <a:spcPct val="100000"/>
                        </a:lnSpc>
                        <a:spcBef>
                          <a:spcPts val="280"/>
                        </a:spcBef>
                      </a:pPr>
                      <a:r>
                        <a:rPr sz="2500" spc="-5" dirty="0">
                          <a:solidFill>
                            <a:srgbClr val="650065"/>
                          </a:solidFill>
                          <a:latin typeface="Arial"/>
                          <a:cs typeface="Arial"/>
                        </a:rPr>
                        <a:t>K</a:t>
                      </a:r>
                      <a:r>
                        <a:rPr sz="2500" spc="-15" dirty="0">
                          <a:solidFill>
                            <a:srgbClr val="650065"/>
                          </a:solidFill>
                          <a:latin typeface="Arial"/>
                          <a:cs typeface="Arial"/>
                        </a:rPr>
                        <a:t> </a:t>
                      </a:r>
                      <a:r>
                        <a:rPr sz="2500" spc="-5" dirty="0">
                          <a:solidFill>
                            <a:srgbClr val="650065"/>
                          </a:solidFill>
                          <a:latin typeface="Arial"/>
                          <a:cs typeface="Arial"/>
                        </a:rPr>
                        <a:t>(P-Y)</a:t>
                      </a:r>
                      <a:endParaRPr sz="2500">
                        <a:latin typeface="Arial"/>
                        <a:cs typeface="Arial"/>
                      </a:endParaRPr>
                    </a:p>
                  </a:txBody>
                  <a:tcPr marL="0" marR="0" marT="31376" marB="0">
                    <a:lnL w="12700">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493459">
                <a:tc>
                  <a:txBody>
                    <a:bodyPr/>
                    <a:lstStyle/>
                    <a:p>
                      <a:pPr algn="ctr">
                        <a:lnSpc>
                          <a:spcPct val="100000"/>
                        </a:lnSpc>
                        <a:spcBef>
                          <a:spcPts val="280"/>
                        </a:spcBef>
                      </a:pPr>
                      <a:r>
                        <a:rPr sz="2500" spc="-5" dirty="0">
                          <a:latin typeface="Arial"/>
                          <a:cs typeface="Arial"/>
                        </a:rPr>
                        <a:t>5.0</a:t>
                      </a:r>
                      <a:endParaRPr sz="2500">
                        <a:latin typeface="Arial"/>
                        <a:cs typeface="Arial"/>
                      </a:endParaRPr>
                    </a:p>
                  </a:txBody>
                  <a:tcPr marL="0" marR="0" marT="31376" marB="0">
                    <a:lnR w="12700">
                      <a:solidFill>
                        <a:srgbClr val="000000"/>
                      </a:solidFill>
                      <a:prstDash val="solid"/>
                    </a:lnR>
                    <a:lnT w="12700">
                      <a:solidFill>
                        <a:srgbClr val="000000"/>
                      </a:solidFill>
                      <a:prstDash val="solid"/>
                    </a:lnT>
                  </a:tcPr>
                </a:tc>
                <a:tc>
                  <a:txBody>
                    <a:bodyPr/>
                    <a:lstStyle/>
                    <a:p>
                      <a:pPr algn="ctr">
                        <a:lnSpc>
                          <a:spcPct val="100000"/>
                        </a:lnSpc>
                        <a:spcBef>
                          <a:spcPts val="280"/>
                        </a:spcBef>
                      </a:pPr>
                      <a:r>
                        <a:rPr sz="2500" dirty="0">
                          <a:latin typeface="Arial"/>
                          <a:cs typeface="Arial"/>
                        </a:rPr>
                        <a:t>1600</a:t>
                      </a:r>
                      <a:endParaRPr sz="2500">
                        <a:latin typeface="Arial"/>
                        <a:cs typeface="Arial"/>
                      </a:endParaRPr>
                    </a:p>
                  </a:txBody>
                  <a:tcPr marL="0" marR="0" marT="31376" marB="0">
                    <a:lnL w="12700">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r h="465940">
                <a:tc>
                  <a:txBody>
                    <a:bodyPr/>
                    <a:lstStyle/>
                    <a:p>
                      <a:pPr algn="ctr">
                        <a:lnSpc>
                          <a:spcPct val="100000"/>
                        </a:lnSpc>
                        <a:spcBef>
                          <a:spcPts val="45"/>
                        </a:spcBef>
                      </a:pPr>
                      <a:r>
                        <a:rPr sz="2500" spc="-5" dirty="0">
                          <a:latin typeface="Arial"/>
                          <a:cs typeface="Arial"/>
                        </a:rPr>
                        <a:t>4.0</a:t>
                      </a:r>
                      <a:endParaRPr sz="2500">
                        <a:latin typeface="Arial"/>
                        <a:cs typeface="Arial"/>
                      </a:endParaRPr>
                    </a:p>
                  </a:txBody>
                  <a:tcPr marL="0" marR="0" marT="5043" marB="0">
                    <a:lnR w="12700">
                      <a:solidFill>
                        <a:srgbClr val="000000"/>
                      </a:solidFill>
                      <a:prstDash val="solid"/>
                    </a:lnR>
                  </a:tcPr>
                </a:tc>
                <a:tc>
                  <a:txBody>
                    <a:bodyPr/>
                    <a:lstStyle/>
                    <a:p>
                      <a:pPr algn="ctr">
                        <a:lnSpc>
                          <a:spcPct val="100000"/>
                        </a:lnSpc>
                        <a:spcBef>
                          <a:spcPts val="45"/>
                        </a:spcBef>
                      </a:pPr>
                      <a:r>
                        <a:rPr sz="2500" dirty="0">
                          <a:latin typeface="Arial"/>
                          <a:cs typeface="Arial"/>
                        </a:rPr>
                        <a:t>3906</a:t>
                      </a:r>
                      <a:endParaRPr sz="2500">
                        <a:latin typeface="Arial"/>
                        <a:cs typeface="Arial"/>
                      </a:endParaRPr>
                    </a:p>
                  </a:txBody>
                  <a:tcPr marL="0" marR="0" marT="5043" marB="0">
                    <a:lnL w="12700">
                      <a:solidFill>
                        <a:srgbClr val="000000"/>
                      </a:solidFill>
                      <a:prstDash val="solid"/>
                    </a:lnL>
                  </a:tcPr>
                </a:tc>
                <a:extLst>
                  <a:ext uri="{0D108BD9-81ED-4DB2-BD59-A6C34878D82A}">
                    <a16:rowId xmlns:a16="http://schemas.microsoft.com/office/drawing/2014/main" val="10002"/>
                  </a:ext>
                </a:extLst>
              </a:tr>
              <a:tr h="465940">
                <a:tc>
                  <a:txBody>
                    <a:bodyPr/>
                    <a:lstStyle/>
                    <a:p>
                      <a:pPr algn="ctr">
                        <a:lnSpc>
                          <a:spcPct val="100000"/>
                        </a:lnSpc>
                        <a:spcBef>
                          <a:spcPts val="35"/>
                        </a:spcBef>
                      </a:pPr>
                      <a:r>
                        <a:rPr sz="2500" spc="-5" dirty="0">
                          <a:latin typeface="Arial"/>
                          <a:cs typeface="Arial"/>
                        </a:rPr>
                        <a:t>3.5</a:t>
                      </a:r>
                      <a:endParaRPr sz="2500">
                        <a:latin typeface="Arial"/>
                        <a:cs typeface="Arial"/>
                      </a:endParaRPr>
                    </a:p>
                  </a:txBody>
                  <a:tcPr marL="0" marR="0" marT="3922" marB="0">
                    <a:lnR w="12700">
                      <a:solidFill>
                        <a:srgbClr val="000000"/>
                      </a:solidFill>
                      <a:prstDash val="solid"/>
                    </a:lnR>
                  </a:tcPr>
                </a:tc>
                <a:tc>
                  <a:txBody>
                    <a:bodyPr/>
                    <a:lstStyle/>
                    <a:p>
                      <a:pPr algn="ctr">
                        <a:lnSpc>
                          <a:spcPct val="100000"/>
                        </a:lnSpc>
                        <a:spcBef>
                          <a:spcPts val="35"/>
                        </a:spcBef>
                      </a:pPr>
                      <a:r>
                        <a:rPr sz="2500" dirty="0">
                          <a:latin typeface="Arial"/>
                          <a:cs typeface="Arial"/>
                        </a:rPr>
                        <a:t>6664</a:t>
                      </a:r>
                      <a:endParaRPr sz="2500">
                        <a:latin typeface="Arial"/>
                        <a:cs typeface="Arial"/>
                      </a:endParaRPr>
                    </a:p>
                  </a:txBody>
                  <a:tcPr marL="0" marR="0" marT="3922" marB="0">
                    <a:lnL w="12700">
                      <a:solidFill>
                        <a:srgbClr val="000000"/>
                      </a:solidFill>
                      <a:prstDash val="solid"/>
                    </a:lnL>
                  </a:tcPr>
                </a:tc>
                <a:extLst>
                  <a:ext uri="{0D108BD9-81ED-4DB2-BD59-A6C34878D82A}">
                    <a16:rowId xmlns:a16="http://schemas.microsoft.com/office/drawing/2014/main" val="10003"/>
                  </a:ext>
                </a:extLst>
              </a:tr>
              <a:tr h="438422">
                <a:tc>
                  <a:txBody>
                    <a:bodyPr/>
                    <a:lstStyle/>
                    <a:p>
                      <a:pPr algn="ctr">
                        <a:lnSpc>
                          <a:spcPct val="100000"/>
                        </a:lnSpc>
                        <a:spcBef>
                          <a:spcPts val="45"/>
                        </a:spcBef>
                      </a:pPr>
                      <a:r>
                        <a:rPr sz="2500" spc="-5" dirty="0">
                          <a:latin typeface="Arial"/>
                          <a:cs typeface="Arial"/>
                        </a:rPr>
                        <a:t>3.0</a:t>
                      </a:r>
                      <a:endParaRPr sz="2500">
                        <a:latin typeface="Arial"/>
                        <a:cs typeface="Arial"/>
                      </a:endParaRPr>
                    </a:p>
                  </a:txBody>
                  <a:tcPr marL="0" marR="0" marT="5043" marB="0">
                    <a:lnR w="12700">
                      <a:solidFill>
                        <a:srgbClr val="000000"/>
                      </a:solidFill>
                      <a:prstDash val="solid"/>
                    </a:lnR>
                  </a:tcPr>
                </a:tc>
                <a:tc>
                  <a:txBody>
                    <a:bodyPr/>
                    <a:lstStyle/>
                    <a:p>
                      <a:pPr algn="ctr">
                        <a:lnSpc>
                          <a:spcPct val="100000"/>
                        </a:lnSpc>
                        <a:spcBef>
                          <a:spcPts val="45"/>
                        </a:spcBef>
                      </a:pPr>
                      <a:r>
                        <a:rPr sz="2500" dirty="0">
                          <a:latin typeface="Arial"/>
                          <a:cs typeface="Arial"/>
                        </a:rPr>
                        <a:t>12346</a:t>
                      </a:r>
                      <a:endParaRPr sz="2500">
                        <a:latin typeface="Arial"/>
                        <a:cs typeface="Arial"/>
                      </a:endParaRPr>
                    </a:p>
                  </a:txBody>
                  <a:tcPr marL="0" marR="0" marT="5043" marB="0">
                    <a:lnL w="12700">
                      <a:solidFill>
                        <a:srgbClr val="000000"/>
                      </a:solidFill>
                      <a:prstDash val="solid"/>
                    </a:lnL>
                  </a:tcPr>
                </a:tc>
                <a:extLst>
                  <a:ext uri="{0D108BD9-81ED-4DB2-BD59-A6C34878D82A}">
                    <a16:rowId xmlns:a16="http://schemas.microsoft.com/office/drawing/2014/main" val="10004"/>
                  </a:ext>
                </a:extLst>
              </a:tr>
            </a:tbl>
          </a:graphicData>
        </a:graphic>
      </p:graphicFrame>
      <p:sp>
        <p:nvSpPr>
          <p:cNvPr id="8" name="object 8"/>
          <p:cNvSpPr txBox="1"/>
          <p:nvPr/>
        </p:nvSpPr>
        <p:spPr>
          <a:xfrm>
            <a:off x="3457238" y="5801782"/>
            <a:ext cx="5208494"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Table </a:t>
            </a:r>
            <a:r>
              <a:rPr sz="2118" spc="-9" dirty="0">
                <a:latin typeface="Times New Roman"/>
                <a:cs typeface="Times New Roman"/>
              </a:rPr>
              <a:t>20: </a:t>
            </a:r>
            <a:r>
              <a:rPr sz="2118" spc="-4" dirty="0">
                <a:latin typeface="Times New Roman"/>
                <a:cs typeface="Times New Roman"/>
              </a:rPr>
              <a:t>(Manpower versus </a:t>
            </a:r>
            <a:r>
              <a:rPr sz="2118" spc="-9" dirty="0">
                <a:latin typeface="Times New Roman"/>
                <a:cs typeface="Times New Roman"/>
              </a:rPr>
              <a:t>development</a:t>
            </a:r>
            <a:r>
              <a:rPr sz="2118" spc="44" dirty="0">
                <a:latin typeface="Times New Roman"/>
                <a:cs typeface="Times New Roman"/>
              </a:rPr>
              <a:t> </a:t>
            </a:r>
            <a:r>
              <a:rPr sz="2118" spc="-9" dirty="0">
                <a:latin typeface="Times New Roman"/>
                <a:cs typeface="Times New Roman"/>
              </a:rPr>
              <a:t>time)</a:t>
            </a:r>
            <a:endParaRPr sz="2118">
              <a:latin typeface="Times New Roman"/>
              <a:cs typeface="Times New Roman"/>
            </a:endParaRPr>
          </a:p>
        </p:txBody>
      </p:sp>
      <p:sp>
        <p:nvSpPr>
          <p:cNvPr id="9" name="object 9"/>
          <p:cNvSpPr txBox="1">
            <a:spLocks noGrp="1"/>
          </p:cNvSpPr>
          <p:nvPr>
            <p:ph type="title"/>
          </p:nvPr>
        </p:nvSpPr>
        <p:spPr>
          <a:xfrm>
            <a:off x="1074821" y="497800"/>
            <a:ext cx="66075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1" name="object 1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150</a:t>
            </a:r>
            <a:endParaRPr sz="1235">
              <a:latin typeface="Arial"/>
              <a:cs typeface="Arial"/>
            </a:endParaRPr>
          </a:p>
        </p:txBody>
      </p:sp>
    </p:spTree>
    <p:extLst>
      <p:ext uri="{BB962C8B-B14F-4D97-AF65-F5344CB8AC3E}">
        <p14:creationId xmlns:p14="http://schemas.microsoft.com/office/powerpoint/2010/main" val="340149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5554" y="566430"/>
            <a:ext cx="622263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67529" y="2104015"/>
            <a:ext cx="7258050" cy="2851346"/>
          </a:xfrm>
          <a:prstGeom prst="rect">
            <a:avLst/>
          </a:prstGeom>
        </p:spPr>
        <p:txBody>
          <a:bodyPr vert="horz" wrap="square" lIns="0" tIns="10085" rIns="0" bIns="0" rtlCol="0">
            <a:spAutoFit/>
          </a:bodyPr>
          <a:lstStyle/>
          <a:p>
            <a:pPr marL="512696" marR="5603" indent="-502050" algn="just">
              <a:lnSpc>
                <a:spcPct val="100200"/>
              </a:lnSpc>
              <a:spcBef>
                <a:spcPts val="79"/>
              </a:spcBef>
              <a:buFont typeface="MS Gothic"/>
              <a:buChar char="➢"/>
              <a:tabLst>
                <a:tab pos="513257" algn="l"/>
              </a:tabLst>
            </a:pPr>
            <a:r>
              <a:rPr sz="2471" spc="-4" dirty="0">
                <a:solidFill>
                  <a:srgbClr val="0000CC"/>
                </a:solidFill>
                <a:latin typeface="Times New Roman"/>
                <a:cs typeface="Times New Roman"/>
              </a:rPr>
              <a:t>Function points are directly </a:t>
            </a:r>
            <a:r>
              <a:rPr sz="2471" spc="-9" dirty="0">
                <a:solidFill>
                  <a:srgbClr val="0000CC"/>
                </a:solidFill>
                <a:latin typeface="Times New Roman"/>
                <a:cs typeface="Times New Roman"/>
              </a:rPr>
              <a:t>linked </a:t>
            </a:r>
            <a:r>
              <a:rPr sz="2471" spc="-4" dirty="0">
                <a:solidFill>
                  <a:srgbClr val="0000CC"/>
                </a:solidFill>
                <a:latin typeface="Times New Roman"/>
                <a:cs typeface="Times New Roman"/>
              </a:rPr>
              <a:t>to </a:t>
            </a:r>
            <a:r>
              <a:rPr sz="2471" dirty="0">
                <a:solidFill>
                  <a:srgbClr val="0000CC"/>
                </a:solidFill>
                <a:latin typeface="Times New Roman"/>
                <a:cs typeface="Times New Roman"/>
              </a:rPr>
              <a:t>the </a:t>
            </a:r>
            <a:r>
              <a:rPr sz="2471" spc="-9" dirty="0">
                <a:solidFill>
                  <a:srgbClr val="0000CC"/>
                </a:solidFill>
                <a:latin typeface="Times New Roman"/>
                <a:cs typeface="Times New Roman"/>
              </a:rPr>
              <a:t>statement </a:t>
            </a:r>
            <a:r>
              <a:rPr sz="2471" dirty="0">
                <a:solidFill>
                  <a:srgbClr val="0000CC"/>
                </a:solidFill>
                <a:latin typeface="Times New Roman"/>
                <a:cs typeface="Times New Roman"/>
              </a:rPr>
              <a:t>of  </a:t>
            </a:r>
            <a:r>
              <a:rPr sz="2471" spc="-4" dirty="0">
                <a:solidFill>
                  <a:srgbClr val="0000CC"/>
                </a:solidFill>
                <a:latin typeface="Times New Roman"/>
                <a:cs typeface="Times New Roman"/>
              </a:rPr>
              <a:t>requirements; any change </a:t>
            </a:r>
            <a:r>
              <a:rPr sz="2471" dirty="0">
                <a:solidFill>
                  <a:srgbClr val="0000CC"/>
                </a:solidFill>
                <a:latin typeface="Times New Roman"/>
                <a:cs typeface="Times New Roman"/>
              </a:rPr>
              <a:t>of </a:t>
            </a:r>
            <a:r>
              <a:rPr sz="2471" spc="-9" dirty="0">
                <a:solidFill>
                  <a:srgbClr val="0000CC"/>
                </a:solidFill>
                <a:latin typeface="Times New Roman"/>
                <a:cs typeface="Times New Roman"/>
              </a:rPr>
              <a:t>requirements can easily  </a:t>
            </a:r>
            <a:r>
              <a:rPr sz="2471" dirty="0">
                <a:solidFill>
                  <a:srgbClr val="0000CC"/>
                </a:solidFill>
                <a:latin typeface="Times New Roman"/>
                <a:cs typeface="Times New Roman"/>
              </a:rPr>
              <a:t>be </a:t>
            </a:r>
            <a:r>
              <a:rPr sz="2471" spc="-4" dirty="0">
                <a:solidFill>
                  <a:srgbClr val="0000CC"/>
                </a:solidFill>
                <a:latin typeface="Times New Roman"/>
                <a:cs typeface="Times New Roman"/>
              </a:rPr>
              <a:t>followed </a:t>
            </a:r>
            <a:r>
              <a:rPr sz="2471" dirty="0">
                <a:solidFill>
                  <a:srgbClr val="0000CC"/>
                </a:solidFill>
                <a:latin typeface="Times New Roman"/>
                <a:cs typeface="Times New Roman"/>
              </a:rPr>
              <a:t>by </a:t>
            </a:r>
            <a:r>
              <a:rPr sz="2471" spc="-4" dirty="0">
                <a:solidFill>
                  <a:srgbClr val="0000CC"/>
                </a:solidFill>
                <a:latin typeface="Times New Roman"/>
                <a:cs typeface="Times New Roman"/>
              </a:rPr>
              <a:t>a</a:t>
            </a:r>
            <a:r>
              <a:rPr sz="2471" spc="-18" dirty="0">
                <a:solidFill>
                  <a:srgbClr val="0000CC"/>
                </a:solidFill>
                <a:latin typeface="Times New Roman"/>
                <a:cs typeface="Times New Roman"/>
              </a:rPr>
              <a:t> </a:t>
            </a:r>
            <a:r>
              <a:rPr sz="2471" spc="-9" dirty="0">
                <a:solidFill>
                  <a:srgbClr val="0000CC"/>
                </a:solidFill>
                <a:latin typeface="Times New Roman"/>
                <a:cs typeface="Times New Roman"/>
              </a:rPr>
              <a:t>re-estimate.</a:t>
            </a:r>
            <a:endParaRPr sz="2471">
              <a:latin typeface="Times New Roman"/>
              <a:cs typeface="Times New Roman"/>
            </a:endParaRPr>
          </a:p>
          <a:p>
            <a:pPr marL="512696" marR="4483" indent="-502050" algn="just">
              <a:lnSpc>
                <a:spcPct val="100099"/>
              </a:lnSpc>
              <a:spcBef>
                <a:spcPts val="1350"/>
              </a:spcBef>
              <a:buFont typeface="MS Gothic"/>
              <a:buChar char="➢"/>
              <a:tabLst>
                <a:tab pos="513257" algn="l"/>
              </a:tabLst>
            </a:pPr>
            <a:r>
              <a:rPr sz="2471" spc="-4" dirty="0">
                <a:solidFill>
                  <a:srgbClr val="650065"/>
                </a:solidFill>
                <a:latin typeface="Times New Roman"/>
                <a:cs typeface="Times New Roman"/>
              </a:rPr>
              <a:t>Function points are based </a:t>
            </a:r>
            <a:r>
              <a:rPr sz="2471" spc="-9" dirty="0">
                <a:solidFill>
                  <a:srgbClr val="650065"/>
                </a:solidFill>
                <a:latin typeface="Times New Roman"/>
                <a:cs typeface="Times New Roman"/>
              </a:rPr>
              <a:t>on </a:t>
            </a:r>
            <a:r>
              <a:rPr sz="2471" dirty="0">
                <a:solidFill>
                  <a:srgbClr val="650065"/>
                </a:solidFill>
                <a:latin typeface="Times New Roman"/>
                <a:cs typeface="Times New Roman"/>
              </a:rPr>
              <a:t>the </a:t>
            </a:r>
            <a:r>
              <a:rPr sz="2471" spc="-9" dirty="0">
                <a:solidFill>
                  <a:srgbClr val="650065"/>
                </a:solidFill>
                <a:latin typeface="Times New Roman"/>
                <a:cs typeface="Times New Roman"/>
              </a:rPr>
              <a:t>system </a:t>
            </a:r>
            <a:r>
              <a:rPr sz="2471" dirty="0">
                <a:solidFill>
                  <a:srgbClr val="650065"/>
                </a:solidFill>
                <a:latin typeface="Times New Roman"/>
                <a:cs typeface="Times New Roman"/>
              </a:rPr>
              <a:t>user’s  </a:t>
            </a:r>
            <a:r>
              <a:rPr sz="2471" spc="-4" dirty="0">
                <a:solidFill>
                  <a:srgbClr val="650065"/>
                </a:solidFill>
                <a:latin typeface="Times New Roman"/>
                <a:cs typeface="Times New Roman"/>
              </a:rPr>
              <a:t>external </a:t>
            </a:r>
            <a:r>
              <a:rPr sz="2471" spc="-9" dirty="0">
                <a:solidFill>
                  <a:srgbClr val="650065"/>
                </a:solidFill>
                <a:latin typeface="Times New Roman"/>
                <a:cs typeface="Times New Roman"/>
              </a:rPr>
              <a:t>view </a:t>
            </a:r>
            <a:r>
              <a:rPr sz="2471" dirty="0">
                <a:solidFill>
                  <a:srgbClr val="650065"/>
                </a:solidFill>
                <a:latin typeface="Times New Roman"/>
                <a:cs typeface="Times New Roman"/>
              </a:rPr>
              <a:t>of the </a:t>
            </a:r>
            <a:r>
              <a:rPr sz="2471" spc="-9" dirty="0">
                <a:solidFill>
                  <a:srgbClr val="650065"/>
                </a:solidFill>
                <a:latin typeface="Times New Roman"/>
                <a:cs typeface="Times New Roman"/>
              </a:rPr>
              <a:t>system, </a:t>
            </a:r>
            <a:r>
              <a:rPr sz="2471" spc="-4" dirty="0">
                <a:solidFill>
                  <a:srgbClr val="650065"/>
                </a:solidFill>
                <a:latin typeface="Times New Roman"/>
                <a:cs typeface="Times New Roman"/>
              </a:rPr>
              <a:t>non-technical users </a:t>
            </a:r>
            <a:r>
              <a:rPr sz="2471" spc="-9" dirty="0">
                <a:solidFill>
                  <a:srgbClr val="650065"/>
                </a:solidFill>
                <a:latin typeface="Times New Roman"/>
                <a:cs typeface="Times New Roman"/>
              </a:rPr>
              <a:t>of  </a:t>
            </a:r>
            <a:r>
              <a:rPr sz="2471" dirty="0">
                <a:solidFill>
                  <a:srgbClr val="650065"/>
                </a:solidFill>
                <a:latin typeface="Times New Roman"/>
                <a:cs typeface="Times New Roman"/>
              </a:rPr>
              <a:t>the </a:t>
            </a:r>
            <a:r>
              <a:rPr sz="2471" spc="-4" dirty="0">
                <a:solidFill>
                  <a:srgbClr val="650065"/>
                </a:solidFill>
                <a:latin typeface="Times New Roman"/>
                <a:cs typeface="Times New Roman"/>
              </a:rPr>
              <a:t>software system have a </a:t>
            </a:r>
            <a:r>
              <a:rPr sz="2471" spc="-9" dirty="0">
                <a:solidFill>
                  <a:srgbClr val="650065"/>
                </a:solidFill>
                <a:latin typeface="Times New Roman"/>
                <a:cs typeface="Times New Roman"/>
              </a:rPr>
              <a:t>better </a:t>
            </a:r>
            <a:r>
              <a:rPr sz="2471" spc="-4" dirty="0">
                <a:solidFill>
                  <a:srgbClr val="650065"/>
                </a:solidFill>
                <a:latin typeface="Times New Roman"/>
                <a:cs typeface="Times New Roman"/>
              </a:rPr>
              <a:t>understanding </a:t>
            </a:r>
            <a:r>
              <a:rPr sz="2471" dirty="0">
                <a:solidFill>
                  <a:srgbClr val="650065"/>
                </a:solidFill>
                <a:latin typeface="Times New Roman"/>
                <a:cs typeface="Times New Roman"/>
              </a:rPr>
              <a:t>of  </a:t>
            </a:r>
            <a:r>
              <a:rPr sz="2471" spc="-4" dirty="0">
                <a:solidFill>
                  <a:srgbClr val="650065"/>
                </a:solidFill>
                <a:latin typeface="Times New Roman"/>
                <a:cs typeface="Times New Roman"/>
              </a:rPr>
              <a:t>what function points are</a:t>
            </a:r>
            <a:r>
              <a:rPr sz="2471" spc="-9" dirty="0">
                <a:solidFill>
                  <a:srgbClr val="650065"/>
                </a:solidFill>
                <a:latin typeface="Times New Roman"/>
                <a:cs typeface="Times New Roman"/>
              </a:rPr>
              <a:t> </a:t>
            </a:r>
            <a:r>
              <a:rPr sz="2471" spc="-4" dirty="0">
                <a:solidFill>
                  <a:srgbClr val="650065"/>
                </a:solidFill>
                <a:latin typeface="Times New Roman"/>
                <a:cs typeface="Times New Roman"/>
              </a:rPr>
              <a:t>measuring.</a:t>
            </a:r>
            <a:endParaRPr sz="2471">
              <a:latin typeface="Times New Roman"/>
              <a:cs typeface="Times New Roman"/>
            </a:endParaRPr>
          </a:p>
        </p:txBody>
      </p:sp>
    </p:spTree>
    <p:extLst>
      <p:ext uri="{BB962C8B-B14F-4D97-AF65-F5344CB8AC3E}">
        <p14:creationId xmlns:p14="http://schemas.microsoft.com/office/powerpoint/2010/main" val="33912113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16824" y="4331297"/>
            <a:ext cx="2598084" cy="1479176"/>
          </a:xfrm>
          <a:custGeom>
            <a:avLst/>
            <a:gdLst/>
            <a:ahLst/>
            <a:cxnLst/>
            <a:rect l="l" t="t" r="r" b="b"/>
            <a:pathLst>
              <a:path w="2944495" h="1676400">
                <a:moveTo>
                  <a:pt x="0" y="152399"/>
                </a:moveTo>
                <a:lnTo>
                  <a:pt x="42403" y="136867"/>
                </a:lnTo>
                <a:lnTo>
                  <a:pt x="86855" y="121407"/>
                </a:lnTo>
                <a:lnTo>
                  <a:pt x="135404" y="106094"/>
                </a:lnTo>
                <a:lnTo>
                  <a:pt x="190097" y="91001"/>
                </a:lnTo>
                <a:lnTo>
                  <a:pt x="252983" y="76199"/>
                </a:lnTo>
                <a:lnTo>
                  <a:pt x="297248" y="65487"/>
                </a:lnTo>
                <a:lnTo>
                  <a:pt x="345924" y="53363"/>
                </a:lnTo>
                <a:lnTo>
                  <a:pt x="397993" y="40704"/>
                </a:lnTo>
                <a:lnTo>
                  <a:pt x="452437" y="28384"/>
                </a:lnTo>
                <a:lnTo>
                  <a:pt x="508239" y="17278"/>
                </a:lnTo>
                <a:lnTo>
                  <a:pt x="564380" y="8262"/>
                </a:lnTo>
                <a:lnTo>
                  <a:pt x="619842" y="2211"/>
                </a:lnTo>
                <a:lnTo>
                  <a:pt x="673607" y="0"/>
                </a:lnTo>
                <a:lnTo>
                  <a:pt x="727311" y="1711"/>
                </a:lnTo>
                <a:lnTo>
                  <a:pt x="782621" y="6548"/>
                </a:lnTo>
                <a:lnTo>
                  <a:pt x="838575" y="14064"/>
                </a:lnTo>
                <a:lnTo>
                  <a:pt x="894206" y="23812"/>
                </a:lnTo>
                <a:lnTo>
                  <a:pt x="948553" y="35346"/>
                </a:lnTo>
                <a:lnTo>
                  <a:pt x="1000648" y="48220"/>
                </a:lnTo>
                <a:lnTo>
                  <a:pt x="1049529" y="61986"/>
                </a:lnTo>
                <a:lnTo>
                  <a:pt x="1094231" y="76199"/>
                </a:lnTo>
                <a:lnTo>
                  <a:pt x="1145666" y="97119"/>
                </a:lnTo>
                <a:lnTo>
                  <a:pt x="1190243" y="121129"/>
                </a:lnTo>
                <a:lnTo>
                  <a:pt x="1230248" y="147256"/>
                </a:lnTo>
                <a:lnTo>
                  <a:pt x="1267967" y="174526"/>
                </a:lnTo>
                <a:lnTo>
                  <a:pt x="1305686" y="201965"/>
                </a:lnTo>
                <a:lnTo>
                  <a:pt x="1345691" y="228599"/>
                </a:lnTo>
                <a:lnTo>
                  <a:pt x="1388244" y="252906"/>
                </a:lnTo>
                <a:lnTo>
                  <a:pt x="1430584" y="276239"/>
                </a:lnTo>
                <a:lnTo>
                  <a:pt x="1472755" y="299656"/>
                </a:lnTo>
                <a:lnTo>
                  <a:pt x="1514799" y="324216"/>
                </a:lnTo>
                <a:lnTo>
                  <a:pt x="1556758" y="350978"/>
                </a:lnTo>
                <a:lnTo>
                  <a:pt x="1598675" y="380999"/>
                </a:lnTo>
                <a:lnTo>
                  <a:pt x="1633163" y="407978"/>
                </a:lnTo>
                <a:lnTo>
                  <a:pt x="1665758" y="435784"/>
                </a:lnTo>
                <a:lnTo>
                  <a:pt x="1697927" y="465055"/>
                </a:lnTo>
                <a:lnTo>
                  <a:pt x="1731135" y="496432"/>
                </a:lnTo>
                <a:lnTo>
                  <a:pt x="1766849" y="530556"/>
                </a:lnTo>
                <a:lnTo>
                  <a:pt x="1806535" y="568065"/>
                </a:lnTo>
                <a:lnTo>
                  <a:pt x="1851659" y="609599"/>
                </a:lnTo>
                <a:lnTo>
                  <a:pt x="1883681" y="638568"/>
                </a:lnTo>
                <a:lnTo>
                  <a:pt x="1918677" y="670257"/>
                </a:lnTo>
                <a:lnTo>
                  <a:pt x="1956070" y="704138"/>
                </a:lnTo>
                <a:lnTo>
                  <a:pt x="1995284" y="739681"/>
                </a:lnTo>
                <a:lnTo>
                  <a:pt x="2035742" y="776358"/>
                </a:lnTo>
                <a:lnTo>
                  <a:pt x="2076866" y="813639"/>
                </a:lnTo>
                <a:lnTo>
                  <a:pt x="2118079" y="850996"/>
                </a:lnTo>
                <a:lnTo>
                  <a:pt x="2158804" y="887900"/>
                </a:lnTo>
                <a:lnTo>
                  <a:pt x="2198465" y="923821"/>
                </a:lnTo>
                <a:lnTo>
                  <a:pt x="2236484" y="958230"/>
                </a:lnTo>
                <a:lnTo>
                  <a:pt x="2272283" y="990599"/>
                </a:lnTo>
                <a:lnTo>
                  <a:pt x="2313032" y="1027393"/>
                </a:lnTo>
                <a:lnTo>
                  <a:pt x="2352175" y="1061991"/>
                </a:lnTo>
                <a:lnTo>
                  <a:pt x="2390027" y="1095022"/>
                </a:lnTo>
                <a:lnTo>
                  <a:pt x="2426899" y="1127111"/>
                </a:lnTo>
                <a:lnTo>
                  <a:pt x="2463107" y="1158888"/>
                </a:lnTo>
                <a:lnTo>
                  <a:pt x="2498964" y="1190977"/>
                </a:lnTo>
                <a:lnTo>
                  <a:pt x="2534784" y="1224008"/>
                </a:lnTo>
                <a:lnTo>
                  <a:pt x="2570879" y="1258606"/>
                </a:lnTo>
                <a:lnTo>
                  <a:pt x="2607563" y="1295399"/>
                </a:lnTo>
                <a:lnTo>
                  <a:pt x="2641395" y="1330221"/>
                </a:lnTo>
                <a:lnTo>
                  <a:pt x="2675217" y="1366040"/>
                </a:lnTo>
                <a:lnTo>
                  <a:pt x="2709021" y="1402755"/>
                </a:lnTo>
                <a:lnTo>
                  <a:pt x="2742797" y="1440265"/>
                </a:lnTo>
                <a:lnTo>
                  <a:pt x="2776537" y="1478470"/>
                </a:lnTo>
                <a:lnTo>
                  <a:pt x="2810231" y="1517269"/>
                </a:lnTo>
                <a:lnTo>
                  <a:pt x="2843870" y="1556563"/>
                </a:lnTo>
                <a:lnTo>
                  <a:pt x="2877446" y="1596249"/>
                </a:lnTo>
                <a:lnTo>
                  <a:pt x="2910948" y="1636228"/>
                </a:lnTo>
                <a:lnTo>
                  <a:pt x="2944367" y="1676399"/>
                </a:lnTo>
              </a:path>
            </a:pathLst>
          </a:custGeom>
          <a:ln w="38099">
            <a:solidFill>
              <a:srgbClr val="FF0000"/>
            </a:solidFill>
          </a:ln>
        </p:spPr>
        <p:txBody>
          <a:bodyPr wrap="square" lIns="0" tIns="0" rIns="0" bIns="0" rtlCol="0"/>
          <a:lstStyle/>
          <a:p>
            <a:endParaRPr sz="1588"/>
          </a:p>
        </p:txBody>
      </p:sp>
      <p:sp>
        <p:nvSpPr>
          <p:cNvPr id="3" name="object 3"/>
          <p:cNvSpPr txBox="1">
            <a:spLocks noGrp="1"/>
          </p:cNvSpPr>
          <p:nvPr>
            <p:ph type="body" idx="1"/>
          </p:nvPr>
        </p:nvSpPr>
        <p:spPr>
          <a:xfrm>
            <a:off x="2398059" y="1610846"/>
            <a:ext cx="9278471" cy="1728244"/>
          </a:xfrm>
          <a:prstGeom prst="rect">
            <a:avLst/>
          </a:prstGeom>
        </p:spPr>
        <p:txBody>
          <a:bodyPr vert="horz" wrap="square" lIns="0" tIns="151398" rIns="0" bIns="0" rtlCol="0">
            <a:spAutoFit/>
          </a:bodyPr>
          <a:lstStyle/>
          <a:p>
            <a:pPr marL="77885">
              <a:lnSpc>
                <a:spcPct val="100000"/>
              </a:lnSpc>
              <a:spcBef>
                <a:spcPts val="899"/>
              </a:spcBef>
            </a:pPr>
            <a:r>
              <a:rPr spc="-4" dirty="0">
                <a:solidFill>
                  <a:srgbClr val="CC0000"/>
                </a:solidFill>
              </a:rPr>
              <a:t>Development</a:t>
            </a:r>
            <a:r>
              <a:rPr spc="-13" dirty="0">
                <a:solidFill>
                  <a:srgbClr val="CC0000"/>
                </a:solidFill>
              </a:rPr>
              <a:t> </a:t>
            </a:r>
            <a:r>
              <a:rPr spc="-4" dirty="0">
                <a:solidFill>
                  <a:srgbClr val="CC0000"/>
                </a:solidFill>
              </a:rPr>
              <a:t>Subcycle</a:t>
            </a:r>
          </a:p>
          <a:p>
            <a:pPr marL="11206" marR="4483">
              <a:lnSpc>
                <a:spcPct val="100000"/>
              </a:lnSpc>
              <a:spcBef>
                <a:spcPts val="745"/>
              </a:spcBef>
            </a:pPr>
            <a:r>
              <a:rPr sz="2118" spc="-4" dirty="0">
                <a:solidFill>
                  <a:srgbClr val="653200"/>
                </a:solidFill>
                <a:latin typeface="Times New Roman"/>
                <a:cs typeface="Times New Roman"/>
              </a:rPr>
              <a:t>All that has been discussed </a:t>
            </a:r>
            <a:r>
              <a:rPr sz="2118" dirty="0">
                <a:solidFill>
                  <a:srgbClr val="653200"/>
                </a:solidFill>
                <a:latin typeface="Times New Roman"/>
                <a:cs typeface="Times New Roman"/>
              </a:rPr>
              <a:t>so </a:t>
            </a:r>
            <a:r>
              <a:rPr sz="2118" spc="-4" dirty="0">
                <a:solidFill>
                  <a:srgbClr val="653200"/>
                </a:solidFill>
                <a:latin typeface="Times New Roman"/>
                <a:cs typeface="Times New Roman"/>
              </a:rPr>
              <a:t>far </a:t>
            </a:r>
            <a:r>
              <a:rPr sz="2118" dirty="0">
                <a:solidFill>
                  <a:srgbClr val="653200"/>
                </a:solidFill>
                <a:latin typeface="Times New Roman"/>
                <a:cs typeface="Times New Roman"/>
              </a:rPr>
              <a:t>is </a:t>
            </a:r>
            <a:r>
              <a:rPr sz="2118" spc="-4" dirty="0">
                <a:solidFill>
                  <a:srgbClr val="653200"/>
                </a:solidFill>
                <a:latin typeface="Times New Roman"/>
                <a:cs typeface="Times New Roman"/>
              </a:rPr>
              <a:t>related </a:t>
            </a:r>
            <a:r>
              <a:rPr sz="2118" dirty="0">
                <a:solidFill>
                  <a:srgbClr val="653200"/>
                </a:solidFill>
                <a:latin typeface="Times New Roman"/>
                <a:cs typeface="Times New Roman"/>
              </a:rPr>
              <a:t>to </a:t>
            </a:r>
            <a:r>
              <a:rPr sz="2118" spc="-4" dirty="0">
                <a:solidFill>
                  <a:srgbClr val="653200"/>
                </a:solidFill>
                <a:latin typeface="Times New Roman"/>
                <a:cs typeface="Times New Roman"/>
              </a:rPr>
              <a:t>project life cycle </a:t>
            </a:r>
            <a:r>
              <a:rPr sz="2118" dirty="0">
                <a:solidFill>
                  <a:srgbClr val="653200"/>
                </a:solidFill>
                <a:latin typeface="Times New Roman"/>
                <a:cs typeface="Times New Roman"/>
              </a:rPr>
              <a:t>as  </a:t>
            </a:r>
            <a:r>
              <a:rPr sz="2118" spc="-4" dirty="0">
                <a:solidFill>
                  <a:srgbClr val="653200"/>
                </a:solidFill>
                <a:latin typeface="Times New Roman"/>
                <a:cs typeface="Times New Roman"/>
              </a:rPr>
              <a:t>represented by project</a:t>
            </a:r>
            <a:r>
              <a:rPr sz="2118" spc="-13" dirty="0">
                <a:solidFill>
                  <a:srgbClr val="653200"/>
                </a:solidFill>
                <a:latin typeface="Times New Roman"/>
                <a:cs typeface="Times New Roman"/>
              </a:rPr>
              <a:t> </a:t>
            </a:r>
            <a:r>
              <a:rPr sz="2118" spc="-4" dirty="0">
                <a:solidFill>
                  <a:srgbClr val="653200"/>
                </a:solidFill>
                <a:latin typeface="Times New Roman"/>
                <a:cs typeface="Times New Roman"/>
              </a:rPr>
              <a:t>curve</a:t>
            </a:r>
            <a:endParaRPr sz="2118">
              <a:latin typeface="Times New Roman"/>
              <a:cs typeface="Times New Roman"/>
            </a:endParaRPr>
          </a:p>
          <a:p>
            <a:pPr marL="1101597">
              <a:lnSpc>
                <a:spcPct val="100000"/>
              </a:lnSpc>
              <a:spcBef>
                <a:spcPts val="582"/>
              </a:spcBef>
            </a:pPr>
            <a:r>
              <a:rPr sz="2118" spc="-4" dirty="0">
                <a:latin typeface="Times New Roman"/>
                <a:cs typeface="Times New Roman"/>
              </a:rPr>
              <a:t>Manpower</a:t>
            </a:r>
            <a:endParaRPr sz="2118">
              <a:latin typeface="Times New Roman"/>
              <a:cs typeface="Times New Roman"/>
            </a:endParaRPr>
          </a:p>
        </p:txBody>
      </p:sp>
      <p:sp>
        <p:nvSpPr>
          <p:cNvPr id="4" name="object 4"/>
          <p:cNvSpPr txBox="1"/>
          <p:nvPr/>
        </p:nvSpPr>
        <p:spPr>
          <a:xfrm>
            <a:off x="3894267" y="2882426"/>
            <a:ext cx="1262343" cy="337238"/>
          </a:xfrm>
          <a:prstGeom prst="rect">
            <a:avLst/>
          </a:prstGeom>
        </p:spPr>
        <p:txBody>
          <a:bodyPr vert="horz" wrap="square" lIns="0" tIns="11206" rIns="0" bIns="0" rtlCol="0">
            <a:spAutoFit/>
          </a:bodyPr>
          <a:lstStyle/>
          <a:p>
            <a:pPr marL="11206">
              <a:spcBef>
                <a:spcPts val="88"/>
              </a:spcBef>
            </a:pPr>
            <a:r>
              <a:rPr sz="2118" spc="-4" dirty="0">
                <a:solidFill>
                  <a:srgbClr val="3232FF"/>
                </a:solidFill>
                <a:latin typeface="Times New Roman"/>
                <a:cs typeface="Times New Roman"/>
              </a:rPr>
              <a:t>distribution</a:t>
            </a:r>
            <a:endParaRPr sz="2118">
              <a:latin typeface="Times New Roman"/>
              <a:cs typeface="Times New Roman"/>
            </a:endParaRPr>
          </a:p>
        </p:txBody>
      </p:sp>
      <p:sp>
        <p:nvSpPr>
          <p:cNvPr id="5" name="object 5"/>
          <p:cNvSpPr txBox="1">
            <a:spLocks noGrp="1"/>
          </p:cNvSpPr>
          <p:nvPr>
            <p:ph type="title"/>
          </p:nvPr>
        </p:nvSpPr>
        <p:spPr>
          <a:xfrm>
            <a:off x="1171074" y="566430"/>
            <a:ext cx="70371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4909520" y="5828676"/>
            <a:ext cx="2573431" cy="337238"/>
          </a:xfrm>
          <a:prstGeom prst="rect">
            <a:avLst/>
          </a:prstGeom>
        </p:spPr>
        <p:txBody>
          <a:bodyPr vert="horz" wrap="square" lIns="0" tIns="11206" rIns="0" bIns="0" rtlCol="0">
            <a:spAutoFit/>
          </a:bodyPr>
          <a:lstStyle/>
          <a:p>
            <a:pPr marL="11206">
              <a:spcBef>
                <a:spcPts val="88"/>
              </a:spcBef>
            </a:pPr>
            <a:r>
              <a:rPr sz="2118" b="1" spc="-4" dirty="0">
                <a:solidFill>
                  <a:srgbClr val="653200"/>
                </a:solidFill>
                <a:latin typeface="Times New Roman"/>
                <a:cs typeface="Times New Roman"/>
              </a:rPr>
              <a:t>Fig.8: </a:t>
            </a:r>
            <a:r>
              <a:rPr sz="2118" spc="-4" dirty="0">
                <a:solidFill>
                  <a:srgbClr val="326500"/>
                </a:solidFill>
                <a:latin typeface="Times New Roman"/>
                <a:cs typeface="Times New Roman"/>
              </a:rPr>
              <a:t>Project life</a:t>
            </a:r>
            <a:r>
              <a:rPr sz="2118" spc="-53" dirty="0">
                <a:solidFill>
                  <a:srgbClr val="326500"/>
                </a:solidFill>
                <a:latin typeface="Times New Roman"/>
                <a:cs typeface="Times New Roman"/>
              </a:rPr>
              <a:t> </a:t>
            </a:r>
            <a:r>
              <a:rPr sz="2118" spc="-4" dirty="0">
                <a:solidFill>
                  <a:srgbClr val="326500"/>
                </a:solidFill>
                <a:latin typeface="Times New Roman"/>
                <a:cs typeface="Times New Roman"/>
              </a:rPr>
              <a:t>cycle</a:t>
            </a:r>
            <a:endParaRPr sz="2118">
              <a:latin typeface="Times New Roman"/>
              <a:cs typeface="Times New Roman"/>
            </a:endParaRPr>
          </a:p>
        </p:txBody>
      </p:sp>
      <p:sp>
        <p:nvSpPr>
          <p:cNvPr id="8" name="object 8"/>
          <p:cNvSpPr/>
          <p:nvPr/>
        </p:nvSpPr>
        <p:spPr>
          <a:xfrm>
            <a:off x="4818530" y="4365873"/>
            <a:ext cx="4528857" cy="1489262"/>
          </a:xfrm>
          <a:custGeom>
            <a:avLst/>
            <a:gdLst/>
            <a:ahLst/>
            <a:cxnLst/>
            <a:rect l="l" t="t" r="r" b="b"/>
            <a:pathLst>
              <a:path w="5132705" h="1687829">
                <a:moveTo>
                  <a:pt x="0" y="1687506"/>
                </a:moveTo>
                <a:lnTo>
                  <a:pt x="29468" y="1638999"/>
                </a:lnTo>
                <a:lnTo>
                  <a:pt x="58948" y="1590533"/>
                </a:lnTo>
                <a:lnTo>
                  <a:pt x="88444" y="1542149"/>
                </a:lnTo>
                <a:lnTo>
                  <a:pt x="117962" y="1493889"/>
                </a:lnTo>
                <a:lnTo>
                  <a:pt x="147506" y="1445793"/>
                </a:lnTo>
                <a:lnTo>
                  <a:pt x="177080" y="1397904"/>
                </a:lnTo>
                <a:lnTo>
                  <a:pt x="206689" y="1350261"/>
                </a:lnTo>
                <a:lnTo>
                  <a:pt x="236339" y="1302906"/>
                </a:lnTo>
                <a:lnTo>
                  <a:pt x="266033" y="1255881"/>
                </a:lnTo>
                <a:lnTo>
                  <a:pt x="295776" y="1209226"/>
                </a:lnTo>
                <a:lnTo>
                  <a:pt x="325574" y="1162982"/>
                </a:lnTo>
                <a:lnTo>
                  <a:pt x="355430" y="1117191"/>
                </a:lnTo>
                <a:lnTo>
                  <a:pt x="385350" y="1071894"/>
                </a:lnTo>
                <a:lnTo>
                  <a:pt x="415338" y="1027133"/>
                </a:lnTo>
                <a:lnTo>
                  <a:pt x="445399" y="982947"/>
                </a:lnTo>
                <a:lnTo>
                  <a:pt x="475538" y="939379"/>
                </a:lnTo>
                <a:lnTo>
                  <a:pt x="505759" y="896469"/>
                </a:lnTo>
                <a:lnTo>
                  <a:pt x="536066" y="854259"/>
                </a:lnTo>
                <a:lnTo>
                  <a:pt x="566466" y="812790"/>
                </a:lnTo>
                <a:lnTo>
                  <a:pt x="596962" y="772103"/>
                </a:lnTo>
                <a:lnTo>
                  <a:pt x="627559" y="732238"/>
                </a:lnTo>
                <a:lnTo>
                  <a:pt x="658262" y="693239"/>
                </a:lnTo>
                <a:lnTo>
                  <a:pt x="689076" y="655144"/>
                </a:lnTo>
                <a:lnTo>
                  <a:pt x="720005" y="617997"/>
                </a:lnTo>
                <a:lnTo>
                  <a:pt x="751054" y="581837"/>
                </a:lnTo>
                <a:lnTo>
                  <a:pt x="782227" y="546706"/>
                </a:lnTo>
                <a:lnTo>
                  <a:pt x="813530" y="512645"/>
                </a:lnTo>
                <a:lnTo>
                  <a:pt x="844967" y="479695"/>
                </a:lnTo>
                <a:lnTo>
                  <a:pt x="876542" y="447898"/>
                </a:lnTo>
                <a:lnTo>
                  <a:pt x="908261" y="417294"/>
                </a:lnTo>
                <a:lnTo>
                  <a:pt x="940128" y="387925"/>
                </a:lnTo>
                <a:lnTo>
                  <a:pt x="972148" y="359832"/>
                </a:lnTo>
                <a:lnTo>
                  <a:pt x="1004326" y="333056"/>
                </a:lnTo>
                <a:lnTo>
                  <a:pt x="1036666" y="307638"/>
                </a:lnTo>
                <a:lnTo>
                  <a:pt x="1069173" y="283620"/>
                </a:lnTo>
                <a:lnTo>
                  <a:pt x="1101851" y="261042"/>
                </a:lnTo>
                <a:lnTo>
                  <a:pt x="1145024" y="232474"/>
                </a:lnTo>
                <a:lnTo>
                  <a:pt x="1187262" y="205384"/>
                </a:lnTo>
                <a:lnTo>
                  <a:pt x="1228709" y="179806"/>
                </a:lnTo>
                <a:lnTo>
                  <a:pt x="1269510" y="155775"/>
                </a:lnTo>
                <a:lnTo>
                  <a:pt x="1309808" y="133325"/>
                </a:lnTo>
                <a:lnTo>
                  <a:pt x="1349747" y="112493"/>
                </a:lnTo>
                <a:lnTo>
                  <a:pt x="1389472" y="93312"/>
                </a:lnTo>
                <a:lnTo>
                  <a:pt x="1429126" y="75817"/>
                </a:lnTo>
                <a:lnTo>
                  <a:pt x="1468853" y="60043"/>
                </a:lnTo>
                <a:lnTo>
                  <a:pt x="1508798" y="46026"/>
                </a:lnTo>
                <a:lnTo>
                  <a:pt x="1549104" y="33799"/>
                </a:lnTo>
                <a:lnTo>
                  <a:pt x="1589916" y="23398"/>
                </a:lnTo>
                <a:lnTo>
                  <a:pt x="1631377" y="14858"/>
                </a:lnTo>
                <a:lnTo>
                  <a:pt x="1673632" y="8213"/>
                </a:lnTo>
                <a:lnTo>
                  <a:pt x="1716824" y="3499"/>
                </a:lnTo>
                <a:lnTo>
                  <a:pt x="1761098" y="749"/>
                </a:lnTo>
                <a:lnTo>
                  <a:pt x="1806597" y="0"/>
                </a:lnTo>
                <a:lnTo>
                  <a:pt x="1853466" y="1285"/>
                </a:lnTo>
                <a:lnTo>
                  <a:pt x="1901848" y="4640"/>
                </a:lnTo>
                <a:lnTo>
                  <a:pt x="1951888" y="10099"/>
                </a:lnTo>
                <a:lnTo>
                  <a:pt x="2003729" y="17698"/>
                </a:lnTo>
                <a:lnTo>
                  <a:pt x="2057516" y="27470"/>
                </a:lnTo>
                <a:lnTo>
                  <a:pt x="2113393" y="39452"/>
                </a:lnTo>
                <a:lnTo>
                  <a:pt x="2171503" y="53678"/>
                </a:lnTo>
                <a:lnTo>
                  <a:pt x="2231991" y="70182"/>
                </a:lnTo>
                <a:lnTo>
                  <a:pt x="2295000" y="89000"/>
                </a:lnTo>
                <a:lnTo>
                  <a:pt x="2360675" y="110166"/>
                </a:lnTo>
                <a:lnTo>
                  <a:pt x="2430513" y="135171"/>
                </a:lnTo>
                <a:lnTo>
                  <a:pt x="2467431" y="149713"/>
                </a:lnTo>
                <a:lnTo>
                  <a:pt x="2505604" y="165546"/>
                </a:lnTo>
                <a:lnTo>
                  <a:pt x="2544972" y="182617"/>
                </a:lnTo>
                <a:lnTo>
                  <a:pt x="2585479" y="200876"/>
                </a:lnTo>
                <a:lnTo>
                  <a:pt x="2627065" y="220271"/>
                </a:lnTo>
                <a:lnTo>
                  <a:pt x="2669672" y="240751"/>
                </a:lnTo>
                <a:lnTo>
                  <a:pt x="2713242" y="262263"/>
                </a:lnTo>
                <a:lnTo>
                  <a:pt x="2757715" y="284756"/>
                </a:lnTo>
                <a:lnTo>
                  <a:pt x="2803035" y="308178"/>
                </a:lnTo>
                <a:lnTo>
                  <a:pt x="2849141" y="332478"/>
                </a:lnTo>
                <a:lnTo>
                  <a:pt x="2895977" y="357604"/>
                </a:lnTo>
                <a:lnTo>
                  <a:pt x="2943483" y="383504"/>
                </a:lnTo>
                <a:lnTo>
                  <a:pt x="2991602" y="410128"/>
                </a:lnTo>
                <a:lnTo>
                  <a:pt x="3040273" y="437422"/>
                </a:lnTo>
                <a:lnTo>
                  <a:pt x="3089440" y="465337"/>
                </a:lnTo>
                <a:lnTo>
                  <a:pt x="3139044" y="493819"/>
                </a:lnTo>
                <a:lnTo>
                  <a:pt x="3189027" y="522818"/>
                </a:lnTo>
                <a:lnTo>
                  <a:pt x="3239329" y="552281"/>
                </a:lnTo>
                <a:lnTo>
                  <a:pt x="3289893" y="582157"/>
                </a:lnTo>
                <a:lnTo>
                  <a:pt x="3340660" y="612395"/>
                </a:lnTo>
                <a:lnTo>
                  <a:pt x="3391571" y="642943"/>
                </a:lnTo>
                <a:lnTo>
                  <a:pt x="3442569" y="673749"/>
                </a:lnTo>
                <a:lnTo>
                  <a:pt x="3493595" y="704762"/>
                </a:lnTo>
                <a:lnTo>
                  <a:pt x="3544590" y="735930"/>
                </a:lnTo>
                <a:lnTo>
                  <a:pt x="3595496" y="767201"/>
                </a:lnTo>
                <a:lnTo>
                  <a:pt x="3646255" y="798523"/>
                </a:lnTo>
                <a:lnTo>
                  <a:pt x="3696808" y="829846"/>
                </a:lnTo>
                <a:lnTo>
                  <a:pt x="3747097" y="861118"/>
                </a:lnTo>
                <a:lnTo>
                  <a:pt x="3797064" y="892286"/>
                </a:lnTo>
                <a:lnTo>
                  <a:pt x="3846649" y="923299"/>
                </a:lnTo>
                <a:lnTo>
                  <a:pt x="3895794" y="954106"/>
                </a:lnTo>
                <a:lnTo>
                  <a:pt x="3944442" y="984655"/>
                </a:lnTo>
                <a:lnTo>
                  <a:pt x="3992534" y="1014895"/>
                </a:lnTo>
                <a:lnTo>
                  <a:pt x="4040011" y="1044773"/>
                </a:lnTo>
                <a:lnTo>
                  <a:pt x="4086814" y="1074238"/>
                </a:lnTo>
                <a:lnTo>
                  <a:pt x="4132886" y="1103239"/>
                </a:lnTo>
                <a:lnTo>
                  <a:pt x="4178168" y="1131724"/>
                </a:lnTo>
                <a:lnTo>
                  <a:pt x="4222602" y="1159641"/>
                </a:lnTo>
                <a:lnTo>
                  <a:pt x="4266129" y="1186938"/>
                </a:lnTo>
                <a:lnTo>
                  <a:pt x="4308690" y="1213565"/>
                </a:lnTo>
                <a:lnTo>
                  <a:pt x="4350228" y="1239469"/>
                </a:lnTo>
                <a:lnTo>
                  <a:pt x="4390684" y="1264599"/>
                </a:lnTo>
                <a:lnTo>
                  <a:pt x="4429999" y="1288902"/>
                </a:lnTo>
                <a:lnTo>
                  <a:pt x="4468116" y="1312329"/>
                </a:lnTo>
                <a:lnTo>
                  <a:pt x="4504975" y="1334826"/>
                </a:lnTo>
                <a:lnTo>
                  <a:pt x="4540518" y="1356342"/>
                </a:lnTo>
                <a:lnTo>
                  <a:pt x="4574687" y="1376826"/>
                </a:lnTo>
                <a:lnTo>
                  <a:pt x="4638669" y="1414491"/>
                </a:lnTo>
                <a:lnTo>
                  <a:pt x="4696453" y="1447406"/>
                </a:lnTo>
                <a:lnTo>
                  <a:pt x="4820221" y="1514764"/>
                </a:lnTo>
                <a:lnTo>
                  <a:pt x="4901439" y="1557685"/>
                </a:lnTo>
                <a:lnTo>
                  <a:pt x="4967878" y="1591541"/>
                </a:lnTo>
                <a:lnTo>
                  <a:pt x="5020886" y="1617156"/>
                </a:lnTo>
                <a:lnTo>
                  <a:pt x="5061811" y="1635355"/>
                </a:lnTo>
                <a:lnTo>
                  <a:pt x="5112809" y="1652798"/>
                </a:lnTo>
                <a:lnTo>
                  <a:pt x="5125578" y="1653691"/>
                </a:lnTo>
                <a:lnTo>
                  <a:pt x="5131658" y="1650463"/>
                </a:lnTo>
                <a:lnTo>
                  <a:pt x="5132399" y="1643939"/>
                </a:lnTo>
                <a:lnTo>
                  <a:pt x="5129149" y="1634943"/>
                </a:lnTo>
                <a:lnTo>
                  <a:pt x="5123255" y="1624299"/>
                </a:lnTo>
                <a:lnTo>
                  <a:pt x="5116067" y="1612830"/>
                </a:lnTo>
              </a:path>
            </a:pathLst>
          </a:custGeom>
          <a:ln w="38099">
            <a:solidFill>
              <a:srgbClr val="FF0000"/>
            </a:solidFill>
          </a:ln>
        </p:spPr>
        <p:txBody>
          <a:bodyPr wrap="square" lIns="0" tIns="0" rIns="0" bIns="0" rtlCol="0"/>
          <a:lstStyle/>
          <a:p>
            <a:endParaRPr sz="1588"/>
          </a:p>
        </p:txBody>
      </p:sp>
      <p:sp>
        <p:nvSpPr>
          <p:cNvPr id="9" name="object 9"/>
          <p:cNvSpPr/>
          <p:nvPr/>
        </p:nvSpPr>
        <p:spPr>
          <a:xfrm>
            <a:off x="3726628" y="2919356"/>
            <a:ext cx="168088" cy="2891118"/>
          </a:xfrm>
          <a:custGeom>
            <a:avLst/>
            <a:gdLst/>
            <a:ahLst/>
            <a:cxnLst/>
            <a:rect l="l" t="t" r="r" b="b"/>
            <a:pathLst>
              <a:path w="190500" h="3276600">
                <a:moveTo>
                  <a:pt x="190500" y="190500"/>
                </a:moveTo>
                <a:lnTo>
                  <a:pt x="96012" y="0"/>
                </a:lnTo>
                <a:lnTo>
                  <a:pt x="0" y="190500"/>
                </a:lnTo>
                <a:lnTo>
                  <a:pt x="76192" y="130029"/>
                </a:lnTo>
                <a:lnTo>
                  <a:pt x="76200" y="114300"/>
                </a:lnTo>
                <a:lnTo>
                  <a:pt x="114300" y="114300"/>
                </a:lnTo>
                <a:lnTo>
                  <a:pt x="114300" y="129048"/>
                </a:lnTo>
                <a:lnTo>
                  <a:pt x="190500" y="190500"/>
                </a:lnTo>
                <a:close/>
              </a:path>
              <a:path w="190500" h="3276600">
                <a:moveTo>
                  <a:pt x="114292" y="129042"/>
                </a:moveTo>
                <a:lnTo>
                  <a:pt x="96012" y="114300"/>
                </a:lnTo>
                <a:lnTo>
                  <a:pt x="76192" y="130029"/>
                </a:lnTo>
                <a:lnTo>
                  <a:pt x="74676" y="3276600"/>
                </a:lnTo>
                <a:lnTo>
                  <a:pt x="112776" y="3276600"/>
                </a:lnTo>
                <a:lnTo>
                  <a:pt x="114292" y="129042"/>
                </a:lnTo>
                <a:close/>
              </a:path>
              <a:path w="190500" h="3276600">
                <a:moveTo>
                  <a:pt x="96012" y="114300"/>
                </a:moveTo>
                <a:lnTo>
                  <a:pt x="76200" y="114300"/>
                </a:lnTo>
                <a:lnTo>
                  <a:pt x="76192" y="130029"/>
                </a:lnTo>
                <a:lnTo>
                  <a:pt x="96012" y="114300"/>
                </a:lnTo>
                <a:close/>
              </a:path>
              <a:path w="190500" h="3276600">
                <a:moveTo>
                  <a:pt x="114300" y="114300"/>
                </a:moveTo>
                <a:lnTo>
                  <a:pt x="96012" y="114300"/>
                </a:lnTo>
                <a:lnTo>
                  <a:pt x="114292" y="129042"/>
                </a:lnTo>
                <a:lnTo>
                  <a:pt x="114300" y="114300"/>
                </a:lnTo>
                <a:close/>
              </a:path>
            </a:pathLst>
          </a:custGeom>
          <a:solidFill>
            <a:srgbClr val="FF0000"/>
          </a:solidFill>
        </p:spPr>
        <p:txBody>
          <a:bodyPr wrap="square" lIns="0" tIns="0" rIns="0" bIns="0" rtlCol="0"/>
          <a:lstStyle/>
          <a:p>
            <a:endParaRPr sz="1588"/>
          </a:p>
        </p:txBody>
      </p:sp>
      <p:sp>
        <p:nvSpPr>
          <p:cNvPr id="10" name="object 10"/>
          <p:cNvSpPr/>
          <p:nvPr/>
        </p:nvSpPr>
        <p:spPr>
          <a:xfrm>
            <a:off x="3810000" y="3319075"/>
            <a:ext cx="5939677" cy="2491628"/>
          </a:xfrm>
          <a:custGeom>
            <a:avLst/>
            <a:gdLst/>
            <a:ahLst/>
            <a:cxnLst/>
            <a:rect l="l" t="t" r="r" b="b"/>
            <a:pathLst>
              <a:path w="6731634" h="2823845">
                <a:moveTo>
                  <a:pt x="0" y="2823585"/>
                </a:moveTo>
                <a:lnTo>
                  <a:pt x="29679" y="2774870"/>
                </a:lnTo>
                <a:lnTo>
                  <a:pt x="59357" y="2726168"/>
                </a:lnTo>
                <a:lnTo>
                  <a:pt x="89035" y="2677495"/>
                </a:lnTo>
                <a:lnTo>
                  <a:pt x="118715" y="2628864"/>
                </a:lnTo>
                <a:lnTo>
                  <a:pt x="148397" y="2580289"/>
                </a:lnTo>
                <a:lnTo>
                  <a:pt x="178082" y="2531785"/>
                </a:lnTo>
                <a:lnTo>
                  <a:pt x="207772" y="2483365"/>
                </a:lnTo>
                <a:lnTo>
                  <a:pt x="237468" y="2435044"/>
                </a:lnTo>
                <a:lnTo>
                  <a:pt x="267172" y="2386836"/>
                </a:lnTo>
                <a:lnTo>
                  <a:pt x="296883" y="2338755"/>
                </a:lnTo>
                <a:lnTo>
                  <a:pt x="326605" y="2290815"/>
                </a:lnTo>
                <a:lnTo>
                  <a:pt x="356337" y="2243030"/>
                </a:lnTo>
                <a:lnTo>
                  <a:pt x="386081" y="2195414"/>
                </a:lnTo>
                <a:lnTo>
                  <a:pt x="415839" y="2147981"/>
                </a:lnTo>
                <a:lnTo>
                  <a:pt x="445611" y="2100746"/>
                </a:lnTo>
                <a:lnTo>
                  <a:pt x="475398" y="2053722"/>
                </a:lnTo>
                <a:lnTo>
                  <a:pt x="505203" y="2006924"/>
                </a:lnTo>
                <a:lnTo>
                  <a:pt x="535026" y="1960366"/>
                </a:lnTo>
                <a:lnTo>
                  <a:pt x="564867" y="1914061"/>
                </a:lnTo>
                <a:lnTo>
                  <a:pt x="594730" y="1868025"/>
                </a:lnTo>
                <a:lnTo>
                  <a:pt x="624614" y="1822270"/>
                </a:lnTo>
                <a:lnTo>
                  <a:pt x="654521" y="1776811"/>
                </a:lnTo>
                <a:lnTo>
                  <a:pt x="684452" y="1731663"/>
                </a:lnTo>
                <a:lnTo>
                  <a:pt x="714409" y="1686839"/>
                </a:lnTo>
                <a:lnTo>
                  <a:pt x="744392" y="1642353"/>
                </a:lnTo>
                <a:lnTo>
                  <a:pt x="774403" y="1598220"/>
                </a:lnTo>
                <a:lnTo>
                  <a:pt x="804443" y="1554453"/>
                </a:lnTo>
                <a:lnTo>
                  <a:pt x="834513" y="1511067"/>
                </a:lnTo>
                <a:lnTo>
                  <a:pt x="864614" y="1468076"/>
                </a:lnTo>
                <a:lnTo>
                  <a:pt x="894748" y="1425494"/>
                </a:lnTo>
                <a:lnTo>
                  <a:pt x="924916" y="1383334"/>
                </a:lnTo>
                <a:lnTo>
                  <a:pt x="955118" y="1341612"/>
                </a:lnTo>
                <a:lnTo>
                  <a:pt x="985357" y="1300341"/>
                </a:lnTo>
                <a:lnTo>
                  <a:pt x="1015634" y="1259536"/>
                </a:lnTo>
                <a:lnTo>
                  <a:pt x="1045949" y="1219209"/>
                </a:lnTo>
                <a:lnTo>
                  <a:pt x="1076304" y="1179377"/>
                </a:lnTo>
                <a:lnTo>
                  <a:pt x="1106700" y="1140052"/>
                </a:lnTo>
                <a:lnTo>
                  <a:pt x="1137138" y="1101248"/>
                </a:lnTo>
                <a:lnTo>
                  <a:pt x="1167619" y="1062980"/>
                </a:lnTo>
                <a:lnTo>
                  <a:pt x="1198146" y="1025263"/>
                </a:lnTo>
                <a:lnTo>
                  <a:pt x="1228718" y="988109"/>
                </a:lnTo>
                <a:lnTo>
                  <a:pt x="1259337" y="951533"/>
                </a:lnTo>
                <a:lnTo>
                  <a:pt x="1290005" y="915550"/>
                </a:lnTo>
                <a:lnTo>
                  <a:pt x="1320722" y="880172"/>
                </a:lnTo>
                <a:lnTo>
                  <a:pt x="1351490" y="845416"/>
                </a:lnTo>
                <a:lnTo>
                  <a:pt x="1382310" y="811293"/>
                </a:lnTo>
                <a:lnTo>
                  <a:pt x="1413183" y="777819"/>
                </a:lnTo>
                <a:lnTo>
                  <a:pt x="1444110" y="745008"/>
                </a:lnTo>
                <a:lnTo>
                  <a:pt x="1475093" y="712874"/>
                </a:lnTo>
                <a:lnTo>
                  <a:pt x="1506132" y="681431"/>
                </a:lnTo>
                <a:lnTo>
                  <a:pt x="1537230" y="650692"/>
                </a:lnTo>
                <a:lnTo>
                  <a:pt x="1568387" y="620673"/>
                </a:lnTo>
                <a:lnTo>
                  <a:pt x="1599604" y="591387"/>
                </a:lnTo>
                <a:lnTo>
                  <a:pt x="1630882" y="562848"/>
                </a:lnTo>
                <a:lnTo>
                  <a:pt x="1662224" y="535071"/>
                </a:lnTo>
                <a:lnTo>
                  <a:pt x="1693629" y="508069"/>
                </a:lnTo>
                <a:lnTo>
                  <a:pt x="1725100" y="481857"/>
                </a:lnTo>
                <a:lnTo>
                  <a:pt x="1756637" y="456448"/>
                </a:lnTo>
                <a:lnTo>
                  <a:pt x="1788242" y="431857"/>
                </a:lnTo>
                <a:lnTo>
                  <a:pt x="1819916" y="408098"/>
                </a:lnTo>
                <a:lnTo>
                  <a:pt x="1851659" y="385185"/>
                </a:lnTo>
                <a:lnTo>
                  <a:pt x="1896726" y="354064"/>
                </a:lnTo>
                <a:lnTo>
                  <a:pt x="1941968" y="324477"/>
                </a:lnTo>
                <a:lnTo>
                  <a:pt x="1987382" y="296396"/>
                </a:lnTo>
                <a:lnTo>
                  <a:pt x="2032959" y="269792"/>
                </a:lnTo>
                <a:lnTo>
                  <a:pt x="2078694" y="244637"/>
                </a:lnTo>
                <a:lnTo>
                  <a:pt x="2124580" y="220902"/>
                </a:lnTo>
                <a:lnTo>
                  <a:pt x="2170611" y="198558"/>
                </a:lnTo>
                <a:lnTo>
                  <a:pt x="2216781" y="177578"/>
                </a:lnTo>
                <a:lnTo>
                  <a:pt x="2263083" y="157932"/>
                </a:lnTo>
                <a:lnTo>
                  <a:pt x="2309511" y="139592"/>
                </a:lnTo>
                <a:lnTo>
                  <a:pt x="2356059" y="122530"/>
                </a:lnTo>
                <a:lnTo>
                  <a:pt x="2402721" y="106716"/>
                </a:lnTo>
                <a:lnTo>
                  <a:pt x="2449489" y="92123"/>
                </a:lnTo>
                <a:lnTo>
                  <a:pt x="2496359" y="78722"/>
                </a:lnTo>
                <a:lnTo>
                  <a:pt x="2543322" y="66485"/>
                </a:lnTo>
                <a:lnTo>
                  <a:pt x="2590374" y="55382"/>
                </a:lnTo>
                <a:lnTo>
                  <a:pt x="2637508" y="45386"/>
                </a:lnTo>
                <a:lnTo>
                  <a:pt x="2684717" y="36467"/>
                </a:lnTo>
                <a:lnTo>
                  <a:pt x="2731995" y="28598"/>
                </a:lnTo>
                <a:lnTo>
                  <a:pt x="2779336" y="21750"/>
                </a:lnTo>
                <a:lnTo>
                  <a:pt x="2826733" y="15894"/>
                </a:lnTo>
                <a:lnTo>
                  <a:pt x="2874181" y="11002"/>
                </a:lnTo>
                <a:lnTo>
                  <a:pt x="2921672" y="7045"/>
                </a:lnTo>
                <a:lnTo>
                  <a:pt x="2969201" y="3995"/>
                </a:lnTo>
                <a:lnTo>
                  <a:pt x="3016761" y="1823"/>
                </a:lnTo>
                <a:lnTo>
                  <a:pt x="3064346" y="501"/>
                </a:lnTo>
                <a:lnTo>
                  <a:pt x="3111949" y="0"/>
                </a:lnTo>
                <a:lnTo>
                  <a:pt x="3159565" y="291"/>
                </a:lnTo>
                <a:lnTo>
                  <a:pt x="3207186" y="1347"/>
                </a:lnTo>
                <a:lnTo>
                  <a:pt x="3254807" y="3138"/>
                </a:lnTo>
                <a:lnTo>
                  <a:pt x="3302421" y="5636"/>
                </a:lnTo>
                <a:lnTo>
                  <a:pt x="3350022" y="8813"/>
                </a:lnTo>
                <a:lnTo>
                  <a:pt x="3397604" y="12640"/>
                </a:lnTo>
                <a:lnTo>
                  <a:pt x="3445160" y="17088"/>
                </a:lnTo>
                <a:lnTo>
                  <a:pt x="3492683" y="22130"/>
                </a:lnTo>
                <a:lnTo>
                  <a:pt x="3540169" y="27735"/>
                </a:lnTo>
                <a:lnTo>
                  <a:pt x="3587609" y="33877"/>
                </a:lnTo>
                <a:lnTo>
                  <a:pt x="3634999" y="40526"/>
                </a:lnTo>
                <a:lnTo>
                  <a:pt x="3682331" y="47655"/>
                </a:lnTo>
                <a:lnTo>
                  <a:pt x="3729600" y="55233"/>
                </a:lnTo>
                <a:lnTo>
                  <a:pt x="3776798" y="63233"/>
                </a:lnTo>
                <a:lnTo>
                  <a:pt x="3823920" y="71627"/>
                </a:lnTo>
                <a:lnTo>
                  <a:pt x="3870959" y="80385"/>
                </a:lnTo>
                <a:lnTo>
                  <a:pt x="3915066" y="89401"/>
                </a:lnTo>
                <a:lnTo>
                  <a:pt x="3959697" y="99909"/>
                </a:lnTo>
                <a:lnTo>
                  <a:pt x="4004818" y="111850"/>
                </a:lnTo>
                <a:lnTo>
                  <a:pt x="4050391" y="125167"/>
                </a:lnTo>
                <a:lnTo>
                  <a:pt x="4096380" y="139800"/>
                </a:lnTo>
                <a:lnTo>
                  <a:pt x="4142749" y="155690"/>
                </a:lnTo>
                <a:lnTo>
                  <a:pt x="4189460" y="172778"/>
                </a:lnTo>
                <a:lnTo>
                  <a:pt x="4236478" y="191007"/>
                </a:lnTo>
                <a:lnTo>
                  <a:pt x="4283767" y="210316"/>
                </a:lnTo>
                <a:lnTo>
                  <a:pt x="4331289" y="230647"/>
                </a:lnTo>
                <a:lnTo>
                  <a:pt x="4379008" y="251942"/>
                </a:lnTo>
                <a:lnTo>
                  <a:pt x="4426889" y="274141"/>
                </a:lnTo>
                <a:lnTo>
                  <a:pt x="4474893" y="297186"/>
                </a:lnTo>
                <a:lnTo>
                  <a:pt x="4522986" y="321017"/>
                </a:lnTo>
                <a:lnTo>
                  <a:pt x="4571130" y="345577"/>
                </a:lnTo>
                <a:lnTo>
                  <a:pt x="4619289" y="370806"/>
                </a:lnTo>
                <a:lnTo>
                  <a:pt x="4667427" y="396645"/>
                </a:lnTo>
                <a:lnTo>
                  <a:pt x="4715506" y="423036"/>
                </a:lnTo>
                <a:lnTo>
                  <a:pt x="4763492" y="449920"/>
                </a:lnTo>
                <a:lnTo>
                  <a:pt x="4811346" y="477238"/>
                </a:lnTo>
                <a:lnTo>
                  <a:pt x="4859034" y="504931"/>
                </a:lnTo>
                <a:lnTo>
                  <a:pt x="4906518" y="532940"/>
                </a:lnTo>
                <a:lnTo>
                  <a:pt x="4953761" y="561207"/>
                </a:lnTo>
                <a:lnTo>
                  <a:pt x="5000729" y="589673"/>
                </a:lnTo>
                <a:lnTo>
                  <a:pt x="5047383" y="618279"/>
                </a:lnTo>
                <a:lnTo>
                  <a:pt x="5093687" y="646966"/>
                </a:lnTo>
                <a:lnTo>
                  <a:pt x="5139606" y="675675"/>
                </a:lnTo>
                <a:lnTo>
                  <a:pt x="5185102" y="704348"/>
                </a:lnTo>
                <a:lnTo>
                  <a:pt x="5230140" y="732926"/>
                </a:lnTo>
                <a:lnTo>
                  <a:pt x="5274682" y="761349"/>
                </a:lnTo>
                <a:lnTo>
                  <a:pt x="5318693" y="789560"/>
                </a:lnTo>
                <a:lnTo>
                  <a:pt x="5362135" y="817499"/>
                </a:lnTo>
                <a:lnTo>
                  <a:pt x="5404973" y="845107"/>
                </a:lnTo>
                <a:lnTo>
                  <a:pt x="5447170" y="872327"/>
                </a:lnTo>
                <a:lnTo>
                  <a:pt x="5488689" y="899098"/>
                </a:lnTo>
                <a:lnTo>
                  <a:pt x="5529494" y="925362"/>
                </a:lnTo>
                <a:lnTo>
                  <a:pt x="5569549" y="951060"/>
                </a:lnTo>
                <a:lnTo>
                  <a:pt x="5608817" y="976134"/>
                </a:lnTo>
                <a:lnTo>
                  <a:pt x="5647261" y="1000525"/>
                </a:lnTo>
                <a:lnTo>
                  <a:pt x="5684846" y="1024173"/>
                </a:lnTo>
                <a:lnTo>
                  <a:pt x="5721535" y="1047021"/>
                </a:lnTo>
                <a:lnTo>
                  <a:pt x="5757291" y="1069008"/>
                </a:lnTo>
                <a:lnTo>
                  <a:pt x="5792078" y="1090077"/>
                </a:lnTo>
                <a:lnTo>
                  <a:pt x="5825859" y="1110169"/>
                </a:lnTo>
                <a:lnTo>
                  <a:pt x="5890259" y="1147185"/>
                </a:lnTo>
                <a:lnTo>
                  <a:pt x="5959729" y="1186516"/>
                </a:lnTo>
                <a:lnTo>
                  <a:pt x="6025572" y="1224501"/>
                </a:lnTo>
                <a:lnTo>
                  <a:pt x="6087914" y="1261141"/>
                </a:lnTo>
                <a:lnTo>
                  <a:pt x="6146877" y="1296440"/>
                </a:lnTo>
                <a:lnTo>
                  <a:pt x="6202584" y="1330399"/>
                </a:lnTo>
                <a:lnTo>
                  <a:pt x="6255160" y="1363020"/>
                </a:lnTo>
                <a:lnTo>
                  <a:pt x="6304727" y="1394307"/>
                </a:lnTo>
                <a:lnTo>
                  <a:pt x="6351410" y="1424261"/>
                </a:lnTo>
                <a:lnTo>
                  <a:pt x="6395330" y="1452884"/>
                </a:lnTo>
                <a:lnTo>
                  <a:pt x="6436613" y="1480179"/>
                </a:lnTo>
                <a:lnTo>
                  <a:pt x="6475382" y="1506149"/>
                </a:lnTo>
                <a:lnTo>
                  <a:pt x="6511759" y="1530794"/>
                </a:lnTo>
                <a:lnTo>
                  <a:pt x="6545868" y="1554119"/>
                </a:lnTo>
                <a:lnTo>
                  <a:pt x="6577833" y="1576124"/>
                </a:lnTo>
                <a:lnTo>
                  <a:pt x="6607778" y="1596813"/>
                </a:lnTo>
                <a:lnTo>
                  <a:pt x="6635825" y="1616187"/>
                </a:lnTo>
                <a:lnTo>
                  <a:pt x="6662098" y="1634249"/>
                </a:lnTo>
                <a:lnTo>
                  <a:pt x="6686720" y="1651001"/>
                </a:lnTo>
                <a:lnTo>
                  <a:pt x="6709815" y="1666446"/>
                </a:lnTo>
                <a:lnTo>
                  <a:pt x="6731507" y="1680585"/>
                </a:lnTo>
              </a:path>
            </a:pathLst>
          </a:custGeom>
          <a:ln w="38099">
            <a:solidFill>
              <a:srgbClr val="FF0000"/>
            </a:solidFill>
          </a:ln>
        </p:spPr>
        <p:txBody>
          <a:bodyPr wrap="square" lIns="0" tIns="0" rIns="0" bIns="0" rtlCol="0"/>
          <a:lstStyle/>
          <a:p>
            <a:endParaRPr sz="1588"/>
          </a:p>
        </p:txBody>
      </p:sp>
      <p:sp>
        <p:nvSpPr>
          <p:cNvPr id="11" name="object 11"/>
          <p:cNvSpPr/>
          <p:nvPr/>
        </p:nvSpPr>
        <p:spPr>
          <a:xfrm>
            <a:off x="3070412" y="4507552"/>
            <a:ext cx="1781735" cy="1303244"/>
          </a:xfrm>
          <a:custGeom>
            <a:avLst/>
            <a:gdLst/>
            <a:ahLst/>
            <a:cxnLst/>
            <a:rect l="l" t="t" r="r" b="b"/>
            <a:pathLst>
              <a:path w="2019300" h="1477009">
                <a:moveTo>
                  <a:pt x="0" y="409844"/>
                </a:moveTo>
                <a:lnTo>
                  <a:pt x="22924" y="364662"/>
                </a:lnTo>
                <a:lnTo>
                  <a:pt x="46232" y="320064"/>
                </a:lnTo>
                <a:lnTo>
                  <a:pt x="70311" y="276559"/>
                </a:lnTo>
                <a:lnTo>
                  <a:pt x="95543" y="234654"/>
                </a:lnTo>
                <a:lnTo>
                  <a:pt x="122315" y="194858"/>
                </a:lnTo>
                <a:lnTo>
                  <a:pt x="151009" y="157680"/>
                </a:lnTo>
                <a:lnTo>
                  <a:pt x="182013" y="123627"/>
                </a:lnTo>
                <a:lnTo>
                  <a:pt x="215709" y="93209"/>
                </a:lnTo>
                <a:lnTo>
                  <a:pt x="252483" y="66934"/>
                </a:lnTo>
                <a:lnTo>
                  <a:pt x="292720" y="45309"/>
                </a:lnTo>
                <a:lnTo>
                  <a:pt x="336803" y="28844"/>
                </a:lnTo>
                <a:lnTo>
                  <a:pt x="374802" y="18756"/>
                </a:lnTo>
                <a:lnTo>
                  <a:pt x="416580" y="10751"/>
                </a:lnTo>
                <a:lnTo>
                  <a:pt x="461577" y="4906"/>
                </a:lnTo>
                <a:lnTo>
                  <a:pt x="509233" y="1296"/>
                </a:lnTo>
                <a:lnTo>
                  <a:pt x="558989" y="0"/>
                </a:lnTo>
                <a:lnTo>
                  <a:pt x="610284" y="1092"/>
                </a:lnTo>
                <a:lnTo>
                  <a:pt x="662558" y="4650"/>
                </a:lnTo>
                <a:lnTo>
                  <a:pt x="715253" y="10751"/>
                </a:lnTo>
                <a:lnTo>
                  <a:pt x="767808" y="19472"/>
                </a:lnTo>
                <a:lnTo>
                  <a:pt x="819663" y="30888"/>
                </a:lnTo>
                <a:lnTo>
                  <a:pt x="870258" y="45076"/>
                </a:lnTo>
                <a:lnTo>
                  <a:pt x="919034" y="62114"/>
                </a:lnTo>
                <a:lnTo>
                  <a:pt x="965430" y="82078"/>
                </a:lnTo>
                <a:lnTo>
                  <a:pt x="1008887" y="105044"/>
                </a:lnTo>
                <a:lnTo>
                  <a:pt x="1045109" y="128215"/>
                </a:lnTo>
                <a:lnTo>
                  <a:pt x="1080134" y="154678"/>
                </a:lnTo>
                <a:lnTo>
                  <a:pt x="1114088" y="184155"/>
                </a:lnTo>
                <a:lnTo>
                  <a:pt x="1147095" y="216367"/>
                </a:lnTo>
                <a:lnTo>
                  <a:pt x="1179281" y="251035"/>
                </a:lnTo>
                <a:lnTo>
                  <a:pt x="1210770" y="287879"/>
                </a:lnTo>
                <a:lnTo>
                  <a:pt x="1241687" y="326621"/>
                </a:lnTo>
                <a:lnTo>
                  <a:pt x="1272158" y="366981"/>
                </a:lnTo>
                <a:lnTo>
                  <a:pt x="1302308" y="408681"/>
                </a:lnTo>
                <a:lnTo>
                  <a:pt x="1332261" y="451441"/>
                </a:lnTo>
                <a:lnTo>
                  <a:pt x="1362143" y="494983"/>
                </a:lnTo>
                <a:lnTo>
                  <a:pt x="1392078" y="539027"/>
                </a:lnTo>
                <a:lnTo>
                  <a:pt x="1422192" y="583294"/>
                </a:lnTo>
                <a:lnTo>
                  <a:pt x="1452610" y="627505"/>
                </a:lnTo>
                <a:lnTo>
                  <a:pt x="1483456" y="671381"/>
                </a:lnTo>
                <a:lnTo>
                  <a:pt x="1514855" y="714644"/>
                </a:lnTo>
                <a:lnTo>
                  <a:pt x="1542809" y="753090"/>
                </a:lnTo>
                <a:lnTo>
                  <a:pt x="1570788" y="792203"/>
                </a:lnTo>
                <a:lnTo>
                  <a:pt x="1598788" y="831942"/>
                </a:lnTo>
                <a:lnTo>
                  <a:pt x="1626808" y="872270"/>
                </a:lnTo>
                <a:lnTo>
                  <a:pt x="1654843" y="913147"/>
                </a:lnTo>
                <a:lnTo>
                  <a:pt x="1682891" y="954533"/>
                </a:lnTo>
                <a:lnTo>
                  <a:pt x="1710948" y="996389"/>
                </a:lnTo>
                <a:lnTo>
                  <a:pt x="1739011" y="1038677"/>
                </a:lnTo>
                <a:lnTo>
                  <a:pt x="1767077" y="1081356"/>
                </a:lnTo>
                <a:lnTo>
                  <a:pt x="1795144" y="1124389"/>
                </a:lnTo>
                <a:lnTo>
                  <a:pt x="1823207" y="1167735"/>
                </a:lnTo>
                <a:lnTo>
                  <a:pt x="1851264" y="1211355"/>
                </a:lnTo>
                <a:lnTo>
                  <a:pt x="1879312" y="1255210"/>
                </a:lnTo>
                <a:lnTo>
                  <a:pt x="1907347" y="1299262"/>
                </a:lnTo>
                <a:lnTo>
                  <a:pt x="1935367" y="1343470"/>
                </a:lnTo>
                <a:lnTo>
                  <a:pt x="1963367" y="1387796"/>
                </a:lnTo>
                <a:lnTo>
                  <a:pt x="1991346" y="1432200"/>
                </a:lnTo>
                <a:lnTo>
                  <a:pt x="2019299" y="1476644"/>
                </a:lnTo>
              </a:path>
            </a:pathLst>
          </a:custGeom>
          <a:ln w="38099">
            <a:solidFill>
              <a:srgbClr val="FF0000"/>
            </a:solidFill>
          </a:ln>
        </p:spPr>
        <p:txBody>
          <a:bodyPr wrap="square" lIns="0" tIns="0" rIns="0" bIns="0" rtlCol="0"/>
          <a:lstStyle/>
          <a:p>
            <a:endParaRPr sz="1588"/>
          </a:p>
        </p:txBody>
      </p:sp>
      <p:sp>
        <p:nvSpPr>
          <p:cNvPr id="12" name="object 12"/>
          <p:cNvSpPr/>
          <p:nvPr/>
        </p:nvSpPr>
        <p:spPr>
          <a:xfrm>
            <a:off x="6163235" y="4465767"/>
            <a:ext cx="3266515" cy="1344706"/>
          </a:xfrm>
          <a:custGeom>
            <a:avLst/>
            <a:gdLst/>
            <a:ahLst/>
            <a:cxnLst/>
            <a:rect l="l" t="t" r="r" b="b"/>
            <a:pathLst>
              <a:path w="3702050" h="1524000">
                <a:moveTo>
                  <a:pt x="0" y="1523999"/>
                </a:moveTo>
                <a:lnTo>
                  <a:pt x="40494" y="1483185"/>
                </a:lnTo>
                <a:lnTo>
                  <a:pt x="80965" y="1442412"/>
                </a:lnTo>
                <a:lnTo>
                  <a:pt x="121377" y="1401723"/>
                </a:lnTo>
                <a:lnTo>
                  <a:pt x="161695" y="1361158"/>
                </a:lnTo>
                <a:lnTo>
                  <a:pt x="201882" y="1320760"/>
                </a:lnTo>
                <a:lnTo>
                  <a:pt x="241904" y="1280570"/>
                </a:lnTo>
                <a:lnTo>
                  <a:pt x="281725" y="1240631"/>
                </a:lnTo>
                <a:lnTo>
                  <a:pt x="321310" y="1200983"/>
                </a:lnTo>
                <a:lnTo>
                  <a:pt x="360624" y="1161668"/>
                </a:lnTo>
                <a:lnTo>
                  <a:pt x="399630" y="1122728"/>
                </a:lnTo>
                <a:lnTo>
                  <a:pt x="438294" y="1084204"/>
                </a:lnTo>
                <a:lnTo>
                  <a:pt x="476581" y="1046139"/>
                </a:lnTo>
                <a:lnTo>
                  <a:pt x="514454" y="1008573"/>
                </a:lnTo>
                <a:lnTo>
                  <a:pt x="551878" y="971549"/>
                </a:lnTo>
                <a:lnTo>
                  <a:pt x="588818" y="935109"/>
                </a:lnTo>
                <a:lnTo>
                  <a:pt x="625239" y="899293"/>
                </a:lnTo>
                <a:lnTo>
                  <a:pt x="661106" y="864143"/>
                </a:lnTo>
                <a:lnTo>
                  <a:pt x="696381" y="829702"/>
                </a:lnTo>
                <a:lnTo>
                  <a:pt x="731032" y="796010"/>
                </a:lnTo>
                <a:lnTo>
                  <a:pt x="765021" y="763110"/>
                </a:lnTo>
                <a:lnTo>
                  <a:pt x="798314" y="731043"/>
                </a:lnTo>
                <a:lnTo>
                  <a:pt x="830874" y="699851"/>
                </a:lnTo>
                <a:lnTo>
                  <a:pt x="862668" y="669575"/>
                </a:lnTo>
                <a:lnTo>
                  <a:pt x="893659" y="640257"/>
                </a:lnTo>
                <a:lnTo>
                  <a:pt x="923812" y="611939"/>
                </a:lnTo>
                <a:lnTo>
                  <a:pt x="953091" y="584662"/>
                </a:lnTo>
                <a:lnTo>
                  <a:pt x="981461" y="558469"/>
                </a:lnTo>
                <a:lnTo>
                  <a:pt x="1064157" y="483481"/>
                </a:lnTo>
                <a:lnTo>
                  <a:pt x="1113740" y="438891"/>
                </a:lnTo>
                <a:lnTo>
                  <a:pt x="1158446" y="399111"/>
                </a:lnTo>
                <a:lnTo>
                  <a:pt x="1199082" y="363627"/>
                </a:lnTo>
                <a:lnTo>
                  <a:pt x="1236454" y="331922"/>
                </a:lnTo>
                <a:lnTo>
                  <a:pt x="1271371" y="303480"/>
                </a:lnTo>
                <a:lnTo>
                  <a:pt x="1304639" y="277785"/>
                </a:lnTo>
                <a:lnTo>
                  <a:pt x="1337067" y="254321"/>
                </a:lnTo>
                <a:lnTo>
                  <a:pt x="1369462" y="232571"/>
                </a:lnTo>
                <a:lnTo>
                  <a:pt x="1402630" y="212021"/>
                </a:lnTo>
                <a:lnTo>
                  <a:pt x="1437380" y="192153"/>
                </a:lnTo>
                <a:lnTo>
                  <a:pt x="1474520" y="172451"/>
                </a:lnTo>
                <a:lnTo>
                  <a:pt x="1514855" y="152399"/>
                </a:lnTo>
                <a:lnTo>
                  <a:pt x="1560773" y="130512"/>
                </a:lnTo>
                <a:lnTo>
                  <a:pt x="1607749" y="109890"/>
                </a:lnTo>
                <a:lnTo>
                  <a:pt x="1655635" y="90654"/>
                </a:lnTo>
                <a:lnTo>
                  <a:pt x="1704283" y="72926"/>
                </a:lnTo>
                <a:lnTo>
                  <a:pt x="1753545" y="56828"/>
                </a:lnTo>
                <a:lnTo>
                  <a:pt x="1803272" y="42481"/>
                </a:lnTo>
                <a:lnTo>
                  <a:pt x="1853318" y="30008"/>
                </a:lnTo>
                <a:lnTo>
                  <a:pt x="1903532" y="19529"/>
                </a:lnTo>
                <a:lnTo>
                  <a:pt x="1953767" y="11168"/>
                </a:lnTo>
                <a:lnTo>
                  <a:pt x="2003876" y="5044"/>
                </a:lnTo>
                <a:lnTo>
                  <a:pt x="2053709" y="1281"/>
                </a:lnTo>
                <a:lnTo>
                  <a:pt x="2103119" y="0"/>
                </a:lnTo>
                <a:lnTo>
                  <a:pt x="2152530" y="1543"/>
                </a:lnTo>
                <a:lnTo>
                  <a:pt x="2202370" y="5997"/>
                </a:lnTo>
                <a:lnTo>
                  <a:pt x="2252495" y="13096"/>
                </a:lnTo>
                <a:lnTo>
                  <a:pt x="2302763" y="22577"/>
                </a:lnTo>
                <a:lnTo>
                  <a:pt x="2353032" y="34175"/>
                </a:lnTo>
                <a:lnTo>
                  <a:pt x="2403157" y="47624"/>
                </a:lnTo>
                <a:lnTo>
                  <a:pt x="2452997" y="62662"/>
                </a:lnTo>
                <a:lnTo>
                  <a:pt x="2502407" y="79022"/>
                </a:lnTo>
                <a:lnTo>
                  <a:pt x="2551247" y="96440"/>
                </a:lnTo>
                <a:lnTo>
                  <a:pt x="2599372" y="114652"/>
                </a:lnTo>
                <a:lnTo>
                  <a:pt x="2646640" y="133394"/>
                </a:lnTo>
                <a:lnTo>
                  <a:pt x="2692907" y="152399"/>
                </a:lnTo>
                <a:lnTo>
                  <a:pt x="2737700" y="172221"/>
                </a:lnTo>
                <a:lnTo>
                  <a:pt x="2781497" y="193498"/>
                </a:lnTo>
                <a:lnTo>
                  <a:pt x="2824448" y="216098"/>
                </a:lnTo>
                <a:lnTo>
                  <a:pt x="2866700" y="239888"/>
                </a:lnTo>
                <a:lnTo>
                  <a:pt x="2908402" y="264737"/>
                </a:lnTo>
                <a:lnTo>
                  <a:pt x="2949701" y="290512"/>
                </a:lnTo>
                <a:lnTo>
                  <a:pt x="2990747" y="317081"/>
                </a:lnTo>
                <a:lnTo>
                  <a:pt x="3031687" y="344311"/>
                </a:lnTo>
                <a:lnTo>
                  <a:pt x="3072669" y="372070"/>
                </a:lnTo>
                <a:lnTo>
                  <a:pt x="3113842" y="400226"/>
                </a:lnTo>
                <a:lnTo>
                  <a:pt x="3155353" y="428647"/>
                </a:lnTo>
                <a:lnTo>
                  <a:pt x="3197351" y="457199"/>
                </a:lnTo>
                <a:lnTo>
                  <a:pt x="3239291" y="486146"/>
                </a:lnTo>
                <a:lnTo>
                  <a:pt x="3281284" y="515796"/>
                </a:lnTo>
                <a:lnTo>
                  <a:pt x="3323320" y="546092"/>
                </a:lnTo>
                <a:lnTo>
                  <a:pt x="3365387" y="576975"/>
                </a:lnTo>
                <a:lnTo>
                  <a:pt x="3407475" y="608387"/>
                </a:lnTo>
                <a:lnTo>
                  <a:pt x="3449573" y="640270"/>
                </a:lnTo>
                <a:lnTo>
                  <a:pt x="3491672" y="672566"/>
                </a:lnTo>
                <a:lnTo>
                  <a:pt x="3533760" y="705216"/>
                </a:lnTo>
                <a:lnTo>
                  <a:pt x="3575827" y="738163"/>
                </a:lnTo>
                <a:lnTo>
                  <a:pt x="3617863" y="771348"/>
                </a:lnTo>
                <a:lnTo>
                  <a:pt x="3659855" y="804713"/>
                </a:lnTo>
                <a:lnTo>
                  <a:pt x="3701795" y="838199"/>
                </a:lnTo>
              </a:path>
            </a:pathLst>
          </a:custGeom>
          <a:ln w="38099">
            <a:solidFill>
              <a:srgbClr val="FF0000"/>
            </a:solidFill>
          </a:ln>
        </p:spPr>
        <p:txBody>
          <a:bodyPr wrap="square" lIns="0" tIns="0" rIns="0" bIns="0" rtlCol="0"/>
          <a:lstStyle/>
          <a:p>
            <a:endParaRPr sz="1588"/>
          </a:p>
        </p:txBody>
      </p:sp>
      <p:sp>
        <p:nvSpPr>
          <p:cNvPr id="13" name="object 13"/>
          <p:cNvSpPr txBox="1"/>
          <p:nvPr/>
        </p:nvSpPr>
        <p:spPr>
          <a:xfrm rot="1560000">
            <a:off x="7942829" y="5019649"/>
            <a:ext cx="1537399" cy="282129"/>
          </a:xfrm>
          <a:prstGeom prst="rect">
            <a:avLst/>
          </a:prstGeom>
        </p:spPr>
        <p:txBody>
          <a:bodyPr vert="horz" wrap="square" lIns="0" tIns="0" rIns="0" bIns="0" rtlCol="0">
            <a:spAutoFit/>
          </a:bodyPr>
          <a:lstStyle/>
          <a:p>
            <a:pPr>
              <a:lnSpc>
                <a:spcPts val="2193"/>
              </a:lnSpc>
            </a:pPr>
            <a:r>
              <a:rPr sz="3441" spc="-59" baseline="2136" dirty="0">
                <a:solidFill>
                  <a:srgbClr val="3232FF"/>
                </a:solidFill>
                <a:latin typeface="Times New Roman"/>
                <a:cs typeface="Times New Roman"/>
              </a:rPr>
              <a:t>M</a:t>
            </a:r>
            <a:r>
              <a:rPr sz="3441" spc="-59" baseline="1068" dirty="0">
                <a:solidFill>
                  <a:srgbClr val="3232FF"/>
                </a:solidFill>
                <a:latin typeface="Times New Roman"/>
                <a:cs typeface="Times New Roman"/>
              </a:rPr>
              <a:t>ain</a:t>
            </a:r>
            <a:r>
              <a:rPr sz="2294" spc="-40" dirty="0">
                <a:solidFill>
                  <a:srgbClr val="3232FF"/>
                </a:solidFill>
                <a:latin typeface="Times New Roman"/>
                <a:cs typeface="Times New Roman"/>
              </a:rPr>
              <a:t>te</a:t>
            </a:r>
            <a:r>
              <a:rPr sz="3441" spc="-59" baseline="-1068" dirty="0">
                <a:solidFill>
                  <a:srgbClr val="3232FF"/>
                </a:solidFill>
                <a:latin typeface="Times New Roman"/>
                <a:cs typeface="Times New Roman"/>
              </a:rPr>
              <a:t>nan</a:t>
            </a:r>
            <a:r>
              <a:rPr sz="3441" spc="-59" baseline="-2136" dirty="0">
                <a:solidFill>
                  <a:srgbClr val="3232FF"/>
                </a:solidFill>
                <a:latin typeface="Times New Roman"/>
                <a:cs typeface="Times New Roman"/>
              </a:rPr>
              <a:t>ce</a:t>
            </a:r>
            <a:endParaRPr sz="3441" baseline="-2136">
              <a:latin typeface="Times New Roman"/>
              <a:cs typeface="Times New Roman"/>
            </a:endParaRPr>
          </a:p>
        </p:txBody>
      </p:sp>
      <p:sp>
        <p:nvSpPr>
          <p:cNvPr id="14" name="object 14"/>
          <p:cNvSpPr txBox="1"/>
          <p:nvPr/>
        </p:nvSpPr>
        <p:spPr>
          <a:xfrm>
            <a:off x="6420968" y="2963530"/>
            <a:ext cx="848846" cy="365492"/>
          </a:xfrm>
          <a:prstGeom prst="rect">
            <a:avLst/>
          </a:prstGeom>
        </p:spPr>
        <p:txBody>
          <a:bodyPr vert="horz" wrap="square" lIns="0" tIns="12326" rIns="0" bIns="0" rtlCol="0">
            <a:spAutoFit/>
          </a:bodyPr>
          <a:lstStyle/>
          <a:p>
            <a:pPr marL="11206">
              <a:spcBef>
                <a:spcPts val="97"/>
              </a:spcBef>
            </a:pPr>
            <a:r>
              <a:rPr sz="2294" spc="-4" dirty="0">
                <a:solidFill>
                  <a:srgbClr val="3232FF"/>
                </a:solidFill>
                <a:latin typeface="Times New Roman"/>
                <a:cs typeface="Times New Roman"/>
              </a:rPr>
              <a:t>Project</a:t>
            </a:r>
            <a:endParaRPr sz="2294">
              <a:latin typeface="Times New Roman"/>
              <a:cs typeface="Times New Roman"/>
            </a:endParaRPr>
          </a:p>
        </p:txBody>
      </p:sp>
      <p:sp>
        <p:nvSpPr>
          <p:cNvPr id="15" name="object 15"/>
          <p:cNvSpPr txBox="1"/>
          <p:nvPr/>
        </p:nvSpPr>
        <p:spPr>
          <a:xfrm>
            <a:off x="6091516" y="4322779"/>
            <a:ext cx="1062878" cy="608093"/>
          </a:xfrm>
          <a:prstGeom prst="rect">
            <a:avLst/>
          </a:prstGeom>
        </p:spPr>
        <p:txBody>
          <a:bodyPr vert="horz" wrap="square" lIns="0" tIns="10646" rIns="0" bIns="0" rtlCol="0">
            <a:spAutoFit/>
          </a:bodyPr>
          <a:lstStyle/>
          <a:p>
            <a:pPr marL="11206" marR="4483" indent="182666">
              <a:spcBef>
                <a:spcPts val="84"/>
              </a:spcBef>
            </a:pPr>
            <a:r>
              <a:rPr sz="1941" spc="-4" dirty="0">
                <a:solidFill>
                  <a:srgbClr val="3232FF"/>
                </a:solidFill>
                <a:latin typeface="Times New Roman"/>
                <a:cs typeface="Times New Roman"/>
              </a:rPr>
              <a:t>Test &amp;  </a:t>
            </a:r>
            <a:r>
              <a:rPr sz="1941" spc="-9" dirty="0">
                <a:solidFill>
                  <a:srgbClr val="3232FF"/>
                </a:solidFill>
                <a:latin typeface="Times New Roman"/>
                <a:cs typeface="Times New Roman"/>
              </a:rPr>
              <a:t>Va</a:t>
            </a:r>
            <a:r>
              <a:rPr sz="1941" spc="-4" dirty="0">
                <a:solidFill>
                  <a:srgbClr val="3232FF"/>
                </a:solidFill>
                <a:latin typeface="Times New Roman"/>
                <a:cs typeface="Times New Roman"/>
              </a:rPr>
              <a:t>li</a:t>
            </a:r>
            <a:r>
              <a:rPr sz="1941" dirty="0">
                <a:solidFill>
                  <a:srgbClr val="3232FF"/>
                </a:solidFill>
                <a:latin typeface="Times New Roman"/>
                <a:cs typeface="Times New Roman"/>
              </a:rPr>
              <a:t>d</a:t>
            </a:r>
            <a:r>
              <a:rPr sz="1941" spc="-9" dirty="0">
                <a:solidFill>
                  <a:srgbClr val="3232FF"/>
                </a:solidFill>
                <a:latin typeface="Times New Roman"/>
                <a:cs typeface="Times New Roman"/>
              </a:rPr>
              <a:t>a</a:t>
            </a:r>
            <a:r>
              <a:rPr sz="1941" spc="-4" dirty="0">
                <a:solidFill>
                  <a:srgbClr val="3232FF"/>
                </a:solidFill>
                <a:latin typeface="Times New Roman"/>
                <a:cs typeface="Times New Roman"/>
              </a:rPr>
              <a:t>ti</a:t>
            </a:r>
            <a:r>
              <a:rPr sz="1941" dirty="0">
                <a:solidFill>
                  <a:srgbClr val="3232FF"/>
                </a:solidFill>
                <a:latin typeface="Times New Roman"/>
                <a:cs typeface="Times New Roman"/>
              </a:rPr>
              <a:t>o</a:t>
            </a:r>
            <a:r>
              <a:rPr sz="1941" spc="-4" dirty="0">
                <a:solidFill>
                  <a:srgbClr val="3232FF"/>
                </a:solidFill>
                <a:latin typeface="Times New Roman"/>
                <a:cs typeface="Times New Roman"/>
              </a:rPr>
              <a:t>n</a:t>
            </a:r>
            <a:endParaRPr sz="1941">
              <a:latin typeface="Times New Roman"/>
              <a:cs typeface="Times New Roman"/>
            </a:endParaRPr>
          </a:p>
        </p:txBody>
      </p:sp>
      <p:sp>
        <p:nvSpPr>
          <p:cNvPr id="16" name="object 16"/>
          <p:cNvSpPr txBox="1"/>
          <p:nvPr/>
        </p:nvSpPr>
        <p:spPr>
          <a:xfrm>
            <a:off x="4325917" y="4420942"/>
            <a:ext cx="1294840" cy="608093"/>
          </a:xfrm>
          <a:prstGeom prst="rect">
            <a:avLst/>
          </a:prstGeom>
        </p:spPr>
        <p:txBody>
          <a:bodyPr vert="horz" wrap="square" lIns="0" tIns="10646" rIns="0" bIns="0" rtlCol="0">
            <a:spAutoFit/>
          </a:bodyPr>
          <a:lstStyle/>
          <a:p>
            <a:pPr marL="11206" marR="4483">
              <a:spcBef>
                <a:spcPts val="84"/>
              </a:spcBef>
            </a:pPr>
            <a:r>
              <a:rPr sz="1941" spc="-4" dirty="0">
                <a:solidFill>
                  <a:srgbClr val="3232FF"/>
                </a:solidFill>
                <a:latin typeface="Times New Roman"/>
                <a:cs typeface="Times New Roman"/>
              </a:rPr>
              <a:t>Design code  </a:t>
            </a:r>
            <a:r>
              <a:rPr sz="1941" dirty="0">
                <a:solidFill>
                  <a:srgbClr val="3232FF"/>
                </a:solidFill>
                <a:latin typeface="Times New Roman"/>
                <a:cs typeface="Times New Roman"/>
              </a:rPr>
              <a:t>d</a:t>
            </a:r>
            <a:r>
              <a:rPr sz="1941" spc="-9" dirty="0">
                <a:solidFill>
                  <a:srgbClr val="3232FF"/>
                </a:solidFill>
                <a:latin typeface="Times New Roman"/>
                <a:cs typeface="Times New Roman"/>
              </a:rPr>
              <a:t>e</a:t>
            </a:r>
            <a:r>
              <a:rPr sz="1941" dirty="0">
                <a:solidFill>
                  <a:srgbClr val="3232FF"/>
                </a:solidFill>
                <a:latin typeface="Times New Roman"/>
                <a:cs typeface="Times New Roman"/>
              </a:rPr>
              <a:t>v</a:t>
            </a:r>
            <a:r>
              <a:rPr sz="1941" spc="-9" dirty="0">
                <a:solidFill>
                  <a:srgbClr val="3232FF"/>
                </a:solidFill>
                <a:latin typeface="Times New Roman"/>
                <a:cs typeface="Times New Roman"/>
              </a:rPr>
              <a:t>e</a:t>
            </a:r>
            <a:r>
              <a:rPr sz="1941" spc="-4" dirty="0">
                <a:solidFill>
                  <a:srgbClr val="3232FF"/>
                </a:solidFill>
                <a:latin typeface="Times New Roman"/>
                <a:cs typeface="Times New Roman"/>
              </a:rPr>
              <a:t>l</a:t>
            </a:r>
            <a:r>
              <a:rPr sz="1941" dirty="0">
                <a:solidFill>
                  <a:srgbClr val="3232FF"/>
                </a:solidFill>
                <a:latin typeface="Times New Roman"/>
                <a:cs typeface="Times New Roman"/>
              </a:rPr>
              <a:t>op</a:t>
            </a:r>
            <a:r>
              <a:rPr sz="1941" spc="-22" dirty="0">
                <a:solidFill>
                  <a:srgbClr val="3232FF"/>
                </a:solidFill>
                <a:latin typeface="Times New Roman"/>
                <a:cs typeface="Times New Roman"/>
              </a:rPr>
              <a:t>m</a:t>
            </a:r>
            <a:r>
              <a:rPr sz="1941" spc="-9" dirty="0">
                <a:solidFill>
                  <a:srgbClr val="3232FF"/>
                </a:solidFill>
                <a:latin typeface="Times New Roman"/>
                <a:cs typeface="Times New Roman"/>
              </a:rPr>
              <a:t>e</a:t>
            </a:r>
            <a:r>
              <a:rPr sz="1941" dirty="0">
                <a:solidFill>
                  <a:srgbClr val="3232FF"/>
                </a:solidFill>
                <a:latin typeface="Times New Roman"/>
                <a:cs typeface="Times New Roman"/>
              </a:rPr>
              <a:t>n</a:t>
            </a:r>
            <a:r>
              <a:rPr sz="1941" spc="-4" dirty="0">
                <a:solidFill>
                  <a:srgbClr val="3232FF"/>
                </a:solidFill>
                <a:latin typeface="Times New Roman"/>
                <a:cs typeface="Times New Roman"/>
              </a:rPr>
              <a:t>t</a:t>
            </a:r>
            <a:endParaRPr sz="1941">
              <a:latin typeface="Times New Roman"/>
              <a:cs typeface="Times New Roman"/>
            </a:endParaRPr>
          </a:p>
        </p:txBody>
      </p:sp>
      <p:sp>
        <p:nvSpPr>
          <p:cNvPr id="17" name="object 17"/>
          <p:cNvSpPr txBox="1"/>
          <p:nvPr/>
        </p:nvSpPr>
        <p:spPr>
          <a:xfrm>
            <a:off x="2320962" y="4782668"/>
            <a:ext cx="1577788" cy="611404"/>
          </a:xfrm>
          <a:prstGeom prst="rect">
            <a:avLst/>
          </a:prstGeom>
        </p:spPr>
        <p:txBody>
          <a:bodyPr vert="horz" wrap="square" lIns="0" tIns="21291" rIns="0" bIns="0" rtlCol="0">
            <a:spAutoFit/>
          </a:bodyPr>
          <a:lstStyle/>
          <a:p>
            <a:pPr marL="11206" marR="4483" indent="92453">
              <a:lnSpc>
                <a:spcPts val="2321"/>
              </a:lnSpc>
              <a:spcBef>
                <a:spcPts val="168"/>
              </a:spcBef>
            </a:pPr>
            <a:r>
              <a:rPr sz="1941" spc="-4" dirty="0">
                <a:solidFill>
                  <a:srgbClr val="3232FF"/>
                </a:solidFill>
                <a:latin typeface="Times New Roman"/>
                <a:cs typeface="Times New Roman"/>
              </a:rPr>
              <a:t>Requirements  &amp;</a:t>
            </a:r>
            <a:r>
              <a:rPr sz="1941" spc="-40" dirty="0">
                <a:solidFill>
                  <a:srgbClr val="3232FF"/>
                </a:solidFill>
                <a:latin typeface="Times New Roman"/>
                <a:cs typeface="Times New Roman"/>
              </a:rPr>
              <a:t> </a:t>
            </a:r>
            <a:r>
              <a:rPr sz="1941" spc="-4" dirty="0">
                <a:solidFill>
                  <a:srgbClr val="3232FF"/>
                </a:solidFill>
                <a:latin typeface="Times New Roman"/>
                <a:cs typeface="Times New Roman"/>
              </a:rPr>
              <a:t>Specification</a:t>
            </a:r>
            <a:endParaRPr sz="1941">
              <a:latin typeface="Times New Roman"/>
              <a:cs typeface="Times New Roman"/>
            </a:endParaRPr>
          </a:p>
        </p:txBody>
      </p:sp>
      <p:sp>
        <p:nvSpPr>
          <p:cNvPr id="18" name="object 18"/>
          <p:cNvSpPr txBox="1"/>
          <p:nvPr/>
        </p:nvSpPr>
        <p:spPr>
          <a:xfrm>
            <a:off x="8518710" y="5936252"/>
            <a:ext cx="588869" cy="337238"/>
          </a:xfrm>
          <a:prstGeom prst="rect">
            <a:avLst/>
          </a:prstGeom>
        </p:spPr>
        <p:txBody>
          <a:bodyPr vert="horz" wrap="square" lIns="0" tIns="11206" rIns="0" bIns="0" rtlCol="0">
            <a:spAutoFit/>
          </a:bodyPr>
          <a:lstStyle/>
          <a:p>
            <a:pPr marL="11206">
              <a:spcBef>
                <a:spcPts val="88"/>
              </a:spcBef>
            </a:pPr>
            <a:r>
              <a:rPr sz="2118" spc="-4" dirty="0">
                <a:solidFill>
                  <a:srgbClr val="0000FF"/>
                </a:solidFill>
                <a:latin typeface="Times New Roman"/>
                <a:cs typeface="Times New Roman"/>
              </a:rPr>
              <a:t>T</a:t>
            </a:r>
            <a:r>
              <a:rPr sz="2118" dirty="0">
                <a:solidFill>
                  <a:srgbClr val="0000FF"/>
                </a:solidFill>
                <a:latin typeface="Times New Roman"/>
                <a:cs typeface="Times New Roman"/>
              </a:rPr>
              <a:t>i</a:t>
            </a:r>
            <a:r>
              <a:rPr sz="2118" spc="-22" dirty="0">
                <a:solidFill>
                  <a:srgbClr val="0000FF"/>
                </a:solidFill>
                <a:latin typeface="Times New Roman"/>
                <a:cs typeface="Times New Roman"/>
              </a:rPr>
              <a:t>m</a:t>
            </a:r>
            <a:r>
              <a:rPr sz="2118" dirty="0">
                <a:solidFill>
                  <a:srgbClr val="0000FF"/>
                </a:solidFill>
                <a:latin typeface="Times New Roman"/>
                <a:cs typeface="Times New Roman"/>
              </a:rPr>
              <a:t>e</a:t>
            </a:r>
            <a:endParaRPr sz="2118">
              <a:latin typeface="Times New Roman"/>
              <a:cs typeface="Times New Roman"/>
            </a:endParaRPr>
          </a:p>
        </p:txBody>
      </p:sp>
      <p:sp>
        <p:nvSpPr>
          <p:cNvPr id="19" name="object 19"/>
          <p:cNvSpPr/>
          <p:nvPr/>
        </p:nvSpPr>
        <p:spPr>
          <a:xfrm>
            <a:off x="3810000" y="5697519"/>
            <a:ext cx="6051176" cy="168088"/>
          </a:xfrm>
          <a:custGeom>
            <a:avLst/>
            <a:gdLst/>
            <a:ahLst/>
            <a:cxnLst/>
            <a:rect l="l" t="t" r="r" b="b"/>
            <a:pathLst>
              <a:path w="6858000" h="190500">
                <a:moveTo>
                  <a:pt x="6743700" y="96012"/>
                </a:moveTo>
                <a:lnTo>
                  <a:pt x="6727976" y="76200"/>
                </a:lnTo>
                <a:lnTo>
                  <a:pt x="0" y="76200"/>
                </a:lnTo>
                <a:lnTo>
                  <a:pt x="0" y="114300"/>
                </a:lnTo>
                <a:lnTo>
                  <a:pt x="6728951" y="114300"/>
                </a:lnTo>
                <a:lnTo>
                  <a:pt x="6743700" y="96012"/>
                </a:lnTo>
                <a:close/>
              </a:path>
              <a:path w="6858000" h="190500">
                <a:moveTo>
                  <a:pt x="6858000" y="96012"/>
                </a:moveTo>
                <a:lnTo>
                  <a:pt x="6667500" y="0"/>
                </a:lnTo>
                <a:lnTo>
                  <a:pt x="6727976" y="76200"/>
                </a:lnTo>
                <a:lnTo>
                  <a:pt x="6743700" y="76200"/>
                </a:lnTo>
                <a:lnTo>
                  <a:pt x="6743700" y="152704"/>
                </a:lnTo>
                <a:lnTo>
                  <a:pt x="6858000" y="96012"/>
                </a:lnTo>
                <a:close/>
              </a:path>
              <a:path w="6858000" h="190500">
                <a:moveTo>
                  <a:pt x="6743700" y="152704"/>
                </a:moveTo>
                <a:lnTo>
                  <a:pt x="6743700" y="114300"/>
                </a:lnTo>
                <a:lnTo>
                  <a:pt x="6728951" y="114300"/>
                </a:lnTo>
                <a:lnTo>
                  <a:pt x="6667500" y="190500"/>
                </a:lnTo>
                <a:lnTo>
                  <a:pt x="6743700" y="152704"/>
                </a:lnTo>
                <a:close/>
              </a:path>
              <a:path w="6858000" h="190500">
                <a:moveTo>
                  <a:pt x="6743700" y="96012"/>
                </a:moveTo>
                <a:lnTo>
                  <a:pt x="6743700" y="76200"/>
                </a:lnTo>
                <a:lnTo>
                  <a:pt x="6727976" y="76200"/>
                </a:lnTo>
                <a:lnTo>
                  <a:pt x="6743700" y="96012"/>
                </a:lnTo>
                <a:close/>
              </a:path>
              <a:path w="6858000" h="190500">
                <a:moveTo>
                  <a:pt x="6743700" y="114300"/>
                </a:moveTo>
                <a:lnTo>
                  <a:pt x="6743700" y="96012"/>
                </a:lnTo>
                <a:lnTo>
                  <a:pt x="6728951" y="114300"/>
                </a:lnTo>
                <a:lnTo>
                  <a:pt x="6743700" y="114300"/>
                </a:lnTo>
                <a:close/>
              </a:path>
            </a:pathLst>
          </a:custGeom>
          <a:solidFill>
            <a:srgbClr val="FF0000"/>
          </a:solidFill>
        </p:spPr>
        <p:txBody>
          <a:bodyPr wrap="square" lIns="0" tIns="0" rIns="0" bIns="0" rtlCol="0"/>
          <a:lstStyle/>
          <a:p>
            <a:endParaRPr sz="1588"/>
          </a:p>
        </p:txBody>
      </p:sp>
      <p:sp>
        <p:nvSpPr>
          <p:cNvPr id="20" name="object 2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151</a:t>
            </a:r>
            <a:endParaRPr sz="1235">
              <a:latin typeface="Arial"/>
              <a:cs typeface="Arial"/>
            </a:endParaRPr>
          </a:p>
        </p:txBody>
      </p:sp>
    </p:spTree>
    <p:extLst>
      <p:ext uri="{BB962C8B-B14F-4D97-AF65-F5344CB8AC3E}">
        <p14:creationId xmlns:p14="http://schemas.microsoft.com/office/powerpoint/2010/main" val="16189319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46177" y="2678654"/>
            <a:ext cx="1492623" cy="2026584"/>
          </a:xfrm>
          <a:custGeom>
            <a:avLst/>
            <a:gdLst/>
            <a:ahLst/>
            <a:cxnLst/>
            <a:rect l="l" t="t" r="r" b="b"/>
            <a:pathLst>
              <a:path w="1691639" h="2296795">
                <a:moveTo>
                  <a:pt x="60805" y="2180786"/>
                </a:moveTo>
                <a:lnTo>
                  <a:pt x="35052" y="2086356"/>
                </a:lnTo>
                <a:lnTo>
                  <a:pt x="0" y="2296668"/>
                </a:lnTo>
                <a:lnTo>
                  <a:pt x="51816" y="2269924"/>
                </a:lnTo>
                <a:lnTo>
                  <a:pt x="51816" y="2193036"/>
                </a:lnTo>
                <a:lnTo>
                  <a:pt x="60805" y="2180786"/>
                </a:lnTo>
                <a:close/>
              </a:path>
              <a:path w="1691639" h="2296795">
                <a:moveTo>
                  <a:pt x="91920" y="2202771"/>
                </a:moveTo>
                <a:lnTo>
                  <a:pt x="67056" y="2203704"/>
                </a:lnTo>
                <a:lnTo>
                  <a:pt x="60805" y="2180786"/>
                </a:lnTo>
                <a:lnTo>
                  <a:pt x="51816" y="2193036"/>
                </a:lnTo>
                <a:lnTo>
                  <a:pt x="82296" y="2215896"/>
                </a:lnTo>
                <a:lnTo>
                  <a:pt x="91920" y="2202771"/>
                </a:lnTo>
                <a:close/>
              </a:path>
              <a:path w="1691639" h="2296795">
                <a:moveTo>
                  <a:pt x="188976" y="2199132"/>
                </a:moveTo>
                <a:lnTo>
                  <a:pt x="91920" y="2202771"/>
                </a:lnTo>
                <a:lnTo>
                  <a:pt x="82296" y="2215896"/>
                </a:lnTo>
                <a:lnTo>
                  <a:pt x="51816" y="2193036"/>
                </a:lnTo>
                <a:lnTo>
                  <a:pt x="51816" y="2269924"/>
                </a:lnTo>
                <a:lnTo>
                  <a:pt x="188976" y="2199132"/>
                </a:lnTo>
                <a:close/>
              </a:path>
              <a:path w="1691639" h="2296795">
                <a:moveTo>
                  <a:pt x="1691640" y="21336"/>
                </a:moveTo>
                <a:lnTo>
                  <a:pt x="1661160" y="0"/>
                </a:lnTo>
                <a:lnTo>
                  <a:pt x="60805" y="2180786"/>
                </a:lnTo>
                <a:lnTo>
                  <a:pt x="67056" y="2203704"/>
                </a:lnTo>
                <a:lnTo>
                  <a:pt x="91920" y="2202771"/>
                </a:lnTo>
                <a:lnTo>
                  <a:pt x="1691640" y="21336"/>
                </a:lnTo>
                <a:close/>
              </a:path>
            </a:pathLst>
          </a:custGeom>
          <a:solidFill>
            <a:srgbClr val="3265FF"/>
          </a:solidFill>
        </p:spPr>
        <p:txBody>
          <a:bodyPr wrap="square" lIns="0" tIns="0" rIns="0" bIns="0" rtlCol="0"/>
          <a:lstStyle/>
          <a:p>
            <a:endParaRPr sz="1588"/>
          </a:p>
        </p:txBody>
      </p:sp>
      <p:sp>
        <p:nvSpPr>
          <p:cNvPr id="3" name="object 3"/>
          <p:cNvSpPr/>
          <p:nvPr/>
        </p:nvSpPr>
        <p:spPr>
          <a:xfrm>
            <a:off x="5611906" y="2677309"/>
            <a:ext cx="1559858" cy="2095500"/>
          </a:xfrm>
          <a:custGeom>
            <a:avLst/>
            <a:gdLst/>
            <a:ahLst/>
            <a:cxnLst/>
            <a:rect l="l" t="t" r="r" b="b"/>
            <a:pathLst>
              <a:path w="1767839" h="2374900">
                <a:moveTo>
                  <a:pt x="1705727" y="2258930"/>
                </a:moveTo>
                <a:lnTo>
                  <a:pt x="30480" y="0"/>
                </a:lnTo>
                <a:lnTo>
                  <a:pt x="0" y="22860"/>
                </a:lnTo>
                <a:lnTo>
                  <a:pt x="1675446" y="2282059"/>
                </a:lnTo>
                <a:lnTo>
                  <a:pt x="1698292" y="2282915"/>
                </a:lnTo>
                <a:lnTo>
                  <a:pt x="1699517" y="2281997"/>
                </a:lnTo>
                <a:lnTo>
                  <a:pt x="1705727" y="2258930"/>
                </a:lnTo>
                <a:close/>
              </a:path>
              <a:path w="1767839" h="2374900">
                <a:moveTo>
                  <a:pt x="1714500" y="2347508"/>
                </a:moveTo>
                <a:lnTo>
                  <a:pt x="1714500" y="2270760"/>
                </a:lnTo>
                <a:lnTo>
                  <a:pt x="1699517" y="2281997"/>
                </a:lnTo>
                <a:lnTo>
                  <a:pt x="1699260" y="2282952"/>
                </a:lnTo>
                <a:lnTo>
                  <a:pt x="1698292" y="2282915"/>
                </a:lnTo>
                <a:lnTo>
                  <a:pt x="1684020" y="2293620"/>
                </a:lnTo>
                <a:lnTo>
                  <a:pt x="1675446" y="2282059"/>
                </a:lnTo>
                <a:lnTo>
                  <a:pt x="1577340" y="2278380"/>
                </a:lnTo>
                <a:lnTo>
                  <a:pt x="1714500" y="2347508"/>
                </a:lnTo>
                <a:close/>
              </a:path>
              <a:path w="1767839" h="2374900">
                <a:moveTo>
                  <a:pt x="1698292" y="2282915"/>
                </a:moveTo>
                <a:lnTo>
                  <a:pt x="1675446" y="2282059"/>
                </a:lnTo>
                <a:lnTo>
                  <a:pt x="1684020" y="2293620"/>
                </a:lnTo>
                <a:lnTo>
                  <a:pt x="1698292" y="2282915"/>
                </a:lnTo>
                <a:close/>
              </a:path>
              <a:path w="1767839" h="2374900">
                <a:moveTo>
                  <a:pt x="1714500" y="2270760"/>
                </a:moveTo>
                <a:lnTo>
                  <a:pt x="1705727" y="2258930"/>
                </a:lnTo>
                <a:lnTo>
                  <a:pt x="1699517" y="2281997"/>
                </a:lnTo>
                <a:lnTo>
                  <a:pt x="1714500" y="2270760"/>
                </a:lnTo>
                <a:close/>
              </a:path>
              <a:path w="1767839" h="2374900">
                <a:moveTo>
                  <a:pt x="1767840" y="2374392"/>
                </a:moveTo>
                <a:lnTo>
                  <a:pt x="1731264" y="2164080"/>
                </a:lnTo>
                <a:lnTo>
                  <a:pt x="1705727" y="2258930"/>
                </a:lnTo>
                <a:lnTo>
                  <a:pt x="1714500" y="2270760"/>
                </a:lnTo>
                <a:lnTo>
                  <a:pt x="1714500" y="2347508"/>
                </a:lnTo>
                <a:lnTo>
                  <a:pt x="1767840" y="2374392"/>
                </a:lnTo>
                <a:close/>
              </a:path>
            </a:pathLst>
          </a:custGeom>
          <a:solidFill>
            <a:srgbClr val="3265FF"/>
          </a:solidFill>
        </p:spPr>
        <p:txBody>
          <a:bodyPr wrap="square" lIns="0" tIns="0" rIns="0" bIns="0" rtlCol="0"/>
          <a:lstStyle/>
          <a:p>
            <a:endParaRPr sz="1588"/>
          </a:p>
        </p:txBody>
      </p:sp>
      <p:sp>
        <p:nvSpPr>
          <p:cNvPr id="4" name="object 4"/>
          <p:cNvSpPr txBox="1"/>
          <p:nvPr/>
        </p:nvSpPr>
        <p:spPr>
          <a:xfrm>
            <a:off x="3186952" y="4792081"/>
            <a:ext cx="1782296" cy="769517"/>
          </a:xfrm>
          <a:prstGeom prst="rect">
            <a:avLst/>
          </a:prstGeom>
        </p:spPr>
        <p:txBody>
          <a:bodyPr vert="horz" wrap="square" lIns="0" tIns="8965" rIns="0" bIns="0" rtlCol="0">
            <a:spAutoFit/>
          </a:bodyPr>
          <a:lstStyle/>
          <a:p>
            <a:pPr marL="473474" marR="4483" indent="-462828">
              <a:lnSpc>
                <a:spcPct val="100400"/>
              </a:lnSpc>
              <a:spcBef>
                <a:spcPts val="71"/>
              </a:spcBef>
            </a:pPr>
            <a:r>
              <a:rPr sz="2471" b="1" spc="-9" dirty="0">
                <a:solidFill>
                  <a:srgbClr val="FF3200"/>
                </a:solidFill>
                <a:latin typeface="Times New Roman"/>
                <a:cs typeface="Times New Roman"/>
              </a:rPr>
              <a:t>D</a:t>
            </a:r>
            <a:r>
              <a:rPr sz="2471" b="1" spc="-13" dirty="0">
                <a:solidFill>
                  <a:srgbClr val="FF3200"/>
                </a:solidFill>
                <a:latin typeface="Times New Roman"/>
                <a:cs typeface="Times New Roman"/>
              </a:rPr>
              <a:t>e</a:t>
            </a:r>
            <a:r>
              <a:rPr sz="2471" b="1" dirty="0">
                <a:solidFill>
                  <a:srgbClr val="FF3200"/>
                </a:solidFill>
                <a:latin typeface="Times New Roman"/>
                <a:cs typeface="Times New Roman"/>
              </a:rPr>
              <a:t>v</a:t>
            </a:r>
            <a:r>
              <a:rPr sz="2471" b="1" spc="-13" dirty="0">
                <a:solidFill>
                  <a:srgbClr val="FF3200"/>
                </a:solidFill>
                <a:latin typeface="Times New Roman"/>
                <a:cs typeface="Times New Roman"/>
              </a:rPr>
              <a:t>e</a:t>
            </a:r>
            <a:r>
              <a:rPr sz="2471" b="1" spc="-4" dirty="0">
                <a:solidFill>
                  <a:srgbClr val="FF3200"/>
                </a:solidFill>
                <a:latin typeface="Times New Roman"/>
                <a:cs typeface="Times New Roman"/>
              </a:rPr>
              <a:t>l</a:t>
            </a:r>
            <a:r>
              <a:rPr sz="2471" b="1" dirty="0">
                <a:solidFill>
                  <a:srgbClr val="FF3200"/>
                </a:solidFill>
                <a:latin typeface="Times New Roman"/>
                <a:cs typeface="Times New Roman"/>
              </a:rPr>
              <a:t>op</a:t>
            </a:r>
            <a:r>
              <a:rPr sz="2471" b="1" spc="4" dirty="0">
                <a:solidFill>
                  <a:srgbClr val="FF3200"/>
                </a:solidFill>
                <a:latin typeface="Times New Roman"/>
                <a:cs typeface="Times New Roman"/>
              </a:rPr>
              <a:t>m</a:t>
            </a:r>
            <a:r>
              <a:rPr sz="2471" b="1" spc="-13" dirty="0">
                <a:solidFill>
                  <a:srgbClr val="FF3200"/>
                </a:solidFill>
                <a:latin typeface="Times New Roman"/>
                <a:cs typeface="Times New Roman"/>
              </a:rPr>
              <a:t>e</a:t>
            </a:r>
            <a:r>
              <a:rPr sz="2471" b="1" dirty="0">
                <a:solidFill>
                  <a:srgbClr val="FF3200"/>
                </a:solidFill>
                <a:latin typeface="Times New Roman"/>
                <a:cs typeface="Times New Roman"/>
              </a:rPr>
              <a:t>n</a:t>
            </a:r>
            <a:r>
              <a:rPr sz="2471" b="1" spc="-4" dirty="0">
                <a:solidFill>
                  <a:srgbClr val="FF3200"/>
                </a:solidFill>
                <a:latin typeface="Times New Roman"/>
                <a:cs typeface="Times New Roman"/>
              </a:rPr>
              <a:t>t  Curve</a:t>
            </a:r>
            <a:endParaRPr sz="2471">
              <a:latin typeface="Times New Roman"/>
              <a:cs typeface="Times New Roman"/>
            </a:endParaRPr>
          </a:p>
        </p:txBody>
      </p:sp>
      <p:sp>
        <p:nvSpPr>
          <p:cNvPr id="5" name="object 5"/>
          <p:cNvSpPr txBox="1"/>
          <p:nvPr/>
        </p:nvSpPr>
        <p:spPr>
          <a:xfrm>
            <a:off x="6621329" y="4792082"/>
            <a:ext cx="1435474" cy="1150880"/>
          </a:xfrm>
          <a:prstGeom prst="rect">
            <a:avLst/>
          </a:prstGeom>
        </p:spPr>
        <p:txBody>
          <a:bodyPr vert="horz" wrap="square" lIns="0" tIns="10085" rIns="0" bIns="0" rtlCol="0">
            <a:spAutoFit/>
          </a:bodyPr>
          <a:lstStyle/>
          <a:p>
            <a:pPr marL="11206" marR="4483" indent="-2241" algn="ctr">
              <a:lnSpc>
                <a:spcPct val="100200"/>
              </a:lnSpc>
              <a:spcBef>
                <a:spcPts val="79"/>
              </a:spcBef>
            </a:pPr>
            <a:r>
              <a:rPr sz="2471" b="1" spc="-9" dirty="0">
                <a:solidFill>
                  <a:srgbClr val="FF3200"/>
                </a:solidFill>
                <a:latin typeface="Times New Roman"/>
                <a:cs typeface="Times New Roman"/>
              </a:rPr>
              <a:t>Test </a:t>
            </a:r>
            <a:r>
              <a:rPr sz="2471" b="1" spc="-4" dirty="0">
                <a:solidFill>
                  <a:srgbClr val="FF3200"/>
                </a:solidFill>
                <a:latin typeface="Times New Roman"/>
                <a:cs typeface="Times New Roman"/>
              </a:rPr>
              <a:t>&amp;  </a:t>
            </a:r>
            <a:r>
              <a:rPr sz="2471" b="1" spc="-9" dirty="0">
                <a:solidFill>
                  <a:srgbClr val="FF3200"/>
                </a:solidFill>
                <a:latin typeface="Times New Roman"/>
                <a:cs typeface="Times New Roman"/>
              </a:rPr>
              <a:t>V</a:t>
            </a:r>
            <a:r>
              <a:rPr sz="2471" b="1" dirty="0">
                <a:solidFill>
                  <a:srgbClr val="FF3200"/>
                </a:solidFill>
                <a:latin typeface="Times New Roman"/>
                <a:cs typeface="Times New Roman"/>
              </a:rPr>
              <a:t>a</a:t>
            </a:r>
            <a:r>
              <a:rPr sz="2471" b="1" spc="-4" dirty="0">
                <a:solidFill>
                  <a:srgbClr val="FF3200"/>
                </a:solidFill>
                <a:latin typeface="Times New Roman"/>
                <a:cs typeface="Times New Roman"/>
              </a:rPr>
              <a:t>li</a:t>
            </a:r>
            <a:r>
              <a:rPr sz="2471" b="1" dirty="0">
                <a:solidFill>
                  <a:srgbClr val="FF3200"/>
                </a:solidFill>
                <a:latin typeface="Times New Roman"/>
                <a:cs typeface="Times New Roman"/>
              </a:rPr>
              <a:t>da</a:t>
            </a:r>
            <a:r>
              <a:rPr sz="2471" b="1" spc="-4" dirty="0">
                <a:solidFill>
                  <a:srgbClr val="FF3200"/>
                </a:solidFill>
                <a:latin typeface="Times New Roman"/>
                <a:cs typeface="Times New Roman"/>
              </a:rPr>
              <a:t>ti</a:t>
            </a:r>
            <a:r>
              <a:rPr sz="2471" b="1" spc="-13" dirty="0">
                <a:solidFill>
                  <a:srgbClr val="FF3200"/>
                </a:solidFill>
                <a:latin typeface="Times New Roman"/>
                <a:cs typeface="Times New Roman"/>
              </a:rPr>
              <a:t>o</a:t>
            </a:r>
            <a:r>
              <a:rPr sz="2471" b="1" spc="-4" dirty="0">
                <a:solidFill>
                  <a:srgbClr val="FF3200"/>
                </a:solidFill>
                <a:latin typeface="Times New Roman"/>
                <a:cs typeface="Times New Roman"/>
              </a:rPr>
              <a:t>n  Curve</a:t>
            </a:r>
            <a:endParaRPr sz="2471">
              <a:latin typeface="Times New Roman"/>
              <a:cs typeface="Times New Roman"/>
            </a:endParaRPr>
          </a:p>
        </p:txBody>
      </p:sp>
      <p:sp>
        <p:nvSpPr>
          <p:cNvPr id="6" name="object 6"/>
          <p:cNvSpPr txBox="1"/>
          <p:nvPr/>
        </p:nvSpPr>
        <p:spPr>
          <a:xfrm>
            <a:off x="2400294" y="1670116"/>
            <a:ext cx="6390714" cy="1037094"/>
          </a:xfrm>
          <a:prstGeom prst="rect">
            <a:avLst/>
          </a:prstGeom>
        </p:spPr>
        <p:txBody>
          <a:bodyPr vert="horz" wrap="square" lIns="0" tIns="148478" rIns="0" bIns="0" rtlCol="0">
            <a:spAutoFit/>
          </a:bodyPr>
          <a:lstStyle/>
          <a:p>
            <a:pPr marL="11206">
              <a:spcBef>
                <a:spcPts val="1169"/>
              </a:spcBef>
            </a:pPr>
            <a:r>
              <a:rPr sz="2294" b="1" spc="-4" dirty="0">
                <a:solidFill>
                  <a:srgbClr val="CC0000"/>
                </a:solidFill>
                <a:latin typeface="Times New Roman"/>
                <a:cs typeface="Times New Roman"/>
              </a:rPr>
              <a:t>Project life</a:t>
            </a:r>
            <a:r>
              <a:rPr sz="2294" b="1" spc="-18" dirty="0">
                <a:solidFill>
                  <a:srgbClr val="CC0000"/>
                </a:solidFill>
                <a:latin typeface="Times New Roman"/>
                <a:cs typeface="Times New Roman"/>
              </a:rPr>
              <a:t> </a:t>
            </a:r>
            <a:r>
              <a:rPr sz="2294" b="1" dirty="0">
                <a:solidFill>
                  <a:srgbClr val="CC0000"/>
                </a:solidFill>
                <a:latin typeface="Times New Roman"/>
                <a:cs typeface="Times New Roman"/>
              </a:rPr>
              <a:t>cycle</a:t>
            </a:r>
            <a:endParaRPr sz="2294">
              <a:latin typeface="Times New Roman"/>
              <a:cs typeface="Times New Roman"/>
            </a:endParaRPr>
          </a:p>
          <a:p>
            <a:pPr marL="1077503">
              <a:spcBef>
                <a:spcPts val="1156"/>
              </a:spcBef>
            </a:pPr>
            <a:r>
              <a:rPr sz="2471" spc="-4" dirty="0">
                <a:latin typeface="Times New Roman"/>
                <a:cs typeface="Times New Roman"/>
              </a:rPr>
              <a:t>Project curve </a:t>
            </a:r>
            <a:r>
              <a:rPr sz="2471" dirty="0">
                <a:latin typeface="Times New Roman"/>
                <a:cs typeface="Times New Roman"/>
              </a:rPr>
              <a:t>is the </a:t>
            </a:r>
            <a:r>
              <a:rPr sz="2471" spc="-9" dirty="0">
                <a:latin typeface="Times New Roman"/>
                <a:cs typeface="Times New Roman"/>
              </a:rPr>
              <a:t>addition </a:t>
            </a:r>
            <a:r>
              <a:rPr sz="2471" dirty="0">
                <a:latin typeface="Times New Roman"/>
                <a:cs typeface="Times New Roman"/>
              </a:rPr>
              <a:t>of </a:t>
            </a:r>
            <a:r>
              <a:rPr sz="2471" spc="-4" dirty="0">
                <a:latin typeface="Times New Roman"/>
                <a:cs typeface="Times New Roman"/>
              </a:rPr>
              <a:t>two</a:t>
            </a:r>
            <a:r>
              <a:rPr sz="2471" spc="-35" dirty="0">
                <a:latin typeface="Times New Roman"/>
                <a:cs typeface="Times New Roman"/>
              </a:rPr>
              <a:t> </a:t>
            </a:r>
            <a:r>
              <a:rPr sz="2471" spc="-4" dirty="0">
                <a:latin typeface="Times New Roman"/>
                <a:cs typeface="Times New Roman"/>
              </a:rPr>
              <a:t>curves</a:t>
            </a:r>
            <a:endParaRPr sz="2471">
              <a:latin typeface="Times New Roman"/>
              <a:cs typeface="Times New Roman"/>
            </a:endParaRPr>
          </a:p>
        </p:txBody>
      </p:sp>
      <p:sp>
        <p:nvSpPr>
          <p:cNvPr id="7" name="object 7"/>
          <p:cNvSpPr txBox="1">
            <a:spLocks noGrp="1"/>
          </p:cNvSpPr>
          <p:nvPr>
            <p:ph type="title"/>
          </p:nvPr>
        </p:nvSpPr>
        <p:spPr>
          <a:xfrm>
            <a:off x="1957137" y="566430"/>
            <a:ext cx="62510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152</a:t>
            </a:r>
            <a:endParaRPr sz="1235">
              <a:latin typeface="Arial"/>
              <a:cs typeface="Arial"/>
            </a:endParaRPr>
          </a:p>
        </p:txBody>
      </p:sp>
    </p:spTree>
    <p:extLst>
      <p:ext uri="{BB962C8B-B14F-4D97-AF65-F5344CB8AC3E}">
        <p14:creationId xmlns:p14="http://schemas.microsoft.com/office/powerpoint/2010/main" val="30258889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3411" y="1395502"/>
            <a:ext cx="7503459" cy="4827256"/>
          </a:xfrm>
          <a:prstGeom prst="rect">
            <a:avLst/>
          </a:prstGeom>
        </p:spPr>
        <p:txBody>
          <a:bodyPr vert="horz" wrap="square" lIns="0" tIns="33057" rIns="0" bIns="0" rtlCol="0">
            <a:spAutoFit/>
          </a:bodyPr>
          <a:lstStyle/>
          <a:p>
            <a:pPr marL="1714591" marR="3344013" indent="-486922">
              <a:lnSpc>
                <a:spcPct val="108000"/>
              </a:lnSpc>
              <a:spcBef>
                <a:spcPts val="260"/>
              </a:spcBef>
              <a:tabLst>
                <a:tab pos="2775285" algn="l"/>
              </a:tabLst>
            </a:pPr>
            <a:r>
              <a:rPr sz="5559" spc="-13" baseline="-5952" dirty="0">
                <a:latin typeface="Symbol"/>
                <a:cs typeface="Symbol"/>
              </a:rPr>
              <a:t></a:t>
            </a:r>
            <a:r>
              <a:rPr sz="5559" spc="-13" baseline="-5952" dirty="0">
                <a:latin typeface="Times New Roman"/>
                <a:cs typeface="Times New Roman"/>
              </a:rPr>
              <a:t> </a:t>
            </a:r>
            <a:r>
              <a:rPr sz="2471" spc="-9" dirty="0">
                <a:latin typeface="Times New Roman"/>
                <a:cs typeface="Times New Roman"/>
              </a:rPr>
              <a:t>m</a:t>
            </a:r>
            <a:r>
              <a:rPr sz="2780" spc="-13" baseline="-21164" dirty="0">
                <a:latin typeface="Times New Roman"/>
                <a:cs typeface="Times New Roman"/>
              </a:rPr>
              <a:t>d </a:t>
            </a:r>
            <a:r>
              <a:rPr sz="2471" dirty="0">
                <a:latin typeface="Times New Roman"/>
                <a:cs typeface="Times New Roman"/>
              </a:rPr>
              <a:t>(t) = </a:t>
            </a:r>
            <a:r>
              <a:rPr sz="2471" spc="-4" dirty="0">
                <a:latin typeface="Times New Roman"/>
                <a:cs typeface="Times New Roman"/>
              </a:rPr>
              <a:t>2k</a:t>
            </a:r>
            <a:r>
              <a:rPr sz="2780" spc="-6" baseline="-21164" dirty="0">
                <a:latin typeface="Times New Roman"/>
                <a:cs typeface="Times New Roman"/>
              </a:rPr>
              <a:t>d</a:t>
            </a:r>
            <a:r>
              <a:rPr sz="2471" spc="-4" dirty="0">
                <a:latin typeface="Times New Roman"/>
                <a:cs typeface="Times New Roman"/>
              </a:rPr>
              <a:t>bt e</a:t>
            </a:r>
            <a:r>
              <a:rPr sz="2515" spc="-6" baseline="23391" dirty="0">
                <a:latin typeface="Times New Roman"/>
                <a:cs typeface="Times New Roman"/>
              </a:rPr>
              <a:t>-bt</a:t>
            </a:r>
            <a:r>
              <a:rPr sz="2515" spc="-6" baseline="35087" dirty="0">
                <a:latin typeface="Times New Roman"/>
                <a:cs typeface="Times New Roman"/>
              </a:rPr>
              <a:t>2  </a:t>
            </a:r>
            <a:r>
              <a:rPr sz="2471" dirty="0">
                <a:latin typeface="Times New Roman"/>
                <a:cs typeface="Times New Roman"/>
              </a:rPr>
              <a:t>y</a:t>
            </a:r>
            <a:r>
              <a:rPr sz="2780" baseline="-21164" dirty="0">
                <a:latin typeface="Times New Roman"/>
                <a:cs typeface="Times New Roman"/>
              </a:rPr>
              <a:t>d</a:t>
            </a:r>
            <a:r>
              <a:rPr sz="2780" spc="231" baseline="-21164" dirty="0">
                <a:latin typeface="Times New Roman"/>
                <a:cs typeface="Times New Roman"/>
              </a:rPr>
              <a:t> </a:t>
            </a:r>
            <a:r>
              <a:rPr sz="2471" dirty="0">
                <a:latin typeface="Times New Roman"/>
                <a:cs typeface="Times New Roman"/>
              </a:rPr>
              <a:t>(t)</a:t>
            </a:r>
            <a:r>
              <a:rPr sz="2471" spc="-4" dirty="0">
                <a:latin typeface="Times New Roman"/>
                <a:cs typeface="Times New Roman"/>
              </a:rPr>
              <a:t> </a:t>
            </a:r>
            <a:r>
              <a:rPr sz="2471" dirty="0">
                <a:latin typeface="Times New Roman"/>
                <a:cs typeface="Times New Roman"/>
              </a:rPr>
              <a:t>=	K</a:t>
            </a:r>
            <a:r>
              <a:rPr sz="2780" baseline="-21164" dirty="0">
                <a:latin typeface="Times New Roman"/>
                <a:cs typeface="Times New Roman"/>
              </a:rPr>
              <a:t>d</a:t>
            </a:r>
            <a:r>
              <a:rPr sz="2780" spc="146" baseline="-21164" dirty="0">
                <a:latin typeface="Times New Roman"/>
                <a:cs typeface="Times New Roman"/>
              </a:rPr>
              <a:t> </a:t>
            </a:r>
            <a:r>
              <a:rPr sz="2471" spc="-4" dirty="0">
                <a:latin typeface="Times New Roman"/>
                <a:cs typeface="Times New Roman"/>
              </a:rPr>
              <a:t>[1-e</a:t>
            </a:r>
            <a:r>
              <a:rPr sz="2515" spc="-6" baseline="23391" dirty="0">
                <a:latin typeface="Times New Roman"/>
                <a:cs typeface="Times New Roman"/>
              </a:rPr>
              <a:t>-bt</a:t>
            </a:r>
            <a:r>
              <a:rPr sz="2515" spc="-6" baseline="35087" dirty="0">
                <a:latin typeface="Times New Roman"/>
                <a:cs typeface="Times New Roman"/>
              </a:rPr>
              <a:t>2</a:t>
            </a:r>
            <a:r>
              <a:rPr sz="2471" spc="-4" dirty="0">
                <a:latin typeface="Times New Roman"/>
                <a:cs typeface="Times New Roman"/>
              </a:rPr>
              <a:t>]</a:t>
            </a:r>
            <a:endParaRPr sz="2471">
              <a:latin typeface="Times New Roman"/>
              <a:cs typeface="Times New Roman"/>
            </a:endParaRPr>
          </a:p>
          <a:p>
            <a:pPr marL="33619" marR="27456" algn="just">
              <a:lnSpc>
                <a:spcPct val="100400"/>
              </a:lnSpc>
              <a:spcBef>
                <a:spcPts val="1152"/>
              </a:spcBef>
            </a:pPr>
            <a:r>
              <a:rPr sz="2294" spc="4" dirty="0">
                <a:latin typeface="Times New Roman"/>
                <a:cs typeface="Times New Roman"/>
              </a:rPr>
              <a:t>An </a:t>
            </a:r>
            <a:r>
              <a:rPr sz="2294" spc="-4" dirty="0">
                <a:latin typeface="Times New Roman"/>
                <a:cs typeface="Times New Roman"/>
              </a:rPr>
              <a:t>examination </a:t>
            </a:r>
            <a:r>
              <a:rPr sz="2294" spc="4" dirty="0">
                <a:latin typeface="Times New Roman"/>
                <a:cs typeface="Times New Roman"/>
              </a:rPr>
              <a:t>of </a:t>
            </a:r>
            <a:r>
              <a:rPr sz="2294" spc="-4" dirty="0">
                <a:latin typeface="Times New Roman"/>
                <a:cs typeface="Times New Roman"/>
              </a:rPr>
              <a:t>m</a:t>
            </a:r>
            <a:r>
              <a:rPr sz="2250" spc="-6" baseline="-22875" dirty="0">
                <a:latin typeface="Times New Roman"/>
                <a:cs typeface="Times New Roman"/>
              </a:rPr>
              <a:t>d</a:t>
            </a:r>
            <a:r>
              <a:rPr sz="2294" spc="-4" dirty="0">
                <a:latin typeface="Times New Roman"/>
                <a:cs typeface="Times New Roman"/>
              </a:rPr>
              <a:t>(t) function </a:t>
            </a:r>
            <a:r>
              <a:rPr sz="2294" dirty="0">
                <a:latin typeface="Times New Roman"/>
                <a:cs typeface="Times New Roman"/>
              </a:rPr>
              <a:t>shows </a:t>
            </a:r>
            <a:r>
              <a:rPr sz="2294" spc="4" dirty="0">
                <a:latin typeface="Times New Roman"/>
                <a:cs typeface="Times New Roman"/>
              </a:rPr>
              <a:t>a </a:t>
            </a:r>
            <a:r>
              <a:rPr sz="2294" spc="-4" dirty="0">
                <a:latin typeface="Times New Roman"/>
                <a:cs typeface="Times New Roman"/>
              </a:rPr>
              <a:t>non-zero value </a:t>
            </a:r>
            <a:r>
              <a:rPr sz="2294" spc="4" dirty="0">
                <a:latin typeface="Times New Roman"/>
                <a:cs typeface="Times New Roman"/>
              </a:rPr>
              <a:t>of </a:t>
            </a:r>
            <a:r>
              <a:rPr sz="2294" spc="-4" dirty="0">
                <a:latin typeface="Times New Roman"/>
                <a:cs typeface="Times New Roman"/>
              </a:rPr>
              <a:t>m</a:t>
            </a:r>
            <a:r>
              <a:rPr sz="2250" spc="-6" baseline="-22875" dirty="0">
                <a:latin typeface="Times New Roman"/>
                <a:cs typeface="Times New Roman"/>
              </a:rPr>
              <a:t>d  </a:t>
            </a:r>
            <a:r>
              <a:rPr sz="2294" dirty="0">
                <a:latin typeface="Times New Roman"/>
                <a:cs typeface="Times New Roman"/>
              </a:rPr>
              <a:t>at time</a:t>
            </a:r>
            <a:r>
              <a:rPr sz="2294" spc="-26" dirty="0">
                <a:latin typeface="Times New Roman"/>
                <a:cs typeface="Times New Roman"/>
              </a:rPr>
              <a:t> </a:t>
            </a:r>
            <a:r>
              <a:rPr sz="2294" spc="-4" dirty="0">
                <a:latin typeface="Times New Roman"/>
                <a:cs typeface="Times New Roman"/>
              </a:rPr>
              <a:t>t</a:t>
            </a:r>
            <a:r>
              <a:rPr sz="2250" spc="-6" baseline="-22875" dirty="0">
                <a:latin typeface="Times New Roman"/>
                <a:cs typeface="Times New Roman"/>
              </a:rPr>
              <a:t>d</a:t>
            </a:r>
            <a:r>
              <a:rPr sz="2294" spc="-4" dirty="0">
                <a:latin typeface="Times New Roman"/>
                <a:cs typeface="Times New Roman"/>
              </a:rPr>
              <a:t>.</a:t>
            </a:r>
            <a:endParaRPr sz="2294">
              <a:latin typeface="Times New Roman"/>
              <a:cs typeface="Times New Roman"/>
            </a:endParaRPr>
          </a:p>
          <a:p>
            <a:pPr marL="33619" marR="26896" algn="just">
              <a:lnSpc>
                <a:spcPct val="100200"/>
              </a:lnSpc>
              <a:spcBef>
                <a:spcPts val="1359"/>
              </a:spcBef>
            </a:pPr>
            <a:r>
              <a:rPr sz="2294" dirty="0">
                <a:solidFill>
                  <a:srgbClr val="650065"/>
                </a:solidFill>
                <a:latin typeface="Times New Roman"/>
                <a:cs typeface="Times New Roman"/>
              </a:rPr>
              <a:t>This </a:t>
            </a:r>
            <a:r>
              <a:rPr sz="2294" spc="-4" dirty="0">
                <a:solidFill>
                  <a:srgbClr val="650065"/>
                </a:solidFill>
                <a:latin typeface="Times New Roman"/>
                <a:cs typeface="Times New Roman"/>
              </a:rPr>
              <a:t>is because </a:t>
            </a:r>
            <a:r>
              <a:rPr sz="2294" dirty="0">
                <a:solidFill>
                  <a:srgbClr val="650065"/>
                </a:solidFill>
                <a:latin typeface="Times New Roman"/>
                <a:cs typeface="Times New Roman"/>
              </a:rPr>
              <a:t>the </a:t>
            </a:r>
            <a:r>
              <a:rPr sz="2294" spc="-4" dirty="0">
                <a:solidFill>
                  <a:srgbClr val="650065"/>
                </a:solidFill>
                <a:latin typeface="Times New Roman"/>
                <a:cs typeface="Times New Roman"/>
              </a:rPr>
              <a:t>manpower involved in design </a:t>
            </a:r>
            <a:r>
              <a:rPr sz="2294" spc="9" dirty="0">
                <a:solidFill>
                  <a:srgbClr val="650065"/>
                </a:solidFill>
                <a:latin typeface="Times New Roman"/>
                <a:cs typeface="Times New Roman"/>
              </a:rPr>
              <a:t>&amp; </a:t>
            </a:r>
            <a:r>
              <a:rPr sz="2294" spc="-4" dirty="0">
                <a:solidFill>
                  <a:srgbClr val="650065"/>
                </a:solidFill>
                <a:latin typeface="Times New Roman"/>
                <a:cs typeface="Times New Roman"/>
              </a:rPr>
              <a:t>coding is  still </a:t>
            </a:r>
            <a:r>
              <a:rPr sz="2294" dirty="0">
                <a:solidFill>
                  <a:srgbClr val="650065"/>
                </a:solidFill>
                <a:latin typeface="Times New Roman"/>
                <a:cs typeface="Times New Roman"/>
              </a:rPr>
              <a:t>completing this </a:t>
            </a:r>
            <a:r>
              <a:rPr sz="2294" spc="-4" dirty="0">
                <a:solidFill>
                  <a:srgbClr val="650065"/>
                </a:solidFill>
                <a:latin typeface="Times New Roman"/>
                <a:cs typeface="Times New Roman"/>
              </a:rPr>
              <a:t>activity after t</a:t>
            </a:r>
            <a:r>
              <a:rPr sz="2250" spc="-6" baseline="26143" dirty="0">
                <a:solidFill>
                  <a:srgbClr val="650065"/>
                </a:solidFill>
                <a:latin typeface="Times New Roman"/>
                <a:cs typeface="Times New Roman"/>
              </a:rPr>
              <a:t>d </a:t>
            </a:r>
            <a:r>
              <a:rPr sz="2294" dirty="0">
                <a:solidFill>
                  <a:srgbClr val="650065"/>
                </a:solidFill>
                <a:latin typeface="Times New Roman"/>
                <a:cs typeface="Times New Roman"/>
              </a:rPr>
              <a:t>in </a:t>
            </a:r>
            <a:r>
              <a:rPr sz="2294" spc="-4" dirty="0">
                <a:solidFill>
                  <a:srgbClr val="650065"/>
                </a:solidFill>
                <a:latin typeface="Times New Roman"/>
                <a:cs typeface="Times New Roman"/>
              </a:rPr>
              <a:t>form </a:t>
            </a:r>
            <a:r>
              <a:rPr sz="2294" spc="4" dirty="0">
                <a:solidFill>
                  <a:srgbClr val="650065"/>
                </a:solidFill>
                <a:latin typeface="Times New Roman"/>
                <a:cs typeface="Times New Roman"/>
              </a:rPr>
              <a:t>of </a:t>
            </a:r>
            <a:r>
              <a:rPr sz="2294" spc="-4" dirty="0">
                <a:solidFill>
                  <a:srgbClr val="650065"/>
                </a:solidFill>
                <a:latin typeface="Times New Roman"/>
                <a:cs typeface="Times New Roman"/>
              </a:rPr>
              <a:t>rework </a:t>
            </a:r>
            <a:r>
              <a:rPr sz="2294" dirty="0">
                <a:solidFill>
                  <a:srgbClr val="650065"/>
                </a:solidFill>
                <a:latin typeface="Times New Roman"/>
                <a:cs typeface="Times New Roman"/>
              </a:rPr>
              <a:t>due to  the </a:t>
            </a:r>
            <a:r>
              <a:rPr sz="2294" spc="-4" dirty="0">
                <a:solidFill>
                  <a:srgbClr val="650065"/>
                </a:solidFill>
                <a:latin typeface="Times New Roman"/>
                <a:cs typeface="Times New Roman"/>
              </a:rPr>
              <a:t>validation </a:t>
            </a:r>
            <a:r>
              <a:rPr sz="2294" spc="4" dirty="0">
                <a:solidFill>
                  <a:srgbClr val="650065"/>
                </a:solidFill>
                <a:latin typeface="Times New Roman"/>
                <a:cs typeface="Times New Roman"/>
              </a:rPr>
              <a:t>of </a:t>
            </a:r>
            <a:r>
              <a:rPr sz="2294" dirty="0">
                <a:solidFill>
                  <a:srgbClr val="650065"/>
                </a:solidFill>
                <a:latin typeface="Times New Roman"/>
                <a:cs typeface="Times New Roman"/>
              </a:rPr>
              <a:t>the</a:t>
            </a:r>
            <a:r>
              <a:rPr sz="2294" spc="-62" dirty="0">
                <a:solidFill>
                  <a:srgbClr val="650065"/>
                </a:solidFill>
                <a:latin typeface="Times New Roman"/>
                <a:cs typeface="Times New Roman"/>
              </a:rPr>
              <a:t> </a:t>
            </a:r>
            <a:r>
              <a:rPr sz="2294" spc="-4" dirty="0">
                <a:solidFill>
                  <a:srgbClr val="650065"/>
                </a:solidFill>
                <a:latin typeface="Times New Roman"/>
                <a:cs typeface="Times New Roman"/>
              </a:rPr>
              <a:t>product.</a:t>
            </a:r>
            <a:endParaRPr sz="2294">
              <a:latin typeface="Times New Roman"/>
              <a:cs typeface="Times New Roman"/>
            </a:endParaRPr>
          </a:p>
          <a:p>
            <a:pPr marL="33619" marR="28016" algn="just">
              <a:spcBef>
                <a:spcPts val="560"/>
              </a:spcBef>
            </a:pPr>
            <a:r>
              <a:rPr sz="2294" spc="-4" dirty="0">
                <a:solidFill>
                  <a:srgbClr val="653200"/>
                </a:solidFill>
                <a:latin typeface="Times New Roman"/>
                <a:cs typeface="Times New Roman"/>
              </a:rPr>
              <a:t>Nevertheless, </a:t>
            </a:r>
            <a:r>
              <a:rPr sz="2294" dirty="0">
                <a:solidFill>
                  <a:srgbClr val="653200"/>
                </a:solidFill>
                <a:latin typeface="Times New Roman"/>
                <a:cs typeface="Times New Roman"/>
              </a:rPr>
              <a:t>for the </a:t>
            </a:r>
            <a:r>
              <a:rPr sz="2294" spc="-4" dirty="0">
                <a:solidFill>
                  <a:srgbClr val="653200"/>
                </a:solidFill>
                <a:latin typeface="Times New Roman"/>
                <a:cs typeface="Times New Roman"/>
              </a:rPr>
              <a:t>model, </a:t>
            </a:r>
            <a:r>
              <a:rPr sz="2294" spc="4" dirty="0">
                <a:solidFill>
                  <a:srgbClr val="653200"/>
                </a:solidFill>
                <a:latin typeface="Times New Roman"/>
                <a:cs typeface="Times New Roman"/>
              </a:rPr>
              <a:t>a </a:t>
            </a:r>
            <a:r>
              <a:rPr sz="2294" dirty="0">
                <a:solidFill>
                  <a:srgbClr val="653200"/>
                </a:solidFill>
                <a:latin typeface="Times New Roman"/>
                <a:cs typeface="Times New Roman"/>
              </a:rPr>
              <a:t>level </a:t>
            </a:r>
            <a:r>
              <a:rPr sz="2294" spc="4" dirty="0">
                <a:solidFill>
                  <a:srgbClr val="653200"/>
                </a:solidFill>
                <a:latin typeface="Times New Roman"/>
                <a:cs typeface="Times New Roman"/>
              </a:rPr>
              <a:t>of </a:t>
            </a:r>
            <a:r>
              <a:rPr sz="2294" spc="-4" dirty="0">
                <a:solidFill>
                  <a:srgbClr val="653200"/>
                </a:solidFill>
                <a:latin typeface="Times New Roman"/>
                <a:cs typeface="Times New Roman"/>
              </a:rPr>
              <a:t>completion </a:t>
            </a:r>
            <a:r>
              <a:rPr sz="2294" dirty="0">
                <a:solidFill>
                  <a:srgbClr val="653200"/>
                </a:solidFill>
                <a:latin typeface="Times New Roman"/>
                <a:cs typeface="Times New Roman"/>
              </a:rPr>
              <a:t>has to </a:t>
            </a:r>
            <a:r>
              <a:rPr sz="2294" spc="4" dirty="0">
                <a:solidFill>
                  <a:srgbClr val="653200"/>
                </a:solidFill>
                <a:latin typeface="Times New Roman"/>
                <a:cs typeface="Times New Roman"/>
              </a:rPr>
              <a:t>be  </a:t>
            </a:r>
            <a:r>
              <a:rPr sz="2294" spc="-4" dirty="0">
                <a:solidFill>
                  <a:srgbClr val="653200"/>
                </a:solidFill>
                <a:latin typeface="Times New Roman"/>
                <a:cs typeface="Times New Roman"/>
              </a:rPr>
              <a:t>assumed for</a:t>
            </a:r>
            <a:r>
              <a:rPr sz="2294" spc="-13" dirty="0">
                <a:solidFill>
                  <a:srgbClr val="653200"/>
                </a:solidFill>
                <a:latin typeface="Times New Roman"/>
                <a:cs typeface="Times New Roman"/>
              </a:rPr>
              <a:t> </a:t>
            </a:r>
            <a:r>
              <a:rPr sz="2294" spc="-4" dirty="0">
                <a:solidFill>
                  <a:srgbClr val="653200"/>
                </a:solidFill>
                <a:latin typeface="Times New Roman"/>
                <a:cs typeface="Times New Roman"/>
              </a:rPr>
              <a:t>development.</a:t>
            </a:r>
            <a:endParaRPr sz="2294">
              <a:latin typeface="Times New Roman"/>
              <a:cs typeface="Times New Roman"/>
            </a:endParaRPr>
          </a:p>
          <a:p>
            <a:pPr marL="33619" marR="27456" algn="just">
              <a:spcBef>
                <a:spcPts val="1385"/>
              </a:spcBef>
            </a:pPr>
            <a:r>
              <a:rPr sz="2294" spc="-4" dirty="0">
                <a:solidFill>
                  <a:srgbClr val="A50020"/>
                </a:solidFill>
                <a:latin typeface="Times New Roman"/>
                <a:cs typeface="Times New Roman"/>
              </a:rPr>
              <a:t>It is </a:t>
            </a:r>
            <a:r>
              <a:rPr sz="2294" dirty="0">
                <a:solidFill>
                  <a:srgbClr val="A50020"/>
                </a:solidFill>
                <a:latin typeface="Times New Roman"/>
                <a:cs typeface="Times New Roman"/>
              </a:rPr>
              <a:t>assumed that </a:t>
            </a:r>
            <a:r>
              <a:rPr sz="2294" spc="-4" dirty="0">
                <a:solidFill>
                  <a:srgbClr val="A50020"/>
                </a:solidFill>
                <a:latin typeface="Times New Roman"/>
                <a:cs typeface="Times New Roman"/>
              </a:rPr>
              <a:t>95% </a:t>
            </a:r>
            <a:r>
              <a:rPr sz="2294" spc="4" dirty="0">
                <a:solidFill>
                  <a:srgbClr val="A50020"/>
                </a:solidFill>
                <a:latin typeface="Times New Roman"/>
                <a:cs typeface="Times New Roman"/>
              </a:rPr>
              <a:t>of </a:t>
            </a:r>
            <a:r>
              <a:rPr sz="2294" spc="-4" dirty="0">
                <a:solidFill>
                  <a:srgbClr val="A50020"/>
                </a:solidFill>
                <a:latin typeface="Times New Roman"/>
                <a:cs typeface="Times New Roman"/>
              </a:rPr>
              <a:t>the development will </a:t>
            </a:r>
            <a:r>
              <a:rPr sz="2294" spc="4" dirty="0">
                <a:solidFill>
                  <a:srgbClr val="A50020"/>
                </a:solidFill>
                <a:latin typeface="Times New Roman"/>
                <a:cs typeface="Times New Roman"/>
              </a:rPr>
              <a:t>be </a:t>
            </a:r>
            <a:r>
              <a:rPr sz="2294" spc="-4" dirty="0">
                <a:solidFill>
                  <a:srgbClr val="A50020"/>
                </a:solidFill>
                <a:latin typeface="Times New Roman"/>
                <a:cs typeface="Times New Roman"/>
              </a:rPr>
              <a:t>completed  </a:t>
            </a:r>
            <a:r>
              <a:rPr sz="2294" spc="4" dirty="0">
                <a:solidFill>
                  <a:srgbClr val="A50020"/>
                </a:solidFill>
                <a:latin typeface="Times New Roman"/>
                <a:cs typeface="Times New Roman"/>
              </a:rPr>
              <a:t>by </a:t>
            </a:r>
            <a:r>
              <a:rPr sz="2294" spc="-4" dirty="0">
                <a:solidFill>
                  <a:srgbClr val="A50020"/>
                </a:solidFill>
                <a:latin typeface="Times New Roman"/>
                <a:cs typeface="Times New Roman"/>
              </a:rPr>
              <a:t>the time</a:t>
            </a:r>
            <a:r>
              <a:rPr sz="2294" spc="-22" dirty="0">
                <a:solidFill>
                  <a:srgbClr val="A50020"/>
                </a:solidFill>
                <a:latin typeface="Times New Roman"/>
                <a:cs typeface="Times New Roman"/>
              </a:rPr>
              <a:t> </a:t>
            </a:r>
            <a:r>
              <a:rPr sz="2294" dirty="0">
                <a:solidFill>
                  <a:srgbClr val="A50020"/>
                </a:solidFill>
                <a:latin typeface="Times New Roman"/>
                <a:cs typeface="Times New Roman"/>
              </a:rPr>
              <a:t>t</a:t>
            </a:r>
            <a:r>
              <a:rPr sz="2647" baseline="-22222" dirty="0">
                <a:solidFill>
                  <a:srgbClr val="A50020"/>
                </a:solidFill>
                <a:latin typeface="Times New Roman"/>
                <a:cs typeface="Times New Roman"/>
              </a:rPr>
              <a:t>d</a:t>
            </a:r>
            <a:r>
              <a:rPr sz="2294" dirty="0">
                <a:solidFill>
                  <a:srgbClr val="A50020"/>
                </a:solidFill>
                <a:latin typeface="Times New Roman"/>
                <a:cs typeface="Times New Roman"/>
              </a:rPr>
              <a:t>.</a:t>
            </a:r>
            <a:endParaRPr sz="2294">
              <a:latin typeface="Times New Roman"/>
              <a:cs typeface="Times New Roman"/>
            </a:endParaRPr>
          </a:p>
        </p:txBody>
      </p:sp>
      <p:sp>
        <p:nvSpPr>
          <p:cNvPr id="3" name="object 3"/>
          <p:cNvSpPr txBox="1">
            <a:spLocks noGrp="1"/>
          </p:cNvSpPr>
          <p:nvPr>
            <p:ph type="title"/>
          </p:nvPr>
        </p:nvSpPr>
        <p:spPr>
          <a:xfrm>
            <a:off x="1010653" y="566430"/>
            <a:ext cx="719753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153</a:t>
            </a:r>
            <a:endParaRPr sz="1235">
              <a:latin typeface="Arial"/>
              <a:cs typeface="Arial"/>
            </a:endParaRPr>
          </a:p>
        </p:txBody>
      </p:sp>
    </p:spTree>
    <p:extLst>
      <p:ext uri="{BB962C8B-B14F-4D97-AF65-F5344CB8AC3E}">
        <p14:creationId xmlns:p14="http://schemas.microsoft.com/office/powerpoint/2010/main" val="25788720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66141" y="2138082"/>
            <a:ext cx="695325" cy="0"/>
          </a:xfrm>
          <a:custGeom>
            <a:avLst/>
            <a:gdLst/>
            <a:ahLst/>
            <a:cxnLst/>
            <a:rect l="l" t="t" r="r" b="b"/>
            <a:pathLst>
              <a:path w="788035">
                <a:moveTo>
                  <a:pt x="0" y="0"/>
                </a:moveTo>
                <a:lnTo>
                  <a:pt x="787914" y="0"/>
                </a:lnTo>
              </a:path>
            </a:pathLst>
          </a:custGeom>
          <a:ln w="15239">
            <a:solidFill>
              <a:srgbClr val="000000"/>
            </a:solidFill>
          </a:ln>
        </p:spPr>
        <p:txBody>
          <a:bodyPr wrap="square" lIns="0" tIns="0" rIns="0" bIns="0" rtlCol="0"/>
          <a:lstStyle/>
          <a:p>
            <a:endParaRPr sz="1588"/>
          </a:p>
        </p:txBody>
      </p:sp>
      <p:sp>
        <p:nvSpPr>
          <p:cNvPr id="3" name="object 3"/>
          <p:cNvSpPr txBox="1"/>
          <p:nvPr/>
        </p:nvSpPr>
        <p:spPr>
          <a:xfrm>
            <a:off x="4126004" y="1842948"/>
            <a:ext cx="323290" cy="174309"/>
          </a:xfrm>
          <a:prstGeom prst="rect">
            <a:avLst/>
          </a:prstGeom>
        </p:spPr>
        <p:txBody>
          <a:bodyPr vert="horz" wrap="square" lIns="0" tIns="11206" rIns="0" bIns="0" rtlCol="0">
            <a:spAutoFit/>
          </a:bodyPr>
          <a:lstStyle/>
          <a:p>
            <a:pPr marL="33619">
              <a:spcBef>
                <a:spcPts val="88"/>
              </a:spcBef>
            </a:pPr>
            <a:r>
              <a:rPr sz="1059" spc="13" dirty="0">
                <a:latin typeface="Symbol"/>
                <a:cs typeface="Symbol"/>
              </a:rPr>
              <a:t></a:t>
            </a:r>
            <a:r>
              <a:rPr sz="1059" i="1" spc="13" dirty="0">
                <a:latin typeface="Times New Roman"/>
                <a:cs typeface="Times New Roman"/>
              </a:rPr>
              <a:t>bt</a:t>
            </a:r>
            <a:r>
              <a:rPr sz="1588" spc="19" baseline="25462" dirty="0">
                <a:latin typeface="Times New Roman"/>
                <a:cs typeface="Times New Roman"/>
              </a:rPr>
              <a:t>2</a:t>
            </a:r>
            <a:endParaRPr sz="1588" baseline="25462">
              <a:latin typeface="Times New Roman"/>
              <a:cs typeface="Times New Roman"/>
            </a:endParaRPr>
          </a:p>
        </p:txBody>
      </p:sp>
      <p:sp>
        <p:nvSpPr>
          <p:cNvPr id="4" name="object 4"/>
          <p:cNvSpPr txBox="1"/>
          <p:nvPr/>
        </p:nvSpPr>
        <p:spPr>
          <a:xfrm>
            <a:off x="3336214" y="1884355"/>
            <a:ext cx="2043953" cy="402305"/>
          </a:xfrm>
          <a:prstGeom prst="rect">
            <a:avLst/>
          </a:prstGeom>
        </p:spPr>
        <p:txBody>
          <a:bodyPr vert="horz" wrap="square" lIns="0" tIns="15128" rIns="0" bIns="0" rtlCol="0">
            <a:spAutoFit/>
          </a:bodyPr>
          <a:lstStyle/>
          <a:p>
            <a:pPr marL="11206">
              <a:spcBef>
                <a:spcPts val="119"/>
              </a:spcBef>
              <a:tabLst>
                <a:tab pos="1218705" algn="l"/>
              </a:tabLst>
            </a:pPr>
            <a:r>
              <a:rPr sz="2515" spc="13" dirty="0">
                <a:latin typeface="Symbol"/>
                <a:cs typeface="Symbol"/>
              </a:rPr>
              <a:t></a:t>
            </a:r>
            <a:r>
              <a:rPr sz="2515" spc="-322" dirty="0">
                <a:latin typeface="Times New Roman"/>
                <a:cs typeface="Times New Roman"/>
              </a:rPr>
              <a:t> </a:t>
            </a:r>
            <a:r>
              <a:rPr sz="2515" spc="119" dirty="0">
                <a:latin typeface="Times New Roman"/>
                <a:cs typeface="Times New Roman"/>
              </a:rPr>
              <a:t>1</a:t>
            </a:r>
            <a:r>
              <a:rPr sz="2515" spc="119" dirty="0">
                <a:latin typeface="Symbol"/>
                <a:cs typeface="Symbol"/>
              </a:rPr>
              <a:t></a:t>
            </a:r>
            <a:r>
              <a:rPr sz="2515" spc="-238" dirty="0">
                <a:latin typeface="Times New Roman"/>
                <a:cs typeface="Times New Roman"/>
              </a:rPr>
              <a:t> </a:t>
            </a:r>
            <a:r>
              <a:rPr sz="2515" i="1" spc="13" dirty="0">
                <a:latin typeface="Times New Roman"/>
                <a:cs typeface="Times New Roman"/>
              </a:rPr>
              <a:t>e	</a:t>
            </a:r>
            <a:r>
              <a:rPr sz="2515" spc="13" dirty="0">
                <a:latin typeface="Symbol"/>
                <a:cs typeface="Symbol"/>
              </a:rPr>
              <a:t></a:t>
            </a:r>
            <a:r>
              <a:rPr sz="2515" spc="-141" dirty="0">
                <a:latin typeface="Times New Roman"/>
                <a:cs typeface="Times New Roman"/>
              </a:rPr>
              <a:t> </a:t>
            </a:r>
            <a:r>
              <a:rPr sz="2515" spc="9" dirty="0">
                <a:latin typeface="Times New Roman"/>
                <a:cs typeface="Times New Roman"/>
              </a:rPr>
              <a:t>0.95</a:t>
            </a:r>
            <a:endParaRPr sz="2515">
              <a:latin typeface="Times New Roman"/>
              <a:cs typeface="Times New Roman"/>
            </a:endParaRPr>
          </a:p>
        </p:txBody>
      </p:sp>
      <p:sp>
        <p:nvSpPr>
          <p:cNvPr id="5" name="object 5"/>
          <p:cNvSpPr txBox="1"/>
          <p:nvPr/>
        </p:nvSpPr>
        <p:spPr>
          <a:xfrm>
            <a:off x="2695238" y="2135816"/>
            <a:ext cx="400050" cy="402305"/>
          </a:xfrm>
          <a:prstGeom prst="rect">
            <a:avLst/>
          </a:prstGeom>
        </p:spPr>
        <p:txBody>
          <a:bodyPr vert="horz" wrap="square" lIns="0" tIns="15128" rIns="0" bIns="0" rtlCol="0">
            <a:spAutoFit/>
          </a:bodyPr>
          <a:lstStyle/>
          <a:p>
            <a:pPr marL="33619">
              <a:spcBef>
                <a:spcPts val="119"/>
              </a:spcBef>
            </a:pPr>
            <a:r>
              <a:rPr sz="2515" i="1" spc="101" dirty="0">
                <a:latin typeface="Times New Roman"/>
                <a:cs typeface="Times New Roman"/>
              </a:rPr>
              <a:t>K</a:t>
            </a:r>
            <a:r>
              <a:rPr sz="2184" i="1" spc="152" baseline="-23569" dirty="0">
                <a:latin typeface="Times New Roman"/>
                <a:cs typeface="Times New Roman"/>
              </a:rPr>
              <a:t>d</a:t>
            </a:r>
            <a:endParaRPr sz="2184" baseline="-23569">
              <a:latin typeface="Times New Roman"/>
              <a:cs typeface="Times New Roman"/>
            </a:endParaRPr>
          </a:p>
        </p:txBody>
      </p:sp>
      <p:sp>
        <p:nvSpPr>
          <p:cNvPr id="6" name="object 6"/>
          <p:cNvSpPr txBox="1"/>
          <p:nvPr/>
        </p:nvSpPr>
        <p:spPr>
          <a:xfrm>
            <a:off x="2584973" y="1678616"/>
            <a:ext cx="694204" cy="402305"/>
          </a:xfrm>
          <a:prstGeom prst="rect">
            <a:avLst/>
          </a:prstGeom>
        </p:spPr>
        <p:txBody>
          <a:bodyPr vert="horz" wrap="square" lIns="0" tIns="15128" rIns="0" bIns="0" rtlCol="0">
            <a:spAutoFit/>
          </a:bodyPr>
          <a:lstStyle/>
          <a:p>
            <a:pPr marL="33619">
              <a:spcBef>
                <a:spcPts val="119"/>
              </a:spcBef>
            </a:pPr>
            <a:r>
              <a:rPr sz="2515" i="1" spc="40" dirty="0">
                <a:latin typeface="Times New Roman"/>
                <a:cs typeface="Times New Roman"/>
              </a:rPr>
              <a:t>y</a:t>
            </a:r>
            <a:r>
              <a:rPr sz="2184" i="1" spc="59" baseline="-25252" dirty="0">
                <a:latin typeface="Times New Roman"/>
                <a:cs typeface="Times New Roman"/>
              </a:rPr>
              <a:t>d</a:t>
            </a:r>
            <a:r>
              <a:rPr sz="2184" i="1" spc="53" baseline="-25252" dirty="0">
                <a:latin typeface="Times New Roman"/>
                <a:cs typeface="Times New Roman"/>
              </a:rPr>
              <a:t> </a:t>
            </a:r>
            <a:r>
              <a:rPr sz="2515" spc="57" dirty="0">
                <a:latin typeface="Times New Roman"/>
                <a:cs typeface="Times New Roman"/>
              </a:rPr>
              <a:t>(</a:t>
            </a:r>
            <a:r>
              <a:rPr sz="2515" i="1" spc="57" dirty="0">
                <a:latin typeface="Times New Roman"/>
                <a:cs typeface="Times New Roman"/>
              </a:rPr>
              <a:t>t</a:t>
            </a:r>
            <a:r>
              <a:rPr sz="2515" spc="57" dirty="0">
                <a:latin typeface="Times New Roman"/>
                <a:cs typeface="Times New Roman"/>
              </a:rPr>
              <a:t>)</a:t>
            </a:r>
            <a:endParaRPr sz="2515">
              <a:latin typeface="Times New Roman"/>
              <a:cs typeface="Times New Roman"/>
            </a:endParaRPr>
          </a:p>
        </p:txBody>
      </p:sp>
      <p:sp>
        <p:nvSpPr>
          <p:cNvPr id="7" name="object 7"/>
          <p:cNvSpPr/>
          <p:nvPr/>
        </p:nvSpPr>
        <p:spPr>
          <a:xfrm>
            <a:off x="6058348" y="3122406"/>
            <a:ext cx="633693" cy="0"/>
          </a:xfrm>
          <a:custGeom>
            <a:avLst/>
            <a:gdLst/>
            <a:ahLst/>
            <a:cxnLst/>
            <a:rect l="l" t="t" r="r" b="b"/>
            <a:pathLst>
              <a:path w="718185">
                <a:moveTo>
                  <a:pt x="0" y="0"/>
                </a:moveTo>
                <a:lnTo>
                  <a:pt x="717803" y="0"/>
                </a:lnTo>
              </a:path>
            </a:pathLst>
          </a:custGeom>
          <a:ln w="18092">
            <a:solidFill>
              <a:srgbClr val="000000"/>
            </a:solidFill>
          </a:ln>
        </p:spPr>
        <p:txBody>
          <a:bodyPr wrap="square" lIns="0" tIns="0" rIns="0" bIns="0" rtlCol="0"/>
          <a:lstStyle/>
          <a:p>
            <a:endParaRPr sz="1588"/>
          </a:p>
        </p:txBody>
      </p:sp>
      <p:sp>
        <p:nvSpPr>
          <p:cNvPr id="8" name="object 8"/>
          <p:cNvSpPr txBox="1"/>
          <p:nvPr/>
        </p:nvSpPr>
        <p:spPr>
          <a:xfrm>
            <a:off x="6267671" y="2580678"/>
            <a:ext cx="214592" cy="475809"/>
          </a:xfrm>
          <a:prstGeom prst="rect">
            <a:avLst/>
          </a:prstGeom>
        </p:spPr>
        <p:txBody>
          <a:bodyPr vert="horz" wrap="square" lIns="0" tIns="14007" rIns="0" bIns="0" rtlCol="0">
            <a:spAutoFit/>
          </a:bodyPr>
          <a:lstStyle/>
          <a:p>
            <a:pPr marL="11206">
              <a:spcBef>
                <a:spcPts val="110"/>
              </a:spcBef>
            </a:pPr>
            <a:r>
              <a:rPr sz="3000" spc="9" dirty="0">
                <a:latin typeface="Times New Roman"/>
                <a:cs typeface="Times New Roman"/>
              </a:rPr>
              <a:t>1</a:t>
            </a:r>
            <a:endParaRPr sz="3000">
              <a:latin typeface="Times New Roman"/>
              <a:cs typeface="Times New Roman"/>
            </a:endParaRPr>
          </a:p>
        </p:txBody>
      </p:sp>
      <p:sp>
        <p:nvSpPr>
          <p:cNvPr id="9" name="object 9"/>
          <p:cNvSpPr txBox="1"/>
          <p:nvPr/>
        </p:nvSpPr>
        <p:spPr>
          <a:xfrm>
            <a:off x="6375248" y="3379389"/>
            <a:ext cx="247650" cy="282363"/>
          </a:xfrm>
          <a:prstGeom prst="rect">
            <a:avLst/>
          </a:prstGeom>
        </p:spPr>
        <p:txBody>
          <a:bodyPr vert="horz" wrap="square" lIns="0" tIns="10646" rIns="0" bIns="0" rtlCol="0">
            <a:spAutoFit/>
          </a:bodyPr>
          <a:lstStyle/>
          <a:p>
            <a:pPr marL="11206">
              <a:spcBef>
                <a:spcPts val="84"/>
              </a:spcBef>
            </a:pPr>
            <a:r>
              <a:rPr sz="1765" i="1" dirty="0">
                <a:latin typeface="Times New Roman"/>
                <a:cs typeface="Times New Roman"/>
              </a:rPr>
              <a:t>o</a:t>
            </a:r>
            <a:r>
              <a:rPr sz="1765" i="1" spc="-4" dirty="0">
                <a:latin typeface="Times New Roman"/>
                <a:cs typeface="Times New Roman"/>
              </a:rPr>
              <a:t>d</a:t>
            </a:r>
            <a:endParaRPr sz="1765">
              <a:latin typeface="Times New Roman"/>
              <a:cs typeface="Times New Roman"/>
            </a:endParaRPr>
          </a:p>
        </p:txBody>
      </p:sp>
      <p:sp>
        <p:nvSpPr>
          <p:cNvPr id="10" name="object 10"/>
          <p:cNvSpPr txBox="1"/>
          <p:nvPr/>
        </p:nvSpPr>
        <p:spPr>
          <a:xfrm>
            <a:off x="6050278" y="3122593"/>
            <a:ext cx="513229" cy="475809"/>
          </a:xfrm>
          <a:prstGeom prst="rect">
            <a:avLst/>
          </a:prstGeom>
        </p:spPr>
        <p:txBody>
          <a:bodyPr vert="horz" wrap="square" lIns="0" tIns="14007" rIns="0" bIns="0" rtlCol="0">
            <a:spAutoFit/>
          </a:bodyPr>
          <a:lstStyle/>
          <a:p>
            <a:pPr marL="33619">
              <a:spcBef>
                <a:spcPts val="110"/>
              </a:spcBef>
            </a:pPr>
            <a:r>
              <a:rPr sz="3000" spc="-18" dirty="0">
                <a:latin typeface="Times New Roman"/>
                <a:cs typeface="Times New Roman"/>
              </a:rPr>
              <a:t>2</a:t>
            </a:r>
            <a:r>
              <a:rPr sz="3000" i="1" spc="-18" dirty="0">
                <a:latin typeface="Times New Roman"/>
                <a:cs typeface="Times New Roman"/>
              </a:rPr>
              <a:t>t</a:t>
            </a:r>
            <a:r>
              <a:rPr sz="3000" i="1" spc="-476" dirty="0">
                <a:latin typeface="Times New Roman"/>
                <a:cs typeface="Times New Roman"/>
              </a:rPr>
              <a:t> </a:t>
            </a:r>
            <a:r>
              <a:rPr sz="2647" spc="-6" baseline="43055" dirty="0">
                <a:latin typeface="Times New Roman"/>
                <a:cs typeface="Times New Roman"/>
              </a:rPr>
              <a:t>2</a:t>
            </a:r>
            <a:endParaRPr sz="2647" baseline="43055">
              <a:latin typeface="Times New Roman"/>
              <a:cs typeface="Times New Roman"/>
            </a:endParaRPr>
          </a:p>
        </p:txBody>
      </p:sp>
      <p:sp>
        <p:nvSpPr>
          <p:cNvPr id="11" name="object 11"/>
          <p:cNvSpPr txBox="1"/>
          <p:nvPr/>
        </p:nvSpPr>
        <p:spPr>
          <a:xfrm>
            <a:off x="5458160" y="2822725"/>
            <a:ext cx="516031" cy="475809"/>
          </a:xfrm>
          <a:prstGeom prst="rect">
            <a:avLst/>
          </a:prstGeom>
        </p:spPr>
        <p:txBody>
          <a:bodyPr vert="horz" wrap="square" lIns="0" tIns="14007" rIns="0" bIns="0" rtlCol="0">
            <a:spAutoFit/>
          </a:bodyPr>
          <a:lstStyle/>
          <a:p>
            <a:pPr marL="11206">
              <a:spcBef>
                <a:spcPts val="110"/>
              </a:spcBef>
            </a:pPr>
            <a:r>
              <a:rPr sz="3000" i="1" spc="9" dirty="0">
                <a:latin typeface="Times New Roman"/>
                <a:cs typeface="Times New Roman"/>
              </a:rPr>
              <a:t>b</a:t>
            </a:r>
            <a:r>
              <a:rPr sz="3000" i="1" spc="-119" dirty="0">
                <a:latin typeface="Times New Roman"/>
                <a:cs typeface="Times New Roman"/>
              </a:rPr>
              <a:t> </a:t>
            </a:r>
            <a:r>
              <a:rPr sz="3000" spc="13" dirty="0">
                <a:latin typeface="Symbol"/>
                <a:cs typeface="Symbol"/>
              </a:rPr>
              <a:t></a:t>
            </a:r>
            <a:endParaRPr sz="3000">
              <a:latin typeface="Symbol"/>
              <a:cs typeface="Symbol"/>
            </a:endParaRPr>
          </a:p>
        </p:txBody>
      </p:sp>
      <p:sp>
        <p:nvSpPr>
          <p:cNvPr id="12" name="object 12"/>
          <p:cNvSpPr txBox="1"/>
          <p:nvPr/>
        </p:nvSpPr>
        <p:spPr>
          <a:xfrm>
            <a:off x="2445118" y="3986209"/>
            <a:ext cx="7098366" cy="770083"/>
          </a:xfrm>
          <a:prstGeom prst="rect">
            <a:avLst/>
          </a:prstGeom>
        </p:spPr>
        <p:txBody>
          <a:bodyPr vert="horz" wrap="square" lIns="0" tIns="9525" rIns="0" bIns="0" rtlCol="0">
            <a:spAutoFit/>
          </a:bodyPr>
          <a:lstStyle/>
          <a:p>
            <a:pPr marL="33619" marR="26896">
              <a:lnSpc>
                <a:spcPct val="100400"/>
              </a:lnSpc>
              <a:spcBef>
                <a:spcPts val="75"/>
              </a:spcBef>
            </a:pPr>
            <a:r>
              <a:rPr sz="2471" dirty="0">
                <a:solidFill>
                  <a:srgbClr val="650065"/>
                </a:solidFill>
                <a:latin typeface="Times New Roman"/>
                <a:cs typeface="Times New Roman"/>
              </a:rPr>
              <a:t>T</a:t>
            </a:r>
            <a:r>
              <a:rPr sz="2780" baseline="-21164" dirty="0">
                <a:solidFill>
                  <a:srgbClr val="650065"/>
                </a:solidFill>
                <a:latin typeface="Times New Roman"/>
                <a:cs typeface="Times New Roman"/>
              </a:rPr>
              <a:t>od</a:t>
            </a:r>
            <a:r>
              <a:rPr sz="2471" dirty="0">
                <a:solidFill>
                  <a:srgbClr val="650065"/>
                </a:solidFill>
                <a:latin typeface="Times New Roman"/>
                <a:cs typeface="Times New Roman"/>
              </a:rPr>
              <a:t>: </a:t>
            </a:r>
            <a:r>
              <a:rPr sz="2471" spc="-4" dirty="0">
                <a:solidFill>
                  <a:srgbClr val="650065"/>
                </a:solidFill>
                <a:latin typeface="Times New Roman"/>
                <a:cs typeface="Times New Roman"/>
              </a:rPr>
              <a:t>time at which development curve exhibits </a:t>
            </a:r>
            <a:r>
              <a:rPr sz="2471" dirty="0">
                <a:solidFill>
                  <a:srgbClr val="650065"/>
                </a:solidFill>
                <a:latin typeface="Times New Roman"/>
                <a:cs typeface="Times New Roman"/>
              </a:rPr>
              <a:t>a </a:t>
            </a:r>
            <a:r>
              <a:rPr sz="2471" spc="-4" dirty="0">
                <a:solidFill>
                  <a:srgbClr val="650065"/>
                </a:solidFill>
                <a:latin typeface="Times New Roman"/>
                <a:cs typeface="Times New Roman"/>
              </a:rPr>
              <a:t>peak  manning.</a:t>
            </a:r>
            <a:endParaRPr sz="2471">
              <a:latin typeface="Times New Roman"/>
              <a:cs typeface="Times New Roman"/>
            </a:endParaRPr>
          </a:p>
        </p:txBody>
      </p:sp>
      <p:sp>
        <p:nvSpPr>
          <p:cNvPr id="13" name="object 13"/>
          <p:cNvSpPr/>
          <p:nvPr/>
        </p:nvSpPr>
        <p:spPr>
          <a:xfrm>
            <a:off x="3781761" y="5840049"/>
            <a:ext cx="62193" cy="29696"/>
          </a:xfrm>
          <a:custGeom>
            <a:avLst/>
            <a:gdLst/>
            <a:ahLst/>
            <a:cxnLst/>
            <a:rect l="l" t="t" r="r" b="b"/>
            <a:pathLst>
              <a:path w="70485" h="33654">
                <a:moveTo>
                  <a:pt x="0" y="33522"/>
                </a:moveTo>
                <a:lnTo>
                  <a:pt x="70106" y="0"/>
                </a:lnTo>
              </a:path>
            </a:pathLst>
          </a:custGeom>
          <a:ln w="19835">
            <a:solidFill>
              <a:srgbClr val="000000"/>
            </a:solidFill>
          </a:ln>
        </p:spPr>
        <p:txBody>
          <a:bodyPr wrap="square" lIns="0" tIns="0" rIns="0" bIns="0" rtlCol="0"/>
          <a:lstStyle/>
          <a:p>
            <a:endParaRPr sz="1588"/>
          </a:p>
        </p:txBody>
      </p:sp>
      <p:sp>
        <p:nvSpPr>
          <p:cNvPr id="14" name="object 14"/>
          <p:cNvSpPr/>
          <p:nvPr/>
        </p:nvSpPr>
        <p:spPr>
          <a:xfrm>
            <a:off x="3843620" y="5848123"/>
            <a:ext cx="89087" cy="137272"/>
          </a:xfrm>
          <a:custGeom>
            <a:avLst/>
            <a:gdLst/>
            <a:ahLst/>
            <a:cxnLst/>
            <a:rect l="l" t="t" r="r" b="b"/>
            <a:pathLst>
              <a:path w="100964" h="155575">
                <a:moveTo>
                  <a:pt x="0" y="0"/>
                </a:moveTo>
                <a:lnTo>
                  <a:pt x="100572" y="155447"/>
                </a:lnTo>
              </a:path>
            </a:pathLst>
          </a:custGeom>
          <a:ln w="43542">
            <a:solidFill>
              <a:srgbClr val="000000"/>
            </a:solidFill>
          </a:ln>
        </p:spPr>
        <p:txBody>
          <a:bodyPr wrap="square" lIns="0" tIns="0" rIns="0" bIns="0" rtlCol="0"/>
          <a:lstStyle/>
          <a:p>
            <a:endParaRPr sz="1588"/>
          </a:p>
        </p:txBody>
      </p:sp>
      <p:sp>
        <p:nvSpPr>
          <p:cNvPr id="15" name="object 15"/>
          <p:cNvSpPr/>
          <p:nvPr/>
        </p:nvSpPr>
        <p:spPr>
          <a:xfrm>
            <a:off x="3943121" y="5575139"/>
            <a:ext cx="118782" cy="410696"/>
          </a:xfrm>
          <a:custGeom>
            <a:avLst/>
            <a:gdLst/>
            <a:ahLst/>
            <a:cxnLst/>
            <a:rect l="l" t="t" r="r" b="b"/>
            <a:pathLst>
              <a:path w="134619" h="465454">
                <a:moveTo>
                  <a:pt x="0" y="464829"/>
                </a:moveTo>
                <a:lnTo>
                  <a:pt x="134107" y="0"/>
                </a:lnTo>
              </a:path>
            </a:pathLst>
          </a:custGeom>
          <a:ln w="22585">
            <a:solidFill>
              <a:srgbClr val="000000"/>
            </a:solidFill>
          </a:ln>
        </p:spPr>
        <p:txBody>
          <a:bodyPr wrap="square" lIns="0" tIns="0" rIns="0" bIns="0" rtlCol="0"/>
          <a:lstStyle/>
          <a:p>
            <a:endParaRPr sz="1588"/>
          </a:p>
        </p:txBody>
      </p:sp>
      <p:sp>
        <p:nvSpPr>
          <p:cNvPr id="16" name="object 16"/>
          <p:cNvSpPr/>
          <p:nvPr/>
        </p:nvSpPr>
        <p:spPr>
          <a:xfrm>
            <a:off x="4061451" y="5575139"/>
            <a:ext cx="282949" cy="0"/>
          </a:xfrm>
          <a:custGeom>
            <a:avLst/>
            <a:gdLst/>
            <a:ahLst/>
            <a:cxnLst/>
            <a:rect l="l" t="t" r="r" b="b"/>
            <a:pathLst>
              <a:path w="320675">
                <a:moveTo>
                  <a:pt x="0" y="0"/>
                </a:moveTo>
                <a:lnTo>
                  <a:pt x="320051" y="0"/>
                </a:lnTo>
              </a:path>
            </a:pathLst>
          </a:custGeom>
          <a:ln w="19141">
            <a:solidFill>
              <a:srgbClr val="000000"/>
            </a:solidFill>
          </a:ln>
        </p:spPr>
        <p:txBody>
          <a:bodyPr wrap="square" lIns="0" tIns="0" rIns="0" bIns="0" rtlCol="0"/>
          <a:lstStyle/>
          <a:p>
            <a:endParaRPr sz="1588"/>
          </a:p>
        </p:txBody>
      </p:sp>
      <p:sp>
        <p:nvSpPr>
          <p:cNvPr id="17" name="object 17"/>
          <p:cNvSpPr/>
          <p:nvPr/>
        </p:nvSpPr>
        <p:spPr>
          <a:xfrm>
            <a:off x="3730663" y="5515969"/>
            <a:ext cx="653863" cy="0"/>
          </a:xfrm>
          <a:custGeom>
            <a:avLst/>
            <a:gdLst/>
            <a:ahLst/>
            <a:cxnLst/>
            <a:rect l="l" t="t" r="r" b="b"/>
            <a:pathLst>
              <a:path w="741044">
                <a:moveTo>
                  <a:pt x="0" y="0"/>
                </a:moveTo>
                <a:lnTo>
                  <a:pt x="740659" y="0"/>
                </a:lnTo>
              </a:path>
            </a:pathLst>
          </a:custGeom>
          <a:ln w="19141">
            <a:solidFill>
              <a:srgbClr val="000000"/>
            </a:solidFill>
          </a:ln>
        </p:spPr>
        <p:txBody>
          <a:bodyPr wrap="square" lIns="0" tIns="0" rIns="0" bIns="0" rtlCol="0"/>
          <a:lstStyle/>
          <a:p>
            <a:endParaRPr sz="1588"/>
          </a:p>
        </p:txBody>
      </p:sp>
      <p:sp>
        <p:nvSpPr>
          <p:cNvPr id="18" name="object 18"/>
          <p:cNvSpPr txBox="1"/>
          <p:nvPr/>
        </p:nvSpPr>
        <p:spPr>
          <a:xfrm>
            <a:off x="4073112" y="5545365"/>
            <a:ext cx="225798" cy="502495"/>
          </a:xfrm>
          <a:prstGeom prst="rect">
            <a:avLst/>
          </a:prstGeom>
        </p:spPr>
        <p:txBody>
          <a:bodyPr vert="horz" wrap="square" lIns="0" tIns="13447" rIns="0" bIns="0" rtlCol="0">
            <a:spAutoFit/>
          </a:bodyPr>
          <a:lstStyle/>
          <a:p>
            <a:pPr marL="11206">
              <a:spcBef>
                <a:spcPts val="106"/>
              </a:spcBef>
            </a:pPr>
            <a:r>
              <a:rPr sz="3177" spc="9" dirty="0">
                <a:latin typeface="Times New Roman"/>
                <a:cs typeface="Times New Roman"/>
              </a:rPr>
              <a:t>6</a:t>
            </a:r>
            <a:endParaRPr sz="3177">
              <a:latin typeface="Times New Roman"/>
              <a:cs typeface="Times New Roman"/>
            </a:endParaRPr>
          </a:p>
        </p:txBody>
      </p:sp>
      <p:sp>
        <p:nvSpPr>
          <p:cNvPr id="19" name="object 19"/>
          <p:cNvSpPr txBox="1"/>
          <p:nvPr/>
        </p:nvSpPr>
        <p:spPr>
          <a:xfrm>
            <a:off x="2860189" y="5471079"/>
            <a:ext cx="259416" cy="297589"/>
          </a:xfrm>
          <a:prstGeom prst="rect">
            <a:avLst/>
          </a:prstGeom>
        </p:spPr>
        <p:txBody>
          <a:bodyPr vert="horz" wrap="square" lIns="0" tIns="12326" rIns="0" bIns="0" rtlCol="0">
            <a:spAutoFit/>
          </a:bodyPr>
          <a:lstStyle/>
          <a:p>
            <a:pPr marL="11206">
              <a:spcBef>
                <a:spcPts val="97"/>
              </a:spcBef>
            </a:pPr>
            <a:r>
              <a:rPr sz="1853" i="1" dirty="0">
                <a:latin typeface="Times New Roman"/>
                <a:cs typeface="Times New Roman"/>
              </a:rPr>
              <a:t>o</a:t>
            </a:r>
            <a:r>
              <a:rPr sz="1853" i="1" spc="4" dirty="0">
                <a:latin typeface="Times New Roman"/>
                <a:cs typeface="Times New Roman"/>
              </a:rPr>
              <a:t>d</a:t>
            </a:r>
            <a:endParaRPr sz="1853">
              <a:latin typeface="Times New Roman"/>
              <a:cs typeface="Times New Roman"/>
            </a:endParaRPr>
          </a:p>
        </p:txBody>
      </p:sp>
      <p:sp>
        <p:nvSpPr>
          <p:cNvPr id="20" name="object 20"/>
          <p:cNvSpPr txBox="1"/>
          <p:nvPr/>
        </p:nvSpPr>
        <p:spPr>
          <a:xfrm>
            <a:off x="3834204" y="4944281"/>
            <a:ext cx="337857" cy="502495"/>
          </a:xfrm>
          <a:prstGeom prst="rect">
            <a:avLst/>
          </a:prstGeom>
        </p:spPr>
        <p:txBody>
          <a:bodyPr vert="horz" wrap="square" lIns="0" tIns="13447" rIns="0" bIns="0" rtlCol="0">
            <a:spAutoFit/>
          </a:bodyPr>
          <a:lstStyle/>
          <a:p>
            <a:pPr marL="33619">
              <a:spcBef>
                <a:spcPts val="106"/>
              </a:spcBef>
            </a:pPr>
            <a:r>
              <a:rPr sz="3177" i="1" spc="4" dirty="0">
                <a:latin typeface="Times New Roman"/>
                <a:cs typeface="Times New Roman"/>
              </a:rPr>
              <a:t>t</a:t>
            </a:r>
            <a:r>
              <a:rPr sz="3177" i="1" spc="-538" dirty="0">
                <a:latin typeface="Times New Roman"/>
                <a:cs typeface="Times New Roman"/>
              </a:rPr>
              <a:t> </a:t>
            </a:r>
            <a:r>
              <a:rPr sz="2780" i="1" spc="6" baseline="-23809" dirty="0">
                <a:latin typeface="Times New Roman"/>
                <a:cs typeface="Times New Roman"/>
              </a:rPr>
              <a:t>d</a:t>
            </a:r>
            <a:endParaRPr sz="2780" baseline="-23809">
              <a:latin typeface="Times New Roman"/>
              <a:cs typeface="Times New Roman"/>
            </a:endParaRPr>
          </a:p>
        </p:txBody>
      </p:sp>
      <p:sp>
        <p:nvSpPr>
          <p:cNvPr id="21" name="object 21"/>
          <p:cNvSpPr txBox="1"/>
          <p:nvPr/>
        </p:nvSpPr>
        <p:spPr>
          <a:xfrm>
            <a:off x="2713616" y="5201120"/>
            <a:ext cx="865654" cy="502495"/>
          </a:xfrm>
          <a:prstGeom prst="rect">
            <a:avLst/>
          </a:prstGeom>
        </p:spPr>
        <p:txBody>
          <a:bodyPr vert="horz" wrap="square" lIns="0" tIns="13447" rIns="0" bIns="0" rtlCol="0">
            <a:spAutoFit/>
          </a:bodyPr>
          <a:lstStyle/>
          <a:p>
            <a:pPr marL="11206">
              <a:spcBef>
                <a:spcPts val="106"/>
              </a:spcBef>
              <a:tabLst>
                <a:tab pos="630925" algn="l"/>
              </a:tabLst>
            </a:pPr>
            <a:r>
              <a:rPr sz="3177" i="1" spc="4" dirty="0">
                <a:latin typeface="Times New Roman"/>
                <a:cs typeface="Times New Roman"/>
              </a:rPr>
              <a:t>t	</a:t>
            </a:r>
            <a:r>
              <a:rPr sz="3177" spc="9" dirty="0">
                <a:latin typeface="Symbol"/>
                <a:cs typeface="Symbol"/>
              </a:rPr>
              <a:t></a:t>
            </a:r>
            <a:endParaRPr sz="3177">
              <a:latin typeface="Symbol"/>
              <a:cs typeface="Symbol"/>
            </a:endParaRPr>
          </a:p>
        </p:txBody>
      </p:sp>
      <p:sp>
        <p:nvSpPr>
          <p:cNvPr id="22" name="object 22"/>
          <p:cNvSpPr txBox="1"/>
          <p:nvPr/>
        </p:nvSpPr>
        <p:spPr>
          <a:xfrm>
            <a:off x="2518628" y="2803535"/>
            <a:ext cx="2545416" cy="536414"/>
          </a:xfrm>
          <a:prstGeom prst="rect">
            <a:avLst/>
          </a:prstGeom>
        </p:spPr>
        <p:txBody>
          <a:bodyPr vert="horz" wrap="square" lIns="0" tIns="13447" rIns="0" bIns="0" rtlCol="0">
            <a:spAutoFit/>
          </a:bodyPr>
          <a:lstStyle/>
          <a:p>
            <a:pPr marL="11206">
              <a:spcBef>
                <a:spcPts val="106"/>
              </a:spcBef>
            </a:pPr>
            <a:r>
              <a:rPr sz="5096" spc="205" baseline="2164" dirty="0">
                <a:latin typeface="Symbol"/>
                <a:cs typeface="Symbol"/>
              </a:rPr>
              <a:t></a:t>
            </a:r>
            <a:r>
              <a:rPr sz="2471" spc="137" dirty="0">
                <a:latin typeface="Times New Roman"/>
                <a:cs typeface="Times New Roman"/>
              </a:rPr>
              <a:t>We </a:t>
            </a:r>
            <a:r>
              <a:rPr sz="2471" spc="-9" dirty="0">
                <a:latin typeface="Times New Roman"/>
                <a:cs typeface="Times New Roman"/>
              </a:rPr>
              <a:t>may </a:t>
            </a:r>
            <a:r>
              <a:rPr sz="2471" spc="-4" dirty="0">
                <a:latin typeface="Times New Roman"/>
                <a:cs typeface="Times New Roman"/>
              </a:rPr>
              <a:t>say</a:t>
            </a:r>
            <a:r>
              <a:rPr sz="2471" spc="-194" dirty="0">
                <a:latin typeface="Times New Roman"/>
                <a:cs typeface="Times New Roman"/>
              </a:rPr>
              <a:t> </a:t>
            </a:r>
            <a:r>
              <a:rPr sz="2471" spc="-4" dirty="0">
                <a:latin typeface="Times New Roman"/>
                <a:cs typeface="Times New Roman"/>
              </a:rPr>
              <a:t>that</a:t>
            </a:r>
            <a:endParaRPr sz="2471">
              <a:latin typeface="Times New Roman"/>
              <a:cs typeface="Times New Roman"/>
            </a:endParaRPr>
          </a:p>
        </p:txBody>
      </p:sp>
      <p:sp>
        <p:nvSpPr>
          <p:cNvPr id="23" name="object 23"/>
          <p:cNvSpPr txBox="1">
            <a:spLocks noGrp="1"/>
          </p:cNvSpPr>
          <p:nvPr>
            <p:ph type="title"/>
          </p:nvPr>
        </p:nvSpPr>
        <p:spPr>
          <a:xfrm>
            <a:off x="1155032" y="566430"/>
            <a:ext cx="70531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4" name="object 2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5" name="object 2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154</a:t>
            </a:r>
            <a:endParaRPr sz="1235">
              <a:latin typeface="Arial"/>
              <a:cs typeface="Arial"/>
            </a:endParaRPr>
          </a:p>
        </p:txBody>
      </p:sp>
    </p:spTree>
    <p:extLst>
      <p:ext uri="{BB962C8B-B14F-4D97-AF65-F5344CB8AC3E}">
        <p14:creationId xmlns:p14="http://schemas.microsoft.com/office/powerpoint/2010/main" val="37477880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0647" y="1509068"/>
            <a:ext cx="6409765" cy="1074593"/>
          </a:xfrm>
          <a:prstGeom prst="rect">
            <a:avLst/>
          </a:prstGeom>
        </p:spPr>
        <p:txBody>
          <a:bodyPr vert="horz" wrap="square" lIns="0" tIns="187138" rIns="0" bIns="0" rtlCol="0">
            <a:spAutoFit/>
          </a:bodyPr>
          <a:lstStyle/>
          <a:p>
            <a:pPr marL="33619">
              <a:spcBef>
                <a:spcPts val="1474"/>
              </a:spcBef>
            </a:pPr>
            <a:r>
              <a:rPr sz="2294" spc="-4" dirty="0">
                <a:solidFill>
                  <a:srgbClr val="650065"/>
                </a:solidFill>
                <a:latin typeface="Times New Roman"/>
                <a:cs typeface="Times New Roman"/>
              </a:rPr>
              <a:t>Relationship between </a:t>
            </a:r>
            <a:r>
              <a:rPr sz="2294" dirty="0">
                <a:solidFill>
                  <a:srgbClr val="650065"/>
                </a:solidFill>
                <a:latin typeface="Times New Roman"/>
                <a:cs typeface="Times New Roman"/>
              </a:rPr>
              <a:t>K</a:t>
            </a:r>
            <a:r>
              <a:rPr sz="2647" baseline="-22222" dirty="0">
                <a:solidFill>
                  <a:srgbClr val="650065"/>
                </a:solidFill>
                <a:latin typeface="Times New Roman"/>
                <a:cs typeface="Times New Roman"/>
              </a:rPr>
              <a:t>d </a:t>
            </a:r>
            <a:r>
              <a:rPr sz="2294" spc="9" dirty="0">
                <a:solidFill>
                  <a:srgbClr val="650065"/>
                </a:solidFill>
                <a:latin typeface="Times New Roman"/>
                <a:cs typeface="Times New Roman"/>
              </a:rPr>
              <a:t>&amp; </a:t>
            </a:r>
            <a:r>
              <a:rPr sz="2294" spc="4" dirty="0">
                <a:solidFill>
                  <a:srgbClr val="650065"/>
                </a:solidFill>
                <a:latin typeface="Times New Roman"/>
                <a:cs typeface="Times New Roman"/>
              </a:rPr>
              <a:t>K </a:t>
            </a:r>
            <a:r>
              <a:rPr sz="2294" spc="-4" dirty="0">
                <a:solidFill>
                  <a:srgbClr val="650065"/>
                </a:solidFill>
                <a:latin typeface="Times New Roman"/>
                <a:cs typeface="Times New Roman"/>
              </a:rPr>
              <a:t>must </a:t>
            </a:r>
            <a:r>
              <a:rPr sz="2294" spc="4" dirty="0">
                <a:solidFill>
                  <a:srgbClr val="650065"/>
                </a:solidFill>
                <a:latin typeface="Times New Roman"/>
                <a:cs typeface="Times New Roman"/>
              </a:rPr>
              <a:t>be</a:t>
            </a:r>
            <a:r>
              <a:rPr sz="2294" spc="53" dirty="0">
                <a:solidFill>
                  <a:srgbClr val="650065"/>
                </a:solidFill>
                <a:latin typeface="Times New Roman"/>
                <a:cs typeface="Times New Roman"/>
              </a:rPr>
              <a:t> </a:t>
            </a:r>
            <a:r>
              <a:rPr sz="2294" dirty="0">
                <a:solidFill>
                  <a:srgbClr val="650065"/>
                </a:solidFill>
                <a:latin typeface="Times New Roman"/>
                <a:cs typeface="Times New Roman"/>
              </a:rPr>
              <a:t>established.</a:t>
            </a:r>
            <a:endParaRPr sz="2294">
              <a:latin typeface="Times New Roman"/>
              <a:cs typeface="Times New Roman"/>
            </a:endParaRPr>
          </a:p>
          <a:p>
            <a:pPr marL="33619">
              <a:spcBef>
                <a:spcPts val="1385"/>
              </a:spcBef>
            </a:pPr>
            <a:r>
              <a:rPr sz="2294" dirty="0">
                <a:solidFill>
                  <a:srgbClr val="653200"/>
                </a:solidFill>
                <a:latin typeface="Times New Roman"/>
                <a:cs typeface="Times New Roman"/>
              </a:rPr>
              <a:t>At the </a:t>
            </a:r>
            <a:r>
              <a:rPr sz="2294" spc="-4" dirty="0">
                <a:solidFill>
                  <a:srgbClr val="653200"/>
                </a:solidFill>
                <a:latin typeface="Times New Roman"/>
                <a:cs typeface="Times New Roman"/>
              </a:rPr>
              <a:t>time </a:t>
            </a:r>
            <a:r>
              <a:rPr sz="2294" spc="4" dirty="0">
                <a:solidFill>
                  <a:srgbClr val="653200"/>
                </a:solidFill>
                <a:latin typeface="Times New Roman"/>
                <a:cs typeface="Times New Roman"/>
              </a:rPr>
              <a:t>of </a:t>
            </a:r>
            <a:r>
              <a:rPr sz="2294" spc="-4" dirty="0">
                <a:solidFill>
                  <a:srgbClr val="653200"/>
                </a:solidFill>
                <a:latin typeface="Times New Roman"/>
                <a:cs typeface="Times New Roman"/>
              </a:rPr>
              <a:t>origin, </a:t>
            </a:r>
            <a:r>
              <a:rPr sz="2294" dirty="0">
                <a:solidFill>
                  <a:srgbClr val="653200"/>
                </a:solidFill>
                <a:latin typeface="Times New Roman"/>
                <a:cs typeface="Times New Roman"/>
              </a:rPr>
              <a:t>both </a:t>
            </a:r>
            <a:r>
              <a:rPr sz="2294" spc="-4" dirty="0">
                <a:solidFill>
                  <a:srgbClr val="653200"/>
                </a:solidFill>
                <a:latin typeface="Times New Roman"/>
                <a:cs typeface="Times New Roman"/>
              </a:rPr>
              <a:t>cycles </a:t>
            </a:r>
            <a:r>
              <a:rPr sz="2294" dirty="0">
                <a:solidFill>
                  <a:srgbClr val="653200"/>
                </a:solidFill>
                <a:latin typeface="Times New Roman"/>
                <a:cs typeface="Times New Roman"/>
              </a:rPr>
              <a:t>have the </a:t>
            </a:r>
            <a:r>
              <a:rPr sz="2294" spc="-9" dirty="0">
                <a:solidFill>
                  <a:srgbClr val="653200"/>
                </a:solidFill>
                <a:latin typeface="Times New Roman"/>
                <a:cs typeface="Times New Roman"/>
              </a:rPr>
              <a:t>same</a:t>
            </a:r>
            <a:r>
              <a:rPr sz="2294" spc="-88" dirty="0">
                <a:solidFill>
                  <a:srgbClr val="653200"/>
                </a:solidFill>
                <a:latin typeface="Times New Roman"/>
                <a:cs typeface="Times New Roman"/>
              </a:rPr>
              <a:t> </a:t>
            </a:r>
            <a:r>
              <a:rPr sz="2294" dirty="0">
                <a:solidFill>
                  <a:srgbClr val="653200"/>
                </a:solidFill>
                <a:latin typeface="Times New Roman"/>
                <a:cs typeface="Times New Roman"/>
              </a:rPr>
              <a:t>slope.</a:t>
            </a:r>
            <a:endParaRPr sz="2294">
              <a:latin typeface="Times New Roman"/>
              <a:cs typeface="Times New Roman"/>
            </a:endParaRPr>
          </a:p>
        </p:txBody>
      </p:sp>
      <p:sp>
        <p:nvSpPr>
          <p:cNvPr id="3" name="object 3"/>
          <p:cNvSpPr/>
          <p:nvPr/>
        </p:nvSpPr>
        <p:spPr>
          <a:xfrm>
            <a:off x="2593035" y="3303941"/>
            <a:ext cx="412937" cy="0"/>
          </a:xfrm>
          <a:custGeom>
            <a:avLst/>
            <a:gdLst/>
            <a:ahLst/>
            <a:cxnLst/>
            <a:rect l="l" t="t" r="r" b="b"/>
            <a:pathLst>
              <a:path w="467994">
                <a:moveTo>
                  <a:pt x="0" y="0"/>
                </a:moveTo>
                <a:lnTo>
                  <a:pt x="467874" y="0"/>
                </a:lnTo>
              </a:path>
            </a:pathLst>
          </a:custGeom>
          <a:ln w="14484">
            <a:solidFill>
              <a:srgbClr val="000000"/>
            </a:solidFill>
          </a:ln>
        </p:spPr>
        <p:txBody>
          <a:bodyPr wrap="square" lIns="0" tIns="0" rIns="0" bIns="0" rtlCol="0"/>
          <a:lstStyle/>
          <a:p>
            <a:endParaRPr sz="1588"/>
          </a:p>
        </p:txBody>
      </p:sp>
      <p:sp>
        <p:nvSpPr>
          <p:cNvPr id="4" name="object 4"/>
          <p:cNvSpPr/>
          <p:nvPr/>
        </p:nvSpPr>
        <p:spPr>
          <a:xfrm>
            <a:off x="3612328" y="3303941"/>
            <a:ext cx="282388" cy="0"/>
          </a:xfrm>
          <a:custGeom>
            <a:avLst/>
            <a:gdLst/>
            <a:ahLst/>
            <a:cxnLst/>
            <a:rect l="l" t="t" r="r" b="b"/>
            <a:pathLst>
              <a:path w="320039">
                <a:moveTo>
                  <a:pt x="0" y="0"/>
                </a:moveTo>
                <a:lnTo>
                  <a:pt x="320039" y="0"/>
                </a:lnTo>
              </a:path>
            </a:pathLst>
          </a:custGeom>
          <a:ln w="14484">
            <a:solidFill>
              <a:srgbClr val="000000"/>
            </a:solidFill>
          </a:ln>
        </p:spPr>
        <p:txBody>
          <a:bodyPr wrap="square" lIns="0" tIns="0" rIns="0" bIns="0" rtlCol="0"/>
          <a:lstStyle/>
          <a:p>
            <a:endParaRPr sz="1588"/>
          </a:p>
        </p:txBody>
      </p:sp>
      <p:sp>
        <p:nvSpPr>
          <p:cNvPr id="5" name="object 5"/>
          <p:cNvSpPr/>
          <p:nvPr/>
        </p:nvSpPr>
        <p:spPr>
          <a:xfrm>
            <a:off x="4221481" y="3303941"/>
            <a:ext cx="411816" cy="0"/>
          </a:xfrm>
          <a:custGeom>
            <a:avLst/>
            <a:gdLst/>
            <a:ahLst/>
            <a:cxnLst/>
            <a:rect l="l" t="t" r="r" b="b"/>
            <a:pathLst>
              <a:path w="466725">
                <a:moveTo>
                  <a:pt x="0" y="0"/>
                </a:moveTo>
                <a:lnTo>
                  <a:pt x="466343" y="0"/>
                </a:lnTo>
              </a:path>
            </a:pathLst>
          </a:custGeom>
          <a:ln w="14484">
            <a:solidFill>
              <a:srgbClr val="000000"/>
            </a:solidFill>
          </a:ln>
        </p:spPr>
        <p:txBody>
          <a:bodyPr wrap="square" lIns="0" tIns="0" rIns="0" bIns="0" rtlCol="0"/>
          <a:lstStyle/>
          <a:p>
            <a:endParaRPr sz="1588"/>
          </a:p>
        </p:txBody>
      </p:sp>
      <p:sp>
        <p:nvSpPr>
          <p:cNvPr id="6" name="object 6"/>
          <p:cNvSpPr/>
          <p:nvPr/>
        </p:nvSpPr>
        <p:spPr>
          <a:xfrm>
            <a:off x="5104951" y="3303941"/>
            <a:ext cx="550209" cy="0"/>
          </a:xfrm>
          <a:custGeom>
            <a:avLst/>
            <a:gdLst/>
            <a:ahLst/>
            <a:cxnLst/>
            <a:rect l="l" t="t" r="r" b="b"/>
            <a:pathLst>
              <a:path w="623570">
                <a:moveTo>
                  <a:pt x="0" y="0"/>
                </a:moveTo>
                <a:lnTo>
                  <a:pt x="623315" y="0"/>
                </a:lnTo>
              </a:path>
            </a:pathLst>
          </a:custGeom>
          <a:ln w="14484">
            <a:solidFill>
              <a:srgbClr val="000000"/>
            </a:solidFill>
          </a:ln>
        </p:spPr>
        <p:txBody>
          <a:bodyPr wrap="square" lIns="0" tIns="0" rIns="0" bIns="0" rtlCol="0"/>
          <a:lstStyle/>
          <a:p>
            <a:endParaRPr sz="1588"/>
          </a:p>
        </p:txBody>
      </p:sp>
      <p:sp>
        <p:nvSpPr>
          <p:cNvPr id="7" name="object 7"/>
          <p:cNvSpPr txBox="1"/>
          <p:nvPr/>
        </p:nvSpPr>
        <p:spPr>
          <a:xfrm>
            <a:off x="5487743" y="3073012"/>
            <a:ext cx="112619" cy="228619"/>
          </a:xfrm>
          <a:prstGeom prst="rect">
            <a:avLst/>
          </a:prstGeom>
        </p:spPr>
        <p:txBody>
          <a:bodyPr vert="horz" wrap="square" lIns="0" tIns="11206" rIns="0" bIns="0" rtlCol="0">
            <a:spAutoFit/>
          </a:bodyPr>
          <a:lstStyle/>
          <a:p>
            <a:pPr marL="11206">
              <a:spcBef>
                <a:spcPts val="88"/>
              </a:spcBef>
            </a:pPr>
            <a:r>
              <a:rPr sz="1412" i="1" dirty="0">
                <a:latin typeface="Times New Roman"/>
                <a:cs typeface="Times New Roman"/>
              </a:rPr>
              <a:t>d</a:t>
            </a:r>
            <a:endParaRPr sz="1412">
              <a:latin typeface="Times New Roman"/>
              <a:cs typeface="Times New Roman"/>
            </a:endParaRPr>
          </a:p>
        </p:txBody>
      </p:sp>
      <p:sp>
        <p:nvSpPr>
          <p:cNvPr id="8" name="object 8"/>
          <p:cNvSpPr txBox="1"/>
          <p:nvPr/>
        </p:nvSpPr>
        <p:spPr>
          <a:xfrm>
            <a:off x="5243007" y="3302573"/>
            <a:ext cx="262778" cy="384250"/>
          </a:xfrm>
          <a:prstGeom prst="rect">
            <a:avLst/>
          </a:prstGeom>
        </p:spPr>
        <p:txBody>
          <a:bodyPr vert="horz" wrap="square" lIns="0" tIns="10646" rIns="0" bIns="0" rtlCol="0">
            <a:spAutoFit/>
          </a:bodyPr>
          <a:lstStyle/>
          <a:p>
            <a:pPr marL="11206">
              <a:spcBef>
                <a:spcPts val="84"/>
              </a:spcBef>
            </a:pPr>
            <a:r>
              <a:rPr sz="2427" i="1" dirty="0">
                <a:latin typeface="Times New Roman"/>
                <a:cs typeface="Times New Roman"/>
              </a:rPr>
              <a:t>d</a:t>
            </a:r>
            <a:r>
              <a:rPr sz="2427" i="1" spc="-4" dirty="0">
                <a:latin typeface="Times New Roman"/>
                <a:cs typeface="Times New Roman"/>
              </a:rPr>
              <a:t>t</a:t>
            </a:r>
            <a:endParaRPr sz="2427">
              <a:latin typeface="Times New Roman"/>
              <a:cs typeface="Times New Roman"/>
            </a:endParaRPr>
          </a:p>
        </p:txBody>
      </p:sp>
      <p:sp>
        <p:nvSpPr>
          <p:cNvPr id="9" name="object 9"/>
          <p:cNvSpPr txBox="1"/>
          <p:nvPr/>
        </p:nvSpPr>
        <p:spPr>
          <a:xfrm>
            <a:off x="4230891" y="3379221"/>
            <a:ext cx="340099" cy="384186"/>
          </a:xfrm>
          <a:prstGeom prst="rect">
            <a:avLst/>
          </a:prstGeom>
        </p:spPr>
        <p:txBody>
          <a:bodyPr vert="horz" wrap="square" lIns="0" tIns="10646" rIns="0" bIns="0" rtlCol="0">
            <a:spAutoFit/>
          </a:bodyPr>
          <a:lstStyle/>
          <a:p>
            <a:pPr marL="33619">
              <a:spcBef>
                <a:spcPts val="84"/>
              </a:spcBef>
            </a:pPr>
            <a:r>
              <a:rPr sz="3640" i="1" spc="26" baseline="14141" dirty="0">
                <a:latin typeface="Times New Roman"/>
                <a:cs typeface="Times New Roman"/>
              </a:rPr>
              <a:t>t</a:t>
            </a:r>
            <a:r>
              <a:rPr sz="1412" i="1" spc="18" dirty="0">
                <a:latin typeface="Times New Roman"/>
                <a:cs typeface="Times New Roman"/>
              </a:rPr>
              <a:t>od</a:t>
            </a:r>
            <a:endParaRPr sz="1412">
              <a:latin typeface="Times New Roman"/>
              <a:cs typeface="Times New Roman"/>
            </a:endParaRPr>
          </a:p>
        </p:txBody>
      </p:sp>
      <p:sp>
        <p:nvSpPr>
          <p:cNvPr id="10" name="object 10"/>
          <p:cNvSpPr txBox="1"/>
          <p:nvPr/>
        </p:nvSpPr>
        <p:spPr>
          <a:xfrm>
            <a:off x="4935069" y="3087419"/>
            <a:ext cx="886946" cy="384250"/>
          </a:xfrm>
          <a:prstGeom prst="rect">
            <a:avLst/>
          </a:prstGeom>
        </p:spPr>
        <p:txBody>
          <a:bodyPr vert="horz" wrap="square" lIns="0" tIns="10646" rIns="0" bIns="0" rtlCol="0">
            <a:spAutoFit/>
          </a:bodyPr>
          <a:lstStyle/>
          <a:p>
            <a:pPr marL="11206">
              <a:spcBef>
                <a:spcPts val="84"/>
              </a:spcBef>
              <a:tabLst>
                <a:tab pos="756998" algn="l"/>
              </a:tabLst>
            </a:pPr>
            <a:r>
              <a:rPr sz="2427" spc="-1500" dirty="0">
                <a:latin typeface="Verdana"/>
                <a:cs typeface="Verdana"/>
              </a:rPr>
              <a:t>	</a:t>
            </a:r>
            <a:endParaRPr sz="2427">
              <a:latin typeface="Verdana"/>
              <a:cs typeface="Verdana"/>
            </a:endParaRPr>
          </a:p>
        </p:txBody>
      </p:sp>
      <p:sp>
        <p:nvSpPr>
          <p:cNvPr id="11" name="object 11"/>
          <p:cNvSpPr txBox="1"/>
          <p:nvPr/>
        </p:nvSpPr>
        <p:spPr>
          <a:xfrm>
            <a:off x="4912657" y="3340224"/>
            <a:ext cx="1043828" cy="384250"/>
          </a:xfrm>
          <a:prstGeom prst="rect">
            <a:avLst/>
          </a:prstGeom>
        </p:spPr>
        <p:txBody>
          <a:bodyPr vert="horz" wrap="square" lIns="0" tIns="10646" rIns="0" bIns="0" rtlCol="0">
            <a:spAutoFit/>
          </a:bodyPr>
          <a:lstStyle/>
          <a:p>
            <a:pPr marL="33619">
              <a:spcBef>
                <a:spcPts val="84"/>
              </a:spcBef>
              <a:tabLst>
                <a:tab pos="779411" algn="l"/>
              </a:tabLst>
            </a:pPr>
            <a:r>
              <a:rPr sz="2427" spc="-1500" dirty="0">
                <a:latin typeface="Verdana"/>
                <a:cs typeface="Verdana"/>
              </a:rPr>
              <a:t>	</a:t>
            </a:r>
            <a:r>
              <a:rPr sz="2427" spc="-710" dirty="0">
                <a:latin typeface="Verdana"/>
                <a:cs typeface="Verdana"/>
              </a:rPr>
              <a:t></a:t>
            </a:r>
            <a:r>
              <a:rPr sz="2118" i="1" spc="-1065" baseline="-12152" dirty="0">
                <a:latin typeface="Times New Roman"/>
                <a:cs typeface="Times New Roman"/>
              </a:rPr>
              <a:t>o</a:t>
            </a:r>
            <a:endParaRPr sz="2118" baseline="-12152">
              <a:latin typeface="Times New Roman"/>
              <a:cs typeface="Times New Roman"/>
            </a:endParaRPr>
          </a:p>
        </p:txBody>
      </p:sp>
      <p:sp>
        <p:nvSpPr>
          <p:cNvPr id="12" name="object 12"/>
          <p:cNvSpPr txBox="1"/>
          <p:nvPr/>
        </p:nvSpPr>
        <p:spPr>
          <a:xfrm>
            <a:off x="4935069" y="2889748"/>
            <a:ext cx="886946" cy="384250"/>
          </a:xfrm>
          <a:prstGeom prst="rect">
            <a:avLst/>
          </a:prstGeom>
        </p:spPr>
        <p:txBody>
          <a:bodyPr vert="horz" wrap="square" lIns="0" tIns="10646" rIns="0" bIns="0" rtlCol="0">
            <a:spAutoFit/>
          </a:bodyPr>
          <a:lstStyle/>
          <a:p>
            <a:pPr marL="11206">
              <a:spcBef>
                <a:spcPts val="84"/>
              </a:spcBef>
              <a:tabLst>
                <a:tab pos="756998" algn="l"/>
              </a:tabLst>
            </a:pPr>
            <a:r>
              <a:rPr sz="2427" spc="-1500" dirty="0">
                <a:latin typeface="Verdana"/>
                <a:cs typeface="Verdana"/>
              </a:rPr>
              <a:t>	</a:t>
            </a:r>
            <a:endParaRPr sz="2427">
              <a:latin typeface="Verdana"/>
              <a:cs typeface="Verdana"/>
            </a:endParaRPr>
          </a:p>
        </p:txBody>
      </p:sp>
      <p:sp>
        <p:nvSpPr>
          <p:cNvPr id="13" name="object 13"/>
          <p:cNvSpPr txBox="1"/>
          <p:nvPr/>
        </p:nvSpPr>
        <p:spPr>
          <a:xfrm>
            <a:off x="3322768" y="3061870"/>
            <a:ext cx="1595157" cy="384250"/>
          </a:xfrm>
          <a:prstGeom prst="rect">
            <a:avLst/>
          </a:prstGeom>
        </p:spPr>
        <p:txBody>
          <a:bodyPr vert="horz" wrap="square" lIns="0" tIns="10646" rIns="0" bIns="0" rtlCol="0">
            <a:spAutoFit/>
          </a:bodyPr>
          <a:lstStyle/>
          <a:p>
            <a:pPr marL="44826">
              <a:spcBef>
                <a:spcPts val="84"/>
              </a:spcBef>
              <a:tabLst>
                <a:tab pos="653898" algn="l"/>
                <a:tab pos="1391845" algn="l"/>
              </a:tabLst>
            </a:pPr>
            <a:r>
              <a:rPr sz="2427" spc="-4" dirty="0">
                <a:latin typeface="Symbol"/>
                <a:cs typeface="Symbol"/>
              </a:rPr>
              <a:t></a:t>
            </a:r>
            <a:r>
              <a:rPr sz="2427" spc="234" dirty="0">
                <a:latin typeface="Times New Roman"/>
                <a:cs typeface="Times New Roman"/>
              </a:rPr>
              <a:t> </a:t>
            </a:r>
            <a:r>
              <a:rPr sz="3640" i="1" spc="-6" baseline="35353" dirty="0">
                <a:latin typeface="Times New Roman"/>
                <a:cs typeface="Times New Roman"/>
              </a:rPr>
              <a:t>K	</a:t>
            </a:r>
            <a:r>
              <a:rPr sz="2427" spc="-4" dirty="0">
                <a:latin typeface="Symbol"/>
                <a:cs typeface="Symbol"/>
              </a:rPr>
              <a:t></a:t>
            </a:r>
            <a:r>
              <a:rPr sz="2427" spc="234" dirty="0">
                <a:latin typeface="Times New Roman"/>
                <a:cs typeface="Times New Roman"/>
              </a:rPr>
              <a:t> </a:t>
            </a:r>
            <a:r>
              <a:rPr sz="3640" i="1" spc="119" baseline="35353" dirty="0">
                <a:latin typeface="Times New Roman"/>
                <a:cs typeface="Times New Roman"/>
              </a:rPr>
              <a:t>K</a:t>
            </a:r>
            <a:r>
              <a:rPr sz="2118" i="1" spc="119" baseline="36458" dirty="0">
                <a:latin typeface="Times New Roman"/>
                <a:cs typeface="Times New Roman"/>
              </a:rPr>
              <a:t>d	</a:t>
            </a:r>
            <a:r>
              <a:rPr sz="2427" spc="-4" dirty="0">
                <a:latin typeface="Symbol"/>
                <a:cs typeface="Symbol"/>
              </a:rPr>
              <a:t></a:t>
            </a:r>
            <a:endParaRPr sz="2427">
              <a:latin typeface="Symbol"/>
              <a:cs typeface="Symbol"/>
            </a:endParaRPr>
          </a:p>
        </p:txBody>
      </p:sp>
      <p:sp>
        <p:nvSpPr>
          <p:cNvPr id="14" name="object 14"/>
          <p:cNvSpPr txBox="1"/>
          <p:nvPr/>
        </p:nvSpPr>
        <p:spPr>
          <a:xfrm>
            <a:off x="2423159" y="3087419"/>
            <a:ext cx="749674" cy="384250"/>
          </a:xfrm>
          <a:prstGeom prst="rect">
            <a:avLst/>
          </a:prstGeom>
        </p:spPr>
        <p:txBody>
          <a:bodyPr vert="horz" wrap="square" lIns="0" tIns="10646" rIns="0" bIns="0" rtlCol="0">
            <a:spAutoFit/>
          </a:bodyPr>
          <a:lstStyle/>
          <a:p>
            <a:pPr marL="11206">
              <a:spcBef>
                <a:spcPts val="84"/>
              </a:spcBef>
              <a:tabLst>
                <a:tab pos="620279" algn="l"/>
              </a:tabLst>
            </a:pPr>
            <a:r>
              <a:rPr sz="2427" spc="-1500" dirty="0">
                <a:latin typeface="Verdana"/>
                <a:cs typeface="Verdana"/>
              </a:rPr>
              <a:t>	</a:t>
            </a:r>
            <a:endParaRPr sz="2427">
              <a:latin typeface="Verdana"/>
              <a:cs typeface="Verdana"/>
            </a:endParaRPr>
          </a:p>
        </p:txBody>
      </p:sp>
      <p:sp>
        <p:nvSpPr>
          <p:cNvPr id="15" name="object 15"/>
          <p:cNvSpPr txBox="1"/>
          <p:nvPr/>
        </p:nvSpPr>
        <p:spPr>
          <a:xfrm>
            <a:off x="2389542" y="3302573"/>
            <a:ext cx="1474694" cy="384250"/>
          </a:xfrm>
          <a:prstGeom prst="rect">
            <a:avLst/>
          </a:prstGeom>
        </p:spPr>
        <p:txBody>
          <a:bodyPr vert="horz" wrap="square" lIns="0" tIns="10646" rIns="0" bIns="0" rtlCol="0">
            <a:spAutoFit/>
          </a:bodyPr>
          <a:lstStyle/>
          <a:p>
            <a:pPr marL="44826">
              <a:spcBef>
                <a:spcPts val="84"/>
              </a:spcBef>
              <a:tabLst>
                <a:tab pos="653898" algn="l"/>
                <a:tab pos="1242799" algn="l"/>
              </a:tabLst>
            </a:pPr>
            <a:r>
              <a:rPr sz="3640" spc="-2250" baseline="-6060" dirty="0">
                <a:latin typeface="Verdana"/>
                <a:cs typeface="Verdana"/>
              </a:rPr>
              <a:t></a:t>
            </a:r>
            <a:r>
              <a:rPr sz="3640" spc="165" baseline="-6060" dirty="0">
                <a:latin typeface="Verdana"/>
                <a:cs typeface="Verdana"/>
              </a:rPr>
              <a:t> </a:t>
            </a:r>
            <a:r>
              <a:rPr sz="2427" i="1" dirty="0">
                <a:latin typeface="Times New Roman"/>
                <a:cs typeface="Times New Roman"/>
              </a:rPr>
              <a:t>dt	</a:t>
            </a:r>
            <a:r>
              <a:rPr sz="3640" spc="-1065" baseline="-6060" dirty="0">
                <a:latin typeface="Verdana"/>
                <a:cs typeface="Verdana"/>
              </a:rPr>
              <a:t></a:t>
            </a:r>
            <a:r>
              <a:rPr sz="2118" i="1" spc="-1065" baseline="-22569" dirty="0">
                <a:latin typeface="Times New Roman"/>
                <a:cs typeface="Times New Roman"/>
              </a:rPr>
              <a:t>o	</a:t>
            </a:r>
            <a:r>
              <a:rPr sz="2427" i="1" spc="40" dirty="0">
                <a:latin typeface="Times New Roman"/>
                <a:cs typeface="Times New Roman"/>
              </a:rPr>
              <a:t>t</a:t>
            </a:r>
            <a:r>
              <a:rPr sz="2118" i="1" spc="59" baseline="-24305" dirty="0">
                <a:latin typeface="Times New Roman"/>
                <a:cs typeface="Times New Roman"/>
              </a:rPr>
              <a:t>d</a:t>
            </a:r>
            <a:endParaRPr sz="2118" baseline="-24305">
              <a:latin typeface="Times New Roman"/>
              <a:cs typeface="Times New Roman"/>
            </a:endParaRPr>
          </a:p>
        </p:txBody>
      </p:sp>
      <p:sp>
        <p:nvSpPr>
          <p:cNvPr id="16" name="object 16"/>
          <p:cNvSpPr txBox="1"/>
          <p:nvPr/>
        </p:nvSpPr>
        <p:spPr>
          <a:xfrm>
            <a:off x="2423160" y="2868232"/>
            <a:ext cx="3090022" cy="384250"/>
          </a:xfrm>
          <a:prstGeom prst="rect">
            <a:avLst/>
          </a:prstGeom>
        </p:spPr>
        <p:txBody>
          <a:bodyPr vert="horz" wrap="square" lIns="0" tIns="10646" rIns="0" bIns="0" rtlCol="0">
            <a:spAutoFit/>
          </a:bodyPr>
          <a:lstStyle/>
          <a:p>
            <a:pPr marL="11206">
              <a:spcBef>
                <a:spcPts val="84"/>
              </a:spcBef>
              <a:tabLst>
                <a:tab pos="2701882" algn="l"/>
              </a:tabLst>
            </a:pPr>
            <a:r>
              <a:rPr sz="3640" spc="-2250" baseline="-4040" dirty="0">
                <a:latin typeface="Verdana"/>
                <a:cs typeface="Verdana"/>
              </a:rPr>
              <a:t></a:t>
            </a:r>
            <a:r>
              <a:rPr sz="3640" spc="-549" baseline="-4040" dirty="0">
                <a:latin typeface="Verdana"/>
                <a:cs typeface="Verdana"/>
              </a:rPr>
              <a:t> </a:t>
            </a:r>
            <a:r>
              <a:rPr sz="2427" i="1" dirty="0">
                <a:latin typeface="Times New Roman"/>
                <a:cs typeface="Times New Roman"/>
              </a:rPr>
              <a:t>d</a:t>
            </a:r>
            <a:r>
              <a:rPr sz="2427" i="1" spc="-4" dirty="0">
                <a:latin typeface="Times New Roman"/>
                <a:cs typeface="Times New Roman"/>
              </a:rPr>
              <a:t>m</a:t>
            </a:r>
            <a:r>
              <a:rPr sz="2427" i="1" spc="-199" dirty="0">
                <a:latin typeface="Times New Roman"/>
                <a:cs typeface="Times New Roman"/>
              </a:rPr>
              <a:t> </a:t>
            </a:r>
            <a:r>
              <a:rPr sz="3640" spc="-2250" baseline="-4040" dirty="0">
                <a:latin typeface="Verdana"/>
                <a:cs typeface="Verdana"/>
              </a:rPr>
              <a:t></a:t>
            </a:r>
            <a:r>
              <a:rPr sz="3640" baseline="-4040" dirty="0">
                <a:latin typeface="Verdana"/>
                <a:cs typeface="Verdana"/>
              </a:rPr>
              <a:t>	</a:t>
            </a:r>
            <a:r>
              <a:rPr sz="2427" i="1" dirty="0">
                <a:latin typeface="Times New Roman"/>
                <a:cs typeface="Times New Roman"/>
              </a:rPr>
              <a:t>d</a:t>
            </a:r>
            <a:r>
              <a:rPr sz="2427" i="1" spc="-4" dirty="0">
                <a:latin typeface="Times New Roman"/>
                <a:cs typeface="Times New Roman"/>
              </a:rPr>
              <a:t>m</a:t>
            </a:r>
            <a:endParaRPr sz="2427">
              <a:latin typeface="Times New Roman"/>
              <a:cs typeface="Times New Roman"/>
            </a:endParaRPr>
          </a:p>
        </p:txBody>
      </p:sp>
      <p:sp>
        <p:nvSpPr>
          <p:cNvPr id="17" name="object 17"/>
          <p:cNvSpPr txBox="1"/>
          <p:nvPr/>
        </p:nvSpPr>
        <p:spPr>
          <a:xfrm>
            <a:off x="4370293" y="3292199"/>
            <a:ext cx="112619" cy="228619"/>
          </a:xfrm>
          <a:prstGeom prst="rect">
            <a:avLst/>
          </a:prstGeom>
        </p:spPr>
        <p:txBody>
          <a:bodyPr vert="horz" wrap="square" lIns="0" tIns="11206" rIns="0" bIns="0" rtlCol="0">
            <a:spAutoFit/>
          </a:bodyPr>
          <a:lstStyle/>
          <a:p>
            <a:pPr marL="11206">
              <a:spcBef>
                <a:spcPts val="88"/>
              </a:spcBef>
            </a:pPr>
            <a:r>
              <a:rPr sz="1412" dirty="0">
                <a:latin typeface="Times New Roman"/>
                <a:cs typeface="Times New Roman"/>
              </a:rPr>
              <a:t>2</a:t>
            </a:r>
            <a:endParaRPr sz="1412">
              <a:latin typeface="Times New Roman"/>
              <a:cs typeface="Times New Roman"/>
            </a:endParaRPr>
          </a:p>
        </p:txBody>
      </p:sp>
      <p:sp>
        <p:nvSpPr>
          <p:cNvPr id="18" name="object 18"/>
          <p:cNvSpPr txBox="1"/>
          <p:nvPr/>
        </p:nvSpPr>
        <p:spPr>
          <a:xfrm>
            <a:off x="3739627" y="3292199"/>
            <a:ext cx="112619" cy="228619"/>
          </a:xfrm>
          <a:prstGeom prst="rect">
            <a:avLst/>
          </a:prstGeom>
        </p:spPr>
        <p:txBody>
          <a:bodyPr vert="horz" wrap="square" lIns="0" tIns="11206" rIns="0" bIns="0" rtlCol="0">
            <a:spAutoFit/>
          </a:bodyPr>
          <a:lstStyle/>
          <a:p>
            <a:pPr marL="11206">
              <a:spcBef>
                <a:spcPts val="88"/>
              </a:spcBef>
            </a:pPr>
            <a:r>
              <a:rPr sz="1412" dirty="0">
                <a:latin typeface="Times New Roman"/>
                <a:cs typeface="Times New Roman"/>
              </a:rPr>
              <a:t>2</a:t>
            </a:r>
            <a:endParaRPr sz="1412">
              <a:latin typeface="Times New Roman"/>
              <a:cs typeface="Times New Roman"/>
            </a:endParaRPr>
          </a:p>
        </p:txBody>
      </p:sp>
      <p:sp>
        <p:nvSpPr>
          <p:cNvPr id="19" name="object 19"/>
          <p:cNvSpPr txBox="1"/>
          <p:nvPr/>
        </p:nvSpPr>
        <p:spPr>
          <a:xfrm>
            <a:off x="2579588" y="4052740"/>
            <a:ext cx="974912" cy="365492"/>
          </a:xfrm>
          <a:prstGeom prst="rect">
            <a:avLst/>
          </a:prstGeom>
        </p:spPr>
        <p:txBody>
          <a:bodyPr vert="horz" wrap="square" lIns="0" tIns="12326" rIns="0" bIns="0" rtlCol="0">
            <a:spAutoFit/>
          </a:bodyPr>
          <a:lstStyle/>
          <a:p>
            <a:pPr marL="33619">
              <a:spcBef>
                <a:spcPts val="97"/>
              </a:spcBef>
            </a:pPr>
            <a:r>
              <a:rPr sz="2294" spc="-4" dirty="0">
                <a:solidFill>
                  <a:srgbClr val="650065"/>
                </a:solidFill>
                <a:latin typeface="Times New Roman"/>
                <a:cs typeface="Times New Roman"/>
              </a:rPr>
              <a:t>K</a:t>
            </a:r>
            <a:r>
              <a:rPr sz="2250" spc="-6" baseline="-22875" dirty="0">
                <a:solidFill>
                  <a:srgbClr val="650065"/>
                </a:solidFill>
                <a:latin typeface="Times New Roman"/>
                <a:cs typeface="Times New Roman"/>
              </a:rPr>
              <a:t>d</a:t>
            </a:r>
            <a:r>
              <a:rPr sz="2294" spc="-4" dirty="0">
                <a:solidFill>
                  <a:srgbClr val="650065"/>
                </a:solidFill>
                <a:latin typeface="Times New Roman"/>
                <a:cs typeface="Times New Roman"/>
              </a:rPr>
              <a:t>=K/6</a:t>
            </a:r>
            <a:endParaRPr sz="2294">
              <a:latin typeface="Times New Roman"/>
              <a:cs typeface="Times New Roman"/>
            </a:endParaRPr>
          </a:p>
        </p:txBody>
      </p:sp>
      <p:sp>
        <p:nvSpPr>
          <p:cNvPr id="20" name="object 20"/>
          <p:cNvSpPr/>
          <p:nvPr/>
        </p:nvSpPr>
        <p:spPr>
          <a:xfrm>
            <a:off x="3227747" y="5100466"/>
            <a:ext cx="358028" cy="0"/>
          </a:xfrm>
          <a:custGeom>
            <a:avLst/>
            <a:gdLst/>
            <a:ahLst/>
            <a:cxnLst/>
            <a:rect l="l" t="t" r="r" b="b"/>
            <a:pathLst>
              <a:path w="405764">
                <a:moveTo>
                  <a:pt x="0" y="0"/>
                </a:moveTo>
                <a:lnTo>
                  <a:pt x="405377" y="0"/>
                </a:lnTo>
              </a:path>
            </a:pathLst>
          </a:custGeom>
          <a:ln w="15044">
            <a:solidFill>
              <a:srgbClr val="000000"/>
            </a:solidFill>
          </a:ln>
        </p:spPr>
        <p:txBody>
          <a:bodyPr wrap="square" lIns="0" tIns="0" rIns="0" bIns="0" rtlCol="0"/>
          <a:lstStyle/>
          <a:p>
            <a:endParaRPr sz="1588"/>
          </a:p>
        </p:txBody>
      </p:sp>
      <p:sp>
        <p:nvSpPr>
          <p:cNvPr id="21" name="object 21"/>
          <p:cNvSpPr/>
          <p:nvPr/>
        </p:nvSpPr>
        <p:spPr>
          <a:xfrm>
            <a:off x="4000952" y="5100466"/>
            <a:ext cx="524435" cy="0"/>
          </a:xfrm>
          <a:custGeom>
            <a:avLst/>
            <a:gdLst/>
            <a:ahLst/>
            <a:cxnLst/>
            <a:rect l="l" t="t" r="r" b="b"/>
            <a:pathLst>
              <a:path w="594360">
                <a:moveTo>
                  <a:pt x="0" y="0"/>
                </a:moveTo>
                <a:lnTo>
                  <a:pt x="594363" y="0"/>
                </a:lnTo>
              </a:path>
            </a:pathLst>
          </a:custGeom>
          <a:ln w="15044">
            <a:solidFill>
              <a:srgbClr val="000000"/>
            </a:solidFill>
          </a:ln>
        </p:spPr>
        <p:txBody>
          <a:bodyPr wrap="square" lIns="0" tIns="0" rIns="0" bIns="0" rtlCol="0"/>
          <a:lstStyle/>
          <a:p>
            <a:endParaRPr sz="1588"/>
          </a:p>
        </p:txBody>
      </p:sp>
      <p:sp>
        <p:nvSpPr>
          <p:cNvPr id="22" name="object 22"/>
          <p:cNvSpPr txBox="1"/>
          <p:nvPr/>
        </p:nvSpPr>
        <p:spPr>
          <a:xfrm>
            <a:off x="4161864" y="5312802"/>
            <a:ext cx="210110" cy="237048"/>
          </a:xfrm>
          <a:prstGeom prst="rect">
            <a:avLst/>
          </a:prstGeom>
        </p:spPr>
        <p:txBody>
          <a:bodyPr vert="horz" wrap="square" lIns="0" tIns="12886" rIns="0" bIns="0" rtlCol="0">
            <a:spAutoFit/>
          </a:bodyPr>
          <a:lstStyle/>
          <a:p>
            <a:pPr marL="11206">
              <a:spcBef>
                <a:spcPts val="101"/>
              </a:spcBef>
            </a:pPr>
            <a:r>
              <a:rPr sz="1456" i="1" spc="9" dirty="0">
                <a:latin typeface="Times New Roman"/>
                <a:cs typeface="Times New Roman"/>
              </a:rPr>
              <a:t>o</a:t>
            </a:r>
            <a:r>
              <a:rPr sz="1456" i="1" spc="4" dirty="0">
                <a:latin typeface="Times New Roman"/>
                <a:cs typeface="Times New Roman"/>
              </a:rPr>
              <a:t>d</a:t>
            </a:r>
            <a:endParaRPr sz="1456">
              <a:latin typeface="Times New Roman"/>
              <a:cs typeface="Times New Roman"/>
            </a:endParaRPr>
          </a:p>
        </p:txBody>
      </p:sp>
      <p:sp>
        <p:nvSpPr>
          <p:cNvPr id="23" name="object 23"/>
          <p:cNvSpPr txBox="1"/>
          <p:nvPr/>
        </p:nvSpPr>
        <p:spPr>
          <a:xfrm>
            <a:off x="3364454" y="5312802"/>
            <a:ext cx="115981" cy="237048"/>
          </a:xfrm>
          <a:prstGeom prst="rect">
            <a:avLst/>
          </a:prstGeom>
        </p:spPr>
        <p:txBody>
          <a:bodyPr vert="horz" wrap="square" lIns="0" tIns="12886" rIns="0" bIns="0" rtlCol="0">
            <a:spAutoFit/>
          </a:bodyPr>
          <a:lstStyle/>
          <a:p>
            <a:pPr marL="11206">
              <a:spcBef>
                <a:spcPts val="101"/>
              </a:spcBef>
            </a:pPr>
            <a:r>
              <a:rPr sz="1456" i="1" spc="4" dirty="0">
                <a:latin typeface="Times New Roman"/>
                <a:cs typeface="Times New Roman"/>
              </a:rPr>
              <a:t>d</a:t>
            </a:r>
            <a:endParaRPr sz="1456">
              <a:latin typeface="Times New Roman"/>
              <a:cs typeface="Times New Roman"/>
            </a:endParaRPr>
          </a:p>
        </p:txBody>
      </p:sp>
      <p:sp>
        <p:nvSpPr>
          <p:cNvPr id="24" name="object 24"/>
          <p:cNvSpPr txBox="1"/>
          <p:nvPr/>
        </p:nvSpPr>
        <p:spPr>
          <a:xfrm>
            <a:off x="3208467" y="4956298"/>
            <a:ext cx="1135156" cy="398846"/>
          </a:xfrm>
          <a:prstGeom prst="rect">
            <a:avLst/>
          </a:prstGeom>
        </p:spPr>
        <p:txBody>
          <a:bodyPr vert="horz" wrap="square" lIns="0" tIns="11766" rIns="0" bIns="0" rtlCol="0">
            <a:spAutoFit/>
          </a:bodyPr>
          <a:lstStyle/>
          <a:p>
            <a:pPr marL="44826">
              <a:spcBef>
                <a:spcPts val="93"/>
              </a:spcBef>
              <a:tabLst>
                <a:tab pos="847209" algn="l"/>
              </a:tabLst>
            </a:pPr>
            <a:r>
              <a:rPr sz="3772" i="1" baseline="-25341" dirty="0">
                <a:latin typeface="Times New Roman"/>
                <a:cs typeface="Times New Roman"/>
              </a:rPr>
              <a:t>t</a:t>
            </a:r>
            <a:r>
              <a:rPr sz="3772" i="1" spc="-231" baseline="-25341" dirty="0">
                <a:latin typeface="Times New Roman"/>
                <a:cs typeface="Times New Roman"/>
              </a:rPr>
              <a:t> </a:t>
            </a:r>
            <a:r>
              <a:rPr sz="1456" spc="4" dirty="0">
                <a:latin typeface="Times New Roman"/>
                <a:cs typeface="Times New Roman"/>
              </a:rPr>
              <a:t>2	</a:t>
            </a:r>
            <a:r>
              <a:rPr sz="3772" i="1" baseline="-25341" dirty="0">
                <a:latin typeface="Times New Roman"/>
                <a:cs typeface="Times New Roman"/>
              </a:rPr>
              <a:t>t</a:t>
            </a:r>
            <a:r>
              <a:rPr sz="3772" i="1" spc="-304" baseline="-25341" dirty="0">
                <a:latin typeface="Times New Roman"/>
                <a:cs typeface="Times New Roman"/>
              </a:rPr>
              <a:t> </a:t>
            </a:r>
            <a:r>
              <a:rPr sz="1456" spc="4" dirty="0">
                <a:latin typeface="Times New Roman"/>
                <a:cs typeface="Times New Roman"/>
              </a:rPr>
              <a:t>2</a:t>
            </a:r>
            <a:endParaRPr sz="1456">
              <a:latin typeface="Times New Roman"/>
              <a:cs typeface="Times New Roman"/>
            </a:endParaRPr>
          </a:p>
        </p:txBody>
      </p:sp>
      <p:sp>
        <p:nvSpPr>
          <p:cNvPr id="25" name="object 25"/>
          <p:cNvSpPr txBox="1"/>
          <p:nvPr/>
        </p:nvSpPr>
        <p:spPr>
          <a:xfrm>
            <a:off x="3656703" y="4647016"/>
            <a:ext cx="798419" cy="398910"/>
          </a:xfrm>
          <a:prstGeom prst="rect">
            <a:avLst/>
          </a:prstGeom>
        </p:spPr>
        <p:txBody>
          <a:bodyPr vert="horz" wrap="square" lIns="0" tIns="11766" rIns="0" bIns="0" rtlCol="0">
            <a:spAutoFit/>
          </a:bodyPr>
          <a:lstStyle/>
          <a:p>
            <a:pPr marL="33619">
              <a:spcBef>
                <a:spcPts val="93"/>
              </a:spcBef>
              <a:tabLst>
                <a:tab pos="382701" algn="l"/>
              </a:tabLst>
            </a:pPr>
            <a:r>
              <a:rPr sz="3772" baseline="-35087" dirty="0">
                <a:latin typeface="Symbol"/>
                <a:cs typeface="Symbol"/>
              </a:rPr>
              <a:t></a:t>
            </a:r>
            <a:r>
              <a:rPr sz="3772" baseline="-35087" dirty="0">
                <a:latin typeface="Times New Roman"/>
                <a:cs typeface="Times New Roman"/>
              </a:rPr>
              <a:t>	</a:t>
            </a:r>
            <a:r>
              <a:rPr sz="2515" i="1" dirty="0">
                <a:latin typeface="Times New Roman"/>
                <a:cs typeface="Times New Roman"/>
              </a:rPr>
              <a:t>K</a:t>
            </a:r>
            <a:r>
              <a:rPr sz="2515" i="1" spc="-101" dirty="0">
                <a:latin typeface="Times New Roman"/>
                <a:cs typeface="Times New Roman"/>
              </a:rPr>
              <a:t> </a:t>
            </a:r>
            <a:r>
              <a:rPr sz="2184" i="1" spc="6" baseline="-23569" dirty="0">
                <a:latin typeface="Times New Roman"/>
                <a:cs typeface="Times New Roman"/>
              </a:rPr>
              <a:t>d</a:t>
            </a:r>
            <a:endParaRPr sz="2184" baseline="-23569">
              <a:latin typeface="Times New Roman"/>
              <a:cs typeface="Times New Roman"/>
            </a:endParaRPr>
          </a:p>
        </p:txBody>
      </p:sp>
      <p:sp>
        <p:nvSpPr>
          <p:cNvPr id="26" name="object 26"/>
          <p:cNvSpPr txBox="1"/>
          <p:nvPr/>
        </p:nvSpPr>
        <p:spPr>
          <a:xfrm>
            <a:off x="2502945" y="4850067"/>
            <a:ext cx="1009650" cy="398910"/>
          </a:xfrm>
          <a:prstGeom prst="rect">
            <a:avLst/>
          </a:prstGeom>
        </p:spPr>
        <p:txBody>
          <a:bodyPr vert="horz" wrap="square" lIns="0" tIns="11766" rIns="0" bIns="0" rtlCol="0">
            <a:spAutoFit/>
          </a:bodyPr>
          <a:lstStyle/>
          <a:p>
            <a:pPr marL="33619">
              <a:spcBef>
                <a:spcPts val="93"/>
              </a:spcBef>
              <a:tabLst>
                <a:tab pos="412398" algn="l"/>
                <a:tab pos="762041" algn="l"/>
              </a:tabLst>
            </a:pPr>
            <a:r>
              <a:rPr sz="2515" i="1" dirty="0">
                <a:latin typeface="Times New Roman"/>
                <a:cs typeface="Times New Roman"/>
              </a:rPr>
              <a:t>D	</a:t>
            </a:r>
            <a:r>
              <a:rPr sz="2515" dirty="0">
                <a:latin typeface="Symbol"/>
                <a:cs typeface="Symbol"/>
              </a:rPr>
              <a:t></a:t>
            </a:r>
            <a:r>
              <a:rPr sz="2515" dirty="0">
                <a:latin typeface="Times New Roman"/>
                <a:cs typeface="Times New Roman"/>
              </a:rPr>
              <a:t>	</a:t>
            </a:r>
            <a:r>
              <a:rPr sz="3772" i="1" baseline="35087" dirty="0">
                <a:latin typeface="Times New Roman"/>
                <a:cs typeface="Times New Roman"/>
              </a:rPr>
              <a:t>K</a:t>
            </a:r>
            <a:endParaRPr sz="3772" baseline="35087">
              <a:latin typeface="Times New Roman"/>
              <a:cs typeface="Times New Roman"/>
            </a:endParaRPr>
          </a:p>
        </p:txBody>
      </p:sp>
      <p:sp>
        <p:nvSpPr>
          <p:cNvPr id="27" name="object 27"/>
          <p:cNvSpPr txBox="1">
            <a:spLocks noGrp="1"/>
          </p:cNvSpPr>
          <p:nvPr>
            <p:ph type="title"/>
          </p:nvPr>
        </p:nvSpPr>
        <p:spPr>
          <a:xfrm>
            <a:off x="1219200" y="566430"/>
            <a:ext cx="69889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8" name="object 2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9" name="object 2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155</a:t>
            </a:r>
            <a:endParaRPr sz="1235">
              <a:latin typeface="Arial"/>
              <a:cs typeface="Arial"/>
            </a:endParaRPr>
          </a:p>
        </p:txBody>
      </p:sp>
    </p:spTree>
    <p:extLst>
      <p:ext uri="{BB962C8B-B14F-4D97-AF65-F5344CB8AC3E}">
        <p14:creationId xmlns:p14="http://schemas.microsoft.com/office/powerpoint/2010/main" val="26177231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5117" y="1969150"/>
            <a:ext cx="6320677" cy="391548"/>
          </a:xfrm>
          <a:prstGeom prst="rect">
            <a:avLst/>
          </a:prstGeom>
        </p:spPr>
        <p:txBody>
          <a:bodyPr vert="horz" wrap="square" lIns="0" tIns="11206" rIns="0" bIns="0" rtlCol="0">
            <a:spAutoFit/>
          </a:bodyPr>
          <a:lstStyle/>
          <a:p>
            <a:pPr marL="33619">
              <a:spcBef>
                <a:spcPts val="88"/>
              </a:spcBef>
            </a:pPr>
            <a:r>
              <a:rPr sz="2471" spc="-4" dirty="0">
                <a:solidFill>
                  <a:srgbClr val="009999"/>
                </a:solidFill>
                <a:latin typeface="Times New Roman"/>
                <a:cs typeface="Times New Roman"/>
              </a:rPr>
              <a:t>This does </a:t>
            </a:r>
            <a:r>
              <a:rPr sz="2471" dirty="0">
                <a:solidFill>
                  <a:srgbClr val="009999"/>
                </a:solidFill>
                <a:latin typeface="Times New Roman"/>
                <a:cs typeface="Times New Roman"/>
              </a:rPr>
              <a:t>not </a:t>
            </a:r>
            <a:r>
              <a:rPr sz="2471" spc="-4" dirty="0">
                <a:solidFill>
                  <a:srgbClr val="009999"/>
                </a:solidFill>
                <a:latin typeface="Times New Roman"/>
                <a:cs typeface="Times New Roman"/>
              </a:rPr>
              <a:t>apply </a:t>
            </a:r>
            <a:r>
              <a:rPr sz="2471" spc="-9" dirty="0">
                <a:solidFill>
                  <a:srgbClr val="009999"/>
                </a:solidFill>
                <a:latin typeface="Times New Roman"/>
                <a:cs typeface="Times New Roman"/>
              </a:rPr>
              <a:t>to </a:t>
            </a:r>
            <a:r>
              <a:rPr sz="2471" dirty="0">
                <a:solidFill>
                  <a:srgbClr val="009999"/>
                </a:solidFill>
                <a:latin typeface="Times New Roman"/>
                <a:cs typeface="Times New Roman"/>
              </a:rPr>
              <a:t>the </a:t>
            </a:r>
            <a:r>
              <a:rPr sz="2471" spc="-4" dirty="0">
                <a:solidFill>
                  <a:srgbClr val="009999"/>
                </a:solidFill>
                <a:latin typeface="Times New Roman"/>
                <a:cs typeface="Times New Roman"/>
              </a:rPr>
              <a:t>manpower build </a:t>
            </a:r>
            <a:r>
              <a:rPr sz="2471" dirty="0">
                <a:solidFill>
                  <a:srgbClr val="009999"/>
                </a:solidFill>
                <a:latin typeface="Times New Roman"/>
                <a:cs typeface="Times New Roman"/>
              </a:rPr>
              <a:t>up</a:t>
            </a:r>
            <a:r>
              <a:rPr sz="2471" spc="-49" dirty="0">
                <a:solidFill>
                  <a:srgbClr val="009999"/>
                </a:solidFill>
                <a:latin typeface="Times New Roman"/>
                <a:cs typeface="Times New Roman"/>
              </a:rPr>
              <a:t> </a:t>
            </a:r>
            <a:r>
              <a:rPr sz="2471" spc="-4" dirty="0">
                <a:solidFill>
                  <a:srgbClr val="009999"/>
                </a:solidFill>
                <a:latin typeface="Times New Roman"/>
                <a:cs typeface="Times New Roman"/>
              </a:rPr>
              <a:t>D</a:t>
            </a:r>
            <a:r>
              <a:rPr sz="2515" spc="-6" baseline="-20467" dirty="0">
                <a:solidFill>
                  <a:srgbClr val="009999"/>
                </a:solidFill>
                <a:latin typeface="Times New Roman"/>
                <a:cs typeface="Times New Roman"/>
              </a:rPr>
              <a:t>0</a:t>
            </a:r>
            <a:r>
              <a:rPr sz="2471" spc="-4" dirty="0">
                <a:solidFill>
                  <a:srgbClr val="009999"/>
                </a:solidFill>
                <a:latin typeface="Times New Roman"/>
                <a:cs typeface="Times New Roman"/>
              </a:rPr>
              <a:t>.</a:t>
            </a:r>
            <a:endParaRPr sz="2471">
              <a:latin typeface="Times New Roman"/>
              <a:cs typeface="Times New Roman"/>
            </a:endParaRPr>
          </a:p>
        </p:txBody>
      </p:sp>
      <p:sp>
        <p:nvSpPr>
          <p:cNvPr id="3" name="object 3"/>
          <p:cNvSpPr txBox="1"/>
          <p:nvPr/>
        </p:nvSpPr>
        <p:spPr>
          <a:xfrm>
            <a:off x="2467529" y="3473811"/>
            <a:ext cx="3234577" cy="1724039"/>
          </a:xfrm>
          <a:prstGeom prst="rect">
            <a:avLst/>
          </a:prstGeom>
        </p:spPr>
        <p:txBody>
          <a:bodyPr vert="horz" wrap="square" lIns="0" tIns="10646" rIns="0" bIns="0" rtlCol="0">
            <a:spAutoFit/>
          </a:bodyPr>
          <a:lstStyle/>
          <a:p>
            <a:pPr marL="11206" marR="328350">
              <a:lnSpc>
                <a:spcPct val="150400"/>
              </a:lnSpc>
              <a:spcBef>
                <a:spcPts val="84"/>
              </a:spcBef>
            </a:pPr>
            <a:r>
              <a:rPr sz="2471" spc="-4" dirty="0">
                <a:solidFill>
                  <a:srgbClr val="000099"/>
                </a:solidFill>
                <a:latin typeface="Times New Roman"/>
                <a:cs typeface="Times New Roman"/>
              </a:rPr>
              <a:t>Conte investigated</a:t>
            </a:r>
            <a:r>
              <a:rPr sz="2471" spc="-75" dirty="0">
                <a:solidFill>
                  <a:srgbClr val="000099"/>
                </a:solidFill>
                <a:latin typeface="Times New Roman"/>
                <a:cs typeface="Times New Roman"/>
              </a:rPr>
              <a:t> </a:t>
            </a:r>
            <a:r>
              <a:rPr sz="2471" spc="-4" dirty="0">
                <a:solidFill>
                  <a:srgbClr val="000099"/>
                </a:solidFill>
                <a:latin typeface="Times New Roman"/>
                <a:cs typeface="Times New Roman"/>
              </a:rPr>
              <a:t>that  </a:t>
            </a:r>
            <a:r>
              <a:rPr sz="2471" spc="-4" dirty="0">
                <a:solidFill>
                  <a:srgbClr val="653200"/>
                </a:solidFill>
                <a:latin typeface="Times New Roman"/>
                <a:cs typeface="Times New Roman"/>
              </a:rPr>
              <a:t>Larger</a:t>
            </a:r>
            <a:r>
              <a:rPr sz="2471" spc="-9" dirty="0">
                <a:solidFill>
                  <a:srgbClr val="653200"/>
                </a:solidFill>
                <a:latin typeface="Times New Roman"/>
                <a:cs typeface="Times New Roman"/>
              </a:rPr>
              <a:t> </a:t>
            </a:r>
            <a:r>
              <a:rPr sz="2471" spc="-4" dirty="0">
                <a:solidFill>
                  <a:srgbClr val="653200"/>
                </a:solidFill>
                <a:latin typeface="Times New Roman"/>
                <a:cs typeface="Times New Roman"/>
              </a:rPr>
              <a:t>projects</a:t>
            </a:r>
            <a:endParaRPr sz="2471">
              <a:latin typeface="Times New Roman"/>
              <a:cs typeface="Times New Roman"/>
            </a:endParaRPr>
          </a:p>
          <a:p>
            <a:pPr marL="11206">
              <a:spcBef>
                <a:spcPts val="1482"/>
              </a:spcBef>
            </a:pPr>
            <a:r>
              <a:rPr sz="2471" spc="-4" dirty="0">
                <a:solidFill>
                  <a:srgbClr val="326500"/>
                </a:solidFill>
                <a:latin typeface="Times New Roman"/>
                <a:cs typeface="Times New Roman"/>
              </a:rPr>
              <a:t>Medium </a:t>
            </a:r>
            <a:r>
              <a:rPr sz="2471" dirty="0">
                <a:solidFill>
                  <a:srgbClr val="326500"/>
                </a:solidFill>
                <a:latin typeface="Times New Roman"/>
                <a:cs typeface="Times New Roman"/>
              </a:rPr>
              <a:t>&amp; </a:t>
            </a:r>
            <a:r>
              <a:rPr sz="2471" spc="-4" dirty="0">
                <a:solidFill>
                  <a:srgbClr val="326500"/>
                </a:solidFill>
                <a:latin typeface="Times New Roman"/>
                <a:cs typeface="Times New Roman"/>
              </a:rPr>
              <a:t>small</a:t>
            </a:r>
            <a:r>
              <a:rPr sz="2471" spc="-66" dirty="0">
                <a:solidFill>
                  <a:srgbClr val="326500"/>
                </a:solidFill>
                <a:latin typeface="Times New Roman"/>
                <a:cs typeface="Times New Roman"/>
              </a:rPr>
              <a:t> </a:t>
            </a:r>
            <a:r>
              <a:rPr sz="2471" spc="-4" dirty="0">
                <a:solidFill>
                  <a:srgbClr val="326500"/>
                </a:solidFill>
                <a:latin typeface="Times New Roman"/>
                <a:cs typeface="Times New Roman"/>
              </a:rPr>
              <a:t>projects</a:t>
            </a:r>
            <a:endParaRPr sz="2471">
              <a:latin typeface="Times New Roman"/>
              <a:cs typeface="Times New Roman"/>
            </a:endParaRPr>
          </a:p>
        </p:txBody>
      </p:sp>
      <p:sp>
        <p:nvSpPr>
          <p:cNvPr id="4" name="object 4"/>
          <p:cNvSpPr txBox="1"/>
          <p:nvPr/>
        </p:nvSpPr>
        <p:spPr>
          <a:xfrm>
            <a:off x="6579645" y="4041276"/>
            <a:ext cx="1661272" cy="1152012"/>
          </a:xfrm>
          <a:prstGeom prst="rect">
            <a:avLst/>
          </a:prstGeom>
        </p:spPr>
        <p:txBody>
          <a:bodyPr vert="horz" wrap="square" lIns="0" tIns="11206" rIns="0" bIns="0" rtlCol="0">
            <a:spAutoFit/>
          </a:bodyPr>
          <a:lstStyle/>
          <a:p>
            <a:pPr marL="48747" marR="4483" indent="-38102">
              <a:lnSpc>
                <a:spcPct val="150000"/>
              </a:lnSpc>
              <a:spcBef>
                <a:spcPts val="88"/>
              </a:spcBef>
            </a:pPr>
            <a:r>
              <a:rPr sz="2471" spc="-4" dirty="0">
                <a:solidFill>
                  <a:srgbClr val="653200"/>
                </a:solidFill>
                <a:latin typeface="Times New Roman"/>
                <a:cs typeface="Times New Roman"/>
              </a:rPr>
              <a:t>reasonable  </a:t>
            </a:r>
            <a:r>
              <a:rPr sz="2471" dirty="0">
                <a:solidFill>
                  <a:srgbClr val="326500"/>
                </a:solidFill>
                <a:latin typeface="Times New Roman"/>
                <a:cs typeface="Times New Roman"/>
              </a:rPr>
              <a:t>ov</a:t>
            </a:r>
            <a:r>
              <a:rPr sz="2471" spc="-9" dirty="0">
                <a:solidFill>
                  <a:srgbClr val="326500"/>
                </a:solidFill>
                <a:latin typeface="Times New Roman"/>
                <a:cs typeface="Times New Roman"/>
              </a:rPr>
              <a:t>e</a:t>
            </a:r>
            <a:r>
              <a:rPr sz="2471" dirty="0">
                <a:solidFill>
                  <a:srgbClr val="326500"/>
                </a:solidFill>
                <a:latin typeface="Times New Roman"/>
                <a:cs typeface="Times New Roman"/>
              </a:rPr>
              <a:t>r</a:t>
            </a:r>
            <a:r>
              <a:rPr sz="2471" spc="-9" dirty="0">
                <a:solidFill>
                  <a:srgbClr val="326500"/>
                </a:solidFill>
                <a:latin typeface="Times New Roman"/>
                <a:cs typeface="Times New Roman"/>
              </a:rPr>
              <a:t>e</a:t>
            </a:r>
            <a:r>
              <a:rPr sz="2471" spc="-4" dirty="0">
                <a:solidFill>
                  <a:srgbClr val="326500"/>
                </a:solidFill>
                <a:latin typeface="Times New Roman"/>
                <a:cs typeface="Times New Roman"/>
              </a:rPr>
              <a:t>s</a:t>
            </a:r>
            <a:r>
              <a:rPr sz="2471" dirty="0">
                <a:solidFill>
                  <a:srgbClr val="326500"/>
                </a:solidFill>
                <a:latin typeface="Times New Roman"/>
                <a:cs typeface="Times New Roman"/>
              </a:rPr>
              <a:t>ti</a:t>
            </a:r>
            <a:r>
              <a:rPr sz="2471" spc="-18" dirty="0">
                <a:solidFill>
                  <a:srgbClr val="326500"/>
                </a:solidFill>
                <a:latin typeface="Times New Roman"/>
                <a:cs typeface="Times New Roman"/>
              </a:rPr>
              <a:t>m</a:t>
            </a:r>
            <a:r>
              <a:rPr sz="2471" spc="-9" dirty="0">
                <a:solidFill>
                  <a:srgbClr val="326500"/>
                </a:solidFill>
                <a:latin typeface="Times New Roman"/>
                <a:cs typeface="Times New Roman"/>
              </a:rPr>
              <a:t>a</a:t>
            </a:r>
            <a:r>
              <a:rPr sz="2471" dirty="0">
                <a:solidFill>
                  <a:srgbClr val="326500"/>
                </a:solidFill>
                <a:latin typeface="Times New Roman"/>
                <a:cs typeface="Times New Roman"/>
              </a:rPr>
              <a:t>te</a:t>
            </a:r>
            <a:endParaRPr sz="2471">
              <a:latin typeface="Times New Roman"/>
              <a:cs typeface="Times New Roman"/>
            </a:endParaRPr>
          </a:p>
        </p:txBody>
      </p:sp>
      <p:sp>
        <p:nvSpPr>
          <p:cNvPr id="5" name="object 5"/>
          <p:cNvSpPr/>
          <p:nvPr/>
        </p:nvSpPr>
        <p:spPr>
          <a:xfrm>
            <a:off x="5759824" y="4420048"/>
            <a:ext cx="739588" cy="168088"/>
          </a:xfrm>
          <a:custGeom>
            <a:avLst/>
            <a:gdLst/>
            <a:ahLst/>
            <a:cxnLst/>
            <a:rect l="l" t="t" r="r" b="b"/>
            <a:pathLst>
              <a:path w="838200" h="190500">
                <a:moveTo>
                  <a:pt x="723900" y="96012"/>
                </a:moveTo>
                <a:lnTo>
                  <a:pt x="708176" y="76200"/>
                </a:lnTo>
                <a:lnTo>
                  <a:pt x="0" y="76200"/>
                </a:lnTo>
                <a:lnTo>
                  <a:pt x="0" y="114300"/>
                </a:lnTo>
                <a:lnTo>
                  <a:pt x="709151" y="114300"/>
                </a:lnTo>
                <a:lnTo>
                  <a:pt x="723900" y="96012"/>
                </a:lnTo>
                <a:close/>
              </a:path>
              <a:path w="838200" h="190500">
                <a:moveTo>
                  <a:pt x="838200" y="96012"/>
                </a:moveTo>
                <a:lnTo>
                  <a:pt x="647700" y="0"/>
                </a:lnTo>
                <a:lnTo>
                  <a:pt x="708176" y="76200"/>
                </a:lnTo>
                <a:lnTo>
                  <a:pt x="723900" y="76200"/>
                </a:lnTo>
                <a:lnTo>
                  <a:pt x="723900" y="152704"/>
                </a:lnTo>
                <a:lnTo>
                  <a:pt x="838200" y="96012"/>
                </a:lnTo>
                <a:close/>
              </a:path>
              <a:path w="838200" h="190500">
                <a:moveTo>
                  <a:pt x="723900" y="152704"/>
                </a:moveTo>
                <a:lnTo>
                  <a:pt x="723900" y="114300"/>
                </a:lnTo>
                <a:lnTo>
                  <a:pt x="709151" y="114300"/>
                </a:lnTo>
                <a:lnTo>
                  <a:pt x="647700" y="190500"/>
                </a:lnTo>
                <a:lnTo>
                  <a:pt x="723900" y="152704"/>
                </a:lnTo>
                <a:close/>
              </a:path>
              <a:path w="838200" h="190500">
                <a:moveTo>
                  <a:pt x="723900" y="96012"/>
                </a:moveTo>
                <a:lnTo>
                  <a:pt x="723900" y="76200"/>
                </a:lnTo>
                <a:lnTo>
                  <a:pt x="708176" y="76200"/>
                </a:lnTo>
                <a:lnTo>
                  <a:pt x="723900" y="96012"/>
                </a:lnTo>
                <a:close/>
              </a:path>
              <a:path w="838200" h="190500">
                <a:moveTo>
                  <a:pt x="723900" y="114300"/>
                </a:moveTo>
                <a:lnTo>
                  <a:pt x="723900" y="96012"/>
                </a:lnTo>
                <a:lnTo>
                  <a:pt x="709151" y="114300"/>
                </a:lnTo>
                <a:lnTo>
                  <a:pt x="723900" y="114300"/>
                </a:lnTo>
                <a:close/>
              </a:path>
            </a:pathLst>
          </a:custGeom>
          <a:solidFill>
            <a:srgbClr val="FF0000"/>
          </a:solidFill>
        </p:spPr>
        <p:txBody>
          <a:bodyPr wrap="square" lIns="0" tIns="0" rIns="0" bIns="0" rtlCol="0"/>
          <a:lstStyle/>
          <a:p>
            <a:endParaRPr sz="1588"/>
          </a:p>
        </p:txBody>
      </p:sp>
      <p:sp>
        <p:nvSpPr>
          <p:cNvPr id="6" name="object 6"/>
          <p:cNvSpPr/>
          <p:nvPr/>
        </p:nvSpPr>
        <p:spPr>
          <a:xfrm>
            <a:off x="5788062" y="4957931"/>
            <a:ext cx="739588" cy="168088"/>
          </a:xfrm>
          <a:custGeom>
            <a:avLst/>
            <a:gdLst/>
            <a:ahLst/>
            <a:cxnLst/>
            <a:rect l="l" t="t" r="r" b="b"/>
            <a:pathLst>
              <a:path w="838200" h="190500">
                <a:moveTo>
                  <a:pt x="723900" y="96012"/>
                </a:moveTo>
                <a:lnTo>
                  <a:pt x="708176" y="76200"/>
                </a:lnTo>
                <a:lnTo>
                  <a:pt x="0" y="76200"/>
                </a:lnTo>
                <a:lnTo>
                  <a:pt x="0" y="114300"/>
                </a:lnTo>
                <a:lnTo>
                  <a:pt x="709151" y="114300"/>
                </a:lnTo>
                <a:lnTo>
                  <a:pt x="723900" y="96012"/>
                </a:lnTo>
                <a:close/>
              </a:path>
              <a:path w="838200" h="190500">
                <a:moveTo>
                  <a:pt x="838200" y="96012"/>
                </a:moveTo>
                <a:lnTo>
                  <a:pt x="647700" y="0"/>
                </a:lnTo>
                <a:lnTo>
                  <a:pt x="708176" y="76200"/>
                </a:lnTo>
                <a:lnTo>
                  <a:pt x="723900" y="76200"/>
                </a:lnTo>
                <a:lnTo>
                  <a:pt x="723900" y="152704"/>
                </a:lnTo>
                <a:lnTo>
                  <a:pt x="838200" y="96012"/>
                </a:lnTo>
                <a:close/>
              </a:path>
              <a:path w="838200" h="190500">
                <a:moveTo>
                  <a:pt x="723900" y="152704"/>
                </a:moveTo>
                <a:lnTo>
                  <a:pt x="723900" y="114300"/>
                </a:lnTo>
                <a:lnTo>
                  <a:pt x="709151" y="114300"/>
                </a:lnTo>
                <a:lnTo>
                  <a:pt x="647700" y="190500"/>
                </a:lnTo>
                <a:lnTo>
                  <a:pt x="723900" y="152704"/>
                </a:lnTo>
                <a:close/>
              </a:path>
              <a:path w="838200" h="190500">
                <a:moveTo>
                  <a:pt x="723900" y="96012"/>
                </a:moveTo>
                <a:lnTo>
                  <a:pt x="723900" y="76200"/>
                </a:lnTo>
                <a:lnTo>
                  <a:pt x="708176" y="76200"/>
                </a:lnTo>
                <a:lnTo>
                  <a:pt x="723900" y="96012"/>
                </a:lnTo>
                <a:close/>
              </a:path>
              <a:path w="838200" h="190500">
                <a:moveTo>
                  <a:pt x="723900" y="114300"/>
                </a:moveTo>
                <a:lnTo>
                  <a:pt x="723900" y="96012"/>
                </a:lnTo>
                <a:lnTo>
                  <a:pt x="709151" y="114300"/>
                </a:lnTo>
                <a:lnTo>
                  <a:pt x="723900" y="114300"/>
                </a:lnTo>
                <a:close/>
              </a:path>
            </a:pathLst>
          </a:custGeom>
          <a:solidFill>
            <a:srgbClr val="FF0000"/>
          </a:solidFill>
        </p:spPr>
        <p:txBody>
          <a:bodyPr wrap="square" lIns="0" tIns="0" rIns="0" bIns="0" rtlCol="0"/>
          <a:lstStyle/>
          <a:p>
            <a:endParaRPr sz="1588"/>
          </a:p>
        </p:txBody>
      </p:sp>
      <p:sp>
        <p:nvSpPr>
          <p:cNvPr id="7" name="object 7"/>
          <p:cNvSpPr/>
          <p:nvPr/>
        </p:nvSpPr>
        <p:spPr>
          <a:xfrm>
            <a:off x="4693471" y="3026932"/>
            <a:ext cx="325531" cy="0"/>
          </a:xfrm>
          <a:custGeom>
            <a:avLst/>
            <a:gdLst/>
            <a:ahLst/>
            <a:cxnLst/>
            <a:rect l="l" t="t" r="r" b="b"/>
            <a:pathLst>
              <a:path w="368935">
                <a:moveTo>
                  <a:pt x="0" y="0"/>
                </a:moveTo>
                <a:lnTo>
                  <a:pt x="368807" y="0"/>
                </a:lnTo>
              </a:path>
            </a:pathLst>
          </a:custGeom>
          <a:ln w="16678">
            <a:solidFill>
              <a:srgbClr val="000000"/>
            </a:solidFill>
          </a:ln>
        </p:spPr>
        <p:txBody>
          <a:bodyPr wrap="square" lIns="0" tIns="0" rIns="0" bIns="0" rtlCol="0"/>
          <a:lstStyle/>
          <a:p>
            <a:endParaRPr sz="1588"/>
          </a:p>
        </p:txBody>
      </p:sp>
      <p:sp>
        <p:nvSpPr>
          <p:cNvPr id="8" name="object 8"/>
          <p:cNvSpPr/>
          <p:nvPr/>
        </p:nvSpPr>
        <p:spPr>
          <a:xfrm>
            <a:off x="5431716" y="3307976"/>
            <a:ext cx="45943" cy="25773"/>
          </a:xfrm>
          <a:custGeom>
            <a:avLst/>
            <a:gdLst/>
            <a:ahLst/>
            <a:cxnLst/>
            <a:rect l="l" t="t" r="r" b="b"/>
            <a:pathLst>
              <a:path w="52070" h="29210">
                <a:moveTo>
                  <a:pt x="0" y="28955"/>
                </a:moveTo>
                <a:lnTo>
                  <a:pt x="51815" y="0"/>
                </a:lnTo>
              </a:path>
            </a:pathLst>
          </a:custGeom>
          <a:ln w="16678">
            <a:solidFill>
              <a:srgbClr val="000000"/>
            </a:solidFill>
          </a:ln>
        </p:spPr>
        <p:txBody>
          <a:bodyPr wrap="square" lIns="0" tIns="0" rIns="0" bIns="0" rtlCol="0"/>
          <a:lstStyle/>
          <a:p>
            <a:endParaRPr sz="1588"/>
          </a:p>
        </p:txBody>
      </p:sp>
      <p:sp>
        <p:nvSpPr>
          <p:cNvPr id="9" name="object 9"/>
          <p:cNvSpPr/>
          <p:nvPr/>
        </p:nvSpPr>
        <p:spPr>
          <a:xfrm>
            <a:off x="5477434" y="3316044"/>
            <a:ext cx="64994" cy="119903"/>
          </a:xfrm>
          <a:custGeom>
            <a:avLst/>
            <a:gdLst/>
            <a:ahLst/>
            <a:cxnLst/>
            <a:rect l="l" t="t" r="r" b="b"/>
            <a:pathLst>
              <a:path w="73660" h="135889">
                <a:moveTo>
                  <a:pt x="0" y="0"/>
                </a:moveTo>
                <a:lnTo>
                  <a:pt x="73151" y="135635"/>
                </a:lnTo>
              </a:path>
            </a:pathLst>
          </a:custGeom>
          <a:ln w="33357">
            <a:solidFill>
              <a:srgbClr val="000000"/>
            </a:solidFill>
          </a:ln>
        </p:spPr>
        <p:txBody>
          <a:bodyPr wrap="square" lIns="0" tIns="0" rIns="0" bIns="0" rtlCol="0"/>
          <a:lstStyle/>
          <a:p>
            <a:endParaRPr sz="1588"/>
          </a:p>
        </p:txBody>
      </p:sp>
      <p:sp>
        <p:nvSpPr>
          <p:cNvPr id="10" name="object 10"/>
          <p:cNvSpPr/>
          <p:nvPr/>
        </p:nvSpPr>
        <p:spPr>
          <a:xfrm>
            <a:off x="5550049" y="3078031"/>
            <a:ext cx="293594" cy="358028"/>
          </a:xfrm>
          <a:custGeom>
            <a:avLst/>
            <a:gdLst/>
            <a:ahLst/>
            <a:cxnLst/>
            <a:rect l="l" t="t" r="r" b="b"/>
            <a:pathLst>
              <a:path w="332739" h="405764">
                <a:moveTo>
                  <a:pt x="0" y="405383"/>
                </a:moveTo>
                <a:lnTo>
                  <a:pt x="97535" y="0"/>
                </a:lnTo>
                <a:lnTo>
                  <a:pt x="332231" y="0"/>
                </a:lnTo>
              </a:path>
            </a:pathLst>
          </a:custGeom>
          <a:ln w="16678">
            <a:solidFill>
              <a:srgbClr val="000000"/>
            </a:solidFill>
          </a:ln>
        </p:spPr>
        <p:txBody>
          <a:bodyPr wrap="square" lIns="0" tIns="0" rIns="0" bIns="0" rtlCol="0"/>
          <a:lstStyle/>
          <a:p>
            <a:endParaRPr sz="1588"/>
          </a:p>
        </p:txBody>
      </p:sp>
      <p:sp>
        <p:nvSpPr>
          <p:cNvPr id="11" name="object 11"/>
          <p:cNvSpPr/>
          <p:nvPr/>
        </p:nvSpPr>
        <p:spPr>
          <a:xfrm>
            <a:off x="5394062" y="3026932"/>
            <a:ext cx="821951" cy="0"/>
          </a:xfrm>
          <a:custGeom>
            <a:avLst/>
            <a:gdLst/>
            <a:ahLst/>
            <a:cxnLst/>
            <a:rect l="l" t="t" r="r" b="b"/>
            <a:pathLst>
              <a:path w="931545">
                <a:moveTo>
                  <a:pt x="0" y="0"/>
                </a:moveTo>
                <a:lnTo>
                  <a:pt x="931163" y="0"/>
                </a:lnTo>
              </a:path>
            </a:pathLst>
          </a:custGeom>
          <a:ln w="16678">
            <a:solidFill>
              <a:srgbClr val="000000"/>
            </a:solidFill>
          </a:ln>
        </p:spPr>
        <p:txBody>
          <a:bodyPr wrap="square" lIns="0" tIns="0" rIns="0" bIns="0" rtlCol="0"/>
          <a:lstStyle/>
          <a:p>
            <a:endParaRPr sz="1588"/>
          </a:p>
        </p:txBody>
      </p:sp>
      <p:sp>
        <p:nvSpPr>
          <p:cNvPr id="12" name="object 12"/>
          <p:cNvSpPr txBox="1"/>
          <p:nvPr/>
        </p:nvSpPr>
        <p:spPr>
          <a:xfrm>
            <a:off x="5922084" y="3285476"/>
            <a:ext cx="229160" cy="261342"/>
          </a:xfrm>
          <a:prstGeom prst="rect">
            <a:avLst/>
          </a:prstGeom>
        </p:spPr>
        <p:txBody>
          <a:bodyPr vert="horz" wrap="square" lIns="0" tIns="10085" rIns="0" bIns="0" rtlCol="0">
            <a:spAutoFit/>
          </a:bodyPr>
          <a:lstStyle/>
          <a:p>
            <a:pPr marL="11206">
              <a:spcBef>
                <a:spcPts val="79"/>
              </a:spcBef>
            </a:pPr>
            <a:r>
              <a:rPr sz="1632" i="1" spc="-4" dirty="0">
                <a:latin typeface="Times New Roman"/>
                <a:cs typeface="Times New Roman"/>
              </a:rPr>
              <a:t>od</a:t>
            </a:r>
            <a:endParaRPr sz="1632">
              <a:latin typeface="Times New Roman"/>
              <a:cs typeface="Times New Roman"/>
            </a:endParaRPr>
          </a:p>
        </p:txBody>
      </p:sp>
      <p:sp>
        <p:nvSpPr>
          <p:cNvPr id="13" name="object 13"/>
          <p:cNvSpPr txBox="1"/>
          <p:nvPr/>
        </p:nvSpPr>
        <p:spPr>
          <a:xfrm>
            <a:off x="4816735" y="3262616"/>
            <a:ext cx="126066" cy="261342"/>
          </a:xfrm>
          <a:prstGeom prst="rect">
            <a:avLst/>
          </a:prstGeom>
        </p:spPr>
        <p:txBody>
          <a:bodyPr vert="horz" wrap="square" lIns="0" tIns="10085" rIns="0" bIns="0" rtlCol="0">
            <a:spAutoFit/>
          </a:bodyPr>
          <a:lstStyle/>
          <a:p>
            <a:pPr marL="11206">
              <a:spcBef>
                <a:spcPts val="79"/>
              </a:spcBef>
            </a:pPr>
            <a:r>
              <a:rPr sz="1632" i="1" spc="-4" dirty="0">
                <a:latin typeface="Times New Roman"/>
                <a:cs typeface="Times New Roman"/>
              </a:rPr>
              <a:t>d</a:t>
            </a:r>
            <a:endParaRPr sz="1632">
              <a:latin typeface="Times New Roman"/>
              <a:cs typeface="Times New Roman"/>
            </a:endParaRPr>
          </a:p>
        </p:txBody>
      </p:sp>
      <p:sp>
        <p:nvSpPr>
          <p:cNvPr id="14" name="object 14"/>
          <p:cNvSpPr txBox="1"/>
          <p:nvPr/>
        </p:nvSpPr>
        <p:spPr>
          <a:xfrm>
            <a:off x="4176655" y="2985607"/>
            <a:ext cx="126066" cy="261342"/>
          </a:xfrm>
          <a:prstGeom prst="rect">
            <a:avLst/>
          </a:prstGeom>
        </p:spPr>
        <p:txBody>
          <a:bodyPr vert="horz" wrap="square" lIns="0" tIns="10085" rIns="0" bIns="0" rtlCol="0">
            <a:spAutoFit/>
          </a:bodyPr>
          <a:lstStyle/>
          <a:p>
            <a:pPr marL="11206">
              <a:spcBef>
                <a:spcPts val="79"/>
              </a:spcBef>
            </a:pPr>
            <a:r>
              <a:rPr sz="1632" i="1" spc="-4" dirty="0">
                <a:latin typeface="Times New Roman"/>
                <a:cs typeface="Times New Roman"/>
              </a:rPr>
              <a:t>o</a:t>
            </a:r>
            <a:endParaRPr sz="1632">
              <a:latin typeface="Times New Roman"/>
              <a:cs typeface="Times New Roman"/>
            </a:endParaRPr>
          </a:p>
        </p:txBody>
      </p:sp>
      <p:sp>
        <p:nvSpPr>
          <p:cNvPr id="15" name="object 15"/>
          <p:cNvSpPr txBox="1"/>
          <p:nvPr/>
        </p:nvSpPr>
        <p:spPr>
          <a:xfrm>
            <a:off x="5619973" y="3050730"/>
            <a:ext cx="473449" cy="439690"/>
          </a:xfrm>
          <a:prstGeom prst="rect">
            <a:avLst/>
          </a:prstGeom>
        </p:spPr>
        <p:txBody>
          <a:bodyPr vert="horz" wrap="square" lIns="0" tIns="11766" rIns="0" bIns="0" rtlCol="0">
            <a:spAutoFit/>
          </a:bodyPr>
          <a:lstStyle/>
          <a:p>
            <a:pPr marL="33619">
              <a:spcBef>
                <a:spcPts val="93"/>
              </a:spcBef>
            </a:pPr>
            <a:r>
              <a:rPr sz="2780" spc="-18" dirty="0">
                <a:latin typeface="Times New Roman"/>
                <a:cs typeface="Times New Roman"/>
              </a:rPr>
              <a:t>6</a:t>
            </a:r>
            <a:r>
              <a:rPr sz="2780" i="1" spc="-18" dirty="0">
                <a:latin typeface="Times New Roman"/>
                <a:cs typeface="Times New Roman"/>
              </a:rPr>
              <a:t>t</a:t>
            </a:r>
            <a:r>
              <a:rPr sz="2780" i="1" spc="-490" dirty="0">
                <a:latin typeface="Times New Roman"/>
                <a:cs typeface="Times New Roman"/>
              </a:rPr>
              <a:t> </a:t>
            </a:r>
            <a:r>
              <a:rPr sz="2449" spc="-6" baseline="42042" dirty="0">
                <a:latin typeface="Times New Roman"/>
                <a:cs typeface="Times New Roman"/>
              </a:rPr>
              <a:t>3</a:t>
            </a:r>
            <a:endParaRPr sz="2449" baseline="42042">
              <a:latin typeface="Times New Roman"/>
              <a:cs typeface="Times New Roman"/>
            </a:endParaRPr>
          </a:p>
        </p:txBody>
      </p:sp>
      <p:sp>
        <p:nvSpPr>
          <p:cNvPr id="16" name="object 16"/>
          <p:cNvSpPr txBox="1"/>
          <p:nvPr/>
        </p:nvSpPr>
        <p:spPr>
          <a:xfrm>
            <a:off x="5568874" y="2526294"/>
            <a:ext cx="431426" cy="439690"/>
          </a:xfrm>
          <a:prstGeom prst="rect">
            <a:avLst/>
          </a:prstGeom>
        </p:spPr>
        <p:txBody>
          <a:bodyPr vert="horz" wrap="square" lIns="0" tIns="11766" rIns="0" bIns="0" rtlCol="0">
            <a:spAutoFit/>
          </a:bodyPr>
          <a:lstStyle/>
          <a:p>
            <a:pPr marL="33619">
              <a:spcBef>
                <a:spcPts val="93"/>
              </a:spcBef>
            </a:pPr>
            <a:r>
              <a:rPr sz="2780" i="1" spc="93" dirty="0">
                <a:latin typeface="Times New Roman"/>
                <a:cs typeface="Times New Roman"/>
              </a:rPr>
              <a:t>K</a:t>
            </a:r>
            <a:r>
              <a:rPr sz="2449" i="1" spc="139" baseline="-24024" dirty="0">
                <a:latin typeface="Times New Roman"/>
                <a:cs typeface="Times New Roman"/>
              </a:rPr>
              <a:t>d</a:t>
            </a:r>
            <a:endParaRPr sz="2449" baseline="-24024">
              <a:latin typeface="Times New Roman"/>
              <a:cs typeface="Times New Roman"/>
            </a:endParaRPr>
          </a:p>
        </p:txBody>
      </p:sp>
      <p:sp>
        <p:nvSpPr>
          <p:cNvPr id="17" name="object 17"/>
          <p:cNvSpPr txBox="1"/>
          <p:nvPr/>
        </p:nvSpPr>
        <p:spPr>
          <a:xfrm>
            <a:off x="4684058" y="2867849"/>
            <a:ext cx="299757" cy="439627"/>
          </a:xfrm>
          <a:prstGeom prst="rect">
            <a:avLst/>
          </a:prstGeom>
        </p:spPr>
        <p:txBody>
          <a:bodyPr vert="horz" wrap="square" lIns="0" tIns="11766" rIns="0" bIns="0" rtlCol="0">
            <a:spAutoFit/>
          </a:bodyPr>
          <a:lstStyle/>
          <a:p>
            <a:pPr marL="33619">
              <a:spcBef>
                <a:spcPts val="93"/>
              </a:spcBef>
            </a:pPr>
            <a:r>
              <a:rPr sz="4169" i="1" baseline="-24691" dirty="0">
                <a:latin typeface="Times New Roman"/>
                <a:cs typeface="Times New Roman"/>
              </a:rPr>
              <a:t>t</a:t>
            </a:r>
            <a:r>
              <a:rPr sz="4169" i="1" spc="-747" baseline="-24691" dirty="0">
                <a:latin typeface="Times New Roman"/>
                <a:cs typeface="Times New Roman"/>
              </a:rPr>
              <a:t> </a:t>
            </a:r>
            <a:r>
              <a:rPr sz="1632" spc="-4" dirty="0">
                <a:latin typeface="Times New Roman"/>
                <a:cs typeface="Times New Roman"/>
              </a:rPr>
              <a:t>3</a:t>
            </a:r>
            <a:endParaRPr sz="1632">
              <a:latin typeface="Times New Roman"/>
              <a:cs typeface="Times New Roman"/>
            </a:endParaRPr>
          </a:p>
        </p:txBody>
      </p:sp>
      <p:sp>
        <p:nvSpPr>
          <p:cNvPr id="18" name="object 18"/>
          <p:cNvSpPr txBox="1"/>
          <p:nvPr/>
        </p:nvSpPr>
        <p:spPr>
          <a:xfrm>
            <a:off x="3908162" y="2749516"/>
            <a:ext cx="1432672" cy="439690"/>
          </a:xfrm>
          <a:prstGeom prst="rect">
            <a:avLst/>
          </a:prstGeom>
        </p:spPr>
        <p:txBody>
          <a:bodyPr vert="horz" wrap="square" lIns="0" tIns="11766" rIns="0" bIns="0" rtlCol="0">
            <a:spAutoFit/>
          </a:bodyPr>
          <a:lstStyle/>
          <a:p>
            <a:pPr marL="33619">
              <a:spcBef>
                <a:spcPts val="93"/>
              </a:spcBef>
              <a:tabLst>
                <a:tab pos="502611" algn="l"/>
                <a:tab pos="1204697" algn="l"/>
              </a:tabLst>
            </a:pPr>
            <a:r>
              <a:rPr sz="2780" i="1" dirty="0">
                <a:latin typeface="Times New Roman"/>
                <a:cs typeface="Times New Roman"/>
              </a:rPr>
              <a:t>D	</a:t>
            </a:r>
            <a:r>
              <a:rPr sz="2780" dirty="0">
                <a:latin typeface="Symbol"/>
                <a:cs typeface="Symbol"/>
              </a:rPr>
              <a:t></a:t>
            </a:r>
            <a:r>
              <a:rPr sz="2780" spc="274" dirty="0">
                <a:latin typeface="Times New Roman"/>
                <a:cs typeface="Times New Roman"/>
              </a:rPr>
              <a:t> </a:t>
            </a:r>
            <a:r>
              <a:rPr sz="4169" i="1" baseline="35273" dirty="0">
                <a:latin typeface="Times New Roman"/>
                <a:cs typeface="Times New Roman"/>
              </a:rPr>
              <a:t>K	</a:t>
            </a:r>
            <a:r>
              <a:rPr sz="2780" dirty="0">
                <a:latin typeface="Symbol"/>
                <a:cs typeface="Symbol"/>
              </a:rPr>
              <a:t></a:t>
            </a:r>
            <a:endParaRPr sz="2780">
              <a:latin typeface="Symbol"/>
              <a:cs typeface="Symbol"/>
            </a:endParaRPr>
          </a:p>
        </p:txBody>
      </p:sp>
      <p:sp>
        <p:nvSpPr>
          <p:cNvPr id="19" name="object 19"/>
          <p:cNvSpPr txBox="1">
            <a:spLocks noGrp="1"/>
          </p:cNvSpPr>
          <p:nvPr>
            <p:ph type="title"/>
          </p:nvPr>
        </p:nvSpPr>
        <p:spPr>
          <a:xfrm>
            <a:off x="1299411" y="566430"/>
            <a:ext cx="69087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0" name="object 2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1" name="object 2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156</a:t>
            </a:r>
            <a:endParaRPr sz="1235">
              <a:latin typeface="Arial"/>
              <a:cs typeface="Arial"/>
            </a:endParaRPr>
          </a:p>
        </p:txBody>
      </p:sp>
    </p:spTree>
    <p:extLst>
      <p:ext uri="{BB962C8B-B14F-4D97-AF65-F5344CB8AC3E}">
        <p14:creationId xmlns:p14="http://schemas.microsoft.com/office/powerpoint/2010/main" val="32629378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507917"/>
            <a:ext cx="7323604" cy="3226298"/>
          </a:xfrm>
          <a:prstGeom prst="rect">
            <a:avLst/>
          </a:prstGeom>
        </p:spPr>
        <p:txBody>
          <a:bodyPr vert="horz" wrap="square" lIns="0" tIns="11206" rIns="0" bIns="0" rtlCol="0">
            <a:spAutoFit/>
          </a:bodyPr>
          <a:lstStyle/>
          <a:p>
            <a:pPr marL="11206" algn="just">
              <a:spcBef>
                <a:spcPts val="88"/>
              </a:spcBef>
            </a:pPr>
            <a:r>
              <a:rPr sz="2471" spc="-4" dirty="0">
                <a:latin typeface="Times New Roman"/>
                <a:cs typeface="Times New Roman"/>
              </a:rPr>
              <a:t>Example:</a:t>
            </a:r>
            <a:r>
              <a:rPr sz="2471" spc="-9" dirty="0">
                <a:latin typeface="Times New Roman"/>
                <a:cs typeface="Times New Roman"/>
              </a:rPr>
              <a:t> </a:t>
            </a:r>
            <a:r>
              <a:rPr sz="2471" spc="-4" dirty="0">
                <a:latin typeface="Times New Roman"/>
                <a:cs typeface="Times New Roman"/>
              </a:rPr>
              <a:t>4.15</a:t>
            </a:r>
            <a:endParaRPr sz="2471">
              <a:latin typeface="Times New Roman"/>
              <a:cs typeface="Times New Roman"/>
            </a:endParaRPr>
          </a:p>
          <a:p>
            <a:pPr marL="11206" marR="4483" algn="just">
              <a:lnSpc>
                <a:spcPct val="100200"/>
              </a:lnSpc>
              <a:spcBef>
                <a:spcPts val="1725"/>
              </a:spcBef>
            </a:pPr>
            <a:r>
              <a:rPr sz="2030" dirty="0">
                <a:solidFill>
                  <a:srgbClr val="653200"/>
                </a:solidFill>
                <a:latin typeface="Times New Roman"/>
                <a:cs typeface="Times New Roman"/>
              </a:rPr>
              <a:t>A software </a:t>
            </a:r>
            <a:r>
              <a:rPr sz="2030" spc="-4" dirty="0">
                <a:solidFill>
                  <a:srgbClr val="653200"/>
                </a:solidFill>
                <a:latin typeface="Times New Roman"/>
                <a:cs typeface="Times New Roman"/>
              </a:rPr>
              <a:t>development </a:t>
            </a:r>
            <a:r>
              <a:rPr sz="2030" dirty="0">
                <a:solidFill>
                  <a:srgbClr val="653200"/>
                </a:solidFill>
                <a:latin typeface="Times New Roman"/>
                <a:cs typeface="Times New Roman"/>
              </a:rPr>
              <a:t>requires 90 PY during the </a:t>
            </a:r>
            <a:r>
              <a:rPr sz="2030" spc="-4" dirty="0">
                <a:solidFill>
                  <a:srgbClr val="653200"/>
                </a:solidFill>
                <a:latin typeface="Times New Roman"/>
                <a:cs typeface="Times New Roman"/>
              </a:rPr>
              <a:t>total </a:t>
            </a:r>
            <a:r>
              <a:rPr sz="2030" dirty="0">
                <a:solidFill>
                  <a:srgbClr val="653200"/>
                </a:solidFill>
                <a:latin typeface="Times New Roman"/>
                <a:cs typeface="Times New Roman"/>
              </a:rPr>
              <a:t>development  </a:t>
            </a:r>
            <a:r>
              <a:rPr sz="2030" spc="-4" dirty="0">
                <a:solidFill>
                  <a:srgbClr val="653200"/>
                </a:solidFill>
                <a:latin typeface="Times New Roman"/>
                <a:cs typeface="Times New Roman"/>
              </a:rPr>
              <a:t>sub-cycle. </a:t>
            </a:r>
            <a:r>
              <a:rPr sz="2030" dirty="0">
                <a:solidFill>
                  <a:srgbClr val="653200"/>
                </a:solidFill>
                <a:latin typeface="Times New Roman"/>
                <a:cs typeface="Times New Roman"/>
              </a:rPr>
              <a:t>The development </a:t>
            </a:r>
            <a:r>
              <a:rPr sz="2030" spc="-9" dirty="0">
                <a:solidFill>
                  <a:srgbClr val="653200"/>
                </a:solidFill>
                <a:latin typeface="Times New Roman"/>
                <a:cs typeface="Times New Roman"/>
              </a:rPr>
              <a:t>time </a:t>
            </a:r>
            <a:r>
              <a:rPr sz="2030" spc="-4" dirty="0">
                <a:solidFill>
                  <a:srgbClr val="653200"/>
                </a:solidFill>
                <a:latin typeface="Times New Roman"/>
                <a:cs typeface="Times New Roman"/>
              </a:rPr>
              <a:t>is planned </a:t>
            </a:r>
            <a:r>
              <a:rPr sz="2030" dirty="0">
                <a:solidFill>
                  <a:srgbClr val="653200"/>
                </a:solidFill>
                <a:latin typeface="Times New Roman"/>
                <a:cs typeface="Times New Roman"/>
              </a:rPr>
              <a:t>for a </a:t>
            </a:r>
            <a:r>
              <a:rPr sz="2030" spc="-4" dirty="0">
                <a:solidFill>
                  <a:srgbClr val="653200"/>
                </a:solidFill>
                <a:latin typeface="Times New Roman"/>
                <a:cs typeface="Times New Roman"/>
              </a:rPr>
              <a:t>duration </a:t>
            </a:r>
            <a:r>
              <a:rPr sz="2030" spc="-9" dirty="0">
                <a:solidFill>
                  <a:srgbClr val="653200"/>
                </a:solidFill>
                <a:latin typeface="Times New Roman"/>
                <a:cs typeface="Times New Roman"/>
              </a:rPr>
              <a:t>of </a:t>
            </a:r>
            <a:r>
              <a:rPr sz="2030" dirty="0">
                <a:solidFill>
                  <a:srgbClr val="653200"/>
                </a:solidFill>
                <a:latin typeface="Times New Roman"/>
                <a:cs typeface="Times New Roman"/>
              </a:rPr>
              <a:t>3 years  and 5</a:t>
            </a:r>
            <a:r>
              <a:rPr sz="2030" spc="-4" dirty="0">
                <a:solidFill>
                  <a:srgbClr val="653200"/>
                </a:solidFill>
                <a:latin typeface="Times New Roman"/>
                <a:cs typeface="Times New Roman"/>
              </a:rPr>
              <a:t> months</a:t>
            </a:r>
            <a:endParaRPr sz="2030">
              <a:latin typeface="Times New Roman"/>
              <a:cs typeface="Times New Roman"/>
            </a:endParaRPr>
          </a:p>
          <a:p>
            <a:pPr>
              <a:spcBef>
                <a:spcPts val="26"/>
              </a:spcBef>
            </a:pPr>
            <a:endParaRPr sz="2824">
              <a:latin typeface="Times New Roman"/>
              <a:cs typeface="Times New Roman"/>
            </a:endParaRPr>
          </a:p>
          <a:p>
            <a:pPr marL="381020" indent="-303135">
              <a:buAutoNum type="alphaLcParenBoth"/>
              <a:tabLst>
                <a:tab pos="381020" algn="l"/>
              </a:tabLst>
            </a:pPr>
            <a:r>
              <a:rPr sz="2030" spc="-4" dirty="0">
                <a:solidFill>
                  <a:srgbClr val="650065"/>
                </a:solidFill>
                <a:latin typeface="Times New Roman"/>
                <a:cs typeface="Times New Roman"/>
              </a:rPr>
              <a:t>Calculate </a:t>
            </a:r>
            <a:r>
              <a:rPr sz="2030" dirty="0">
                <a:solidFill>
                  <a:srgbClr val="650065"/>
                </a:solidFill>
                <a:latin typeface="Times New Roman"/>
                <a:cs typeface="Times New Roman"/>
              </a:rPr>
              <a:t>the </a:t>
            </a:r>
            <a:r>
              <a:rPr sz="2030" spc="-4" dirty="0">
                <a:solidFill>
                  <a:srgbClr val="650065"/>
                </a:solidFill>
                <a:latin typeface="Times New Roman"/>
                <a:cs typeface="Times New Roman"/>
              </a:rPr>
              <a:t>manpower </a:t>
            </a:r>
            <a:r>
              <a:rPr sz="2030" dirty="0">
                <a:solidFill>
                  <a:srgbClr val="650065"/>
                </a:solidFill>
                <a:latin typeface="Times New Roman"/>
                <a:cs typeface="Times New Roman"/>
              </a:rPr>
              <a:t>cost expended </a:t>
            </a:r>
            <a:r>
              <a:rPr sz="2030" spc="-4" dirty="0">
                <a:solidFill>
                  <a:srgbClr val="650065"/>
                </a:solidFill>
                <a:latin typeface="Times New Roman"/>
                <a:cs typeface="Times New Roman"/>
              </a:rPr>
              <a:t>until development</a:t>
            </a:r>
            <a:r>
              <a:rPr sz="2030" spc="22" dirty="0">
                <a:solidFill>
                  <a:srgbClr val="650065"/>
                </a:solidFill>
                <a:latin typeface="Times New Roman"/>
                <a:cs typeface="Times New Roman"/>
              </a:rPr>
              <a:t> </a:t>
            </a:r>
            <a:r>
              <a:rPr sz="2030" dirty="0">
                <a:solidFill>
                  <a:srgbClr val="650065"/>
                </a:solidFill>
                <a:latin typeface="Times New Roman"/>
                <a:cs typeface="Times New Roman"/>
              </a:rPr>
              <a:t>time</a:t>
            </a:r>
            <a:endParaRPr sz="2030">
              <a:latin typeface="Times New Roman"/>
              <a:cs typeface="Times New Roman"/>
            </a:endParaRPr>
          </a:p>
          <a:p>
            <a:pPr marL="445458" indent="-368133">
              <a:spcBef>
                <a:spcPts val="1227"/>
              </a:spcBef>
              <a:buAutoNum type="alphaLcParenBoth"/>
              <a:tabLst>
                <a:tab pos="446017" algn="l"/>
              </a:tabLst>
            </a:pPr>
            <a:r>
              <a:rPr sz="2030" spc="-4" dirty="0">
                <a:solidFill>
                  <a:srgbClr val="323299"/>
                </a:solidFill>
                <a:latin typeface="Times New Roman"/>
                <a:cs typeface="Times New Roman"/>
              </a:rPr>
              <a:t>Determine </a:t>
            </a:r>
            <a:r>
              <a:rPr sz="2030" dirty="0">
                <a:solidFill>
                  <a:srgbClr val="323299"/>
                </a:solidFill>
                <a:latin typeface="Times New Roman"/>
                <a:cs typeface="Times New Roman"/>
              </a:rPr>
              <a:t>the </a:t>
            </a:r>
            <a:r>
              <a:rPr sz="2030" spc="-4" dirty="0">
                <a:solidFill>
                  <a:srgbClr val="323299"/>
                </a:solidFill>
                <a:latin typeface="Times New Roman"/>
                <a:cs typeface="Times New Roman"/>
              </a:rPr>
              <a:t>development peak </a:t>
            </a:r>
            <a:r>
              <a:rPr sz="2030" dirty="0">
                <a:solidFill>
                  <a:srgbClr val="323299"/>
                </a:solidFill>
                <a:latin typeface="Times New Roman"/>
                <a:cs typeface="Times New Roman"/>
              </a:rPr>
              <a:t>time</a:t>
            </a:r>
            <a:endParaRPr sz="2030">
              <a:latin typeface="Times New Roman"/>
              <a:cs typeface="Times New Roman"/>
            </a:endParaRPr>
          </a:p>
          <a:p>
            <a:pPr marL="445458" indent="-368133">
              <a:spcBef>
                <a:spcPts val="1231"/>
              </a:spcBef>
              <a:buAutoNum type="alphaLcParenBoth"/>
              <a:tabLst>
                <a:tab pos="446017" algn="l"/>
              </a:tabLst>
            </a:pPr>
            <a:r>
              <a:rPr sz="2030" spc="-4" dirty="0">
                <a:solidFill>
                  <a:srgbClr val="326500"/>
                </a:solidFill>
                <a:latin typeface="Times New Roman"/>
                <a:cs typeface="Times New Roman"/>
              </a:rPr>
              <a:t>Calculate </a:t>
            </a:r>
            <a:r>
              <a:rPr sz="2030" dirty="0">
                <a:solidFill>
                  <a:srgbClr val="326500"/>
                </a:solidFill>
                <a:latin typeface="Times New Roman"/>
                <a:cs typeface="Times New Roman"/>
              </a:rPr>
              <a:t>the </a:t>
            </a:r>
            <a:r>
              <a:rPr sz="2030" spc="-4" dirty="0">
                <a:solidFill>
                  <a:srgbClr val="326500"/>
                </a:solidFill>
                <a:latin typeface="Times New Roman"/>
                <a:cs typeface="Times New Roman"/>
              </a:rPr>
              <a:t>difficulty and manpower build</a:t>
            </a:r>
            <a:r>
              <a:rPr sz="2030" spc="22" dirty="0">
                <a:solidFill>
                  <a:srgbClr val="326500"/>
                </a:solidFill>
                <a:latin typeface="Times New Roman"/>
                <a:cs typeface="Times New Roman"/>
              </a:rPr>
              <a:t> </a:t>
            </a:r>
            <a:r>
              <a:rPr sz="2030" dirty="0">
                <a:solidFill>
                  <a:srgbClr val="326500"/>
                </a:solidFill>
                <a:latin typeface="Times New Roman"/>
                <a:cs typeface="Times New Roman"/>
              </a:rPr>
              <a:t>up.</a:t>
            </a:r>
            <a:endParaRPr sz="2030">
              <a:latin typeface="Times New Roman"/>
              <a:cs typeface="Times New Roman"/>
            </a:endParaRPr>
          </a:p>
        </p:txBody>
      </p:sp>
      <p:sp>
        <p:nvSpPr>
          <p:cNvPr id="3" name="object 3"/>
          <p:cNvSpPr txBox="1">
            <a:spLocks noGrp="1"/>
          </p:cNvSpPr>
          <p:nvPr>
            <p:ph type="title"/>
          </p:nvPr>
        </p:nvSpPr>
        <p:spPr>
          <a:xfrm>
            <a:off x="1636295" y="566430"/>
            <a:ext cx="65718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157</a:t>
            </a:r>
            <a:endParaRPr sz="1235">
              <a:latin typeface="Arial"/>
              <a:cs typeface="Arial"/>
            </a:endParaRPr>
          </a:p>
        </p:txBody>
      </p:sp>
    </p:spTree>
    <p:extLst>
      <p:ext uri="{BB962C8B-B14F-4D97-AF65-F5344CB8AC3E}">
        <p14:creationId xmlns:p14="http://schemas.microsoft.com/office/powerpoint/2010/main" val="21758449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7883" y="1434732"/>
            <a:ext cx="2770654" cy="857119"/>
          </a:xfrm>
          <a:prstGeom prst="rect">
            <a:avLst/>
          </a:prstGeom>
        </p:spPr>
        <p:txBody>
          <a:bodyPr vert="horz" wrap="square" lIns="0" tIns="100292" rIns="0" bIns="0" rtlCol="0">
            <a:spAutoFit/>
          </a:bodyPr>
          <a:lstStyle/>
          <a:p>
            <a:pPr marL="33619">
              <a:spcBef>
                <a:spcPts val="789"/>
              </a:spcBef>
            </a:pPr>
            <a:r>
              <a:rPr sz="2471" b="1" dirty="0">
                <a:solidFill>
                  <a:srgbClr val="CC0000"/>
                </a:solidFill>
                <a:latin typeface="Times New Roman"/>
                <a:cs typeface="Times New Roman"/>
              </a:rPr>
              <a:t>Solution</a:t>
            </a:r>
            <a:endParaRPr sz="2471">
              <a:latin typeface="Times New Roman"/>
              <a:cs typeface="Times New Roman"/>
            </a:endParaRPr>
          </a:p>
          <a:p>
            <a:pPr marL="33619">
              <a:spcBef>
                <a:spcPts val="552"/>
              </a:spcBef>
            </a:pPr>
            <a:r>
              <a:rPr sz="1941" spc="-4" dirty="0">
                <a:solidFill>
                  <a:srgbClr val="650065"/>
                </a:solidFill>
                <a:latin typeface="Times New Roman"/>
                <a:cs typeface="Times New Roman"/>
              </a:rPr>
              <a:t>(a) Duration t</a:t>
            </a:r>
            <a:r>
              <a:rPr sz="1985" spc="-6" baseline="-22222" dirty="0">
                <a:solidFill>
                  <a:srgbClr val="650065"/>
                </a:solidFill>
                <a:latin typeface="Times New Roman"/>
                <a:cs typeface="Times New Roman"/>
              </a:rPr>
              <a:t>d </a:t>
            </a:r>
            <a:r>
              <a:rPr sz="1941" spc="-4" dirty="0">
                <a:solidFill>
                  <a:srgbClr val="650065"/>
                </a:solidFill>
                <a:latin typeface="Times New Roman"/>
                <a:cs typeface="Times New Roman"/>
              </a:rPr>
              <a:t>= 3.41</a:t>
            </a:r>
            <a:r>
              <a:rPr sz="1941" spc="-163" dirty="0">
                <a:solidFill>
                  <a:srgbClr val="650065"/>
                </a:solidFill>
                <a:latin typeface="Times New Roman"/>
                <a:cs typeface="Times New Roman"/>
              </a:rPr>
              <a:t> </a:t>
            </a:r>
            <a:r>
              <a:rPr sz="1941" spc="-4" dirty="0">
                <a:solidFill>
                  <a:srgbClr val="650065"/>
                </a:solidFill>
                <a:latin typeface="Times New Roman"/>
                <a:cs typeface="Times New Roman"/>
              </a:rPr>
              <a:t>years</a:t>
            </a:r>
            <a:endParaRPr sz="1941">
              <a:latin typeface="Times New Roman"/>
              <a:cs typeface="Times New Roman"/>
            </a:endParaRPr>
          </a:p>
        </p:txBody>
      </p:sp>
      <p:sp>
        <p:nvSpPr>
          <p:cNvPr id="3" name="object 3"/>
          <p:cNvSpPr/>
          <p:nvPr/>
        </p:nvSpPr>
        <p:spPr>
          <a:xfrm>
            <a:off x="3323204" y="3774603"/>
            <a:ext cx="798979" cy="0"/>
          </a:xfrm>
          <a:custGeom>
            <a:avLst/>
            <a:gdLst/>
            <a:ahLst/>
            <a:cxnLst/>
            <a:rect l="l" t="t" r="r" b="b"/>
            <a:pathLst>
              <a:path w="905510">
                <a:moveTo>
                  <a:pt x="0" y="0"/>
                </a:moveTo>
                <a:lnTo>
                  <a:pt x="905255" y="0"/>
                </a:lnTo>
              </a:path>
            </a:pathLst>
          </a:custGeom>
          <a:ln w="14581">
            <a:solidFill>
              <a:srgbClr val="000000"/>
            </a:solidFill>
          </a:ln>
        </p:spPr>
        <p:txBody>
          <a:bodyPr wrap="square" lIns="0" tIns="0" rIns="0" bIns="0" rtlCol="0"/>
          <a:lstStyle/>
          <a:p>
            <a:endParaRPr sz="1588"/>
          </a:p>
        </p:txBody>
      </p:sp>
      <p:sp>
        <p:nvSpPr>
          <p:cNvPr id="4" name="object 4"/>
          <p:cNvSpPr txBox="1"/>
          <p:nvPr/>
        </p:nvSpPr>
        <p:spPr>
          <a:xfrm>
            <a:off x="3512820" y="3773509"/>
            <a:ext cx="383801" cy="386512"/>
          </a:xfrm>
          <a:prstGeom prst="rect">
            <a:avLst/>
          </a:prstGeom>
        </p:spPr>
        <p:txBody>
          <a:bodyPr vert="horz" wrap="square" lIns="0" tIns="12886" rIns="0" bIns="0" rtlCol="0">
            <a:spAutoFit/>
          </a:bodyPr>
          <a:lstStyle/>
          <a:p>
            <a:pPr marL="33619">
              <a:spcBef>
                <a:spcPts val="101"/>
              </a:spcBef>
            </a:pPr>
            <a:r>
              <a:rPr sz="2427" i="1" spc="79" dirty="0">
                <a:latin typeface="Times New Roman"/>
                <a:cs typeface="Times New Roman"/>
              </a:rPr>
              <a:t>K</a:t>
            </a:r>
            <a:r>
              <a:rPr sz="2118" i="1" spc="119" baseline="-24305" dirty="0">
                <a:latin typeface="Times New Roman"/>
                <a:cs typeface="Times New Roman"/>
              </a:rPr>
              <a:t>d</a:t>
            </a:r>
            <a:endParaRPr sz="2118" baseline="-24305">
              <a:latin typeface="Times New Roman"/>
              <a:cs typeface="Times New Roman"/>
            </a:endParaRPr>
          </a:p>
        </p:txBody>
      </p:sp>
      <p:sp>
        <p:nvSpPr>
          <p:cNvPr id="5" name="object 5"/>
          <p:cNvSpPr txBox="1"/>
          <p:nvPr/>
        </p:nvSpPr>
        <p:spPr>
          <a:xfrm>
            <a:off x="3339352" y="3531462"/>
            <a:ext cx="1674718" cy="386512"/>
          </a:xfrm>
          <a:prstGeom prst="rect">
            <a:avLst/>
          </a:prstGeom>
        </p:spPr>
        <p:txBody>
          <a:bodyPr vert="horz" wrap="square" lIns="0" tIns="12886" rIns="0" bIns="0" rtlCol="0">
            <a:spAutoFit/>
          </a:bodyPr>
          <a:lstStyle/>
          <a:p>
            <a:pPr marL="33619">
              <a:spcBef>
                <a:spcPts val="101"/>
              </a:spcBef>
            </a:pPr>
            <a:r>
              <a:rPr sz="3640" i="1" spc="39" baseline="35353" dirty="0">
                <a:latin typeface="Times New Roman"/>
                <a:cs typeface="Times New Roman"/>
              </a:rPr>
              <a:t>y</a:t>
            </a:r>
            <a:r>
              <a:rPr sz="2118" i="1" spc="39" baseline="36458" dirty="0">
                <a:latin typeface="Times New Roman"/>
                <a:cs typeface="Times New Roman"/>
              </a:rPr>
              <a:t>d </a:t>
            </a:r>
            <a:r>
              <a:rPr sz="3640" spc="33" baseline="35353" dirty="0">
                <a:latin typeface="Times New Roman"/>
                <a:cs typeface="Times New Roman"/>
              </a:rPr>
              <a:t>(</a:t>
            </a:r>
            <a:r>
              <a:rPr sz="3640" i="1" spc="33" baseline="35353" dirty="0">
                <a:latin typeface="Times New Roman"/>
                <a:cs typeface="Times New Roman"/>
              </a:rPr>
              <a:t>t</a:t>
            </a:r>
            <a:r>
              <a:rPr sz="2118" i="1" spc="33" baseline="36458" dirty="0">
                <a:latin typeface="Times New Roman"/>
                <a:cs typeface="Times New Roman"/>
              </a:rPr>
              <a:t>d </a:t>
            </a:r>
            <a:r>
              <a:rPr sz="3640" spc="6" baseline="35353" dirty="0">
                <a:latin typeface="Times New Roman"/>
                <a:cs typeface="Times New Roman"/>
              </a:rPr>
              <a:t>) </a:t>
            </a:r>
            <a:r>
              <a:rPr sz="2427" spc="4" dirty="0">
                <a:latin typeface="Symbol"/>
                <a:cs typeface="Symbol"/>
              </a:rPr>
              <a:t></a:t>
            </a:r>
            <a:r>
              <a:rPr sz="2427" spc="97" dirty="0">
                <a:latin typeface="Times New Roman"/>
                <a:cs typeface="Times New Roman"/>
              </a:rPr>
              <a:t> </a:t>
            </a:r>
            <a:r>
              <a:rPr sz="2427" dirty="0">
                <a:latin typeface="Times New Roman"/>
                <a:cs typeface="Times New Roman"/>
              </a:rPr>
              <a:t>0.95</a:t>
            </a:r>
            <a:endParaRPr sz="2427">
              <a:latin typeface="Times New Roman"/>
              <a:cs typeface="Times New Roman"/>
            </a:endParaRPr>
          </a:p>
        </p:txBody>
      </p:sp>
      <p:sp>
        <p:nvSpPr>
          <p:cNvPr id="6" name="object 6"/>
          <p:cNvSpPr txBox="1"/>
          <p:nvPr/>
        </p:nvSpPr>
        <p:spPr>
          <a:xfrm>
            <a:off x="3188297" y="4426773"/>
            <a:ext cx="2299447" cy="1132753"/>
          </a:xfrm>
          <a:prstGeom prst="rect">
            <a:avLst/>
          </a:prstGeom>
        </p:spPr>
        <p:txBody>
          <a:bodyPr vert="horz" wrap="square" lIns="0" tIns="12326" rIns="0" bIns="0" rtlCol="0">
            <a:spAutoFit/>
          </a:bodyPr>
          <a:lstStyle/>
          <a:p>
            <a:pPr marL="44826">
              <a:spcBef>
                <a:spcPts val="97"/>
              </a:spcBef>
            </a:pPr>
            <a:r>
              <a:rPr sz="2515" i="1" spc="-49" dirty="0">
                <a:latin typeface="Times New Roman"/>
                <a:cs typeface="Times New Roman"/>
              </a:rPr>
              <a:t>Y</a:t>
            </a:r>
            <a:r>
              <a:rPr sz="2184" i="1" spc="-72" baseline="-23569" dirty="0">
                <a:latin typeface="Times New Roman"/>
                <a:cs typeface="Times New Roman"/>
              </a:rPr>
              <a:t>d </a:t>
            </a:r>
            <a:r>
              <a:rPr sz="2515" spc="22" dirty="0">
                <a:latin typeface="Times New Roman"/>
                <a:cs typeface="Times New Roman"/>
              </a:rPr>
              <a:t>(</a:t>
            </a:r>
            <a:r>
              <a:rPr sz="2515" i="1" spc="22" dirty="0">
                <a:latin typeface="Times New Roman"/>
                <a:cs typeface="Times New Roman"/>
              </a:rPr>
              <a:t>t</a:t>
            </a:r>
            <a:r>
              <a:rPr sz="2184" i="1" spc="33" baseline="-23569" dirty="0">
                <a:latin typeface="Times New Roman"/>
                <a:cs typeface="Times New Roman"/>
              </a:rPr>
              <a:t>d </a:t>
            </a:r>
            <a:r>
              <a:rPr sz="2515" dirty="0">
                <a:latin typeface="Times New Roman"/>
                <a:cs typeface="Times New Roman"/>
              </a:rPr>
              <a:t>) </a:t>
            </a:r>
            <a:r>
              <a:rPr sz="2515" spc="4" dirty="0">
                <a:latin typeface="Symbol"/>
                <a:cs typeface="Symbol"/>
              </a:rPr>
              <a:t></a:t>
            </a:r>
            <a:r>
              <a:rPr sz="2515" spc="4" dirty="0">
                <a:latin typeface="Times New Roman"/>
                <a:cs typeface="Times New Roman"/>
              </a:rPr>
              <a:t> </a:t>
            </a:r>
            <a:r>
              <a:rPr sz="2515" spc="35" dirty="0">
                <a:latin typeface="Times New Roman"/>
                <a:cs typeface="Times New Roman"/>
              </a:rPr>
              <a:t>0.95</a:t>
            </a:r>
            <a:r>
              <a:rPr sz="2515" spc="35" dirty="0">
                <a:latin typeface="Symbol"/>
                <a:cs typeface="Symbol"/>
              </a:rPr>
              <a:t></a:t>
            </a:r>
            <a:r>
              <a:rPr sz="2515" spc="-366" dirty="0">
                <a:latin typeface="Times New Roman"/>
                <a:cs typeface="Times New Roman"/>
              </a:rPr>
              <a:t> </a:t>
            </a:r>
            <a:r>
              <a:rPr sz="2515" spc="4" dirty="0">
                <a:latin typeface="Times New Roman"/>
                <a:cs typeface="Times New Roman"/>
              </a:rPr>
              <a:t>90</a:t>
            </a:r>
            <a:endParaRPr sz="2515">
              <a:latin typeface="Times New Roman"/>
              <a:cs typeface="Times New Roman"/>
            </a:endParaRPr>
          </a:p>
          <a:p>
            <a:pPr>
              <a:spcBef>
                <a:spcPts val="9"/>
              </a:spcBef>
            </a:pPr>
            <a:endParaRPr sz="2824">
              <a:latin typeface="Times New Roman"/>
              <a:cs typeface="Times New Roman"/>
            </a:endParaRPr>
          </a:p>
          <a:p>
            <a:pPr marL="419683"/>
            <a:r>
              <a:rPr sz="1941" spc="-4" dirty="0">
                <a:solidFill>
                  <a:srgbClr val="653200"/>
                </a:solidFill>
                <a:latin typeface="Times New Roman"/>
                <a:cs typeface="Times New Roman"/>
              </a:rPr>
              <a:t>= </a:t>
            </a:r>
            <a:r>
              <a:rPr sz="1941" dirty="0">
                <a:solidFill>
                  <a:srgbClr val="653200"/>
                </a:solidFill>
                <a:latin typeface="Times New Roman"/>
                <a:cs typeface="Times New Roman"/>
              </a:rPr>
              <a:t>85.5</a:t>
            </a:r>
            <a:r>
              <a:rPr sz="1941" spc="-9" dirty="0">
                <a:solidFill>
                  <a:srgbClr val="653200"/>
                </a:solidFill>
                <a:latin typeface="Times New Roman"/>
                <a:cs typeface="Times New Roman"/>
              </a:rPr>
              <a:t> </a:t>
            </a:r>
            <a:r>
              <a:rPr sz="1941" spc="-4" dirty="0">
                <a:solidFill>
                  <a:srgbClr val="653200"/>
                </a:solidFill>
                <a:latin typeface="Times New Roman"/>
                <a:cs typeface="Times New Roman"/>
              </a:rPr>
              <a:t>PY</a:t>
            </a:r>
            <a:endParaRPr sz="1941">
              <a:latin typeface="Times New Roman"/>
              <a:cs typeface="Times New Roman"/>
            </a:endParaRPr>
          </a:p>
        </p:txBody>
      </p:sp>
      <p:sp>
        <p:nvSpPr>
          <p:cNvPr id="7" name="object 7"/>
          <p:cNvSpPr txBox="1"/>
          <p:nvPr/>
        </p:nvSpPr>
        <p:spPr>
          <a:xfrm>
            <a:off x="2454087" y="2562559"/>
            <a:ext cx="2426074" cy="309421"/>
          </a:xfrm>
          <a:prstGeom prst="rect">
            <a:avLst/>
          </a:prstGeom>
        </p:spPr>
        <p:txBody>
          <a:bodyPr vert="horz" wrap="square" lIns="0" tIns="10646" rIns="0" bIns="0" rtlCol="0">
            <a:spAutoFit/>
          </a:bodyPr>
          <a:lstStyle/>
          <a:p>
            <a:pPr marL="11206">
              <a:spcBef>
                <a:spcPts val="84"/>
              </a:spcBef>
            </a:pPr>
            <a:r>
              <a:rPr sz="1941" spc="-4" dirty="0">
                <a:solidFill>
                  <a:srgbClr val="653200"/>
                </a:solidFill>
                <a:latin typeface="Times New Roman"/>
                <a:cs typeface="Times New Roman"/>
              </a:rPr>
              <a:t>We </a:t>
            </a:r>
            <a:r>
              <a:rPr sz="1941" dirty="0">
                <a:solidFill>
                  <a:srgbClr val="653200"/>
                </a:solidFill>
                <a:latin typeface="Times New Roman"/>
                <a:cs typeface="Times New Roman"/>
              </a:rPr>
              <a:t>know </a:t>
            </a:r>
            <a:r>
              <a:rPr sz="1941" spc="-4" dirty="0">
                <a:solidFill>
                  <a:srgbClr val="653200"/>
                </a:solidFill>
                <a:latin typeface="Times New Roman"/>
                <a:cs typeface="Times New Roman"/>
              </a:rPr>
              <a:t>from</a:t>
            </a:r>
            <a:r>
              <a:rPr sz="1941" spc="-40" dirty="0">
                <a:solidFill>
                  <a:srgbClr val="653200"/>
                </a:solidFill>
                <a:latin typeface="Times New Roman"/>
                <a:cs typeface="Times New Roman"/>
              </a:rPr>
              <a:t> </a:t>
            </a:r>
            <a:r>
              <a:rPr sz="1941" spc="-4" dirty="0">
                <a:solidFill>
                  <a:srgbClr val="653200"/>
                </a:solidFill>
                <a:latin typeface="Times New Roman"/>
                <a:cs typeface="Times New Roman"/>
              </a:rPr>
              <a:t>equation</a:t>
            </a:r>
            <a:endParaRPr sz="1941">
              <a:latin typeface="Times New Roman"/>
              <a:cs typeface="Times New Roman"/>
            </a:endParaRPr>
          </a:p>
        </p:txBody>
      </p:sp>
      <p:sp>
        <p:nvSpPr>
          <p:cNvPr id="8" name="object 8"/>
          <p:cNvSpPr/>
          <p:nvPr/>
        </p:nvSpPr>
        <p:spPr>
          <a:xfrm>
            <a:off x="5121089" y="2810434"/>
            <a:ext cx="695325" cy="0"/>
          </a:xfrm>
          <a:custGeom>
            <a:avLst/>
            <a:gdLst/>
            <a:ahLst/>
            <a:cxnLst/>
            <a:rect l="l" t="t" r="r" b="b"/>
            <a:pathLst>
              <a:path w="788035">
                <a:moveTo>
                  <a:pt x="0" y="0"/>
                </a:moveTo>
                <a:lnTo>
                  <a:pt x="787907" y="0"/>
                </a:lnTo>
              </a:path>
            </a:pathLst>
          </a:custGeom>
          <a:ln w="15239">
            <a:solidFill>
              <a:srgbClr val="000000"/>
            </a:solidFill>
          </a:ln>
        </p:spPr>
        <p:txBody>
          <a:bodyPr wrap="square" lIns="0" tIns="0" rIns="0" bIns="0" rtlCol="0"/>
          <a:lstStyle/>
          <a:p>
            <a:endParaRPr sz="1588"/>
          </a:p>
        </p:txBody>
      </p:sp>
      <p:sp>
        <p:nvSpPr>
          <p:cNvPr id="9" name="object 9"/>
          <p:cNvSpPr txBox="1"/>
          <p:nvPr/>
        </p:nvSpPr>
        <p:spPr>
          <a:xfrm>
            <a:off x="7105423" y="2556708"/>
            <a:ext cx="835399" cy="402305"/>
          </a:xfrm>
          <a:prstGeom prst="rect">
            <a:avLst/>
          </a:prstGeom>
        </p:spPr>
        <p:txBody>
          <a:bodyPr vert="horz" wrap="square" lIns="0" tIns="15128" rIns="0" bIns="0" rtlCol="0">
            <a:spAutoFit/>
          </a:bodyPr>
          <a:lstStyle/>
          <a:p>
            <a:pPr marL="11206">
              <a:spcBef>
                <a:spcPts val="119"/>
              </a:spcBef>
            </a:pPr>
            <a:r>
              <a:rPr sz="2515" spc="13" dirty="0">
                <a:latin typeface="Symbol"/>
                <a:cs typeface="Symbol"/>
              </a:rPr>
              <a:t></a:t>
            </a:r>
            <a:r>
              <a:rPr sz="2515" spc="-150" dirty="0">
                <a:latin typeface="Times New Roman"/>
                <a:cs typeface="Times New Roman"/>
              </a:rPr>
              <a:t> </a:t>
            </a:r>
            <a:r>
              <a:rPr sz="2515" spc="9" dirty="0">
                <a:latin typeface="Times New Roman"/>
                <a:cs typeface="Times New Roman"/>
              </a:rPr>
              <a:t>0.95</a:t>
            </a:r>
            <a:endParaRPr sz="2515">
              <a:latin typeface="Times New Roman"/>
              <a:cs typeface="Times New Roman"/>
            </a:endParaRPr>
          </a:p>
        </p:txBody>
      </p:sp>
      <p:sp>
        <p:nvSpPr>
          <p:cNvPr id="10" name="object 10"/>
          <p:cNvSpPr txBox="1"/>
          <p:nvPr/>
        </p:nvSpPr>
        <p:spPr>
          <a:xfrm>
            <a:off x="5250178" y="2808168"/>
            <a:ext cx="400050" cy="402305"/>
          </a:xfrm>
          <a:prstGeom prst="rect">
            <a:avLst/>
          </a:prstGeom>
        </p:spPr>
        <p:txBody>
          <a:bodyPr vert="horz" wrap="square" lIns="0" tIns="15128" rIns="0" bIns="0" rtlCol="0">
            <a:spAutoFit/>
          </a:bodyPr>
          <a:lstStyle/>
          <a:p>
            <a:pPr marL="33619">
              <a:spcBef>
                <a:spcPts val="119"/>
              </a:spcBef>
            </a:pPr>
            <a:r>
              <a:rPr sz="2515" i="1" spc="101" dirty="0">
                <a:latin typeface="Times New Roman"/>
                <a:cs typeface="Times New Roman"/>
              </a:rPr>
              <a:t>K</a:t>
            </a:r>
            <a:r>
              <a:rPr sz="2184" i="1" spc="152" baseline="-23569" dirty="0">
                <a:latin typeface="Times New Roman"/>
                <a:cs typeface="Times New Roman"/>
              </a:rPr>
              <a:t>d</a:t>
            </a:r>
            <a:endParaRPr sz="2184" baseline="-23569">
              <a:latin typeface="Times New Roman"/>
              <a:cs typeface="Times New Roman"/>
            </a:endParaRPr>
          </a:p>
        </p:txBody>
      </p:sp>
      <p:sp>
        <p:nvSpPr>
          <p:cNvPr id="11" name="object 11"/>
          <p:cNvSpPr txBox="1"/>
          <p:nvPr/>
        </p:nvSpPr>
        <p:spPr>
          <a:xfrm>
            <a:off x="5139912" y="2356347"/>
            <a:ext cx="1854574" cy="402305"/>
          </a:xfrm>
          <a:prstGeom prst="rect">
            <a:avLst/>
          </a:prstGeom>
        </p:spPr>
        <p:txBody>
          <a:bodyPr vert="horz" wrap="square" lIns="0" tIns="15128" rIns="0" bIns="0" rtlCol="0">
            <a:spAutoFit/>
          </a:bodyPr>
          <a:lstStyle/>
          <a:p>
            <a:pPr marL="33619">
              <a:spcBef>
                <a:spcPts val="119"/>
              </a:spcBef>
            </a:pPr>
            <a:r>
              <a:rPr sz="2515" i="1" spc="40" dirty="0">
                <a:latin typeface="Times New Roman"/>
                <a:cs typeface="Times New Roman"/>
              </a:rPr>
              <a:t>y</a:t>
            </a:r>
            <a:r>
              <a:rPr sz="2184" i="1" spc="59" baseline="-23569" dirty="0">
                <a:latin typeface="Times New Roman"/>
                <a:cs typeface="Times New Roman"/>
              </a:rPr>
              <a:t>d</a:t>
            </a:r>
            <a:r>
              <a:rPr sz="2184" i="1" spc="112" baseline="-23569" dirty="0">
                <a:latin typeface="Times New Roman"/>
                <a:cs typeface="Times New Roman"/>
              </a:rPr>
              <a:t> </a:t>
            </a:r>
            <a:r>
              <a:rPr sz="2515" spc="57" dirty="0">
                <a:latin typeface="Times New Roman"/>
                <a:cs typeface="Times New Roman"/>
              </a:rPr>
              <a:t>(</a:t>
            </a:r>
            <a:r>
              <a:rPr sz="2515" i="1" spc="57" dirty="0">
                <a:latin typeface="Times New Roman"/>
                <a:cs typeface="Times New Roman"/>
              </a:rPr>
              <a:t>t</a:t>
            </a:r>
            <a:r>
              <a:rPr sz="2515" spc="57" dirty="0">
                <a:latin typeface="Times New Roman"/>
                <a:cs typeface="Times New Roman"/>
              </a:rPr>
              <a:t>)</a:t>
            </a:r>
            <a:r>
              <a:rPr sz="2515" spc="150" dirty="0">
                <a:latin typeface="Times New Roman"/>
                <a:cs typeface="Times New Roman"/>
              </a:rPr>
              <a:t> </a:t>
            </a:r>
            <a:r>
              <a:rPr sz="3772" spc="19" baseline="-35087" dirty="0">
                <a:latin typeface="Symbol"/>
                <a:cs typeface="Symbol"/>
              </a:rPr>
              <a:t></a:t>
            </a:r>
            <a:r>
              <a:rPr sz="3772" spc="-496" baseline="-35087" dirty="0">
                <a:latin typeface="Times New Roman"/>
                <a:cs typeface="Times New Roman"/>
              </a:rPr>
              <a:t> </a:t>
            </a:r>
            <a:r>
              <a:rPr sz="3772" spc="178" baseline="-35087" dirty="0">
                <a:latin typeface="Times New Roman"/>
                <a:cs typeface="Times New Roman"/>
              </a:rPr>
              <a:t>1</a:t>
            </a:r>
            <a:r>
              <a:rPr sz="3772" spc="178" baseline="-35087" dirty="0">
                <a:latin typeface="Symbol"/>
                <a:cs typeface="Symbol"/>
              </a:rPr>
              <a:t></a:t>
            </a:r>
            <a:r>
              <a:rPr sz="3772" spc="-370" baseline="-35087" dirty="0">
                <a:latin typeface="Times New Roman"/>
                <a:cs typeface="Times New Roman"/>
              </a:rPr>
              <a:t> </a:t>
            </a:r>
            <a:r>
              <a:rPr sz="3772" i="1" spc="19" baseline="-35087" dirty="0">
                <a:latin typeface="Times New Roman"/>
                <a:cs typeface="Times New Roman"/>
              </a:rPr>
              <a:t>e</a:t>
            </a:r>
            <a:r>
              <a:rPr sz="3772" i="1" spc="-529" baseline="-35087" dirty="0">
                <a:latin typeface="Times New Roman"/>
                <a:cs typeface="Times New Roman"/>
              </a:rPr>
              <a:t> </a:t>
            </a:r>
            <a:r>
              <a:rPr sz="1588" spc="-6" baseline="13888" dirty="0">
                <a:latin typeface="Symbol"/>
                <a:cs typeface="Symbol"/>
              </a:rPr>
              <a:t></a:t>
            </a:r>
            <a:r>
              <a:rPr sz="1588" i="1" spc="-6" baseline="13888" dirty="0">
                <a:latin typeface="Times New Roman"/>
                <a:cs typeface="Times New Roman"/>
              </a:rPr>
              <a:t>bt</a:t>
            </a:r>
            <a:r>
              <a:rPr sz="1059" i="1" spc="-4" dirty="0">
                <a:latin typeface="Times New Roman"/>
                <a:cs typeface="Times New Roman"/>
              </a:rPr>
              <a:t>d</a:t>
            </a:r>
            <a:endParaRPr sz="1059">
              <a:latin typeface="Times New Roman"/>
              <a:cs typeface="Times New Roman"/>
            </a:endParaRPr>
          </a:p>
        </p:txBody>
      </p:sp>
      <p:sp>
        <p:nvSpPr>
          <p:cNvPr id="12" name="object 12"/>
          <p:cNvSpPr txBox="1">
            <a:spLocks noGrp="1"/>
          </p:cNvSpPr>
          <p:nvPr>
            <p:ph type="title"/>
          </p:nvPr>
        </p:nvSpPr>
        <p:spPr>
          <a:xfrm>
            <a:off x="1475874" y="566430"/>
            <a:ext cx="67323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3" name="object 1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4" name="object 1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158</a:t>
            </a:r>
            <a:endParaRPr sz="1235">
              <a:latin typeface="Arial"/>
              <a:cs typeface="Arial"/>
            </a:endParaRPr>
          </a:p>
        </p:txBody>
      </p:sp>
    </p:spTree>
    <p:extLst>
      <p:ext uri="{BB962C8B-B14F-4D97-AF65-F5344CB8AC3E}">
        <p14:creationId xmlns:p14="http://schemas.microsoft.com/office/powerpoint/2010/main" val="30914229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9612" y="2132254"/>
            <a:ext cx="2777378" cy="309421"/>
          </a:xfrm>
          <a:prstGeom prst="rect">
            <a:avLst/>
          </a:prstGeom>
        </p:spPr>
        <p:txBody>
          <a:bodyPr vert="horz" wrap="square" lIns="0" tIns="10646" rIns="0" bIns="0" rtlCol="0">
            <a:spAutoFit/>
          </a:bodyPr>
          <a:lstStyle/>
          <a:p>
            <a:pPr marL="11206">
              <a:spcBef>
                <a:spcPts val="84"/>
              </a:spcBef>
            </a:pPr>
            <a:r>
              <a:rPr sz="1941" dirty="0">
                <a:solidFill>
                  <a:srgbClr val="650065"/>
                </a:solidFill>
                <a:latin typeface="Times New Roman"/>
                <a:cs typeface="Times New Roman"/>
              </a:rPr>
              <a:t>(b) </a:t>
            </a:r>
            <a:r>
              <a:rPr sz="1941" spc="-4" dirty="0">
                <a:solidFill>
                  <a:srgbClr val="650065"/>
                </a:solidFill>
                <a:latin typeface="Times New Roman"/>
                <a:cs typeface="Times New Roman"/>
              </a:rPr>
              <a:t>We </a:t>
            </a:r>
            <a:r>
              <a:rPr sz="1941" dirty="0">
                <a:solidFill>
                  <a:srgbClr val="650065"/>
                </a:solidFill>
                <a:latin typeface="Times New Roman"/>
                <a:cs typeface="Times New Roman"/>
              </a:rPr>
              <a:t>know from</a:t>
            </a:r>
            <a:r>
              <a:rPr sz="1941" spc="-79" dirty="0">
                <a:solidFill>
                  <a:srgbClr val="650065"/>
                </a:solidFill>
                <a:latin typeface="Times New Roman"/>
                <a:cs typeface="Times New Roman"/>
              </a:rPr>
              <a:t> </a:t>
            </a:r>
            <a:r>
              <a:rPr sz="1941" dirty="0">
                <a:solidFill>
                  <a:srgbClr val="650065"/>
                </a:solidFill>
                <a:latin typeface="Times New Roman"/>
                <a:cs typeface="Times New Roman"/>
              </a:rPr>
              <a:t>equation</a:t>
            </a:r>
            <a:endParaRPr sz="1941">
              <a:latin typeface="Times New Roman"/>
              <a:cs typeface="Times New Roman"/>
            </a:endParaRPr>
          </a:p>
        </p:txBody>
      </p:sp>
      <p:sp>
        <p:nvSpPr>
          <p:cNvPr id="3" name="object 3"/>
          <p:cNvSpPr/>
          <p:nvPr/>
        </p:nvSpPr>
        <p:spPr>
          <a:xfrm>
            <a:off x="6403934" y="2679995"/>
            <a:ext cx="62193" cy="29696"/>
          </a:xfrm>
          <a:custGeom>
            <a:avLst/>
            <a:gdLst/>
            <a:ahLst/>
            <a:cxnLst/>
            <a:rect l="l" t="t" r="r" b="b"/>
            <a:pathLst>
              <a:path w="70485" h="33655">
                <a:moveTo>
                  <a:pt x="0" y="33522"/>
                </a:moveTo>
                <a:lnTo>
                  <a:pt x="70106" y="0"/>
                </a:lnTo>
              </a:path>
            </a:pathLst>
          </a:custGeom>
          <a:ln w="19835">
            <a:solidFill>
              <a:srgbClr val="000000"/>
            </a:solidFill>
          </a:ln>
        </p:spPr>
        <p:txBody>
          <a:bodyPr wrap="square" lIns="0" tIns="0" rIns="0" bIns="0" rtlCol="0"/>
          <a:lstStyle/>
          <a:p>
            <a:endParaRPr sz="1588"/>
          </a:p>
        </p:txBody>
      </p:sp>
      <p:sp>
        <p:nvSpPr>
          <p:cNvPr id="4" name="object 4"/>
          <p:cNvSpPr/>
          <p:nvPr/>
        </p:nvSpPr>
        <p:spPr>
          <a:xfrm>
            <a:off x="6465793" y="2688057"/>
            <a:ext cx="89087" cy="137272"/>
          </a:xfrm>
          <a:custGeom>
            <a:avLst/>
            <a:gdLst/>
            <a:ahLst/>
            <a:cxnLst/>
            <a:rect l="l" t="t" r="r" b="b"/>
            <a:pathLst>
              <a:path w="100964" h="155575">
                <a:moveTo>
                  <a:pt x="0" y="0"/>
                </a:moveTo>
                <a:lnTo>
                  <a:pt x="100588" y="155447"/>
                </a:lnTo>
              </a:path>
            </a:pathLst>
          </a:custGeom>
          <a:ln w="43542">
            <a:solidFill>
              <a:srgbClr val="000000"/>
            </a:solidFill>
          </a:ln>
        </p:spPr>
        <p:txBody>
          <a:bodyPr wrap="square" lIns="0" tIns="0" rIns="0" bIns="0" rtlCol="0"/>
          <a:lstStyle/>
          <a:p>
            <a:endParaRPr sz="1588"/>
          </a:p>
        </p:txBody>
      </p:sp>
      <p:sp>
        <p:nvSpPr>
          <p:cNvPr id="5" name="object 5"/>
          <p:cNvSpPr/>
          <p:nvPr/>
        </p:nvSpPr>
        <p:spPr>
          <a:xfrm>
            <a:off x="6565308" y="2415085"/>
            <a:ext cx="118782" cy="410135"/>
          </a:xfrm>
          <a:custGeom>
            <a:avLst/>
            <a:gdLst/>
            <a:ahLst/>
            <a:cxnLst/>
            <a:rect l="l" t="t" r="r" b="b"/>
            <a:pathLst>
              <a:path w="134620" h="464819">
                <a:moveTo>
                  <a:pt x="0" y="464815"/>
                </a:moveTo>
                <a:lnTo>
                  <a:pt x="134107" y="0"/>
                </a:lnTo>
              </a:path>
            </a:pathLst>
          </a:custGeom>
          <a:ln w="22585">
            <a:solidFill>
              <a:srgbClr val="000000"/>
            </a:solidFill>
          </a:ln>
        </p:spPr>
        <p:txBody>
          <a:bodyPr wrap="square" lIns="0" tIns="0" rIns="0" bIns="0" rtlCol="0"/>
          <a:lstStyle/>
          <a:p>
            <a:endParaRPr sz="1588"/>
          </a:p>
        </p:txBody>
      </p:sp>
      <p:sp>
        <p:nvSpPr>
          <p:cNvPr id="6" name="object 6"/>
          <p:cNvSpPr/>
          <p:nvPr/>
        </p:nvSpPr>
        <p:spPr>
          <a:xfrm>
            <a:off x="6683637" y="2415085"/>
            <a:ext cx="282388" cy="0"/>
          </a:xfrm>
          <a:custGeom>
            <a:avLst/>
            <a:gdLst/>
            <a:ahLst/>
            <a:cxnLst/>
            <a:rect l="l" t="t" r="r" b="b"/>
            <a:pathLst>
              <a:path w="320039">
                <a:moveTo>
                  <a:pt x="0" y="0"/>
                </a:moveTo>
                <a:lnTo>
                  <a:pt x="320035" y="0"/>
                </a:lnTo>
              </a:path>
            </a:pathLst>
          </a:custGeom>
          <a:ln w="19141">
            <a:solidFill>
              <a:srgbClr val="000000"/>
            </a:solidFill>
          </a:ln>
        </p:spPr>
        <p:txBody>
          <a:bodyPr wrap="square" lIns="0" tIns="0" rIns="0" bIns="0" rtlCol="0"/>
          <a:lstStyle/>
          <a:p>
            <a:endParaRPr sz="1588"/>
          </a:p>
        </p:txBody>
      </p:sp>
      <p:sp>
        <p:nvSpPr>
          <p:cNvPr id="7" name="object 7"/>
          <p:cNvSpPr/>
          <p:nvPr/>
        </p:nvSpPr>
        <p:spPr>
          <a:xfrm>
            <a:off x="6352836" y="2355915"/>
            <a:ext cx="653863" cy="0"/>
          </a:xfrm>
          <a:custGeom>
            <a:avLst/>
            <a:gdLst/>
            <a:ahLst/>
            <a:cxnLst/>
            <a:rect l="l" t="t" r="r" b="b"/>
            <a:pathLst>
              <a:path w="741045">
                <a:moveTo>
                  <a:pt x="0" y="0"/>
                </a:moveTo>
                <a:lnTo>
                  <a:pt x="740675" y="0"/>
                </a:lnTo>
              </a:path>
            </a:pathLst>
          </a:custGeom>
          <a:ln w="19141">
            <a:solidFill>
              <a:srgbClr val="000000"/>
            </a:solidFill>
          </a:ln>
        </p:spPr>
        <p:txBody>
          <a:bodyPr wrap="square" lIns="0" tIns="0" rIns="0" bIns="0" rtlCol="0"/>
          <a:lstStyle/>
          <a:p>
            <a:endParaRPr sz="1588"/>
          </a:p>
        </p:txBody>
      </p:sp>
      <p:sp>
        <p:nvSpPr>
          <p:cNvPr id="8" name="object 8"/>
          <p:cNvSpPr txBox="1"/>
          <p:nvPr/>
        </p:nvSpPr>
        <p:spPr>
          <a:xfrm>
            <a:off x="6695288" y="2385307"/>
            <a:ext cx="225798" cy="502495"/>
          </a:xfrm>
          <a:prstGeom prst="rect">
            <a:avLst/>
          </a:prstGeom>
        </p:spPr>
        <p:txBody>
          <a:bodyPr vert="horz" wrap="square" lIns="0" tIns="13447" rIns="0" bIns="0" rtlCol="0">
            <a:spAutoFit/>
          </a:bodyPr>
          <a:lstStyle/>
          <a:p>
            <a:pPr marL="11206">
              <a:spcBef>
                <a:spcPts val="106"/>
              </a:spcBef>
            </a:pPr>
            <a:r>
              <a:rPr sz="3177" spc="9" dirty="0">
                <a:latin typeface="Times New Roman"/>
                <a:cs typeface="Times New Roman"/>
              </a:rPr>
              <a:t>6</a:t>
            </a:r>
            <a:endParaRPr sz="3177">
              <a:latin typeface="Times New Roman"/>
              <a:cs typeface="Times New Roman"/>
            </a:endParaRPr>
          </a:p>
        </p:txBody>
      </p:sp>
      <p:sp>
        <p:nvSpPr>
          <p:cNvPr id="9" name="object 9"/>
          <p:cNvSpPr txBox="1"/>
          <p:nvPr/>
        </p:nvSpPr>
        <p:spPr>
          <a:xfrm>
            <a:off x="6456379" y="1784223"/>
            <a:ext cx="337857" cy="502495"/>
          </a:xfrm>
          <a:prstGeom prst="rect">
            <a:avLst/>
          </a:prstGeom>
        </p:spPr>
        <p:txBody>
          <a:bodyPr vert="horz" wrap="square" lIns="0" tIns="13447" rIns="0" bIns="0" rtlCol="0">
            <a:spAutoFit/>
          </a:bodyPr>
          <a:lstStyle/>
          <a:p>
            <a:pPr marL="33619">
              <a:spcBef>
                <a:spcPts val="106"/>
              </a:spcBef>
            </a:pPr>
            <a:r>
              <a:rPr sz="3177" i="1" spc="4" dirty="0">
                <a:latin typeface="Times New Roman"/>
                <a:cs typeface="Times New Roman"/>
              </a:rPr>
              <a:t>t</a:t>
            </a:r>
            <a:r>
              <a:rPr sz="3177" i="1" spc="-538" dirty="0">
                <a:latin typeface="Times New Roman"/>
                <a:cs typeface="Times New Roman"/>
              </a:rPr>
              <a:t> </a:t>
            </a:r>
            <a:r>
              <a:rPr sz="2780" i="1" spc="6" baseline="-23809" dirty="0">
                <a:latin typeface="Times New Roman"/>
                <a:cs typeface="Times New Roman"/>
              </a:rPr>
              <a:t>d</a:t>
            </a:r>
            <a:endParaRPr sz="2780" baseline="-23809">
              <a:latin typeface="Times New Roman"/>
              <a:cs typeface="Times New Roman"/>
            </a:endParaRPr>
          </a:p>
        </p:txBody>
      </p:sp>
      <p:sp>
        <p:nvSpPr>
          <p:cNvPr id="10" name="object 10"/>
          <p:cNvSpPr txBox="1"/>
          <p:nvPr/>
        </p:nvSpPr>
        <p:spPr>
          <a:xfrm>
            <a:off x="5313380" y="2141915"/>
            <a:ext cx="451037" cy="502430"/>
          </a:xfrm>
          <a:prstGeom prst="rect">
            <a:avLst/>
          </a:prstGeom>
        </p:spPr>
        <p:txBody>
          <a:bodyPr vert="horz" wrap="square" lIns="0" tIns="13447" rIns="0" bIns="0" rtlCol="0">
            <a:spAutoFit/>
          </a:bodyPr>
          <a:lstStyle/>
          <a:p>
            <a:pPr marL="33619">
              <a:spcBef>
                <a:spcPts val="106"/>
              </a:spcBef>
            </a:pPr>
            <a:r>
              <a:rPr sz="4765" i="1" spc="132" baseline="13888" dirty="0">
                <a:latin typeface="Times New Roman"/>
                <a:cs typeface="Times New Roman"/>
              </a:rPr>
              <a:t>t</a:t>
            </a:r>
            <a:r>
              <a:rPr sz="1853" i="1" spc="88" dirty="0">
                <a:latin typeface="Times New Roman"/>
                <a:cs typeface="Times New Roman"/>
              </a:rPr>
              <a:t>od</a:t>
            </a:r>
            <a:endParaRPr sz="1853">
              <a:latin typeface="Times New Roman"/>
              <a:cs typeface="Times New Roman"/>
            </a:endParaRPr>
          </a:p>
        </p:txBody>
      </p:sp>
      <p:sp>
        <p:nvSpPr>
          <p:cNvPr id="11" name="object 11"/>
          <p:cNvSpPr txBox="1"/>
          <p:nvPr/>
        </p:nvSpPr>
        <p:spPr>
          <a:xfrm>
            <a:off x="5955701" y="2041062"/>
            <a:ext cx="245409" cy="502495"/>
          </a:xfrm>
          <a:prstGeom prst="rect">
            <a:avLst/>
          </a:prstGeom>
        </p:spPr>
        <p:txBody>
          <a:bodyPr vert="horz" wrap="square" lIns="0" tIns="13447" rIns="0" bIns="0" rtlCol="0">
            <a:spAutoFit/>
          </a:bodyPr>
          <a:lstStyle/>
          <a:p>
            <a:pPr marL="11206">
              <a:spcBef>
                <a:spcPts val="106"/>
              </a:spcBef>
            </a:pPr>
            <a:r>
              <a:rPr sz="3177" spc="9" dirty="0">
                <a:latin typeface="Symbol"/>
                <a:cs typeface="Symbol"/>
              </a:rPr>
              <a:t></a:t>
            </a:r>
            <a:endParaRPr sz="3177">
              <a:latin typeface="Symbol"/>
              <a:cs typeface="Symbol"/>
            </a:endParaRPr>
          </a:p>
        </p:txBody>
      </p:sp>
      <p:sp>
        <p:nvSpPr>
          <p:cNvPr id="12" name="object 12"/>
          <p:cNvSpPr/>
          <p:nvPr/>
        </p:nvSpPr>
        <p:spPr>
          <a:xfrm>
            <a:off x="3853028" y="3938635"/>
            <a:ext cx="51546" cy="24653"/>
          </a:xfrm>
          <a:custGeom>
            <a:avLst/>
            <a:gdLst/>
            <a:ahLst/>
            <a:cxnLst/>
            <a:rect l="l" t="t" r="r" b="b"/>
            <a:pathLst>
              <a:path w="58419" h="27939">
                <a:moveTo>
                  <a:pt x="0" y="27440"/>
                </a:moveTo>
                <a:lnTo>
                  <a:pt x="57902" y="0"/>
                </a:lnTo>
              </a:path>
            </a:pathLst>
          </a:custGeom>
          <a:ln w="16286">
            <a:solidFill>
              <a:srgbClr val="000000"/>
            </a:solidFill>
          </a:ln>
        </p:spPr>
        <p:txBody>
          <a:bodyPr wrap="square" lIns="0" tIns="0" rIns="0" bIns="0" rtlCol="0"/>
          <a:lstStyle/>
          <a:p>
            <a:endParaRPr sz="1588"/>
          </a:p>
        </p:txBody>
      </p:sp>
      <p:sp>
        <p:nvSpPr>
          <p:cNvPr id="13" name="object 13"/>
          <p:cNvSpPr/>
          <p:nvPr/>
        </p:nvSpPr>
        <p:spPr>
          <a:xfrm>
            <a:off x="3904119" y="3945365"/>
            <a:ext cx="72838" cy="113179"/>
          </a:xfrm>
          <a:custGeom>
            <a:avLst/>
            <a:gdLst/>
            <a:ahLst/>
            <a:cxnLst/>
            <a:rect l="l" t="t" r="r" b="b"/>
            <a:pathLst>
              <a:path w="82550" h="128270">
                <a:moveTo>
                  <a:pt x="0" y="0"/>
                </a:moveTo>
                <a:lnTo>
                  <a:pt x="82301" y="128016"/>
                </a:lnTo>
              </a:path>
            </a:pathLst>
          </a:custGeom>
          <a:ln w="35768">
            <a:solidFill>
              <a:srgbClr val="000000"/>
            </a:solidFill>
          </a:ln>
        </p:spPr>
        <p:txBody>
          <a:bodyPr wrap="square" lIns="0" tIns="0" rIns="0" bIns="0" rtlCol="0"/>
          <a:lstStyle/>
          <a:p>
            <a:endParaRPr sz="1588"/>
          </a:p>
        </p:txBody>
      </p:sp>
      <p:sp>
        <p:nvSpPr>
          <p:cNvPr id="14" name="object 14"/>
          <p:cNvSpPr/>
          <p:nvPr/>
        </p:nvSpPr>
        <p:spPr>
          <a:xfrm>
            <a:off x="3986148" y="3720802"/>
            <a:ext cx="96931" cy="337857"/>
          </a:xfrm>
          <a:custGeom>
            <a:avLst/>
            <a:gdLst/>
            <a:ahLst/>
            <a:cxnLst/>
            <a:rect l="l" t="t" r="r" b="b"/>
            <a:pathLst>
              <a:path w="109855" h="382904">
                <a:moveTo>
                  <a:pt x="0" y="382521"/>
                </a:moveTo>
                <a:lnTo>
                  <a:pt x="109734" y="0"/>
                </a:lnTo>
              </a:path>
            </a:pathLst>
          </a:custGeom>
          <a:ln w="18543">
            <a:solidFill>
              <a:srgbClr val="000000"/>
            </a:solidFill>
          </a:ln>
        </p:spPr>
        <p:txBody>
          <a:bodyPr wrap="square" lIns="0" tIns="0" rIns="0" bIns="0" rtlCol="0"/>
          <a:lstStyle/>
          <a:p>
            <a:endParaRPr sz="1588"/>
          </a:p>
        </p:txBody>
      </p:sp>
      <p:sp>
        <p:nvSpPr>
          <p:cNvPr id="15" name="object 15"/>
          <p:cNvSpPr/>
          <p:nvPr/>
        </p:nvSpPr>
        <p:spPr>
          <a:xfrm>
            <a:off x="4082973" y="3720801"/>
            <a:ext cx="233082" cy="0"/>
          </a:xfrm>
          <a:custGeom>
            <a:avLst/>
            <a:gdLst/>
            <a:ahLst/>
            <a:cxnLst/>
            <a:rect l="l" t="t" r="r" b="b"/>
            <a:pathLst>
              <a:path w="264160">
                <a:moveTo>
                  <a:pt x="0" y="0"/>
                </a:moveTo>
                <a:lnTo>
                  <a:pt x="263655" y="0"/>
                </a:lnTo>
              </a:path>
            </a:pathLst>
          </a:custGeom>
          <a:ln w="15727">
            <a:solidFill>
              <a:srgbClr val="000000"/>
            </a:solidFill>
          </a:ln>
        </p:spPr>
        <p:txBody>
          <a:bodyPr wrap="square" lIns="0" tIns="0" rIns="0" bIns="0" rtlCol="0"/>
          <a:lstStyle/>
          <a:p>
            <a:endParaRPr sz="1588"/>
          </a:p>
        </p:txBody>
      </p:sp>
      <p:sp>
        <p:nvSpPr>
          <p:cNvPr id="16" name="object 16"/>
          <p:cNvSpPr/>
          <p:nvPr/>
        </p:nvSpPr>
        <p:spPr>
          <a:xfrm>
            <a:off x="3811348" y="3672390"/>
            <a:ext cx="537882" cy="0"/>
          </a:xfrm>
          <a:custGeom>
            <a:avLst/>
            <a:gdLst/>
            <a:ahLst/>
            <a:cxnLst/>
            <a:rect l="l" t="t" r="r" b="b"/>
            <a:pathLst>
              <a:path w="609600">
                <a:moveTo>
                  <a:pt x="0" y="0"/>
                </a:moveTo>
                <a:lnTo>
                  <a:pt x="609596" y="0"/>
                </a:lnTo>
              </a:path>
            </a:pathLst>
          </a:custGeom>
          <a:ln w="15727">
            <a:solidFill>
              <a:srgbClr val="000000"/>
            </a:solidFill>
          </a:ln>
        </p:spPr>
        <p:txBody>
          <a:bodyPr wrap="square" lIns="0" tIns="0" rIns="0" bIns="0" rtlCol="0"/>
          <a:lstStyle/>
          <a:p>
            <a:endParaRPr sz="1588"/>
          </a:p>
        </p:txBody>
      </p:sp>
      <p:sp>
        <p:nvSpPr>
          <p:cNvPr id="17" name="object 17"/>
          <p:cNvSpPr txBox="1"/>
          <p:nvPr/>
        </p:nvSpPr>
        <p:spPr>
          <a:xfrm>
            <a:off x="3890681" y="3199461"/>
            <a:ext cx="290232" cy="415269"/>
          </a:xfrm>
          <a:prstGeom prst="rect">
            <a:avLst/>
          </a:prstGeom>
        </p:spPr>
        <p:txBody>
          <a:bodyPr vert="horz" wrap="square" lIns="0" tIns="14568" rIns="0" bIns="0" rtlCol="0">
            <a:spAutoFit/>
          </a:bodyPr>
          <a:lstStyle/>
          <a:p>
            <a:pPr marL="33619">
              <a:spcBef>
                <a:spcPts val="115"/>
              </a:spcBef>
            </a:pPr>
            <a:r>
              <a:rPr sz="2603" i="1" spc="4" dirty="0">
                <a:latin typeface="Times New Roman"/>
                <a:cs typeface="Times New Roman"/>
              </a:rPr>
              <a:t>t</a:t>
            </a:r>
            <a:r>
              <a:rPr sz="2603" i="1" spc="-437" dirty="0">
                <a:latin typeface="Times New Roman"/>
                <a:cs typeface="Times New Roman"/>
              </a:rPr>
              <a:t> </a:t>
            </a:r>
            <a:r>
              <a:rPr sz="2250" i="1" spc="19" baseline="-24509" dirty="0">
                <a:latin typeface="Times New Roman"/>
                <a:cs typeface="Times New Roman"/>
              </a:rPr>
              <a:t>d</a:t>
            </a:r>
            <a:endParaRPr sz="2250" baseline="-24509">
              <a:latin typeface="Times New Roman"/>
              <a:cs typeface="Times New Roman"/>
            </a:endParaRPr>
          </a:p>
        </p:txBody>
      </p:sp>
      <p:sp>
        <p:nvSpPr>
          <p:cNvPr id="18" name="object 18"/>
          <p:cNvSpPr txBox="1"/>
          <p:nvPr/>
        </p:nvSpPr>
        <p:spPr>
          <a:xfrm>
            <a:off x="3092823" y="3633114"/>
            <a:ext cx="218515" cy="246108"/>
          </a:xfrm>
          <a:prstGeom prst="rect">
            <a:avLst/>
          </a:prstGeom>
        </p:spPr>
        <p:txBody>
          <a:bodyPr vert="horz" wrap="square" lIns="0" tIns="15128" rIns="0" bIns="0" rtlCol="0">
            <a:spAutoFit/>
          </a:bodyPr>
          <a:lstStyle/>
          <a:p>
            <a:pPr marL="11206">
              <a:spcBef>
                <a:spcPts val="119"/>
              </a:spcBef>
            </a:pPr>
            <a:r>
              <a:rPr sz="1500" i="1" spc="18" dirty="0">
                <a:latin typeface="Times New Roman"/>
                <a:cs typeface="Times New Roman"/>
              </a:rPr>
              <a:t>o</a:t>
            </a:r>
            <a:r>
              <a:rPr sz="1500" i="1" spc="13" dirty="0">
                <a:latin typeface="Times New Roman"/>
                <a:cs typeface="Times New Roman"/>
              </a:rPr>
              <a:t>d</a:t>
            </a:r>
            <a:endParaRPr sz="1500">
              <a:latin typeface="Times New Roman"/>
              <a:cs typeface="Times New Roman"/>
            </a:endParaRPr>
          </a:p>
        </p:txBody>
      </p:sp>
      <p:sp>
        <p:nvSpPr>
          <p:cNvPr id="19" name="object 19"/>
          <p:cNvSpPr txBox="1"/>
          <p:nvPr/>
        </p:nvSpPr>
        <p:spPr>
          <a:xfrm>
            <a:off x="4090594" y="3694313"/>
            <a:ext cx="189940" cy="415269"/>
          </a:xfrm>
          <a:prstGeom prst="rect">
            <a:avLst/>
          </a:prstGeom>
        </p:spPr>
        <p:txBody>
          <a:bodyPr vert="horz" wrap="square" lIns="0" tIns="14568" rIns="0" bIns="0" rtlCol="0">
            <a:spAutoFit/>
          </a:bodyPr>
          <a:lstStyle/>
          <a:p>
            <a:pPr marL="11206">
              <a:spcBef>
                <a:spcPts val="115"/>
              </a:spcBef>
            </a:pPr>
            <a:r>
              <a:rPr sz="2603" spc="13" dirty="0">
                <a:latin typeface="Times New Roman"/>
                <a:cs typeface="Times New Roman"/>
              </a:rPr>
              <a:t>6</a:t>
            </a:r>
            <a:endParaRPr sz="2603">
              <a:latin typeface="Times New Roman"/>
              <a:cs typeface="Times New Roman"/>
            </a:endParaRPr>
          </a:p>
        </p:txBody>
      </p:sp>
      <p:sp>
        <p:nvSpPr>
          <p:cNvPr id="20" name="object 20"/>
          <p:cNvSpPr txBox="1"/>
          <p:nvPr/>
        </p:nvSpPr>
        <p:spPr>
          <a:xfrm>
            <a:off x="4442907" y="3410580"/>
            <a:ext cx="4020110" cy="415269"/>
          </a:xfrm>
          <a:prstGeom prst="rect">
            <a:avLst/>
          </a:prstGeom>
        </p:spPr>
        <p:txBody>
          <a:bodyPr vert="horz" wrap="square" lIns="0" tIns="14568" rIns="0" bIns="0" rtlCol="0">
            <a:spAutoFit/>
          </a:bodyPr>
          <a:lstStyle/>
          <a:p>
            <a:pPr marL="11206">
              <a:spcBef>
                <a:spcPts val="115"/>
              </a:spcBef>
              <a:tabLst>
                <a:tab pos="2195910" algn="l"/>
                <a:tab pos="3285179" algn="l"/>
              </a:tabLst>
            </a:pPr>
            <a:r>
              <a:rPr sz="2603" spc="13" dirty="0">
                <a:latin typeface="Symbol"/>
                <a:cs typeface="Symbol"/>
              </a:rPr>
              <a:t></a:t>
            </a:r>
            <a:r>
              <a:rPr sz="2603" spc="256" dirty="0">
                <a:latin typeface="Times New Roman"/>
                <a:cs typeface="Times New Roman"/>
              </a:rPr>
              <a:t> </a:t>
            </a:r>
            <a:r>
              <a:rPr sz="2603" spc="13" dirty="0">
                <a:latin typeface="Times New Roman"/>
                <a:cs typeface="Times New Roman"/>
              </a:rPr>
              <a:t>3</a:t>
            </a:r>
            <a:r>
              <a:rPr sz="2603" spc="-401" dirty="0">
                <a:latin typeface="Times New Roman"/>
                <a:cs typeface="Times New Roman"/>
              </a:rPr>
              <a:t> </a:t>
            </a:r>
            <a:r>
              <a:rPr sz="2603" spc="137" dirty="0">
                <a:latin typeface="Times New Roman"/>
                <a:cs typeface="Times New Roman"/>
              </a:rPr>
              <a:t>.</a:t>
            </a:r>
            <a:r>
              <a:rPr sz="2603" spc="9" dirty="0">
                <a:latin typeface="Times New Roman"/>
                <a:cs typeface="Times New Roman"/>
              </a:rPr>
              <a:t>4</a:t>
            </a:r>
            <a:r>
              <a:rPr sz="2603" spc="13" dirty="0">
                <a:latin typeface="Times New Roman"/>
                <a:cs typeface="Times New Roman"/>
              </a:rPr>
              <a:t>1</a:t>
            </a:r>
            <a:r>
              <a:rPr sz="2603" spc="44" dirty="0">
                <a:latin typeface="Times New Roman"/>
                <a:cs typeface="Times New Roman"/>
              </a:rPr>
              <a:t> </a:t>
            </a:r>
            <a:r>
              <a:rPr sz="2603" spc="4" dirty="0">
                <a:latin typeface="Times New Roman"/>
                <a:cs typeface="Times New Roman"/>
              </a:rPr>
              <a:t>/</a:t>
            </a:r>
            <a:r>
              <a:rPr sz="2603" spc="35" dirty="0">
                <a:latin typeface="Times New Roman"/>
                <a:cs typeface="Times New Roman"/>
              </a:rPr>
              <a:t> </a:t>
            </a:r>
            <a:r>
              <a:rPr sz="2603" spc="13" dirty="0">
                <a:latin typeface="Times New Roman"/>
                <a:cs typeface="Times New Roman"/>
              </a:rPr>
              <a:t>2</a:t>
            </a:r>
            <a:r>
              <a:rPr sz="2603" spc="-388" dirty="0">
                <a:latin typeface="Times New Roman"/>
                <a:cs typeface="Times New Roman"/>
              </a:rPr>
              <a:t> </a:t>
            </a:r>
            <a:r>
              <a:rPr sz="2603" spc="128" dirty="0">
                <a:latin typeface="Times New Roman"/>
                <a:cs typeface="Times New Roman"/>
              </a:rPr>
              <a:t>.</a:t>
            </a:r>
            <a:r>
              <a:rPr sz="2603" spc="9" dirty="0">
                <a:latin typeface="Times New Roman"/>
                <a:cs typeface="Times New Roman"/>
              </a:rPr>
              <a:t>44</a:t>
            </a:r>
            <a:r>
              <a:rPr sz="2603" spc="13" dirty="0">
                <a:latin typeface="Times New Roman"/>
                <a:cs typeface="Times New Roman"/>
              </a:rPr>
              <a:t>9</a:t>
            </a:r>
            <a:r>
              <a:rPr sz="2603" dirty="0">
                <a:latin typeface="Times New Roman"/>
                <a:cs typeface="Times New Roman"/>
              </a:rPr>
              <a:t>	</a:t>
            </a:r>
            <a:r>
              <a:rPr sz="2603" spc="13" dirty="0">
                <a:latin typeface="Symbol"/>
                <a:cs typeface="Symbol"/>
              </a:rPr>
              <a:t></a:t>
            </a:r>
            <a:r>
              <a:rPr sz="2603" spc="9" dirty="0">
                <a:latin typeface="Times New Roman"/>
                <a:cs typeface="Times New Roman"/>
              </a:rPr>
              <a:t> </a:t>
            </a:r>
            <a:r>
              <a:rPr sz="2603" spc="13" dirty="0">
                <a:latin typeface="Times New Roman"/>
                <a:cs typeface="Times New Roman"/>
              </a:rPr>
              <a:t>1</a:t>
            </a:r>
            <a:r>
              <a:rPr sz="2603" spc="-401" dirty="0">
                <a:latin typeface="Times New Roman"/>
                <a:cs typeface="Times New Roman"/>
              </a:rPr>
              <a:t> </a:t>
            </a:r>
            <a:r>
              <a:rPr sz="2603" spc="128" dirty="0">
                <a:latin typeface="Times New Roman"/>
                <a:cs typeface="Times New Roman"/>
              </a:rPr>
              <a:t>.</a:t>
            </a:r>
            <a:r>
              <a:rPr sz="2603" spc="9" dirty="0">
                <a:latin typeface="Times New Roman"/>
                <a:cs typeface="Times New Roman"/>
              </a:rPr>
              <a:t>3</a:t>
            </a:r>
            <a:r>
              <a:rPr sz="2603" spc="13" dirty="0">
                <a:latin typeface="Times New Roman"/>
                <a:cs typeface="Times New Roman"/>
              </a:rPr>
              <a:t>9</a:t>
            </a:r>
            <a:r>
              <a:rPr sz="2603" dirty="0">
                <a:latin typeface="Times New Roman"/>
                <a:cs typeface="Times New Roman"/>
              </a:rPr>
              <a:t>	</a:t>
            </a:r>
            <a:r>
              <a:rPr sz="2603" i="1" spc="4" dirty="0">
                <a:latin typeface="Times New Roman"/>
                <a:cs typeface="Times New Roman"/>
              </a:rPr>
              <a:t>ye</a:t>
            </a:r>
            <a:r>
              <a:rPr sz="2603" i="1" spc="9" dirty="0">
                <a:latin typeface="Times New Roman"/>
                <a:cs typeface="Times New Roman"/>
              </a:rPr>
              <a:t>ars</a:t>
            </a:r>
            <a:endParaRPr sz="2603">
              <a:latin typeface="Times New Roman"/>
              <a:cs typeface="Times New Roman"/>
            </a:endParaRPr>
          </a:p>
        </p:txBody>
      </p:sp>
      <p:sp>
        <p:nvSpPr>
          <p:cNvPr id="21" name="object 21"/>
          <p:cNvSpPr txBox="1"/>
          <p:nvPr/>
        </p:nvSpPr>
        <p:spPr>
          <a:xfrm>
            <a:off x="2973144" y="3410580"/>
            <a:ext cx="715496" cy="415269"/>
          </a:xfrm>
          <a:prstGeom prst="rect">
            <a:avLst/>
          </a:prstGeom>
        </p:spPr>
        <p:txBody>
          <a:bodyPr vert="horz" wrap="square" lIns="0" tIns="14568" rIns="0" bIns="0" rtlCol="0">
            <a:spAutoFit/>
          </a:bodyPr>
          <a:lstStyle/>
          <a:p>
            <a:pPr marL="11206">
              <a:spcBef>
                <a:spcPts val="115"/>
              </a:spcBef>
              <a:tabLst>
                <a:tab pos="520541" algn="l"/>
              </a:tabLst>
            </a:pPr>
            <a:r>
              <a:rPr sz="2603" i="1" spc="4" dirty="0">
                <a:latin typeface="Times New Roman"/>
                <a:cs typeface="Times New Roman"/>
              </a:rPr>
              <a:t>t	</a:t>
            </a:r>
            <a:r>
              <a:rPr sz="2603" spc="13" dirty="0">
                <a:latin typeface="Symbol"/>
                <a:cs typeface="Symbol"/>
              </a:rPr>
              <a:t></a:t>
            </a:r>
            <a:endParaRPr sz="2603">
              <a:latin typeface="Symbol"/>
              <a:cs typeface="Symbol"/>
            </a:endParaRPr>
          </a:p>
        </p:txBody>
      </p:sp>
      <p:sp>
        <p:nvSpPr>
          <p:cNvPr id="22" name="object 22"/>
          <p:cNvSpPr txBox="1"/>
          <p:nvPr/>
        </p:nvSpPr>
        <p:spPr>
          <a:xfrm>
            <a:off x="2989281" y="4328494"/>
            <a:ext cx="1892113" cy="447053"/>
          </a:xfrm>
          <a:prstGeom prst="rect">
            <a:avLst/>
          </a:prstGeom>
        </p:spPr>
        <p:txBody>
          <a:bodyPr vert="horz" wrap="square" lIns="0" tIns="12326" rIns="0" bIns="0" rtlCol="0">
            <a:spAutoFit/>
          </a:bodyPr>
          <a:lstStyle/>
          <a:p>
            <a:pPr marL="11206">
              <a:spcBef>
                <a:spcPts val="97"/>
              </a:spcBef>
              <a:tabLst>
                <a:tab pos="839365" algn="l"/>
              </a:tabLst>
            </a:pPr>
            <a:r>
              <a:rPr sz="2824" spc="4" dirty="0">
                <a:latin typeface="Symbol"/>
                <a:cs typeface="Symbol"/>
              </a:rPr>
              <a:t></a:t>
            </a:r>
            <a:r>
              <a:rPr sz="2824" spc="66" dirty="0">
                <a:latin typeface="Times New Roman"/>
                <a:cs typeface="Times New Roman"/>
              </a:rPr>
              <a:t> </a:t>
            </a:r>
            <a:r>
              <a:rPr sz="2824" spc="4" dirty="0">
                <a:latin typeface="Times New Roman"/>
                <a:cs typeface="Times New Roman"/>
              </a:rPr>
              <a:t>17</a:t>
            </a:r>
            <a:r>
              <a:rPr sz="2824" dirty="0">
                <a:latin typeface="Times New Roman"/>
                <a:cs typeface="Times New Roman"/>
              </a:rPr>
              <a:t>	</a:t>
            </a:r>
            <a:r>
              <a:rPr sz="2824" i="1" spc="9" dirty="0">
                <a:latin typeface="Times New Roman"/>
                <a:cs typeface="Times New Roman"/>
              </a:rPr>
              <a:t>m</a:t>
            </a:r>
            <a:r>
              <a:rPr sz="2824" i="1" spc="4" dirty="0">
                <a:latin typeface="Times New Roman"/>
                <a:cs typeface="Times New Roman"/>
              </a:rPr>
              <a:t>on</a:t>
            </a:r>
            <a:r>
              <a:rPr sz="2824" i="1" spc="-9" dirty="0">
                <a:latin typeface="Times New Roman"/>
                <a:cs typeface="Times New Roman"/>
              </a:rPr>
              <a:t>t</a:t>
            </a:r>
            <a:r>
              <a:rPr sz="2824" i="1" spc="4" dirty="0">
                <a:latin typeface="Times New Roman"/>
                <a:cs typeface="Times New Roman"/>
              </a:rPr>
              <a:t>h</a:t>
            </a:r>
            <a:r>
              <a:rPr sz="2824" i="1" dirty="0">
                <a:latin typeface="Times New Roman"/>
                <a:cs typeface="Times New Roman"/>
              </a:rPr>
              <a:t>s</a:t>
            </a:r>
            <a:endParaRPr sz="2824">
              <a:latin typeface="Times New Roman"/>
              <a:cs typeface="Times New Roman"/>
            </a:endParaRPr>
          </a:p>
        </p:txBody>
      </p:sp>
      <p:sp>
        <p:nvSpPr>
          <p:cNvPr id="23" name="object 23"/>
          <p:cNvSpPr txBox="1">
            <a:spLocks noGrp="1"/>
          </p:cNvSpPr>
          <p:nvPr>
            <p:ph type="title"/>
          </p:nvPr>
        </p:nvSpPr>
        <p:spPr>
          <a:xfrm>
            <a:off x="1088202" y="557609"/>
            <a:ext cx="864802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4" name="object 2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5" name="object 2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159</a:t>
            </a:r>
            <a:endParaRPr sz="1235">
              <a:latin typeface="Arial"/>
              <a:cs typeface="Arial"/>
            </a:endParaRPr>
          </a:p>
        </p:txBody>
      </p:sp>
    </p:spTree>
    <p:extLst>
      <p:ext uri="{BB962C8B-B14F-4D97-AF65-F5344CB8AC3E}">
        <p14:creationId xmlns:p14="http://schemas.microsoft.com/office/powerpoint/2010/main" val="32701905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05385" y="4427315"/>
            <a:ext cx="116541" cy="237614"/>
          </a:xfrm>
          <a:prstGeom prst="rect">
            <a:avLst/>
          </a:prstGeom>
        </p:spPr>
        <p:txBody>
          <a:bodyPr vert="horz" wrap="square" lIns="0" tIns="13447" rIns="0" bIns="0" rtlCol="0">
            <a:spAutoFit/>
          </a:bodyPr>
          <a:lstStyle/>
          <a:p>
            <a:pPr marL="11206">
              <a:spcBef>
                <a:spcPts val="106"/>
              </a:spcBef>
            </a:pPr>
            <a:r>
              <a:rPr sz="1456" i="1" spc="9" dirty="0">
                <a:latin typeface="Times New Roman"/>
                <a:cs typeface="Times New Roman"/>
              </a:rPr>
              <a:t>d</a:t>
            </a:r>
            <a:endParaRPr sz="1456">
              <a:latin typeface="Times New Roman"/>
              <a:cs typeface="Times New Roman"/>
            </a:endParaRPr>
          </a:p>
        </p:txBody>
      </p:sp>
      <p:sp>
        <p:nvSpPr>
          <p:cNvPr id="3" name="object 3"/>
          <p:cNvSpPr txBox="1"/>
          <p:nvPr/>
        </p:nvSpPr>
        <p:spPr>
          <a:xfrm>
            <a:off x="2377883" y="1836420"/>
            <a:ext cx="3875554" cy="2128124"/>
          </a:xfrm>
          <a:prstGeom prst="rect">
            <a:avLst/>
          </a:prstGeom>
        </p:spPr>
        <p:txBody>
          <a:bodyPr vert="horz" wrap="square" lIns="0" tIns="10646" rIns="0" bIns="0" rtlCol="0">
            <a:spAutoFit/>
          </a:bodyPr>
          <a:lstStyle/>
          <a:p>
            <a:pPr marL="33619">
              <a:spcBef>
                <a:spcPts val="84"/>
              </a:spcBef>
            </a:pPr>
            <a:r>
              <a:rPr sz="1941" spc="-4" dirty="0">
                <a:solidFill>
                  <a:srgbClr val="650065"/>
                </a:solidFill>
                <a:latin typeface="Times New Roman"/>
                <a:cs typeface="Times New Roman"/>
              </a:rPr>
              <a:t>(c) Total Manpower</a:t>
            </a:r>
            <a:r>
              <a:rPr sz="1941" spc="4" dirty="0">
                <a:solidFill>
                  <a:srgbClr val="650065"/>
                </a:solidFill>
                <a:latin typeface="Times New Roman"/>
                <a:cs typeface="Times New Roman"/>
              </a:rPr>
              <a:t> </a:t>
            </a:r>
            <a:r>
              <a:rPr sz="1941" spc="-4" dirty="0">
                <a:solidFill>
                  <a:srgbClr val="650065"/>
                </a:solidFill>
                <a:latin typeface="Times New Roman"/>
                <a:cs typeface="Times New Roman"/>
              </a:rPr>
              <a:t>development</a:t>
            </a:r>
            <a:endParaRPr sz="1941">
              <a:latin typeface="Times New Roman"/>
              <a:cs typeface="Times New Roman"/>
            </a:endParaRPr>
          </a:p>
          <a:p>
            <a:pPr>
              <a:spcBef>
                <a:spcPts val="40"/>
              </a:spcBef>
            </a:pPr>
            <a:endParaRPr sz="1897">
              <a:latin typeface="Times New Roman"/>
              <a:cs typeface="Times New Roman"/>
            </a:endParaRPr>
          </a:p>
          <a:p>
            <a:pPr marL="549678">
              <a:tabLst>
                <a:tab pos="1009704" algn="l"/>
              </a:tabLst>
            </a:pPr>
            <a:r>
              <a:rPr sz="2515" i="1" spc="101" dirty="0">
                <a:latin typeface="Times New Roman"/>
                <a:cs typeface="Times New Roman"/>
              </a:rPr>
              <a:t>K</a:t>
            </a:r>
            <a:r>
              <a:rPr sz="2184" i="1" spc="152" baseline="-23569" dirty="0">
                <a:latin typeface="Times New Roman"/>
                <a:cs typeface="Times New Roman"/>
              </a:rPr>
              <a:t>d	</a:t>
            </a:r>
            <a:r>
              <a:rPr sz="2515" spc="18" dirty="0">
                <a:latin typeface="Symbol"/>
                <a:cs typeface="Symbol"/>
              </a:rPr>
              <a:t></a:t>
            </a:r>
            <a:r>
              <a:rPr sz="2515" spc="18" dirty="0">
                <a:latin typeface="Times New Roman"/>
                <a:cs typeface="Times New Roman"/>
              </a:rPr>
              <a:t> </a:t>
            </a:r>
            <a:r>
              <a:rPr sz="2515" i="1" spc="44" dirty="0">
                <a:latin typeface="Times New Roman"/>
                <a:cs typeface="Times New Roman"/>
              </a:rPr>
              <a:t>y</a:t>
            </a:r>
            <a:r>
              <a:rPr sz="2184" i="1" spc="66" baseline="-23569" dirty="0">
                <a:latin typeface="Times New Roman"/>
                <a:cs typeface="Times New Roman"/>
              </a:rPr>
              <a:t>d </a:t>
            </a:r>
            <a:r>
              <a:rPr sz="2515" spc="35" dirty="0">
                <a:latin typeface="Times New Roman"/>
                <a:cs typeface="Times New Roman"/>
              </a:rPr>
              <a:t>(</a:t>
            </a:r>
            <a:r>
              <a:rPr sz="2515" i="1" spc="35" dirty="0">
                <a:latin typeface="Times New Roman"/>
                <a:cs typeface="Times New Roman"/>
              </a:rPr>
              <a:t>t</a:t>
            </a:r>
            <a:r>
              <a:rPr sz="2184" i="1" spc="53" baseline="-23569" dirty="0">
                <a:latin typeface="Times New Roman"/>
                <a:cs typeface="Times New Roman"/>
              </a:rPr>
              <a:t>d </a:t>
            </a:r>
            <a:r>
              <a:rPr sz="2515" spc="9" dirty="0">
                <a:latin typeface="Times New Roman"/>
                <a:cs typeface="Times New Roman"/>
              </a:rPr>
              <a:t>) /</a:t>
            </a:r>
            <a:r>
              <a:rPr sz="2515" spc="-243" dirty="0">
                <a:latin typeface="Times New Roman"/>
                <a:cs typeface="Times New Roman"/>
              </a:rPr>
              <a:t> </a:t>
            </a:r>
            <a:r>
              <a:rPr sz="2515" spc="13" dirty="0">
                <a:latin typeface="Times New Roman"/>
                <a:cs typeface="Times New Roman"/>
              </a:rPr>
              <a:t>0.95</a:t>
            </a:r>
            <a:endParaRPr sz="2515">
              <a:latin typeface="Times New Roman"/>
              <a:cs typeface="Times New Roman"/>
            </a:endParaRPr>
          </a:p>
          <a:p>
            <a:pPr marL="1095994">
              <a:spcBef>
                <a:spcPts val="1959"/>
              </a:spcBef>
            </a:pPr>
            <a:r>
              <a:rPr sz="1941" spc="-4" dirty="0">
                <a:solidFill>
                  <a:srgbClr val="653200"/>
                </a:solidFill>
                <a:latin typeface="Times New Roman"/>
                <a:cs typeface="Times New Roman"/>
              </a:rPr>
              <a:t>= </a:t>
            </a:r>
            <a:r>
              <a:rPr sz="1941" dirty="0">
                <a:solidFill>
                  <a:srgbClr val="653200"/>
                </a:solidFill>
                <a:latin typeface="Times New Roman"/>
                <a:cs typeface="Times New Roman"/>
              </a:rPr>
              <a:t>85.5 </a:t>
            </a:r>
            <a:r>
              <a:rPr sz="1941" spc="-4" dirty="0">
                <a:solidFill>
                  <a:srgbClr val="653200"/>
                </a:solidFill>
                <a:latin typeface="Times New Roman"/>
                <a:cs typeface="Times New Roman"/>
              </a:rPr>
              <a:t>/ 0.95 =</a:t>
            </a:r>
            <a:r>
              <a:rPr sz="1941" spc="-22" dirty="0">
                <a:solidFill>
                  <a:srgbClr val="653200"/>
                </a:solidFill>
                <a:latin typeface="Times New Roman"/>
                <a:cs typeface="Times New Roman"/>
              </a:rPr>
              <a:t> </a:t>
            </a:r>
            <a:r>
              <a:rPr sz="1941" dirty="0">
                <a:solidFill>
                  <a:srgbClr val="653200"/>
                </a:solidFill>
                <a:latin typeface="Times New Roman"/>
                <a:cs typeface="Times New Roman"/>
              </a:rPr>
              <a:t>90</a:t>
            </a:r>
            <a:endParaRPr sz="1941">
              <a:latin typeface="Times New Roman"/>
              <a:cs typeface="Times New Roman"/>
            </a:endParaRPr>
          </a:p>
          <a:p>
            <a:pPr marL="677432">
              <a:spcBef>
                <a:spcPts val="1667"/>
              </a:spcBef>
              <a:tabLst>
                <a:tab pos="1805924" algn="l"/>
              </a:tabLst>
            </a:pPr>
            <a:r>
              <a:rPr sz="2382" i="1" spc="4" dirty="0">
                <a:latin typeface="Times New Roman"/>
                <a:cs typeface="Times New Roman"/>
              </a:rPr>
              <a:t>K</a:t>
            </a:r>
            <a:r>
              <a:rPr sz="2382" i="1" spc="190" dirty="0">
                <a:latin typeface="Times New Roman"/>
                <a:cs typeface="Times New Roman"/>
              </a:rPr>
              <a:t> </a:t>
            </a:r>
            <a:r>
              <a:rPr sz="2382" spc="4" dirty="0">
                <a:latin typeface="Symbol"/>
                <a:cs typeface="Symbol"/>
              </a:rPr>
              <a:t></a:t>
            </a:r>
            <a:r>
              <a:rPr sz="2382" spc="-84" dirty="0">
                <a:latin typeface="Times New Roman"/>
                <a:cs typeface="Times New Roman"/>
              </a:rPr>
              <a:t> </a:t>
            </a:r>
            <a:r>
              <a:rPr sz="2382" spc="88" dirty="0">
                <a:latin typeface="Times New Roman"/>
                <a:cs typeface="Times New Roman"/>
              </a:rPr>
              <a:t>6</a:t>
            </a:r>
            <a:r>
              <a:rPr sz="2382" i="1" spc="88" dirty="0">
                <a:latin typeface="Times New Roman"/>
                <a:cs typeface="Times New Roman"/>
              </a:rPr>
              <a:t>K</a:t>
            </a:r>
            <a:r>
              <a:rPr sz="2052" i="1" spc="132" baseline="-25089" dirty="0">
                <a:latin typeface="Times New Roman"/>
                <a:cs typeface="Times New Roman"/>
              </a:rPr>
              <a:t>d	</a:t>
            </a:r>
            <a:r>
              <a:rPr sz="2382" spc="4" dirty="0">
                <a:latin typeface="Symbol"/>
                <a:cs typeface="Symbol"/>
              </a:rPr>
              <a:t></a:t>
            </a:r>
            <a:r>
              <a:rPr sz="2382" spc="-146" dirty="0">
                <a:latin typeface="Times New Roman"/>
                <a:cs typeface="Times New Roman"/>
              </a:rPr>
              <a:t> </a:t>
            </a:r>
            <a:r>
              <a:rPr sz="2382" spc="75" dirty="0">
                <a:latin typeface="Times New Roman"/>
                <a:cs typeface="Times New Roman"/>
              </a:rPr>
              <a:t>90</a:t>
            </a:r>
            <a:r>
              <a:rPr sz="2382" spc="75" dirty="0">
                <a:latin typeface="Symbol"/>
                <a:cs typeface="Symbol"/>
              </a:rPr>
              <a:t></a:t>
            </a:r>
            <a:r>
              <a:rPr sz="2382" spc="-322" dirty="0">
                <a:latin typeface="Times New Roman"/>
                <a:cs typeface="Times New Roman"/>
              </a:rPr>
              <a:t> </a:t>
            </a:r>
            <a:r>
              <a:rPr sz="2382" spc="4" dirty="0">
                <a:latin typeface="Times New Roman"/>
                <a:cs typeface="Times New Roman"/>
              </a:rPr>
              <a:t>6</a:t>
            </a:r>
            <a:r>
              <a:rPr sz="2382" spc="-106" dirty="0">
                <a:latin typeface="Times New Roman"/>
                <a:cs typeface="Times New Roman"/>
              </a:rPr>
              <a:t> </a:t>
            </a:r>
            <a:r>
              <a:rPr sz="2382" spc="4" dirty="0">
                <a:latin typeface="Symbol"/>
                <a:cs typeface="Symbol"/>
              </a:rPr>
              <a:t></a:t>
            </a:r>
            <a:r>
              <a:rPr sz="2382" spc="-137" dirty="0">
                <a:latin typeface="Times New Roman"/>
                <a:cs typeface="Times New Roman"/>
              </a:rPr>
              <a:t> </a:t>
            </a:r>
            <a:r>
              <a:rPr sz="2382" spc="18" dirty="0">
                <a:latin typeface="Times New Roman"/>
                <a:cs typeface="Times New Roman"/>
              </a:rPr>
              <a:t>540</a:t>
            </a:r>
            <a:r>
              <a:rPr sz="2382" i="1" spc="18" dirty="0">
                <a:latin typeface="Times New Roman"/>
                <a:cs typeface="Times New Roman"/>
              </a:rPr>
              <a:t>PY</a:t>
            </a:r>
            <a:endParaRPr sz="2382">
              <a:latin typeface="Times New Roman"/>
              <a:cs typeface="Times New Roman"/>
            </a:endParaRPr>
          </a:p>
        </p:txBody>
      </p:sp>
      <p:sp>
        <p:nvSpPr>
          <p:cNvPr id="4" name="object 4"/>
          <p:cNvSpPr txBox="1"/>
          <p:nvPr/>
        </p:nvSpPr>
        <p:spPr>
          <a:xfrm>
            <a:off x="2983005" y="4214216"/>
            <a:ext cx="5227544" cy="400042"/>
          </a:xfrm>
          <a:prstGeom prst="rect">
            <a:avLst/>
          </a:prstGeom>
        </p:spPr>
        <p:txBody>
          <a:bodyPr vert="horz" wrap="square" lIns="0" tIns="12887" rIns="0" bIns="0" rtlCol="0">
            <a:spAutoFit/>
          </a:bodyPr>
          <a:lstStyle/>
          <a:p>
            <a:pPr marL="33619">
              <a:spcBef>
                <a:spcPts val="101"/>
              </a:spcBef>
            </a:pPr>
            <a:r>
              <a:rPr sz="2515" i="1" spc="9" dirty="0">
                <a:latin typeface="Times New Roman"/>
                <a:cs typeface="Times New Roman"/>
              </a:rPr>
              <a:t>D</a:t>
            </a:r>
            <a:r>
              <a:rPr sz="2515" i="1" spc="-9" dirty="0">
                <a:latin typeface="Times New Roman"/>
                <a:cs typeface="Times New Roman"/>
              </a:rPr>
              <a:t> </a:t>
            </a:r>
            <a:r>
              <a:rPr sz="2515" spc="4" dirty="0">
                <a:latin typeface="Symbol"/>
                <a:cs typeface="Symbol"/>
              </a:rPr>
              <a:t></a:t>
            </a:r>
            <a:r>
              <a:rPr sz="2515" spc="26" dirty="0">
                <a:latin typeface="Times New Roman"/>
                <a:cs typeface="Times New Roman"/>
              </a:rPr>
              <a:t> </a:t>
            </a:r>
            <a:r>
              <a:rPr sz="2515" i="1" spc="4" dirty="0">
                <a:latin typeface="Times New Roman"/>
                <a:cs typeface="Times New Roman"/>
              </a:rPr>
              <a:t>K</a:t>
            </a:r>
            <a:r>
              <a:rPr sz="2515" i="1" dirty="0">
                <a:latin typeface="Times New Roman"/>
                <a:cs typeface="Times New Roman"/>
              </a:rPr>
              <a:t> </a:t>
            </a:r>
            <a:r>
              <a:rPr sz="2515" dirty="0">
                <a:latin typeface="Times New Roman"/>
                <a:cs typeface="Times New Roman"/>
              </a:rPr>
              <a:t>/</a:t>
            </a:r>
            <a:r>
              <a:rPr sz="2515" spc="-274" dirty="0">
                <a:latin typeface="Times New Roman"/>
                <a:cs typeface="Times New Roman"/>
              </a:rPr>
              <a:t> </a:t>
            </a:r>
            <a:r>
              <a:rPr sz="2515" i="1" dirty="0">
                <a:latin typeface="Times New Roman"/>
                <a:cs typeface="Times New Roman"/>
              </a:rPr>
              <a:t>t</a:t>
            </a:r>
            <a:r>
              <a:rPr sz="2515" i="1" spc="-371" dirty="0">
                <a:latin typeface="Times New Roman"/>
                <a:cs typeface="Times New Roman"/>
              </a:rPr>
              <a:t> </a:t>
            </a:r>
            <a:r>
              <a:rPr sz="2184" spc="13" baseline="43771" dirty="0">
                <a:latin typeface="Times New Roman"/>
                <a:cs typeface="Times New Roman"/>
              </a:rPr>
              <a:t>2</a:t>
            </a:r>
            <a:r>
              <a:rPr sz="2184" spc="139" baseline="43771" dirty="0">
                <a:latin typeface="Times New Roman"/>
                <a:cs typeface="Times New Roman"/>
              </a:rPr>
              <a:t> </a:t>
            </a:r>
            <a:r>
              <a:rPr sz="2515" spc="4" dirty="0">
                <a:latin typeface="Symbol"/>
                <a:cs typeface="Symbol"/>
              </a:rPr>
              <a:t></a:t>
            </a:r>
            <a:r>
              <a:rPr sz="2515" spc="-124" dirty="0">
                <a:latin typeface="Times New Roman"/>
                <a:cs typeface="Times New Roman"/>
              </a:rPr>
              <a:t> </a:t>
            </a:r>
            <a:r>
              <a:rPr sz="2515" spc="9" dirty="0">
                <a:latin typeface="Times New Roman"/>
                <a:cs typeface="Times New Roman"/>
              </a:rPr>
              <a:t>540</a:t>
            </a:r>
            <a:r>
              <a:rPr sz="2515" spc="-304" dirty="0">
                <a:latin typeface="Times New Roman"/>
                <a:cs typeface="Times New Roman"/>
              </a:rPr>
              <a:t> </a:t>
            </a:r>
            <a:r>
              <a:rPr sz="2515" spc="-13" dirty="0">
                <a:latin typeface="Times New Roman"/>
                <a:cs typeface="Times New Roman"/>
              </a:rPr>
              <a:t>/(3.41)</a:t>
            </a:r>
            <a:r>
              <a:rPr sz="2184" spc="-19" baseline="43771" dirty="0">
                <a:latin typeface="Times New Roman"/>
                <a:cs typeface="Times New Roman"/>
              </a:rPr>
              <a:t>2</a:t>
            </a:r>
            <a:r>
              <a:rPr sz="2184" spc="178" baseline="43771" dirty="0">
                <a:latin typeface="Times New Roman"/>
                <a:cs typeface="Times New Roman"/>
              </a:rPr>
              <a:t> </a:t>
            </a:r>
            <a:r>
              <a:rPr sz="2515" spc="4" dirty="0">
                <a:latin typeface="Symbol"/>
                <a:cs typeface="Symbol"/>
              </a:rPr>
              <a:t></a:t>
            </a:r>
            <a:r>
              <a:rPr sz="2515" spc="-49" dirty="0">
                <a:latin typeface="Times New Roman"/>
                <a:cs typeface="Times New Roman"/>
              </a:rPr>
              <a:t> </a:t>
            </a:r>
            <a:r>
              <a:rPr sz="2515" spc="4" dirty="0">
                <a:latin typeface="Times New Roman"/>
                <a:cs typeface="Times New Roman"/>
              </a:rPr>
              <a:t>46</a:t>
            </a:r>
            <a:r>
              <a:rPr sz="2515" spc="243" dirty="0">
                <a:latin typeface="Times New Roman"/>
                <a:cs typeface="Times New Roman"/>
              </a:rPr>
              <a:t> </a:t>
            </a:r>
            <a:r>
              <a:rPr sz="2912" spc="-6" baseline="10101" dirty="0">
                <a:solidFill>
                  <a:srgbClr val="653200"/>
                </a:solidFill>
                <a:latin typeface="Times New Roman"/>
                <a:cs typeface="Times New Roman"/>
              </a:rPr>
              <a:t>persons/years</a:t>
            </a:r>
            <a:endParaRPr sz="2912" baseline="10101">
              <a:latin typeface="Times New Roman"/>
              <a:cs typeface="Times New Roman"/>
            </a:endParaRPr>
          </a:p>
        </p:txBody>
      </p:sp>
      <p:sp>
        <p:nvSpPr>
          <p:cNvPr id="5" name="object 5"/>
          <p:cNvSpPr/>
          <p:nvPr/>
        </p:nvSpPr>
        <p:spPr>
          <a:xfrm>
            <a:off x="3699733" y="5233582"/>
            <a:ext cx="293594" cy="0"/>
          </a:xfrm>
          <a:custGeom>
            <a:avLst/>
            <a:gdLst/>
            <a:ahLst/>
            <a:cxnLst/>
            <a:rect l="l" t="t" r="r" b="b"/>
            <a:pathLst>
              <a:path w="332739">
                <a:moveTo>
                  <a:pt x="0" y="0"/>
                </a:moveTo>
                <a:lnTo>
                  <a:pt x="332221" y="0"/>
                </a:lnTo>
              </a:path>
            </a:pathLst>
          </a:custGeom>
          <a:ln w="15142">
            <a:solidFill>
              <a:srgbClr val="000000"/>
            </a:solidFill>
          </a:ln>
        </p:spPr>
        <p:txBody>
          <a:bodyPr wrap="square" lIns="0" tIns="0" rIns="0" bIns="0" rtlCol="0"/>
          <a:lstStyle/>
          <a:p>
            <a:endParaRPr sz="1588"/>
          </a:p>
        </p:txBody>
      </p:sp>
      <p:sp>
        <p:nvSpPr>
          <p:cNvPr id="6" name="object 6"/>
          <p:cNvSpPr txBox="1"/>
          <p:nvPr/>
        </p:nvSpPr>
        <p:spPr>
          <a:xfrm>
            <a:off x="3809551" y="5446443"/>
            <a:ext cx="116541" cy="237614"/>
          </a:xfrm>
          <a:prstGeom prst="rect">
            <a:avLst/>
          </a:prstGeom>
        </p:spPr>
        <p:txBody>
          <a:bodyPr vert="horz" wrap="square" lIns="0" tIns="13447" rIns="0" bIns="0" rtlCol="0">
            <a:spAutoFit/>
          </a:bodyPr>
          <a:lstStyle/>
          <a:p>
            <a:pPr marL="11206">
              <a:spcBef>
                <a:spcPts val="106"/>
              </a:spcBef>
            </a:pPr>
            <a:r>
              <a:rPr sz="1456" i="1" spc="9" dirty="0">
                <a:latin typeface="Times New Roman"/>
                <a:cs typeface="Times New Roman"/>
              </a:rPr>
              <a:t>d</a:t>
            </a:r>
            <a:endParaRPr sz="1456">
              <a:latin typeface="Times New Roman"/>
              <a:cs typeface="Times New Roman"/>
            </a:endParaRPr>
          </a:p>
        </p:txBody>
      </p:sp>
      <p:sp>
        <p:nvSpPr>
          <p:cNvPr id="7" name="object 7"/>
          <p:cNvSpPr txBox="1"/>
          <p:nvPr/>
        </p:nvSpPr>
        <p:spPr>
          <a:xfrm>
            <a:off x="3231327" y="5194983"/>
            <a:ext cx="116541" cy="237614"/>
          </a:xfrm>
          <a:prstGeom prst="rect">
            <a:avLst/>
          </a:prstGeom>
        </p:spPr>
        <p:txBody>
          <a:bodyPr vert="horz" wrap="square" lIns="0" tIns="13447" rIns="0" bIns="0" rtlCol="0">
            <a:spAutoFit/>
          </a:bodyPr>
          <a:lstStyle/>
          <a:p>
            <a:pPr marL="11206">
              <a:spcBef>
                <a:spcPts val="106"/>
              </a:spcBef>
            </a:pPr>
            <a:r>
              <a:rPr sz="1456" i="1" spc="9" dirty="0">
                <a:latin typeface="Times New Roman"/>
                <a:cs typeface="Times New Roman"/>
              </a:rPr>
              <a:t>o</a:t>
            </a:r>
            <a:endParaRPr sz="1456">
              <a:latin typeface="Times New Roman"/>
              <a:cs typeface="Times New Roman"/>
            </a:endParaRPr>
          </a:p>
        </p:txBody>
      </p:sp>
      <p:sp>
        <p:nvSpPr>
          <p:cNvPr id="8" name="object 8"/>
          <p:cNvSpPr txBox="1"/>
          <p:nvPr/>
        </p:nvSpPr>
        <p:spPr>
          <a:xfrm>
            <a:off x="3687631" y="5087999"/>
            <a:ext cx="278466" cy="399977"/>
          </a:xfrm>
          <a:prstGeom prst="rect">
            <a:avLst/>
          </a:prstGeom>
        </p:spPr>
        <p:txBody>
          <a:bodyPr vert="horz" wrap="square" lIns="0" tIns="12886" rIns="0" bIns="0" rtlCol="0">
            <a:spAutoFit/>
          </a:bodyPr>
          <a:lstStyle/>
          <a:p>
            <a:pPr marL="33619">
              <a:spcBef>
                <a:spcPts val="101"/>
              </a:spcBef>
            </a:pPr>
            <a:r>
              <a:rPr sz="3772" i="1" spc="6" baseline="-25341" dirty="0">
                <a:latin typeface="Times New Roman"/>
                <a:cs typeface="Times New Roman"/>
              </a:rPr>
              <a:t>t</a:t>
            </a:r>
            <a:r>
              <a:rPr sz="3772" i="1" spc="-681" baseline="-25341" dirty="0">
                <a:latin typeface="Times New Roman"/>
                <a:cs typeface="Times New Roman"/>
              </a:rPr>
              <a:t> </a:t>
            </a:r>
            <a:r>
              <a:rPr sz="1456" spc="9" dirty="0">
                <a:latin typeface="Times New Roman"/>
                <a:cs typeface="Times New Roman"/>
              </a:rPr>
              <a:t>3</a:t>
            </a:r>
            <a:endParaRPr sz="1456">
              <a:latin typeface="Times New Roman"/>
              <a:cs typeface="Times New Roman"/>
            </a:endParaRPr>
          </a:p>
        </p:txBody>
      </p:sp>
      <p:sp>
        <p:nvSpPr>
          <p:cNvPr id="9" name="object 9"/>
          <p:cNvSpPr txBox="1"/>
          <p:nvPr/>
        </p:nvSpPr>
        <p:spPr>
          <a:xfrm>
            <a:off x="2987039" y="4980423"/>
            <a:ext cx="3702984" cy="400041"/>
          </a:xfrm>
          <a:prstGeom prst="rect">
            <a:avLst/>
          </a:prstGeom>
        </p:spPr>
        <p:txBody>
          <a:bodyPr vert="horz" wrap="square" lIns="0" tIns="12886" rIns="0" bIns="0" rtlCol="0">
            <a:spAutoFit/>
          </a:bodyPr>
          <a:lstStyle/>
          <a:p>
            <a:pPr marL="33619">
              <a:spcBef>
                <a:spcPts val="101"/>
              </a:spcBef>
              <a:tabLst>
                <a:tab pos="458345" algn="l"/>
                <a:tab pos="1090391" algn="l"/>
              </a:tabLst>
            </a:pPr>
            <a:r>
              <a:rPr sz="2515" i="1" spc="9" dirty="0">
                <a:latin typeface="Times New Roman"/>
                <a:cs typeface="Times New Roman"/>
              </a:rPr>
              <a:t>D	</a:t>
            </a:r>
            <a:r>
              <a:rPr sz="2515" spc="9" dirty="0">
                <a:latin typeface="Symbol"/>
                <a:cs typeface="Symbol"/>
              </a:rPr>
              <a:t></a:t>
            </a:r>
            <a:r>
              <a:rPr sz="2515" spc="234" dirty="0">
                <a:latin typeface="Times New Roman"/>
                <a:cs typeface="Times New Roman"/>
              </a:rPr>
              <a:t> </a:t>
            </a:r>
            <a:r>
              <a:rPr sz="3772" i="1" spc="13" baseline="35087" dirty="0">
                <a:latin typeface="Times New Roman"/>
                <a:cs typeface="Times New Roman"/>
              </a:rPr>
              <a:t>K	</a:t>
            </a:r>
            <a:r>
              <a:rPr sz="2515" spc="9" dirty="0">
                <a:latin typeface="Symbol"/>
                <a:cs typeface="Symbol"/>
              </a:rPr>
              <a:t></a:t>
            </a:r>
            <a:r>
              <a:rPr sz="2515" spc="-141" dirty="0">
                <a:latin typeface="Times New Roman"/>
                <a:cs typeface="Times New Roman"/>
              </a:rPr>
              <a:t> </a:t>
            </a:r>
            <a:r>
              <a:rPr sz="2515" spc="9" dirty="0">
                <a:latin typeface="Times New Roman"/>
                <a:cs typeface="Times New Roman"/>
              </a:rPr>
              <a:t>540</a:t>
            </a:r>
            <a:r>
              <a:rPr sz="2515" spc="-318" dirty="0">
                <a:latin typeface="Times New Roman"/>
                <a:cs typeface="Times New Roman"/>
              </a:rPr>
              <a:t> </a:t>
            </a:r>
            <a:r>
              <a:rPr sz="2515" spc="-18" dirty="0">
                <a:latin typeface="Times New Roman"/>
                <a:cs typeface="Times New Roman"/>
              </a:rPr>
              <a:t>/(3.41)</a:t>
            </a:r>
            <a:r>
              <a:rPr sz="2184" spc="-26" baseline="43771" dirty="0">
                <a:latin typeface="Times New Roman"/>
                <a:cs typeface="Times New Roman"/>
              </a:rPr>
              <a:t>3</a:t>
            </a:r>
            <a:r>
              <a:rPr sz="2184" spc="59" baseline="43771" dirty="0">
                <a:latin typeface="Times New Roman"/>
                <a:cs typeface="Times New Roman"/>
              </a:rPr>
              <a:t> </a:t>
            </a:r>
            <a:r>
              <a:rPr sz="2515" spc="9" dirty="0">
                <a:latin typeface="Symbol"/>
                <a:cs typeface="Symbol"/>
              </a:rPr>
              <a:t></a:t>
            </a:r>
            <a:r>
              <a:rPr sz="2515" spc="-335" dirty="0">
                <a:latin typeface="Times New Roman"/>
                <a:cs typeface="Times New Roman"/>
              </a:rPr>
              <a:t> </a:t>
            </a:r>
            <a:r>
              <a:rPr sz="2515" dirty="0">
                <a:latin typeface="Times New Roman"/>
                <a:cs typeface="Times New Roman"/>
              </a:rPr>
              <a:t>13.6</a:t>
            </a:r>
            <a:endParaRPr sz="2515">
              <a:latin typeface="Times New Roman"/>
              <a:cs typeface="Times New Roman"/>
            </a:endParaRPr>
          </a:p>
        </p:txBody>
      </p:sp>
      <p:sp>
        <p:nvSpPr>
          <p:cNvPr id="10" name="object 10"/>
          <p:cNvSpPr txBox="1"/>
          <p:nvPr/>
        </p:nvSpPr>
        <p:spPr>
          <a:xfrm>
            <a:off x="6801969" y="5023370"/>
            <a:ext cx="1492063" cy="309421"/>
          </a:xfrm>
          <a:prstGeom prst="rect">
            <a:avLst/>
          </a:prstGeom>
        </p:spPr>
        <p:txBody>
          <a:bodyPr vert="horz" wrap="square" lIns="0" tIns="10646" rIns="0" bIns="0" rtlCol="0">
            <a:spAutoFit/>
          </a:bodyPr>
          <a:lstStyle/>
          <a:p>
            <a:pPr marL="33619">
              <a:spcBef>
                <a:spcPts val="84"/>
              </a:spcBef>
            </a:pPr>
            <a:r>
              <a:rPr sz="1941" spc="-4" dirty="0">
                <a:solidFill>
                  <a:srgbClr val="653200"/>
                </a:solidFill>
                <a:latin typeface="Times New Roman"/>
                <a:cs typeface="Times New Roman"/>
              </a:rPr>
              <a:t>persons/years</a:t>
            </a:r>
            <a:r>
              <a:rPr sz="1985" spc="-6" baseline="25925" dirty="0">
                <a:solidFill>
                  <a:srgbClr val="653200"/>
                </a:solidFill>
                <a:latin typeface="Times New Roman"/>
                <a:cs typeface="Times New Roman"/>
              </a:rPr>
              <a:t>2</a:t>
            </a:r>
            <a:endParaRPr sz="1985" baseline="25925">
              <a:latin typeface="Times New Roman"/>
              <a:cs typeface="Times New Roman"/>
            </a:endParaRPr>
          </a:p>
        </p:txBody>
      </p:sp>
      <p:sp>
        <p:nvSpPr>
          <p:cNvPr id="11" name="object 11"/>
          <p:cNvSpPr txBox="1">
            <a:spLocks noGrp="1"/>
          </p:cNvSpPr>
          <p:nvPr>
            <p:ph type="title"/>
          </p:nvPr>
        </p:nvSpPr>
        <p:spPr>
          <a:xfrm>
            <a:off x="1106905" y="566430"/>
            <a:ext cx="71012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2" name="object 12"/>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3" name="object 13"/>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160</a:t>
            </a:r>
            <a:endParaRPr sz="1235">
              <a:latin typeface="Arial"/>
              <a:cs typeface="Arial"/>
            </a:endParaRPr>
          </a:p>
        </p:txBody>
      </p:sp>
    </p:spTree>
    <p:extLst>
      <p:ext uri="{BB962C8B-B14F-4D97-AF65-F5344CB8AC3E}">
        <p14:creationId xmlns:p14="http://schemas.microsoft.com/office/powerpoint/2010/main" val="333483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30" y="1781286"/>
            <a:ext cx="3377452" cy="390982"/>
          </a:xfrm>
          <a:prstGeom prst="rect">
            <a:avLst/>
          </a:prstGeom>
        </p:spPr>
        <p:txBody>
          <a:bodyPr vert="horz" wrap="square" lIns="0" tIns="10646" rIns="0" bIns="0" rtlCol="0">
            <a:spAutoFit/>
          </a:bodyPr>
          <a:lstStyle/>
          <a:p>
            <a:pPr marL="11206">
              <a:spcBef>
                <a:spcPts val="84"/>
              </a:spcBef>
            </a:pPr>
            <a:r>
              <a:rPr sz="2471" b="1" spc="-4" dirty="0">
                <a:solidFill>
                  <a:srgbClr val="CC0000"/>
                </a:solidFill>
                <a:latin typeface="Times New Roman"/>
                <a:cs typeface="Times New Roman"/>
              </a:rPr>
              <a:t>Counting function </a:t>
            </a:r>
            <a:r>
              <a:rPr sz="2471" b="1" dirty="0">
                <a:solidFill>
                  <a:srgbClr val="CC0000"/>
                </a:solidFill>
                <a:latin typeface="Times New Roman"/>
                <a:cs typeface="Times New Roman"/>
              </a:rPr>
              <a:t>points</a:t>
            </a:r>
            <a:endParaRPr sz="2471">
              <a:latin typeface="Times New Roman"/>
              <a:cs typeface="Times New Roman"/>
            </a:endParaRPr>
          </a:p>
        </p:txBody>
      </p:sp>
      <p:graphicFrame>
        <p:nvGraphicFramePr>
          <p:cNvPr id="3" name="object 3"/>
          <p:cNvGraphicFramePr>
            <a:graphicFrameLocks noGrp="1"/>
          </p:cNvGraphicFramePr>
          <p:nvPr/>
        </p:nvGraphicFramePr>
        <p:xfrm>
          <a:off x="2452682" y="2484512"/>
          <a:ext cx="7059706" cy="2814462"/>
        </p:xfrm>
        <a:graphic>
          <a:graphicData uri="http://schemas.openxmlformats.org/drawingml/2006/table">
            <a:tbl>
              <a:tblPr firstRow="1" bandRow="1">
                <a:tableStyleId>{2D5ABB26-0587-4C30-8999-92F81FD0307C}</a:tableStyleId>
              </a:tblPr>
              <a:tblGrid>
                <a:gridCol w="349623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344706">
                  <a:extLst>
                    <a:ext uri="{9D8B030D-6E8A-4147-A177-3AD203B41FA5}">
                      <a16:colId xmlns:a16="http://schemas.microsoft.com/office/drawing/2014/main" val="20002"/>
                    </a:ext>
                  </a:extLst>
                </a:gridCol>
                <a:gridCol w="1075765">
                  <a:extLst>
                    <a:ext uri="{9D8B030D-6E8A-4147-A177-3AD203B41FA5}">
                      <a16:colId xmlns:a16="http://schemas.microsoft.com/office/drawing/2014/main" val="20003"/>
                    </a:ext>
                  </a:extLst>
                </a:gridCol>
              </a:tblGrid>
              <a:tr h="402066">
                <a:tc rowSpan="2">
                  <a:txBody>
                    <a:bodyPr/>
                    <a:lstStyle/>
                    <a:p>
                      <a:pPr marL="886460">
                        <a:lnSpc>
                          <a:spcPct val="100000"/>
                        </a:lnSpc>
                        <a:spcBef>
                          <a:spcPts val="2075"/>
                        </a:spcBef>
                      </a:pPr>
                      <a:r>
                        <a:rPr sz="2100" spc="-5" dirty="0">
                          <a:latin typeface="Arial"/>
                          <a:cs typeface="Arial"/>
                        </a:rPr>
                        <a:t>Functional Units</a:t>
                      </a:r>
                      <a:endParaRPr sz="2100">
                        <a:latin typeface="Arial"/>
                        <a:cs typeface="Arial"/>
                      </a:endParaRPr>
                    </a:p>
                  </a:txBody>
                  <a:tcPr marL="0" marR="0" marT="232522"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CC98"/>
                    </a:solidFill>
                  </a:tcPr>
                </a:tc>
                <a:tc gridSpan="3">
                  <a:txBody>
                    <a:bodyPr/>
                    <a:lstStyle/>
                    <a:p>
                      <a:pPr marL="839469">
                        <a:lnSpc>
                          <a:spcPct val="100000"/>
                        </a:lnSpc>
                        <a:spcBef>
                          <a:spcPts val="285"/>
                        </a:spcBef>
                      </a:pPr>
                      <a:r>
                        <a:rPr sz="2100" spc="-5" dirty="0">
                          <a:latin typeface="Arial"/>
                          <a:cs typeface="Arial"/>
                        </a:rPr>
                        <a:t>Weighting factors</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65CCFF"/>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02066">
                <a:tc vMerge="1">
                  <a:txBody>
                    <a:bodyPr/>
                    <a:lstStyle/>
                    <a:p>
                      <a:endParaRPr/>
                    </a:p>
                  </a:txBody>
                  <a:tcPr marL="0" marR="0" marT="26352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CC98"/>
                    </a:solidFill>
                  </a:tcPr>
                </a:tc>
                <a:tc>
                  <a:txBody>
                    <a:bodyPr/>
                    <a:lstStyle/>
                    <a:p>
                      <a:pPr algn="ctr">
                        <a:lnSpc>
                          <a:spcPct val="100000"/>
                        </a:lnSpc>
                        <a:spcBef>
                          <a:spcPts val="285"/>
                        </a:spcBef>
                      </a:pPr>
                      <a:r>
                        <a:rPr sz="2100" spc="-5" dirty="0">
                          <a:latin typeface="Arial"/>
                          <a:cs typeface="Arial"/>
                        </a:rPr>
                        <a:t>Low</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8"/>
                    </a:solidFill>
                  </a:tcPr>
                </a:tc>
                <a:tc>
                  <a:txBody>
                    <a:bodyPr/>
                    <a:lstStyle/>
                    <a:p>
                      <a:pPr algn="ctr">
                        <a:lnSpc>
                          <a:spcPct val="100000"/>
                        </a:lnSpc>
                        <a:spcBef>
                          <a:spcPts val="285"/>
                        </a:spcBef>
                      </a:pPr>
                      <a:r>
                        <a:rPr sz="2100" spc="-5" dirty="0">
                          <a:latin typeface="Arial"/>
                          <a:cs typeface="Arial"/>
                        </a:rPr>
                        <a:t>Average</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8"/>
                    </a:solidFill>
                  </a:tcPr>
                </a:tc>
                <a:tc>
                  <a:txBody>
                    <a:bodyPr/>
                    <a:lstStyle/>
                    <a:p>
                      <a:pPr algn="ctr">
                        <a:lnSpc>
                          <a:spcPct val="100000"/>
                        </a:lnSpc>
                        <a:spcBef>
                          <a:spcPts val="285"/>
                        </a:spcBef>
                      </a:pPr>
                      <a:r>
                        <a:rPr sz="2100" spc="-5" dirty="0">
                          <a:latin typeface="Arial"/>
                          <a:cs typeface="Arial"/>
                        </a:rPr>
                        <a:t>High</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00CC98"/>
                    </a:solidFill>
                  </a:tcPr>
                </a:tc>
                <a:extLst>
                  <a:ext uri="{0D108BD9-81ED-4DB2-BD59-A6C34878D82A}">
                    <a16:rowId xmlns:a16="http://schemas.microsoft.com/office/drawing/2014/main" val="10001"/>
                  </a:ext>
                </a:extLst>
              </a:tr>
              <a:tr h="402066">
                <a:tc>
                  <a:txBody>
                    <a:bodyPr/>
                    <a:lstStyle/>
                    <a:p>
                      <a:pPr marL="91440">
                        <a:lnSpc>
                          <a:spcPct val="100000"/>
                        </a:lnSpc>
                        <a:spcBef>
                          <a:spcPts val="285"/>
                        </a:spcBef>
                      </a:pPr>
                      <a:r>
                        <a:rPr sz="2100" spc="-5" dirty="0">
                          <a:latin typeface="Arial"/>
                          <a:cs typeface="Arial"/>
                        </a:rPr>
                        <a:t>External Inputs</a:t>
                      </a:r>
                      <a:r>
                        <a:rPr sz="2100" dirty="0">
                          <a:latin typeface="Arial"/>
                          <a:cs typeface="Arial"/>
                        </a:rPr>
                        <a:t> </a:t>
                      </a:r>
                      <a:r>
                        <a:rPr sz="2100" spc="-5" dirty="0">
                          <a:latin typeface="Arial"/>
                          <a:cs typeface="Arial"/>
                        </a:rPr>
                        <a:t>(EI)</a:t>
                      </a:r>
                      <a:endParaRPr sz="2100">
                        <a:latin typeface="Arial"/>
                        <a:cs typeface="Arial"/>
                      </a:endParaRPr>
                    </a:p>
                  </a:txBody>
                  <a:tcPr marL="0" marR="0" marT="3193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3</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4</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6</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2066">
                <a:tc>
                  <a:txBody>
                    <a:bodyPr/>
                    <a:lstStyle/>
                    <a:p>
                      <a:pPr marL="91440">
                        <a:lnSpc>
                          <a:spcPct val="100000"/>
                        </a:lnSpc>
                        <a:spcBef>
                          <a:spcPts val="285"/>
                        </a:spcBef>
                      </a:pPr>
                      <a:r>
                        <a:rPr sz="2100" spc="-5" dirty="0">
                          <a:latin typeface="Arial"/>
                          <a:cs typeface="Arial"/>
                        </a:rPr>
                        <a:t>External Output</a:t>
                      </a:r>
                      <a:r>
                        <a:rPr sz="2100" spc="5" dirty="0">
                          <a:latin typeface="Arial"/>
                          <a:cs typeface="Arial"/>
                        </a:rPr>
                        <a:t> </a:t>
                      </a:r>
                      <a:r>
                        <a:rPr sz="2100" spc="-5" dirty="0">
                          <a:latin typeface="Arial"/>
                          <a:cs typeface="Arial"/>
                        </a:rPr>
                        <a:t>(EO)</a:t>
                      </a:r>
                      <a:endParaRPr sz="2100">
                        <a:latin typeface="Arial"/>
                        <a:cs typeface="Arial"/>
                      </a:endParaRPr>
                    </a:p>
                  </a:txBody>
                  <a:tcPr marL="0" marR="0" marT="3193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4</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5</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7</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02066">
                <a:tc>
                  <a:txBody>
                    <a:bodyPr/>
                    <a:lstStyle/>
                    <a:p>
                      <a:pPr marL="91440">
                        <a:lnSpc>
                          <a:spcPct val="100000"/>
                        </a:lnSpc>
                        <a:spcBef>
                          <a:spcPts val="285"/>
                        </a:spcBef>
                      </a:pPr>
                      <a:r>
                        <a:rPr sz="2100" spc="-5" dirty="0">
                          <a:latin typeface="Arial"/>
                          <a:cs typeface="Arial"/>
                        </a:rPr>
                        <a:t>External Inquiries</a:t>
                      </a:r>
                      <a:r>
                        <a:rPr sz="2100" dirty="0">
                          <a:latin typeface="Arial"/>
                          <a:cs typeface="Arial"/>
                        </a:rPr>
                        <a:t> </a:t>
                      </a:r>
                      <a:r>
                        <a:rPr sz="2100" spc="-5" dirty="0">
                          <a:latin typeface="Arial"/>
                          <a:cs typeface="Arial"/>
                        </a:rPr>
                        <a:t>(EQ)</a:t>
                      </a:r>
                      <a:endParaRPr sz="2100">
                        <a:latin typeface="Arial"/>
                        <a:cs typeface="Arial"/>
                      </a:endParaRPr>
                    </a:p>
                  </a:txBody>
                  <a:tcPr marL="0" marR="0" marT="3193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3</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4</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6</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02066">
                <a:tc>
                  <a:txBody>
                    <a:bodyPr/>
                    <a:lstStyle/>
                    <a:p>
                      <a:pPr marL="91440">
                        <a:lnSpc>
                          <a:spcPct val="100000"/>
                        </a:lnSpc>
                        <a:spcBef>
                          <a:spcPts val="285"/>
                        </a:spcBef>
                      </a:pPr>
                      <a:r>
                        <a:rPr sz="2100" spc="-5" dirty="0">
                          <a:latin typeface="Arial"/>
                          <a:cs typeface="Arial"/>
                        </a:rPr>
                        <a:t>External </a:t>
                      </a:r>
                      <a:r>
                        <a:rPr sz="2100" dirty="0">
                          <a:latin typeface="Arial"/>
                          <a:cs typeface="Arial"/>
                        </a:rPr>
                        <a:t>logical </a:t>
                      </a:r>
                      <a:r>
                        <a:rPr sz="2100" spc="-5" dirty="0">
                          <a:latin typeface="Arial"/>
                          <a:cs typeface="Arial"/>
                        </a:rPr>
                        <a:t>files</a:t>
                      </a:r>
                      <a:r>
                        <a:rPr sz="2100" spc="-15" dirty="0">
                          <a:latin typeface="Arial"/>
                          <a:cs typeface="Arial"/>
                        </a:rPr>
                        <a:t> </a:t>
                      </a:r>
                      <a:r>
                        <a:rPr sz="2100" spc="-5" dirty="0">
                          <a:latin typeface="Arial"/>
                          <a:cs typeface="Arial"/>
                        </a:rPr>
                        <a:t>(ILF)</a:t>
                      </a:r>
                      <a:endParaRPr sz="2100">
                        <a:latin typeface="Arial"/>
                        <a:cs typeface="Arial"/>
                      </a:endParaRPr>
                    </a:p>
                  </a:txBody>
                  <a:tcPr marL="0" marR="0" marT="3193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dirty="0">
                          <a:latin typeface="Arial"/>
                          <a:cs typeface="Arial"/>
                        </a:rPr>
                        <a:t>7</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spc="-5" dirty="0">
                          <a:latin typeface="Arial"/>
                          <a:cs typeface="Arial"/>
                        </a:rPr>
                        <a:t>10</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85"/>
                        </a:spcBef>
                      </a:pPr>
                      <a:r>
                        <a:rPr sz="2100" spc="-5" dirty="0">
                          <a:latin typeface="Arial"/>
                          <a:cs typeface="Arial"/>
                        </a:rPr>
                        <a:t>15</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02066">
                <a:tc>
                  <a:txBody>
                    <a:bodyPr/>
                    <a:lstStyle/>
                    <a:p>
                      <a:pPr marL="91440">
                        <a:lnSpc>
                          <a:spcPct val="100000"/>
                        </a:lnSpc>
                        <a:spcBef>
                          <a:spcPts val="285"/>
                        </a:spcBef>
                      </a:pPr>
                      <a:r>
                        <a:rPr sz="2100" spc="-5" dirty="0">
                          <a:latin typeface="Arial"/>
                          <a:cs typeface="Arial"/>
                        </a:rPr>
                        <a:t>External Interface files</a:t>
                      </a:r>
                      <a:r>
                        <a:rPr sz="2100" spc="-15" dirty="0">
                          <a:latin typeface="Arial"/>
                          <a:cs typeface="Arial"/>
                        </a:rPr>
                        <a:t> </a:t>
                      </a:r>
                      <a:r>
                        <a:rPr sz="2100" spc="-5" dirty="0">
                          <a:latin typeface="Arial"/>
                          <a:cs typeface="Arial"/>
                        </a:rPr>
                        <a:t>(EIF)</a:t>
                      </a:r>
                      <a:endParaRPr sz="2100">
                        <a:latin typeface="Arial"/>
                        <a:cs typeface="Arial"/>
                      </a:endParaRPr>
                    </a:p>
                  </a:txBody>
                  <a:tcPr marL="0" marR="0" marT="31937"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85"/>
                        </a:spcBef>
                      </a:pPr>
                      <a:r>
                        <a:rPr sz="2100" dirty="0">
                          <a:latin typeface="Arial"/>
                          <a:cs typeface="Arial"/>
                        </a:rPr>
                        <a:t>5</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85"/>
                        </a:spcBef>
                      </a:pPr>
                      <a:r>
                        <a:rPr sz="2100" dirty="0">
                          <a:latin typeface="Arial"/>
                          <a:cs typeface="Arial"/>
                        </a:rPr>
                        <a:t>7</a:t>
                      </a:r>
                      <a:endParaRPr sz="2100">
                        <a:latin typeface="Arial"/>
                        <a:cs typeface="Arial"/>
                      </a:endParaRPr>
                    </a:p>
                  </a:txBody>
                  <a:tcPr marL="0" marR="0" marT="31937"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85"/>
                        </a:spcBef>
                      </a:pPr>
                      <a:r>
                        <a:rPr sz="2100" spc="-5" dirty="0">
                          <a:latin typeface="Arial"/>
                          <a:cs typeface="Arial"/>
                        </a:rPr>
                        <a:t>10</a:t>
                      </a:r>
                      <a:endParaRPr sz="2100">
                        <a:latin typeface="Arial"/>
                        <a:cs typeface="Arial"/>
                      </a:endParaRPr>
                    </a:p>
                  </a:txBody>
                  <a:tcPr marL="0" marR="0" marT="31937"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3461272" y="5600250"/>
            <a:ext cx="5267885"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Table </a:t>
            </a:r>
            <a:r>
              <a:rPr sz="2118" dirty="0">
                <a:latin typeface="Times New Roman"/>
                <a:cs typeface="Times New Roman"/>
              </a:rPr>
              <a:t>1 : </a:t>
            </a:r>
            <a:r>
              <a:rPr sz="2118" spc="-4" dirty="0">
                <a:latin typeface="Times New Roman"/>
                <a:cs typeface="Times New Roman"/>
              </a:rPr>
              <a:t>Functional </a:t>
            </a:r>
            <a:r>
              <a:rPr sz="2118" spc="-9" dirty="0">
                <a:latin typeface="Times New Roman"/>
                <a:cs typeface="Times New Roman"/>
              </a:rPr>
              <a:t>units </a:t>
            </a:r>
            <a:r>
              <a:rPr sz="2118" spc="-4" dirty="0">
                <a:latin typeface="Times New Roman"/>
                <a:cs typeface="Times New Roman"/>
              </a:rPr>
              <a:t>with weighting</a:t>
            </a:r>
            <a:r>
              <a:rPr sz="2118" spc="4" dirty="0">
                <a:latin typeface="Times New Roman"/>
                <a:cs typeface="Times New Roman"/>
              </a:rPr>
              <a:t> </a:t>
            </a:r>
            <a:r>
              <a:rPr sz="2118" spc="-4" dirty="0">
                <a:latin typeface="Times New Roman"/>
                <a:cs typeface="Times New Roman"/>
              </a:rPr>
              <a:t>factors</a:t>
            </a:r>
            <a:endParaRPr sz="2118">
              <a:latin typeface="Times New Roman"/>
              <a:cs typeface="Times New Roman"/>
            </a:endParaRPr>
          </a:p>
        </p:txBody>
      </p:sp>
      <p:sp>
        <p:nvSpPr>
          <p:cNvPr id="5" name="object 5"/>
          <p:cNvSpPr txBox="1">
            <a:spLocks noGrp="1"/>
          </p:cNvSpPr>
          <p:nvPr>
            <p:ph type="title"/>
          </p:nvPr>
        </p:nvSpPr>
        <p:spPr>
          <a:xfrm>
            <a:off x="1476103" y="394310"/>
            <a:ext cx="648146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66364506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511096"/>
            <a:ext cx="7391960" cy="3055965"/>
          </a:xfrm>
          <a:prstGeom prst="rect">
            <a:avLst/>
          </a:prstGeom>
        </p:spPr>
        <p:txBody>
          <a:bodyPr vert="horz" wrap="square" lIns="0" tIns="200025" rIns="0" bIns="0" rtlCol="0">
            <a:spAutoFit/>
          </a:bodyPr>
          <a:lstStyle/>
          <a:p>
            <a:pPr marL="11206">
              <a:spcBef>
                <a:spcPts val="1575"/>
              </a:spcBef>
            </a:pPr>
            <a:r>
              <a:rPr sz="2471" b="1" spc="-4" dirty="0">
                <a:solidFill>
                  <a:srgbClr val="CC0000"/>
                </a:solidFill>
                <a:latin typeface="Times New Roman"/>
                <a:cs typeface="Times New Roman"/>
              </a:rPr>
              <a:t>Example:4.16</a:t>
            </a:r>
            <a:endParaRPr sz="2471">
              <a:latin typeface="Times New Roman"/>
              <a:cs typeface="Times New Roman"/>
            </a:endParaRPr>
          </a:p>
          <a:p>
            <a:pPr marL="11206" marR="4483" algn="just">
              <a:lnSpc>
                <a:spcPct val="100099"/>
              </a:lnSpc>
              <a:spcBef>
                <a:spcPts val="1490"/>
              </a:spcBef>
            </a:pPr>
            <a:r>
              <a:rPr sz="2471" spc="-4" dirty="0">
                <a:solidFill>
                  <a:srgbClr val="650065"/>
                </a:solidFill>
                <a:latin typeface="Times New Roman"/>
                <a:cs typeface="Times New Roman"/>
              </a:rPr>
              <a:t>A software </a:t>
            </a:r>
            <a:r>
              <a:rPr sz="2471" spc="-9" dirty="0">
                <a:solidFill>
                  <a:srgbClr val="650065"/>
                </a:solidFill>
                <a:latin typeface="Times New Roman"/>
                <a:cs typeface="Times New Roman"/>
              </a:rPr>
              <a:t>development </a:t>
            </a:r>
            <a:r>
              <a:rPr sz="2471" dirty="0">
                <a:solidFill>
                  <a:srgbClr val="650065"/>
                </a:solidFill>
                <a:latin typeface="Times New Roman"/>
                <a:cs typeface="Times New Roman"/>
              </a:rPr>
              <a:t>for </a:t>
            </a:r>
            <a:r>
              <a:rPr sz="2471" spc="-4" dirty="0">
                <a:solidFill>
                  <a:srgbClr val="650065"/>
                </a:solidFill>
                <a:latin typeface="Times New Roman"/>
                <a:cs typeface="Times New Roman"/>
              </a:rPr>
              <a:t>avionics </a:t>
            </a:r>
            <a:r>
              <a:rPr sz="2471" spc="-9" dirty="0">
                <a:solidFill>
                  <a:srgbClr val="650065"/>
                </a:solidFill>
                <a:latin typeface="Times New Roman"/>
                <a:cs typeface="Times New Roman"/>
              </a:rPr>
              <a:t>has </a:t>
            </a:r>
            <a:r>
              <a:rPr sz="2471" spc="-4" dirty="0">
                <a:solidFill>
                  <a:srgbClr val="650065"/>
                </a:solidFill>
                <a:latin typeface="Times New Roman"/>
                <a:cs typeface="Times New Roman"/>
              </a:rPr>
              <a:t>consumed </a:t>
            </a:r>
            <a:r>
              <a:rPr sz="2471" dirty="0">
                <a:solidFill>
                  <a:srgbClr val="650065"/>
                </a:solidFill>
                <a:latin typeface="Times New Roman"/>
                <a:cs typeface="Times New Roman"/>
              </a:rPr>
              <a:t>32 </a:t>
            </a:r>
            <a:r>
              <a:rPr sz="2471" spc="-4" dirty="0">
                <a:solidFill>
                  <a:srgbClr val="650065"/>
                </a:solidFill>
                <a:latin typeface="Times New Roman"/>
                <a:cs typeface="Times New Roman"/>
              </a:rPr>
              <a:t>PY  </a:t>
            </a:r>
            <a:r>
              <a:rPr sz="2471" dirty="0">
                <a:solidFill>
                  <a:srgbClr val="650065"/>
                </a:solidFill>
                <a:latin typeface="Times New Roman"/>
                <a:cs typeface="Times New Roman"/>
              </a:rPr>
              <a:t>up to </a:t>
            </a:r>
            <a:r>
              <a:rPr sz="2471" spc="-9" dirty="0">
                <a:solidFill>
                  <a:srgbClr val="650065"/>
                </a:solidFill>
                <a:latin typeface="Times New Roman"/>
                <a:cs typeface="Times New Roman"/>
              </a:rPr>
              <a:t>development </a:t>
            </a:r>
            <a:r>
              <a:rPr sz="2471" spc="-4" dirty="0">
                <a:solidFill>
                  <a:srgbClr val="650065"/>
                </a:solidFill>
                <a:latin typeface="Times New Roman"/>
                <a:cs typeface="Times New Roman"/>
              </a:rPr>
              <a:t>cycle and produced </a:t>
            </a:r>
            <a:r>
              <a:rPr sz="2471" dirty="0">
                <a:solidFill>
                  <a:srgbClr val="650065"/>
                </a:solidFill>
                <a:latin typeface="Times New Roman"/>
                <a:cs typeface="Times New Roman"/>
              </a:rPr>
              <a:t>a </a:t>
            </a:r>
            <a:r>
              <a:rPr sz="2471" spc="-4" dirty="0">
                <a:solidFill>
                  <a:srgbClr val="650065"/>
                </a:solidFill>
                <a:latin typeface="Times New Roman"/>
                <a:cs typeface="Times New Roman"/>
              </a:rPr>
              <a:t>size </a:t>
            </a:r>
            <a:r>
              <a:rPr sz="2471" dirty="0">
                <a:solidFill>
                  <a:srgbClr val="650065"/>
                </a:solidFill>
                <a:latin typeface="Times New Roman"/>
                <a:cs typeface="Times New Roman"/>
              </a:rPr>
              <a:t>of </a:t>
            </a:r>
            <a:r>
              <a:rPr sz="2471" spc="-4" dirty="0">
                <a:solidFill>
                  <a:srgbClr val="650065"/>
                </a:solidFill>
                <a:latin typeface="Times New Roman"/>
                <a:cs typeface="Times New Roman"/>
              </a:rPr>
              <a:t>48000  LOC. The development </a:t>
            </a:r>
            <a:r>
              <a:rPr sz="2471" dirty="0">
                <a:solidFill>
                  <a:srgbClr val="650065"/>
                </a:solidFill>
                <a:latin typeface="Times New Roman"/>
                <a:cs typeface="Times New Roman"/>
              </a:rPr>
              <a:t>of </a:t>
            </a:r>
            <a:r>
              <a:rPr sz="2471" spc="-4" dirty="0">
                <a:solidFill>
                  <a:srgbClr val="650065"/>
                </a:solidFill>
                <a:latin typeface="Times New Roman"/>
                <a:cs typeface="Times New Roman"/>
              </a:rPr>
              <a:t>project </a:t>
            </a:r>
            <a:r>
              <a:rPr sz="2471" spc="-9" dirty="0">
                <a:solidFill>
                  <a:srgbClr val="650065"/>
                </a:solidFill>
                <a:latin typeface="Times New Roman"/>
                <a:cs typeface="Times New Roman"/>
              </a:rPr>
              <a:t>was completed </a:t>
            </a:r>
            <a:r>
              <a:rPr sz="2471" dirty="0">
                <a:solidFill>
                  <a:srgbClr val="650065"/>
                </a:solidFill>
                <a:latin typeface="Times New Roman"/>
                <a:cs typeface="Times New Roman"/>
              </a:rPr>
              <a:t>in </a:t>
            </a:r>
            <a:r>
              <a:rPr sz="2471" spc="-4" dirty="0">
                <a:solidFill>
                  <a:srgbClr val="650065"/>
                </a:solidFill>
                <a:latin typeface="Times New Roman"/>
                <a:cs typeface="Times New Roman"/>
              </a:rPr>
              <a:t>25  months. Calculate </a:t>
            </a:r>
            <a:r>
              <a:rPr sz="2471" spc="-9" dirty="0">
                <a:solidFill>
                  <a:srgbClr val="650065"/>
                </a:solidFill>
                <a:latin typeface="Times New Roman"/>
                <a:cs typeface="Times New Roman"/>
              </a:rPr>
              <a:t>the development </a:t>
            </a:r>
            <a:r>
              <a:rPr sz="2471" spc="-4" dirty="0">
                <a:solidFill>
                  <a:srgbClr val="650065"/>
                </a:solidFill>
                <a:latin typeface="Times New Roman"/>
                <a:cs typeface="Times New Roman"/>
              </a:rPr>
              <a:t>time, total </a:t>
            </a:r>
            <a:r>
              <a:rPr sz="2471" spc="-9" dirty="0">
                <a:solidFill>
                  <a:srgbClr val="650065"/>
                </a:solidFill>
                <a:latin typeface="Times New Roman"/>
                <a:cs typeface="Times New Roman"/>
              </a:rPr>
              <a:t>manpower  </a:t>
            </a:r>
            <a:r>
              <a:rPr sz="2471" spc="-4" dirty="0">
                <a:solidFill>
                  <a:srgbClr val="650065"/>
                </a:solidFill>
                <a:latin typeface="Times New Roman"/>
                <a:cs typeface="Times New Roman"/>
              </a:rPr>
              <a:t>requirement, development peak </a:t>
            </a:r>
            <a:r>
              <a:rPr sz="2471" spc="-9" dirty="0">
                <a:solidFill>
                  <a:srgbClr val="650065"/>
                </a:solidFill>
                <a:latin typeface="Times New Roman"/>
                <a:cs typeface="Times New Roman"/>
              </a:rPr>
              <a:t>time, </a:t>
            </a:r>
            <a:r>
              <a:rPr sz="2471" spc="-4" dirty="0">
                <a:solidFill>
                  <a:srgbClr val="650065"/>
                </a:solidFill>
                <a:latin typeface="Times New Roman"/>
                <a:cs typeface="Times New Roman"/>
              </a:rPr>
              <a:t>difficulty,  </a:t>
            </a:r>
            <a:r>
              <a:rPr sz="2471" spc="-9" dirty="0">
                <a:solidFill>
                  <a:srgbClr val="650065"/>
                </a:solidFill>
                <a:latin typeface="Times New Roman"/>
                <a:cs typeface="Times New Roman"/>
              </a:rPr>
              <a:t>manpower </a:t>
            </a:r>
            <a:r>
              <a:rPr sz="2471" spc="-4" dirty="0">
                <a:solidFill>
                  <a:srgbClr val="650065"/>
                </a:solidFill>
                <a:latin typeface="Times New Roman"/>
                <a:cs typeface="Times New Roman"/>
              </a:rPr>
              <a:t>build </a:t>
            </a:r>
            <a:r>
              <a:rPr sz="2471" dirty="0">
                <a:solidFill>
                  <a:srgbClr val="650065"/>
                </a:solidFill>
                <a:latin typeface="Times New Roman"/>
                <a:cs typeface="Times New Roman"/>
              </a:rPr>
              <a:t>up </a:t>
            </a:r>
            <a:r>
              <a:rPr sz="2471" spc="-4" dirty="0">
                <a:solidFill>
                  <a:srgbClr val="650065"/>
                </a:solidFill>
                <a:latin typeface="Times New Roman"/>
                <a:cs typeface="Times New Roman"/>
              </a:rPr>
              <a:t>and technology</a:t>
            </a:r>
            <a:r>
              <a:rPr sz="2471" spc="22" dirty="0">
                <a:solidFill>
                  <a:srgbClr val="650065"/>
                </a:solidFill>
                <a:latin typeface="Times New Roman"/>
                <a:cs typeface="Times New Roman"/>
              </a:rPr>
              <a:t> </a:t>
            </a:r>
            <a:r>
              <a:rPr sz="2471" spc="-4" dirty="0">
                <a:solidFill>
                  <a:srgbClr val="650065"/>
                </a:solidFill>
                <a:latin typeface="Times New Roman"/>
                <a:cs typeface="Times New Roman"/>
              </a:rPr>
              <a:t>factor.</a:t>
            </a:r>
            <a:endParaRPr sz="2471">
              <a:latin typeface="Times New Roman"/>
              <a:cs typeface="Times New Roman"/>
            </a:endParaRPr>
          </a:p>
        </p:txBody>
      </p:sp>
      <p:sp>
        <p:nvSpPr>
          <p:cNvPr id="3" name="object 3"/>
          <p:cNvSpPr txBox="1">
            <a:spLocks noGrp="1"/>
          </p:cNvSpPr>
          <p:nvPr>
            <p:ph type="title"/>
          </p:nvPr>
        </p:nvSpPr>
        <p:spPr>
          <a:xfrm>
            <a:off x="1556084" y="566430"/>
            <a:ext cx="66521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161</a:t>
            </a:r>
            <a:endParaRPr sz="1235">
              <a:latin typeface="Arial"/>
              <a:cs typeface="Arial"/>
            </a:endParaRPr>
          </a:p>
        </p:txBody>
      </p:sp>
    </p:spTree>
    <p:extLst>
      <p:ext uri="{BB962C8B-B14F-4D97-AF65-F5344CB8AC3E}">
        <p14:creationId xmlns:p14="http://schemas.microsoft.com/office/powerpoint/2010/main" val="14314466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33883" y="3002727"/>
            <a:ext cx="708772" cy="0"/>
          </a:xfrm>
          <a:custGeom>
            <a:avLst/>
            <a:gdLst/>
            <a:ahLst/>
            <a:cxnLst/>
            <a:rect l="l" t="t" r="r" b="b"/>
            <a:pathLst>
              <a:path w="803275">
                <a:moveTo>
                  <a:pt x="0" y="0"/>
                </a:moveTo>
                <a:lnTo>
                  <a:pt x="803147" y="0"/>
                </a:lnTo>
              </a:path>
            </a:pathLst>
          </a:custGeom>
          <a:ln w="13435">
            <a:solidFill>
              <a:srgbClr val="000000"/>
            </a:solidFill>
          </a:ln>
        </p:spPr>
        <p:txBody>
          <a:bodyPr wrap="square" lIns="0" tIns="0" rIns="0" bIns="0" rtlCol="0"/>
          <a:lstStyle/>
          <a:p>
            <a:endParaRPr sz="1588"/>
          </a:p>
        </p:txBody>
      </p:sp>
      <p:sp>
        <p:nvSpPr>
          <p:cNvPr id="3" name="object 3"/>
          <p:cNvSpPr txBox="1"/>
          <p:nvPr/>
        </p:nvSpPr>
        <p:spPr>
          <a:xfrm>
            <a:off x="6199091" y="2968708"/>
            <a:ext cx="105895" cy="212124"/>
          </a:xfrm>
          <a:prstGeom prst="rect">
            <a:avLst/>
          </a:prstGeom>
        </p:spPr>
        <p:txBody>
          <a:bodyPr vert="horz" wrap="square" lIns="0" tIns="15128" rIns="0" bIns="0" rtlCol="0">
            <a:spAutoFit/>
          </a:bodyPr>
          <a:lstStyle/>
          <a:p>
            <a:pPr marL="11206">
              <a:spcBef>
                <a:spcPts val="119"/>
              </a:spcBef>
            </a:pPr>
            <a:r>
              <a:rPr sz="1279" i="1" spc="13" dirty="0">
                <a:latin typeface="Times New Roman"/>
                <a:cs typeface="Times New Roman"/>
              </a:rPr>
              <a:t>d</a:t>
            </a:r>
            <a:endParaRPr sz="1279">
              <a:latin typeface="Times New Roman"/>
              <a:cs typeface="Times New Roman"/>
            </a:endParaRPr>
          </a:p>
        </p:txBody>
      </p:sp>
      <p:sp>
        <p:nvSpPr>
          <p:cNvPr id="4" name="object 4"/>
          <p:cNvSpPr txBox="1"/>
          <p:nvPr/>
        </p:nvSpPr>
        <p:spPr>
          <a:xfrm>
            <a:off x="6731595" y="3001585"/>
            <a:ext cx="1441637" cy="357564"/>
          </a:xfrm>
          <a:prstGeom prst="rect">
            <a:avLst/>
          </a:prstGeom>
        </p:spPr>
        <p:txBody>
          <a:bodyPr vert="horz" wrap="square" lIns="0" tIns="11206" rIns="0" bIns="0" rtlCol="0">
            <a:spAutoFit/>
          </a:bodyPr>
          <a:lstStyle/>
          <a:p>
            <a:pPr marL="11206">
              <a:spcBef>
                <a:spcPts val="88"/>
              </a:spcBef>
              <a:tabLst>
                <a:tab pos="929578" algn="l"/>
              </a:tabLst>
            </a:pPr>
            <a:r>
              <a:rPr sz="2250" spc="-4" dirty="0">
                <a:latin typeface="Times New Roman"/>
                <a:cs typeface="Times New Roman"/>
              </a:rPr>
              <a:t>0.</a:t>
            </a:r>
            <a:r>
              <a:rPr sz="2250" spc="4" dirty="0">
                <a:latin typeface="Times New Roman"/>
                <a:cs typeface="Times New Roman"/>
              </a:rPr>
              <a:t>9</a:t>
            </a:r>
            <a:r>
              <a:rPr sz="2250" dirty="0">
                <a:latin typeface="Times New Roman"/>
                <a:cs typeface="Times New Roman"/>
              </a:rPr>
              <a:t>5	</a:t>
            </a:r>
            <a:r>
              <a:rPr sz="2250" spc="-4" dirty="0">
                <a:latin typeface="Times New Roman"/>
                <a:cs typeface="Times New Roman"/>
              </a:rPr>
              <a:t>0.</a:t>
            </a:r>
            <a:r>
              <a:rPr sz="2250" spc="4" dirty="0">
                <a:latin typeface="Times New Roman"/>
                <a:cs typeface="Times New Roman"/>
              </a:rPr>
              <a:t>9</a:t>
            </a:r>
            <a:r>
              <a:rPr sz="2250" dirty="0">
                <a:latin typeface="Times New Roman"/>
                <a:cs typeface="Times New Roman"/>
              </a:rPr>
              <a:t>5</a:t>
            </a:r>
            <a:endParaRPr sz="2250">
              <a:latin typeface="Times New Roman"/>
              <a:cs typeface="Times New Roman"/>
            </a:endParaRPr>
          </a:p>
        </p:txBody>
      </p:sp>
      <p:sp>
        <p:nvSpPr>
          <p:cNvPr id="5" name="object 5"/>
          <p:cNvSpPr txBox="1"/>
          <p:nvPr/>
        </p:nvSpPr>
        <p:spPr>
          <a:xfrm>
            <a:off x="6038176" y="2778364"/>
            <a:ext cx="3362325" cy="357564"/>
          </a:xfrm>
          <a:prstGeom prst="rect">
            <a:avLst/>
          </a:prstGeom>
        </p:spPr>
        <p:txBody>
          <a:bodyPr vert="horz" wrap="square" lIns="0" tIns="11206" rIns="0" bIns="0" rtlCol="0">
            <a:spAutoFit/>
          </a:bodyPr>
          <a:lstStyle/>
          <a:p>
            <a:pPr marL="33619">
              <a:spcBef>
                <a:spcPts val="88"/>
              </a:spcBef>
              <a:tabLst>
                <a:tab pos="368133" algn="l"/>
                <a:tab pos="2128671" algn="l"/>
              </a:tabLst>
            </a:pPr>
            <a:r>
              <a:rPr sz="2250" i="1" dirty="0">
                <a:latin typeface="Times New Roman"/>
                <a:cs typeface="Times New Roman"/>
              </a:rPr>
              <a:t>k	</a:t>
            </a:r>
            <a:r>
              <a:rPr sz="2250" dirty="0">
                <a:latin typeface="Symbol"/>
                <a:cs typeface="Symbol"/>
              </a:rPr>
              <a:t></a:t>
            </a:r>
            <a:r>
              <a:rPr sz="2250" dirty="0">
                <a:latin typeface="Times New Roman"/>
                <a:cs typeface="Times New Roman"/>
              </a:rPr>
              <a:t> </a:t>
            </a:r>
            <a:r>
              <a:rPr sz="3375" i="1" spc="-59" baseline="34858" dirty="0">
                <a:latin typeface="Times New Roman"/>
                <a:cs typeface="Times New Roman"/>
              </a:rPr>
              <a:t>Y</a:t>
            </a:r>
            <a:r>
              <a:rPr sz="1919" i="1" spc="-59" baseline="38314" dirty="0">
                <a:latin typeface="Times New Roman"/>
                <a:cs typeface="Times New Roman"/>
              </a:rPr>
              <a:t>d  </a:t>
            </a:r>
            <a:r>
              <a:rPr sz="3375" spc="33" baseline="34858" dirty="0">
                <a:latin typeface="Times New Roman"/>
                <a:cs typeface="Times New Roman"/>
              </a:rPr>
              <a:t>(</a:t>
            </a:r>
            <a:r>
              <a:rPr sz="3375" i="1" spc="33" baseline="34858" dirty="0">
                <a:latin typeface="Times New Roman"/>
                <a:cs typeface="Times New Roman"/>
              </a:rPr>
              <a:t>t</a:t>
            </a:r>
            <a:r>
              <a:rPr sz="1919" i="1" spc="33" baseline="38314" dirty="0">
                <a:latin typeface="Times New Roman"/>
                <a:cs typeface="Times New Roman"/>
              </a:rPr>
              <a:t>d </a:t>
            </a:r>
            <a:r>
              <a:rPr sz="3375" baseline="34858" dirty="0">
                <a:latin typeface="Times New Roman"/>
                <a:cs typeface="Times New Roman"/>
              </a:rPr>
              <a:t>)</a:t>
            </a:r>
            <a:r>
              <a:rPr sz="3375" spc="53" baseline="34858" dirty="0">
                <a:latin typeface="Times New Roman"/>
                <a:cs typeface="Times New Roman"/>
              </a:rPr>
              <a:t> </a:t>
            </a:r>
            <a:r>
              <a:rPr sz="2250" dirty="0">
                <a:latin typeface="Symbol"/>
                <a:cs typeface="Symbol"/>
              </a:rPr>
              <a:t></a:t>
            </a:r>
            <a:r>
              <a:rPr sz="3375" u="heavy" baseline="34858" dirty="0">
                <a:uFill>
                  <a:solidFill>
                    <a:srgbClr val="000000"/>
                  </a:solidFill>
                </a:uFill>
                <a:latin typeface="Times New Roman"/>
                <a:cs typeface="Times New Roman"/>
              </a:rPr>
              <a:t> </a:t>
            </a:r>
            <a:r>
              <a:rPr sz="3375" u="heavy" spc="543" baseline="34858" dirty="0">
                <a:uFill>
                  <a:solidFill>
                    <a:srgbClr val="000000"/>
                  </a:solidFill>
                </a:uFill>
                <a:latin typeface="Times New Roman"/>
                <a:cs typeface="Times New Roman"/>
              </a:rPr>
              <a:t> </a:t>
            </a:r>
            <a:r>
              <a:rPr sz="3375" u="heavy" baseline="34858" dirty="0">
                <a:uFill>
                  <a:solidFill>
                    <a:srgbClr val="000000"/>
                  </a:solidFill>
                </a:uFill>
                <a:latin typeface="Times New Roman"/>
                <a:cs typeface="Times New Roman"/>
              </a:rPr>
              <a:t>32	</a:t>
            </a:r>
            <a:r>
              <a:rPr sz="2250" dirty="0">
                <a:latin typeface="Symbol"/>
                <a:cs typeface="Symbol"/>
              </a:rPr>
              <a:t></a:t>
            </a:r>
            <a:r>
              <a:rPr sz="2250" dirty="0">
                <a:latin typeface="Times New Roman"/>
                <a:cs typeface="Times New Roman"/>
              </a:rPr>
              <a:t> </a:t>
            </a:r>
            <a:r>
              <a:rPr sz="2250" spc="-4" dirty="0">
                <a:latin typeface="Times New Roman"/>
                <a:cs typeface="Times New Roman"/>
              </a:rPr>
              <a:t>33.7</a:t>
            </a:r>
            <a:r>
              <a:rPr sz="2250" spc="-141" dirty="0">
                <a:latin typeface="Times New Roman"/>
                <a:cs typeface="Times New Roman"/>
              </a:rPr>
              <a:t> </a:t>
            </a:r>
            <a:r>
              <a:rPr sz="2250" i="1" dirty="0">
                <a:latin typeface="Times New Roman"/>
                <a:cs typeface="Times New Roman"/>
              </a:rPr>
              <a:t>PY</a:t>
            </a:r>
            <a:endParaRPr sz="2250">
              <a:latin typeface="Times New Roman"/>
              <a:cs typeface="Times New Roman"/>
            </a:endParaRPr>
          </a:p>
        </p:txBody>
      </p:sp>
      <p:sp>
        <p:nvSpPr>
          <p:cNvPr id="6" name="object 6"/>
          <p:cNvSpPr/>
          <p:nvPr/>
        </p:nvSpPr>
        <p:spPr>
          <a:xfrm>
            <a:off x="6311152" y="4246580"/>
            <a:ext cx="31376" cy="19050"/>
          </a:xfrm>
          <a:custGeom>
            <a:avLst/>
            <a:gdLst/>
            <a:ahLst/>
            <a:cxnLst/>
            <a:rect l="l" t="t" r="r" b="b"/>
            <a:pathLst>
              <a:path w="35560" h="21589">
                <a:moveTo>
                  <a:pt x="0" y="21335"/>
                </a:moveTo>
                <a:lnTo>
                  <a:pt x="35051" y="0"/>
                </a:lnTo>
              </a:path>
            </a:pathLst>
          </a:custGeom>
          <a:ln w="14093">
            <a:solidFill>
              <a:srgbClr val="000000"/>
            </a:solidFill>
          </a:ln>
        </p:spPr>
        <p:txBody>
          <a:bodyPr wrap="square" lIns="0" tIns="0" rIns="0" bIns="0" rtlCol="0"/>
          <a:lstStyle/>
          <a:p>
            <a:endParaRPr sz="1588"/>
          </a:p>
        </p:txBody>
      </p:sp>
      <p:sp>
        <p:nvSpPr>
          <p:cNvPr id="7" name="object 7"/>
          <p:cNvSpPr/>
          <p:nvPr/>
        </p:nvSpPr>
        <p:spPr>
          <a:xfrm>
            <a:off x="6342080" y="4253304"/>
            <a:ext cx="44824" cy="87406"/>
          </a:xfrm>
          <a:custGeom>
            <a:avLst/>
            <a:gdLst/>
            <a:ahLst/>
            <a:cxnLst/>
            <a:rect l="l" t="t" r="r" b="b"/>
            <a:pathLst>
              <a:path w="50800" h="99060">
                <a:moveTo>
                  <a:pt x="0" y="0"/>
                </a:moveTo>
                <a:lnTo>
                  <a:pt x="50291" y="99059"/>
                </a:lnTo>
              </a:path>
            </a:pathLst>
          </a:custGeom>
          <a:ln w="28187">
            <a:solidFill>
              <a:srgbClr val="000000"/>
            </a:solidFill>
          </a:ln>
        </p:spPr>
        <p:txBody>
          <a:bodyPr wrap="square" lIns="0" tIns="0" rIns="0" bIns="0" rtlCol="0"/>
          <a:lstStyle/>
          <a:p>
            <a:endParaRPr sz="1588"/>
          </a:p>
        </p:txBody>
      </p:sp>
      <p:sp>
        <p:nvSpPr>
          <p:cNvPr id="8" name="object 8"/>
          <p:cNvSpPr/>
          <p:nvPr/>
        </p:nvSpPr>
        <p:spPr>
          <a:xfrm>
            <a:off x="6391834" y="4073113"/>
            <a:ext cx="212912" cy="267821"/>
          </a:xfrm>
          <a:custGeom>
            <a:avLst/>
            <a:gdLst/>
            <a:ahLst/>
            <a:cxnLst/>
            <a:rect l="l" t="t" r="r" b="b"/>
            <a:pathLst>
              <a:path w="241300" h="303529">
                <a:moveTo>
                  <a:pt x="0" y="303275"/>
                </a:moveTo>
                <a:lnTo>
                  <a:pt x="71627" y="0"/>
                </a:lnTo>
                <a:lnTo>
                  <a:pt x="240791" y="0"/>
                </a:lnTo>
              </a:path>
            </a:pathLst>
          </a:custGeom>
          <a:ln w="14093">
            <a:solidFill>
              <a:srgbClr val="000000"/>
            </a:solidFill>
          </a:ln>
        </p:spPr>
        <p:txBody>
          <a:bodyPr wrap="square" lIns="0" tIns="0" rIns="0" bIns="0" rtlCol="0"/>
          <a:lstStyle/>
          <a:p>
            <a:endParaRPr sz="1588"/>
          </a:p>
        </p:txBody>
      </p:sp>
      <p:sp>
        <p:nvSpPr>
          <p:cNvPr id="9" name="object 9"/>
          <p:cNvSpPr/>
          <p:nvPr/>
        </p:nvSpPr>
        <p:spPr>
          <a:xfrm>
            <a:off x="6245262" y="4030083"/>
            <a:ext cx="418540" cy="0"/>
          </a:xfrm>
          <a:custGeom>
            <a:avLst/>
            <a:gdLst/>
            <a:ahLst/>
            <a:cxnLst/>
            <a:rect l="l" t="t" r="r" b="b"/>
            <a:pathLst>
              <a:path w="474345">
                <a:moveTo>
                  <a:pt x="0" y="0"/>
                </a:moveTo>
                <a:lnTo>
                  <a:pt x="473963" y="0"/>
                </a:lnTo>
              </a:path>
            </a:pathLst>
          </a:custGeom>
          <a:ln w="14093">
            <a:solidFill>
              <a:srgbClr val="000000"/>
            </a:solidFill>
          </a:ln>
        </p:spPr>
        <p:txBody>
          <a:bodyPr wrap="square" lIns="0" tIns="0" rIns="0" bIns="0" rtlCol="0"/>
          <a:lstStyle/>
          <a:p>
            <a:endParaRPr sz="1588"/>
          </a:p>
        </p:txBody>
      </p:sp>
      <p:sp>
        <p:nvSpPr>
          <p:cNvPr id="10" name="object 10"/>
          <p:cNvSpPr txBox="1"/>
          <p:nvPr/>
        </p:nvSpPr>
        <p:spPr>
          <a:xfrm>
            <a:off x="5747271" y="3968140"/>
            <a:ext cx="197224" cy="222388"/>
          </a:xfrm>
          <a:prstGeom prst="rect">
            <a:avLst/>
          </a:prstGeom>
        </p:spPr>
        <p:txBody>
          <a:bodyPr vert="horz" wrap="square" lIns="0" tIns="11766" rIns="0" bIns="0" rtlCol="0">
            <a:spAutoFit/>
          </a:bodyPr>
          <a:lstStyle/>
          <a:p>
            <a:pPr marL="11206">
              <a:spcBef>
                <a:spcPts val="93"/>
              </a:spcBef>
            </a:pPr>
            <a:r>
              <a:rPr sz="1368" i="1" dirty="0">
                <a:latin typeface="Times New Roman"/>
                <a:cs typeface="Times New Roman"/>
              </a:rPr>
              <a:t>od</a:t>
            </a:r>
            <a:endParaRPr sz="1368">
              <a:latin typeface="Times New Roman"/>
              <a:cs typeface="Times New Roman"/>
            </a:endParaRPr>
          </a:p>
        </p:txBody>
      </p:sp>
      <p:sp>
        <p:nvSpPr>
          <p:cNvPr id="11" name="object 11"/>
          <p:cNvSpPr txBox="1"/>
          <p:nvPr/>
        </p:nvSpPr>
        <p:spPr>
          <a:xfrm>
            <a:off x="6454586" y="4064149"/>
            <a:ext cx="147357" cy="312250"/>
          </a:xfrm>
          <a:prstGeom prst="rect">
            <a:avLst/>
          </a:prstGeom>
        </p:spPr>
        <p:txBody>
          <a:bodyPr vert="horz" wrap="square" lIns="0" tIns="13447" rIns="0" bIns="0" rtlCol="0">
            <a:spAutoFit/>
          </a:bodyPr>
          <a:lstStyle/>
          <a:p>
            <a:pPr marL="11206">
              <a:spcBef>
                <a:spcPts val="106"/>
              </a:spcBef>
            </a:pPr>
            <a:r>
              <a:rPr sz="1941" spc="9" dirty="0">
                <a:latin typeface="Times New Roman"/>
                <a:cs typeface="Times New Roman"/>
              </a:rPr>
              <a:t>6</a:t>
            </a:r>
            <a:endParaRPr sz="1941">
              <a:latin typeface="Times New Roman"/>
              <a:cs typeface="Times New Roman"/>
            </a:endParaRPr>
          </a:p>
        </p:txBody>
      </p:sp>
      <p:sp>
        <p:nvSpPr>
          <p:cNvPr id="12" name="object 12"/>
          <p:cNvSpPr txBox="1"/>
          <p:nvPr/>
        </p:nvSpPr>
        <p:spPr>
          <a:xfrm>
            <a:off x="5645522" y="3831516"/>
            <a:ext cx="3649195" cy="312378"/>
          </a:xfrm>
          <a:prstGeom prst="rect">
            <a:avLst/>
          </a:prstGeom>
        </p:spPr>
        <p:txBody>
          <a:bodyPr vert="horz" wrap="square" lIns="0" tIns="13447" rIns="0" bIns="0" rtlCol="0">
            <a:spAutoFit/>
          </a:bodyPr>
          <a:lstStyle/>
          <a:p>
            <a:pPr marL="33619">
              <a:spcBef>
                <a:spcPts val="106"/>
              </a:spcBef>
              <a:tabLst>
                <a:tab pos="396149" algn="l"/>
              </a:tabLst>
            </a:pPr>
            <a:r>
              <a:rPr sz="1941" i="1" spc="4" dirty="0">
                <a:latin typeface="Times New Roman"/>
                <a:cs typeface="Times New Roman"/>
              </a:rPr>
              <a:t>t	</a:t>
            </a:r>
            <a:r>
              <a:rPr sz="1941" spc="9" dirty="0">
                <a:latin typeface="Symbol"/>
                <a:cs typeface="Symbol"/>
              </a:rPr>
              <a:t></a:t>
            </a:r>
            <a:r>
              <a:rPr sz="1941" spc="9" dirty="0">
                <a:latin typeface="Times New Roman"/>
                <a:cs typeface="Times New Roman"/>
              </a:rPr>
              <a:t> </a:t>
            </a:r>
            <a:r>
              <a:rPr sz="2912" b="1" spc="66" baseline="36616" dirty="0">
                <a:latin typeface="Times New Roman"/>
                <a:cs typeface="Times New Roman"/>
              </a:rPr>
              <a:t>(</a:t>
            </a:r>
            <a:r>
              <a:rPr sz="2912" i="1" spc="66" baseline="36616" dirty="0">
                <a:latin typeface="Times New Roman"/>
                <a:cs typeface="Times New Roman"/>
              </a:rPr>
              <a:t>t</a:t>
            </a:r>
            <a:r>
              <a:rPr sz="2052" i="1" spc="66" baseline="32258" dirty="0">
                <a:latin typeface="Times New Roman"/>
                <a:cs typeface="Times New Roman"/>
              </a:rPr>
              <a:t>d </a:t>
            </a:r>
            <a:r>
              <a:rPr sz="2912" b="1" spc="6" baseline="36616" dirty="0">
                <a:latin typeface="Times New Roman"/>
                <a:cs typeface="Times New Roman"/>
              </a:rPr>
              <a:t>) </a:t>
            </a:r>
            <a:r>
              <a:rPr sz="1941" spc="9" dirty="0">
                <a:latin typeface="Symbol"/>
                <a:cs typeface="Symbol"/>
              </a:rPr>
              <a:t></a:t>
            </a:r>
            <a:r>
              <a:rPr sz="1941" spc="9" dirty="0">
                <a:latin typeface="Times New Roman"/>
                <a:cs typeface="Times New Roman"/>
              </a:rPr>
              <a:t> </a:t>
            </a:r>
            <a:r>
              <a:rPr sz="1941" spc="4" dirty="0">
                <a:latin typeface="Times New Roman"/>
                <a:cs typeface="Times New Roman"/>
              </a:rPr>
              <a:t>0</a:t>
            </a:r>
            <a:r>
              <a:rPr sz="1941" b="1" spc="4" dirty="0">
                <a:latin typeface="Times New Roman"/>
                <a:cs typeface="Times New Roman"/>
              </a:rPr>
              <a:t>.</a:t>
            </a:r>
            <a:r>
              <a:rPr sz="1941" spc="4" dirty="0">
                <a:latin typeface="Times New Roman"/>
                <a:cs typeface="Times New Roman"/>
              </a:rPr>
              <a:t>85 </a:t>
            </a:r>
            <a:r>
              <a:rPr sz="1941" i="1" spc="4" dirty="0">
                <a:latin typeface="Times New Roman"/>
                <a:cs typeface="Times New Roman"/>
              </a:rPr>
              <a:t>years </a:t>
            </a:r>
            <a:r>
              <a:rPr sz="1941" spc="9" dirty="0">
                <a:latin typeface="Symbol"/>
                <a:cs typeface="Symbol"/>
              </a:rPr>
              <a:t></a:t>
            </a:r>
            <a:r>
              <a:rPr sz="1941" spc="9" dirty="0">
                <a:latin typeface="Times New Roman"/>
                <a:cs typeface="Times New Roman"/>
              </a:rPr>
              <a:t> 10</a:t>
            </a:r>
            <a:r>
              <a:rPr sz="1941" spc="-309" dirty="0">
                <a:latin typeface="Times New Roman"/>
                <a:cs typeface="Times New Roman"/>
              </a:rPr>
              <a:t> </a:t>
            </a:r>
            <a:r>
              <a:rPr sz="1941" i="1" spc="4" dirty="0">
                <a:latin typeface="Times New Roman"/>
                <a:cs typeface="Times New Roman"/>
              </a:rPr>
              <a:t>months</a:t>
            </a:r>
            <a:endParaRPr sz="1941">
              <a:latin typeface="Times New Roman"/>
              <a:cs typeface="Times New Roman"/>
            </a:endParaRPr>
          </a:p>
        </p:txBody>
      </p:sp>
      <p:sp>
        <p:nvSpPr>
          <p:cNvPr id="13" name="object 13"/>
          <p:cNvSpPr txBox="1"/>
          <p:nvPr/>
        </p:nvSpPr>
        <p:spPr>
          <a:xfrm>
            <a:off x="3520887" y="4604773"/>
            <a:ext cx="3766297" cy="391548"/>
          </a:xfrm>
          <a:prstGeom prst="rect">
            <a:avLst/>
          </a:prstGeom>
        </p:spPr>
        <p:txBody>
          <a:bodyPr vert="horz" wrap="square" lIns="0" tIns="11206" rIns="0" bIns="0" rtlCol="0">
            <a:spAutoFit/>
          </a:bodyPr>
          <a:lstStyle/>
          <a:p>
            <a:pPr marL="33619">
              <a:spcBef>
                <a:spcPts val="88"/>
              </a:spcBef>
            </a:pPr>
            <a:r>
              <a:rPr sz="2471" spc="-4" dirty="0">
                <a:latin typeface="Times New Roman"/>
                <a:cs typeface="Times New Roman"/>
              </a:rPr>
              <a:t>K </a:t>
            </a:r>
            <a:r>
              <a:rPr sz="2471" dirty="0">
                <a:latin typeface="Times New Roman"/>
                <a:cs typeface="Times New Roman"/>
              </a:rPr>
              <a:t>= </a:t>
            </a:r>
            <a:r>
              <a:rPr sz="2471" spc="-4" dirty="0">
                <a:latin typeface="Times New Roman"/>
                <a:cs typeface="Times New Roman"/>
              </a:rPr>
              <a:t>6K</a:t>
            </a:r>
            <a:r>
              <a:rPr sz="2780" spc="-6" baseline="-21164" dirty="0">
                <a:latin typeface="Times New Roman"/>
                <a:cs typeface="Times New Roman"/>
              </a:rPr>
              <a:t>d </a:t>
            </a:r>
            <a:r>
              <a:rPr sz="2471" dirty="0">
                <a:latin typeface="Times New Roman"/>
                <a:cs typeface="Times New Roman"/>
              </a:rPr>
              <a:t>= 6 x </a:t>
            </a:r>
            <a:r>
              <a:rPr sz="2471" spc="-4" dirty="0">
                <a:latin typeface="Times New Roman"/>
                <a:cs typeface="Times New Roman"/>
              </a:rPr>
              <a:t>33.7 </a:t>
            </a:r>
            <a:r>
              <a:rPr sz="2471" dirty="0">
                <a:latin typeface="Times New Roman"/>
                <a:cs typeface="Times New Roman"/>
              </a:rPr>
              <a:t>= 202</a:t>
            </a:r>
            <a:r>
              <a:rPr sz="2471" spc="-371" dirty="0">
                <a:latin typeface="Times New Roman"/>
                <a:cs typeface="Times New Roman"/>
              </a:rPr>
              <a:t> </a:t>
            </a:r>
            <a:r>
              <a:rPr sz="2471" spc="-4" dirty="0">
                <a:latin typeface="Times New Roman"/>
                <a:cs typeface="Times New Roman"/>
              </a:rPr>
              <a:t>PY</a:t>
            </a:r>
            <a:endParaRPr sz="2471">
              <a:latin typeface="Times New Roman"/>
              <a:cs typeface="Times New Roman"/>
            </a:endParaRPr>
          </a:p>
        </p:txBody>
      </p:sp>
      <p:sp>
        <p:nvSpPr>
          <p:cNvPr id="14" name="object 14"/>
          <p:cNvSpPr/>
          <p:nvPr/>
        </p:nvSpPr>
        <p:spPr>
          <a:xfrm>
            <a:off x="4120627" y="5731136"/>
            <a:ext cx="262218" cy="0"/>
          </a:xfrm>
          <a:custGeom>
            <a:avLst/>
            <a:gdLst/>
            <a:ahLst/>
            <a:cxnLst/>
            <a:rect l="l" t="t" r="r" b="b"/>
            <a:pathLst>
              <a:path w="297180">
                <a:moveTo>
                  <a:pt x="0" y="0"/>
                </a:moveTo>
                <a:lnTo>
                  <a:pt x="297179" y="0"/>
                </a:lnTo>
              </a:path>
            </a:pathLst>
          </a:custGeom>
          <a:ln w="14386">
            <a:solidFill>
              <a:srgbClr val="000000"/>
            </a:solidFill>
          </a:ln>
        </p:spPr>
        <p:txBody>
          <a:bodyPr wrap="square" lIns="0" tIns="0" rIns="0" bIns="0" rtlCol="0"/>
          <a:lstStyle/>
          <a:p>
            <a:endParaRPr sz="1588"/>
          </a:p>
        </p:txBody>
      </p:sp>
      <p:sp>
        <p:nvSpPr>
          <p:cNvPr id="15" name="object 15"/>
          <p:cNvSpPr/>
          <p:nvPr/>
        </p:nvSpPr>
        <p:spPr>
          <a:xfrm>
            <a:off x="4706919" y="5731136"/>
            <a:ext cx="907676" cy="0"/>
          </a:xfrm>
          <a:custGeom>
            <a:avLst/>
            <a:gdLst/>
            <a:ahLst/>
            <a:cxnLst/>
            <a:rect l="l" t="t" r="r" b="b"/>
            <a:pathLst>
              <a:path w="1028700">
                <a:moveTo>
                  <a:pt x="0" y="0"/>
                </a:moveTo>
                <a:lnTo>
                  <a:pt x="1028699" y="0"/>
                </a:lnTo>
              </a:path>
            </a:pathLst>
          </a:custGeom>
          <a:ln w="14386">
            <a:solidFill>
              <a:srgbClr val="000000"/>
            </a:solidFill>
          </a:ln>
        </p:spPr>
        <p:txBody>
          <a:bodyPr wrap="square" lIns="0" tIns="0" rIns="0" bIns="0" rtlCol="0"/>
          <a:lstStyle/>
          <a:p>
            <a:endParaRPr sz="1588"/>
          </a:p>
        </p:txBody>
      </p:sp>
      <p:sp>
        <p:nvSpPr>
          <p:cNvPr id="16" name="object 16"/>
          <p:cNvSpPr txBox="1"/>
          <p:nvPr/>
        </p:nvSpPr>
        <p:spPr>
          <a:xfrm>
            <a:off x="4215651" y="5932949"/>
            <a:ext cx="112059" cy="227487"/>
          </a:xfrm>
          <a:prstGeom prst="rect">
            <a:avLst/>
          </a:prstGeom>
        </p:spPr>
        <p:txBody>
          <a:bodyPr vert="horz" wrap="square" lIns="0" tIns="10085" rIns="0" bIns="0" rtlCol="0">
            <a:spAutoFit/>
          </a:bodyPr>
          <a:lstStyle/>
          <a:p>
            <a:pPr marL="11206">
              <a:spcBef>
                <a:spcPts val="79"/>
              </a:spcBef>
            </a:pPr>
            <a:r>
              <a:rPr sz="1412" i="1" spc="-4" dirty="0">
                <a:latin typeface="Times New Roman"/>
                <a:cs typeface="Times New Roman"/>
              </a:rPr>
              <a:t>d</a:t>
            </a:r>
            <a:endParaRPr sz="1412">
              <a:latin typeface="Times New Roman"/>
              <a:cs typeface="Times New Roman"/>
            </a:endParaRPr>
          </a:p>
        </p:txBody>
      </p:sp>
      <p:sp>
        <p:nvSpPr>
          <p:cNvPr id="17" name="object 17"/>
          <p:cNvSpPr txBox="1"/>
          <p:nvPr/>
        </p:nvSpPr>
        <p:spPr>
          <a:xfrm>
            <a:off x="4925656" y="5298641"/>
            <a:ext cx="481853" cy="380719"/>
          </a:xfrm>
          <a:prstGeom prst="rect">
            <a:avLst/>
          </a:prstGeom>
        </p:spPr>
        <p:txBody>
          <a:bodyPr vert="horz" wrap="square" lIns="0" tIns="14007" rIns="0" bIns="0" rtlCol="0">
            <a:spAutoFit/>
          </a:bodyPr>
          <a:lstStyle/>
          <a:p>
            <a:pPr marL="11206">
              <a:spcBef>
                <a:spcPts val="110"/>
              </a:spcBef>
            </a:pPr>
            <a:r>
              <a:rPr sz="2382" spc="9" dirty="0">
                <a:latin typeface="Times New Roman"/>
                <a:cs typeface="Times New Roman"/>
              </a:rPr>
              <a:t>202</a:t>
            </a:r>
            <a:endParaRPr sz="2382">
              <a:latin typeface="Times New Roman"/>
              <a:cs typeface="Times New Roman"/>
            </a:endParaRPr>
          </a:p>
        </p:txBody>
      </p:sp>
      <p:sp>
        <p:nvSpPr>
          <p:cNvPr id="18" name="object 18"/>
          <p:cNvSpPr txBox="1"/>
          <p:nvPr/>
        </p:nvSpPr>
        <p:spPr>
          <a:xfrm>
            <a:off x="4689436" y="5728947"/>
            <a:ext cx="913840" cy="380719"/>
          </a:xfrm>
          <a:prstGeom prst="rect">
            <a:avLst/>
          </a:prstGeom>
        </p:spPr>
        <p:txBody>
          <a:bodyPr vert="horz" wrap="square" lIns="0" tIns="14007" rIns="0" bIns="0" rtlCol="0">
            <a:spAutoFit/>
          </a:bodyPr>
          <a:lstStyle/>
          <a:p>
            <a:pPr marL="33619">
              <a:spcBef>
                <a:spcPts val="110"/>
              </a:spcBef>
            </a:pPr>
            <a:r>
              <a:rPr sz="2382" spc="26" dirty="0">
                <a:latin typeface="Times New Roman"/>
                <a:cs typeface="Times New Roman"/>
              </a:rPr>
              <a:t>(2.08)</a:t>
            </a:r>
            <a:r>
              <a:rPr sz="2118" spc="39" baseline="41666" dirty="0">
                <a:latin typeface="Times New Roman"/>
                <a:cs typeface="Times New Roman"/>
              </a:rPr>
              <a:t>2</a:t>
            </a:r>
            <a:endParaRPr sz="2118" baseline="41666">
              <a:latin typeface="Times New Roman"/>
              <a:cs typeface="Times New Roman"/>
            </a:endParaRPr>
          </a:p>
        </p:txBody>
      </p:sp>
      <p:sp>
        <p:nvSpPr>
          <p:cNvPr id="19" name="object 19"/>
          <p:cNvSpPr txBox="1"/>
          <p:nvPr/>
        </p:nvSpPr>
        <p:spPr>
          <a:xfrm>
            <a:off x="4097765" y="5593132"/>
            <a:ext cx="273424" cy="380783"/>
          </a:xfrm>
          <a:prstGeom prst="rect">
            <a:avLst/>
          </a:prstGeom>
        </p:spPr>
        <p:txBody>
          <a:bodyPr vert="horz" wrap="square" lIns="0" tIns="14007" rIns="0" bIns="0" rtlCol="0">
            <a:spAutoFit/>
          </a:bodyPr>
          <a:lstStyle/>
          <a:p>
            <a:pPr marL="33619">
              <a:spcBef>
                <a:spcPts val="110"/>
              </a:spcBef>
            </a:pPr>
            <a:r>
              <a:rPr sz="3574" i="1" spc="6" baseline="-24691" dirty="0">
                <a:latin typeface="Times New Roman"/>
                <a:cs typeface="Times New Roman"/>
              </a:rPr>
              <a:t>t</a:t>
            </a:r>
            <a:r>
              <a:rPr sz="3574" i="1" spc="-582" baseline="-24691" dirty="0">
                <a:latin typeface="Times New Roman"/>
                <a:cs typeface="Times New Roman"/>
              </a:rPr>
              <a:t> </a:t>
            </a:r>
            <a:r>
              <a:rPr sz="1412" spc="-4" dirty="0">
                <a:latin typeface="Times New Roman"/>
                <a:cs typeface="Times New Roman"/>
              </a:rPr>
              <a:t>2</a:t>
            </a:r>
            <a:endParaRPr sz="1412">
              <a:latin typeface="Times New Roman"/>
              <a:cs typeface="Times New Roman"/>
            </a:endParaRPr>
          </a:p>
        </p:txBody>
      </p:sp>
      <p:sp>
        <p:nvSpPr>
          <p:cNvPr id="20" name="object 20"/>
          <p:cNvSpPr txBox="1"/>
          <p:nvPr/>
        </p:nvSpPr>
        <p:spPr>
          <a:xfrm>
            <a:off x="5684071" y="5490934"/>
            <a:ext cx="2618254" cy="380719"/>
          </a:xfrm>
          <a:prstGeom prst="rect">
            <a:avLst/>
          </a:prstGeom>
        </p:spPr>
        <p:txBody>
          <a:bodyPr vert="horz" wrap="square" lIns="0" tIns="14007" rIns="0" bIns="0" rtlCol="0">
            <a:spAutoFit/>
          </a:bodyPr>
          <a:lstStyle/>
          <a:p>
            <a:pPr marL="11206">
              <a:spcBef>
                <a:spcPts val="110"/>
              </a:spcBef>
            </a:pPr>
            <a:r>
              <a:rPr sz="2382" spc="13" dirty="0">
                <a:latin typeface="Symbol"/>
                <a:cs typeface="Symbol"/>
              </a:rPr>
              <a:t></a:t>
            </a:r>
            <a:r>
              <a:rPr sz="2382" spc="13" dirty="0">
                <a:latin typeface="Times New Roman"/>
                <a:cs typeface="Times New Roman"/>
              </a:rPr>
              <a:t> </a:t>
            </a:r>
            <a:r>
              <a:rPr sz="2382" spc="4" dirty="0">
                <a:latin typeface="Times New Roman"/>
                <a:cs typeface="Times New Roman"/>
              </a:rPr>
              <a:t>46.7 </a:t>
            </a:r>
            <a:r>
              <a:rPr sz="2382" i="1" spc="9" dirty="0">
                <a:latin typeface="Times New Roman"/>
                <a:cs typeface="Times New Roman"/>
              </a:rPr>
              <a:t>pesons </a:t>
            </a:r>
            <a:r>
              <a:rPr sz="2382" spc="4" dirty="0">
                <a:latin typeface="Times New Roman"/>
                <a:cs typeface="Times New Roman"/>
              </a:rPr>
              <a:t>/</a:t>
            </a:r>
            <a:r>
              <a:rPr sz="2382" spc="-9" dirty="0">
                <a:latin typeface="Times New Roman"/>
                <a:cs typeface="Times New Roman"/>
              </a:rPr>
              <a:t> </a:t>
            </a:r>
            <a:r>
              <a:rPr sz="2382" i="1" spc="9" dirty="0">
                <a:latin typeface="Times New Roman"/>
                <a:cs typeface="Times New Roman"/>
              </a:rPr>
              <a:t>years</a:t>
            </a:r>
            <a:endParaRPr sz="2382">
              <a:latin typeface="Times New Roman"/>
              <a:cs typeface="Times New Roman"/>
            </a:endParaRPr>
          </a:p>
        </p:txBody>
      </p:sp>
      <p:sp>
        <p:nvSpPr>
          <p:cNvPr id="21" name="object 21"/>
          <p:cNvSpPr txBox="1"/>
          <p:nvPr/>
        </p:nvSpPr>
        <p:spPr>
          <a:xfrm>
            <a:off x="3546437" y="5490934"/>
            <a:ext cx="1118907" cy="380783"/>
          </a:xfrm>
          <a:prstGeom prst="rect">
            <a:avLst/>
          </a:prstGeom>
        </p:spPr>
        <p:txBody>
          <a:bodyPr vert="horz" wrap="square" lIns="0" tIns="14007" rIns="0" bIns="0" rtlCol="0">
            <a:spAutoFit/>
          </a:bodyPr>
          <a:lstStyle/>
          <a:p>
            <a:pPr marL="33619">
              <a:spcBef>
                <a:spcPts val="110"/>
              </a:spcBef>
              <a:tabLst>
                <a:tab pos="627563" algn="l"/>
                <a:tab pos="916690" algn="l"/>
              </a:tabLst>
            </a:pPr>
            <a:r>
              <a:rPr sz="2382" i="1" spc="13" dirty="0">
                <a:latin typeface="Times New Roman"/>
                <a:cs typeface="Times New Roman"/>
              </a:rPr>
              <a:t>D</a:t>
            </a:r>
            <a:r>
              <a:rPr sz="2382" i="1" spc="4" dirty="0">
                <a:latin typeface="Times New Roman"/>
                <a:cs typeface="Times New Roman"/>
              </a:rPr>
              <a:t> </a:t>
            </a:r>
            <a:r>
              <a:rPr sz="2382" spc="13" dirty="0">
                <a:latin typeface="Symbol"/>
                <a:cs typeface="Symbol"/>
              </a:rPr>
              <a:t></a:t>
            </a:r>
            <a:r>
              <a:rPr sz="2382" spc="13" dirty="0">
                <a:latin typeface="Times New Roman"/>
                <a:cs typeface="Times New Roman"/>
              </a:rPr>
              <a:t>	</a:t>
            </a:r>
            <a:r>
              <a:rPr sz="3574" i="1" spc="13" baseline="34979" dirty="0">
                <a:latin typeface="Times New Roman"/>
                <a:cs typeface="Times New Roman"/>
              </a:rPr>
              <a:t>k	</a:t>
            </a:r>
            <a:r>
              <a:rPr sz="2382" spc="13" dirty="0">
                <a:latin typeface="Symbol"/>
                <a:cs typeface="Symbol"/>
              </a:rPr>
              <a:t></a:t>
            </a:r>
            <a:endParaRPr sz="2382">
              <a:latin typeface="Symbol"/>
              <a:cs typeface="Symbol"/>
            </a:endParaRPr>
          </a:p>
        </p:txBody>
      </p:sp>
      <p:sp>
        <p:nvSpPr>
          <p:cNvPr id="22" name="object 22"/>
          <p:cNvSpPr txBox="1"/>
          <p:nvPr/>
        </p:nvSpPr>
        <p:spPr>
          <a:xfrm>
            <a:off x="2310647" y="1445998"/>
            <a:ext cx="5516096" cy="1045362"/>
          </a:xfrm>
          <a:prstGeom prst="rect">
            <a:avLst/>
          </a:prstGeom>
        </p:spPr>
        <p:txBody>
          <a:bodyPr vert="horz" wrap="square" lIns="0" tIns="170890" rIns="0" bIns="0" rtlCol="0">
            <a:spAutoFit/>
          </a:bodyPr>
          <a:lstStyle/>
          <a:p>
            <a:pPr marL="33619">
              <a:spcBef>
                <a:spcPts val="1346"/>
              </a:spcBef>
            </a:pPr>
            <a:r>
              <a:rPr sz="2294" b="1" dirty="0">
                <a:solidFill>
                  <a:srgbClr val="CC0000"/>
                </a:solidFill>
                <a:latin typeface="Times New Roman"/>
                <a:cs typeface="Times New Roman"/>
              </a:rPr>
              <a:t>Solution:</a:t>
            </a:r>
            <a:endParaRPr sz="2294">
              <a:latin typeface="Times New Roman"/>
              <a:cs typeface="Times New Roman"/>
            </a:endParaRPr>
          </a:p>
          <a:p>
            <a:pPr marL="33619">
              <a:spcBef>
                <a:spcPts val="1271"/>
              </a:spcBef>
            </a:pPr>
            <a:r>
              <a:rPr sz="2294" spc="-4" dirty="0">
                <a:solidFill>
                  <a:srgbClr val="650065"/>
                </a:solidFill>
                <a:latin typeface="Times New Roman"/>
                <a:cs typeface="Times New Roman"/>
              </a:rPr>
              <a:t>Development time t</a:t>
            </a:r>
            <a:r>
              <a:rPr sz="2250" spc="-6" baseline="-22875" dirty="0">
                <a:solidFill>
                  <a:srgbClr val="650065"/>
                </a:solidFill>
                <a:latin typeface="Times New Roman"/>
                <a:cs typeface="Times New Roman"/>
              </a:rPr>
              <a:t>d </a:t>
            </a:r>
            <a:r>
              <a:rPr sz="2294" spc="4" dirty="0">
                <a:solidFill>
                  <a:srgbClr val="650065"/>
                </a:solidFill>
                <a:latin typeface="Times New Roman"/>
                <a:cs typeface="Times New Roman"/>
              </a:rPr>
              <a:t>= 25 </a:t>
            </a:r>
            <a:r>
              <a:rPr sz="2294" spc="-4" dirty="0">
                <a:solidFill>
                  <a:srgbClr val="650065"/>
                </a:solidFill>
                <a:latin typeface="Times New Roman"/>
                <a:cs typeface="Times New Roman"/>
              </a:rPr>
              <a:t>months </a:t>
            </a:r>
            <a:r>
              <a:rPr sz="2294" spc="4" dirty="0">
                <a:solidFill>
                  <a:srgbClr val="650065"/>
                </a:solidFill>
                <a:latin typeface="Times New Roman"/>
                <a:cs typeface="Times New Roman"/>
              </a:rPr>
              <a:t>= </a:t>
            </a:r>
            <a:r>
              <a:rPr sz="2294" spc="-4" dirty="0">
                <a:solidFill>
                  <a:srgbClr val="650065"/>
                </a:solidFill>
                <a:latin typeface="Times New Roman"/>
                <a:cs typeface="Times New Roman"/>
              </a:rPr>
              <a:t>2.08</a:t>
            </a:r>
            <a:r>
              <a:rPr sz="2294" spc="-199" dirty="0">
                <a:solidFill>
                  <a:srgbClr val="650065"/>
                </a:solidFill>
                <a:latin typeface="Times New Roman"/>
                <a:cs typeface="Times New Roman"/>
              </a:rPr>
              <a:t> </a:t>
            </a:r>
            <a:r>
              <a:rPr sz="2294" spc="-9" dirty="0">
                <a:solidFill>
                  <a:srgbClr val="650065"/>
                </a:solidFill>
                <a:latin typeface="Times New Roman"/>
                <a:cs typeface="Times New Roman"/>
              </a:rPr>
              <a:t>years</a:t>
            </a:r>
            <a:endParaRPr sz="2294">
              <a:latin typeface="Times New Roman"/>
              <a:cs typeface="Times New Roman"/>
            </a:endParaRPr>
          </a:p>
        </p:txBody>
      </p:sp>
      <p:sp>
        <p:nvSpPr>
          <p:cNvPr id="23" name="object 23"/>
          <p:cNvSpPr txBox="1"/>
          <p:nvPr/>
        </p:nvSpPr>
        <p:spPr>
          <a:xfrm>
            <a:off x="2319617" y="2787373"/>
            <a:ext cx="3518087" cy="365492"/>
          </a:xfrm>
          <a:prstGeom prst="rect">
            <a:avLst/>
          </a:prstGeom>
        </p:spPr>
        <p:txBody>
          <a:bodyPr vert="horz" wrap="square" lIns="0" tIns="12326" rIns="0" bIns="0" rtlCol="0">
            <a:spAutoFit/>
          </a:bodyPr>
          <a:lstStyle/>
          <a:p>
            <a:pPr marL="11206">
              <a:spcBef>
                <a:spcPts val="97"/>
              </a:spcBef>
            </a:pPr>
            <a:r>
              <a:rPr sz="2294" dirty="0">
                <a:solidFill>
                  <a:srgbClr val="650065"/>
                </a:solidFill>
                <a:latin typeface="Times New Roman"/>
                <a:cs typeface="Times New Roman"/>
              </a:rPr>
              <a:t>Total </a:t>
            </a:r>
            <a:r>
              <a:rPr sz="2294" spc="-4" dirty="0">
                <a:solidFill>
                  <a:srgbClr val="650065"/>
                </a:solidFill>
                <a:latin typeface="Times New Roman"/>
                <a:cs typeface="Times New Roman"/>
              </a:rPr>
              <a:t>manpower</a:t>
            </a:r>
            <a:r>
              <a:rPr sz="2294" spc="-40" dirty="0">
                <a:solidFill>
                  <a:srgbClr val="650065"/>
                </a:solidFill>
                <a:latin typeface="Times New Roman"/>
                <a:cs typeface="Times New Roman"/>
              </a:rPr>
              <a:t> </a:t>
            </a:r>
            <a:r>
              <a:rPr sz="2294" spc="-4" dirty="0">
                <a:solidFill>
                  <a:srgbClr val="650065"/>
                </a:solidFill>
                <a:latin typeface="Times New Roman"/>
                <a:cs typeface="Times New Roman"/>
              </a:rPr>
              <a:t>development</a:t>
            </a:r>
            <a:endParaRPr sz="2294">
              <a:latin typeface="Times New Roman"/>
              <a:cs typeface="Times New Roman"/>
            </a:endParaRPr>
          </a:p>
        </p:txBody>
      </p:sp>
      <p:sp>
        <p:nvSpPr>
          <p:cNvPr id="24" name="object 24"/>
          <p:cNvSpPr txBox="1"/>
          <p:nvPr/>
        </p:nvSpPr>
        <p:spPr>
          <a:xfrm>
            <a:off x="2319617" y="3759595"/>
            <a:ext cx="2805953" cy="365492"/>
          </a:xfrm>
          <a:prstGeom prst="rect">
            <a:avLst/>
          </a:prstGeom>
        </p:spPr>
        <p:txBody>
          <a:bodyPr vert="horz" wrap="square" lIns="0" tIns="12326" rIns="0" bIns="0" rtlCol="0">
            <a:spAutoFit/>
          </a:bodyPr>
          <a:lstStyle/>
          <a:p>
            <a:pPr marL="11206">
              <a:spcBef>
                <a:spcPts val="97"/>
              </a:spcBef>
            </a:pPr>
            <a:r>
              <a:rPr sz="2294" spc="-4" dirty="0">
                <a:solidFill>
                  <a:srgbClr val="650065"/>
                </a:solidFill>
                <a:latin typeface="Times New Roman"/>
                <a:cs typeface="Times New Roman"/>
              </a:rPr>
              <a:t>Development peak</a:t>
            </a:r>
            <a:r>
              <a:rPr sz="2294" spc="-40" dirty="0">
                <a:solidFill>
                  <a:srgbClr val="650065"/>
                </a:solidFill>
                <a:latin typeface="Times New Roman"/>
                <a:cs typeface="Times New Roman"/>
              </a:rPr>
              <a:t> </a:t>
            </a:r>
            <a:r>
              <a:rPr sz="2294" spc="-4" dirty="0">
                <a:solidFill>
                  <a:srgbClr val="650065"/>
                </a:solidFill>
                <a:latin typeface="Times New Roman"/>
                <a:cs typeface="Times New Roman"/>
              </a:rPr>
              <a:t>time</a:t>
            </a:r>
            <a:endParaRPr sz="2294">
              <a:latin typeface="Times New Roman"/>
              <a:cs typeface="Times New Roman"/>
            </a:endParaRPr>
          </a:p>
        </p:txBody>
      </p:sp>
      <p:sp>
        <p:nvSpPr>
          <p:cNvPr id="25" name="object 25"/>
          <p:cNvSpPr txBox="1">
            <a:spLocks noGrp="1"/>
          </p:cNvSpPr>
          <p:nvPr>
            <p:ph type="title"/>
          </p:nvPr>
        </p:nvSpPr>
        <p:spPr>
          <a:xfrm>
            <a:off x="898358" y="566430"/>
            <a:ext cx="73098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6" name="object 2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7" name="object 2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162</a:t>
            </a:r>
            <a:endParaRPr sz="1235">
              <a:latin typeface="Arial"/>
              <a:cs typeface="Arial"/>
            </a:endParaRPr>
          </a:p>
        </p:txBody>
      </p:sp>
    </p:spTree>
    <p:extLst>
      <p:ext uri="{BB962C8B-B14F-4D97-AF65-F5344CB8AC3E}">
        <p14:creationId xmlns:p14="http://schemas.microsoft.com/office/powerpoint/2010/main" val="17396461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38335" y="2444666"/>
            <a:ext cx="263899" cy="0"/>
          </a:xfrm>
          <a:custGeom>
            <a:avLst/>
            <a:gdLst/>
            <a:ahLst/>
            <a:cxnLst/>
            <a:rect l="l" t="t" r="r" b="b"/>
            <a:pathLst>
              <a:path w="299085">
                <a:moveTo>
                  <a:pt x="0" y="0"/>
                </a:moveTo>
                <a:lnTo>
                  <a:pt x="298695" y="0"/>
                </a:lnTo>
              </a:path>
            </a:pathLst>
          </a:custGeom>
          <a:ln w="15142">
            <a:solidFill>
              <a:srgbClr val="000000"/>
            </a:solidFill>
          </a:ln>
        </p:spPr>
        <p:txBody>
          <a:bodyPr wrap="square" lIns="0" tIns="0" rIns="0" bIns="0" rtlCol="0"/>
          <a:lstStyle/>
          <a:p>
            <a:endParaRPr sz="1588"/>
          </a:p>
        </p:txBody>
      </p:sp>
      <p:sp>
        <p:nvSpPr>
          <p:cNvPr id="3" name="object 3"/>
          <p:cNvSpPr/>
          <p:nvPr/>
        </p:nvSpPr>
        <p:spPr>
          <a:xfrm>
            <a:off x="5195040" y="2444666"/>
            <a:ext cx="815228" cy="0"/>
          </a:xfrm>
          <a:custGeom>
            <a:avLst/>
            <a:gdLst/>
            <a:ahLst/>
            <a:cxnLst/>
            <a:rect l="l" t="t" r="r" b="b"/>
            <a:pathLst>
              <a:path w="923925">
                <a:moveTo>
                  <a:pt x="0" y="0"/>
                </a:moveTo>
                <a:lnTo>
                  <a:pt x="923552" y="0"/>
                </a:lnTo>
              </a:path>
            </a:pathLst>
          </a:custGeom>
          <a:ln w="15142">
            <a:solidFill>
              <a:srgbClr val="000000"/>
            </a:solidFill>
          </a:ln>
        </p:spPr>
        <p:txBody>
          <a:bodyPr wrap="square" lIns="0" tIns="0" rIns="0" bIns="0" rtlCol="0"/>
          <a:lstStyle/>
          <a:p>
            <a:endParaRPr sz="1588"/>
          </a:p>
        </p:txBody>
      </p:sp>
      <p:sp>
        <p:nvSpPr>
          <p:cNvPr id="4" name="object 4"/>
          <p:cNvSpPr txBox="1"/>
          <p:nvPr/>
        </p:nvSpPr>
        <p:spPr>
          <a:xfrm>
            <a:off x="4218341" y="2379250"/>
            <a:ext cx="116541" cy="237614"/>
          </a:xfrm>
          <a:prstGeom prst="rect">
            <a:avLst/>
          </a:prstGeom>
        </p:spPr>
        <p:txBody>
          <a:bodyPr vert="horz" wrap="square" lIns="0" tIns="13447" rIns="0" bIns="0" rtlCol="0">
            <a:spAutoFit/>
          </a:bodyPr>
          <a:lstStyle/>
          <a:p>
            <a:pPr marL="11206">
              <a:spcBef>
                <a:spcPts val="106"/>
              </a:spcBef>
            </a:pPr>
            <a:r>
              <a:rPr sz="1456" spc="9" dirty="0">
                <a:latin typeface="Times New Roman"/>
                <a:cs typeface="Times New Roman"/>
              </a:rPr>
              <a:t>0</a:t>
            </a:r>
            <a:endParaRPr sz="1456">
              <a:latin typeface="Times New Roman"/>
              <a:cs typeface="Times New Roman"/>
            </a:endParaRPr>
          </a:p>
        </p:txBody>
      </p:sp>
      <p:sp>
        <p:nvSpPr>
          <p:cNvPr id="5" name="object 5"/>
          <p:cNvSpPr txBox="1"/>
          <p:nvPr/>
        </p:nvSpPr>
        <p:spPr>
          <a:xfrm>
            <a:off x="5394959" y="2062288"/>
            <a:ext cx="425263" cy="334466"/>
          </a:xfrm>
          <a:prstGeom prst="rect">
            <a:avLst/>
          </a:prstGeom>
        </p:spPr>
        <p:txBody>
          <a:bodyPr vert="horz" wrap="square" lIns="0" tIns="15128" rIns="0" bIns="0" rtlCol="0">
            <a:spAutoFit/>
          </a:bodyPr>
          <a:lstStyle/>
          <a:p>
            <a:pPr marL="11206">
              <a:spcBef>
                <a:spcPts val="119"/>
              </a:spcBef>
            </a:pPr>
            <a:r>
              <a:rPr sz="2074" spc="18" dirty="0">
                <a:latin typeface="Times New Roman"/>
                <a:cs typeface="Times New Roman"/>
              </a:rPr>
              <a:t>20</a:t>
            </a:r>
            <a:r>
              <a:rPr sz="2074" spc="13" dirty="0">
                <a:latin typeface="Times New Roman"/>
                <a:cs typeface="Times New Roman"/>
              </a:rPr>
              <a:t>2</a:t>
            </a:r>
            <a:endParaRPr sz="2074">
              <a:latin typeface="Times New Roman"/>
              <a:cs typeface="Times New Roman"/>
            </a:endParaRPr>
          </a:p>
        </p:txBody>
      </p:sp>
      <p:sp>
        <p:nvSpPr>
          <p:cNvPr id="6" name="object 6"/>
          <p:cNvSpPr txBox="1"/>
          <p:nvPr/>
        </p:nvSpPr>
        <p:spPr>
          <a:xfrm>
            <a:off x="4618166" y="2351399"/>
            <a:ext cx="262218" cy="334337"/>
          </a:xfrm>
          <a:prstGeom prst="rect">
            <a:avLst/>
          </a:prstGeom>
        </p:spPr>
        <p:txBody>
          <a:bodyPr vert="horz" wrap="square" lIns="0" tIns="15128" rIns="0" bIns="0" rtlCol="0">
            <a:spAutoFit/>
          </a:bodyPr>
          <a:lstStyle/>
          <a:p>
            <a:pPr marL="33619">
              <a:spcBef>
                <a:spcPts val="119"/>
              </a:spcBef>
            </a:pPr>
            <a:r>
              <a:rPr sz="3110" i="1" spc="13" baseline="-26004" dirty="0">
                <a:latin typeface="Times New Roman"/>
                <a:cs typeface="Times New Roman"/>
              </a:rPr>
              <a:t>t</a:t>
            </a:r>
            <a:r>
              <a:rPr sz="3110" i="1" spc="-529" baseline="-26004" dirty="0">
                <a:latin typeface="Times New Roman"/>
                <a:cs typeface="Times New Roman"/>
              </a:rPr>
              <a:t> </a:t>
            </a:r>
            <a:r>
              <a:rPr sz="1456" spc="9" dirty="0">
                <a:latin typeface="Times New Roman"/>
                <a:cs typeface="Times New Roman"/>
              </a:rPr>
              <a:t>3</a:t>
            </a:r>
            <a:endParaRPr sz="1456">
              <a:latin typeface="Times New Roman"/>
              <a:cs typeface="Times New Roman"/>
            </a:endParaRPr>
          </a:p>
        </p:txBody>
      </p:sp>
      <p:sp>
        <p:nvSpPr>
          <p:cNvPr id="7" name="object 7"/>
          <p:cNvSpPr txBox="1"/>
          <p:nvPr/>
        </p:nvSpPr>
        <p:spPr>
          <a:xfrm>
            <a:off x="4727984" y="2619953"/>
            <a:ext cx="116541" cy="237614"/>
          </a:xfrm>
          <a:prstGeom prst="rect">
            <a:avLst/>
          </a:prstGeom>
        </p:spPr>
        <p:txBody>
          <a:bodyPr vert="horz" wrap="square" lIns="0" tIns="13447" rIns="0" bIns="0" rtlCol="0">
            <a:spAutoFit/>
          </a:bodyPr>
          <a:lstStyle/>
          <a:p>
            <a:pPr marL="11206">
              <a:spcBef>
                <a:spcPts val="106"/>
              </a:spcBef>
            </a:pPr>
            <a:r>
              <a:rPr sz="1456" i="1" spc="9" dirty="0">
                <a:latin typeface="Times New Roman"/>
                <a:cs typeface="Times New Roman"/>
              </a:rPr>
              <a:t>d</a:t>
            </a:r>
            <a:endParaRPr sz="1456">
              <a:latin typeface="Times New Roman"/>
              <a:cs typeface="Times New Roman"/>
            </a:endParaRPr>
          </a:p>
        </p:txBody>
      </p:sp>
      <p:sp>
        <p:nvSpPr>
          <p:cNvPr id="8" name="object 8"/>
          <p:cNvSpPr txBox="1"/>
          <p:nvPr/>
        </p:nvSpPr>
        <p:spPr>
          <a:xfrm>
            <a:off x="5176220" y="2472422"/>
            <a:ext cx="825313" cy="334466"/>
          </a:xfrm>
          <a:prstGeom prst="rect">
            <a:avLst/>
          </a:prstGeom>
        </p:spPr>
        <p:txBody>
          <a:bodyPr vert="horz" wrap="square" lIns="0" tIns="15128" rIns="0" bIns="0" rtlCol="0">
            <a:spAutoFit/>
          </a:bodyPr>
          <a:lstStyle/>
          <a:p>
            <a:pPr marL="33619">
              <a:spcBef>
                <a:spcPts val="119"/>
              </a:spcBef>
            </a:pPr>
            <a:r>
              <a:rPr sz="2074" b="1" spc="31" dirty="0">
                <a:latin typeface="Times New Roman"/>
                <a:cs typeface="Times New Roman"/>
              </a:rPr>
              <a:t>(</a:t>
            </a:r>
            <a:r>
              <a:rPr sz="2074" spc="31" dirty="0">
                <a:latin typeface="Times New Roman"/>
                <a:cs typeface="Times New Roman"/>
              </a:rPr>
              <a:t>2</a:t>
            </a:r>
            <a:r>
              <a:rPr sz="2074" b="1" spc="31" dirty="0">
                <a:latin typeface="Times New Roman"/>
                <a:cs typeface="Times New Roman"/>
              </a:rPr>
              <a:t>.</a:t>
            </a:r>
            <a:r>
              <a:rPr sz="2074" spc="31" dirty="0">
                <a:latin typeface="Times New Roman"/>
                <a:cs typeface="Times New Roman"/>
              </a:rPr>
              <a:t>08</a:t>
            </a:r>
            <a:r>
              <a:rPr sz="2074" b="1" spc="31" dirty="0">
                <a:latin typeface="Times New Roman"/>
                <a:cs typeface="Times New Roman"/>
              </a:rPr>
              <a:t>)</a:t>
            </a:r>
            <a:r>
              <a:rPr sz="2184" spc="46" baseline="37037" dirty="0">
                <a:latin typeface="Times New Roman"/>
                <a:cs typeface="Times New Roman"/>
              </a:rPr>
              <a:t>3</a:t>
            </a:r>
            <a:endParaRPr sz="2184" baseline="37037">
              <a:latin typeface="Times New Roman"/>
              <a:cs typeface="Times New Roman"/>
            </a:endParaRPr>
          </a:p>
        </p:txBody>
      </p:sp>
      <p:sp>
        <p:nvSpPr>
          <p:cNvPr id="9" name="object 9"/>
          <p:cNvSpPr txBox="1"/>
          <p:nvPr/>
        </p:nvSpPr>
        <p:spPr>
          <a:xfrm>
            <a:off x="6051623" y="2231720"/>
            <a:ext cx="2469776" cy="334466"/>
          </a:xfrm>
          <a:prstGeom prst="rect">
            <a:avLst/>
          </a:prstGeom>
        </p:spPr>
        <p:txBody>
          <a:bodyPr vert="horz" wrap="square" lIns="0" tIns="15128" rIns="0" bIns="0" rtlCol="0">
            <a:spAutoFit/>
          </a:bodyPr>
          <a:lstStyle/>
          <a:p>
            <a:pPr marL="33619">
              <a:spcBef>
                <a:spcPts val="119"/>
              </a:spcBef>
            </a:pPr>
            <a:r>
              <a:rPr sz="2074" spc="18" dirty="0">
                <a:latin typeface="Symbol"/>
                <a:cs typeface="Symbol"/>
              </a:rPr>
              <a:t></a:t>
            </a:r>
            <a:r>
              <a:rPr sz="2074" spc="-13" dirty="0">
                <a:latin typeface="Times New Roman"/>
                <a:cs typeface="Times New Roman"/>
              </a:rPr>
              <a:t> </a:t>
            </a:r>
            <a:r>
              <a:rPr sz="2074" spc="13" dirty="0">
                <a:latin typeface="Times New Roman"/>
                <a:cs typeface="Times New Roman"/>
              </a:rPr>
              <a:t>22</a:t>
            </a:r>
            <a:r>
              <a:rPr sz="2074" b="1" spc="13" dirty="0">
                <a:latin typeface="Times New Roman"/>
                <a:cs typeface="Times New Roman"/>
              </a:rPr>
              <a:t>.</a:t>
            </a:r>
            <a:r>
              <a:rPr sz="2074" spc="13" dirty="0">
                <a:latin typeface="Times New Roman"/>
                <a:cs typeface="Times New Roman"/>
              </a:rPr>
              <a:t>5</a:t>
            </a:r>
            <a:r>
              <a:rPr sz="2074" spc="-13" dirty="0">
                <a:latin typeface="Times New Roman"/>
                <a:cs typeface="Times New Roman"/>
              </a:rPr>
              <a:t> </a:t>
            </a:r>
            <a:r>
              <a:rPr sz="2074" i="1" spc="13" dirty="0">
                <a:latin typeface="Times New Roman"/>
                <a:cs typeface="Times New Roman"/>
              </a:rPr>
              <a:t>Persons</a:t>
            </a:r>
            <a:r>
              <a:rPr sz="2074" i="1" spc="-185" dirty="0">
                <a:latin typeface="Times New Roman"/>
                <a:cs typeface="Times New Roman"/>
              </a:rPr>
              <a:t> </a:t>
            </a:r>
            <a:r>
              <a:rPr sz="2074" b="1" spc="9" dirty="0">
                <a:latin typeface="Times New Roman"/>
                <a:cs typeface="Times New Roman"/>
              </a:rPr>
              <a:t>/</a:t>
            </a:r>
            <a:r>
              <a:rPr sz="2074" b="1" spc="62" dirty="0">
                <a:latin typeface="Times New Roman"/>
                <a:cs typeface="Times New Roman"/>
              </a:rPr>
              <a:t> </a:t>
            </a:r>
            <a:r>
              <a:rPr sz="2074" i="1" spc="13" dirty="0">
                <a:latin typeface="Times New Roman"/>
                <a:cs typeface="Times New Roman"/>
              </a:rPr>
              <a:t>year</a:t>
            </a:r>
            <a:r>
              <a:rPr sz="2074" i="1" spc="-313" dirty="0">
                <a:latin typeface="Times New Roman"/>
                <a:cs typeface="Times New Roman"/>
              </a:rPr>
              <a:t> </a:t>
            </a:r>
            <a:r>
              <a:rPr sz="2184" spc="13" baseline="35353" dirty="0">
                <a:latin typeface="Times New Roman"/>
                <a:cs typeface="Times New Roman"/>
              </a:rPr>
              <a:t>2</a:t>
            </a:r>
            <a:endParaRPr sz="2184" baseline="35353">
              <a:latin typeface="Times New Roman"/>
              <a:cs typeface="Times New Roman"/>
            </a:endParaRPr>
          </a:p>
        </p:txBody>
      </p:sp>
      <p:sp>
        <p:nvSpPr>
          <p:cNvPr id="10" name="object 10"/>
          <p:cNvSpPr txBox="1"/>
          <p:nvPr/>
        </p:nvSpPr>
        <p:spPr>
          <a:xfrm>
            <a:off x="4006325" y="2231720"/>
            <a:ext cx="1151965" cy="334466"/>
          </a:xfrm>
          <a:prstGeom prst="rect">
            <a:avLst/>
          </a:prstGeom>
        </p:spPr>
        <p:txBody>
          <a:bodyPr vert="horz" wrap="square" lIns="0" tIns="15128" rIns="0" bIns="0" rtlCol="0">
            <a:spAutoFit/>
          </a:bodyPr>
          <a:lstStyle/>
          <a:p>
            <a:pPr marL="33619">
              <a:spcBef>
                <a:spcPts val="119"/>
              </a:spcBef>
              <a:tabLst>
                <a:tab pos="412398" algn="l"/>
                <a:tab pos="696483" algn="l"/>
                <a:tab pos="970481" algn="l"/>
              </a:tabLst>
            </a:pPr>
            <a:r>
              <a:rPr sz="2074" i="1" spc="22" dirty="0">
                <a:latin typeface="Times New Roman"/>
                <a:cs typeface="Times New Roman"/>
              </a:rPr>
              <a:t>D	</a:t>
            </a:r>
            <a:r>
              <a:rPr sz="2074" spc="18" dirty="0">
                <a:latin typeface="Symbol"/>
                <a:cs typeface="Symbol"/>
              </a:rPr>
              <a:t></a:t>
            </a:r>
            <a:r>
              <a:rPr sz="2074" spc="18" dirty="0">
                <a:latin typeface="Times New Roman"/>
                <a:cs typeface="Times New Roman"/>
              </a:rPr>
              <a:t>	</a:t>
            </a:r>
            <a:r>
              <a:rPr sz="3110" i="1" spc="19" baseline="35460" dirty="0">
                <a:latin typeface="Times New Roman"/>
                <a:cs typeface="Times New Roman"/>
              </a:rPr>
              <a:t>k	</a:t>
            </a:r>
            <a:r>
              <a:rPr sz="2074" spc="18" dirty="0">
                <a:latin typeface="Symbol"/>
                <a:cs typeface="Symbol"/>
              </a:rPr>
              <a:t></a:t>
            </a:r>
            <a:endParaRPr sz="2074">
              <a:latin typeface="Symbol"/>
              <a:cs typeface="Symbol"/>
            </a:endParaRPr>
          </a:p>
        </p:txBody>
      </p:sp>
      <p:sp>
        <p:nvSpPr>
          <p:cNvPr id="11" name="object 11"/>
          <p:cNvSpPr txBox="1"/>
          <p:nvPr/>
        </p:nvSpPr>
        <p:spPr>
          <a:xfrm>
            <a:off x="2308405" y="3338703"/>
            <a:ext cx="4466665" cy="2003954"/>
          </a:xfrm>
          <a:prstGeom prst="rect">
            <a:avLst/>
          </a:prstGeom>
        </p:spPr>
        <p:txBody>
          <a:bodyPr vert="horz" wrap="square" lIns="0" tIns="12326" rIns="0" bIns="0" rtlCol="0">
            <a:spAutoFit/>
          </a:bodyPr>
          <a:lstStyle/>
          <a:p>
            <a:pPr marL="22413">
              <a:spcBef>
                <a:spcPts val="97"/>
              </a:spcBef>
            </a:pPr>
            <a:r>
              <a:rPr sz="2294" spc="-4" dirty="0">
                <a:solidFill>
                  <a:srgbClr val="650065"/>
                </a:solidFill>
                <a:latin typeface="Times New Roman"/>
                <a:cs typeface="Times New Roman"/>
              </a:rPr>
              <a:t>Technology</a:t>
            </a:r>
            <a:r>
              <a:rPr sz="2294" spc="-9" dirty="0">
                <a:solidFill>
                  <a:srgbClr val="650065"/>
                </a:solidFill>
                <a:latin typeface="Times New Roman"/>
                <a:cs typeface="Times New Roman"/>
              </a:rPr>
              <a:t> </a:t>
            </a:r>
            <a:r>
              <a:rPr sz="2294" spc="-4" dirty="0">
                <a:solidFill>
                  <a:srgbClr val="650065"/>
                </a:solidFill>
                <a:latin typeface="Times New Roman"/>
                <a:cs typeface="Times New Roman"/>
              </a:rPr>
              <a:t>factor</a:t>
            </a:r>
            <a:endParaRPr sz="2294">
              <a:latin typeface="Times New Roman"/>
              <a:cs typeface="Times New Roman"/>
            </a:endParaRPr>
          </a:p>
          <a:p>
            <a:pPr>
              <a:spcBef>
                <a:spcPts val="13"/>
              </a:spcBef>
            </a:pPr>
            <a:endParaRPr sz="2735">
              <a:latin typeface="Times New Roman"/>
              <a:cs typeface="Times New Roman"/>
            </a:endParaRPr>
          </a:p>
          <a:p>
            <a:pPr marL="2019408">
              <a:lnSpc>
                <a:spcPts val="2855"/>
              </a:lnSpc>
              <a:tabLst>
                <a:tab pos="3954206" algn="l"/>
              </a:tabLst>
            </a:pPr>
            <a:r>
              <a:rPr sz="3044" i="1" spc="13" dirty="0">
                <a:latin typeface="Times New Roman"/>
                <a:cs typeface="Times New Roman"/>
              </a:rPr>
              <a:t>C </a:t>
            </a:r>
            <a:r>
              <a:rPr sz="3044" spc="13" dirty="0">
                <a:latin typeface="Symbol"/>
                <a:cs typeface="Symbol"/>
              </a:rPr>
              <a:t></a:t>
            </a:r>
            <a:r>
              <a:rPr sz="3044" spc="13" dirty="0">
                <a:latin typeface="Times New Roman"/>
                <a:cs typeface="Times New Roman"/>
              </a:rPr>
              <a:t> </a:t>
            </a:r>
            <a:r>
              <a:rPr sz="3044" i="1" spc="13" dirty="0">
                <a:latin typeface="Times New Roman"/>
                <a:cs typeface="Times New Roman"/>
              </a:rPr>
              <a:t>SK</a:t>
            </a:r>
            <a:r>
              <a:rPr sz="3044" i="1" spc="-168" dirty="0">
                <a:latin typeface="Times New Roman"/>
                <a:cs typeface="Times New Roman"/>
              </a:rPr>
              <a:t> </a:t>
            </a:r>
            <a:r>
              <a:rPr sz="2647" spc="39" baseline="43055" dirty="0">
                <a:latin typeface="Symbol"/>
                <a:cs typeface="Symbol"/>
              </a:rPr>
              <a:t></a:t>
            </a:r>
            <a:r>
              <a:rPr sz="2647" spc="39" baseline="43055" dirty="0">
                <a:latin typeface="Times New Roman"/>
                <a:cs typeface="Times New Roman"/>
              </a:rPr>
              <a:t>1/</a:t>
            </a:r>
            <a:r>
              <a:rPr sz="2647" spc="-331" baseline="43055" dirty="0">
                <a:latin typeface="Times New Roman"/>
                <a:cs typeface="Times New Roman"/>
              </a:rPr>
              <a:t> </a:t>
            </a:r>
            <a:r>
              <a:rPr sz="2647" spc="13" baseline="43055" dirty="0">
                <a:latin typeface="Times New Roman"/>
                <a:cs typeface="Times New Roman"/>
              </a:rPr>
              <a:t>3</a:t>
            </a:r>
            <a:r>
              <a:rPr sz="3044" i="1" spc="9" dirty="0">
                <a:latin typeface="Times New Roman"/>
                <a:cs typeface="Times New Roman"/>
              </a:rPr>
              <a:t>t	</a:t>
            </a:r>
            <a:r>
              <a:rPr sz="2647" spc="13" baseline="50000" dirty="0">
                <a:latin typeface="Symbol"/>
                <a:cs typeface="Symbol"/>
              </a:rPr>
              <a:t></a:t>
            </a:r>
            <a:r>
              <a:rPr sz="2647" spc="13" baseline="50000" dirty="0">
                <a:latin typeface="Times New Roman"/>
                <a:cs typeface="Times New Roman"/>
              </a:rPr>
              <a:t>4</a:t>
            </a:r>
            <a:r>
              <a:rPr sz="2647" spc="-390" baseline="50000" dirty="0">
                <a:latin typeface="Times New Roman"/>
                <a:cs typeface="Times New Roman"/>
              </a:rPr>
              <a:t> </a:t>
            </a:r>
            <a:r>
              <a:rPr sz="2647" spc="6" baseline="50000" dirty="0">
                <a:latin typeface="Times New Roman"/>
                <a:cs typeface="Times New Roman"/>
              </a:rPr>
              <a:t>/</a:t>
            </a:r>
            <a:r>
              <a:rPr sz="2647" spc="-377" baseline="50000" dirty="0">
                <a:latin typeface="Times New Roman"/>
                <a:cs typeface="Times New Roman"/>
              </a:rPr>
              <a:t> </a:t>
            </a:r>
            <a:r>
              <a:rPr sz="2647" spc="13" baseline="50000" dirty="0">
                <a:latin typeface="Times New Roman"/>
                <a:cs typeface="Times New Roman"/>
              </a:rPr>
              <a:t>3</a:t>
            </a:r>
            <a:endParaRPr sz="2647" baseline="50000">
              <a:latin typeface="Times New Roman"/>
              <a:cs typeface="Times New Roman"/>
            </a:endParaRPr>
          </a:p>
          <a:p>
            <a:pPr marR="554160" algn="r">
              <a:lnSpc>
                <a:spcPts val="1319"/>
              </a:lnSpc>
            </a:pPr>
            <a:r>
              <a:rPr sz="1765" i="1" spc="9" dirty="0">
                <a:latin typeface="Times New Roman"/>
                <a:cs typeface="Times New Roman"/>
              </a:rPr>
              <a:t>d</a:t>
            </a:r>
            <a:endParaRPr sz="1765">
              <a:latin typeface="Times New Roman"/>
              <a:cs typeface="Times New Roman"/>
            </a:endParaRPr>
          </a:p>
          <a:p>
            <a:pPr>
              <a:spcBef>
                <a:spcPts val="35"/>
              </a:spcBef>
            </a:pPr>
            <a:endParaRPr sz="1588">
              <a:latin typeface="Times New Roman"/>
              <a:cs typeface="Times New Roman"/>
            </a:endParaRPr>
          </a:p>
          <a:p>
            <a:pPr marL="2456460">
              <a:spcBef>
                <a:spcPts val="4"/>
              </a:spcBef>
            </a:pPr>
            <a:r>
              <a:rPr sz="2824" spc="4" dirty="0">
                <a:latin typeface="Times New Roman"/>
                <a:cs typeface="Times New Roman"/>
              </a:rPr>
              <a:t>=</a:t>
            </a:r>
            <a:r>
              <a:rPr sz="2824" spc="-18" dirty="0">
                <a:latin typeface="Times New Roman"/>
                <a:cs typeface="Times New Roman"/>
              </a:rPr>
              <a:t> </a:t>
            </a:r>
            <a:r>
              <a:rPr sz="2824" spc="-4" dirty="0">
                <a:latin typeface="Times New Roman"/>
                <a:cs typeface="Times New Roman"/>
              </a:rPr>
              <a:t>3077</a:t>
            </a:r>
            <a:endParaRPr sz="2824">
              <a:latin typeface="Times New Roman"/>
              <a:cs typeface="Times New Roman"/>
            </a:endParaRPr>
          </a:p>
        </p:txBody>
      </p:sp>
      <p:sp>
        <p:nvSpPr>
          <p:cNvPr id="12" name="object 12"/>
          <p:cNvSpPr txBox="1">
            <a:spLocks noGrp="1"/>
          </p:cNvSpPr>
          <p:nvPr>
            <p:ph type="title"/>
          </p:nvPr>
        </p:nvSpPr>
        <p:spPr>
          <a:xfrm>
            <a:off x="1377475" y="656476"/>
            <a:ext cx="768631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3" name="object 1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4" name="object 1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163</a:t>
            </a:r>
            <a:endParaRPr sz="1235">
              <a:latin typeface="Arial"/>
              <a:cs typeface="Arial"/>
            </a:endParaRPr>
          </a:p>
        </p:txBody>
      </p:sp>
    </p:spTree>
    <p:extLst>
      <p:ext uri="{BB962C8B-B14F-4D97-AF65-F5344CB8AC3E}">
        <p14:creationId xmlns:p14="http://schemas.microsoft.com/office/powerpoint/2010/main" val="12741976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419839"/>
            <a:ext cx="7391960" cy="1644092"/>
          </a:xfrm>
          <a:prstGeom prst="rect">
            <a:avLst/>
          </a:prstGeom>
        </p:spPr>
        <p:txBody>
          <a:bodyPr vert="horz" wrap="square" lIns="0" tIns="172010" rIns="0" bIns="0" rtlCol="0">
            <a:spAutoFit/>
          </a:bodyPr>
          <a:lstStyle/>
          <a:p>
            <a:pPr marL="11206" algn="just">
              <a:spcBef>
                <a:spcPts val="1354"/>
              </a:spcBef>
            </a:pPr>
            <a:r>
              <a:rPr sz="2118" b="1" spc="-4" dirty="0">
                <a:solidFill>
                  <a:srgbClr val="CC0000"/>
                </a:solidFill>
                <a:latin typeface="Times New Roman"/>
                <a:cs typeface="Times New Roman"/>
              </a:rPr>
              <a:t>Example 4.17</a:t>
            </a:r>
            <a:endParaRPr sz="2118">
              <a:latin typeface="Times New Roman"/>
              <a:cs typeface="Times New Roman"/>
            </a:endParaRPr>
          </a:p>
          <a:p>
            <a:pPr marL="11206" marR="4483" algn="just">
              <a:lnSpc>
                <a:spcPct val="99800"/>
              </a:lnSpc>
              <a:spcBef>
                <a:spcPts val="1275"/>
              </a:spcBef>
            </a:pPr>
            <a:r>
              <a:rPr sz="2118" spc="-4" dirty="0">
                <a:solidFill>
                  <a:srgbClr val="650065"/>
                </a:solidFill>
                <a:latin typeface="Times New Roman"/>
                <a:cs typeface="Times New Roman"/>
              </a:rPr>
              <a:t>What </a:t>
            </a:r>
            <a:r>
              <a:rPr sz="2118" spc="-9" dirty="0">
                <a:solidFill>
                  <a:srgbClr val="650065"/>
                </a:solidFill>
                <a:latin typeface="Times New Roman"/>
                <a:cs typeface="Times New Roman"/>
              </a:rPr>
              <a:t>amount </a:t>
            </a:r>
            <a:r>
              <a:rPr sz="2118" spc="-4" dirty="0">
                <a:solidFill>
                  <a:srgbClr val="650065"/>
                </a:solidFill>
                <a:latin typeface="Times New Roman"/>
                <a:cs typeface="Times New Roman"/>
              </a:rPr>
              <a:t>of software </a:t>
            </a:r>
            <a:r>
              <a:rPr sz="2118" dirty="0">
                <a:solidFill>
                  <a:srgbClr val="650065"/>
                </a:solidFill>
                <a:latin typeface="Times New Roman"/>
                <a:cs typeface="Times New Roman"/>
              </a:rPr>
              <a:t>can </a:t>
            </a:r>
            <a:r>
              <a:rPr sz="2118" spc="-9" dirty="0">
                <a:solidFill>
                  <a:srgbClr val="650065"/>
                </a:solidFill>
                <a:latin typeface="Times New Roman"/>
                <a:cs typeface="Times New Roman"/>
              </a:rPr>
              <a:t>be </a:t>
            </a:r>
            <a:r>
              <a:rPr sz="2118" spc="-4" dirty="0">
                <a:solidFill>
                  <a:srgbClr val="650065"/>
                </a:solidFill>
                <a:latin typeface="Times New Roman"/>
                <a:cs typeface="Times New Roman"/>
              </a:rPr>
              <a:t>delivered </a:t>
            </a:r>
            <a:r>
              <a:rPr sz="2118" dirty="0">
                <a:solidFill>
                  <a:srgbClr val="650065"/>
                </a:solidFill>
                <a:latin typeface="Times New Roman"/>
                <a:cs typeface="Times New Roman"/>
              </a:rPr>
              <a:t>in 1 </a:t>
            </a:r>
            <a:r>
              <a:rPr sz="2118" spc="-4" dirty="0">
                <a:solidFill>
                  <a:srgbClr val="650065"/>
                </a:solidFill>
                <a:latin typeface="Times New Roman"/>
                <a:cs typeface="Times New Roman"/>
              </a:rPr>
              <a:t>year 10 </a:t>
            </a:r>
            <a:r>
              <a:rPr sz="2118" spc="-9" dirty="0">
                <a:solidFill>
                  <a:srgbClr val="650065"/>
                </a:solidFill>
                <a:latin typeface="Times New Roman"/>
                <a:cs typeface="Times New Roman"/>
              </a:rPr>
              <a:t>months </a:t>
            </a:r>
            <a:r>
              <a:rPr sz="2118" dirty="0">
                <a:solidFill>
                  <a:srgbClr val="650065"/>
                </a:solidFill>
                <a:latin typeface="Times New Roman"/>
                <a:cs typeface="Times New Roman"/>
              </a:rPr>
              <a:t>in an  </a:t>
            </a:r>
            <a:r>
              <a:rPr sz="2118" spc="-4" dirty="0">
                <a:solidFill>
                  <a:srgbClr val="650065"/>
                </a:solidFill>
                <a:latin typeface="Times New Roman"/>
                <a:cs typeface="Times New Roman"/>
              </a:rPr>
              <a:t>organization whose technology </a:t>
            </a:r>
            <a:r>
              <a:rPr sz="2118" spc="-9" dirty="0">
                <a:solidFill>
                  <a:srgbClr val="650065"/>
                </a:solidFill>
                <a:latin typeface="Times New Roman"/>
                <a:cs typeface="Times New Roman"/>
              </a:rPr>
              <a:t>factor </a:t>
            </a:r>
            <a:r>
              <a:rPr sz="2118" dirty="0">
                <a:solidFill>
                  <a:srgbClr val="650065"/>
                </a:solidFill>
                <a:latin typeface="Times New Roman"/>
                <a:cs typeface="Times New Roman"/>
              </a:rPr>
              <a:t>is </a:t>
            </a:r>
            <a:r>
              <a:rPr sz="2118" spc="-4" dirty="0">
                <a:solidFill>
                  <a:srgbClr val="650065"/>
                </a:solidFill>
                <a:latin typeface="Times New Roman"/>
                <a:cs typeface="Times New Roman"/>
              </a:rPr>
              <a:t>2400 </a:t>
            </a:r>
            <a:r>
              <a:rPr sz="2118" dirty="0">
                <a:solidFill>
                  <a:srgbClr val="650065"/>
                </a:solidFill>
                <a:latin typeface="Times New Roman"/>
                <a:cs typeface="Times New Roman"/>
              </a:rPr>
              <a:t>if a </a:t>
            </a:r>
            <a:r>
              <a:rPr sz="2118" spc="-9" dirty="0">
                <a:solidFill>
                  <a:srgbClr val="650065"/>
                </a:solidFill>
                <a:latin typeface="Times New Roman"/>
                <a:cs typeface="Times New Roman"/>
              </a:rPr>
              <a:t>total </a:t>
            </a:r>
            <a:r>
              <a:rPr sz="2118" spc="-4" dirty="0">
                <a:solidFill>
                  <a:srgbClr val="650065"/>
                </a:solidFill>
                <a:latin typeface="Times New Roman"/>
                <a:cs typeface="Times New Roman"/>
              </a:rPr>
              <a:t>of 25 PY </a:t>
            </a:r>
            <a:r>
              <a:rPr sz="2118" dirty="0">
                <a:solidFill>
                  <a:srgbClr val="650065"/>
                </a:solidFill>
                <a:latin typeface="Times New Roman"/>
                <a:cs typeface="Times New Roman"/>
              </a:rPr>
              <a:t>is  </a:t>
            </a:r>
            <a:r>
              <a:rPr sz="2118" spc="-4" dirty="0">
                <a:solidFill>
                  <a:srgbClr val="650065"/>
                </a:solidFill>
                <a:latin typeface="Times New Roman"/>
                <a:cs typeface="Times New Roman"/>
              </a:rPr>
              <a:t>permitted </a:t>
            </a:r>
            <a:r>
              <a:rPr sz="2118" spc="-9" dirty="0">
                <a:solidFill>
                  <a:srgbClr val="650065"/>
                </a:solidFill>
                <a:latin typeface="Times New Roman"/>
                <a:cs typeface="Times New Roman"/>
              </a:rPr>
              <a:t>for </a:t>
            </a:r>
            <a:r>
              <a:rPr sz="2118" spc="-4" dirty="0">
                <a:solidFill>
                  <a:srgbClr val="650065"/>
                </a:solidFill>
                <a:latin typeface="Times New Roman"/>
                <a:cs typeface="Times New Roman"/>
              </a:rPr>
              <a:t>development</a:t>
            </a:r>
            <a:r>
              <a:rPr sz="2118" spc="4" dirty="0">
                <a:solidFill>
                  <a:srgbClr val="650065"/>
                </a:solidFill>
                <a:latin typeface="Times New Roman"/>
                <a:cs typeface="Times New Roman"/>
              </a:rPr>
              <a:t> </a:t>
            </a:r>
            <a:r>
              <a:rPr sz="2118" spc="-4" dirty="0">
                <a:solidFill>
                  <a:srgbClr val="650065"/>
                </a:solidFill>
                <a:latin typeface="Times New Roman"/>
                <a:cs typeface="Times New Roman"/>
              </a:rPr>
              <a:t>effort.</a:t>
            </a:r>
            <a:endParaRPr sz="2118">
              <a:latin typeface="Times New Roman"/>
              <a:cs typeface="Times New Roman"/>
            </a:endParaRPr>
          </a:p>
        </p:txBody>
      </p:sp>
      <p:sp>
        <p:nvSpPr>
          <p:cNvPr id="3" name="object 3"/>
          <p:cNvSpPr txBox="1">
            <a:spLocks noGrp="1"/>
          </p:cNvSpPr>
          <p:nvPr>
            <p:ph type="title"/>
          </p:nvPr>
        </p:nvSpPr>
        <p:spPr>
          <a:xfrm>
            <a:off x="1475874" y="566430"/>
            <a:ext cx="67323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164</a:t>
            </a:r>
            <a:endParaRPr sz="1235">
              <a:latin typeface="Arial"/>
              <a:cs typeface="Arial"/>
            </a:endParaRPr>
          </a:p>
        </p:txBody>
      </p:sp>
    </p:spTree>
    <p:extLst>
      <p:ext uri="{BB962C8B-B14F-4D97-AF65-F5344CB8AC3E}">
        <p14:creationId xmlns:p14="http://schemas.microsoft.com/office/powerpoint/2010/main" val="272942233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653540"/>
            <a:ext cx="1069601" cy="337238"/>
          </a:xfrm>
          <a:prstGeom prst="rect">
            <a:avLst/>
          </a:prstGeom>
        </p:spPr>
        <p:txBody>
          <a:bodyPr vert="horz" wrap="square" lIns="0" tIns="11206" rIns="0" bIns="0" rtlCol="0">
            <a:spAutoFit/>
          </a:bodyPr>
          <a:lstStyle/>
          <a:p>
            <a:pPr marL="11206">
              <a:spcBef>
                <a:spcPts val="88"/>
              </a:spcBef>
            </a:pPr>
            <a:r>
              <a:rPr sz="2118" b="1" spc="-4" dirty="0">
                <a:solidFill>
                  <a:srgbClr val="CC0000"/>
                </a:solidFill>
                <a:latin typeface="Times New Roman"/>
                <a:cs typeface="Times New Roman"/>
              </a:rPr>
              <a:t>Solution:</a:t>
            </a:r>
            <a:endParaRPr sz="2118">
              <a:latin typeface="Times New Roman"/>
              <a:cs typeface="Times New Roman"/>
            </a:endParaRPr>
          </a:p>
        </p:txBody>
      </p:sp>
      <p:sp>
        <p:nvSpPr>
          <p:cNvPr id="3" name="object 3"/>
          <p:cNvSpPr txBox="1"/>
          <p:nvPr/>
        </p:nvSpPr>
        <p:spPr>
          <a:xfrm>
            <a:off x="6124236" y="3646393"/>
            <a:ext cx="1167093" cy="643653"/>
          </a:xfrm>
          <a:prstGeom prst="rect">
            <a:avLst/>
          </a:prstGeom>
        </p:spPr>
        <p:txBody>
          <a:bodyPr vert="horz" wrap="square" lIns="0" tIns="15128" rIns="0" bIns="0" rtlCol="0">
            <a:spAutoFit/>
          </a:bodyPr>
          <a:lstStyle/>
          <a:p>
            <a:pPr marL="33619">
              <a:lnSpc>
                <a:spcPts val="3106"/>
              </a:lnSpc>
              <a:spcBef>
                <a:spcPts val="119"/>
              </a:spcBef>
              <a:tabLst>
                <a:tab pos="760920" algn="l"/>
              </a:tabLst>
            </a:pPr>
            <a:r>
              <a:rPr sz="2316" spc="-6" baseline="-6349" dirty="0">
                <a:latin typeface="Times New Roman"/>
                <a:cs typeface="Times New Roman"/>
              </a:rPr>
              <a:t>1 /</a:t>
            </a:r>
            <a:r>
              <a:rPr sz="2316" spc="46" baseline="-6349" dirty="0">
                <a:latin typeface="Times New Roman"/>
                <a:cs typeface="Times New Roman"/>
              </a:rPr>
              <a:t> </a:t>
            </a:r>
            <a:r>
              <a:rPr sz="2316" spc="-6" baseline="-6349" dirty="0">
                <a:latin typeface="Times New Roman"/>
                <a:cs typeface="Times New Roman"/>
              </a:rPr>
              <a:t>3</a:t>
            </a:r>
            <a:r>
              <a:rPr sz="2316" spc="-132" baseline="-6349" dirty="0">
                <a:latin typeface="Times New Roman"/>
                <a:cs typeface="Times New Roman"/>
              </a:rPr>
              <a:t> </a:t>
            </a:r>
            <a:r>
              <a:rPr sz="3905" i="1" spc="13" baseline="-29190" dirty="0">
                <a:latin typeface="Times New Roman"/>
                <a:cs typeface="Times New Roman"/>
              </a:rPr>
              <a:t>t	</a:t>
            </a:r>
            <a:r>
              <a:rPr sz="1544" spc="-4" dirty="0">
                <a:latin typeface="Times New Roman"/>
                <a:cs typeface="Times New Roman"/>
              </a:rPr>
              <a:t>4 /</a:t>
            </a:r>
            <a:r>
              <a:rPr sz="1544" spc="-256" dirty="0">
                <a:latin typeface="Times New Roman"/>
                <a:cs typeface="Times New Roman"/>
              </a:rPr>
              <a:t> </a:t>
            </a:r>
            <a:r>
              <a:rPr sz="1544" spc="-4" dirty="0">
                <a:latin typeface="Times New Roman"/>
                <a:cs typeface="Times New Roman"/>
              </a:rPr>
              <a:t>3</a:t>
            </a:r>
            <a:endParaRPr sz="1544">
              <a:latin typeface="Times New Roman"/>
              <a:cs typeface="Times New Roman"/>
            </a:endParaRPr>
          </a:p>
          <a:p>
            <a:pPr marL="68360" algn="ctr">
              <a:lnSpc>
                <a:spcPts val="1835"/>
              </a:lnSpc>
            </a:pPr>
            <a:r>
              <a:rPr sz="1544" i="1" spc="-4" dirty="0">
                <a:latin typeface="Times New Roman"/>
                <a:cs typeface="Times New Roman"/>
              </a:rPr>
              <a:t>d</a:t>
            </a:r>
            <a:endParaRPr sz="1544">
              <a:latin typeface="Times New Roman"/>
              <a:cs typeface="Times New Roman"/>
            </a:endParaRPr>
          </a:p>
        </p:txBody>
      </p:sp>
      <p:sp>
        <p:nvSpPr>
          <p:cNvPr id="4" name="object 4"/>
          <p:cNvSpPr txBox="1"/>
          <p:nvPr/>
        </p:nvSpPr>
        <p:spPr>
          <a:xfrm>
            <a:off x="5089710" y="4410012"/>
            <a:ext cx="3953996" cy="337238"/>
          </a:xfrm>
          <a:prstGeom prst="rect">
            <a:avLst/>
          </a:prstGeom>
        </p:spPr>
        <p:txBody>
          <a:bodyPr vert="horz" wrap="square" lIns="0" tIns="11206" rIns="0" bIns="0" rtlCol="0">
            <a:spAutoFit/>
          </a:bodyPr>
          <a:lstStyle/>
          <a:p>
            <a:pPr marL="11206">
              <a:spcBef>
                <a:spcPts val="88"/>
              </a:spcBef>
            </a:pPr>
            <a:r>
              <a:rPr sz="2118" dirty="0">
                <a:latin typeface="Times New Roman"/>
                <a:cs typeface="Times New Roman"/>
              </a:rPr>
              <a:t>= </a:t>
            </a:r>
            <a:r>
              <a:rPr sz="2118" spc="-4" dirty="0">
                <a:latin typeface="Times New Roman"/>
                <a:cs typeface="Times New Roman"/>
              </a:rPr>
              <a:t>2400 </a:t>
            </a:r>
            <a:r>
              <a:rPr sz="2118" dirty="0">
                <a:latin typeface="Times New Roman"/>
                <a:cs typeface="Times New Roman"/>
              </a:rPr>
              <a:t>x </a:t>
            </a:r>
            <a:r>
              <a:rPr sz="2118" spc="-9" dirty="0">
                <a:latin typeface="Times New Roman"/>
                <a:cs typeface="Times New Roman"/>
              </a:rPr>
              <a:t>5.313 </a:t>
            </a:r>
            <a:r>
              <a:rPr sz="2118" dirty="0">
                <a:latin typeface="Times New Roman"/>
                <a:cs typeface="Times New Roman"/>
              </a:rPr>
              <a:t>x </a:t>
            </a:r>
            <a:r>
              <a:rPr sz="2118" spc="-4" dirty="0">
                <a:latin typeface="Times New Roman"/>
                <a:cs typeface="Times New Roman"/>
              </a:rPr>
              <a:t>2.18 </a:t>
            </a:r>
            <a:r>
              <a:rPr sz="2118" dirty="0">
                <a:latin typeface="Times New Roman"/>
                <a:cs typeface="Times New Roman"/>
              </a:rPr>
              <a:t>= </a:t>
            </a:r>
            <a:r>
              <a:rPr sz="2118" spc="-4" dirty="0">
                <a:latin typeface="Times New Roman"/>
                <a:cs typeface="Times New Roman"/>
              </a:rPr>
              <a:t>27920</a:t>
            </a:r>
            <a:r>
              <a:rPr sz="2118" spc="-62" dirty="0">
                <a:latin typeface="Times New Roman"/>
                <a:cs typeface="Times New Roman"/>
              </a:rPr>
              <a:t> </a:t>
            </a:r>
            <a:r>
              <a:rPr sz="2118" spc="-4" dirty="0">
                <a:latin typeface="Times New Roman"/>
                <a:cs typeface="Times New Roman"/>
              </a:rPr>
              <a:t>LOC</a:t>
            </a:r>
            <a:endParaRPr sz="2118">
              <a:latin typeface="Times New Roman"/>
              <a:cs typeface="Times New Roman"/>
            </a:endParaRPr>
          </a:p>
        </p:txBody>
      </p:sp>
      <p:sp>
        <p:nvSpPr>
          <p:cNvPr id="5" name="object 5"/>
          <p:cNvSpPr txBox="1"/>
          <p:nvPr/>
        </p:nvSpPr>
        <p:spPr>
          <a:xfrm>
            <a:off x="2857499" y="3876584"/>
            <a:ext cx="1147482" cy="365492"/>
          </a:xfrm>
          <a:prstGeom prst="rect">
            <a:avLst/>
          </a:prstGeom>
        </p:spPr>
        <p:txBody>
          <a:bodyPr vert="horz" wrap="square" lIns="0" tIns="12326" rIns="0" bIns="0" rtlCol="0">
            <a:spAutoFit/>
          </a:bodyPr>
          <a:lstStyle/>
          <a:p>
            <a:pPr marL="11206">
              <a:spcBef>
                <a:spcPts val="97"/>
              </a:spcBef>
            </a:pPr>
            <a:r>
              <a:rPr sz="2294" spc="4" dirty="0">
                <a:solidFill>
                  <a:srgbClr val="650065"/>
                </a:solidFill>
                <a:latin typeface="Times New Roman"/>
                <a:cs typeface="Times New Roman"/>
              </a:rPr>
              <a:t>We</a:t>
            </a:r>
            <a:r>
              <a:rPr sz="2294" spc="-97" dirty="0">
                <a:solidFill>
                  <a:srgbClr val="650065"/>
                </a:solidFill>
                <a:latin typeface="Times New Roman"/>
                <a:cs typeface="Times New Roman"/>
              </a:rPr>
              <a:t> </a:t>
            </a:r>
            <a:r>
              <a:rPr sz="2294" dirty="0">
                <a:solidFill>
                  <a:srgbClr val="650065"/>
                </a:solidFill>
                <a:latin typeface="Times New Roman"/>
                <a:cs typeface="Times New Roman"/>
              </a:rPr>
              <a:t>know</a:t>
            </a:r>
            <a:endParaRPr sz="2294">
              <a:latin typeface="Times New Roman"/>
              <a:cs typeface="Times New Roman"/>
            </a:endParaRPr>
          </a:p>
        </p:txBody>
      </p:sp>
      <p:sp>
        <p:nvSpPr>
          <p:cNvPr id="6" name="object 6"/>
          <p:cNvSpPr txBox="1"/>
          <p:nvPr/>
        </p:nvSpPr>
        <p:spPr>
          <a:xfrm>
            <a:off x="4574239" y="1809560"/>
            <a:ext cx="2556062" cy="2464744"/>
          </a:xfrm>
          <a:prstGeom prst="rect">
            <a:avLst/>
          </a:prstGeom>
        </p:spPr>
        <p:txBody>
          <a:bodyPr vert="horz" wrap="square" lIns="0" tIns="11206" rIns="0" bIns="0" rtlCol="0">
            <a:spAutoFit/>
          </a:bodyPr>
          <a:lstStyle/>
          <a:p>
            <a:pPr marL="56032" marR="869622">
              <a:lnSpc>
                <a:spcPct val="149600"/>
              </a:lnSpc>
              <a:spcBef>
                <a:spcPts val="88"/>
              </a:spcBef>
              <a:tabLst>
                <a:tab pos="487482" algn="l"/>
                <a:tab pos="518300" algn="l"/>
              </a:tabLst>
            </a:pPr>
            <a:r>
              <a:rPr sz="2118" dirty="0">
                <a:latin typeface="Times New Roman"/>
                <a:cs typeface="Times New Roman"/>
              </a:rPr>
              <a:t>t</a:t>
            </a:r>
            <a:r>
              <a:rPr sz="2118" baseline="-20833" dirty="0">
                <a:latin typeface="Times New Roman"/>
                <a:cs typeface="Times New Roman"/>
              </a:rPr>
              <a:t>d	</a:t>
            </a:r>
            <a:r>
              <a:rPr sz="2118" dirty="0">
                <a:latin typeface="Times New Roman"/>
                <a:cs typeface="Times New Roman"/>
              </a:rPr>
              <a:t>= </a:t>
            </a:r>
            <a:r>
              <a:rPr sz="2118" spc="-4" dirty="0">
                <a:latin typeface="Times New Roman"/>
                <a:cs typeface="Times New Roman"/>
              </a:rPr>
              <a:t>1.8</a:t>
            </a:r>
            <a:r>
              <a:rPr sz="2118" spc="-66" dirty="0">
                <a:latin typeface="Times New Roman"/>
                <a:cs typeface="Times New Roman"/>
              </a:rPr>
              <a:t> </a:t>
            </a:r>
            <a:r>
              <a:rPr sz="2118" spc="-4" dirty="0">
                <a:latin typeface="Times New Roman"/>
                <a:cs typeface="Times New Roman"/>
              </a:rPr>
              <a:t>years  K</a:t>
            </a:r>
            <a:r>
              <a:rPr sz="2118" spc="-6" baseline="-20833" dirty="0">
                <a:latin typeface="Times New Roman"/>
                <a:cs typeface="Times New Roman"/>
              </a:rPr>
              <a:t>d		</a:t>
            </a:r>
            <a:r>
              <a:rPr sz="2118" dirty="0">
                <a:latin typeface="Times New Roman"/>
                <a:cs typeface="Times New Roman"/>
              </a:rPr>
              <a:t>= </a:t>
            </a:r>
            <a:r>
              <a:rPr sz="2118" spc="-4" dirty="0">
                <a:latin typeface="Times New Roman"/>
                <a:cs typeface="Times New Roman"/>
              </a:rPr>
              <a:t>25</a:t>
            </a:r>
            <a:r>
              <a:rPr sz="2118" spc="-31" dirty="0">
                <a:latin typeface="Times New Roman"/>
                <a:cs typeface="Times New Roman"/>
              </a:rPr>
              <a:t> </a:t>
            </a:r>
            <a:r>
              <a:rPr sz="2118" dirty="0">
                <a:latin typeface="Times New Roman"/>
                <a:cs typeface="Times New Roman"/>
              </a:rPr>
              <a:t>PY</a:t>
            </a:r>
            <a:endParaRPr sz="2118">
              <a:latin typeface="Times New Roman"/>
              <a:cs typeface="Times New Roman"/>
            </a:endParaRPr>
          </a:p>
          <a:p>
            <a:pPr marL="56032">
              <a:spcBef>
                <a:spcPts val="1271"/>
              </a:spcBef>
              <a:tabLst>
                <a:tab pos="518300" algn="l"/>
              </a:tabLst>
            </a:pPr>
            <a:r>
              <a:rPr sz="2118" dirty="0">
                <a:latin typeface="Times New Roman"/>
                <a:cs typeface="Times New Roman"/>
              </a:rPr>
              <a:t>K	= </a:t>
            </a:r>
            <a:r>
              <a:rPr sz="2118" spc="-4" dirty="0">
                <a:latin typeface="Times New Roman"/>
                <a:cs typeface="Times New Roman"/>
              </a:rPr>
              <a:t>25 </a:t>
            </a:r>
            <a:r>
              <a:rPr sz="2118" dirty="0">
                <a:latin typeface="Times New Roman"/>
                <a:cs typeface="Times New Roman"/>
              </a:rPr>
              <a:t>x 6 = </a:t>
            </a:r>
            <a:r>
              <a:rPr sz="2118" spc="-4" dirty="0">
                <a:latin typeface="Times New Roman"/>
                <a:cs typeface="Times New Roman"/>
              </a:rPr>
              <a:t>150</a:t>
            </a:r>
            <a:r>
              <a:rPr sz="2118" spc="-75" dirty="0">
                <a:latin typeface="Times New Roman"/>
                <a:cs typeface="Times New Roman"/>
              </a:rPr>
              <a:t> </a:t>
            </a:r>
            <a:r>
              <a:rPr sz="2118" spc="-4" dirty="0">
                <a:latin typeface="Times New Roman"/>
                <a:cs typeface="Times New Roman"/>
              </a:rPr>
              <a:t>PY</a:t>
            </a:r>
            <a:endParaRPr sz="2118">
              <a:latin typeface="Times New Roman"/>
              <a:cs typeface="Times New Roman"/>
            </a:endParaRPr>
          </a:p>
          <a:p>
            <a:pPr marL="56032">
              <a:spcBef>
                <a:spcPts val="1257"/>
              </a:spcBef>
              <a:tabLst>
                <a:tab pos="503731" algn="l"/>
              </a:tabLst>
            </a:pPr>
            <a:r>
              <a:rPr sz="2118" dirty="0">
                <a:latin typeface="Times New Roman"/>
                <a:cs typeface="Times New Roman"/>
              </a:rPr>
              <a:t>C	=</a:t>
            </a:r>
            <a:r>
              <a:rPr sz="2118" spc="-4" dirty="0">
                <a:latin typeface="Times New Roman"/>
                <a:cs typeface="Times New Roman"/>
              </a:rPr>
              <a:t> 2400</a:t>
            </a:r>
            <a:endParaRPr sz="2118">
              <a:latin typeface="Times New Roman"/>
              <a:cs typeface="Times New Roman"/>
            </a:endParaRPr>
          </a:p>
          <a:p>
            <a:pPr marL="192751">
              <a:spcBef>
                <a:spcPts val="657"/>
              </a:spcBef>
              <a:tabLst>
                <a:tab pos="570970" algn="l"/>
                <a:tab pos="918931" algn="l"/>
              </a:tabLst>
            </a:pPr>
            <a:r>
              <a:rPr sz="2603" i="1" spc="13" dirty="0">
                <a:latin typeface="Times New Roman"/>
                <a:cs typeface="Times New Roman"/>
              </a:rPr>
              <a:t>S	</a:t>
            </a:r>
            <a:r>
              <a:rPr sz="2603" spc="18" dirty="0">
                <a:latin typeface="Symbol"/>
                <a:cs typeface="Symbol"/>
              </a:rPr>
              <a:t></a:t>
            </a:r>
            <a:r>
              <a:rPr sz="2603" spc="18" dirty="0">
                <a:latin typeface="Times New Roman"/>
                <a:cs typeface="Times New Roman"/>
              </a:rPr>
              <a:t>	</a:t>
            </a:r>
            <a:r>
              <a:rPr sz="2603" i="1" spc="18" dirty="0">
                <a:latin typeface="Times New Roman"/>
                <a:cs typeface="Times New Roman"/>
              </a:rPr>
              <a:t>CK</a:t>
            </a:r>
            <a:endParaRPr sz="2603">
              <a:latin typeface="Times New Roman"/>
              <a:cs typeface="Times New Roman"/>
            </a:endParaRPr>
          </a:p>
        </p:txBody>
      </p:sp>
      <p:sp>
        <p:nvSpPr>
          <p:cNvPr id="7" name="object 7"/>
          <p:cNvSpPr txBox="1">
            <a:spLocks noGrp="1"/>
          </p:cNvSpPr>
          <p:nvPr>
            <p:ph type="title"/>
          </p:nvPr>
        </p:nvSpPr>
        <p:spPr>
          <a:xfrm>
            <a:off x="1475874" y="566430"/>
            <a:ext cx="67323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165</a:t>
            </a:r>
            <a:endParaRPr sz="1235">
              <a:latin typeface="Arial"/>
              <a:cs typeface="Arial"/>
            </a:endParaRPr>
          </a:p>
        </p:txBody>
      </p:sp>
    </p:spTree>
    <p:extLst>
      <p:ext uri="{BB962C8B-B14F-4D97-AF65-F5344CB8AC3E}">
        <p14:creationId xmlns:p14="http://schemas.microsoft.com/office/powerpoint/2010/main" val="32420184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1853" y="1280569"/>
            <a:ext cx="7503459" cy="2436232"/>
          </a:xfrm>
          <a:prstGeom prst="rect">
            <a:avLst/>
          </a:prstGeom>
        </p:spPr>
        <p:txBody>
          <a:bodyPr vert="horz" wrap="square" lIns="0" tIns="162485" rIns="0" bIns="0" rtlCol="0">
            <a:spAutoFit/>
          </a:bodyPr>
          <a:lstStyle/>
          <a:p>
            <a:pPr marL="22413" algn="just">
              <a:spcBef>
                <a:spcPts val="1279"/>
              </a:spcBef>
            </a:pPr>
            <a:r>
              <a:rPr sz="2294" b="1" spc="-4" dirty="0">
                <a:solidFill>
                  <a:srgbClr val="CC0000"/>
                </a:solidFill>
                <a:latin typeface="Times New Roman"/>
                <a:cs typeface="Times New Roman"/>
              </a:rPr>
              <a:t>Example</a:t>
            </a:r>
            <a:r>
              <a:rPr sz="2294" b="1" spc="-13" dirty="0">
                <a:solidFill>
                  <a:srgbClr val="CC0000"/>
                </a:solidFill>
                <a:latin typeface="Times New Roman"/>
                <a:cs typeface="Times New Roman"/>
              </a:rPr>
              <a:t> </a:t>
            </a:r>
            <a:r>
              <a:rPr sz="2294" b="1" spc="-4" dirty="0">
                <a:solidFill>
                  <a:srgbClr val="CC0000"/>
                </a:solidFill>
                <a:latin typeface="Times New Roman"/>
                <a:cs typeface="Times New Roman"/>
              </a:rPr>
              <a:t>4.18</a:t>
            </a:r>
            <a:endParaRPr sz="2294">
              <a:latin typeface="Times New Roman"/>
              <a:cs typeface="Times New Roman"/>
            </a:endParaRPr>
          </a:p>
          <a:p>
            <a:pPr marL="89092" marR="36981" algn="just">
              <a:lnSpc>
                <a:spcPct val="100099"/>
              </a:lnSpc>
              <a:spcBef>
                <a:spcPts val="1204"/>
              </a:spcBef>
            </a:pPr>
            <a:r>
              <a:rPr sz="2294" dirty="0">
                <a:solidFill>
                  <a:srgbClr val="0000CC"/>
                </a:solidFill>
                <a:latin typeface="Times New Roman"/>
                <a:cs typeface="Times New Roman"/>
              </a:rPr>
              <a:t>The </a:t>
            </a:r>
            <a:r>
              <a:rPr sz="2294" spc="-4" dirty="0">
                <a:solidFill>
                  <a:srgbClr val="0000CC"/>
                </a:solidFill>
                <a:latin typeface="Times New Roman"/>
                <a:cs typeface="Times New Roman"/>
              </a:rPr>
              <a:t>software development organization developing </a:t>
            </a:r>
            <a:r>
              <a:rPr sz="2294" spc="-9" dirty="0">
                <a:solidFill>
                  <a:srgbClr val="0000CC"/>
                </a:solidFill>
                <a:latin typeface="Times New Roman"/>
                <a:cs typeface="Times New Roman"/>
              </a:rPr>
              <a:t>real </a:t>
            </a:r>
            <a:r>
              <a:rPr sz="2294" dirty="0">
                <a:solidFill>
                  <a:srgbClr val="0000CC"/>
                </a:solidFill>
                <a:latin typeface="Times New Roman"/>
                <a:cs typeface="Times New Roman"/>
              </a:rPr>
              <a:t>time  </a:t>
            </a:r>
            <a:r>
              <a:rPr sz="2294" spc="-4" dirty="0">
                <a:solidFill>
                  <a:srgbClr val="0000CC"/>
                </a:solidFill>
                <a:latin typeface="Times New Roman"/>
                <a:cs typeface="Times New Roman"/>
              </a:rPr>
              <a:t>software has </a:t>
            </a:r>
            <a:r>
              <a:rPr sz="2294" dirty="0">
                <a:solidFill>
                  <a:srgbClr val="0000CC"/>
                </a:solidFill>
                <a:latin typeface="Times New Roman"/>
                <a:cs typeface="Times New Roman"/>
              </a:rPr>
              <a:t>been </a:t>
            </a:r>
            <a:r>
              <a:rPr sz="2294" spc="-4" dirty="0">
                <a:solidFill>
                  <a:srgbClr val="0000CC"/>
                </a:solidFill>
                <a:latin typeface="Times New Roman"/>
                <a:cs typeface="Times New Roman"/>
              </a:rPr>
              <a:t>assessed </a:t>
            </a:r>
            <a:r>
              <a:rPr sz="2294" dirty="0">
                <a:solidFill>
                  <a:srgbClr val="0000CC"/>
                </a:solidFill>
                <a:latin typeface="Times New Roman"/>
                <a:cs typeface="Times New Roman"/>
              </a:rPr>
              <a:t>at </a:t>
            </a:r>
            <a:r>
              <a:rPr sz="2294" spc="-4" dirty="0">
                <a:solidFill>
                  <a:srgbClr val="0000CC"/>
                </a:solidFill>
                <a:latin typeface="Times New Roman"/>
                <a:cs typeface="Times New Roman"/>
              </a:rPr>
              <a:t>technology factor of </a:t>
            </a:r>
            <a:r>
              <a:rPr sz="2294" dirty="0">
                <a:solidFill>
                  <a:srgbClr val="0000CC"/>
                </a:solidFill>
                <a:latin typeface="Times New Roman"/>
                <a:cs typeface="Times New Roman"/>
              </a:rPr>
              <a:t>2200. The  </a:t>
            </a:r>
            <a:r>
              <a:rPr sz="2294" spc="-4" dirty="0">
                <a:solidFill>
                  <a:srgbClr val="0000CC"/>
                </a:solidFill>
                <a:latin typeface="Times New Roman"/>
                <a:cs typeface="Times New Roman"/>
              </a:rPr>
              <a:t>maximum </a:t>
            </a:r>
            <a:r>
              <a:rPr sz="2294" dirty="0">
                <a:solidFill>
                  <a:srgbClr val="0000CC"/>
                </a:solidFill>
                <a:latin typeface="Times New Roman"/>
                <a:cs typeface="Times New Roman"/>
              </a:rPr>
              <a:t>value </a:t>
            </a:r>
            <a:r>
              <a:rPr sz="2294" spc="4" dirty="0">
                <a:solidFill>
                  <a:srgbClr val="0000CC"/>
                </a:solidFill>
                <a:latin typeface="Times New Roman"/>
                <a:cs typeface="Times New Roman"/>
              </a:rPr>
              <a:t>of </a:t>
            </a:r>
            <a:r>
              <a:rPr sz="2294" spc="-4" dirty="0">
                <a:solidFill>
                  <a:srgbClr val="0000CC"/>
                </a:solidFill>
                <a:latin typeface="Times New Roman"/>
                <a:cs typeface="Times New Roman"/>
              </a:rPr>
              <a:t>manpower </a:t>
            </a:r>
            <a:r>
              <a:rPr sz="2294" dirty="0">
                <a:solidFill>
                  <a:srgbClr val="0000CC"/>
                </a:solidFill>
                <a:latin typeface="Times New Roman"/>
                <a:cs typeface="Times New Roman"/>
              </a:rPr>
              <a:t>build </a:t>
            </a:r>
            <a:r>
              <a:rPr sz="2294" spc="4" dirty="0">
                <a:solidFill>
                  <a:srgbClr val="0000CC"/>
                </a:solidFill>
                <a:latin typeface="Times New Roman"/>
                <a:cs typeface="Times New Roman"/>
              </a:rPr>
              <a:t>up </a:t>
            </a:r>
            <a:r>
              <a:rPr sz="2294" dirty="0">
                <a:solidFill>
                  <a:srgbClr val="0000CC"/>
                </a:solidFill>
                <a:latin typeface="Times New Roman"/>
                <a:cs typeface="Times New Roman"/>
              </a:rPr>
              <a:t>for this type </a:t>
            </a:r>
            <a:r>
              <a:rPr sz="2294" spc="-4" dirty="0">
                <a:solidFill>
                  <a:srgbClr val="0000CC"/>
                </a:solidFill>
                <a:latin typeface="Times New Roman"/>
                <a:cs typeface="Times New Roman"/>
              </a:rPr>
              <a:t>of  software is </a:t>
            </a:r>
            <a:r>
              <a:rPr sz="2294" dirty="0">
                <a:solidFill>
                  <a:srgbClr val="0000CC"/>
                </a:solidFill>
                <a:latin typeface="Times New Roman"/>
                <a:cs typeface="Times New Roman"/>
              </a:rPr>
              <a:t>D</a:t>
            </a:r>
            <a:r>
              <a:rPr sz="2250" baseline="-22875" dirty="0">
                <a:solidFill>
                  <a:srgbClr val="0000CC"/>
                </a:solidFill>
                <a:latin typeface="Times New Roman"/>
                <a:cs typeface="Times New Roman"/>
              </a:rPr>
              <a:t>o</a:t>
            </a:r>
            <a:r>
              <a:rPr sz="2294" dirty="0">
                <a:solidFill>
                  <a:srgbClr val="0000CC"/>
                </a:solidFill>
                <a:latin typeface="Times New Roman"/>
                <a:cs typeface="Times New Roman"/>
              </a:rPr>
              <a:t>=7.5. The </a:t>
            </a:r>
            <a:r>
              <a:rPr sz="2294" spc="-4" dirty="0">
                <a:solidFill>
                  <a:srgbClr val="0000CC"/>
                </a:solidFill>
                <a:latin typeface="Times New Roman"/>
                <a:cs typeface="Times New Roman"/>
              </a:rPr>
              <a:t>estimated size </a:t>
            </a:r>
            <a:r>
              <a:rPr sz="2294" dirty="0">
                <a:solidFill>
                  <a:srgbClr val="0000CC"/>
                </a:solidFill>
                <a:latin typeface="Times New Roman"/>
                <a:cs typeface="Times New Roman"/>
              </a:rPr>
              <a:t>to </a:t>
            </a:r>
            <a:r>
              <a:rPr sz="2294" spc="4" dirty="0">
                <a:solidFill>
                  <a:srgbClr val="0000CC"/>
                </a:solidFill>
                <a:latin typeface="Times New Roman"/>
                <a:cs typeface="Times New Roman"/>
              </a:rPr>
              <a:t>be </a:t>
            </a:r>
            <a:r>
              <a:rPr sz="2294" spc="-4" dirty="0">
                <a:solidFill>
                  <a:srgbClr val="0000CC"/>
                </a:solidFill>
                <a:latin typeface="Times New Roman"/>
                <a:cs typeface="Times New Roman"/>
              </a:rPr>
              <a:t>developed is  S=55000</a:t>
            </a:r>
            <a:r>
              <a:rPr sz="2294" spc="-9" dirty="0">
                <a:solidFill>
                  <a:srgbClr val="0000CC"/>
                </a:solidFill>
                <a:latin typeface="Times New Roman"/>
                <a:cs typeface="Times New Roman"/>
              </a:rPr>
              <a:t> </a:t>
            </a:r>
            <a:r>
              <a:rPr sz="2294" dirty="0">
                <a:solidFill>
                  <a:srgbClr val="0000CC"/>
                </a:solidFill>
                <a:latin typeface="Times New Roman"/>
                <a:cs typeface="Times New Roman"/>
              </a:rPr>
              <a:t>LOC.</a:t>
            </a:r>
            <a:endParaRPr sz="2294">
              <a:latin typeface="Times New Roman"/>
              <a:cs typeface="Times New Roman"/>
            </a:endParaRPr>
          </a:p>
        </p:txBody>
      </p:sp>
      <p:sp>
        <p:nvSpPr>
          <p:cNvPr id="3" name="object 3"/>
          <p:cNvSpPr txBox="1"/>
          <p:nvPr/>
        </p:nvSpPr>
        <p:spPr>
          <a:xfrm>
            <a:off x="2265823" y="3847002"/>
            <a:ext cx="4978774" cy="718537"/>
          </a:xfrm>
          <a:prstGeom prst="rect">
            <a:avLst/>
          </a:prstGeom>
        </p:spPr>
        <p:txBody>
          <a:bodyPr vert="horz" wrap="square" lIns="0" tIns="12326" rIns="0" bIns="0" rtlCol="0">
            <a:spAutoFit/>
          </a:bodyPr>
          <a:lstStyle/>
          <a:p>
            <a:pPr marL="313221" marR="4483" indent="-302575">
              <a:spcBef>
                <a:spcPts val="97"/>
              </a:spcBef>
              <a:tabLst>
                <a:tab pos="1952729" algn="l"/>
                <a:tab pos="2081604" algn="l"/>
                <a:tab pos="2625118" algn="l"/>
                <a:tab pos="3460001" algn="l"/>
                <a:tab pos="3574307" algn="l"/>
                <a:tab pos="4377251" algn="l"/>
              </a:tabLst>
            </a:pPr>
            <a:r>
              <a:rPr sz="2294" spc="-9" dirty="0">
                <a:solidFill>
                  <a:srgbClr val="650065"/>
                </a:solidFill>
                <a:latin typeface="Times New Roman"/>
                <a:cs typeface="Times New Roman"/>
              </a:rPr>
              <a:t>(</a:t>
            </a:r>
            <a:r>
              <a:rPr sz="2294" spc="-4" dirty="0">
                <a:solidFill>
                  <a:srgbClr val="650065"/>
                </a:solidFill>
                <a:latin typeface="Times New Roman"/>
                <a:cs typeface="Times New Roman"/>
              </a:rPr>
              <a:t>a</a:t>
            </a:r>
            <a:r>
              <a:rPr sz="2294" dirty="0">
                <a:solidFill>
                  <a:srgbClr val="650065"/>
                </a:solidFill>
                <a:latin typeface="Times New Roman"/>
                <a:cs typeface="Times New Roman"/>
              </a:rPr>
              <a:t>)</a:t>
            </a:r>
            <a:r>
              <a:rPr sz="2294" spc="-9" dirty="0">
                <a:solidFill>
                  <a:srgbClr val="650065"/>
                </a:solidFill>
                <a:latin typeface="Times New Roman"/>
                <a:cs typeface="Times New Roman"/>
              </a:rPr>
              <a:t> </a:t>
            </a:r>
            <a:r>
              <a:rPr sz="2294" dirty="0">
                <a:solidFill>
                  <a:srgbClr val="650065"/>
                </a:solidFill>
                <a:latin typeface="Times New Roman"/>
                <a:cs typeface="Times New Roman"/>
              </a:rPr>
              <a:t>D</a:t>
            </a:r>
            <a:r>
              <a:rPr sz="2294" spc="-4" dirty="0">
                <a:solidFill>
                  <a:srgbClr val="650065"/>
                </a:solidFill>
                <a:latin typeface="Times New Roman"/>
                <a:cs typeface="Times New Roman"/>
              </a:rPr>
              <a:t>e</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e</a:t>
            </a:r>
            <a:r>
              <a:rPr sz="2294" spc="-9" dirty="0">
                <a:solidFill>
                  <a:srgbClr val="650065"/>
                </a:solidFill>
                <a:latin typeface="Times New Roman"/>
                <a:cs typeface="Times New Roman"/>
              </a:rPr>
              <a:t>rmi</a:t>
            </a:r>
            <a:r>
              <a:rPr sz="2294" spc="4" dirty="0">
                <a:solidFill>
                  <a:srgbClr val="650065"/>
                </a:solidFill>
                <a:latin typeface="Times New Roman"/>
                <a:cs typeface="Times New Roman"/>
              </a:rPr>
              <a:t>ne</a:t>
            </a:r>
            <a:r>
              <a:rPr sz="2294" dirty="0">
                <a:solidFill>
                  <a:srgbClr val="650065"/>
                </a:solidFill>
                <a:latin typeface="Times New Roman"/>
                <a:cs typeface="Times New Roman"/>
              </a:rPr>
              <a:t>	</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he</a:t>
            </a:r>
            <a:r>
              <a:rPr sz="2294" dirty="0">
                <a:solidFill>
                  <a:srgbClr val="650065"/>
                </a:solidFill>
                <a:latin typeface="Times New Roman"/>
                <a:cs typeface="Times New Roman"/>
              </a:rPr>
              <a:t>	</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ot</a:t>
            </a:r>
            <a:r>
              <a:rPr sz="2294" spc="-4" dirty="0">
                <a:solidFill>
                  <a:srgbClr val="650065"/>
                </a:solidFill>
                <a:latin typeface="Times New Roman"/>
                <a:cs typeface="Times New Roman"/>
              </a:rPr>
              <a:t>a</a:t>
            </a:r>
            <a:r>
              <a:rPr sz="2294" dirty="0">
                <a:solidFill>
                  <a:srgbClr val="650065"/>
                </a:solidFill>
                <a:latin typeface="Times New Roman"/>
                <a:cs typeface="Times New Roman"/>
              </a:rPr>
              <a:t>l	</a:t>
            </a:r>
            <a:r>
              <a:rPr sz="2294" spc="4" dirty="0">
                <a:solidFill>
                  <a:srgbClr val="650065"/>
                </a:solidFill>
                <a:latin typeface="Times New Roman"/>
                <a:cs typeface="Times New Roman"/>
              </a:rPr>
              <a:t>d</a:t>
            </a:r>
            <a:r>
              <a:rPr sz="2294" spc="-4" dirty="0">
                <a:solidFill>
                  <a:srgbClr val="650065"/>
                </a:solidFill>
                <a:latin typeface="Times New Roman"/>
                <a:cs typeface="Times New Roman"/>
              </a:rPr>
              <a:t>e</a:t>
            </a:r>
            <a:r>
              <a:rPr sz="2294" spc="4" dirty="0">
                <a:solidFill>
                  <a:srgbClr val="650065"/>
                </a:solidFill>
                <a:latin typeface="Times New Roman"/>
                <a:cs typeface="Times New Roman"/>
              </a:rPr>
              <a:t>v</a:t>
            </a:r>
            <a:r>
              <a:rPr sz="2294" spc="-4" dirty="0">
                <a:solidFill>
                  <a:srgbClr val="650065"/>
                </a:solidFill>
                <a:latin typeface="Times New Roman"/>
                <a:cs typeface="Times New Roman"/>
              </a:rPr>
              <a:t>e</a:t>
            </a:r>
            <a:r>
              <a:rPr sz="2294" spc="-9" dirty="0">
                <a:solidFill>
                  <a:srgbClr val="650065"/>
                </a:solidFill>
                <a:latin typeface="Times New Roman"/>
                <a:cs typeface="Times New Roman"/>
              </a:rPr>
              <a:t>lo</a:t>
            </a:r>
            <a:r>
              <a:rPr sz="2294" spc="4" dirty="0">
                <a:solidFill>
                  <a:srgbClr val="650065"/>
                </a:solidFill>
                <a:latin typeface="Times New Roman"/>
                <a:cs typeface="Times New Roman"/>
              </a:rPr>
              <a:t>p</a:t>
            </a:r>
            <a:r>
              <a:rPr sz="2294" spc="-9" dirty="0">
                <a:solidFill>
                  <a:srgbClr val="650065"/>
                </a:solidFill>
                <a:latin typeface="Times New Roman"/>
                <a:cs typeface="Times New Roman"/>
              </a:rPr>
              <a:t>m</a:t>
            </a:r>
            <a:r>
              <a:rPr sz="2294" spc="-4" dirty="0">
                <a:solidFill>
                  <a:srgbClr val="650065"/>
                </a:solidFill>
                <a:latin typeface="Times New Roman"/>
                <a:cs typeface="Times New Roman"/>
              </a:rPr>
              <a:t>e</a:t>
            </a:r>
            <a:r>
              <a:rPr sz="2294" spc="4" dirty="0">
                <a:solidFill>
                  <a:srgbClr val="650065"/>
                </a:solidFill>
                <a:latin typeface="Times New Roman"/>
                <a:cs typeface="Times New Roman"/>
              </a:rPr>
              <a:t>n</a:t>
            </a:r>
            <a:r>
              <a:rPr sz="2294" dirty="0">
                <a:solidFill>
                  <a:srgbClr val="650065"/>
                </a:solidFill>
                <a:latin typeface="Times New Roman"/>
                <a:cs typeface="Times New Roman"/>
              </a:rPr>
              <a:t>t  </a:t>
            </a:r>
            <a:r>
              <a:rPr sz="2294" spc="-4" dirty="0">
                <a:solidFill>
                  <a:srgbClr val="650065"/>
                </a:solidFill>
                <a:latin typeface="Times New Roman"/>
                <a:cs typeface="Times New Roman"/>
              </a:rPr>
              <a:t>development		manpower		cost,	</a:t>
            </a:r>
            <a:r>
              <a:rPr sz="2294" dirty="0">
                <a:solidFill>
                  <a:srgbClr val="650065"/>
                </a:solidFill>
                <a:latin typeface="Times New Roman"/>
                <a:cs typeface="Times New Roman"/>
              </a:rPr>
              <a:t>the</a:t>
            </a:r>
            <a:endParaRPr sz="2294">
              <a:latin typeface="Times New Roman"/>
              <a:cs typeface="Times New Roman"/>
            </a:endParaRPr>
          </a:p>
        </p:txBody>
      </p:sp>
      <p:sp>
        <p:nvSpPr>
          <p:cNvPr id="4" name="object 4"/>
          <p:cNvSpPr txBox="1"/>
          <p:nvPr/>
        </p:nvSpPr>
        <p:spPr>
          <a:xfrm>
            <a:off x="7249300" y="3847002"/>
            <a:ext cx="1107701" cy="718537"/>
          </a:xfrm>
          <a:prstGeom prst="rect">
            <a:avLst/>
          </a:prstGeom>
        </p:spPr>
        <p:txBody>
          <a:bodyPr vert="horz" wrap="square" lIns="0" tIns="12326" rIns="0" bIns="0" rtlCol="0">
            <a:spAutoFit/>
          </a:bodyPr>
          <a:lstStyle/>
          <a:p>
            <a:pPr marL="11206" marR="4483" indent="287446">
              <a:spcBef>
                <a:spcPts val="97"/>
              </a:spcBef>
            </a:pPr>
            <a:r>
              <a:rPr sz="2294" spc="-4" dirty="0">
                <a:solidFill>
                  <a:srgbClr val="650065"/>
                </a:solidFill>
                <a:latin typeface="Times New Roman"/>
                <a:cs typeface="Times New Roman"/>
              </a:rPr>
              <a:t>time,  </a:t>
            </a:r>
            <a:r>
              <a:rPr sz="2294" spc="4" dirty="0">
                <a:solidFill>
                  <a:srgbClr val="650065"/>
                </a:solidFill>
                <a:latin typeface="Times New Roman"/>
                <a:cs typeface="Times New Roman"/>
              </a:rPr>
              <a:t>d</a:t>
            </a:r>
            <a:r>
              <a:rPr sz="2294" spc="-9" dirty="0">
                <a:solidFill>
                  <a:srgbClr val="650065"/>
                </a:solidFill>
                <a:latin typeface="Times New Roman"/>
                <a:cs typeface="Times New Roman"/>
              </a:rPr>
              <a:t>iffi</a:t>
            </a:r>
            <a:r>
              <a:rPr sz="2294" spc="-4" dirty="0">
                <a:solidFill>
                  <a:srgbClr val="650065"/>
                </a:solidFill>
                <a:latin typeface="Times New Roman"/>
                <a:cs typeface="Times New Roman"/>
              </a:rPr>
              <a:t>c</a:t>
            </a:r>
            <a:r>
              <a:rPr sz="2294" spc="4" dirty="0">
                <a:solidFill>
                  <a:srgbClr val="650065"/>
                </a:solidFill>
                <a:latin typeface="Times New Roman"/>
                <a:cs typeface="Times New Roman"/>
              </a:rPr>
              <a:t>u</a:t>
            </a:r>
            <a:r>
              <a:rPr sz="2294" spc="-9" dirty="0">
                <a:solidFill>
                  <a:srgbClr val="650065"/>
                </a:solidFill>
                <a:latin typeface="Times New Roman"/>
                <a:cs typeface="Times New Roman"/>
              </a:rPr>
              <a:t>lt</a:t>
            </a:r>
            <a:r>
              <a:rPr sz="2294" spc="4" dirty="0">
                <a:solidFill>
                  <a:srgbClr val="650065"/>
                </a:solidFill>
                <a:latin typeface="Times New Roman"/>
                <a:cs typeface="Times New Roman"/>
              </a:rPr>
              <a:t>y</a:t>
            </a:r>
            <a:endParaRPr sz="2294">
              <a:latin typeface="Times New Roman"/>
              <a:cs typeface="Times New Roman"/>
            </a:endParaRPr>
          </a:p>
        </p:txBody>
      </p:sp>
      <p:sp>
        <p:nvSpPr>
          <p:cNvPr id="5" name="object 5"/>
          <p:cNvSpPr txBox="1"/>
          <p:nvPr/>
        </p:nvSpPr>
        <p:spPr>
          <a:xfrm>
            <a:off x="8444740" y="3847002"/>
            <a:ext cx="1213597" cy="718537"/>
          </a:xfrm>
          <a:prstGeom prst="rect">
            <a:avLst/>
          </a:prstGeom>
        </p:spPr>
        <p:txBody>
          <a:bodyPr vert="horz" wrap="square" lIns="0" tIns="12326" rIns="0" bIns="0" rtlCol="0">
            <a:spAutoFit/>
          </a:bodyPr>
          <a:lstStyle/>
          <a:p>
            <a:pPr marL="163054" marR="4483" indent="-152408">
              <a:spcBef>
                <a:spcPts val="97"/>
              </a:spcBef>
              <a:tabLst>
                <a:tab pos="683035" algn="l"/>
                <a:tab pos="844407" algn="l"/>
              </a:tabLst>
            </a:pPr>
            <a:r>
              <a:rPr sz="2294" spc="-9" dirty="0">
                <a:solidFill>
                  <a:srgbClr val="650065"/>
                </a:solidFill>
                <a:latin typeface="Times New Roman"/>
                <a:cs typeface="Times New Roman"/>
              </a:rPr>
              <a:t>t</a:t>
            </a:r>
            <a:r>
              <a:rPr sz="2294" spc="4" dirty="0">
                <a:solidFill>
                  <a:srgbClr val="650065"/>
                </a:solidFill>
                <a:latin typeface="Times New Roman"/>
                <a:cs typeface="Times New Roman"/>
              </a:rPr>
              <a:t>he</a:t>
            </a:r>
            <a:r>
              <a:rPr sz="2294" dirty="0">
                <a:solidFill>
                  <a:srgbClr val="650065"/>
                </a:solidFill>
                <a:latin typeface="Times New Roman"/>
                <a:cs typeface="Times New Roman"/>
              </a:rPr>
              <a:t>	</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o</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a</a:t>
            </a:r>
            <a:r>
              <a:rPr sz="2294" dirty="0">
                <a:solidFill>
                  <a:srgbClr val="650065"/>
                </a:solidFill>
                <a:latin typeface="Times New Roman"/>
                <a:cs typeface="Times New Roman"/>
              </a:rPr>
              <a:t>l  </a:t>
            </a:r>
            <a:r>
              <a:rPr sz="2294" spc="-4" dirty="0">
                <a:solidFill>
                  <a:srgbClr val="650065"/>
                </a:solidFill>
                <a:latin typeface="Times New Roman"/>
                <a:cs typeface="Times New Roman"/>
              </a:rPr>
              <a:t>a</a:t>
            </a:r>
            <a:r>
              <a:rPr sz="2294" spc="-9" dirty="0">
                <a:solidFill>
                  <a:srgbClr val="650065"/>
                </a:solidFill>
                <a:latin typeface="Times New Roman"/>
                <a:cs typeface="Times New Roman"/>
              </a:rPr>
              <a:t>n</a:t>
            </a:r>
            <a:r>
              <a:rPr sz="2294" spc="4" dirty="0">
                <a:solidFill>
                  <a:srgbClr val="650065"/>
                </a:solidFill>
                <a:latin typeface="Times New Roman"/>
                <a:cs typeface="Times New Roman"/>
              </a:rPr>
              <a:t>d</a:t>
            </a:r>
            <a:r>
              <a:rPr sz="2294" dirty="0">
                <a:solidFill>
                  <a:srgbClr val="650065"/>
                </a:solidFill>
                <a:latin typeface="Times New Roman"/>
                <a:cs typeface="Times New Roman"/>
              </a:rPr>
              <a:t>		</a:t>
            </a:r>
            <a:r>
              <a:rPr sz="2294" spc="-9" dirty="0">
                <a:solidFill>
                  <a:srgbClr val="650065"/>
                </a:solidFill>
                <a:latin typeface="Times New Roman"/>
                <a:cs typeface="Times New Roman"/>
              </a:rPr>
              <a:t>t</a:t>
            </a:r>
            <a:r>
              <a:rPr sz="2294" spc="4" dirty="0">
                <a:solidFill>
                  <a:srgbClr val="650065"/>
                </a:solidFill>
                <a:latin typeface="Times New Roman"/>
                <a:cs typeface="Times New Roman"/>
              </a:rPr>
              <a:t>he</a:t>
            </a:r>
            <a:endParaRPr sz="2294">
              <a:latin typeface="Times New Roman"/>
              <a:cs typeface="Times New Roman"/>
            </a:endParaRPr>
          </a:p>
        </p:txBody>
      </p:sp>
      <p:sp>
        <p:nvSpPr>
          <p:cNvPr id="6" name="object 6"/>
          <p:cNvSpPr txBox="1"/>
          <p:nvPr/>
        </p:nvSpPr>
        <p:spPr>
          <a:xfrm>
            <a:off x="2265823" y="4371946"/>
            <a:ext cx="7391400" cy="1780683"/>
          </a:xfrm>
          <a:prstGeom prst="rect">
            <a:avLst/>
          </a:prstGeom>
        </p:spPr>
        <p:txBody>
          <a:bodyPr vert="horz" wrap="square" lIns="0" tIns="187138" rIns="0" bIns="0" rtlCol="0">
            <a:spAutoFit/>
          </a:bodyPr>
          <a:lstStyle/>
          <a:p>
            <a:pPr marL="313221">
              <a:spcBef>
                <a:spcPts val="1474"/>
              </a:spcBef>
            </a:pPr>
            <a:r>
              <a:rPr sz="2294" spc="-4" dirty="0">
                <a:solidFill>
                  <a:srgbClr val="650065"/>
                </a:solidFill>
                <a:latin typeface="Times New Roman"/>
                <a:cs typeface="Times New Roman"/>
              </a:rPr>
              <a:t>development peak</a:t>
            </a:r>
            <a:r>
              <a:rPr sz="2294" spc="-13" dirty="0">
                <a:solidFill>
                  <a:srgbClr val="650065"/>
                </a:solidFill>
                <a:latin typeface="Times New Roman"/>
                <a:cs typeface="Times New Roman"/>
              </a:rPr>
              <a:t> </a:t>
            </a:r>
            <a:r>
              <a:rPr sz="2294" dirty="0">
                <a:solidFill>
                  <a:srgbClr val="650065"/>
                </a:solidFill>
                <a:latin typeface="Times New Roman"/>
                <a:cs typeface="Times New Roman"/>
              </a:rPr>
              <a:t>manning.</a:t>
            </a:r>
            <a:endParaRPr sz="2294">
              <a:latin typeface="Times New Roman"/>
              <a:cs typeface="Times New Roman"/>
            </a:endParaRPr>
          </a:p>
          <a:p>
            <a:pPr marL="313221" marR="4483" indent="-302575" algn="just">
              <a:lnSpc>
                <a:spcPct val="100200"/>
              </a:lnSpc>
              <a:spcBef>
                <a:spcPts val="1381"/>
              </a:spcBef>
            </a:pPr>
            <a:r>
              <a:rPr sz="2294" dirty="0">
                <a:solidFill>
                  <a:srgbClr val="326500"/>
                </a:solidFill>
                <a:latin typeface="Times New Roman"/>
                <a:cs typeface="Times New Roman"/>
              </a:rPr>
              <a:t>(b) </a:t>
            </a:r>
            <a:r>
              <a:rPr sz="2294" spc="4" dirty="0">
                <a:solidFill>
                  <a:srgbClr val="326500"/>
                </a:solidFill>
                <a:latin typeface="Times New Roman"/>
                <a:cs typeface="Times New Roman"/>
              </a:rPr>
              <a:t>The </a:t>
            </a:r>
            <a:r>
              <a:rPr sz="2294" spc="-4" dirty="0">
                <a:solidFill>
                  <a:srgbClr val="326500"/>
                </a:solidFill>
                <a:latin typeface="Times New Roman"/>
                <a:cs typeface="Times New Roman"/>
              </a:rPr>
              <a:t>development time determined </a:t>
            </a:r>
            <a:r>
              <a:rPr sz="2294" dirty="0">
                <a:solidFill>
                  <a:srgbClr val="326500"/>
                </a:solidFill>
                <a:latin typeface="Times New Roman"/>
                <a:cs typeface="Times New Roman"/>
              </a:rPr>
              <a:t>in </a:t>
            </a:r>
            <a:r>
              <a:rPr sz="2294" spc="-9" dirty="0">
                <a:solidFill>
                  <a:srgbClr val="326500"/>
                </a:solidFill>
                <a:latin typeface="Times New Roman"/>
                <a:cs typeface="Times New Roman"/>
              </a:rPr>
              <a:t>(a) </a:t>
            </a:r>
            <a:r>
              <a:rPr sz="2294" spc="-4" dirty="0">
                <a:solidFill>
                  <a:srgbClr val="326500"/>
                </a:solidFill>
                <a:latin typeface="Times New Roman"/>
                <a:cs typeface="Times New Roman"/>
              </a:rPr>
              <a:t>is considered </a:t>
            </a:r>
            <a:r>
              <a:rPr sz="2294" dirty="0">
                <a:solidFill>
                  <a:srgbClr val="326500"/>
                </a:solidFill>
                <a:latin typeface="Times New Roman"/>
                <a:cs typeface="Times New Roman"/>
              </a:rPr>
              <a:t>too  long. </a:t>
            </a:r>
            <a:r>
              <a:rPr sz="2294" spc="-4" dirty="0">
                <a:solidFill>
                  <a:srgbClr val="326500"/>
                </a:solidFill>
                <a:latin typeface="Times New Roman"/>
                <a:cs typeface="Times New Roman"/>
              </a:rPr>
              <a:t>It is recommended </a:t>
            </a:r>
            <a:r>
              <a:rPr sz="2294" dirty="0">
                <a:solidFill>
                  <a:srgbClr val="326500"/>
                </a:solidFill>
                <a:latin typeface="Times New Roman"/>
                <a:cs typeface="Times New Roman"/>
              </a:rPr>
              <a:t>that </a:t>
            </a:r>
            <a:r>
              <a:rPr sz="2294" spc="-4" dirty="0">
                <a:solidFill>
                  <a:srgbClr val="326500"/>
                </a:solidFill>
                <a:latin typeface="Times New Roman"/>
                <a:cs typeface="Times New Roman"/>
              </a:rPr>
              <a:t>it be reduced </a:t>
            </a:r>
            <a:r>
              <a:rPr sz="2294" spc="4" dirty="0">
                <a:solidFill>
                  <a:srgbClr val="326500"/>
                </a:solidFill>
                <a:latin typeface="Times New Roman"/>
                <a:cs typeface="Times New Roman"/>
              </a:rPr>
              <a:t>by </a:t>
            </a:r>
            <a:r>
              <a:rPr sz="2294" spc="-4" dirty="0">
                <a:solidFill>
                  <a:srgbClr val="326500"/>
                </a:solidFill>
                <a:latin typeface="Times New Roman"/>
                <a:cs typeface="Times New Roman"/>
              </a:rPr>
              <a:t>two months.  </a:t>
            </a:r>
            <a:r>
              <a:rPr sz="2294" dirty="0">
                <a:solidFill>
                  <a:srgbClr val="326500"/>
                </a:solidFill>
                <a:latin typeface="Times New Roman"/>
                <a:cs typeface="Times New Roman"/>
              </a:rPr>
              <a:t>What </a:t>
            </a:r>
            <a:r>
              <a:rPr sz="2294" spc="-4" dirty="0">
                <a:solidFill>
                  <a:srgbClr val="326500"/>
                </a:solidFill>
                <a:latin typeface="Times New Roman"/>
                <a:cs typeface="Times New Roman"/>
              </a:rPr>
              <a:t>would</a:t>
            </a:r>
            <a:r>
              <a:rPr sz="2294" spc="-18" dirty="0">
                <a:solidFill>
                  <a:srgbClr val="326500"/>
                </a:solidFill>
                <a:latin typeface="Times New Roman"/>
                <a:cs typeface="Times New Roman"/>
              </a:rPr>
              <a:t> </a:t>
            </a:r>
            <a:r>
              <a:rPr sz="2294" spc="-4" dirty="0">
                <a:solidFill>
                  <a:srgbClr val="326500"/>
                </a:solidFill>
                <a:latin typeface="Times New Roman"/>
                <a:cs typeface="Times New Roman"/>
              </a:rPr>
              <a:t>happen?</a:t>
            </a:r>
            <a:endParaRPr sz="2294">
              <a:latin typeface="Times New Roman"/>
              <a:cs typeface="Times New Roman"/>
            </a:endParaRPr>
          </a:p>
        </p:txBody>
      </p:sp>
      <p:sp>
        <p:nvSpPr>
          <p:cNvPr id="7" name="object 7"/>
          <p:cNvSpPr txBox="1">
            <a:spLocks noGrp="1"/>
          </p:cNvSpPr>
          <p:nvPr>
            <p:ph type="title"/>
          </p:nvPr>
        </p:nvSpPr>
        <p:spPr>
          <a:xfrm>
            <a:off x="1491916" y="566430"/>
            <a:ext cx="671627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166</a:t>
            </a:r>
            <a:endParaRPr sz="1235">
              <a:latin typeface="Arial"/>
              <a:cs typeface="Arial"/>
            </a:endParaRPr>
          </a:p>
        </p:txBody>
      </p:sp>
    </p:spTree>
    <p:extLst>
      <p:ext uri="{BB962C8B-B14F-4D97-AF65-F5344CB8AC3E}">
        <p14:creationId xmlns:p14="http://schemas.microsoft.com/office/powerpoint/2010/main" val="263045664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8" y="1431663"/>
            <a:ext cx="1140759" cy="390982"/>
          </a:xfrm>
          <a:prstGeom prst="rect">
            <a:avLst/>
          </a:prstGeom>
        </p:spPr>
        <p:txBody>
          <a:bodyPr vert="horz" wrap="square" lIns="0" tIns="10646" rIns="0" bIns="0" rtlCol="0">
            <a:spAutoFit/>
          </a:bodyPr>
          <a:lstStyle/>
          <a:p>
            <a:pPr marL="11206">
              <a:spcBef>
                <a:spcPts val="84"/>
              </a:spcBef>
            </a:pPr>
            <a:r>
              <a:rPr sz="2471" b="1" dirty="0">
                <a:solidFill>
                  <a:srgbClr val="CC0000"/>
                </a:solidFill>
                <a:latin typeface="Times New Roman"/>
                <a:cs typeface="Times New Roman"/>
              </a:rPr>
              <a:t>So</a:t>
            </a:r>
            <a:r>
              <a:rPr sz="2471" b="1" spc="-4" dirty="0">
                <a:solidFill>
                  <a:srgbClr val="CC0000"/>
                </a:solidFill>
                <a:latin typeface="Times New Roman"/>
                <a:cs typeface="Times New Roman"/>
              </a:rPr>
              <a:t>l</a:t>
            </a:r>
            <a:r>
              <a:rPr sz="2471" b="1" dirty="0">
                <a:solidFill>
                  <a:srgbClr val="CC0000"/>
                </a:solidFill>
                <a:latin typeface="Times New Roman"/>
                <a:cs typeface="Times New Roman"/>
              </a:rPr>
              <a:t>u</a:t>
            </a:r>
            <a:r>
              <a:rPr sz="2471" b="1" spc="-4" dirty="0">
                <a:solidFill>
                  <a:srgbClr val="CC0000"/>
                </a:solidFill>
                <a:latin typeface="Times New Roman"/>
                <a:cs typeface="Times New Roman"/>
              </a:rPr>
              <a:t>ti</a:t>
            </a:r>
            <a:r>
              <a:rPr sz="2471" b="1" dirty="0">
                <a:solidFill>
                  <a:srgbClr val="CC0000"/>
                </a:solidFill>
                <a:latin typeface="Times New Roman"/>
                <a:cs typeface="Times New Roman"/>
              </a:rPr>
              <a:t>o</a:t>
            </a:r>
            <a:r>
              <a:rPr sz="2471" b="1" spc="-4" dirty="0">
                <a:solidFill>
                  <a:srgbClr val="CC0000"/>
                </a:solidFill>
                <a:latin typeface="Times New Roman"/>
                <a:cs typeface="Times New Roman"/>
              </a:rPr>
              <a:t>n</a:t>
            </a:r>
            <a:endParaRPr sz="2471">
              <a:latin typeface="Times New Roman"/>
              <a:cs typeface="Times New Roman"/>
            </a:endParaRPr>
          </a:p>
        </p:txBody>
      </p:sp>
      <p:sp>
        <p:nvSpPr>
          <p:cNvPr id="3" name="object 3"/>
          <p:cNvSpPr/>
          <p:nvPr/>
        </p:nvSpPr>
        <p:spPr>
          <a:xfrm>
            <a:off x="4522693" y="3282426"/>
            <a:ext cx="153521" cy="0"/>
          </a:xfrm>
          <a:custGeom>
            <a:avLst/>
            <a:gdLst/>
            <a:ahLst/>
            <a:cxnLst/>
            <a:rect l="l" t="t" r="r" b="b"/>
            <a:pathLst>
              <a:path w="173989">
                <a:moveTo>
                  <a:pt x="0" y="0"/>
                </a:moveTo>
                <a:lnTo>
                  <a:pt x="173735" y="0"/>
                </a:lnTo>
              </a:path>
            </a:pathLst>
          </a:custGeom>
          <a:ln w="12947">
            <a:solidFill>
              <a:srgbClr val="000000"/>
            </a:solidFill>
          </a:ln>
        </p:spPr>
        <p:txBody>
          <a:bodyPr wrap="square" lIns="0" tIns="0" rIns="0" bIns="0" rtlCol="0"/>
          <a:lstStyle/>
          <a:p>
            <a:endParaRPr sz="1588"/>
          </a:p>
        </p:txBody>
      </p:sp>
      <p:sp>
        <p:nvSpPr>
          <p:cNvPr id="4" name="object 4"/>
          <p:cNvSpPr txBox="1"/>
          <p:nvPr/>
        </p:nvSpPr>
        <p:spPr>
          <a:xfrm>
            <a:off x="4373430" y="2064484"/>
            <a:ext cx="1972796" cy="1003902"/>
          </a:xfrm>
          <a:prstGeom prst="rect">
            <a:avLst/>
          </a:prstGeom>
        </p:spPr>
        <p:txBody>
          <a:bodyPr vert="horz" wrap="square" lIns="0" tIns="14007" rIns="0" bIns="0" rtlCol="0">
            <a:spAutoFit/>
          </a:bodyPr>
          <a:lstStyle/>
          <a:p>
            <a:pPr marL="33619">
              <a:lnSpc>
                <a:spcPts val="2559"/>
              </a:lnSpc>
              <a:spcBef>
                <a:spcPts val="110"/>
              </a:spcBef>
              <a:tabLst>
                <a:tab pos="1629422" algn="l"/>
              </a:tabLst>
            </a:pPr>
            <a:r>
              <a:rPr sz="2735" i="1" spc="9" dirty="0">
                <a:latin typeface="Times New Roman"/>
                <a:cs typeface="Times New Roman"/>
              </a:rPr>
              <a:t>S </a:t>
            </a:r>
            <a:r>
              <a:rPr sz="2735" spc="9" dirty="0">
                <a:latin typeface="Symbol"/>
                <a:cs typeface="Symbol"/>
              </a:rPr>
              <a:t></a:t>
            </a:r>
            <a:r>
              <a:rPr sz="2735" spc="9" dirty="0">
                <a:latin typeface="Times New Roman"/>
                <a:cs typeface="Times New Roman"/>
              </a:rPr>
              <a:t> </a:t>
            </a:r>
            <a:r>
              <a:rPr sz="2735" i="1" spc="9" dirty="0">
                <a:latin typeface="Times New Roman"/>
                <a:cs typeface="Times New Roman"/>
              </a:rPr>
              <a:t>CK</a:t>
            </a:r>
            <a:r>
              <a:rPr sz="2735" i="1" spc="-383" dirty="0">
                <a:latin typeface="Times New Roman"/>
                <a:cs typeface="Times New Roman"/>
              </a:rPr>
              <a:t> </a:t>
            </a:r>
            <a:r>
              <a:rPr sz="2382" spc="53" baseline="43209" dirty="0">
                <a:latin typeface="Times New Roman"/>
                <a:cs typeface="Times New Roman"/>
              </a:rPr>
              <a:t>1/</a:t>
            </a:r>
            <a:r>
              <a:rPr sz="2382" spc="-311" baseline="43209" dirty="0">
                <a:latin typeface="Times New Roman"/>
                <a:cs typeface="Times New Roman"/>
              </a:rPr>
              <a:t> </a:t>
            </a:r>
            <a:r>
              <a:rPr sz="2382" spc="6" baseline="43209" dirty="0">
                <a:latin typeface="Times New Roman"/>
                <a:cs typeface="Times New Roman"/>
              </a:rPr>
              <a:t>3</a:t>
            </a:r>
            <a:r>
              <a:rPr sz="2735" i="1" spc="4" dirty="0">
                <a:latin typeface="Times New Roman"/>
                <a:cs typeface="Times New Roman"/>
              </a:rPr>
              <a:t>t	</a:t>
            </a:r>
            <a:r>
              <a:rPr sz="2382" spc="13" baseline="50925" dirty="0">
                <a:latin typeface="Times New Roman"/>
                <a:cs typeface="Times New Roman"/>
              </a:rPr>
              <a:t>4</a:t>
            </a:r>
            <a:r>
              <a:rPr sz="2382" spc="-370" baseline="50925" dirty="0">
                <a:latin typeface="Times New Roman"/>
                <a:cs typeface="Times New Roman"/>
              </a:rPr>
              <a:t> </a:t>
            </a:r>
            <a:r>
              <a:rPr sz="2382" spc="6" baseline="50925" dirty="0">
                <a:latin typeface="Times New Roman"/>
                <a:cs typeface="Times New Roman"/>
              </a:rPr>
              <a:t>/</a:t>
            </a:r>
            <a:r>
              <a:rPr sz="2382" spc="-331" baseline="50925" dirty="0">
                <a:latin typeface="Times New Roman"/>
                <a:cs typeface="Times New Roman"/>
              </a:rPr>
              <a:t> </a:t>
            </a:r>
            <a:r>
              <a:rPr sz="2382" spc="13" baseline="50925" dirty="0">
                <a:latin typeface="Times New Roman"/>
                <a:cs typeface="Times New Roman"/>
              </a:rPr>
              <a:t>3</a:t>
            </a:r>
            <a:endParaRPr sz="2382" baseline="50925">
              <a:latin typeface="Times New Roman"/>
              <a:cs typeface="Times New Roman"/>
            </a:endParaRPr>
          </a:p>
          <a:p>
            <a:pPr marR="378778" algn="r">
              <a:lnSpc>
                <a:spcPts val="1182"/>
              </a:lnSpc>
            </a:pPr>
            <a:r>
              <a:rPr sz="1588" i="1" spc="9" dirty="0">
                <a:latin typeface="Times New Roman"/>
                <a:cs typeface="Times New Roman"/>
              </a:rPr>
              <a:t>d</a:t>
            </a:r>
            <a:endParaRPr sz="1588">
              <a:latin typeface="Times New Roman"/>
              <a:cs typeface="Times New Roman"/>
            </a:endParaRPr>
          </a:p>
          <a:p>
            <a:pPr>
              <a:spcBef>
                <a:spcPts val="40"/>
              </a:spcBef>
            </a:pPr>
            <a:endParaRPr sz="2030">
              <a:latin typeface="Times New Roman"/>
              <a:cs typeface="Times New Roman"/>
            </a:endParaRPr>
          </a:p>
          <a:p>
            <a:pPr marL="449940"/>
            <a:r>
              <a:rPr sz="1235" spc="13" dirty="0">
                <a:latin typeface="Times New Roman"/>
                <a:cs typeface="Times New Roman"/>
              </a:rPr>
              <a:t>3</a:t>
            </a:r>
            <a:endParaRPr sz="1235">
              <a:latin typeface="Times New Roman"/>
              <a:cs typeface="Times New Roman"/>
            </a:endParaRPr>
          </a:p>
        </p:txBody>
      </p:sp>
      <p:sp>
        <p:nvSpPr>
          <p:cNvPr id="5" name="object 5"/>
          <p:cNvSpPr txBox="1"/>
          <p:nvPr/>
        </p:nvSpPr>
        <p:spPr>
          <a:xfrm>
            <a:off x="5398993" y="3247856"/>
            <a:ext cx="103093" cy="204762"/>
          </a:xfrm>
          <a:prstGeom prst="rect">
            <a:avLst/>
          </a:prstGeom>
        </p:spPr>
        <p:txBody>
          <a:bodyPr vert="horz" wrap="square" lIns="0" tIns="14568" rIns="0" bIns="0" rtlCol="0">
            <a:spAutoFit/>
          </a:bodyPr>
          <a:lstStyle/>
          <a:p>
            <a:pPr marL="11206">
              <a:spcBef>
                <a:spcPts val="115"/>
              </a:spcBef>
            </a:pPr>
            <a:r>
              <a:rPr sz="1235" i="1" spc="13" dirty="0">
                <a:latin typeface="Times New Roman"/>
                <a:cs typeface="Times New Roman"/>
              </a:rPr>
              <a:t>d</a:t>
            </a:r>
            <a:endParaRPr sz="1235">
              <a:latin typeface="Times New Roman"/>
              <a:cs typeface="Times New Roman"/>
            </a:endParaRPr>
          </a:p>
        </p:txBody>
      </p:sp>
      <p:sp>
        <p:nvSpPr>
          <p:cNvPr id="6" name="object 6"/>
          <p:cNvSpPr txBox="1"/>
          <p:nvPr/>
        </p:nvSpPr>
        <p:spPr>
          <a:xfrm>
            <a:off x="4955688" y="3064608"/>
            <a:ext cx="588869" cy="344601"/>
          </a:xfrm>
          <a:prstGeom prst="rect">
            <a:avLst/>
          </a:prstGeom>
        </p:spPr>
        <p:txBody>
          <a:bodyPr vert="horz" wrap="square" lIns="0" tIns="11766" rIns="0" bIns="0" rtlCol="0">
            <a:spAutoFit/>
          </a:bodyPr>
          <a:lstStyle/>
          <a:p>
            <a:pPr marL="33619">
              <a:spcBef>
                <a:spcPts val="93"/>
              </a:spcBef>
            </a:pPr>
            <a:r>
              <a:rPr sz="2162" dirty="0">
                <a:latin typeface="Symbol"/>
                <a:cs typeface="Symbol"/>
              </a:rPr>
              <a:t></a:t>
            </a:r>
            <a:r>
              <a:rPr sz="2162" dirty="0">
                <a:latin typeface="Times New Roman"/>
                <a:cs typeface="Times New Roman"/>
              </a:rPr>
              <a:t> </a:t>
            </a:r>
            <a:r>
              <a:rPr sz="2162" i="1" dirty="0">
                <a:latin typeface="Times New Roman"/>
                <a:cs typeface="Times New Roman"/>
              </a:rPr>
              <a:t>kt</a:t>
            </a:r>
            <a:r>
              <a:rPr sz="2162" i="1" spc="-427" dirty="0">
                <a:latin typeface="Times New Roman"/>
                <a:cs typeface="Times New Roman"/>
              </a:rPr>
              <a:t> </a:t>
            </a:r>
            <a:r>
              <a:rPr sz="1853" spc="19" baseline="43650" dirty="0">
                <a:latin typeface="Times New Roman"/>
                <a:cs typeface="Times New Roman"/>
              </a:rPr>
              <a:t>4</a:t>
            </a:r>
            <a:endParaRPr sz="1853" baseline="43650">
              <a:latin typeface="Times New Roman"/>
              <a:cs typeface="Times New Roman"/>
            </a:endParaRPr>
          </a:p>
        </p:txBody>
      </p:sp>
      <p:sp>
        <p:nvSpPr>
          <p:cNvPr id="7" name="object 7"/>
          <p:cNvSpPr txBox="1"/>
          <p:nvPr/>
        </p:nvSpPr>
        <p:spPr>
          <a:xfrm>
            <a:off x="4370293" y="3087468"/>
            <a:ext cx="456640" cy="344601"/>
          </a:xfrm>
          <a:prstGeom prst="rect">
            <a:avLst/>
          </a:prstGeom>
        </p:spPr>
        <p:txBody>
          <a:bodyPr vert="horz" wrap="square" lIns="0" tIns="11766" rIns="0" bIns="0" rtlCol="0">
            <a:spAutoFit/>
          </a:bodyPr>
          <a:lstStyle/>
          <a:p>
            <a:pPr marL="11206">
              <a:spcBef>
                <a:spcPts val="93"/>
              </a:spcBef>
              <a:tabLst>
                <a:tab pos="338996" algn="l"/>
              </a:tabLst>
            </a:pPr>
            <a:r>
              <a:rPr sz="2162" spc="-1332" dirty="0">
                <a:latin typeface="Verdana"/>
                <a:cs typeface="Verdana"/>
              </a:rPr>
              <a:t>	</a:t>
            </a:r>
            <a:endParaRPr sz="2162">
              <a:latin typeface="Verdana"/>
              <a:cs typeface="Verdana"/>
            </a:endParaRPr>
          </a:p>
        </p:txBody>
      </p:sp>
      <p:sp>
        <p:nvSpPr>
          <p:cNvPr id="8" name="object 8"/>
          <p:cNvSpPr txBox="1"/>
          <p:nvPr/>
        </p:nvSpPr>
        <p:spPr>
          <a:xfrm>
            <a:off x="4347881" y="3313379"/>
            <a:ext cx="501463" cy="344601"/>
          </a:xfrm>
          <a:prstGeom prst="rect">
            <a:avLst/>
          </a:prstGeom>
        </p:spPr>
        <p:txBody>
          <a:bodyPr vert="horz" wrap="square" lIns="0" tIns="11766" rIns="0" bIns="0" rtlCol="0">
            <a:spAutoFit/>
          </a:bodyPr>
          <a:lstStyle/>
          <a:p>
            <a:pPr marL="33619">
              <a:spcBef>
                <a:spcPts val="93"/>
              </a:spcBef>
            </a:pPr>
            <a:r>
              <a:rPr sz="2162" spc="-1332" dirty="0">
                <a:latin typeface="Verdana"/>
                <a:cs typeface="Verdana"/>
              </a:rPr>
              <a:t></a:t>
            </a:r>
            <a:r>
              <a:rPr sz="2162" spc="-397" dirty="0">
                <a:latin typeface="Verdana"/>
                <a:cs typeface="Verdana"/>
              </a:rPr>
              <a:t> </a:t>
            </a:r>
            <a:r>
              <a:rPr sz="3243" i="1" baseline="6802" dirty="0">
                <a:latin typeface="Times New Roman"/>
                <a:cs typeface="Times New Roman"/>
              </a:rPr>
              <a:t>c</a:t>
            </a:r>
            <a:r>
              <a:rPr sz="3243" i="1" spc="-271" baseline="6802" dirty="0">
                <a:latin typeface="Times New Roman"/>
                <a:cs typeface="Times New Roman"/>
              </a:rPr>
              <a:t> </a:t>
            </a:r>
            <a:r>
              <a:rPr sz="2162" spc="-1332" dirty="0">
                <a:latin typeface="Verdana"/>
                <a:cs typeface="Verdana"/>
              </a:rPr>
              <a:t></a:t>
            </a:r>
            <a:endParaRPr sz="2162">
              <a:latin typeface="Verdana"/>
              <a:cs typeface="Verdana"/>
            </a:endParaRPr>
          </a:p>
        </p:txBody>
      </p:sp>
      <p:sp>
        <p:nvSpPr>
          <p:cNvPr id="9" name="object 9"/>
          <p:cNvSpPr txBox="1"/>
          <p:nvPr/>
        </p:nvSpPr>
        <p:spPr>
          <a:xfrm>
            <a:off x="4370293" y="2911312"/>
            <a:ext cx="456640" cy="344601"/>
          </a:xfrm>
          <a:prstGeom prst="rect">
            <a:avLst/>
          </a:prstGeom>
        </p:spPr>
        <p:txBody>
          <a:bodyPr vert="horz" wrap="square" lIns="0" tIns="11766" rIns="0" bIns="0" rtlCol="0">
            <a:spAutoFit/>
          </a:bodyPr>
          <a:lstStyle/>
          <a:p>
            <a:pPr marL="11206">
              <a:spcBef>
                <a:spcPts val="93"/>
              </a:spcBef>
            </a:pPr>
            <a:r>
              <a:rPr sz="2162" spc="-1332" dirty="0">
                <a:latin typeface="Verdana"/>
                <a:cs typeface="Verdana"/>
              </a:rPr>
              <a:t></a:t>
            </a:r>
            <a:r>
              <a:rPr sz="2162" spc="-322" dirty="0">
                <a:latin typeface="Verdana"/>
                <a:cs typeface="Verdana"/>
              </a:rPr>
              <a:t> </a:t>
            </a:r>
            <a:r>
              <a:rPr sz="3243" i="1" baseline="4535" dirty="0">
                <a:latin typeface="Times New Roman"/>
                <a:cs typeface="Times New Roman"/>
              </a:rPr>
              <a:t>s</a:t>
            </a:r>
            <a:r>
              <a:rPr sz="3243" i="1" spc="-224" baseline="4535" dirty="0">
                <a:latin typeface="Times New Roman"/>
                <a:cs typeface="Times New Roman"/>
              </a:rPr>
              <a:t> </a:t>
            </a:r>
            <a:r>
              <a:rPr sz="2162" spc="-1332" dirty="0">
                <a:latin typeface="Verdana"/>
                <a:cs typeface="Verdana"/>
              </a:rPr>
              <a:t></a:t>
            </a:r>
            <a:endParaRPr sz="2162">
              <a:latin typeface="Verdana"/>
              <a:cs typeface="Verdana"/>
            </a:endParaRPr>
          </a:p>
        </p:txBody>
      </p:sp>
      <p:sp>
        <p:nvSpPr>
          <p:cNvPr id="10" name="object 10"/>
          <p:cNvSpPr/>
          <p:nvPr/>
        </p:nvSpPr>
        <p:spPr>
          <a:xfrm>
            <a:off x="5891604" y="4221031"/>
            <a:ext cx="254374" cy="0"/>
          </a:xfrm>
          <a:custGeom>
            <a:avLst/>
            <a:gdLst/>
            <a:ahLst/>
            <a:cxnLst/>
            <a:rect l="l" t="t" r="r" b="b"/>
            <a:pathLst>
              <a:path w="288289">
                <a:moveTo>
                  <a:pt x="0" y="0"/>
                </a:moveTo>
                <a:lnTo>
                  <a:pt x="288035" y="0"/>
                </a:lnTo>
              </a:path>
            </a:pathLst>
          </a:custGeom>
          <a:ln w="14752">
            <a:solidFill>
              <a:srgbClr val="000000"/>
            </a:solidFill>
          </a:ln>
        </p:spPr>
        <p:txBody>
          <a:bodyPr wrap="square" lIns="0" tIns="0" rIns="0" bIns="0" rtlCol="0"/>
          <a:lstStyle/>
          <a:p>
            <a:endParaRPr sz="1588"/>
          </a:p>
        </p:txBody>
      </p:sp>
      <p:sp>
        <p:nvSpPr>
          <p:cNvPr id="11" name="object 11"/>
          <p:cNvSpPr txBox="1"/>
          <p:nvPr/>
        </p:nvSpPr>
        <p:spPr>
          <a:xfrm>
            <a:off x="6302634" y="3717372"/>
            <a:ext cx="114299" cy="232579"/>
          </a:xfrm>
          <a:prstGeom prst="rect">
            <a:avLst/>
          </a:prstGeom>
        </p:spPr>
        <p:txBody>
          <a:bodyPr vert="horz" wrap="square" lIns="0" tIns="15128" rIns="0" bIns="0" rtlCol="0">
            <a:spAutoFit/>
          </a:bodyPr>
          <a:lstStyle/>
          <a:p>
            <a:pPr marL="11206">
              <a:spcBef>
                <a:spcPts val="119"/>
              </a:spcBef>
            </a:pPr>
            <a:r>
              <a:rPr sz="1412" spc="13" dirty="0">
                <a:latin typeface="Times New Roman"/>
                <a:cs typeface="Times New Roman"/>
              </a:rPr>
              <a:t>3</a:t>
            </a:r>
            <a:endParaRPr sz="1412">
              <a:latin typeface="Times New Roman"/>
              <a:cs typeface="Times New Roman"/>
            </a:endParaRPr>
          </a:p>
        </p:txBody>
      </p:sp>
      <p:sp>
        <p:nvSpPr>
          <p:cNvPr id="12" name="object 12"/>
          <p:cNvSpPr txBox="1"/>
          <p:nvPr/>
        </p:nvSpPr>
        <p:spPr>
          <a:xfrm>
            <a:off x="6965574" y="4183985"/>
            <a:ext cx="313204" cy="232579"/>
          </a:xfrm>
          <a:prstGeom prst="rect">
            <a:avLst/>
          </a:prstGeom>
        </p:spPr>
        <p:txBody>
          <a:bodyPr vert="horz" wrap="square" lIns="0" tIns="15128" rIns="0" bIns="0" rtlCol="0">
            <a:spAutoFit/>
          </a:bodyPr>
          <a:lstStyle/>
          <a:p>
            <a:pPr marL="11206">
              <a:spcBef>
                <a:spcPts val="119"/>
              </a:spcBef>
            </a:pPr>
            <a:r>
              <a:rPr sz="1412" i="1" spc="13" dirty="0">
                <a:latin typeface="Times New Roman"/>
                <a:cs typeface="Times New Roman"/>
              </a:rPr>
              <a:t>o</a:t>
            </a:r>
            <a:r>
              <a:rPr sz="1412" i="1" spc="44" dirty="0">
                <a:latin typeface="Times New Roman"/>
                <a:cs typeface="Times New Roman"/>
              </a:rPr>
              <a:t> </a:t>
            </a:r>
            <a:r>
              <a:rPr sz="1412" i="1" spc="13" dirty="0">
                <a:latin typeface="Times New Roman"/>
                <a:cs typeface="Times New Roman"/>
              </a:rPr>
              <a:t>d</a:t>
            </a:r>
            <a:endParaRPr sz="1412">
              <a:latin typeface="Times New Roman"/>
              <a:cs typeface="Times New Roman"/>
            </a:endParaRPr>
          </a:p>
        </p:txBody>
      </p:sp>
      <p:sp>
        <p:nvSpPr>
          <p:cNvPr id="13" name="object 13"/>
          <p:cNvSpPr txBox="1"/>
          <p:nvPr/>
        </p:nvSpPr>
        <p:spPr>
          <a:xfrm>
            <a:off x="6469826" y="3975157"/>
            <a:ext cx="850526" cy="391548"/>
          </a:xfrm>
          <a:prstGeom prst="rect">
            <a:avLst/>
          </a:prstGeom>
        </p:spPr>
        <p:txBody>
          <a:bodyPr vert="horz" wrap="square" lIns="0" tIns="11206" rIns="0" bIns="0" rtlCol="0">
            <a:spAutoFit/>
          </a:bodyPr>
          <a:lstStyle/>
          <a:p>
            <a:pPr marL="33619">
              <a:spcBef>
                <a:spcPts val="88"/>
              </a:spcBef>
            </a:pPr>
            <a:r>
              <a:rPr sz="2471" dirty="0">
                <a:latin typeface="Symbol"/>
                <a:cs typeface="Symbol"/>
              </a:rPr>
              <a:t></a:t>
            </a:r>
            <a:r>
              <a:rPr sz="2471" dirty="0">
                <a:latin typeface="Times New Roman"/>
                <a:cs typeface="Times New Roman"/>
              </a:rPr>
              <a:t> </a:t>
            </a:r>
            <a:r>
              <a:rPr sz="2471" i="1" dirty="0">
                <a:latin typeface="Times New Roman"/>
                <a:cs typeface="Times New Roman"/>
              </a:rPr>
              <a:t>D t</a:t>
            </a:r>
            <a:r>
              <a:rPr sz="2471" i="1" spc="-318" dirty="0">
                <a:latin typeface="Times New Roman"/>
                <a:cs typeface="Times New Roman"/>
              </a:rPr>
              <a:t> </a:t>
            </a:r>
            <a:r>
              <a:rPr sz="2118" spc="19" baseline="43402" dirty="0">
                <a:latin typeface="Times New Roman"/>
                <a:cs typeface="Times New Roman"/>
              </a:rPr>
              <a:t>7</a:t>
            </a:r>
            <a:endParaRPr sz="2118" baseline="43402">
              <a:latin typeface="Times New Roman"/>
              <a:cs typeface="Times New Roman"/>
            </a:endParaRPr>
          </a:p>
        </p:txBody>
      </p:sp>
      <p:sp>
        <p:nvSpPr>
          <p:cNvPr id="14" name="object 14"/>
          <p:cNvSpPr txBox="1"/>
          <p:nvPr/>
        </p:nvSpPr>
        <p:spPr>
          <a:xfrm>
            <a:off x="5719033" y="4000707"/>
            <a:ext cx="597834" cy="391548"/>
          </a:xfrm>
          <a:prstGeom prst="rect">
            <a:avLst/>
          </a:prstGeom>
        </p:spPr>
        <p:txBody>
          <a:bodyPr vert="horz" wrap="square" lIns="0" tIns="11206" rIns="0" bIns="0" rtlCol="0">
            <a:spAutoFit/>
          </a:bodyPr>
          <a:lstStyle/>
          <a:p>
            <a:pPr marL="11206">
              <a:spcBef>
                <a:spcPts val="88"/>
              </a:spcBef>
              <a:tabLst>
                <a:tab pos="465629" algn="l"/>
              </a:tabLst>
            </a:pPr>
            <a:r>
              <a:rPr sz="2471" spc="-1522" dirty="0">
                <a:latin typeface="Verdana"/>
                <a:cs typeface="Verdana"/>
              </a:rPr>
              <a:t>	</a:t>
            </a:r>
            <a:endParaRPr sz="2471">
              <a:latin typeface="Verdana"/>
              <a:cs typeface="Verdana"/>
            </a:endParaRPr>
          </a:p>
        </p:txBody>
      </p:sp>
      <p:sp>
        <p:nvSpPr>
          <p:cNvPr id="15" name="object 15"/>
          <p:cNvSpPr txBox="1"/>
          <p:nvPr/>
        </p:nvSpPr>
        <p:spPr>
          <a:xfrm>
            <a:off x="5696621" y="4257545"/>
            <a:ext cx="642657" cy="391548"/>
          </a:xfrm>
          <a:prstGeom prst="rect">
            <a:avLst/>
          </a:prstGeom>
        </p:spPr>
        <p:txBody>
          <a:bodyPr vert="horz" wrap="square" lIns="0" tIns="11206" rIns="0" bIns="0" rtlCol="0">
            <a:spAutoFit/>
          </a:bodyPr>
          <a:lstStyle/>
          <a:p>
            <a:pPr marL="33619">
              <a:spcBef>
                <a:spcPts val="88"/>
              </a:spcBef>
            </a:pPr>
            <a:r>
              <a:rPr sz="2471" spc="-1522" dirty="0">
                <a:latin typeface="Verdana"/>
                <a:cs typeface="Verdana"/>
              </a:rPr>
              <a:t></a:t>
            </a:r>
            <a:r>
              <a:rPr sz="2471" spc="-485" dirty="0">
                <a:latin typeface="Verdana"/>
                <a:cs typeface="Verdana"/>
              </a:rPr>
              <a:t> </a:t>
            </a:r>
            <a:r>
              <a:rPr sz="3706" i="1" baseline="6944" dirty="0">
                <a:latin typeface="Times New Roman"/>
                <a:cs typeface="Times New Roman"/>
              </a:rPr>
              <a:t>C</a:t>
            </a:r>
            <a:r>
              <a:rPr sz="3706" i="1" spc="-146" baseline="6944" dirty="0">
                <a:latin typeface="Times New Roman"/>
                <a:cs typeface="Times New Roman"/>
              </a:rPr>
              <a:t> </a:t>
            </a:r>
            <a:r>
              <a:rPr sz="2471" spc="-1522" dirty="0">
                <a:latin typeface="Verdana"/>
                <a:cs typeface="Verdana"/>
              </a:rPr>
              <a:t></a:t>
            </a:r>
            <a:endParaRPr sz="2471">
              <a:latin typeface="Verdana"/>
              <a:cs typeface="Verdana"/>
            </a:endParaRPr>
          </a:p>
        </p:txBody>
      </p:sp>
      <p:sp>
        <p:nvSpPr>
          <p:cNvPr id="16" name="object 16"/>
          <p:cNvSpPr txBox="1"/>
          <p:nvPr/>
        </p:nvSpPr>
        <p:spPr>
          <a:xfrm>
            <a:off x="5719033" y="3799001"/>
            <a:ext cx="597834" cy="391548"/>
          </a:xfrm>
          <a:prstGeom prst="rect">
            <a:avLst/>
          </a:prstGeom>
        </p:spPr>
        <p:txBody>
          <a:bodyPr vert="horz" wrap="square" lIns="0" tIns="11206" rIns="0" bIns="0" rtlCol="0">
            <a:spAutoFit/>
          </a:bodyPr>
          <a:lstStyle/>
          <a:p>
            <a:pPr marL="11206">
              <a:spcBef>
                <a:spcPts val="88"/>
              </a:spcBef>
            </a:pPr>
            <a:r>
              <a:rPr sz="2471" spc="-1522" dirty="0">
                <a:latin typeface="Verdana"/>
                <a:cs typeface="Verdana"/>
              </a:rPr>
              <a:t></a:t>
            </a:r>
            <a:r>
              <a:rPr sz="2471" spc="-260" dirty="0">
                <a:latin typeface="Verdana"/>
                <a:cs typeface="Verdana"/>
              </a:rPr>
              <a:t> </a:t>
            </a:r>
            <a:r>
              <a:rPr sz="3706" i="1" baseline="3968" dirty="0">
                <a:latin typeface="Times New Roman"/>
                <a:cs typeface="Times New Roman"/>
              </a:rPr>
              <a:t>S</a:t>
            </a:r>
            <a:r>
              <a:rPr sz="3706" i="1" spc="119" baseline="3968" dirty="0">
                <a:latin typeface="Times New Roman"/>
                <a:cs typeface="Times New Roman"/>
              </a:rPr>
              <a:t> </a:t>
            </a:r>
            <a:r>
              <a:rPr sz="2471" spc="-1522" dirty="0">
                <a:latin typeface="Verdana"/>
                <a:cs typeface="Verdana"/>
              </a:rPr>
              <a:t></a:t>
            </a:r>
            <a:endParaRPr sz="2471">
              <a:latin typeface="Verdana"/>
              <a:cs typeface="Verdana"/>
            </a:endParaRPr>
          </a:p>
        </p:txBody>
      </p:sp>
      <p:sp>
        <p:nvSpPr>
          <p:cNvPr id="17" name="object 17"/>
          <p:cNvSpPr/>
          <p:nvPr/>
        </p:nvSpPr>
        <p:spPr>
          <a:xfrm>
            <a:off x="4013050" y="5593976"/>
            <a:ext cx="355226" cy="0"/>
          </a:xfrm>
          <a:custGeom>
            <a:avLst/>
            <a:gdLst/>
            <a:ahLst/>
            <a:cxnLst/>
            <a:rect l="l" t="t" r="r" b="b"/>
            <a:pathLst>
              <a:path w="402589">
                <a:moveTo>
                  <a:pt x="0" y="0"/>
                </a:moveTo>
                <a:lnTo>
                  <a:pt x="402335" y="0"/>
                </a:lnTo>
              </a:path>
            </a:pathLst>
          </a:custGeom>
          <a:ln w="13533">
            <a:solidFill>
              <a:srgbClr val="000000"/>
            </a:solidFill>
          </a:ln>
        </p:spPr>
        <p:txBody>
          <a:bodyPr wrap="square" lIns="0" tIns="0" rIns="0" bIns="0" rtlCol="0"/>
          <a:lstStyle/>
          <a:p>
            <a:endParaRPr sz="1588"/>
          </a:p>
        </p:txBody>
      </p:sp>
      <p:sp>
        <p:nvSpPr>
          <p:cNvPr id="18" name="object 18"/>
          <p:cNvSpPr/>
          <p:nvPr/>
        </p:nvSpPr>
        <p:spPr>
          <a:xfrm>
            <a:off x="4557657" y="5593976"/>
            <a:ext cx="233082" cy="0"/>
          </a:xfrm>
          <a:custGeom>
            <a:avLst/>
            <a:gdLst/>
            <a:ahLst/>
            <a:cxnLst/>
            <a:rect l="l" t="t" r="r" b="b"/>
            <a:pathLst>
              <a:path w="264160">
                <a:moveTo>
                  <a:pt x="0" y="0"/>
                </a:moveTo>
                <a:lnTo>
                  <a:pt x="263651" y="0"/>
                </a:lnTo>
              </a:path>
            </a:pathLst>
          </a:custGeom>
          <a:ln w="13533">
            <a:solidFill>
              <a:srgbClr val="000000"/>
            </a:solidFill>
          </a:ln>
        </p:spPr>
        <p:txBody>
          <a:bodyPr wrap="square" lIns="0" tIns="0" rIns="0" bIns="0" rtlCol="0"/>
          <a:lstStyle/>
          <a:p>
            <a:endParaRPr sz="1588"/>
          </a:p>
        </p:txBody>
      </p:sp>
      <p:sp>
        <p:nvSpPr>
          <p:cNvPr id="19" name="object 19"/>
          <p:cNvSpPr txBox="1"/>
          <p:nvPr/>
        </p:nvSpPr>
        <p:spPr>
          <a:xfrm>
            <a:off x="4398532" y="5401112"/>
            <a:ext cx="783851" cy="359827"/>
          </a:xfrm>
          <a:prstGeom prst="rect">
            <a:avLst/>
          </a:prstGeom>
        </p:spPr>
        <p:txBody>
          <a:bodyPr vert="horz" wrap="square" lIns="0" tIns="13447" rIns="0" bIns="0" rtlCol="0">
            <a:spAutoFit/>
          </a:bodyPr>
          <a:lstStyle/>
          <a:p>
            <a:pPr marL="11206">
              <a:spcBef>
                <a:spcPts val="106"/>
              </a:spcBef>
              <a:tabLst>
                <a:tab pos="427527" algn="l"/>
              </a:tabLst>
            </a:pPr>
            <a:r>
              <a:rPr sz="3375" spc="-2071" baseline="2178" dirty="0">
                <a:latin typeface="Verdana"/>
                <a:cs typeface="Verdana"/>
              </a:rPr>
              <a:t>	</a:t>
            </a:r>
            <a:r>
              <a:rPr sz="3375" spc="152" baseline="2178" dirty="0">
                <a:latin typeface="Verdana"/>
                <a:cs typeface="Verdana"/>
              </a:rPr>
              <a:t> </a:t>
            </a:r>
            <a:r>
              <a:rPr sz="2250" spc="-1381" dirty="0">
                <a:latin typeface="Verdana"/>
                <a:cs typeface="Verdana"/>
              </a:rPr>
              <a:t></a:t>
            </a:r>
            <a:endParaRPr sz="2250">
              <a:latin typeface="Verdana"/>
              <a:cs typeface="Verdana"/>
            </a:endParaRPr>
          </a:p>
        </p:txBody>
      </p:sp>
      <p:sp>
        <p:nvSpPr>
          <p:cNvPr id="20" name="object 20"/>
          <p:cNvSpPr txBox="1"/>
          <p:nvPr/>
        </p:nvSpPr>
        <p:spPr>
          <a:xfrm>
            <a:off x="3858408" y="5050422"/>
            <a:ext cx="1592916" cy="433943"/>
          </a:xfrm>
          <a:prstGeom prst="rect">
            <a:avLst/>
          </a:prstGeom>
        </p:spPr>
        <p:txBody>
          <a:bodyPr vert="horz" wrap="square" lIns="0" tIns="10646" rIns="0" bIns="0" rtlCol="0">
            <a:spAutoFit/>
          </a:bodyPr>
          <a:lstStyle/>
          <a:p>
            <a:pPr marR="26896" algn="r">
              <a:lnSpc>
                <a:spcPts val="1099"/>
              </a:lnSpc>
              <a:spcBef>
                <a:spcPts val="84"/>
              </a:spcBef>
            </a:pPr>
            <a:r>
              <a:rPr sz="1324" spc="18" dirty="0">
                <a:latin typeface="Times New Roman"/>
                <a:cs typeface="Times New Roman"/>
              </a:rPr>
              <a:t>1/</a:t>
            </a:r>
            <a:r>
              <a:rPr sz="1324" spc="-238" dirty="0">
                <a:latin typeface="Times New Roman"/>
                <a:cs typeface="Times New Roman"/>
              </a:rPr>
              <a:t> </a:t>
            </a:r>
            <a:r>
              <a:rPr sz="1324" spc="-4" dirty="0">
                <a:latin typeface="Times New Roman"/>
                <a:cs typeface="Times New Roman"/>
              </a:rPr>
              <a:t>7</a:t>
            </a:r>
            <a:endParaRPr sz="1324">
              <a:latin typeface="Times New Roman"/>
              <a:cs typeface="Times New Roman"/>
            </a:endParaRPr>
          </a:p>
          <a:p>
            <a:pPr marL="33619">
              <a:lnSpc>
                <a:spcPts val="2210"/>
              </a:lnSpc>
              <a:tabLst>
                <a:tab pos="550798" algn="l"/>
              </a:tabLst>
            </a:pPr>
            <a:r>
              <a:rPr sz="2250" spc="-1381" dirty="0">
                <a:latin typeface="Verdana"/>
                <a:cs typeface="Verdana"/>
              </a:rPr>
              <a:t></a:t>
            </a:r>
            <a:r>
              <a:rPr sz="2250" spc="128" dirty="0">
                <a:latin typeface="Verdana"/>
                <a:cs typeface="Verdana"/>
              </a:rPr>
              <a:t> </a:t>
            </a:r>
            <a:r>
              <a:rPr sz="3375" spc="6" baseline="-11982" dirty="0">
                <a:latin typeface="Times New Roman"/>
                <a:cs typeface="Times New Roman"/>
              </a:rPr>
              <a:t>1	</a:t>
            </a:r>
            <a:r>
              <a:rPr sz="3375" spc="-2071" baseline="-16339" dirty="0">
                <a:latin typeface="Verdana"/>
                <a:cs typeface="Verdana"/>
              </a:rPr>
              <a:t></a:t>
            </a:r>
            <a:r>
              <a:rPr sz="3375" spc="-324" baseline="-16339" dirty="0">
                <a:latin typeface="Verdana"/>
                <a:cs typeface="Verdana"/>
              </a:rPr>
              <a:t> </a:t>
            </a:r>
            <a:r>
              <a:rPr sz="3375" i="1" spc="6" baseline="-11982" dirty="0">
                <a:latin typeface="Times New Roman"/>
                <a:cs typeface="Times New Roman"/>
              </a:rPr>
              <a:t>S</a:t>
            </a:r>
            <a:r>
              <a:rPr sz="3375" i="1" spc="165" baseline="-11982" dirty="0">
                <a:latin typeface="Times New Roman"/>
                <a:cs typeface="Times New Roman"/>
              </a:rPr>
              <a:t> </a:t>
            </a:r>
            <a:r>
              <a:rPr sz="3375" spc="-993" baseline="-16339" dirty="0">
                <a:latin typeface="Verdana"/>
                <a:cs typeface="Verdana"/>
              </a:rPr>
              <a:t></a:t>
            </a:r>
            <a:r>
              <a:rPr sz="1985" spc="-993" baseline="37037" dirty="0">
                <a:latin typeface="Times New Roman"/>
                <a:cs typeface="Times New Roman"/>
              </a:rPr>
              <a:t>3</a:t>
            </a:r>
            <a:r>
              <a:rPr sz="1985" spc="-132" baseline="37037" dirty="0">
                <a:latin typeface="Times New Roman"/>
                <a:cs typeface="Times New Roman"/>
              </a:rPr>
              <a:t> </a:t>
            </a:r>
            <a:r>
              <a:rPr sz="2250" spc="-1381" dirty="0">
                <a:latin typeface="Verdana"/>
                <a:cs typeface="Verdana"/>
              </a:rPr>
              <a:t></a:t>
            </a:r>
            <a:endParaRPr sz="2250">
              <a:latin typeface="Verdana"/>
              <a:cs typeface="Verdana"/>
            </a:endParaRPr>
          </a:p>
        </p:txBody>
      </p:sp>
      <p:sp>
        <p:nvSpPr>
          <p:cNvPr id="21" name="object 21"/>
          <p:cNvSpPr txBox="1"/>
          <p:nvPr/>
        </p:nvSpPr>
        <p:spPr>
          <a:xfrm>
            <a:off x="3858408" y="5664675"/>
            <a:ext cx="1346387" cy="359827"/>
          </a:xfrm>
          <a:prstGeom prst="rect">
            <a:avLst/>
          </a:prstGeom>
        </p:spPr>
        <p:txBody>
          <a:bodyPr vert="horz" wrap="square" lIns="0" tIns="13447" rIns="0" bIns="0" rtlCol="0">
            <a:spAutoFit/>
          </a:bodyPr>
          <a:lstStyle/>
          <a:p>
            <a:pPr marL="33619">
              <a:spcBef>
                <a:spcPts val="106"/>
              </a:spcBef>
            </a:pPr>
            <a:r>
              <a:rPr sz="3375" spc="-2727" baseline="1089" dirty="0">
                <a:latin typeface="Verdana"/>
                <a:cs typeface="Verdana"/>
              </a:rPr>
              <a:t></a:t>
            </a:r>
            <a:r>
              <a:rPr sz="3375" spc="-2727" baseline="-8714" dirty="0">
                <a:latin typeface="Verdana"/>
                <a:cs typeface="Verdana"/>
              </a:rPr>
              <a:t></a:t>
            </a:r>
            <a:r>
              <a:rPr sz="3375" spc="-728" baseline="-8714" dirty="0">
                <a:latin typeface="Verdana"/>
                <a:cs typeface="Verdana"/>
              </a:rPr>
              <a:t> </a:t>
            </a:r>
            <a:r>
              <a:rPr sz="3375" i="1" spc="-46" baseline="14161" dirty="0">
                <a:latin typeface="Times New Roman"/>
                <a:cs typeface="Times New Roman"/>
              </a:rPr>
              <a:t>D</a:t>
            </a:r>
            <a:r>
              <a:rPr sz="1324" spc="-31" dirty="0">
                <a:latin typeface="Times New Roman"/>
                <a:cs typeface="Times New Roman"/>
              </a:rPr>
              <a:t>0 </a:t>
            </a:r>
            <a:r>
              <a:rPr sz="3375" spc="-2071" baseline="7625" dirty="0">
                <a:latin typeface="Verdana"/>
                <a:cs typeface="Verdana"/>
              </a:rPr>
              <a:t></a:t>
            </a:r>
            <a:r>
              <a:rPr sz="3375" spc="-634" baseline="7625" dirty="0">
                <a:latin typeface="Verdana"/>
                <a:cs typeface="Verdana"/>
              </a:rPr>
              <a:t> </a:t>
            </a:r>
            <a:r>
              <a:rPr sz="3375" i="1" spc="13" baseline="14161" dirty="0">
                <a:latin typeface="Times New Roman"/>
                <a:cs typeface="Times New Roman"/>
              </a:rPr>
              <a:t>C</a:t>
            </a:r>
            <a:r>
              <a:rPr sz="3375" i="1" spc="-13" baseline="14161" dirty="0">
                <a:latin typeface="Times New Roman"/>
                <a:cs typeface="Times New Roman"/>
              </a:rPr>
              <a:t> </a:t>
            </a:r>
            <a:r>
              <a:rPr sz="3375" spc="-2071" baseline="7625" dirty="0">
                <a:latin typeface="Verdana"/>
                <a:cs typeface="Verdana"/>
              </a:rPr>
              <a:t></a:t>
            </a:r>
            <a:r>
              <a:rPr sz="3375" spc="238" baseline="7625" dirty="0">
                <a:latin typeface="Verdana"/>
                <a:cs typeface="Verdana"/>
              </a:rPr>
              <a:t> </a:t>
            </a:r>
            <a:r>
              <a:rPr sz="3375" spc="-2727" baseline="1089" dirty="0">
                <a:latin typeface="Verdana"/>
                <a:cs typeface="Verdana"/>
              </a:rPr>
              <a:t></a:t>
            </a:r>
            <a:r>
              <a:rPr sz="3375" spc="-2727" baseline="-8714" dirty="0">
                <a:latin typeface="Verdana"/>
                <a:cs typeface="Verdana"/>
              </a:rPr>
              <a:t></a:t>
            </a:r>
            <a:endParaRPr sz="3375" baseline="-8714">
              <a:latin typeface="Verdana"/>
              <a:cs typeface="Verdana"/>
            </a:endParaRPr>
          </a:p>
        </p:txBody>
      </p:sp>
      <p:sp>
        <p:nvSpPr>
          <p:cNvPr id="22" name="object 22"/>
          <p:cNvSpPr txBox="1"/>
          <p:nvPr/>
        </p:nvSpPr>
        <p:spPr>
          <a:xfrm>
            <a:off x="3340697" y="5367495"/>
            <a:ext cx="695885" cy="359827"/>
          </a:xfrm>
          <a:prstGeom prst="rect">
            <a:avLst/>
          </a:prstGeom>
        </p:spPr>
        <p:txBody>
          <a:bodyPr vert="horz" wrap="square" lIns="0" tIns="13447" rIns="0" bIns="0" rtlCol="0">
            <a:spAutoFit/>
          </a:bodyPr>
          <a:lstStyle/>
          <a:p>
            <a:pPr marL="33619">
              <a:spcBef>
                <a:spcPts val="106"/>
              </a:spcBef>
              <a:tabLst>
                <a:tab pos="321066" algn="l"/>
              </a:tabLst>
            </a:pPr>
            <a:r>
              <a:rPr sz="2250" i="1" spc="40" dirty="0">
                <a:latin typeface="Times New Roman"/>
                <a:cs typeface="Times New Roman"/>
              </a:rPr>
              <a:t>t</a:t>
            </a:r>
            <a:r>
              <a:rPr sz="1985" i="1" spc="59" baseline="-24074" dirty="0">
                <a:latin typeface="Times New Roman"/>
                <a:cs typeface="Times New Roman"/>
              </a:rPr>
              <a:t>d	</a:t>
            </a:r>
            <a:r>
              <a:rPr sz="2250" spc="9" dirty="0">
                <a:latin typeface="Symbol"/>
                <a:cs typeface="Symbol"/>
              </a:rPr>
              <a:t></a:t>
            </a:r>
            <a:r>
              <a:rPr sz="2250" spc="-62" dirty="0">
                <a:latin typeface="Times New Roman"/>
                <a:cs typeface="Times New Roman"/>
              </a:rPr>
              <a:t> </a:t>
            </a:r>
            <a:r>
              <a:rPr sz="3375" spc="-2071" baseline="-6535" dirty="0">
                <a:latin typeface="Verdana"/>
                <a:cs typeface="Verdana"/>
              </a:rPr>
              <a:t></a:t>
            </a:r>
            <a:endParaRPr sz="3375" baseline="-6535">
              <a:latin typeface="Verdana"/>
              <a:cs typeface="Verdana"/>
            </a:endParaRPr>
          </a:p>
        </p:txBody>
      </p:sp>
      <p:sp>
        <p:nvSpPr>
          <p:cNvPr id="23" name="object 23"/>
          <p:cNvSpPr txBox="1"/>
          <p:nvPr/>
        </p:nvSpPr>
        <p:spPr>
          <a:xfrm>
            <a:off x="2991970" y="2128467"/>
            <a:ext cx="1049431" cy="365492"/>
          </a:xfrm>
          <a:prstGeom prst="rect">
            <a:avLst/>
          </a:prstGeom>
        </p:spPr>
        <p:txBody>
          <a:bodyPr vert="horz" wrap="square" lIns="0" tIns="12326" rIns="0" bIns="0" rtlCol="0">
            <a:spAutoFit/>
          </a:bodyPr>
          <a:lstStyle/>
          <a:p>
            <a:pPr marL="11206">
              <a:spcBef>
                <a:spcPts val="97"/>
              </a:spcBef>
            </a:pPr>
            <a:r>
              <a:rPr sz="2294" spc="4" dirty="0">
                <a:solidFill>
                  <a:srgbClr val="650065"/>
                </a:solidFill>
                <a:latin typeface="Times New Roman"/>
                <a:cs typeface="Times New Roman"/>
              </a:rPr>
              <a:t>We</a:t>
            </a:r>
            <a:r>
              <a:rPr sz="2294" spc="-97" dirty="0">
                <a:solidFill>
                  <a:srgbClr val="650065"/>
                </a:solidFill>
                <a:latin typeface="Times New Roman"/>
                <a:cs typeface="Times New Roman"/>
              </a:rPr>
              <a:t> </a:t>
            </a:r>
            <a:r>
              <a:rPr sz="2294" dirty="0">
                <a:solidFill>
                  <a:srgbClr val="650065"/>
                </a:solidFill>
                <a:latin typeface="Times New Roman"/>
                <a:cs typeface="Times New Roman"/>
              </a:rPr>
              <a:t>have</a:t>
            </a:r>
            <a:endParaRPr sz="2294">
              <a:latin typeface="Times New Roman"/>
              <a:cs typeface="Times New Roman"/>
            </a:endParaRPr>
          </a:p>
        </p:txBody>
      </p:sp>
      <p:sp>
        <p:nvSpPr>
          <p:cNvPr id="24" name="object 24"/>
          <p:cNvSpPr txBox="1"/>
          <p:nvPr/>
        </p:nvSpPr>
        <p:spPr>
          <a:xfrm>
            <a:off x="2386852" y="3943819"/>
            <a:ext cx="3128682" cy="365492"/>
          </a:xfrm>
          <a:prstGeom prst="rect">
            <a:avLst/>
          </a:prstGeom>
        </p:spPr>
        <p:txBody>
          <a:bodyPr vert="horz" wrap="square" lIns="0" tIns="12326" rIns="0" bIns="0" rtlCol="0">
            <a:spAutoFit/>
          </a:bodyPr>
          <a:lstStyle/>
          <a:p>
            <a:pPr marL="11206">
              <a:spcBef>
                <a:spcPts val="97"/>
              </a:spcBef>
            </a:pPr>
            <a:r>
              <a:rPr sz="2294" spc="-4" dirty="0">
                <a:solidFill>
                  <a:srgbClr val="650065"/>
                </a:solidFill>
                <a:latin typeface="Times New Roman"/>
                <a:cs typeface="Times New Roman"/>
              </a:rPr>
              <a:t>which is </a:t>
            </a:r>
            <a:r>
              <a:rPr sz="2294" dirty="0">
                <a:solidFill>
                  <a:srgbClr val="650065"/>
                </a:solidFill>
                <a:latin typeface="Times New Roman"/>
                <a:cs typeface="Times New Roman"/>
              </a:rPr>
              <a:t>also </a:t>
            </a:r>
            <a:r>
              <a:rPr sz="2294" spc="-4" dirty="0">
                <a:solidFill>
                  <a:srgbClr val="650065"/>
                </a:solidFill>
                <a:latin typeface="Times New Roman"/>
                <a:cs typeface="Times New Roman"/>
              </a:rPr>
              <a:t>equivalent</a:t>
            </a:r>
            <a:r>
              <a:rPr sz="2294" spc="-66" dirty="0">
                <a:solidFill>
                  <a:srgbClr val="650065"/>
                </a:solidFill>
                <a:latin typeface="Times New Roman"/>
                <a:cs typeface="Times New Roman"/>
              </a:rPr>
              <a:t> </a:t>
            </a:r>
            <a:r>
              <a:rPr sz="2294" dirty="0">
                <a:solidFill>
                  <a:srgbClr val="650065"/>
                </a:solidFill>
                <a:latin typeface="Times New Roman"/>
                <a:cs typeface="Times New Roman"/>
              </a:rPr>
              <a:t>to</a:t>
            </a:r>
            <a:endParaRPr sz="2294">
              <a:latin typeface="Times New Roman"/>
              <a:cs typeface="Times New Roman"/>
            </a:endParaRPr>
          </a:p>
        </p:txBody>
      </p:sp>
      <p:sp>
        <p:nvSpPr>
          <p:cNvPr id="25" name="object 25"/>
          <p:cNvSpPr txBox="1"/>
          <p:nvPr/>
        </p:nvSpPr>
        <p:spPr>
          <a:xfrm>
            <a:off x="2454087" y="5342313"/>
            <a:ext cx="525556" cy="365492"/>
          </a:xfrm>
          <a:prstGeom prst="rect">
            <a:avLst/>
          </a:prstGeom>
        </p:spPr>
        <p:txBody>
          <a:bodyPr vert="horz" wrap="square" lIns="0" tIns="12326" rIns="0" bIns="0" rtlCol="0">
            <a:spAutoFit/>
          </a:bodyPr>
          <a:lstStyle/>
          <a:p>
            <a:pPr marL="11206">
              <a:spcBef>
                <a:spcPts val="97"/>
              </a:spcBef>
            </a:pPr>
            <a:r>
              <a:rPr sz="2294" spc="-9" dirty="0">
                <a:solidFill>
                  <a:srgbClr val="650065"/>
                </a:solidFill>
                <a:latin typeface="Times New Roman"/>
                <a:cs typeface="Times New Roman"/>
              </a:rPr>
              <a:t>t</a:t>
            </a:r>
            <a:r>
              <a:rPr sz="2294" spc="4" dirty="0">
                <a:solidFill>
                  <a:srgbClr val="650065"/>
                </a:solidFill>
                <a:latin typeface="Times New Roman"/>
                <a:cs typeface="Times New Roman"/>
              </a:rPr>
              <a:t>h</a:t>
            </a:r>
            <a:r>
              <a:rPr sz="2294" spc="-4" dirty="0">
                <a:solidFill>
                  <a:srgbClr val="650065"/>
                </a:solidFill>
                <a:latin typeface="Times New Roman"/>
                <a:cs typeface="Times New Roman"/>
              </a:rPr>
              <a:t>e</a:t>
            </a:r>
            <a:r>
              <a:rPr sz="2294" spc="4" dirty="0">
                <a:solidFill>
                  <a:srgbClr val="650065"/>
                </a:solidFill>
                <a:latin typeface="Times New Roman"/>
                <a:cs typeface="Times New Roman"/>
              </a:rPr>
              <a:t>n</a:t>
            </a:r>
            <a:endParaRPr sz="2294">
              <a:latin typeface="Times New Roman"/>
              <a:cs typeface="Times New Roman"/>
            </a:endParaRPr>
          </a:p>
        </p:txBody>
      </p:sp>
      <p:sp>
        <p:nvSpPr>
          <p:cNvPr id="26" name="object 26"/>
          <p:cNvSpPr txBox="1">
            <a:spLocks noGrp="1"/>
          </p:cNvSpPr>
          <p:nvPr>
            <p:ph type="title"/>
          </p:nvPr>
        </p:nvSpPr>
        <p:spPr>
          <a:xfrm>
            <a:off x="1700463" y="566430"/>
            <a:ext cx="65077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7" name="object 2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8" name="object 2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167</a:t>
            </a:r>
            <a:endParaRPr sz="1235">
              <a:latin typeface="Arial"/>
              <a:cs typeface="Arial"/>
            </a:endParaRPr>
          </a:p>
        </p:txBody>
      </p:sp>
    </p:spTree>
    <p:extLst>
      <p:ext uri="{BB962C8B-B14F-4D97-AF65-F5344CB8AC3E}">
        <p14:creationId xmlns:p14="http://schemas.microsoft.com/office/powerpoint/2010/main" val="418286169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43256" y="1986130"/>
            <a:ext cx="266700" cy="0"/>
          </a:xfrm>
          <a:custGeom>
            <a:avLst/>
            <a:gdLst/>
            <a:ahLst/>
            <a:cxnLst/>
            <a:rect l="l" t="t" r="r" b="b"/>
            <a:pathLst>
              <a:path w="302260">
                <a:moveTo>
                  <a:pt x="0" y="0"/>
                </a:moveTo>
                <a:lnTo>
                  <a:pt x="301751" y="0"/>
                </a:lnTo>
              </a:path>
            </a:pathLst>
          </a:custGeom>
          <a:ln w="15532">
            <a:solidFill>
              <a:srgbClr val="000000"/>
            </a:solidFill>
          </a:ln>
        </p:spPr>
        <p:txBody>
          <a:bodyPr wrap="square" lIns="0" tIns="0" rIns="0" bIns="0" rtlCol="0"/>
          <a:lstStyle/>
          <a:p>
            <a:endParaRPr sz="1588"/>
          </a:p>
        </p:txBody>
      </p:sp>
      <p:sp>
        <p:nvSpPr>
          <p:cNvPr id="3" name="object 3"/>
          <p:cNvSpPr txBox="1"/>
          <p:nvPr/>
        </p:nvSpPr>
        <p:spPr>
          <a:xfrm>
            <a:off x="3644153" y="1984295"/>
            <a:ext cx="242607" cy="410742"/>
          </a:xfrm>
          <a:prstGeom prst="rect">
            <a:avLst/>
          </a:prstGeom>
        </p:spPr>
        <p:txBody>
          <a:bodyPr vert="horz" wrap="square" lIns="0" tIns="10085" rIns="0" bIns="0" rtlCol="0">
            <a:spAutoFit/>
          </a:bodyPr>
          <a:lstStyle/>
          <a:p>
            <a:pPr marL="11206">
              <a:spcBef>
                <a:spcPts val="79"/>
              </a:spcBef>
            </a:pPr>
            <a:r>
              <a:rPr sz="2603" i="1" spc="-9" dirty="0">
                <a:latin typeface="Times New Roman"/>
                <a:cs typeface="Times New Roman"/>
              </a:rPr>
              <a:t>C</a:t>
            </a:r>
            <a:endParaRPr sz="2603">
              <a:latin typeface="Times New Roman"/>
              <a:cs typeface="Times New Roman"/>
            </a:endParaRPr>
          </a:p>
        </p:txBody>
      </p:sp>
      <p:sp>
        <p:nvSpPr>
          <p:cNvPr id="4" name="object 4"/>
          <p:cNvSpPr txBox="1"/>
          <p:nvPr/>
        </p:nvSpPr>
        <p:spPr>
          <a:xfrm>
            <a:off x="2486809" y="1727457"/>
            <a:ext cx="2143685" cy="410806"/>
          </a:xfrm>
          <a:prstGeom prst="rect">
            <a:avLst/>
          </a:prstGeom>
        </p:spPr>
        <p:txBody>
          <a:bodyPr vert="horz" wrap="square" lIns="0" tIns="10085" rIns="0" bIns="0" rtlCol="0">
            <a:spAutoFit/>
          </a:bodyPr>
          <a:lstStyle/>
          <a:p>
            <a:pPr marL="33619">
              <a:spcBef>
                <a:spcPts val="79"/>
              </a:spcBef>
              <a:tabLst>
                <a:tab pos="1199093" algn="l"/>
                <a:tab pos="1510073" algn="l"/>
              </a:tabLst>
            </a:pPr>
            <a:r>
              <a:rPr sz="2603" i="1" spc="-4" dirty="0">
                <a:latin typeface="Times New Roman"/>
                <a:cs typeface="Times New Roman"/>
              </a:rPr>
              <a:t>Since	</a:t>
            </a:r>
            <a:r>
              <a:rPr sz="3905" i="1" spc="-6" baseline="34839" dirty="0">
                <a:latin typeface="Times New Roman"/>
                <a:cs typeface="Times New Roman"/>
              </a:rPr>
              <a:t>S	</a:t>
            </a:r>
            <a:r>
              <a:rPr sz="2603" spc="-4" dirty="0">
                <a:latin typeface="Symbol"/>
                <a:cs typeface="Symbol"/>
              </a:rPr>
              <a:t></a:t>
            </a:r>
            <a:r>
              <a:rPr sz="2603" spc="-97" dirty="0">
                <a:latin typeface="Times New Roman"/>
                <a:cs typeface="Times New Roman"/>
              </a:rPr>
              <a:t> </a:t>
            </a:r>
            <a:r>
              <a:rPr sz="2603" spc="-4" dirty="0">
                <a:latin typeface="Times New Roman"/>
                <a:cs typeface="Times New Roman"/>
              </a:rPr>
              <a:t>25</a:t>
            </a:r>
            <a:endParaRPr sz="2603">
              <a:latin typeface="Times New Roman"/>
              <a:cs typeface="Times New Roman"/>
            </a:endParaRPr>
          </a:p>
        </p:txBody>
      </p:sp>
      <p:sp>
        <p:nvSpPr>
          <p:cNvPr id="5" name="object 5"/>
          <p:cNvSpPr txBox="1"/>
          <p:nvPr/>
        </p:nvSpPr>
        <p:spPr>
          <a:xfrm>
            <a:off x="2512353" y="2331607"/>
            <a:ext cx="1693209" cy="447053"/>
          </a:xfrm>
          <a:prstGeom prst="rect">
            <a:avLst/>
          </a:prstGeom>
        </p:spPr>
        <p:txBody>
          <a:bodyPr vert="horz" wrap="square" lIns="0" tIns="12326" rIns="0" bIns="0" rtlCol="0">
            <a:spAutoFit/>
          </a:bodyPr>
          <a:lstStyle/>
          <a:p>
            <a:pPr marL="33619">
              <a:spcBef>
                <a:spcPts val="97"/>
              </a:spcBef>
            </a:pPr>
            <a:r>
              <a:rPr sz="2824" spc="-4" dirty="0">
                <a:solidFill>
                  <a:srgbClr val="653200"/>
                </a:solidFill>
                <a:latin typeface="Times New Roman"/>
                <a:cs typeface="Times New Roman"/>
              </a:rPr>
              <a:t>t</a:t>
            </a:r>
            <a:r>
              <a:rPr sz="2780" spc="-6" baseline="-21164" dirty="0">
                <a:solidFill>
                  <a:srgbClr val="653200"/>
                </a:solidFill>
                <a:latin typeface="Times New Roman"/>
                <a:cs typeface="Times New Roman"/>
              </a:rPr>
              <a:t>d </a:t>
            </a:r>
            <a:r>
              <a:rPr sz="2824" spc="4" dirty="0">
                <a:solidFill>
                  <a:srgbClr val="653200"/>
                </a:solidFill>
                <a:latin typeface="Times New Roman"/>
                <a:cs typeface="Times New Roman"/>
              </a:rPr>
              <a:t>= 3</a:t>
            </a:r>
            <a:r>
              <a:rPr sz="2824" spc="-304" dirty="0">
                <a:solidFill>
                  <a:srgbClr val="653200"/>
                </a:solidFill>
                <a:latin typeface="Times New Roman"/>
                <a:cs typeface="Times New Roman"/>
              </a:rPr>
              <a:t> </a:t>
            </a:r>
            <a:r>
              <a:rPr sz="2824" dirty="0">
                <a:solidFill>
                  <a:srgbClr val="653200"/>
                </a:solidFill>
                <a:latin typeface="Times New Roman"/>
                <a:cs typeface="Times New Roman"/>
              </a:rPr>
              <a:t>years</a:t>
            </a:r>
            <a:endParaRPr sz="2824">
              <a:latin typeface="Times New Roman"/>
              <a:cs typeface="Times New Roman"/>
            </a:endParaRPr>
          </a:p>
        </p:txBody>
      </p:sp>
      <p:sp>
        <p:nvSpPr>
          <p:cNvPr id="6" name="object 6"/>
          <p:cNvSpPr/>
          <p:nvPr/>
        </p:nvSpPr>
        <p:spPr>
          <a:xfrm>
            <a:off x="7425911" y="4062366"/>
            <a:ext cx="423581" cy="0"/>
          </a:xfrm>
          <a:custGeom>
            <a:avLst/>
            <a:gdLst/>
            <a:ahLst/>
            <a:cxnLst/>
            <a:rect l="l" t="t" r="r" b="b"/>
            <a:pathLst>
              <a:path w="480059">
                <a:moveTo>
                  <a:pt x="0" y="0"/>
                </a:moveTo>
                <a:lnTo>
                  <a:pt x="480053" y="0"/>
                </a:lnTo>
              </a:path>
            </a:pathLst>
          </a:custGeom>
          <a:ln w="15240">
            <a:solidFill>
              <a:srgbClr val="000000"/>
            </a:solidFill>
          </a:ln>
        </p:spPr>
        <p:txBody>
          <a:bodyPr wrap="square" lIns="0" tIns="0" rIns="0" bIns="0" rtlCol="0"/>
          <a:lstStyle/>
          <a:p>
            <a:endParaRPr sz="1588"/>
          </a:p>
        </p:txBody>
      </p:sp>
      <p:sp>
        <p:nvSpPr>
          <p:cNvPr id="7" name="object 7"/>
          <p:cNvSpPr txBox="1"/>
          <p:nvPr/>
        </p:nvSpPr>
        <p:spPr>
          <a:xfrm>
            <a:off x="7496733" y="4060042"/>
            <a:ext cx="345701" cy="402305"/>
          </a:xfrm>
          <a:prstGeom prst="rect">
            <a:avLst/>
          </a:prstGeom>
        </p:spPr>
        <p:txBody>
          <a:bodyPr vert="horz" wrap="square" lIns="0" tIns="15128" rIns="0" bIns="0" rtlCol="0">
            <a:spAutoFit/>
          </a:bodyPr>
          <a:lstStyle/>
          <a:p>
            <a:pPr marL="11206">
              <a:spcBef>
                <a:spcPts val="119"/>
              </a:spcBef>
            </a:pPr>
            <a:r>
              <a:rPr sz="2515" spc="9" dirty="0">
                <a:latin typeface="Times New Roman"/>
                <a:cs typeface="Times New Roman"/>
              </a:rPr>
              <a:t>0</a:t>
            </a:r>
            <a:r>
              <a:rPr sz="2515" spc="13" dirty="0">
                <a:latin typeface="Times New Roman"/>
                <a:cs typeface="Times New Roman"/>
              </a:rPr>
              <a:t>6</a:t>
            </a:r>
            <a:endParaRPr sz="2515">
              <a:latin typeface="Times New Roman"/>
              <a:cs typeface="Times New Roman"/>
            </a:endParaRPr>
          </a:p>
        </p:txBody>
      </p:sp>
      <p:sp>
        <p:nvSpPr>
          <p:cNvPr id="8" name="object 8"/>
          <p:cNvSpPr txBox="1"/>
          <p:nvPr/>
        </p:nvSpPr>
        <p:spPr>
          <a:xfrm>
            <a:off x="7432187" y="3604187"/>
            <a:ext cx="507066" cy="402305"/>
          </a:xfrm>
          <a:prstGeom prst="rect">
            <a:avLst/>
          </a:prstGeom>
        </p:spPr>
        <p:txBody>
          <a:bodyPr vert="horz" wrap="square" lIns="0" tIns="15128" rIns="0" bIns="0" rtlCol="0">
            <a:spAutoFit/>
          </a:bodyPr>
          <a:lstStyle/>
          <a:p>
            <a:pPr marL="11206">
              <a:spcBef>
                <a:spcPts val="119"/>
              </a:spcBef>
            </a:pPr>
            <a:r>
              <a:rPr sz="2515" spc="9" dirty="0">
                <a:latin typeface="Times New Roman"/>
                <a:cs typeface="Times New Roman"/>
              </a:rPr>
              <a:t>20</a:t>
            </a:r>
            <a:r>
              <a:rPr sz="2515" spc="13" dirty="0">
                <a:latin typeface="Times New Roman"/>
                <a:cs typeface="Times New Roman"/>
              </a:rPr>
              <a:t>2</a:t>
            </a:r>
            <a:endParaRPr sz="2515">
              <a:latin typeface="Times New Roman"/>
              <a:cs typeface="Times New Roman"/>
            </a:endParaRPr>
          </a:p>
        </p:txBody>
      </p:sp>
      <p:sp>
        <p:nvSpPr>
          <p:cNvPr id="9" name="object 9"/>
          <p:cNvSpPr txBox="1"/>
          <p:nvPr/>
        </p:nvSpPr>
        <p:spPr>
          <a:xfrm>
            <a:off x="7908213" y="3808583"/>
            <a:ext cx="1253938" cy="402305"/>
          </a:xfrm>
          <a:prstGeom prst="rect">
            <a:avLst/>
          </a:prstGeom>
        </p:spPr>
        <p:txBody>
          <a:bodyPr vert="horz" wrap="square" lIns="0" tIns="15128" rIns="0" bIns="0" rtlCol="0">
            <a:spAutoFit/>
          </a:bodyPr>
          <a:lstStyle/>
          <a:p>
            <a:pPr marL="11206">
              <a:spcBef>
                <a:spcPts val="119"/>
              </a:spcBef>
            </a:pPr>
            <a:r>
              <a:rPr sz="2515" spc="-40" dirty="0">
                <a:latin typeface="Symbol"/>
                <a:cs typeface="Symbol"/>
              </a:rPr>
              <a:t></a:t>
            </a:r>
            <a:r>
              <a:rPr sz="2515" spc="-40" dirty="0">
                <a:latin typeface="Times New Roman"/>
                <a:cs typeface="Times New Roman"/>
              </a:rPr>
              <a:t>33.75</a:t>
            </a:r>
            <a:r>
              <a:rPr sz="2515" i="1" spc="-40" dirty="0">
                <a:latin typeface="Times New Roman"/>
                <a:cs typeface="Times New Roman"/>
              </a:rPr>
              <a:t>PY</a:t>
            </a:r>
            <a:endParaRPr sz="2515">
              <a:latin typeface="Times New Roman"/>
              <a:cs typeface="Times New Roman"/>
            </a:endParaRPr>
          </a:p>
        </p:txBody>
      </p:sp>
      <p:sp>
        <p:nvSpPr>
          <p:cNvPr id="10" name="object 10"/>
          <p:cNvSpPr txBox="1"/>
          <p:nvPr/>
        </p:nvSpPr>
        <p:spPr>
          <a:xfrm>
            <a:off x="2445117" y="4546336"/>
            <a:ext cx="4427444" cy="447053"/>
          </a:xfrm>
          <a:prstGeom prst="rect">
            <a:avLst/>
          </a:prstGeom>
        </p:spPr>
        <p:txBody>
          <a:bodyPr vert="horz" wrap="square" lIns="0" tIns="12326" rIns="0" bIns="0" rtlCol="0">
            <a:spAutoFit/>
          </a:bodyPr>
          <a:lstStyle/>
          <a:p>
            <a:pPr marL="33619">
              <a:spcBef>
                <a:spcPts val="97"/>
              </a:spcBef>
            </a:pPr>
            <a:r>
              <a:rPr sz="2824" spc="4" dirty="0">
                <a:solidFill>
                  <a:srgbClr val="326500"/>
                </a:solidFill>
                <a:latin typeface="Times New Roman"/>
                <a:cs typeface="Times New Roman"/>
              </a:rPr>
              <a:t>D = </a:t>
            </a:r>
            <a:r>
              <a:rPr sz="2824" spc="-4" dirty="0">
                <a:solidFill>
                  <a:srgbClr val="326500"/>
                </a:solidFill>
                <a:latin typeface="Times New Roman"/>
                <a:cs typeface="Times New Roman"/>
              </a:rPr>
              <a:t>D</a:t>
            </a:r>
            <a:r>
              <a:rPr sz="3177" spc="-6" baseline="-20833" dirty="0">
                <a:solidFill>
                  <a:srgbClr val="326500"/>
                </a:solidFill>
                <a:latin typeface="Times New Roman"/>
                <a:cs typeface="Times New Roman"/>
              </a:rPr>
              <a:t>0</a:t>
            </a:r>
            <a:r>
              <a:rPr sz="2824" spc="-4" dirty="0">
                <a:solidFill>
                  <a:srgbClr val="326500"/>
                </a:solidFill>
                <a:latin typeface="Times New Roman"/>
                <a:cs typeface="Times New Roman"/>
              </a:rPr>
              <a:t>t</a:t>
            </a:r>
            <a:r>
              <a:rPr sz="3177" spc="-6" baseline="-20833" dirty="0">
                <a:solidFill>
                  <a:srgbClr val="326500"/>
                </a:solidFill>
                <a:latin typeface="Times New Roman"/>
                <a:cs typeface="Times New Roman"/>
              </a:rPr>
              <a:t>d </a:t>
            </a:r>
            <a:r>
              <a:rPr sz="2824" spc="4" dirty="0">
                <a:solidFill>
                  <a:srgbClr val="326500"/>
                </a:solidFill>
                <a:latin typeface="Times New Roman"/>
                <a:cs typeface="Times New Roman"/>
              </a:rPr>
              <a:t>= </a:t>
            </a:r>
            <a:r>
              <a:rPr sz="2824" spc="-4" dirty="0">
                <a:solidFill>
                  <a:srgbClr val="326500"/>
                </a:solidFill>
                <a:latin typeface="Times New Roman"/>
                <a:cs typeface="Times New Roman"/>
              </a:rPr>
              <a:t>22.5 persons </a:t>
            </a:r>
            <a:r>
              <a:rPr sz="2824" dirty="0">
                <a:solidFill>
                  <a:srgbClr val="326500"/>
                </a:solidFill>
                <a:latin typeface="Times New Roman"/>
                <a:cs typeface="Times New Roman"/>
              </a:rPr>
              <a:t>/</a:t>
            </a:r>
            <a:r>
              <a:rPr sz="2824" spc="93" dirty="0">
                <a:solidFill>
                  <a:srgbClr val="326500"/>
                </a:solidFill>
                <a:latin typeface="Times New Roman"/>
                <a:cs typeface="Times New Roman"/>
              </a:rPr>
              <a:t> </a:t>
            </a:r>
            <a:r>
              <a:rPr sz="2824" dirty="0">
                <a:solidFill>
                  <a:srgbClr val="326500"/>
                </a:solidFill>
                <a:latin typeface="Times New Roman"/>
                <a:cs typeface="Times New Roman"/>
              </a:rPr>
              <a:t>year</a:t>
            </a:r>
            <a:endParaRPr sz="2824">
              <a:latin typeface="Times New Roman"/>
              <a:cs typeface="Times New Roman"/>
            </a:endParaRPr>
          </a:p>
        </p:txBody>
      </p:sp>
      <p:sp>
        <p:nvSpPr>
          <p:cNvPr id="11" name="object 11"/>
          <p:cNvSpPr/>
          <p:nvPr/>
        </p:nvSpPr>
        <p:spPr>
          <a:xfrm>
            <a:off x="3293633" y="5876364"/>
            <a:ext cx="45943" cy="26894"/>
          </a:xfrm>
          <a:custGeom>
            <a:avLst/>
            <a:gdLst/>
            <a:ahLst/>
            <a:cxnLst/>
            <a:rect l="l" t="t" r="r" b="b"/>
            <a:pathLst>
              <a:path w="52069" h="30479">
                <a:moveTo>
                  <a:pt x="0" y="30479"/>
                </a:moveTo>
                <a:lnTo>
                  <a:pt x="51815" y="0"/>
                </a:lnTo>
              </a:path>
            </a:pathLst>
          </a:custGeom>
          <a:ln w="16946">
            <a:solidFill>
              <a:srgbClr val="000000"/>
            </a:solidFill>
          </a:ln>
        </p:spPr>
        <p:txBody>
          <a:bodyPr wrap="square" lIns="0" tIns="0" rIns="0" bIns="0" rtlCol="0"/>
          <a:lstStyle/>
          <a:p>
            <a:endParaRPr sz="1588"/>
          </a:p>
        </p:txBody>
      </p:sp>
      <p:sp>
        <p:nvSpPr>
          <p:cNvPr id="12" name="object 12"/>
          <p:cNvSpPr/>
          <p:nvPr/>
        </p:nvSpPr>
        <p:spPr>
          <a:xfrm>
            <a:off x="3339353" y="5884432"/>
            <a:ext cx="67235" cy="121024"/>
          </a:xfrm>
          <a:custGeom>
            <a:avLst/>
            <a:gdLst/>
            <a:ahLst/>
            <a:cxnLst/>
            <a:rect l="l" t="t" r="r" b="b"/>
            <a:pathLst>
              <a:path w="76200" h="137159">
                <a:moveTo>
                  <a:pt x="0" y="0"/>
                </a:moveTo>
                <a:lnTo>
                  <a:pt x="76199" y="137159"/>
                </a:lnTo>
              </a:path>
            </a:pathLst>
          </a:custGeom>
          <a:ln w="33893">
            <a:solidFill>
              <a:srgbClr val="000000"/>
            </a:solidFill>
          </a:ln>
        </p:spPr>
        <p:txBody>
          <a:bodyPr wrap="square" lIns="0" tIns="0" rIns="0" bIns="0" rtlCol="0"/>
          <a:lstStyle/>
          <a:p>
            <a:endParaRPr sz="1588"/>
          </a:p>
        </p:txBody>
      </p:sp>
      <p:sp>
        <p:nvSpPr>
          <p:cNvPr id="13" name="object 13"/>
          <p:cNvSpPr/>
          <p:nvPr/>
        </p:nvSpPr>
        <p:spPr>
          <a:xfrm>
            <a:off x="3414657" y="5642385"/>
            <a:ext cx="297516" cy="363071"/>
          </a:xfrm>
          <a:custGeom>
            <a:avLst/>
            <a:gdLst/>
            <a:ahLst/>
            <a:cxnLst/>
            <a:rect l="l" t="t" r="r" b="b"/>
            <a:pathLst>
              <a:path w="337185" h="411479">
                <a:moveTo>
                  <a:pt x="0" y="411479"/>
                </a:moveTo>
                <a:lnTo>
                  <a:pt x="99059" y="0"/>
                </a:lnTo>
                <a:lnTo>
                  <a:pt x="336803" y="0"/>
                </a:lnTo>
              </a:path>
            </a:pathLst>
          </a:custGeom>
          <a:ln w="16946">
            <a:solidFill>
              <a:srgbClr val="000000"/>
            </a:solidFill>
          </a:ln>
        </p:spPr>
        <p:txBody>
          <a:bodyPr wrap="square" lIns="0" tIns="0" rIns="0" bIns="0" rtlCol="0"/>
          <a:lstStyle/>
          <a:p>
            <a:endParaRPr sz="1588"/>
          </a:p>
        </p:txBody>
      </p:sp>
      <p:sp>
        <p:nvSpPr>
          <p:cNvPr id="14" name="object 14"/>
          <p:cNvSpPr/>
          <p:nvPr/>
        </p:nvSpPr>
        <p:spPr>
          <a:xfrm>
            <a:off x="3255981" y="5589941"/>
            <a:ext cx="486896" cy="0"/>
          </a:xfrm>
          <a:custGeom>
            <a:avLst/>
            <a:gdLst/>
            <a:ahLst/>
            <a:cxnLst/>
            <a:rect l="l" t="t" r="r" b="b"/>
            <a:pathLst>
              <a:path w="551814">
                <a:moveTo>
                  <a:pt x="0" y="0"/>
                </a:moveTo>
                <a:lnTo>
                  <a:pt x="551687" y="0"/>
                </a:lnTo>
              </a:path>
            </a:pathLst>
          </a:custGeom>
          <a:ln w="16946">
            <a:solidFill>
              <a:srgbClr val="000000"/>
            </a:solidFill>
          </a:ln>
        </p:spPr>
        <p:txBody>
          <a:bodyPr wrap="square" lIns="0" tIns="0" rIns="0" bIns="0" rtlCol="0"/>
          <a:lstStyle/>
          <a:p>
            <a:endParaRPr sz="1588"/>
          </a:p>
        </p:txBody>
      </p:sp>
      <p:sp>
        <p:nvSpPr>
          <p:cNvPr id="15" name="object 15"/>
          <p:cNvSpPr/>
          <p:nvPr/>
        </p:nvSpPr>
        <p:spPr>
          <a:xfrm>
            <a:off x="4162314" y="5876364"/>
            <a:ext cx="45943" cy="26894"/>
          </a:xfrm>
          <a:custGeom>
            <a:avLst/>
            <a:gdLst/>
            <a:ahLst/>
            <a:cxnLst/>
            <a:rect l="l" t="t" r="r" b="b"/>
            <a:pathLst>
              <a:path w="52069" h="30479">
                <a:moveTo>
                  <a:pt x="0" y="30479"/>
                </a:moveTo>
                <a:lnTo>
                  <a:pt x="51815" y="0"/>
                </a:lnTo>
              </a:path>
            </a:pathLst>
          </a:custGeom>
          <a:ln w="16946">
            <a:solidFill>
              <a:srgbClr val="000000"/>
            </a:solidFill>
          </a:ln>
        </p:spPr>
        <p:txBody>
          <a:bodyPr wrap="square" lIns="0" tIns="0" rIns="0" bIns="0" rtlCol="0"/>
          <a:lstStyle/>
          <a:p>
            <a:endParaRPr sz="1588"/>
          </a:p>
        </p:txBody>
      </p:sp>
      <p:sp>
        <p:nvSpPr>
          <p:cNvPr id="16" name="object 16"/>
          <p:cNvSpPr/>
          <p:nvPr/>
        </p:nvSpPr>
        <p:spPr>
          <a:xfrm>
            <a:off x="4208032" y="5884432"/>
            <a:ext cx="66115" cy="121024"/>
          </a:xfrm>
          <a:custGeom>
            <a:avLst/>
            <a:gdLst/>
            <a:ahLst/>
            <a:cxnLst/>
            <a:rect l="l" t="t" r="r" b="b"/>
            <a:pathLst>
              <a:path w="74930" h="137159">
                <a:moveTo>
                  <a:pt x="0" y="0"/>
                </a:moveTo>
                <a:lnTo>
                  <a:pt x="74675" y="137159"/>
                </a:lnTo>
              </a:path>
            </a:pathLst>
          </a:custGeom>
          <a:ln w="33893">
            <a:solidFill>
              <a:srgbClr val="000000"/>
            </a:solidFill>
          </a:ln>
        </p:spPr>
        <p:txBody>
          <a:bodyPr wrap="square" lIns="0" tIns="0" rIns="0" bIns="0" rtlCol="0"/>
          <a:lstStyle/>
          <a:p>
            <a:endParaRPr sz="1588"/>
          </a:p>
        </p:txBody>
      </p:sp>
      <p:sp>
        <p:nvSpPr>
          <p:cNvPr id="17" name="object 17"/>
          <p:cNvSpPr/>
          <p:nvPr/>
        </p:nvSpPr>
        <p:spPr>
          <a:xfrm>
            <a:off x="4281991" y="5642385"/>
            <a:ext cx="298637" cy="363071"/>
          </a:xfrm>
          <a:custGeom>
            <a:avLst/>
            <a:gdLst/>
            <a:ahLst/>
            <a:cxnLst/>
            <a:rect l="l" t="t" r="r" b="b"/>
            <a:pathLst>
              <a:path w="338454" h="411479">
                <a:moveTo>
                  <a:pt x="0" y="411479"/>
                </a:moveTo>
                <a:lnTo>
                  <a:pt x="100583" y="0"/>
                </a:lnTo>
                <a:lnTo>
                  <a:pt x="338327" y="0"/>
                </a:lnTo>
              </a:path>
            </a:pathLst>
          </a:custGeom>
          <a:ln w="16946">
            <a:solidFill>
              <a:srgbClr val="000000"/>
            </a:solidFill>
          </a:ln>
        </p:spPr>
        <p:txBody>
          <a:bodyPr wrap="square" lIns="0" tIns="0" rIns="0" bIns="0" rtlCol="0"/>
          <a:lstStyle/>
          <a:p>
            <a:endParaRPr sz="1588"/>
          </a:p>
        </p:txBody>
      </p:sp>
      <p:sp>
        <p:nvSpPr>
          <p:cNvPr id="18" name="object 18"/>
          <p:cNvSpPr/>
          <p:nvPr/>
        </p:nvSpPr>
        <p:spPr>
          <a:xfrm>
            <a:off x="4124662" y="5589941"/>
            <a:ext cx="485775" cy="0"/>
          </a:xfrm>
          <a:custGeom>
            <a:avLst/>
            <a:gdLst/>
            <a:ahLst/>
            <a:cxnLst/>
            <a:rect l="l" t="t" r="r" b="b"/>
            <a:pathLst>
              <a:path w="550545">
                <a:moveTo>
                  <a:pt x="0" y="0"/>
                </a:moveTo>
                <a:lnTo>
                  <a:pt x="550163" y="0"/>
                </a:lnTo>
              </a:path>
            </a:pathLst>
          </a:custGeom>
          <a:ln w="16946">
            <a:solidFill>
              <a:srgbClr val="000000"/>
            </a:solidFill>
          </a:ln>
        </p:spPr>
        <p:txBody>
          <a:bodyPr wrap="square" lIns="0" tIns="0" rIns="0" bIns="0" rtlCol="0"/>
          <a:lstStyle/>
          <a:p>
            <a:endParaRPr sz="1588"/>
          </a:p>
        </p:txBody>
      </p:sp>
      <p:sp>
        <p:nvSpPr>
          <p:cNvPr id="19" name="object 19"/>
          <p:cNvSpPr txBox="1"/>
          <p:nvPr/>
        </p:nvSpPr>
        <p:spPr>
          <a:xfrm>
            <a:off x="2497119" y="5308942"/>
            <a:ext cx="122704" cy="447053"/>
          </a:xfrm>
          <a:prstGeom prst="rect">
            <a:avLst/>
          </a:prstGeom>
        </p:spPr>
        <p:txBody>
          <a:bodyPr vert="horz" wrap="square" lIns="0" tIns="12326" rIns="0" bIns="0" rtlCol="0">
            <a:spAutoFit/>
          </a:bodyPr>
          <a:lstStyle/>
          <a:p>
            <a:pPr marL="11206">
              <a:spcBef>
                <a:spcPts val="97"/>
              </a:spcBef>
            </a:pPr>
            <a:r>
              <a:rPr sz="2824" i="1" dirty="0">
                <a:latin typeface="Times New Roman"/>
                <a:cs typeface="Times New Roman"/>
              </a:rPr>
              <a:t>t</a:t>
            </a:r>
            <a:endParaRPr sz="2824">
              <a:latin typeface="Times New Roman"/>
              <a:cs typeface="Times New Roman"/>
            </a:endParaRPr>
          </a:p>
        </p:txBody>
      </p:sp>
      <p:sp>
        <p:nvSpPr>
          <p:cNvPr id="20" name="object 20"/>
          <p:cNvSpPr txBox="1"/>
          <p:nvPr/>
        </p:nvSpPr>
        <p:spPr>
          <a:xfrm>
            <a:off x="2606040" y="5548988"/>
            <a:ext cx="232522" cy="264737"/>
          </a:xfrm>
          <a:prstGeom prst="rect">
            <a:avLst/>
          </a:prstGeom>
        </p:spPr>
        <p:txBody>
          <a:bodyPr vert="horz" wrap="square" lIns="0" tIns="13447" rIns="0" bIns="0" rtlCol="0">
            <a:spAutoFit/>
          </a:bodyPr>
          <a:lstStyle/>
          <a:p>
            <a:pPr marL="11206">
              <a:spcBef>
                <a:spcPts val="106"/>
              </a:spcBef>
            </a:pPr>
            <a:r>
              <a:rPr sz="1632" i="1" spc="4" dirty="0">
                <a:latin typeface="Times New Roman"/>
                <a:cs typeface="Times New Roman"/>
              </a:rPr>
              <a:t>o</a:t>
            </a:r>
            <a:r>
              <a:rPr sz="1632" i="1" spc="9" dirty="0">
                <a:latin typeface="Times New Roman"/>
                <a:cs typeface="Times New Roman"/>
              </a:rPr>
              <a:t>d</a:t>
            </a:r>
            <a:endParaRPr sz="1632">
              <a:latin typeface="Times New Roman"/>
              <a:cs typeface="Times New Roman"/>
            </a:endParaRPr>
          </a:p>
        </p:txBody>
      </p:sp>
      <p:sp>
        <p:nvSpPr>
          <p:cNvPr id="21" name="object 21"/>
          <p:cNvSpPr txBox="1"/>
          <p:nvPr/>
        </p:nvSpPr>
        <p:spPr>
          <a:xfrm>
            <a:off x="3508337" y="5614190"/>
            <a:ext cx="1070162" cy="447053"/>
          </a:xfrm>
          <a:prstGeom prst="rect">
            <a:avLst/>
          </a:prstGeom>
        </p:spPr>
        <p:txBody>
          <a:bodyPr vert="horz" wrap="square" lIns="0" tIns="12326" rIns="0" bIns="0" rtlCol="0">
            <a:spAutoFit/>
          </a:bodyPr>
          <a:lstStyle/>
          <a:p>
            <a:pPr marL="11206">
              <a:spcBef>
                <a:spcPts val="97"/>
              </a:spcBef>
              <a:tabLst>
                <a:tab pos="878027" algn="l"/>
              </a:tabLst>
            </a:pPr>
            <a:r>
              <a:rPr sz="2824" spc="4" dirty="0">
                <a:latin typeface="Times New Roman"/>
                <a:cs typeface="Times New Roman"/>
              </a:rPr>
              <a:t>6	6</a:t>
            </a:r>
            <a:endParaRPr sz="2824">
              <a:latin typeface="Times New Roman"/>
              <a:cs typeface="Times New Roman"/>
            </a:endParaRPr>
          </a:p>
        </p:txBody>
      </p:sp>
      <p:sp>
        <p:nvSpPr>
          <p:cNvPr id="22" name="object 22"/>
          <p:cNvSpPr txBox="1"/>
          <p:nvPr/>
        </p:nvSpPr>
        <p:spPr>
          <a:xfrm>
            <a:off x="3827032" y="5308942"/>
            <a:ext cx="2474259" cy="447053"/>
          </a:xfrm>
          <a:prstGeom prst="rect">
            <a:avLst/>
          </a:prstGeom>
        </p:spPr>
        <p:txBody>
          <a:bodyPr vert="horz" wrap="square" lIns="0" tIns="12326" rIns="0" bIns="0" rtlCol="0">
            <a:spAutoFit/>
          </a:bodyPr>
          <a:lstStyle/>
          <a:p>
            <a:pPr marL="11206">
              <a:spcBef>
                <a:spcPts val="97"/>
              </a:spcBef>
              <a:tabLst>
                <a:tab pos="878027" algn="l"/>
              </a:tabLst>
            </a:pPr>
            <a:r>
              <a:rPr sz="2824" spc="4" dirty="0">
                <a:latin typeface="Symbol"/>
                <a:cs typeface="Symbol"/>
              </a:rPr>
              <a:t></a:t>
            </a:r>
            <a:r>
              <a:rPr sz="2824" spc="4" dirty="0">
                <a:latin typeface="Times New Roman"/>
                <a:cs typeface="Times New Roman"/>
              </a:rPr>
              <a:t>	</a:t>
            </a:r>
            <a:r>
              <a:rPr sz="2824" spc="4" dirty="0">
                <a:latin typeface="Symbol"/>
                <a:cs typeface="Symbol"/>
              </a:rPr>
              <a:t></a:t>
            </a:r>
            <a:r>
              <a:rPr sz="2824" spc="4" dirty="0">
                <a:latin typeface="Times New Roman"/>
                <a:cs typeface="Times New Roman"/>
              </a:rPr>
              <a:t> </a:t>
            </a:r>
            <a:r>
              <a:rPr sz="2824" dirty="0">
                <a:latin typeface="Times New Roman"/>
                <a:cs typeface="Times New Roman"/>
              </a:rPr>
              <a:t>1.2</a:t>
            </a:r>
            <a:r>
              <a:rPr sz="2824" spc="-243" dirty="0">
                <a:latin typeface="Times New Roman"/>
                <a:cs typeface="Times New Roman"/>
              </a:rPr>
              <a:t> </a:t>
            </a:r>
            <a:r>
              <a:rPr sz="2824" i="1" dirty="0">
                <a:latin typeface="Times New Roman"/>
                <a:cs typeface="Times New Roman"/>
              </a:rPr>
              <a:t>years</a:t>
            </a:r>
            <a:endParaRPr sz="2824">
              <a:latin typeface="Times New Roman"/>
              <a:cs typeface="Times New Roman"/>
            </a:endParaRPr>
          </a:p>
        </p:txBody>
      </p:sp>
      <p:sp>
        <p:nvSpPr>
          <p:cNvPr id="23" name="object 23"/>
          <p:cNvSpPr txBox="1"/>
          <p:nvPr/>
        </p:nvSpPr>
        <p:spPr>
          <a:xfrm>
            <a:off x="2924735" y="5081686"/>
            <a:ext cx="1572185" cy="447053"/>
          </a:xfrm>
          <a:prstGeom prst="rect">
            <a:avLst/>
          </a:prstGeom>
        </p:spPr>
        <p:txBody>
          <a:bodyPr vert="horz" wrap="square" lIns="0" tIns="12326" rIns="0" bIns="0" rtlCol="0">
            <a:spAutoFit/>
          </a:bodyPr>
          <a:lstStyle/>
          <a:p>
            <a:pPr marL="44826">
              <a:spcBef>
                <a:spcPts val="97"/>
              </a:spcBef>
              <a:tabLst>
                <a:tab pos="433130" algn="l"/>
                <a:tab pos="1358225" algn="l"/>
              </a:tabLst>
            </a:pPr>
            <a:r>
              <a:rPr sz="4236" spc="6" baseline="-35590" dirty="0">
                <a:latin typeface="Symbol"/>
                <a:cs typeface="Symbol"/>
              </a:rPr>
              <a:t></a:t>
            </a:r>
            <a:r>
              <a:rPr sz="4236" spc="6" baseline="-35590" dirty="0">
                <a:latin typeface="Times New Roman"/>
                <a:cs typeface="Times New Roman"/>
              </a:rPr>
              <a:t>	</a:t>
            </a:r>
            <a:r>
              <a:rPr sz="2824" i="1" spc="57" dirty="0">
                <a:latin typeface="Times New Roman"/>
                <a:cs typeface="Times New Roman"/>
              </a:rPr>
              <a:t>t</a:t>
            </a:r>
            <a:r>
              <a:rPr sz="2449" i="1" spc="86" baseline="-24024" dirty="0">
                <a:latin typeface="Times New Roman"/>
                <a:cs typeface="Times New Roman"/>
              </a:rPr>
              <a:t>d	</a:t>
            </a:r>
            <a:r>
              <a:rPr sz="2824" spc="4" dirty="0">
                <a:latin typeface="Times New Roman"/>
                <a:cs typeface="Times New Roman"/>
              </a:rPr>
              <a:t>3</a:t>
            </a:r>
            <a:endParaRPr sz="2824">
              <a:latin typeface="Times New Roman"/>
              <a:cs typeface="Times New Roman"/>
            </a:endParaRPr>
          </a:p>
        </p:txBody>
      </p:sp>
      <p:sp>
        <p:nvSpPr>
          <p:cNvPr id="24" name="object 24"/>
          <p:cNvSpPr txBox="1"/>
          <p:nvPr/>
        </p:nvSpPr>
        <p:spPr>
          <a:xfrm>
            <a:off x="2512353" y="3808583"/>
            <a:ext cx="4926106" cy="402305"/>
          </a:xfrm>
          <a:prstGeom prst="rect">
            <a:avLst/>
          </a:prstGeom>
        </p:spPr>
        <p:txBody>
          <a:bodyPr vert="horz" wrap="square" lIns="0" tIns="15128" rIns="0" bIns="0" rtlCol="0">
            <a:spAutoFit/>
          </a:bodyPr>
          <a:lstStyle/>
          <a:p>
            <a:pPr marL="33619">
              <a:spcBef>
                <a:spcPts val="119"/>
              </a:spcBef>
              <a:tabLst>
                <a:tab pos="4328503" algn="l"/>
              </a:tabLst>
            </a:pPr>
            <a:r>
              <a:rPr sz="3441" baseline="1068" dirty="0">
                <a:latin typeface="Times New Roman"/>
                <a:cs typeface="Times New Roman"/>
              </a:rPr>
              <a:t>Total </a:t>
            </a:r>
            <a:r>
              <a:rPr sz="3441" spc="-6" baseline="1068" dirty="0">
                <a:latin typeface="Times New Roman"/>
                <a:cs typeface="Times New Roman"/>
              </a:rPr>
              <a:t>development</a:t>
            </a:r>
            <a:r>
              <a:rPr sz="3441" spc="6" baseline="1068" dirty="0">
                <a:latin typeface="Times New Roman"/>
                <a:cs typeface="Times New Roman"/>
              </a:rPr>
              <a:t> </a:t>
            </a:r>
            <a:r>
              <a:rPr sz="3441" spc="-6" baseline="1068" dirty="0">
                <a:latin typeface="Times New Roman"/>
                <a:cs typeface="Times New Roman"/>
              </a:rPr>
              <a:t>manpower</a:t>
            </a:r>
            <a:r>
              <a:rPr sz="3441" baseline="1068" dirty="0">
                <a:latin typeface="Times New Roman"/>
                <a:cs typeface="Times New Roman"/>
              </a:rPr>
              <a:t> </a:t>
            </a:r>
            <a:r>
              <a:rPr sz="3441" spc="-6" baseline="1068" dirty="0">
                <a:latin typeface="Times New Roman"/>
                <a:cs typeface="Times New Roman"/>
              </a:rPr>
              <a:t>cost	</a:t>
            </a:r>
            <a:r>
              <a:rPr sz="2515" i="1" spc="-75" dirty="0">
                <a:latin typeface="Times New Roman"/>
                <a:cs typeface="Times New Roman"/>
              </a:rPr>
              <a:t>K</a:t>
            </a:r>
            <a:r>
              <a:rPr sz="2184" i="1" spc="-112" baseline="-23569" dirty="0">
                <a:latin typeface="Times New Roman"/>
                <a:cs typeface="Times New Roman"/>
              </a:rPr>
              <a:t>d</a:t>
            </a:r>
            <a:r>
              <a:rPr sz="2184" i="1" spc="-26" baseline="-23569" dirty="0">
                <a:latin typeface="Times New Roman"/>
                <a:cs typeface="Times New Roman"/>
              </a:rPr>
              <a:t> </a:t>
            </a:r>
            <a:r>
              <a:rPr sz="2515" spc="13" dirty="0">
                <a:latin typeface="Symbol"/>
                <a:cs typeface="Symbol"/>
              </a:rPr>
              <a:t></a:t>
            </a:r>
            <a:endParaRPr sz="2515">
              <a:latin typeface="Symbol"/>
              <a:cs typeface="Symbol"/>
            </a:endParaRPr>
          </a:p>
        </p:txBody>
      </p:sp>
      <p:sp>
        <p:nvSpPr>
          <p:cNvPr id="25" name="object 25"/>
          <p:cNvSpPr txBox="1"/>
          <p:nvPr/>
        </p:nvSpPr>
        <p:spPr>
          <a:xfrm>
            <a:off x="3407484" y="3397200"/>
            <a:ext cx="323290" cy="244411"/>
          </a:xfrm>
          <a:prstGeom prst="rect">
            <a:avLst/>
          </a:prstGeom>
        </p:spPr>
        <p:txBody>
          <a:bodyPr vert="horz" wrap="square" lIns="0" tIns="13447" rIns="0" bIns="0" rtlCol="0">
            <a:spAutoFit/>
          </a:bodyPr>
          <a:lstStyle/>
          <a:p>
            <a:pPr marL="11206">
              <a:spcBef>
                <a:spcPts val="106"/>
              </a:spcBef>
            </a:pPr>
            <a:r>
              <a:rPr sz="1500" spc="4" dirty="0">
                <a:latin typeface="Times New Roman"/>
                <a:cs typeface="Times New Roman"/>
              </a:rPr>
              <a:t>0</a:t>
            </a:r>
            <a:r>
              <a:rPr sz="1500" spc="18" dirty="0">
                <a:latin typeface="Times New Roman"/>
                <a:cs typeface="Times New Roman"/>
              </a:rPr>
              <a:t> </a:t>
            </a:r>
            <a:r>
              <a:rPr sz="1500" i="1" spc="4" dirty="0">
                <a:latin typeface="Times New Roman"/>
                <a:cs typeface="Times New Roman"/>
              </a:rPr>
              <a:t>d</a:t>
            </a:r>
            <a:endParaRPr sz="1500">
              <a:latin typeface="Times New Roman"/>
              <a:cs typeface="Times New Roman"/>
            </a:endParaRPr>
          </a:p>
        </p:txBody>
      </p:sp>
      <p:sp>
        <p:nvSpPr>
          <p:cNvPr id="26" name="object 26"/>
          <p:cNvSpPr txBox="1"/>
          <p:nvPr/>
        </p:nvSpPr>
        <p:spPr>
          <a:xfrm>
            <a:off x="2559423" y="3176170"/>
            <a:ext cx="3867150" cy="411309"/>
          </a:xfrm>
          <a:prstGeom prst="rect">
            <a:avLst/>
          </a:prstGeom>
        </p:spPr>
        <p:txBody>
          <a:bodyPr vert="horz" wrap="square" lIns="0" tIns="10646" rIns="0" bIns="0" rtlCol="0">
            <a:spAutoFit/>
          </a:bodyPr>
          <a:lstStyle/>
          <a:p>
            <a:pPr marL="33619">
              <a:spcBef>
                <a:spcPts val="84"/>
              </a:spcBef>
              <a:tabLst>
                <a:tab pos="1290426" algn="l"/>
              </a:tabLst>
            </a:pPr>
            <a:r>
              <a:rPr sz="2603" i="1" spc="-4" dirty="0">
                <a:latin typeface="Times New Roman"/>
                <a:cs typeface="Times New Roman"/>
              </a:rPr>
              <a:t>K  </a:t>
            </a:r>
            <a:r>
              <a:rPr sz="2603" spc="-4" dirty="0">
                <a:latin typeface="Symbol"/>
                <a:cs typeface="Symbol"/>
              </a:rPr>
              <a:t></a:t>
            </a:r>
            <a:r>
              <a:rPr sz="2603" spc="-401" dirty="0">
                <a:latin typeface="Times New Roman"/>
                <a:cs typeface="Times New Roman"/>
              </a:rPr>
              <a:t> </a:t>
            </a:r>
            <a:r>
              <a:rPr sz="2603" i="1" spc="-4" dirty="0">
                <a:latin typeface="Times New Roman"/>
                <a:cs typeface="Times New Roman"/>
              </a:rPr>
              <a:t>D</a:t>
            </a:r>
            <a:r>
              <a:rPr sz="2603" i="1" spc="75" dirty="0">
                <a:latin typeface="Times New Roman"/>
                <a:cs typeface="Times New Roman"/>
              </a:rPr>
              <a:t> </a:t>
            </a:r>
            <a:r>
              <a:rPr sz="2603" i="1" spc="110" dirty="0">
                <a:latin typeface="Times New Roman"/>
                <a:cs typeface="Times New Roman"/>
              </a:rPr>
              <a:t>t</a:t>
            </a:r>
            <a:r>
              <a:rPr sz="2250" spc="165" baseline="42483" dirty="0">
                <a:latin typeface="Times New Roman"/>
                <a:cs typeface="Times New Roman"/>
              </a:rPr>
              <a:t>3	</a:t>
            </a:r>
            <a:r>
              <a:rPr sz="2603" spc="-4" dirty="0">
                <a:latin typeface="Symbol"/>
                <a:cs typeface="Symbol"/>
              </a:rPr>
              <a:t></a:t>
            </a:r>
            <a:r>
              <a:rPr sz="2603" spc="-110" dirty="0">
                <a:latin typeface="Times New Roman"/>
                <a:cs typeface="Times New Roman"/>
              </a:rPr>
              <a:t> </a:t>
            </a:r>
            <a:r>
              <a:rPr sz="2603" spc="44" dirty="0">
                <a:latin typeface="Times New Roman"/>
                <a:cs typeface="Times New Roman"/>
              </a:rPr>
              <a:t>7.5</a:t>
            </a:r>
            <a:r>
              <a:rPr sz="2603" spc="44" dirty="0">
                <a:latin typeface="Symbol"/>
                <a:cs typeface="Symbol"/>
              </a:rPr>
              <a:t></a:t>
            </a:r>
            <a:r>
              <a:rPr sz="2603" spc="-309" dirty="0">
                <a:latin typeface="Times New Roman"/>
                <a:cs typeface="Times New Roman"/>
              </a:rPr>
              <a:t> </a:t>
            </a:r>
            <a:r>
              <a:rPr sz="2603" spc="-4" dirty="0">
                <a:latin typeface="Times New Roman"/>
                <a:cs typeface="Times New Roman"/>
              </a:rPr>
              <a:t>27</a:t>
            </a:r>
            <a:r>
              <a:rPr sz="2603" spc="-57" dirty="0">
                <a:latin typeface="Times New Roman"/>
                <a:cs typeface="Times New Roman"/>
              </a:rPr>
              <a:t> </a:t>
            </a:r>
            <a:r>
              <a:rPr sz="2603" spc="-4" dirty="0">
                <a:latin typeface="Symbol"/>
                <a:cs typeface="Symbol"/>
              </a:rPr>
              <a:t></a:t>
            </a:r>
            <a:r>
              <a:rPr sz="2603" spc="-66" dirty="0">
                <a:latin typeface="Times New Roman"/>
                <a:cs typeface="Times New Roman"/>
              </a:rPr>
              <a:t> </a:t>
            </a:r>
            <a:r>
              <a:rPr sz="2603" spc="-4" dirty="0">
                <a:latin typeface="Times New Roman"/>
                <a:cs typeface="Times New Roman"/>
              </a:rPr>
              <a:t>202</a:t>
            </a:r>
            <a:r>
              <a:rPr sz="2603" spc="-31" dirty="0">
                <a:latin typeface="Times New Roman"/>
                <a:cs typeface="Times New Roman"/>
              </a:rPr>
              <a:t> </a:t>
            </a:r>
            <a:r>
              <a:rPr sz="2603" i="1" spc="-4" dirty="0">
                <a:latin typeface="Times New Roman"/>
                <a:cs typeface="Times New Roman"/>
              </a:rPr>
              <a:t>PY</a:t>
            </a:r>
            <a:endParaRPr sz="2603">
              <a:latin typeface="Times New Roman"/>
              <a:cs typeface="Times New Roman"/>
            </a:endParaRPr>
          </a:p>
        </p:txBody>
      </p:sp>
      <p:sp>
        <p:nvSpPr>
          <p:cNvPr id="27" name="object 27"/>
          <p:cNvSpPr txBox="1">
            <a:spLocks noGrp="1"/>
          </p:cNvSpPr>
          <p:nvPr>
            <p:ph type="title"/>
          </p:nvPr>
        </p:nvSpPr>
        <p:spPr>
          <a:xfrm>
            <a:off x="1283368" y="566430"/>
            <a:ext cx="69248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8" name="object 2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9" name="object 2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168</a:t>
            </a:r>
            <a:endParaRPr sz="1235">
              <a:latin typeface="Arial"/>
              <a:cs typeface="Arial"/>
            </a:endParaRPr>
          </a:p>
        </p:txBody>
      </p:sp>
    </p:spTree>
    <p:extLst>
      <p:ext uri="{BB962C8B-B14F-4D97-AF65-F5344CB8AC3E}">
        <p14:creationId xmlns:p14="http://schemas.microsoft.com/office/powerpoint/2010/main" val="1561018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7529" y="3201789"/>
            <a:ext cx="721659" cy="447053"/>
          </a:xfrm>
          <a:prstGeom prst="rect">
            <a:avLst/>
          </a:prstGeom>
        </p:spPr>
        <p:txBody>
          <a:bodyPr vert="horz" wrap="square" lIns="0" tIns="12326" rIns="0" bIns="0" rtlCol="0">
            <a:spAutoFit/>
          </a:bodyPr>
          <a:lstStyle/>
          <a:p>
            <a:pPr marL="11206">
              <a:spcBef>
                <a:spcPts val="97"/>
              </a:spcBef>
            </a:pPr>
            <a:r>
              <a:rPr sz="2824" dirty="0">
                <a:solidFill>
                  <a:srgbClr val="653200"/>
                </a:solidFill>
                <a:latin typeface="Times New Roman"/>
                <a:cs typeface="Times New Roman"/>
              </a:rPr>
              <a:t>H</a:t>
            </a:r>
            <a:r>
              <a:rPr sz="2824" spc="4" dirty="0">
                <a:solidFill>
                  <a:srgbClr val="653200"/>
                </a:solidFill>
                <a:latin typeface="Times New Roman"/>
                <a:cs typeface="Times New Roman"/>
              </a:rPr>
              <a:t>e</a:t>
            </a:r>
            <a:r>
              <a:rPr sz="2824" spc="-4" dirty="0">
                <a:solidFill>
                  <a:srgbClr val="653200"/>
                </a:solidFill>
                <a:latin typeface="Times New Roman"/>
                <a:cs typeface="Times New Roman"/>
              </a:rPr>
              <a:t>r</a:t>
            </a:r>
            <a:r>
              <a:rPr sz="2824" spc="4" dirty="0">
                <a:solidFill>
                  <a:srgbClr val="653200"/>
                </a:solidFill>
                <a:latin typeface="Times New Roman"/>
                <a:cs typeface="Times New Roman"/>
              </a:rPr>
              <a:t>e</a:t>
            </a:r>
            <a:endParaRPr sz="2824">
              <a:latin typeface="Times New Roman"/>
              <a:cs typeface="Times New Roman"/>
            </a:endParaRPr>
          </a:p>
        </p:txBody>
      </p:sp>
      <p:sp>
        <p:nvSpPr>
          <p:cNvPr id="3" name="object 3"/>
          <p:cNvSpPr txBox="1"/>
          <p:nvPr/>
        </p:nvSpPr>
        <p:spPr>
          <a:xfrm>
            <a:off x="4193239" y="1749014"/>
            <a:ext cx="2727512" cy="1907860"/>
          </a:xfrm>
          <a:prstGeom prst="rect">
            <a:avLst/>
          </a:prstGeom>
        </p:spPr>
        <p:txBody>
          <a:bodyPr vert="horz" wrap="square" lIns="0" tIns="11206" rIns="0" bIns="0" rtlCol="0">
            <a:spAutoFit/>
          </a:bodyPr>
          <a:lstStyle/>
          <a:p>
            <a:pPr marL="2467107">
              <a:lnSpc>
                <a:spcPts val="1332"/>
              </a:lnSpc>
              <a:spcBef>
                <a:spcPts val="88"/>
              </a:spcBef>
            </a:pPr>
            <a:r>
              <a:rPr sz="1853" dirty="0">
                <a:solidFill>
                  <a:srgbClr val="009999"/>
                </a:solidFill>
                <a:latin typeface="Times New Roman"/>
                <a:cs typeface="Times New Roman"/>
              </a:rPr>
              <a:t>2</a:t>
            </a:r>
            <a:endParaRPr sz="1853">
              <a:latin typeface="Times New Roman"/>
              <a:cs typeface="Times New Roman"/>
            </a:endParaRPr>
          </a:p>
          <a:p>
            <a:pPr marL="33619">
              <a:lnSpc>
                <a:spcPts val="2497"/>
              </a:lnSpc>
            </a:pPr>
            <a:r>
              <a:rPr sz="2824" spc="-4" dirty="0">
                <a:solidFill>
                  <a:srgbClr val="009999"/>
                </a:solidFill>
                <a:latin typeface="Times New Roman"/>
                <a:cs typeface="Times New Roman"/>
              </a:rPr>
              <a:t>M</a:t>
            </a:r>
            <a:r>
              <a:rPr sz="3177" spc="-6" baseline="-20833" dirty="0">
                <a:solidFill>
                  <a:srgbClr val="009999"/>
                </a:solidFill>
                <a:latin typeface="Times New Roman"/>
                <a:cs typeface="Times New Roman"/>
              </a:rPr>
              <a:t>d</a:t>
            </a:r>
            <a:r>
              <a:rPr sz="2824" spc="-4" dirty="0">
                <a:solidFill>
                  <a:srgbClr val="009999"/>
                </a:solidFill>
                <a:latin typeface="Times New Roman"/>
                <a:cs typeface="Times New Roman"/>
              </a:rPr>
              <a:t>(t) </a:t>
            </a:r>
            <a:r>
              <a:rPr sz="2824" spc="4" dirty="0">
                <a:solidFill>
                  <a:srgbClr val="009999"/>
                </a:solidFill>
                <a:latin typeface="Times New Roman"/>
                <a:cs typeface="Times New Roman"/>
              </a:rPr>
              <a:t>= </a:t>
            </a:r>
            <a:r>
              <a:rPr sz="2824" dirty="0">
                <a:solidFill>
                  <a:srgbClr val="009999"/>
                </a:solidFill>
                <a:latin typeface="Times New Roman"/>
                <a:cs typeface="Times New Roman"/>
              </a:rPr>
              <a:t>2k</a:t>
            </a:r>
            <a:r>
              <a:rPr sz="3177" baseline="-20833" dirty="0">
                <a:solidFill>
                  <a:srgbClr val="009999"/>
                </a:solidFill>
                <a:latin typeface="Times New Roman"/>
                <a:cs typeface="Times New Roman"/>
              </a:rPr>
              <a:t>d</a:t>
            </a:r>
            <a:r>
              <a:rPr sz="3177" spc="-72" baseline="-20833" dirty="0">
                <a:solidFill>
                  <a:srgbClr val="009999"/>
                </a:solidFill>
                <a:latin typeface="Times New Roman"/>
                <a:cs typeface="Times New Roman"/>
              </a:rPr>
              <a:t> </a:t>
            </a:r>
            <a:r>
              <a:rPr sz="2824" spc="-4" dirty="0">
                <a:solidFill>
                  <a:srgbClr val="009999"/>
                </a:solidFill>
                <a:latin typeface="Times New Roman"/>
                <a:cs typeface="Times New Roman"/>
              </a:rPr>
              <a:t>bte</a:t>
            </a:r>
            <a:r>
              <a:rPr sz="2780" spc="-6" baseline="26455" dirty="0">
                <a:solidFill>
                  <a:srgbClr val="009999"/>
                </a:solidFill>
                <a:latin typeface="Times New Roman"/>
                <a:cs typeface="Times New Roman"/>
              </a:rPr>
              <a:t>-bt</a:t>
            </a:r>
            <a:endParaRPr sz="2780" baseline="26455">
              <a:latin typeface="Times New Roman"/>
              <a:cs typeface="Times New Roman"/>
            </a:endParaRPr>
          </a:p>
          <a:p>
            <a:pPr marL="2365128">
              <a:lnSpc>
                <a:spcPts val="1377"/>
              </a:lnSpc>
              <a:spcBef>
                <a:spcPts val="1054"/>
              </a:spcBef>
            </a:pPr>
            <a:r>
              <a:rPr sz="1853" dirty="0">
                <a:solidFill>
                  <a:srgbClr val="000099"/>
                </a:solidFill>
                <a:latin typeface="Times New Roman"/>
                <a:cs typeface="Times New Roman"/>
              </a:rPr>
              <a:t>2</a:t>
            </a:r>
            <a:endParaRPr sz="1853">
              <a:latin typeface="Times New Roman"/>
              <a:cs typeface="Times New Roman"/>
            </a:endParaRPr>
          </a:p>
          <a:p>
            <a:pPr marL="33619">
              <a:lnSpc>
                <a:spcPts val="2541"/>
              </a:lnSpc>
              <a:tabLst>
                <a:tab pos="2573568" algn="l"/>
              </a:tabLst>
            </a:pPr>
            <a:r>
              <a:rPr sz="2824" dirty="0">
                <a:solidFill>
                  <a:srgbClr val="000099"/>
                </a:solidFill>
                <a:latin typeface="Times New Roman"/>
                <a:cs typeface="Times New Roman"/>
              </a:rPr>
              <a:t>Y</a:t>
            </a:r>
            <a:r>
              <a:rPr sz="3177" baseline="-20833" dirty="0">
                <a:solidFill>
                  <a:srgbClr val="000099"/>
                </a:solidFill>
                <a:latin typeface="Times New Roman"/>
                <a:cs typeface="Times New Roman"/>
              </a:rPr>
              <a:t>d</a:t>
            </a:r>
            <a:r>
              <a:rPr sz="2824" dirty="0">
                <a:solidFill>
                  <a:srgbClr val="000099"/>
                </a:solidFill>
                <a:latin typeface="Times New Roman"/>
                <a:cs typeface="Times New Roman"/>
              </a:rPr>
              <a:t>(t) </a:t>
            </a:r>
            <a:r>
              <a:rPr sz="2824" spc="4" dirty="0">
                <a:solidFill>
                  <a:srgbClr val="000099"/>
                </a:solidFill>
                <a:latin typeface="Times New Roman"/>
                <a:cs typeface="Times New Roman"/>
              </a:rPr>
              <a:t>=</a:t>
            </a:r>
            <a:r>
              <a:rPr sz="2824" spc="-18" dirty="0">
                <a:solidFill>
                  <a:srgbClr val="000099"/>
                </a:solidFill>
                <a:latin typeface="Times New Roman"/>
                <a:cs typeface="Times New Roman"/>
              </a:rPr>
              <a:t> </a:t>
            </a:r>
            <a:r>
              <a:rPr sz="2824" spc="-4" dirty="0">
                <a:solidFill>
                  <a:srgbClr val="000099"/>
                </a:solidFill>
                <a:latin typeface="Times New Roman"/>
                <a:cs typeface="Times New Roman"/>
              </a:rPr>
              <a:t>k</a:t>
            </a:r>
            <a:r>
              <a:rPr sz="3177" spc="-6" baseline="-20833" dirty="0">
                <a:solidFill>
                  <a:srgbClr val="000099"/>
                </a:solidFill>
                <a:latin typeface="Times New Roman"/>
                <a:cs typeface="Times New Roman"/>
              </a:rPr>
              <a:t>d</a:t>
            </a:r>
            <a:r>
              <a:rPr sz="3177" baseline="-20833" dirty="0">
                <a:solidFill>
                  <a:srgbClr val="000099"/>
                </a:solidFill>
                <a:latin typeface="Times New Roman"/>
                <a:cs typeface="Times New Roman"/>
              </a:rPr>
              <a:t> </a:t>
            </a:r>
            <a:r>
              <a:rPr sz="2824" spc="-4" dirty="0">
                <a:solidFill>
                  <a:srgbClr val="000099"/>
                </a:solidFill>
                <a:latin typeface="Times New Roman"/>
                <a:cs typeface="Times New Roman"/>
              </a:rPr>
              <a:t>(1-e</a:t>
            </a:r>
            <a:r>
              <a:rPr sz="2780" spc="-6" baseline="26455" dirty="0">
                <a:solidFill>
                  <a:srgbClr val="000099"/>
                </a:solidFill>
                <a:latin typeface="Times New Roman"/>
                <a:cs typeface="Times New Roman"/>
              </a:rPr>
              <a:t>-bt	</a:t>
            </a:r>
            <a:r>
              <a:rPr sz="2824" dirty="0">
                <a:solidFill>
                  <a:srgbClr val="000099"/>
                </a:solidFill>
                <a:latin typeface="Times New Roman"/>
                <a:cs typeface="Times New Roman"/>
              </a:rPr>
              <a:t>)</a:t>
            </a:r>
            <a:endParaRPr sz="2824">
              <a:latin typeface="Times New Roman"/>
              <a:cs typeface="Times New Roman"/>
            </a:endParaRPr>
          </a:p>
          <a:p>
            <a:pPr marL="705448">
              <a:spcBef>
                <a:spcPts val="2647"/>
              </a:spcBef>
            </a:pPr>
            <a:r>
              <a:rPr sz="2824" dirty="0">
                <a:solidFill>
                  <a:srgbClr val="653200"/>
                </a:solidFill>
                <a:latin typeface="Times New Roman"/>
                <a:cs typeface="Times New Roman"/>
              </a:rPr>
              <a:t>t </a:t>
            </a:r>
            <a:r>
              <a:rPr sz="2824" spc="4" dirty="0">
                <a:solidFill>
                  <a:srgbClr val="653200"/>
                </a:solidFill>
                <a:latin typeface="Times New Roman"/>
                <a:cs typeface="Times New Roman"/>
              </a:rPr>
              <a:t>=</a:t>
            </a:r>
            <a:r>
              <a:rPr sz="2824" spc="-26" dirty="0">
                <a:solidFill>
                  <a:srgbClr val="653200"/>
                </a:solidFill>
                <a:latin typeface="Times New Roman"/>
                <a:cs typeface="Times New Roman"/>
              </a:rPr>
              <a:t> </a:t>
            </a:r>
            <a:r>
              <a:rPr sz="2824" spc="-4" dirty="0">
                <a:solidFill>
                  <a:srgbClr val="653200"/>
                </a:solidFill>
                <a:latin typeface="Times New Roman"/>
                <a:cs typeface="Times New Roman"/>
              </a:rPr>
              <a:t>t</a:t>
            </a:r>
            <a:r>
              <a:rPr sz="3177" spc="-6" baseline="-20833" dirty="0">
                <a:solidFill>
                  <a:srgbClr val="653200"/>
                </a:solidFill>
                <a:latin typeface="Times New Roman"/>
                <a:cs typeface="Times New Roman"/>
              </a:rPr>
              <a:t>od</a:t>
            </a:r>
            <a:endParaRPr sz="3177" baseline="-20833">
              <a:latin typeface="Times New Roman"/>
              <a:cs typeface="Times New Roman"/>
            </a:endParaRPr>
          </a:p>
        </p:txBody>
      </p:sp>
      <p:sp>
        <p:nvSpPr>
          <p:cNvPr id="4" name="object 4"/>
          <p:cNvSpPr txBox="1"/>
          <p:nvPr/>
        </p:nvSpPr>
        <p:spPr>
          <a:xfrm>
            <a:off x="6542440" y="3692112"/>
            <a:ext cx="657785" cy="440758"/>
          </a:xfrm>
          <a:prstGeom prst="rect">
            <a:avLst/>
          </a:prstGeom>
        </p:spPr>
        <p:txBody>
          <a:bodyPr vert="horz" wrap="square" lIns="0" tIns="12886" rIns="0" bIns="0" rtlCol="0">
            <a:spAutoFit/>
          </a:bodyPr>
          <a:lstStyle/>
          <a:p>
            <a:pPr marL="33619">
              <a:spcBef>
                <a:spcPts val="101"/>
              </a:spcBef>
            </a:pPr>
            <a:r>
              <a:rPr sz="4169" i="1" spc="66" baseline="-24691" dirty="0">
                <a:latin typeface="Times New Roman"/>
                <a:cs typeface="Times New Roman"/>
              </a:rPr>
              <a:t>e</a:t>
            </a:r>
            <a:r>
              <a:rPr sz="1632" spc="44" dirty="0">
                <a:latin typeface="Symbol"/>
                <a:cs typeface="Symbol"/>
              </a:rPr>
              <a:t></a:t>
            </a:r>
            <a:r>
              <a:rPr sz="1632" spc="44" dirty="0">
                <a:latin typeface="Times New Roman"/>
                <a:cs typeface="Times New Roman"/>
              </a:rPr>
              <a:t>1/</a:t>
            </a:r>
            <a:r>
              <a:rPr sz="1632" spc="-202" dirty="0">
                <a:latin typeface="Times New Roman"/>
                <a:cs typeface="Times New Roman"/>
              </a:rPr>
              <a:t> </a:t>
            </a:r>
            <a:r>
              <a:rPr sz="1632" spc="-4" dirty="0">
                <a:latin typeface="Times New Roman"/>
                <a:cs typeface="Times New Roman"/>
              </a:rPr>
              <a:t>2</a:t>
            </a:r>
            <a:endParaRPr sz="1632">
              <a:latin typeface="Times New Roman"/>
              <a:cs typeface="Times New Roman"/>
            </a:endParaRPr>
          </a:p>
        </p:txBody>
      </p:sp>
      <p:sp>
        <p:nvSpPr>
          <p:cNvPr id="5" name="object 5"/>
          <p:cNvSpPr txBox="1"/>
          <p:nvPr/>
        </p:nvSpPr>
        <p:spPr>
          <a:xfrm>
            <a:off x="6321460" y="4087456"/>
            <a:ext cx="229721" cy="261909"/>
          </a:xfrm>
          <a:prstGeom prst="rect">
            <a:avLst/>
          </a:prstGeom>
        </p:spPr>
        <p:txBody>
          <a:bodyPr vert="horz" wrap="square" lIns="0" tIns="10646" rIns="0" bIns="0" rtlCol="0">
            <a:spAutoFit/>
          </a:bodyPr>
          <a:lstStyle/>
          <a:p>
            <a:pPr marL="11206">
              <a:spcBef>
                <a:spcPts val="84"/>
              </a:spcBef>
            </a:pPr>
            <a:r>
              <a:rPr sz="1632" i="1" spc="-4" dirty="0">
                <a:latin typeface="Times New Roman"/>
                <a:cs typeface="Times New Roman"/>
              </a:rPr>
              <a:t>od</a:t>
            </a:r>
            <a:endParaRPr sz="1632">
              <a:latin typeface="Times New Roman"/>
              <a:cs typeface="Times New Roman"/>
            </a:endParaRPr>
          </a:p>
        </p:txBody>
      </p:sp>
      <p:sp>
        <p:nvSpPr>
          <p:cNvPr id="6" name="object 6"/>
          <p:cNvSpPr txBox="1"/>
          <p:nvPr/>
        </p:nvSpPr>
        <p:spPr>
          <a:xfrm>
            <a:off x="4807322" y="4510186"/>
            <a:ext cx="2734796" cy="447053"/>
          </a:xfrm>
          <a:prstGeom prst="rect">
            <a:avLst/>
          </a:prstGeom>
        </p:spPr>
        <p:txBody>
          <a:bodyPr vert="horz" wrap="square" lIns="0" tIns="12326" rIns="0" bIns="0" rtlCol="0">
            <a:spAutoFit/>
          </a:bodyPr>
          <a:lstStyle/>
          <a:p>
            <a:pPr marL="11206">
              <a:spcBef>
                <a:spcPts val="97"/>
              </a:spcBef>
            </a:pPr>
            <a:r>
              <a:rPr sz="2824" spc="4" dirty="0">
                <a:solidFill>
                  <a:srgbClr val="653200"/>
                </a:solidFill>
                <a:latin typeface="Times New Roman"/>
                <a:cs typeface="Times New Roman"/>
              </a:rPr>
              <a:t>= </a:t>
            </a:r>
            <a:r>
              <a:rPr sz="2824" spc="-4" dirty="0">
                <a:solidFill>
                  <a:srgbClr val="653200"/>
                </a:solidFill>
                <a:latin typeface="Times New Roman"/>
                <a:cs typeface="Times New Roman"/>
              </a:rPr>
              <a:t>22.5 </a:t>
            </a:r>
            <a:r>
              <a:rPr sz="2824" spc="4" dirty="0">
                <a:solidFill>
                  <a:srgbClr val="653200"/>
                </a:solidFill>
                <a:latin typeface="Times New Roman"/>
                <a:cs typeface="Times New Roman"/>
              </a:rPr>
              <a:t>x </a:t>
            </a:r>
            <a:r>
              <a:rPr sz="2824" spc="-4" dirty="0">
                <a:solidFill>
                  <a:srgbClr val="653200"/>
                </a:solidFill>
                <a:latin typeface="Times New Roman"/>
                <a:cs typeface="Times New Roman"/>
              </a:rPr>
              <a:t>1.2 </a:t>
            </a:r>
            <a:r>
              <a:rPr sz="2824" spc="4" dirty="0">
                <a:solidFill>
                  <a:srgbClr val="653200"/>
                </a:solidFill>
                <a:latin typeface="Times New Roman"/>
                <a:cs typeface="Times New Roman"/>
              </a:rPr>
              <a:t>x</a:t>
            </a:r>
            <a:r>
              <a:rPr sz="2824" spc="-84" dirty="0">
                <a:solidFill>
                  <a:srgbClr val="653200"/>
                </a:solidFill>
                <a:latin typeface="Times New Roman"/>
                <a:cs typeface="Times New Roman"/>
              </a:rPr>
              <a:t> </a:t>
            </a:r>
            <a:r>
              <a:rPr sz="2824" spc="-4" dirty="0">
                <a:solidFill>
                  <a:srgbClr val="653200"/>
                </a:solidFill>
                <a:latin typeface="Times New Roman"/>
                <a:cs typeface="Times New Roman"/>
              </a:rPr>
              <a:t>.606</a:t>
            </a:r>
            <a:endParaRPr sz="2824">
              <a:latin typeface="Times New Roman"/>
              <a:cs typeface="Times New Roman"/>
            </a:endParaRPr>
          </a:p>
        </p:txBody>
      </p:sp>
      <p:sp>
        <p:nvSpPr>
          <p:cNvPr id="7" name="object 7"/>
          <p:cNvSpPr txBox="1"/>
          <p:nvPr/>
        </p:nvSpPr>
        <p:spPr>
          <a:xfrm>
            <a:off x="7787194" y="4510186"/>
            <a:ext cx="1861297" cy="447053"/>
          </a:xfrm>
          <a:prstGeom prst="rect">
            <a:avLst/>
          </a:prstGeom>
        </p:spPr>
        <p:txBody>
          <a:bodyPr vert="horz" wrap="square" lIns="0" tIns="12326" rIns="0" bIns="0" rtlCol="0">
            <a:spAutoFit/>
          </a:bodyPr>
          <a:lstStyle/>
          <a:p>
            <a:pPr marL="11206">
              <a:spcBef>
                <a:spcPts val="97"/>
              </a:spcBef>
            </a:pPr>
            <a:r>
              <a:rPr sz="2824" spc="4" dirty="0">
                <a:solidFill>
                  <a:srgbClr val="653200"/>
                </a:solidFill>
                <a:latin typeface="Times New Roman"/>
                <a:cs typeface="Times New Roman"/>
              </a:rPr>
              <a:t>= 16</a:t>
            </a:r>
            <a:r>
              <a:rPr sz="2824" spc="-101" dirty="0">
                <a:solidFill>
                  <a:srgbClr val="653200"/>
                </a:solidFill>
                <a:latin typeface="Times New Roman"/>
                <a:cs typeface="Times New Roman"/>
              </a:rPr>
              <a:t> </a:t>
            </a:r>
            <a:r>
              <a:rPr sz="2824" dirty="0">
                <a:solidFill>
                  <a:srgbClr val="653200"/>
                </a:solidFill>
                <a:latin typeface="Times New Roman"/>
                <a:cs typeface="Times New Roman"/>
              </a:rPr>
              <a:t>persons</a:t>
            </a:r>
            <a:endParaRPr sz="2824">
              <a:latin typeface="Times New Roman"/>
              <a:cs typeface="Times New Roman"/>
            </a:endParaRPr>
          </a:p>
        </p:txBody>
      </p:sp>
      <p:sp>
        <p:nvSpPr>
          <p:cNvPr id="8" name="object 8"/>
          <p:cNvSpPr txBox="1"/>
          <p:nvPr/>
        </p:nvSpPr>
        <p:spPr>
          <a:xfrm>
            <a:off x="2353235" y="3847246"/>
            <a:ext cx="4005543" cy="447053"/>
          </a:xfrm>
          <a:prstGeom prst="rect">
            <a:avLst/>
          </a:prstGeom>
        </p:spPr>
        <p:txBody>
          <a:bodyPr vert="horz" wrap="square" lIns="0" tIns="12326" rIns="0" bIns="0" rtlCol="0">
            <a:spAutoFit/>
          </a:bodyPr>
          <a:lstStyle/>
          <a:p>
            <a:pPr marL="44826">
              <a:spcBef>
                <a:spcPts val="97"/>
              </a:spcBef>
              <a:tabLst>
                <a:tab pos="2451418" algn="l"/>
                <a:tab pos="3328325" algn="l"/>
              </a:tabLst>
            </a:pPr>
            <a:r>
              <a:rPr sz="2824" dirty="0">
                <a:solidFill>
                  <a:srgbClr val="653200"/>
                </a:solidFill>
                <a:latin typeface="Times New Roman"/>
                <a:cs typeface="Times New Roman"/>
              </a:rPr>
              <a:t>Peak</a:t>
            </a:r>
            <a:r>
              <a:rPr sz="2824" spc="-4" dirty="0">
                <a:solidFill>
                  <a:srgbClr val="653200"/>
                </a:solidFill>
                <a:latin typeface="Times New Roman"/>
                <a:cs typeface="Times New Roman"/>
              </a:rPr>
              <a:t> manning	</a:t>
            </a:r>
            <a:r>
              <a:rPr sz="2780" spc="9" dirty="0">
                <a:latin typeface="Symbol"/>
                <a:cs typeface="Symbol"/>
              </a:rPr>
              <a:t></a:t>
            </a:r>
            <a:r>
              <a:rPr sz="2780" spc="-44" dirty="0">
                <a:latin typeface="Times New Roman"/>
                <a:cs typeface="Times New Roman"/>
              </a:rPr>
              <a:t> </a:t>
            </a:r>
            <a:r>
              <a:rPr sz="2780" i="1" spc="-13" dirty="0">
                <a:latin typeface="Times New Roman"/>
                <a:cs typeface="Times New Roman"/>
              </a:rPr>
              <a:t>m</a:t>
            </a:r>
            <a:r>
              <a:rPr sz="2449" i="1" spc="-19" baseline="-24024" dirty="0">
                <a:latin typeface="Times New Roman"/>
                <a:cs typeface="Times New Roman"/>
              </a:rPr>
              <a:t>od	</a:t>
            </a:r>
            <a:r>
              <a:rPr sz="2780" spc="9" dirty="0">
                <a:latin typeface="Symbol"/>
                <a:cs typeface="Symbol"/>
              </a:rPr>
              <a:t></a:t>
            </a:r>
            <a:r>
              <a:rPr sz="2780" spc="-22" dirty="0">
                <a:latin typeface="Times New Roman"/>
                <a:cs typeface="Times New Roman"/>
              </a:rPr>
              <a:t> </a:t>
            </a:r>
            <a:r>
              <a:rPr sz="2780" i="1" spc="4" dirty="0">
                <a:latin typeface="Times New Roman"/>
                <a:cs typeface="Times New Roman"/>
              </a:rPr>
              <a:t>Dt</a:t>
            </a:r>
            <a:endParaRPr sz="2780">
              <a:latin typeface="Times New Roman"/>
              <a:cs typeface="Times New Roman"/>
            </a:endParaRPr>
          </a:p>
        </p:txBody>
      </p:sp>
      <p:sp>
        <p:nvSpPr>
          <p:cNvPr id="9" name="object 9"/>
          <p:cNvSpPr txBox="1">
            <a:spLocks noGrp="1"/>
          </p:cNvSpPr>
          <p:nvPr>
            <p:ph type="title"/>
          </p:nvPr>
        </p:nvSpPr>
        <p:spPr>
          <a:xfrm>
            <a:off x="1251284" y="566430"/>
            <a:ext cx="69569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1" name="object 1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169</a:t>
            </a:r>
            <a:endParaRPr sz="1235">
              <a:latin typeface="Arial"/>
              <a:cs typeface="Arial"/>
            </a:endParaRPr>
          </a:p>
        </p:txBody>
      </p:sp>
    </p:spTree>
    <p:extLst>
      <p:ext uri="{BB962C8B-B14F-4D97-AF65-F5344CB8AC3E}">
        <p14:creationId xmlns:p14="http://schemas.microsoft.com/office/powerpoint/2010/main" val="10957436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695719"/>
            <a:ext cx="6886015" cy="447053"/>
          </a:xfrm>
          <a:prstGeom prst="rect">
            <a:avLst/>
          </a:prstGeom>
        </p:spPr>
        <p:txBody>
          <a:bodyPr vert="horz" wrap="square" lIns="0" tIns="12326" rIns="0" bIns="0" rtlCol="0">
            <a:spAutoFit/>
          </a:bodyPr>
          <a:lstStyle/>
          <a:p>
            <a:pPr marL="11206">
              <a:spcBef>
                <a:spcPts val="97"/>
              </a:spcBef>
            </a:pPr>
            <a:r>
              <a:rPr sz="2824" spc="-4" dirty="0">
                <a:solidFill>
                  <a:srgbClr val="0000CC"/>
                </a:solidFill>
                <a:latin typeface="Times New Roman"/>
                <a:cs typeface="Times New Roman"/>
              </a:rPr>
              <a:t>III. </a:t>
            </a:r>
            <a:r>
              <a:rPr sz="2824" dirty="0">
                <a:solidFill>
                  <a:srgbClr val="0000CC"/>
                </a:solidFill>
                <a:latin typeface="Times New Roman"/>
                <a:cs typeface="Times New Roman"/>
              </a:rPr>
              <a:t>If development </a:t>
            </a:r>
            <a:r>
              <a:rPr sz="2824" spc="-4" dirty="0">
                <a:solidFill>
                  <a:srgbClr val="0000CC"/>
                </a:solidFill>
                <a:latin typeface="Times New Roman"/>
                <a:cs typeface="Times New Roman"/>
              </a:rPr>
              <a:t>time </a:t>
            </a:r>
            <a:r>
              <a:rPr sz="2824" dirty="0">
                <a:solidFill>
                  <a:srgbClr val="0000CC"/>
                </a:solidFill>
                <a:latin typeface="Times New Roman"/>
                <a:cs typeface="Times New Roman"/>
              </a:rPr>
              <a:t>is reduced </a:t>
            </a:r>
            <a:r>
              <a:rPr sz="2824" spc="4" dirty="0">
                <a:solidFill>
                  <a:srgbClr val="0000CC"/>
                </a:solidFill>
                <a:latin typeface="Times New Roman"/>
                <a:cs typeface="Times New Roman"/>
              </a:rPr>
              <a:t>by 2</a:t>
            </a:r>
            <a:r>
              <a:rPr sz="2824" spc="-79" dirty="0">
                <a:solidFill>
                  <a:srgbClr val="0000CC"/>
                </a:solidFill>
                <a:latin typeface="Times New Roman"/>
                <a:cs typeface="Times New Roman"/>
              </a:rPr>
              <a:t> </a:t>
            </a:r>
            <a:r>
              <a:rPr sz="2824" spc="-4" dirty="0">
                <a:solidFill>
                  <a:srgbClr val="0000CC"/>
                </a:solidFill>
                <a:latin typeface="Times New Roman"/>
                <a:cs typeface="Times New Roman"/>
              </a:rPr>
              <a:t>months</a:t>
            </a:r>
            <a:endParaRPr sz="2824">
              <a:latin typeface="Times New Roman"/>
              <a:cs typeface="Times New Roman"/>
            </a:endParaRPr>
          </a:p>
        </p:txBody>
      </p:sp>
      <p:sp>
        <p:nvSpPr>
          <p:cNvPr id="3" name="object 3"/>
          <p:cNvSpPr/>
          <p:nvPr/>
        </p:nvSpPr>
        <p:spPr>
          <a:xfrm>
            <a:off x="4347883" y="2142117"/>
            <a:ext cx="1223682" cy="1892113"/>
          </a:xfrm>
          <a:custGeom>
            <a:avLst/>
            <a:gdLst/>
            <a:ahLst/>
            <a:cxnLst/>
            <a:rect l="l" t="t" r="r" b="b"/>
            <a:pathLst>
              <a:path w="1386839" h="2144395">
                <a:moveTo>
                  <a:pt x="54277" y="2024268"/>
                </a:moveTo>
                <a:lnTo>
                  <a:pt x="22860" y="1932432"/>
                </a:lnTo>
                <a:lnTo>
                  <a:pt x="0" y="2144268"/>
                </a:lnTo>
                <a:lnTo>
                  <a:pt x="45720" y="2117217"/>
                </a:lnTo>
                <a:lnTo>
                  <a:pt x="45720" y="2037588"/>
                </a:lnTo>
                <a:lnTo>
                  <a:pt x="54277" y="2024268"/>
                </a:lnTo>
                <a:close/>
              </a:path>
              <a:path w="1386839" h="2144395">
                <a:moveTo>
                  <a:pt x="86115" y="2045862"/>
                </a:moveTo>
                <a:lnTo>
                  <a:pt x="62484" y="2048256"/>
                </a:lnTo>
                <a:lnTo>
                  <a:pt x="54277" y="2024268"/>
                </a:lnTo>
                <a:lnTo>
                  <a:pt x="45720" y="2037588"/>
                </a:lnTo>
                <a:lnTo>
                  <a:pt x="77724" y="2058924"/>
                </a:lnTo>
                <a:lnTo>
                  <a:pt x="86115" y="2045862"/>
                </a:lnTo>
                <a:close/>
              </a:path>
              <a:path w="1386839" h="2144395">
                <a:moveTo>
                  <a:pt x="182880" y="2036064"/>
                </a:moveTo>
                <a:lnTo>
                  <a:pt x="86115" y="2045862"/>
                </a:lnTo>
                <a:lnTo>
                  <a:pt x="77724" y="2058924"/>
                </a:lnTo>
                <a:lnTo>
                  <a:pt x="45720" y="2037588"/>
                </a:lnTo>
                <a:lnTo>
                  <a:pt x="45720" y="2117217"/>
                </a:lnTo>
                <a:lnTo>
                  <a:pt x="182880" y="2036064"/>
                </a:lnTo>
                <a:close/>
              </a:path>
              <a:path w="1386839" h="2144395">
                <a:moveTo>
                  <a:pt x="1386840" y="21336"/>
                </a:moveTo>
                <a:lnTo>
                  <a:pt x="1354836" y="0"/>
                </a:lnTo>
                <a:lnTo>
                  <a:pt x="54277" y="2024268"/>
                </a:lnTo>
                <a:lnTo>
                  <a:pt x="62484" y="2048256"/>
                </a:lnTo>
                <a:lnTo>
                  <a:pt x="86115" y="2045862"/>
                </a:lnTo>
                <a:lnTo>
                  <a:pt x="1386840" y="21336"/>
                </a:lnTo>
                <a:close/>
              </a:path>
            </a:pathLst>
          </a:custGeom>
          <a:solidFill>
            <a:srgbClr val="FF0000"/>
          </a:solidFill>
        </p:spPr>
        <p:txBody>
          <a:bodyPr wrap="square" lIns="0" tIns="0" rIns="0" bIns="0" rtlCol="0"/>
          <a:lstStyle/>
          <a:p>
            <a:endParaRPr sz="1588"/>
          </a:p>
        </p:txBody>
      </p:sp>
      <p:sp>
        <p:nvSpPr>
          <p:cNvPr id="4" name="object 4"/>
          <p:cNvSpPr/>
          <p:nvPr/>
        </p:nvSpPr>
        <p:spPr>
          <a:xfrm>
            <a:off x="5543326" y="2142117"/>
            <a:ext cx="1158128" cy="1892113"/>
          </a:xfrm>
          <a:custGeom>
            <a:avLst/>
            <a:gdLst/>
            <a:ahLst/>
            <a:cxnLst/>
            <a:rect l="l" t="t" r="r" b="b"/>
            <a:pathLst>
              <a:path w="1312545" h="2144395">
                <a:moveTo>
                  <a:pt x="1261577" y="2023026"/>
                </a:moveTo>
                <a:lnTo>
                  <a:pt x="33528" y="0"/>
                </a:lnTo>
                <a:lnTo>
                  <a:pt x="0" y="19812"/>
                </a:lnTo>
                <a:lnTo>
                  <a:pt x="1228555" y="2043672"/>
                </a:lnTo>
                <a:lnTo>
                  <a:pt x="1251666" y="2046597"/>
                </a:lnTo>
                <a:lnTo>
                  <a:pt x="1253093" y="2045754"/>
                </a:lnTo>
                <a:lnTo>
                  <a:pt x="1261577" y="2023026"/>
                </a:lnTo>
                <a:close/>
              </a:path>
              <a:path w="1312545" h="2144395">
                <a:moveTo>
                  <a:pt x="1269492" y="2117507"/>
                </a:moveTo>
                <a:lnTo>
                  <a:pt x="1269492" y="2036064"/>
                </a:lnTo>
                <a:lnTo>
                  <a:pt x="1253093" y="2045754"/>
                </a:lnTo>
                <a:lnTo>
                  <a:pt x="1252728" y="2046732"/>
                </a:lnTo>
                <a:lnTo>
                  <a:pt x="1251666" y="2046597"/>
                </a:lnTo>
                <a:lnTo>
                  <a:pt x="1235964" y="2055876"/>
                </a:lnTo>
                <a:lnTo>
                  <a:pt x="1228555" y="2043672"/>
                </a:lnTo>
                <a:lnTo>
                  <a:pt x="1132332" y="2031492"/>
                </a:lnTo>
                <a:lnTo>
                  <a:pt x="1269492" y="2117507"/>
                </a:lnTo>
                <a:close/>
              </a:path>
              <a:path w="1312545" h="2144395">
                <a:moveTo>
                  <a:pt x="1251666" y="2046597"/>
                </a:moveTo>
                <a:lnTo>
                  <a:pt x="1228555" y="2043672"/>
                </a:lnTo>
                <a:lnTo>
                  <a:pt x="1235964" y="2055876"/>
                </a:lnTo>
                <a:lnTo>
                  <a:pt x="1251666" y="2046597"/>
                </a:lnTo>
                <a:close/>
              </a:path>
              <a:path w="1312545" h="2144395">
                <a:moveTo>
                  <a:pt x="1269492" y="2036064"/>
                </a:moveTo>
                <a:lnTo>
                  <a:pt x="1261577" y="2023026"/>
                </a:lnTo>
                <a:lnTo>
                  <a:pt x="1253093" y="2045754"/>
                </a:lnTo>
                <a:lnTo>
                  <a:pt x="1269492" y="2036064"/>
                </a:lnTo>
                <a:close/>
              </a:path>
              <a:path w="1312545" h="2144395">
                <a:moveTo>
                  <a:pt x="1312164" y="2144268"/>
                </a:moveTo>
                <a:lnTo>
                  <a:pt x="1295400" y="1932432"/>
                </a:lnTo>
                <a:lnTo>
                  <a:pt x="1261577" y="2023026"/>
                </a:lnTo>
                <a:lnTo>
                  <a:pt x="1269492" y="2036064"/>
                </a:lnTo>
                <a:lnTo>
                  <a:pt x="1269492" y="2117507"/>
                </a:lnTo>
                <a:lnTo>
                  <a:pt x="1312164" y="2144268"/>
                </a:lnTo>
                <a:close/>
              </a:path>
            </a:pathLst>
          </a:custGeom>
          <a:solidFill>
            <a:srgbClr val="FF0000"/>
          </a:solidFill>
        </p:spPr>
        <p:txBody>
          <a:bodyPr wrap="square" lIns="0" tIns="0" rIns="0" bIns="0" rtlCol="0"/>
          <a:lstStyle/>
          <a:p>
            <a:endParaRPr sz="1588"/>
          </a:p>
        </p:txBody>
      </p:sp>
      <p:sp>
        <p:nvSpPr>
          <p:cNvPr id="5" name="object 5"/>
          <p:cNvSpPr txBox="1"/>
          <p:nvPr/>
        </p:nvSpPr>
        <p:spPr>
          <a:xfrm>
            <a:off x="3480098" y="4169976"/>
            <a:ext cx="1876985" cy="1751436"/>
          </a:xfrm>
          <a:prstGeom prst="rect">
            <a:avLst/>
          </a:prstGeom>
        </p:spPr>
        <p:txBody>
          <a:bodyPr vert="horz" wrap="square" lIns="0" tIns="12886" rIns="0" bIns="0" rtlCol="0">
            <a:spAutoFit/>
          </a:bodyPr>
          <a:lstStyle/>
          <a:p>
            <a:pPr marL="11206" marR="4483">
              <a:lnSpc>
                <a:spcPct val="99900"/>
              </a:lnSpc>
              <a:spcBef>
                <a:spcPts val="101"/>
              </a:spcBef>
            </a:pPr>
            <a:r>
              <a:rPr sz="2824" dirty="0">
                <a:solidFill>
                  <a:srgbClr val="650065"/>
                </a:solidFill>
                <a:latin typeface="Times New Roman"/>
                <a:cs typeface="Times New Roman"/>
              </a:rPr>
              <a:t>Developing  s/w at</a:t>
            </a:r>
            <a:r>
              <a:rPr sz="2824" spc="-88" dirty="0">
                <a:solidFill>
                  <a:srgbClr val="650065"/>
                </a:solidFill>
                <a:latin typeface="Times New Roman"/>
                <a:cs typeface="Times New Roman"/>
              </a:rPr>
              <a:t> </a:t>
            </a:r>
            <a:r>
              <a:rPr sz="2824" dirty="0">
                <a:solidFill>
                  <a:srgbClr val="650065"/>
                </a:solidFill>
                <a:latin typeface="Times New Roman"/>
                <a:cs typeface="Times New Roman"/>
              </a:rPr>
              <a:t>higher  manpower  </a:t>
            </a:r>
            <a:r>
              <a:rPr sz="2824" spc="-4" dirty="0">
                <a:solidFill>
                  <a:srgbClr val="650065"/>
                </a:solidFill>
                <a:latin typeface="Times New Roman"/>
                <a:cs typeface="Times New Roman"/>
              </a:rPr>
              <a:t>build-up</a:t>
            </a:r>
            <a:endParaRPr sz="2824">
              <a:latin typeface="Times New Roman"/>
              <a:cs typeface="Times New Roman"/>
            </a:endParaRPr>
          </a:p>
        </p:txBody>
      </p:sp>
      <p:sp>
        <p:nvSpPr>
          <p:cNvPr id="6" name="object 6"/>
          <p:cNvSpPr txBox="1"/>
          <p:nvPr/>
        </p:nvSpPr>
        <p:spPr>
          <a:xfrm>
            <a:off x="6098239" y="4183423"/>
            <a:ext cx="1888751" cy="881659"/>
          </a:xfrm>
          <a:prstGeom prst="rect">
            <a:avLst/>
          </a:prstGeom>
        </p:spPr>
        <p:txBody>
          <a:bodyPr vert="horz" wrap="square" lIns="0" tIns="12326" rIns="0" bIns="0" rtlCol="0">
            <a:spAutoFit/>
          </a:bodyPr>
          <a:lstStyle/>
          <a:p>
            <a:pPr marL="11206" marR="4483">
              <a:spcBef>
                <a:spcPts val="97"/>
              </a:spcBef>
            </a:pPr>
            <a:r>
              <a:rPr sz="2824" spc="-4" dirty="0">
                <a:solidFill>
                  <a:srgbClr val="650065"/>
                </a:solidFill>
                <a:latin typeface="Times New Roman"/>
                <a:cs typeface="Times New Roman"/>
              </a:rPr>
              <a:t>Producing  </a:t>
            </a:r>
            <a:r>
              <a:rPr sz="2824" dirty="0">
                <a:solidFill>
                  <a:srgbClr val="650065"/>
                </a:solidFill>
                <a:latin typeface="Times New Roman"/>
                <a:cs typeface="Times New Roman"/>
              </a:rPr>
              <a:t>less</a:t>
            </a:r>
            <a:r>
              <a:rPr sz="2824" spc="-79" dirty="0">
                <a:solidFill>
                  <a:srgbClr val="650065"/>
                </a:solidFill>
                <a:latin typeface="Times New Roman"/>
                <a:cs typeface="Times New Roman"/>
              </a:rPr>
              <a:t> </a:t>
            </a:r>
            <a:r>
              <a:rPr sz="2824" dirty="0">
                <a:solidFill>
                  <a:srgbClr val="650065"/>
                </a:solidFill>
                <a:latin typeface="Times New Roman"/>
                <a:cs typeface="Times New Roman"/>
              </a:rPr>
              <a:t>software</a:t>
            </a:r>
            <a:endParaRPr sz="2824">
              <a:latin typeface="Times New Roman"/>
              <a:cs typeface="Times New Roman"/>
            </a:endParaRPr>
          </a:p>
        </p:txBody>
      </p:sp>
      <p:sp>
        <p:nvSpPr>
          <p:cNvPr id="7" name="object 7"/>
          <p:cNvSpPr txBox="1">
            <a:spLocks noGrp="1"/>
          </p:cNvSpPr>
          <p:nvPr>
            <p:ph type="title"/>
          </p:nvPr>
        </p:nvSpPr>
        <p:spPr>
          <a:xfrm>
            <a:off x="1235242" y="566430"/>
            <a:ext cx="697294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170</a:t>
            </a:r>
            <a:endParaRPr sz="1235">
              <a:latin typeface="Arial"/>
              <a:cs typeface="Arial"/>
            </a:endParaRPr>
          </a:p>
        </p:txBody>
      </p:sp>
    </p:spTree>
    <p:extLst>
      <p:ext uri="{BB962C8B-B14F-4D97-AF65-F5344CB8AC3E}">
        <p14:creationId xmlns:p14="http://schemas.microsoft.com/office/powerpoint/2010/main" val="297396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15882" y="1297192"/>
            <a:ext cx="2759449" cy="282928"/>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Table </a:t>
            </a:r>
            <a:r>
              <a:rPr sz="1765" dirty="0">
                <a:latin typeface="Times New Roman"/>
                <a:cs typeface="Times New Roman"/>
              </a:rPr>
              <a:t>2: UFP </a:t>
            </a:r>
            <a:r>
              <a:rPr sz="1765" spc="-9" dirty="0">
                <a:latin typeface="Times New Roman"/>
                <a:cs typeface="Times New Roman"/>
              </a:rPr>
              <a:t>calculation</a:t>
            </a:r>
            <a:r>
              <a:rPr sz="1765" spc="-13" dirty="0">
                <a:latin typeface="Times New Roman"/>
                <a:cs typeface="Times New Roman"/>
              </a:rPr>
              <a:t> </a:t>
            </a:r>
            <a:r>
              <a:rPr sz="1765" spc="-4" dirty="0">
                <a:latin typeface="Times New Roman"/>
                <a:cs typeface="Times New Roman"/>
              </a:rPr>
              <a:t>table</a:t>
            </a:r>
            <a:endParaRPr sz="1765">
              <a:latin typeface="Times New Roman"/>
              <a:cs typeface="Times New Roman"/>
            </a:endParaRPr>
          </a:p>
        </p:txBody>
      </p:sp>
      <p:sp>
        <p:nvSpPr>
          <p:cNvPr id="3" name="object 3"/>
          <p:cNvSpPr/>
          <p:nvPr/>
        </p:nvSpPr>
        <p:spPr>
          <a:xfrm>
            <a:off x="3713181" y="2218765"/>
            <a:ext cx="470647" cy="164166"/>
          </a:xfrm>
          <a:custGeom>
            <a:avLst/>
            <a:gdLst/>
            <a:ahLst/>
            <a:cxnLst/>
            <a:rect l="l" t="t" r="r" b="b"/>
            <a:pathLst>
              <a:path w="533400" h="186055">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4" name="object 4"/>
          <p:cNvSpPr/>
          <p:nvPr/>
        </p:nvSpPr>
        <p:spPr>
          <a:xfrm>
            <a:off x="3717215" y="2428539"/>
            <a:ext cx="470647" cy="164166"/>
          </a:xfrm>
          <a:custGeom>
            <a:avLst/>
            <a:gdLst/>
            <a:ahLst/>
            <a:cxnLst/>
            <a:rect l="l" t="t" r="r" b="b"/>
            <a:pathLst>
              <a:path w="533400" h="186055">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5" name="object 5"/>
          <p:cNvSpPr/>
          <p:nvPr/>
        </p:nvSpPr>
        <p:spPr>
          <a:xfrm>
            <a:off x="6600265" y="2218765"/>
            <a:ext cx="470647" cy="164166"/>
          </a:xfrm>
          <a:custGeom>
            <a:avLst/>
            <a:gdLst/>
            <a:ahLst/>
            <a:cxnLst/>
            <a:rect l="l" t="t" r="r" b="b"/>
            <a:pathLst>
              <a:path w="533400" h="186055">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6" name="object 6"/>
          <p:cNvSpPr/>
          <p:nvPr/>
        </p:nvSpPr>
        <p:spPr>
          <a:xfrm>
            <a:off x="6604298" y="2428539"/>
            <a:ext cx="470647" cy="164166"/>
          </a:xfrm>
          <a:custGeom>
            <a:avLst/>
            <a:gdLst/>
            <a:ahLst/>
            <a:cxnLst/>
            <a:rect l="l" t="t" r="r" b="b"/>
            <a:pathLst>
              <a:path w="533400" h="186055">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7" name="object 7"/>
          <p:cNvSpPr/>
          <p:nvPr/>
        </p:nvSpPr>
        <p:spPr>
          <a:xfrm>
            <a:off x="3713181" y="2928769"/>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8" name="object 8"/>
          <p:cNvSpPr/>
          <p:nvPr/>
        </p:nvSpPr>
        <p:spPr>
          <a:xfrm>
            <a:off x="3717215" y="3138543"/>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9" name="object 9"/>
          <p:cNvSpPr/>
          <p:nvPr/>
        </p:nvSpPr>
        <p:spPr>
          <a:xfrm>
            <a:off x="3713181" y="364280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0" name="object 10"/>
          <p:cNvSpPr/>
          <p:nvPr/>
        </p:nvSpPr>
        <p:spPr>
          <a:xfrm>
            <a:off x="3717215" y="3853926"/>
            <a:ext cx="470647" cy="163046"/>
          </a:xfrm>
          <a:custGeom>
            <a:avLst/>
            <a:gdLst/>
            <a:ahLst/>
            <a:cxnLst/>
            <a:rect l="l" t="t" r="r" b="b"/>
            <a:pathLst>
              <a:path w="533400" h="184785">
                <a:moveTo>
                  <a:pt x="0" y="0"/>
                </a:moveTo>
                <a:lnTo>
                  <a:pt x="0" y="184403"/>
                </a:lnTo>
                <a:lnTo>
                  <a:pt x="533399" y="184403"/>
                </a:lnTo>
                <a:lnTo>
                  <a:pt x="533399" y="0"/>
                </a:lnTo>
                <a:lnTo>
                  <a:pt x="0" y="0"/>
                </a:lnTo>
                <a:close/>
              </a:path>
            </a:pathLst>
          </a:custGeom>
          <a:ln w="9524">
            <a:solidFill>
              <a:srgbClr val="000000"/>
            </a:solidFill>
          </a:ln>
        </p:spPr>
        <p:txBody>
          <a:bodyPr wrap="square" lIns="0" tIns="0" rIns="0" bIns="0" rtlCol="0"/>
          <a:lstStyle/>
          <a:p>
            <a:endParaRPr sz="1588"/>
          </a:p>
        </p:txBody>
      </p:sp>
      <p:sp>
        <p:nvSpPr>
          <p:cNvPr id="11" name="object 11"/>
          <p:cNvSpPr/>
          <p:nvPr/>
        </p:nvSpPr>
        <p:spPr>
          <a:xfrm>
            <a:off x="3717215" y="4358191"/>
            <a:ext cx="470647" cy="163046"/>
          </a:xfrm>
          <a:custGeom>
            <a:avLst/>
            <a:gdLst/>
            <a:ahLst/>
            <a:cxnLst/>
            <a:rect l="l" t="t" r="r" b="b"/>
            <a:pathLst>
              <a:path w="533400" h="184785">
                <a:moveTo>
                  <a:pt x="0" y="0"/>
                </a:moveTo>
                <a:lnTo>
                  <a:pt x="0" y="184403"/>
                </a:lnTo>
                <a:lnTo>
                  <a:pt x="533399" y="184403"/>
                </a:lnTo>
                <a:lnTo>
                  <a:pt x="533399" y="0"/>
                </a:lnTo>
                <a:lnTo>
                  <a:pt x="0" y="0"/>
                </a:lnTo>
                <a:close/>
              </a:path>
            </a:pathLst>
          </a:custGeom>
          <a:ln w="9524">
            <a:solidFill>
              <a:srgbClr val="000000"/>
            </a:solidFill>
          </a:ln>
        </p:spPr>
        <p:txBody>
          <a:bodyPr wrap="square" lIns="0" tIns="0" rIns="0" bIns="0" rtlCol="0"/>
          <a:lstStyle/>
          <a:p>
            <a:endParaRPr sz="1588"/>
          </a:p>
        </p:txBody>
      </p:sp>
      <p:sp>
        <p:nvSpPr>
          <p:cNvPr id="12" name="object 12"/>
          <p:cNvSpPr/>
          <p:nvPr/>
        </p:nvSpPr>
        <p:spPr>
          <a:xfrm>
            <a:off x="3721249" y="4567966"/>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3" name="object 13"/>
          <p:cNvSpPr/>
          <p:nvPr/>
        </p:nvSpPr>
        <p:spPr>
          <a:xfrm>
            <a:off x="3721249" y="478580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4" name="object 14"/>
          <p:cNvSpPr/>
          <p:nvPr/>
        </p:nvSpPr>
        <p:spPr>
          <a:xfrm>
            <a:off x="3717215" y="508029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5" name="object 15"/>
          <p:cNvSpPr/>
          <p:nvPr/>
        </p:nvSpPr>
        <p:spPr>
          <a:xfrm>
            <a:off x="3721249" y="5290073"/>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6" name="object 16"/>
          <p:cNvSpPr/>
          <p:nvPr/>
        </p:nvSpPr>
        <p:spPr>
          <a:xfrm>
            <a:off x="6604298" y="2916667"/>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7" name="object 17"/>
          <p:cNvSpPr/>
          <p:nvPr/>
        </p:nvSpPr>
        <p:spPr>
          <a:xfrm>
            <a:off x="6608333" y="3126442"/>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8" name="object 18"/>
          <p:cNvSpPr/>
          <p:nvPr/>
        </p:nvSpPr>
        <p:spPr>
          <a:xfrm>
            <a:off x="6608333" y="3344284"/>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19" name="object 19"/>
          <p:cNvSpPr/>
          <p:nvPr/>
        </p:nvSpPr>
        <p:spPr>
          <a:xfrm>
            <a:off x="6604298" y="364280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0" name="object 20"/>
          <p:cNvSpPr/>
          <p:nvPr/>
        </p:nvSpPr>
        <p:spPr>
          <a:xfrm>
            <a:off x="6608333" y="3853926"/>
            <a:ext cx="470647" cy="163046"/>
          </a:xfrm>
          <a:custGeom>
            <a:avLst/>
            <a:gdLst/>
            <a:ahLst/>
            <a:cxnLst/>
            <a:rect l="l" t="t" r="r" b="b"/>
            <a:pathLst>
              <a:path w="533400" h="184785">
                <a:moveTo>
                  <a:pt x="0" y="0"/>
                </a:moveTo>
                <a:lnTo>
                  <a:pt x="0" y="184403"/>
                </a:lnTo>
                <a:lnTo>
                  <a:pt x="533399" y="184403"/>
                </a:lnTo>
                <a:lnTo>
                  <a:pt x="533399" y="0"/>
                </a:lnTo>
                <a:lnTo>
                  <a:pt x="0" y="0"/>
                </a:lnTo>
                <a:close/>
              </a:path>
            </a:pathLst>
          </a:custGeom>
          <a:ln w="9524">
            <a:solidFill>
              <a:srgbClr val="000000"/>
            </a:solidFill>
          </a:ln>
        </p:spPr>
        <p:txBody>
          <a:bodyPr wrap="square" lIns="0" tIns="0" rIns="0" bIns="0" rtlCol="0"/>
          <a:lstStyle/>
          <a:p>
            <a:endParaRPr sz="1588"/>
          </a:p>
        </p:txBody>
      </p:sp>
      <p:sp>
        <p:nvSpPr>
          <p:cNvPr id="21" name="object 21"/>
          <p:cNvSpPr/>
          <p:nvPr/>
        </p:nvSpPr>
        <p:spPr>
          <a:xfrm>
            <a:off x="6612366" y="4358191"/>
            <a:ext cx="470647" cy="163046"/>
          </a:xfrm>
          <a:custGeom>
            <a:avLst/>
            <a:gdLst/>
            <a:ahLst/>
            <a:cxnLst/>
            <a:rect l="l" t="t" r="r" b="b"/>
            <a:pathLst>
              <a:path w="533400" h="184785">
                <a:moveTo>
                  <a:pt x="0" y="0"/>
                </a:moveTo>
                <a:lnTo>
                  <a:pt x="0" y="184403"/>
                </a:lnTo>
                <a:lnTo>
                  <a:pt x="533399" y="184403"/>
                </a:lnTo>
                <a:lnTo>
                  <a:pt x="533399" y="0"/>
                </a:lnTo>
                <a:lnTo>
                  <a:pt x="0" y="0"/>
                </a:lnTo>
                <a:close/>
              </a:path>
            </a:pathLst>
          </a:custGeom>
          <a:ln w="9524">
            <a:solidFill>
              <a:srgbClr val="000000"/>
            </a:solidFill>
          </a:ln>
        </p:spPr>
        <p:txBody>
          <a:bodyPr wrap="square" lIns="0" tIns="0" rIns="0" bIns="0" rtlCol="0"/>
          <a:lstStyle/>
          <a:p>
            <a:endParaRPr sz="1588"/>
          </a:p>
        </p:txBody>
      </p:sp>
      <p:sp>
        <p:nvSpPr>
          <p:cNvPr id="22" name="object 22"/>
          <p:cNvSpPr/>
          <p:nvPr/>
        </p:nvSpPr>
        <p:spPr>
          <a:xfrm>
            <a:off x="6616401" y="4567966"/>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3" name="object 23"/>
          <p:cNvSpPr/>
          <p:nvPr/>
        </p:nvSpPr>
        <p:spPr>
          <a:xfrm>
            <a:off x="6616401" y="478580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4" name="object 24"/>
          <p:cNvSpPr/>
          <p:nvPr/>
        </p:nvSpPr>
        <p:spPr>
          <a:xfrm>
            <a:off x="6604298" y="5084333"/>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5" name="object 25"/>
          <p:cNvSpPr/>
          <p:nvPr/>
        </p:nvSpPr>
        <p:spPr>
          <a:xfrm>
            <a:off x="6608333" y="5294108"/>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6" name="object 26"/>
          <p:cNvSpPr/>
          <p:nvPr/>
        </p:nvSpPr>
        <p:spPr>
          <a:xfrm>
            <a:off x="8217945" y="3344284"/>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7" name="object 27"/>
          <p:cNvSpPr/>
          <p:nvPr/>
        </p:nvSpPr>
        <p:spPr>
          <a:xfrm>
            <a:off x="8235426" y="4773706"/>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28" name="object 28"/>
          <p:cNvSpPr/>
          <p:nvPr/>
        </p:nvSpPr>
        <p:spPr>
          <a:xfrm>
            <a:off x="8235426" y="5483710"/>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graphicFrame>
        <p:nvGraphicFramePr>
          <p:cNvPr id="29" name="object 29"/>
          <p:cNvGraphicFramePr>
            <a:graphicFrameLocks noGrp="1"/>
          </p:cNvGraphicFramePr>
          <p:nvPr>
            <p:extLst>
              <p:ext uri="{D42A27DB-BD31-4B8C-83A1-F6EECF244321}">
                <p14:modId xmlns:p14="http://schemas.microsoft.com/office/powerpoint/2010/main" val="2644459014"/>
              </p:ext>
            </p:extLst>
          </p:nvPr>
        </p:nvGraphicFramePr>
        <p:xfrm>
          <a:off x="1515292" y="1613142"/>
          <a:ext cx="7589758" cy="4979930"/>
        </p:xfrm>
        <a:graphic>
          <a:graphicData uri="http://schemas.openxmlformats.org/drawingml/2006/table">
            <a:tbl>
              <a:tblPr firstRow="1" bandRow="1">
                <a:tableStyleId>{2D5ABB26-0587-4C30-8999-92F81FD0307C}</a:tableStyleId>
              </a:tblPr>
              <a:tblGrid>
                <a:gridCol w="2013155">
                  <a:extLst>
                    <a:ext uri="{9D8B030D-6E8A-4147-A177-3AD203B41FA5}">
                      <a16:colId xmlns:a16="http://schemas.microsoft.com/office/drawing/2014/main" val="20000"/>
                    </a:ext>
                  </a:extLst>
                </a:gridCol>
                <a:gridCol w="177052">
                  <a:extLst>
                    <a:ext uri="{9D8B030D-6E8A-4147-A177-3AD203B41FA5}">
                      <a16:colId xmlns:a16="http://schemas.microsoft.com/office/drawing/2014/main" val="20001"/>
                    </a:ext>
                  </a:extLst>
                </a:gridCol>
                <a:gridCol w="470647">
                  <a:extLst>
                    <a:ext uri="{9D8B030D-6E8A-4147-A177-3AD203B41FA5}">
                      <a16:colId xmlns:a16="http://schemas.microsoft.com/office/drawing/2014/main" val="20002"/>
                    </a:ext>
                  </a:extLst>
                </a:gridCol>
                <a:gridCol w="1581149">
                  <a:extLst>
                    <a:ext uri="{9D8B030D-6E8A-4147-A177-3AD203B41FA5}">
                      <a16:colId xmlns:a16="http://schemas.microsoft.com/office/drawing/2014/main" val="20003"/>
                    </a:ext>
                  </a:extLst>
                </a:gridCol>
                <a:gridCol w="490818">
                  <a:extLst>
                    <a:ext uri="{9D8B030D-6E8A-4147-A177-3AD203B41FA5}">
                      <a16:colId xmlns:a16="http://schemas.microsoft.com/office/drawing/2014/main" val="20004"/>
                    </a:ext>
                  </a:extLst>
                </a:gridCol>
                <a:gridCol w="345141">
                  <a:extLst>
                    <a:ext uri="{9D8B030D-6E8A-4147-A177-3AD203B41FA5}">
                      <a16:colId xmlns:a16="http://schemas.microsoft.com/office/drawing/2014/main" val="20005"/>
                    </a:ext>
                  </a:extLst>
                </a:gridCol>
                <a:gridCol w="470086">
                  <a:extLst>
                    <a:ext uri="{9D8B030D-6E8A-4147-A177-3AD203B41FA5}">
                      <a16:colId xmlns:a16="http://schemas.microsoft.com/office/drawing/2014/main" val="20006"/>
                    </a:ext>
                  </a:extLst>
                </a:gridCol>
                <a:gridCol w="765921">
                  <a:extLst>
                    <a:ext uri="{9D8B030D-6E8A-4147-A177-3AD203B41FA5}">
                      <a16:colId xmlns:a16="http://schemas.microsoft.com/office/drawing/2014/main" val="20007"/>
                    </a:ext>
                  </a:extLst>
                </a:gridCol>
                <a:gridCol w="388283">
                  <a:extLst>
                    <a:ext uri="{9D8B030D-6E8A-4147-A177-3AD203B41FA5}">
                      <a16:colId xmlns:a16="http://schemas.microsoft.com/office/drawing/2014/main" val="20008"/>
                    </a:ext>
                  </a:extLst>
                </a:gridCol>
                <a:gridCol w="470087">
                  <a:extLst>
                    <a:ext uri="{9D8B030D-6E8A-4147-A177-3AD203B41FA5}">
                      <a16:colId xmlns:a16="http://schemas.microsoft.com/office/drawing/2014/main" val="20009"/>
                    </a:ext>
                  </a:extLst>
                </a:gridCol>
                <a:gridCol w="417419">
                  <a:extLst>
                    <a:ext uri="{9D8B030D-6E8A-4147-A177-3AD203B41FA5}">
                      <a16:colId xmlns:a16="http://schemas.microsoft.com/office/drawing/2014/main" val="20010"/>
                    </a:ext>
                  </a:extLst>
                </a:gridCol>
              </a:tblGrid>
              <a:tr h="519953">
                <a:tc>
                  <a:txBody>
                    <a:bodyPr/>
                    <a:lstStyle/>
                    <a:p>
                      <a:pPr marL="427990" marR="196850" indent="-241300">
                        <a:lnSpc>
                          <a:spcPct val="80000"/>
                        </a:lnSpc>
                        <a:spcBef>
                          <a:spcPts val="515"/>
                        </a:spcBef>
                      </a:pPr>
                      <a:r>
                        <a:rPr sz="1600" spc="-5" dirty="0">
                          <a:latin typeface="Times New Roman"/>
                          <a:cs typeface="Times New Roman"/>
                        </a:rPr>
                        <a:t>F</a:t>
                      </a:r>
                      <a:r>
                        <a:rPr sz="1600" dirty="0">
                          <a:latin typeface="Times New Roman"/>
                          <a:cs typeface="Times New Roman"/>
                        </a:rPr>
                        <a:t>unctional  </a:t>
                      </a:r>
                      <a:r>
                        <a:rPr sz="1600" spc="-5" dirty="0">
                          <a:latin typeface="Times New Roman"/>
                          <a:cs typeface="Times New Roman"/>
                        </a:rPr>
                        <a:t>Units</a:t>
                      </a:r>
                      <a:endParaRPr sz="1600">
                        <a:latin typeface="Times New Roman"/>
                        <a:cs typeface="Times New Roman"/>
                      </a:endParaRPr>
                    </a:p>
                  </a:txBody>
                  <a:tcPr marL="0" marR="0" marT="577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28575">
                      <a:solidFill>
                        <a:srgbClr val="000000"/>
                      </a:solidFill>
                      <a:prstDash val="solid"/>
                    </a:lnT>
                    <a:lnB w="12700">
                      <a:solidFill>
                        <a:srgbClr val="000000"/>
                      </a:solidFill>
                      <a:prstDash val="solid"/>
                    </a:lnB>
                  </a:tcPr>
                </a:tc>
                <a:tc gridSpan="2">
                  <a:txBody>
                    <a:bodyPr/>
                    <a:lstStyle/>
                    <a:p>
                      <a:pPr marL="347345" marR="1009015" indent="229870">
                        <a:lnSpc>
                          <a:spcPct val="100000"/>
                        </a:lnSpc>
                        <a:spcBef>
                          <a:spcPts val="484"/>
                        </a:spcBef>
                      </a:pPr>
                      <a:r>
                        <a:rPr sz="1400" dirty="0" smtClean="0">
                          <a:latin typeface="Times New Roman"/>
                          <a:cs typeface="Times New Roman"/>
                        </a:rPr>
                        <a:t>Count  C</a:t>
                      </a:r>
                      <a:r>
                        <a:rPr sz="1400" spc="15" dirty="0" smtClean="0">
                          <a:latin typeface="Times New Roman"/>
                          <a:cs typeface="Times New Roman"/>
                        </a:rPr>
                        <a:t>o</a:t>
                      </a:r>
                      <a:r>
                        <a:rPr sz="1400" spc="-30" dirty="0" smtClean="0">
                          <a:latin typeface="Times New Roman"/>
                          <a:cs typeface="Times New Roman"/>
                        </a:rPr>
                        <a:t>m</a:t>
                      </a:r>
                      <a:r>
                        <a:rPr sz="1400" spc="15" dirty="0" smtClean="0">
                          <a:latin typeface="Times New Roman"/>
                          <a:cs typeface="Times New Roman"/>
                        </a:rPr>
                        <a:t>p</a:t>
                      </a:r>
                      <a:r>
                        <a:rPr sz="1400" dirty="0" smtClean="0">
                          <a:latin typeface="Times New Roman"/>
                          <a:cs typeface="Times New Roman"/>
                        </a:rPr>
                        <a:t>l</a:t>
                      </a:r>
                      <a:r>
                        <a:rPr sz="1400" spc="-5" dirty="0" smtClean="0">
                          <a:latin typeface="Times New Roman"/>
                          <a:cs typeface="Times New Roman"/>
                        </a:rPr>
                        <a:t>e</a:t>
                      </a:r>
                      <a:r>
                        <a:rPr sz="1400" spc="5" dirty="0" smtClean="0">
                          <a:latin typeface="Times New Roman"/>
                          <a:cs typeface="Times New Roman"/>
                        </a:rPr>
                        <a:t>x</a:t>
                      </a:r>
                      <a:r>
                        <a:rPr sz="1400" spc="10" dirty="0" smtClean="0">
                          <a:latin typeface="Times New Roman"/>
                          <a:cs typeface="Times New Roman"/>
                        </a:rPr>
                        <a:t>i</a:t>
                      </a:r>
                      <a:r>
                        <a:rPr sz="1400" dirty="0" smtClean="0">
                          <a:latin typeface="Times New Roman"/>
                          <a:cs typeface="Times New Roman"/>
                        </a:rPr>
                        <a:t>ty</a:t>
                      </a:r>
                      <a:endParaRPr sz="1400" dirty="0">
                        <a:latin typeface="Times New Roman"/>
                        <a:cs typeface="Times New Roman"/>
                      </a:endParaRPr>
                    </a:p>
                  </a:txBody>
                  <a:tcPr marL="0" marR="0" marT="54348" marB="0">
                    <a:lnT w="28575">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T w="28575">
                      <a:solidFill>
                        <a:srgbClr val="000000"/>
                      </a:solidFill>
                      <a:prstDash val="solid"/>
                    </a:lnT>
                    <a:lnB w="12700">
                      <a:solidFill>
                        <a:srgbClr val="000000"/>
                      </a:solidFill>
                      <a:prstDash val="solid"/>
                    </a:lnB>
                  </a:tcPr>
                </a:tc>
                <a:tc gridSpan="3">
                  <a:txBody>
                    <a:bodyPr/>
                    <a:lstStyle/>
                    <a:p>
                      <a:pPr marL="357505" marR="694055" indent="-227329">
                        <a:lnSpc>
                          <a:spcPct val="100600"/>
                        </a:lnSpc>
                        <a:spcBef>
                          <a:spcPts val="425"/>
                        </a:spcBef>
                      </a:pPr>
                      <a:r>
                        <a:rPr sz="1400" dirty="0">
                          <a:latin typeface="Times New Roman"/>
                          <a:cs typeface="Times New Roman"/>
                        </a:rPr>
                        <a:t>C</a:t>
                      </a:r>
                      <a:r>
                        <a:rPr sz="1400" spc="15" dirty="0">
                          <a:latin typeface="Times New Roman"/>
                          <a:cs typeface="Times New Roman"/>
                        </a:rPr>
                        <a:t>o</a:t>
                      </a:r>
                      <a:r>
                        <a:rPr sz="1400" spc="-30" dirty="0">
                          <a:latin typeface="Times New Roman"/>
                          <a:cs typeface="Times New Roman"/>
                        </a:rPr>
                        <a:t>m</a:t>
                      </a:r>
                      <a:r>
                        <a:rPr sz="1400" spc="15" dirty="0">
                          <a:latin typeface="Times New Roman"/>
                          <a:cs typeface="Times New Roman"/>
                        </a:rPr>
                        <a:t>p</a:t>
                      </a:r>
                      <a:r>
                        <a:rPr sz="1400" dirty="0">
                          <a:latin typeface="Times New Roman"/>
                          <a:cs typeface="Times New Roman"/>
                        </a:rPr>
                        <a:t>l</a:t>
                      </a:r>
                      <a:r>
                        <a:rPr sz="1400" spc="-5" dirty="0">
                          <a:latin typeface="Times New Roman"/>
                          <a:cs typeface="Times New Roman"/>
                        </a:rPr>
                        <a:t>e</a:t>
                      </a:r>
                      <a:r>
                        <a:rPr sz="1400" spc="5" dirty="0">
                          <a:latin typeface="Times New Roman"/>
                          <a:cs typeface="Times New Roman"/>
                        </a:rPr>
                        <a:t>x</a:t>
                      </a:r>
                      <a:r>
                        <a:rPr sz="1400" spc="10" dirty="0">
                          <a:latin typeface="Times New Roman"/>
                          <a:cs typeface="Times New Roman"/>
                        </a:rPr>
                        <a:t>i</a:t>
                      </a:r>
                      <a:r>
                        <a:rPr sz="1400" dirty="0">
                          <a:latin typeface="Times New Roman"/>
                          <a:cs typeface="Times New Roman"/>
                        </a:rPr>
                        <a:t>ty  </a:t>
                      </a:r>
                      <a:r>
                        <a:rPr sz="1400" spc="-5" dirty="0">
                          <a:latin typeface="Times New Roman"/>
                          <a:cs typeface="Times New Roman"/>
                        </a:rPr>
                        <a:t>Totals</a:t>
                      </a:r>
                      <a:endParaRPr sz="1400">
                        <a:latin typeface="Times New Roman"/>
                        <a:cs typeface="Times New Roman"/>
                      </a:endParaRPr>
                    </a:p>
                  </a:txBody>
                  <a:tcPr marL="0" marR="0" marT="47625" marB="0">
                    <a:lnR w="12700">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180975" marR="221615">
                        <a:lnSpc>
                          <a:spcPct val="100000"/>
                        </a:lnSpc>
                        <a:spcBef>
                          <a:spcPts val="320"/>
                        </a:spcBef>
                      </a:pPr>
                      <a:r>
                        <a:rPr sz="1600" spc="-5" dirty="0">
                          <a:latin typeface="Times New Roman"/>
                          <a:cs typeface="Times New Roman"/>
                        </a:rPr>
                        <a:t>Functional  Unit</a:t>
                      </a:r>
                      <a:r>
                        <a:rPr sz="1600" spc="-60" dirty="0">
                          <a:latin typeface="Times New Roman"/>
                          <a:cs typeface="Times New Roman"/>
                        </a:rPr>
                        <a:t> </a:t>
                      </a:r>
                      <a:r>
                        <a:rPr sz="1600" spc="-5" dirty="0">
                          <a:latin typeface="Times New Roman"/>
                          <a:cs typeface="Times New Roman"/>
                        </a:rPr>
                        <a:t>Totals</a:t>
                      </a:r>
                      <a:endParaRPr sz="1600">
                        <a:latin typeface="Times New Roman"/>
                        <a:cs typeface="Times New Roman"/>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02023">
                <a:tc rowSpan="2">
                  <a:txBody>
                    <a:bodyPr/>
                    <a:lstStyle/>
                    <a:p>
                      <a:pPr marL="203835" marR="384175">
                        <a:lnSpc>
                          <a:spcPts val="1839"/>
                        </a:lnSpc>
                        <a:spcBef>
                          <a:spcPts val="75"/>
                        </a:spcBef>
                      </a:pPr>
                      <a:r>
                        <a:rPr sz="1600" dirty="0">
                          <a:latin typeface="Times New Roman"/>
                          <a:cs typeface="Times New Roman"/>
                        </a:rPr>
                        <a:t>Extern</a:t>
                      </a:r>
                      <a:r>
                        <a:rPr sz="1600" spc="-10" dirty="0">
                          <a:latin typeface="Times New Roman"/>
                          <a:cs typeface="Times New Roman"/>
                        </a:rPr>
                        <a:t>a</a:t>
                      </a:r>
                      <a:r>
                        <a:rPr sz="1600" dirty="0">
                          <a:latin typeface="Times New Roman"/>
                          <a:cs typeface="Times New Roman"/>
                        </a:rPr>
                        <a:t>l  Inputs  </a:t>
                      </a:r>
                      <a:r>
                        <a:rPr sz="1600" spc="-5" dirty="0">
                          <a:latin typeface="Times New Roman"/>
                          <a:cs typeface="Times New Roman"/>
                        </a:rPr>
                        <a:t>(EIs)</a:t>
                      </a:r>
                      <a:endParaRPr sz="1600">
                        <a:latin typeface="Times New Roman"/>
                        <a:cs typeface="Times New Roman"/>
                      </a:endParaRPr>
                    </a:p>
                  </a:txBody>
                  <a:tcPr marL="0" marR="0" marT="840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gridSpan="2">
                  <a:txBody>
                    <a:bodyPr/>
                    <a:lstStyle/>
                    <a:p>
                      <a:pPr marL="984250">
                        <a:lnSpc>
                          <a:spcPts val="1780"/>
                        </a:lnSpc>
                        <a:spcBef>
                          <a:spcPts val="21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3</a:t>
                      </a:r>
                      <a:endParaRPr sz="1400">
                        <a:latin typeface="Times New Roman"/>
                        <a:cs typeface="Times New Roman"/>
                      </a:endParaRPr>
                    </a:p>
                    <a:p>
                      <a:pPr marL="963294">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4</a:t>
                      </a:r>
                      <a:endParaRPr sz="1400">
                        <a:latin typeface="Times New Roman"/>
                        <a:cs typeface="Times New Roman"/>
                      </a:endParaRPr>
                    </a:p>
                  </a:txBody>
                  <a:tcPr marL="0" marR="0" marT="23532" marB="0">
                    <a:lnT w="12700">
                      <a:solidFill>
                        <a:srgbClr val="000000"/>
                      </a:solidFill>
                      <a:prstDash val="solid"/>
                    </a:lnT>
                  </a:tcPr>
                </a:tc>
                <a:tc hMerge="1">
                  <a:txBody>
                    <a:bodyPr/>
                    <a:lstStyle/>
                    <a:p>
                      <a:endParaRPr/>
                    </a:p>
                  </a:txBody>
                  <a:tcPr marL="0" marR="0" marT="0" marB="0"/>
                </a:tc>
                <a:tc>
                  <a:txBody>
                    <a:bodyPr/>
                    <a:lstStyle/>
                    <a:p>
                      <a:pPr marL="311150">
                        <a:lnSpc>
                          <a:spcPts val="1910"/>
                        </a:lnSpc>
                        <a:spcBef>
                          <a:spcPts val="175"/>
                        </a:spcBef>
                      </a:pPr>
                      <a:r>
                        <a:rPr sz="1400" dirty="0">
                          <a:latin typeface="Times New Roman"/>
                          <a:cs typeface="Times New Roman"/>
                        </a:rPr>
                        <a:t>=</a:t>
                      </a:r>
                      <a:endParaRPr sz="1400">
                        <a:latin typeface="Times New Roman"/>
                        <a:cs typeface="Times New Roman"/>
                      </a:endParaRPr>
                    </a:p>
                    <a:p>
                      <a:pPr marL="311150">
                        <a:lnSpc>
                          <a:spcPts val="1910"/>
                        </a:lnSpc>
                      </a:pPr>
                      <a:r>
                        <a:rPr sz="1400" dirty="0">
                          <a:latin typeface="Times New Roman"/>
                          <a:cs typeface="Times New Roman"/>
                        </a:rPr>
                        <a:t>=</a:t>
                      </a:r>
                      <a:endParaRPr sz="1400">
                        <a:latin typeface="Times New Roman"/>
                        <a:cs typeface="Times New Roman"/>
                      </a:endParaRPr>
                    </a:p>
                  </a:txBody>
                  <a:tcPr marL="0" marR="0" marT="19610" marB="0">
                    <a:lnT w="12700">
                      <a:solidFill>
                        <a:srgbClr val="000000"/>
                      </a:solidFill>
                      <a:prstDash val="solid"/>
                    </a:lnT>
                  </a:tcPr>
                </a:tc>
                <a:tc gridSpan="3">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76156">
                <a:tc vMerge="1">
                  <a:txBody>
                    <a:bodyPr/>
                    <a:lstStyle/>
                    <a:p>
                      <a:endParaRPr/>
                    </a:p>
                  </a:txBody>
                  <a:tcPr marL="0" marR="0" marT="952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marL="433070">
                        <a:lnSpc>
                          <a:spcPts val="1255"/>
                        </a:lnSpc>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6</a:t>
                      </a:r>
                      <a:endParaRPr sz="1400">
                        <a:latin typeface="Times New Roman"/>
                        <a:cs typeface="Times New Roman"/>
                      </a:endParaRPr>
                    </a:p>
                  </a:txBody>
                  <a:tcPr marL="0" marR="0" marT="0" marB="0">
                    <a:lnL w="9525">
                      <a:solidFill>
                        <a:srgbClr val="000000"/>
                      </a:solidFill>
                      <a:prstDash val="solid"/>
                    </a:lnL>
                    <a:lnB w="12700">
                      <a:solidFill>
                        <a:srgbClr val="000000"/>
                      </a:solidFill>
                      <a:prstDash val="solid"/>
                    </a:lnB>
                  </a:tcPr>
                </a:tc>
                <a:tc>
                  <a:txBody>
                    <a:bodyPr/>
                    <a:lstStyle/>
                    <a:p>
                      <a:pPr marR="123189" algn="r">
                        <a:lnSpc>
                          <a:spcPts val="1470"/>
                        </a:lnSpc>
                      </a:pPr>
                      <a:r>
                        <a:rPr sz="1400" dirty="0">
                          <a:latin typeface="Times New Roman"/>
                          <a:cs typeface="Times New Roman"/>
                        </a:rPr>
                        <a:t>=</a:t>
                      </a:r>
                      <a:endParaRPr sz="14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2"/>
                  </a:ext>
                </a:extLst>
              </a:tr>
              <a:tr h="533847">
                <a:tc rowSpan="2">
                  <a:txBody>
                    <a:bodyPr/>
                    <a:lstStyle/>
                    <a:p>
                      <a:pPr marL="180975" marR="407034" algn="just">
                        <a:lnSpc>
                          <a:spcPts val="1839"/>
                        </a:lnSpc>
                        <a:spcBef>
                          <a:spcPts val="229"/>
                        </a:spcBef>
                      </a:pPr>
                      <a:r>
                        <a:rPr sz="1600" dirty="0">
                          <a:latin typeface="Times New Roman"/>
                          <a:cs typeface="Times New Roman"/>
                        </a:rPr>
                        <a:t>Extern</a:t>
                      </a:r>
                      <a:r>
                        <a:rPr sz="1600" spc="-10" dirty="0">
                          <a:latin typeface="Times New Roman"/>
                          <a:cs typeface="Times New Roman"/>
                        </a:rPr>
                        <a:t>a</a:t>
                      </a:r>
                      <a:r>
                        <a:rPr sz="1600" dirty="0">
                          <a:latin typeface="Times New Roman"/>
                          <a:cs typeface="Times New Roman"/>
                        </a:rPr>
                        <a:t>l  </a:t>
                      </a:r>
                      <a:r>
                        <a:rPr sz="1600" spc="-5" dirty="0">
                          <a:latin typeface="Times New Roman"/>
                          <a:cs typeface="Times New Roman"/>
                        </a:rPr>
                        <a:t>Outputs  (EOs)</a:t>
                      </a:r>
                      <a:endParaRPr sz="1600">
                        <a:latin typeface="Times New Roman"/>
                        <a:cs typeface="Times New Roman"/>
                      </a:endParaRPr>
                    </a:p>
                  </a:txBody>
                  <a:tcPr marL="0" marR="0" marT="2577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gridSpan="2">
                  <a:txBody>
                    <a:bodyPr/>
                    <a:lstStyle/>
                    <a:p>
                      <a:pPr marL="989330">
                        <a:lnSpc>
                          <a:spcPts val="1780"/>
                        </a:lnSpc>
                        <a:spcBef>
                          <a:spcPts val="595"/>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4</a:t>
                      </a:r>
                      <a:endParaRPr sz="1400">
                        <a:latin typeface="Times New Roman"/>
                        <a:cs typeface="Times New Roman"/>
                      </a:endParaRPr>
                    </a:p>
                    <a:p>
                      <a:pPr marL="967740">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5</a:t>
                      </a:r>
                      <a:endParaRPr sz="1400">
                        <a:latin typeface="Times New Roman"/>
                        <a:cs typeface="Times New Roman"/>
                      </a:endParaRPr>
                    </a:p>
                  </a:txBody>
                  <a:tcPr marL="0" marR="0" marT="66675" marB="0">
                    <a:lnT w="12700">
                      <a:solidFill>
                        <a:srgbClr val="000000"/>
                      </a:solidFill>
                      <a:prstDash val="solid"/>
                    </a:lnT>
                  </a:tcPr>
                </a:tc>
                <a:tc hMerge="1">
                  <a:txBody>
                    <a:bodyPr/>
                    <a:lstStyle/>
                    <a:p>
                      <a:endParaRPr/>
                    </a:p>
                  </a:txBody>
                  <a:tcPr marL="0" marR="0" marT="0" marB="0"/>
                </a:tc>
                <a:tc>
                  <a:txBody>
                    <a:bodyPr/>
                    <a:lstStyle/>
                    <a:p>
                      <a:pPr marL="311150">
                        <a:lnSpc>
                          <a:spcPts val="1914"/>
                        </a:lnSpc>
                        <a:spcBef>
                          <a:spcPts val="545"/>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txBody>
                  <a:tcPr marL="0" marR="0" marT="61072" marB="0">
                    <a:lnT w="12700">
                      <a:solidFill>
                        <a:srgbClr val="000000"/>
                      </a:solidFill>
                      <a:prstDash val="solid"/>
                    </a:lnT>
                  </a:tcPr>
                </a:tc>
                <a:tc gridSpan="3">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rowSpan="2" gridSpan="3">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3"/>
                  </a:ext>
                </a:extLst>
              </a:tr>
              <a:tr h="184224">
                <a:tc vMerge="1">
                  <a:txBody>
                    <a:bodyPr/>
                    <a:lstStyle/>
                    <a:p>
                      <a:endParaRPr/>
                    </a:p>
                  </a:txBody>
                  <a:tcPr marL="0" marR="0" marT="2920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marL="437515">
                        <a:lnSpc>
                          <a:spcPts val="1410"/>
                        </a:lnSpc>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7</a:t>
                      </a:r>
                      <a:endParaRPr sz="1400">
                        <a:latin typeface="Times New Roman"/>
                        <a:cs typeface="Times New Roman"/>
                      </a:endParaRPr>
                    </a:p>
                  </a:txBody>
                  <a:tcPr marL="0" marR="0" marT="0" marB="0">
                    <a:lnL w="9525">
                      <a:solidFill>
                        <a:srgbClr val="000000"/>
                      </a:solidFill>
                      <a:prstDash val="solid"/>
                    </a:lnL>
                    <a:lnB w="12700">
                      <a:solidFill>
                        <a:srgbClr val="000000"/>
                      </a:solidFill>
                      <a:prstDash val="solid"/>
                    </a:lnB>
                  </a:tcPr>
                </a:tc>
                <a:tc>
                  <a:txBody>
                    <a:bodyPr/>
                    <a:lstStyle/>
                    <a:p>
                      <a:pPr marR="123189" algn="r">
                        <a:lnSpc>
                          <a:spcPts val="1545"/>
                        </a:lnSpc>
                      </a:pPr>
                      <a:r>
                        <a:rPr sz="1400" dirty="0">
                          <a:latin typeface="Times New Roman"/>
                          <a:cs typeface="Times New Roman"/>
                        </a:rPr>
                        <a:t>=</a:t>
                      </a:r>
                      <a:endParaRPr sz="1400">
                        <a:latin typeface="Times New Roman"/>
                        <a:cs typeface="Times New Roman"/>
                      </a:endParaRPr>
                    </a:p>
                  </a:txBody>
                  <a:tcPr marL="0" marR="0" marT="0" marB="0">
                    <a:lnB w="12700">
                      <a:solidFill>
                        <a:srgbClr val="000000"/>
                      </a:solidFill>
                      <a:prstDash val="solid"/>
                    </a:lnB>
                  </a:tcPr>
                </a:tc>
                <a:tc gridSpan="3">
                  <a:txBody>
                    <a:bodyPr/>
                    <a:lstStyle/>
                    <a:p>
                      <a:pPr>
                        <a:lnSpc>
                          <a:spcPct val="100000"/>
                        </a:lnSpc>
                      </a:pPr>
                      <a:endParaRPr sz="11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r h="529813">
                <a:tc rowSpan="2">
                  <a:txBody>
                    <a:bodyPr/>
                    <a:lstStyle/>
                    <a:p>
                      <a:pPr marL="199390" marR="349885" algn="just">
                        <a:lnSpc>
                          <a:spcPts val="1839"/>
                        </a:lnSpc>
                        <a:spcBef>
                          <a:spcPts val="195"/>
                        </a:spcBef>
                      </a:pPr>
                      <a:r>
                        <a:rPr sz="1600" spc="-5" dirty="0">
                          <a:latin typeface="Times New Roman"/>
                          <a:cs typeface="Times New Roman"/>
                        </a:rPr>
                        <a:t>External  </a:t>
                      </a:r>
                      <a:r>
                        <a:rPr sz="1600" dirty="0">
                          <a:latin typeface="Times New Roman"/>
                          <a:cs typeface="Times New Roman"/>
                        </a:rPr>
                        <a:t>Inquiries  </a:t>
                      </a:r>
                      <a:r>
                        <a:rPr sz="1600" spc="-5" dirty="0">
                          <a:latin typeface="Times New Roman"/>
                          <a:cs typeface="Times New Roman"/>
                        </a:rPr>
                        <a:t>(EQs)</a:t>
                      </a:r>
                      <a:endParaRPr sz="1600">
                        <a:latin typeface="Times New Roman"/>
                        <a:cs typeface="Times New Roman"/>
                      </a:endParaRPr>
                    </a:p>
                  </a:txBody>
                  <a:tcPr marL="0" marR="0" marT="2185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gridSpan="2">
                  <a:txBody>
                    <a:bodyPr/>
                    <a:lstStyle/>
                    <a:p>
                      <a:pPr marL="989330">
                        <a:lnSpc>
                          <a:spcPts val="1780"/>
                        </a:lnSpc>
                        <a:spcBef>
                          <a:spcPts val="595"/>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3</a:t>
                      </a:r>
                      <a:endParaRPr sz="1400">
                        <a:latin typeface="Times New Roman"/>
                        <a:cs typeface="Times New Roman"/>
                      </a:endParaRPr>
                    </a:p>
                    <a:p>
                      <a:pPr marL="967740">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4</a:t>
                      </a:r>
                      <a:endParaRPr sz="1400">
                        <a:latin typeface="Times New Roman"/>
                        <a:cs typeface="Times New Roman"/>
                      </a:endParaRPr>
                    </a:p>
                  </a:txBody>
                  <a:tcPr marL="0" marR="0" marT="66675" marB="0">
                    <a:lnT w="12700">
                      <a:solidFill>
                        <a:srgbClr val="000000"/>
                      </a:solidFill>
                      <a:prstDash val="solid"/>
                    </a:lnT>
                  </a:tcPr>
                </a:tc>
                <a:tc hMerge="1">
                  <a:txBody>
                    <a:bodyPr/>
                    <a:lstStyle/>
                    <a:p>
                      <a:endParaRPr/>
                    </a:p>
                  </a:txBody>
                  <a:tcPr marL="0" marR="0" marT="0" marB="0"/>
                </a:tc>
                <a:tc>
                  <a:txBody>
                    <a:bodyPr/>
                    <a:lstStyle/>
                    <a:p>
                      <a:pPr marL="311150">
                        <a:lnSpc>
                          <a:spcPts val="1910"/>
                        </a:lnSpc>
                        <a:spcBef>
                          <a:spcPts val="520"/>
                        </a:spcBef>
                      </a:pPr>
                      <a:r>
                        <a:rPr sz="1400" dirty="0">
                          <a:latin typeface="Times New Roman"/>
                          <a:cs typeface="Times New Roman"/>
                        </a:rPr>
                        <a:t>=</a:t>
                      </a:r>
                      <a:endParaRPr sz="1400">
                        <a:latin typeface="Times New Roman"/>
                        <a:cs typeface="Times New Roman"/>
                      </a:endParaRPr>
                    </a:p>
                    <a:p>
                      <a:pPr marL="311150">
                        <a:lnSpc>
                          <a:spcPts val="1910"/>
                        </a:lnSpc>
                      </a:pPr>
                      <a:r>
                        <a:rPr sz="1400" dirty="0">
                          <a:latin typeface="Times New Roman"/>
                          <a:cs typeface="Times New Roman"/>
                        </a:rPr>
                        <a:t>=</a:t>
                      </a:r>
                      <a:endParaRPr sz="1400">
                        <a:latin typeface="Times New Roman"/>
                        <a:cs typeface="Times New Roman"/>
                      </a:endParaRPr>
                    </a:p>
                  </a:txBody>
                  <a:tcPr marL="0" marR="0" marT="58271" marB="0">
                    <a:lnT w="12700">
                      <a:solidFill>
                        <a:srgbClr val="000000"/>
                      </a:solidFill>
                      <a:prstDash val="solid"/>
                    </a:lnT>
                  </a:tcPr>
                </a:tc>
                <a:tc gridSpan="3">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189603">
                <a:tc vMerge="1">
                  <a:txBody>
                    <a:bodyPr/>
                    <a:lstStyle/>
                    <a:p>
                      <a:endParaRPr/>
                    </a:p>
                  </a:txBody>
                  <a:tcPr marL="0" marR="0" marT="247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marL="437515">
                        <a:lnSpc>
                          <a:spcPts val="1450"/>
                        </a:lnSpc>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6</a:t>
                      </a:r>
                      <a:endParaRPr sz="1400">
                        <a:latin typeface="Times New Roman"/>
                        <a:cs typeface="Times New Roman"/>
                      </a:endParaRPr>
                    </a:p>
                  </a:txBody>
                  <a:tcPr marL="0" marR="0" marT="0" marB="0">
                    <a:lnL w="9525">
                      <a:solidFill>
                        <a:srgbClr val="000000"/>
                      </a:solidFill>
                      <a:prstDash val="solid"/>
                    </a:lnL>
                    <a:lnB w="12700">
                      <a:solidFill>
                        <a:srgbClr val="000000"/>
                      </a:solidFill>
                      <a:prstDash val="solid"/>
                    </a:lnB>
                  </a:tcPr>
                </a:tc>
                <a:tc>
                  <a:txBody>
                    <a:bodyPr/>
                    <a:lstStyle/>
                    <a:p>
                      <a:pPr marR="123189" algn="r">
                        <a:lnSpc>
                          <a:spcPts val="1590"/>
                        </a:lnSpc>
                      </a:pPr>
                      <a:r>
                        <a:rPr sz="1400" dirty="0">
                          <a:latin typeface="Times New Roman"/>
                          <a:cs typeface="Times New Roman"/>
                        </a:rPr>
                        <a:t>=</a:t>
                      </a:r>
                      <a:endParaRPr sz="14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28575">
                      <a:solidFill>
                        <a:srgbClr val="000000"/>
                      </a:solidFill>
                      <a:prstDash val="solid"/>
                    </a:lnR>
                    <a:lnB w="12700">
                      <a:solidFill>
                        <a:srgbClr val="000000"/>
                      </a:solidFill>
                      <a:prstDash val="solid"/>
                    </a:lnB>
                  </a:tcPr>
                </a:tc>
                <a:extLst>
                  <a:ext uri="{0D108BD9-81ED-4DB2-BD59-A6C34878D82A}">
                    <a16:rowId xmlns:a16="http://schemas.microsoft.com/office/drawing/2014/main" val="10006"/>
                  </a:ext>
                </a:extLst>
              </a:tr>
              <a:tr h="718072">
                <a:tc>
                  <a:txBody>
                    <a:bodyPr/>
                    <a:lstStyle/>
                    <a:p>
                      <a:pPr marL="194945" marR="81915">
                        <a:lnSpc>
                          <a:spcPts val="1839"/>
                        </a:lnSpc>
                        <a:spcBef>
                          <a:spcPts val="495"/>
                        </a:spcBef>
                      </a:pPr>
                      <a:r>
                        <a:rPr sz="1600" spc="-5" dirty="0">
                          <a:latin typeface="Times New Roman"/>
                          <a:cs typeface="Times New Roman"/>
                        </a:rPr>
                        <a:t>External  logical  Files</a:t>
                      </a:r>
                      <a:r>
                        <a:rPr sz="1600" spc="-60" dirty="0">
                          <a:latin typeface="Times New Roman"/>
                          <a:cs typeface="Times New Roman"/>
                        </a:rPr>
                        <a:t> </a:t>
                      </a:r>
                      <a:r>
                        <a:rPr sz="1600" spc="-5" dirty="0">
                          <a:latin typeface="Times New Roman"/>
                          <a:cs typeface="Times New Roman"/>
                        </a:rPr>
                        <a:t>(ILFs)</a:t>
                      </a:r>
                      <a:endParaRPr sz="1600">
                        <a:latin typeface="Times New Roman"/>
                        <a:cs typeface="Times New Roman"/>
                      </a:endParaRPr>
                    </a:p>
                  </a:txBody>
                  <a:tcPr marL="0" marR="0" marT="5546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tc gridSpan="2">
                  <a:txBody>
                    <a:bodyPr/>
                    <a:lstStyle/>
                    <a:p>
                      <a:pPr marL="993775">
                        <a:lnSpc>
                          <a:spcPts val="1789"/>
                        </a:lnSpc>
                        <a:spcBef>
                          <a:spcPts val="62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7</a:t>
                      </a:r>
                      <a:endParaRPr sz="1400">
                        <a:latin typeface="Times New Roman"/>
                        <a:cs typeface="Times New Roman"/>
                      </a:endParaRPr>
                    </a:p>
                    <a:p>
                      <a:pPr marL="920750">
                        <a:lnSpc>
                          <a:spcPts val="1789"/>
                        </a:lnSpc>
                      </a:pPr>
                      <a:r>
                        <a:rPr sz="1400" spc="-5" dirty="0">
                          <a:latin typeface="Times New Roman"/>
                          <a:cs typeface="Times New Roman"/>
                        </a:rPr>
                        <a:t>Average x</a:t>
                      </a:r>
                      <a:r>
                        <a:rPr sz="1400" spc="-25" dirty="0">
                          <a:latin typeface="Times New Roman"/>
                          <a:cs typeface="Times New Roman"/>
                        </a:rPr>
                        <a:t> </a:t>
                      </a:r>
                      <a:r>
                        <a:rPr sz="1400" dirty="0">
                          <a:latin typeface="Times New Roman"/>
                          <a:cs typeface="Times New Roman"/>
                        </a:rPr>
                        <a:t>10</a:t>
                      </a:r>
                      <a:endParaRPr sz="1400">
                        <a:latin typeface="Times New Roman"/>
                        <a:cs typeface="Times New Roman"/>
                      </a:endParaRPr>
                    </a:p>
                    <a:p>
                      <a:pPr marL="925194">
                        <a:lnSpc>
                          <a:spcPct val="100000"/>
                        </a:lnSpc>
                        <a:spcBef>
                          <a:spcPts val="95"/>
                        </a:spcBef>
                      </a:pPr>
                      <a:r>
                        <a:rPr sz="1400" spc="-5" dirty="0">
                          <a:latin typeface="Times New Roman"/>
                          <a:cs typeface="Times New Roman"/>
                        </a:rPr>
                        <a:t>High x</a:t>
                      </a:r>
                      <a:r>
                        <a:rPr sz="1400" spc="-10" dirty="0">
                          <a:latin typeface="Times New Roman"/>
                          <a:cs typeface="Times New Roman"/>
                        </a:rPr>
                        <a:t> </a:t>
                      </a:r>
                      <a:r>
                        <a:rPr sz="1400" dirty="0">
                          <a:latin typeface="Times New Roman"/>
                          <a:cs typeface="Times New Roman"/>
                        </a:rPr>
                        <a:t>15</a:t>
                      </a:r>
                      <a:endParaRPr sz="1400">
                        <a:latin typeface="Times New Roman"/>
                        <a:cs typeface="Times New Roman"/>
                      </a:endParaRPr>
                    </a:p>
                  </a:txBody>
                  <a:tcPr marL="0" marR="0" marT="69476" marB="0">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marL="311150">
                        <a:lnSpc>
                          <a:spcPts val="1914"/>
                        </a:lnSpc>
                        <a:spcBef>
                          <a:spcPts val="545"/>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p>
                      <a:pPr marL="311150">
                        <a:lnSpc>
                          <a:spcPts val="1800"/>
                        </a:lnSpc>
                        <a:spcBef>
                          <a:spcPts val="135"/>
                        </a:spcBef>
                      </a:pPr>
                      <a:r>
                        <a:rPr sz="1400" dirty="0">
                          <a:latin typeface="Times New Roman"/>
                          <a:cs typeface="Times New Roman"/>
                        </a:rPr>
                        <a:t>=</a:t>
                      </a:r>
                      <a:endParaRPr sz="1400">
                        <a:latin typeface="Times New Roman"/>
                        <a:cs typeface="Times New Roman"/>
                      </a:endParaRPr>
                    </a:p>
                  </a:txBody>
                  <a:tcPr marL="0" marR="0" marT="61072" marB="0">
                    <a:lnT w="12700">
                      <a:solidFill>
                        <a:srgbClr val="000000"/>
                      </a:solidFill>
                      <a:prstDash val="solid"/>
                    </a:lnT>
                    <a:lnB w="12700">
                      <a:solidFill>
                        <a:srgbClr val="000000"/>
                      </a:solidFill>
                      <a:prstDash val="solid"/>
                    </a:lnB>
                  </a:tcPr>
                </a:tc>
                <a:tc gridSpan="3">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531830">
                <a:tc rowSpan="2">
                  <a:txBody>
                    <a:bodyPr/>
                    <a:lstStyle/>
                    <a:p>
                      <a:pPr marL="185420" marR="91440">
                        <a:lnSpc>
                          <a:spcPct val="85300"/>
                        </a:lnSpc>
                        <a:spcBef>
                          <a:spcPts val="290"/>
                        </a:spcBef>
                      </a:pPr>
                      <a:r>
                        <a:rPr sz="1600" spc="-5" dirty="0">
                          <a:latin typeface="Times New Roman"/>
                          <a:cs typeface="Times New Roman"/>
                        </a:rPr>
                        <a:t>External  Interface  Files</a:t>
                      </a:r>
                      <a:r>
                        <a:rPr sz="1600" spc="-60" dirty="0">
                          <a:latin typeface="Times New Roman"/>
                          <a:cs typeface="Times New Roman"/>
                        </a:rPr>
                        <a:t> </a:t>
                      </a:r>
                      <a:r>
                        <a:rPr sz="1600" spc="-5" dirty="0">
                          <a:latin typeface="Times New Roman"/>
                          <a:cs typeface="Times New Roman"/>
                        </a:rPr>
                        <a:t>(EIFs)</a:t>
                      </a:r>
                      <a:endParaRPr sz="1600">
                        <a:latin typeface="Times New Roman"/>
                        <a:cs typeface="Times New Roman"/>
                      </a:endParaRPr>
                    </a:p>
                  </a:txBody>
                  <a:tcPr marL="0" marR="0" marT="3249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gridSpan="2">
                  <a:txBody>
                    <a:bodyPr/>
                    <a:lstStyle/>
                    <a:p>
                      <a:pPr marL="993775">
                        <a:lnSpc>
                          <a:spcPts val="1780"/>
                        </a:lnSpc>
                        <a:spcBef>
                          <a:spcPts val="56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5</a:t>
                      </a:r>
                      <a:endParaRPr sz="1400">
                        <a:latin typeface="Times New Roman"/>
                        <a:cs typeface="Times New Roman"/>
                      </a:endParaRPr>
                    </a:p>
                    <a:p>
                      <a:pPr marL="981710">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7</a:t>
                      </a:r>
                      <a:endParaRPr sz="1400">
                        <a:latin typeface="Times New Roman"/>
                        <a:cs typeface="Times New Roman"/>
                      </a:endParaRPr>
                    </a:p>
                  </a:txBody>
                  <a:tcPr marL="0" marR="0" marT="62753" marB="0">
                    <a:lnT w="12700">
                      <a:solidFill>
                        <a:srgbClr val="000000"/>
                      </a:solidFill>
                      <a:prstDash val="solid"/>
                    </a:lnT>
                  </a:tcPr>
                </a:tc>
                <a:tc hMerge="1">
                  <a:txBody>
                    <a:bodyPr/>
                    <a:lstStyle/>
                    <a:p>
                      <a:endParaRPr/>
                    </a:p>
                  </a:txBody>
                  <a:tcPr marL="0" marR="0" marT="0" marB="0"/>
                </a:tc>
                <a:tc>
                  <a:txBody>
                    <a:bodyPr/>
                    <a:lstStyle/>
                    <a:p>
                      <a:pPr marL="311150">
                        <a:lnSpc>
                          <a:spcPts val="1914"/>
                        </a:lnSpc>
                        <a:spcBef>
                          <a:spcPts val="509"/>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txBody>
                  <a:tcPr marL="0" marR="0" marT="57149" marB="0">
                    <a:lnT w="12700">
                      <a:solidFill>
                        <a:srgbClr val="000000"/>
                      </a:solidFill>
                      <a:prstDash val="solid"/>
                    </a:lnT>
                  </a:tcPr>
                </a:tc>
                <a:tc gridSpan="3">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tc hMerge="1">
                  <a:txBody>
                    <a:bodyPr/>
                    <a:lstStyle/>
                    <a:p>
                      <a:endParaRPr/>
                    </a:p>
                  </a:txBody>
                  <a:tcPr marL="0" marR="0" marT="0" marB="0"/>
                </a:tc>
                <a:tc hMerge="1">
                  <a:txBody>
                    <a:bodyPr/>
                    <a:lstStyle/>
                    <a:p>
                      <a:endParaRPr/>
                    </a:p>
                  </a:txBody>
                  <a:tcPr marL="0" marR="0" marT="0" marB="0"/>
                </a:tc>
                <a:tc rowSpan="2" gridSpan="3">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8"/>
                  </a:ext>
                </a:extLst>
              </a:tr>
              <a:tr h="186241">
                <a:tc vMerge="1">
                  <a:txBody>
                    <a:bodyPr/>
                    <a:lstStyle/>
                    <a:p>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marL="391795">
                        <a:lnSpc>
                          <a:spcPts val="1395"/>
                        </a:lnSpc>
                      </a:pPr>
                      <a:r>
                        <a:rPr sz="1400" spc="-5" dirty="0">
                          <a:latin typeface="Times New Roman"/>
                          <a:cs typeface="Times New Roman"/>
                        </a:rPr>
                        <a:t>High x</a:t>
                      </a:r>
                      <a:r>
                        <a:rPr sz="1400" spc="-10" dirty="0">
                          <a:latin typeface="Times New Roman"/>
                          <a:cs typeface="Times New Roman"/>
                        </a:rPr>
                        <a:t> </a:t>
                      </a:r>
                      <a:r>
                        <a:rPr sz="1400" dirty="0">
                          <a:latin typeface="Times New Roman"/>
                          <a:cs typeface="Times New Roman"/>
                        </a:rPr>
                        <a:t>10</a:t>
                      </a:r>
                      <a:endParaRPr sz="1400">
                        <a:latin typeface="Times New Roman"/>
                        <a:cs typeface="Times New Roman"/>
                      </a:endParaRPr>
                    </a:p>
                  </a:txBody>
                  <a:tcPr marL="0" marR="0" marT="0" marB="0">
                    <a:lnL w="9525">
                      <a:solidFill>
                        <a:srgbClr val="000000"/>
                      </a:solidFill>
                      <a:prstDash val="solid"/>
                    </a:lnL>
                    <a:lnB w="12700">
                      <a:solidFill>
                        <a:srgbClr val="000000"/>
                      </a:solidFill>
                      <a:prstDash val="solid"/>
                    </a:lnB>
                  </a:tcPr>
                </a:tc>
                <a:tc>
                  <a:txBody>
                    <a:bodyPr/>
                    <a:lstStyle/>
                    <a:p>
                      <a:pPr marR="123189" algn="r">
                        <a:lnSpc>
                          <a:spcPts val="1560"/>
                        </a:lnSpc>
                      </a:pPr>
                      <a:r>
                        <a:rPr sz="1400" dirty="0">
                          <a:latin typeface="Times New Roman"/>
                          <a:cs typeface="Times New Roman"/>
                        </a:rPr>
                        <a:t>=</a:t>
                      </a:r>
                      <a:endParaRPr sz="14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12700">
                      <a:solidFill>
                        <a:srgbClr val="000000"/>
                      </a:solidFill>
                      <a:prstDash val="solid"/>
                    </a:lnR>
                    <a:lnB w="12700">
                      <a:solidFill>
                        <a:srgbClr val="000000"/>
                      </a:solidFill>
                      <a:prstDash val="solid"/>
                    </a:lnB>
                  </a:tcPr>
                </a:tc>
                <a:tc gridSpan="3" vMerge="1">
                  <a:txBody>
                    <a:bodyPr/>
                    <a:lstStyle/>
                    <a:p>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9"/>
                  </a:ext>
                </a:extLst>
              </a:tr>
              <a:tr h="513677">
                <a:tc gridSpan="8">
                  <a:txBody>
                    <a:bodyPr/>
                    <a:lstStyle/>
                    <a:p>
                      <a:pPr marL="1860550">
                        <a:lnSpc>
                          <a:spcPct val="100000"/>
                        </a:lnSpc>
                        <a:spcBef>
                          <a:spcPts val="1300"/>
                        </a:spcBef>
                      </a:pPr>
                      <a:r>
                        <a:rPr sz="1400" spc="-5" dirty="0">
                          <a:latin typeface="Times New Roman"/>
                          <a:cs typeface="Times New Roman"/>
                        </a:rPr>
                        <a:t>Total Unadjusted Function </a:t>
                      </a:r>
                      <a:r>
                        <a:rPr sz="1400" dirty="0">
                          <a:latin typeface="Times New Roman"/>
                          <a:cs typeface="Times New Roman"/>
                        </a:rPr>
                        <a:t>Point</a:t>
                      </a:r>
                      <a:r>
                        <a:rPr sz="1400" spc="20" dirty="0">
                          <a:latin typeface="Times New Roman"/>
                          <a:cs typeface="Times New Roman"/>
                        </a:rPr>
                        <a:t> </a:t>
                      </a:r>
                      <a:r>
                        <a:rPr sz="1400" dirty="0">
                          <a:latin typeface="Times New Roman"/>
                          <a:cs typeface="Times New Roman"/>
                        </a:rPr>
                        <a:t>Count</a:t>
                      </a:r>
                      <a:endParaRPr sz="1400">
                        <a:latin typeface="Times New Roman"/>
                        <a:cs typeface="Times New Roman"/>
                      </a:endParaRPr>
                    </a:p>
                  </a:txBody>
                  <a:tcPr marL="0" marR="0" marT="145676"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30" name="object 30"/>
          <p:cNvSpPr/>
          <p:nvPr/>
        </p:nvSpPr>
        <p:spPr>
          <a:xfrm>
            <a:off x="8230048" y="5845437"/>
            <a:ext cx="470647" cy="164166"/>
          </a:xfrm>
          <a:custGeom>
            <a:avLst/>
            <a:gdLst/>
            <a:ahLst/>
            <a:cxnLst/>
            <a:rect l="l" t="t" r="r" b="b"/>
            <a:pathLst>
              <a:path w="533400" h="186054">
                <a:moveTo>
                  <a:pt x="0" y="0"/>
                </a:moveTo>
                <a:lnTo>
                  <a:pt x="0" y="185927"/>
                </a:lnTo>
                <a:lnTo>
                  <a:pt x="533399" y="185927"/>
                </a:lnTo>
                <a:lnTo>
                  <a:pt x="533399" y="0"/>
                </a:lnTo>
                <a:lnTo>
                  <a:pt x="0" y="0"/>
                </a:lnTo>
                <a:close/>
              </a:path>
            </a:pathLst>
          </a:custGeom>
          <a:ln w="9524">
            <a:solidFill>
              <a:srgbClr val="000000"/>
            </a:solidFill>
          </a:ln>
        </p:spPr>
        <p:txBody>
          <a:bodyPr wrap="square" lIns="0" tIns="0" rIns="0" bIns="0" rtlCol="0"/>
          <a:lstStyle/>
          <a:p>
            <a:endParaRPr sz="1588"/>
          </a:p>
        </p:txBody>
      </p:sp>
      <p:sp>
        <p:nvSpPr>
          <p:cNvPr id="31" name="object 31"/>
          <p:cNvSpPr txBox="1">
            <a:spLocks noGrp="1"/>
          </p:cNvSpPr>
          <p:nvPr>
            <p:ph type="title"/>
          </p:nvPr>
        </p:nvSpPr>
        <p:spPr>
          <a:xfrm>
            <a:off x="1698171" y="445407"/>
            <a:ext cx="651001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2" name="object 32"/>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7035900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900" y="2585869"/>
            <a:ext cx="243728" cy="0"/>
          </a:xfrm>
          <a:custGeom>
            <a:avLst/>
            <a:gdLst/>
            <a:ahLst/>
            <a:cxnLst/>
            <a:rect l="l" t="t" r="r" b="b"/>
            <a:pathLst>
              <a:path w="276225">
                <a:moveTo>
                  <a:pt x="0" y="0"/>
                </a:moveTo>
                <a:lnTo>
                  <a:pt x="275843" y="0"/>
                </a:lnTo>
              </a:path>
            </a:pathLst>
          </a:custGeom>
          <a:ln w="14191">
            <a:solidFill>
              <a:srgbClr val="000000"/>
            </a:solidFill>
          </a:ln>
        </p:spPr>
        <p:txBody>
          <a:bodyPr wrap="square" lIns="0" tIns="0" rIns="0" bIns="0" rtlCol="0"/>
          <a:lstStyle/>
          <a:p>
            <a:endParaRPr sz="1588"/>
          </a:p>
        </p:txBody>
      </p:sp>
      <p:sp>
        <p:nvSpPr>
          <p:cNvPr id="3" name="object 3"/>
          <p:cNvSpPr txBox="1"/>
          <p:nvPr/>
        </p:nvSpPr>
        <p:spPr>
          <a:xfrm>
            <a:off x="4918933" y="2373523"/>
            <a:ext cx="807384" cy="374489"/>
          </a:xfrm>
          <a:prstGeom prst="rect">
            <a:avLst/>
          </a:prstGeom>
        </p:spPr>
        <p:txBody>
          <a:bodyPr vert="horz" wrap="square" lIns="0" tIns="14568" rIns="0" bIns="0" rtlCol="0">
            <a:spAutoFit/>
          </a:bodyPr>
          <a:lstStyle/>
          <a:p>
            <a:pPr marL="44826">
              <a:spcBef>
                <a:spcPts val="115"/>
              </a:spcBef>
              <a:tabLst>
                <a:tab pos="657820" algn="l"/>
              </a:tabLst>
            </a:pPr>
            <a:r>
              <a:rPr sz="2052" spc="6" baseline="-23297" dirty="0">
                <a:latin typeface="Times New Roman"/>
                <a:cs typeface="Times New Roman"/>
              </a:rPr>
              <a:t>7 </a:t>
            </a:r>
            <a:r>
              <a:rPr sz="2052" spc="26" baseline="-23297" dirty="0">
                <a:latin typeface="Times New Roman"/>
                <a:cs typeface="Times New Roman"/>
              </a:rPr>
              <a:t> </a:t>
            </a:r>
            <a:r>
              <a:rPr sz="2338" spc="-1434" dirty="0">
                <a:latin typeface="Verdana"/>
                <a:cs typeface="Verdana"/>
              </a:rPr>
              <a:t>	</a:t>
            </a:r>
            <a:endParaRPr sz="2338">
              <a:latin typeface="Verdana"/>
              <a:cs typeface="Verdana"/>
            </a:endParaRPr>
          </a:p>
        </p:txBody>
      </p:sp>
      <p:sp>
        <p:nvSpPr>
          <p:cNvPr id="4" name="object 4"/>
          <p:cNvSpPr txBox="1"/>
          <p:nvPr/>
        </p:nvSpPr>
        <p:spPr>
          <a:xfrm>
            <a:off x="5107639" y="2619605"/>
            <a:ext cx="618565" cy="374552"/>
          </a:xfrm>
          <a:prstGeom prst="rect">
            <a:avLst/>
          </a:prstGeom>
        </p:spPr>
        <p:txBody>
          <a:bodyPr vert="horz" wrap="square" lIns="0" tIns="14568" rIns="0" bIns="0" rtlCol="0">
            <a:spAutoFit/>
          </a:bodyPr>
          <a:lstStyle/>
          <a:p>
            <a:pPr marL="33619">
              <a:spcBef>
                <a:spcPts val="115"/>
              </a:spcBef>
            </a:pPr>
            <a:r>
              <a:rPr sz="2338" spc="-1434" dirty="0">
                <a:latin typeface="Verdana"/>
                <a:cs typeface="Verdana"/>
              </a:rPr>
              <a:t></a:t>
            </a:r>
            <a:r>
              <a:rPr sz="2338" spc="-459" dirty="0">
                <a:latin typeface="Verdana"/>
                <a:cs typeface="Verdana"/>
              </a:rPr>
              <a:t> </a:t>
            </a:r>
            <a:r>
              <a:rPr sz="3508" i="1" spc="26" baseline="6289" dirty="0">
                <a:latin typeface="Times New Roman"/>
                <a:cs typeface="Times New Roman"/>
              </a:rPr>
              <a:t>C</a:t>
            </a:r>
            <a:r>
              <a:rPr sz="3508" i="1" spc="-106" baseline="6289" dirty="0">
                <a:latin typeface="Times New Roman"/>
                <a:cs typeface="Times New Roman"/>
              </a:rPr>
              <a:t> </a:t>
            </a:r>
            <a:r>
              <a:rPr sz="2338" spc="-1434" dirty="0">
                <a:latin typeface="Verdana"/>
                <a:cs typeface="Verdana"/>
              </a:rPr>
              <a:t></a:t>
            </a:r>
            <a:endParaRPr sz="2338">
              <a:latin typeface="Verdana"/>
              <a:cs typeface="Verdana"/>
            </a:endParaRPr>
          </a:p>
        </p:txBody>
      </p:sp>
      <p:sp>
        <p:nvSpPr>
          <p:cNvPr id="5" name="object 5"/>
          <p:cNvSpPr txBox="1"/>
          <p:nvPr/>
        </p:nvSpPr>
        <p:spPr>
          <a:xfrm>
            <a:off x="4567068" y="2159716"/>
            <a:ext cx="1159249" cy="374552"/>
          </a:xfrm>
          <a:prstGeom prst="rect">
            <a:avLst/>
          </a:prstGeom>
        </p:spPr>
        <p:txBody>
          <a:bodyPr vert="horz" wrap="square" lIns="0" tIns="14568" rIns="0" bIns="0" rtlCol="0">
            <a:spAutoFit/>
          </a:bodyPr>
          <a:lstStyle/>
          <a:p>
            <a:pPr marL="33619">
              <a:spcBef>
                <a:spcPts val="115"/>
              </a:spcBef>
            </a:pPr>
            <a:r>
              <a:rPr sz="3508" spc="19" baseline="-35639" dirty="0">
                <a:latin typeface="Symbol"/>
                <a:cs typeface="Symbol"/>
              </a:rPr>
              <a:t></a:t>
            </a:r>
            <a:r>
              <a:rPr sz="2338" u="heavy" spc="13" dirty="0">
                <a:uFill>
                  <a:solidFill>
                    <a:srgbClr val="000000"/>
                  </a:solidFill>
                </a:uFill>
                <a:latin typeface="Times New Roman"/>
                <a:cs typeface="Times New Roman"/>
              </a:rPr>
              <a:t> 1</a:t>
            </a:r>
            <a:r>
              <a:rPr sz="2338" spc="13" dirty="0">
                <a:latin typeface="Times New Roman"/>
                <a:cs typeface="Times New Roman"/>
              </a:rPr>
              <a:t> </a:t>
            </a:r>
            <a:r>
              <a:rPr sz="3508" spc="-2150" baseline="-4192" dirty="0">
                <a:latin typeface="Verdana"/>
                <a:cs typeface="Verdana"/>
              </a:rPr>
              <a:t></a:t>
            </a:r>
            <a:r>
              <a:rPr sz="3508" spc="-337" baseline="-4192" dirty="0">
                <a:latin typeface="Verdana"/>
                <a:cs typeface="Verdana"/>
              </a:rPr>
              <a:t> </a:t>
            </a:r>
            <a:r>
              <a:rPr sz="2338" i="1" spc="13" dirty="0">
                <a:latin typeface="Times New Roman"/>
                <a:cs typeface="Times New Roman"/>
              </a:rPr>
              <a:t>S</a:t>
            </a:r>
            <a:r>
              <a:rPr sz="2338" i="1" spc="57" dirty="0">
                <a:latin typeface="Times New Roman"/>
                <a:cs typeface="Times New Roman"/>
              </a:rPr>
              <a:t> </a:t>
            </a:r>
            <a:r>
              <a:rPr sz="3508" spc="-2150" baseline="-4192" dirty="0">
                <a:latin typeface="Verdana"/>
                <a:cs typeface="Verdana"/>
              </a:rPr>
              <a:t></a:t>
            </a:r>
            <a:endParaRPr sz="3508" baseline="-4192">
              <a:latin typeface="Verdana"/>
              <a:cs typeface="Verdana"/>
            </a:endParaRPr>
          </a:p>
        </p:txBody>
      </p:sp>
      <p:sp>
        <p:nvSpPr>
          <p:cNvPr id="6" name="object 6"/>
          <p:cNvSpPr txBox="1"/>
          <p:nvPr/>
        </p:nvSpPr>
        <p:spPr>
          <a:xfrm>
            <a:off x="4190102" y="2349318"/>
            <a:ext cx="239806" cy="374489"/>
          </a:xfrm>
          <a:prstGeom prst="rect">
            <a:avLst/>
          </a:prstGeom>
        </p:spPr>
        <p:txBody>
          <a:bodyPr vert="horz" wrap="square" lIns="0" tIns="14568" rIns="0" bIns="0" rtlCol="0">
            <a:spAutoFit/>
          </a:bodyPr>
          <a:lstStyle/>
          <a:p>
            <a:pPr marL="11206">
              <a:spcBef>
                <a:spcPts val="115"/>
              </a:spcBef>
            </a:pPr>
            <a:r>
              <a:rPr sz="2338" i="1" spc="18" dirty="0">
                <a:latin typeface="Times New Roman"/>
                <a:cs typeface="Times New Roman"/>
              </a:rPr>
              <a:t>D</a:t>
            </a:r>
            <a:endParaRPr sz="2338">
              <a:latin typeface="Times New Roman"/>
              <a:cs typeface="Times New Roman"/>
            </a:endParaRPr>
          </a:p>
        </p:txBody>
      </p:sp>
      <p:sp>
        <p:nvSpPr>
          <p:cNvPr id="7" name="object 7"/>
          <p:cNvSpPr txBox="1"/>
          <p:nvPr/>
        </p:nvSpPr>
        <p:spPr>
          <a:xfrm>
            <a:off x="4817183" y="2583297"/>
            <a:ext cx="249331" cy="374489"/>
          </a:xfrm>
          <a:prstGeom prst="rect">
            <a:avLst/>
          </a:prstGeom>
        </p:spPr>
        <p:txBody>
          <a:bodyPr vert="horz" wrap="square" lIns="0" tIns="14568" rIns="0" bIns="0" rtlCol="0">
            <a:spAutoFit/>
          </a:bodyPr>
          <a:lstStyle/>
          <a:p>
            <a:pPr marL="33619">
              <a:spcBef>
                <a:spcPts val="115"/>
              </a:spcBef>
            </a:pPr>
            <a:r>
              <a:rPr sz="2338" i="1" spc="44" dirty="0">
                <a:latin typeface="Times New Roman"/>
                <a:cs typeface="Times New Roman"/>
              </a:rPr>
              <a:t>t</a:t>
            </a:r>
            <a:r>
              <a:rPr sz="2052" i="1" spc="66" baseline="-23297" dirty="0">
                <a:latin typeface="Times New Roman"/>
                <a:cs typeface="Times New Roman"/>
              </a:rPr>
              <a:t>d</a:t>
            </a:r>
            <a:endParaRPr sz="2052" baseline="-23297">
              <a:latin typeface="Times New Roman"/>
              <a:cs typeface="Times New Roman"/>
            </a:endParaRPr>
          </a:p>
        </p:txBody>
      </p:sp>
      <p:sp>
        <p:nvSpPr>
          <p:cNvPr id="8" name="object 8"/>
          <p:cNvSpPr txBox="1"/>
          <p:nvPr/>
        </p:nvSpPr>
        <p:spPr>
          <a:xfrm>
            <a:off x="4398532" y="2548551"/>
            <a:ext cx="110378" cy="223519"/>
          </a:xfrm>
          <a:prstGeom prst="rect">
            <a:avLst/>
          </a:prstGeom>
        </p:spPr>
        <p:txBody>
          <a:bodyPr vert="horz" wrap="square" lIns="0" tIns="12886" rIns="0" bIns="0" rtlCol="0">
            <a:spAutoFit/>
          </a:bodyPr>
          <a:lstStyle/>
          <a:p>
            <a:pPr marL="11206">
              <a:spcBef>
                <a:spcPts val="101"/>
              </a:spcBef>
            </a:pPr>
            <a:r>
              <a:rPr sz="1368" i="1" spc="4" dirty="0">
                <a:latin typeface="Times New Roman"/>
                <a:cs typeface="Times New Roman"/>
              </a:rPr>
              <a:t>o</a:t>
            </a:r>
            <a:endParaRPr sz="1368">
              <a:latin typeface="Times New Roman"/>
              <a:cs typeface="Times New Roman"/>
            </a:endParaRPr>
          </a:p>
        </p:txBody>
      </p:sp>
      <p:sp>
        <p:nvSpPr>
          <p:cNvPr id="9" name="object 9"/>
          <p:cNvSpPr txBox="1"/>
          <p:nvPr/>
        </p:nvSpPr>
        <p:spPr>
          <a:xfrm>
            <a:off x="2422705" y="3155181"/>
            <a:ext cx="5386668" cy="1017617"/>
          </a:xfrm>
          <a:prstGeom prst="rect">
            <a:avLst/>
          </a:prstGeom>
        </p:spPr>
        <p:txBody>
          <a:bodyPr vert="horz" wrap="square" lIns="0" tIns="11206" rIns="0" bIns="0" rtlCol="0">
            <a:spAutoFit/>
          </a:bodyPr>
          <a:lstStyle/>
          <a:p>
            <a:pPr marL="56032">
              <a:spcBef>
                <a:spcPts val="88"/>
              </a:spcBef>
              <a:tabLst>
                <a:tab pos="821994" algn="l"/>
                <a:tab pos="3954206" algn="l"/>
              </a:tabLst>
            </a:pPr>
            <a:r>
              <a:rPr sz="2471" spc="-4" dirty="0">
                <a:latin typeface="Times New Roman"/>
                <a:cs typeface="Times New Roman"/>
              </a:rPr>
              <a:t>Now	t</a:t>
            </a:r>
            <a:r>
              <a:rPr sz="2515" spc="-6" baseline="-20467" dirty="0">
                <a:latin typeface="Times New Roman"/>
                <a:cs typeface="Times New Roman"/>
              </a:rPr>
              <a:t>d  </a:t>
            </a:r>
            <a:r>
              <a:rPr sz="2471" dirty="0">
                <a:latin typeface="Times New Roman"/>
                <a:cs typeface="Times New Roman"/>
              </a:rPr>
              <a:t>= 3 </a:t>
            </a:r>
            <a:r>
              <a:rPr sz="2471" spc="-4" dirty="0">
                <a:latin typeface="Times New Roman"/>
                <a:cs typeface="Times New Roman"/>
              </a:rPr>
              <a:t>years </a:t>
            </a:r>
            <a:r>
              <a:rPr sz="2471" dirty="0">
                <a:latin typeface="Times New Roman"/>
                <a:cs typeface="Times New Roman"/>
              </a:rPr>
              <a:t>–</a:t>
            </a:r>
            <a:r>
              <a:rPr sz="2471" spc="-207" dirty="0">
                <a:latin typeface="Times New Roman"/>
                <a:cs typeface="Times New Roman"/>
              </a:rPr>
              <a:t> </a:t>
            </a:r>
            <a:r>
              <a:rPr sz="2471" dirty="0">
                <a:latin typeface="Times New Roman"/>
                <a:cs typeface="Times New Roman"/>
              </a:rPr>
              <a:t>2</a:t>
            </a:r>
            <a:r>
              <a:rPr sz="2471" spc="13" dirty="0">
                <a:latin typeface="Times New Roman"/>
                <a:cs typeface="Times New Roman"/>
              </a:rPr>
              <a:t> </a:t>
            </a:r>
            <a:r>
              <a:rPr sz="2471" spc="-4" dirty="0">
                <a:latin typeface="Times New Roman"/>
                <a:cs typeface="Times New Roman"/>
              </a:rPr>
              <a:t>months	</a:t>
            </a:r>
            <a:r>
              <a:rPr sz="2471" dirty="0">
                <a:latin typeface="Times New Roman"/>
                <a:cs typeface="Times New Roman"/>
              </a:rPr>
              <a:t>= </a:t>
            </a:r>
            <a:r>
              <a:rPr sz="2471" spc="-4" dirty="0">
                <a:latin typeface="Times New Roman"/>
                <a:cs typeface="Times New Roman"/>
              </a:rPr>
              <a:t>2.8</a:t>
            </a:r>
            <a:r>
              <a:rPr sz="2471" spc="-62" dirty="0">
                <a:latin typeface="Times New Roman"/>
                <a:cs typeface="Times New Roman"/>
              </a:rPr>
              <a:t> </a:t>
            </a:r>
            <a:r>
              <a:rPr sz="2471" spc="-4" dirty="0">
                <a:latin typeface="Times New Roman"/>
                <a:cs typeface="Times New Roman"/>
              </a:rPr>
              <a:t>years</a:t>
            </a:r>
            <a:endParaRPr sz="2471">
              <a:latin typeface="Times New Roman"/>
              <a:cs typeface="Times New Roman"/>
            </a:endParaRPr>
          </a:p>
          <a:p>
            <a:pPr marL="420243">
              <a:spcBef>
                <a:spcPts val="2537"/>
              </a:spcBef>
            </a:pPr>
            <a:r>
              <a:rPr sz="1985" i="1" spc="-9" dirty="0">
                <a:latin typeface="Times New Roman"/>
                <a:cs typeface="Times New Roman"/>
              </a:rPr>
              <a:t>D</a:t>
            </a:r>
            <a:r>
              <a:rPr sz="2052" i="1" spc="-13" baseline="-19713" dirty="0">
                <a:latin typeface="Times New Roman"/>
                <a:cs typeface="Times New Roman"/>
              </a:rPr>
              <a:t>o </a:t>
            </a:r>
            <a:r>
              <a:rPr sz="1985" dirty="0">
                <a:latin typeface="Symbol"/>
                <a:cs typeface="Symbol"/>
              </a:rPr>
              <a:t></a:t>
            </a:r>
            <a:r>
              <a:rPr sz="1985" dirty="0">
                <a:latin typeface="Times New Roman"/>
                <a:cs typeface="Times New Roman"/>
              </a:rPr>
              <a:t> </a:t>
            </a:r>
            <a:r>
              <a:rPr sz="1985" b="1" spc="26" dirty="0">
                <a:latin typeface="Times New Roman"/>
                <a:cs typeface="Times New Roman"/>
              </a:rPr>
              <a:t>(</a:t>
            </a:r>
            <a:r>
              <a:rPr sz="1985" spc="26" dirty="0">
                <a:latin typeface="Times New Roman"/>
                <a:cs typeface="Times New Roman"/>
              </a:rPr>
              <a:t>25</a:t>
            </a:r>
            <a:r>
              <a:rPr sz="1985" b="1" spc="26" dirty="0">
                <a:latin typeface="Times New Roman"/>
                <a:cs typeface="Times New Roman"/>
              </a:rPr>
              <a:t>)</a:t>
            </a:r>
            <a:r>
              <a:rPr sz="2052" spc="39" baseline="35842" dirty="0">
                <a:latin typeface="Times New Roman"/>
                <a:cs typeface="Times New Roman"/>
              </a:rPr>
              <a:t>3 </a:t>
            </a:r>
            <a:r>
              <a:rPr sz="1985" b="1" spc="22" dirty="0">
                <a:latin typeface="Times New Roman"/>
                <a:cs typeface="Times New Roman"/>
              </a:rPr>
              <a:t>/(</a:t>
            </a:r>
            <a:r>
              <a:rPr sz="1985" spc="22" dirty="0">
                <a:latin typeface="Times New Roman"/>
                <a:cs typeface="Times New Roman"/>
              </a:rPr>
              <a:t>2</a:t>
            </a:r>
            <a:r>
              <a:rPr sz="1985" b="1" spc="22" dirty="0">
                <a:latin typeface="Times New Roman"/>
                <a:cs typeface="Times New Roman"/>
              </a:rPr>
              <a:t>.</a:t>
            </a:r>
            <a:r>
              <a:rPr sz="1985" spc="22" dirty="0">
                <a:latin typeface="Times New Roman"/>
                <a:cs typeface="Times New Roman"/>
              </a:rPr>
              <a:t>8</a:t>
            </a:r>
            <a:r>
              <a:rPr sz="1985" b="1" spc="22" dirty="0">
                <a:latin typeface="Times New Roman"/>
                <a:cs typeface="Times New Roman"/>
              </a:rPr>
              <a:t>)</a:t>
            </a:r>
            <a:r>
              <a:rPr sz="2052" spc="33" baseline="35842" dirty="0">
                <a:latin typeface="Times New Roman"/>
                <a:cs typeface="Times New Roman"/>
              </a:rPr>
              <a:t>7 </a:t>
            </a:r>
            <a:r>
              <a:rPr sz="1985" dirty="0">
                <a:latin typeface="Symbol"/>
                <a:cs typeface="Symbol"/>
              </a:rPr>
              <a:t></a:t>
            </a:r>
            <a:r>
              <a:rPr sz="1985" dirty="0">
                <a:latin typeface="Times New Roman"/>
                <a:cs typeface="Times New Roman"/>
              </a:rPr>
              <a:t> 11</a:t>
            </a:r>
            <a:r>
              <a:rPr sz="1985" b="1" dirty="0">
                <a:latin typeface="Times New Roman"/>
                <a:cs typeface="Times New Roman"/>
              </a:rPr>
              <a:t>.</a:t>
            </a:r>
            <a:r>
              <a:rPr sz="1985" dirty="0">
                <a:latin typeface="Times New Roman"/>
                <a:cs typeface="Times New Roman"/>
              </a:rPr>
              <a:t>6 </a:t>
            </a:r>
            <a:r>
              <a:rPr sz="1985" i="1" dirty="0">
                <a:latin typeface="Times New Roman"/>
                <a:cs typeface="Times New Roman"/>
              </a:rPr>
              <a:t>persons </a:t>
            </a:r>
            <a:r>
              <a:rPr sz="1985" b="1" dirty="0">
                <a:latin typeface="Times New Roman"/>
                <a:cs typeface="Times New Roman"/>
              </a:rPr>
              <a:t>/</a:t>
            </a:r>
            <a:r>
              <a:rPr sz="1985" b="1" spc="-154" dirty="0">
                <a:latin typeface="Times New Roman"/>
                <a:cs typeface="Times New Roman"/>
              </a:rPr>
              <a:t> </a:t>
            </a:r>
            <a:r>
              <a:rPr sz="1985" i="1" spc="-4" dirty="0">
                <a:latin typeface="Times New Roman"/>
                <a:cs typeface="Times New Roman"/>
              </a:rPr>
              <a:t>years</a:t>
            </a:r>
            <a:endParaRPr sz="1985">
              <a:latin typeface="Times New Roman"/>
              <a:cs typeface="Times New Roman"/>
            </a:endParaRPr>
          </a:p>
        </p:txBody>
      </p:sp>
      <p:sp>
        <p:nvSpPr>
          <p:cNvPr id="10" name="object 10"/>
          <p:cNvSpPr txBox="1"/>
          <p:nvPr/>
        </p:nvSpPr>
        <p:spPr>
          <a:xfrm>
            <a:off x="3470685" y="4749050"/>
            <a:ext cx="332815" cy="250076"/>
          </a:xfrm>
          <a:prstGeom prst="rect">
            <a:avLst/>
          </a:prstGeom>
        </p:spPr>
        <p:txBody>
          <a:bodyPr vert="horz" wrap="square" lIns="0" tIns="12326" rIns="0" bIns="0" rtlCol="0">
            <a:spAutoFit/>
          </a:bodyPr>
          <a:lstStyle/>
          <a:p>
            <a:pPr marL="11206">
              <a:spcBef>
                <a:spcPts val="97"/>
              </a:spcBef>
              <a:tabLst>
                <a:tab pos="221888" algn="l"/>
              </a:tabLst>
            </a:pPr>
            <a:r>
              <a:rPr sz="1544" spc="4" dirty="0">
                <a:latin typeface="Times New Roman"/>
                <a:cs typeface="Times New Roman"/>
              </a:rPr>
              <a:t>0	</a:t>
            </a:r>
            <a:r>
              <a:rPr sz="1544" i="1" spc="4" dirty="0">
                <a:latin typeface="Times New Roman"/>
                <a:cs typeface="Times New Roman"/>
              </a:rPr>
              <a:t>d</a:t>
            </a:r>
            <a:endParaRPr sz="1544">
              <a:latin typeface="Times New Roman"/>
              <a:cs typeface="Times New Roman"/>
            </a:endParaRPr>
          </a:p>
        </p:txBody>
      </p:sp>
      <p:sp>
        <p:nvSpPr>
          <p:cNvPr id="11" name="object 11"/>
          <p:cNvSpPr txBox="1"/>
          <p:nvPr/>
        </p:nvSpPr>
        <p:spPr>
          <a:xfrm>
            <a:off x="2684480" y="4523140"/>
            <a:ext cx="2497791" cy="420934"/>
          </a:xfrm>
          <a:prstGeom prst="rect">
            <a:avLst/>
          </a:prstGeom>
        </p:spPr>
        <p:txBody>
          <a:bodyPr vert="horz" wrap="square" lIns="0" tIns="13447" rIns="0" bIns="0" rtlCol="0">
            <a:spAutoFit/>
          </a:bodyPr>
          <a:lstStyle/>
          <a:p>
            <a:pPr marL="33619">
              <a:spcBef>
                <a:spcPts val="106"/>
              </a:spcBef>
              <a:tabLst>
                <a:tab pos="1242238" algn="l"/>
              </a:tabLst>
            </a:pPr>
            <a:r>
              <a:rPr sz="2647" i="1" spc="9" dirty="0">
                <a:latin typeface="Times New Roman"/>
                <a:cs typeface="Times New Roman"/>
              </a:rPr>
              <a:t>k </a:t>
            </a:r>
            <a:r>
              <a:rPr sz="2647" spc="9" dirty="0">
                <a:latin typeface="Symbol"/>
                <a:cs typeface="Symbol"/>
              </a:rPr>
              <a:t></a:t>
            </a:r>
            <a:r>
              <a:rPr sz="2647" spc="190" dirty="0">
                <a:latin typeface="Times New Roman"/>
                <a:cs typeface="Times New Roman"/>
              </a:rPr>
              <a:t> </a:t>
            </a:r>
            <a:r>
              <a:rPr sz="2647" i="1" spc="13" dirty="0">
                <a:latin typeface="Times New Roman"/>
                <a:cs typeface="Times New Roman"/>
              </a:rPr>
              <a:t>D</a:t>
            </a:r>
            <a:r>
              <a:rPr sz="2647" i="1" spc="88" dirty="0">
                <a:latin typeface="Times New Roman"/>
                <a:cs typeface="Times New Roman"/>
              </a:rPr>
              <a:t> </a:t>
            </a:r>
            <a:r>
              <a:rPr sz="2647" i="1" spc="115" dirty="0">
                <a:latin typeface="Times New Roman"/>
                <a:cs typeface="Times New Roman"/>
              </a:rPr>
              <a:t>t</a:t>
            </a:r>
            <a:r>
              <a:rPr sz="2316" spc="172" baseline="42857" dirty="0">
                <a:latin typeface="Times New Roman"/>
                <a:cs typeface="Times New Roman"/>
              </a:rPr>
              <a:t>3	</a:t>
            </a:r>
            <a:r>
              <a:rPr sz="2647" spc="9" dirty="0">
                <a:latin typeface="Symbol"/>
                <a:cs typeface="Symbol"/>
              </a:rPr>
              <a:t></a:t>
            </a:r>
            <a:r>
              <a:rPr sz="2647" spc="9" dirty="0">
                <a:latin typeface="Times New Roman"/>
                <a:cs typeface="Times New Roman"/>
              </a:rPr>
              <a:t> 254</a:t>
            </a:r>
            <a:r>
              <a:rPr sz="2647" spc="-357" dirty="0">
                <a:latin typeface="Times New Roman"/>
                <a:cs typeface="Times New Roman"/>
              </a:rPr>
              <a:t> </a:t>
            </a:r>
            <a:r>
              <a:rPr sz="2647" i="1" spc="9" dirty="0">
                <a:latin typeface="Times New Roman"/>
                <a:cs typeface="Times New Roman"/>
              </a:rPr>
              <a:t>PY</a:t>
            </a:r>
            <a:endParaRPr sz="2647">
              <a:latin typeface="Times New Roman"/>
              <a:cs typeface="Times New Roman"/>
            </a:endParaRPr>
          </a:p>
        </p:txBody>
      </p:sp>
      <p:sp>
        <p:nvSpPr>
          <p:cNvPr id="12" name="object 12"/>
          <p:cNvSpPr txBox="1"/>
          <p:nvPr/>
        </p:nvSpPr>
        <p:spPr>
          <a:xfrm>
            <a:off x="2454082" y="1500570"/>
            <a:ext cx="3782546" cy="837571"/>
          </a:xfrm>
          <a:prstGeom prst="rect">
            <a:avLst/>
          </a:prstGeom>
        </p:spPr>
        <p:txBody>
          <a:bodyPr vert="horz" wrap="square" lIns="0" tIns="169769" rIns="0" bIns="0" rtlCol="0">
            <a:spAutoFit/>
          </a:bodyPr>
          <a:lstStyle/>
          <a:p>
            <a:pPr marL="11206">
              <a:spcBef>
                <a:spcPts val="1337"/>
              </a:spcBef>
            </a:pPr>
            <a:r>
              <a:rPr sz="2294" spc="-4" dirty="0">
                <a:solidFill>
                  <a:srgbClr val="650065"/>
                </a:solidFill>
                <a:latin typeface="Times New Roman"/>
                <a:cs typeface="Times New Roman"/>
              </a:rPr>
              <a:t>(i) Increase Manpower</a:t>
            </a:r>
            <a:r>
              <a:rPr sz="2294" spc="-71" dirty="0">
                <a:solidFill>
                  <a:srgbClr val="650065"/>
                </a:solidFill>
                <a:latin typeface="Times New Roman"/>
                <a:cs typeface="Times New Roman"/>
              </a:rPr>
              <a:t> </a:t>
            </a:r>
            <a:r>
              <a:rPr sz="2294" dirty="0">
                <a:solidFill>
                  <a:srgbClr val="650065"/>
                </a:solidFill>
                <a:latin typeface="Times New Roman"/>
                <a:cs typeface="Times New Roman"/>
              </a:rPr>
              <a:t>Build-up</a:t>
            </a:r>
            <a:endParaRPr sz="2294">
              <a:latin typeface="Times New Roman"/>
              <a:cs typeface="Times New Roman"/>
            </a:endParaRPr>
          </a:p>
          <a:p>
            <a:pPr marR="440975" algn="r">
              <a:spcBef>
                <a:spcPts val="759"/>
              </a:spcBef>
            </a:pPr>
            <a:r>
              <a:rPr sz="1368" spc="4" dirty="0">
                <a:latin typeface="Times New Roman"/>
                <a:cs typeface="Times New Roman"/>
              </a:rPr>
              <a:t>3</a:t>
            </a:r>
            <a:endParaRPr sz="1368">
              <a:latin typeface="Times New Roman"/>
              <a:cs typeface="Times New Roman"/>
            </a:endParaRPr>
          </a:p>
        </p:txBody>
      </p:sp>
      <p:sp>
        <p:nvSpPr>
          <p:cNvPr id="13" name="object 13"/>
          <p:cNvSpPr/>
          <p:nvPr/>
        </p:nvSpPr>
        <p:spPr>
          <a:xfrm>
            <a:off x="3385074" y="5575150"/>
            <a:ext cx="479051" cy="0"/>
          </a:xfrm>
          <a:custGeom>
            <a:avLst/>
            <a:gdLst/>
            <a:ahLst/>
            <a:cxnLst/>
            <a:rect l="l" t="t" r="r" b="b"/>
            <a:pathLst>
              <a:path w="542925">
                <a:moveTo>
                  <a:pt x="0" y="0"/>
                </a:moveTo>
                <a:lnTo>
                  <a:pt x="542543" y="0"/>
                </a:lnTo>
              </a:path>
            </a:pathLst>
          </a:custGeom>
          <a:ln w="14093">
            <a:solidFill>
              <a:srgbClr val="000000"/>
            </a:solidFill>
          </a:ln>
        </p:spPr>
        <p:txBody>
          <a:bodyPr wrap="square" lIns="0" tIns="0" rIns="0" bIns="0" rtlCol="0"/>
          <a:lstStyle/>
          <a:p>
            <a:endParaRPr sz="1588"/>
          </a:p>
        </p:txBody>
      </p:sp>
      <p:sp>
        <p:nvSpPr>
          <p:cNvPr id="14" name="object 14"/>
          <p:cNvSpPr txBox="1"/>
          <p:nvPr/>
        </p:nvSpPr>
        <p:spPr>
          <a:xfrm>
            <a:off x="2930113" y="5538919"/>
            <a:ext cx="109818" cy="222388"/>
          </a:xfrm>
          <a:prstGeom prst="rect">
            <a:avLst/>
          </a:prstGeom>
        </p:spPr>
        <p:txBody>
          <a:bodyPr vert="horz" wrap="square" lIns="0" tIns="11766" rIns="0" bIns="0" rtlCol="0">
            <a:spAutoFit/>
          </a:bodyPr>
          <a:lstStyle/>
          <a:p>
            <a:pPr marL="11206">
              <a:spcBef>
                <a:spcPts val="93"/>
              </a:spcBef>
            </a:pPr>
            <a:r>
              <a:rPr sz="1368" i="1" dirty="0">
                <a:latin typeface="Times New Roman"/>
                <a:cs typeface="Times New Roman"/>
              </a:rPr>
              <a:t>d</a:t>
            </a:r>
            <a:endParaRPr sz="1368">
              <a:latin typeface="Times New Roman"/>
              <a:cs typeface="Times New Roman"/>
            </a:endParaRPr>
          </a:p>
        </p:txBody>
      </p:sp>
      <p:sp>
        <p:nvSpPr>
          <p:cNvPr id="15" name="object 15"/>
          <p:cNvSpPr txBox="1"/>
          <p:nvPr/>
        </p:nvSpPr>
        <p:spPr>
          <a:xfrm>
            <a:off x="3540610" y="5573099"/>
            <a:ext cx="172010" cy="372790"/>
          </a:xfrm>
          <a:prstGeom prst="rect">
            <a:avLst/>
          </a:prstGeom>
        </p:spPr>
        <p:txBody>
          <a:bodyPr vert="horz" wrap="square" lIns="0" tIns="12886" rIns="0" bIns="0" rtlCol="0">
            <a:spAutoFit/>
          </a:bodyPr>
          <a:lstStyle/>
          <a:p>
            <a:pPr marL="11206">
              <a:spcBef>
                <a:spcPts val="101"/>
              </a:spcBef>
            </a:pPr>
            <a:r>
              <a:rPr sz="2338" spc="4" dirty="0">
                <a:latin typeface="Times New Roman"/>
                <a:cs typeface="Times New Roman"/>
              </a:rPr>
              <a:t>6</a:t>
            </a:r>
            <a:endParaRPr sz="2338">
              <a:latin typeface="Times New Roman"/>
              <a:cs typeface="Times New Roman"/>
            </a:endParaRPr>
          </a:p>
        </p:txBody>
      </p:sp>
      <p:sp>
        <p:nvSpPr>
          <p:cNvPr id="16" name="object 16"/>
          <p:cNvSpPr txBox="1"/>
          <p:nvPr/>
        </p:nvSpPr>
        <p:spPr>
          <a:xfrm>
            <a:off x="2688514" y="5340464"/>
            <a:ext cx="2441762" cy="372854"/>
          </a:xfrm>
          <a:prstGeom prst="rect">
            <a:avLst/>
          </a:prstGeom>
        </p:spPr>
        <p:txBody>
          <a:bodyPr vert="horz" wrap="square" lIns="0" tIns="12886" rIns="0" bIns="0" rtlCol="0">
            <a:spAutoFit/>
          </a:bodyPr>
          <a:lstStyle/>
          <a:p>
            <a:pPr marL="33619">
              <a:spcBef>
                <a:spcPts val="101"/>
              </a:spcBef>
              <a:tabLst>
                <a:tab pos="458345" algn="l"/>
              </a:tabLst>
            </a:pPr>
            <a:r>
              <a:rPr sz="2338" i="1" spc="9" dirty="0">
                <a:latin typeface="Times New Roman"/>
                <a:cs typeface="Times New Roman"/>
              </a:rPr>
              <a:t>K	</a:t>
            </a:r>
            <a:r>
              <a:rPr sz="2338" spc="4" dirty="0">
                <a:latin typeface="Symbol"/>
                <a:cs typeface="Symbol"/>
              </a:rPr>
              <a:t></a:t>
            </a:r>
            <a:r>
              <a:rPr sz="2338" spc="4" dirty="0">
                <a:latin typeface="Times New Roman"/>
                <a:cs typeface="Times New Roman"/>
              </a:rPr>
              <a:t> </a:t>
            </a:r>
            <a:r>
              <a:rPr sz="3508" baseline="35639" dirty="0">
                <a:latin typeface="Times New Roman"/>
                <a:cs typeface="Times New Roman"/>
              </a:rPr>
              <a:t>254 </a:t>
            </a:r>
            <a:r>
              <a:rPr sz="2338" spc="4" dirty="0">
                <a:latin typeface="Symbol"/>
                <a:cs typeface="Symbol"/>
              </a:rPr>
              <a:t></a:t>
            </a:r>
            <a:r>
              <a:rPr sz="2338" spc="4" dirty="0">
                <a:latin typeface="Times New Roman"/>
                <a:cs typeface="Times New Roman"/>
              </a:rPr>
              <a:t> 42.4</a:t>
            </a:r>
            <a:r>
              <a:rPr sz="2338" spc="-35" dirty="0">
                <a:latin typeface="Times New Roman"/>
                <a:cs typeface="Times New Roman"/>
              </a:rPr>
              <a:t> </a:t>
            </a:r>
            <a:r>
              <a:rPr sz="2338" i="1" spc="4" dirty="0">
                <a:latin typeface="Times New Roman"/>
                <a:cs typeface="Times New Roman"/>
              </a:rPr>
              <a:t>PY</a:t>
            </a:r>
            <a:endParaRPr sz="2338">
              <a:latin typeface="Times New Roman"/>
              <a:cs typeface="Times New Roman"/>
            </a:endParaRPr>
          </a:p>
        </p:txBody>
      </p:sp>
      <p:sp>
        <p:nvSpPr>
          <p:cNvPr id="17" name="object 17"/>
          <p:cNvSpPr txBox="1">
            <a:spLocks noGrp="1"/>
          </p:cNvSpPr>
          <p:nvPr>
            <p:ph type="title"/>
          </p:nvPr>
        </p:nvSpPr>
        <p:spPr>
          <a:xfrm>
            <a:off x="1459832" y="566430"/>
            <a:ext cx="67483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8" name="object 1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9" name="object 1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171</a:t>
            </a:r>
            <a:endParaRPr sz="1235">
              <a:latin typeface="Arial"/>
              <a:cs typeface="Arial"/>
            </a:endParaRPr>
          </a:p>
        </p:txBody>
      </p:sp>
    </p:spTree>
    <p:extLst>
      <p:ext uri="{BB962C8B-B14F-4D97-AF65-F5344CB8AC3E}">
        <p14:creationId xmlns:p14="http://schemas.microsoft.com/office/powerpoint/2010/main" val="4585027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58769" y="1807785"/>
            <a:ext cx="3857625" cy="391548"/>
          </a:xfrm>
          <a:prstGeom prst="rect">
            <a:avLst/>
          </a:prstGeom>
        </p:spPr>
        <p:txBody>
          <a:bodyPr vert="horz" wrap="square" lIns="0" tIns="11206" rIns="0" bIns="0" rtlCol="0">
            <a:spAutoFit/>
          </a:bodyPr>
          <a:lstStyle/>
          <a:p>
            <a:pPr marL="33619">
              <a:spcBef>
                <a:spcPts val="88"/>
              </a:spcBef>
            </a:pPr>
            <a:r>
              <a:rPr sz="2471" spc="-4" dirty="0">
                <a:solidFill>
                  <a:srgbClr val="009999"/>
                </a:solidFill>
                <a:latin typeface="Times New Roman"/>
                <a:cs typeface="Times New Roman"/>
              </a:rPr>
              <a:t>D </a:t>
            </a:r>
            <a:r>
              <a:rPr sz="2471" dirty="0">
                <a:solidFill>
                  <a:srgbClr val="009999"/>
                </a:solidFill>
                <a:latin typeface="Times New Roman"/>
                <a:cs typeface="Times New Roman"/>
              </a:rPr>
              <a:t>= D</a:t>
            </a:r>
            <a:r>
              <a:rPr sz="2515" baseline="-20467" dirty="0">
                <a:solidFill>
                  <a:srgbClr val="009999"/>
                </a:solidFill>
                <a:latin typeface="Times New Roman"/>
                <a:cs typeface="Times New Roman"/>
              </a:rPr>
              <a:t>0</a:t>
            </a:r>
            <a:r>
              <a:rPr sz="2471" dirty="0">
                <a:solidFill>
                  <a:srgbClr val="009999"/>
                </a:solidFill>
                <a:latin typeface="Times New Roman"/>
                <a:cs typeface="Times New Roman"/>
              </a:rPr>
              <a:t>t</a:t>
            </a:r>
            <a:r>
              <a:rPr sz="2515" baseline="-20467" dirty="0">
                <a:solidFill>
                  <a:srgbClr val="009999"/>
                </a:solidFill>
                <a:latin typeface="Times New Roman"/>
                <a:cs typeface="Times New Roman"/>
              </a:rPr>
              <a:t>d </a:t>
            </a:r>
            <a:r>
              <a:rPr sz="2471" dirty="0">
                <a:solidFill>
                  <a:srgbClr val="009999"/>
                </a:solidFill>
                <a:latin typeface="Times New Roman"/>
                <a:cs typeface="Times New Roman"/>
              </a:rPr>
              <a:t>= </a:t>
            </a:r>
            <a:r>
              <a:rPr sz="2471" spc="-4" dirty="0">
                <a:solidFill>
                  <a:srgbClr val="009999"/>
                </a:solidFill>
                <a:latin typeface="Times New Roman"/>
                <a:cs typeface="Times New Roman"/>
              </a:rPr>
              <a:t>32.5 persons </a:t>
            </a:r>
            <a:r>
              <a:rPr sz="2471" dirty="0">
                <a:solidFill>
                  <a:srgbClr val="009999"/>
                </a:solidFill>
                <a:latin typeface="Times New Roman"/>
                <a:cs typeface="Times New Roman"/>
              </a:rPr>
              <a:t>/</a:t>
            </a:r>
            <a:r>
              <a:rPr sz="2471" spc="-274" dirty="0">
                <a:solidFill>
                  <a:srgbClr val="009999"/>
                </a:solidFill>
                <a:latin typeface="Times New Roman"/>
                <a:cs typeface="Times New Roman"/>
              </a:rPr>
              <a:t> </a:t>
            </a:r>
            <a:r>
              <a:rPr sz="2471" spc="-4" dirty="0">
                <a:solidFill>
                  <a:srgbClr val="009999"/>
                </a:solidFill>
                <a:latin typeface="Times New Roman"/>
                <a:cs typeface="Times New Roman"/>
              </a:rPr>
              <a:t>year</a:t>
            </a:r>
            <a:endParaRPr sz="2471">
              <a:latin typeface="Times New Roman"/>
              <a:cs typeface="Times New Roman"/>
            </a:endParaRPr>
          </a:p>
        </p:txBody>
      </p:sp>
      <p:sp>
        <p:nvSpPr>
          <p:cNvPr id="3" name="object 3"/>
          <p:cNvSpPr txBox="1"/>
          <p:nvPr/>
        </p:nvSpPr>
        <p:spPr>
          <a:xfrm>
            <a:off x="2467529" y="2182894"/>
            <a:ext cx="2099982" cy="923307"/>
          </a:xfrm>
          <a:prstGeom prst="rect">
            <a:avLst/>
          </a:prstGeom>
        </p:spPr>
        <p:txBody>
          <a:bodyPr vert="horz" wrap="square" lIns="0" tIns="10646" rIns="0" bIns="0" rtlCol="0">
            <a:spAutoFit/>
          </a:bodyPr>
          <a:lstStyle/>
          <a:p>
            <a:pPr marL="11206" marR="4483">
              <a:lnSpc>
                <a:spcPct val="120400"/>
              </a:lnSpc>
              <a:spcBef>
                <a:spcPts val="84"/>
              </a:spcBef>
            </a:pPr>
            <a:r>
              <a:rPr sz="2471" spc="-4" dirty="0">
                <a:solidFill>
                  <a:srgbClr val="326500"/>
                </a:solidFill>
                <a:latin typeface="Times New Roman"/>
                <a:cs typeface="Times New Roman"/>
              </a:rPr>
              <a:t>The peak time</a:t>
            </a:r>
            <a:r>
              <a:rPr sz="2471" spc="-97" dirty="0">
                <a:solidFill>
                  <a:srgbClr val="326500"/>
                </a:solidFill>
                <a:latin typeface="Times New Roman"/>
                <a:cs typeface="Times New Roman"/>
              </a:rPr>
              <a:t> </a:t>
            </a:r>
            <a:r>
              <a:rPr sz="2471" dirty="0">
                <a:solidFill>
                  <a:srgbClr val="326500"/>
                </a:solidFill>
                <a:latin typeface="Times New Roman"/>
                <a:cs typeface="Times New Roman"/>
              </a:rPr>
              <a:t>is  </a:t>
            </a:r>
            <a:r>
              <a:rPr sz="2471" spc="-4" dirty="0">
                <a:solidFill>
                  <a:srgbClr val="653200"/>
                </a:solidFill>
                <a:latin typeface="Times New Roman"/>
                <a:cs typeface="Times New Roman"/>
              </a:rPr>
              <a:t>Peak</a:t>
            </a:r>
            <a:r>
              <a:rPr sz="2471" spc="-9" dirty="0">
                <a:solidFill>
                  <a:srgbClr val="653200"/>
                </a:solidFill>
                <a:latin typeface="Times New Roman"/>
                <a:cs typeface="Times New Roman"/>
              </a:rPr>
              <a:t> </a:t>
            </a:r>
            <a:r>
              <a:rPr sz="2471" spc="-4" dirty="0">
                <a:solidFill>
                  <a:srgbClr val="653200"/>
                </a:solidFill>
                <a:latin typeface="Times New Roman"/>
                <a:cs typeface="Times New Roman"/>
              </a:rPr>
              <a:t>manning</a:t>
            </a:r>
            <a:endParaRPr sz="2471">
              <a:latin typeface="Times New Roman"/>
              <a:cs typeface="Times New Roman"/>
            </a:endParaRPr>
          </a:p>
        </p:txBody>
      </p:sp>
      <p:sp>
        <p:nvSpPr>
          <p:cNvPr id="4" name="object 4"/>
          <p:cNvSpPr txBox="1"/>
          <p:nvPr/>
        </p:nvSpPr>
        <p:spPr>
          <a:xfrm>
            <a:off x="4865592" y="2182894"/>
            <a:ext cx="2888316" cy="1837660"/>
          </a:xfrm>
          <a:prstGeom prst="rect">
            <a:avLst/>
          </a:prstGeom>
        </p:spPr>
        <p:txBody>
          <a:bodyPr vert="horz" wrap="square" lIns="0" tIns="10646" rIns="0" bIns="0" rtlCol="0">
            <a:spAutoFit/>
          </a:bodyPr>
          <a:lstStyle/>
          <a:p>
            <a:pPr marL="33619" marR="846650" indent="77885">
              <a:lnSpc>
                <a:spcPct val="120400"/>
              </a:lnSpc>
              <a:spcBef>
                <a:spcPts val="84"/>
              </a:spcBef>
            </a:pPr>
            <a:r>
              <a:rPr sz="2471" spc="-4" dirty="0">
                <a:solidFill>
                  <a:srgbClr val="326500"/>
                </a:solidFill>
                <a:latin typeface="Times New Roman"/>
                <a:cs typeface="Times New Roman"/>
              </a:rPr>
              <a:t>t</a:t>
            </a:r>
            <a:r>
              <a:rPr sz="2515" spc="-6" baseline="-20467" dirty="0">
                <a:solidFill>
                  <a:srgbClr val="326500"/>
                </a:solidFill>
                <a:latin typeface="Times New Roman"/>
                <a:cs typeface="Times New Roman"/>
              </a:rPr>
              <a:t>od </a:t>
            </a:r>
            <a:r>
              <a:rPr sz="2471" dirty="0">
                <a:solidFill>
                  <a:srgbClr val="326500"/>
                </a:solidFill>
                <a:latin typeface="Times New Roman"/>
                <a:cs typeface="Times New Roman"/>
              </a:rPr>
              <a:t>= </a:t>
            </a:r>
            <a:r>
              <a:rPr sz="2471" spc="-4" dirty="0">
                <a:solidFill>
                  <a:srgbClr val="326500"/>
                </a:solidFill>
                <a:latin typeface="Times New Roman"/>
                <a:cs typeface="Times New Roman"/>
              </a:rPr>
              <a:t>1.14 years  </a:t>
            </a:r>
            <a:r>
              <a:rPr sz="2471" spc="-4" dirty="0">
                <a:solidFill>
                  <a:srgbClr val="653200"/>
                </a:solidFill>
                <a:latin typeface="Times New Roman"/>
                <a:cs typeface="Times New Roman"/>
              </a:rPr>
              <a:t>m</a:t>
            </a:r>
            <a:r>
              <a:rPr sz="2515" spc="-6" baseline="-20467" dirty="0">
                <a:solidFill>
                  <a:srgbClr val="653200"/>
                </a:solidFill>
                <a:latin typeface="Times New Roman"/>
                <a:cs typeface="Times New Roman"/>
              </a:rPr>
              <a:t>od </a:t>
            </a:r>
            <a:r>
              <a:rPr sz="2471" dirty="0">
                <a:solidFill>
                  <a:srgbClr val="653200"/>
                </a:solidFill>
                <a:latin typeface="Times New Roman"/>
                <a:cs typeface="Times New Roman"/>
              </a:rPr>
              <a:t>= </a:t>
            </a:r>
            <a:r>
              <a:rPr sz="2471" spc="-4" dirty="0">
                <a:solidFill>
                  <a:srgbClr val="653200"/>
                </a:solidFill>
                <a:latin typeface="Times New Roman"/>
                <a:cs typeface="Times New Roman"/>
              </a:rPr>
              <a:t>Dt</a:t>
            </a:r>
            <a:r>
              <a:rPr sz="2515" spc="-6" baseline="-20467" dirty="0">
                <a:solidFill>
                  <a:srgbClr val="653200"/>
                </a:solidFill>
                <a:latin typeface="Times New Roman"/>
                <a:cs typeface="Times New Roman"/>
              </a:rPr>
              <a:t>od</a:t>
            </a:r>
            <a:r>
              <a:rPr sz="2515" spc="-86" baseline="-20467" dirty="0">
                <a:solidFill>
                  <a:srgbClr val="653200"/>
                </a:solidFill>
                <a:latin typeface="Times New Roman"/>
                <a:cs typeface="Times New Roman"/>
              </a:rPr>
              <a:t> </a:t>
            </a:r>
            <a:r>
              <a:rPr sz="2471" spc="-4" dirty="0">
                <a:solidFill>
                  <a:srgbClr val="653200"/>
                </a:solidFill>
                <a:latin typeface="Times New Roman"/>
                <a:cs typeface="Times New Roman"/>
              </a:rPr>
              <a:t>e</a:t>
            </a:r>
            <a:r>
              <a:rPr sz="2515" spc="-6" baseline="23391" dirty="0">
                <a:solidFill>
                  <a:srgbClr val="653200"/>
                </a:solidFill>
                <a:latin typeface="Times New Roman"/>
                <a:cs typeface="Times New Roman"/>
              </a:rPr>
              <a:t>-0.5</a:t>
            </a:r>
            <a:endParaRPr sz="2515" baseline="23391">
              <a:latin typeface="Times New Roman"/>
              <a:cs typeface="Times New Roman"/>
            </a:endParaRPr>
          </a:p>
          <a:p>
            <a:pPr marL="481318">
              <a:spcBef>
                <a:spcPts val="596"/>
              </a:spcBef>
            </a:pPr>
            <a:r>
              <a:rPr sz="2471" dirty="0">
                <a:latin typeface="Times New Roman"/>
                <a:cs typeface="Times New Roman"/>
              </a:rPr>
              <a:t>= </a:t>
            </a:r>
            <a:r>
              <a:rPr sz="2471" spc="-4" dirty="0">
                <a:latin typeface="Times New Roman"/>
                <a:cs typeface="Times New Roman"/>
              </a:rPr>
              <a:t>32.5 </a:t>
            </a:r>
            <a:r>
              <a:rPr sz="2471" dirty="0">
                <a:latin typeface="Times New Roman"/>
                <a:cs typeface="Times New Roman"/>
              </a:rPr>
              <a:t>x </a:t>
            </a:r>
            <a:r>
              <a:rPr sz="2471" spc="-4" dirty="0">
                <a:latin typeface="Times New Roman"/>
                <a:cs typeface="Times New Roman"/>
              </a:rPr>
              <a:t>1.14 </a:t>
            </a:r>
            <a:r>
              <a:rPr sz="2471" dirty="0">
                <a:latin typeface="Times New Roman"/>
                <a:cs typeface="Times New Roman"/>
              </a:rPr>
              <a:t>x</a:t>
            </a:r>
            <a:r>
              <a:rPr sz="2471" spc="-53" dirty="0">
                <a:latin typeface="Times New Roman"/>
                <a:cs typeface="Times New Roman"/>
              </a:rPr>
              <a:t> </a:t>
            </a:r>
            <a:r>
              <a:rPr sz="2471" spc="-4" dirty="0">
                <a:latin typeface="Times New Roman"/>
                <a:cs typeface="Times New Roman"/>
              </a:rPr>
              <a:t>0.6</a:t>
            </a:r>
            <a:endParaRPr sz="2471">
              <a:latin typeface="Times New Roman"/>
              <a:cs typeface="Times New Roman"/>
            </a:endParaRPr>
          </a:p>
          <a:p>
            <a:pPr marL="481318">
              <a:spcBef>
                <a:spcPts val="604"/>
              </a:spcBef>
            </a:pPr>
            <a:r>
              <a:rPr sz="2471" dirty="0">
                <a:latin typeface="Times New Roman"/>
                <a:cs typeface="Times New Roman"/>
              </a:rPr>
              <a:t>= 22</a:t>
            </a:r>
            <a:r>
              <a:rPr sz="2471" spc="-26" dirty="0">
                <a:latin typeface="Times New Roman"/>
                <a:cs typeface="Times New Roman"/>
              </a:rPr>
              <a:t> </a:t>
            </a:r>
            <a:r>
              <a:rPr sz="2471" spc="-4" dirty="0">
                <a:latin typeface="Times New Roman"/>
                <a:cs typeface="Times New Roman"/>
              </a:rPr>
              <a:t>persons</a:t>
            </a:r>
            <a:endParaRPr sz="2471">
              <a:latin typeface="Times New Roman"/>
              <a:cs typeface="Times New Roman"/>
            </a:endParaRPr>
          </a:p>
        </p:txBody>
      </p:sp>
      <p:sp>
        <p:nvSpPr>
          <p:cNvPr id="5" name="object 5"/>
          <p:cNvSpPr txBox="1"/>
          <p:nvPr/>
        </p:nvSpPr>
        <p:spPr>
          <a:xfrm>
            <a:off x="2467529" y="4362726"/>
            <a:ext cx="7255249" cy="771780"/>
          </a:xfrm>
          <a:prstGeom prst="rect">
            <a:avLst/>
          </a:prstGeom>
        </p:spPr>
        <p:txBody>
          <a:bodyPr vert="horz" wrap="square" lIns="0" tIns="11206" rIns="0" bIns="0" rtlCol="0">
            <a:spAutoFit/>
          </a:bodyPr>
          <a:lstStyle/>
          <a:p>
            <a:pPr marL="11206" marR="4483">
              <a:spcBef>
                <a:spcPts val="88"/>
              </a:spcBef>
              <a:tabLst>
                <a:tab pos="756998" algn="l"/>
                <a:tab pos="1279220" algn="l"/>
                <a:tab pos="2027813" algn="l"/>
                <a:tab pos="3191045" algn="l"/>
                <a:tab pos="3574307" algn="l"/>
                <a:tab pos="4303288" algn="l"/>
                <a:tab pos="5539363" algn="l"/>
                <a:tab pos="5920944" algn="l"/>
              </a:tabLst>
            </a:pPr>
            <a:r>
              <a:rPr sz="2471" spc="-13" dirty="0">
                <a:solidFill>
                  <a:srgbClr val="000099"/>
                </a:solidFill>
                <a:latin typeface="Times New Roman"/>
                <a:cs typeface="Times New Roman"/>
              </a:rPr>
              <a:t>N</a:t>
            </a:r>
            <a:r>
              <a:rPr sz="2471" dirty="0">
                <a:solidFill>
                  <a:srgbClr val="000099"/>
                </a:solidFill>
                <a:latin typeface="Times New Roman"/>
                <a:cs typeface="Times New Roman"/>
              </a:rPr>
              <a:t>ote	the	huge	</a:t>
            </a:r>
            <a:r>
              <a:rPr sz="2471" spc="-13" dirty="0">
                <a:solidFill>
                  <a:srgbClr val="000099"/>
                </a:solidFill>
                <a:latin typeface="Times New Roman"/>
                <a:cs typeface="Times New Roman"/>
              </a:rPr>
              <a:t>i</a:t>
            </a:r>
            <a:r>
              <a:rPr sz="2471" dirty="0">
                <a:solidFill>
                  <a:srgbClr val="000099"/>
                </a:solidFill>
                <a:latin typeface="Times New Roman"/>
                <a:cs typeface="Times New Roman"/>
              </a:rPr>
              <a:t>n</a:t>
            </a:r>
            <a:r>
              <a:rPr sz="2471" spc="-9" dirty="0">
                <a:solidFill>
                  <a:srgbClr val="000099"/>
                </a:solidFill>
                <a:latin typeface="Times New Roman"/>
                <a:cs typeface="Times New Roman"/>
              </a:rPr>
              <a:t>c</a:t>
            </a:r>
            <a:r>
              <a:rPr sz="2471" dirty="0">
                <a:solidFill>
                  <a:srgbClr val="000099"/>
                </a:solidFill>
                <a:latin typeface="Times New Roman"/>
                <a:cs typeface="Times New Roman"/>
              </a:rPr>
              <a:t>r</a:t>
            </a:r>
            <a:r>
              <a:rPr sz="2471" spc="-9" dirty="0">
                <a:solidFill>
                  <a:srgbClr val="000099"/>
                </a:solidFill>
                <a:latin typeface="Times New Roman"/>
                <a:cs typeface="Times New Roman"/>
              </a:rPr>
              <a:t>ea</a:t>
            </a:r>
            <a:r>
              <a:rPr sz="2471" spc="-4" dirty="0">
                <a:solidFill>
                  <a:srgbClr val="000099"/>
                </a:solidFill>
                <a:latin typeface="Times New Roman"/>
                <a:cs typeface="Times New Roman"/>
              </a:rPr>
              <a:t>s</a:t>
            </a:r>
            <a:r>
              <a:rPr sz="2471" dirty="0">
                <a:solidFill>
                  <a:srgbClr val="000099"/>
                </a:solidFill>
                <a:latin typeface="Times New Roman"/>
                <a:cs typeface="Times New Roman"/>
              </a:rPr>
              <a:t>e	in	p</a:t>
            </a:r>
            <a:r>
              <a:rPr sz="2471" spc="-9" dirty="0">
                <a:solidFill>
                  <a:srgbClr val="000099"/>
                </a:solidFill>
                <a:latin typeface="Times New Roman"/>
                <a:cs typeface="Times New Roman"/>
              </a:rPr>
              <a:t>e</a:t>
            </a:r>
            <a:r>
              <a:rPr sz="2471" spc="-18" dirty="0">
                <a:solidFill>
                  <a:srgbClr val="000099"/>
                </a:solidFill>
                <a:latin typeface="Times New Roman"/>
                <a:cs typeface="Times New Roman"/>
              </a:rPr>
              <a:t>a</a:t>
            </a:r>
            <a:r>
              <a:rPr sz="2471" dirty="0">
                <a:solidFill>
                  <a:srgbClr val="000099"/>
                </a:solidFill>
                <a:latin typeface="Times New Roman"/>
                <a:cs typeface="Times New Roman"/>
              </a:rPr>
              <a:t>k	</a:t>
            </a:r>
            <a:r>
              <a:rPr sz="2471" spc="-18" dirty="0">
                <a:solidFill>
                  <a:srgbClr val="000099"/>
                </a:solidFill>
                <a:latin typeface="Times New Roman"/>
                <a:cs typeface="Times New Roman"/>
              </a:rPr>
              <a:t>m</a:t>
            </a:r>
            <a:r>
              <a:rPr sz="2471" spc="-9" dirty="0">
                <a:solidFill>
                  <a:srgbClr val="000099"/>
                </a:solidFill>
                <a:latin typeface="Times New Roman"/>
                <a:cs typeface="Times New Roman"/>
              </a:rPr>
              <a:t>a</a:t>
            </a:r>
            <a:r>
              <a:rPr sz="2471" dirty="0">
                <a:solidFill>
                  <a:srgbClr val="000099"/>
                </a:solidFill>
                <a:latin typeface="Times New Roman"/>
                <a:cs typeface="Times New Roman"/>
              </a:rPr>
              <a:t>nning	&amp;	</a:t>
            </a:r>
            <a:r>
              <a:rPr sz="2471" spc="-9" dirty="0">
                <a:solidFill>
                  <a:srgbClr val="000099"/>
                </a:solidFill>
                <a:latin typeface="Times New Roman"/>
                <a:cs typeface="Times New Roman"/>
              </a:rPr>
              <a:t>ma</a:t>
            </a:r>
            <a:r>
              <a:rPr sz="2471" dirty="0">
                <a:solidFill>
                  <a:srgbClr val="000099"/>
                </a:solidFill>
                <a:latin typeface="Times New Roman"/>
                <a:cs typeface="Times New Roman"/>
              </a:rPr>
              <a:t>npo</a:t>
            </a:r>
            <a:r>
              <a:rPr sz="2471" spc="-13" dirty="0">
                <a:solidFill>
                  <a:srgbClr val="000099"/>
                </a:solidFill>
                <a:latin typeface="Times New Roman"/>
                <a:cs typeface="Times New Roman"/>
              </a:rPr>
              <a:t>w</a:t>
            </a:r>
            <a:r>
              <a:rPr sz="2471" spc="-9" dirty="0">
                <a:solidFill>
                  <a:srgbClr val="000099"/>
                </a:solidFill>
                <a:latin typeface="Times New Roman"/>
                <a:cs typeface="Times New Roman"/>
              </a:rPr>
              <a:t>e</a:t>
            </a:r>
            <a:r>
              <a:rPr sz="2471" dirty="0">
                <a:solidFill>
                  <a:srgbClr val="000099"/>
                </a:solidFill>
                <a:latin typeface="Times New Roman"/>
                <a:cs typeface="Times New Roman"/>
              </a:rPr>
              <a:t>r  </a:t>
            </a:r>
            <a:r>
              <a:rPr sz="2471" spc="-4" dirty="0">
                <a:solidFill>
                  <a:srgbClr val="000099"/>
                </a:solidFill>
                <a:latin typeface="Times New Roman"/>
                <a:cs typeface="Times New Roman"/>
              </a:rPr>
              <a:t>cost.</a:t>
            </a:r>
            <a:endParaRPr sz="2471">
              <a:latin typeface="Times New Roman"/>
              <a:cs typeface="Times New Roman"/>
            </a:endParaRPr>
          </a:p>
        </p:txBody>
      </p:sp>
      <p:sp>
        <p:nvSpPr>
          <p:cNvPr id="6" name="object 6"/>
          <p:cNvSpPr txBox="1">
            <a:spLocks noGrp="1"/>
          </p:cNvSpPr>
          <p:nvPr>
            <p:ph type="title"/>
          </p:nvPr>
        </p:nvSpPr>
        <p:spPr>
          <a:xfrm>
            <a:off x="529389" y="566430"/>
            <a:ext cx="767880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172</a:t>
            </a:r>
            <a:endParaRPr sz="1235">
              <a:latin typeface="Arial"/>
              <a:cs typeface="Arial"/>
            </a:endParaRPr>
          </a:p>
        </p:txBody>
      </p:sp>
    </p:spTree>
    <p:extLst>
      <p:ext uri="{BB962C8B-B14F-4D97-AF65-F5344CB8AC3E}">
        <p14:creationId xmlns:p14="http://schemas.microsoft.com/office/powerpoint/2010/main" val="22089822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37280" y="2775472"/>
            <a:ext cx="258296" cy="0"/>
          </a:xfrm>
          <a:custGeom>
            <a:avLst/>
            <a:gdLst/>
            <a:ahLst/>
            <a:cxnLst/>
            <a:rect l="l" t="t" r="r" b="b"/>
            <a:pathLst>
              <a:path w="292735">
                <a:moveTo>
                  <a:pt x="0" y="0"/>
                </a:moveTo>
                <a:lnTo>
                  <a:pt x="292614" y="0"/>
                </a:lnTo>
              </a:path>
            </a:pathLst>
          </a:custGeom>
          <a:ln w="15044">
            <a:solidFill>
              <a:srgbClr val="000000"/>
            </a:solidFill>
          </a:ln>
        </p:spPr>
        <p:txBody>
          <a:bodyPr wrap="square" lIns="0" tIns="0" rIns="0" bIns="0" rtlCol="0"/>
          <a:lstStyle/>
          <a:p>
            <a:endParaRPr sz="1588"/>
          </a:p>
        </p:txBody>
      </p:sp>
      <p:sp>
        <p:nvSpPr>
          <p:cNvPr id="3" name="object 3"/>
          <p:cNvSpPr txBox="1"/>
          <p:nvPr/>
        </p:nvSpPr>
        <p:spPr>
          <a:xfrm>
            <a:off x="3355041" y="2263385"/>
            <a:ext cx="115981" cy="236482"/>
          </a:xfrm>
          <a:prstGeom prst="rect">
            <a:avLst/>
          </a:prstGeom>
        </p:spPr>
        <p:txBody>
          <a:bodyPr vert="horz" wrap="square" lIns="0" tIns="12326" rIns="0" bIns="0" rtlCol="0">
            <a:spAutoFit/>
          </a:bodyPr>
          <a:lstStyle/>
          <a:p>
            <a:pPr marL="11206">
              <a:spcBef>
                <a:spcPts val="97"/>
              </a:spcBef>
            </a:pPr>
            <a:r>
              <a:rPr sz="1456" spc="4" dirty="0">
                <a:latin typeface="Times New Roman"/>
                <a:cs typeface="Times New Roman"/>
              </a:rPr>
              <a:t>3</a:t>
            </a:r>
            <a:endParaRPr sz="1456">
              <a:latin typeface="Times New Roman"/>
              <a:cs typeface="Times New Roman"/>
            </a:endParaRPr>
          </a:p>
        </p:txBody>
      </p:sp>
      <p:sp>
        <p:nvSpPr>
          <p:cNvPr id="4" name="object 4"/>
          <p:cNvSpPr txBox="1"/>
          <p:nvPr/>
        </p:nvSpPr>
        <p:spPr>
          <a:xfrm>
            <a:off x="2760681" y="2551262"/>
            <a:ext cx="607919" cy="397779"/>
          </a:xfrm>
          <a:prstGeom prst="rect">
            <a:avLst/>
          </a:prstGeom>
        </p:spPr>
        <p:txBody>
          <a:bodyPr vert="horz" wrap="square" lIns="0" tIns="10646" rIns="0" bIns="0" rtlCol="0">
            <a:spAutoFit/>
          </a:bodyPr>
          <a:lstStyle/>
          <a:p>
            <a:pPr marL="11206">
              <a:spcBef>
                <a:spcPts val="84"/>
              </a:spcBef>
              <a:tabLst>
                <a:tab pos="473474" algn="l"/>
              </a:tabLst>
            </a:pPr>
            <a:r>
              <a:rPr sz="2515" spc="-1553" dirty="0">
                <a:latin typeface="Verdana"/>
                <a:cs typeface="Verdana"/>
              </a:rPr>
              <a:t>	</a:t>
            </a:r>
            <a:endParaRPr sz="2515">
              <a:latin typeface="Verdana"/>
              <a:cs typeface="Verdana"/>
            </a:endParaRPr>
          </a:p>
        </p:txBody>
      </p:sp>
      <p:sp>
        <p:nvSpPr>
          <p:cNvPr id="5" name="object 5"/>
          <p:cNvSpPr txBox="1"/>
          <p:nvPr/>
        </p:nvSpPr>
        <p:spPr>
          <a:xfrm>
            <a:off x="4028737" y="2736721"/>
            <a:ext cx="314885" cy="236482"/>
          </a:xfrm>
          <a:prstGeom prst="rect">
            <a:avLst/>
          </a:prstGeom>
        </p:spPr>
        <p:txBody>
          <a:bodyPr vert="horz" wrap="square" lIns="0" tIns="12326" rIns="0" bIns="0" rtlCol="0">
            <a:spAutoFit/>
          </a:bodyPr>
          <a:lstStyle/>
          <a:p>
            <a:pPr marL="11206">
              <a:spcBef>
                <a:spcPts val="97"/>
              </a:spcBef>
            </a:pPr>
            <a:r>
              <a:rPr sz="1456" spc="4" dirty="0">
                <a:latin typeface="Times New Roman"/>
                <a:cs typeface="Times New Roman"/>
              </a:rPr>
              <a:t>0</a:t>
            </a:r>
            <a:r>
              <a:rPr sz="1456" spc="22" dirty="0">
                <a:latin typeface="Times New Roman"/>
                <a:cs typeface="Times New Roman"/>
              </a:rPr>
              <a:t> </a:t>
            </a:r>
            <a:r>
              <a:rPr sz="1456" i="1" spc="4" dirty="0">
                <a:latin typeface="Times New Roman"/>
                <a:cs typeface="Times New Roman"/>
              </a:rPr>
              <a:t>d</a:t>
            </a:r>
            <a:endParaRPr sz="1456">
              <a:latin typeface="Times New Roman"/>
              <a:cs typeface="Times New Roman"/>
            </a:endParaRPr>
          </a:p>
        </p:txBody>
      </p:sp>
      <p:sp>
        <p:nvSpPr>
          <p:cNvPr id="6" name="object 6"/>
          <p:cNvSpPr txBox="1"/>
          <p:nvPr/>
        </p:nvSpPr>
        <p:spPr>
          <a:xfrm>
            <a:off x="3515061" y="2524368"/>
            <a:ext cx="4264399" cy="397779"/>
          </a:xfrm>
          <a:prstGeom prst="rect">
            <a:avLst/>
          </a:prstGeom>
        </p:spPr>
        <p:txBody>
          <a:bodyPr vert="horz" wrap="square" lIns="0" tIns="10646" rIns="0" bIns="0" rtlCol="0">
            <a:spAutoFit/>
          </a:bodyPr>
          <a:lstStyle/>
          <a:p>
            <a:pPr marL="44826">
              <a:spcBef>
                <a:spcPts val="84"/>
              </a:spcBef>
            </a:pPr>
            <a:r>
              <a:rPr sz="2515" spc="-4" dirty="0">
                <a:latin typeface="Symbol"/>
                <a:cs typeface="Symbol"/>
              </a:rPr>
              <a:t></a:t>
            </a:r>
            <a:r>
              <a:rPr sz="2515" spc="18" dirty="0">
                <a:latin typeface="Times New Roman"/>
                <a:cs typeface="Times New Roman"/>
              </a:rPr>
              <a:t> </a:t>
            </a:r>
            <a:r>
              <a:rPr sz="2515" i="1" spc="-4" dirty="0">
                <a:latin typeface="Times New Roman"/>
                <a:cs typeface="Times New Roman"/>
              </a:rPr>
              <a:t>D</a:t>
            </a:r>
            <a:r>
              <a:rPr sz="2515" i="1" spc="79" dirty="0">
                <a:latin typeface="Times New Roman"/>
                <a:cs typeface="Times New Roman"/>
              </a:rPr>
              <a:t> </a:t>
            </a:r>
            <a:r>
              <a:rPr sz="2515" i="1" dirty="0">
                <a:latin typeface="Times New Roman"/>
                <a:cs typeface="Times New Roman"/>
              </a:rPr>
              <a:t>t</a:t>
            </a:r>
            <a:r>
              <a:rPr sz="2515" i="1" spc="-401" dirty="0">
                <a:latin typeface="Times New Roman"/>
                <a:cs typeface="Times New Roman"/>
              </a:rPr>
              <a:t> </a:t>
            </a:r>
            <a:r>
              <a:rPr sz="2184" spc="6" baseline="42087" dirty="0">
                <a:latin typeface="Times New Roman"/>
                <a:cs typeface="Times New Roman"/>
              </a:rPr>
              <a:t>7</a:t>
            </a:r>
            <a:r>
              <a:rPr sz="2184" spc="172" baseline="42087" dirty="0">
                <a:latin typeface="Times New Roman"/>
                <a:cs typeface="Times New Roman"/>
              </a:rPr>
              <a:t> </a:t>
            </a:r>
            <a:r>
              <a:rPr sz="2515" spc="-4" dirty="0">
                <a:latin typeface="Symbol"/>
                <a:cs typeface="Symbol"/>
              </a:rPr>
              <a:t></a:t>
            </a:r>
            <a:r>
              <a:rPr sz="2515" spc="-88" dirty="0">
                <a:latin typeface="Times New Roman"/>
                <a:cs typeface="Times New Roman"/>
              </a:rPr>
              <a:t> </a:t>
            </a:r>
            <a:r>
              <a:rPr sz="2515" spc="44" dirty="0">
                <a:latin typeface="Times New Roman"/>
                <a:cs typeface="Times New Roman"/>
              </a:rPr>
              <a:t>7.5</a:t>
            </a:r>
            <a:r>
              <a:rPr sz="2515" spc="44" dirty="0">
                <a:latin typeface="Symbol"/>
                <a:cs typeface="Symbol"/>
              </a:rPr>
              <a:t></a:t>
            </a:r>
            <a:r>
              <a:rPr sz="2515" spc="-318" dirty="0">
                <a:latin typeface="Times New Roman"/>
                <a:cs typeface="Times New Roman"/>
              </a:rPr>
              <a:t> </a:t>
            </a:r>
            <a:r>
              <a:rPr sz="2515" spc="18" dirty="0">
                <a:latin typeface="Times New Roman"/>
                <a:cs typeface="Times New Roman"/>
              </a:rPr>
              <a:t>(2.8)</a:t>
            </a:r>
            <a:r>
              <a:rPr sz="2184" spc="26" baseline="42087" dirty="0">
                <a:latin typeface="Times New Roman"/>
                <a:cs typeface="Times New Roman"/>
              </a:rPr>
              <a:t>7</a:t>
            </a:r>
            <a:r>
              <a:rPr sz="2184" spc="152" baseline="42087" dirty="0">
                <a:latin typeface="Times New Roman"/>
                <a:cs typeface="Times New Roman"/>
              </a:rPr>
              <a:t> </a:t>
            </a:r>
            <a:r>
              <a:rPr sz="2515" spc="-4" dirty="0">
                <a:latin typeface="Symbol"/>
                <a:cs typeface="Symbol"/>
              </a:rPr>
              <a:t></a:t>
            </a:r>
            <a:r>
              <a:rPr sz="2515" spc="-322" dirty="0">
                <a:latin typeface="Times New Roman"/>
                <a:cs typeface="Times New Roman"/>
              </a:rPr>
              <a:t> </a:t>
            </a:r>
            <a:r>
              <a:rPr sz="2515" spc="-4" dirty="0">
                <a:latin typeface="Times New Roman"/>
                <a:cs typeface="Times New Roman"/>
              </a:rPr>
              <a:t>10119.696</a:t>
            </a:r>
            <a:endParaRPr sz="2515">
              <a:latin typeface="Times New Roman"/>
              <a:cs typeface="Times New Roman"/>
            </a:endParaRPr>
          </a:p>
        </p:txBody>
      </p:sp>
      <p:sp>
        <p:nvSpPr>
          <p:cNvPr id="7" name="object 7"/>
          <p:cNvSpPr txBox="1"/>
          <p:nvPr/>
        </p:nvSpPr>
        <p:spPr>
          <a:xfrm>
            <a:off x="2738269" y="2812135"/>
            <a:ext cx="652743" cy="397779"/>
          </a:xfrm>
          <a:prstGeom prst="rect">
            <a:avLst/>
          </a:prstGeom>
        </p:spPr>
        <p:txBody>
          <a:bodyPr vert="horz" wrap="square" lIns="0" tIns="10646" rIns="0" bIns="0" rtlCol="0">
            <a:spAutoFit/>
          </a:bodyPr>
          <a:lstStyle/>
          <a:p>
            <a:pPr marL="33619">
              <a:spcBef>
                <a:spcPts val="84"/>
              </a:spcBef>
            </a:pPr>
            <a:r>
              <a:rPr sz="2515" spc="-1553" dirty="0">
                <a:latin typeface="Verdana"/>
                <a:cs typeface="Verdana"/>
              </a:rPr>
              <a:t></a:t>
            </a:r>
            <a:r>
              <a:rPr sz="2515" spc="-485" dirty="0">
                <a:latin typeface="Verdana"/>
                <a:cs typeface="Verdana"/>
              </a:rPr>
              <a:t> </a:t>
            </a:r>
            <a:r>
              <a:rPr sz="3772" i="1" spc="-6" baseline="6822" dirty="0">
                <a:latin typeface="Times New Roman"/>
                <a:cs typeface="Times New Roman"/>
              </a:rPr>
              <a:t>C</a:t>
            </a:r>
            <a:r>
              <a:rPr sz="3772" i="1" spc="-139" baseline="6822" dirty="0">
                <a:latin typeface="Times New Roman"/>
                <a:cs typeface="Times New Roman"/>
              </a:rPr>
              <a:t> </a:t>
            </a:r>
            <a:r>
              <a:rPr sz="2515" spc="-1553" dirty="0">
                <a:latin typeface="Verdana"/>
                <a:cs typeface="Verdana"/>
              </a:rPr>
              <a:t></a:t>
            </a:r>
            <a:endParaRPr sz="2515">
              <a:latin typeface="Verdana"/>
              <a:cs typeface="Verdana"/>
            </a:endParaRPr>
          </a:p>
        </p:txBody>
      </p:sp>
      <p:sp>
        <p:nvSpPr>
          <p:cNvPr id="8" name="object 8"/>
          <p:cNvSpPr txBox="1"/>
          <p:nvPr/>
        </p:nvSpPr>
        <p:spPr>
          <a:xfrm>
            <a:off x="2760681" y="2346866"/>
            <a:ext cx="607919" cy="397779"/>
          </a:xfrm>
          <a:prstGeom prst="rect">
            <a:avLst/>
          </a:prstGeom>
        </p:spPr>
        <p:txBody>
          <a:bodyPr vert="horz" wrap="square" lIns="0" tIns="10646" rIns="0" bIns="0" rtlCol="0">
            <a:spAutoFit/>
          </a:bodyPr>
          <a:lstStyle/>
          <a:p>
            <a:pPr marL="11206">
              <a:spcBef>
                <a:spcPts val="84"/>
              </a:spcBef>
            </a:pPr>
            <a:r>
              <a:rPr sz="2515" spc="-1553" dirty="0">
                <a:latin typeface="Verdana"/>
                <a:cs typeface="Verdana"/>
              </a:rPr>
              <a:t></a:t>
            </a:r>
            <a:r>
              <a:rPr sz="2515" spc="-256" dirty="0">
                <a:latin typeface="Verdana"/>
                <a:cs typeface="Verdana"/>
              </a:rPr>
              <a:t> </a:t>
            </a:r>
            <a:r>
              <a:rPr sz="3772" i="1" spc="-6" baseline="3898" dirty="0">
                <a:latin typeface="Times New Roman"/>
                <a:cs typeface="Times New Roman"/>
              </a:rPr>
              <a:t>S</a:t>
            </a:r>
            <a:r>
              <a:rPr sz="3772" i="1" spc="125" baseline="3898" dirty="0">
                <a:latin typeface="Times New Roman"/>
                <a:cs typeface="Times New Roman"/>
              </a:rPr>
              <a:t> </a:t>
            </a:r>
            <a:r>
              <a:rPr sz="2515" spc="-1553" dirty="0">
                <a:latin typeface="Verdana"/>
                <a:cs typeface="Verdana"/>
              </a:rPr>
              <a:t></a:t>
            </a:r>
            <a:endParaRPr sz="2515">
              <a:latin typeface="Verdana"/>
              <a:cs typeface="Verdana"/>
            </a:endParaRPr>
          </a:p>
        </p:txBody>
      </p:sp>
      <p:sp>
        <p:nvSpPr>
          <p:cNvPr id="9" name="object 9"/>
          <p:cNvSpPr/>
          <p:nvPr/>
        </p:nvSpPr>
        <p:spPr>
          <a:xfrm>
            <a:off x="3000481" y="3884854"/>
            <a:ext cx="254374" cy="0"/>
          </a:xfrm>
          <a:custGeom>
            <a:avLst/>
            <a:gdLst/>
            <a:ahLst/>
            <a:cxnLst/>
            <a:rect l="l" t="t" r="r" b="b"/>
            <a:pathLst>
              <a:path w="288289">
                <a:moveTo>
                  <a:pt x="0" y="0"/>
                </a:moveTo>
                <a:lnTo>
                  <a:pt x="288042" y="0"/>
                </a:lnTo>
              </a:path>
            </a:pathLst>
          </a:custGeom>
          <a:ln w="14752">
            <a:solidFill>
              <a:srgbClr val="000000"/>
            </a:solidFill>
          </a:ln>
        </p:spPr>
        <p:txBody>
          <a:bodyPr wrap="square" lIns="0" tIns="0" rIns="0" bIns="0" rtlCol="0"/>
          <a:lstStyle/>
          <a:p>
            <a:endParaRPr sz="1588"/>
          </a:p>
        </p:txBody>
      </p:sp>
      <p:sp>
        <p:nvSpPr>
          <p:cNvPr id="10" name="object 10"/>
          <p:cNvSpPr txBox="1"/>
          <p:nvPr/>
        </p:nvSpPr>
        <p:spPr>
          <a:xfrm>
            <a:off x="3411518" y="3381454"/>
            <a:ext cx="114299" cy="232014"/>
          </a:xfrm>
          <a:prstGeom prst="rect">
            <a:avLst/>
          </a:prstGeom>
        </p:spPr>
        <p:txBody>
          <a:bodyPr vert="horz" wrap="square" lIns="0" tIns="14568" rIns="0" bIns="0" rtlCol="0">
            <a:spAutoFit/>
          </a:bodyPr>
          <a:lstStyle/>
          <a:p>
            <a:pPr marL="11206">
              <a:spcBef>
                <a:spcPts val="115"/>
              </a:spcBef>
            </a:pPr>
            <a:r>
              <a:rPr sz="1412" spc="13" dirty="0">
                <a:latin typeface="Times New Roman"/>
                <a:cs typeface="Times New Roman"/>
              </a:rPr>
              <a:t>3</a:t>
            </a:r>
            <a:endParaRPr sz="1412">
              <a:latin typeface="Times New Roman"/>
              <a:cs typeface="Times New Roman"/>
            </a:endParaRPr>
          </a:p>
        </p:txBody>
      </p:sp>
      <p:sp>
        <p:nvSpPr>
          <p:cNvPr id="11" name="object 11"/>
          <p:cNvSpPr txBox="1"/>
          <p:nvPr/>
        </p:nvSpPr>
        <p:spPr>
          <a:xfrm>
            <a:off x="3601122" y="3638071"/>
            <a:ext cx="1446119" cy="390982"/>
          </a:xfrm>
          <a:prstGeom prst="rect">
            <a:avLst/>
          </a:prstGeom>
        </p:spPr>
        <p:txBody>
          <a:bodyPr vert="horz" wrap="square" lIns="0" tIns="10646" rIns="0" bIns="0" rtlCol="0">
            <a:spAutoFit/>
          </a:bodyPr>
          <a:lstStyle/>
          <a:p>
            <a:pPr marL="11206">
              <a:spcBef>
                <a:spcPts val="84"/>
              </a:spcBef>
            </a:pPr>
            <a:r>
              <a:rPr sz="2471" spc="-4" dirty="0">
                <a:latin typeface="Symbol"/>
                <a:cs typeface="Symbol"/>
              </a:rPr>
              <a:t></a:t>
            </a:r>
            <a:r>
              <a:rPr sz="2471" spc="-101" dirty="0">
                <a:latin typeface="Times New Roman"/>
                <a:cs typeface="Times New Roman"/>
              </a:rPr>
              <a:t> </a:t>
            </a:r>
            <a:r>
              <a:rPr sz="2471" spc="-4" dirty="0">
                <a:latin typeface="Times New Roman"/>
                <a:cs typeface="Times New Roman"/>
              </a:rPr>
              <a:t>21.62989</a:t>
            </a:r>
            <a:endParaRPr sz="2471">
              <a:latin typeface="Times New Roman"/>
              <a:cs typeface="Times New Roman"/>
            </a:endParaRPr>
          </a:p>
        </p:txBody>
      </p:sp>
      <p:sp>
        <p:nvSpPr>
          <p:cNvPr id="12" name="object 12"/>
          <p:cNvSpPr txBox="1"/>
          <p:nvPr/>
        </p:nvSpPr>
        <p:spPr>
          <a:xfrm>
            <a:off x="2827915" y="3663621"/>
            <a:ext cx="597274" cy="390982"/>
          </a:xfrm>
          <a:prstGeom prst="rect">
            <a:avLst/>
          </a:prstGeom>
        </p:spPr>
        <p:txBody>
          <a:bodyPr vert="horz" wrap="square" lIns="0" tIns="10646" rIns="0" bIns="0" rtlCol="0">
            <a:spAutoFit/>
          </a:bodyPr>
          <a:lstStyle/>
          <a:p>
            <a:pPr marL="11206">
              <a:spcBef>
                <a:spcPts val="84"/>
              </a:spcBef>
              <a:tabLst>
                <a:tab pos="465629" algn="l"/>
              </a:tabLst>
            </a:pPr>
            <a:r>
              <a:rPr sz="2471" spc="-1527" dirty="0">
                <a:latin typeface="Verdana"/>
                <a:cs typeface="Verdana"/>
              </a:rPr>
              <a:t>	</a:t>
            </a:r>
            <a:endParaRPr sz="2471">
              <a:latin typeface="Verdana"/>
              <a:cs typeface="Verdana"/>
            </a:endParaRPr>
          </a:p>
        </p:txBody>
      </p:sp>
      <p:sp>
        <p:nvSpPr>
          <p:cNvPr id="13" name="object 13"/>
          <p:cNvSpPr txBox="1"/>
          <p:nvPr/>
        </p:nvSpPr>
        <p:spPr>
          <a:xfrm>
            <a:off x="2805504" y="3920459"/>
            <a:ext cx="642097" cy="390982"/>
          </a:xfrm>
          <a:prstGeom prst="rect">
            <a:avLst/>
          </a:prstGeom>
        </p:spPr>
        <p:txBody>
          <a:bodyPr vert="horz" wrap="square" lIns="0" tIns="10646" rIns="0" bIns="0" rtlCol="0">
            <a:spAutoFit/>
          </a:bodyPr>
          <a:lstStyle/>
          <a:p>
            <a:pPr marL="33619">
              <a:spcBef>
                <a:spcPts val="84"/>
              </a:spcBef>
            </a:pPr>
            <a:r>
              <a:rPr sz="2471" spc="-1527" dirty="0">
                <a:latin typeface="Verdana"/>
                <a:cs typeface="Verdana"/>
              </a:rPr>
              <a:t></a:t>
            </a:r>
            <a:r>
              <a:rPr sz="2471" spc="-481" dirty="0">
                <a:latin typeface="Verdana"/>
                <a:cs typeface="Verdana"/>
              </a:rPr>
              <a:t> </a:t>
            </a:r>
            <a:r>
              <a:rPr sz="3706" i="1" spc="-6" baseline="6944" dirty="0">
                <a:latin typeface="Times New Roman"/>
                <a:cs typeface="Times New Roman"/>
              </a:rPr>
              <a:t>C</a:t>
            </a:r>
            <a:r>
              <a:rPr sz="3706" i="1" spc="-132" baseline="6944" dirty="0">
                <a:latin typeface="Times New Roman"/>
                <a:cs typeface="Times New Roman"/>
              </a:rPr>
              <a:t> </a:t>
            </a:r>
            <a:r>
              <a:rPr sz="2471" spc="-1527" dirty="0">
                <a:latin typeface="Verdana"/>
                <a:cs typeface="Verdana"/>
              </a:rPr>
              <a:t></a:t>
            </a:r>
            <a:endParaRPr sz="2471">
              <a:latin typeface="Verdana"/>
              <a:cs typeface="Verdana"/>
            </a:endParaRPr>
          </a:p>
        </p:txBody>
      </p:sp>
      <p:sp>
        <p:nvSpPr>
          <p:cNvPr id="14" name="object 14"/>
          <p:cNvSpPr txBox="1"/>
          <p:nvPr/>
        </p:nvSpPr>
        <p:spPr>
          <a:xfrm>
            <a:off x="2827915" y="3463259"/>
            <a:ext cx="597274" cy="390982"/>
          </a:xfrm>
          <a:prstGeom prst="rect">
            <a:avLst/>
          </a:prstGeom>
        </p:spPr>
        <p:txBody>
          <a:bodyPr vert="horz" wrap="square" lIns="0" tIns="10646" rIns="0" bIns="0" rtlCol="0">
            <a:spAutoFit/>
          </a:bodyPr>
          <a:lstStyle/>
          <a:p>
            <a:pPr marL="11206">
              <a:spcBef>
                <a:spcPts val="84"/>
              </a:spcBef>
            </a:pPr>
            <a:r>
              <a:rPr sz="2471" spc="-1527" dirty="0">
                <a:latin typeface="Verdana"/>
                <a:cs typeface="Verdana"/>
              </a:rPr>
              <a:t></a:t>
            </a:r>
            <a:r>
              <a:rPr sz="2471" spc="-256" dirty="0">
                <a:latin typeface="Verdana"/>
                <a:cs typeface="Verdana"/>
              </a:rPr>
              <a:t> </a:t>
            </a:r>
            <a:r>
              <a:rPr sz="3706" i="1" spc="-6" baseline="3968" dirty="0">
                <a:latin typeface="Times New Roman"/>
                <a:cs typeface="Times New Roman"/>
              </a:rPr>
              <a:t>S</a:t>
            </a:r>
            <a:r>
              <a:rPr sz="3706" i="1" spc="125" baseline="3968" dirty="0">
                <a:latin typeface="Times New Roman"/>
                <a:cs typeface="Times New Roman"/>
              </a:rPr>
              <a:t> </a:t>
            </a:r>
            <a:r>
              <a:rPr sz="2471" spc="-1527" dirty="0">
                <a:latin typeface="Verdana"/>
                <a:cs typeface="Verdana"/>
              </a:rPr>
              <a:t></a:t>
            </a:r>
            <a:endParaRPr sz="2471">
              <a:latin typeface="Verdana"/>
              <a:cs typeface="Verdana"/>
            </a:endParaRPr>
          </a:p>
        </p:txBody>
      </p:sp>
      <p:sp>
        <p:nvSpPr>
          <p:cNvPr id="15" name="object 15"/>
          <p:cNvSpPr txBox="1"/>
          <p:nvPr/>
        </p:nvSpPr>
        <p:spPr>
          <a:xfrm>
            <a:off x="2467529" y="4586835"/>
            <a:ext cx="1267946" cy="447053"/>
          </a:xfrm>
          <a:prstGeom prst="rect">
            <a:avLst/>
          </a:prstGeom>
        </p:spPr>
        <p:txBody>
          <a:bodyPr vert="horz" wrap="square" lIns="0" tIns="12326" rIns="0" bIns="0" rtlCol="0">
            <a:spAutoFit/>
          </a:bodyPr>
          <a:lstStyle/>
          <a:p>
            <a:pPr marL="11206">
              <a:spcBef>
                <a:spcPts val="97"/>
              </a:spcBef>
            </a:pPr>
            <a:r>
              <a:rPr sz="2824" dirty="0">
                <a:solidFill>
                  <a:srgbClr val="009999"/>
                </a:solidFill>
                <a:latin typeface="Times New Roman"/>
                <a:cs typeface="Times New Roman"/>
              </a:rPr>
              <a:t>Then</a:t>
            </a:r>
            <a:r>
              <a:rPr sz="2824" spc="-75" dirty="0">
                <a:solidFill>
                  <a:srgbClr val="009999"/>
                </a:solidFill>
                <a:latin typeface="Times New Roman"/>
                <a:cs typeface="Times New Roman"/>
              </a:rPr>
              <a:t> </a:t>
            </a:r>
            <a:r>
              <a:rPr sz="2824" spc="-4" dirty="0">
                <a:solidFill>
                  <a:srgbClr val="009999"/>
                </a:solidFill>
                <a:latin typeface="Times New Roman"/>
                <a:cs typeface="Times New Roman"/>
              </a:rPr>
              <a:t>for</a:t>
            </a:r>
            <a:endParaRPr sz="2824">
              <a:latin typeface="Times New Roman"/>
              <a:cs typeface="Times New Roman"/>
            </a:endParaRPr>
          </a:p>
        </p:txBody>
      </p:sp>
      <p:sp>
        <p:nvSpPr>
          <p:cNvPr id="16" name="object 16"/>
          <p:cNvSpPr txBox="1"/>
          <p:nvPr/>
        </p:nvSpPr>
        <p:spPr>
          <a:xfrm>
            <a:off x="4888001" y="4373242"/>
            <a:ext cx="2129118" cy="1314568"/>
          </a:xfrm>
          <a:prstGeom prst="rect">
            <a:avLst/>
          </a:prstGeom>
        </p:spPr>
        <p:txBody>
          <a:bodyPr vert="horz" wrap="square" lIns="0" tIns="10646" rIns="0" bIns="0" rtlCol="0">
            <a:spAutoFit/>
          </a:bodyPr>
          <a:lstStyle/>
          <a:p>
            <a:pPr marL="11206" marR="4483">
              <a:lnSpc>
                <a:spcPct val="150000"/>
              </a:lnSpc>
              <a:spcBef>
                <a:spcPts val="84"/>
              </a:spcBef>
            </a:pPr>
            <a:r>
              <a:rPr sz="2824" spc="-4" dirty="0">
                <a:solidFill>
                  <a:srgbClr val="009999"/>
                </a:solidFill>
                <a:latin typeface="Times New Roman"/>
                <a:cs typeface="Times New Roman"/>
              </a:rPr>
              <a:t>C=2200  </a:t>
            </a:r>
            <a:r>
              <a:rPr sz="2824" spc="-4" dirty="0">
                <a:solidFill>
                  <a:srgbClr val="000099"/>
                </a:solidFill>
                <a:latin typeface="Times New Roman"/>
                <a:cs typeface="Times New Roman"/>
              </a:rPr>
              <a:t>S=47586</a:t>
            </a:r>
            <a:r>
              <a:rPr sz="2824" spc="-62" dirty="0">
                <a:solidFill>
                  <a:srgbClr val="000099"/>
                </a:solidFill>
                <a:latin typeface="Times New Roman"/>
                <a:cs typeface="Times New Roman"/>
              </a:rPr>
              <a:t> </a:t>
            </a:r>
            <a:r>
              <a:rPr sz="2824" dirty="0">
                <a:solidFill>
                  <a:srgbClr val="000099"/>
                </a:solidFill>
                <a:latin typeface="Times New Roman"/>
                <a:cs typeface="Times New Roman"/>
              </a:rPr>
              <a:t>LOC</a:t>
            </a:r>
            <a:endParaRPr sz="2824">
              <a:latin typeface="Times New Roman"/>
              <a:cs typeface="Times New Roman"/>
            </a:endParaRPr>
          </a:p>
        </p:txBody>
      </p:sp>
      <p:sp>
        <p:nvSpPr>
          <p:cNvPr id="17" name="object 17"/>
          <p:cNvSpPr txBox="1"/>
          <p:nvPr/>
        </p:nvSpPr>
        <p:spPr>
          <a:xfrm>
            <a:off x="2319612" y="1711608"/>
            <a:ext cx="3136526" cy="365492"/>
          </a:xfrm>
          <a:prstGeom prst="rect">
            <a:avLst/>
          </a:prstGeom>
        </p:spPr>
        <p:txBody>
          <a:bodyPr vert="horz" wrap="square" lIns="0" tIns="12326" rIns="0" bIns="0" rtlCol="0">
            <a:spAutoFit/>
          </a:bodyPr>
          <a:lstStyle/>
          <a:p>
            <a:pPr marL="11206">
              <a:spcBef>
                <a:spcPts val="97"/>
              </a:spcBef>
            </a:pPr>
            <a:r>
              <a:rPr sz="2294" spc="-4" dirty="0">
                <a:solidFill>
                  <a:srgbClr val="650065"/>
                </a:solidFill>
                <a:latin typeface="Times New Roman"/>
                <a:cs typeface="Times New Roman"/>
              </a:rPr>
              <a:t>(ii) Produce </a:t>
            </a:r>
            <a:r>
              <a:rPr sz="2294" dirty="0">
                <a:solidFill>
                  <a:srgbClr val="650065"/>
                </a:solidFill>
                <a:latin typeface="Times New Roman"/>
                <a:cs typeface="Times New Roman"/>
              </a:rPr>
              <a:t>Less</a:t>
            </a:r>
            <a:r>
              <a:rPr sz="2294" spc="-57" dirty="0">
                <a:solidFill>
                  <a:srgbClr val="650065"/>
                </a:solidFill>
                <a:latin typeface="Times New Roman"/>
                <a:cs typeface="Times New Roman"/>
              </a:rPr>
              <a:t> </a:t>
            </a:r>
            <a:r>
              <a:rPr sz="2294" spc="-4" dirty="0">
                <a:solidFill>
                  <a:srgbClr val="650065"/>
                </a:solidFill>
                <a:latin typeface="Times New Roman"/>
                <a:cs typeface="Times New Roman"/>
              </a:rPr>
              <a:t>Software</a:t>
            </a:r>
            <a:endParaRPr sz="2294">
              <a:latin typeface="Times New Roman"/>
              <a:cs typeface="Times New Roman"/>
            </a:endParaRPr>
          </a:p>
        </p:txBody>
      </p:sp>
      <p:sp>
        <p:nvSpPr>
          <p:cNvPr id="18" name="object 18"/>
          <p:cNvSpPr txBox="1">
            <a:spLocks noGrp="1"/>
          </p:cNvSpPr>
          <p:nvPr>
            <p:ph type="title"/>
          </p:nvPr>
        </p:nvSpPr>
        <p:spPr>
          <a:xfrm>
            <a:off x="1796716" y="582472"/>
            <a:ext cx="641147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9" name="object 1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0" name="object 2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173</a:t>
            </a:r>
            <a:endParaRPr sz="1235">
              <a:latin typeface="Arial"/>
              <a:cs typeface="Arial"/>
            </a:endParaRPr>
          </a:p>
        </p:txBody>
      </p:sp>
    </p:spTree>
    <p:extLst>
      <p:ext uri="{BB962C8B-B14F-4D97-AF65-F5344CB8AC3E}">
        <p14:creationId xmlns:p14="http://schemas.microsoft.com/office/powerpoint/2010/main" val="123461832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7137" y="579877"/>
            <a:ext cx="9416716" cy="687858"/>
          </a:xfrm>
          <a:prstGeom prst="rect">
            <a:avLst/>
          </a:prstGeom>
        </p:spPr>
        <p:txBody>
          <a:bodyPr vert="horz" wrap="square" lIns="0" tIns="10646" rIns="0" bIns="0" rtlCol="0" anchor="ctr">
            <a:spAutoFit/>
          </a:bodyPr>
          <a:lstStyle/>
          <a:p>
            <a:pPr marL="11206">
              <a:lnSpc>
                <a:spcPct val="100000"/>
              </a:lnSpc>
              <a:spcBef>
                <a:spcPts val="84"/>
              </a:spcBef>
            </a:pPr>
            <a:r>
              <a:rPr spc="150" dirty="0">
                <a:solidFill>
                  <a:srgbClr val="323299"/>
                </a:solidFill>
              </a:rPr>
              <a:t>Productivity </a:t>
            </a:r>
            <a:r>
              <a:rPr spc="132" dirty="0">
                <a:solidFill>
                  <a:srgbClr val="323299"/>
                </a:solidFill>
              </a:rPr>
              <a:t>versus</a:t>
            </a:r>
            <a:r>
              <a:rPr spc="-393" dirty="0">
                <a:solidFill>
                  <a:srgbClr val="323299"/>
                </a:solidFill>
              </a:rPr>
              <a:t> </a:t>
            </a:r>
            <a:r>
              <a:rPr spc="176" dirty="0">
                <a:solidFill>
                  <a:srgbClr val="323299"/>
                </a:solidFill>
              </a:rPr>
              <a:t>difficult</a:t>
            </a:r>
          </a:p>
        </p:txBody>
      </p:sp>
      <p:sp>
        <p:nvSpPr>
          <p:cNvPr id="3" name="object 3"/>
          <p:cNvSpPr/>
          <p:nvPr/>
        </p:nvSpPr>
        <p:spPr>
          <a:xfrm>
            <a:off x="2330817" y="1411941"/>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88236" y="1605130"/>
            <a:ext cx="7546601" cy="2739113"/>
          </a:xfrm>
          <a:prstGeom prst="rect">
            <a:avLst/>
          </a:prstGeom>
        </p:spPr>
        <p:txBody>
          <a:bodyPr vert="horz" wrap="square" lIns="0" tIns="11206" rIns="0" bIns="0" rtlCol="0">
            <a:spAutoFit/>
          </a:bodyPr>
          <a:lstStyle/>
          <a:p>
            <a:pPr marL="56032" algn="just">
              <a:spcBef>
                <a:spcPts val="88"/>
              </a:spcBef>
            </a:pPr>
            <a:r>
              <a:rPr sz="2294" b="1" spc="-4" dirty="0">
                <a:solidFill>
                  <a:srgbClr val="CC0000"/>
                </a:solidFill>
                <a:latin typeface="Times New Roman"/>
                <a:cs typeface="Times New Roman"/>
              </a:rPr>
              <a:t>Example</a:t>
            </a:r>
            <a:r>
              <a:rPr sz="2294" b="1" spc="-13" dirty="0">
                <a:solidFill>
                  <a:srgbClr val="CC0000"/>
                </a:solidFill>
                <a:latin typeface="Times New Roman"/>
                <a:cs typeface="Times New Roman"/>
              </a:rPr>
              <a:t> </a:t>
            </a:r>
            <a:r>
              <a:rPr sz="2294" b="1" spc="-4" dirty="0">
                <a:solidFill>
                  <a:srgbClr val="CC0000"/>
                </a:solidFill>
                <a:latin typeface="Times New Roman"/>
                <a:cs typeface="Times New Roman"/>
              </a:rPr>
              <a:t>4.19</a:t>
            </a:r>
            <a:endParaRPr sz="2294">
              <a:latin typeface="Times New Roman"/>
              <a:cs typeface="Times New Roman"/>
            </a:endParaRPr>
          </a:p>
          <a:p>
            <a:pPr marL="123271" marR="45946" algn="just">
              <a:lnSpc>
                <a:spcPct val="100200"/>
              </a:lnSpc>
              <a:spcBef>
                <a:spcPts val="1985"/>
              </a:spcBef>
            </a:pPr>
            <a:r>
              <a:rPr sz="2294" spc="4" dirty="0">
                <a:solidFill>
                  <a:srgbClr val="0000CC"/>
                </a:solidFill>
                <a:latin typeface="Times New Roman"/>
                <a:cs typeface="Times New Roman"/>
              </a:rPr>
              <a:t>A </a:t>
            </a:r>
            <a:r>
              <a:rPr sz="2294" spc="-4" dirty="0">
                <a:solidFill>
                  <a:srgbClr val="0000CC"/>
                </a:solidFill>
                <a:latin typeface="Times New Roman"/>
                <a:cs typeface="Times New Roman"/>
              </a:rPr>
              <a:t>stand alone project </a:t>
            </a:r>
            <a:r>
              <a:rPr sz="2294" dirty="0">
                <a:solidFill>
                  <a:srgbClr val="0000CC"/>
                </a:solidFill>
                <a:latin typeface="Times New Roman"/>
                <a:cs typeface="Times New Roman"/>
              </a:rPr>
              <a:t>for </a:t>
            </a:r>
            <a:r>
              <a:rPr sz="2294" spc="-4" dirty="0">
                <a:solidFill>
                  <a:srgbClr val="0000CC"/>
                </a:solidFill>
                <a:latin typeface="Times New Roman"/>
                <a:cs typeface="Times New Roman"/>
              </a:rPr>
              <a:t>which the size is estimated </a:t>
            </a:r>
            <a:r>
              <a:rPr sz="2294" dirty="0">
                <a:solidFill>
                  <a:srgbClr val="0000CC"/>
                </a:solidFill>
                <a:latin typeface="Times New Roman"/>
                <a:cs typeface="Times New Roman"/>
              </a:rPr>
              <a:t>at 12500  LOC </a:t>
            </a:r>
            <a:r>
              <a:rPr sz="2294" spc="-4" dirty="0">
                <a:solidFill>
                  <a:srgbClr val="0000CC"/>
                </a:solidFill>
                <a:latin typeface="Times New Roman"/>
                <a:cs typeface="Times New Roman"/>
              </a:rPr>
              <a:t>is </a:t>
            </a:r>
            <a:r>
              <a:rPr sz="2294" dirty="0">
                <a:solidFill>
                  <a:srgbClr val="0000CC"/>
                </a:solidFill>
                <a:latin typeface="Times New Roman"/>
                <a:cs typeface="Times New Roman"/>
              </a:rPr>
              <a:t>to </a:t>
            </a:r>
            <a:r>
              <a:rPr sz="2294" spc="4" dirty="0">
                <a:solidFill>
                  <a:srgbClr val="0000CC"/>
                </a:solidFill>
                <a:latin typeface="Times New Roman"/>
                <a:cs typeface="Times New Roman"/>
              </a:rPr>
              <a:t>be </a:t>
            </a:r>
            <a:r>
              <a:rPr sz="2294" spc="-4" dirty="0">
                <a:solidFill>
                  <a:srgbClr val="0000CC"/>
                </a:solidFill>
                <a:latin typeface="Times New Roman"/>
                <a:cs typeface="Times New Roman"/>
              </a:rPr>
              <a:t>developed </a:t>
            </a:r>
            <a:r>
              <a:rPr sz="2294" dirty="0">
                <a:solidFill>
                  <a:srgbClr val="0000CC"/>
                </a:solidFill>
                <a:latin typeface="Times New Roman"/>
                <a:cs typeface="Times New Roman"/>
              </a:rPr>
              <a:t>in </a:t>
            </a:r>
            <a:r>
              <a:rPr sz="2294" spc="-9" dirty="0">
                <a:solidFill>
                  <a:srgbClr val="0000CC"/>
                </a:solidFill>
                <a:latin typeface="Times New Roman"/>
                <a:cs typeface="Times New Roman"/>
              </a:rPr>
              <a:t>an </a:t>
            </a:r>
            <a:r>
              <a:rPr sz="2294" spc="-4" dirty="0">
                <a:solidFill>
                  <a:srgbClr val="0000CC"/>
                </a:solidFill>
                <a:latin typeface="Times New Roman"/>
                <a:cs typeface="Times New Roman"/>
              </a:rPr>
              <a:t>environment such that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technology factor is </a:t>
            </a:r>
            <a:r>
              <a:rPr sz="2294" dirty="0">
                <a:solidFill>
                  <a:srgbClr val="0000CC"/>
                </a:solidFill>
                <a:latin typeface="Times New Roman"/>
                <a:cs typeface="Times New Roman"/>
              </a:rPr>
              <a:t>1200. </a:t>
            </a:r>
            <a:r>
              <a:rPr sz="2294" spc="-4" dirty="0">
                <a:solidFill>
                  <a:srgbClr val="0000CC"/>
                </a:solidFill>
                <a:latin typeface="Times New Roman"/>
                <a:cs typeface="Times New Roman"/>
              </a:rPr>
              <a:t>Choosing </a:t>
            </a:r>
            <a:r>
              <a:rPr sz="2294" spc="4" dirty="0">
                <a:solidFill>
                  <a:srgbClr val="0000CC"/>
                </a:solidFill>
                <a:latin typeface="Times New Roman"/>
                <a:cs typeface="Times New Roman"/>
              </a:rPr>
              <a:t>a </a:t>
            </a:r>
            <a:r>
              <a:rPr sz="2294" spc="-4" dirty="0">
                <a:solidFill>
                  <a:srgbClr val="0000CC"/>
                </a:solidFill>
                <a:latin typeface="Times New Roman"/>
                <a:cs typeface="Times New Roman"/>
              </a:rPr>
              <a:t>manpower build </a:t>
            </a:r>
            <a:r>
              <a:rPr sz="2294" spc="4" dirty="0">
                <a:solidFill>
                  <a:srgbClr val="0000CC"/>
                </a:solidFill>
                <a:latin typeface="Times New Roman"/>
                <a:cs typeface="Times New Roman"/>
              </a:rPr>
              <a:t>up  </a:t>
            </a:r>
            <a:r>
              <a:rPr sz="2294" dirty="0">
                <a:solidFill>
                  <a:srgbClr val="0000CC"/>
                </a:solidFill>
                <a:latin typeface="Times New Roman"/>
                <a:cs typeface="Times New Roman"/>
              </a:rPr>
              <a:t>D</a:t>
            </a:r>
            <a:r>
              <a:rPr sz="2250" baseline="-22875" dirty="0">
                <a:solidFill>
                  <a:srgbClr val="0000CC"/>
                </a:solidFill>
                <a:latin typeface="Times New Roman"/>
                <a:cs typeface="Times New Roman"/>
              </a:rPr>
              <a:t>o</a:t>
            </a:r>
            <a:r>
              <a:rPr sz="2294" dirty="0">
                <a:solidFill>
                  <a:srgbClr val="0000CC"/>
                </a:solidFill>
                <a:latin typeface="Times New Roman"/>
                <a:cs typeface="Times New Roman"/>
              </a:rPr>
              <a:t>=15, </a:t>
            </a:r>
            <a:r>
              <a:rPr sz="2294" spc="-4" dirty="0">
                <a:solidFill>
                  <a:srgbClr val="0000CC"/>
                </a:solidFill>
                <a:latin typeface="Times New Roman"/>
                <a:cs typeface="Times New Roman"/>
              </a:rPr>
              <a:t>Calculate </a:t>
            </a:r>
            <a:r>
              <a:rPr sz="2294" dirty="0">
                <a:solidFill>
                  <a:srgbClr val="0000CC"/>
                </a:solidFill>
                <a:latin typeface="Times New Roman"/>
                <a:cs typeface="Times New Roman"/>
              </a:rPr>
              <a:t>the minimum </a:t>
            </a:r>
            <a:r>
              <a:rPr sz="2294" spc="-4" dirty="0">
                <a:solidFill>
                  <a:srgbClr val="0000CC"/>
                </a:solidFill>
                <a:latin typeface="Times New Roman"/>
                <a:cs typeface="Times New Roman"/>
              </a:rPr>
              <a:t>development </a:t>
            </a:r>
            <a:r>
              <a:rPr sz="2294" dirty="0">
                <a:solidFill>
                  <a:srgbClr val="0000CC"/>
                </a:solidFill>
                <a:latin typeface="Times New Roman"/>
                <a:cs typeface="Times New Roman"/>
              </a:rPr>
              <a:t>time, total  </a:t>
            </a:r>
            <a:r>
              <a:rPr sz="2294" spc="-4" dirty="0">
                <a:solidFill>
                  <a:srgbClr val="0000CC"/>
                </a:solidFill>
                <a:latin typeface="Times New Roman"/>
                <a:cs typeface="Times New Roman"/>
              </a:rPr>
              <a:t>development man power cost,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difficulty,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peak manning,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development </a:t>
            </a:r>
            <a:r>
              <a:rPr sz="2294" dirty="0">
                <a:solidFill>
                  <a:srgbClr val="0000CC"/>
                </a:solidFill>
                <a:latin typeface="Times New Roman"/>
                <a:cs typeface="Times New Roman"/>
              </a:rPr>
              <a:t>peak </a:t>
            </a:r>
            <a:r>
              <a:rPr sz="2294" spc="-9" dirty="0">
                <a:solidFill>
                  <a:srgbClr val="0000CC"/>
                </a:solidFill>
                <a:latin typeface="Times New Roman"/>
                <a:cs typeface="Times New Roman"/>
              </a:rPr>
              <a:t>time, </a:t>
            </a:r>
            <a:r>
              <a:rPr sz="2294" dirty="0">
                <a:solidFill>
                  <a:srgbClr val="0000CC"/>
                </a:solidFill>
                <a:latin typeface="Times New Roman"/>
                <a:cs typeface="Times New Roman"/>
              </a:rPr>
              <a:t>and the </a:t>
            </a:r>
            <a:r>
              <a:rPr sz="2294" spc="-4" dirty="0">
                <a:solidFill>
                  <a:srgbClr val="0000CC"/>
                </a:solidFill>
                <a:latin typeface="Times New Roman"/>
                <a:cs typeface="Times New Roman"/>
              </a:rPr>
              <a:t>development</a:t>
            </a:r>
            <a:r>
              <a:rPr sz="2294" spc="-9" dirty="0">
                <a:solidFill>
                  <a:srgbClr val="0000CC"/>
                </a:solidFill>
                <a:latin typeface="Times New Roman"/>
                <a:cs typeface="Times New Roman"/>
              </a:rPr>
              <a:t> </a:t>
            </a:r>
            <a:r>
              <a:rPr sz="2294" spc="-4" dirty="0">
                <a:solidFill>
                  <a:srgbClr val="0000CC"/>
                </a:solidFill>
                <a:latin typeface="Times New Roman"/>
                <a:cs typeface="Times New Roman"/>
              </a:rPr>
              <a:t>productivity.</a:t>
            </a:r>
            <a:endParaRPr sz="2294">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174</a:t>
            </a:r>
            <a:endParaRPr sz="1235">
              <a:latin typeface="Arial"/>
              <a:cs typeface="Arial"/>
            </a:endParaRPr>
          </a:p>
        </p:txBody>
      </p:sp>
    </p:spTree>
    <p:extLst>
      <p:ext uri="{BB962C8B-B14F-4D97-AF65-F5344CB8AC3E}">
        <p14:creationId xmlns:p14="http://schemas.microsoft.com/office/powerpoint/2010/main" val="24546576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88073" y="3804364"/>
            <a:ext cx="120463" cy="248379"/>
          </a:xfrm>
          <a:prstGeom prst="rect">
            <a:avLst/>
          </a:prstGeom>
        </p:spPr>
        <p:txBody>
          <a:bodyPr vert="horz" wrap="square" lIns="0" tIns="10646" rIns="0" bIns="0" rtlCol="0">
            <a:spAutoFit/>
          </a:bodyPr>
          <a:lstStyle/>
          <a:p>
            <a:pPr marL="11206">
              <a:spcBef>
                <a:spcPts val="84"/>
              </a:spcBef>
            </a:pPr>
            <a:r>
              <a:rPr sz="1544" i="1" spc="-4" dirty="0">
                <a:latin typeface="Times New Roman"/>
                <a:cs typeface="Times New Roman"/>
              </a:rPr>
              <a:t>d</a:t>
            </a:r>
            <a:endParaRPr sz="1544">
              <a:latin typeface="Times New Roman"/>
              <a:cs typeface="Times New Roman"/>
            </a:endParaRPr>
          </a:p>
        </p:txBody>
      </p:sp>
      <p:sp>
        <p:nvSpPr>
          <p:cNvPr id="3" name="object 3"/>
          <p:cNvSpPr txBox="1"/>
          <p:nvPr/>
        </p:nvSpPr>
        <p:spPr>
          <a:xfrm>
            <a:off x="5379271" y="3430603"/>
            <a:ext cx="1772210" cy="417603"/>
          </a:xfrm>
          <a:prstGeom prst="rect">
            <a:avLst/>
          </a:prstGeom>
        </p:spPr>
        <p:txBody>
          <a:bodyPr vert="horz" wrap="square" lIns="0" tIns="10085" rIns="0" bIns="0" rtlCol="0">
            <a:spAutoFit/>
          </a:bodyPr>
          <a:lstStyle/>
          <a:p>
            <a:pPr marL="33619">
              <a:spcBef>
                <a:spcPts val="79"/>
              </a:spcBef>
            </a:pPr>
            <a:r>
              <a:rPr sz="3971" i="1" spc="-6" baseline="-25000" dirty="0">
                <a:latin typeface="Times New Roman"/>
                <a:cs typeface="Times New Roman"/>
              </a:rPr>
              <a:t>S</a:t>
            </a:r>
            <a:r>
              <a:rPr sz="3971" i="1" spc="205" baseline="-25000" dirty="0">
                <a:latin typeface="Times New Roman"/>
                <a:cs typeface="Times New Roman"/>
              </a:rPr>
              <a:t> </a:t>
            </a:r>
            <a:r>
              <a:rPr sz="3971" spc="-6" baseline="-25000" dirty="0">
                <a:latin typeface="Symbol"/>
                <a:cs typeface="Symbol"/>
              </a:rPr>
              <a:t></a:t>
            </a:r>
            <a:r>
              <a:rPr sz="3971" spc="-218" baseline="-25000" dirty="0">
                <a:latin typeface="Times New Roman"/>
                <a:cs typeface="Times New Roman"/>
              </a:rPr>
              <a:t> </a:t>
            </a:r>
            <a:r>
              <a:rPr sz="3971" i="1" spc="-13" baseline="-25000" dirty="0">
                <a:latin typeface="Times New Roman"/>
                <a:cs typeface="Times New Roman"/>
              </a:rPr>
              <a:t>CK</a:t>
            </a:r>
            <a:r>
              <a:rPr sz="3971" i="1" spc="-628" baseline="-25000" dirty="0">
                <a:latin typeface="Times New Roman"/>
                <a:cs typeface="Times New Roman"/>
              </a:rPr>
              <a:t> </a:t>
            </a:r>
            <a:r>
              <a:rPr sz="1544" spc="22" dirty="0">
                <a:latin typeface="Times New Roman"/>
                <a:cs typeface="Times New Roman"/>
              </a:rPr>
              <a:t>1/</a:t>
            </a:r>
            <a:r>
              <a:rPr sz="1544" spc="-216" dirty="0">
                <a:latin typeface="Times New Roman"/>
                <a:cs typeface="Times New Roman"/>
              </a:rPr>
              <a:t> </a:t>
            </a:r>
            <a:r>
              <a:rPr sz="1544" spc="-4" dirty="0">
                <a:latin typeface="Times New Roman"/>
                <a:cs typeface="Times New Roman"/>
              </a:rPr>
              <a:t>3</a:t>
            </a:r>
            <a:r>
              <a:rPr sz="3971" i="1" spc="-6" baseline="-25000" dirty="0">
                <a:latin typeface="Times New Roman"/>
                <a:cs typeface="Times New Roman"/>
              </a:rPr>
              <a:t>t</a:t>
            </a:r>
            <a:r>
              <a:rPr sz="3971" i="1" spc="-596" baseline="-25000" dirty="0">
                <a:latin typeface="Times New Roman"/>
                <a:cs typeface="Times New Roman"/>
              </a:rPr>
              <a:t> </a:t>
            </a:r>
            <a:r>
              <a:rPr sz="1544" spc="-4" dirty="0">
                <a:latin typeface="Times New Roman"/>
                <a:cs typeface="Times New Roman"/>
              </a:rPr>
              <a:t>4</a:t>
            </a:r>
            <a:r>
              <a:rPr sz="1544" spc="-221" dirty="0">
                <a:latin typeface="Times New Roman"/>
                <a:cs typeface="Times New Roman"/>
              </a:rPr>
              <a:t> </a:t>
            </a:r>
            <a:r>
              <a:rPr sz="1544" spc="-4" dirty="0">
                <a:latin typeface="Times New Roman"/>
                <a:cs typeface="Times New Roman"/>
              </a:rPr>
              <a:t>/</a:t>
            </a:r>
            <a:r>
              <a:rPr sz="1544" spc="-207" dirty="0">
                <a:latin typeface="Times New Roman"/>
                <a:cs typeface="Times New Roman"/>
              </a:rPr>
              <a:t> </a:t>
            </a:r>
            <a:r>
              <a:rPr sz="1544" spc="-4" dirty="0">
                <a:latin typeface="Times New Roman"/>
                <a:cs typeface="Times New Roman"/>
              </a:rPr>
              <a:t>3</a:t>
            </a:r>
            <a:endParaRPr sz="1544">
              <a:latin typeface="Times New Roman"/>
              <a:cs typeface="Times New Roman"/>
            </a:endParaRPr>
          </a:p>
        </p:txBody>
      </p:sp>
      <p:sp>
        <p:nvSpPr>
          <p:cNvPr id="4" name="object 4"/>
          <p:cNvSpPr txBox="1"/>
          <p:nvPr/>
        </p:nvSpPr>
        <p:spPr>
          <a:xfrm>
            <a:off x="5614136" y="1765907"/>
            <a:ext cx="1645024" cy="1605477"/>
          </a:xfrm>
          <a:prstGeom prst="rect">
            <a:avLst/>
          </a:prstGeom>
        </p:spPr>
        <p:txBody>
          <a:bodyPr vert="horz" wrap="square" lIns="0" tIns="185457" rIns="0" bIns="0" rtlCol="0">
            <a:spAutoFit/>
          </a:bodyPr>
          <a:lstStyle/>
          <a:p>
            <a:pPr marL="11206">
              <a:spcBef>
                <a:spcPts val="1460"/>
              </a:spcBef>
            </a:pPr>
            <a:r>
              <a:rPr sz="2294" spc="4" dirty="0">
                <a:solidFill>
                  <a:srgbClr val="650065"/>
                </a:solidFill>
                <a:latin typeface="Times New Roman"/>
                <a:cs typeface="Times New Roman"/>
              </a:rPr>
              <a:t>= </a:t>
            </a:r>
            <a:r>
              <a:rPr sz="2294" dirty="0">
                <a:solidFill>
                  <a:srgbClr val="650065"/>
                </a:solidFill>
                <a:latin typeface="Times New Roman"/>
                <a:cs typeface="Times New Roman"/>
              </a:rPr>
              <a:t>12500</a:t>
            </a:r>
            <a:r>
              <a:rPr sz="2294" spc="-101" dirty="0">
                <a:solidFill>
                  <a:srgbClr val="650065"/>
                </a:solidFill>
                <a:latin typeface="Times New Roman"/>
                <a:cs typeface="Times New Roman"/>
              </a:rPr>
              <a:t> </a:t>
            </a:r>
            <a:r>
              <a:rPr sz="2294" dirty="0">
                <a:solidFill>
                  <a:srgbClr val="650065"/>
                </a:solidFill>
                <a:latin typeface="Times New Roman"/>
                <a:cs typeface="Times New Roman"/>
              </a:rPr>
              <a:t>LOC</a:t>
            </a:r>
            <a:endParaRPr sz="2294">
              <a:latin typeface="Times New Roman"/>
              <a:cs typeface="Times New Roman"/>
            </a:endParaRPr>
          </a:p>
          <a:p>
            <a:pPr marL="11206">
              <a:spcBef>
                <a:spcPts val="1377"/>
              </a:spcBef>
            </a:pPr>
            <a:r>
              <a:rPr sz="2294" spc="4" dirty="0">
                <a:solidFill>
                  <a:srgbClr val="000099"/>
                </a:solidFill>
                <a:latin typeface="Times New Roman"/>
                <a:cs typeface="Times New Roman"/>
              </a:rPr>
              <a:t>=</a:t>
            </a:r>
            <a:r>
              <a:rPr sz="2294" spc="-22" dirty="0">
                <a:solidFill>
                  <a:srgbClr val="000099"/>
                </a:solidFill>
                <a:latin typeface="Times New Roman"/>
                <a:cs typeface="Times New Roman"/>
              </a:rPr>
              <a:t> </a:t>
            </a:r>
            <a:r>
              <a:rPr sz="2294" spc="-4" dirty="0">
                <a:solidFill>
                  <a:srgbClr val="000099"/>
                </a:solidFill>
                <a:latin typeface="Times New Roman"/>
                <a:cs typeface="Times New Roman"/>
              </a:rPr>
              <a:t>1200</a:t>
            </a:r>
            <a:endParaRPr sz="2294">
              <a:latin typeface="Times New Roman"/>
              <a:cs typeface="Times New Roman"/>
            </a:endParaRPr>
          </a:p>
          <a:p>
            <a:pPr marL="11206">
              <a:spcBef>
                <a:spcPts val="1390"/>
              </a:spcBef>
            </a:pPr>
            <a:r>
              <a:rPr sz="2294" spc="4" dirty="0">
                <a:solidFill>
                  <a:srgbClr val="326500"/>
                </a:solidFill>
                <a:latin typeface="Times New Roman"/>
                <a:cs typeface="Times New Roman"/>
              </a:rPr>
              <a:t>=</a:t>
            </a:r>
            <a:r>
              <a:rPr sz="2294" spc="-22" dirty="0">
                <a:solidFill>
                  <a:srgbClr val="326500"/>
                </a:solidFill>
                <a:latin typeface="Times New Roman"/>
                <a:cs typeface="Times New Roman"/>
              </a:rPr>
              <a:t> </a:t>
            </a:r>
            <a:r>
              <a:rPr sz="2294" spc="4" dirty="0">
                <a:solidFill>
                  <a:srgbClr val="326500"/>
                </a:solidFill>
                <a:latin typeface="Times New Roman"/>
                <a:cs typeface="Times New Roman"/>
              </a:rPr>
              <a:t>15</a:t>
            </a:r>
            <a:endParaRPr sz="2294">
              <a:latin typeface="Times New Roman"/>
              <a:cs typeface="Times New Roman"/>
            </a:endParaRPr>
          </a:p>
        </p:txBody>
      </p:sp>
      <p:sp>
        <p:nvSpPr>
          <p:cNvPr id="5" name="object 5"/>
          <p:cNvSpPr txBox="1"/>
          <p:nvPr/>
        </p:nvSpPr>
        <p:spPr>
          <a:xfrm>
            <a:off x="2310647" y="1291294"/>
            <a:ext cx="2919132" cy="2700453"/>
          </a:xfrm>
          <a:prstGeom prst="rect">
            <a:avLst/>
          </a:prstGeom>
        </p:spPr>
        <p:txBody>
          <a:bodyPr vert="horz" wrap="square" lIns="0" tIns="150719" rIns="0" bIns="0" rtlCol="0">
            <a:spAutoFit/>
          </a:bodyPr>
          <a:lstStyle/>
          <a:p>
            <a:pPr marL="33619">
              <a:spcBef>
                <a:spcPts val="1187"/>
              </a:spcBef>
            </a:pPr>
            <a:r>
              <a:rPr sz="2471" b="1" dirty="0">
                <a:solidFill>
                  <a:srgbClr val="CC0000"/>
                </a:solidFill>
                <a:latin typeface="Times New Roman"/>
                <a:cs typeface="Times New Roman"/>
              </a:rPr>
              <a:t>Solution</a:t>
            </a:r>
            <a:endParaRPr sz="2471">
              <a:latin typeface="Times New Roman"/>
              <a:cs typeface="Times New Roman"/>
            </a:endParaRPr>
          </a:p>
          <a:p>
            <a:pPr marL="86850">
              <a:spcBef>
                <a:spcPts val="1046"/>
              </a:spcBef>
            </a:pPr>
            <a:r>
              <a:rPr sz="2294" spc="-4" dirty="0">
                <a:solidFill>
                  <a:srgbClr val="650065"/>
                </a:solidFill>
                <a:latin typeface="Times New Roman"/>
                <a:cs typeface="Times New Roman"/>
              </a:rPr>
              <a:t>Size</a:t>
            </a:r>
            <a:r>
              <a:rPr sz="2294" spc="-18" dirty="0">
                <a:solidFill>
                  <a:srgbClr val="650065"/>
                </a:solidFill>
                <a:latin typeface="Times New Roman"/>
                <a:cs typeface="Times New Roman"/>
              </a:rPr>
              <a:t> </a:t>
            </a:r>
            <a:r>
              <a:rPr sz="2294" dirty="0">
                <a:solidFill>
                  <a:srgbClr val="650065"/>
                </a:solidFill>
                <a:latin typeface="Times New Roman"/>
                <a:cs typeface="Times New Roman"/>
              </a:rPr>
              <a:t>(S)</a:t>
            </a:r>
            <a:endParaRPr sz="2294">
              <a:latin typeface="Times New Roman"/>
              <a:cs typeface="Times New Roman"/>
            </a:endParaRPr>
          </a:p>
          <a:p>
            <a:pPr marL="86850" marR="26896">
              <a:lnSpc>
                <a:spcPts val="4138"/>
              </a:lnSpc>
              <a:spcBef>
                <a:spcPts val="361"/>
              </a:spcBef>
            </a:pPr>
            <a:r>
              <a:rPr sz="2294" spc="-4" dirty="0">
                <a:solidFill>
                  <a:srgbClr val="000099"/>
                </a:solidFill>
                <a:latin typeface="Times New Roman"/>
                <a:cs typeface="Times New Roman"/>
              </a:rPr>
              <a:t>Technology factor (C)  </a:t>
            </a:r>
            <a:r>
              <a:rPr sz="2294" spc="-4" dirty="0">
                <a:solidFill>
                  <a:srgbClr val="326500"/>
                </a:solidFill>
                <a:latin typeface="Times New Roman"/>
                <a:cs typeface="Times New Roman"/>
              </a:rPr>
              <a:t>Manpower buildup</a:t>
            </a:r>
            <a:r>
              <a:rPr sz="2294" spc="-44" dirty="0">
                <a:solidFill>
                  <a:srgbClr val="326500"/>
                </a:solidFill>
                <a:latin typeface="Times New Roman"/>
                <a:cs typeface="Times New Roman"/>
              </a:rPr>
              <a:t> </a:t>
            </a:r>
            <a:r>
              <a:rPr sz="2294" spc="-4" dirty="0">
                <a:solidFill>
                  <a:srgbClr val="326500"/>
                </a:solidFill>
                <a:latin typeface="Times New Roman"/>
                <a:cs typeface="Times New Roman"/>
              </a:rPr>
              <a:t>(D</a:t>
            </a:r>
            <a:r>
              <a:rPr sz="2250" spc="-6" baseline="-22875" dirty="0">
                <a:solidFill>
                  <a:srgbClr val="326500"/>
                </a:solidFill>
                <a:latin typeface="Times New Roman"/>
                <a:cs typeface="Times New Roman"/>
              </a:rPr>
              <a:t>o</a:t>
            </a:r>
            <a:r>
              <a:rPr sz="2294" spc="-4" dirty="0">
                <a:solidFill>
                  <a:srgbClr val="326500"/>
                </a:solidFill>
                <a:latin typeface="Times New Roman"/>
                <a:cs typeface="Times New Roman"/>
              </a:rPr>
              <a:t>)</a:t>
            </a:r>
            <a:endParaRPr sz="2294">
              <a:latin typeface="Times New Roman"/>
              <a:cs typeface="Times New Roman"/>
            </a:endParaRPr>
          </a:p>
          <a:p>
            <a:pPr marL="86850">
              <a:spcBef>
                <a:spcPts val="1752"/>
              </a:spcBef>
            </a:pPr>
            <a:r>
              <a:rPr sz="2294" dirty="0">
                <a:solidFill>
                  <a:srgbClr val="653200"/>
                </a:solidFill>
                <a:latin typeface="Times New Roman"/>
                <a:cs typeface="Times New Roman"/>
              </a:rPr>
              <a:t>Now</a:t>
            </a:r>
            <a:endParaRPr sz="2294">
              <a:latin typeface="Times New Roman"/>
              <a:cs typeface="Times New Roman"/>
            </a:endParaRPr>
          </a:p>
        </p:txBody>
      </p:sp>
      <p:sp>
        <p:nvSpPr>
          <p:cNvPr id="6" name="object 6"/>
          <p:cNvSpPr/>
          <p:nvPr/>
        </p:nvSpPr>
        <p:spPr>
          <a:xfrm>
            <a:off x="5459954" y="4695712"/>
            <a:ext cx="238125" cy="0"/>
          </a:xfrm>
          <a:custGeom>
            <a:avLst/>
            <a:gdLst/>
            <a:ahLst/>
            <a:cxnLst/>
            <a:rect l="l" t="t" r="r" b="b"/>
            <a:pathLst>
              <a:path w="269875">
                <a:moveTo>
                  <a:pt x="0" y="0"/>
                </a:moveTo>
                <a:lnTo>
                  <a:pt x="269747" y="0"/>
                </a:lnTo>
              </a:path>
            </a:pathLst>
          </a:custGeom>
          <a:ln w="13801">
            <a:solidFill>
              <a:srgbClr val="000000"/>
            </a:solidFill>
          </a:ln>
        </p:spPr>
        <p:txBody>
          <a:bodyPr wrap="square" lIns="0" tIns="0" rIns="0" bIns="0" rtlCol="0"/>
          <a:lstStyle/>
          <a:p>
            <a:endParaRPr sz="1588"/>
          </a:p>
        </p:txBody>
      </p:sp>
      <p:sp>
        <p:nvSpPr>
          <p:cNvPr id="7" name="object 7"/>
          <p:cNvSpPr txBox="1"/>
          <p:nvPr/>
        </p:nvSpPr>
        <p:spPr>
          <a:xfrm>
            <a:off x="6560818" y="4659523"/>
            <a:ext cx="108696" cy="218484"/>
          </a:xfrm>
          <a:prstGeom prst="rect">
            <a:avLst/>
          </a:prstGeom>
        </p:spPr>
        <p:txBody>
          <a:bodyPr vert="horz" wrap="square" lIns="0" tIns="14568" rIns="0" bIns="0" rtlCol="0">
            <a:spAutoFit/>
          </a:bodyPr>
          <a:lstStyle/>
          <a:p>
            <a:pPr marL="11206">
              <a:spcBef>
                <a:spcPts val="115"/>
              </a:spcBef>
            </a:pPr>
            <a:r>
              <a:rPr sz="1324" i="1" spc="13" dirty="0">
                <a:latin typeface="Times New Roman"/>
                <a:cs typeface="Times New Roman"/>
              </a:rPr>
              <a:t>d</a:t>
            </a:r>
            <a:endParaRPr sz="1324">
              <a:latin typeface="Times New Roman"/>
              <a:cs typeface="Times New Roman"/>
            </a:endParaRPr>
          </a:p>
        </p:txBody>
      </p:sp>
      <p:sp>
        <p:nvSpPr>
          <p:cNvPr id="8" name="object 8"/>
          <p:cNvSpPr txBox="1"/>
          <p:nvPr/>
        </p:nvSpPr>
        <p:spPr>
          <a:xfrm>
            <a:off x="5459505" y="4692969"/>
            <a:ext cx="219075" cy="367189"/>
          </a:xfrm>
          <a:prstGeom prst="rect">
            <a:avLst/>
          </a:prstGeom>
        </p:spPr>
        <p:txBody>
          <a:bodyPr vert="horz" wrap="square" lIns="0" tIns="14007" rIns="0" bIns="0" rtlCol="0">
            <a:spAutoFit/>
          </a:bodyPr>
          <a:lstStyle/>
          <a:p>
            <a:pPr marL="11206">
              <a:spcBef>
                <a:spcPts val="110"/>
              </a:spcBef>
            </a:pPr>
            <a:r>
              <a:rPr sz="2294" i="1" spc="13" dirty="0">
                <a:latin typeface="Times New Roman"/>
                <a:cs typeface="Times New Roman"/>
              </a:rPr>
              <a:t>C</a:t>
            </a:r>
            <a:endParaRPr sz="2294">
              <a:latin typeface="Times New Roman"/>
              <a:cs typeface="Times New Roman"/>
            </a:endParaRPr>
          </a:p>
        </p:txBody>
      </p:sp>
      <p:sp>
        <p:nvSpPr>
          <p:cNvPr id="9" name="object 9"/>
          <p:cNvSpPr txBox="1"/>
          <p:nvPr/>
        </p:nvSpPr>
        <p:spPr>
          <a:xfrm>
            <a:off x="5465331" y="4331243"/>
            <a:ext cx="1419785" cy="367189"/>
          </a:xfrm>
          <a:prstGeom prst="rect">
            <a:avLst/>
          </a:prstGeom>
        </p:spPr>
        <p:txBody>
          <a:bodyPr vert="horz" wrap="square" lIns="0" tIns="14007" rIns="0" bIns="0" rtlCol="0">
            <a:spAutoFit/>
          </a:bodyPr>
          <a:lstStyle/>
          <a:p>
            <a:pPr marL="33619">
              <a:spcBef>
                <a:spcPts val="110"/>
              </a:spcBef>
              <a:tabLst>
                <a:tab pos="308739" algn="l"/>
              </a:tabLst>
            </a:pPr>
            <a:r>
              <a:rPr sz="3441" i="1" spc="13" baseline="10683" dirty="0">
                <a:latin typeface="Times New Roman"/>
                <a:cs typeface="Times New Roman"/>
              </a:rPr>
              <a:t>S	</a:t>
            </a:r>
            <a:r>
              <a:rPr sz="3441" spc="13" baseline="-25641" dirty="0">
                <a:latin typeface="Symbol"/>
                <a:cs typeface="Symbol"/>
              </a:rPr>
              <a:t></a:t>
            </a:r>
            <a:r>
              <a:rPr sz="3441" spc="13" baseline="-25641" dirty="0">
                <a:latin typeface="Times New Roman"/>
                <a:cs typeface="Times New Roman"/>
              </a:rPr>
              <a:t> </a:t>
            </a:r>
            <a:r>
              <a:rPr sz="3441" i="1" spc="139" baseline="-25641" dirty="0">
                <a:latin typeface="Times New Roman"/>
                <a:cs typeface="Times New Roman"/>
              </a:rPr>
              <a:t>K</a:t>
            </a:r>
            <a:r>
              <a:rPr sz="1324" spc="93" dirty="0">
                <a:latin typeface="Times New Roman"/>
                <a:cs typeface="Times New Roman"/>
              </a:rPr>
              <a:t>1/</a:t>
            </a:r>
            <a:r>
              <a:rPr sz="1324" spc="-190" dirty="0">
                <a:latin typeface="Times New Roman"/>
                <a:cs typeface="Times New Roman"/>
              </a:rPr>
              <a:t> </a:t>
            </a:r>
            <a:r>
              <a:rPr sz="1324" spc="9" dirty="0">
                <a:latin typeface="Times New Roman"/>
                <a:cs typeface="Times New Roman"/>
              </a:rPr>
              <a:t>3</a:t>
            </a:r>
            <a:r>
              <a:rPr sz="3441" i="1" spc="13" baseline="-25641" dirty="0">
                <a:latin typeface="Times New Roman"/>
                <a:cs typeface="Times New Roman"/>
              </a:rPr>
              <a:t>t</a:t>
            </a:r>
            <a:r>
              <a:rPr sz="3441" i="1" spc="-522" baseline="-25641" dirty="0">
                <a:latin typeface="Times New Roman"/>
                <a:cs typeface="Times New Roman"/>
              </a:rPr>
              <a:t> </a:t>
            </a:r>
            <a:r>
              <a:rPr sz="1324" spc="13" dirty="0">
                <a:latin typeface="Times New Roman"/>
                <a:cs typeface="Times New Roman"/>
              </a:rPr>
              <a:t>4</a:t>
            </a:r>
            <a:r>
              <a:rPr sz="1324" spc="-190" dirty="0">
                <a:latin typeface="Times New Roman"/>
                <a:cs typeface="Times New Roman"/>
              </a:rPr>
              <a:t> </a:t>
            </a:r>
            <a:r>
              <a:rPr sz="1324" spc="4" dirty="0">
                <a:latin typeface="Times New Roman"/>
                <a:cs typeface="Times New Roman"/>
              </a:rPr>
              <a:t>/</a:t>
            </a:r>
            <a:r>
              <a:rPr sz="1324" spc="-176" dirty="0">
                <a:latin typeface="Times New Roman"/>
                <a:cs typeface="Times New Roman"/>
              </a:rPr>
              <a:t> </a:t>
            </a:r>
            <a:r>
              <a:rPr sz="1324" spc="13" dirty="0">
                <a:latin typeface="Times New Roman"/>
                <a:cs typeface="Times New Roman"/>
              </a:rPr>
              <a:t>3</a:t>
            </a:r>
            <a:endParaRPr sz="1324">
              <a:latin typeface="Times New Roman"/>
              <a:cs typeface="Times New Roman"/>
            </a:endParaRPr>
          </a:p>
        </p:txBody>
      </p:sp>
      <p:sp>
        <p:nvSpPr>
          <p:cNvPr id="10" name="object 10"/>
          <p:cNvSpPr/>
          <p:nvPr/>
        </p:nvSpPr>
        <p:spPr>
          <a:xfrm>
            <a:off x="5207148" y="5669279"/>
            <a:ext cx="239806" cy="0"/>
          </a:xfrm>
          <a:custGeom>
            <a:avLst/>
            <a:gdLst/>
            <a:ahLst/>
            <a:cxnLst/>
            <a:rect l="l" t="t" r="r" b="b"/>
            <a:pathLst>
              <a:path w="271779">
                <a:moveTo>
                  <a:pt x="0" y="0"/>
                </a:moveTo>
                <a:lnTo>
                  <a:pt x="271271" y="0"/>
                </a:lnTo>
              </a:path>
            </a:pathLst>
          </a:custGeom>
          <a:ln w="13898">
            <a:solidFill>
              <a:srgbClr val="000000"/>
            </a:solidFill>
          </a:ln>
        </p:spPr>
        <p:txBody>
          <a:bodyPr wrap="square" lIns="0" tIns="0" rIns="0" bIns="0" rtlCol="0"/>
          <a:lstStyle/>
          <a:p>
            <a:endParaRPr sz="1588"/>
          </a:p>
        </p:txBody>
      </p:sp>
      <p:sp>
        <p:nvSpPr>
          <p:cNvPr id="11" name="object 11"/>
          <p:cNvSpPr txBox="1"/>
          <p:nvPr/>
        </p:nvSpPr>
        <p:spPr>
          <a:xfrm>
            <a:off x="5592631" y="5195388"/>
            <a:ext cx="108696" cy="219049"/>
          </a:xfrm>
          <a:prstGeom prst="rect">
            <a:avLst/>
          </a:prstGeom>
        </p:spPr>
        <p:txBody>
          <a:bodyPr vert="horz" wrap="square" lIns="0" tIns="15128" rIns="0" bIns="0" rtlCol="0">
            <a:spAutoFit/>
          </a:bodyPr>
          <a:lstStyle/>
          <a:p>
            <a:pPr marL="11206">
              <a:spcBef>
                <a:spcPts val="119"/>
              </a:spcBef>
            </a:pPr>
            <a:r>
              <a:rPr sz="1324" spc="13" dirty="0">
                <a:latin typeface="Times New Roman"/>
                <a:cs typeface="Times New Roman"/>
              </a:rPr>
              <a:t>3</a:t>
            </a:r>
            <a:endParaRPr sz="1324">
              <a:latin typeface="Times New Roman"/>
              <a:cs typeface="Times New Roman"/>
            </a:endParaRPr>
          </a:p>
        </p:txBody>
      </p:sp>
      <p:sp>
        <p:nvSpPr>
          <p:cNvPr id="12" name="object 12"/>
          <p:cNvSpPr txBox="1"/>
          <p:nvPr/>
        </p:nvSpPr>
        <p:spPr>
          <a:xfrm>
            <a:off x="6301290" y="5633762"/>
            <a:ext cx="108696" cy="219049"/>
          </a:xfrm>
          <a:prstGeom prst="rect">
            <a:avLst/>
          </a:prstGeom>
        </p:spPr>
        <p:txBody>
          <a:bodyPr vert="horz" wrap="square" lIns="0" tIns="15128" rIns="0" bIns="0" rtlCol="0">
            <a:spAutoFit/>
          </a:bodyPr>
          <a:lstStyle/>
          <a:p>
            <a:pPr marL="11206">
              <a:spcBef>
                <a:spcPts val="119"/>
              </a:spcBef>
            </a:pPr>
            <a:r>
              <a:rPr sz="1324" i="1" spc="13" dirty="0">
                <a:latin typeface="Times New Roman"/>
                <a:cs typeface="Times New Roman"/>
              </a:rPr>
              <a:t>d</a:t>
            </a:r>
            <a:endParaRPr sz="1324">
              <a:latin typeface="Times New Roman"/>
              <a:cs typeface="Times New Roman"/>
            </a:endParaRPr>
          </a:p>
        </p:txBody>
      </p:sp>
      <p:sp>
        <p:nvSpPr>
          <p:cNvPr id="13" name="object 13"/>
          <p:cNvSpPr txBox="1"/>
          <p:nvPr/>
        </p:nvSpPr>
        <p:spPr>
          <a:xfrm>
            <a:off x="5749064" y="5436779"/>
            <a:ext cx="704850" cy="368321"/>
          </a:xfrm>
          <a:prstGeom prst="rect">
            <a:avLst/>
          </a:prstGeom>
        </p:spPr>
        <p:txBody>
          <a:bodyPr vert="horz" wrap="square" lIns="0" tIns="15128" rIns="0" bIns="0" rtlCol="0">
            <a:spAutoFit/>
          </a:bodyPr>
          <a:lstStyle/>
          <a:p>
            <a:pPr marL="33619">
              <a:spcBef>
                <a:spcPts val="119"/>
              </a:spcBef>
            </a:pPr>
            <a:r>
              <a:rPr sz="2294" spc="13" dirty="0">
                <a:latin typeface="Symbol"/>
                <a:cs typeface="Symbol"/>
              </a:rPr>
              <a:t></a:t>
            </a:r>
            <a:r>
              <a:rPr sz="2294" spc="13" dirty="0">
                <a:latin typeface="Times New Roman"/>
                <a:cs typeface="Times New Roman"/>
              </a:rPr>
              <a:t> </a:t>
            </a:r>
            <a:r>
              <a:rPr sz="2294" i="1" spc="13" dirty="0">
                <a:latin typeface="Times New Roman"/>
                <a:cs typeface="Times New Roman"/>
              </a:rPr>
              <a:t>Kt</a:t>
            </a:r>
            <a:r>
              <a:rPr sz="2294" i="1" spc="-361" dirty="0">
                <a:latin typeface="Times New Roman"/>
                <a:cs typeface="Times New Roman"/>
              </a:rPr>
              <a:t> </a:t>
            </a:r>
            <a:r>
              <a:rPr sz="1985" spc="19" baseline="44444" dirty="0">
                <a:latin typeface="Times New Roman"/>
                <a:cs typeface="Times New Roman"/>
              </a:rPr>
              <a:t>4</a:t>
            </a:r>
            <a:endParaRPr sz="1985" baseline="44444">
              <a:latin typeface="Times New Roman"/>
              <a:cs typeface="Times New Roman"/>
            </a:endParaRPr>
          </a:p>
        </p:txBody>
      </p:sp>
      <p:sp>
        <p:nvSpPr>
          <p:cNvPr id="14" name="object 14"/>
          <p:cNvSpPr txBox="1"/>
          <p:nvPr/>
        </p:nvSpPr>
        <p:spPr>
          <a:xfrm>
            <a:off x="5043990" y="5460984"/>
            <a:ext cx="563656" cy="368321"/>
          </a:xfrm>
          <a:prstGeom prst="rect">
            <a:avLst/>
          </a:prstGeom>
        </p:spPr>
        <p:txBody>
          <a:bodyPr vert="horz" wrap="square" lIns="0" tIns="15128" rIns="0" bIns="0" rtlCol="0">
            <a:spAutoFit/>
          </a:bodyPr>
          <a:lstStyle/>
          <a:p>
            <a:pPr marL="11206">
              <a:spcBef>
                <a:spcPts val="119"/>
              </a:spcBef>
              <a:tabLst>
                <a:tab pos="438734" algn="l"/>
              </a:tabLst>
            </a:pPr>
            <a:r>
              <a:rPr sz="2294" spc="-1403" dirty="0">
                <a:latin typeface="Verdana"/>
                <a:cs typeface="Verdana"/>
              </a:rPr>
              <a:t>	</a:t>
            </a:r>
            <a:endParaRPr sz="2294">
              <a:latin typeface="Verdana"/>
              <a:cs typeface="Verdana"/>
            </a:endParaRPr>
          </a:p>
        </p:txBody>
      </p:sp>
      <p:sp>
        <p:nvSpPr>
          <p:cNvPr id="15" name="object 15"/>
          <p:cNvSpPr txBox="1"/>
          <p:nvPr/>
        </p:nvSpPr>
        <p:spPr>
          <a:xfrm>
            <a:off x="5021578" y="5703030"/>
            <a:ext cx="608479" cy="368321"/>
          </a:xfrm>
          <a:prstGeom prst="rect">
            <a:avLst/>
          </a:prstGeom>
        </p:spPr>
        <p:txBody>
          <a:bodyPr vert="horz" wrap="square" lIns="0" tIns="15128" rIns="0" bIns="0" rtlCol="0">
            <a:spAutoFit/>
          </a:bodyPr>
          <a:lstStyle/>
          <a:p>
            <a:pPr marL="33619">
              <a:spcBef>
                <a:spcPts val="119"/>
              </a:spcBef>
            </a:pPr>
            <a:r>
              <a:rPr sz="2294" spc="-1403" dirty="0">
                <a:latin typeface="Verdana"/>
                <a:cs typeface="Verdana"/>
              </a:rPr>
              <a:t></a:t>
            </a:r>
            <a:r>
              <a:rPr sz="2294" spc="-449" dirty="0">
                <a:latin typeface="Verdana"/>
                <a:cs typeface="Verdana"/>
              </a:rPr>
              <a:t> </a:t>
            </a:r>
            <a:r>
              <a:rPr sz="3441" i="1" spc="26" baseline="6410" dirty="0">
                <a:latin typeface="Times New Roman"/>
                <a:cs typeface="Times New Roman"/>
              </a:rPr>
              <a:t>C</a:t>
            </a:r>
            <a:r>
              <a:rPr sz="3441" i="1" spc="-112" baseline="6410" dirty="0">
                <a:latin typeface="Times New Roman"/>
                <a:cs typeface="Times New Roman"/>
              </a:rPr>
              <a:t> </a:t>
            </a:r>
            <a:r>
              <a:rPr sz="2294" spc="-1403" dirty="0">
                <a:latin typeface="Verdana"/>
                <a:cs typeface="Verdana"/>
              </a:rPr>
              <a:t></a:t>
            </a:r>
            <a:endParaRPr sz="2294">
              <a:latin typeface="Verdana"/>
              <a:cs typeface="Verdana"/>
            </a:endParaRPr>
          </a:p>
        </p:txBody>
      </p:sp>
      <p:sp>
        <p:nvSpPr>
          <p:cNvPr id="16" name="object 16"/>
          <p:cNvSpPr txBox="1"/>
          <p:nvPr/>
        </p:nvSpPr>
        <p:spPr>
          <a:xfrm>
            <a:off x="5043990" y="5272725"/>
            <a:ext cx="563656" cy="368321"/>
          </a:xfrm>
          <a:prstGeom prst="rect">
            <a:avLst/>
          </a:prstGeom>
        </p:spPr>
        <p:txBody>
          <a:bodyPr vert="horz" wrap="square" lIns="0" tIns="15128" rIns="0" bIns="0" rtlCol="0">
            <a:spAutoFit/>
          </a:bodyPr>
          <a:lstStyle/>
          <a:p>
            <a:pPr marL="11206">
              <a:spcBef>
                <a:spcPts val="119"/>
              </a:spcBef>
            </a:pPr>
            <a:r>
              <a:rPr sz="2294" spc="-1403" dirty="0">
                <a:latin typeface="Verdana"/>
                <a:cs typeface="Verdana"/>
              </a:rPr>
              <a:t></a:t>
            </a:r>
            <a:r>
              <a:rPr sz="2294" spc="-238" dirty="0">
                <a:latin typeface="Verdana"/>
                <a:cs typeface="Verdana"/>
              </a:rPr>
              <a:t> </a:t>
            </a:r>
            <a:r>
              <a:rPr sz="3441" i="1" spc="19" baseline="4273" dirty="0">
                <a:latin typeface="Times New Roman"/>
                <a:cs typeface="Times New Roman"/>
              </a:rPr>
              <a:t>S</a:t>
            </a:r>
            <a:r>
              <a:rPr sz="3441" i="1" spc="125" baseline="4273" dirty="0">
                <a:latin typeface="Times New Roman"/>
                <a:cs typeface="Times New Roman"/>
              </a:rPr>
              <a:t> </a:t>
            </a:r>
            <a:r>
              <a:rPr sz="2294" spc="-1403" dirty="0">
                <a:latin typeface="Verdana"/>
                <a:cs typeface="Verdana"/>
              </a:rPr>
              <a:t></a:t>
            </a:r>
            <a:endParaRPr sz="2294">
              <a:latin typeface="Verdana"/>
              <a:cs typeface="Verdana"/>
            </a:endParaRPr>
          </a:p>
        </p:txBody>
      </p:sp>
      <p:sp>
        <p:nvSpPr>
          <p:cNvPr id="17" name="object 17"/>
          <p:cNvSpPr txBox="1">
            <a:spLocks noGrp="1"/>
          </p:cNvSpPr>
          <p:nvPr>
            <p:ph type="title"/>
          </p:nvPr>
        </p:nvSpPr>
        <p:spPr>
          <a:xfrm>
            <a:off x="1343864" y="582919"/>
            <a:ext cx="717449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8" name="object 1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9" name="object 1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175</a:t>
            </a:r>
            <a:endParaRPr sz="1235">
              <a:latin typeface="Arial"/>
              <a:cs typeface="Arial"/>
            </a:endParaRPr>
          </a:p>
        </p:txBody>
      </p:sp>
    </p:spTree>
    <p:extLst>
      <p:ext uri="{BB962C8B-B14F-4D97-AF65-F5344CB8AC3E}">
        <p14:creationId xmlns:p14="http://schemas.microsoft.com/office/powerpoint/2010/main" val="398436340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20234" y="1901400"/>
            <a:ext cx="273424" cy="0"/>
          </a:xfrm>
          <a:custGeom>
            <a:avLst/>
            <a:gdLst/>
            <a:ahLst/>
            <a:cxnLst/>
            <a:rect l="l" t="t" r="r" b="b"/>
            <a:pathLst>
              <a:path w="309879">
                <a:moveTo>
                  <a:pt x="0" y="0"/>
                </a:moveTo>
                <a:lnTo>
                  <a:pt x="309360" y="0"/>
                </a:lnTo>
              </a:path>
            </a:pathLst>
          </a:custGeom>
          <a:ln w="14093">
            <a:solidFill>
              <a:srgbClr val="000000"/>
            </a:solidFill>
          </a:ln>
        </p:spPr>
        <p:txBody>
          <a:bodyPr wrap="square" lIns="0" tIns="0" rIns="0" bIns="0" rtlCol="0"/>
          <a:lstStyle/>
          <a:p>
            <a:endParaRPr sz="1588"/>
          </a:p>
        </p:txBody>
      </p:sp>
      <p:sp>
        <p:nvSpPr>
          <p:cNvPr id="3" name="object 3"/>
          <p:cNvSpPr txBox="1"/>
          <p:nvPr/>
        </p:nvSpPr>
        <p:spPr>
          <a:xfrm>
            <a:off x="5121983" y="2097965"/>
            <a:ext cx="109818" cy="221822"/>
          </a:xfrm>
          <a:prstGeom prst="rect">
            <a:avLst/>
          </a:prstGeom>
        </p:spPr>
        <p:txBody>
          <a:bodyPr vert="horz" wrap="square" lIns="0" tIns="11206" rIns="0" bIns="0" rtlCol="0">
            <a:spAutoFit/>
          </a:bodyPr>
          <a:lstStyle/>
          <a:p>
            <a:pPr marL="11206">
              <a:spcBef>
                <a:spcPts val="88"/>
              </a:spcBef>
            </a:pPr>
            <a:r>
              <a:rPr sz="1368" i="1" dirty="0">
                <a:latin typeface="Times New Roman"/>
                <a:cs typeface="Times New Roman"/>
              </a:rPr>
              <a:t>d</a:t>
            </a:r>
            <a:endParaRPr sz="1368">
              <a:latin typeface="Times New Roman"/>
              <a:cs typeface="Times New Roman"/>
            </a:endParaRPr>
          </a:p>
        </p:txBody>
      </p:sp>
      <p:sp>
        <p:nvSpPr>
          <p:cNvPr id="4" name="object 4"/>
          <p:cNvSpPr txBox="1"/>
          <p:nvPr/>
        </p:nvSpPr>
        <p:spPr>
          <a:xfrm>
            <a:off x="4582756" y="1865331"/>
            <a:ext cx="109818" cy="221822"/>
          </a:xfrm>
          <a:prstGeom prst="rect">
            <a:avLst/>
          </a:prstGeom>
        </p:spPr>
        <p:txBody>
          <a:bodyPr vert="horz" wrap="square" lIns="0" tIns="11206" rIns="0" bIns="0" rtlCol="0">
            <a:spAutoFit/>
          </a:bodyPr>
          <a:lstStyle/>
          <a:p>
            <a:pPr marL="11206">
              <a:spcBef>
                <a:spcPts val="88"/>
              </a:spcBef>
            </a:pPr>
            <a:r>
              <a:rPr sz="1368" i="1" dirty="0">
                <a:latin typeface="Times New Roman"/>
                <a:cs typeface="Times New Roman"/>
              </a:rPr>
              <a:t>o</a:t>
            </a:r>
            <a:endParaRPr sz="1368">
              <a:latin typeface="Times New Roman"/>
              <a:cs typeface="Times New Roman"/>
            </a:endParaRPr>
          </a:p>
        </p:txBody>
      </p:sp>
      <p:sp>
        <p:nvSpPr>
          <p:cNvPr id="5" name="object 5"/>
          <p:cNvSpPr txBox="1"/>
          <p:nvPr/>
        </p:nvSpPr>
        <p:spPr>
          <a:xfrm>
            <a:off x="5006787" y="1766495"/>
            <a:ext cx="263338" cy="372288"/>
          </a:xfrm>
          <a:prstGeom prst="rect">
            <a:avLst/>
          </a:prstGeom>
        </p:spPr>
        <p:txBody>
          <a:bodyPr vert="horz" wrap="square" lIns="0" tIns="12326" rIns="0" bIns="0" rtlCol="0">
            <a:spAutoFit/>
          </a:bodyPr>
          <a:lstStyle/>
          <a:p>
            <a:pPr marL="33619">
              <a:spcBef>
                <a:spcPts val="97"/>
              </a:spcBef>
            </a:pPr>
            <a:r>
              <a:rPr sz="3508" i="1" baseline="-25157" dirty="0">
                <a:latin typeface="Times New Roman"/>
                <a:cs typeface="Times New Roman"/>
              </a:rPr>
              <a:t>t</a:t>
            </a:r>
            <a:r>
              <a:rPr sz="3508" i="1" spc="-628" baseline="-25157" dirty="0">
                <a:latin typeface="Times New Roman"/>
                <a:cs typeface="Times New Roman"/>
              </a:rPr>
              <a:t> </a:t>
            </a:r>
            <a:r>
              <a:rPr sz="1368" dirty="0">
                <a:latin typeface="Times New Roman"/>
                <a:cs typeface="Times New Roman"/>
              </a:rPr>
              <a:t>3</a:t>
            </a:r>
            <a:endParaRPr sz="1368">
              <a:latin typeface="Times New Roman"/>
              <a:cs typeface="Times New Roman"/>
            </a:endParaRPr>
          </a:p>
        </p:txBody>
      </p:sp>
      <p:sp>
        <p:nvSpPr>
          <p:cNvPr id="6" name="object 6"/>
          <p:cNvSpPr txBox="1"/>
          <p:nvPr/>
        </p:nvSpPr>
        <p:spPr>
          <a:xfrm>
            <a:off x="2455432" y="1666986"/>
            <a:ext cx="2158253" cy="372225"/>
          </a:xfrm>
          <a:prstGeom prst="rect">
            <a:avLst/>
          </a:prstGeom>
        </p:spPr>
        <p:txBody>
          <a:bodyPr vert="horz" wrap="square" lIns="0" tIns="12326" rIns="0" bIns="0" rtlCol="0">
            <a:spAutoFit/>
          </a:bodyPr>
          <a:lstStyle/>
          <a:p>
            <a:pPr marL="11206">
              <a:spcBef>
                <a:spcPts val="97"/>
              </a:spcBef>
              <a:tabLst>
                <a:tab pos="1931437" algn="l"/>
              </a:tabLst>
            </a:pPr>
            <a:r>
              <a:rPr sz="2338" i="1" spc="4" dirty="0">
                <a:latin typeface="Times New Roman"/>
                <a:cs typeface="Times New Roman"/>
              </a:rPr>
              <a:t>A</a:t>
            </a:r>
            <a:r>
              <a:rPr sz="2338" i="1" dirty="0">
                <a:latin typeface="Times New Roman"/>
                <a:cs typeface="Times New Roman"/>
              </a:rPr>
              <a:t>ls</a:t>
            </a:r>
            <a:r>
              <a:rPr sz="2338" i="1" spc="4" dirty="0">
                <a:latin typeface="Times New Roman"/>
                <a:cs typeface="Times New Roman"/>
              </a:rPr>
              <a:t>o </a:t>
            </a:r>
            <a:r>
              <a:rPr sz="2338" i="1" dirty="0">
                <a:latin typeface="Times New Roman"/>
                <a:cs typeface="Times New Roman"/>
              </a:rPr>
              <a:t>w</a:t>
            </a:r>
            <a:r>
              <a:rPr sz="2338" i="1" spc="4" dirty="0">
                <a:latin typeface="Times New Roman"/>
                <a:cs typeface="Times New Roman"/>
              </a:rPr>
              <a:t>e</a:t>
            </a:r>
            <a:r>
              <a:rPr sz="2338" i="1" spc="-44" dirty="0">
                <a:latin typeface="Times New Roman"/>
                <a:cs typeface="Times New Roman"/>
              </a:rPr>
              <a:t> </a:t>
            </a:r>
            <a:r>
              <a:rPr sz="2338" i="1" spc="9" dirty="0">
                <a:latin typeface="Times New Roman"/>
                <a:cs typeface="Times New Roman"/>
              </a:rPr>
              <a:t>k</a:t>
            </a:r>
            <a:r>
              <a:rPr sz="2338" i="1" spc="4" dirty="0">
                <a:latin typeface="Times New Roman"/>
                <a:cs typeface="Times New Roman"/>
              </a:rPr>
              <a:t>now</a:t>
            </a:r>
            <a:r>
              <a:rPr sz="2338" i="1" dirty="0">
                <a:latin typeface="Times New Roman"/>
                <a:cs typeface="Times New Roman"/>
              </a:rPr>
              <a:t>	</a:t>
            </a:r>
            <a:r>
              <a:rPr sz="2338" i="1" spc="4" dirty="0">
                <a:latin typeface="Times New Roman"/>
                <a:cs typeface="Times New Roman"/>
              </a:rPr>
              <a:t>D</a:t>
            </a:r>
            <a:endParaRPr sz="2338">
              <a:latin typeface="Times New Roman"/>
              <a:cs typeface="Times New Roman"/>
            </a:endParaRPr>
          </a:p>
        </p:txBody>
      </p:sp>
      <p:sp>
        <p:nvSpPr>
          <p:cNvPr id="7" name="object 7"/>
          <p:cNvSpPr txBox="1"/>
          <p:nvPr/>
        </p:nvSpPr>
        <p:spPr>
          <a:xfrm>
            <a:off x="4748604" y="1478728"/>
            <a:ext cx="533960" cy="372288"/>
          </a:xfrm>
          <a:prstGeom prst="rect">
            <a:avLst/>
          </a:prstGeom>
        </p:spPr>
        <p:txBody>
          <a:bodyPr vert="horz" wrap="square" lIns="0" tIns="12326" rIns="0" bIns="0" rtlCol="0">
            <a:spAutoFit/>
          </a:bodyPr>
          <a:lstStyle/>
          <a:p>
            <a:pPr marL="33619">
              <a:spcBef>
                <a:spcPts val="97"/>
              </a:spcBef>
            </a:pPr>
            <a:r>
              <a:rPr sz="3508" spc="6" baseline="-35639" dirty="0">
                <a:latin typeface="Symbol"/>
                <a:cs typeface="Symbol"/>
              </a:rPr>
              <a:t></a:t>
            </a:r>
            <a:r>
              <a:rPr sz="3508" spc="251" baseline="-35639" dirty="0">
                <a:latin typeface="Times New Roman"/>
                <a:cs typeface="Times New Roman"/>
              </a:rPr>
              <a:t> </a:t>
            </a:r>
            <a:r>
              <a:rPr sz="2338" i="1" spc="4" dirty="0">
                <a:latin typeface="Times New Roman"/>
                <a:cs typeface="Times New Roman"/>
              </a:rPr>
              <a:t>K</a:t>
            </a:r>
            <a:endParaRPr sz="2338">
              <a:latin typeface="Times New Roman"/>
              <a:cs typeface="Times New Roman"/>
            </a:endParaRPr>
          </a:p>
        </p:txBody>
      </p:sp>
      <p:sp>
        <p:nvSpPr>
          <p:cNvPr id="8" name="object 8"/>
          <p:cNvSpPr/>
          <p:nvPr/>
        </p:nvSpPr>
        <p:spPr>
          <a:xfrm>
            <a:off x="4712290" y="3329473"/>
            <a:ext cx="172571" cy="0"/>
          </a:xfrm>
          <a:custGeom>
            <a:avLst/>
            <a:gdLst/>
            <a:ahLst/>
            <a:cxnLst/>
            <a:rect l="l" t="t" r="r" b="b"/>
            <a:pathLst>
              <a:path w="195579">
                <a:moveTo>
                  <a:pt x="0" y="0"/>
                </a:moveTo>
                <a:lnTo>
                  <a:pt x="195067" y="0"/>
                </a:lnTo>
              </a:path>
            </a:pathLst>
          </a:custGeom>
          <a:ln w="12289">
            <a:solidFill>
              <a:srgbClr val="000000"/>
            </a:solidFill>
          </a:ln>
        </p:spPr>
        <p:txBody>
          <a:bodyPr wrap="square" lIns="0" tIns="0" rIns="0" bIns="0" rtlCol="0"/>
          <a:lstStyle/>
          <a:p>
            <a:endParaRPr sz="1588"/>
          </a:p>
        </p:txBody>
      </p:sp>
      <p:sp>
        <p:nvSpPr>
          <p:cNvPr id="9" name="object 9"/>
          <p:cNvSpPr txBox="1"/>
          <p:nvPr/>
        </p:nvSpPr>
        <p:spPr>
          <a:xfrm>
            <a:off x="5581872" y="3113964"/>
            <a:ext cx="98612" cy="195136"/>
          </a:xfrm>
          <a:prstGeom prst="rect">
            <a:avLst/>
          </a:prstGeom>
        </p:spPr>
        <p:txBody>
          <a:bodyPr vert="horz" wrap="square" lIns="0" tIns="11766" rIns="0" bIns="0" rtlCol="0">
            <a:spAutoFit/>
          </a:bodyPr>
          <a:lstStyle/>
          <a:p>
            <a:pPr marL="11206">
              <a:spcBef>
                <a:spcPts val="93"/>
              </a:spcBef>
            </a:pPr>
            <a:r>
              <a:rPr sz="1191" dirty="0">
                <a:latin typeface="Times New Roman"/>
                <a:cs typeface="Times New Roman"/>
              </a:rPr>
              <a:t>7</a:t>
            </a:r>
            <a:endParaRPr sz="1191">
              <a:latin typeface="Times New Roman"/>
              <a:cs typeface="Times New Roman"/>
            </a:endParaRPr>
          </a:p>
        </p:txBody>
      </p:sp>
      <p:sp>
        <p:nvSpPr>
          <p:cNvPr id="10" name="object 10"/>
          <p:cNvSpPr txBox="1"/>
          <p:nvPr/>
        </p:nvSpPr>
        <p:spPr>
          <a:xfrm>
            <a:off x="4987512" y="2909568"/>
            <a:ext cx="98612" cy="195136"/>
          </a:xfrm>
          <a:prstGeom prst="rect">
            <a:avLst/>
          </a:prstGeom>
        </p:spPr>
        <p:txBody>
          <a:bodyPr vert="horz" wrap="square" lIns="0" tIns="11766" rIns="0" bIns="0" rtlCol="0">
            <a:spAutoFit/>
          </a:bodyPr>
          <a:lstStyle/>
          <a:p>
            <a:pPr marL="11206">
              <a:spcBef>
                <a:spcPts val="93"/>
              </a:spcBef>
            </a:pPr>
            <a:r>
              <a:rPr sz="1191" dirty="0">
                <a:latin typeface="Times New Roman"/>
                <a:cs typeface="Times New Roman"/>
              </a:rPr>
              <a:t>3</a:t>
            </a:r>
            <a:endParaRPr sz="1191">
              <a:latin typeface="Times New Roman"/>
              <a:cs typeface="Times New Roman"/>
            </a:endParaRPr>
          </a:p>
        </p:txBody>
      </p:sp>
      <p:sp>
        <p:nvSpPr>
          <p:cNvPr id="11" name="object 11"/>
          <p:cNvSpPr txBox="1"/>
          <p:nvPr/>
        </p:nvSpPr>
        <p:spPr>
          <a:xfrm>
            <a:off x="5435300" y="3296844"/>
            <a:ext cx="233082" cy="195136"/>
          </a:xfrm>
          <a:prstGeom prst="rect">
            <a:avLst/>
          </a:prstGeom>
        </p:spPr>
        <p:txBody>
          <a:bodyPr vert="horz" wrap="square" lIns="0" tIns="11766" rIns="0" bIns="0" rtlCol="0">
            <a:spAutoFit/>
          </a:bodyPr>
          <a:lstStyle/>
          <a:p>
            <a:pPr marL="11206">
              <a:spcBef>
                <a:spcPts val="93"/>
              </a:spcBef>
            </a:pPr>
            <a:r>
              <a:rPr sz="1191" i="1" dirty="0">
                <a:latin typeface="Times New Roman"/>
                <a:cs typeface="Times New Roman"/>
              </a:rPr>
              <a:t>o</a:t>
            </a:r>
            <a:r>
              <a:rPr sz="1191" i="1" spc="88" dirty="0">
                <a:latin typeface="Times New Roman"/>
                <a:cs typeface="Times New Roman"/>
              </a:rPr>
              <a:t> </a:t>
            </a:r>
            <a:r>
              <a:rPr sz="1191" i="1" dirty="0">
                <a:latin typeface="Times New Roman"/>
                <a:cs typeface="Times New Roman"/>
              </a:rPr>
              <a:t>d</a:t>
            </a:r>
            <a:endParaRPr sz="1191">
              <a:latin typeface="Times New Roman"/>
              <a:cs typeface="Times New Roman"/>
            </a:endParaRPr>
          </a:p>
        </p:txBody>
      </p:sp>
      <p:sp>
        <p:nvSpPr>
          <p:cNvPr id="12" name="object 12"/>
          <p:cNvSpPr txBox="1"/>
          <p:nvPr/>
        </p:nvSpPr>
        <p:spPr>
          <a:xfrm>
            <a:off x="4729329" y="2958413"/>
            <a:ext cx="152960" cy="325972"/>
          </a:xfrm>
          <a:prstGeom prst="rect">
            <a:avLst/>
          </a:prstGeom>
        </p:spPr>
        <p:txBody>
          <a:bodyPr vert="horz" wrap="square" lIns="0" tIns="13447" rIns="0" bIns="0" rtlCol="0">
            <a:spAutoFit/>
          </a:bodyPr>
          <a:lstStyle/>
          <a:p>
            <a:pPr marL="11206">
              <a:spcBef>
                <a:spcPts val="106"/>
              </a:spcBef>
            </a:pPr>
            <a:r>
              <a:rPr sz="2030" i="1" spc="9" dirty="0">
                <a:latin typeface="Times New Roman"/>
                <a:cs typeface="Times New Roman"/>
              </a:rPr>
              <a:t>S</a:t>
            </a:r>
            <a:endParaRPr sz="2030">
              <a:latin typeface="Times New Roman"/>
              <a:cs typeface="Times New Roman"/>
            </a:endParaRPr>
          </a:p>
        </p:txBody>
      </p:sp>
      <p:sp>
        <p:nvSpPr>
          <p:cNvPr id="13" name="object 13"/>
          <p:cNvSpPr txBox="1"/>
          <p:nvPr/>
        </p:nvSpPr>
        <p:spPr>
          <a:xfrm>
            <a:off x="5115260" y="3122467"/>
            <a:ext cx="482413" cy="325972"/>
          </a:xfrm>
          <a:prstGeom prst="rect">
            <a:avLst/>
          </a:prstGeom>
        </p:spPr>
        <p:txBody>
          <a:bodyPr vert="horz" wrap="square" lIns="0" tIns="13447" rIns="0" bIns="0" rtlCol="0">
            <a:spAutoFit/>
          </a:bodyPr>
          <a:lstStyle/>
          <a:p>
            <a:pPr marL="11206">
              <a:spcBef>
                <a:spcPts val="106"/>
              </a:spcBef>
            </a:pPr>
            <a:r>
              <a:rPr sz="2030" spc="9" dirty="0">
                <a:latin typeface="Symbol"/>
                <a:cs typeface="Symbol"/>
              </a:rPr>
              <a:t></a:t>
            </a:r>
            <a:r>
              <a:rPr sz="2030" spc="-340" dirty="0">
                <a:latin typeface="Times New Roman"/>
                <a:cs typeface="Times New Roman"/>
              </a:rPr>
              <a:t> </a:t>
            </a:r>
            <a:r>
              <a:rPr sz="2030" i="1" spc="115" dirty="0">
                <a:latin typeface="Times New Roman"/>
                <a:cs typeface="Times New Roman"/>
              </a:rPr>
              <a:t>Dt</a:t>
            </a:r>
            <a:endParaRPr sz="2030">
              <a:latin typeface="Times New Roman"/>
              <a:cs typeface="Times New Roman"/>
            </a:endParaRPr>
          </a:p>
        </p:txBody>
      </p:sp>
      <p:sp>
        <p:nvSpPr>
          <p:cNvPr id="14" name="object 14"/>
          <p:cNvSpPr txBox="1"/>
          <p:nvPr/>
        </p:nvSpPr>
        <p:spPr>
          <a:xfrm>
            <a:off x="4900107" y="2977239"/>
            <a:ext cx="122704" cy="325972"/>
          </a:xfrm>
          <a:prstGeom prst="rect">
            <a:avLst/>
          </a:prstGeom>
        </p:spPr>
        <p:txBody>
          <a:bodyPr vert="horz" wrap="square" lIns="0" tIns="13447" rIns="0" bIns="0" rtlCol="0">
            <a:spAutoFit/>
          </a:bodyPr>
          <a:lstStyle/>
          <a:p>
            <a:pPr marL="11206">
              <a:spcBef>
                <a:spcPts val="106"/>
              </a:spcBef>
            </a:pPr>
            <a:r>
              <a:rPr sz="2030" spc="-1244" dirty="0">
                <a:latin typeface="Verdana"/>
                <a:cs typeface="Verdana"/>
              </a:rPr>
              <a:t></a:t>
            </a:r>
            <a:endParaRPr sz="2030">
              <a:latin typeface="Verdana"/>
              <a:cs typeface="Verdana"/>
            </a:endParaRPr>
          </a:p>
        </p:txBody>
      </p:sp>
      <p:sp>
        <p:nvSpPr>
          <p:cNvPr id="15" name="object 15"/>
          <p:cNvSpPr txBox="1"/>
          <p:nvPr/>
        </p:nvSpPr>
        <p:spPr>
          <a:xfrm>
            <a:off x="4592169" y="3143983"/>
            <a:ext cx="430306" cy="325972"/>
          </a:xfrm>
          <a:prstGeom prst="rect">
            <a:avLst/>
          </a:prstGeom>
        </p:spPr>
        <p:txBody>
          <a:bodyPr vert="horz" wrap="square" lIns="0" tIns="13447" rIns="0" bIns="0" rtlCol="0">
            <a:spAutoFit/>
          </a:bodyPr>
          <a:lstStyle/>
          <a:p>
            <a:pPr marL="11206">
              <a:spcBef>
                <a:spcPts val="106"/>
              </a:spcBef>
              <a:tabLst>
                <a:tab pos="318824" algn="l"/>
              </a:tabLst>
            </a:pPr>
            <a:r>
              <a:rPr sz="2030" spc="-1244" dirty="0">
                <a:latin typeface="Verdana"/>
                <a:cs typeface="Verdana"/>
              </a:rPr>
              <a:t>	</a:t>
            </a:r>
            <a:endParaRPr sz="2030">
              <a:latin typeface="Verdana"/>
              <a:cs typeface="Verdana"/>
            </a:endParaRPr>
          </a:p>
        </p:txBody>
      </p:sp>
      <p:sp>
        <p:nvSpPr>
          <p:cNvPr id="16" name="object 16"/>
          <p:cNvSpPr txBox="1"/>
          <p:nvPr/>
        </p:nvSpPr>
        <p:spPr>
          <a:xfrm>
            <a:off x="4569757" y="3357791"/>
            <a:ext cx="475129" cy="325972"/>
          </a:xfrm>
          <a:prstGeom prst="rect">
            <a:avLst/>
          </a:prstGeom>
        </p:spPr>
        <p:txBody>
          <a:bodyPr vert="horz" wrap="square" lIns="0" tIns="13447" rIns="0" bIns="0" rtlCol="0">
            <a:spAutoFit/>
          </a:bodyPr>
          <a:lstStyle/>
          <a:p>
            <a:pPr marL="33619">
              <a:spcBef>
                <a:spcPts val="106"/>
              </a:spcBef>
            </a:pPr>
            <a:r>
              <a:rPr sz="2030" spc="-737" dirty="0">
                <a:latin typeface="Verdana"/>
                <a:cs typeface="Verdana"/>
              </a:rPr>
              <a:t></a:t>
            </a:r>
            <a:r>
              <a:rPr sz="3044" i="1" spc="-1105" baseline="7246" dirty="0">
                <a:latin typeface="Times New Roman"/>
                <a:cs typeface="Times New Roman"/>
              </a:rPr>
              <a:t>C</a:t>
            </a:r>
            <a:r>
              <a:rPr sz="2030" spc="-737" dirty="0">
                <a:latin typeface="Verdana"/>
                <a:cs typeface="Verdana"/>
              </a:rPr>
              <a:t></a:t>
            </a:r>
            <a:endParaRPr sz="2030">
              <a:latin typeface="Verdana"/>
              <a:cs typeface="Verdana"/>
            </a:endParaRPr>
          </a:p>
        </p:txBody>
      </p:sp>
      <p:sp>
        <p:nvSpPr>
          <p:cNvPr id="17" name="object 17"/>
          <p:cNvSpPr txBox="1"/>
          <p:nvPr/>
        </p:nvSpPr>
        <p:spPr>
          <a:xfrm>
            <a:off x="4592169" y="2977239"/>
            <a:ext cx="122704" cy="325972"/>
          </a:xfrm>
          <a:prstGeom prst="rect">
            <a:avLst/>
          </a:prstGeom>
        </p:spPr>
        <p:txBody>
          <a:bodyPr vert="horz" wrap="square" lIns="0" tIns="13447" rIns="0" bIns="0" rtlCol="0">
            <a:spAutoFit/>
          </a:bodyPr>
          <a:lstStyle/>
          <a:p>
            <a:pPr marL="11206">
              <a:spcBef>
                <a:spcPts val="106"/>
              </a:spcBef>
            </a:pPr>
            <a:r>
              <a:rPr sz="2030" spc="-1244" dirty="0">
                <a:latin typeface="Verdana"/>
                <a:cs typeface="Verdana"/>
              </a:rPr>
              <a:t></a:t>
            </a:r>
            <a:endParaRPr sz="2030">
              <a:latin typeface="Verdana"/>
              <a:cs typeface="Verdana"/>
            </a:endParaRPr>
          </a:p>
        </p:txBody>
      </p:sp>
      <p:sp>
        <p:nvSpPr>
          <p:cNvPr id="18" name="object 18"/>
          <p:cNvSpPr/>
          <p:nvPr/>
        </p:nvSpPr>
        <p:spPr>
          <a:xfrm>
            <a:off x="4673301" y="4862456"/>
            <a:ext cx="925606" cy="0"/>
          </a:xfrm>
          <a:custGeom>
            <a:avLst/>
            <a:gdLst/>
            <a:ahLst/>
            <a:cxnLst/>
            <a:rect l="l" t="t" r="r" b="b"/>
            <a:pathLst>
              <a:path w="1049020">
                <a:moveTo>
                  <a:pt x="0" y="0"/>
                </a:moveTo>
                <a:lnTo>
                  <a:pt x="1048511" y="0"/>
                </a:lnTo>
              </a:path>
            </a:pathLst>
          </a:custGeom>
          <a:ln w="11338">
            <a:solidFill>
              <a:srgbClr val="000000"/>
            </a:solidFill>
          </a:ln>
        </p:spPr>
        <p:txBody>
          <a:bodyPr wrap="square" lIns="0" tIns="0" rIns="0" bIns="0" rtlCol="0"/>
          <a:lstStyle/>
          <a:p>
            <a:endParaRPr sz="1588"/>
          </a:p>
        </p:txBody>
      </p:sp>
      <p:sp>
        <p:nvSpPr>
          <p:cNvPr id="19" name="object 19"/>
          <p:cNvSpPr txBox="1"/>
          <p:nvPr/>
        </p:nvSpPr>
        <p:spPr>
          <a:xfrm>
            <a:off x="4996925" y="4858781"/>
            <a:ext cx="264459" cy="303255"/>
          </a:xfrm>
          <a:prstGeom prst="rect">
            <a:avLst/>
          </a:prstGeom>
        </p:spPr>
        <p:txBody>
          <a:bodyPr vert="horz" wrap="square" lIns="0" tIns="11206" rIns="0" bIns="0" rtlCol="0">
            <a:spAutoFit/>
          </a:bodyPr>
          <a:lstStyle/>
          <a:p>
            <a:pPr marL="11206">
              <a:spcBef>
                <a:spcPts val="88"/>
              </a:spcBef>
            </a:pPr>
            <a:r>
              <a:rPr sz="1897" dirty="0">
                <a:latin typeface="Times New Roman"/>
                <a:cs typeface="Times New Roman"/>
              </a:rPr>
              <a:t>15</a:t>
            </a:r>
            <a:endParaRPr sz="1897">
              <a:latin typeface="Times New Roman"/>
              <a:cs typeface="Times New Roman"/>
            </a:endParaRPr>
          </a:p>
        </p:txBody>
      </p:sp>
      <p:sp>
        <p:nvSpPr>
          <p:cNvPr id="20" name="object 20"/>
          <p:cNvSpPr txBox="1"/>
          <p:nvPr/>
        </p:nvSpPr>
        <p:spPr>
          <a:xfrm>
            <a:off x="5602043" y="4736413"/>
            <a:ext cx="115421" cy="303255"/>
          </a:xfrm>
          <a:prstGeom prst="rect">
            <a:avLst/>
          </a:prstGeom>
        </p:spPr>
        <p:txBody>
          <a:bodyPr vert="horz" wrap="square" lIns="0" tIns="11206" rIns="0" bIns="0" rtlCol="0">
            <a:spAutoFit/>
          </a:bodyPr>
          <a:lstStyle/>
          <a:p>
            <a:pPr marL="11206">
              <a:spcBef>
                <a:spcPts val="88"/>
              </a:spcBef>
            </a:pPr>
            <a:r>
              <a:rPr sz="1897" spc="-1169" dirty="0">
                <a:latin typeface="Verdana"/>
                <a:cs typeface="Verdana"/>
              </a:rPr>
              <a:t></a:t>
            </a:r>
            <a:endParaRPr sz="1897">
              <a:latin typeface="Verdana"/>
              <a:cs typeface="Verdana"/>
            </a:endParaRPr>
          </a:p>
        </p:txBody>
      </p:sp>
      <p:sp>
        <p:nvSpPr>
          <p:cNvPr id="21" name="object 21"/>
          <p:cNvSpPr txBox="1"/>
          <p:nvPr/>
        </p:nvSpPr>
        <p:spPr>
          <a:xfrm>
            <a:off x="4561241" y="4917948"/>
            <a:ext cx="1155887" cy="303255"/>
          </a:xfrm>
          <a:prstGeom prst="rect">
            <a:avLst/>
          </a:prstGeom>
        </p:spPr>
        <p:txBody>
          <a:bodyPr vert="horz" wrap="square" lIns="0" tIns="11206" rIns="0" bIns="0" rtlCol="0">
            <a:spAutoFit/>
          </a:bodyPr>
          <a:lstStyle/>
          <a:p>
            <a:pPr marL="11206">
              <a:spcBef>
                <a:spcPts val="88"/>
              </a:spcBef>
              <a:tabLst>
                <a:tab pos="1051728" algn="l"/>
              </a:tabLst>
            </a:pPr>
            <a:r>
              <a:rPr sz="1897" spc="-1169" dirty="0">
                <a:latin typeface="Verdana"/>
                <a:cs typeface="Verdana"/>
              </a:rPr>
              <a:t>	</a:t>
            </a:r>
            <a:endParaRPr sz="1897">
              <a:latin typeface="Verdana"/>
              <a:cs typeface="Verdana"/>
            </a:endParaRPr>
          </a:p>
        </p:txBody>
      </p:sp>
      <p:sp>
        <p:nvSpPr>
          <p:cNvPr id="22" name="object 22"/>
          <p:cNvSpPr txBox="1"/>
          <p:nvPr/>
        </p:nvSpPr>
        <p:spPr>
          <a:xfrm>
            <a:off x="4538829" y="4518570"/>
            <a:ext cx="1407459" cy="303318"/>
          </a:xfrm>
          <a:prstGeom prst="rect">
            <a:avLst/>
          </a:prstGeom>
        </p:spPr>
        <p:txBody>
          <a:bodyPr vert="horz" wrap="square" lIns="0" tIns="11206" rIns="0" bIns="0" rtlCol="0">
            <a:spAutoFit/>
          </a:bodyPr>
          <a:lstStyle/>
          <a:p>
            <a:pPr marL="33619">
              <a:spcBef>
                <a:spcPts val="88"/>
              </a:spcBef>
            </a:pPr>
            <a:r>
              <a:rPr sz="2846" spc="-172" baseline="2583" dirty="0">
                <a:latin typeface="Verdana"/>
                <a:cs typeface="Verdana"/>
              </a:rPr>
              <a:t></a:t>
            </a:r>
            <a:r>
              <a:rPr sz="1897" spc="-115" dirty="0">
                <a:latin typeface="Times New Roman"/>
                <a:cs typeface="Times New Roman"/>
              </a:rPr>
              <a:t>(10.416)</a:t>
            </a:r>
            <a:r>
              <a:rPr sz="1655" spc="-172" baseline="42222" dirty="0">
                <a:latin typeface="Times New Roman"/>
                <a:cs typeface="Times New Roman"/>
              </a:rPr>
              <a:t>3</a:t>
            </a:r>
            <a:r>
              <a:rPr sz="1655" spc="-152" baseline="42222" dirty="0">
                <a:latin typeface="Times New Roman"/>
                <a:cs typeface="Times New Roman"/>
              </a:rPr>
              <a:t> </a:t>
            </a:r>
            <a:r>
              <a:rPr sz="2846" spc="-556" baseline="2583" dirty="0">
                <a:latin typeface="Verdana"/>
                <a:cs typeface="Verdana"/>
              </a:rPr>
              <a:t></a:t>
            </a:r>
            <a:r>
              <a:rPr sz="1655" spc="-556" baseline="71111" dirty="0">
                <a:latin typeface="Times New Roman"/>
                <a:cs typeface="Times New Roman"/>
              </a:rPr>
              <a:t>1/</a:t>
            </a:r>
            <a:r>
              <a:rPr sz="1655" spc="-212" baseline="71111" dirty="0">
                <a:latin typeface="Times New Roman"/>
                <a:cs typeface="Times New Roman"/>
              </a:rPr>
              <a:t> </a:t>
            </a:r>
            <a:r>
              <a:rPr sz="1655" baseline="71111" dirty="0">
                <a:latin typeface="Times New Roman"/>
                <a:cs typeface="Times New Roman"/>
              </a:rPr>
              <a:t>7</a:t>
            </a:r>
            <a:endParaRPr sz="1655" baseline="71111">
              <a:latin typeface="Times New Roman"/>
              <a:cs typeface="Times New Roman"/>
            </a:endParaRPr>
          </a:p>
        </p:txBody>
      </p:sp>
      <p:sp>
        <p:nvSpPr>
          <p:cNvPr id="23" name="object 23"/>
          <p:cNvSpPr txBox="1"/>
          <p:nvPr/>
        </p:nvSpPr>
        <p:spPr>
          <a:xfrm>
            <a:off x="4105834" y="4670522"/>
            <a:ext cx="593351" cy="303318"/>
          </a:xfrm>
          <a:prstGeom prst="rect">
            <a:avLst/>
          </a:prstGeom>
        </p:spPr>
        <p:txBody>
          <a:bodyPr vert="horz" wrap="square" lIns="0" tIns="11206" rIns="0" bIns="0" rtlCol="0">
            <a:spAutoFit/>
          </a:bodyPr>
          <a:lstStyle/>
          <a:p>
            <a:pPr marL="33619">
              <a:spcBef>
                <a:spcPts val="88"/>
              </a:spcBef>
            </a:pPr>
            <a:r>
              <a:rPr sz="1897" i="1" spc="31" dirty="0">
                <a:latin typeface="Times New Roman"/>
                <a:cs typeface="Times New Roman"/>
              </a:rPr>
              <a:t>t</a:t>
            </a:r>
            <a:r>
              <a:rPr sz="1655" i="1" spc="46" baseline="-24444" dirty="0">
                <a:latin typeface="Times New Roman"/>
                <a:cs typeface="Times New Roman"/>
              </a:rPr>
              <a:t>d </a:t>
            </a:r>
            <a:r>
              <a:rPr sz="1897" dirty="0">
                <a:latin typeface="Symbol"/>
                <a:cs typeface="Symbol"/>
              </a:rPr>
              <a:t></a:t>
            </a:r>
            <a:r>
              <a:rPr sz="1897" spc="-247" dirty="0">
                <a:latin typeface="Times New Roman"/>
                <a:cs typeface="Times New Roman"/>
              </a:rPr>
              <a:t> </a:t>
            </a:r>
            <a:r>
              <a:rPr sz="2846" spc="-1753" baseline="-15503" dirty="0">
                <a:latin typeface="Verdana"/>
                <a:cs typeface="Verdana"/>
              </a:rPr>
              <a:t></a:t>
            </a:r>
            <a:endParaRPr sz="2846" baseline="-15503">
              <a:latin typeface="Verdana"/>
              <a:cs typeface="Verdana"/>
            </a:endParaRPr>
          </a:p>
        </p:txBody>
      </p:sp>
      <p:sp>
        <p:nvSpPr>
          <p:cNvPr id="24" name="object 24"/>
          <p:cNvSpPr txBox="1"/>
          <p:nvPr/>
        </p:nvSpPr>
        <p:spPr>
          <a:xfrm>
            <a:off x="2400294" y="3809349"/>
            <a:ext cx="3593726" cy="365492"/>
          </a:xfrm>
          <a:prstGeom prst="rect">
            <a:avLst/>
          </a:prstGeom>
        </p:spPr>
        <p:txBody>
          <a:bodyPr vert="horz" wrap="square" lIns="0" tIns="12326" rIns="0" bIns="0" rtlCol="0">
            <a:spAutoFit/>
          </a:bodyPr>
          <a:lstStyle/>
          <a:p>
            <a:pPr marL="11206">
              <a:spcBef>
                <a:spcPts val="97"/>
              </a:spcBef>
            </a:pPr>
            <a:r>
              <a:rPr sz="2294" spc="-4" dirty="0">
                <a:latin typeface="Times New Roman"/>
                <a:cs typeface="Times New Roman"/>
              </a:rPr>
              <a:t>Substituting </a:t>
            </a:r>
            <a:r>
              <a:rPr sz="2294" dirty="0">
                <a:latin typeface="Times New Roman"/>
                <a:cs typeface="Times New Roman"/>
              </a:rPr>
              <a:t>the </a:t>
            </a:r>
            <a:r>
              <a:rPr sz="2294" spc="-4" dirty="0">
                <a:latin typeface="Times New Roman"/>
                <a:cs typeface="Times New Roman"/>
              </a:rPr>
              <a:t>values, </a:t>
            </a:r>
            <a:r>
              <a:rPr sz="2294" spc="4" dirty="0">
                <a:latin typeface="Times New Roman"/>
                <a:cs typeface="Times New Roman"/>
              </a:rPr>
              <a:t>we</a:t>
            </a:r>
            <a:r>
              <a:rPr sz="2294" spc="-49" dirty="0">
                <a:latin typeface="Times New Roman"/>
                <a:cs typeface="Times New Roman"/>
              </a:rPr>
              <a:t> </a:t>
            </a:r>
            <a:r>
              <a:rPr sz="2294" dirty="0">
                <a:latin typeface="Times New Roman"/>
                <a:cs typeface="Times New Roman"/>
              </a:rPr>
              <a:t>get</a:t>
            </a:r>
            <a:endParaRPr sz="2294">
              <a:latin typeface="Times New Roman"/>
              <a:cs typeface="Times New Roman"/>
            </a:endParaRPr>
          </a:p>
        </p:txBody>
      </p:sp>
      <p:sp>
        <p:nvSpPr>
          <p:cNvPr id="25" name="object 25"/>
          <p:cNvSpPr txBox="1"/>
          <p:nvPr/>
        </p:nvSpPr>
        <p:spPr>
          <a:xfrm>
            <a:off x="4386429" y="2408343"/>
            <a:ext cx="2167218" cy="459591"/>
          </a:xfrm>
          <a:prstGeom prst="rect">
            <a:avLst/>
          </a:prstGeom>
        </p:spPr>
        <p:txBody>
          <a:bodyPr vert="horz" wrap="square" lIns="0" tIns="10646" rIns="0" bIns="0" rtlCol="0">
            <a:spAutoFit/>
          </a:bodyPr>
          <a:lstStyle/>
          <a:p>
            <a:pPr marL="44826">
              <a:lnSpc>
                <a:spcPts val="2440"/>
              </a:lnSpc>
              <a:spcBef>
                <a:spcPts val="84"/>
              </a:spcBef>
              <a:tabLst>
                <a:tab pos="1304434" algn="l"/>
              </a:tabLst>
            </a:pPr>
            <a:r>
              <a:rPr sz="2603" i="1" spc="-4" dirty="0">
                <a:latin typeface="Times New Roman"/>
                <a:cs typeface="Times New Roman"/>
              </a:rPr>
              <a:t>K  </a:t>
            </a:r>
            <a:r>
              <a:rPr sz="2603" spc="-4" dirty="0">
                <a:latin typeface="Symbol"/>
                <a:cs typeface="Symbol"/>
              </a:rPr>
              <a:t></a:t>
            </a:r>
            <a:r>
              <a:rPr sz="2603" spc="-401" dirty="0">
                <a:latin typeface="Times New Roman"/>
                <a:cs typeface="Times New Roman"/>
              </a:rPr>
              <a:t> </a:t>
            </a:r>
            <a:r>
              <a:rPr sz="2603" i="1" spc="-4" dirty="0">
                <a:latin typeface="Times New Roman"/>
                <a:cs typeface="Times New Roman"/>
              </a:rPr>
              <a:t>D</a:t>
            </a:r>
            <a:r>
              <a:rPr sz="2603" i="1" spc="93" dirty="0">
                <a:latin typeface="Times New Roman"/>
                <a:cs typeface="Times New Roman"/>
              </a:rPr>
              <a:t> </a:t>
            </a:r>
            <a:r>
              <a:rPr sz="2603" i="1" spc="110" dirty="0">
                <a:latin typeface="Times New Roman"/>
                <a:cs typeface="Times New Roman"/>
              </a:rPr>
              <a:t>t</a:t>
            </a:r>
            <a:r>
              <a:rPr sz="2250" spc="165" baseline="42483" dirty="0">
                <a:latin typeface="Times New Roman"/>
                <a:cs typeface="Times New Roman"/>
              </a:rPr>
              <a:t>3	</a:t>
            </a:r>
            <a:r>
              <a:rPr sz="2603" spc="-4" dirty="0">
                <a:latin typeface="Symbol"/>
                <a:cs typeface="Symbol"/>
              </a:rPr>
              <a:t></a:t>
            </a:r>
            <a:r>
              <a:rPr sz="2603" spc="-4" dirty="0">
                <a:latin typeface="Times New Roman"/>
                <a:cs typeface="Times New Roman"/>
              </a:rPr>
              <a:t> </a:t>
            </a:r>
            <a:r>
              <a:rPr sz="2603" i="1" spc="-4" dirty="0">
                <a:latin typeface="Times New Roman"/>
                <a:cs typeface="Times New Roman"/>
              </a:rPr>
              <a:t>D</a:t>
            </a:r>
            <a:r>
              <a:rPr sz="2603" i="1" spc="49" dirty="0">
                <a:latin typeface="Times New Roman"/>
                <a:cs typeface="Times New Roman"/>
              </a:rPr>
              <a:t> </a:t>
            </a:r>
            <a:r>
              <a:rPr sz="2603" i="1" spc="110" dirty="0">
                <a:latin typeface="Times New Roman"/>
                <a:cs typeface="Times New Roman"/>
              </a:rPr>
              <a:t>t</a:t>
            </a:r>
            <a:r>
              <a:rPr sz="2250" spc="165" baseline="42483" dirty="0">
                <a:latin typeface="Times New Roman"/>
                <a:cs typeface="Times New Roman"/>
              </a:rPr>
              <a:t>3</a:t>
            </a:r>
            <a:endParaRPr sz="2250" baseline="42483">
              <a:latin typeface="Times New Roman"/>
              <a:cs typeface="Times New Roman"/>
            </a:endParaRPr>
          </a:p>
          <a:p>
            <a:pPr marL="869063">
              <a:lnSpc>
                <a:spcPts val="1116"/>
              </a:lnSpc>
              <a:tabLst>
                <a:tab pos="1799200" algn="l"/>
              </a:tabLst>
            </a:pPr>
            <a:r>
              <a:rPr sz="1500" i="1" spc="4" dirty="0">
                <a:latin typeface="Times New Roman"/>
                <a:cs typeface="Times New Roman"/>
              </a:rPr>
              <a:t>o </a:t>
            </a:r>
            <a:r>
              <a:rPr sz="1500" i="1" spc="128" dirty="0">
                <a:latin typeface="Times New Roman"/>
                <a:cs typeface="Times New Roman"/>
              </a:rPr>
              <a:t> </a:t>
            </a:r>
            <a:r>
              <a:rPr sz="1500" i="1" spc="4" dirty="0">
                <a:latin typeface="Times New Roman"/>
                <a:cs typeface="Times New Roman"/>
              </a:rPr>
              <a:t>d	o </a:t>
            </a:r>
            <a:r>
              <a:rPr sz="1500" i="1" spc="49" dirty="0">
                <a:latin typeface="Times New Roman"/>
                <a:cs typeface="Times New Roman"/>
              </a:rPr>
              <a:t> </a:t>
            </a:r>
            <a:r>
              <a:rPr sz="1500" i="1" spc="4" dirty="0">
                <a:latin typeface="Times New Roman"/>
                <a:cs typeface="Times New Roman"/>
              </a:rPr>
              <a:t>d</a:t>
            </a:r>
            <a:endParaRPr sz="1500">
              <a:latin typeface="Times New Roman"/>
              <a:cs typeface="Times New Roman"/>
            </a:endParaRPr>
          </a:p>
        </p:txBody>
      </p:sp>
      <p:sp>
        <p:nvSpPr>
          <p:cNvPr id="26" name="object 26"/>
          <p:cNvSpPr txBox="1"/>
          <p:nvPr/>
        </p:nvSpPr>
        <p:spPr>
          <a:xfrm>
            <a:off x="3207123" y="3095311"/>
            <a:ext cx="767043" cy="365492"/>
          </a:xfrm>
          <a:prstGeom prst="rect">
            <a:avLst/>
          </a:prstGeom>
        </p:spPr>
        <p:txBody>
          <a:bodyPr vert="horz" wrap="square" lIns="0" tIns="12326" rIns="0" bIns="0" rtlCol="0">
            <a:spAutoFit/>
          </a:bodyPr>
          <a:lstStyle/>
          <a:p>
            <a:pPr marL="11206">
              <a:spcBef>
                <a:spcPts val="97"/>
              </a:spcBef>
            </a:pPr>
            <a:r>
              <a:rPr sz="2294" dirty="0">
                <a:latin typeface="Times New Roman"/>
                <a:cs typeface="Times New Roman"/>
              </a:rPr>
              <a:t>H</a:t>
            </a:r>
            <a:r>
              <a:rPr sz="2294" spc="-18" dirty="0">
                <a:latin typeface="Times New Roman"/>
                <a:cs typeface="Times New Roman"/>
              </a:rPr>
              <a:t>e</a:t>
            </a:r>
            <a:r>
              <a:rPr sz="2294" spc="4" dirty="0">
                <a:latin typeface="Times New Roman"/>
                <a:cs typeface="Times New Roman"/>
              </a:rPr>
              <a:t>n</a:t>
            </a:r>
            <a:r>
              <a:rPr sz="2294" spc="-4" dirty="0">
                <a:latin typeface="Times New Roman"/>
                <a:cs typeface="Times New Roman"/>
              </a:rPr>
              <a:t>c</a:t>
            </a:r>
            <a:r>
              <a:rPr sz="2294" spc="4" dirty="0">
                <a:latin typeface="Times New Roman"/>
                <a:cs typeface="Times New Roman"/>
              </a:rPr>
              <a:t>e</a:t>
            </a:r>
            <a:endParaRPr sz="2294">
              <a:latin typeface="Times New Roman"/>
              <a:cs typeface="Times New Roman"/>
            </a:endParaRPr>
          </a:p>
        </p:txBody>
      </p:sp>
      <p:sp>
        <p:nvSpPr>
          <p:cNvPr id="27" name="object 27"/>
          <p:cNvSpPr txBox="1"/>
          <p:nvPr/>
        </p:nvSpPr>
        <p:spPr>
          <a:xfrm>
            <a:off x="7067772" y="3613579"/>
            <a:ext cx="95810" cy="187839"/>
          </a:xfrm>
          <a:prstGeom prst="rect">
            <a:avLst/>
          </a:prstGeom>
        </p:spPr>
        <p:txBody>
          <a:bodyPr vert="horz" wrap="square" lIns="0" tIns="11206" rIns="0" bIns="0" rtlCol="0">
            <a:spAutoFit/>
          </a:bodyPr>
          <a:lstStyle/>
          <a:p>
            <a:pPr marL="11206">
              <a:spcBef>
                <a:spcPts val="88"/>
              </a:spcBef>
            </a:pPr>
            <a:r>
              <a:rPr sz="1147" dirty="0">
                <a:latin typeface="Times New Roman"/>
                <a:cs typeface="Times New Roman"/>
              </a:rPr>
              <a:t>3</a:t>
            </a:r>
            <a:endParaRPr sz="1147">
              <a:latin typeface="Times New Roman"/>
              <a:cs typeface="Times New Roman"/>
            </a:endParaRPr>
          </a:p>
        </p:txBody>
      </p:sp>
      <p:sp>
        <p:nvSpPr>
          <p:cNvPr id="28" name="object 28"/>
          <p:cNvSpPr txBox="1"/>
          <p:nvPr/>
        </p:nvSpPr>
        <p:spPr>
          <a:xfrm>
            <a:off x="7705163" y="3984718"/>
            <a:ext cx="95810" cy="187839"/>
          </a:xfrm>
          <a:prstGeom prst="rect">
            <a:avLst/>
          </a:prstGeom>
        </p:spPr>
        <p:txBody>
          <a:bodyPr vert="horz" wrap="square" lIns="0" tIns="11206" rIns="0" bIns="0" rtlCol="0">
            <a:spAutoFit/>
          </a:bodyPr>
          <a:lstStyle/>
          <a:p>
            <a:pPr marL="11206">
              <a:spcBef>
                <a:spcPts val="88"/>
              </a:spcBef>
            </a:pPr>
            <a:r>
              <a:rPr sz="1147" i="1" dirty="0">
                <a:latin typeface="Times New Roman"/>
                <a:cs typeface="Times New Roman"/>
              </a:rPr>
              <a:t>d</a:t>
            </a:r>
            <a:endParaRPr sz="1147">
              <a:latin typeface="Times New Roman"/>
              <a:cs typeface="Times New Roman"/>
            </a:endParaRPr>
          </a:p>
        </p:txBody>
      </p:sp>
      <p:sp>
        <p:nvSpPr>
          <p:cNvPr id="29" name="object 29"/>
          <p:cNvSpPr txBox="1"/>
          <p:nvPr/>
        </p:nvSpPr>
        <p:spPr>
          <a:xfrm>
            <a:off x="7195967" y="3817391"/>
            <a:ext cx="643218" cy="313382"/>
          </a:xfrm>
          <a:prstGeom prst="rect">
            <a:avLst/>
          </a:prstGeom>
        </p:spPr>
        <p:txBody>
          <a:bodyPr vert="horz" wrap="square" lIns="0" tIns="14568" rIns="0" bIns="0" rtlCol="0">
            <a:spAutoFit/>
          </a:bodyPr>
          <a:lstStyle/>
          <a:p>
            <a:pPr marL="33619">
              <a:spcBef>
                <a:spcPts val="115"/>
              </a:spcBef>
            </a:pPr>
            <a:r>
              <a:rPr sz="1941" spc="13" dirty="0">
                <a:latin typeface="Symbol"/>
                <a:cs typeface="Symbol"/>
              </a:rPr>
              <a:t></a:t>
            </a:r>
            <a:r>
              <a:rPr sz="1941" spc="-269" dirty="0">
                <a:latin typeface="Times New Roman"/>
                <a:cs typeface="Times New Roman"/>
              </a:rPr>
              <a:t> </a:t>
            </a:r>
            <a:r>
              <a:rPr sz="1941" spc="-18" dirty="0">
                <a:latin typeface="Times New Roman"/>
                <a:cs typeface="Times New Roman"/>
              </a:rPr>
              <a:t>15</a:t>
            </a:r>
            <a:r>
              <a:rPr sz="1941" i="1" spc="-18" dirty="0">
                <a:latin typeface="Times New Roman"/>
                <a:cs typeface="Times New Roman"/>
              </a:rPr>
              <a:t>t</a:t>
            </a:r>
            <a:r>
              <a:rPr sz="1941" i="1" spc="-313" dirty="0">
                <a:latin typeface="Times New Roman"/>
                <a:cs typeface="Times New Roman"/>
              </a:rPr>
              <a:t> </a:t>
            </a:r>
            <a:r>
              <a:rPr sz="1721" baseline="42735" dirty="0">
                <a:latin typeface="Times New Roman"/>
                <a:cs typeface="Times New Roman"/>
              </a:rPr>
              <a:t>7</a:t>
            </a:r>
            <a:endParaRPr sz="1721" baseline="42735">
              <a:latin typeface="Times New Roman"/>
              <a:cs typeface="Times New Roman"/>
            </a:endParaRPr>
          </a:p>
        </p:txBody>
      </p:sp>
      <p:sp>
        <p:nvSpPr>
          <p:cNvPr id="30" name="object 30"/>
          <p:cNvSpPr txBox="1"/>
          <p:nvPr/>
        </p:nvSpPr>
        <p:spPr>
          <a:xfrm>
            <a:off x="6181610" y="3838906"/>
            <a:ext cx="900953" cy="313382"/>
          </a:xfrm>
          <a:prstGeom prst="rect">
            <a:avLst/>
          </a:prstGeom>
        </p:spPr>
        <p:txBody>
          <a:bodyPr vert="horz" wrap="square" lIns="0" tIns="14568" rIns="0" bIns="0" rtlCol="0">
            <a:spAutoFit/>
          </a:bodyPr>
          <a:lstStyle/>
          <a:p>
            <a:pPr marL="11206">
              <a:spcBef>
                <a:spcPts val="115"/>
              </a:spcBef>
              <a:tabLst>
                <a:tab pos="793419" algn="l"/>
              </a:tabLst>
            </a:pPr>
            <a:r>
              <a:rPr sz="1941" spc="-1187" dirty="0">
                <a:latin typeface="Verdana"/>
                <a:cs typeface="Verdana"/>
              </a:rPr>
              <a:t>	</a:t>
            </a:r>
            <a:endParaRPr sz="1941">
              <a:latin typeface="Verdana"/>
              <a:cs typeface="Verdana"/>
            </a:endParaRPr>
          </a:p>
        </p:txBody>
      </p:sp>
      <p:sp>
        <p:nvSpPr>
          <p:cNvPr id="31" name="object 31"/>
          <p:cNvSpPr txBox="1"/>
          <p:nvPr/>
        </p:nvSpPr>
        <p:spPr>
          <a:xfrm>
            <a:off x="6159199" y="4012373"/>
            <a:ext cx="945776" cy="313510"/>
          </a:xfrm>
          <a:prstGeom prst="rect">
            <a:avLst/>
          </a:prstGeom>
        </p:spPr>
        <p:txBody>
          <a:bodyPr vert="horz" wrap="square" lIns="0" tIns="14568" rIns="0" bIns="0" rtlCol="0">
            <a:spAutoFit/>
          </a:bodyPr>
          <a:lstStyle/>
          <a:p>
            <a:pPr marL="33619">
              <a:spcBef>
                <a:spcPts val="115"/>
              </a:spcBef>
            </a:pPr>
            <a:r>
              <a:rPr sz="2912" spc="-1780" baseline="-7575" dirty="0">
                <a:latin typeface="Verdana"/>
                <a:cs typeface="Verdana"/>
              </a:rPr>
              <a:t></a:t>
            </a:r>
            <a:r>
              <a:rPr sz="2912" spc="-66" baseline="-7575" dirty="0">
                <a:latin typeface="Verdana"/>
                <a:cs typeface="Verdana"/>
              </a:rPr>
              <a:t> </a:t>
            </a:r>
            <a:r>
              <a:rPr sz="1941" spc="13" dirty="0">
                <a:latin typeface="Times New Roman"/>
                <a:cs typeface="Times New Roman"/>
              </a:rPr>
              <a:t>1200</a:t>
            </a:r>
            <a:r>
              <a:rPr sz="1941" spc="269" dirty="0">
                <a:latin typeface="Times New Roman"/>
                <a:cs typeface="Times New Roman"/>
              </a:rPr>
              <a:t> </a:t>
            </a:r>
            <a:r>
              <a:rPr sz="2912" spc="-1780" baseline="-7575" dirty="0">
                <a:latin typeface="Verdana"/>
                <a:cs typeface="Verdana"/>
              </a:rPr>
              <a:t></a:t>
            </a:r>
            <a:endParaRPr sz="2912" baseline="-7575">
              <a:latin typeface="Verdana"/>
              <a:cs typeface="Verdana"/>
            </a:endParaRPr>
          </a:p>
        </p:txBody>
      </p:sp>
      <p:sp>
        <p:nvSpPr>
          <p:cNvPr id="32" name="object 32"/>
          <p:cNvSpPr txBox="1"/>
          <p:nvPr/>
        </p:nvSpPr>
        <p:spPr>
          <a:xfrm>
            <a:off x="6181610" y="3660060"/>
            <a:ext cx="900953" cy="313510"/>
          </a:xfrm>
          <a:prstGeom prst="rect">
            <a:avLst/>
          </a:prstGeom>
        </p:spPr>
        <p:txBody>
          <a:bodyPr vert="horz" wrap="square" lIns="0" tIns="14568" rIns="0" bIns="0" rtlCol="0">
            <a:spAutoFit/>
          </a:bodyPr>
          <a:lstStyle/>
          <a:p>
            <a:pPr marL="11206">
              <a:spcBef>
                <a:spcPts val="115"/>
              </a:spcBef>
            </a:pPr>
            <a:r>
              <a:rPr sz="2912" spc="-1780" baseline="-3787" dirty="0">
                <a:latin typeface="Verdana"/>
                <a:cs typeface="Verdana"/>
              </a:rPr>
              <a:t></a:t>
            </a:r>
            <a:r>
              <a:rPr sz="2912" spc="-800" baseline="-3787" dirty="0">
                <a:latin typeface="Verdana"/>
                <a:cs typeface="Verdana"/>
              </a:rPr>
              <a:t> </a:t>
            </a:r>
            <a:r>
              <a:rPr sz="1941" u="sng" spc="13" dirty="0">
                <a:uFill>
                  <a:solidFill>
                    <a:srgbClr val="000000"/>
                  </a:solidFill>
                </a:uFill>
                <a:latin typeface="Times New Roman"/>
                <a:cs typeface="Times New Roman"/>
              </a:rPr>
              <a:t>12500</a:t>
            </a:r>
            <a:r>
              <a:rPr sz="1941" spc="-229" dirty="0">
                <a:latin typeface="Times New Roman"/>
                <a:cs typeface="Times New Roman"/>
              </a:rPr>
              <a:t> </a:t>
            </a:r>
            <a:r>
              <a:rPr sz="2912" spc="-1780" baseline="-3787" dirty="0">
                <a:latin typeface="Verdana"/>
                <a:cs typeface="Verdana"/>
              </a:rPr>
              <a:t></a:t>
            </a:r>
            <a:endParaRPr sz="2912" baseline="-3787">
              <a:latin typeface="Verdana"/>
              <a:cs typeface="Verdana"/>
            </a:endParaRPr>
          </a:p>
        </p:txBody>
      </p:sp>
      <p:sp>
        <p:nvSpPr>
          <p:cNvPr id="33" name="object 33"/>
          <p:cNvSpPr txBox="1"/>
          <p:nvPr/>
        </p:nvSpPr>
        <p:spPr>
          <a:xfrm>
            <a:off x="4080285" y="5501640"/>
            <a:ext cx="1785657" cy="364926"/>
          </a:xfrm>
          <a:prstGeom prst="rect">
            <a:avLst/>
          </a:prstGeom>
        </p:spPr>
        <p:txBody>
          <a:bodyPr vert="horz" wrap="square" lIns="0" tIns="11766" rIns="0" bIns="0" rtlCol="0">
            <a:spAutoFit/>
          </a:bodyPr>
          <a:lstStyle/>
          <a:p>
            <a:pPr marL="33619">
              <a:spcBef>
                <a:spcPts val="93"/>
              </a:spcBef>
              <a:tabLst>
                <a:tab pos="324988" algn="l"/>
              </a:tabLst>
            </a:pPr>
            <a:r>
              <a:rPr sz="2294" i="1" spc="44" dirty="0">
                <a:latin typeface="Times New Roman"/>
                <a:cs typeface="Times New Roman"/>
              </a:rPr>
              <a:t>t</a:t>
            </a:r>
            <a:r>
              <a:rPr sz="1985" i="1" spc="66" baseline="-24074" dirty="0">
                <a:latin typeface="Times New Roman"/>
                <a:cs typeface="Times New Roman"/>
              </a:rPr>
              <a:t>d	</a:t>
            </a:r>
            <a:r>
              <a:rPr sz="2294" dirty="0">
                <a:latin typeface="Symbol"/>
                <a:cs typeface="Symbol"/>
              </a:rPr>
              <a:t></a:t>
            </a:r>
            <a:r>
              <a:rPr sz="2294" dirty="0">
                <a:latin typeface="Times New Roman"/>
                <a:cs typeface="Times New Roman"/>
              </a:rPr>
              <a:t> 1.85</a:t>
            </a:r>
            <a:r>
              <a:rPr sz="2294" spc="-238" dirty="0">
                <a:latin typeface="Times New Roman"/>
                <a:cs typeface="Times New Roman"/>
              </a:rPr>
              <a:t> </a:t>
            </a:r>
            <a:r>
              <a:rPr sz="2294" i="1" spc="-4" dirty="0">
                <a:latin typeface="Times New Roman"/>
                <a:cs typeface="Times New Roman"/>
              </a:rPr>
              <a:t>years</a:t>
            </a:r>
            <a:endParaRPr sz="2294">
              <a:latin typeface="Times New Roman"/>
              <a:cs typeface="Times New Roman"/>
            </a:endParaRPr>
          </a:p>
        </p:txBody>
      </p:sp>
      <p:sp>
        <p:nvSpPr>
          <p:cNvPr id="34" name="object 34"/>
          <p:cNvSpPr txBox="1">
            <a:spLocks noGrp="1"/>
          </p:cNvSpPr>
          <p:nvPr>
            <p:ph type="title"/>
          </p:nvPr>
        </p:nvSpPr>
        <p:spPr>
          <a:xfrm>
            <a:off x="994611" y="566430"/>
            <a:ext cx="72135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5" name="object 3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6" name="object 3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176</a:t>
            </a:r>
            <a:endParaRPr sz="1235">
              <a:latin typeface="Arial"/>
              <a:cs typeface="Arial"/>
            </a:endParaRPr>
          </a:p>
        </p:txBody>
      </p:sp>
    </p:spTree>
    <p:extLst>
      <p:ext uri="{BB962C8B-B14F-4D97-AF65-F5344CB8AC3E}">
        <p14:creationId xmlns:p14="http://schemas.microsoft.com/office/powerpoint/2010/main" val="205760546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7199" y="1712260"/>
            <a:ext cx="6369424" cy="364926"/>
          </a:xfrm>
          <a:prstGeom prst="rect">
            <a:avLst/>
          </a:prstGeom>
        </p:spPr>
        <p:txBody>
          <a:bodyPr vert="horz" wrap="square" lIns="0" tIns="11766" rIns="0" bIns="0" rtlCol="0">
            <a:spAutoFit/>
          </a:bodyPr>
          <a:lstStyle/>
          <a:p>
            <a:pPr marL="33619">
              <a:spcBef>
                <a:spcPts val="93"/>
              </a:spcBef>
            </a:pPr>
            <a:r>
              <a:rPr sz="2294" spc="-4" dirty="0">
                <a:solidFill>
                  <a:srgbClr val="650065"/>
                </a:solidFill>
                <a:latin typeface="Times New Roman"/>
                <a:cs typeface="Times New Roman"/>
              </a:rPr>
              <a:t>(i) Hence </a:t>
            </a:r>
            <a:r>
              <a:rPr sz="2294" dirty="0">
                <a:solidFill>
                  <a:srgbClr val="650065"/>
                </a:solidFill>
                <a:latin typeface="Times New Roman"/>
                <a:cs typeface="Times New Roman"/>
              </a:rPr>
              <a:t>Minimum </a:t>
            </a:r>
            <a:r>
              <a:rPr sz="2294" spc="-4" dirty="0">
                <a:solidFill>
                  <a:srgbClr val="650065"/>
                </a:solidFill>
                <a:latin typeface="Times New Roman"/>
                <a:cs typeface="Times New Roman"/>
              </a:rPr>
              <a:t>development time (t</a:t>
            </a:r>
            <a:r>
              <a:rPr sz="2250" spc="-6" baseline="-22875" dirty="0">
                <a:solidFill>
                  <a:srgbClr val="650065"/>
                </a:solidFill>
                <a:latin typeface="Times New Roman"/>
                <a:cs typeface="Times New Roman"/>
              </a:rPr>
              <a:t>d</a:t>
            </a:r>
            <a:r>
              <a:rPr sz="2294" spc="-4" dirty="0">
                <a:solidFill>
                  <a:srgbClr val="650065"/>
                </a:solidFill>
                <a:latin typeface="Times New Roman"/>
                <a:cs typeface="Times New Roman"/>
              </a:rPr>
              <a:t>)=1.85 years</a:t>
            </a:r>
            <a:endParaRPr sz="2294">
              <a:latin typeface="Times New Roman"/>
              <a:cs typeface="Times New Roman"/>
            </a:endParaRPr>
          </a:p>
        </p:txBody>
      </p:sp>
      <p:sp>
        <p:nvSpPr>
          <p:cNvPr id="3" name="object 3"/>
          <p:cNvSpPr txBox="1"/>
          <p:nvPr/>
        </p:nvSpPr>
        <p:spPr>
          <a:xfrm>
            <a:off x="2319617" y="2384613"/>
            <a:ext cx="4487396" cy="364926"/>
          </a:xfrm>
          <a:prstGeom prst="rect">
            <a:avLst/>
          </a:prstGeom>
        </p:spPr>
        <p:txBody>
          <a:bodyPr vert="horz" wrap="square" lIns="0" tIns="11766" rIns="0" bIns="0" rtlCol="0">
            <a:spAutoFit/>
          </a:bodyPr>
          <a:lstStyle/>
          <a:p>
            <a:pPr marL="11206">
              <a:spcBef>
                <a:spcPts val="93"/>
              </a:spcBef>
            </a:pPr>
            <a:r>
              <a:rPr sz="2294" spc="-4" dirty="0">
                <a:solidFill>
                  <a:srgbClr val="650065"/>
                </a:solidFill>
                <a:latin typeface="Times New Roman"/>
                <a:cs typeface="Times New Roman"/>
              </a:rPr>
              <a:t>(ii) </a:t>
            </a:r>
            <a:r>
              <a:rPr sz="2294" dirty="0">
                <a:solidFill>
                  <a:srgbClr val="650065"/>
                </a:solidFill>
                <a:latin typeface="Times New Roman"/>
                <a:cs typeface="Times New Roman"/>
              </a:rPr>
              <a:t>Total </a:t>
            </a:r>
            <a:r>
              <a:rPr sz="2294" spc="-4" dirty="0">
                <a:solidFill>
                  <a:srgbClr val="650065"/>
                </a:solidFill>
                <a:latin typeface="Times New Roman"/>
                <a:cs typeface="Times New Roman"/>
              </a:rPr>
              <a:t>development manpower</a:t>
            </a:r>
            <a:r>
              <a:rPr sz="2294" spc="-44" dirty="0">
                <a:solidFill>
                  <a:srgbClr val="650065"/>
                </a:solidFill>
                <a:latin typeface="Times New Roman"/>
                <a:cs typeface="Times New Roman"/>
              </a:rPr>
              <a:t> </a:t>
            </a:r>
            <a:r>
              <a:rPr sz="2294" spc="-4" dirty="0">
                <a:solidFill>
                  <a:srgbClr val="650065"/>
                </a:solidFill>
                <a:latin typeface="Times New Roman"/>
                <a:cs typeface="Times New Roman"/>
              </a:rPr>
              <a:t>cost</a:t>
            </a:r>
            <a:endParaRPr sz="2294">
              <a:latin typeface="Times New Roman"/>
              <a:cs typeface="Times New Roman"/>
            </a:endParaRPr>
          </a:p>
        </p:txBody>
      </p:sp>
      <p:sp>
        <p:nvSpPr>
          <p:cNvPr id="4" name="object 4"/>
          <p:cNvSpPr/>
          <p:nvPr/>
        </p:nvSpPr>
        <p:spPr>
          <a:xfrm>
            <a:off x="7615517" y="2577800"/>
            <a:ext cx="247650" cy="0"/>
          </a:xfrm>
          <a:custGeom>
            <a:avLst/>
            <a:gdLst/>
            <a:ahLst/>
            <a:cxnLst/>
            <a:rect l="l" t="t" r="r" b="b"/>
            <a:pathLst>
              <a:path w="280670">
                <a:moveTo>
                  <a:pt x="0" y="0"/>
                </a:moveTo>
                <a:lnTo>
                  <a:pt x="280415" y="0"/>
                </a:lnTo>
              </a:path>
            </a:pathLst>
          </a:custGeom>
          <a:ln w="12679">
            <a:solidFill>
              <a:srgbClr val="000000"/>
            </a:solidFill>
          </a:ln>
        </p:spPr>
        <p:txBody>
          <a:bodyPr wrap="square" lIns="0" tIns="0" rIns="0" bIns="0" rtlCol="0"/>
          <a:lstStyle/>
          <a:p>
            <a:endParaRPr sz="1588"/>
          </a:p>
        </p:txBody>
      </p:sp>
      <p:sp>
        <p:nvSpPr>
          <p:cNvPr id="5" name="object 5"/>
          <p:cNvSpPr txBox="1"/>
          <p:nvPr/>
        </p:nvSpPr>
        <p:spPr>
          <a:xfrm>
            <a:off x="7662132" y="2574489"/>
            <a:ext cx="157443" cy="337238"/>
          </a:xfrm>
          <a:prstGeom prst="rect">
            <a:avLst/>
          </a:prstGeom>
        </p:spPr>
        <p:txBody>
          <a:bodyPr vert="horz" wrap="square" lIns="0" tIns="11206" rIns="0" bIns="0" rtlCol="0">
            <a:spAutoFit/>
          </a:bodyPr>
          <a:lstStyle/>
          <a:p>
            <a:pPr marL="11206">
              <a:spcBef>
                <a:spcPts val="88"/>
              </a:spcBef>
            </a:pPr>
            <a:r>
              <a:rPr sz="2118" dirty="0">
                <a:latin typeface="Times New Roman"/>
                <a:cs typeface="Times New Roman"/>
              </a:rPr>
              <a:t>6</a:t>
            </a:r>
            <a:endParaRPr sz="2118">
              <a:latin typeface="Times New Roman"/>
              <a:cs typeface="Times New Roman"/>
            </a:endParaRPr>
          </a:p>
        </p:txBody>
      </p:sp>
      <p:sp>
        <p:nvSpPr>
          <p:cNvPr id="6" name="object 6"/>
          <p:cNvSpPr txBox="1"/>
          <p:nvPr/>
        </p:nvSpPr>
        <p:spPr>
          <a:xfrm>
            <a:off x="7007260" y="2364715"/>
            <a:ext cx="202266" cy="337238"/>
          </a:xfrm>
          <a:prstGeom prst="rect">
            <a:avLst/>
          </a:prstGeom>
        </p:spPr>
        <p:txBody>
          <a:bodyPr vert="horz" wrap="square" lIns="0" tIns="11206" rIns="0" bIns="0" rtlCol="0">
            <a:spAutoFit/>
          </a:bodyPr>
          <a:lstStyle/>
          <a:p>
            <a:pPr marL="11206">
              <a:spcBef>
                <a:spcPts val="88"/>
              </a:spcBef>
            </a:pPr>
            <a:r>
              <a:rPr sz="2118" i="1" dirty="0">
                <a:latin typeface="Times New Roman"/>
                <a:cs typeface="Times New Roman"/>
              </a:rPr>
              <a:t>K</a:t>
            </a:r>
            <a:endParaRPr sz="2118">
              <a:latin typeface="Times New Roman"/>
              <a:cs typeface="Times New Roman"/>
            </a:endParaRPr>
          </a:p>
        </p:txBody>
      </p:sp>
      <p:sp>
        <p:nvSpPr>
          <p:cNvPr id="7" name="object 7"/>
          <p:cNvSpPr txBox="1"/>
          <p:nvPr/>
        </p:nvSpPr>
        <p:spPr>
          <a:xfrm>
            <a:off x="7204931" y="2544371"/>
            <a:ext cx="100853" cy="200802"/>
          </a:xfrm>
          <a:prstGeom prst="rect">
            <a:avLst/>
          </a:prstGeom>
        </p:spPr>
        <p:txBody>
          <a:bodyPr vert="horz" wrap="square" lIns="0" tIns="10646" rIns="0" bIns="0" rtlCol="0">
            <a:spAutoFit/>
          </a:bodyPr>
          <a:lstStyle/>
          <a:p>
            <a:pPr marL="11206">
              <a:spcBef>
                <a:spcPts val="84"/>
              </a:spcBef>
            </a:pPr>
            <a:r>
              <a:rPr sz="1235" i="1" spc="-4" dirty="0">
                <a:latin typeface="Times New Roman"/>
                <a:cs typeface="Times New Roman"/>
              </a:rPr>
              <a:t>d</a:t>
            </a:r>
            <a:endParaRPr sz="1235">
              <a:latin typeface="Times New Roman"/>
              <a:cs typeface="Times New Roman"/>
            </a:endParaRPr>
          </a:p>
        </p:txBody>
      </p:sp>
      <p:sp>
        <p:nvSpPr>
          <p:cNvPr id="8" name="object 8"/>
          <p:cNvSpPr txBox="1"/>
          <p:nvPr/>
        </p:nvSpPr>
        <p:spPr>
          <a:xfrm>
            <a:off x="7368089" y="2195282"/>
            <a:ext cx="487456" cy="337238"/>
          </a:xfrm>
          <a:prstGeom prst="rect">
            <a:avLst/>
          </a:prstGeom>
        </p:spPr>
        <p:txBody>
          <a:bodyPr vert="horz" wrap="square" lIns="0" tIns="11206" rIns="0" bIns="0" rtlCol="0">
            <a:spAutoFit/>
          </a:bodyPr>
          <a:lstStyle/>
          <a:p>
            <a:pPr marL="33619">
              <a:spcBef>
                <a:spcPts val="88"/>
              </a:spcBef>
            </a:pPr>
            <a:r>
              <a:rPr sz="3177" baseline="-34722" dirty="0">
                <a:latin typeface="Symbol"/>
                <a:cs typeface="Symbol"/>
              </a:rPr>
              <a:t></a:t>
            </a:r>
            <a:r>
              <a:rPr sz="3177" spc="205" baseline="-34722" dirty="0">
                <a:latin typeface="Times New Roman"/>
                <a:cs typeface="Times New Roman"/>
              </a:rPr>
              <a:t> </a:t>
            </a:r>
            <a:r>
              <a:rPr sz="2118" i="1" dirty="0">
                <a:latin typeface="Times New Roman"/>
                <a:cs typeface="Times New Roman"/>
              </a:rPr>
              <a:t>K</a:t>
            </a:r>
            <a:endParaRPr sz="2118">
              <a:latin typeface="Times New Roman"/>
              <a:cs typeface="Times New Roman"/>
            </a:endParaRPr>
          </a:p>
        </p:txBody>
      </p:sp>
      <p:sp>
        <p:nvSpPr>
          <p:cNvPr id="9" name="object 9"/>
          <p:cNvSpPr txBox="1"/>
          <p:nvPr/>
        </p:nvSpPr>
        <p:spPr>
          <a:xfrm>
            <a:off x="5144843" y="3164142"/>
            <a:ext cx="107016" cy="215655"/>
          </a:xfrm>
          <a:prstGeom prst="rect">
            <a:avLst/>
          </a:prstGeom>
        </p:spPr>
        <p:txBody>
          <a:bodyPr vert="horz" wrap="square" lIns="0" tIns="11766" rIns="0" bIns="0" rtlCol="0">
            <a:spAutoFit/>
          </a:bodyPr>
          <a:lstStyle/>
          <a:p>
            <a:pPr marL="11206">
              <a:spcBef>
                <a:spcPts val="93"/>
              </a:spcBef>
            </a:pPr>
            <a:r>
              <a:rPr sz="1324" i="1" dirty="0">
                <a:latin typeface="Times New Roman"/>
                <a:cs typeface="Times New Roman"/>
              </a:rPr>
              <a:t>d</a:t>
            </a:r>
            <a:endParaRPr sz="1324">
              <a:latin typeface="Times New Roman"/>
              <a:cs typeface="Times New Roman"/>
            </a:endParaRPr>
          </a:p>
        </p:txBody>
      </p:sp>
      <p:sp>
        <p:nvSpPr>
          <p:cNvPr id="10" name="object 10"/>
          <p:cNvSpPr/>
          <p:nvPr/>
        </p:nvSpPr>
        <p:spPr>
          <a:xfrm>
            <a:off x="4922071" y="4377018"/>
            <a:ext cx="244849" cy="0"/>
          </a:xfrm>
          <a:custGeom>
            <a:avLst/>
            <a:gdLst/>
            <a:ahLst/>
            <a:cxnLst/>
            <a:rect l="l" t="t" r="r" b="b"/>
            <a:pathLst>
              <a:path w="277495">
                <a:moveTo>
                  <a:pt x="0" y="0"/>
                </a:moveTo>
                <a:lnTo>
                  <a:pt x="277367" y="0"/>
                </a:lnTo>
              </a:path>
            </a:pathLst>
          </a:custGeom>
          <a:ln w="12582">
            <a:solidFill>
              <a:srgbClr val="000000"/>
            </a:solidFill>
          </a:ln>
        </p:spPr>
        <p:txBody>
          <a:bodyPr wrap="square" lIns="0" tIns="0" rIns="0" bIns="0" rtlCol="0"/>
          <a:lstStyle/>
          <a:p>
            <a:endParaRPr sz="1588"/>
          </a:p>
        </p:txBody>
      </p:sp>
      <p:sp>
        <p:nvSpPr>
          <p:cNvPr id="11" name="object 11"/>
          <p:cNvSpPr/>
          <p:nvPr/>
        </p:nvSpPr>
        <p:spPr>
          <a:xfrm>
            <a:off x="5450540" y="4377018"/>
            <a:ext cx="624168" cy="0"/>
          </a:xfrm>
          <a:custGeom>
            <a:avLst/>
            <a:gdLst/>
            <a:ahLst/>
            <a:cxnLst/>
            <a:rect l="l" t="t" r="r" b="b"/>
            <a:pathLst>
              <a:path w="707389">
                <a:moveTo>
                  <a:pt x="0" y="0"/>
                </a:moveTo>
                <a:lnTo>
                  <a:pt x="707135" y="0"/>
                </a:lnTo>
              </a:path>
            </a:pathLst>
          </a:custGeom>
          <a:ln w="12582">
            <a:solidFill>
              <a:srgbClr val="000000"/>
            </a:solidFill>
          </a:ln>
        </p:spPr>
        <p:txBody>
          <a:bodyPr wrap="square" lIns="0" tIns="0" rIns="0" bIns="0" rtlCol="0"/>
          <a:lstStyle/>
          <a:p>
            <a:endParaRPr sz="1588"/>
          </a:p>
        </p:txBody>
      </p:sp>
      <p:sp>
        <p:nvSpPr>
          <p:cNvPr id="12" name="object 12"/>
          <p:cNvSpPr txBox="1"/>
          <p:nvPr/>
        </p:nvSpPr>
        <p:spPr>
          <a:xfrm>
            <a:off x="4514176" y="4343475"/>
            <a:ext cx="100292" cy="198531"/>
          </a:xfrm>
          <a:prstGeom prst="rect">
            <a:avLst/>
          </a:prstGeom>
        </p:spPr>
        <p:txBody>
          <a:bodyPr vert="horz" wrap="square" lIns="0" tIns="15128" rIns="0" bIns="0" rtlCol="0">
            <a:spAutoFit/>
          </a:bodyPr>
          <a:lstStyle/>
          <a:p>
            <a:pPr marL="11206">
              <a:spcBef>
                <a:spcPts val="119"/>
              </a:spcBef>
            </a:pPr>
            <a:r>
              <a:rPr sz="1191" i="1" spc="13" dirty="0">
                <a:latin typeface="Times New Roman"/>
                <a:cs typeface="Times New Roman"/>
              </a:rPr>
              <a:t>d</a:t>
            </a:r>
            <a:endParaRPr sz="1191">
              <a:latin typeface="Times New Roman"/>
              <a:cs typeface="Times New Roman"/>
            </a:endParaRPr>
          </a:p>
        </p:txBody>
      </p:sp>
      <p:sp>
        <p:nvSpPr>
          <p:cNvPr id="13" name="object 13"/>
          <p:cNvSpPr txBox="1"/>
          <p:nvPr/>
        </p:nvSpPr>
        <p:spPr>
          <a:xfrm>
            <a:off x="4968686" y="4374966"/>
            <a:ext cx="874059" cy="333334"/>
          </a:xfrm>
          <a:prstGeom prst="rect">
            <a:avLst/>
          </a:prstGeom>
        </p:spPr>
        <p:txBody>
          <a:bodyPr vert="horz" wrap="square" lIns="0" tIns="14007" rIns="0" bIns="0" rtlCol="0">
            <a:spAutoFit/>
          </a:bodyPr>
          <a:lstStyle/>
          <a:p>
            <a:pPr marL="11206">
              <a:spcBef>
                <a:spcPts val="110"/>
              </a:spcBef>
              <a:tabLst>
                <a:tab pos="728982" algn="l"/>
              </a:tabLst>
            </a:pPr>
            <a:r>
              <a:rPr sz="2074" spc="9" dirty="0">
                <a:latin typeface="Times New Roman"/>
                <a:cs typeface="Times New Roman"/>
              </a:rPr>
              <a:t>6	6</a:t>
            </a:r>
            <a:endParaRPr sz="2074">
              <a:latin typeface="Times New Roman"/>
              <a:cs typeface="Times New Roman"/>
            </a:endParaRPr>
          </a:p>
        </p:txBody>
      </p:sp>
      <p:sp>
        <p:nvSpPr>
          <p:cNvPr id="14" name="object 14"/>
          <p:cNvSpPr txBox="1"/>
          <p:nvPr/>
        </p:nvSpPr>
        <p:spPr>
          <a:xfrm>
            <a:off x="4295437" y="4166537"/>
            <a:ext cx="3032871" cy="333334"/>
          </a:xfrm>
          <a:prstGeom prst="rect">
            <a:avLst/>
          </a:prstGeom>
        </p:spPr>
        <p:txBody>
          <a:bodyPr vert="horz" wrap="square" lIns="0" tIns="14007" rIns="0" bIns="0" rtlCol="0">
            <a:spAutoFit/>
          </a:bodyPr>
          <a:lstStyle/>
          <a:p>
            <a:pPr marL="33619">
              <a:spcBef>
                <a:spcPts val="110"/>
              </a:spcBef>
              <a:tabLst>
                <a:tab pos="414079" algn="l"/>
                <a:tab pos="942465" algn="l"/>
              </a:tabLst>
            </a:pPr>
            <a:r>
              <a:rPr sz="2074" i="1" spc="13" dirty="0">
                <a:latin typeface="Times New Roman"/>
                <a:cs typeface="Times New Roman"/>
              </a:rPr>
              <a:t>K	</a:t>
            </a:r>
            <a:r>
              <a:rPr sz="2074" spc="13" dirty="0">
                <a:latin typeface="Symbol"/>
                <a:cs typeface="Symbol"/>
              </a:rPr>
              <a:t></a:t>
            </a:r>
            <a:r>
              <a:rPr sz="2074" spc="202" dirty="0">
                <a:latin typeface="Times New Roman"/>
                <a:cs typeface="Times New Roman"/>
              </a:rPr>
              <a:t> </a:t>
            </a:r>
            <a:r>
              <a:rPr sz="3110" i="1" spc="19" baseline="35460" dirty="0">
                <a:latin typeface="Times New Roman"/>
                <a:cs typeface="Times New Roman"/>
              </a:rPr>
              <a:t>K	</a:t>
            </a:r>
            <a:r>
              <a:rPr sz="2074" spc="13" dirty="0">
                <a:latin typeface="Symbol"/>
                <a:cs typeface="Symbol"/>
              </a:rPr>
              <a:t></a:t>
            </a:r>
            <a:r>
              <a:rPr sz="2074" spc="13" dirty="0">
                <a:latin typeface="Times New Roman"/>
                <a:cs typeface="Times New Roman"/>
              </a:rPr>
              <a:t> </a:t>
            </a:r>
            <a:r>
              <a:rPr sz="3110" spc="13" baseline="35460" dirty="0">
                <a:latin typeface="Times New Roman"/>
                <a:cs typeface="Times New Roman"/>
              </a:rPr>
              <a:t>94.97 </a:t>
            </a:r>
            <a:r>
              <a:rPr sz="2074" spc="13" dirty="0">
                <a:latin typeface="Symbol"/>
                <a:cs typeface="Symbol"/>
              </a:rPr>
              <a:t></a:t>
            </a:r>
            <a:r>
              <a:rPr sz="2074" spc="13" dirty="0">
                <a:latin typeface="Times New Roman"/>
                <a:cs typeface="Times New Roman"/>
              </a:rPr>
              <a:t> </a:t>
            </a:r>
            <a:r>
              <a:rPr sz="2074" spc="9" dirty="0">
                <a:latin typeface="Times New Roman"/>
                <a:cs typeface="Times New Roman"/>
              </a:rPr>
              <a:t>15.83</a:t>
            </a:r>
            <a:r>
              <a:rPr sz="2074" spc="-190" dirty="0">
                <a:latin typeface="Times New Roman"/>
                <a:cs typeface="Times New Roman"/>
              </a:rPr>
              <a:t> </a:t>
            </a:r>
            <a:r>
              <a:rPr sz="2074" i="1" spc="9" dirty="0">
                <a:latin typeface="Times New Roman"/>
                <a:cs typeface="Times New Roman"/>
              </a:rPr>
              <a:t>PY</a:t>
            </a:r>
            <a:endParaRPr sz="2074">
              <a:latin typeface="Times New Roman"/>
              <a:cs typeface="Times New Roman"/>
            </a:endParaRPr>
          </a:p>
        </p:txBody>
      </p:sp>
      <p:sp>
        <p:nvSpPr>
          <p:cNvPr id="15" name="object 15"/>
          <p:cNvSpPr txBox="1"/>
          <p:nvPr/>
        </p:nvSpPr>
        <p:spPr>
          <a:xfrm>
            <a:off x="4596651" y="3561503"/>
            <a:ext cx="2394697" cy="337238"/>
          </a:xfrm>
          <a:prstGeom prst="rect">
            <a:avLst/>
          </a:prstGeom>
        </p:spPr>
        <p:txBody>
          <a:bodyPr vert="horz" wrap="square" lIns="0" tIns="11206" rIns="0" bIns="0" rtlCol="0">
            <a:spAutoFit/>
          </a:bodyPr>
          <a:lstStyle/>
          <a:p>
            <a:pPr marL="33619">
              <a:spcBef>
                <a:spcPts val="88"/>
              </a:spcBef>
            </a:pPr>
            <a:r>
              <a:rPr sz="2118" spc="-4" dirty="0">
                <a:latin typeface="Times New Roman"/>
                <a:cs typeface="Times New Roman"/>
              </a:rPr>
              <a:t>=15(1.85)</a:t>
            </a:r>
            <a:r>
              <a:rPr sz="2118" spc="-6" baseline="24305" dirty="0">
                <a:latin typeface="Times New Roman"/>
                <a:cs typeface="Times New Roman"/>
              </a:rPr>
              <a:t>3</a:t>
            </a:r>
            <a:r>
              <a:rPr sz="2118" spc="-4" dirty="0">
                <a:latin typeface="Times New Roman"/>
                <a:cs typeface="Times New Roman"/>
              </a:rPr>
              <a:t>=94.97</a:t>
            </a:r>
            <a:r>
              <a:rPr sz="2118" spc="-49" dirty="0">
                <a:latin typeface="Times New Roman"/>
                <a:cs typeface="Times New Roman"/>
              </a:rPr>
              <a:t> </a:t>
            </a:r>
            <a:r>
              <a:rPr sz="2118" spc="-4" dirty="0">
                <a:latin typeface="Times New Roman"/>
                <a:cs typeface="Times New Roman"/>
              </a:rPr>
              <a:t>PY</a:t>
            </a:r>
            <a:endParaRPr sz="2118">
              <a:latin typeface="Times New Roman"/>
              <a:cs typeface="Times New Roman"/>
            </a:endParaRPr>
          </a:p>
        </p:txBody>
      </p:sp>
      <p:sp>
        <p:nvSpPr>
          <p:cNvPr id="16" name="object 16"/>
          <p:cNvSpPr txBox="1"/>
          <p:nvPr/>
        </p:nvSpPr>
        <p:spPr>
          <a:xfrm>
            <a:off x="3184711" y="2968215"/>
            <a:ext cx="2112869" cy="364926"/>
          </a:xfrm>
          <a:prstGeom prst="rect">
            <a:avLst/>
          </a:prstGeom>
        </p:spPr>
        <p:txBody>
          <a:bodyPr vert="horz" wrap="square" lIns="0" tIns="11766" rIns="0" bIns="0" rtlCol="0">
            <a:spAutoFit/>
          </a:bodyPr>
          <a:lstStyle/>
          <a:p>
            <a:pPr marL="33619">
              <a:spcBef>
                <a:spcPts val="93"/>
              </a:spcBef>
              <a:tabLst>
                <a:tab pos="1205817" algn="l"/>
              </a:tabLst>
            </a:pPr>
            <a:r>
              <a:rPr sz="3441" spc="-6" baseline="1068" dirty="0">
                <a:latin typeface="Times New Roman"/>
                <a:cs typeface="Times New Roman"/>
              </a:rPr>
              <a:t>Hence	</a:t>
            </a:r>
            <a:r>
              <a:rPr sz="2250" i="1" spc="18" dirty="0">
                <a:latin typeface="Times New Roman"/>
                <a:cs typeface="Times New Roman"/>
              </a:rPr>
              <a:t>K</a:t>
            </a:r>
            <a:r>
              <a:rPr sz="2250" i="1" spc="-269" dirty="0">
                <a:latin typeface="Times New Roman"/>
                <a:cs typeface="Times New Roman"/>
              </a:rPr>
              <a:t> </a:t>
            </a:r>
            <a:r>
              <a:rPr sz="2250" spc="26" dirty="0">
                <a:latin typeface="Symbol"/>
                <a:cs typeface="Symbol"/>
              </a:rPr>
              <a:t></a:t>
            </a:r>
            <a:r>
              <a:rPr sz="2250" spc="26" dirty="0">
                <a:latin typeface="Times New Roman"/>
                <a:cs typeface="Times New Roman"/>
              </a:rPr>
              <a:t>15</a:t>
            </a:r>
            <a:r>
              <a:rPr sz="2250" i="1" spc="26" dirty="0">
                <a:latin typeface="Times New Roman"/>
                <a:cs typeface="Times New Roman"/>
              </a:rPr>
              <a:t>t</a:t>
            </a:r>
            <a:r>
              <a:rPr sz="1985" spc="39" baseline="42592" dirty="0">
                <a:latin typeface="Times New Roman"/>
                <a:cs typeface="Times New Roman"/>
              </a:rPr>
              <a:t>3</a:t>
            </a:r>
            <a:endParaRPr sz="1985" baseline="42592">
              <a:latin typeface="Times New Roman"/>
              <a:cs typeface="Times New Roman"/>
            </a:endParaRPr>
          </a:p>
        </p:txBody>
      </p:sp>
      <p:sp>
        <p:nvSpPr>
          <p:cNvPr id="17" name="object 17"/>
          <p:cNvSpPr txBox="1"/>
          <p:nvPr/>
        </p:nvSpPr>
        <p:spPr>
          <a:xfrm>
            <a:off x="2319612" y="5006789"/>
            <a:ext cx="1680321" cy="364926"/>
          </a:xfrm>
          <a:prstGeom prst="rect">
            <a:avLst/>
          </a:prstGeom>
        </p:spPr>
        <p:txBody>
          <a:bodyPr vert="horz" wrap="square" lIns="0" tIns="11766" rIns="0" bIns="0" rtlCol="0">
            <a:spAutoFit/>
          </a:bodyPr>
          <a:lstStyle/>
          <a:p>
            <a:pPr marL="11206">
              <a:spcBef>
                <a:spcPts val="93"/>
              </a:spcBef>
            </a:pPr>
            <a:r>
              <a:rPr sz="2294" spc="-4" dirty="0">
                <a:solidFill>
                  <a:srgbClr val="650065"/>
                </a:solidFill>
                <a:latin typeface="Times New Roman"/>
                <a:cs typeface="Times New Roman"/>
              </a:rPr>
              <a:t>(iii)</a:t>
            </a:r>
            <a:r>
              <a:rPr sz="2294" spc="-40" dirty="0">
                <a:solidFill>
                  <a:srgbClr val="650065"/>
                </a:solidFill>
                <a:latin typeface="Times New Roman"/>
                <a:cs typeface="Times New Roman"/>
              </a:rPr>
              <a:t> </a:t>
            </a:r>
            <a:r>
              <a:rPr sz="2294" spc="-4" dirty="0">
                <a:solidFill>
                  <a:srgbClr val="650065"/>
                </a:solidFill>
                <a:latin typeface="Times New Roman"/>
                <a:cs typeface="Times New Roman"/>
              </a:rPr>
              <a:t>Difficulty</a:t>
            </a:r>
            <a:endParaRPr sz="2294">
              <a:latin typeface="Times New Roman"/>
              <a:cs typeface="Times New Roman"/>
            </a:endParaRPr>
          </a:p>
        </p:txBody>
      </p:sp>
      <p:sp>
        <p:nvSpPr>
          <p:cNvPr id="18" name="object 18"/>
          <p:cNvSpPr/>
          <p:nvPr/>
        </p:nvSpPr>
        <p:spPr>
          <a:xfrm>
            <a:off x="5057886" y="5267212"/>
            <a:ext cx="221876" cy="0"/>
          </a:xfrm>
          <a:custGeom>
            <a:avLst/>
            <a:gdLst/>
            <a:ahLst/>
            <a:cxnLst/>
            <a:rect l="l" t="t" r="r" b="b"/>
            <a:pathLst>
              <a:path w="251460">
                <a:moveTo>
                  <a:pt x="0" y="0"/>
                </a:moveTo>
                <a:lnTo>
                  <a:pt x="251459" y="0"/>
                </a:lnTo>
              </a:path>
            </a:pathLst>
          </a:custGeom>
          <a:ln w="12679">
            <a:solidFill>
              <a:srgbClr val="000000"/>
            </a:solidFill>
          </a:ln>
        </p:spPr>
        <p:txBody>
          <a:bodyPr wrap="square" lIns="0" tIns="0" rIns="0" bIns="0" rtlCol="0"/>
          <a:lstStyle/>
          <a:p>
            <a:endParaRPr sz="1588"/>
          </a:p>
        </p:txBody>
      </p:sp>
      <p:sp>
        <p:nvSpPr>
          <p:cNvPr id="19" name="object 19"/>
          <p:cNvSpPr/>
          <p:nvPr/>
        </p:nvSpPr>
        <p:spPr>
          <a:xfrm>
            <a:off x="5525844" y="5267212"/>
            <a:ext cx="668431" cy="0"/>
          </a:xfrm>
          <a:custGeom>
            <a:avLst/>
            <a:gdLst/>
            <a:ahLst/>
            <a:cxnLst/>
            <a:rect l="l" t="t" r="r" b="b"/>
            <a:pathLst>
              <a:path w="757554">
                <a:moveTo>
                  <a:pt x="0" y="0"/>
                </a:moveTo>
                <a:lnTo>
                  <a:pt x="757427" y="0"/>
                </a:lnTo>
              </a:path>
            </a:pathLst>
          </a:custGeom>
          <a:ln w="12679">
            <a:solidFill>
              <a:srgbClr val="000000"/>
            </a:solidFill>
          </a:ln>
        </p:spPr>
        <p:txBody>
          <a:bodyPr wrap="square" lIns="0" tIns="0" rIns="0" bIns="0" rtlCol="0"/>
          <a:lstStyle/>
          <a:p>
            <a:endParaRPr sz="1588"/>
          </a:p>
        </p:txBody>
      </p:sp>
      <p:sp>
        <p:nvSpPr>
          <p:cNvPr id="20" name="object 20"/>
          <p:cNvSpPr txBox="1"/>
          <p:nvPr/>
        </p:nvSpPr>
        <p:spPr>
          <a:xfrm>
            <a:off x="5132741" y="5412627"/>
            <a:ext cx="100853" cy="200802"/>
          </a:xfrm>
          <a:prstGeom prst="rect">
            <a:avLst/>
          </a:prstGeom>
        </p:spPr>
        <p:txBody>
          <a:bodyPr vert="horz" wrap="square" lIns="0" tIns="10646" rIns="0" bIns="0" rtlCol="0">
            <a:spAutoFit/>
          </a:bodyPr>
          <a:lstStyle/>
          <a:p>
            <a:pPr marL="11206">
              <a:spcBef>
                <a:spcPts val="84"/>
              </a:spcBef>
            </a:pPr>
            <a:r>
              <a:rPr sz="1235" i="1" spc="-4" dirty="0">
                <a:latin typeface="Times New Roman"/>
                <a:cs typeface="Times New Roman"/>
              </a:rPr>
              <a:t>d</a:t>
            </a:r>
            <a:endParaRPr sz="1235">
              <a:latin typeface="Times New Roman"/>
              <a:cs typeface="Times New Roman"/>
            </a:endParaRPr>
          </a:p>
        </p:txBody>
      </p:sp>
      <p:sp>
        <p:nvSpPr>
          <p:cNvPr id="21" name="object 21"/>
          <p:cNvSpPr txBox="1"/>
          <p:nvPr/>
        </p:nvSpPr>
        <p:spPr>
          <a:xfrm>
            <a:off x="5595319" y="4944338"/>
            <a:ext cx="528918" cy="282928"/>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9</a:t>
            </a:r>
            <a:r>
              <a:rPr sz="1765" spc="-4" dirty="0">
                <a:latin typeface="Times New Roman"/>
                <a:cs typeface="Times New Roman"/>
              </a:rPr>
              <a:t>4</a:t>
            </a:r>
            <a:r>
              <a:rPr sz="1765" b="1" dirty="0">
                <a:latin typeface="Times New Roman"/>
                <a:cs typeface="Times New Roman"/>
              </a:rPr>
              <a:t>.</a:t>
            </a:r>
            <a:r>
              <a:rPr sz="1765" spc="4" dirty="0">
                <a:latin typeface="Times New Roman"/>
                <a:cs typeface="Times New Roman"/>
              </a:rPr>
              <a:t>9</a:t>
            </a:r>
            <a:r>
              <a:rPr sz="1765" dirty="0">
                <a:latin typeface="Times New Roman"/>
                <a:cs typeface="Times New Roman"/>
              </a:rPr>
              <a:t>7</a:t>
            </a:r>
            <a:endParaRPr sz="1765">
              <a:latin typeface="Times New Roman"/>
              <a:cs typeface="Times New Roman"/>
            </a:endParaRPr>
          </a:p>
        </p:txBody>
      </p:sp>
      <p:sp>
        <p:nvSpPr>
          <p:cNvPr id="22" name="object 22"/>
          <p:cNvSpPr txBox="1"/>
          <p:nvPr/>
        </p:nvSpPr>
        <p:spPr>
          <a:xfrm>
            <a:off x="5504328" y="5288583"/>
            <a:ext cx="683559" cy="282928"/>
          </a:xfrm>
          <a:prstGeom prst="rect">
            <a:avLst/>
          </a:prstGeom>
        </p:spPr>
        <p:txBody>
          <a:bodyPr vert="horz" wrap="square" lIns="0" tIns="11206" rIns="0" bIns="0" rtlCol="0">
            <a:spAutoFit/>
          </a:bodyPr>
          <a:lstStyle/>
          <a:p>
            <a:pPr marL="33619">
              <a:spcBef>
                <a:spcPts val="88"/>
              </a:spcBef>
            </a:pPr>
            <a:r>
              <a:rPr sz="1765" b="1" spc="-9" dirty="0">
                <a:latin typeface="Times New Roman"/>
                <a:cs typeface="Times New Roman"/>
              </a:rPr>
              <a:t>(</a:t>
            </a:r>
            <a:r>
              <a:rPr sz="1765" spc="-9" dirty="0">
                <a:latin typeface="Times New Roman"/>
                <a:cs typeface="Times New Roman"/>
              </a:rPr>
              <a:t>1</a:t>
            </a:r>
            <a:r>
              <a:rPr sz="1765" b="1" spc="-9" dirty="0">
                <a:latin typeface="Times New Roman"/>
                <a:cs typeface="Times New Roman"/>
              </a:rPr>
              <a:t>.</a:t>
            </a:r>
            <a:r>
              <a:rPr sz="1765" spc="-9" dirty="0">
                <a:latin typeface="Times New Roman"/>
                <a:cs typeface="Times New Roman"/>
              </a:rPr>
              <a:t>85</a:t>
            </a:r>
            <a:r>
              <a:rPr sz="1765" b="1" spc="-9" dirty="0">
                <a:latin typeface="Times New Roman"/>
                <a:cs typeface="Times New Roman"/>
              </a:rPr>
              <a:t>)</a:t>
            </a:r>
            <a:r>
              <a:rPr sz="1853" spc="-13" baseline="35714" dirty="0">
                <a:latin typeface="Times New Roman"/>
                <a:cs typeface="Times New Roman"/>
              </a:rPr>
              <a:t>2</a:t>
            </a:r>
            <a:endParaRPr sz="1853" baseline="35714">
              <a:latin typeface="Times New Roman"/>
              <a:cs typeface="Times New Roman"/>
            </a:endParaRPr>
          </a:p>
        </p:txBody>
      </p:sp>
      <p:sp>
        <p:nvSpPr>
          <p:cNvPr id="23" name="object 23"/>
          <p:cNvSpPr txBox="1"/>
          <p:nvPr/>
        </p:nvSpPr>
        <p:spPr>
          <a:xfrm>
            <a:off x="5036370" y="5187730"/>
            <a:ext cx="235884" cy="282865"/>
          </a:xfrm>
          <a:prstGeom prst="rect">
            <a:avLst/>
          </a:prstGeom>
        </p:spPr>
        <p:txBody>
          <a:bodyPr vert="horz" wrap="square" lIns="0" tIns="11206" rIns="0" bIns="0" rtlCol="0">
            <a:spAutoFit/>
          </a:bodyPr>
          <a:lstStyle/>
          <a:p>
            <a:pPr marL="33619">
              <a:spcBef>
                <a:spcPts val="88"/>
              </a:spcBef>
            </a:pPr>
            <a:r>
              <a:rPr sz="2647" i="1" baseline="-25000" dirty="0">
                <a:latin typeface="Times New Roman"/>
                <a:cs typeface="Times New Roman"/>
              </a:rPr>
              <a:t>t</a:t>
            </a:r>
            <a:r>
              <a:rPr sz="2647" i="1" spc="-397" baseline="-25000" dirty="0">
                <a:latin typeface="Times New Roman"/>
                <a:cs typeface="Times New Roman"/>
              </a:rPr>
              <a:t> </a:t>
            </a:r>
            <a:r>
              <a:rPr sz="1235" spc="-4" dirty="0">
                <a:latin typeface="Times New Roman"/>
                <a:cs typeface="Times New Roman"/>
              </a:rPr>
              <a:t>2</a:t>
            </a:r>
            <a:endParaRPr sz="1235">
              <a:latin typeface="Times New Roman"/>
              <a:cs typeface="Times New Roman"/>
            </a:endParaRPr>
          </a:p>
        </p:txBody>
      </p:sp>
      <p:sp>
        <p:nvSpPr>
          <p:cNvPr id="24" name="object 24"/>
          <p:cNvSpPr txBox="1"/>
          <p:nvPr/>
        </p:nvSpPr>
        <p:spPr>
          <a:xfrm>
            <a:off x="6247501" y="5088222"/>
            <a:ext cx="2047875" cy="282928"/>
          </a:xfrm>
          <a:prstGeom prst="rect">
            <a:avLst/>
          </a:prstGeom>
        </p:spPr>
        <p:txBody>
          <a:bodyPr vert="horz" wrap="square" lIns="0" tIns="11206" rIns="0" bIns="0" rtlCol="0">
            <a:spAutoFit/>
          </a:bodyPr>
          <a:lstStyle/>
          <a:p>
            <a:pPr marL="11206">
              <a:spcBef>
                <a:spcPts val="88"/>
              </a:spcBef>
            </a:pPr>
            <a:r>
              <a:rPr sz="1765" dirty="0">
                <a:latin typeface="Symbol"/>
                <a:cs typeface="Symbol"/>
              </a:rPr>
              <a:t></a:t>
            </a:r>
            <a:r>
              <a:rPr sz="1765" dirty="0">
                <a:latin typeface="Times New Roman"/>
                <a:cs typeface="Times New Roman"/>
              </a:rPr>
              <a:t> </a:t>
            </a:r>
            <a:r>
              <a:rPr sz="1765" spc="-4" dirty="0">
                <a:latin typeface="Times New Roman"/>
                <a:cs typeface="Times New Roman"/>
              </a:rPr>
              <a:t>27</a:t>
            </a:r>
            <a:r>
              <a:rPr sz="1765" b="1" spc="-4" dirty="0">
                <a:latin typeface="Times New Roman"/>
                <a:cs typeface="Times New Roman"/>
              </a:rPr>
              <a:t>.</a:t>
            </a:r>
            <a:r>
              <a:rPr sz="1765" spc="-4" dirty="0">
                <a:latin typeface="Times New Roman"/>
                <a:cs typeface="Times New Roman"/>
              </a:rPr>
              <a:t>75 </a:t>
            </a:r>
            <a:r>
              <a:rPr sz="1765" i="1" dirty="0">
                <a:latin typeface="Times New Roman"/>
                <a:cs typeface="Times New Roman"/>
              </a:rPr>
              <a:t>Persons </a:t>
            </a:r>
            <a:r>
              <a:rPr sz="1765" b="1" dirty="0">
                <a:latin typeface="Times New Roman"/>
                <a:cs typeface="Times New Roman"/>
              </a:rPr>
              <a:t>/</a:t>
            </a:r>
            <a:r>
              <a:rPr sz="1765" b="1" spc="-154" dirty="0">
                <a:latin typeface="Times New Roman"/>
                <a:cs typeface="Times New Roman"/>
              </a:rPr>
              <a:t> </a:t>
            </a:r>
            <a:r>
              <a:rPr sz="1765" i="1" spc="-4" dirty="0">
                <a:latin typeface="Times New Roman"/>
                <a:cs typeface="Times New Roman"/>
              </a:rPr>
              <a:t>year</a:t>
            </a:r>
            <a:endParaRPr sz="1765">
              <a:latin typeface="Times New Roman"/>
              <a:cs typeface="Times New Roman"/>
            </a:endParaRPr>
          </a:p>
        </p:txBody>
      </p:sp>
      <p:sp>
        <p:nvSpPr>
          <p:cNvPr id="25" name="object 25"/>
          <p:cNvSpPr txBox="1"/>
          <p:nvPr/>
        </p:nvSpPr>
        <p:spPr>
          <a:xfrm>
            <a:off x="4620857" y="5088222"/>
            <a:ext cx="879101" cy="282928"/>
          </a:xfrm>
          <a:prstGeom prst="rect">
            <a:avLst/>
          </a:prstGeom>
        </p:spPr>
        <p:txBody>
          <a:bodyPr vert="horz" wrap="square" lIns="0" tIns="11206" rIns="0" bIns="0" rtlCol="0">
            <a:spAutoFit/>
          </a:bodyPr>
          <a:lstStyle/>
          <a:p>
            <a:pPr marL="33619">
              <a:spcBef>
                <a:spcPts val="88"/>
              </a:spcBef>
            </a:pPr>
            <a:r>
              <a:rPr sz="1765" i="1" dirty="0">
                <a:latin typeface="Times New Roman"/>
                <a:cs typeface="Times New Roman"/>
              </a:rPr>
              <a:t>D </a:t>
            </a:r>
            <a:r>
              <a:rPr sz="1765" dirty="0">
                <a:latin typeface="Symbol"/>
                <a:cs typeface="Symbol"/>
              </a:rPr>
              <a:t></a:t>
            </a:r>
            <a:r>
              <a:rPr sz="1765" dirty="0">
                <a:latin typeface="Times New Roman"/>
                <a:cs typeface="Times New Roman"/>
              </a:rPr>
              <a:t> </a:t>
            </a:r>
            <a:r>
              <a:rPr sz="2647" i="1" baseline="36111" dirty="0">
                <a:latin typeface="Times New Roman"/>
                <a:cs typeface="Times New Roman"/>
              </a:rPr>
              <a:t>K</a:t>
            </a:r>
            <a:r>
              <a:rPr sz="2647" i="1" spc="231" baseline="36111" dirty="0">
                <a:latin typeface="Times New Roman"/>
                <a:cs typeface="Times New Roman"/>
              </a:rPr>
              <a:t> </a:t>
            </a:r>
            <a:r>
              <a:rPr sz="1765" dirty="0">
                <a:latin typeface="Symbol"/>
                <a:cs typeface="Symbol"/>
              </a:rPr>
              <a:t></a:t>
            </a:r>
            <a:endParaRPr sz="1765">
              <a:latin typeface="Symbol"/>
              <a:cs typeface="Symbol"/>
            </a:endParaRPr>
          </a:p>
        </p:txBody>
      </p:sp>
      <p:sp>
        <p:nvSpPr>
          <p:cNvPr id="26" name="object 26"/>
          <p:cNvSpPr txBox="1">
            <a:spLocks noGrp="1"/>
          </p:cNvSpPr>
          <p:nvPr>
            <p:ph type="title"/>
          </p:nvPr>
        </p:nvSpPr>
        <p:spPr>
          <a:xfrm>
            <a:off x="1748589" y="566430"/>
            <a:ext cx="645960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7" name="object 2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8" name="object 2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177</a:t>
            </a:r>
            <a:endParaRPr sz="1235">
              <a:latin typeface="Arial"/>
              <a:cs typeface="Arial"/>
            </a:endParaRPr>
          </a:p>
        </p:txBody>
      </p:sp>
    </p:spTree>
    <p:extLst>
      <p:ext uri="{BB962C8B-B14F-4D97-AF65-F5344CB8AC3E}">
        <p14:creationId xmlns:p14="http://schemas.microsoft.com/office/powerpoint/2010/main" val="15414974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9611" y="2048437"/>
            <a:ext cx="2207559" cy="364926"/>
          </a:xfrm>
          <a:prstGeom prst="rect">
            <a:avLst/>
          </a:prstGeom>
        </p:spPr>
        <p:txBody>
          <a:bodyPr vert="horz" wrap="square" lIns="0" tIns="11766" rIns="0" bIns="0" rtlCol="0">
            <a:spAutoFit/>
          </a:bodyPr>
          <a:lstStyle/>
          <a:p>
            <a:pPr marL="11206">
              <a:spcBef>
                <a:spcPts val="93"/>
              </a:spcBef>
            </a:pPr>
            <a:r>
              <a:rPr sz="2294" dirty="0">
                <a:solidFill>
                  <a:srgbClr val="650065"/>
                </a:solidFill>
                <a:latin typeface="Times New Roman"/>
                <a:cs typeface="Times New Roman"/>
              </a:rPr>
              <a:t>(iv) </a:t>
            </a:r>
            <a:r>
              <a:rPr sz="2294" spc="-4" dirty="0">
                <a:solidFill>
                  <a:srgbClr val="650065"/>
                </a:solidFill>
                <a:latin typeface="Times New Roman"/>
                <a:cs typeface="Times New Roman"/>
              </a:rPr>
              <a:t>Peak</a:t>
            </a:r>
            <a:r>
              <a:rPr sz="2294" spc="-66" dirty="0">
                <a:solidFill>
                  <a:srgbClr val="650065"/>
                </a:solidFill>
                <a:latin typeface="Times New Roman"/>
                <a:cs typeface="Times New Roman"/>
              </a:rPr>
              <a:t> </a:t>
            </a:r>
            <a:r>
              <a:rPr sz="2294" spc="-4" dirty="0">
                <a:solidFill>
                  <a:srgbClr val="650065"/>
                </a:solidFill>
                <a:latin typeface="Times New Roman"/>
                <a:cs typeface="Times New Roman"/>
              </a:rPr>
              <a:t>Manning</a:t>
            </a:r>
            <a:endParaRPr sz="2294">
              <a:latin typeface="Times New Roman"/>
              <a:cs typeface="Times New Roman"/>
            </a:endParaRPr>
          </a:p>
        </p:txBody>
      </p:sp>
      <p:sp>
        <p:nvSpPr>
          <p:cNvPr id="3" name="object 3"/>
          <p:cNvSpPr/>
          <p:nvPr/>
        </p:nvSpPr>
        <p:spPr>
          <a:xfrm>
            <a:off x="5968253" y="2502497"/>
            <a:ext cx="42022" cy="24653"/>
          </a:xfrm>
          <a:custGeom>
            <a:avLst/>
            <a:gdLst/>
            <a:ahLst/>
            <a:cxnLst/>
            <a:rect l="l" t="t" r="r" b="b"/>
            <a:pathLst>
              <a:path w="47625" h="27939">
                <a:moveTo>
                  <a:pt x="0" y="27431"/>
                </a:moveTo>
                <a:lnTo>
                  <a:pt x="47243" y="0"/>
                </a:lnTo>
              </a:path>
            </a:pathLst>
          </a:custGeom>
          <a:ln w="15239">
            <a:solidFill>
              <a:srgbClr val="000000"/>
            </a:solidFill>
          </a:ln>
        </p:spPr>
        <p:txBody>
          <a:bodyPr wrap="square" lIns="0" tIns="0" rIns="0" bIns="0" rtlCol="0"/>
          <a:lstStyle/>
          <a:p>
            <a:endParaRPr sz="1588"/>
          </a:p>
        </p:txBody>
      </p:sp>
      <p:sp>
        <p:nvSpPr>
          <p:cNvPr id="4" name="object 4"/>
          <p:cNvSpPr/>
          <p:nvPr/>
        </p:nvSpPr>
        <p:spPr>
          <a:xfrm>
            <a:off x="6009938" y="2509221"/>
            <a:ext cx="59391" cy="110378"/>
          </a:xfrm>
          <a:custGeom>
            <a:avLst/>
            <a:gdLst/>
            <a:ahLst/>
            <a:cxnLst/>
            <a:rect l="l" t="t" r="r" b="b"/>
            <a:pathLst>
              <a:path w="67310" h="125094">
                <a:moveTo>
                  <a:pt x="0" y="0"/>
                </a:moveTo>
                <a:lnTo>
                  <a:pt x="67055" y="124967"/>
                </a:lnTo>
              </a:path>
            </a:pathLst>
          </a:custGeom>
          <a:ln w="30479">
            <a:solidFill>
              <a:srgbClr val="000000"/>
            </a:solidFill>
          </a:ln>
        </p:spPr>
        <p:txBody>
          <a:bodyPr wrap="square" lIns="0" tIns="0" rIns="0" bIns="0" rtlCol="0"/>
          <a:lstStyle/>
          <a:p>
            <a:endParaRPr sz="1588"/>
          </a:p>
        </p:txBody>
      </p:sp>
      <p:sp>
        <p:nvSpPr>
          <p:cNvPr id="5" name="object 5"/>
          <p:cNvSpPr/>
          <p:nvPr/>
        </p:nvSpPr>
        <p:spPr>
          <a:xfrm>
            <a:off x="6075829" y="2292723"/>
            <a:ext cx="253253" cy="327212"/>
          </a:xfrm>
          <a:custGeom>
            <a:avLst/>
            <a:gdLst/>
            <a:ahLst/>
            <a:cxnLst/>
            <a:rect l="l" t="t" r="r" b="b"/>
            <a:pathLst>
              <a:path w="287020" h="370839">
                <a:moveTo>
                  <a:pt x="0" y="370331"/>
                </a:moveTo>
                <a:lnTo>
                  <a:pt x="89915" y="0"/>
                </a:lnTo>
                <a:lnTo>
                  <a:pt x="286511" y="0"/>
                </a:lnTo>
              </a:path>
            </a:pathLst>
          </a:custGeom>
          <a:ln w="15239">
            <a:solidFill>
              <a:srgbClr val="000000"/>
            </a:solidFill>
          </a:ln>
        </p:spPr>
        <p:txBody>
          <a:bodyPr wrap="square" lIns="0" tIns="0" rIns="0" bIns="0" rtlCol="0"/>
          <a:lstStyle/>
          <a:p>
            <a:endParaRPr sz="1588"/>
          </a:p>
        </p:txBody>
      </p:sp>
      <p:sp>
        <p:nvSpPr>
          <p:cNvPr id="6" name="object 6"/>
          <p:cNvSpPr/>
          <p:nvPr/>
        </p:nvSpPr>
        <p:spPr>
          <a:xfrm>
            <a:off x="5687209" y="2245658"/>
            <a:ext cx="668431" cy="0"/>
          </a:xfrm>
          <a:custGeom>
            <a:avLst/>
            <a:gdLst/>
            <a:ahLst/>
            <a:cxnLst/>
            <a:rect l="l" t="t" r="r" b="b"/>
            <a:pathLst>
              <a:path w="757554">
                <a:moveTo>
                  <a:pt x="0" y="0"/>
                </a:moveTo>
                <a:lnTo>
                  <a:pt x="757427" y="0"/>
                </a:lnTo>
              </a:path>
            </a:pathLst>
          </a:custGeom>
          <a:ln w="15239">
            <a:solidFill>
              <a:srgbClr val="000000"/>
            </a:solidFill>
          </a:ln>
        </p:spPr>
        <p:txBody>
          <a:bodyPr wrap="square" lIns="0" tIns="0" rIns="0" bIns="0" rtlCol="0"/>
          <a:lstStyle/>
          <a:p>
            <a:endParaRPr sz="1588"/>
          </a:p>
        </p:txBody>
      </p:sp>
      <p:sp>
        <p:nvSpPr>
          <p:cNvPr id="7" name="object 7"/>
          <p:cNvSpPr txBox="1"/>
          <p:nvPr/>
        </p:nvSpPr>
        <p:spPr>
          <a:xfrm>
            <a:off x="5893844" y="1789354"/>
            <a:ext cx="238125" cy="401739"/>
          </a:xfrm>
          <a:prstGeom prst="rect">
            <a:avLst/>
          </a:prstGeom>
        </p:spPr>
        <p:txBody>
          <a:bodyPr vert="horz" wrap="square" lIns="0" tIns="14568" rIns="0" bIns="0" rtlCol="0">
            <a:spAutoFit/>
          </a:bodyPr>
          <a:lstStyle/>
          <a:p>
            <a:pPr marL="11206">
              <a:spcBef>
                <a:spcPts val="115"/>
              </a:spcBef>
            </a:pPr>
            <a:r>
              <a:rPr sz="2515" i="1" spc="18" dirty="0">
                <a:latin typeface="Times New Roman"/>
                <a:cs typeface="Times New Roman"/>
              </a:rPr>
              <a:t>K</a:t>
            </a:r>
            <a:endParaRPr sz="2515">
              <a:latin typeface="Times New Roman"/>
              <a:cs typeface="Times New Roman"/>
            </a:endParaRPr>
          </a:p>
        </p:txBody>
      </p:sp>
      <p:sp>
        <p:nvSpPr>
          <p:cNvPr id="8" name="object 8"/>
          <p:cNvSpPr txBox="1"/>
          <p:nvPr/>
        </p:nvSpPr>
        <p:spPr>
          <a:xfrm>
            <a:off x="5654486" y="2266724"/>
            <a:ext cx="692524" cy="401739"/>
          </a:xfrm>
          <a:prstGeom prst="rect">
            <a:avLst/>
          </a:prstGeom>
        </p:spPr>
        <p:txBody>
          <a:bodyPr vert="horz" wrap="square" lIns="0" tIns="14568" rIns="0" bIns="0" rtlCol="0">
            <a:spAutoFit/>
          </a:bodyPr>
          <a:lstStyle/>
          <a:p>
            <a:pPr marL="44826">
              <a:spcBef>
                <a:spcPts val="115"/>
              </a:spcBef>
              <a:tabLst>
                <a:tab pos="514938" algn="l"/>
              </a:tabLst>
            </a:pPr>
            <a:r>
              <a:rPr sz="2515" i="1" spc="53" dirty="0">
                <a:latin typeface="Times New Roman"/>
                <a:cs typeface="Times New Roman"/>
              </a:rPr>
              <a:t>t</a:t>
            </a:r>
            <a:r>
              <a:rPr sz="2184" i="1" spc="79" baseline="-23569" dirty="0">
                <a:latin typeface="Times New Roman"/>
                <a:cs typeface="Times New Roman"/>
              </a:rPr>
              <a:t>d	</a:t>
            </a:r>
            <a:r>
              <a:rPr sz="2515" i="1" spc="9" dirty="0">
                <a:latin typeface="Times New Roman"/>
                <a:cs typeface="Times New Roman"/>
              </a:rPr>
              <a:t>e</a:t>
            </a:r>
            <a:endParaRPr sz="2515">
              <a:latin typeface="Times New Roman"/>
              <a:cs typeface="Times New Roman"/>
            </a:endParaRPr>
          </a:p>
        </p:txBody>
      </p:sp>
      <p:sp>
        <p:nvSpPr>
          <p:cNvPr id="9" name="object 9"/>
          <p:cNvSpPr txBox="1"/>
          <p:nvPr/>
        </p:nvSpPr>
        <p:spPr>
          <a:xfrm>
            <a:off x="4990202" y="1992405"/>
            <a:ext cx="628650" cy="401739"/>
          </a:xfrm>
          <a:prstGeom prst="rect">
            <a:avLst/>
          </a:prstGeom>
        </p:spPr>
        <p:txBody>
          <a:bodyPr vert="horz" wrap="square" lIns="0" tIns="14568" rIns="0" bIns="0" rtlCol="0">
            <a:spAutoFit/>
          </a:bodyPr>
          <a:lstStyle/>
          <a:p>
            <a:pPr marL="11206">
              <a:spcBef>
                <a:spcPts val="115"/>
              </a:spcBef>
              <a:tabLst>
                <a:tab pos="439854" algn="l"/>
              </a:tabLst>
            </a:pPr>
            <a:r>
              <a:rPr sz="2515" i="1" spc="18" dirty="0">
                <a:latin typeface="Times New Roman"/>
                <a:cs typeface="Times New Roman"/>
              </a:rPr>
              <a:t>m	</a:t>
            </a:r>
            <a:r>
              <a:rPr sz="2515" spc="13" dirty="0">
                <a:latin typeface="Symbol"/>
                <a:cs typeface="Symbol"/>
              </a:rPr>
              <a:t></a:t>
            </a:r>
            <a:endParaRPr sz="2515">
              <a:latin typeface="Symbol"/>
              <a:cs typeface="Symbol"/>
            </a:endParaRPr>
          </a:p>
        </p:txBody>
      </p:sp>
      <p:sp>
        <p:nvSpPr>
          <p:cNvPr id="10" name="object 10"/>
          <p:cNvSpPr txBox="1"/>
          <p:nvPr/>
        </p:nvSpPr>
        <p:spPr>
          <a:xfrm>
            <a:off x="5218802" y="2207558"/>
            <a:ext cx="116541" cy="238746"/>
          </a:xfrm>
          <a:prstGeom prst="rect">
            <a:avLst/>
          </a:prstGeom>
        </p:spPr>
        <p:txBody>
          <a:bodyPr vert="horz" wrap="square" lIns="0" tIns="14568" rIns="0" bIns="0" rtlCol="0">
            <a:spAutoFit/>
          </a:bodyPr>
          <a:lstStyle/>
          <a:p>
            <a:pPr marL="11206">
              <a:spcBef>
                <a:spcPts val="115"/>
              </a:spcBef>
            </a:pPr>
            <a:r>
              <a:rPr sz="1456" spc="13" dirty="0">
                <a:latin typeface="Times New Roman"/>
                <a:cs typeface="Times New Roman"/>
              </a:rPr>
              <a:t>0</a:t>
            </a:r>
            <a:endParaRPr sz="1456">
              <a:latin typeface="Times New Roman"/>
              <a:cs typeface="Times New Roman"/>
            </a:endParaRPr>
          </a:p>
        </p:txBody>
      </p:sp>
      <p:sp>
        <p:nvSpPr>
          <p:cNvPr id="11" name="object 11"/>
          <p:cNvSpPr/>
          <p:nvPr/>
        </p:nvSpPr>
        <p:spPr>
          <a:xfrm>
            <a:off x="4975850" y="3345619"/>
            <a:ext cx="1097616" cy="0"/>
          </a:xfrm>
          <a:custGeom>
            <a:avLst/>
            <a:gdLst/>
            <a:ahLst/>
            <a:cxnLst/>
            <a:rect l="l" t="t" r="r" b="b"/>
            <a:pathLst>
              <a:path w="1243964">
                <a:moveTo>
                  <a:pt x="0" y="0"/>
                </a:moveTo>
                <a:lnTo>
                  <a:pt x="1243590" y="0"/>
                </a:lnTo>
              </a:path>
            </a:pathLst>
          </a:custGeom>
          <a:ln w="13728">
            <a:solidFill>
              <a:srgbClr val="000000"/>
            </a:solidFill>
          </a:ln>
        </p:spPr>
        <p:txBody>
          <a:bodyPr wrap="square" lIns="0" tIns="0" rIns="0" bIns="0" rtlCol="0"/>
          <a:lstStyle/>
          <a:p>
            <a:endParaRPr sz="1588"/>
          </a:p>
        </p:txBody>
      </p:sp>
      <p:sp>
        <p:nvSpPr>
          <p:cNvPr id="12" name="object 12"/>
          <p:cNvSpPr txBox="1"/>
          <p:nvPr/>
        </p:nvSpPr>
        <p:spPr>
          <a:xfrm>
            <a:off x="5244351" y="2933699"/>
            <a:ext cx="609040" cy="363229"/>
          </a:xfrm>
          <a:prstGeom prst="rect">
            <a:avLst/>
          </a:prstGeom>
        </p:spPr>
        <p:txBody>
          <a:bodyPr vert="horz" wrap="square" lIns="0" tIns="10085" rIns="0" bIns="0" rtlCol="0">
            <a:spAutoFit/>
          </a:bodyPr>
          <a:lstStyle/>
          <a:p>
            <a:pPr marL="11206">
              <a:spcBef>
                <a:spcPts val="79"/>
              </a:spcBef>
            </a:pPr>
            <a:r>
              <a:rPr sz="2294" spc="-4" dirty="0">
                <a:latin typeface="Times New Roman"/>
                <a:cs typeface="Times New Roman"/>
              </a:rPr>
              <a:t>9</a:t>
            </a:r>
            <a:r>
              <a:rPr sz="2294" spc="-427" dirty="0">
                <a:latin typeface="Times New Roman"/>
                <a:cs typeface="Times New Roman"/>
              </a:rPr>
              <a:t>4</a:t>
            </a:r>
            <a:r>
              <a:rPr sz="2294" spc="-110" dirty="0">
                <a:latin typeface="Times New Roman"/>
                <a:cs typeface="Times New Roman"/>
              </a:rPr>
              <a:t>.</a:t>
            </a:r>
            <a:r>
              <a:rPr sz="2294" spc="-4" dirty="0">
                <a:latin typeface="Times New Roman"/>
                <a:cs typeface="Times New Roman"/>
              </a:rPr>
              <a:t>97</a:t>
            </a:r>
            <a:endParaRPr sz="2294">
              <a:latin typeface="Times New Roman"/>
              <a:cs typeface="Times New Roman"/>
            </a:endParaRPr>
          </a:p>
        </p:txBody>
      </p:sp>
      <p:sp>
        <p:nvSpPr>
          <p:cNvPr id="13" name="object 13"/>
          <p:cNvSpPr txBox="1"/>
          <p:nvPr/>
        </p:nvSpPr>
        <p:spPr>
          <a:xfrm>
            <a:off x="6123788" y="3116579"/>
            <a:ext cx="1611966" cy="363229"/>
          </a:xfrm>
          <a:prstGeom prst="rect">
            <a:avLst/>
          </a:prstGeom>
        </p:spPr>
        <p:txBody>
          <a:bodyPr vert="horz" wrap="square" lIns="0" tIns="10085" rIns="0" bIns="0" rtlCol="0">
            <a:spAutoFit/>
          </a:bodyPr>
          <a:lstStyle/>
          <a:p>
            <a:pPr marL="11206">
              <a:spcBef>
                <a:spcPts val="79"/>
              </a:spcBef>
            </a:pPr>
            <a:r>
              <a:rPr sz="2294" spc="137" dirty="0">
                <a:latin typeface="Symbol"/>
                <a:cs typeface="Symbol"/>
              </a:rPr>
              <a:t></a:t>
            </a:r>
            <a:r>
              <a:rPr sz="2294" spc="-4" dirty="0">
                <a:latin typeface="Times New Roman"/>
                <a:cs typeface="Times New Roman"/>
              </a:rPr>
              <a:t>3</a:t>
            </a:r>
            <a:r>
              <a:rPr sz="2294" spc="-427" dirty="0">
                <a:latin typeface="Times New Roman"/>
                <a:cs typeface="Times New Roman"/>
              </a:rPr>
              <a:t>1</a:t>
            </a:r>
            <a:r>
              <a:rPr sz="2294" spc="-110" dirty="0">
                <a:latin typeface="Times New Roman"/>
                <a:cs typeface="Times New Roman"/>
              </a:rPr>
              <a:t>.</a:t>
            </a:r>
            <a:r>
              <a:rPr sz="2294" spc="-4" dirty="0">
                <a:latin typeface="Times New Roman"/>
                <a:cs typeface="Times New Roman"/>
              </a:rPr>
              <a:t>1</a:t>
            </a:r>
            <a:r>
              <a:rPr sz="2294" spc="13" dirty="0">
                <a:latin typeface="Times New Roman"/>
                <a:cs typeface="Times New Roman"/>
              </a:rPr>
              <a:t>5</a:t>
            </a:r>
            <a:r>
              <a:rPr sz="2294" i="1" spc="-4" dirty="0">
                <a:latin typeface="Times New Roman"/>
                <a:cs typeface="Times New Roman"/>
              </a:rPr>
              <a:t>Pe</a:t>
            </a:r>
            <a:r>
              <a:rPr sz="2294" i="1" spc="-9" dirty="0">
                <a:latin typeface="Times New Roman"/>
                <a:cs typeface="Times New Roman"/>
              </a:rPr>
              <a:t>rs</a:t>
            </a:r>
            <a:r>
              <a:rPr sz="2294" i="1" spc="-4" dirty="0">
                <a:latin typeface="Times New Roman"/>
                <a:cs typeface="Times New Roman"/>
              </a:rPr>
              <a:t>on</a:t>
            </a:r>
            <a:endParaRPr sz="2294">
              <a:latin typeface="Times New Roman"/>
              <a:cs typeface="Times New Roman"/>
            </a:endParaRPr>
          </a:p>
        </p:txBody>
      </p:sp>
      <p:sp>
        <p:nvSpPr>
          <p:cNvPr id="14" name="object 14"/>
          <p:cNvSpPr txBox="1"/>
          <p:nvPr/>
        </p:nvSpPr>
        <p:spPr>
          <a:xfrm>
            <a:off x="4955240" y="3343834"/>
            <a:ext cx="1204632" cy="363229"/>
          </a:xfrm>
          <a:prstGeom prst="rect">
            <a:avLst/>
          </a:prstGeom>
        </p:spPr>
        <p:txBody>
          <a:bodyPr vert="horz" wrap="square" lIns="0" tIns="10085" rIns="0" bIns="0" rtlCol="0">
            <a:spAutoFit/>
          </a:bodyPr>
          <a:lstStyle/>
          <a:p>
            <a:pPr marL="11206">
              <a:spcBef>
                <a:spcPts val="79"/>
              </a:spcBef>
            </a:pPr>
            <a:r>
              <a:rPr sz="2294" spc="-216" dirty="0">
                <a:latin typeface="Times New Roman"/>
                <a:cs typeface="Times New Roman"/>
              </a:rPr>
              <a:t>1</a:t>
            </a:r>
            <a:r>
              <a:rPr sz="2294" spc="-110" dirty="0">
                <a:latin typeface="Times New Roman"/>
                <a:cs typeface="Times New Roman"/>
              </a:rPr>
              <a:t>.</a:t>
            </a:r>
            <a:r>
              <a:rPr sz="2294" spc="-4" dirty="0">
                <a:latin typeface="Times New Roman"/>
                <a:cs typeface="Times New Roman"/>
              </a:rPr>
              <a:t>8</a:t>
            </a:r>
            <a:r>
              <a:rPr sz="2294" spc="-291" dirty="0">
                <a:latin typeface="Times New Roman"/>
                <a:cs typeface="Times New Roman"/>
              </a:rPr>
              <a:t>5</a:t>
            </a:r>
            <a:r>
              <a:rPr sz="2294" spc="-180" dirty="0">
                <a:latin typeface="Symbol"/>
                <a:cs typeface="Symbol"/>
              </a:rPr>
              <a:t></a:t>
            </a:r>
            <a:r>
              <a:rPr sz="2294" spc="-216" dirty="0">
                <a:latin typeface="Times New Roman"/>
                <a:cs typeface="Times New Roman"/>
              </a:rPr>
              <a:t>1</a:t>
            </a:r>
            <a:r>
              <a:rPr sz="2294" spc="-110" dirty="0">
                <a:latin typeface="Times New Roman"/>
                <a:cs typeface="Times New Roman"/>
              </a:rPr>
              <a:t>.</a:t>
            </a:r>
            <a:r>
              <a:rPr sz="2294" spc="-4" dirty="0">
                <a:latin typeface="Times New Roman"/>
                <a:cs typeface="Times New Roman"/>
              </a:rPr>
              <a:t>648</a:t>
            </a:r>
            <a:endParaRPr sz="2294">
              <a:latin typeface="Times New Roman"/>
              <a:cs typeface="Times New Roman"/>
            </a:endParaRPr>
          </a:p>
        </p:txBody>
      </p:sp>
      <p:sp>
        <p:nvSpPr>
          <p:cNvPr id="15" name="object 15"/>
          <p:cNvSpPr txBox="1"/>
          <p:nvPr/>
        </p:nvSpPr>
        <p:spPr>
          <a:xfrm>
            <a:off x="4776394" y="3116579"/>
            <a:ext cx="182096" cy="363229"/>
          </a:xfrm>
          <a:prstGeom prst="rect">
            <a:avLst/>
          </a:prstGeom>
        </p:spPr>
        <p:txBody>
          <a:bodyPr vert="horz" wrap="square" lIns="0" tIns="10085" rIns="0" bIns="0" rtlCol="0">
            <a:spAutoFit/>
          </a:bodyPr>
          <a:lstStyle/>
          <a:p>
            <a:pPr marL="11206">
              <a:spcBef>
                <a:spcPts val="79"/>
              </a:spcBef>
            </a:pPr>
            <a:r>
              <a:rPr sz="2294" spc="-4" dirty="0">
                <a:latin typeface="Symbol"/>
                <a:cs typeface="Symbol"/>
              </a:rPr>
              <a:t></a:t>
            </a:r>
            <a:endParaRPr sz="2294">
              <a:latin typeface="Symbol"/>
              <a:cs typeface="Symbol"/>
            </a:endParaRPr>
          </a:p>
        </p:txBody>
      </p:sp>
      <p:sp>
        <p:nvSpPr>
          <p:cNvPr id="16" name="object 16"/>
          <p:cNvSpPr txBox="1"/>
          <p:nvPr/>
        </p:nvSpPr>
        <p:spPr>
          <a:xfrm>
            <a:off x="2319612" y="4146177"/>
            <a:ext cx="3232897" cy="364926"/>
          </a:xfrm>
          <a:prstGeom prst="rect">
            <a:avLst/>
          </a:prstGeom>
        </p:spPr>
        <p:txBody>
          <a:bodyPr vert="horz" wrap="square" lIns="0" tIns="11766" rIns="0" bIns="0" rtlCol="0">
            <a:spAutoFit/>
          </a:bodyPr>
          <a:lstStyle/>
          <a:p>
            <a:pPr marL="11206">
              <a:spcBef>
                <a:spcPts val="93"/>
              </a:spcBef>
            </a:pPr>
            <a:r>
              <a:rPr sz="2294" dirty="0">
                <a:solidFill>
                  <a:srgbClr val="650065"/>
                </a:solidFill>
                <a:latin typeface="Times New Roman"/>
                <a:cs typeface="Times New Roman"/>
              </a:rPr>
              <a:t>(v) </a:t>
            </a:r>
            <a:r>
              <a:rPr sz="2294" spc="-4" dirty="0">
                <a:solidFill>
                  <a:srgbClr val="650065"/>
                </a:solidFill>
                <a:latin typeface="Times New Roman"/>
                <a:cs typeface="Times New Roman"/>
              </a:rPr>
              <a:t>Development Peak</a:t>
            </a:r>
            <a:r>
              <a:rPr sz="2294" spc="-75" dirty="0">
                <a:solidFill>
                  <a:srgbClr val="650065"/>
                </a:solidFill>
                <a:latin typeface="Times New Roman"/>
                <a:cs typeface="Times New Roman"/>
              </a:rPr>
              <a:t> </a:t>
            </a:r>
            <a:r>
              <a:rPr sz="2294" dirty="0">
                <a:solidFill>
                  <a:srgbClr val="650065"/>
                </a:solidFill>
                <a:latin typeface="Times New Roman"/>
                <a:cs typeface="Times New Roman"/>
              </a:rPr>
              <a:t>time</a:t>
            </a:r>
            <a:endParaRPr sz="2294">
              <a:latin typeface="Times New Roman"/>
              <a:cs typeface="Times New Roman"/>
            </a:endParaRPr>
          </a:p>
        </p:txBody>
      </p:sp>
      <p:sp>
        <p:nvSpPr>
          <p:cNvPr id="17" name="object 17"/>
          <p:cNvSpPr/>
          <p:nvPr/>
        </p:nvSpPr>
        <p:spPr>
          <a:xfrm>
            <a:off x="6733390" y="4676886"/>
            <a:ext cx="47065" cy="26894"/>
          </a:xfrm>
          <a:custGeom>
            <a:avLst/>
            <a:gdLst/>
            <a:ahLst/>
            <a:cxnLst/>
            <a:rect l="l" t="t" r="r" b="b"/>
            <a:pathLst>
              <a:path w="53339" h="30479">
                <a:moveTo>
                  <a:pt x="0" y="30479"/>
                </a:moveTo>
                <a:lnTo>
                  <a:pt x="53339" y="0"/>
                </a:lnTo>
              </a:path>
            </a:pathLst>
          </a:custGeom>
          <a:ln w="17141">
            <a:solidFill>
              <a:srgbClr val="000000"/>
            </a:solidFill>
          </a:ln>
        </p:spPr>
        <p:txBody>
          <a:bodyPr wrap="square" lIns="0" tIns="0" rIns="0" bIns="0" rtlCol="0"/>
          <a:lstStyle/>
          <a:p>
            <a:endParaRPr sz="1588"/>
          </a:p>
        </p:txBody>
      </p:sp>
      <p:sp>
        <p:nvSpPr>
          <p:cNvPr id="18" name="object 18"/>
          <p:cNvSpPr/>
          <p:nvPr/>
        </p:nvSpPr>
        <p:spPr>
          <a:xfrm>
            <a:off x="6780455" y="4684955"/>
            <a:ext cx="67235" cy="122704"/>
          </a:xfrm>
          <a:custGeom>
            <a:avLst/>
            <a:gdLst/>
            <a:ahLst/>
            <a:cxnLst/>
            <a:rect l="l" t="t" r="r" b="b"/>
            <a:pathLst>
              <a:path w="76200" h="139064">
                <a:moveTo>
                  <a:pt x="0" y="0"/>
                </a:moveTo>
                <a:lnTo>
                  <a:pt x="76199" y="138683"/>
                </a:lnTo>
              </a:path>
            </a:pathLst>
          </a:custGeom>
          <a:ln w="34283">
            <a:solidFill>
              <a:srgbClr val="000000"/>
            </a:solidFill>
          </a:ln>
        </p:spPr>
        <p:txBody>
          <a:bodyPr wrap="square" lIns="0" tIns="0" rIns="0" bIns="0" rtlCol="0"/>
          <a:lstStyle/>
          <a:p>
            <a:endParaRPr sz="1588"/>
          </a:p>
        </p:txBody>
      </p:sp>
      <p:sp>
        <p:nvSpPr>
          <p:cNvPr id="19" name="object 19"/>
          <p:cNvSpPr/>
          <p:nvPr/>
        </p:nvSpPr>
        <p:spPr>
          <a:xfrm>
            <a:off x="6855758" y="4438873"/>
            <a:ext cx="301438" cy="368674"/>
          </a:xfrm>
          <a:custGeom>
            <a:avLst/>
            <a:gdLst/>
            <a:ahLst/>
            <a:cxnLst/>
            <a:rect l="l" t="t" r="r" b="b"/>
            <a:pathLst>
              <a:path w="341629" h="417829">
                <a:moveTo>
                  <a:pt x="0" y="417575"/>
                </a:moveTo>
                <a:lnTo>
                  <a:pt x="100583" y="0"/>
                </a:lnTo>
                <a:lnTo>
                  <a:pt x="341375" y="0"/>
                </a:lnTo>
              </a:path>
            </a:pathLst>
          </a:custGeom>
          <a:ln w="17141">
            <a:solidFill>
              <a:srgbClr val="000000"/>
            </a:solidFill>
          </a:ln>
        </p:spPr>
        <p:txBody>
          <a:bodyPr wrap="square" lIns="0" tIns="0" rIns="0" bIns="0" rtlCol="0"/>
          <a:lstStyle/>
          <a:p>
            <a:endParaRPr sz="1588"/>
          </a:p>
        </p:txBody>
      </p:sp>
      <p:sp>
        <p:nvSpPr>
          <p:cNvPr id="20" name="object 20"/>
          <p:cNvSpPr/>
          <p:nvPr/>
        </p:nvSpPr>
        <p:spPr>
          <a:xfrm>
            <a:off x="6695738" y="4386431"/>
            <a:ext cx="492499" cy="0"/>
          </a:xfrm>
          <a:custGeom>
            <a:avLst/>
            <a:gdLst/>
            <a:ahLst/>
            <a:cxnLst/>
            <a:rect l="l" t="t" r="r" b="b"/>
            <a:pathLst>
              <a:path w="558164">
                <a:moveTo>
                  <a:pt x="0" y="0"/>
                </a:moveTo>
                <a:lnTo>
                  <a:pt x="557783" y="0"/>
                </a:lnTo>
              </a:path>
            </a:pathLst>
          </a:custGeom>
          <a:ln w="17141">
            <a:solidFill>
              <a:srgbClr val="000000"/>
            </a:solidFill>
          </a:ln>
        </p:spPr>
        <p:txBody>
          <a:bodyPr wrap="square" lIns="0" tIns="0" rIns="0" bIns="0" rtlCol="0"/>
          <a:lstStyle/>
          <a:p>
            <a:endParaRPr sz="1588"/>
          </a:p>
        </p:txBody>
      </p:sp>
      <p:sp>
        <p:nvSpPr>
          <p:cNvPr id="21" name="object 21"/>
          <p:cNvSpPr txBox="1"/>
          <p:nvPr/>
        </p:nvSpPr>
        <p:spPr>
          <a:xfrm>
            <a:off x="6950782" y="4411166"/>
            <a:ext cx="205068" cy="453220"/>
          </a:xfrm>
          <a:prstGeom prst="rect">
            <a:avLst/>
          </a:prstGeom>
        </p:spPr>
        <p:txBody>
          <a:bodyPr vert="horz" wrap="square" lIns="0" tIns="11766" rIns="0" bIns="0" rtlCol="0">
            <a:spAutoFit/>
          </a:bodyPr>
          <a:lstStyle/>
          <a:p>
            <a:pPr marL="11206">
              <a:spcBef>
                <a:spcPts val="93"/>
              </a:spcBef>
            </a:pPr>
            <a:r>
              <a:rPr sz="2868" dirty="0">
                <a:latin typeface="Times New Roman"/>
                <a:cs typeface="Times New Roman"/>
              </a:rPr>
              <a:t>6</a:t>
            </a:r>
            <a:endParaRPr sz="2868">
              <a:latin typeface="Times New Roman"/>
              <a:cs typeface="Times New Roman"/>
            </a:endParaRPr>
          </a:p>
        </p:txBody>
      </p:sp>
      <p:sp>
        <p:nvSpPr>
          <p:cNvPr id="22" name="object 22"/>
          <p:cNvSpPr txBox="1"/>
          <p:nvPr/>
        </p:nvSpPr>
        <p:spPr>
          <a:xfrm>
            <a:off x="6036382" y="4343970"/>
            <a:ext cx="235324" cy="268834"/>
          </a:xfrm>
          <a:prstGeom prst="rect">
            <a:avLst/>
          </a:prstGeom>
        </p:spPr>
        <p:txBody>
          <a:bodyPr vert="horz" wrap="square" lIns="0" tIns="10646" rIns="0" bIns="0" rtlCol="0">
            <a:spAutoFit/>
          </a:bodyPr>
          <a:lstStyle/>
          <a:p>
            <a:pPr marL="11206">
              <a:spcBef>
                <a:spcPts val="84"/>
              </a:spcBef>
            </a:pPr>
            <a:r>
              <a:rPr sz="1677" i="1" spc="-9" dirty="0">
                <a:latin typeface="Times New Roman"/>
                <a:cs typeface="Times New Roman"/>
              </a:rPr>
              <a:t>o</a:t>
            </a:r>
            <a:r>
              <a:rPr sz="1677" i="1" spc="-4" dirty="0">
                <a:latin typeface="Times New Roman"/>
                <a:cs typeface="Times New Roman"/>
              </a:rPr>
              <a:t>d</a:t>
            </a:r>
            <a:endParaRPr sz="1677">
              <a:latin typeface="Times New Roman"/>
              <a:cs typeface="Times New Roman"/>
            </a:endParaRPr>
          </a:p>
        </p:txBody>
      </p:sp>
      <p:sp>
        <p:nvSpPr>
          <p:cNvPr id="23" name="object 23"/>
          <p:cNvSpPr txBox="1"/>
          <p:nvPr/>
        </p:nvSpPr>
        <p:spPr>
          <a:xfrm>
            <a:off x="5927461" y="4101884"/>
            <a:ext cx="123825" cy="453220"/>
          </a:xfrm>
          <a:prstGeom prst="rect">
            <a:avLst/>
          </a:prstGeom>
        </p:spPr>
        <p:txBody>
          <a:bodyPr vert="horz" wrap="square" lIns="0" tIns="11766" rIns="0" bIns="0" rtlCol="0">
            <a:spAutoFit/>
          </a:bodyPr>
          <a:lstStyle/>
          <a:p>
            <a:pPr marL="11206">
              <a:spcBef>
                <a:spcPts val="93"/>
              </a:spcBef>
            </a:pPr>
            <a:r>
              <a:rPr sz="2868" i="1" dirty="0">
                <a:latin typeface="Times New Roman"/>
                <a:cs typeface="Times New Roman"/>
              </a:rPr>
              <a:t>t</a:t>
            </a:r>
            <a:endParaRPr sz="2868">
              <a:latin typeface="Times New Roman"/>
              <a:cs typeface="Times New Roman"/>
            </a:endParaRPr>
          </a:p>
        </p:txBody>
      </p:sp>
      <p:sp>
        <p:nvSpPr>
          <p:cNvPr id="24" name="object 24"/>
          <p:cNvSpPr txBox="1"/>
          <p:nvPr/>
        </p:nvSpPr>
        <p:spPr>
          <a:xfrm>
            <a:off x="6371662" y="3870595"/>
            <a:ext cx="682438" cy="453220"/>
          </a:xfrm>
          <a:prstGeom prst="rect">
            <a:avLst/>
          </a:prstGeom>
        </p:spPr>
        <p:txBody>
          <a:bodyPr vert="horz" wrap="square" lIns="0" tIns="11766" rIns="0" bIns="0" rtlCol="0">
            <a:spAutoFit/>
          </a:bodyPr>
          <a:lstStyle/>
          <a:p>
            <a:pPr marL="33619">
              <a:spcBef>
                <a:spcPts val="93"/>
              </a:spcBef>
              <a:tabLst>
                <a:tab pos="427527" algn="l"/>
              </a:tabLst>
            </a:pPr>
            <a:r>
              <a:rPr sz="4302" baseline="-35042" dirty="0">
                <a:latin typeface="Symbol"/>
                <a:cs typeface="Symbol"/>
              </a:rPr>
              <a:t></a:t>
            </a:r>
            <a:r>
              <a:rPr sz="4302" baseline="-35042" dirty="0">
                <a:latin typeface="Times New Roman"/>
                <a:cs typeface="Times New Roman"/>
              </a:rPr>
              <a:t>	</a:t>
            </a:r>
            <a:r>
              <a:rPr sz="2868" i="1" spc="49" dirty="0">
                <a:latin typeface="Times New Roman"/>
                <a:cs typeface="Times New Roman"/>
              </a:rPr>
              <a:t>t</a:t>
            </a:r>
            <a:r>
              <a:rPr sz="2515" i="1" spc="72" baseline="-23391" dirty="0">
                <a:latin typeface="Times New Roman"/>
                <a:cs typeface="Times New Roman"/>
              </a:rPr>
              <a:t>d</a:t>
            </a:r>
            <a:endParaRPr sz="2515" baseline="-23391">
              <a:latin typeface="Times New Roman"/>
              <a:cs typeface="Times New Roman"/>
            </a:endParaRPr>
          </a:p>
        </p:txBody>
      </p:sp>
      <p:sp>
        <p:nvSpPr>
          <p:cNvPr id="25" name="object 25"/>
          <p:cNvSpPr/>
          <p:nvPr/>
        </p:nvSpPr>
        <p:spPr>
          <a:xfrm>
            <a:off x="4994686" y="5456816"/>
            <a:ext cx="731744" cy="0"/>
          </a:xfrm>
          <a:custGeom>
            <a:avLst/>
            <a:gdLst/>
            <a:ahLst/>
            <a:cxnLst/>
            <a:rect l="l" t="t" r="r" b="b"/>
            <a:pathLst>
              <a:path w="829310">
                <a:moveTo>
                  <a:pt x="0" y="0"/>
                </a:moveTo>
                <a:lnTo>
                  <a:pt x="829055" y="0"/>
                </a:lnTo>
              </a:path>
            </a:pathLst>
          </a:custGeom>
          <a:ln w="14679">
            <a:solidFill>
              <a:srgbClr val="000000"/>
            </a:solidFill>
          </a:ln>
        </p:spPr>
        <p:txBody>
          <a:bodyPr wrap="square" lIns="0" tIns="0" rIns="0" bIns="0" rtlCol="0"/>
          <a:lstStyle/>
          <a:p>
            <a:endParaRPr sz="1588"/>
          </a:p>
        </p:txBody>
      </p:sp>
      <p:sp>
        <p:nvSpPr>
          <p:cNvPr id="26" name="object 26"/>
          <p:cNvSpPr txBox="1"/>
          <p:nvPr/>
        </p:nvSpPr>
        <p:spPr>
          <a:xfrm>
            <a:off x="5004994" y="5454895"/>
            <a:ext cx="722779" cy="387079"/>
          </a:xfrm>
          <a:prstGeom prst="rect">
            <a:avLst/>
          </a:prstGeom>
        </p:spPr>
        <p:txBody>
          <a:bodyPr vert="horz" wrap="square" lIns="0" tIns="13447" rIns="0" bIns="0" rtlCol="0">
            <a:spAutoFit/>
          </a:bodyPr>
          <a:lstStyle/>
          <a:p>
            <a:pPr marL="11206">
              <a:spcBef>
                <a:spcPts val="106"/>
              </a:spcBef>
            </a:pPr>
            <a:r>
              <a:rPr sz="2427" dirty="0">
                <a:latin typeface="Times New Roman"/>
                <a:cs typeface="Times New Roman"/>
              </a:rPr>
              <a:t>2</a:t>
            </a:r>
            <a:r>
              <a:rPr sz="2427" spc="4" dirty="0">
                <a:latin typeface="Times New Roman"/>
                <a:cs typeface="Times New Roman"/>
              </a:rPr>
              <a:t>.</a:t>
            </a:r>
            <a:r>
              <a:rPr sz="2427" spc="13" dirty="0">
                <a:latin typeface="Times New Roman"/>
                <a:cs typeface="Times New Roman"/>
              </a:rPr>
              <a:t>44</a:t>
            </a:r>
            <a:r>
              <a:rPr sz="2427" spc="9" dirty="0">
                <a:latin typeface="Times New Roman"/>
                <a:cs typeface="Times New Roman"/>
              </a:rPr>
              <a:t>9</a:t>
            </a:r>
            <a:endParaRPr sz="2427">
              <a:latin typeface="Times New Roman"/>
              <a:cs typeface="Times New Roman"/>
            </a:endParaRPr>
          </a:p>
        </p:txBody>
      </p:sp>
      <p:sp>
        <p:nvSpPr>
          <p:cNvPr id="27" name="object 27"/>
          <p:cNvSpPr txBox="1"/>
          <p:nvPr/>
        </p:nvSpPr>
        <p:spPr>
          <a:xfrm>
            <a:off x="5798371" y="5212848"/>
            <a:ext cx="1726266" cy="387079"/>
          </a:xfrm>
          <a:prstGeom prst="rect">
            <a:avLst/>
          </a:prstGeom>
        </p:spPr>
        <p:txBody>
          <a:bodyPr vert="horz" wrap="square" lIns="0" tIns="13447" rIns="0" bIns="0" rtlCol="0">
            <a:spAutoFit/>
          </a:bodyPr>
          <a:lstStyle/>
          <a:p>
            <a:pPr marL="11206">
              <a:spcBef>
                <a:spcPts val="106"/>
              </a:spcBef>
            </a:pPr>
            <a:r>
              <a:rPr sz="2427" spc="9" dirty="0">
                <a:latin typeface="Symbol"/>
                <a:cs typeface="Symbol"/>
              </a:rPr>
              <a:t></a:t>
            </a:r>
            <a:r>
              <a:rPr sz="2427" spc="9" dirty="0">
                <a:latin typeface="Times New Roman"/>
                <a:cs typeface="Times New Roman"/>
              </a:rPr>
              <a:t> 0.755</a:t>
            </a:r>
            <a:r>
              <a:rPr sz="2427" spc="-57" dirty="0">
                <a:latin typeface="Times New Roman"/>
                <a:cs typeface="Times New Roman"/>
              </a:rPr>
              <a:t> </a:t>
            </a:r>
            <a:r>
              <a:rPr sz="2427" i="1" spc="9" dirty="0">
                <a:latin typeface="Times New Roman"/>
                <a:cs typeface="Times New Roman"/>
              </a:rPr>
              <a:t>years</a:t>
            </a:r>
            <a:endParaRPr sz="2427">
              <a:latin typeface="Times New Roman"/>
              <a:cs typeface="Times New Roman"/>
            </a:endParaRPr>
          </a:p>
        </p:txBody>
      </p:sp>
      <p:sp>
        <p:nvSpPr>
          <p:cNvPr id="28" name="object 28"/>
          <p:cNvSpPr txBox="1"/>
          <p:nvPr/>
        </p:nvSpPr>
        <p:spPr>
          <a:xfrm>
            <a:off x="4713641" y="5016521"/>
            <a:ext cx="943535" cy="387079"/>
          </a:xfrm>
          <a:prstGeom prst="rect">
            <a:avLst/>
          </a:prstGeom>
        </p:spPr>
        <p:txBody>
          <a:bodyPr vert="horz" wrap="square" lIns="0" tIns="13447" rIns="0" bIns="0" rtlCol="0">
            <a:spAutoFit/>
          </a:bodyPr>
          <a:lstStyle/>
          <a:p>
            <a:pPr marL="33619">
              <a:spcBef>
                <a:spcPts val="106"/>
              </a:spcBef>
              <a:tabLst>
                <a:tab pos="365331" algn="l"/>
              </a:tabLst>
            </a:pPr>
            <a:r>
              <a:rPr sz="3640" spc="13" baseline="-35353" dirty="0">
                <a:latin typeface="Symbol"/>
                <a:cs typeface="Symbol"/>
              </a:rPr>
              <a:t></a:t>
            </a:r>
            <a:r>
              <a:rPr sz="3640" spc="13" baseline="-35353" dirty="0">
                <a:latin typeface="Times New Roman"/>
                <a:cs typeface="Times New Roman"/>
              </a:rPr>
              <a:t>	</a:t>
            </a:r>
            <a:r>
              <a:rPr sz="2427" spc="4" dirty="0">
                <a:latin typeface="Times New Roman"/>
                <a:cs typeface="Times New Roman"/>
              </a:rPr>
              <a:t>1.85</a:t>
            </a:r>
            <a:endParaRPr sz="2427">
              <a:latin typeface="Times New Roman"/>
              <a:cs typeface="Times New Roman"/>
            </a:endParaRPr>
          </a:p>
        </p:txBody>
      </p:sp>
      <p:sp>
        <p:nvSpPr>
          <p:cNvPr id="29" name="object 29"/>
          <p:cNvSpPr txBox="1">
            <a:spLocks noGrp="1"/>
          </p:cNvSpPr>
          <p:nvPr>
            <p:ph type="title"/>
          </p:nvPr>
        </p:nvSpPr>
        <p:spPr>
          <a:xfrm>
            <a:off x="1636295" y="566430"/>
            <a:ext cx="65718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0" name="object 3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1" name="object 3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178</a:t>
            </a:r>
            <a:endParaRPr sz="1235">
              <a:latin typeface="Arial"/>
              <a:cs typeface="Arial"/>
            </a:endParaRPr>
          </a:p>
        </p:txBody>
      </p:sp>
    </p:spTree>
    <p:extLst>
      <p:ext uri="{BB962C8B-B14F-4D97-AF65-F5344CB8AC3E}">
        <p14:creationId xmlns:p14="http://schemas.microsoft.com/office/powerpoint/2010/main" val="33224327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9612" y="2048437"/>
            <a:ext cx="3599329" cy="364926"/>
          </a:xfrm>
          <a:prstGeom prst="rect">
            <a:avLst/>
          </a:prstGeom>
        </p:spPr>
        <p:txBody>
          <a:bodyPr vert="horz" wrap="square" lIns="0" tIns="11766" rIns="0" bIns="0" rtlCol="0">
            <a:spAutoFit/>
          </a:bodyPr>
          <a:lstStyle/>
          <a:p>
            <a:pPr marL="11206">
              <a:spcBef>
                <a:spcPts val="93"/>
              </a:spcBef>
            </a:pPr>
            <a:r>
              <a:rPr sz="2294" dirty="0">
                <a:solidFill>
                  <a:srgbClr val="650065"/>
                </a:solidFill>
                <a:latin typeface="Times New Roman"/>
                <a:cs typeface="Times New Roman"/>
              </a:rPr>
              <a:t>(vi) </a:t>
            </a:r>
            <a:r>
              <a:rPr sz="2294" spc="-4" dirty="0">
                <a:solidFill>
                  <a:srgbClr val="650065"/>
                </a:solidFill>
                <a:latin typeface="Times New Roman"/>
                <a:cs typeface="Times New Roman"/>
              </a:rPr>
              <a:t>Development</a:t>
            </a:r>
            <a:r>
              <a:rPr sz="2294" spc="-35" dirty="0">
                <a:solidFill>
                  <a:srgbClr val="650065"/>
                </a:solidFill>
                <a:latin typeface="Times New Roman"/>
                <a:cs typeface="Times New Roman"/>
              </a:rPr>
              <a:t> </a:t>
            </a:r>
            <a:r>
              <a:rPr sz="2294" spc="-4" dirty="0">
                <a:solidFill>
                  <a:srgbClr val="650065"/>
                </a:solidFill>
                <a:latin typeface="Times New Roman"/>
                <a:cs typeface="Times New Roman"/>
              </a:rPr>
              <a:t>Productivity</a:t>
            </a:r>
            <a:endParaRPr sz="2294">
              <a:latin typeface="Times New Roman"/>
              <a:cs typeface="Times New Roman"/>
            </a:endParaRPr>
          </a:p>
        </p:txBody>
      </p:sp>
      <p:sp>
        <p:nvSpPr>
          <p:cNvPr id="3" name="object 3"/>
          <p:cNvSpPr/>
          <p:nvPr/>
        </p:nvSpPr>
        <p:spPr>
          <a:xfrm>
            <a:off x="4158285" y="3143912"/>
            <a:ext cx="3286685" cy="0"/>
          </a:xfrm>
          <a:custGeom>
            <a:avLst/>
            <a:gdLst/>
            <a:ahLst/>
            <a:cxnLst/>
            <a:rect l="l" t="t" r="r" b="b"/>
            <a:pathLst>
              <a:path w="3724909">
                <a:moveTo>
                  <a:pt x="0" y="0"/>
                </a:moveTo>
                <a:lnTo>
                  <a:pt x="3724659" y="0"/>
                </a:lnTo>
              </a:path>
            </a:pathLst>
          </a:custGeom>
          <a:ln w="13728">
            <a:solidFill>
              <a:srgbClr val="000000"/>
            </a:solidFill>
          </a:ln>
        </p:spPr>
        <p:txBody>
          <a:bodyPr wrap="square" lIns="0" tIns="0" rIns="0" bIns="0" rtlCol="0"/>
          <a:lstStyle/>
          <a:p>
            <a:endParaRPr sz="1588"/>
          </a:p>
        </p:txBody>
      </p:sp>
      <p:sp>
        <p:nvSpPr>
          <p:cNvPr id="4" name="object 4"/>
          <p:cNvSpPr txBox="1"/>
          <p:nvPr/>
        </p:nvSpPr>
        <p:spPr>
          <a:xfrm>
            <a:off x="4166346" y="2670406"/>
            <a:ext cx="3269316" cy="842629"/>
          </a:xfrm>
          <a:prstGeom prst="rect">
            <a:avLst/>
          </a:prstGeom>
        </p:spPr>
        <p:txBody>
          <a:bodyPr vert="horz" wrap="square" lIns="0" tIns="71718" rIns="0" bIns="0" rtlCol="0">
            <a:spAutoFit/>
          </a:bodyPr>
          <a:lstStyle/>
          <a:p>
            <a:pPr algn="ctr">
              <a:spcBef>
                <a:spcPts val="565"/>
              </a:spcBef>
              <a:tabLst>
                <a:tab pos="899320" algn="l"/>
                <a:tab pos="1644551" algn="l"/>
                <a:tab pos="2056949" algn="l"/>
                <a:tab pos="2749510" algn="l"/>
              </a:tabLst>
            </a:pPr>
            <a:r>
              <a:rPr sz="2294" i="1" spc="-9" dirty="0">
                <a:latin typeface="Times New Roman"/>
                <a:cs typeface="Times New Roman"/>
              </a:rPr>
              <a:t>No</a:t>
            </a:r>
            <a:r>
              <a:rPr sz="2294" i="1" spc="49" dirty="0">
                <a:latin typeface="Times New Roman"/>
                <a:cs typeface="Times New Roman"/>
              </a:rPr>
              <a:t> </a:t>
            </a:r>
            <a:r>
              <a:rPr sz="2294" dirty="0">
                <a:latin typeface="Times New Roman"/>
                <a:cs typeface="Times New Roman"/>
              </a:rPr>
              <a:t>.</a:t>
            </a:r>
            <a:r>
              <a:rPr sz="2294" i="1" dirty="0">
                <a:latin typeface="Times New Roman"/>
                <a:cs typeface="Times New Roman"/>
              </a:rPr>
              <a:t>of	</a:t>
            </a:r>
            <a:r>
              <a:rPr sz="2294" i="1" spc="-4" dirty="0">
                <a:latin typeface="Times New Roman"/>
                <a:cs typeface="Times New Roman"/>
              </a:rPr>
              <a:t>lines	of	code	</a:t>
            </a:r>
            <a:r>
              <a:rPr sz="2294" spc="-4" dirty="0">
                <a:latin typeface="Times New Roman"/>
                <a:cs typeface="Times New Roman"/>
              </a:rPr>
              <a:t>( </a:t>
            </a:r>
            <a:r>
              <a:rPr sz="2294" i="1" spc="-4" dirty="0">
                <a:latin typeface="Times New Roman"/>
                <a:cs typeface="Times New Roman"/>
              </a:rPr>
              <a:t>S</a:t>
            </a:r>
            <a:r>
              <a:rPr sz="2294" i="1" spc="-318" dirty="0">
                <a:latin typeface="Times New Roman"/>
                <a:cs typeface="Times New Roman"/>
              </a:rPr>
              <a:t> </a:t>
            </a:r>
            <a:r>
              <a:rPr sz="2294" spc="-4" dirty="0">
                <a:latin typeface="Times New Roman"/>
                <a:cs typeface="Times New Roman"/>
              </a:rPr>
              <a:t>)</a:t>
            </a:r>
            <a:endParaRPr sz="2294">
              <a:latin typeface="Times New Roman"/>
              <a:cs typeface="Times New Roman"/>
            </a:endParaRPr>
          </a:p>
          <a:p>
            <a:pPr marR="15689" algn="ctr">
              <a:spcBef>
                <a:spcPts val="476"/>
              </a:spcBef>
              <a:tabLst>
                <a:tab pos="818633" algn="l"/>
              </a:tabLst>
            </a:pPr>
            <a:r>
              <a:rPr sz="2294" i="1" spc="-9" dirty="0">
                <a:latin typeface="Times New Roman"/>
                <a:cs typeface="Times New Roman"/>
              </a:rPr>
              <a:t>effort	</a:t>
            </a:r>
            <a:r>
              <a:rPr sz="2294" spc="-4" dirty="0">
                <a:latin typeface="Times New Roman"/>
                <a:cs typeface="Times New Roman"/>
              </a:rPr>
              <a:t>( </a:t>
            </a:r>
            <a:r>
              <a:rPr sz="2294" i="1" spc="-9" dirty="0">
                <a:latin typeface="Times New Roman"/>
                <a:cs typeface="Times New Roman"/>
              </a:rPr>
              <a:t>K </a:t>
            </a:r>
            <a:r>
              <a:rPr sz="1985" i="1" spc="6" baseline="-24074" dirty="0">
                <a:latin typeface="Times New Roman"/>
                <a:cs typeface="Times New Roman"/>
              </a:rPr>
              <a:t>d</a:t>
            </a:r>
            <a:r>
              <a:rPr sz="1985" i="1" spc="251" baseline="-24074" dirty="0">
                <a:latin typeface="Times New Roman"/>
                <a:cs typeface="Times New Roman"/>
              </a:rPr>
              <a:t> </a:t>
            </a:r>
            <a:r>
              <a:rPr sz="2294" spc="-4" dirty="0">
                <a:latin typeface="Times New Roman"/>
                <a:cs typeface="Times New Roman"/>
              </a:rPr>
              <a:t>)</a:t>
            </a:r>
            <a:endParaRPr sz="2294">
              <a:latin typeface="Times New Roman"/>
              <a:cs typeface="Times New Roman"/>
            </a:endParaRPr>
          </a:p>
        </p:txBody>
      </p:sp>
      <p:sp>
        <p:nvSpPr>
          <p:cNvPr id="5" name="object 5"/>
          <p:cNvSpPr txBox="1"/>
          <p:nvPr/>
        </p:nvSpPr>
        <p:spPr>
          <a:xfrm>
            <a:off x="3853926" y="2914873"/>
            <a:ext cx="182096" cy="363229"/>
          </a:xfrm>
          <a:prstGeom prst="rect">
            <a:avLst/>
          </a:prstGeom>
        </p:spPr>
        <p:txBody>
          <a:bodyPr vert="horz" wrap="square" lIns="0" tIns="10085" rIns="0" bIns="0" rtlCol="0">
            <a:spAutoFit/>
          </a:bodyPr>
          <a:lstStyle/>
          <a:p>
            <a:pPr marL="11206">
              <a:spcBef>
                <a:spcPts val="79"/>
              </a:spcBef>
            </a:pPr>
            <a:r>
              <a:rPr sz="2294" spc="-4" dirty="0">
                <a:latin typeface="Symbol"/>
                <a:cs typeface="Symbol"/>
              </a:rPr>
              <a:t></a:t>
            </a:r>
            <a:endParaRPr sz="2294">
              <a:latin typeface="Symbol"/>
              <a:cs typeface="Symbol"/>
            </a:endParaRPr>
          </a:p>
        </p:txBody>
      </p:sp>
      <p:sp>
        <p:nvSpPr>
          <p:cNvPr id="6" name="object 6"/>
          <p:cNvSpPr/>
          <p:nvPr/>
        </p:nvSpPr>
        <p:spPr>
          <a:xfrm>
            <a:off x="4306196" y="4515521"/>
            <a:ext cx="776007" cy="0"/>
          </a:xfrm>
          <a:custGeom>
            <a:avLst/>
            <a:gdLst/>
            <a:ahLst/>
            <a:cxnLst/>
            <a:rect l="l" t="t" r="r" b="b"/>
            <a:pathLst>
              <a:path w="879475">
                <a:moveTo>
                  <a:pt x="0" y="0"/>
                </a:moveTo>
                <a:lnTo>
                  <a:pt x="879347" y="0"/>
                </a:lnTo>
              </a:path>
            </a:pathLst>
          </a:custGeom>
          <a:ln w="14679">
            <a:solidFill>
              <a:srgbClr val="000000"/>
            </a:solidFill>
          </a:ln>
        </p:spPr>
        <p:txBody>
          <a:bodyPr wrap="square" lIns="0" tIns="0" rIns="0" bIns="0" rtlCol="0"/>
          <a:lstStyle/>
          <a:p>
            <a:endParaRPr sz="1588"/>
          </a:p>
        </p:txBody>
      </p:sp>
      <p:sp>
        <p:nvSpPr>
          <p:cNvPr id="7" name="object 7"/>
          <p:cNvSpPr txBox="1"/>
          <p:nvPr/>
        </p:nvSpPr>
        <p:spPr>
          <a:xfrm>
            <a:off x="4325917" y="4513601"/>
            <a:ext cx="722779" cy="387079"/>
          </a:xfrm>
          <a:prstGeom prst="rect">
            <a:avLst/>
          </a:prstGeom>
        </p:spPr>
        <p:txBody>
          <a:bodyPr vert="horz" wrap="square" lIns="0" tIns="13447" rIns="0" bIns="0" rtlCol="0">
            <a:spAutoFit/>
          </a:bodyPr>
          <a:lstStyle/>
          <a:p>
            <a:pPr marL="11206">
              <a:spcBef>
                <a:spcPts val="106"/>
              </a:spcBef>
            </a:pPr>
            <a:r>
              <a:rPr sz="2427" spc="13" dirty="0">
                <a:latin typeface="Times New Roman"/>
                <a:cs typeface="Times New Roman"/>
              </a:rPr>
              <a:t>1</a:t>
            </a:r>
            <a:r>
              <a:rPr sz="2427" dirty="0">
                <a:latin typeface="Times New Roman"/>
                <a:cs typeface="Times New Roman"/>
              </a:rPr>
              <a:t>5</a:t>
            </a:r>
            <a:r>
              <a:rPr sz="2427" spc="4" dirty="0">
                <a:latin typeface="Times New Roman"/>
                <a:cs typeface="Times New Roman"/>
              </a:rPr>
              <a:t>.</a:t>
            </a:r>
            <a:r>
              <a:rPr sz="2427" spc="13" dirty="0">
                <a:latin typeface="Times New Roman"/>
                <a:cs typeface="Times New Roman"/>
              </a:rPr>
              <a:t>8</a:t>
            </a:r>
            <a:r>
              <a:rPr sz="2427" spc="9" dirty="0">
                <a:latin typeface="Times New Roman"/>
                <a:cs typeface="Times New Roman"/>
              </a:rPr>
              <a:t>3</a:t>
            </a:r>
            <a:endParaRPr sz="2427">
              <a:latin typeface="Times New Roman"/>
              <a:cs typeface="Times New Roman"/>
            </a:endParaRPr>
          </a:p>
        </p:txBody>
      </p:sp>
      <p:sp>
        <p:nvSpPr>
          <p:cNvPr id="8" name="object 8"/>
          <p:cNvSpPr txBox="1"/>
          <p:nvPr/>
        </p:nvSpPr>
        <p:spPr>
          <a:xfrm>
            <a:off x="4025151" y="4271554"/>
            <a:ext cx="3370729" cy="387079"/>
          </a:xfrm>
          <a:prstGeom prst="rect">
            <a:avLst/>
          </a:prstGeom>
        </p:spPr>
        <p:txBody>
          <a:bodyPr vert="horz" wrap="square" lIns="0" tIns="13447" rIns="0" bIns="0" rtlCol="0">
            <a:spAutoFit/>
          </a:bodyPr>
          <a:lstStyle/>
          <a:p>
            <a:pPr marL="33619">
              <a:spcBef>
                <a:spcPts val="106"/>
              </a:spcBef>
            </a:pPr>
            <a:r>
              <a:rPr sz="2427" spc="9" dirty="0">
                <a:latin typeface="Symbol"/>
                <a:cs typeface="Symbol"/>
              </a:rPr>
              <a:t></a:t>
            </a:r>
            <a:r>
              <a:rPr sz="2427" spc="9" dirty="0">
                <a:latin typeface="Times New Roman"/>
                <a:cs typeface="Times New Roman"/>
              </a:rPr>
              <a:t> </a:t>
            </a:r>
            <a:r>
              <a:rPr sz="3640" spc="19" baseline="35353" dirty="0">
                <a:latin typeface="Times New Roman"/>
                <a:cs typeface="Times New Roman"/>
              </a:rPr>
              <a:t>12500 </a:t>
            </a:r>
            <a:r>
              <a:rPr sz="2427" spc="9" dirty="0">
                <a:latin typeface="Symbol"/>
                <a:cs typeface="Symbol"/>
              </a:rPr>
              <a:t></a:t>
            </a:r>
            <a:r>
              <a:rPr sz="2427" spc="9" dirty="0">
                <a:latin typeface="Times New Roman"/>
                <a:cs typeface="Times New Roman"/>
              </a:rPr>
              <a:t> </a:t>
            </a:r>
            <a:r>
              <a:rPr sz="2427" spc="4" dirty="0">
                <a:latin typeface="Times New Roman"/>
                <a:cs typeface="Times New Roman"/>
              </a:rPr>
              <a:t>789.6 </a:t>
            </a:r>
            <a:r>
              <a:rPr sz="2427" i="1" spc="9" dirty="0">
                <a:latin typeface="Times New Roman"/>
                <a:cs typeface="Times New Roman"/>
              </a:rPr>
              <a:t>LOC </a:t>
            </a:r>
            <a:r>
              <a:rPr sz="2427" spc="4" dirty="0">
                <a:latin typeface="Times New Roman"/>
                <a:cs typeface="Times New Roman"/>
              </a:rPr>
              <a:t>/</a:t>
            </a:r>
            <a:r>
              <a:rPr sz="2427" spc="-357" dirty="0">
                <a:latin typeface="Times New Roman"/>
                <a:cs typeface="Times New Roman"/>
              </a:rPr>
              <a:t> </a:t>
            </a:r>
            <a:r>
              <a:rPr sz="2427" i="1" spc="9" dirty="0">
                <a:latin typeface="Times New Roman"/>
                <a:cs typeface="Times New Roman"/>
              </a:rPr>
              <a:t>PY</a:t>
            </a:r>
            <a:endParaRPr sz="2427">
              <a:latin typeface="Times New Roman"/>
              <a:cs typeface="Times New Roman"/>
            </a:endParaRPr>
          </a:p>
        </p:txBody>
      </p:sp>
      <p:sp>
        <p:nvSpPr>
          <p:cNvPr id="9" name="object 9"/>
          <p:cNvSpPr txBox="1">
            <a:spLocks noGrp="1"/>
          </p:cNvSpPr>
          <p:nvPr>
            <p:ph type="title"/>
          </p:nvPr>
        </p:nvSpPr>
        <p:spPr>
          <a:xfrm>
            <a:off x="2133599" y="566430"/>
            <a:ext cx="71066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1" name="object 11"/>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179</a:t>
            </a:r>
            <a:endParaRPr sz="1235">
              <a:latin typeface="Arial"/>
              <a:cs typeface="Arial"/>
            </a:endParaRPr>
          </a:p>
        </p:txBody>
      </p:sp>
    </p:spTree>
    <p:extLst>
      <p:ext uri="{BB962C8B-B14F-4D97-AF65-F5344CB8AC3E}">
        <p14:creationId xmlns:p14="http://schemas.microsoft.com/office/powerpoint/2010/main" val="10470946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21510" y="3958813"/>
            <a:ext cx="150719" cy="277346"/>
          </a:xfrm>
          <a:custGeom>
            <a:avLst/>
            <a:gdLst/>
            <a:ahLst/>
            <a:cxnLst/>
            <a:rect l="l" t="t" r="r" b="b"/>
            <a:pathLst>
              <a:path w="170814" h="314325">
                <a:moveTo>
                  <a:pt x="137160" y="288798"/>
                </a:moveTo>
                <a:lnTo>
                  <a:pt x="137160" y="202692"/>
                </a:lnTo>
                <a:lnTo>
                  <a:pt x="119110" y="211324"/>
                </a:lnTo>
                <a:lnTo>
                  <a:pt x="118872" y="211836"/>
                </a:lnTo>
                <a:lnTo>
                  <a:pt x="118300" y="211711"/>
                </a:lnTo>
                <a:lnTo>
                  <a:pt x="102108" y="219456"/>
                </a:lnTo>
                <a:lnTo>
                  <a:pt x="95781" y="206803"/>
                </a:lnTo>
                <a:lnTo>
                  <a:pt x="0" y="185928"/>
                </a:lnTo>
                <a:lnTo>
                  <a:pt x="137160" y="288798"/>
                </a:lnTo>
                <a:close/>
              </a:path>
              <a:path w="170814" h="314325">
                <a:moveTo>
                  <a:pt x="129870" y="188221"/>
                </a:moveTo>
                <a:lnTo>
                  <a:pt x="35052" y="0"/>
                </a:lnTo>
                <a:lnTo>
                  <a:pt x="1524" y="18288"/>
                </a:lnTo>
                <a:lnTo>
                  <a:pt x="95781" y="206803"/>
                </a:lnTo>
                <a:lnTo>
                  <a:pt x="118300" y="211711"/>
                </a:lnTo>
                <a:lnTo>
                  <a:pt x="119110" y="211324"/>
                </a:lnTo>
                <a:lnTo>
                  <a:pt x="129870" y="188221"/>
                </a:lnTo>
                <a:close/>
              </a:path>
              <a:path w="170814" h="314325">
                <a:moveTo>
                  <a:pt x="118300" y="211711"/>
                </a:moveTo>
                <a:lnTo>
                  <a:pt x="95781" y="206803"/>
                </a:lnTo>
                <a:lnTo>
                  <a:pt x="102108" y="219456"/>
                </a:lnTo>
                <a:lnTo>
                  <a:pt x="118300" y="211711"/>
                </a:lnTo>
                <a:close/>
              </a:path>
              <a:path w="170814" h="314325">
                <a:moveTo>
                  <a:pt x="137160" y="202692"/>
                </a:moveTo>
                <a:lnTo>
                  <a:pt x="129870" y="188221"/>
                </a:lnTo>
                <a:lnTo>
                  <a:pt x="119110" y="211324"/>
                </a:lnTo>
                <a:lnTo>
                  <a:pt x="137160" y="202692"/>
                </a:lnTo>
                <a:close/>
              </a:path>
              <a:path w="170814" h="314325">
                <a:moveTo>
                  <a:pt x="170688" y="313944"/>
                </a:moveTo>
                <a:lnTo>
                  <a:pt x="170688" y="100584"/>
                </a:lnTo>
                <a:lnTo>
                  <a:pt x="129870" y="188221"/>
                </a:lnTo>
                <a:lnTo>
                  <a:pt x="137160" y="202692"/>
                </a:lnTo>
                <a:lnTo>
                  <a:pt x="137160" y="288798"/>
                </a:lnTo>
                <a:lnTo>
                  <a:pt x="170688" y="313944"/>
                </a:lnTo>
                <a:close/>
              </a:path>
            </a:pathLst>
          </a:custGeom>
          <a:solidFill>
            <a:srgbClr val="3265FF"/>
          </a:solidFill>
        </p:spPr>
        <p:txBody>
          <a:bodyPr wrap="square" lIns="0" tIns="0" rIns="0" bIns="0" rtlCol="0"/>
          <a:lstStyle/>
          <a:p>
            <a:endParaRPr sz="1588"/>
          </a:p>
        </p:txBody>
      </p:sp>
      <p:sp>
        <p:nvSpPr>
          <p:cNvPr id="3" name="object 3"/>
          <p:cNvSpPr/>
          <p:nvPr/>
        </p:nvSpPr>
        <p:spPr>
          <a:xfrm>
            <a:off x="3121510" y="5101814"/>
            <a:ext cx="150719" cy="277346"/>
          </a:xfrm>
          <a:custGeom>
            <a:avLst/>
            <a:gdLst/>
            <a:ahLst/>
            <a:cxnLst/>
            <a:rect l="l" t="t" r="r" b="b"/>
            <a:pathLst>
              <a:path w="170814" h="314325">
                <a:moveTo>
                  <a:pt x="137160" y="288798"/>
                </a:moveTo>
                <a:lnTo>
                  <a:pt x="137160" y="202692"/>
                </a:lnTo>
                <a:lnTo>
                  <a:pt x="119110" y="211324"/>
                </a:lnTo>
                <a:lnTo>
                  <a:pt x="118872" y="211836"/>
                </a:lnTo>
                <a:lnTo>
                  <a:pt x="118300" y="211711"/>
                </a:lnTo>
                <a:lnTo>
                  <a:pt x="102108" y="219456"/>
                </a:lnTo>
                <a:lnTo>
                  <a:pt x="95781" y="206803"/>
                </a:lnTo>
                <a:lnTo>
                  <a:pt x="0" y="185928"/>
                </a:lnTo>
                <a:lnTo>
                  <a:pt x="137160" y="288798"/>
                </a:lnTo>
                <a:close/>
              </a:path>
              <a:path w="170814" h="314325">
                <a:moveTo>
                  <a:pt x="129870" y="188221"/>
                </a:moveTo>
                <a:lnTo>
                  <a:pt x="35052" y="0"/>
                </a:lnTo>
                <a:lnTo>
                  <a:pt x="1524" y="18288"/>
                </a:lnTo>
                <a:lnTo>
                  <a:pt x="95781" y="206803"/>
                </a:lnTo>
                <a:lnTo>
                  <a:pt x="118300" y="211711"/>
                </a:lnTo>
                <a:lnTo>
                  <a:pt x="119110" y="211324"/>
                </a:lnTo>
                <a:lnTo>
                  <a:pt x="129870" y="188221"/>
                </a:lnTo>
                <a:close/>
              </a:path>
              <a:path w="170814" h="314325">
                <a:moveTo>
                  <a:pt x="118300" y="211711"/>
                </a:moveTo>
                <a:lnTo>
                  <a:pt x="95781" y="206803"/>
                </a:lnTo>
                <a:lnTo>
                  <a:pt x="102108" y="219456"/>
                </a:lnTo>
                <a:lnTo>
                  <a:pt x="118300" y="211711"/>
                </a:lnTo>
                <a:close/>
              </a:path>
              <a:path w="170814" h="314325">
                <a:moveTo>
                  <a:pt x="137160" y="202692"/>
                </a:moveTo>
                <a:lnTo>
                  <a:pt x="129870" y="188221"/>
                </a:lnTo>
                <a:lnTo>
                  <a:pt x="119110" y="211324"/>
                </a:lnTo>
                <a:lnTo>
                  <a:pt x="137160" y="202692"/>
                </a:lnTo>
                <a:close/>
              </a:path>
              <a:path w="170814" h="314325">
                <a:moveTo>
                  <a:pt x="170688" y="313944"/>
                </a:moveTo>
                <a:lnTo>
                  <a:pt x="170688" y="100584"/>
                </a:lnTo>
                <a:lnTo>
                  <a:pt x="129870" y="188221"/>
                </a:lnTo>
                <a:lnTo>
                  <a:pt x="137160" y="202692"/>
                </a:lnTo>
                <a:lnTo>
                  <a:pt x="137160" y="288798"/>
                </a:lnTo>
                <a:lnTo>
                  <a:pt x="170688" y="313944"/>
                </a:lnTo>
                <a:close/>
              </a:path>
            </a:pathLst>
          </a:custGeom>
          <a:solidFill>
            <a:srgbClr val="3265FF"/>
          </a:solidFill>
        </p:spPr>
        <p:txBody>
          <a:bodyPr wrap="square" lIns="0" tIns="0" rIns="0" bIns="0" rtlCol="0"/>
          <a:lstStyle/>
          <a:p>
            <a:endParaRPr sz="1588"/>
          </a:p>
        </p:txBody>
      </p:sp>
      <p:sp>
        <p:nvSpPr>
          <p:cNvPr id="4" name="object 4"/>
          <p:cNvSpPr txBox="1"/>
          <p:nvPr/>
        </p:nvSpPr>
        <p:spPr>
          <a:xfrm>
            <a:off x="2265823" y="1781287"/>
            <a:ext cx="7099486" cy="3986390"/>
          </a:xfrm>
          <a:prstGeom prst="rect">
            <a:avLst/>
          </a:prstGeom>
        </p:spPr>
        <p:txBody>
          <a:bodyPr vert="horz" wrap="square" lIns="0" tIns="10646" rIns="0" bIns="0" rtlCol="0">
            <a:spAutoFit/>
          </a:bodyPr>
          <a:lstStyle/>
          <a:p>
            <a:pPr marL="11206">
              <a:spcBef>
                <a:spcPts val="84"/>
              </a:spcBef>
            </a:pPr>
            <a:r>
              <a:rPr sz="2471" b="1" spc="-4" dirty="0">
                <a:solidFill>
                  <a:srgbClr val="CC0000"/>
                </a:solidFill>
                <a:latin typeface="Times New Roman"/>
                <a:cs typeface="Times New Roman"/>
              </a:rPr>
              <a:t>Software </a:t>
            </a:r>
            <a:r>
              <a:rPr sz="2471" b="1" dirty="0">
                <a:solidFill>
                  <a:srgbClr val="CC0000"/>
                </a:solidFill>
                <a:latin typeface="Times New Roman"/>
                <a:cs typeface="Times New Roman"/>
              </a:rPr>
              <a:t>Risk</a:t>
            </a:r>
            <a:r>
              <a:rPr sz="2471" b="1" spc="-22" dirty="0">
                <a:solidFill>
                  <a:srgbClr val="CC0000"/>
                </a:solidFill>
                <a:latin typeface="Times New Roman"/>
                <a:cs typeface="Times New Roman"/>
              </a:rPr>
              <a:t> </a:t>
            </a:r>
            <a:r>
              <a:rPr sz="2471" b="1" spc="-4" dirty="0">
                <a:solidFill>
                  <a:srgbClr val="CC0000"/>
                </a:solidFill>
                <a:latin typeface="Times New Roman"/>
                <a:cs typeface="Times New Roman"/>
              </a:rPr>
              <a:t>Management</a:t>
            </a:r>
            <a:endParaRPr sz="2471">
              <a:latin typeface="Times New Roman"/>
              <a:cs typeface="Times New Roman"/>
            </a:endParaRPr>
          </a:p>
          <a:p>
            <a:pPr>
              <a:spcBef>
                <a:spcPts val="40"/>
              </a:spcBef>
            </a:pPr>
            <a:endParaRPr sz="1897">
              <a:latin typeface="Times New Roman"/>
              <a:cs typeface="Times New Roman"/>
            </a:endParaRPr>
          </a:p>
          <a:p>
            <a:pPr marL="672389" indent="-460586">
              <a:buFont typeface="MS Gothic"/>
              <a:buChar char="➢"/>
              <a:tabLst>
                <a:tab pos="672949" algn="l"/>
              </a:tabLst>
            </a:pPr>
            <a:r>
              <a:rPr sz="2471" spc="-4" dirty="0">
                <a:solidFill>
                  <a:srgbClr val="650065"/>
                </a:solidFill>
                <a:latin typeface="Times New Roman"/>
                <a:cs typeface="Times New Roman"/>
              </a:rPr>
              <a:t>We Software developers are </a:t>
            </a:r>
            <a:r>
              <a:rPr sz="2471" spc="-9" dirty="0">
                <a:solidFill>
                  <a:srgbClr val="650065"/>
                </a:solidFill>
                <a:latin typeface="Times New Roman"/>
                <a:cs typeface="Times New Roman"/>
              </a:rPr>
              <a:t>extremely</a:t>
            </a:r>
            <a:r>
              <a:rPr sz="2471" spc="-22" dirty="0">
                <a:solidFill>
                  <a:srgbClr val="650065"/>
                </a:solidFill>
                <a:latin typeface="Times New Roman"/>
                <a:cs typeface="Times New Roman"/>
              </a:rPr>
              <a:t> </a:t>
            </a:r>
            <a:r>
              <a:rPr sz="2471" spc="-4" dirty="0">
                <a:solidFill>
                  <a:srgbClr val="650065"/>
                </a:solidFill>
                <a:latin typeface="Times New Roman"/>
                <a:cs typeface="Times New Roman"/>
              </a:rPr>
              <a:t>optimists.</a:t>
            </a:r>
            <a:endParaRPr sz="2471">
              <a:latin typeface="Times New Roman"/>
              <a:cs typeface="Times New Roman"/>
            </a:endParaRPr>
          </a:p>
          <a:p>
            <a:pPr marL="672389" indent="-460586">
              <a:spcBef>
                <a:spcPts val="1496"/>
              </a:spcBef>
              <a:buFont typeface="MS Gothic"/>
              <a:buChar char="➢"/>
              <a:tabLst>
                <a:tab pos="672949" algn="l"/>
              </a:tabLst>
            </a:pPr>
            <a:r>
              <a:rPr sz="2471" spc="-4" dirty="0">
                <a:latin typeface="Times New Roman"/>
                <a:cs typeface="Times New Roman"/>
              </a:rPr>
              <a:t>We assume, everything will go exactly </a:t>
            </a:r>
            <a:r>
              <a:rPr sz="2471" spc="-9" dirty="0">
                <a:latin typeface="Times New Roman"/>
                <a:cs typeface="Times New Roman"/>
              </a:rPr>
              <a:t>as</a:t>
            </a:r>
            <a:r>
              <a:rPr sz="2471" spc="-57" dirty="0">
                <a:latin typeface="Times New Roman"/>
                <a:cs typeface="Times New Roman"/>
              </a:rPr>
              <a:t> </a:t>
            </a:r>
            <a:r>
              <a:rPr sz="2471" spc="-4" dirty="0">
                <a:latin typeface="Times New Roman"/>
                <a:cs typeface="Times New Roman"/>
              </a:rPr>
              <a:t>planned.</a:t>
            </a:r>
            <a:endParaRPr sz="2471">
              <a:latin typeface="Times New Roman"/>
              <a:cs typeface="Times New Roman"/>
            </a:endParaRPr>
          </a:p>
          <a:p>
            <a:pPr marL="672389" indent="-460586">
              <a:spcBef>
                <a:spcPts val="1490"/>
              </a:spcBef>
              <a:buFont typeface="MS Gothic"/>
              <a:buChar char="➢"/>
              <a:tabLst>
                <a:tab pos="672949" algn="l"/>
              </a:tabLst>
            </a:pPr>
            <a:r>
              <a:rPr sz="2471" spc="-4" dirty="0">
                <a:solidFill>
                  <a:srgbClr val="A50020"/>
                </a:solidFill>
                <a:latin typeface="Times New Roman"/>
                <a:cs typeface="Times New Roman"/>
              </a:rPr>
              <a:t>Other view</a:t>
            </a:r>
            <a:endParaRPr sz="2471">
              <a:latin typeface="Times New Roman"/>
              <a:cs typeface="Times New Roman"/>
            </a:endParaRPr>
          </a:p>
          <a:p>
            <a:pPr marL="1019790">
              <a:spcBef>
                <a:spcPts val="1496"/>
              </a:spcBef>
            </a:pPr>
            <a:r>
              <a:rPr sz="2471" spc="-4" dirty="0">
                <a:solidFill>
                  <a:srgbClr val="650065"/>
                </a:solidFill>
                <a:latin typeface="Times New Roman"/>
                <a:cs typeface="Times New Roman"/>
              </a:rPr>
              <a:t>not possible to predict what is going to </a:t>
            </a:r>
            <a:r>
              <a:rPr sz="2471" spc="-9" dirty="0">
                <a:solidFill>
                  <a:srgbClr val="650065"/>
                </a:solidFill>
                <a:latin typeface="Times New Roman"/>
                <a:cs typeface="Times New Roman"/>
              </a:rPr>
              <a:t>happen </a:t>
            </a:r>
            <a:r>
              <a:rPr sz="2471" spc="-4" dirty="0">
                <a:solidFill>
                  <a:srgbClr val="650065"/>
                </a:solidFill>
                <a:latin typeface="Times New Roman"/>
                <a:cs typeface="Times New Roman"/>
              </a:rPr>
              <a:t>?</a:t>
            </a:r>
            <a:endParaRPr sz="2471">
              <a:latin typeface="Times New Roman"/>
              <a:cs typeface="Times New Roman"/>
            </a:endParaRPr>
          </a:p>
          <a:p>
            <a:pPr marL="1019790" marR="3878002" indent="-347401">
              <a:lnSpc>
                <a:spcPts val="4456"/>
              </a:lnSpc>
              <a:spcBef>
                <a:spcPts val="397"/>
              </a:spcBef>
            </a:pPr>
            <a:r>
              <a:rPr sz="2471" spc="-4" dirty="0">
                <a:solidFill>
                  <a:srgbClr val="650065"/>
                </a:solidFill>
                <a:latin typeface="Times New Roman"/>
                <a:cs typeface="Times New Roman"/>
              </a:rPr>
              <a:t>Software surprises  </a:t>
            </a:r>
            <a:r>
              <a:rPr sz="2471" spc="-9" dirty="0">
                <a:solidFill>
                  <a:srgbClr val="650065"/>
                </a:solidFill>
                <a:latin typeface="Times New Roman"/>
                <a:cs typeface="Times New Roman"/>
              </a:rPr>
              <a:t>Never </a:t>
            </a:r>
            <a:r>
              <a:rPr sz="2471" spc="-4" dirty="0">
                <a:solidFill>
                  <a:srgbClr val="650065"/>
                </a:solidFill>
                <a:latin typeface="Times New Roman"/>
                <a:cs typeface="Times New Roman"/>
              </a:rPr>
              <a:t>good</a:t>
            </a:r>
            <a:r>
              <a:rPr sz="2471" spc="-44" dirty="0">
                <a:solidFill>
                  <a:srgbClr val="650065"/>
                </a:solidFill>
                <a:latin typeface="Times New Roman"/>
                <a:cs typeface="Times New Roman"/>
              </a:rPr>
              <a:t> </a:t>
            </a:r>
            <a:r>
              <a:rPr sz="2471" spc="-4" dirty="0">
                <a:solidFill>
                  <a:srgbClr val="650065"/>
                </a:solidFill>
                <a:latin typeface="Times New Roman"/>
                <a:cs typeface="Times New Roman"/>
              </a:rPr>
              <a:t>news</a:t>
            </a:r>
            <a:endParaRPr sz="2471">
              <a:latin typeface="Times New Roman"/>
              <a:cs typeface="Times New Roman"/>
            </a:endParaRPr>
          </a:p>
        </p:txBody>
      </p:sp>
      <p:sp>
        <p:nvSpPr>
          <p:cNvPr id="5" name="object 5"/>
          <p:cNvSpPr txBox="1">
            <a:spLocks noGrp="1"/>
          </p:cNvSpPr>
          <p:nvPr>
            <p:ph type="title"/>
          </p:nvPr>
        </p:nvSpPr>
        <p:spPr>
          <a:xfrm>
            <a:off x="1507959" y="566430"/>
            <a:ext cx="67002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180</a:t>
            </a:r>
            <a:endParaRPr sz="1235">
              <a:latin typeface="Arial"/>
              <a:cs typeface="Arial"/>
            </a:endParaRPr>
          </a:p>
        </p:txBody>
      </p:sp>
    </p:spTree>
    <p:extLst>
      <p:ext uri="{BB962C8B-B14F-4D97-AF65-F5344CB8AC3E}">
        <p14:creationId xmlns:p14="http://schemas.microsoft.com/office/powerpoint/2010/main" val="417468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2085189"/>
            <a:ext cx="7257490" cy="2184912"/>
          </a:xfrm>
          <a:prstGeom prst="rect">
            <a:avLst/>
          </a:prstGeom>
        </p:spPr>
        <p:txBody>
          <a:bodyPr vert="horz" wrap="square" lIns="0" tIns="11766" rIns="0" bIns="0" rtlCol="0">
            <a:spAutoFit/>
          </a:bodyPr>
          <a:lstStyle/>
          <a:p>
            <a:pPr marL="11206" marR="4483" algn="just">
              <a:lnSpc>
                <a:spcPct val="99900"/>
              </a:lnSpc>
              <a:spcBef>
                <a:spcPts val="93"/>
              </a:spcBef>
            </a:pPr>
            <a:r>
              <a:rPr sz="2824" dirty="0">
                <a:solidFill>
                  <a:srgbClr val="650065"/>
                </a:solidFill>
                <a:latin typeface="Times New Roman"/>
                <a:cs typeface="Times New Roman"/>
              </a:rPr>
              <a:t>The </a:t>
            </a:r>
            <a:r>
              <a:rPr sz="2824" spc="-4" dirty="0">
                <a:solidFill>
                  <a:srgbClr val="650065"/>
                </a:solidFill>
                <a:latin typeface="Times New Roman"/>
                <a:cs typeface="Times New Roman"/>
              </a:rPr>
              <a:t>weighting factors are identified for </a:t>
            </a:r>
            <a:r>
              <a:rPr sz="2824" dirty="0">
                <a:solidFill>
                  <a:srgbClr val="650065"/>
                </a:solidFill>
                <a:latin typeface="Times New Roman"/>
                <a:cs typeface="Times New Roman"/>
              </a:rPr>
              <a:t>all  </a:t>
            </a:r>
            <a:r>
              <a:rPr sz="2824" spc="-4" dirty="0">
                <a:solidFill>
                  <a:srgbClr val="650065"/>
                </a:solidFill>
                <a:latin typeface="Times New Roman"/>
                <a:cs typeface="Times New Roman"/>
              </a:rPr>
              <a:t>functional units and multiplied with the functional  </a:t>
            </a:r>
            <a:r>
              <a:rPr sz="2824" dirty="0">
                <a:solidFill>
                  <a:srgbClr val="650065"/>
                </a:solidFill>
                <a:latin typeface="Times New Roman"/>
                <a:cs typeface="Times New Roman"/>
              </a:rPr>
              <a:t>units </a:t>
            </a:r>
            <a:r>
              <a:rPr sz="2824" spc="-4" dirty="0">
                <a:solidFill>
                  <a:srgbClr val="650065"/>
                </a:solidFill>
                <a:latin typeface="Times New Roman"/>
                <a:cs typeface="Times New Roman"/>
              </a:rPr>
              <a:t>accordingly. The procedure for the  </a:t>
            </a:r>
            <a:r>
              <a:rPr sz="2824" dirty="0">
                <a:solidFill>
                  <a:srgbClr val="650065"/>
                </a:solidFill>
                <a:latin typeface="Times New Roman"/>
                <a:cs typeface="Times New Roman"/>
              </a:rPr>
              <a:t>calculation </a:t>
            </a:r>
            <a:r>
              <a:rPr sz="2824" spc="-4" dirty="0">
                <a:solidFill>
                  <a:srgbClr val="650065"/>
                </a:solidFill>
                <a:latin typeface="Times New Roman"/>
                <a:cs typeface="Times New Roman"/>
              </a:rPr>
              <a:t>of Unadjusted Function Point (UFP) is  </a:t>
            </a:r>
            <a:r>
              <a:rPr sz="2824" dirty="0">
                <a:solidFill>
                  <a:srgbClr val="650065"/>
                </a:solidFill>
                <a:latin typeface="Times New Roman"/>
                <a:cs typeface="Times New Roman"/>
              </a:rPr>
              <a:t>given </a:t>
            </a:r>
            <a:r>
              <a:rPr sz="2824" spc="-4" dirty="0">
                <a:solidFill>
                  <a:srgbClr val="650065"/>
                </a:solidFill>
                <a:latin typeface="Times New Roman"/>
                <a:cs typeface="Times New Roman"/>
              </a:rPr>
              <a:t>in </a:t>
            </a:r>
            <a:r>
              <a:rPr sz="2824" dirty="0">
                <a:solidFill>
                  <a:srgbClr val="650065"/>
                </a:solidFill>
                <a:latin typeface="Times New Roman"/>
                <a:cs typeface="Times New Roman"/>
              </a:rPr>
              <a:t>table </a:t>
            </a:r>
            <a:r>
              <a:rPr sz="2824" spc="-4" dirty="0">
                <a:solidFill>
                  <a:srgbClr val="650065"/>
                </a:solidFill>
                <a:latin typeface="Times New Roman"/>
                <a:cs typeface="Times New Roman"/>
              </a:rPr>
              <a:t>shown</a:t>
            </a:r>
            <a:r>
              <a:rPr sz="2824" spc="-18" dirty="0">
                <a:solidFill>
                  <a:srgbClr val="650065"/>
                </a:solidFill>
                <a:latin typeface="Times New Roman"/>
                <a:cs typeface="Times New Roman"/>
              </a:rPr>
              <a:t> </a:t>
            </a:r>
            <a:r>
              <a:rPr sz="2824" spc="-4" dirty="0">
                <a:solidFill>
                  <a:srgbClr val="650065"/>
                </a:solidFill>
                <a:latin typeface="Times New Roman"/>
                <a:cs typeface="Times New Roman"/>
              </a:rPr>
              <a:t>above.</a:t>
            </a:r>
            <a:endParaRPr sz="2824">
              <a:latin typeface="Times New Roman"/>
              <a:cs typeface="Times New Roman"/>
            </a:endParaRPr>
          </a:p>
        </p:txBody>
      </p:sp>
      <p:sp>
        <p:nvSpPr>
          <p:cNvPr id="3" name="object 3"/>
          <p:cNvSpPr txBox="1">
            <a:spLocks noGrp="1"/>
          </p:cNvSpPr>
          <p:nvPr>
            <p:ph type="title"/>
          </p:nvPr>
        </p:nvSpPr>
        <p:spPr>
          <a:xfrm>
            <a:off x="1789611" y="566430"/>
            <a:ext cx="64185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4752187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5357" y="1942398"/>
            <a:ext cx="6556001" cy="390982"/>
          </a:xfrm>
          <a:prstGeom prst="rect">
            <a:avLst/>
          </a:prstGeom>
        </p:spPr>
        <p:txBody>
          <a:bodyPr vert="horz" wrap="square" lIns="0" tIns="10646" rIns="0" bIns="0" rtlCol="0">
            <a:spAutoFit/>
          </a:bodyPr>
          <a:lstStyle/>
          <a:p>
            <a:pPr marL="11206">
              <a:spcBef>
                <a:spcPts val="84"/>
              </a:spcBef>
              <a:tabLst>
                <a:tab pos="1802002" algn="l"/>
                <a:tab pos="2205435" algn="l"/>
                <a:tab pos="3442631" algn="l"/>
                <a:tab pos="3878563" algn="l"/>
                <a:tab pos="4904516" algn="l"/>
                <a:tab pos="5550009" algn="l"/>
              </a:tabLst>
            </a:pPr>
            <a:r>
              <a:rPr sz="2471" spc="-9" dirty="0">
                <a:solidFill>
                  <a:srgbClr val="0000CC"/>
                </a:solidFill>
                <a:latin typeface="Times New Roman"/>
                <a:cs typeface="Times New Roman"/>
              </a:rPr>
              <a:t>management	</a:t>
            </a:r>
            <a:r>
              <a:rPr sz="2471" dirty="0">
                <a:solidFill>
                  <a:srgbClr val="0000CC"/>
                </a:solidFill>
                <a:latin typeface="Times New Roman"/>
                <a:cs typeface="Times New Roman"/>
              </a:rPr>
              <a:t>is	</a:t>
            </a:r>
            <a:r>
              <a:rPr sz="2471" spc="-4" dirty="0">
                <a:solidFill>
                  <a:srgbClr val="0000CC"/>
                </a:solidFill>
                <a:latin typeface="Times New Roman"/>
                <a:cs typeface="Times New Roman"/>
              </a:rPr>
              <a:t>required	to	reduce	this	surprise</a:t>
            </a:r>
            <a:endParaRPr sz="2471">
              <a:latin typeface="Times New Roman"/>
              <a:cs typeface="Times New Roman"/>
            </a:endParaRPr>
          </a:p>
        </p:txBody>
      </p:sp>
      <p:sp>
        <p:nvSpPr>
          <p:cNvPr id="3" name="object 3"/>
          <p:cNvSpPr txBox="1"/>
          <p:nvPr/>
        </p:nvSpPr>
        <p:spPr>
          <a:xfrm>
            <a:off x="2467529" y="1942398"/>
            <a:ext cx="753596" cy="771215"/>
          </a:xfrm>
          <a:prstGeom prst="rect">
            <a:avLst/>
          </a:prstGeom>
        </p:spPr>
        <p:txBody>
          <a:bodyPr vert="horz" wrap="square" lIns="0" tIns="10646" rIns="0" bIns="0" rtlCol="0">
            <a:spAutoFit/>
          </a:bodyPr>
          <a:lstStyle/>
          <a:p>
            <a:pPr marL="11206" marR="4483">
              <a:spcBef>
                <a:spcPts val="84"/>
              </a:spcBef>
            </a:pPr>
            <a:r>
              <a:rPr sz="2471" spc="-4" dirty="0">
                <a:solidFill>
                  <a:srgbClr val="0000CC"/>
                </a:solidFill>
                <a:latin typeface="Times New Roman"/>
                <a:cs typeface="Times New Roman"/>
              </a:rPr>
              <a:t>Risk  f</a:t>
            </a:r>
            <a:r>
              <a:rPr sz="2471" spc="-13" dirty="0">
                <a:solidFill>
                  <a:srgbClr val="0000CC"/>
                </a:solidFill>
                <a:latin typeface="Times New Roman"/>
                <a:cs typeface="Times New Roman"/>
              </a:rPr>
              <a:t>ac</a:t>
            </a:r>
            <a:r>
              <a:rPr sz="2471" dirty="0">
                <a:solidFill>
                  <a:srgbClr val="0000CC"/>
                </a:solidFill>
                <a:latin typeface="Times New Roman"/>
                <a:cs typeface="Times New Roman"/>
              </a:rPr>
              <a:t>t</a:t>
            </a:r>
            <a:r>
              <a:rPr sz="2471" spc="-4" dirty="0">
                <a:solidFill>
                  <a:srgbClr val="0000CC"/>
                </a:solidFill>
                <a:latin typeface="Times New Roman"/>
                <a:cs typeface="Times New Roman"/>
              </a:rPr>
              <a:t>or</a:t>
            </a:r>
            <a:endParaRPr sz="2471">
              <a:latin typeface="Times New Roman"/>
              <a:cs typeface="Times New Roman"/>
            </a:endParaRPr>
          </a:p>
        </p:txBody>
      </p:sp>
      <p:sp>
        <p:nvSpPr>
          <p:cNvPr id="4" name="object 4"/>
          <p:cNvSpPr txBox="1">
            <a:spLocks noGrp="1"/>
          </p:cNvSpPr>
          <p:nvPr>
            <p:ph type="title"/>
          </p:nvPr>
        </p:nvSpPr>
        <p:spPr>
          <a:xfrm>
            <a:off x="1828800" y="566430"/>
            <a:ext cx="63793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2467529" y="2989923"/>
            <a:ext cx="7267015" cy="1137790"/>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Dealing </a:t>
            </a:r>
            <a:r>
              <a:rPr sz="2471" dirty="0">
                <a:latin typeface="Times New Roman"/>
                <a:cs typeface="Times New Roman"/>
              </a:rPr>
              <a:t>with </a:t>
            </a:r>
            <a:r>
              <a:rPr sz="2471" spc="-9" dirty="0">
                <a:latin typeface="Times New Roman"/>
                <a:cs typeface="Times New Roman"/>
              </a:rPr>
              <a:t>concern </a:t>
            </a:r>
            <a:r>
              <a:rPr sz="2471" spc="-4" dirty="0">
                <a:latin typeface="Times New Roman"/>
                <a:cs typeface="Times New Roman"/>
              </a:rPr>
              <a:t>before </a:t>
            </a:r>
            <a:r>
              <a:rPr sz="2471" dirty="0">
                <a:latin typeface="Times New Roman"/>
                <a:cs typeface="Times New Roman"/>
              </a:rPr>
              <a:t>it </a:t>
            </a:r>
            <a:r>
              <a:rPr sz="2471" spc="-9" dirty="0">
                <a:latin typeface="Times New Roman"/>
                <a:cs typeface="Times New Roman"/>
              </a:rPr>
              <a:t>becomes </a:t>
            </a:r>
            <a:r>
              <a:rPr sz="2471" spc="-4" dirty="0">
                <a:latin typeface="Times New Roman"/>
                <a:cs typeface="Times New Roman"/>
              </a:rPr>
              <a:t>a</a:t>
            </a:r>
            <a:r>
              <a:rPr sz="2471" dirty="0">
                <a:latin typeface="Times New Roman"/>
                <a:cs typeface="Times New Roman"/>
              </a:rPr>
              <a:t> </a:t>
            </a:r>
            <a:r>
              <a:rPr sz="2471" spc="-4" dirty="0">
                <a:latin typeface="Times New Roman"/>
                <a:cs typeface="Times New Roman"/>
              </a:rPr>
              <a:t>crisis.</a:t>
            </a:r>
            <a:endParaRPr sz="2471">
              <a:latin typeface="Times New Roman"/>
              <a:cs typeface="Times New Roman"/>
            </a:endParaRPr>
          </a:p>
          <a:p>
            <a:pPr>
              <a:spcBef>
                <a:spcPts val="26"/>
              </a:spcBef>
            </a:pPr>
            <a:endParaRPr sz="2382">
              <a:latin typeface="Times New Roman"/>
              <a:cs typeface="Times New Roman"/>
            </a:endParaRPr>
          </a:p>
          <a:p>
            <a:pPr marL="11206"/>
            <a:r>
              <a:rPr sz="2471" spc="-4" dirty="0">
                <a:solidFill>
                  <a:srgbClr val="650065"/>
                </a:solidFill>
                <a:latin typeface="Times New Roman"/>
                <a:cs typeface="Times New Roman"/>
              </a:rPr>
              <a:t>Quantify probability of failure &amp; </a:t>
            </a:r>
            <a:r>
              <a:rPr sz="2471" spc="-9" dirty="0">
                <a:solidFill>
                  <a:srgbClr val="650065"/>
                </a:solidFill>
                <a:latin typeface="Times New Roman"/>
                <a:cs typeface="Times New Roman"/>
              </a:rPr>
              <a:t>consequences </a:t>
            </a:r>
            <a:r>
              <a:rPr sz="2471" spc="-4" dirty="0">
                <a:solidFill>
                  <a:srgbClr val="650065"/>
                </a:solidFill>
                <a:latin typeface="Times New Roman"/>
                <a:cs typeface="Times New Roman"/>
              </a:rPr>
              <a:t>of</a:t>
            </a:r>
            <a:r>
              <a:rPr sz="2471" spc="35" dirty="0">
                <a:solidFill>
                  <a:srgbClr val="650065"/>
                </a:solidFill>
                <a:latin typeface="Times New Roman"/>
                <a:cs typeface="Times New Roman"/>
              </a:rPr>
              <a:t> </a:t>
            </a:r>
            <a:r>
              <a:rPr sz="2471" spc="-4" dirty="0">
                <a:solidFill>
                  <a:srgbClr val="650065"/>
                </a:solidFill>
                <a:latin typeface="Times New Roman"/>
                <a:cs typeface="Times New Roman"/>
              </a:rPr>
              <a:t>failure.</a:t>
            </a:r>
            <a:endParaRPr sz="2471">
              <a:latin typeface="Times New Roman"/>
              <a:cs typeface="Times New Roman"/>
            </a:endParaRPr>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181</a:t>
            </a:r>
            <a:endParaRPr sz="1235">
              <a:latin typeface="Arial"/>
              <a:cs typeface="Arial"/>
            </a:endParaRPr>
          </a:p>
        </p:txBody>
      </p:sp>
    </p:spTree>
    <p:extLst>
      <p:ext uri="{BB962C8B-B14F-4D97-AF65-F5344CB8AC3E}">
        <p14:creationId xmlns:p14="http://schemas.microsoft.com/office/powerpoint/2010/main" val="22946844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1495" y="566430"/>
            <a:ext cx="68766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67529" y="1832386"/>
            <a:ext cx="7324165" cy="2813365"/>
          </a:xfrm>
          <a:prstGeom prst="rect">
            <a:avLst/>
          </a:prstGeom>
        </p:spPr>
        <p:txBody>
          <a:bodyPr vert="horz" wrap="square" lIns="0" tIns="11206" rIns="0" bIns="0" rtlCol="0">
            <a:spAutoFit/>
          </a:bodyPr>
          <a:lstStyle/>
          <a:p>
            <a:pPr marL="11206" algn="just">
              <a:spcBef>
                <a:spcPts val="88"/>
              </a:spcBef>
            </a:pPr>
            <a:r>
              <a:rPr sz="3177" b="1" spc="-4" dirty="0">
                <a:solidFill>
                  <a:srgbClr val="A50020"/>
                </a:solidFill>
                <a:latin typeface="Times New Roman"/>
                <a:cs typeface="Times New Roman"/>
              </a:rPr>
              <a:t>What is risk</a:t>
            </a:r>
            <a:r>
              <a:rPr sz="3177" b="1" spc="4" dirty="0">
                <a:solidFill>
                  <a:srgbClr val="A50020"/>
                </a:solidFill>
                <a:latin typeface="Times New Roman"/>
                <a:cs typeface="Times New Roman"/>
              </a:rPr>
              <a:t> </a:t>
            </a:r>
            <a:r>
              <a:rPr sz="3177" b="1" dirty="0">
                <a:solidFill>
                  <a:srgbClr val="A50020"/>
                </a:solidFill>
                <a:latin typeface="Times New Roman"/>
                <a:cs typeface="Times New Roman"/>
              </a:rPr>
              <a:t>?</a:t>
            </a:r>
            <a:endParaRPr sz="3177">
              <a:latin typeface="Times New Roman"/>
              <a:cs typeface="Times New Roman"/>
            </a:endParaRPr>
          </a:p>
          <a:p>
            <a:pPr marL="11206" algn="just">
              <a:spcBef>
                <a:spcPts val="2135"/>
              </a:spcBef>
            </a:pPr>
            <a:r>
              <a:rPr sz="2471" spc="-4" dirty="0">
                <a:solidFill>
                  <a:srgbClr val="653200"/>
                </a:solidFill>
                <a:latin typeface="Times New Roman"/>
                <a:cs typeface="Times New Roman"/>
              </a:rPr>
              <a:t>Tomorrow’s problems are today’s</a:t>
            </a:r>
            <a:r>
              <a:rPr sz="2471" spc="-18" dirty="0">
                <a:solidFill>
                  <a:srgbClr val="653200"/>
                </a:solidFill>
                <a:latin typeface="Times New Roman"/>
                <a:cs typeface="Times New Roman"/>
              </a:rPr>
              <a:t> </a:t>
            </a:r>
            <a:r>
              <a:rPr sz="2471" spc="-4" dirty="0">
                <a:solidFill>
                  <a:srgbClr val="653200"/>
                </a:solidFill>
                <a:latin typeface="Times New Roman"/>
                <a:cs typeface="Times New Roman"/>
              </a:rPr>
              <a:t>risks.</a:t>
            </a:r>
            <a:endParaRPr sz="2471">
              <a:latin typeface="Times New Roman"/>
              <a:cs typeface="Times New Roman"/>
            </a:endParaRPr>
          </a:p>
          <a:p>
            <a:pPr>
              <a:spcBef>
                <a:spcPts val="26"/>
              </a:spcBef>
            </a:pPr>
            <a:endParaRPr sz="2338">
              <a:latin typeface="Times New Roman"/>
              <a:cs typeface="Times New Roman"/>
            </a:endParaRPr>
          </a:p>
          <a:p>
            <a:pPr marL="11206" marR="4483" algn="just"/>
            <a:r>
              <a:rPr sz="2824" i="1" spc="-4" dirty="0">
                <a:solidFill>
                  <a:srgbClr val="000099"/>
                </a:solidFill>
                <a:latin typeface="Times New Roman"/>
                <a:cs typeface="Times New Roman"/>
              </a:rPr>
              <a:t>“Risk is </a:t>
            </a:r>
            <a:r>
              <a:rPr sz="2824" i="1" dirty="0">
                <a:solidFill>
                  <a:srgbClr val="000099"/>
                </a:solidFill>
                <a:latin typeface="Times New Roman"/>
                <a:cs typeface="Times New Roman"/>
              </a:rPr>
              <a:t>a </a:t>
            </a:r>
            <a:r>
              <a:rPr sz="2824" i="1" spc="-4" dirty="0">
                <a:solidFill>
                  <a:srgbClr val="000099"/>
                </a:solidFill>
                <a:latin typeface="Times New Roman"/>
                <a:cs typeface="Times New Roman"/>
              </a:rPr>
              <a:t>problem that </a:t>
            </a:r>
            <a:r>
              <a:rPr sz="2824" i="1" dirty="0">
                <a:solidFill>
                  <a:srgbClr val="000099"/>
                </a:solidFill>
                <a:latin typeface="Times New Roman"/>
                <a:cs typeface="Times New Roman"/>
              </a:rPr>
              <a:t>may cause </a:t>
            </a:r>
            <a:r>
              <a:rPr sz="2824" i="1" spc="-4" dirty="0">
                <a:solidFill>
                  <a:srgbClr val="000099"/>
                </a:solidFill>
                <a:latin typeface="Times New Roman"/>
                <a:cs typeface="Times New Roman"/>
              </a:rPr>
              <a:t>some loss </a:t>
            </a:r>
            <a:r>
              <a:rPr sz="2824" i="1" dirty="0">
                <a:solidFill>
                  <a:srgbClr val="000099"/>
                </a:solidFill>
                <a:latin typeface="Times New Roman"/>
                <a:cs typeface="Times New Roman"/>
              </a:rPr>
              <a:t>or  threaten the </a:t>
            </a:r>
            <a:r>
              <a:rPr sz="2824" i="1" spc="-4" dirty="0">
                <a:solidFill>
                  <a:srgbClr val="000099"/>
                </a:solidFill>
                <a:latin typeface="Times New Roman"/>
                <a:cs typeface="Times New Roman"/>
              </a:rPr>
              <a:t>success </a:t>
            </a:r>
            <a:r>
              <a:rPr sz="2824" i="1" dirty="0">
                <a:solidFill>
                  <a:srgbClr val="000099"/>
                </a:solidFill>
                <a:latin typeface="Times New Roman"/>
                <a:cs typeface="Times New Roman"/>
              </a:rPr>
              <a:t>of </a:t>
            </a:r>
            <a:r>
              <a:rPr sz="2824" i="1" spc="-4" dirty="0">
                <a:solidFill>
                  <a:srgbClr val="000099"/>
                </a:solidFill>
                <a:latin typeface="Times New Roman"/>
                <a:cs typeface="Times New Roman"/>
              </a:rPr>
              <a:t>the </a:t>
            </a:r>
            <a:r>
              <a:rPr sz="2824" i="1" dirty="0">
                <a:solidFill>
                  <a:srgbClr val="000099"/>
                </a:solidFill>
                <a:latin typeface="Times New Roman"/>
                <a:cs typeface="Times New Roman"/>
              </a:rPr>
              <a:t>project, </a:t>
            </a:r>
            <a:r>
              <a:rPr sz="2824" i="1" spc="4" dirty="0">
                <a:solidFill>
                  <a:srgbClr val="000099"/>
                </a:solidFill>
                <a:latin typeface="Times New Roman"/>
                <a:cs typeface="Times New Roman"/>
              </a:rPr>
              <a:t>but </a:t>
            </a:r>
            <a:r>
              <a:rPr sz="2824" i="1" spc="-4" dirty="0">
                <a:solidFill>
                  <a:srgbClr val="000099"/>
                </a:solidFill>
                <a:latin typeface="Times New Roman"/>
                <a:cs typeface="Times New Roman"/>
              </a:rPr>
              <a:t>which </a:t>
            </a:r>
            <a:r>
              <a:rPr sz="2824" i="1" spc="4" dirty="0">
                <a:solidFill>
                  <a:srgbClr val="000099"/>
                </a:solidFill>
                <a:latin typeface="Times New Roman"/>
                <a:cs typeface="Times New Roman"/>
              </a:rPr>
              <a:t>has  not </a:t>
            </a:r>
            <a:r>
              <a:rPr sz="2824" i="1" spc="-4" dirty="0">
                <a:solidFill>
                  <a:srgbClr val="000099"/>
                </a:solidFill>
                <a:latin typeface="Times New Roman"/>
                <a:cs typeface="Times New Roman"/>
              </a:rPr>
              <a:t>happened</a:t>
            </a:r>
            <a:r>
              <a:rPr sz="2824" i="1" spc="-13" dirty="0">
                <a:solidFill>
                  <a:srgbClr val="000099"/>
                </a:solidFill>
                <a:latin typeface="Times New Roman"/>
                <a:cs typeface="Times New Roman"/>
              </a:rPr>
              <a:t> </a:t>
            </a:r>
            <a:r>
              <a:rPr sz="2824" i="1" spc="-4" dirty="0">
                <a:solidFill>
                  <a:srgbClr val="000099"/>
                </a:solidFill>
                <a:latin typeface="Times New Roman"/>
                <a:cs typeface="Times New Roman"/>
              </a:rPr>
              <a:t>yet”</a:t>
            </a:r>
            <a:r>
              <a:rPr sz="2471" spc="-4" dirty="0">
                <a:solidFill>
                  <a:srgbClr val="A50020"/>
                </a:solidFill>
                <a:latin typeface="Times New Roman"/>
                <a:cs typeface="Times New Roman"/>
              </a:rPr>
              <a:t>.</a:t>
            </a:r>
            <a:endParaRPr sz="247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182</a:t>
            </a:r>
            <a:endParaRPr sz="1235">
              <a:latin typeface="Arial"/>
              <a:cs typeface="Arial"/>
            </a:endParaRPr>
          </a:p>
        </p:txBody>
      </p:sp>
    </p:spTree>
    <p:extLst>
      <p:ext uri="{BB962C8B-B14F-4D97-AF65-F5344CB8AC3E}">
        <p14:creationId xmlns:p14="http://schemas.microsoft.com/office/powerpoint/2010/main" val="12493743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1095" y="566430"/>
            <a:ext cx="626709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0294" y="1834820"/>
            <a:ext cx="7324165" cy="3147068"/>
          </a:xfrm>
          <a:prstGeom prst="rect">
            <a:avLst/>
          </a:prstGeom>
        </p:spPr>
        <p:txBody>
          <a:bodyPr vert="horz" wrap="square" lIns="0" tIns="10085" rIns="0" bIns="0" rtlCol="0">
            <a:spAutoFit/>
          </a:bodyPr>
          <a:lstStyle/>
          <a:p>
            <a:pPr marL="11206" marR="4483" algn="just">
              <a:lnSpc>
                <a:spcPct val="100200"/>
              </a:lnSpc>
              <a:spcBef>
                <a:spcPts val="79"/>
              </a:spcBef>
            </a:pPr>
            <a:r>
              <a:rPr sz="2471" spc="-4" dirty="0">
                <a:solidFill>
                  <a:srgbClr val="650065"/>
                </a:solidFill>
                <a:latin typeface="Times New Roman"/>
                <a:cs typeface="Times New Roman"/>
              </a:rPr>
              <a:t>Risk </a:t>
            </a:r>
            <a:r>
              <a:rPr sz="2471" spc="-9" dirty="0">
                <a:solidFill>
                  <a:srgbClr val="650065"/>
                </a:solidFill>
                <a:latin typeface="Times New Roman"/>
                <a:cs typeface="Times New Roman"/>
              </a:rPr>
              <a:t>management </a:t>
            </a:r>
            <a:r>
              <a:rPr sz="2471" spc="-4" dirty="0">
                <a:solidFill>
                  <a:srgbClr val="650065"/>
                </a:solidFill>
                <a:latin typeface="Times New Roman"/>
                <a:cs typeface="Times New Roman"/>
              </a:rPr>
              <a:t>is the process of identifying addressing  and eliminating </a:t>
            </a:r>
            <a:r>
              <a:rPr sz="2471" spc="-9" dirty="0">
                <a:solidFill>
                  <a:srgbClr val="650065"/>
                </a:solidFill>
                <a:latin typeface="Times New Roman"/>
                <a:cs typeface="Times New Roman"/>
              </a:rPr>
              <a:t>these </a:t>
            </a:r>
            <a:r>
              <a:rPr sz="2471" spc="-4" dirty="0">
                <a:solidFill>
                  <a:srgbClr val="650065"/>
                </a:solidFill>
                <a:latin typeface="Times New Roman"/>
                <a:cs typeface="Times New Roman"/>
              </a:rPr>
              <a:t>problems before they </a:t>
            </a:r>
            <a:r>
              <a:rPr sz="2471" spc="-9" dirty="0">
                <a:solidFill>
                  <a:srgbClr val="650065"/>
                </a:solidFill>
                <a:latin typeface="Times New Roman"/>
                <a:cs typeface="Times New Roman"/>
              </a:rPr>
              <a:t>can damage  </a:t>
            </a:r>
            <a:r>
              <a:rPr sz="2471" spc="-4" dirty="0">
                <a:solidFill>
                  <a:srgbClr val="650065"/>
                </a:solidFill>
                <a:latin typeface="Times New Roman"/>
                <a:cs typeface="Times New Roman"/>
              </a:rPr>
              <a:t>the</a:t>
            </a:r>
            <a:r>
              <a:rPr sz="2471" spc="-18" dirty="0">
                <a:solidFill>
                  <a:srgbClr val="650065"/>
                </a:solidFill>
                <a:latin typeface="Times New Roman"/>
                <a:cs typeface="Times New Roman"/>
              </a:rPr>
              <a:t> </a:t>
            </a:r>
            <a:r>
              <a:rPr sz="2471" spc="-4" dirty="0">
                <a:solidFill>
                  <a:srgbClr val="650065"/>
                </a:solidFill>
                <a:latin typeface="Times New Roman"/>
                <a:cs typeface="Times New Roman"/>
              </a:rPr>
              <a:t>project.</a:t>
            </a:r>
            <a:endParaRPr sz="2471">
              <a:latin typeface="Times New Roman"/>
              <a:cs typeface="Times New Roman"/>
            </a:endParaRPr>
          </a:p>
          <a:p>
            <a:pPr>
              <a:spcBef>
                <a:spcPts val="40"/>
              </a:spcBef>
            </a:pPr>
            <a:endParaRPr sz="2515">
              <a:latin typeface="Times New Roman"/>
              <a:cs typeface="Times New Roman"/>
            </a:endParaRPr>
          </a:p>
          <a:p>
            <a:pPr marL="11206" algn="just"/>
            <a:r>
              <a:rPr sz="2471" spc="-4" dirty="0">
                <a:solidFill>
                  <a:srgbClr val="0000CC"/>
                </a:solidFill>
                <a:latin typeface="Times New Roman"/>
                <a:cs typeface="Times New Roman"/>
              </a:rPr>
              <a:t>Current problems</a:t>
            </a:r>
            <a:r>
              <a:rPr sz="2471" spc="-9" dirty="0">
                <a:solidFill>
                  <a:srgbClr val="0000CC"/>
                </a:solidFill>
                <a:latin typeface="Times New Roman"/>
                <a:cs typeface="Times New Roman"/>
              </a:rPr>
              <a:t> </a:t>
            </a:r>
            <a:r>
              <a:rPr sz="2471" spc="-4" dirty="0">
                <a:solidFill>
                  <a:srgbClr val="0000CC"/>
                </a:solidFill>
                <a:latin typeface="Times New Roman"/>
                <a:cs typeface="Times New Roman"/>
              </a:rPr>
              <a:t>&amp;</a:t>
            </a:r>
            <a:endParaRPr sz="2471">
              <a:latin typeface="Times New Roman"/>
              <a:cs typeface="Times New Roman"/>
            </a:endParaRPr>
          </a:p>
          <a:p>
            <a:pPr>
              <a:lnSpc>
                <a:spcPct val="100000"/>
              </a:lnSpc>
            </a:pPr>
            <a:endParaRPr sz="2471">
              <a:latin typeface="Times New Roman"/>
              <a:cs typeface="Times New Roman"/>
            </a:endParaRPr>
          </a:p>
          <a:p>
            <a:pPr>
              <a:spcBef>
                <a:spcPts val="35"/>
              </a:spcBef>
            </a:pPr>
            <a:endParaRPr sz="3044">
              <a:latin typeface="Times New Roman"/>
              <a:cs typeface="Times New Roman"/>
            </a:endParaRPr>
          </a:p>
          <a:p>
            <a:pPr marL="1624940"/>
            <a:r>
              <a:rPr sz="2471" spc="-4" dirty="0">
                <a:solidFill>
                  <a:srgbClr val="A50020"/>
                </a:solidFill>
                <a:latin typeface="Times New Roman"/>
                <a:cs typeface="Times New Roman"/>
              </a:rPr>
              <a:t>Potential</a:t>
            </a:r>
            <a:r>
              <a:rPr sz="2471" spc="-9" dirty="0">
                <a:solidFill>
                  <a:srgbClr val="A50020"/>
                </a:solidFill>
                <a:latin typeface="Times New Roman"/>
                <a:cs typeface="Times New Roman"/>
              </a:rPr>
              <a:t> </a:t>
            </a:r>
            <a:r>
              <a:rPr sz="2471" spc="-4" dirty="0">
                <a:solidFill>
                  <a:srgbClr val="A50020"/>
                </a:solidFill>
                <a:latin typeface="Times New Roman"/>
                <a:cs typeface="Times New Roman"/>
              </a:rPr>
              <a:t>Problems</a:t>
            </a:r>
            <a:endParaRPr sz="2471">
              <a:latin typeface="Times New Roman"/>
              <a:cs typeface="Times New Roman"/>
            </a:endParaRPr>
          </a:p>
        </p:txBody>
      </p:sp>
      <p:sp>
        <p:nvSpPr>
          <p:cNvPr id="5" name="object 5"/>
          <p:cNvSpPr/>
          <p:nvPr/>
        </p:nvSpPr>
        <p:spPr>
          <a:xfrm>
            <a:off x="3204882" y="3832412"/>
            <a:ext cx="0" cy="941294"/>
          </a:xfrm>
          <a:custGeom>
            <a:avLst/>
            <a:gdLst/>
            <a:ahLst/>
            <a:cxnLst/>
            <a:rect l="l" t="t" r="r" b="b"/>
            <a:pathLst>
              <a:path h="1066800">
                <a:moveTo>
                  <a:pt x="0" y="0"/>
                </a:moveTo>
                <a:lnTo>
                  <a:pt x="0" y="1066799"/>
                </a:lnTo>
              </a:path>
            </a:pathLst>
          </a:custGeom>
          <a:ln w="38099">
            <a:solidFill>
              <a:srgbClr val="000000"/>
            </a:solidFill>
          </a:ln>
        </p:spPr>
        <p:txBody>
          <a:bodyPr wrap="square" lIns="0" tIns="0" rIns="0" bIns="0" rtlCol="0"/>
          <a:lstStyle/>
          <a:p>
            <a:endParaRPr sz="1588"/>
          </a:p>
        </p:txBody>
      </p:sp>
      <p:sp>
        <p:nvSpPr>
          <p:cNvPr id="6" name="object 6"/>
          <p:cNvSpPr/>
          <p:nvPr/>
        </p:nvSpPr>
        <p:spPr>
          <a:xfrm>
            <a:off x="3204882" y="4688990"/>
            <a:ext cx="672353" cy="168088"/>
          </a:xfrm>
          <a:custGeom>
            <a:avLst/>
            <a:gdLst/>
            <a:ahLst/>
            <a:cxnLst/>
            <a:rect l="l" t="t" r="r" b="b"/>
            <a:pathLst>
              <a:path w="762000" h="190500">
                <a:moveTo>
                  <a:pt x="647700" y="96012"/>
                </a:moveTo>
                <a:lnTo>
                  <a:pt x="631976" y="76200"/>
                </a:lnTo>
                <a:lnTo>
                  <a:pt x="0" y="76200"/>
                </a:lnTo>
                <a:lnTo>
                  <a:pt x="0" y="114300"/>
                </a:lnTo>
                <a:lnTo>
                  <a:pt x="632951" y="114300"/>
                </a:lnTo>
                <a:lnTo>
                  <a:pt x="647700" y="96012"/>
                </a:lnTo>
                <a:close/>
              </a:path>
              <a:path w="762000" h="190500">
                <a:moveTo>
                  <a:pt x="762000" y="96012"/>
                </a:moveTo>
                <a:lnTo>
                  <a:pt x="571500" y="0"/>
                </a:lnTo>
                <a:lnTo>
                  <a:pt x="631976" y="76200"/>
                </a:lnTo>
                <a:lnTo>
                  <a:pt x="647700" y="76200"/>
                </a:lnTo>
                <a:lnTo>
                  <a:pt x="647700" y="152704"/>
                </a:lnTo>
                <a:lnTo>
                  <a:pt x="762000" y="96012"/>
                </a:lnTo>
                <a:close/>
              </a:path>
              <a:path w="762000" h="190500">
                <a:moveTo>
                  <a:pt x="647700" y="152704"/>
                </a:moveTo>
                <a:lnTo>
                  <a:pt x="647700" y="114300"/>
                </a:lnTo>
                <a:lnTo>
                  <a:pt x="632951" y="114300"/>
                </a:lnTo>
                <a:lnTo>
                  <a:pt x="571500" y="190500"/>
                </a:lnTo>
                <a:lnTo>
                  <a:pt x="647700" y="152704"/>
                </a:lnTo>
                <a:close/>
              </a:path>
              <a:path w="762000" h="190500">
                <a:moveTo>
                  <a:pt x="647700" y="96012"/>
                </a:moveTo>
                <a:lnTo>
                  <a:pt x="647700" y="76200"/>
                </a:lnTo>
                <a:lnTo>
                  <a:pt x="631976" y="76200"/>
                </a:lnTo>
                <a:lnTo>
                  <a:pt x="647700" y="96012"/>
                </a:lnTo>
                <a:close/>
              </a:path>
              <a:path w="762000" h="190500">
                <a:moveTo>
                  <a:pt x="647700" y="114300"/>
                </a:moveTo>
                <a:lnTo>
                  <a:pt x="647700" y="96012"/>
                </a:lnTo>
                <a:lnTo>
                  <a:pt x="632951" y="114300"/>
                </a:lnTo>
                <a:lnTo>
                  <a:pt x="647700" y="114300"/>
                </a:lnTo>
                <a:close/>
              </a:path>
            </a:pathLst>
          </a:custGeom>
          <a:solidFill>
            <a:srgbClr val="000000"/>
          </a:solidFill>
        </p:spPr>
        <p:txBody>
          <a:bodyPr wrap="square" lIns="0" tIns="0" rIns="0" bIns="0" rtlCol="0"/>
          <a:lstStyle/>
          <a:p>
            <a:endParaRPr sz="1588"/>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183</a:t>
            </a:r>
            <a:endParaRPr sz="1235">
              <a:latin typeface="Arial"/>
              <a:cs typeface="Arial"/>
            </a:endParaRPr>
          </a:p>
        </p:txBody>
      </p:sp>
    </p:spTree>
    <p:extLst>
      <p:ext uri="{BB962C8B-B14F-4D97-AF65-F5344CB8AC3E}">
        <p14:creationId xmlns:p14="http://schemas.microsoft.com/office/powerpoint/2010/main" val="241589675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398059" y="1610846"/>
            <a:ext cx="9278471" cy="5129422"/>
          </a:xfrm>
          <a:prstGeom prst="rect">
            <a:avLst/>
          </a:prstGeom>
        </p:spPr>
        <p:txBody>
          <a:bodyPr vert="horz" wrap="square" lIns="0" tIns="446219" rIns="0" bIns="0" rtlCol="0">
            <a:spAutoFit/>
          </a:bodyPr>
          <a:lstStyle/>
          <a:p>
            <a:pPr marL="11206">
              <a:lnSpc>
                <a:spcPct val="100000"/>
              </a:lnSpc>
              <a:spcBef>
                <a:spcPts val="1777"/>
              </a:spcBef>
            </a:pPr>
            <a:r>
              <a:rPr sz="2471" spc="-4" dirty="0">
                <a:solidFill>
                  <a:srgbClr val="CC0000"/>
                </a:solidFill>
              </a:rPr>
              <a:t>Typical Software Risk</a:t>
            </a:r>
            <a:endParaRPr sz="2471"/>
          </a:p>
          <a:p>
            <a:pPr marL="11206" marR="4483">
              <a:lnSpc>
                <a:spcPct val="100000"/>
              </a:lnSpc>
              <a:spcBef>
                <a:spcPts val="1694"/>
              </a:spcBef>
              <a:tabLst>
                <a:tab pos="1019229" algn="l"/>
                <a:tab pos="1854672" algn="l"/>
                <a:tab pos="2411074" algn="l"/>
                <a:tab pos="3749128" algn="l"/>
                <a:tab pos="4271350" algn="l"/>
                <a:tab pos="4813183" algn="l"/>
                <a:tab pos="5439625" algn="l"/>
                <a:tab pos="6051499" algn="l"/>
                <a:tab pos="7043832" algn="l"/>
              </a:tabLst>
            </a:pPr>
            <a:r>
              <a:rPr sz="2471" spc="-13" dirty="0">
                <a:solidFill>
                  <a:srgbClr val="653200"/>
                </a:solidFill>
                <a:latin typeface="Times New Roman"/>
                <a:cs typeface="Times New Roman"/>
              </a:rPr>
              <a:t>Ca</a:t>
            </a:r>
            <a:r>
              <a:rPr sz="2471" spc="-4" dirty="0">
                <a:solidFill>
                  <a:srgbClr val="653200"/>
                </a:solidFill>
                <a:latin typeface="Times New Roman"/>
                <a:cs typeface="Times New Roman"/>
              </a:rPr>
              <a:t>p</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rs</a:t>
            </a:r>
            <a:r>
              <a:rPr sz="2471" dirty="0">
                <a:solidFill>
                  <a:srgbClr val="653200"/>
                </a:solidFill>
                <a:latin typeface="Times New Roman"/>
                <a:cs typeface="Times New Roman"/>
              </a:rPr>
              <a:t>	</a:t>
            </a:r>
            <a:r>
              <a:rPr sz="2471" spc="-4" dirty="0">
                <a:solidFill>
                  <a:srgbClr val="653200"/>
                </a:solidFill>
                <a:latin typeface="Times New Roman"/>
                <a:cs typeface="Times New Roman"/>
              </a:rPr>
              <a:t>J</a:t>
            </a:r>
            <a:r>
              <a:rPr sz="2471" spc="-13" dirty="0">
                <a:solidFill>
                  <a:srgbClr val="653200"/>
                </a:solidFill>
                <a:latin typeface="Times New Roman"/>
                <a:cs typeface="Times New Roman"/>
              </a:rPr>
              <a:t>o</a:t>
            </a:r>
            <a:r>
              <a:rPr sz="2471" spc="-4" dirty="0">
                <a:solidFill>
                  <a:srgbClr val="653200"/>
                </a:solidFill>
                <a:latin typeface="Times New Roman"/>
                <a:cs typeface="Times New Roman"/>
              </a:rPr>
              <a:t>n</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s</a:t>
            </a:r>
            <a:r>
              <a:rPr sz="2471" dirty="0">
                <a:solidFill>
                  <a:srgbClr val="653200"/>
                </a:solidFill>
                <a:latin typeface="Times New Roman"/>
                <a:cs typeface="Times New Roman"/>
              </a:rPr>
              <a:t>	</a:t>
            </a:r>
            <a:r>
              <a:rPr sz="2471" spc="-4" dirty="0">
                <a:solidFill>
                  <a:srgbClr val="653200"/>
                </a:solidFill>
                <a:latin typeface="Times New Roman"/>
                <a:cs typeface="Times New Roman"/>
              </a:rPr>
              <a:t>h</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s</a:t>
            </a:r>
            <a:r>
              <a:rPr sz="2471" dirty="0">
                <a:solidFill>
                  <a:srgbClr val="653200"/>
                </a:solidFill>
                <a:latin typeface="Times New Roman"/>
                <a:cs typeface="Times New Roman"/>
              </a:rPr>
              <a:t>	</a:t>
            </a:r>
            <a:r>
              <a:rPr sz="2471" spc="-9" dirty="0">
                <a:solidFill>
                  <a:srgbClr val="653200"/>
                </a:solidFill>
                <a:latin typeface="Times New Roman"/>
                <a:cs typeface="Times New Roman"/>
              </a:rPr>
              <a:t>i</a:t>
            </a:r>
            <a:r>
              <a:rPr sz="2471" spc="-13" dirty="0">
                <a:solidFill>
                  <a:srgbClr val="653200"/>
                </a:solidFill>
                <a:latin typeface="Times New Roman"/>
                <a:cs typeface="Times New Roman"/>
              </a:rPr>
              <a:t>de</a:t>
            </a:r>
            <a:r>
              <a:rPr sz="2471" spc="-4" dirty="0">
                <a:solidFill>
                  <a:srgbClr val="653200"/>
                </a:solidFill>
                <a:latin typeface="Times New Roman"/>
                <a:cs typeface="Times New Roman"/>
              </a:rPr>
              <a:t>n</a:t>
            </a:r>
            <a:r>
              <a:rPr sz="2471" dirty="0">
                <a:solidFill>
                  <a:srgbClr val="653200"/>
                </a:solidFill>
                <a:latin typeface="Times New Roman"/>
                <a:cs typeface="Times New Roman"/>
              </a:rPr>
              <a:t>ti</a:t>
            </a:r>
            <a:r>
              <a:rPr sz="2471" spc="-4" dirty="0">
                <a:solidFill>
                  <a:srgbClr val="653200"/>
                </a:solidFill>
                <a:latin typeface="Times New Roman"/>
                <a:cs typeface="Times New Roman"/>
              </a:rPr>
              <a:t>f</a:t>
            </a:r>
            <a:r>
              <a:rPr sz="2471" dirty="0">
                <a:solidFill>
                  <a:srgbClr val="653200"/>
                </a:solidFill>
                <a:latin typeface="Times New Roman"/>
                <a:cs typeface="Times New Roman"/>
              </a:rPr>
              <a:t>i</a:t>
            </a:r>
            <a:r>
              <a:rPr sz="2471" spc="-22" dirty="0">
                <a:solidFill>
                  <a:srgbClr val="653200"/>
                </a:solidFill>
                <a:latin typeface="Times New Roman"/>
                <a:cs typeface="Times New Roman"/>
              </a:rPr>
              <a:t>e</a:t>
            </a:r>
            <a:r>
              <a:rPr sz="2471" spc="-4" dirty="0">
                <a:solidFill>
                  <a:srgbClr val="653200"/>
                </a:solidFill>
                <a:latin typeface="Times New Roman"/>
                <a:cs typeface="Times New Roman"/>
              </a:rPr>
              <a:t>d</a:t>
            </a:r>
            <a:r>
              <a:rPr sz="2471" dirty="0">
                <a:solidFill>
                  <a:srgbClr val="653200"/>
                </a:solidFill>
                <a:latin typeface="Times New Roman"/>
                <a:cs typeface="Times New Roman"/>
              </a:rPr>
              <a:t>	t</a:t>
            </a:r>
            <a:r>
              <a:rPr sz="2471" spc="-13" dirty="0">
                <a:solidFill>
                  <a:srgbClr val="653200"/>
                </a:solidFill>
                <a:latin typeface="Times New Roman"/>
                <a:cs typeface="Times New Roman"/>
              </a:rPr>
              <a:t>h</a:t>
            </a:r>
            <a:r>
              <a:rPr sz="2471" spc="-4" dirty="0">
                <a:solidFill>
                  <a:srgbClr val="653200"/>
                </a:solidFill>
                <a:latin typeface="Times New Roman"/>
                <a:cs typeface="Times New Roman"/>
              </a:rPr>
              <a:t>e</a:t>
            </a:r>
            <a:r>
              <a:rPr sz="2471" dirty="0">
                <a:solidFill>
                  <a:srgbClr val="653200"/>
                </a:solidFill>
                <a:latin typeface="Times New Roman"/>
                <a:cs typeface="Times New Roman"/>
              </a:rPr>
              <a:t>	t</a:t>
            </a:r>
            <a:r>
              <a:rPr sz="2471" spc="-4" dirty="0">
                <a:solidFill>
                  <a:srgbClr val="653200"/>
                </a:solidFill>
                <a:latin typeface="Times New Roman"/>
                <a:cs typeface="Times New Roman"/>
              </a:rPr>
              <a:t>op</a:t>
            </a:r>
            <a:r>
              <a:rPr sz="2471" dirty="0">
                <a:solidFill>
                  <a:srgbClr val="653200"/>
                </a:solidFill>
                <a:latin typeface="Times New Roman"/>
                <a:cs typeface="Times New Roman"/>
              </a:rPr>
              <a:t>	</a:t>
            </a:r>
            <a:r>
              <a:rPr sz="2471" spc="-4" dirty="0">
                <a:solidFill>
                  <a:srgbClr val="653200"/>
                </a:solidFill>
                <a:latin typeface="Times New Roman"/>
                <a:cs typeface="Times New Roman"/>
              </a:rPr>
              <a:t>f</a:t>
            </a:r>
            <a:r>
              <a:rPr sz="2471" dirty="0">
                <a:solidFill>
                  <a:srgbClr val="653200"/>
                </a:solidFill>
                <a:latin typeface="Times New Roman"/>
                <a:cs typeface="Times New Roman"/>
              </a:rPr>
              <a:t>i</a:t>
            </a:r>
            <a:r>
              <a:rPr sz="2471" spc="-4" dirty="0">
                <a:solidFill>
                  <a:srgbClr val="653200"/>
                </a:solidFill>
                <a:latin typeface="Times New Roman"/>
                <a:cs typeface="Times New Roman"/>
              </a:rPr>
              <a:t>ve</a:t>
            </a:r>
            <a:r>
              <a:rPr sz="2471" dirty="0">
                <a:solidFill>
                  <a:srgbClr val="653200"/>
                </a:solidFill>
                <a:latin typeface="Times New Roman"/>
                <a:cs typeface="Times New Roman"/>
              </a:rPr>
              <a:t>	</a:t>
            </a:r>
            <a:r>
              <a:rPr sz="2471" spc="-4" dirty="0">
                <a:solidFill>
                  <a:srgbClr val="653200"/>
                </a:solidFill>
                <a:latin typeface="Times New Roman"/>
                <a:cs typeface="Times New Roman"/>
              </a:rPr>
              <a:t>r</a:t>
            </a:r>
            <a:r>
              <a:rPr sz="2471" dirty="0">
                <a:solidFill>
                  <a:srgbClr val="653200"/>
                </a:solidFill>
                <a:latin typeface="Times New Roman"/>
                <a:cs typeface="Times New Roman"/>
              </a:rPr>
              <a:t>i</a:t>
            </a:r>
            <a:r>
              <a:rPr sz="2471" spc="-4" dirty="0">
                <a:solidFill>
                  <a:srgbClr val="653200"/>
                </a:solidFill>
                <a:latin typeface="Times New Roman"/>
                <a:cs typeface="Times New Roman"/>
              </a:rPr>
              <a:t>sk</a:t>
            </a:r>
            <a:r>
              <a:rPr sz="2471" dirty="0">
                <a:solidFill>
                  <a:srgbClr val="653200"/>
                </a:solidFill>
                <a:latin typeface="Times New Roman"/>
                <a:cs typeface="Times New Roman"/>
              </a:rPr>
              <a:t>	</a:t>
            </a:r>
            <a:r>
              <a:rPr sz="2471" spc="-4" dirty="0">
                <a:solidFill>
                  <a:srgbClr val="653200"/>
                </a:solidFill>
                <a:latin typeface="Times New Roman"/>
                <a:cs typeface="Times New Roman"/>
              </a:rPr>
              <a:t>f</a:t>
            </a:r>
            <a:r>
              <a:rPr sz="2471" spc="-13" dirty="0">
                <a:solidFill>
                  <a:srgbClr val="653200"/>
                </a:solidFill>
                <a:latin typeface="Times New Roman"/>
                <a:cs typeface="Times New Roman"/>
              </a:rPr>
              <a:t>ac</a:t>
            </a:r>
            <a:r>
              <a:rPr sz="2471" spc="-9" dirty="0">
                <a:solidFill>
                  <a:srgbClr val="653200"/>
                </a:solidFill>
                <a:latin typeface="Times New Roman"/>
                <a:cs typeface="Times New Roman"/>
              </a:rPr>
              <a:t>t</a:t>
            </a:r>
            <a:r>
              <a:rPr sz="2471" spc="-4" dirty="0">
                <a:solidFill>
                  <a:srgbClr val="653200"/>
                </a:solidFill>
                <a:latin typeface="Times New Roman"/>
                <a:cs typeface="Times New Roman"/>
              </a:rPr>
              <a:t>ors</a:t>
            </a:r>
            <a:r>
              <a:rPr sz="2471" dirty="0">
                <a:solidFill>
                  <a:srgbClr val="653200"/>
                </a:solidFill>
                <a:latin typeface="Times New Roman"/>
                <a:cs typeface="Times New Roman"/>
              </a:rPr>
              <a:t>	t</a:t>
            </a:r>
            <a:r>
              <a:rPr sz="2471" spc="-4" dirty="0">
                <a:solidFill>
                  <a:srgbClr val="653200"/>
                </a:solidFill>
                <a:latin typeface="Times New Roman"/>
                <a:cs typeface="Times New Roman"/>
              </a:rPr>
              <a:t>h</a:t>
            </a:r>
            <a:r>
              <a:rPr sz="2471" spc="-13" dirty="0">
                <a:solidFill>
                  <a:srgbClr val="653200"/>
                </a:solidFill>
                <a:latin typeface="Times New Roman"/>
                <a:cs typeface="Times New Roman"/>
              </a:rPr>
              <a:t>a</a:t>
            </a:r>
            <a:r>
              <a:rPr sz="2471" dirty="0">
                <a:solidFill>
                  <a:srgbClr val="653200"/>
                </a:solidFill>
                <a:latin typeface="Times New Roman"/>
                <a:cs typeface="Times New Roman"/>
              </a:rPr>
              <a:t>t  </a:t>
            </a:r>
            <a:r>
              <a:rPr sz="2471" spc="-4" dirty="0">
                <a:solidFill>
                  <a:srgbClr val="653200"/>
                </a:solidFill>
                <a:latin typeface="Times New Roman"/>
                <a:cs typeface="Times New Roman"/>
              </a:rPr>
              <a:t>threaten projects </a:t>
            </a:r>
            <a:r>
              <a:rPr sz="2471" spc="-9" dirty="0">
                <a:solidFill>
                  <a:srgbClr val="653200"/>
                </a:solidFill>
                <a:latin typeface="Times New Roman"/>
                <a:cs typeface="Times New Roman"/>
              </a:rPr>
              <a:t>in </a:t>
            </a:r>
            <a:r>
              <a:rPr sz="2471" spc="-4" dirty="0">
                <a:solidFill>
                  <a:srgbClr val="653200"/>
                </a:solidFill>
                <a:latin typeface="Times New Roman"/>
                <a:cs typeface="Times New Roman"/>
              </a:rPr>
              <a:t>different</a:t>
            </a:r>
            <a:r>
              <a:rPr sz="2471" dirty="0">
                <a:solidFill>
                  <a:srgbClr val="653200"/>
                </a:solidFill>
                <a:latin typeface="Times New Roman"/>
                <a:cs typeface="Times New Roman"/>
              </a:rPr>
              <a:t> </a:t>
            </a:r>
            <a:r>
              <a:rPr sz="2471" spc="-4" dirty="0">
                <a:solidFill>
                  <a:srgbClr val="653200"/>
                </a:solidFill>
                <a:latin typeface="Times New Roman"/>
                <a:cs typeface="Times New Roman"/>
              </a:rPr>
              <a:t>applications.</a:t>
            </a:r>
            <a:endParaRPr sz="2471">
              <a:latin typeface="Times New Roman"/>
              <a:cs typeface="Times New Roman"/>
            </a:endParaRPr>
          </a:p>
          <a:p>
            <a:pPr marL="818073" indent="-806867">
              <a:lnSpc>
                <a:spcPct val="100000"/>
              </a:lnSpc>
              <a:spcBef>
                <a:spcPts val="1650"/>
              </a:spcBef>
              <a:buClr>
                <a:srgbClr val="000000"/>
              </a:buClr>
              <a:buAutoNum type="arabicPeriod"/>
              <a:tabLst>
                <a:tab pos="817513" algn="l"/>
                <a:tab pos="818073" algn="l"/>
              </a:tabLst>
            </a:pPr>
            <a:r>
              <a:rPr sz="2471" spc="-9" dirty="0">
                <a:solidFill>
                  <a:srgbClr val="650065"/>
                </a:solidFill>
                <a:latin typeface="Times New Roman"/>
                <a:cs typeface="Times New Roman"/>
              </a:rPr>
              <a:t>Dependencies </a:t>
            </a:r>
            <a:r>
              <a:rPr sz="2471" spc="-4" dirty="0">
                <a:solidFill>
                  <a:srgbClr val="650065"/>
                </a:solidFill>
                <a:latin typeface="Times New Roman"/>
                <a:cs typeface="Times New Roman"/>
              </a:rPr>
              <a:t>on outside </a:t>
            </a:r>
            <a:r>
              <a:rPr sz="2471" spc="-9" dirty="0">
                <a:solidFill>
                  <a:srgbClr val="650065"/>
                </a:solidFill>
                <a:latin typeface="Times New Roman"/>
                <a:cs typeface="Times New Roman"/>
              </a:rPr>
              <a:t>agencies </a:t>
            </a:r>
            <a:r>
              <a:rPr sz="2471" spc="-4" dirty="0">
                <a:solidFill>
                  <a:srgbClr val="650065"/>
                </a:solidFill>
                <a:latin typeface="Times New Roman"/>
                <a:cs typeface="Times New Roman"/>
              </a:rPr>
              <a:t>or</a:t>
            </a:r>
            <a:r>
              <a:rPr sz="2471" spc="9" dirty="0">
                <a:solidFill>
                  <a:srgbClr val="650065"/>
                </a:solidFill>
                <a:latin typeface="Times New Roman"/>
                <a:cs typeface="Times New Roman"/>
              </a:rPr>
              <a:t> </a:t>
            </a:r>
            <a:r>
              <a:rPr sz="2471" spc="-4" dirty="0">
                <a:solidFill>
                  <a:srgbClr val="650065"/>
                </a:solidFill>
                <a:latin typeface="Times New Roman"/>
                <a:cs typeface="Times New Roman"/>
              </a:rPr>
              <a:t>factors.</a:t>
            </a:r>
            <a:endParaRPr sz="2471">
              <a:latin typeface="Times New Roman"/>
              <a:cs typeface="Times New Roman"/>
            </a:endParaRPr>
          </a:p>
          <a:p>
            <a:pPr marL="1277539" lvl="1" indent="-460025">
              <a:lnSpc>
                <a:spcPct val="100000"/>
              </a:lnSpc>
              <a:spcBef>
                <a:spcPts val="1799"/>
              </a:spcBef>
              <a:tabLst>
                <a:tab pos="1277539" algn="l"/>
                <a:tab pos="1278099" algn="l"/>
              </a:tabLst>
            </a:pPr>
            <a:r>
              <a:rPr sz="2471" spc="-4" dirty="0">
                <a:solidFill>
                  <a:srgbClr val="0000CC"/>
                </a:solidFill>
                <a:latin typeface="Times New Roman"/>
                <a:cs typeface="Times New Roman"/>
              </a:rPr>
              <a:t>Availability of trained, </a:t>
            </a:r>
            <a:r>
              <a:rPr sz="2471" spc="-9" dirty="0">
                <a:solidFill>
                  <a:srgbClr val="0000CC"/>
                </a:solidFill>
                <a:latin typeface="Times New Roman"/>
                <a:cs typeface="Times New Roman"/>
              </a:rPr>
              <a:t>experienced</a:t>
            </a:r>
            <a:r>
              <a:rPr sz="2471" dirty="0">
                <a:solidFill>
                  <a:srgbClr val="0000CC"/>
                </a:solidFill>
                <a:latin typeface="Times New Roman"/>
                <a:cs typeface="Times New Roman"/>
              </a:rPr>
              <a:t> </a:t>
            </a:r>
            <a:r>
              <a:rPr sz="2471" spc="-4" dirty="0">
                <a:solidFill>
                  <a:srgbClr val="0000CC"/>
                </a:solidFill>
                <a:latin typeface="Times New Roman"/>
                <a:cs typeface="Times New Roman"/>
              </a:rPr>
              <a:t>persons</a:t>
            </a:r>
            <a:endParaRPr sz="2471">
              <a:latin typeface="Times New Roman"/>
              <a:cs typeface="Times New Roman"/>
            </a:endParaRPr>
          </a:p>
          <a:p>
            <a:pPr marL="1277539" lvl="1" indent="-460025">
              <a:lnSpc>
                <a:spcPct val="100000"/>
              </a:lnSpc>
              <a:spcBef>
                <a:spcPts val="1527"/>
              </a:spcBef>
              <a:tabLst>
                <a:tab pos="1277539" algn="l"/>
                <a:tab pos="1278099" algn="l"/>
              </a:tabLst>
            </a:pPr>
            <a:r>
              <a:rPr sz="2471" spc="-4" dirty="0">
                <a:latin typeface="Times New Roman"/>
                <a:cs typeface="Times New Roman"/>
              </a:rPr>
              <a:t>Inter group</a:t>
            </a:r>
            <a:r>
              <a:rPr sz="2471" dirty="0">
                <a:latin typeface="Times New Roman"/>
                <a:cs typeface="Times New Roman"/>
              </a:rPr>
              <a:t> </a:t>
            </a:r>
            <a:r>
              <a:rPr sz="2471" spc="-9" dirty="0">
                <a:latin typeface="Times New Roman"/>
                <a:cs typeface="Times New Roman"/>
              </a:rPr>
              <a:t>dependencies</a:t>
            </a:r>
            <a:endParaRPr sz="2471">
              <a:latin typeface="Times New Roman"/>
              <a:cs typeface="Times New Roman"/>
            </a:endParaRPr>
          </a:p>
          <a:p>
            <a:pPr marL="1277539" lvl="1" indent="-460025">
              <a:lnSpc>
                <a:spcPct val="100000"/>
              </a:lnSpc>
              <a:spcBef>
                <a:spcPts val="1703"/>
              </a:spcBef>
              <a:tabLst>
                <a:tab pos="1277539" algn="l"/>
                <a:tab pos="1278099" algn="l"/>
              </a:tabLst>
            </a:pPr>
            <a:r>
              <a:rPr sz="2471" spc="-4" dirty="0">
                <a:solidFill>
                  <a:srgbClr val="650065"/>
                </a:solidFill>
                <a:latin typeface="Times New Roman"/>
                <a:cs typeface="Times New Roman"/>
              </a:rPr>
              <a:t>Customer-Furnished </a:t>
            </a:r>
            <a:r>
              <a:rPr sz="2471" spc="-9" dirty="0">
                <a:solidFill>
                  <a:srgbClr val="650065"/>
                </a:solidFill>
                <a:latin typeface="Times New Roman"/>
                <a:cs typeface="Times New Roman"/>
              </a:rPr>
              <a:t>items </a:t>
            </a:r>
            <a:r>
              <a:rPr sz="2471" spc="-4" dirty="0">
                <a:solidFill>
                  <a:srgbClr val="650065"/>
                </a:solidFill>
                <a:latin typeface="Times New Roman"/>
                <a:cs typeface="Times New Roman"/>
              </a:rPr>
              <a:t>or</a:t>
            </a:r>
            <a:r>
              <a:rPr sz="2471" dirty="0">
                <a:solidFill>
                  <a:srgbClr val="650065"/>
                </a:solidFill>
                <a:latin typeface="Times New Roman"/>
                <a:cs typeface="Times New Roman"/>
              </a:rPr>
              <a:t> </a:t>
            </a:r>
            <a:r>
              <a:rPr sz="2471" spc="-4" dirty="0">
                <a:solidFill>
                  <a:srgbClr val="650065"/>
                </a:solidFill>
                <a:latin typeface="Times New Roman"/>
                <a:cs typeface="Times New Roman"/>
              </a:rPr>
              <a:t>information</a:t>
            </a:r>
            <a:endParaRPr sz="2471">
              <a:latin typeface="Times New Roman"/>
              <a:cs typeface="Times New Roman"/>
            </a:endParaRPr>
          </a:p>
          <a:p>
            <a:pPr marL="1277539" lvl="1" indent="-460025">
              <a:lnSpc>
                <a:spcPct val="100000"/>
              </a:lnSpc>
              <a:spcBef>
                <a:spcPts val="1368"/>
              </a:spcBef>
              <a:tabLst>
                <a:tab pos="1277539" algn="l"/>
                <a:tab pos="1278099" algn="l"/>
              </a:tabLst>
            </a:pPr>
            <a:r>
              <a:rPr sz="2471" spc="-4" dirty="0">
                <a:solidFill>
                  <a:srgbClr val="653200"/>
                </a:solidFill>
                <a:latin typeface="Times New Roman"/>
                <a:cs typeface="Times New Roman"/>
              </a:rPr>
              <a:t>Internal &amp; external </a:t>
            </a:r>
            <a:r>
              <a:rPr sz="2471" spc="-9" dirty="0">
                <a:solidFill>
                  <a:srgbClr val="653200"/>
                </a:solidFill>
                <a:latin typeface="Times New Roman"/>
                <a:cs typeface="Times New Roman"/>
              </a:rPr>
              <a:t>subcontractor</a:t>
            </a:r>
            <a:r>
              <a:rPr sz="2471" dirty="0">
                <a:solidFill>
                  <a:srgbClr val="653200"/>
                </a:solidFill>
                <a:latin typeface="Times New Roman"/>
                <a:cs typeface="Times New Roman"/>
              </a:rPr>
              <a:t> </a:t>
            </a:r>
            <a:r>
              <a:rPr sz="2471" spc="-4" dirty="0">
                <a:solidFill>
                  <a:srgbClr val="653200"/>
                </a:solidFill>
                <a:latin typeface="Times New Roman"/>
                <a:cs typeface="Times New Roman"/>
              </a:rPr>
              <a:t>relationships</a:t>
            </a:r>
            <a:endParaRPr sz="2471">
              <a:latin typeface="Times New Roman"/>
              <a:cs typeface="Times New Roman"/>
            </a:endParaRPr>
          </a:p>
        </p:txBody>
      </p:sp>
      <p:sp>
        <p:nvSpPr>
          <p:cNvPr id="3" name="object 3"/>
          <p:cNvSpPr txBox="1">
            <a:spLocks noGrp="1"/>
          </p:cNvSpPr>
          <p:nvPr>
            <p:ph type="title"/>
          </p:nvPr>
        </p:nvSpPr>
        <p:spPr>
          <a:xfrm>
            <a:off x="1347537" y="566430"/>
            <a:ext cx="68606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184</a:t>
            </a:r>
            <a:endParaRPr sz="1235">
              <a:latin typeface="Arial"/>
              <a:cs typeface="Arial"/>
            </a:endParaRPr>
          </a:p>
        </p:txBody>
      </p:sp>
    </p:spTree>
    <p:extLst>
      <p:ext uri="{BB962C8B-B14F-4D97-AF65-F5344CB8AC3E}">
        <p14:creationId xmlns:p14="http://schemas.microsoft.com/office/powerpoint/2010/main" val="28761651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646563"/>
            <a:ext cx="258296" cy="390982"/>
          </a:xfrm>
          <a:prstGeom prst="rect">
            <a:avLst/>
          </a:prstGeom>
        </p:spPr>
        <p:txBody>
          <a:bodyPr vert="horz" wrap="square" lIns="0" tIns="10646" rIns="0" bIns="0" rtlCol="0">
            <a:spAutoFit/>
          </a:bodyPr>
          <a:lstStyle/>
          <a:p>
            <a:pPr marL="11206">
              <a:spcBef>
                <a:spcPts val="84"/>
              </a:spcBef>
            </a:pPr>
            <a:r>
              <a:rPr sz="2471" spc="-4" dirty="0">
                <a:solidFill>
                  <a:srgbClr val="650065"/>
                </a:solidFill>
                <a:latin typeface="Times New Roman"/>
                <a:cs typeface="Times New Roman"/>
              </a:rPr>
              <a:t>2.</a:t>
            </a:r>
            <a:endParaRPr sz="2471">
              <a:latin typeface="Times New Roman"/>
              <a:cs typeface="Times New Roman"/>
            </a:endParaRPr>
          </a:p>
        </p:txBody>
      </p:sp>
      <p:sp>
        <p:nvSpPr>
          <p:cNvPr id="3" name="object 3"/>
          <p:cNvSpPr txBox="1"/>
          <p:nvPr/>
        </p:nvSpPr>
        <p:spPr>
          <a:xfrm>
            <a:off x="3139883" y="1646563"/>
            <a:ext cx="2468096" cy="390982"/>
          </a:xfrm>
          <a:prstGeom prst="rect">
            <a:avLst/>
          </a:prstGeom>
        </p:spPr>
        <p:txBody>
          <a:bodyPr vert="horz" wrap="square" lIns="0" tIns="10646" rIns="0" bIns="0" rtlCol="0">
            <a:spAutoFit/>
          </a:bodyPr>
          <a:lstStyle/>
          <a:p>
            <a:pPr marL="11206">
              <a:spcBef>
                <a:spcPts val="84"/>
              </a:spcBef>
            </a:pPr>
            <a:r>
              <a:rPr sz="2471" spc="-4" dirty="0">
                <a:solidFill>
                  <a:srgbClr val="650065"/>
                </a:solidFill>
                <a:latin typeface="Times New Roman"/>
                <a:cs typeface="Times New Roman"/>
              </a:rPr>
              <a:t>Requirement</a:t>
            </a:r>
            <a:r>
              <a:rPr sz="2471" spc="-71" dirty="0">
                <a:solidFill>
                  <a:srgbClr val="650065"/>
                </a:solidFill>
                <a:latin typeface="Times New Roman"/>
                <a:cs typeface="Times New Roman"/>
              </a:rPr>
              <a:t> </a:t>
            </a:r>
            <a:r>
              <a:rPr sz="2471" spc="-4" dirty="0">
                <a:solidFill>
                  <a:srgbClr val="650065"/>
                </a:solidFill>
                <a:latin typeface="Times New Roman"/>
                <a:cs typeface="Times New Roman"/>
              </a:rPr>
              <a:t>issues</a:t>
            </a:r>
            <a:endParaRPr sz="2471">
              <a:latin typeface="Times New Roman"/>
              <a:cs typeface="Times New Roman"/>
            </a:endParaRPr>
          </a:p>
        </p:txBody>
      </p:sp>
      <p:sp>
        <p:nvSpPr>
          <p:cNvPr id="4" name="object 4"/>
          <p:cNvSpPr/>
          <p:nvPr/>
        </p:nvSpPr>
        <p:spPr>
          <a:xfrm>
            <a:off x="5004098" y="2751268"/>
            <a:ext cx="307041" cy="745191"/>
          </a:xfrm>
          <a:custGeom>
            <a:avLst/>
            <a:gdLst/>
            <a:ahLst/>
            <a:cxnLst/>
            <a:rect l="l" t="t" r="r" b="b"/>
            <a:pathLst>
              <a:path w="347979" h="844550">
                <a:moveTo>
                  <a:pt x="296373" y="715190"/>
                </a:moveTo>
                <a:lnTo>
                  <a:pt x="36576" y="0"/>
                </a:lnTo>
                <a:lnTo>
                  <a:pt x="0" y="12192"/>
                </a:lnTo>
                <a:lnTo>
                  <a:pt x="261218" y="728676"/>
                </a:lnTo>
                <a:lnTo>
                  <a:pt x="283464" y="736092"/>
                </a:lnTo>
                <a:lnTo>
                  <a:pt x="296373" y="715190"/>
                </a:lnTo>
                <a:close/>
              </a:path>
              <a:path w="347979" h="844550">
                <a:moveTo>
                  <a:pt x="301752" y="824016"/>
                </a:moveTo>
                <a:lnTo>
                  <a:pt x="301752" y="729996"/>
                </a:lnTo>
                <a:lnTo>
                  <a:pt x="266700" y="743712"/>
                </a:lnTo>
                <a:lnTo>
                  <a:pt x="261218" y="728676"/>
                </a:lnTo>
                <a:lnTo>
                  <a:pt x="169164" y="697992"/>
                </a:lnTo>
                <a:lnTo>
                  <a:pt x="301752" y="824016"/>
                </a:lnTo>
                <a:close/>
              </a:path>
              <a:path w="347979" h="844550">
                <a:moveTo>
                  <a:pt x="301752" y="729996"/>
                </a:moveTo>
                <a:lnTo>
                  <a:pt x="296373" y="715190"/>
                </a:lnTo>
                <a:lnTo>
                  <a:pt x="283464" y="736092"/>
                </a:lnTo>
                <a:lnTo>
                  <a:pt x="261218" y="728676"/>
                </a:lnTo>
                <a:lnTo>
                  <a:pt x="266700" y="743712"/>
                </a:lnTo>
                <a:lnTo>
                  <a:pt x="301752" y="729996"/>
                </a:lnTo>
                <a:close/>
              </a:path>
              <a:path w="347979" h="844550">
                <a:moveTo>
                  <a:pt x="347472" y="632460"/>
                </a:moveTo>
                <a:lnTo>
                  <a:pt x="296373" y="715190"/>
                </a:lnTo>
                <a:lnTo>
                  <a:pt x="301752" y="729996"/>
                </a:lnTo>
                <a:lnTo>
                  <a:pt x="301752" y="824016"/>
                </a:lnTo>
                <a:lnTo>
                  <a:pt x="323088" y="844296"/>
                </a:lnTo>
                <a:lnTo>
                  <a:pt x="347472" y="632460"/>
                </a:lnTo>
                <a:close/>
              </a:path>
            </a:pathLst>
          </a:custGeom>
          <a:solidFill>
            <a:srgbClr val="FF00FF"/>
          </a:solidFill>
        </p:spPr>
        <p:txBody>
          <a:bodyPr wrap="square" lIns="0" tIns="0" rIns="0" bIns="0" rtlCol="0"/>
          <a:lstStyle/>
          <a:p>
            <a:endParaRPr sz="1588"/>
          </a:p>
        </p:txBody>
      </p:sp>
      <p:sp>
        <p:nvSpPr>
          <p:cNvPr id="5" name="object 5"/>
          <p:cNvSpPr txBox="1"/>
          <p:nvPr/>
        </p:nvSpPr>
        <p:spPr>
          <a:xfrm>
            <a:off x="3745005" y="2238232"/>
            <a:ext cx="2974040" cy="390982"/>
          </a:xfrm>
          <a:prstGeom prst="rect">
            <a:avLst/>
          </a:prstGeom>
        </p:spPr>
        <p:txBody>
          <a:bodyPr vert="horz" wrap="square" lIns="0" tIns="10646" rIns="0" bIns="0" rtlCol="0">
            <a:spAutoFit/>
          </a:bodyPr>
          <a:lstStyle/>
          <a:p>
            <a:pPr marL="11206">
              <a:spcBef>
                <a:spcPts val="84"/>
              </a:spcBef>
            </a:pPr>
            <a:r>
              <a:rPr sz="2471" spc="-4" dirty="0">
                <a:solidFill>
                  <a:srgbClr val="0000CC"/>
                </a:solidFill>
                <a:latin typeface="Times New Roman"/>
                <a:cs typeface="Times New Roman"/>
              </a:rPr>
              <a:t>Uncertain</a:t>
            </a:r>
            <a:r>
              <a:rPr sz="2471" spc="-57" dirty="0">
                <a:solidFill>
                  <a:srgbClr val="0000CC"/>
                </a:solidFill>
                <a:latin typeface="Times New Roman"/>
                <a:cs typeface="Times New Roman"/>
              </a:rPr>
              <a:t> </a:t>
            </a:r>
            <a:r>
              <a:rPr sz="2471" spc="-4" dirty="0">
                <a:solidFill>
                  <a:srgbClr val="0000CC"/>
                </a:solidFill>
                <a:latin typeface="Times New Roman"/>
                <a:cs typeface="Times New Roman"/>
              </a:rPr>
              <a:t>requirements</a:t>
            </a:r>
            <a:endParaRPr sz="2471">
              <a:latin typeface="Times New Roman"/>
              <a:cs typeface="Times New Roman"/>
            </a:endParaRPr>
          </a:p>
        </p:txBody>
      </p:sp>
      <p:sp>
        <p:nvSpPr>
          <p:cNvPr id="6" name="object 6"/>
          <p:cNvSpPr txBox="1"/>
          <p:nvPr/>
        </p:nvSpPr>
        <p:spPr>
          <a:xfrm>
            <a:off x="7998310" y="5102455"/>
            <a:ext cx="1860176" cy="390982"/>
          </a:xfrm>
          <a:prstGeom prst="rect">
            <a:avLst/>
          </a:prstGeom>
        </p:spPr>
        <p:txBody>
          <a:bodyPr vert="horz" wrap="square" lIns="0" tIns="10646" rIns="0" bIns="0" rtlCol="0">
            <a:spAutoFit/>
          </a:bodyPr>
          <a:lstStyle/>
          <a:p>
            <a:pPr marL="11206">
              <a:spcBef>
                <a:spcPts val="84"/>
              </a:spcBef>
              <a:tabLst>
                <a:tab pos="1397448" algn="l"/>
              </a:tabLst>
            </a:pPr>
            <a:r>
              <a:rPr sz="2471" spc="-4" dirty="0">
                <a:solidFill>
                  <a:srgbClr val="653200"/>
                </a:solidFill>
                <a:latin typeface="Times New Roman"/>
                <a:cs typeface="Times New Roman"/>
              </a:rPr>
              <a:t>surpr</a:t>
            </a:r>
            <a:r>
              <a:rPr sz="2471" spc="-9" dirty="0">
                <a:solidFill>
                  <a:srgbClr val="653200"/>
                </a:solidFill>
                <a:latin typeface="Times New Roman"/>
                <a:cs typeface="Times New Roman"/>
              </a:rPr>
              <a:t>i</a:t>
            </a:r>
            <a:r>
              <a:rPr sz="2471" spc="-4" dirty="0">
                <a:solidFill>
                  <a:srgbClr val="653200"/>
                </a:solidFill>
                <a:latin typeface="Times New Roman"/>
                <a:cs typeface="Times New Roman"/>
              </a:rPr>
              <a:t>s</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s</a:t>
            </a:r>
            <a:r>
              <a:rPr sz="2471" dirty="0">
                <a:solidFill>
                  <a:srgbClr val="653200"/>
                </a:solidFill>
                <a:latin typeface="Times New Roman"/>
                <a:cs typeface="Times New Roman"/>
              </a:rPr>
              <a:t>	</a:t>
            </a:r>
            <a:r>
              <a:rPr sz="2471" spc="-13" dirty="0">
                <a:solidFill>
                  <a:srgbClr val="653200"/>
                </a:solidFill>
                <a:latin typeface="Times New Roman"/>
                <a:cs typeface="Times New Roman"/>
              </a:rPr>
              <a:t>an</a:t>
            </a:r>
            <a:r>
              <a:rPr sz="2471" spc="-4" dirty="0">
                <a:solidFill>
                  <a:srgbClr val="653200"/>
                </a:solidFill>
                <a:latin typeface="Times New Roman"/>
                <a:cs typeface="Times New Roman"/>
              </a:rPr>
              <a:t>d</a:t>
            </a:r>
            <a:endParaRPr sz="2471">
              <a:latin typeface="Times New Roman"/>
              <a:cs typeface="Times New Roman"/>
            </a:endParaRPr>
          </a:p>
        </p:txBody>
      </p:sp>
      <p:sp>
        <p:nvSpPr>
          <p:cNvPr id="7" name="object 7"/>
          <p:cNvSpPr txBox="1"/>
          <p:nvPr/>
        </p:nvSpPr>
        <p:spPr>
          <a:xfrm>
            <a:off x="2400294" y="3313763"/>
            <a:ext cx="5351369" cy="2574800"/>
          </a:xfrm>
          <a:prstGeom prst="rect">
            <a:avLst/>
          </a:prstGeom>
        </p:spPr>
        <p:txBody>
          <a:bodyPr vert="horz" wrap="square" lIns="0" tIns="159124" rIns="0" bIns="0" rtlCol="0">
            <a:spAutoFit/>
          </a:bodyPr>
          <a:lstStyle/>
          <a:p>
            <a:pPr marL="883071" algn="ctr">
              <a:spcBef>
                <a:spcPts val="1253"/>
              </a:spcBef>
            </a:pPr>
            <a:r>
              <a:rPr sz="2471" spc="-4" dirty="0">
                <a:solidFill>
                  <a:srgbClr val="650065"/>
                </a:solidFill>
                <a:latin typeface="Times New Roman"/>
                <a:cs typeface="Times New Roman"/>
              </a:rPr>
              <a:t>Wrong product</a:t>
            </a:r>
            <a:endParaRPr sz="2471">
              <a:latin typeface="Times New Roman"/>
              <a:cs typeface="Times New Roman"/>
            </a:endParaRPr>
          </a:p>
          <a:p>
            <a:pPr marL="714973" algn="ctr">
              <a:spcBef>
                <a:spcPts val="1165"/>
              </a:spcBef>
            </a:pPr>
            <a:r>
              <a:rPr sz="2471" spc="-4" dirty="0">
                <a:latin typeface="Times New Roman"/>
                <a:cs typeface="Times New Roman"/>
              </a:rPr>
              <a:t>or</a:t>
            </a:r>
            <a:endParaRPr sz="2471">
              <a:latin typeface="Times New Roman"/>
              <a:cs typeface="Times New Roman"/>
            </a:endParaRPr>
          </a:p>
          <a:p>
            <a:pPr marL="809108" algn="ctr">
              <a:spcBef>
                <a:spcPts val="741"/>
              </a:spcBef>
            </a:pPr>
            <a:r>
              <a:rPr sz="2471" spc="-4" dirty="0">
                <a:solidFill>
                  <a:srgbClr val="FF3200"/>
                </a:solidFill>
                <a:latin typeface="Times New Roman"/>
                <a:cs typeface="Times New Roman"/>
              </a:rPr>
              <a:t>Right product</a:t>
            </a:r>
            <a:r>
              <a:rPr sz="2471" spc="-18" dirty="0">
                <a:solidFill>
                  <a:srgbClr val="FF3200"/>
                </a:solidFill>
                <a:latin typeface="Times New Roman"/>
                <a:cs typeface="Times New Roman"/>
              </a:rPr>
              <a:t> </a:t>
            </a:r>
            <a:r>
              <a:rPr sz="2471" spc="-4" dirty="0">
                <a:solidFill>
                  <a:srgbClr val="FF3200"/>
                </a:solidFill>
                <a:latin typeface="Times New Roman"/>
                <a:cs typeface="Times New Roman"/>
              </a:rPr>
              <a:t>badly</a:t>
            </a:r>
            <a:endParaRPr sz="2471">
              <a:latin typeface="Times New Roman"/>
              <a:cs typeface="Times New Roman"/>
            </a:endParaRPr>
          </a:p>
          <a:p>
            <a:pPr marL="11206" marR="4483">
              <a:spcBef>
                <a:spcPts val="2118"/>
              </a:spcBef>
              <a:tabLst>
                <a:tab pos="1047806" algn="l"/>
                <a:tab pos="2397626" algn="l"/>
                <a:tab pos="3486895" algn="l"/>
                <a:tab pos="3999593" algn="l"/>
              </a:tabLst>
            </a:pPr>
            <a:r>
              <a:rPr sz="2471" spc="-13" dirty="0">
                <a:solidFill>
                  <a:srgbClr val="653200"/>
                </a:solidFill>
                <a:latin typeface="Times New Roman"/>
                <a:cs typeface="Times New Roman"/>
              </a:rPr>
              <a:t>E</a:t>
            </a:r>
            <a:r>
              <a:rPr sz="2471" dirty="0">
                <a:solidFill>
                  <a:srgbClr val="653200"/>
                </a:solidFill>
                <a:latin typeface="Times New Roman"/>
                <a:cs typeface="Times New Roman"/>
              </a:rPr>
              <a:t>it</a:t>
            </a:r>
            <a:r>
              <a:rPr sz="2471" spc="-4" dirty="0">
                <a:solidFill>
                  <a:srgbClr val="653200"/>
                </a:solidFill>
                <a:latin typeface="Times New Roman"/>
                <a:cs typeface="Times New Roman"/>
              </a:rPr>
              <a:t>h</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r</a:t>
            </a:r>
            <a:r>
              <a:rPr sz="2471" dirty="0">
                <a:solidFill>
                  <a:srgbClr val="653200"/>
                </a:solidFill>
                <a:latin typeface="Times New Roman"/>
                <a:cs typeface="Times New Roman"/>
              </a:rPr>
              <a:t>	</a:t>
            </a:r>
            <a:r>
              <a:rPr sz="2471" spc="-4" dirty="0">
                <a:solidFill>
                  <a:srgbClr val="653200"/>
                </a:solidFill>
                <a:latin typeface="Times New Roman"/>
                <a:cs typeface="Times New Roman"/>
              </a:rPr>
              <a:t>s</a:t>
            </a:r>
            <a:r>
              <a:rPr sz="2471" dirty="0">
                <a:solidFill>
                  <a:srgbClr val="653200"/>
                </a:solidFill>
                <a:latin typeface="Times New Roman"/>
                <a:cs typeface="Times New Roman"/>
              </a:rPr>
              <a:t>i</a:t>
            </a:r>
            <a:r>
              <a:rPr sz="2471" spc="-9" dirty="0">
                <a:solidFill>
                  <a:srgbClr val="653200"/>
                </a:solidFill>
                <a:latin typeface="Times New Roman"/>
                <a:cs typeface="Times New Roman"/>
              </a:rPr>
              <a:t>t</a:t>
            </a:r>
            <a:r>
              <a:rPr sz="2471" spc="-4" dirty="0">
                <a:solidFill>
                  <a:srgbClr val="653200"/>
                </a:solidFill>
                <a:latin typeface="Times New Roman"/>
                <a:cs typeface="Times New Roman"/>
              </a:rPr>
              <a:t>u</a:t>
            </a:r>
            <a:r>
              <a:rPr sz="2471" spc="-13" dirty="0">
                <a:solidFill>
                  <a:srgbClr val="653200"/>
                </a:solidFill>
                <a:latin typeface="Times New Roman"/>
                <a:cs typeface="Times New Roman"/>
              </a:rPr>
              <a:t>a</a:t>
            </a:r>
            <a:r>
              <a:rPr sz="2471" dirty="0">
                <a:solidFill>
                  <a:srgbClr val="653200"/>
                </a:solidFill>
                <a:latin typeface="Times New Roman"/>
                <a:cs typeface="Times New Roman"/>
              </a:rPr>
              <a:t>ti</a:t>
            </a:r>
            <a:r>
              <a:rPr sz="2471" spc="-13" dirty="0">
                <a:solidFill>
                  <a:srgbClr val="653200"/>
                </a:solidFill>
                <a:latin typeface="Times New Roman"/>
                <a:cs typeface="Times New Roman"/>
              </a:rPr>
              <a:t>o</a:t>
            </a:r>
            <a:r>
              <a:rPr sz="2471" spc="-4" dirty="0">
                <a:solidFill>
                  <a:srgbClr val="653200"/>
                </a:solidFill>
                <a:latin typeface="Times New Roman"/>
                <a:cs typeface="Times New Roman"/>
              </a:rPr>
              <a:t>n</a:t>
            </a:r>
            <a:r>
              <a:rPr sz="2471" dirty="0">
                <a:solidFill>
                  <a:srgbClr val="653200"/>
                </a:solidFill>
                <a:latin typeface="Times New Roman"/>
                <a:cs typeface="Times New Roman"/>
              </a:rPr>
              <a:t>	</a:t>
            </a:r>
            <a:r>
              <a:rPr sz="2471" spc="-4" dirty="0">
                <a:solidFill>
                  <a:srgbClr val="653200"/>
                </a:solidFill>
                <a:latin typeface="Times New Roman"/>
                <a:cs typeface="Times New Roman"/>
              </a:rPr>
              <a:t>r</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su</a:t>
            </a:r>
            <a:r>
              <a:rPr sz="2471" spc="-9" dirty="0">
                <a:solidFill>
                  <a:srgbClr val="653200"/>
                </a:solidFill>
                <a:latin typeface="Times New Roman"/>
                <a:cs typeface="Times New Roman"/>
              </a:rPr>
              <a:t>l</a:t>
            </a:r>
            <a:r>
              <a:rPr sz="2471" dirty="0">
                <a:solidFill>
                  <a:srgbClr val="653200"/>
                </a:solidFill>
                <a:latin typeface="Times New Roman"/>
                <a:cs typeface="Times New Roman"/>
              </a:rPr>
              <a:t>t</a:t>
            </a:r>
            <a:r>
              <a:rPr sz="2471" spc="-4" dirty="0">
                <a:solidFill>
                  <a:srgbClr val="653200"/>
                </a:solidFill>
                <a:latin typeface="Times New Roman"/>
                <a:cs typeface="Times New Roman"/>
              </a:rPr>
              <a:t>s</a:t>
            </a:r>
            <a:r>
              <a:rPr sz="2471" dirty="0">
                <a:solidFill>
                  <a:srgbClr val="653200"/>
                </a:solidFill>
                <a:latin typeface="Times New Roman"/>
                <a:cs typeface="Times New Roman"/>
              </a:rPr>
              <a:t>	</a:t>
            </a:r>
            <a:r>
              <a:rPr sz="2471" spc="-9" dirty="0">
                <a:solidFill>
                  <a:srgbClr val="653200"/>
                </a:solidFill>
                <a:latin typeface="Times New Roman"/>
                <a:cs typeface="Times New Roman"/>
              </a:rPr>
              <a:t>i</a:t>
            </a:r>
            <a:r>
              <a:rPr sz="2471" spc="-4" dirty="0">
                <a:solidFill>
                  <a:srgbClr val="653200"/>
                </a:solidFill>
                <a:latin typeface="Times New Roman"/>
                <a:cs typeface="Times New Roman"/>
              </a:rPr>
              <a:t>n</a:t>
            </a:r>
            <a:r>
              <a:rPr sz="2471" dirty="0">
                <a:solidFill>
                  <a:srgbClr val="653200"/>
                </a:solidFill>
                <a:latin typeface="Times New Roman"/>
                <a:cs typeface="Times New Roman"/>
              </a:rPr>
              <a:t>	</a:t>
            </a:r>
            <a:r>
              <a:rPr sz="2471" spc="-4" dirty="0">
                <a:solidFill>
                  <a:srgbClr val="653200"/>
                </a:solidFill>
                <a:latin typeface="Times New Roman"/>
                <a:cs typeface="Times New Roman"/>
              </a:rPr>
              <a:t>unp</a:t>
            </a:r>
            <a:r>
              <a:rPr sz="2471" dirty="0">
                <a:solidFill>
                  <a:srgbClr val="653200"/>
                </a:solidFill>
                <a:latin typeface="Times New Roman"/>
                <a:cs typeface="Times New Roman"/>
              </a:rPr>
              <a:t>l</a:t>
            </a:r>
            <a:r>
              <a:rPr sz="2471" spc="-13" dirty="0">
                <a:solidFill>
                  <a:srgbClr val="653200"/>
                </a:solidFill>
                <a:latin typeface="Times New Roman"/>
                <a:cs typeface="Times New Roman"/>
              </a:rPr>
              <a:t>e</a:t>
            </a:r>
            <a:r>
              <a:rPr sz="2471" spc="-22" dirty="0">
                <a:solidFill>
                  <a:srgbClr val="653200"/>
                </a:solidFill>
                <a:latin typeface="Times New Roman"/>
                <a:cs typeface="Times New Roman"/>
              </a:rPr>
              <a:t>a</a:t>
            </a:r>
            <a:r>
              <a:rPr sz="2471" spc="-4" dirty="0">
                <a:solidFill>
                  <a:srgbClr val="653200"/>
                </a:solidFill>
                <a:latin typeface="Times New Roman"/>
                <a:cs typeface="Times New Roman"/>
              </a:rPr>
              <a:t>s</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n</a:t>
            </a:r>
            <a:r>
              <a:rPr sz="2471" dirty="0">
                <a:solidFill>
                  <a:srgbClr val="653200"/>
                </a:solidFill>
                <a:latin typeface="Times New Roman"/>
                <a:cs typeface="Times New Roman"/>
              </a:rPr>
              <a:t>t  </a:t>
            </a:r>
            <a:r>
              <a:rPr sz="2471" spc="-4" dirty="0">
                <a:solidFill>
                  <a:srgbClr val="653200"/>
                </a:solidFill>
                <a:latin typeface="Times New Roman"/>
                <a:cs typeface="Times New Roman"/>
              </a:rPr>
              <a:t>unhappy customers.</a:t>
            </a:r>
            <a:endParaRPr sz="2471">
              <a:latin typeface="Times New Roman"/>
              <a:cs typeface="Times New Roman"/>
            </a:endParaRPr>
          </a:p>
        </p:txBody>
      </p:sp>
      <p:sp>
        <p:nvSpPr>
          <p:cNvPr id="8" name="object 8"/>
          <p:cNvSpPr txBox="1">
            <a:spLocks noGrp="1"/>
          </p:cNvSpPr>
          <p:nvPr>
            <p:ph type="title"/>
          </p:nvPr>
        </p:nvSpPr>
        <p:spPr>
          <a:xfrm>
            <a:off x="1090863" y="566430"/>
            <a:ext cx="71173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9" name="object 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0" name="object 10"/>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185</a:t>
            </a:r>
            <a:endParaRPr sz="1235">
              <a:latin typeface="Arial"/>
              <a:cs typeface="Arial"/>
            </a:endParaRPr>
          </a:p>
        </p:txBody>
      </p:sp>
    </p:spTree>
    <p:extLst>
      <p:ext uri="{BB962C8B-B14F-4D97-AF65-F5344CB8AC3E}">
        <p14:creationId xmlns:p14="http://schemas.microsoft.com/office/powerpoint/2010/main" val="25564287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4082" y="1809271"/>
            <a:ext cx="6921874" cy="3459130"/>
          </a:xfrm>
          <a:prstGeom prst="rect">
            <a:avLst/>
          </a:prstGeom>
        </p:spPr>
        <p:txBody>
          <a:bodyPr vert="horz" wrap="square" lIns="0" tIns="10646" rIns="0" bIns="0" rtlCol="0">
            <a:spAutoFit/>
          </a:bodyPr>
          <a:lstStyle/>
          <a:p>
            <a:pPr marL="358047" indent="-347401">
              <a:spcBef>
                <a:spcPts val="84"/>
              </a:spcBef>
              <a:buChar char="•"/>
              <a:tabLst>
                <a:tab pos="358047" algn="l"/>
                <a:tab pos="358607" algn="l"/>
              </a:tabLst>
            </a:pPr>
            <a:r>
              <a:rPr sz="2471" spc="-9" dirty="0">
                <a:solidFill>
                  <a:srgbClr val="A50020"/>
                </a:solidFill>
                <a:latin typeface="Times New Roman"/>
                <a:cs typeface="Times New Roman"/>
              </a:rPr>
              <a:t>Lack </a:t>
            </a:r>
            <a:r>
              <a:rPr sz="2471" spc="-4" dirty="0">
                <a:solidFill>
                  <a:srgbClr val="A50020"/>
                </a:solidFill>
                <a:latin typeface="Times New Roman"/>
                <a:cs typeface="Times New Roman"/>
              </a:rPr>
              <a:t>of clear product</a:t>
            </a:r>
            <a:r>
              <a:rPr sz="2471" spc="9" dirty="0">
                <a:solidFill>
                  <a:srgbClr val="A50020"/>
                </a:solidFill>
                <a:latin typeface="Times New Roman"/>
                <a:cs typeface="Times New Roman"/>
              </a:rPr>
              <a:t> </a:t>
            </a:r>
            <a:r>
              <a:rPr sz="2471" spc="-4" dirty="0">
                <a:solidFill>
                  <a:srgbClr val="A50020"/>
                </a:solidFill>
                <a:latin typeface="Times New Roman"/>
                <a:cs typeface="Times New Roman"/>
              </a:rPr>
              <a:t>vision</a:t>
            </a:r>
            <a:endParaRPr sz="2471">
              <a:latin typeface="Times New Roman"/>
              <a:cs typeface="Times New Roman"/>
            </a:endParaRPr>
          </a:p>
          <a:p>
            <a:pPr marL="358047" indent="-347401">
              <a:spcBef>
                <a:spcPts val="1799"/>
              </a:spcBef>
              <a:buChar char="•"/>
              <a:tabLst>
                <a:tab pos="358047" algn="l"/>
                <a:tab pos="358607" algn="l"/>
              </a:tabLst>
            </a:pPr>
            <a:r>
              <a:rPr sz="2471" spc="-9" dirty="0">
                <a:solidFill>
                  <a:srgbClr val="0000CC"/>
                </a:solidFill>
                <a:latin typeface="Times New Roman"/>
                <a:cs typeface="Times New Roman"/>
              </a:rPr>
              <a:t>Lack </a:t>
            </a:r>
            <a:r>
              <a:rPr sz="2471" spc="-4" dirty="0">
                <a:solidFill>
                  <a:srgbClr val="0000CC"/>
                </a:solidFill>
                <a:latin typeface="Times New Roman"/>
                <a:cs typeface="Times New Roman"/>
              </a:rPr>
              <a:t>of agreement on product</a:t>
            </a:r>
            <a:r>
              <a:rPr sz="2471" spc="4" dirty="0">
                <a:solidFill>
                  <a:srgbClr val="0000CC"/>
                </a:solidFill>
                <a:latin typeface="Times New Roman"/>
                <a:cs typeface="Times New Roman"/>
              </a:rPr>
              <a:t> </a:t>
            </a:r>
            <a:r>
              <a:rPr sz="2471" spc="-4" dirty="0">
                <a:solidFill>
                  <a:srgbClr val="0000CC"/>
                </a:solidFill>
                <a:latin typeface="Times New Roman"/>
                <a:cs typeface="Times New Roman"/>
              </a:rPr>
              <a:t>requirements</a:t>
            </a:r>
            <a:endParaRPr sz="2471">
              <a:latin typeface="Times New Roman"/>
              <a:cs typeface="Times New Roman"/>
            </a:endParaRPr>
          </a:p>
          <a:p>
            <a:pPr marL="358047" indent="-347401">
              <a:spcBef>
                <a:spcPts val="1799"/>
              </a:spcBef>
              <a:buChar char="•"/>
              <a:tabLst>
                <a:tab pos="358047" algn="l"/>
                <a:tab pos="358607" algn="l"/>
              </a:tabLst>
            </a:pPr>
            <a:r>
              <a:rPr sz="2471" spc="-4" dirty="0">
                <a:latin typeface="Times New Roman"/>
                <a:cs typeface="Times New Roman"/>
              </a:rPr>
              <a:t>Unprioritized requirements</a:t>
            </a:r>
            <a:endParaRPr sz="2471">
              <a:latin typeface="Times New Roman"/>
              <a:cs typeface="Times New Roman"/>
            </a:endParaRPr>
          </a:p>
          <a:p>
            <a:pPr marL="358047" indent="-347401">
              <a:spcBef>
                <a:spcPts val="1799"/>
              </a:spcBef>
              <a:buChar char="•"/>
              <a:tabLst>
                <a:tab pos="358047" algn="l"/>
                <a:tab pos="358607" algn="l"/>
              </a:tabLst>
            </a:pPr>
            <a:r>
              <a:rPr sz="2471" spc="-4" dirty="0">
                <a:solidFill>
                  <a:srgbClr val="A50020"/>
                </a:solidFill>
                <a:latin typeface="Times New Roman"/>
                <a:cs typeface="Times New Roman"/>
              </a:rPr>
              <a:t>New market with uncertain</a:t>
            </a:r>
            <a:r>
              <a:rPr sz="2471" dirty="0">
                <a:solidFill>
                  <a:srgbClr val="A50020"/>
                </a:solidFill>
                <a:latin typeface="Times New Roman"/>
                <a:cs typeface="Times New Roman"/>
              </a:rPr>
              <a:t> </a:t>
            </a:r>
            <a:r>
              <a:rPr sz="2471" spc="-4" dirty="0">
                <a:solidFill>
                  <a:srgbClr val="A50020"/>
                </a:solidFill>
                <a:latin typeface="Times New Roman"/>
                <a:cs typeface="Times New Roman"/>
              </a:rPr>
              <a:t>needs</a:t>
            </a:r>
            <a:endParaRPr sz="2471">
              <a:latin typeface="Times New Roman"/>
              <a:cs typeface="Times New Roman"/>
            </a:endParaRPr>
          </a:p>
          <a:p>
            <a:pPr marL="358047" indent="-347401">
              <a:spcBef>
                <a:spcPts val="1799"/>
              </a:spcBef>
              <a:buChar char="•"/>
              <a:tabLst>
                <a:tab pos="358047" algn="l"/>
                <a:tab pos="358607" algn="l"/>
              </a:tabLst>
            </a:pPr>
            <a:r>
              <a:rPr sz="2471" spc="-4" dirty="0">
                <a:solidFill>
                  <a:srgbClr val="0000CC"/>
                </a:solidFill>
                <a:latin typeface="Times New Roman"/>
                <a:cs typeface="Times New Roman"/>
              </a:rPr>
              <a:t>Rapidly changing requirements</a:t>
            </a:r>
            <a:endParaRPr sz="2471">
              <a:latin typeface="Times New Roman"/>
              <a:cs typeface="Times New Roman"/>
            </a:endParaRPr>
          </a:p>
          <a:p>
            <a:pPr marL="358047" indent="-347401">
              <a:spcBef>
                <a:spcPts val="1897"/>
              </a:spcBef>
              <a:buChar char="•"/>
              <a:tabLst>
                <a:tab pos="358047" algn="l"/>
                <a:tab pos="358607" algn="l"/>
              </a:tabLst>
            </a:pPr>
            <a:r>
              <a:rPr sz="2471" spc="-4" dirty="0">
                <a:latin typeface="Times New Roman"/>
                <a:cs typeface="Times New Roman"/>
              </a:rPr>
              <a:t>Inadequate Impact analysis of requirements</a:t>
            </a:r>
            <a:r>
              <a:rPr sz="2471" spc="-75" dirty="0">
                <a:latin typeface="Times New Roman"/>
                <a:cs typeface="Times New Roman"/>
              </a:rPr>
              <a:t> </a:t>
            </a:r>
            <a:r>
              <a:rPr sz="2471" spc="-4" dirty="0">
                <a:latin typeface="Times New Roman"/>
                <a:cs typeface="Times New Roman"/>
              </a:rPr>
              <a:t>changes</a:t>
            </a:r>
            <a:endParaRPr sz="2471">
              <a:latin typeface="Times New Roman"/>
              <a:cs typeface="Times New Roman"/>
            </a:endParaRPr>
          </a:p>
        </p:txBody>
      </p:sp>
      <p:sp>
        <p:nvSpPr>
          <p:cNvPr id="3" name="object 3"/>
          <p:cNvSpPr txBox="1">
            <a:spLocks noGrp="1"/>
          </p:cNvSpPr>
          <p:nvPr>
            <p:ph type="title"/>
          </p:nvPr>
        </p:nvSpPr>
        <p:spPr>
          <a:xfrm>
            <a:off x="2085473" y="566430"/>
            <a:ext cx="875898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186</a:t>
            </a:r>
            <a:endParaRPr sz="1235">
              <a:latin typeface="Arial"/>
              <a:cs typeface="Arial"/>
            </a:endParaRPr>
          </a:p>
        </p:txBody>
      </p:sp>
    </p:spTree>
    <p:extLst>
      <p:ext uri="{BB962C8B-B14F-4D97-AF65-F5344CB8AC3E}">
        <p14:creationId xmlns:p14="http://schemas.microsoft.com/office/powerpoint/2010/main" val="16451628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9" y="1564536"/>
            <a:ext cx="3308537" cy="390982"/>
          </a:xfrm>
          <a:prstGeom prst="rect">
            <a:avLst/>
          </a:prstGeom>
        </p:spPr>
        <p:txBody>
          <a:bodyPr vert="horz" wrap="square" lIns="0" tIns="10646" rIns="0" bIns="0" rtlCol="0">
            <a:spAutoFit/>
          </a:bodyPr>
          <a:lstStyle/>
          <a:p>
            <a:pPr marL="11206">
              <a:spcBef>
                <a:spcPts val="84"/>
              </a:spcBef>
              <a:tabLst>
                <a:tab pos="817513" algn="l"/>
              </a:tabLst>
            </a:pPr>
            <a:r>
              <a:rPr sz="2471" spc="-4" dirty="0">
                <a:latin typeface="Times New Roman"/>
                <a:cs typeface="Times New Roman"/>
              </a:rPr>
              <a:t>3.	</a:t>
            </a:r>
            <a:r>
              <a:rPr sz="2471" spc="-9" dirty="0">
                <a:solidFill>
                  <a:srgbClr val="650065"/>
                </a:solidFill>
                <a:latin typeface="Times New Roman"/>
                <a:cs typeface="Times New Roman"/>
              </a:rPr>
              <a:t>Management</a:t>
            </a:r>
            <a:r>
              <a:rPr sz="2471" spc="-44" dirty="0">
                <a:solidFill>
                  <a:srgbClr val="650065"/>
                </a:solidFill>
                <a:latin typeface="Times New Roman"/>
                <a:cs typeface="Times New Roman"/>
              </a:rPr>
              <a:t> </a:t>
            </a:r>
            <a:r>
              <a:rPr sz="2471" spc="-4" dirty="0">
                <a:solidFill>
                  <a:srgbClr val="650065"/>
                </a:solidFill>
                <a:latin typeface="Times New Roman"/>
                <a:cs typeface="Times New Roman"/>
              </a:rPr>
              <a:t>Issues</a:t>
            </a:r>
            <a:endParaRPr sz="2471">
              <a:latin typeface="Times New Roman"/>
              <a:cs typeface="Times New Roman"/>
            </a:endParaRPr>
          </a:p>
        </p:txBody>
      </p:sp>
      <p:sp>
        <p:nvSpPr>
          <p:cNvPr id="3" name="object 3"/>
          <p:cNvSpPr txBox="1"/>
          <p:nvPr/>
        </p:nvSpPr>
        <p:spPr>
          <a:xfrm>
            <a:off x="2400294" y="2102418"/>
            <a:ext cx="2316256" cy="770083"/>
          </a:xfrm>
          <a:prstGeom prst="rect">
            <a:avLst/>
          </a:prstGeom>
        </p:spPr>
        <p:txBody>
          <a:bodyPr vert="horz" wrap="square" lIns="0" tIns="9525" rIns="0" bIns="0" rtlCol="0">
            <a:spAutoFit/>
          </a:bodyPr>
          <a:lstStyle/>
          <a:p>
            <a:pPr marL="11206" marR="4483">
              <a:lnSpc>
                <a:spcPct val="100400"/>
              </a:lnSpc>
              <a:spcBef>
                <a:spcPts val="75"/>
              </a:spcBef>
              <a:tabLst>
                <a:tab pos="997937" algn="l"/>
                <a:tab pos="1101597" algn="l"/>
                <a:tab pos="1696101" algn="l"/>
              </a:tabLst>
            </a:pPr>
            <a:r>
              <a:rPr sz="2471" spc="-4" dirty="0">
                <a:solidFill>
                  <a:srgbClr val="653200"/>
                </a:solidFill>
                <a:latin typeface="Times New Roman"/>
                <a:cs typeface="Times New Roman"/>
              </a:rPr>
              <a:t>Pro</a:t>
            </a:r>
            <a:r>
              <a:rPr sz="2471" dirty="0">
                <a:solidFill>
                  <a:srgbClr val="653200"/>
                </a:solidFill>
                <a:latin typeface="Times New Roman"/>
                <a:cs typeface="Times New Roman"/>
              </a:rPr>
              <a:t>j</a:t>
            </a:r>
            <a:r>
              <a:rPr sz="2471" spc="-13" dirty="0">
                <a:solidFill>
                  <a:srgbClr val="653200"/>
                </a:solidFill>
                <a:latin typeface="Times New Roman"/>
                <a:cs typeface="Times New Roman"/>
              </a:rPr>
              <a:t>ec</a:t>
            </a:r>
            <a:r>
              <a:rPr sz="2471" dirty="0">
                <a:solidFill>
                  <a:srgbClr val="653200"/>
                </a:solidFill>
                <a:latin typeface="Times New Roman"/>
                <a:cs typeface="Times New Roman"/>
              </a:rPr>
              <a:t>t		</a:t>
            </a:r>
            <a:r>
              <a:rPr sz="2471" spc="-9" dirty="0">
                <a:solidFill>
                  <a:srgbClr val="653200"/>
                </a:solidFill>
                <a:latin typeface="Times New Roman"/>
                <a:cs typeface="Times New Roman"/>
              </a:rPr>
              <a:t>m</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n</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g</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rs  p</a:t>
            </a:r>
            <a:r>
              <a:rPr sz="2471" dirty="0">
                <a:solidFill>
                  <a:srgbClr val="653200"/>
                </a:solidFill>
                <a:latin typeface="Times New Roman"/>
                <a:cs typeface="Times New Roman"/>
              </a:rPr>
              <a:t>l</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ns,</a:t>
            </a:r>
            <a:r>
              <a:rPr sz="2471" dirty="0">
                <a:solidFill>
                  <a:srgbClr val="653200"/>
                </a:solidFill>
                <a:latin typeface="Times New Roman"/>
                <a:cs typeface="Times New Roman"/>
              </a:rPr>
              <a:t>	</a:t>
            </a:r>
            <a:r>
              <a:rPr sz="2471" spc="-13" dirty="0">
                <a:solidFill>
                  <a:srgbClr val="653200"/>
                </a:solidFill>
                <a:latin typeface="Times New Roman"/>
                <a:cs typeface="Times New Roman"/>
              </a:rPr>
              <a:t>an</a:t>
            </a:r>
            <a:r>
              <a:rPr sz="2471" spc="-4" dirty="0">
                <a:solidFill>
                  <a:srgbClr val="653200"/>
                </a:solidFill>
                <a:latin typeface="Times New Roman"/>
                <a:cs typeface="Times New Roman"/>
              </a:rPr>
              <a:t>d</a:t>
            </a:r>
            <a:r>
              <a:rPr sz="2471" dirty="0">
                <a:solidFill>
                  <a:srgbClr val="653200"/>
                </a:solidFill>
                <a:latin typeface="Times New Roman"/>
                <a:cs typeface="Times New Roman"/>
              </a:rPr>
              <a:t>	</a:t>
            </a:r>
            <a:r>
              <a:rPr sz="2471" spc="-22" dirty="0">
                <a:solidFill>
                  <a:srgbClr val="653200"/>
                </a:solidFill>
                <a:latin typeface="Times New Roman"/>
                <a:cs typeface="Times New Roman"/>
              </a:rPr>
              <a:t>m</a:t>
            </a:r>
            <a:r>
              <a:rPr sz="2471" spc="-4" dirty="0">
                <a:solidFill>
                  <a:srgbClr val="653200"/>
                </a:solidFill>
                <a:latin typeface="Times New Roman"/>
                <a:cs typeface="Times New Roman"/>
              </a:rPr>
              <a:t>os</a:t>
            </a:r>
            <a:r>
              <a:rPr sz="2471" dirty="0">
                <a:solidFill>
                  <a:srgbClr val="653200"/>
                </a:solidFill>
                <a:latin typeface="Times New Roman"/>
                <a:cs typeface="Times New Roman"/>
              </a:rPr>
              <a:t>t</a:t>
            </a:r>
            <a:endParaRPr sz="2471">
              <a:latin typeface="Times New Roman"/>
              <a:cs typeface="Times New Roman"/>
            </a:endParaRPr>
          </a:p>
        </p:txBody>
      </p:sp>
      <p:sp>
        <p:nvSpPr>
          <p:cNvPr id="4" name="object 4"/>
          <p:cNvSpPr txBox="1"/>
          <p:nvPr/>
        </p:nvSpPr>
        <p:spPr>
          <a:xfrm>
            <a:off x="4893380" y="2102418"/>
            <a:ext cx="4829735" cy="770083"/>
          </a:xfrm>
          <a:prstGeom prst="rect">
            <a:avLst/>
          </a:prstGeom>
        </p:spPr>
        <p:txBody>
          <a:bodyPr vert="horz" wrap="square" lIns="0" tIns="9525" rIns="0" bIns="0" rtlCol="0">
            <a:spAutoFit/>
          </a:bodyPr>
          <a:lstStyle/>
          <a:p>
            <a:pPr marL="56593" marR="4483" indent="-45946">
              <a:lnSpc>
                <a:spcPct val="100400"/>
              </a:lnSpc>
              <a:spcBef>
                <a:spcPts val="75"/>
              </a:spcBef>
              <a:tabLst>
                <a:tab pos="1117846" algn="l"/>
                <a:tab pos="1138018" algn="l"/>
                <a:tab pos="1696101" algn="l"/>
                <a:tab pos="1963375" algn="l"/>
                <a:tab pos="2342715" algn="l"/>
                <a:tab pos="2548354" algn="l"/>
                <a:tab pos="3179278" algn="l"/>
                <a:tab pos="3219622" algn="l"/>
                <a:tab pos="3668441" algn="l"/>
                <a:tab pos="4242773" algn="l"/>
              </a:tabLst>
            </a:pPr>
            <a:r>
              <a:rPr sz="2471" spc="-13" dirty="0">
                <a:solidFill>
                  <a:srgbClr val="653200"/>
                </a:solidFill>
                <a:latin typeface="Times New Roman"/>
                <a:cs typeface="Times New Roman"/>
              </a:rPr>
              <a:t>u</a:t>
            </a:r>
            <a:r>
              <a:rPr sz="2471" spc="-4" dirty="0">
                <a:solidFill>
                  <a:srgbClr val="653200"/>
                </a:solidFill>
                <a:latin typeface="Times New Roman"/>
                <a:cs typeface="Times New Roman"/>
              </a:rPr>
              <a:t>su</a:t>
            </a:r>
            <a:r>
              <a:rPr sz="2471" spc="-13" dirty="0">
                <a:solidFill>
                  <a:srgbClr val="653200"/>
                </a:solidFill>
                <a:latin typeface="Times New Roman"/>
                <a:cs typeface="Times New Roman"/>
              </a:rPr>
              <a:t>a</a:t>
            </a:r>
            <a:r>
              <a:rPr sz="2471" dirty="0">
                <a:solidFill>
                  <a:srgbClr val="653200"/>
                </a:solidFill>
                <a:latin typeface="Times New Roman"/>
                <a:cs typeface="Times New Roman"/>
              </a:rPr>
              <a:t>l</a:t>
            </a:r>
            <a:r>
              <a:rPr sz="2471" spc="-9" dirty="0">
                <a:solidFill>
                  <a:srgbClr val="653200"/>
                </a:solidFill>
                <a:latin typeface="Times New Roman"/>
                <a:cs typeface="Times New Roman"/>
              </a:rPr>
              <a:t>l</a:t>
            </a:r>
            <a:r>
              <a:rPr sz="2471" spc="-4" dirty="0">
                <a:solidFill>
                  <a:srgbClr val="653200"/>
                </a:solidFill>
                <a:latin typeface="Times New Roman"/>
                <a:cs typeface="Times New Roman"/>
              </a:rPr>
              <a:t>y</a:t>
            </a:r>
            <a:r>
              <a:rPr sz="2471" dirty="0">
                <a:solidFill>
                  <a:srgbClr val="653200"/>
                </a:solidFill>
                <a:latin typeface="Times New Roman"/>
                <a:cs typeface="Times New Roman"/>
              </a:rPr>
              <a:t>	</a:t>
            </a:r>
            <a:r>
              <a:rPr sz="2471" spc="-9" dirty="0">
                <a:solidFill>
                  <a:srgbClr val="653200"/>
                </a:solidFill>
                <a:latin typeface="Times New Roman"/>
                <a:cs typeface="Times New Roman"/>
              </a:rPr>
              <a:t>w</a:t>
            </a:r>
            <a:r>
              <a:rPr sz="2471" spc="-4" dirty="0">
                <a:solidFill>
                  <a:srgbClr val="653200"/>
                </a:solidFill>
                <a:latin typeface="Times New Roman"/>
                <a:cs typeface="Times New Roman"/>
              </a:rPr>
              <a:t>r</a:t>
            </a:r>
            <a:r>
              <a:rPr sz="2471" dirty="0">
                <a:solidFill>
                  <a:srgbClr val="653200"/>
                </a:solidFill>
                <a:latin typeface="Times New Roman"/>
                <a:cs typeface="Times New Roman"/>
              </a:rPr>
              <a:t>it</a:t>
            </a:r>
            <a:r>
              <a:rPr sz="2471" spc="-4" dirty="0">
                <a:solidFill>
                  <a:srgbClr val="653200"/>
                </a:solidFill>
                <a:latin typeface="Times New Roman"/>
                <a:cs typeface="Times New Roman"/>
              </a:rPr>
              <a:t>e</a:t>
            </a:r>
            <a:r>
              <a:rPr sz="2471" dirty="0">
                <a:solidFill>
                  <a:srgbClr val="653200"/>
                </a:solidFill>
                <a:latin typeface="Times New Roman"/>
                <a:cs typeface="Times New Roman"/>
              </a:rPr>
              <a:t>	t</a:t>
            </a:r>
            <a:r>
              <a:rPr sz="2471" spc="-4" dirty="0">
                <a:solidFill>
                  <a:srgbClr val="653200"/>
                </a:solidFill>
                <a:latin typeface="Times New Roman"/>
                <a:cs typeface="Times New Roman"/>
              </a:rPr>
              <a:t>he</a:t>
            </a:r>
            <a:r>
              <a:rPr sz="2471" dirty="0">
                <a:solidFill>
                  <a:srgbClr val="653200"/>
                </a:solidFill>
                <a:latin typeface="Times New Roman"/>
                <a:cs typeface="Times New Roman"/>
              </a:rPr>
              <a:t>	</a:t>
            </a:r>
            <a:r>
              <a:rPr sz="2471" spc="-4" dirty="0">
                <a:solidFill>
                  <a:srgbClr val="653200"/>
                </a:solidFill>
                <a:latin typeface="Times New Roman"/>
                <a:cs typeface="Times New Roman"/>
              </a:rPr>
              <a:t>r</a:t>
            </a:r>
            <a:r>
              <a:rPr sz="2471" spc="-9" dirty="0">
                <a:solidFill>
                  <a:srgbClr val="653200"/>
                </a:solidFill>
                <a:latin typeface="Times New Roman"/>
                <a:cs typeface="Times New Roman"/>
              </a:rPr>
              <a:t>i</a:t>
            </a:r>
            <a:r>
              <a:rPr sz="2471" spc="-13" dirty="0">
                <a:solidFill>
                  <a:srgbClr val="653200"/>
                </a:solidFill>
                <a:latin typeface="Times New Roman"/>
                <a:cs typeface="Times New Roman"/>
              </a:rPr>
              <a:t>s</a:t>
            </a:r>
            <a:r>
              <a:rPr sz="2471" spc="-4" dirty="0">
                <a:solidFill>
                  <a:srgbClr val="653200"/>
                </a:solidFill>
                <a:latin typeface="Times New Roman"/>
                <a:cs typeface="Times New Roman"/>
              </a:rPr>
              <a:t>k</a:t>
            </a:r>
            <a:r>
              <a:rPr sz="2471" dirty="0">
                <a:solidFill>
                  <a:srgbClr val="653200"/>
                </a:solidFill>
                <a:latin typeface="Times New Roman"/>
                <a:cs typeface="Times New Roman"/>
              </a:rPr>
              <a:t>		</a:t>
            </a:r>
            <a:r>
              <a:rPr sz="2471" spc="-22" dirty="0">
                <a:solidFill>
                  <a:srgbClr val="653200"/>
                </a:solidFill>
                <a:latin typeface="Times New Roman"/>
                <a:cs typeface="Times New Roman"/>
              </a:rPr>
              <a:t>m</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n</a:t>
            </a:r>
            <a:r>
              <a:rPr sz="2471" spc="-13" dirty="0">
                <a:solidFill>
                  <a:srgbClr val="653200"/>
                </a:solidFill>
                <a:latin typeface="Times New Roman"/>
                <a:cs typeface="Times New Roman"/>
              </a:rPr>
              <a:t>a</a:t>
            </a:r>
            <a:r>
              <a:rPr sz="2471" spc="-4" dirty="0">
                <a:solidFill>
                  <a:srgbClr val="653200"/>
                </a:solidFill>
                <a:latin typeface="Times New Roman"/>
                <a:cs typeface="Times New Roman"/>
              </a:rPr>
              <a:t>g</a:t>
            </a:r>
            <a:r>
              <a:rPr sz="2471" dirty="0">
                <a:solidFill>
                  <a:srgbClr val="653200"/>
                </a:solidFill>
                <a:latin typeface="Times New Roman"/>
                <a:cs typeface="Times New Roman"/>
              </a:rPr>
              <a:t>e</a:t>
            </a:r>
            <a:r>
              <a:rPr sz="2471" spc="-22" dirty="0">
                <a:solidFill>
                  <a:srgbClr val="653200"/>
                </a:solidFill>
                <a:latin typeface="Times New Roman"/>
                <a:cs typeface="Times New Roman"/>
              </a:rPr>
              <a:t>m</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n</a:t>
            </a:r>
            <a:r>
              <a:rPr sz="2471" dirty="0">
                <a:solidFill>
                  <a:srgbClr val="653200"/>
                </a:solidFill>
                <a:latin typeface="Times New Roman"/>
                <a:cs typeface="Times New Roman"/>
              </a:rPr>
              <a:t>t  </a:t>
            </a:r>
            <a:r>
              <a:rPr sz="2471" spc="-4" dirty="0">
                <a:solidFill>
                  <a:srgbClr val="653200"/>
                </a:solidFill>
                <a:latin typeface="Times New Roman"/>
                <a:cs typeface="Times New Roman"/>
              </a:rPr>
              <a:t>p</a:t>
            </a:r>
            <a:r>
              <a:rPr sz="2471" spc="-13" dirty="0">
                <a:solidFill>
                  <a:srgbClr val="653200"/>
                </a:solidFill>
                <a:latin typeface="Times New Roman"/>
                <a:cs typeface="Times New Roman"/>
              </a:rPr>
              <a:t>e</a:t>
            </a:r>
            <a:r>
              <a:rPr sz="2471" spc="-4" dirty="0">
                <a:solidFill>
                  <a:srgbClr val="653200"/>
                </a:solidFill>
                <a:latin typeface="Times New Roman"/>
                <a:cs typeface="Times New Roman"/>
              </a:rPr>
              <a:t>op</a:t>
            </a:r>
            <a:r>
              <a:rPr sz="2471" dirty="0">
                <a:solidFill>
                  <a:srgbClr val="653200"/>
                </a:solidFill>
                <a:latin typeface="Times New Roman"/>
                <a:cs typeface="Times New Roman"/>
              </a:rPr>
              <a:t>l</a:t>
            </a:r>
            <a:r>
              <a:rPr sz="2471" spc="-4" dirty="0">
                <a:solidFill>
                  <a:srgbClr val="653200"/>
                </a:solidFill>
                <a:latin typeface="Times New Roman"/>
                <a:cs typeface="Times New Roman"/>
              </a:rPr>
              <a:t>e</a:t>
            </a:r>
            <a:r>
              <a:rPr sz="2471" dirty="0">
                <a:solidFill>
                  <a:srgbClr val="653200"/>
                </a:solidFill>
                <a:latin typeface="Times New Roman"/>
                <a:cs typeface="Times New Roman"/>
              </a:rPr>
              <a:t>		</a:t>
            </a:r>
            <a:r>
              <a:rPr sz="2471" spc="-13" dirty="0">
                <a:solidFill>
                  <a:srgbClr val="653200"/>
                </a:solidFill>
                <a:latin typeface="Times New Roman"/>
                <a:cs typeface="Times New Roman"/>
              </a:rPr>
              <a:t>d</a:t>
            </a:r>
            <a:r>
              <a:rPr sz="2471" spc="-4" dirty="0">
                <a:solidFill>
                  <a:srgbClr val="653200"/>
                </a:solidFill>
                <a:latin typeface="Times New Roman"/>
                <a:cs typeface="Times New Roman"/>
              </a:rPr>
              <a:t>o</a:t>
            </a:r>
            <a:r>
              <a:rPr sz="2471" dirty="0">
                <a:solidFill>
                  <a:srgbClr val="653200"/>
                </a:solidFill>
                <a:latin typeface="Times New Roman"/>
                <a:cs typeface="Times New Roman"/>
              </a:rPr>
              <a:t>	</a:t>
            </a:r>
            <a:r>
              <a:rPr sz="2471" spc="-4" dirty="0">
                <a:solidFill>
                  <a:srgbClr val="653200"/>
                </a:solidFill>
                <a:latin typeface="Times New Roman"/>
                <a:cs typeface="Times New Roman"/>
              </a:rPr>
              <a:t>no</a:t>
            </a:r>
            <a:r>
              <a:rPr sz="2471" dirty="0">
                <a:solidFill>
                  <a:srgbClr val="653200"/>
                </a:solidFill>
                <a:latin typeface="Times New Roman"/>
                <a:cs typeface="Times New Roman"/>
              </a:rPr>
              <a:t>t	</a:t>
            </a:r>
            <a:r>
              <a:rPr sz="2471" spc="-9" dirty="0">
                <a:solidFill>
                  <a:srgbClr val="653200"/>
                </a:solidFill>
                <a:latin typeface="Times New Roman"/>
                <a:cs typeface="Times New Roman"/>
              </a:rPr>
              <a:t>wi</a:t>
            </a:r>
            <a:r>
              <a:rPr sz="2471" spc="-4" dirty="0">
                <a:solidFill>
                  <a:srgbClr val="653200"/>
                </a:solidFill>
                <a:latin typeface="Times New Roman"/>
                <a:cs typeface="Times New Roman"/>
              </a:rPr>
              <a:t>sh</a:t>
            </a:r>
            <a:r>
              <a:rPr sz="2471" dirty="0">
                <a:solidFill>
                  <a:srgbClr val="653200"/>
                </a:solidFill>
                <a:latin typeface="Times New Roman"/>
                <a:cs typeface="Times New Roman"/>
              </a:rPr>
              <a:t>	t</a:t>
            </a:r>
            <a:r>
              <a:rPr sz="2471" spc="-4" dirty="0">
                <a:solidFill>
                  <a:srgbClr val="653200"/>
                </a:solidFill>
                <a:latin typeface="Times New Roman"/>
                <a:cs typeface="Times New Roman"/>
              </a:rPr>
              <a:t>o</a:t>
            </a:r>
            <a:r>
              <a:rPr sz="2471" dirty="0">
                <a:solidFill>
                  <a:srgbClr val="653200"/>
                </a:solidFill>
                <a:latin typeface="Times New Roman"/>
                <a:cs typeface="Times New Roman"/>
              </a:rPr>
              <a:t>	</a:t>
            </a:r>
            <a:r>
              <a:rPr sz="2471" spc="-13" dirty="0">
                <a:solidFill>
                  <a:srgbClr val="653200"/>
                </a:solidFill>
                <a:latin typeface="Times New Roman"/>
                <a:cs typeface="Times New Roman"/>
              </a:rPr>
              <a:t>a</a:t>
            </a:r>
            <a:r>
              <a:rPr sz="2471" dirty="0">
                <a:solidFill>
                  <a:srgbClr val="653200"/>
                </a:solidFill>
                <a:latin typeface="Times New Roman"/>
                <a:cs typeface="Times New Roman"/>
              </a:rPr>
              <a:t>i</a:t>
            </a:r>
            <a:r>
              <a:rPr sz="2471" spc="-4" dirty="0">
                <a:solidFill>
                  <a:srgbClr val="653200"/>
                </a:solidFill>
                <a:latin typeface="Times New Roman"/>
                <a:cs typeface="Times New Roman"/>
              </a:rPr>
              <a:t>r</a:t>
            </a:r>
            <a:r>
              <a:rPr sz="2471" dirty="0">
                <a:solidFill>
                  <a:srgbClr val="653200"/>
                </a:solidFill>
                <a:latin typeface="Times New Roman"/>
                <a:cs typeface="Times New Roman"/>
              </a:rPr>
              <a:t>	t</a:t>
            </a:r>
            <a:r>
              <a:rPr sz="2471" spc="-4" dirty="0">
                <a:solidFill>
                  <a:srgbClr val="653200"/>
                </a:solidFill>
                <a:latin typeface="Times New Roman"/>
                <a:cs typeface="Times New Roman"/>
              </a:rPr>
              <a:t>h</a:t>
            </a:r>
            <a:r>
              <a:rPr sz="2471" spc="-13" dirty="0">
                <a:solidFill>
                  <a:srgbClr val="653200"/>
                </a:solidFill>
                <a:latin typeface="Times New Roman"/>
                <a:cs typeface="Times New Roman"/>
              </a:rPr>
              <a:t>e</a:t>
            </a:r>
            <a:r>
              <a:rPr sz="2471" dirty="0">
                <a:solidFill>
                  <a:srgbClr val="653200"/>
                </a:solidFill>
                <a:latin typeface="Times New Roman"/>
                <a:cs typeface="Times New Roman"/>
              </a:rPr>
              <a:t>i</a:t>
            </a:r>
            <a:r>
              <a:rPr sz="2471" spc="-4" dirty="0">
                <a:solidFill>
                  <a:srgbClr val="653200"/>
                </a:solidFill>
                <a:latin typeface="Times New Roman"/>
                <a:cs typeface="Times New Roman"/>
              </a:rPr>
              <a:t>r</a:t>
            </a:r>
            <a:endParaRPr sz="2471">
              <a:latin typeface="Times New Roman"/>
              <a:cs typeface="Times New Roman"/>
            </a:endParaRPr>
          </a:p>
        </p:txBody>
      </p:sp>
      <p:sp>
        <p:nvSpPr>
          <p:cNvPr id="5" name="object 5"/>
          <p:cNvSpPr txBox="1"/>
          <p:nvPr/>
        </p:nvSpPr>
        <p:spPr>
          <a:xfrm>
            <a:off x="2400294" y="2732850"/>
            <a:ext cx="7084359" cy="3375057"/>
          </a:xfrm>
          <a:prstGeom prst="rect">
            <a:avLst/>
          </a:prstGeom>
        </p:spPr>
        <p:txBody>
          <a:bodyPr vert="horz" wrap="square" lIns="0" tIns="135031" rIns="0" bIns="0" rtlCol="0">
            <a:spAutoFit/>
          </a:bodyPr>
          <a:lstStyle/>
          <a:p>
            <a:pPr marL="11206">
              <a:spcBef>
                <a:spcPts val="1063"/>
              </a:spcBef>
            </a:pPr>
            <a:r>
              <a:rPr sz="2471" spc="-9" dirty="0">
                <a:solidFill>
                  <a:srgbClr val="653200"/>
                </a:solidFill>
                <a:latin typeface="Times New Roman"/>
                <a:cs typeface="Times New Roman"/>
              </a:rPr>
              <a:t>weaknesses </a:t>
            </a:r>
            <a:r>
              <a:rPr sz="2471" spc="-4" dirty="0">
                <a:solidFill>
                  <a:srgbClr val="653200"/>
                </a:solidFill>
                <a:latin typeface="Times New Roman"/>
                <a:cs typeface="Times New Roman"/>
              </a:rPr>
              <a:t>in</a:t>
            </a:r>
            <a:r>
              <a:rPr sz="2471" dirty="0">
                <a:solidFill>
                  <a:srgbClr val="653200"/>
                </a:solidFill>
                <a:latin typeface="Times New Roman"/>
                <a:cs typeface="Times New Roman"/>
              </a:rPr>
              <a:t> </a:t>
            </a:r>
            <a:r>
              <a:rPr sz="2471" spc="-4" dirty="0">
                <a:solidFill>
                  <a:srgbClr val="653200"/>
                </a:solidFill>
                <a:latin typeface="Times New Roman"/>
                <a:cs typeface="Times New Roman"/>
              </a:rPr>
              <a:t>public</a:t>
            </a:r>
            <a:r>
              <a:rPr sz="2471" spc="-4" dirty="0">
                <a:latin typeface="Times New Roman"/>
                <a:cs typeface="Times New Roman"/>
              </a:rPr>
              <a:t>.</a:t>
            </a:r>
            <a:endParaRPr sz="2471">
              <a:latin typeface="Times New Roman"/>
              <a:cs typeface="Times New Roman"/>
            </a:endParaRPr>
          </a:p>
          <a:p>
            <a:pPr marL="1073581" indent="-460586">
              <a:spcBef>
                <a:spcPts val="971"/>
              </a:spcBef>
              <a:buChar char="•"/>
              <a:tabLst>
                <a:tab pos="1073020" algn="l"/>
                <a:tab pos="1074141" algn="l"/>
              </a:tabLst>
            </a:pPr>
            <a:r>
              <a:rPr sz="2471" spc="-4" dirty="0">
                <a:solidFill>
                  <a:srgbClr val="0000CC"/>
                </a:solidFill>
                <a:latin typeface="Times New Roman"/>
                <a:cs typeface="Times New Roman"/>
              </a:rPr>
              <a:t>Inadequate</a:t>
            </a:r>
            <a:r>
              <a:rPr sz="2471" spc="-26" dirty="0">
                <a:solidFill>
                  <a:srgbClr val="0000CC"/>
                </a:solidFill>
                <a:latin typeface="Times New Roman"/>
                <a:cs typeface="Times New Roman"/>
              </a:rPr>
              <a:t> </a:t>
            </a:r>
            <a:r>
              <a:rPr sz="2471" spc="-4" dirty="0">
                <a:solidFill>
                  <a:srgbClr val="0000CC"/>
                </a:solidFill>
                <a:latin typeface="Times New Roman"/>
                <a:cs typeface="Times New Roman"/>
              </a:rPr>
              <a:t>planning</a:t>
            </a:r>
            <a:endParaRPr sz="2471">
              <a:latin typeface="Times New Roman"/>
              <a:cs typeface="Times New Roman"/>
            </a:endParaRPr>
          </a:p>
          <a:p>
            <a:pPr marL="1073581" indent="-460586">
              <a:spcBef>
                <a:spcPts val="604"/>
              </a:spcBef>
              <a:buChar char="•"/>
              <a:tabLst>
                <a:tab pos="1073020" algn="l"/>
                <a:tab pos="1074141" algn="l"/>
              </a:tabLst>
            </a:pPr>
            <a:r>
              <a:rPr sz="2471" spc="-4" dirty="0">
                <a:solidFill>
                  <a:srgbClr val="653200"/>
                </a:solidFill>
                <a:latin typeface="Times New Roman"/>
                <a:cs typeface="Times New Roman"/>
              </a:rPr>
              <a:t>Inadequate visibility into </a:t>
            </a:r>
            <a:r>
              <a:rPr sz="2471" spc="-9" dirty="0">
                <a:solidFill>
                  <a:srgbClr val="653200"/>
                </a:solidFill>
                <a:latin typeface="Times New Roman"/>
                <a:cs typeface="Times New Roman"/>
              </a:rPr>
              <a:t>actual </a:t>
            </a:r>
            <a:r>
              <a:rPr sz="2471" spc="-4" dirty="0">
                <a:solidFill>
                  <a:srgbClr val="653200"/>
                </a:solidFill>
                <a:latin typeface="Times New Roman"/>
                <a:cs typeface="Times New Roman"/>
              </a:rPr>
              <a:t>project</a:t>
            </a:r>
            <a:r>
              <a:rPr sz="2471" spc="-22" dirty="0">
                <a:solidFill>
                  <a:srgbClr val="653200"/>
                </a:solidFill>
                <a:latin typeface="Times New Roman"/>
                <a:cs typeface="Times New Roman"/>
              </a:rPr>
              <a:t> </a:t>
            </a:r>
            <a:r>
              <a:rPr sz="2471" spc="-4" dirty="0">
                <a:solidFill>
                  <a:srgbClr val="653200"/>
                </a:solidFill>
                <a:latin typeface="Times New Roman"/>
                <a:cs typeface="Times New Roman"/>
              </a:rPr>
              <a:t>status</a:t>
            </a:r>
            <a:endParaRPr sz="2471">
              <a:latin typeface="Times New Roman"/>
              <a:cs typeface="Times New Roman"/>
            </a:endParaRPr>
          </a:p>
          <a:p>
            <a:pPr marL="1073581" indent="-460586">
              <a:spcBef>
                <a:spcPts val="763"/>
              </a:spcBef>
              <a:buChar char="•"/>
              <a:tabLst>
                <a:tab pos="1073020" algn="l"/>
                <a:tab pos="1074141" algn="l"/>
              </a:tabLst>
            </a:pPr>
            <a:r>
              <a:rPr sz="2471" spc="-9" dirty="0">
                <a:latin typeface="Times New Roman"/>
                <a:cs typeface="Times New Roman"/>
              </a:rPr>
              <a:t>Unclear </a:t>
            </a:r>
            <a:r>
              <a:rPr sz="2471" spc="-4" dirty="0">
                <a:latin typeface="Times New Roman"/>
                <a:cs typeface="Times New Roman"/>
              </a:rPr>
              <a:t>project ownership </a:t>
            </a:r>
            <a:r>
              <a:rPr sz="2471" spc="-9" dirty="0">
                <a:latin typeface="Times New Roman"/>
                <a:cs typeface="Times New Roman"/>
              </a:rPr>
              <a:t>and </a:t>
            </a:r>
            <a:r>
              <a:rPr sz="2471" spc="-4" dirty="0">
                <a:latin typeface="Times New Roman"/>
                <a:cs typeface="Times New Roman"/>
              </a:rPr>
              <a:t>decision</a:t>
            </a:r>
            <a:r>
              <a:rPr sz="2471" spc="22" dirty="0">
                <a:latin typeface="Times New Roman"/>
                <a:cs typeface="Times New Roman"/>
              </a:rPr>
              <a:t> </a:t>
            </a:r>
            <a:r>
              <a:rPr sz="2471" spc="-4" dirty="0">
                <a:latin typeface="Times New Roman"/>
                <a:cs typeface="Times New Roman"/>
              </a:rPr>
              <a:t>making</a:t>
            </a:r>
            <a:endParaRPr sz="2471">
              <a:latin typeface="Times New Roman"/>
              <a:cs typeface="Times New Roman"/>
            </a:endParaRPr>
          </a:p>
          <a:p>
            <a:pPr marL="1073581" indent="-460586">
              <a:spcBef>
                <a:spcPts val="741"/>
              </a:spcBef>
              <a:buChar char="•"/>
              <a:tabLst>
                <a:tab pos="1073020" algn="l"/>
                <a:tab pos="1074141" algn="l"/>
              </a:tabLst>
            </a:pPr>
            <a:r>
              <a:rPr sz="2471" spc="-4" dirty="0">
                <a:solidFill>
                  <a:srgbClr val="0000CC"/>
                </a:solidFill>
                <a:latin typeface="Times New Roman"/>
                <a:cs typeface="Times New Roman"/>
              </a:rPr>
              <a:t>Staff personality</a:t>
            </a:r>
            <a:r>
              <a:rPr sz="2471" dirty="0">
                <a:solidFill>
                  <a:srgbClr val="0000CC"/>
                </a:solidFill>
                <a:latin typeface="Times New Roman"/>
                <a:cs typeface="Times New Roman"/>
              </a:rPr>
              <a:t> </a:t>
            </a:r>
            <a:r>
              <a:rPr sz="2471" spc="-4" dirty="0">
                <a:solidFill>
                  <a:srgbClr val="0000CC"/>
                </a:solidFill>
                <a:latin typeface="Times New Roman"/>
                <a:cs typeface="Times New Roman"/>
              </a:rPr>
              <a:t>conflicts</a:t>
            </a:r>
            <a:endParaRPr sz="2471">
              <a:latin typeface="Times New Roman"/>
              <a:cs typeface="Times New Roman"/>
            </a:endParaRPr>
          </a:p>
          <a:p>
            <a:pPr marL="1073581" indent="-460586">
              <a:spcBef>
                <a:spcPts val="741"/>
              </a:spcBef>
              <a:buChar char="•"/>
              <a:tabLst>
                <a:tab pos="1073020" algn="l"/>
                <a:tab pos="1074141" algn="l"/>
              </a:tabLst>
            </a:pPr>
            <a:r>
              <a:rPr sz="2471" spc="-4" dirty="0">
                <a:latin typeface="Times New Roman"/>
                <a:cs typeface="Times New Roman"/>
              </a:rPr>
              <a:t>Unrealistic</a:t>
            </a:r>
            <a:r>
              <a:rPr sz="2471" spc="-26" dirty="0">
                <a:latin typeface="Times New Roman"/>
                <a:cs typeface="Times New Roman"/>
              </a:rPr>
              <a:t> </a:t>
            </a:r>
            <a:r>
              <a:rPr sz="2471" spc="-4" dirty="0">
                <a:latin typeface="Times New Roman"/>
                <a:cs typeface="Times New Roman"/>
              </a:rPr>
              <a:t>expectation</a:t>
            </a:r>
            <a:endParaRPr sz="2471">
              <a:latin typeface="Times New Roman"/>
              <a:cs typeface="Times New Roman"/>
            </a:endParaRPr>
          </a:p>
          <a:p>
            <a:pPr marL="1073581" indent="-460586">
              <a:spcBef>
                <a:spcPts val="741"/>
              </a:spcBef>
              <a:buChar char="•"/>
              <a:tabLst>
                <a:tab pos="1073020" algn="l"/>
                <a:tab pos="1074141" algn="l"/>
              </a:tabLst>
            </a:pPr>
            <a:r>
              <a:rPr sz="2471" spc="-4" dirty="0">
                <a:solidFill>
                  <a:srgbClr val="653200"/>
                </a:solidFill>
                <a:latin typeface="Times New Roman"/>
                <a:cs typeface="Times New Roman"/>
              </a:rPr>
              <a:t>Poor </a:t>
            </a:r>
            <a:r>
              <a:rPr sz="2471" spc="-9" dirty="0">
                <a:solidFill>
                  <a:srgbClr val="653200"/>
                </a:solidFill>
                <a:latin typeface="Times New Roman"/>
                <a:cs typeface="Times New Roman"/>
              </a:rPr>
              <a:t>communication</a:t>
            </a:r>
            <a:endParaRPr sz="2471">
              <a:latin typeface="Times New Roman"/>
              <a:cs typeface="Times New Roman"/>
            </a:endParaRPr>
          </a:p>
        </p:txBody>
      </p:sp>
      <p:sp>
        <p:nvSpPr>
          <p:cNvPr id="6" name="object 6"/>
          <p:cNvSpPr txBox="1">
            <a:spLocks noGrp="1"/>
          </p:cNvSpPr>
          <p:nvPr>
            <p:ph type="title"/>
          </p:nvPr>
        </p:nvSpPr>
        <p:spPr>
          <a:xfrm>
            <a:off x="1267326" y="566430"/>
            <a:ext cx="69408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187</a:t>
            </a:r>
            <a:endParaRPr sz="1235">
              <a:latin typeface="Arial"/>
              <a:cs typeface="Arial"/>
            </a:endParaRPr>
          </a:p>
        </p:txBody>
      </p:sp>
    </p:spTree>
    <p:extLst>
      <p:ext uri="{BB962C8B-B14F-4D97-AF65-F5344CB8AC3E}">
        <p14:creationId xmlns:p14="http://schemas.microsoft.com/office/powerpoint/2010/main" val="11978124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9" y="1565880"/>
            <a:ext cx="258296" cy="39098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4.</a:t>
            </a:r>
            <a:endParaRPr sz="2471">
              <a:latin typeface="Times New Roman"/>
              <a:cs typeface="Times New Roman"/>
            </a:endParaRPr>
          </a:p>
        </p:txBody>
      </p:sp>
      <p:sp>
        <p:nvSpPr>
          <p:cNvPr id="3" name="object 3"/>
          <p:cNvSpPr txBox="1"/>
          <p:nvPr/>
        </p:nvSpPr>
        <p:spPr>
          <a:xfrm>
            <a:off x="3207124" y="1565880"/>
            <a:ext cx="2444003" cy="390982"/>
          </a:xfrm>
          <a:prstGeom prst="rect">
            <a:avLst/>
          </a:prstGeom>
        </p:spPr>
        <p:txBody>
          <a:bodyPr vert="horz" wrap="square" lIns="0" tIns="10646" rIns="0" bIns="0" rtlCol="0">
            <a:spAutoFit/>
          </a:bodyPr>
          <a:lstStyle/>
          <a:p>
            <a:pPr marL="11206">
              <a:spcBef>
                <a:spcPts val="84"/>
              </a:spcBef>
            </a:pPr>
            <a:r>
              <a:rPr sz="2471" spc="-9" dirty="0">
                <a:latin typeface="Times New Roman"/>
                <a:cs typeface="Times New Roman"/>
              </a:rPr>
              <a:t>Lack </a:t>
            </a:r>
            <a:r>
              <a:rPr sz="2471" spc="-4" dirty="0">
                <a:latin typeface="Times New Roman"/>
                <a:cs typeface="Times New Roman"/>
              </a:rPr>
              <a:t>of</a:t>
            </a:r>
            <a:r>
              <a:rPr sz="2471" spc="-40" dirty="0">
                <a:latin typeface="Times New Roman"/>
                <a:cs typeface="Times New Roman"/>
              </a:rPr>
              <a:t> </a:t>
            </a:r>
            <a:r>
              <a:rPr sz="2471" spc="-4" dirty="0">
                <a:latin typeface="Times New Roman"/>
                <a:cs typeface="Times New Roman"/>
              </a:rPr>
              <a:t>knowledge</a:t>
            </a:r>
            <a:endParaRPr sz="2471">
              <a:latin typeface="Times New Roman"/>
              <a:cs typeface="Times New Roman"/>
            </a:endParaRPr>
          </a:p>
        </p:txBody>
      </p:sp>
      <p:sp>
        <p:nvSpPr>
          <p:cNvPr id="4" name="object 4"/>
          <p:cNvSpPr txBox="1"/>
          <p:nvPr/>
        </p:nvSpPr>
        <p:spPr>
          <a:xfrm>
            <a:off x="3002728" y="2029569"/>
            <a:ext cx="6855758" cy="2061801"/>
          </a:xfrm>
          <a:prstGeom prst="rect">
            <a:avLst/>
          </a:prstGeom>
        </p:spPr>
        <p:txBody>
          <a:bodyPr vert="horz" wrap="square" lIns="0" tIns="192741" rIns="0" bIns="0" rtlCol="0">
            <a:spAutoFit/>
          </a:bodyPr>
          <a:lstStyle/>
          <a:p>
            <a:pPr marL="470672" indent="-460025">
              <a:spcBef>
                <a:spcPts val="1518"/>
              </a:spcBef>
              <a:buChar char="•"/>
              <a:tabLst>
                <a:tab pos="470672" algn="l"/>
                <a:tab pos="471232" algn="l"/>
              </a:tabLst>
            </a:pPr>
            <a:r>
              <a:rPr sz="2471" spc="-4" dirty="0">
                <a:solidFill>
                  <a:srgbClr val="A50020"/>
                </a:solidFill>
                <a:latin typeface="Times New Roman"/>
                <a:cs typeface="Times New Roman"/>
              </a:rPr>
              <a:t>Inadequate</a:t>
            </a:r>
            <a:r>
              <a:rPr sz="2471" spc="-26" dirty="0">
                <a:solidFill>
                  <a:srgbClr val="A50020"/>
                </a:solidFill>
                <a:latin typeface="Times New Roman"/>
                <a:cs typeface="Times New Roman"/>
              </a:rPr>
              <a:t> </a:t>
            </a:r>
            <a:r>
              <a:rPr sz="2471" spc="-4" dirty="0">
                <a:solidFill>
                  <a:srgbClr val="A50020"/>
                </a:solidFill>
                <a:latin typeface="Times New Roman"/>
                <a:cs typeface="Times New Roman"/>
              </a:rPr>
              <a:t>training</a:t>
            </a:r>
            <a:endParaRPr sz="2471">
              <a:latin typeface="Times New Roman"/>
              <a:cs typeface="Times New Roman"/>
            </a:endParaRPr>
          </a:p>
          <a:p>
            <a:pPr marL="470672" marR="4483" indent="-460025">
              <a:spcBef>
                <a:spcPts val="1429"/>
              </a:spcBef>
              <a:buChar char="•"/>
              <a:tabLst>
                <a:tab pos="470672" algn="l"/>
                <a:tab pos="471232" algn="l"/>
                <a:tab pos="1357105" algn="l"/>
                <a:tab pos="3425260" algn="l"/>
                <a:tab pos="3980542" algn="l"/>
                <a:tab pos="5412730" algn="l"/>
                <a:tab pos="6391616" algn="l"/>
              </a:tabLst>
            </a:pPr>
            <a:r>
              <a:rPr sz="2471" spc="-4" dirty="0">
                <a:solidFill>
                  <a:srgbClr val="0000CC"/>
                </a:solidFill>
                <a:latin typeface="Times New Roman"/>
                <a:cs typeface="Times New Roman"/>
              </a:rPr>
              <a:t>Poor	un</a:t>
            </a:r>
            <a:r>
              <a:rPr sz="2471" spc="-13" dirty="0">
                <a:solidFill>
                  <a:srgbClr val="0000CC"/>
                </a:solidFill>
                <a:latin typeface="Times New Roman"/>
                <a:cs typeface="Times New Roman"/>
              </a:rPr>
              <a:t>de</a:t>
            </a:r>
            <a:r>
              <a:rPr sz="2471" spc="-4" dirty="0">
                <a:solidFill>
                  <a:srgbClr val="0000CC"/>
                </a:solidFill>
                <a:latin typeface="Times New Roman"/>
                <a:cs typeface="Times New Roman"/>
              </a:rPr>
              <a:t>rs</a:t>
            </a:r>
            <a:r>
              <a:rPr sz="2471" dirty="0">
                <a:solidFill>
                  <a:srgbClr val="0000CC"/>
                </a:solidFill>
                <a:latin typeface="Times New Roman"/>
                <a:cs typeface="Times New Roman"/>
              </a:rPr>
              <a:t>t</a:t>
            </a:r>
            <a:r>
              <a:rPr sz="2471" spc="-13" dirty="0">
                <a:solidFill>
                  <a:srgbClr val="0000CC"/>
                </a:solidFill>
                <a:latin typeface="Times New Roman"/>
                <a:cs typeface="Times New Roman"/>
              </a:rPr>
              <a:t>a</a:t>
            </a:r>
            <a:r>
              <a:rPr sz="2471" spc="-4" dirty="0">
                <a:solidFill>
                  <a:srgbClr val="0000CC"/>
                </a:solidFill>
                <a:latin typeface="Times New Roman"/>
                <a:cs typeface="Times New Roman"/>
              </a:rPr>
              <a:t>n</a:t>
            </a:r>
            <a:r>
              <a:rPr sz="2471" spc="-13" dirty="0">
                <a:solidFill>
                  <a:srgbClr val="0000CC"/>
                </a:solidFill>
                <a:latin typeface="Times New Roman"/>
                <a:cs typeface="Times New Roman"/>
              </a:rPr>
              <a:t>d</a:t>
            </a:r>
            <a:r>
              <a:rPr sz="2471" dirty="0">
                <a:solidFill>
                  <a:srgbClr val="0000CC"/>
                </a:solidFill>
                <a:latin typeface="Times New Roman"/>
                <a:cs typeface="Times New Roman"/>
              </a:rPr>
              <a:t>i</a:t>
            </a:r>
            <a:r>
              <a:rPr sz="2471" spc="-4" dirty="0">
                <a:solidFill>
                  <a:srgbClr val="0000CC"/>
                </a:solidFill>
                <a:latin typeface="Times New Roman"/>
                <a:cs typeface="Times New Roman"/>
              </a:rPr>
              <a:t>ng</a:t>
            </a:r>
            <a:r>
              <a:rPr sz="2471" dirty="0">
                <a:solidFill>
                  <a:srgbClr val="0000CC"/>
                </a:solidFill>
                <a:latin typeface="Times New Roman"/>
                <a:cs typeface="Times New Roman"/>
              </a:rPr>
              <a:t>	</a:t>
            </a:r>
            <a:r>
              <a:rPr sz="2471" spc="-4" dirty="0">
                <a:solidFill>
                  <a:srgbClr val="0000CC"/>
                </a:solidFill>
                <a:latin typeface="Times New Roman"/>
                <a:cs typeface="Times New Roman"/>
              </a:rPr>
              <a:t>of</a:t>
            </a:r>
            <a:r>
              <a:rPr sz="2471" dirty="0">
                <a:solidFill>
                  <a:srgbClr val="0000CC"/>
                </a:solidFill>
                <a:latin typeface="Times New Roman"/>
                <a:cs typeface="Times New Roman"/>
              </a:rPr>
              <a:t>	</a:t>
            </a:r>
            <a:r>
              <a:rPr sz="2471" spc="-9" dirty="0">
                <a:solidFill>
                  <a:srgbClr val="0000CC"/>
                </a:solidFill>
                <a:latin typeface="Times New Roman"/>
                <a:cs typeface="Times New Roman"/>
              </a:rPr>
              <a:t>m</a:t>
            </a:r>
            <a:r>
              <a:rPr sz="2471" spc="-13" dirty="0">
                <a:solidFill>
                  <a:srgbClr val="0000CC"/>
                </a:solidFill>
                <a:latin typeface="Times New Roman"/>
                <a:cs typeface="Times New Roman"/>
              </a:rPr>
              <a:t>e</a:t>
            </a:r>
            <a:r>
              <a:rPr sz="2471" dirty="0">
                <a:solidFill>
                  <a:srgbClr val="0000CC"/>
                </a:solidFill>
                <a:latin typeface="Times New Roman"/>
                <a:cs typeface="Times New Roman"/>
              </a:rPr>
              <a:t>t</a:t>
            </a:r>
            <a:r>
              <a:rPr sz="2471" spc="-4" dirty="0">
                <a:solidFill>
                  <a:srgbClr val="0000CC"/>
                </a:solidFill>
                <a:latin typeface="Times New Roman"/>
                <a:cs typeface="Times New Roman"/>
              </a:rPr>
              <a:t>hods,</a:t>
            </a:r>
            <a:r>
              <a:rPr sz="2471" dirty="0">
                <a:solidFill>
                  <a:srgbClr val="0000CC"/>
                </a:solidFill>
                <a:latin typeface="Times New Roman"/>
                <a:cs typeface="Times New Roman"/>
              </a:rPr>
              <a:t>	t</a:t>
            </a:r>
            <a:r>
              <a:rPr sz="2471" spc="-4" dirty="0">
                <a:solidFill>
                  <a:srgbClr val="0000CC"/>
                </a:solidFill>
                <a:latin typeface="Times New Roman"/>
                <a:cs typeface="Times New Roman"/>
              </a:rPr>
              <a:t>o</a:t>
            </a:r>
            <a:r>
              <a:rPr sz="2471" spc="-13" dirty="0">
                <a:solidFill>
                  <a:srgbClr val="0000CC"/>
                </a:solidFill>
                <a:latin typeface="Times New Roman"/>
                <a:cs typeface="Times New Roman"/>
              </a:rPr>
              <a:t>o</a:t>
            </a:r>
            <a:r>
              <a:rPr sz="2471" dirty="0">
                <a:solidFill>
                  <a:srgbClr val="0000CC"/>
                </a:solidFill>
                <a:latin typeface="Times New Roman"/>
                <a:cs typeface="Times New Roman"/>
              </a:rPr>
              <a:t>l</a:t>
            </a:r>
            <a:r>
              <a:rPr sz="2471" spc="-4" dirty="0">
                <a:solidFill>
                  <a:srgbClr val="0000CC"/>
                </a:solidFill>
                <a:latin typeface="Times New Roman"/>
                <a:cs typeface="Times New Roman"/>
              </a:rPr>
              <a:t>s,</a:t>
            </a:r>
            <a:r>
              <a:rPr sz="2471" dirty="0">
                <a:solidFill>
                  <a:srgbClr val="0000CC"/>
                </a:solidFill>
                <a:latin typeface="Times New Roman"/>
                <a:cs typeface="Times New Roman"/>
              </a:rPr>
              <a:t>	</a:t>
            </a:r>
            <a:r>
              <a:rPr sz="2471" spc="-13" dirty="0">
                <a:solidFill>
                  <a:srgbClr val="0000CC"/>
                </a:solidFill>
                <a:latin typeface="Times New Roman"/>
                <a:cs typeface="Times New Roman"/>
              </a:rPr>
              <a:t>a</a:t>
            </a:r>
            <a:r>
              <a:rPr sz="2471" spc="-4" dirty="0">
                <a:solidFill>
                  <a:srgbClr val="0000CC"/>
                </a:solidFill>
                <a:latin typeface="Times New Roman"/>
                <a:cs typeface="Times New Roman"/>
              </a:rPr>
              <a:t>nd  techniques</a:t>
            </a:r>
            <a:endParaRPr sz="2471">
              <a:latin typeface="Times New Roman"/>
              <a:cs typeface="Times New Roman"/>
            </a:endParaRPr>
          </a:p>
          <a:p>
            <a:pPr marL="470672" indent="-460025">
              <a:spcBef>
                <a:spcPts val="1324"/>
              </a:spcBef>
              <a:buChar char="•"/>
              <a:tabLst>
                <a:tab pos="470672" algn="l"/>
                <a:tab pos="471232" algn="l"/>
              </a:tabLst>
            </a:pPr>
            <a:r>
              <a:rPr sz="2471" spc="-4" dirty="0">
                <a:latin typeface="Times New Roman"/>
                <a:cs typeface="Times New Roman"/>
              </a:rPr>
              <a:t>Inadequate application </a:t>
            </a:r>
            <a:r>
              <a:rPr sz="2471" spc="-9" dirty="0">
                <a:latin typeface="Times New Roman"/>
                <a:cs typeface="Times New Roman"/>
              </a:rPr>
              <a:t>domain</a:t>
            </a:r>
            <a:r>
              <a:rPr sz="2471" spc="-22" dirty="0">
                <a:latin typeface="Times New Roman"/>
                <a:cs typeface="Times New Roman"/>
              </a:rPr>
              <a:t> </a:t>
            </a:r>
            <a:r>
              <a:rPr sz="2471" spc="-4" dirty="0">
                <a:latin typeface="Times New Roman"/>
                <a:cs typeface="Times New Roman"/>
              </a:rPr>
              <a:t>experience</a:t>
            </a:r>
            <a:endParaRPr sz="2471">
              <a:latin typeface="Times New Roman"/>
              <a:cs typeface="Times New Roman"/>
            </a:endParaRPr>
          </a:p>
        </p:txBody>
      </p:sp>
      <p:sp>
        <p:nvSpPr>
          <p:cNvPr id="5" name="object 5"/>
          <p:cNvSpPr txBox="1"/>
          <p:nvPr/>
        </p:nvSpPr>
        <p:spPr>
          <a:xfrm>
            <a:off x="6279780" y="4900749"/>
            <a:ext cx="3579158" cy="390982"/>
          </a:xfrm>
          <a:prstGeom prst="rect">
            <a:avLst/>
          </a:prstGeom>
        </p:spPr>
        <p:txBody>
          <a:bodyPr vert="horz" wrap="square" lIns="0" tIns="10646" rIns="0" bIns="0" rtlCol="0">
            <a:spAutoFit/>
          </a:bodyPr>
          <a:lstStyle/>
          <a:p>
            <a:pPr marL="11206">
              <a:spcBef>
                <a:spcPts val="84"/>
              </a:spcBef>
              <a:tabLst>
                <a:tab pos="1824975" algn="l"/>
                <a:tab pos="2368490" algn="l"/>
              </a:tabLst>
            </a:pPr>
            <a:r>
              <a:rPr sz="2471" spc="-4" dirty="0">
                <a:solidFill>
                  <a:srgbClr val="A50020"/>
                </a:solidFill>
                <a:latin typeface="Times New Roman"/>
                <a:cs typeface="Times New Roman"/>
              </a:rPr>
              <a:t>documented	or	</a:t>
            </a:r>
            <a:r>
              <a:rPr sz="2471" spc="-9" dirty="0">
                <a:solidFill>
                  <a:srgbClr val="A50020"/>
                </a:solidFill>
                <a:latin typeface="Times New Roman"/>
                <a:cs typeface="Times New Roman"/>
              </a:rPr>
              <a:t>neglected</a:t>
            </a:r>
            <a:endParaRPr sz="2471">
              <a:latin typeface="Times New Roman"/>
              <a:cs typeface="Times New Roman"/>
            </a:endParaRPr>
          </a:p>
        </p:txBody>
      </p:sp>
      <p:sp>
        <p:nvSpPr>
          <p:cNvPr id="6" name="object 6"/>
          <p:cNvSpPr txBox="1"/>
          <p:nvPr/>
        </p:nvSpPr>
        <p:spPr>
          <a:xfrm>
            <a:off x="3002728" y="4295632"/>
            <a:ext cx="3019425" cy="1382279"/>
          </a:xfrm>
          <a:prstGeom prst="rect">
            <a:avLst/>
          </a:prstGeom>
        </p:spPr>
        <p:txBody>
          <a:bodyPr vert="horz" wrap="square" lIns="0" tIns="10646" rIns="0" bIns="0" rtlCol="0">
            <a:spAutoFit/>
          </a:bodyPr>
          <a:lstStyle/>
          <a:p>
            <a:pPr marL="470672" indent="-460025">
              <a:spcBef>
                <a:spcPts val="84"/>
              </a:spcBef>
              <a:buChar char="•"/>
              <a:tabLst>
                <a:tab pos="470672" algn="l"/>
                <a:tab pos="471232" algn="l"/>
              </a:tabLst>
            </a:pPr>
            <a:r>
              <a:rPr sz="2471" spc="-4" dirty="0">
                <a:solidFill>
                  <a:srgbClr val="653200"/>
                </a:solidFill>
                <a:latin typeface="Times New Roman"/>
                <a:cs typeface="Times New Roman"/>
              </a:rPr>
              <a:t>New</a:t>
            </a:r>
            <a:r>
              <a:rPr sz="2471" spc="-22" dirty="0">
                <a:solidFill>
                  <a:srgbClr val="653200"/>
                </a:solidFill>
                <a:latin typeface="Times New Roman"/>
                <a:cs typeface="Times New Roman"/>
              </a:rPr>
              <a:t> </a:t>
            </a:r>
            <a:r>
              <a:rPr sz="2471" spc="-4" dirty="0">
                <a:solidFill>
                  <a:srgbClr val="653200"/>
                </a:solidFill>
                <a:latin typeface="Times New Roman"/>
                <a:cs typeface="Times New Roman"/>
              </a:rPr>
              <a:t>Technologies</a:t>
            </a:r>
            <a:endParaRPr sz="2471">
              <a:latin typeface="Times New Roman"/>
              <a:cs typeface="Times New Roman"/>
            </a:endParaRPr>
          </a:p>
          <a:p>
            <a:pPr marL="470672" marR="4483" indent="-460025">
              <a:spcBef>
                <a:spcPts val="1799"/>
              </a:spcBef>
              <a:buChar char="•"/>
              <a:tabLst>
                <a:tab pos="470672" algn="l"/>
                <a:tab pos="471232" algn="l"/>
                <a:tab pos="2186945" algn="l"/>
              </a:tabLst>
            </a:pPr>
            <a:r>
              <a:rPr sz="2471" spc="-4" dirty="0">
                <a:solidFill>
                  <a:srgbClr val="A50020"/>
                </a:solidFill>
                <a:latin typeface="Times New Roman"/>
                <a:cs typeface="Times New Roman"/>
              </a:rPr>
              <a:t>In</a:t>
            </a:r>
            <a:r>
              <a:rPr sz="2471" spc="-13" dirty="0">
                <a:solidFill>
                  <a:srgbClr val="A50020"/>
                </a:solidFill>
                <a:latin typeface="Times New Roman"/>
                <a:cs typeface="Times New Roman"/>
              </a:rPr>
              <a:t>e</a:t>
            </a:r>
            <a:r>
              <a:rPr sz="2471" spc="-4" dirty="0">
                <a:solidFill>
                  <a:srgbClr val="A50020"/>
                </a:solidFill>
                <a:latin typeface="Times New Roman"/>
                <a:cs typeface="Times New Roman"/>
              </a:rPr>
              <a:t>ff</a:t>
            </a:r>
            <a:r>
              <a:rPr sz="2471" spc="-13" dirty="0">
                <a:solidFill>
                  <a:srgbClr val="A50020"/>
                </a:solidFill>
                <a:latin typeface="Times New Roman"/>
                <a:cs typeface="Times New Roman"/>
              </a:rPr>
              <a:t>ec</a:t>
            </a:r>
            <a:r>
              <a:rPr sz="2471" dirty="0">
                <a:solidFill>
                  <a:srgbClr val="A50020"/>
                </a:solidFill>
                <a:latin typeface="Times New Roman"/>
                <a:cs typeface="Times New Roman"/>
              </a:rPr>
              <a:t>ti</a:t>
            </a:r>
            <a:r>
              <a:rPr sz="2471" spc="-4" dirty="0">
                <a:solidFill>
                  <a:srgbClr val="A50020"/>
                </a:solidFill>
                <a:latin typeface="Times New Roman"/>
                <a:cs typeface="Times New Roman"/>
              </a:rPr>
              <a:t>v</a:t>
            </a:r>
            <a:r>
              <a:rPr sz="2471" spc="-22" dirty="0">
                <a:solidFill>
                  <a:srgbClr val="A50020"/>
                </a:solidFill>
                <a:latin typeface="Times New Roman"/>
                <a:cs typeface="Times New Roman"/>
              </a:rPr>
              <a:t>e</a:t>
            </a:r>
            <a:r>
              <a:rPr sz="2471" spc="-4" dirty="0">
                <a:solidFill>
                  <a:srgbClr val="A50020"/>
                </a:solidFill>
                <a:latin typeface="Times New Roman"/>
                <a:cs typeface="Times New Roman"/>
              </a:rPr>
              <a:t>,</a:t>
            </a:r>
            <a:r>
              <a:rPr sz="2471" dirty="0">
                <a:solidFill>
                  <a:srgbClr val="A50020"/>
                </a:solidFill>
                <a:latin typeface="Times New Roman"/>
                <a:cs typeface="Times New Roman"/>
              </a:rPr>
              <a:t>	</a:t>
            </a:r>
            <a:r>
              <a:rPr sz="2471" spc="-4" dirty="0">
                <a:solidFill>
                  <a:srgbClr val="A50020"/>
                </a:solidFill>
                <a:latin typeface="Times New Roman"/>
                <a:cs typeface="Times New Roman"/>
              </a:rPr>
              <a:t>poor</a:t>
            </a:r>
            <a:r>
              <a:rPr sz="2471" dirty="0">
                <a:solidFill>
                  <a:srgbClr val="A50020"/>
                </a:solidFill>
                <a:latin typeface="Times New Roman"/>
                <a:cs typeface="Times New Roman"/>
              </a:rPr>
              <a:t>l</a:t>
            </a:r>
            <a:r>
              <a:rPr sz="2471" spc="-4" dirty="0">
                <a:solidFill>
                  <a:srgbClr val="A50020"/>
                </a:solidFill>
                <a:latin typeface="Times New Roman"/>
                <a:cs typeface="Times New Roman"/>
              </a:rPr>
              <a:t>y  processes</a:t>
            </a:r>
            <a:endParaRPr sz="2471">
              <a:latin typeface="Times New Roman"/>
              <a:cs typeface="Times New Roman"/>
            </a:endParaRPr>
          </a:p>
        </p:txBody>
      </p:sp>
      <p:sp>
        <p:nvSpPr>
          <p:cNvPr id="7" name="object 7"/>
          <p:cNvSpPr txBox="1">
            <a:spLocks noGrp="1"/>
          </p:cNvSpPr>
          <p:nvPr>
            <p:ph type="title"/>
          </p:nvPr>
        </p:nvSpPr>
        <p:spPr>
          <a:xfrm>
            <a:off x="802105" y="566430"/>
            <a:ext cx="74060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188</a:t>
            </a:r>
            <a:endParaRPr sz="1235">
              <a:latin typeface="Arial"/>
              <a:cs typeface="Arial"/>
            </a:endParaRPr>
          </a:p>
        </p:txBody>
      </p:sp>
    </p:spTree>
    <p:extLst>
      <p:ext uri="{BB962C8B-B14F-4D97-AF65-F5344CB8AC3E}">
        <p14:creationId xmlns:p14="http://schemas.microsoft.com/office/powerpoint/2010/main" val="394232914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9" y="1633116"/>
            <a:ext cx="258296" cy="39098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5.</a:t>
            </a:r>
            <a:endParaRPr sz="2471">
              <a:latin typeface="Times New Roman"/>
              <a:cs typeface="Times New Roman"/>
            </a:endParaRPr>
          </a:p>
        </p:txBody>
      </p:sp>
      <p:sp>
        <p:nvSpPr>
          <p:cNvPr id="3" name="object 3"/>
          <p:cNvSpPr txBox="1"/>
          <p:nvPr/>
        </p:nvSpPr>
        <p:spPr>
          <a:xfrm>
            <a:off x="3207124" y="1633116"/>
            <a:ext cx="2635063" cy="390982"/>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Other risk</a:t>
            </a:r>
            <a:r>
              <a:rPr sz="2471" spc="-53" dirty="0">
                <a:latin typeface="Times New Roman"/>
                <a:cs typeface="Times New Roman"/>
              </a:rPr>
              <a:t> </a:t>
            </a:r>
            <a:r>
              <a:rPr sz="2471" spc="-4" dirty="0">
                <a:latin typeface="Times New Roman"/>
                <a:cs typeface="Times New Roman"/>
              </a:rPr>
              <a:t>categories</a:t>
            </a:r>
            <a:endParaRPr sz="2471">
              <a:latin typeface="Times New Roman"/>
              <a:cs typeface="Times New Roman"/>
            </a:endParaRPr>
          </a:p>
        </p:txBody>
      </p:sp>
      <p:sp>
        <p:nvSpPr>
          <p:cNvPr id="4" name="object 4"/>
          <p:cNvSpPr txBox="1"/>
          <p:nvPr/>
        </p:nvSpPr>
        <p:spPr>
          <a:xfrm>
            <a:off x="3002728" y="2238232"/>
            <a:ext cx="5874684" cy="2224176"/>
          </a:xfrm>
          <a:prstGeom prst="rect">
            <a:avLst/>
          </a:prstGeom>
        </p:spPr>
        <p:txBody>
          <a:bodyPr vert="horz" wrap="square" lIns="0" tIns="10646" rIns="0" bIns="0" rtlCol="0">
            <a:spAutoFit/>
          </a:bodyPr>
          <a:lstStyle/>
          <a:p>
            <a:pPr marL="470672" indent="-460025">
              <a:spcBef>
                <a:spcPts val="84"/>
              </a:spcBef>
              <a:buChar char="•"/>
              <a:tabLst>
                <a:tab pos="470672" algn="l"/>
                <a:tab pos="471232" algn="l"/>
              </a:tabLst>
            </a:pPr>
            <a:r>
              <a:rPr sz="2471" spc="-4" dirty="0">
                <a:solidFill>
                  <a:srgbClr val="0000CC"/>
                </a:solidFill>
                <a:latin typeface="Times New Roman"/>
                <a:cs typeface="Times New Roman"/>
              </a:rPr>
              <a:t>Unavailability of adequate testing</a:t>
            </a:r>
            <a:r>
              <a:rPr sz="2471" spc="-26" dirty="0">
                <a:solidFill>
                  <a:srgbClr val="0000CC"/>
                </a:solidFill>
                <a:latin typeface="Times New Roman"/>
                <a:cs typeface="Times New Roman"/>
              </a:rPr>
              <a:t> </a:t>
            </a:r>
            <a:r>
              <a:rPr sz="2471" spc="-9" dirty="0">
                <a:solidFill>
                  <a:srgbClr val="0000CC"/>
                </a:solidFill>
                <a:latin typeface="Times New Roman"/>
                <a:cs typeface="Times New Roman"/>
              </a:rPr>
              <a:t>facilities</a:t>
            </a:r>
            <a:endParaRPr sz="2471">
              <a:latin typeface="Times New Roman"/>
              <a:cs typeface="Times New Roman"/>
            </a:endParaRPr>
          </a:p>
          <a:p>
            <a:pPr marL="470672" indent="-460025">
              <a:spcBef>
                <a:spcPts val="1799"/>
              </a:spcBef>
              <a:buChar char="•"/>
              <a:tabLst>
                <a:tab pos="470672" algn="l"/>
                <a:tab pos="471232" algn="l"/>
              </a:tabLst>
            </a:pPr>
            <a:r>
              <a:rPr sz="2471" spc="-4" dirty="0">
                <a:solidFill>
                  <a:srgbClr val="A50020"/>
                </a:solidFill>
                <a:latin typeface="Times New Roman"/>
                <a:cs typeface="Times New Roman"/>
              </a:rPr>
              <a:t>Turnover of essential personnel</a:t>
            </a:r>
            <a:endParaRPr sz="2471">
              <a:latin typeface="Times New Roman"/>
              <a:cs typeface="Times New Roman"/>
            </a:endParaRPr>
          </a:p>
          <a:p>
            <a:pPr marL="470672" indent="-460025">
              <a:spcBef>
                <a:spcPts val="1799"/>
              </a:spcBef>
              <a:buChar char="•"/>
              <a:tabLst>
                <a:tab pos="470672" algn="l"/>
                <a:tab pos="471232" algn="l"/>
              </a:tabLst>
            </a:pPr>
            <a:r>
              <a:rPr sz="2471" spc="-4" dirty="0">
                <a:solidFill>
                  <a:srgbClr val="0000CC"/>
                </a:solidFill>
                <a:latin typeface="Times New Roman"/>
                <a:cs typeface="Times New Roman"/>
              </a:rPr>
              <a:t>Unachievable </a:t>
            </a:r>
            <a:r>
              <a:rPr sz="2471" spc="-9" dirty="0">
                <a:solidFill>
                  <a:srgbClr val="0000CC"/>
                </a:solidFill>
                <a:latin typeface="Times New Roman"/>
                <a:cs typeface="Times New Roman"/>
              </a:rPr>
              <a:t>performance</a:t>
            </a:r>
            <a:r>
              <a:rPr sz="2471" spc="-18" dirty="0">
                <a:solidFill>
                  <a:srgbClr val="0000CC"/>
                </a:solidFill>
                <a:latin typeface="Times New Roman"/>
                <a:cs typeface="Times New Roman"/>
              </a:rPr>
              <a:t> </a:t>
            </a:r>
            <a:r>
              <a:rPr sz="2471" spc="-4" dirty="0">
                <a:solidFill>
                  <a:srgbClr val="0000CC"/>
                </a:solidFill>
                <a:latin typeface="Times New Roman"/>
                <a:cs typeface="Times New Roman"/>
              </a:rPr>
              <a:t>requirements</a:t>
            </a:r>
            <a:endParaRPr sz="2471">
              <a:latin typeface="Times New Roman"/>
              <a:cs typeface="Times New Roman"/>
            </a:endParaRPr>
          </a:p>
          <a:p>
            <a:pPr marL="470672" indent="-460025">
              <a:spcBef>
                <a:spcPts val="1799"/>
              </a:spcBef>
              <a:buChar char="•"/>
              <a:tabLst>
                <a:tab pos="470672" algn="l"/>
                <a:tab pos="471232" algn="l"/>
              </a:tabLst>
            </a:pPr>
            <a:r>
              <a:rPr sz="2471" spc="-9" dirty="0">
                <a:solidFill>
                  <a:srgbClr val="A50020"/>
                </a:solidFill>
                <a:latin typeface="Times New Roman"/>
                <a:cs typeface="Times New Roman"/>
              </a:rPr>
              <a:t>Technical approaches </a:t>
            </a:r>
            <a:r>
              <a:rPr sz="2471" spc="-4" dirty="0">
                <a:solidFill>
                  <a:srgbClr val="A50020"/>
                </a:solidFill>
                <a:latin typeface="Times New Roman"/>
                <a:cs typeface="Times New Roman"/>
              </a:rPr>
              <a:t>that </a:t>
            </a:r>
            <a:r>
              <a:rPr sz="2471" spc="-13" dirty="0">
                <a:solidFill>
                  <a:srgbClr val="A50020"/>
                </a:solidFill>
                <a:latin typeface="Times New Roman"/>
                <a:cs typeface="Times New Roman"/>
              </a:rPr>
              <a:t>may </a:t>
            </a:r>
            <a:r>
              <a:rPr sz="2471" spc="-4" dirty="0">
                <a:solidFill>
                  <a:srgbClr val="A50020"/>
                </a:solidFill>
                <a:latin typeface="Times New Roman"/>
                <a:cs typeface="Times New Roman"/>
              </a:rPr>
              <a:t>not</a:t>
            </a:r>
            <a:r>
              <a:rPr sz="2471" spc="35" dirty="0">
                <a:solidFill>
                  <a:srgbClr val="A50020"/>
                </a:solidFill>
                <a:latin typeface="Times New Roman"/>
                <a:cs typeface="Times New Roman"/>
              </a:rPr>
              <a:t> </a:t>
            </a:r>
            <a:r>
              <a:rPr sz="2471" spc="-4" dirty="0">
                <a:solidFill>
                  <a:srgbClr val="A50020"/>
                </a:solidFill>
                <a:latin typeface="Times New Roman"/>
                <a:cs typeface="Times New Roman"/>
              </a:rPr>
              <a:t>work</a:t>
            </a:r>
            <a:endParaRPr sz="2471">
              <a:latin typeface="Times New Roman"/>
              <a:cs typeface="Times New Roman"/>
            </a:endParaRPr>
          </a:p>
        </p:txBody>
      </p:sp>
      <p:sp>
        <p:nvSpPr>
          <p:cNvPr id="5" name="object 5"/>
          <p:cNvSpPr txBox="1">
            <a:spLocks noGrp="1"/>
          </p:cNvSpPr>
          <p:nvPr>
            <p:ph type="title"/>
          </p:nvPr>
        </p:nvSpPr>
        <p:spPr>
          <a:xfrm>
            <a:off x="1010653" y="566430"/>
            <a:ext cx="719753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189</a:t>
            </a:r>
            <a:endParaRPr sz="1235">
              <a:latin typeface="Arial"/>
              <a:cs typeface="Arial"/>
            </a:endParaRPr>
          </a:p>
        </p:txBody>
      </p:sp>
    </p:spTree>
    <p:extLst>
      <p:ext uri="{BB962C8B-B14F-4D97-AF65-F5344CB8AC3E}">
        <p14:creationId xmlns:p14="http://schemas.microsoft.com/office/powerpoint/2010/main" val="19282255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9758" y="3521784"/>
            <a:ext cx="1687606" cy="761030"/>
          </a:xfrm>
          <a:prstGeom prst="rect">
            <a:avLst/>
          </a:prstGeom>
          <a:ln w="28574">
            <a:solidFill>
              <a:srgbClr val="653200"/>
            </a:solidFill>
          </a:ln>
        </p:spPr>
        <p:txBody>
          <a:bodyPr vert="horz" wrap="square" lIns="0" tIns="560" rIns="0" bIns="0" rtlCol="0">
            <a:spAutoFit/>
          </a:bodyPr>
          <a:lstStyle/>
          <a:p>
            <a:pPr marL="25215" marR="20172" indent="529506">
              <a:lnSpc>
                <a:spcPct val="100400"/>
              </a:lnSpc>
              <a:spcBef>
                <a:spcPts val="4"/>
              </a:spcBef>
            </a:pPr>
            <a:r>
              <a:rPr sz="2471" spc="-4" dirty="0">
                <a:solidFill>
                  <a:srgbClr val="0000CC"/>
                </a:solidFill>
                <a:latin typeface="Times New Roman"/>
                <a:cs typeface="Times New Roman"/>
              </a:rPr>
              <a:t>Risk  </a:t>
            </a:r>
            <a:r>
              <a:rPr sz="2471" spc="-9" dirty="0">
                <a:solidFill>
                  <a:srgbClr val="0000CC"/>
                </a:solidFill>
                <a:latin typeface="Times New Roman"/>
                <a:cs typeface="Times New Roman"/>
              </a:rPr>
              <a:t>M</a:t>
            </a:r>
            <a:r>
              <a:rPr sz="2471" spc="-13" dirty="0">
                <a:solidFill>
                  <a:srgbClr val="0000CC"/>
                </a:solidFill>
                <a:latin typeface="Times New Roman"/>
                <a:cs typeface="Times New Roman"/>
              </a:rPr>
              <a:t>a</a:t>
            </a:r>
            <a:r>
              <a:rPr sz="2471" spc="-4" dirty="0">
                <a:solidFill>
                  <a:srgbClr val="0000CC"/>
                </a:solidFill>
                <a:latin typeface="Times New Roman"/>
                <a:cs typeface="Times New Roman"/>
              </a:rPr>
              <a:t>n</a:t>
            </a:r>
            <a:r>
              <a:rPr sz="2471" spc="-13" dirty="0">
                <a:solidFill>
                  <a:srgbClr val="0000CC"/>
                </a:solidFill>
                <a:latin typeface="Times New Roman"/>
                <a:cs typeface="Times New Roman"/>
              </a:rPr>
              <a:t>a</a:t>
            </a:r>
            <a:r>
              <a:rPr sz="2471" spc="-4" dirty="0">
                <a:solidFill>
                  <a:srgbClr val="0000CC"/>
                </a:solidFill>
                <a:latin typeface="Times New Roman"/>
                <a:cs typeface="Times New Roman"/>
              </a:rPr>
              <a:t>g</a:t>
            </a:r>
            <a:r>
              <a:rPr sz="2471" spc="-13" dirty="0">
                <a:solidFill>
                  <a:srgbClr val="0000CC"/>
                </a:solidFill>
                <a:latin typeface="Times New Roman"/>
                <a:cs typeface="Times New Roman"/>
              </a:rPr>
              <a:t>e</a:t>
            </a:r>
            <a:r>
              <a:rPr sz="2471" spc="-9" dirty="0">
                <a:solidFill>
                  <a:srgbClr val="0000CC"/>
                </a:solidFill>
                <a:latin typeface="Times New Roman"/>
                <a:cs typeface="Times New Roman"/>
              </a:rPr>
              <a:t>m</a:t>
            </a:r>
            <a:r>
              <a:rPr sz="2471" spc="-13" dirty="0">
                <a:solidFill>
                  <a:srgbClr val="0000CC"/>
                </a:solidFill>
                <a:latin typeface="Times New Roman"/>
                <a:cs typeface="Times New Roman"/>
              </a:rPr>
              <a:t>e</a:t>
            </a:r>
            <a:r>
              <a:rPr sz="2471" spc="-4" dirty="0">
                <a:solidFill>
                  <a:srgbClr val="0000CC"/>
                </a:solidFill>
                <a:latin typeface="Times New Roman"/>
                <a:cs typeface="Times New Roman"/>
              </a:rPr>
              <a:t>n</a:t>
            </a:r>
            <a:r>
              <a:rPr sz="2471" dirty="0">
                <a:solidFill>
                  <a:srgbClr val="0000CC"/>
                </a:solidFill>
                <a:latin typeface="Times New Roman"/>
                <a:cs typeface="Times New Roman"/>
              </a:rPr>
              <a:t>t</a:t>
            </a:r>
            <a:endParaRPr sz="2471">
              <a:latin typeface="Times New Roman"/>
              <a:cs typeface="Times New Roman"/>
            </a:endParaRPr>
          </a:p>
        </p:txBody>
      </p:sp>
      <p:sp>
        <p:nvSpPr>
          <p:cNvPr id="3" name="object 3"/>
          <p:cNvSpPr/>
          <p:nvPr/>
        </p:nvSpPr>
        <p:spPr>
          <a:xfrm>
            <a:off x="4350571" y="2382818"/>
            <a:ext cx="1682563" cy="778809"/>
          </a:xfrm>
          <a:custGeom>
            <a:avLst/>
            <a:gdLst/>
            <a:ahLst/>
            <a:cxnLst/>
            <a:rect l="l" t="t" r="r" b="b"/>
            <a:pathLst>
              <a:path w="1906904" h="882650">
                <a:moveTo>
                  <a:pt x="0" y="0"/>
                </a:moveTo>
                <a:lnTo>
                  <a:pt x="0" y="882395"/>
                </a:lnTo>
                <a:lnTo>
                  <a:pt x="1906523" y="882395"/>
                </a:lnTo>
                <a:lnTo>
                  <a:pt x="1906523" y="0"/>
                </a:lnTo>
                <a:lnTo>
                  <a:pt x="0" y="0"/>
                </a:lnTo>
                <a:close/>
              </a:path>
            </a:pathLst>
          </a:custGeom>
          <a:ln w="28574">
            <a:solidFill>
              <a:srgbClr val="653200"/>
            </a:solidFill>
          </a:ln>
        </p:spPr>
        <p:txBody>
          <a:bodyPr wrap="square" lIns="0" tIns="0" rIns="0" bIns="0" rtlCol="0"/>
          <a:lstStyle/>
          <a:p>
            <a:endParaRPr sz="1588"/>
          </a:p>
        </p:txBody>
      </p:sp>
      <p:sp>
        <p:nvSpPr>
          <p:cNvPr id="4" name="object 4"/>
          <p:cNvSpPr txBox="1"/>
          <p:nvPr/>
        </p:nvSpPr>
        <p:spPr>
          <a:xfrm>
            <a:off x="4438872" y="2374048"/>
            <a:ext cx="1502709" cy="770083"/>
          </a:xfrm>
          <a:prstGeom prst="rect">
            <a:avLst/>
          </a:prstGeom>
        </p:spPr>
        <p:txBody>
          <a:bodyPr vert="horz" wrap="square" lIns="0" tIns="9525" rIns="0" bIns="0" rtlCol="0">
            <a:spAutoFit/>
          </a:bodyPr>
          <a:lstStyle/>
          <a:p>
            <a:pPr marL="11206" marR="4483" indent="452742">
              <a:lnSpc>
                <a:spcPct val="100400"/>
              </a:lnSpc>
              <a:spcBef>
                <a:spcPts val="75"/>
              </a:spcBef>
            </a:pPr>
            <a:r>
              <a:rPr sz="2471" spc="-4" dirty="0">
                <a:solidFill>
                  <a:srgbClr val="0000CC"/>
                </a:solidFill>
                <a:latin typeface="Times New Roman"/>
                <a:cs typeface="Times New Roman"/>
              </a:rPr>
              <a:t>Risk  </a:t>
            </a:r>
            <a:r>
              <a:rPr sz="2471" spc="-9" dirty="0">
                <a:solidFill>
                  <a:srgbClr val="0000CC"/>
                </a:solidFill>
                <a:latin typeface="Times New Roman"/>
                <a:cs typeface="Times New Roman"/>
              </a:rPr>
              <a:t>A</a:t>
            </a:r>
            <a:r>
              <a:rPr sz="2471" spc="-4" dirty="0">
                <a:solidFill>
                  <a:srgbClr val="0000CC"/>
                </a:solidFill>
                <a:latin typeface="Times New Roman"/>
                <a:cs typeface="Times New Roman"/>
              </a:rPr>
              <a:t>ss</a:t>
            </a:r>
            <a:r>
              <a:rPr sz="2471" spc="-13" dirty="0">
                <a:solidFill>
                  <a:srgbClr val="0000CC"/>
                </a:solidFill>
                <a:latin typeface="Times New Roman"/>
                <a:cs typeface="Times New Roman"/>
              </a:rPr>
              <a:t>e</a:t>
            </a:r>
            <a:r>
              <a:rPr sz="2471" spc="-4" dirty="0">
                <a:solidFill>
                  <a:srgbClr val="0000CC"/>
                </a:solidFill>
                <a:latin typeface="Times New Roman"/>
                <a:cs typeface="Times New Roman"/>
              </a:rPr>
              <a:t>ss</a:t>
            </a:r>
            <a:r>
              <a:rPr sz="2471" spc="-22" dirty="0">
                <a:solidFill>
                  <a:srgbClr val="0000CC"/>
                </a:solidFill>
                <a:latin typeface="Times New Roman"/>
                <a:cs typeface="Times New Roman"/>
              </a:rPr>
              <a:t>m</a:t>
            </a:r>
            <a:r>
              <a:rPr sz="2471" dirty="0">
                <a:solidFill>
                  <a:srgbClr val="0000CC"/>
                </a:solidFill>
                <a:latin typeface="Times New Roman"/>
                <a:cs typeface="Times New Roman"/>
              </a:rPr>
              <a:t>e</a:t>
            </a:r>
            <a:r>
              <a:rPr sz="2471" spc="-4" dirty="0">
                <a:solidFill>
                  <a:srgbClr val="0000CC"/>
                </a:solidFill>
                <a:latin typeface="Times New Roman"/>
                <a:cs typeface="Times New Roman"/>
              </a:rPr>
              <a:t>n</a:t>
            </a:r>
            <a:r>
              <a:rPr sz="2471" dirty="0">
                <a:solidFill>
                  <a:srgbClr val="0000CC"/>
                </a:solidFill>
                <a:latin typeface="Times New Roman"/>
                <a:cs typeface="Times New Roman"/>
              </a:rPr>
              <a:t>t</a:t>
            </a:r>
            <a:endParaRPr sz="2471">
              <a:latin typeface="Times New Roman"/>
              <a:cs typeface="Times New Roman"/>
            </a:endParaRPr>
          </a:p>
        </p:txBody>
      </p:sp>
      <p:sp>
        <p:nvSpPr>
          <p:cNvPr id="5" name="object 5"/>
          <p:cNvSpPr txBox="1"/>
          <p:nvPr/>
        </p:nvSpPr>
        <p:spPr>
          <a:xfrm>
            <a:off x="4350571" y="4631167"/>
            <a:ext cx="1682563" cy="382495"/>
          </a:xfrm>
          <a:prstGeom prst="rect">
            <a:avLst/>
          </a:prstGeom>
          <a:ln w="28574">
            <a:solidFill>
              <a:srgbClr val="653200"/>
            </a:solidFill>
          </a:ln>
        </p:spPr>
        <p:txBody>
          <a:bodyPr vert="horz" wrap="square" lIns="0" tIns="2241" rIns="0" bIns="0" rtlCol="0">
            <a:spAutoFit/>
          </a:bodyPr>
          <a:lstStyle/>
          <a:p>
            <a:pPr marL="33059">
              <a:spcBef>
                <a:spcPts val="18"/>
              </a:spcBef>
            </a:pPr>
            <a:r>
              <a:rPr sz="2471" spc="-4" dirty="0">
                <a:solidFill>
                  <a:srgbClr val="0000CC"/>
                </a:solidFill>
                <a:latin typeface="Times New Roman"/>
                <a:cs typeface="Times New Roman"/>
              </a:rPr>
              <a:t>Risk</a:t>
            </a:r>
            <a:r>
              <a:rPr sz="2471" spc="-49" dirty="0">
                <a:solidFill>
                  <a:srgbClr val="0000CC"/>
                </a:solidFill>
                <a:latin typeface="Times New Roman"/>
                <a:cs typeface="Times New Roman"/>
              </a:rPr>
              <a:t> </a:t>
            </a:r>
            <a:r>
              <a:rPr sz="2471" spc="-4" dirty="0">
                <a:solidFill>
                  <a:srgbClr val="0000CC"/>
                </a:solidFill>
                <a:latin typeface="Times New Roman"/>
                <a:cs typeface="Times New Roman"/>
              </a:rPr>
              <a:t>Control</a:t>
            </a:r>
            <a:endParaRPr sz="2471">
              <a:latin typeface="Times New Roman"/>
              <a:cs typeface="Times New Roman"/>
            </a:endParaRPr>
          </a:p>
        </p:txBody>
      </p:sp>
      <p:sp>
        <p:nvSpPr>
          <p:cNvPr id="6" name="object 6"/>
          <p:cNvSpPr txBox="1"/>
          <p:nvPr/>
        </p:nvSpPr>
        <p:spPr>
          <a:xfrm>
            <a:off x="6811382" y="1699708"/>
            <a:ext cx="2915771" cy="382495"/>
          </a:xfrm>
          <a:prstGeom prst="rect">
            <a:avLst/>
          </a:prstGeom>
          <a:ln w="28574">
            <a:solidFill>
              <a:srgbClr val="653200"/>
            </a:solidFill>
          </a:ln>
        </p:spPr>
        <p:txBody>
          <a:bodyPr vert="horz" wrap="square" lIns="0" tIns="2241" rIns="0" bIns="0" rtlCol="0">
            <a:spAutoFit/>
          </a:bodyPr>
          <a:lstStyle/>
          <a:p>
            <a:pPr marL="286326">
              <a:spcBef>
                <a:spcPts val="18"/>
              </a:spcBef>
            </a:pPr>
            <a:r>
              <a:rPr sz="2471" spc="-4" dirty="0">
                <a:solidFill>
                  <a:srgbClr val="0000CC"/>
                </a:solidFill>
                <a:latin typeface="Times New Roman"/>
                <a:cs typeface="Times New Roman"/>
              </a:rPr>
              <a:t>Risk</a:t>
            </a:r>
            <a:r>
              <a:rPr sz="2471" spc="-18" dirty="0">
                <a:solidFill>
                  <a:srgbClr val="0000CC"/>
                </a:solidFill>
                <a:latin typeface="Times New Roman"/>
                <a:cs typeface="Times New Roman"/>
              </a:rPr>
              <a:t> </a:t>
            </a:r>
            <a:r>
              <a:rPr sz="2471" spc="-4" dirty="0">
                <a:solidFill>
                  <a:srgbClr val="0000CC"/>
                </a:solidFill>
                <a:latin typeface="Times New Roman"/>
                <a:cs typeface="Times New Roman"/>
              </a:rPr>
              <a:t>Identification</a:t>
            </a:r>
            <a:endParaRPr sz="2471">
              <a:latin typeface="Times New Roman"/>
              <a:cs typeface="Times New Roman"/>
            </a:endParaRPr>
          </a:p>
        </p:txBody>
      </p:sp>
      <p:sp>
        <p:nvSpPr>
          <p:cNvPr id="7" name="object 7"/>
          <p:cNvSpPr txBox="1"/>
          <p:nvPr/>
        </p:nvSpPr>
        <p:spPr>
          <a:xfrm>
            <a:off x="6811382" y="2273897"/>
            <a:ext cx="2915771" cy="382495"/>
          </a:xfrm>
          <a:prstGeom prst="rect">
            <a:avLst/>
          </a:prstGeom>
          <a:ln w="28574">
            <a:solidFill>
              <a:srgbClr val="653200"/>
            </a:solidFill>
          </a:ln>
        </p:spPr>
        <p:txBody>
          <a:bodyPr vert="horz" wrap="square" lIns="0" tIns="2241" rIns="0" bIns="0" rtlCol="0">
            <a:spAutoFit/>
          </a:bodyPr>
          <a:lstStyle/>
          <a:p>
            <a:pPr marL="582177">
              <a:spcBef>
                <a:spcPts val="18"/>
              </a:spcBef>
            </a:pPr>
            <a:r>
              <a:rPr sz="2471" spc="-4" dirty="0">
                <a:solidFill>
                  <a:srgbClr val="0000CC"/>
                </a:solidFill>
                <a:latin typeface="Times New Roman"/>
                <a:cs typeface="Times New Roman"/>
              </a:rPr>
              <a:t>Risk</a:t>
            </a:r>
            <a:r>
              <a:rPr sz="2471" spc="-9" dirty="0">
                <a:solidFill>
                  <a:srgbClr val="0000CC"/>
                </a:solidFill>
                <a:latin typeface="Times New Roman"/>
                <a:cs typeface="Times New Roman"/>
              </a:rPr>
              <a:t> </a:t>
            </a:r>
            <a:r>
              <a:rPr sz="2471" spc="-4" dirty="0">
                <a:solidFill>
                  <a:srgbClr val="0000CC"/>
                </a:solidFill>
                <a:latin typeface="Times New Roman"/>
                <a:cs typeface="Times New Roman"/>
              </a:rPr>
              <a:t>Analysis</a:t>
            </a:r>
            <a:endParaRPr sz="2471">
              <a:latin typeface="Times New Roman"/>
              <a:cs typeface="Times New Roman"/>
            </a:endParaRPr>
          </a:p>
        </p:txBody>
      </p:sp>
      <p:sp>
        <p:nvSpPr>
          <p:cNvPr id="8" name="object 8"/>
          <p:cNvSpPr txBox="1"/>
          <p:nvPr/>
        </p:nvSpPr>
        <p:spPr>
          <a:xfrm>
            <a:off x="6811382" y="2864223"/>
            <a:ext cx="2915771" cy="383627"/>
          </a:xfrm>
          <a:prstGeom prst="rect">
            <a:avLst/>
          </a:prstGeom>
          <a:ln w="28574">
            <a:solidFill>
              <a:srgbClr val="653200"/>
            </a:solidFill>
          </a:ln>
        </p:spPr>
        <p:txBody>
          <a:bodyPr vert="horz" wrap="square" lIns="0" tIns="3362" rIns="0" bIns="0" rtlCol="0">
            <a:spAutoFit/>
          </a:bodyPr>
          <a:lstStyle/>
          <a:p>
            <a:pPr marL="303696">
              <a:spcBef>
                <a:spcPts val="26"/>
              </a:spcBef>
            </a:pPr>
            <a:r>
              <a:rPr sz="2471" spc="-4" dirty="0">
                <a:solidFill>
                  <a:srgbClr val="0000CC"/>
                </a:solidFill>
                <a:latin typeface="Times New Roman"/>
                <a:cs typeface="Times New Roman"/>
              </a:rPr>
              <a:t>Risk</a:t>
            </a:r>
            <a:r>
              <a:rPr sz="2471" spc="-13" dirty="0">
                <a:solidFill>
                  <a:srgbClr val="0000CC"/>
                </a:solidFill>
                <a:latin typeface="Times New Roman"/>
                <a:cs typeface="Times New Roman"/>
              </a:rPr>
              <a:t> </a:t>
            </a:r>
            <a:r>
              <a:rPr sz="2471" spc="-4" dirty="0">
                <a:solidFill>
                  <a:srgbClr val="0000CC"/>
                </a:solidFill>
                <a:latin typeface="Times New Roman"/>
                <a:cs typeface="Times New Roman"/>
              </a:rPr>
              <a:t>Prioritization</a:t>
            </a:r>
            <a:endParaRPr sz="2471">
              <a:latin typeface="Times New Roman"/>
              <a:cs typeface="Times New Roman"/>
            </a:endParaRPr>
          </a:p>
        </p:txBody>
      </p:sp>
      <p:sp>
        <p:nvSpPr>
          <p:cNvPr id="9" name="object 9"/>
          <p:cNvSpPr txBox="1"/>
          <p:nvPr/>
        </p:nvSpPr>
        <p:spPr>
          <a:xfrm>
            <a:off x="6811382" y="3890234"/>
            <a:ext cx="2915771" cy="761030"/>
          </a:xfrm>
          <a:prstGeom prst="rect">
            <a:avLst/>
          </a:prstGeom>
          <a:ln w="28574">
            <a:solidFill>
              <a:srgbClr val="653200"/>
            </a:solidFill>
          </a:ln>
        </p:spPr>
        <p:txBody>
          <a:bodyPr vert="horz" wrap="square" lIns="0" tIns="560" rIns="0" bIns="0" rtlCol="0">
            <a:spAutoFit/>
          </a:bodyPr>
          <a:lstStyle/>
          <a:p>
            <a:pPr marL="899320" marR="306497" indent="-584978">
              <a:lnSpc>
                <a:spcPct val="100400"/>
              </a:lnSpc>
              <a:spcBef>
                <a:spcPts val="4"/>
              </a:spcBef>
            </a:pPr>
            <a:r>
              <a:rPr sz="2471" spc="-4" dirty="0">
                <a:solidFill>
                  <a:srgbClr val="0000CC"/>
                </a:solidFill>
                <a:latin typeface="Times New Roman"/>
                <a:cs typeface="Times New Roman"/>
              </a:rPr>
              <a:t>Risk</a:t>
            </a:r>
            <a:r>
              <a:rPr sz="2471" spc="-53" dirty="0">
                <a:solidFill>
                  <a:srgbClr val="0000CC"/>
                </a:solidFill>
                <a:latin typeface="Times New Roman"/>
                <a:cs typeface="Times New Roman"/>
              </a:rPr>
              <a:t> </a:t>
            </a:r>
            <a:r>
              <a:rPr sz="2471" spc="-9" dirty="0">
                <a:solidFill>
                  <a:srgbClr val="0000CC"/>
                </a:solidFill>
                <a:latin typeface="Times New Roman"/>
                <a:cs typeface="Times New Roman"/>
              </a:rPr>
              <a:t>Management  </a:t>
            </a:r>
            <a:r>
              <a:rPr sz="2471" spc="-4" dirty="0">
                <a:solidFill>
                  <a:srgbClr val="0000CC"/>
                </a:solidFill>
                <a:latin typeface="Times New Roman"/>
                <a:cs typeface="Times New Roman"/>
              </a:rPr>
              <a:t>Planning</a:t>
            </a:r>
            <a:endParaRPr sz="2471">
              <a:latin typeface="Times New Roman"/>
              <a:cs typeface="Times New Roman"/>
            </a:endParaRPr>
          </a:p>
        </p:txBody>
      </p:sp>
      <p:sp>
        <p:nvSpPr>
          <p:cNvPr id="10" name="object 10"/>
          <p:cNvSpPr txBox="1"/>
          <p:nvPr/>
        </p:nvSpPr>
        <p:spPr>
          <a:xfrm>
            <a:off x="6811382" y="4849009"/>
            <a:ext cx="2915771" cy="383627"/>
          </a:xfrm>
          <a:prstGeom prst="rect">
            <a:avLst/>
          </a:prstGeom>
          <a:ln w="28574">
            <a:solidFill>
              <a:srgbClr val="653200"/>
            </a:solidFill>
          </a:ln>
        </p:spPr>
        <p:txBody>
          <a:bodyPr vert="horz" wrap="square" lIns="0" tIns="3362" rIns="0" bIns="0" rtlCol="0">
            <a:spAutoFit/>
          </a:bodyPr>
          <a:lstStyle/>
          <a:p>
            <a:pPr marL="416321">
              <a:spcBef>
                <a:spcPts val="26"/>
              </a:spcBef>
            </a:pPr>
            <a:r>
              <a:rPr sz="2471" spc="-4" dirty="0">
                <a:solidFill>
                  <a:srgbClr val="0000CC"/>
                </a:solidFill>
                <a:latin typeface="Times New Roman"/>
                <a:cs typeface="Times New Roman"/>
              </a:rPr>
              <a:t>Risk</a:t>
            </a:r>
            <a:r>
              <a:rPr sz="2471" spc="-13" dirty="0">
                <a:solidFill>
                  <a:srgbClr val="0000CC"/>
                </a:solidFill>
                <a:latin typeface="Times New Roman"/>
                <a:cs typeface="Times New Roman"/>
              </a:rPr>
              <a:t> </a:t>
            </a:r>
            <a:r>
              <a:rPr sz="2471" spc="-4" dirty="0">
                <a:solidFill>
                  <a:srgbClr val="0000CC"/>
                </a:solidFill>
                <a:latin typeface="Times New Roman"/>
                <a:cs typeface="Times New Roman"/>
              </a:rPr>
              <a:t>Monitoring</a:t>
            </a:r>
            <a:endParaRPr sz="2471">
              <a:latin typeface="Times New Roman"/>
              <a:cs typeface="Times New Roman"/>
            </a:endParaRPr>
          </a:p>
        </p:txBody>
      </p:sp>
      <p:sp>
        <p:nvSpPr>
          <p:cNvPr id="11" name="object 11"/>
          <p:cNvSpPr txBox="1"/>
          <p:nvPr/>
        </p:nvSpPr>
        <p:spPr>
          <a:xfrm>
            <a:off x="6811382" y="5447403"/>
            <a:ext cx="2915771" cy="383627"/>
          </a:xfrm>
          <a:prstGeom prst="rect">
            <a:avLst/>
          </a:prstGeom>
          <a:ln w="28574">
            <a:solidFill>
              <a:srgbClr val="653200"/>
            </a:solidFill>
          </a:ln>
        </p:spPr>
        <p:txBody>
          <a:bodyPr vert="horz" wrap="square" lIns="0" tIns="3362" rIns="0" bIns="0" rtlCol="0">
            <a:spAutoFit/>
          </a:bodyPr>
          <a:lstStyle/>
          <a:p>
            <a:pPr marL="451620">
              <a:spcBef>
                <a:spcPts val="26"/>
              </a:spcBef>
            </a:pPr>
            <a:r>
              <a:rPr sz="2471" spc="-4" dirty="0">
                <a:solidFill>
                  <a:srgbClr val="0000CC"/>
                </a:solidFill>
                <a:latin typeface="Times New Roman"/>
                <a:cs typeface="Times New Roman"/>
              </a:rPr>
              <a:t>Risk</a:t>
            </a:r>
            <a:r>
              <a:rPr sz="2471" spc="-13" dirty="0">
                <a:solidFill>
                  <a:srgbClr val="0000CC"/>
                </a:solidFill>
                <a:latin typeface="Times New Roman"/>
                <a:cs typeface="Times New Roman"/>
              </a:rPr>
              <a:t> </a:t>
            </a:r>
            <a:r>
              <a:rPr sz="2471" spc="-4" dirty="0">
                <a:solidFill>
                  <a:srgbClr val="0000CC"/>
                </a:solidFill>
                <a:latin typeface="Times New Roman"/>
                <a:cs typeface="Times New Roman"/>
              </a:rPr>
              <a:t>Resolution</a:t>
            </a:r>
            <a:endParaRPr sz="2471">
              <a:latin typeface="Times New Roman"/>
              <a:cs typeface="Times New Roman"/>
            </a:endParaRPr>
          </a:p>
        </p:txBody>
      </p:sp>
      <p:sp>
        <p:nvSpPr>
          <p:cNvPr id="12" name="object 12"/>
          <p:cNvSpPr/>
          <p:nvPr/>
        </p:nvSpPr>
        <p:spPr>
          <a:xfrm>
            <a:off x="4284682" y="3127785"/>
            <a:ext cx="453278" cy="591671"/>
          </a:xfrm>
          <a:custGeom>
            <a:avLst/>
            <a:gdLst/>
            <a:ahLst/>
            <a:cxnLst/>
            <a:rect l="l" t="t" r="r" b="b"/>
            <a:pathLst>
              <a:path w="513714" h="670560">
                <a:moveTo>
                  <a:pt x="0" y="670559"/>
                </a:moveTo>
                <a:lnTo>
                  <a:pt x="513587" y="0"/>
                </a:lnTo>
              </a:path>
            </a:pathLst>
          </a:custGeom>
          <a:ln w="28574">
            <a:solidFill>
              <a:srgbClr val="FF0000"/>
            </a:solidFill>
          </a:ln>
        </p:spPr>
        <p:txBody>
          <a:bodyPr wrap="square" lIns="0" tIns="0" rIns="0" bIns="0" rtlCol="0"/>
          <a:lstStyle/>
          <a:p>
            <a:endParaRPr sz="1588"/>
          </a:p>
        </p:txBody>
      </p:sp>
      <p:sp>
        <p:nvSpPr>
          <p:cNvPr id="13" name="object 13"/>
          <p:cNvSpPr/>
          <p:nvPr/>
        </p:nvSpPr>
        <p:spPr>
          <a:xfrm>
            <a:off x="4284682" y="3981673"/>
            <a:ext cx="453278" cy="657785"/>
          </a:xfrm>
          <a:custGeom>
            <a:avLst/>
            <a:gdLst/>
            <a:ahLst/>
            <a:cxnLst/>
            <a:rect l="l" t="t" r="r" b="b"/>
            <a:pathLst>
              <a:path w="513714" h="745489">
                <a:moveTo>
                  <a:pt x="0" y="0"/>
                </a:moveTo>
                <a:lnTo>
                  <a:pt x="513587" y="745235"/>
                </a:lnTo>
              </a:path>
            </a:pathLst>
          </a:custGeom>
          <a:ln w="28574">
            <a:solidFill>
              <a:srgbClr val="FF0000"/>
            </a:solidFill>
          </a:ln>
        </p:spPr>
        <p:txBody>
          <a:bodyPr wrap="square" lIns="0" tIns="0" rIns="0" bIns="0" rtlCol="0"/>
          <a:lstStyle/>
          <a:p>
            <a:endParaRPr sz="1588"/>
          </a:p>
        </p:txBody>
      </p:sp>
      <p:sp>
        <p:nvSpPr>
          <p:cNvPr id="14" name="object 14"/>
          <p:cNvSpPr/>
          <p:nvPr/>
        </p:nvSpPr>
        <p:spPr>
          <a:xfrm>
            <a:off x="6032798" y="1878553"/>
            <a:ext cx="778809" cy="853888"/>
          </a:xfrm>
          <a:custGeom>
            <a:avLst/>
            <a:gdLst/>
            <a:ahLst/>
            <a:cxnLst/>
            <a:rect l="l" t="t" r="r" b="b"/>
            <a:pathLst>
              <a:path w="882650" h="967739">
                <a:moveTo>
                  <a:pt x="0" y="967739"/>
                </a:moveTo>
                <a:lnTo>
                  <a:pt x="882395" y="0"/>
                </a:lnTo>
              </a:path>
            </a:pathLst>
          </a:custGeom>
          <a:ln w="28574">
            <a:solidFill>
              <a:srgbClr val="FF0000"/>
            </a:solidFill>
          </a:ln>
        </p:spPr>
        <p:txBody>
          <a:bodyPr wrap="square" lIns="0" tIns="0" rIns="0" bIns="0" rtlCol="0"/>
          <a:lstStyle/>
          <a:p>
            <a:endParaRPr sz="1588"/>
          </a:p>
        </p:txBody>
      </p:sp>
      <p:sp>
        <p:nvSpPr>
          <p:cNvPr id="15" name="object 15"/>
          <p:cNvSpPr/>
          <p:nvPr/>
        </p:nvSpPr>
        <p:spPr>
          <a:xfrm>
            <a:off x="6032798" y="2468879"/>
            <a:ext cx="778809" cy="263899"/>
          </a:xfrm>
          <a:custGeom>
            <a:avLst/>
            <a:gdLst/>
            <a:ahLst/>
            <a:cxnLst/>
            <a:rect l="l" t="t" r="r" b="b"/>
            <a:pathLst>
              <a:path w="882650" h="299085">
                <a:moveTo>
                  <a:pt x="0" y="298703"/>
                </a:moveTo>
                <a:lnTo>
                  <a:pt x="882395" y="0"/>
                </a:lnTo>
              </a:path>
            </a:pathLst>
          </a:custGeom>
          <a:ln w="28574">
            <a:solidFill>
              <a:srgbClr val="FF0000"/>
            </a:solidFill>
          </a:ln>
        </p:spPr>
        <p:txBody>
          <a:bodyPr wrap="square" lIns="0" tIns="0" rIns="0" bIns="0" rtlCol="0"/>
          <a:lstStyle/>
          <a:p>
            <a:endParaRPr sz="1588"/>
          </a:p>
        </p:txBody>
      </p:sp>
      <p:sp>
        <p:nvSpPr>
          <p:cNvPr id="16" name="object 16"/>
          <p:cNvSpPr/>
          <p:nvPr/>
        </p:nvSpPr>
        <p:spPr>
          <a:xfrm>
            <a:off x="6020696" y="2747233"/>
            <a:ext cx="777688" cy="327212"/>
          </a:xfrm>
          <a:custGeom>
            <a:avLst/>
            <a:gdLst/>
            <a:ahLst/>
            <a:cxnLst/>
            <a:rect l="l" t="t" r="r" b="b"/>
            <a:pathLst>
              <a:path w="881379" h="370839">
                <a:moveTo>
                  <a:pt x="0" y="0"/>
                </a:moveTo>
                <a:lnTo>
                  <a:pt x="880871" y="370331"/>
                </a:lnTo>
              </a:path>
            </a:pathLst>
          </a:custGeom>
          <a:ln w="28574">
            <a:solidFill>
              <a:srgbClr val="FF0000"/>
            </a:solidFill>
          </a:ln>
        </p:spPr>
        <p:txBody>
          <a:bodyPr wrap="square" lIns="0" tIns="0" rIns="0" bIns="0" rtlCol="0"/>
          <a:lstStyle/>
          <a:p>
            <a:endParaRPr sz="1588"/>
          </a:p>
        </p:txBody>
      </p:sp>
      <p:sp>
        <p:nvSpPr>
          <p:cNvPr id="17" name="object 17"/>
          <p:cNvSpPr/>
          <p:nvPr/>
        </p:nvSpPr>
        <p:spPr>
          <a:xfrm>
            <a:off x="6032798" y="4243892"/>
            <a:ext cx="778809" cy="593351"/>
          </a:xfrm>
          <a:custGeom>
            <a:avLst/>
            <a:gdLst/>
            <a:ahLst/>
            <a:cxnLst/>
            <a:rect l="l" t="t" r="r" b="b"/>
            <a:pathLst>
              <a:path w="882650" h="672464">
                <a:moveTo>
                  <a:pt x="0" y="672083"/>
                </a:moveTo>
                <a:lnTo>
                  <a:pt x="882395" y="0"/>
                </a:lnTo>
              </a:path>
            </a:pathLst>
          </a:custGeom>
          <a:ln w="28574">
            <a:solidFill>
              <a:srgbClr val="FF0000"/>
            </a:solidFill>
          </a:ln>
        </p:spPr>
        <p:txBody>
          <a:bodyPr wrap="square" lIns="0" tIns="0" rIns="0" bIns="0" rtlCol="0"/>
          <a:lstStyle/>
          <a:p>
            <a:endParaRPr sz="1588"/>
          </a:p>
        </p:txBody>
      </p:sp>
      <p:sp>
        <p:nvSpPr>
          <p:cNvPr id="18" name="object 18"/>
          <p:cNvSpPr/>
          <p:nvPr/>
        </p:nvSpPr>
        <p:spPr>
          <a:xfrm>
            <a:off x="6032798" y="4836907"/>
            <a:ext cx="778809" cy="196663"/>
          </a:xfrm>
          <a:custGeom>
            <a:avLst/>
            <a:gdLst/>
            <a:ahLst/>
            <a:cxnLst/>
            <a:rect l="l" t="t" r="r" b="b"/>
            <a:pathLst>
              <a:path w="882650" h="222885">
                <a:moveTo>
                  <a:pt x="0" y="0"/>
                </a:moveTo>
                <a:lnTo>
                  <a:pt x="882395" y="222503"/>
                </a:lnTo>
              </a:path>
            </a:pathLst>
          </a:custGeom>
          <a:ln w="28574">
            <a:solidFill>
              <a:srgbClr val="FF0000"/>
            </a:solidFill>
          </a:ln>
        </p:spPr>
        <p:txBody>
          <a:bodyPr wrap="square" lIns="0" tIns="0" rIns="0" bIns="0" rtlCol="0"/>
          <a:lstStyle/>
          <a:p>
            <a:endParaRPr sz="1588"/>
          </a:p>
        </p:txBody>
      </p:sp>
      <p:sp>
        <p:nvSpPr>
          <p:cNvPr id="19" name="object 19"/>
          <p:cNvSpPr/>
          <p:nvPr/>
        </p:nvSpPr>
        <p:spPr>
          <a:xfrm>
            <a:off x="6032798" y="4836906"/>
            <a:ext cx="778809" cy="788333"/>
          </a:xfrm>
          <a:custGeom>
            <a:avLst/>
            <a:gdLst/>
            <a:ahLst/>
            <a:cxnLst/>
            <a:rect l="l" t="t" r="r" b="b"/>
            <a:pathLst>
              <a:path w="882650" h="893445">
                <a:moveTo>
                  <a:pt x="0" y="0"/>
                </a:moveTo>
                <a:lnTo>
                  <a:pt x="882395" y="893063"/>
                </a:lnTo>
              </a:path>
            </a:pathLst>
          </a:custGeom>
          <a:ln w="28574">
            <a:solidFill>
              <a:srgbClr val="FF0000"/>
            </a:solidFill>
          </a:ln>
        </p:spPr>
        <p:txBody>
          <a:bodyPr wrap="square" lIns="0" tIns="0" rIns="0" bIns="0" rtlCol="0"/>
          <a:lstStyle/>
          <a:p>
            <a:endParaRPr sz="1588"/>
          </a:p>
        </p:txBody>
      </p:sp>
      <p:sp>
        <p:nvSpPr>
          <p:cNvPr id="20" name="object 20"/>
          <p:cNvSpPr txBox="1"/>
          <p:nvPr/>
        </p:nvSpPr>
        <p:spPr>
          <a:xfrm>
            <a:off x="2333059" y="1377875"/>
            <a:ext cx="3804957" cy="390982"/>
          </a:xfrm>
          <a:prstGeom prst="rect">
            <a:avLst/>
          </a:prstGeom>
        </p:spPr>
        <p:txBody>
          <a:bodyPr vert="horz" wrap="square" lIns="0" tIns="10646" rIns="0" bIns="0" rtlCol="0">
            <a:spAutoFit/>
          </a:bodyPr>
          <a:lstStyle/>
          <a:p>
            <a:pPr marL="11206">
              <a:spcBef>
                <a:spcPts val="84"/>
              </a:spcBef>
            </a:pPr>
            <a:r>
              <a:rPr sz="2471" b="1" dirty="0">
                <a:solidFill>
                  <a:srgbClr val="CC0000"/>
                </a:solidFill>
                <a:latin typeface="Times New Roman"/>
                <a:cs typeface="Times New Roman"/>
              </a:rPr>
              <a:t>Risk </a:t>
            </a:r>
            <a:r>
              <a:rPr sz="2471" b="1" spc="-4" dirty="0">
                <a:solidFill>
                  <a:srgbClr val="CC0000"/>
                </a:solidFill>
                <a:latin typeface="Times New Roman"/>
                <a:cs typeface="Times New Roman"/>
              </a:rPr>
              <a:t>Management</a:t>
            </a:r>
            <a:r>
              <a:rPr sz="2471" b="1" spc="-53" dirty="0">
                <a:solidFill>
                  <a:srgbClr val="CC0000"/>
                </a:solidFill>
                <a:latin typeface="Times New Roman"/>
                <a:cs typeface="Times New Roman"/>
              </a:rPr>
              <a:t> </a:t>
            </a:r>
            <a:r>
              <a:rPr sz="2471" b="1" spc="-4" dirty="0">
                <a:solidFill>
                  <a:srgbClr val="CC0000"/>
                </a:solidFill>
                <a:latin typeface="Times New Roman"/>
                <a:cs typeface="Times New Roman"/>
              </a:rPr>
              <a:t>Activities</a:t>
            </a:r>
            <a:endParaRPr sz="2471">
              <a:latin typeface="Times New Roman"/>
              <a:cs typeface="Times New Roman"/>
            </a:endParaRPr>
          </a:p>
        </p:txBody>
      </p:sp>
      <p:sp>
        <p:nvSpPr>
          <p:cNvPr id="21" name="object 21"/>
          <p:cNvSpPr txBox="1"/>
          <p:nvPr/>
        </p:nvSpPr>
        <p:spPr>
          <a:xfrm>
            <a:off x="2701508" y="5223558"/>
            <a:ext cx="2754406" cy="664396"/>
          </a:xfrm>
          <a:prstGeom prst="rect">
            <a:avLst/>
          </a:prstGeom>
        </p:spPr>
        <p:txBody>
          <a:bodyPr vert="horz" wrap="square" lIns="0" tIns="22971" rIns="0" bIns="0" rtlCol="0">
            <a:spAutoFit/>
          </a:bodyPr>
          <a:lstStyle/>
          <a:p>
            <a:pPr marL="853934" marR="4483" indent="-843288">
              <a:lnSpc>
                <a:spcPts val="2532"/>
              </a:lnSpc>
              <a:spcBef>
                <a:spcPts val="180"/>
              </a:spcBef>
            </a:pPr>
            <a:r>
              <a:rPr sz="2118" spc="-4" dirty="0">
                <a:latin typeface="Times New Roman"/>
                <a:cs typeface="Times New Roman"/>
              </a:rPr>
              <a:t>Fig. 9: Risk Management  Activities</a:t>
            </a:r>
            <a:endParaRPr sz="2118">
              <a:latin typeface="Times New Roman"/>
              <a:cs typeface="Times New Roman"/>
            </a:endParaRPr>
          </a:p>
        </p:txBody>
      </p:sp>
      <p:sp>
        <p:nvSpPr>
          <p:cNvPr id="22" name="object 22"/>
          <p:cNvSpPr txBox="1">
            <a:spLocks noGrp="1"/>
          </p:cNvSpPr>
          <p:nvPr>
            <p:ph type="title"/>
          </p:nvPr>
        </p:nvSpPr>
        <p:spPr>
          <a:xfrm>
            <a:off x="962526" y="566430"/>
            <a:ext cx="72456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23" name="object 23"/>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24" name="object 24"/>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190</a:t>
            </a:r>
            <a:endParaRPr sz="1235">
              <a:latin typeface="Arial"/>
              <a:cs typeface="Arial"/>
            </a:endParaRPr>
          </a:p>
        </p:txBody>
      </p:sp>
    </p:spTree>
    <p:extLst>
      <p:ext uri="{BB962C8B-B14F-4D97-AF65-F5344CB8AC3E}">
        <p14:creationId xmlns:p14="http://schemas.microsoft.com/office/powerpoint/2010/main" val="160518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633369"/>
            <a:ext cx="7546041" cy="4444837"/>
          </a:xfrm>
          <a:prstGeom prst="rect">
            <a:avLst/>
          </a:prstGeom>
        </p:spPr>
        <p:txBody>
          <a:bodyPr vert="horz" wrap="square" lIns="0" tIns="11206" rIns="0" bIns="0" rtlCol="0">
            <a:spAutoFit/>
          </a:bodyPr>
          <a:lstStyle/>
          <a:p>
            <a:pPr marL="130555" marR="175942">
              <a:spcBef>
                <a:spcPts val="88"/>
              </a:spcBef>
              <a:tabLst>
                <a:tab pos="716654" algn="l"/>
                <a:tab pos="2013244" algn="l"/>
                <a:tab pos="2486718" algn="l"/>
                <a:tab pos="2975881" algn="l"/>
                <a:tab pos="4387897" algn="l"/>
                <a:tab pos="4764435" algn="l"/>
                <a:tab pos="5434582" algn="l"/>
                <a:tab pos="5795991" algn="l"/>
              </a:tabLst>
            </a:pPr>
            <a:r>
              <a:rPr sz="2294" spc="4" dirty="0">
                <a:solidFill>
                  <a:srgbClr val="CC6500"/>
                </a:solidFill>
                <a:latin typeface="Times New Roman"/>
                <a:cs typeface="Times New Roman"/>
              </a:rPr>
              <a:t>T</a:t>
            </a:r>
            <a:r>
              <a:rPr sz="2294" spc="-9" dirty="0">
                <a:solidFill>
                  <a:srgbClr val="CC6500"/>
                </a:solidFill>
                <a:latin typeface="Times New Roman"/>
                <a:cs typeface="Times New Roman"/>
              </a:rPr>
              <a:t>h</a:t>
            </a:r>
            <a:r>
              <a:rPr sz="2294" dirty="0">
                <a:solidFill>
                  <a:srgbClr val="CC6500"/>
                </a:solidFill>
                <a:latin typeface="Times New Roman"/>
                <a:cs typeface="Times New Roman"/>
              </a:rPr>
              <a:t>e	</a:t>
            </a:r>
            <a:r>
              <a:rPr sz="2294" spc="4" dirty="0">
                <a:solidFill>
                  <a:srgbClr val="CC6500"/>
                </a:solidFill>
                <a:latin typeface="Times New Roman"/>
                <a:cs typeface="Times New Roman"/>
              </a:rPr>
              <a:t>p</a:t>
            </a:r>
            <a:r>
              <a:rPr sz="2294" spc="-18" dirty="0">
                <a:solidFill>
                  <a:srgbClr val="CC6500"/>
                </a:solidFill>
                <a:latin typeface="Times New Roman"/>
                <a:cs typeface="Times New Roman"/>
              </a:rPr>
              <a:t>r</a:t>
            </a:r>
            <a:r>
              <a:rPr sz="2294" spc="4" dirty="0">
                <a:solidFill>
                  <a:srgbClr val="CC6500"/>
                </a:solidFill>
                <a:latin typeface="Times New Roman"/>
                <a:cs typeface="Times New Roman"/>
              </a:rPr>
              <a:t>o</a:t>
            </a:r>
            <a:r>
              <a:rPr sz="2294" spc="-4" dirty="0">
                <a:solidFill>
                  <a:srgbClr val="CC6500"/>
                </a:solidFill>
                <a:latin typeface="Times New Roman"/>
                <a:cs typeface="Times New Roman"/>
              </a:rPr>
              <a:t>c</a:t>
            </a:r>
            <a:r>
              <a:rPr sz="2294" spc="-18" dirty="0">
                <a:solidFill>
                  <a:srgbClr val="CC6500"/>
                </a:solidFill>
                <a:latin typeface="Times New Roman"/>
                <a:cs typeface="Times New Roman"/>
              </a:rPr>
              <a:t>e</a:t>
            </a:r>
            <a:r>
              <a:rPr sz="2294" spc="4" dirty="0">
                <a:solidFill>
                  <a:srgbClr val="CC6500"/>
                </a:solidFill>
                <a:latin typeface="Times New Roman"/>
                <a:cs typeface="Times New Roman"/>
              </a:rPr>
              <a:t>du</a:t>
            </a:r>
            <a:r>
              <a:rPr sz="2294" spc="-18" dirty="0">
                <a:solidFill>
                  <a:srgbClr val="CC6500"/>
                </a:solidFill>
                <a:latin typeface="Times New Roman"/>
                <a:cs typeface="Times New Roman"/>
              </a:rPr>
              <a:t>r</a:t>
            </a:r>
            <a:r>
              <a:rPr sz="2294" dirty="0">
                <a:solidFill>
                  <a:srgbClr val="CC6500"/>
                </a:solidFill>
                <a:latin typeface="Times New Roman"/>
                <a:cs typeface="Times New Roman"/>
              </a:rPr>
              <a:t>e	</a:t>
            </a:r>
            <a:r>
              <a:rPr sz="2294" spc="-4" dirty="0">
                <a:solidFill>
                  <a:srgbClr val="CC6500"/>
                </a:solidFill>
                <a:latin typeface="Times New Roman"/>
                <a:cs typeface="Times New Roman"/>
              </a:rPr>
              <a:t>f</a:t>
            </a:r>
            <a:r>
              <a:rPr sz="2294" spc="-9" dirty="0">
                <a:solidFill>
                  <a:srgbClr val="CC6500"/>
                </a:solidFill>
                <a:latin typeface="Times New Roman"/>
                <a:cs typeface="Times New Roman"/>
              </a:rPr>
              <a:t>o</a:t>
            </a:r>
            <a:r>
              <a:rPr sz="2294" dirty="0">
                <a:solidFill>
                  <a:srgbClr val="CC6500"/>
                </a:solidFill>
                <a:latin typeface="Times New Roman"/>
                <a:cs typeface="Times New Roman"/>
              </a:rPr>
              <a:t>r	</a:t>
            </a:r>
            <a:r>
              <a:rPr sz="2294" spc="-4" dirty="0">
                <a:solidFill>
                  <a:srgbClr val="CC6500"/>
                </a:solidFill>
                <a:latin typeface="Times New Roman"/>
                <a:cs typeface="Times New Roman"/>
              </a:rPr>
              <a:t>t</a:t>
            </a:r>
            <a:r>
              <a:rPr sz="2294" spc="-9" dirty="0">
                <a:solidFill>
                  <a:srgbClr val="CC6500"/>
                </a:solidFill>
                <a:latin typeface="Times New Roman"/>
                <a:cs typeface="Times New Roman"/>
              </a:rPr>
              <a:t>h</a:t>
            </a:r>
            <a:r>
              <a:rPr sz="2294" dirty="0">
                <a:solidFill>
                  <a:srgbClr val="CC6500"/>
                </a:solidFill>
                <a:latin typeface="Times New Roman"/>
                <a:cs typeface="Times New Roman"/>
              </a:rPr>
              <a:t>e	</a:t>
            </a:r>
            <a:r>
              <a:rPr sz="2294" spc="-4" dirty="0">
                <a:solidFill>
                  <a:srgbClr val="CC6500"/>
                </a:solidFill>
                <a:latin typeface="Times New Roman"/>
                <a:cs typeface="Times New Roman"/>
              </a:rPr>
              <a:t>calc</a:t>
            </a:r>
            <a:r>
              <a:rPr sz="2294" spc="4" dirty="0">
                <a:solidFill>
                  <a:srgbClr val="CC6500"/>
                </a:solidFill>
                <a:latin typeface="Times New Roman"/>
                <a:cs typeface="Times New Roman"/>
              </a:rPr>
              <a:t>u</a:t>
            </a:r>
            <a:r>
              <a:rPr sz="2294" spc="-4" dirty="0">
                <a:solidFill>
                  <a:srgbClr val="CC6500"/>
                </a:solidFill>
                <a:latin typeface="Times New Roman"/>
                <a:cs typeface="Times New Roman"/>
              </a:rPr>
              <a:t>lati</a:t>
            </a:r>
            <a:r>
              <a:rPr sz="2294" spc="4" dirty="0">
                <a:solidFill>
                  <a:srgbClr val="CC6500"/>
                </a:solidFill>
                <a:latin typeface="Times New Roman"/>
                <a:cs typeface="Times New Roman"/>
              </a:rPr>
              <a:t>o</a:t>
            </a:r>
            <a:r>
              <a:rPr sz="2294" dirty="0">
                <a:solidFill>
                  <a:srgbClr val="CC6500"/>
                </a:solidFill>
                <a:latin typeface="Times New Roman"/>
                <a:cs typeface="Times New Roman"/>
              </a:rPr>
              <a:t>n	</a:t>
            </a:r>
            <a:r>
              <a:rPr sz="2294" spc="4" dirty="0">
                <a:solidFill>
                  <a:srgbClr val="CC6500"/>
                </a:solidFill>
                <a:latin typeface="Times New Roman"/>
                <a:cs typeface="Times New Roman"/>
              </a:rPr>
              <a:t>o</a:t>
            </a:r>
            <a:r>
              <a:rPr sz="2294" dirty="0">
                <a:solidFill>
                  <a:srgbClr val="CC6500"/>
                </a:solidFill>
                <a:latin typeface="Times New Roman"/>
                <a:cs typeface="Times New Roman"/>
              </a:rPr>
              <a:t>f	UFP	</a:t>
            </a:r>
            <a:r>
              <a:rPr sz="2294" spc="-4" dirty="0">
                <a:solidFill>
                  <a:srgbClr val="CC6500"/>
                </a:solidFill>
                <a:latin typeface="Times New Roman"/>
                <a:cs typeface="Times New Roman"/>
              </a:rPr>
              <a:t>i</a:t>
            </a:r>
            <a:r>
              <a:rPr sz="2294" dirty="0">
                <a:solidFill>
                  <a:srgbClr val="CC6500"/>
                </a:solidFill>
                <a:latin typeface="Times New Roman"/>
                <a:cs typeface="Times New Roman"/>
              </a:rPr>
              <a:t>n	</a:t>
            </a:r>
            <a:r>
              <a:rPr sz="2294" spc="-9" dirty="0">
                <a:solidFill>
                  <a:srgbClr val="CC6500"/>
                </a:solidFill>
                <a:latin typeface="Times New Roman"/>
                <a:cs typeface="Times New Roman"/>
              </a:rPr>
              <a:t>m</a:t>
            </a:r>
            <a:r>
              <a:rPr sz="2294" spc="-4" dirty="0">
                <a:solidFill>
                  <a:srgbClr val="CC6500"/>
                </a:solidFill>
                <a:latin typeface="Times New Roman"/>
                <a:cs typeface="Times New Roman"/>
              </a:rPr>
              <a:t>at</a:t>
            </a:r>
            <a:r>
              <a:rPr sz="2294" spc="4" dirty="0">
                <a:solidFill>
                  <a:srgbClr val="CC6500"/>
                </a:solidFill>
                <a:latin typeface="Times New Roman"/>
                <a:cs typeface="Times New Roman"/>
              </a:rPr>
              <a:t>h</a:t>
            </a:r>
            <a:r>
              <a:rPr sz="2294" spc="-4" dirty="0">
                <a:solidFill>
                  <a:srgbClr val="CC6500"/>
                </a:solidFill>
                <a:latin typeface="Times New Roman"/>
                <a:cs typeface="Times New Roman"/>
              </a:rPr>
              <a:t>e</a:t>
            </a:r>
            <a:r>
              <a:rPr sz="2294" spc="-9" dirty="0">
                <a:solidFill>
                  <a:srgbClr val="CC6500"/>
                </a:solidFill>
                <a:latin typeface="Times New Roman"/>
                <a:cs typeface="Times New Roman"/>
              </a:rPr>
              <a:t>m</a:t>
            </a:r>
            <a:r>
              <a:rPr sz="2294" spc="-4" dirty="0">
                <a:solidFill>
                  <a:srgbClr val="CC6500"/>
                </a:solidFill>
                <a:latin typeface="Times New Roman"/>
                <a:cs typeface="Times New Roman"/>
              </a:rPr>
              <a:t>atica</a:t>
            </a:r>
            <a:r>
              <a:rPr sz="2294" dirty="0">
                <a:solidFill>
                  <a:srgbClr val="CC6500"/>
                </a:solidFill>
                <a:latin typeface="Times New Roman"/>
                <a:cs typeface="Times New Roman"/>
              </a:rPr>
              <a:t>l  form </a:t>
            </a:r>
            <a:r>
              <a:rPr sz="2294" spc="-4" dirty="0">
                <a:solidFill>
                  <a:srgbClr val="CC6500"/>
                </a:solidFill>
                <a:latin typeface="Times New Roman"/>
                <a:cs typeface="Times New Roman"/>
              </a:rPr>
              <a:t>is </a:t>
            </a:r>
            <a:r>
              <a:rPr sz="2294" dirty="0">
                <a:solidFill>
                  <a:srgbClr val="CC6500"/>
                </a:solidFill>
                <a:latin typeface="Times New Roman"/>
                <a:cs typeface="Times New Roman"/>
              </a:rPr>
              <a:t>given</a:t>
            </a:r>
            <a:r>
              <a:rPr sz="2294" spc="-22" dirty="0">
                <a:solidFill>
                  <a:srgbClr val="CC6500"/>
                </a:solidFill>
                <a:latin typeface="Times New Roman"/>
                <a:cs typeface="Times New Roman"/>
              </a:rPr>
              <a:t> </a:t>
            </a:r>
            <a:r>
              <a:rPr sz="2294" spc="-4" dirty="0">
                <a:solidFill>
                  <a:srgbClr val="CC6500"/>
                </a:solidFill>
                <a:latin typeface="Times New Roman"/>
                <a:cs typeface="Times New Roman"/>
              </a:rPr>
              <a:t>below:</a:t>
            </a:r>
            <a:endParaRPr sz="2294" dirty="0">
              <a:latin typeface="Times New Roman"/>
              <a:cs typeface="Times New Roman"/>
            </a:endParaRPr>
          </a:p>
          <a:p>
            <a:pPr marR="572651" algn="ctr">
              <a:lnSpc>
                <a:spcPts val="1579"/>
              </a:lnSpc>
              <a:spcBef>
                <a:spcPts val="1421"/>
              </a:spcBef>
              <a:tabLst>
                <a:tab pos="603469" algn="l"/>
              </a:tabLst>
            </a:pPr>
            <a:r>
              <a:rPr sz="2294" spc="4" dirty="0">
                <a:latin typeface="Times New Roman"/>
                <a:cs typeface="Times New Roman"/>
              </a:rPr>
              <a:t>5	3</a:t>
            </a:r>
            <a:endParaRPr sz="2294" dirty="0">
              <a:latin typeface="Times New Roman"/>
              <a:cs typeface="Times New Roman"/>
            </a:endParaRPr>
          </a:p>
          <a:p>
            <a:pPr marR="994015" algn="ctr">
              <a:lnSpc>
                <a:spcPts val="5920"/>
              </a:lnSpc>
            </a:pPr>
            <a:r>
              <a:rPr sz="3927" i="1" spc="18" dirty="0">
                <a:latin typeface="Times New Roman"/>
                <a:cs typeface="Times New Roman"/>
              </a:rPr>
              <a:t>UFP</a:t>
            </a:r>
            <a:r>
              <a:rPr sz="3927" i="1" spc="-13" dirty="0">
                <a:latin typeface="Times New Roman"/>
                <a:cs typeface="Times New Roman"/>
              </a:rPr>
              <a:t> </a:t>
            </a:r>
            <a:r>
              <a:rPr sz="3927" spc="18" dirty="0">
                <a:latin typeface="Symbol"/>
                <a:cs typeface="Symbol"/>
              </a:rPr>
              <a:t></a:t>
            </a:r>
            <a:r>
              <a:rPr sz="3927" spc="-101" dirty="0">
                <a:latin typeface="Times New Roman"/>
                <a:cs typeface="Times New Roman"/>
              </a:rPr>
              <a:t> </a:t>
            </a:r>
            <a:r>
              <a:rPr sz="8868" spc="284" baseline="-8706" dirty="0">
                <a:latin typeface="Verdana"/>
                <a:cs typeface="Verdana"/>
              </a:rPr>
              <a:t>∑∑</a:t>
            </a:r>
            <a:r>
              <a:rPr sz="8868" spc="-2230" baseline="-8706" dirty="0">
                <a:latin typeface="Verdana"/>
                <a:cs typeface="Verdana"/>
              </a:rPr>
              <a:t> </a:t>
            </a:r>
            <a:r>
              <a:rPr sz="3927" i="1" spc="75" dirty="0">
                <a:latin typeface="Times New Roman"/>
                <a:cs typeface="Times New Roman"/>
              </a:rPr>
              <a:t>Z</a:t>
            </a:r>
            <a:r>
              <a:rPr sz="3441" i="1" spc="112" baseline="-23504" dirty="0">
                <a:latin typeface="Times New Roman"/>
                <a:cs typeface="Times New Roman"/>
              </a:rPr>
              <a:t>ij</a:t>
            </a:r>
            <a:r>
              <a:rPr sz="3441" i="1" spc="-291" baseline="-23504" dirty="0">
                <a:latin typeface="Times New Roman"/>
                <a:cs typeface="Times New Roman"/>
              </a:rPr>
              <a:t> </a:t>
            </a:r>
            <a:r>
              <a:rPr sz="3927" i="1" spc="-53" dirty="0">
                <a:latin typeface="Times New Roman"/>
                <a:cs typeface="Times New Roman"/>
              </a:rPr>
              <a:t>w</a:t>
            </a:r>
            <a:r>
              <a:rPr sz="3441" i="1" spc="-79" baseline="-23504" dirty="0">
                <a:latin typeface="Times New Roman"/>
                <a:cs typeface="Times New Roman"/>
              </a:rPr>
              <a:t>ij</a:t>
            </a:r>
            <a:endParaRPr sz="3441" baseline="-23504" dirty="0">
              <a:latin typeface="Times New Roman"/>
              <a:cs typeface="Times New Roman"/>
            </a:endParaRPr>
          </a:p>
          <a:p>
            <a:pPr marR="506533" algn="ctr">
              <a:spcBef>
                <a:spcPts val="304"/>
              </a:spcBef>
              <a:tabLst>
                <a:tab pos="572651" algn="l"/>
              </a:tabLst>
            </a:pPr>
            <a:r>
              <a:rPr sz="2294" i="1" spc="22" dirty="0">
                <a:latin typeface="Times New Roman"/>
                <a:cs typeface="Times New Roman"/>
              </a:rPr>
              <a:t>i</a:t>
            </a:r>
            <a:r>
              <a:rPr sz="2294" spc="22" dirty="0">
                <a:latin typeface="Symbol"/>
                <a:cs typeface="Symbol"/>
              </a:rPr>
              <a:t></a:t>
            </a:r>
            <a:r>
              <a:rPr sz="2294" spc="22" dirty="0">
                <a:latin typeface="Times New Roman"/>
                <a:cs typeface="Times New Roman"/>
              </a:rPr>
              <a:t>1	</a:t>
            </a:r>
            <a:r>
              <a:rPr sz="2294" i="1" spc="4" dirty="0">
                <a:latin typeface="Times New Roman"/>
                <a:cs typeface="Times New Roman"/>
              </a:rPr>
              <a:t>J</a:t>
            </a:r>
            <a:r>
              <a:rPr sz="2294" i="1" spc="-168" dirty="0">
                <a:latin typeface="Times New Roman"/>
                <a:cs typeface="Times New Roman"/>
              </a:rPr>
              <a:t> </a:t>
            </a:r>
            <a:r>
              <a:rPr sz="2294" spc="-57" dirty="0">
                <a:latin typeface="Symbol"/>
                <a:cs typeface="Symbol"/>
              </a:rPr>
              <a:t></a:t>
            </a:r>
            <a:r>
              <a:rPr sz="2294" spc="-57" dirty="0">
                <a:latin typeface="Times New Roman"/>
                <a:cs typeface="Times New Roman"/>
              </a:rPr>
              <a:t>1</a:t>
            </a:r>
            <a:endParaRPr sz="2294" dirty="0">
              <a:latin typeface="Times New Roman"/>
              <a:cs typeface="Times New Roman"/>
            </a:endParaRPr>
          </a:p>
          <a:p>
            <a:pPr marL="63317">
              <a:spcBef>
                <a:spcPts val="1571"/>
              </a:spcBef>
            </a:pPr>
            <a:r>
              <a:rPr sz="2206" spc="-4" dirty="0">
                <a:solidFill>
                  <a:srgbClr val="653200"/>
                </a:solidFill>
                <a:latin typeface="Times New Roman"/>
                <a:cs typeface="Times New Roman"/>
              </a:rPr>
              <a:t>Where i </a:t>
            </a:r>
            <a:r>
              <a:rPr sz="2206" dirty="0">
                <a:solidFill>
                  <a:srgbClr val="653200"/>
                </a:solidFill>
                <a:latin typeface="Times New Roman"/>
                <a:cs typeface="Times New Roman"/>
              </a:rPr>
              <a:t>indicate the </a:t>
            </a:r>
            <a:r>
              <a:rPr sz="2206" spc="-4" dirty="0">
                <a:solidFill>
                  <a:srgbClr val="653200"/>
                </a:solidFill>
                <a:latin typeface="Times New Roman"/>
                <a:cs typeface="Times New Roman"/>
              </a:rPr>
              <a:t>row and j </a:t>
            </a:r>
            <a:r>
              <a:rPr sz="2206" dirty="0">
                <a:solidFill>
                  <a:srgbClr val="653200"/>
                </a:solidFill>
                <a:latin typeface="Times New Roman"/>
                <a:cs typeface="Times New Roman"/>
              </a:rPr>
              <a:t>indicates the </a:t>
            </a:r>
            <a:r>
              <a:rPr sz="2206" spc="-4" dirty="0">
                <a:solidFill>
                  <a:srgbClr val="653200"/>
                </a:solidFill>
                <a:latin typeface="Times New Roman"/>
                <a:cs typeface="Times New Roman"/>
              </a:rPr>
              <a:t>column </a:t>
            </a:r>
            <a:r>
              <a:rPr sz="2206" dirty="0">
                <a:solidFill>
                  <a:srgbClr val="653200"/>
                </a:solidFill>
                <a:latin typeface="Times New Roman"/>
                <a:cs typeface="Times New Roman"/>
              </a:rPr>
              <a:t>of Table</a:t>
            </a:r>
            <a:r>
              <a:rPr sz="2206" spc="26" dirty="0">
                <a:solidFill>
                  <a:srgbClr val="653200"/>
                </a:solidFill>
                <a:latin typeface="Times New Roman"/>
                <a:cs typeface="Times New Roman"/>
              </a:rPr>
              <a:t> </a:t>
            </a:r>
            <a:r>
              <a:rPr sz="2206" spc="-4" dirty="0">
                <a:solidFill>
                  <a:srgbClr val="653200"/>
                </a:solidFill>
                <a:latin typeface="Times New Roman"/>
                <a:cs typeface="Times New Roman"/>
              </a:rPr>
              <a:t>1</a:t>
            </a:r>
            <a:endParaRPr sz="2206" dirty="0">
              <a:latin typeface="Times New Roman"/>
              <a:cs typeface="Times New Roman"/>
            </a:endParaRPr>
          </a:p>
          <a:p>
            <a:pPr marL="44826">
              <a:spcBef>
                <a:spcPts val="1368"/>
              </a:spcBef>
            </a:pPr>
            <a:r>
              <a:rPr sz="2118" spc="-9" dirty="0">
                <a:solidFill>
                  <a:srgbClr val="326500"/>
                </a:solidFill>
                <a:latin typeface="Times New Roman"/>
                <a:cs typeface="Times New Roman"/>
              </a:rPr>
              <a:t>W</a:t>
            </a:r>
            <a:r>
              <a:rPr sz="2780" spc="-13" baseline="-21164" dirty="0">
                <a:solidFill>
                  <a:srgbClr val="326500"/>
                </a:solidFill>
                <a:latin typeface="Times New Roman"/>
                <a:cs typeface="Times New Roman"/>
              </a:rPr>
              <a:t>ij </a:t>
            </a:r>
            <a:r>
              <a:rPr sz="2118" dirty="0">
                <a:solidFill>
                  <a:srgbClr val="326500"/>
                </a:solidFill>
                <a:latin typeface="Times New Roman"/>
                <a:cs typeface="Times New Roman"/>
              </a:rPr>
              <a:t>: It is </a:t>
            </a:r>
            <a:r>
              <a:rPr sz="2118" spc="-4" dirty="0">
                <a:solidFill>
                  <a:srgbClr val="326500"/>
                </a:solidFill>
                <a:latin typeface="Times New Roman"/>
                <a:cs typeface="Times New Roman"/>
              </a:rPr>
              <a:t>the entry </a:t>
            </a:r>
            <a:r>
              <a:rPr sz="2118" dirty="0">
                <a:solidFill>
                  <a:srgbClr val="326500"/>
                </a:solidFill>
                <a:latin typeface="Times New Roman"/>
                <a:cs typeface="Times New Roman"/>
              </a:rPr>
              <a:t>of </a:t>
            </a:r>
            <a:r>
              <a:rPr sz="2118" spc="-4" dirty="0">
                <a:solidFill>
                  <a:srgbClr val="326500"/>
                </a:solidFill>
                <a:latin typeface="Times New Roman"/>
                <a:cs typeface="Times New Roman"/>
              </a:rPr>
              <a:t>the i</a:t>
            </a:r>
            <a:r>
              <a:rPr sz="2515" spc="-6" baseline="23391" dirty="0">
                <a:solidFill>
                  <a:srgbClr val="326500"/>
                </a:solidFill>
                <a:latin typeface="Times New Roman"/>
                <a:cs typeface="Times New Roman"/>
              </a:rPr>
              <a:t>th </a:t>
            </a:r>
            <a:r>
              <a:rPr sz="2118" spc="-4" dirty="0">
                <a:solidFill>
                  <a:srgbClr val="326500"/>
                </a:solidFill>
                <a:latin typeface="Times New Roman"/>
                <a:cs typeface="Times New Roman"/>
              </a:rPr>
              <a:t>row </a:t>
            </a:r>
            <a:r>
              <a:rPr sz="2118" dirty="0">
                <a:solidFill>
                  <a:srgbClr val="326500"/>
                </a:solidFill>
                <a:latin typeface="Times New Roman"/>
                <a:cs typeface="Times New Roman"/>
              </a:rPr>
              <a:t>and </a:t>
            </a:r>
            <a:r>
              <a:rPr sz="2118" spc="-4" dirty="0">
                <a:solidFill>
                  <a:srgbClr val="326500"/>
                </a:solidFill>
                <a:latin typeface="Times New Roman"/>
                <a:cs typeface="Times New Roman"/>
              </a:rPr>
              <a:t>j</a:t>
            </a:r>
            <a:r>
              <a:rPr sz="2515" spc="-6" baseline="23391" dirty="0">
                <a:solidFill>
                  <a:srgbClr val="326500"/>
                </a:solidFill>
                <a:latin typeface="Times New Roman"/>
                <a:cs typeface="Times New Roman"/>
              </a:rPr>
              <a:t>th </a:t>
            </a:r>
            <a:r>
              <a:rPr sz="2118" spc="-9" dirty="0">
                <a:solidFill>
                  <a:srgbClr val="326500"/>
                </a:solidFill>
                <a:latin typeface="Times New Roman"/>
                <a:cs typeface="Times New Roman"/>
              </a:rPr>
              <a:t>column </a:t>
            </a:r>
            <a:r>
              <a:rPr sz="2118" dirty="0">
                <a:solidFill>
                  <a:srgbClr val="326500"/>
                </a:solidFill>
                <a:latin typeface="Times New Roman"/>
                <a:cs typeface="Times New Roman"/>
              </a:rPr>
              <a:t>of the </a:t>
            </a:r>
            <a:r>
              <a:rPr sz="2118" spc="-4" dirty="0">
                <a:solidFill>
                  <a:srgbClr val="326500"/>
                </a:solidFill>
                <a:latin typeface="Times New Roman"/>
                <a:cs typeface="Times New Roman"/>
              </a:rPr>
              <a:t>table</a:t>
            </a:r>
            <a:r>
              <a:rPr sz="2118" spc="278" dirty="0">
                <a:solidFill>
                  <a:srgbClr val="326500"/>
                </a:solidFill>
                <a:latin typeface="Times New Roman"/>
                <a:cs typeface="Times New Roman"/>
              </a:rPr>
              <a:t> </a:t>
            </a:r>
            <a:r>
              <a:rPr sz="2118" dirty="0">
                <a:solidFill>
                  <a:srgbClr val="326500"/>
                </a:solidFill>
                <a:latin typeface="Times New Roman"/>
                <a:cs typeface="Times New Roman"/>
              </a:rPr>
              <a:t>1</a:t>
            </a:r>
            <a:endParaRPr sz="2118" dirty="0">
              <a:latin typeface="Times New Roman"/>
              <a:cs typeface="Times New Roman"/>
            </a:endParaRPr>
          </a:p>
          <a:p>
            <a:pPr marL="44826" marR="38102" algn="just">
              <a:spcBef>
                <a:spcPts val="1262"/>
              </a:spcBef>
            </a:pPr>
            <a:r>
              <a:rPr sz="2118" spc="-4" dirty="0">
                <a:solidFill>
                  <a:srgbClr val="323299"/>
                </a:solidFill>
                <a:latin typeface="Times New Roman"/>
                <a:cs typeface="Times New Roman"/>
              </a:rPr>
              <a:t>Zij </a:t>
            </a:r>
            <a:r>
              <a:rPr sz="2118" dirty="0">
                <a:solidFill>
                  <a:srgbClr val="323299"/>
                </a:solidFill>
                <a:latin typeface="Times New Roman"/>
                <a:cs typeface="Times New Roman"/>
              </a:rPr>
              <a:t>: It is </a:t>
            </a:r>
            <a:r>
              <a:rPr sz="2118" spc="-4" dirty="0">
                <a:solidFill>
                  <a:srgbClr val="323299"/>
                </a:solidFill>
                <a:latin typeface="Times New Roman"/>
                <a:cs typeface="Times New Roman"/>
              </a:rPr>
              <a:t>the count </a:t>
            </a:r>
            <a:r>
              <a:rPr sz="2118" dirty="0">
                <a:solidFill>
                  <a:srgbClr val="323299"/>
                </a:solidFill>
                <a:latin typeface="Times New Roman"/>
                <a:cs typeface="Times New Roman"/>
              </a:rPr>
              <a:t>of </a:t>
            </a:r>
            <a:r>
              <a:rPr sz="2118" spc="-4" dirty="0">
                <a:solidFill>
                  <a:srgbClr val="323299"/>
                </a:solidFill>
                <a:latin typeface="Times New Roman"/>
                <a:cs typeface="Times New Roman"/>
              </a:rPr>
              <a:t>the number </a:t>
            </a:r>
            <a:r>
              <a:rPr sz="2118" dirty="0">
                <a:solidFill>
                  <a:srgbClr val="323299"/>
                </a:solidFill>
                <a:latin typeface="Times New Roman"/>
                <a:cs typeface="Times New Roman"/>
              </a:rPr>
              <a:t>of </a:t>
            </a:r>
            <a:r>
              <a:rPr sz="2118" spc="-4" dirty="0">
                <a:solidFill>
                  <a:srgbClr val="323299"/>
                </a:solidFill>
                <a:latin typeface="Times New Roman"/>
                <a:cs typeface="Times New Roman"/>
              </a:rPr>
              <a:t>functional units </a:t>
            </a:r>
            <a:r>
              <a:rPr sz="2118" dirty="0">
                <a:solidFill>
                  <a:srgbClr val="323299"/>
                </a:solidFill>
                <a:latin typeface="Times New Roman"/>
                <a:cs typeface="Times New Roman"/>
              </a:rPr>
              <a:t>of </a:t>
            </a:r>
            <a:r>
              <a:rPr sz="2118" spc="-4" dirty="0">
                <a:solidFill>
                  <a:srgbClr val="323299"/>
                </a:solidFill>
                <a:latin typeface="Times New Roman"/>
                <a:cs typeface="Times New Roman"/>
              </a:rPr>
              <a:t>Type </a:t>
            </a:r>
            <a:r>
              <a:rPr sz="2118" i="1" dirty="0">
                <a:solidFill>
                  <a:srgbClr val="323299"/>
                </a:solidFill>
                <a:latin typeface="Times New Roman"/>
                <a:cs typeface="Times New Roman"/>
              </a:rPr>
              <a:t>i </a:t>
            </a:r>
            <a:r>
              <a:rPr sz="2118" spc="-4" dirty="0">
                <a:solidFill>
                  <a:srgbClr val="323299"/>
                </a:solidFill>
                <a:latin typeface="Times New Roman"/>
                <a:cs typeface="Times New Roman"/>
              </a:rPr>
              <a:t>that  </a:t>
            </a:r>
            <a:r>
              <a:rPr sz="2118" dirty="0">
                <a:solidFill>
                  <a:srgbClr val="323299"/>
                </a:solidFill>
                <a:latin typeface="Times New Roman"/>
                <a:cs typeface="Times New Roman"/>
              </a:rPr>
              <a:t>have been </a:t>
            </a:r>
            <a:r>
              <a:rPr sz="2118" spc="-4" dirty="0">
                <a:solidFill>
                  <a:srgbClr val="323299"/>
                </a:solidFill>
                <a:latin typeface="Times New Roman"/>
                <a:cs typeface="Times New Roman"/>
              </a:rPr>
              <a:t>classified as </a:t>
            </a:r>
            <a:r>
              <a:rPr sz="2118" dirty="0">
                <a:solidFill>
                  <a:srgbClr val="323299"/>
                </a:solidFill>
                <a:latin typeface="Times New Roman"/>
                <a:cs typeface="Times New Roman"/>
              </a:rPr>
              <a:t>having </a:t>
            </a:r>
            <a:r>
              <a:rPr sz="2118" spc="-4" dirty="0">
                <a:solidFill>
                  <a:srgbClr val="323299"/>
                </a:solidFill>
                <a:latin typeface="Times New Roman"/>
                <a:cs typeface="Times New Roman"/>
              </a:rPr>
              <a:t>the complexity corresponding </a:t>
            </a:r>
            <a:r>
              <a:rPr sz="2118" dirty="0">
                <a:solidFill>
                  <a:srgbClr val="323299"/>
                </a:solidFill>
                <a:latin typeface="Times New Roman"/>
                <a:cs typeface="Times New Roman"/>
              </a:rPr>
              <a:t>to  </a:t>
            </a:r>
            <a:r>
              <a:rPr sz="2118" spc="-4" dirty="0">
                <a:solidFill>
                  <a:srgbClr val="323299"/>
                </a:solidFill>
                <a:latin typeface="Times New Roman"/>
                <a:cs typeface="Times New Roman"/>
              </a:rPr>
              <a:t>column </a:t>
            </a:r>
            <a:r>
              <a:rPr sz="2118" i="1" dirty="0">
                <a:solidFill>
                  <a:srgbClr val="323299"/>
                </a:solidFill>
                <a:latin typeface="Times New Roman"/>
                <a:cs typeface="Times New Roman"/>
              </a:rPr>
              <a:t>j</a:t>
            </a:r>
            <a:r>
              <a:rPr sz="2118" dirty="0">
                <a:solidFill>
                  <a:srgbClr val="323299"/>
                </a:solidFill>
                <a:latin typeface="Times New Roman"/>
                <a:cs typeface="Times New Roman"/>
              </a:rPr>
              <a:t>.</a:t>
            </a:r>
            <a:endParaRPr sz="2118" dirty="0">
              <a:latin typeface="Times New Roman"/>
              <a:cs typeface="Times New Roman"/>
            </a:endParaRPr>
          </a:p>
        </p:txBody>
      </p:sp>
      <p:sp>
        <p:nvSpPr>
          <p:cNvPr id="3" name="object 3"/>
          <p:cNvSpPr txBox="1">
            <a:spLocks noGrp="1"/>
          </p:cNvSpPr>
          <p:nvPr>
            <p:ph type="title"/>
          </p:nvPr>
        </p:nvSpPr>
        <p:spPr>
          <a:xfrm>
            <a:off x="1724297" y="566430"/>
            <a:ext cx="648389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21760823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768" y="566430"/>
            <a:ext cx="75344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1941"/>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33058" y="1430301"/>
            <a:ext cx="7392521" cy="3827545"/>
          </a:xfrm>
          <a:prstGeom prst="rect">
            <a:avLst/>
          </a:prstGeom>
        </p:spPr>
        <p:txBody>
          <a:bodyPr vert="horz" wrap="square" lIns="0" tIns="189379" rIns="0" bIns="0" rtlCol="0">
            <a:spAutoFit/>
          </a:bodyPr>
          <a:lstStyle/>
          <a:p>
            <a:pPr marL="11206">
              <a:spcBef>
                <a:spcPts val="1490"/>
              </a:spcBef>
            </a:pPr>
            <a:r>
              <a:rPr sz="2471" b="1" dirty="0">
                <a:solidFill>
                  <a:srgbClr val="CC0000"/>
                </a:solidFill>
                <a:latin typeface="Times New Roman"/>
                <a:cs typeface="Times New Roman"/>
              </a:rPr>
              <a:t>Risk</a:t>
            </a:r>
            <a:r>
              <a:rPr sz="2471" b="1" spc="-18" dirty="0">
                <a:solidFill>
                  <a:srgbClr val="CC0000"/>
                </a:solidFill>
                <a:latin typeface="Times New Roman"/>
                <a:cs typeface="Times New Roman"/>
              </a:rPr>
              <a:t> </a:t>
            </a:r>
            <a:r>
              <a:rPr sz="2471" b="1" spc="-4" dirty="0">
                <a:solidFill>
                  <a:srgbClr val="CC0000"/>
                </a:solidFill>
                <a:latin typeface="Times New Roman"/>
                <a:cs typeface="Times New Roman"/>
              </a:rPr>
              <a:t>Assessment</a:t>
            </a:r>
            <a:endParaRPr sz="2471">
              <a:latin typeface="Times New Roman"/>
              <a:cs typeface="Times New Roman"/>
            </a:endParaRPr>
          </a:p>
          <a:p>
            <a:pPr marL="77885">
              <a:spcBef>
                <a:spcPts val="1319"/>
              </a:spcBef>
            </a:pPr>
            <a:r>
              <a:rPr sz="2294" spc="-4" dirty="0">
                <a:latin typeface="Times New Roman"/>
                <a:cs typeface="Times New Roman"/>
              </a:rPr>
              <a:t>Identification </a:t>
            </a:r>
            <a:r>
              <a:rPr sz="2294" dirty="0">
                <a:latin typeface="Times New Roman"/>
                <a:cs typeface="Times New Roman"/>
              </a:rPr>
              <a:t>of</a:t>
            </a:r>
            <a:r>
              <a:rPr sz="2294" spc="-18" dirty="0">
                <a:latin typeface="Times New Roman"/>
                <a:cs typeface="Times New Roman"/>
              </a:rPr>
              <a:t> </a:t>
            </a:r>
            <a:r>
              <a:rPr sz="2294" spc="-4" dirty="0">
                <a:latin typeface="Times New Roman"/>
                <a:cs typeface="Times New Roman"/>
              </a:rPr>
              <a:t>risks</a:t>
            </a:r>
            <a:endParaRPr sz="2294">
              <a:latin typeface="Times New Roman"/>
              <a:cs typeface="Times New Roman"/>
            </a:endParaRPr>
          </a:p>
          <a:p>
            <a:pPr>
              <a:spcBef>
                <a:spcPts val="9"/>
              </a:spcBef>
            </a:pPr>
            <a:endParaRPr sz="2074">
              <a:latin typeface="Times New Roman"/>
              <a:cs typeface="Times New Roman"/>
            </a:endParaRPr>
          </a:p>
          <a:p>
            <a:pPr marL="78445" marR="4483">
              <a:tabLst>
                <a:tab pos="810788" algn="l"/>
                <a:tab pos="1946005" algn="l"/>
                <a:tab pos="3132211" algn="l"/>
                <a:tab pos="4560477" algn="l"/>
                <a:tab pos="5259761" algn="l"/>
                <a:tab pos="6263862" algn="l"/>
              </a:tabLst>
            </a:pPr>
            <a:r>
              <a:rPr sz="2294" u="heavy" spc="4" dirty="0">
                <a:solidFill>
                  <a:srgbClr val="653200"/>
                </a:solidFill>
                <a:uFill>
                  <a:solidFill>
                    <a:srgbClr val="653200"/>
                  </a:solidFill>
                </a:uFill>
                <a:latin typeface="Times New Roman"/>
                <a:cs typeface="Times New Roman"/>
              </a:rPr>
              <a:t>R</a:t>
            </a:r>
            <a:r>
              <a:rPr sz="2294" u="heavy" spc="-4" dirty="0">
                <a:solidFill>
                  <a:srgbClr val="653200"/>
                </a:solidFill>
                <a:uFill>
                  <a:solidFill>
                    <a:srgbClr val="653200"/>
                  </a:solidFill>
                </a:uFill>
                <a:latin typeface="Times New Roman"/>
                <a:cs typeface="Times New Roman"/>
              </a:rPr>
              <a:t>i</a:t>
            </a:r>
            <a:r>
              <a:rPr sz="2294" u="heavy" spc="-9" dirty="0">
                <a:solidFill>
                  <a:srgbClr val="653200"/>
                </a:solidFill>
                <a:uFill>
                  <a:solidFill>
                    <a:srgbClr val="653200"/>
                  </a:solidFill>
                </a:uFill>
                <a:latin typeface="Times New Roman"/>
                <a:cs typeface="Times New Roman"/>
              </a:rPr>
              <a:t>s</a:t>
            </a:r>
            <a:r>
              <a:rPr sz="2294" u="heavy" dirty="0">
                <a:solidFill>
                  <a:srgbClr val="653200"/>
                </a:solidFill>
                <a:uFill>
                  <a:solidFill>
                    <a:srgbClr val="653200"/>
                  </a:solidFill>
                </a:uFill>
                <a:latin typeface="Times New Roman"/>
                <a:cs typeface="Times New Roman"/>
              </a:rPr>
              <a:t>k	</a:t>
            </a:r>
            <a:r>
              <a:rPr sz="2294" u="heavy" spc="-9" dirty="0">
                <a:solidFill>
                  <a:srgbClr val="653200"/>
                </a:solidFill>
                <a:uFill>
                  <a:solidFill>
                    <a:srgbClr val="653200"/>
                  </a:solidFill>
                </a:uFill>
                <a:latin typeface="Times New Roman"/>
                <a:cs typeface="Times New Roman"/>
              </a:rPr>
              <a:t>a</a:t>
            </a:r>
            <a:r>
              <a:rPr sz="2294" u="heavy" dirty="0">
                <a:solidFill>
                  <a:srgbClr val="653200"/>
                </a:solidFill>
                <a:uFill>
                  <a:solidFill>
                    <a:srgbClr val="653200"/>
                  </a:solidFill>
                </a:uFill>
                <a:latin typeface="Times New Roman"/>
                <a:cs typeface="Times New Roman"/>
              </a:rPr>
              <a:t>n</a:t>
            </a:r>
            <a:r>
              <a:rPr sz="2294" u="heavy" spc="-9" dirty="0">
                <a:solidFill>
                  <a:srgbClr val="653200"/>
                </a:solidFill>
                <a:uFill>
                  <a:solidFill>
                    <a:srgbClr val="653200"/>
                  </a:solidFill>
                </a:uFill>
                <a:latin typeface="Times New Roman"/>
                <a:cs typeface="Times New Roman"/>
              </a:rPr>
              <a:t>a</a:t>
            </a:r>
            <a:r>
              <a:rPr sz="2294" u="heavy" spc="-4" dirty="0">
                <a:solidFill>
                  <a:srgbClr val="653200"/>
                </a:solidFill>
                <a:uFill>
                  <a:solidFill>
                    <a:srgbClr val="653200"/>
                  </a:solidFill>
                </a:uFill>
                <a:latin typeface="Times New Roman"/>
                <a:cs typeface="Times New Roman"/>
              </a:rPr>
              <a:t>l</a:t>
            </a:r>
            <a:r>
              <a:rPr sz="2294" u="heavy" spc="-9" dirty="0">
                <a:solidFill>
                  <a:srgbClr val="653200"/>
                </a:solidFill>
                <a:uFill>
                  <a:solidFill>
                    <a:srgbClr val="653200"/>
                  </a:solidFill>
                </a:uFill>
                <a:latin typeface="Times New Roman"/>
                <a:cs typeface="Times New Roman"/>
              </a:rPr>
              <a:t>ys</a:t>
            </a:r>
            <a:r>
              <a:rPr sz="2294" u="heavy" spc="-4" dirty="0">
                <a:solidFill>
                  <a:srgbClr val="653200"/>
                </a:solidFill>
                <a:uFill>
                  <a:solidFill>
                    <a:srgbClr val="653200"/>
                  </a:solidFill>
                </a:uFill>
                <a:latin typeface="Times New Roman"/>
                <a:cs typeface="Times New Roman"/>
              </a:rPr>
              <a:t>i</a:t>
            </a:r>
            <a:r>
              <a:rPr sz="2294" u="heavy" dirty="0">
                <a:solidFill>
                  <a:srgbClr val="653200"/>
                </a:solidFill>
                <a:uFill>
                  <a:solidFill>
                    <a:srgbClr val="653200"/>
                  </a:solidFill>
                </a:uFill>
                <a:latin typeface="Times New Roman"/>
                <a:cs typeface="Times New Roman"/>
              </a:rPr>
              <a:t>s	</a:t>
            </a:r>
            <a:r>
              <a:rPr sz="2294" spc="-4" dirty="0">
                <a:solidFill>
                  <a:srgbClr val="653200"/>
                </a:solidFill>
                <a:latin typeface="Times New Roman"/>
                <a:cs typeface="Times New Roman"/>
              </a:rPr>
              <a:t>i</a:t>
            </a:r>
            <a:r>
              <a:rPr sz="2294" dirty="0">
                <a:solidFill>
                  <a:srgbClr val="653200"/>
                </a:solidFill>
                <a:latin typeface="Times New Roman"/>
                <a:cs typeface="Times New Roman"/>
              </a:rPr>
              <a:t>nvo</a:t>
            </a:r>
            <a:r>
              <a:rPr sz="2294" spc="-4" dirty="0">
                <a:solidFill>
                  <a:srgbClr val="653200"/>
                </a:solidFill>
                <a:latin typeface="Times New Roman"/>
                <a:cs typeface="Times New Roman"/>
              </a:rPr>
              <a:t>l</a:t>
            </a:r>
            <a:r>
              <a:rPr sz="2294" spc="-9" dirty="0">
                <a:solidFill>
                  <a:srgbClr val="653200"/>
                </a:solidFill>
                <a:latin typeface="Times New Roman"/>
                <a:cs typeface="Times New Roman"/>
              </a:rPr>
              <a:t>ve</a:t>
            </a:r>
            <a:r>
              <a:rPr sz="2294" dirty="0">
                <a:solidFill>
                  <a:srgbClr val="653200"/>
                </a:solidFill>
                <a:latin typeface="Times New Roman"/>
                <a:cs typeface="Times New Roman"/>
              </a:rPr>
              <a:t>s	</a:t>
            </a:r>
            <a:r>
              <a:rPr sz="2294" spc="-9" dirty="0">
                <a:solidFill>
                  <a:srgbClr val="653200"/>
                </a:solidFill>
                <a:latin typeface="Times New Roman"/>
                <a:cs typeface="Times New Roman"/>
              </a:rPr>
              <a:t>e</a:t>
            </a:r>
            <a:r>
              <a:rPr sz="2294" dirty="0">
                <a:solidFill>
                  <a:srgbClr val="653200"/>
                </a:solidFill>
                <a:latin typeface="Times New Roman"/>
                <a:cs typeface="Times New Roman"/>
              </a:rPr>
              <a:t>x</a:t>
            </a:r>
            <a:r>
              <a:rPr sz="2294" spc="-9" dirty="0">
                <a:solidFill>
                  <a:srgbClr val="653200"/>
                </a:solidFill>
                <a:latin typeface="Times New Roman"/>
                <a:cs typeface="Times New Roman"/>
              </a:rPr>
              <a:t>am</a:t>
            </a:r>
            <a:r>
              <a:rPr sz="2294" spc="-4" dirty="0">
                <a:solidFill>
                  <a:srgbClr val="653200"/>
                </a:solidFill>
                <a:latin typeface="Times New Roman"/>
                <a:cs typeface="Times New Roman"/>
              </a:rPr>
              <a:t>i</a:t>
            </a:r>
            <a:r>
              <a:rPr sz="2294" dirty="0">
                <a:solidFill>
                  <a:srgbClr val="653200"/>
                </a:solidFill>
                <a:latin typeface="Times New Roman"/>
                <a:cs typeface="Times New Roman"/>
              </a:rPr>
              <a:t>n</a:t>
            </a:r>
            <a:r>
              <a:rPr sz="2294" spc="-4" dirty="0">
                <a:solidFill>
                  <a:srgbClr val="653200"/>
                </a:solidFill>
                <a:latin typeface="Times New Roman"/>
                <a:cs typeface="Times New Roman"/>
              </a:rPr>
              <a:t>i</a:t>
            </a:r>
            <a:r>
              <a:rPr sz="2294" dirty="0">
                <a:solidFill>
                  <a:srgbClr val="653200"/>
                </a:solidFill>
                <a:latin typeface="Times New Roman"/>
                <a:cs typeface="Times New Roman"/>
              </a:rPr>
              <a:t>ng	h</a:t>
            </a:r>
            <a:r>
              <a:rPr sz="2294" spc="-9" dirty="0">
                <a:solidFill>
                  <a:srgbClr val="653200"/>
                </a:solidFill>
                <a:latin typeface="Times New Roman"/>
                <a:cs typeface="Times New Roman"/>
              </a:rPr>
              <a:t>o</a:t>
            </a:r>
            <a:r>
              <a:rPr sz="2294" spc="4" dirty="0">
                <a:solidFill>
                  <a:srgbClr val="653200"/>
                </a:solidFill>
                <a:latin typeface="Times New Roman"/>
                <a:cs typeface="Times New Roman"/>
              </a:rPr>
              <a:t>w</a:t>
            </a:r>
            <a:r>
              <a:rPr sz="2294" dirty="0">
                <a:solidFill>
                  <a:srgbClr val="653200"/>
                </a:solidFill>
                <a:latin typeface="Times New Roman"/>
                <a:cs typeface="Times New Roman"/>
              </a:rPr>
              <a:t>	p</a:t>
            </a:r>
            <a:r>
              <a:rPr sz="2294" spc="-4" dirty="0">
                <a:solidFill>
                  <a:srgbClr val="653200"/>
                </a:solidFill>
                <a:latin typeface="Times New Roman"/>
                <a:cs typeface="Times New Roman"/>
              </a:rPr>
              <a:t>r</a:t>
            </a:r>
            <a:r>
              <a:rPr sz="2294" dirty="0">
                <a:solidFill>
                  <a:srgbClr val="653200"/>
                </a:solidFill>
                <a:latin typeface="Times New Roman"/>
                <a:cs typeface="Times New Roman"/>
              </a:rPr>
              <a:t>o</a:t>
            </a:r>
            <a:r>
              <a:rPr sz="2294" spc="-4" dirty="0">
                <a:solidFill>
                  <a:srgbClr val="653200"/>
                </a:solidFill>
                <a:latin typeface="Times New Roman"/>
                <a:cs typeface="Times New Roman"/>
              </a:rPr>
              <a:t>j</a:t>
            </a:r>
            <a:r>
              <a:rPr sz="2294" spc="-9" dirty="0">
                <a:solidFill>
                  <a:srgbClr val="653200"/>
                </a:solidFill>
                <a:latin typeface="Times New Roman"/>
                <a:cs typeface="Times New Roman"/>
              </a:rPr>
              <a:t>ec</a:t>
            </a:r>
            <a:r>
              <a:rPr sz="2294" dirty="0">
                <a:solidFill>
                  <a:srgbClr val="653200"/>
                </a:solidFill>
                <a:latin typeface="Times New Roman"/>
                <a:cs typeface="Times New Roman"/>
              </a:rPr>
              <a:t>t	o</a:t>
            </a:r>
            <a:r>
              <a:rPr sz="2294" spc="-9" dirty="0">
                <a:solidFill>
                  <a:srgbClr val="653200"/>
                </a:solidFill>
                <a:latin typeface="Times New Roman"/>
                <a:cs typeface="Times New Roman"/>
              </a:rPr>
              <a:t>u</a:t>
            </a:r>
            <a:r>
              <a:rPr sz="2294" spc="-4" dirty="0">
                <a:solidFill>
                  <a:srgbClr val="653200"/>
                </a:solidFill>
                <a:latin typeface="Times New Roman"/>
                <a:cs typeface="Times New Roman"/>
              </a:rPr>
              <a:t>t</a:t>
            </a:r>
            <a:r>
              <a:rPr sz="2294" spc="-9" dirty="0">
                <a:solidFill>
                  <a:srgbClr val="653200"/>
                </a:solidFill>
                <a:latin typeface="Times New Roman"/>
                <a:cs typeface="Times New Roman"/>
              </a:rPr>
              <a:t>c</a:t>
            </a:r>
            <a:r>
              <a:rPr sz="2294" dirty="0">
                <a:solidFill>
                  <a:srgbClr val="653200"/>
                </a:solidFill>
                <a:latin typeface="Times New Roman"/>
                <a:cs typeface="Times New Roman"/>
              </a:rPr>
              <a:t>o</a:t>
            </a:r>
            <a:r>
              <a:rPr sz="2294" spc="-9" dirty="0">
                <a:solidFill>
                  <a:srgbClr val="653200"/>
                </a:solidFill>
                <a:latin typeface="Times New Roman"/>
                <a:cs typeface="Times New Roman"/>
              </a:rPr>
              <a:t>me</a:t>
            </a:r>
            <a:r>
              <a:rPr sz="2294" dirty="0">
                <a:solidFill>
                  <a:srgbClr val="653200"/>
                </a:solidFill>
                <a:latin typeface="Times New Roman"/>
                <a:cs typeface="Times New Roman"/>
              </a:rPr>
              <a:t>s  might </a:t>
            </a:r>
            <a:r>
              <a:rPr sz="2294" spc="-4" dirty="0">
                <a:solidFill>
                  <a:srgbClr val="653200"/>
                </a:solidFill>
                <a:latin typeface="Times New Roman"/>
                <a:cs typeface="Times New Roman"/>
              </a:rPr>
              <a:t>change </a:t>
            </a:r>
            <a:r>
              <a:rPr sz="2294" dirty="0">
                <a:solidFill>
                  <a:srgbClr val="653200"/>
                </a:solidFill>
                <a:latin typeface="Times New Roman"/>
                <a:cs typeface="Times New Roman"/>
              </a:rPr>
              <a:t>with </a:t>
            </a:r>
            <a:r>
              <a:rPr sz="2294" spc="-4" dirty="0">
                <a:solidFill>
                  <a:srgbClr val="653200"/>
                </a:solidFill>
                <a:latin typeface="Times New Roman"/>
                <a:cs typeface="Times New Roman"/>
              </a:rPr>
              <a:t>modification of risk </a:t>
            </a:r>
            <a:r>
              <a:rPr sz="2294" dirty="0">
                <a:solidFill>
                  <a:srgbClr val="653200"/>
                </a:solidFill>
                <a:latin typeface="Times New Roman"/>
                <a:cs typeface="Times New Roman"/>
              </a:rPr>
              <a:t>input</a:t>
            </a:r>
            <a:r>
              <a:rPr sz="2294" spc="-22" dirty="0">
                <a:solidFill>
                  <a:srgbClr val="653200"/>
                </a:solidFill>
                <a:latin typeface="Times New Roman"/>
                <a:cs typeface="Times New Roman"/>
              </a:rPr>
              <a:t> </a:t>
            </a:r>
            <a:r>
              <a:rPr sz="2294" spc="-4" dirty="0">
                <a:solidFill>
                  <a:srgbClr val="653200"/>
                </a:solidFill>
                <a:latin typeface="Times New Roman"/>
                <a:cs typeface="Times New Roman"/>
              </a:rPr>
              <a:t>variables.</a:t>
            </a:r>
            <a:endParaRPr sz="2294">
              <a:latin typeface="Times New Roman"/>
              <a:cs typeface="Times New Roman"/>
            </a:endParaRPr>
          </a:p>
          <a:p>
            <a:pPr>
              <a:spcBef>
                <a:spcPts val="13"/>
              </a:spcBef>
            </a:pPr>
            <a:endParaRPr sz="2162">
              <a:latin typeface="Times New Roman"/>
              <a:cs typeface="Times New Roman"/>
            </a:endParaRPr>
          </a:p>
          <a:p>
            <a:pPr marL="77885"/>
            <a:r>
              <a:rPr sz="2294" u="heavy" spc="-4" dirty="0">
                <a:solidFill>
                  <a:srgbClr val="0000CC"/>
                </a:solidFill>
                <a:uFill>
                  <a:solidFill>
                    <a:srgbClr val="0000CC"/>
                  </a:solidFill>
                </a:uFill>
                <a:latin typeface="Times New Roman"/>
                <a:cs typeface="Times New Roman"/>
              </a:rPr>
              <a:t>Risk prioritization</a:t>
            </a:r>
            <a:r>
              <a:rPr sz="2294" spc="-4" dirty="0">
                <a:solidFill>
                  <a:srgbClr val="0000CC"/>
                </a:solidFill>
                <a:latin typeface="Times New Roman"/>
                <a:cs typeface="Times New Roman"/>
              </a:rPr>
              <a:t> focus </a:t>
            </a:r>
            <a:r>
              <a:rPr sz="2294" dirty="0">
                <a:solidFill>
                  <a:srgbClr val="0000CC"/>
                </a:solidFill>
                <a:latin typeface="Times New Roman"/>
                <a:cs typeface="Times New Roman"/>
              </a:rPr>
              <a:t>for </a:t>
            </a:r>
            <a:r>
              <a:rPr sz="2294" spc="-9" dirty="0">
                <a:solidFill>
                  <a:srgbClr val="0000CC"/>
                </a:solidFill>
                <a:latin typeface="Times New Roman"/>
                <a:cs typeface="Times New Roman"/>
              </a:rPr>
              <a:t>severe</a:t>
            </a:r>
            <a:r>
              <a:rPr sz="2294" spc="-13" dirty="0">
                <a:solidFill>
                  <a:srgbClr val="0000CC"/>
                </a:solidFill>
                <a:latin typeface="Times New Roman"/>
                <a:cs typeface="Times New Roman"/>
              </a:rPr>
              <a:t> </a:t>
            </a:r>
            <a:r>
              <a:rPr sz="2294" spc="-4" dirty="0">
                <a:solidFill>
                  <a:srgbClr val="0000CC"/>
                </a:solidFill>
                <a:latin typeface="Times New Roman"/>
                <a:cs typeface="Times New Roman"/>
              </a:rPr>
              <a:t>risks.</a:t>
            </a:r>
            <a:endParaRPr sz="2294">
              <a:latin typeface="Times New Roman"/>
              <a:cs typeface="Times New Roman"/>
            </a:endParaRPr>
          </a:p>
          <a:p>
            <a:pPr>
              <a:spcBef>
                <a:spcPts val="40"/>
              </a:spcBef>
            </a:pPr>
            <a:endParaRPr sz="2074">
              <a:latin typeface="Times New Roman"/>
              <a:cs typeface="Times New Roman"/>
            </a:endParaRPr>
          </a:p>
          <a:p>
            <a:pPr marL="78445" marR="5603">
              <a:lnSpc>
                <a:spcPct val="100400"/>
              </a:lnSpc>
              <a:tabLst>
                <a:tab pos="1968979" algn="l"/>
              </a:tabLst>
            </a:pPr>
            <a:r>
              <a:rPr sz="2294" u="heavy" spc="-4" dirty="0">
                <a:solidFill>
                  <a:srgbClr val="CC6500"/>
                </a:solidFill>
                <a:uFill>
                  <a:solidFill>
                    <a:srgbClr val="CC6500"/>
                  </a:solidFill>
                </a:uFill>
                <a:latin typeface="Times New Roman"/>
                <a:cs typeface="Times New Roman"/>
              </a:rPr>
              <a:t>Risk</a:t>
            </a:r>
            <a:r>
              <a:rPr sz="2294" u="heavy" spc="18" dirty="0">
                <a:solidFill>
                  <a:srgbClr val="CC6500"/>
                </a:solidFill>
                <a:uFill>
                  <a:solidFill>
                    <a:srgbClr val="CC6500"/>
                  </a:solidFill>
                </a:uFill>
                <a:latin typeface="Times New Roman"/>
                <a:cs typeface="Times New Roman"/>
              </a:rPr>
              <a:t> </a:t>
            </a:r>
            <a:r>
              <a:rPr sz="2294" u="heavy" spc="-4" dirty="0">
                <a:solidFill>
                  <a:srgbClr val="CC6500"/>
                </a:solidFill>
                <a:uFill>
                  <a:solidFill>
                    <a:srgbClr val="CC6500"/>
                  </a:solidFill>
                </a:uFill>
                <a:latin typeface="Times New Roman"/>
                <a:cs typeface="Times New Roman"/>
              </a:rPr>
              <a:t>exposure:</a:t>
            </a:r>
            <a:r>
              <a:rPr sz="2294" spc="-4" dirty="0">
                <a:solidFill>
                  <a:srgbClr val="CC6500"/>
                </a:solidFill>
                <a:latin typeface="Times New Roman"/>
                <a:cs typeface="Times New Roman"/>
              </a:rPr>
              <a:t>	</a:t>
            </a:r>
            <a:r>
              <a:rPr sz="2294" dirty="0">
                <a:solidFill>
                  <a:srgbClr val="CC6500"/>
                </a:solidFill>
                <a:latin typeface="Times New Roman"/>
                <a:cs typeface="Times New Roman"/>
              </a:rPr>
              <a:t>It is the </a:t>
            </a:r>
            <a:r>
              <a:rPr sz="2294" spc="-4" dirty="0">
                <a:solidFill>
                  <a:srgbClr val="CC6500"/>
                </a:solidFill>
                <a:latin typeface="Times New Roman"/>
                <a:cs typeface="Times New Roman"/>
              </a:rPr>
              <a:t>product of </a:t>
            </a:r>
            <a:r>
              <a:rPr sz="2294" dirty="0">
                <a:solidFill>
                  <a:srgbClr val="CC6500"/>
                </a:solidFill>
                <a:latin typeface="Times New Roman"/>
                <a:cs typeface="Times New Roman"/>
              </a:rPr>
              <a:t>the </a:t>
            </a:r>
            <a:r>
              <a:rPr sz="2294" spc="-4" dirty="0">
                <a:solidFill>
                  <a:srgbClr val="CC6500"/>
                </a:solidFill>
                <a:latin typeface="Times New Roman"/>
                <a:cs typeface="Times New Roman"/>
              </a:rPr>
              <a:t>probability </a:t>
            </a:r>
            <a:r>
              <a:rPr sz="2294" dirty="0">
                <a:solidFill>
                  <a:srgbClr val="CC6500"/>
                </a:solidFill>
                <a:latin typeface="Times New Roman"/>
                <a:cs typeface="Times New Roman"/>
              </a:rPr>
              <a:t>of </a:t>
            </a:r>
            <a:r>
              <a:rPr sz="2294" spc="-4" dirty="0">
                <a:solidFill>
                  <a:srgbClr val="CC6500"/>
                </a:solidFill>
                <a:latin typeface="Times New Roman"/>
                <a:cs typeface="Times New Roman"/>
              </a:rPr>
              <a:t>incurring  </a:t>
            </a:r>
            <a:r>
              <a:rPr sz="2294" dirty="0">
                <a:solidFill>
                  <a:srgbClr val="CC6500"/>
                </a:solidFill>
                <a:latin typeface="Times New Roman"/>
                <a:cs typeface="Times New Roman"/>
              </a:rPr>
              <a:t>a </a:t>
            </a:r>
            <a:r>
              <a:rPr sz="2294" spc="-4" dirty="0">
                <a:solidFill>
                  <a:srgbClr val="CC6500"/>
                </a:solidFill>
                <a:latin typeface="Times New Roman"/>
                <a:cs typeface="Times New Roman"/>
              </a:rPr>
              <a:t>loss </a:t>
            </a:r>
            <a:r>
              <a:rPr sz="2294" dirty="0">
                <a:solidFill>
                  <a:srgbClr val="CC6500"/>
                </a:solidFill>
                <a:latin typeface="Times New Roman"/>
                <a:cs typeface="Times New Roman"/>
              </a:rPr>
              <a:t>due to the </a:t>
            </a:r>
            <a:r>
              <a:rPr sz="2294" spc="-4" dirty="0">
                <a:solidFill>
                  <a:srgbClr val="CC6500"/>
                </a:solidFill>
                <a:latin typeface="Times New Roman"/>
                <a:cs typeface="Times New Roman"/>
              </a:rPr>
              <a:t>risk and the potential </a:t>
            </a:r>
            <a:r>
              <a:rPr sz="2294" dirty="0">
                <a:solidFill>
                  <a:srgbClr val="CC6500"/>
                </a:solidFill>
                <a:latin typeface="Times New Roman"/>
                <a:cs typeface="Times New Roman"/>
              </a:rPr>
              <a:t>magnitude of </a:t>
            </a:r>
            <a:r>
              <a:rPr sz="2294" spc="-4" dirty="0">
                <a:solidFill>
                  <a:srgbClr val="CC6500"/>
                </a:solidFill>
                <a:latin typeface="Times New Roman"/>
                <a:cs typeface="Times New Roman"/>
              </a:rPr>
              <a:t>that</a:t>
            </a:r>
            <a:r>
              <a:rPr sz="2294" spc="-57" dirty="0">
                <a:solidFill>
                  <a:srgbClr val="CC6500"/>
                </a:solidFill>
                <a:latin typeface="Times New Roman"/>
                <a:cs typeface="Times New Roman"/>
              </a:rPr>
              <a:t> </a:t>
            </a:r>
            <a:r>
              <a:rPr sz="2294" spc="-4" dirty="0">
                <a:solidFill>
                  <a:srgbClr val="CC6500"/>
                </a:solidFill>
                <a:latin typeface="Times New Roman"/>
                <a:cs typeface="Times New Roman"/>
              </a:rPr>
              <a:t>loss.</a:t>
            </a:r>
            <a:endParaRPr sz="2294">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191</a:t>
            </a:r>
            <a:endParaRPr sz="1235">
              <a:latin typeface="Arial"/>
              <a:cs typeface="Arial"/>
            </a:endParaRPr>
          </a:p>
        </p:txBody>
      </p:sp>
    </p:spTree>
    <p:extLst>
      <p:ext uri="{BB962C8B-B14F-4D97-AF65-F5344CB8AC3E}">
        <p14:creationId xmlns:p14="http://schemas.microsoft.com/office/powerpoint/2010/main" val="10670333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901864"/>
            <a:ext cx="7324165" cy="1424062"/>
          </a:xfrm>
          <a:prstGeom prst="rect">
            <a:avLst/>
          </a:prstGeom>
        </p:spPr>
        <p:txBody>
          <a:bodyPr vert="horz" wrap="square" lIns="0" tIns="11766" rIns="0" bIns="0" rtlCol="0">
            <a:spAutoFit/>
          </a:bodyPr>
          <a:lstStyle/>
          <a:p>
            <a:pPr marL="11206" marR="4483" algn="just">
              <a:lnSpc>
                <a:spcPct val="100099"/>
              </a:lnSpc>
              <a:spcBef>
                <a:spcPts val="93"/>
              </a:spcBef>
            </a:pPr>
            <a:r>
              <a:rPr sz="2294" spc="-4" dirty="0">
                <a:solidFill>
                  <a:srgbClr val="0000CC"/>
                </a:solidFill>
                <a:latin typeface="Times New Roman"/>
                <a:cs typeface="Times New Roman"/>
              </a:rPr>
              <a:t>Another way </a:t>
            </a:r>
            <a:r>
              <a:rPr sz="2294" dirty="0">
                <a:solidFill>
                  <a:srgbClr val="0000CC"/>
                </a:solidFill>
                <a:latin typeface="Times New Roman"/>
                <a:cs typeface="Times New Roman"/>
              </a:rPr>
              <a:t>of </a:t>
            </a:r>
            <a:r>
              <a:rPr sz="2294" spc="-4" dirty="0">
                <a:solidFill>
                  <a:srgbClr val="0000CC"/>
                </a:solidFill>
                <a:latin typeface="Times New Roman"/>
                <a:cs typeface="Times New Roman"/>
              </a:rPr>
              <a:t>handling risk </a:t>
            </a:r>
            <a:r>
              <a:rPr sz="2294" dirty="0">
                <a:solidFill>
                  <a:srgbClr val="0000CC"/>
                </a:solidFill>
                <a:latin typeface="Times New Roman"/>
                <a:cs typeface="Times New Roman"/>
              </a:rPr>
              <a:t>is </a:t>
            </a:r>
            <a:r>
              <a:rPr sz="2294" spc="4" dirty="0">
                <a:solidFill>
                  <a:srgbClr val="0000CC"/>
                </a:solidFill>
                <a:latin typeface="Times New Roman"/>
                <a:cs typeface="Times New Roman"/>
              </a:rPr>
              <a:t>the </a:t>
            </a:r>
            <a:r>
              <a:rPr sz="2294" spc="-4" dirty="0">
                <a:solidFill>
                  <a:srgbClr val="0000CC"/>
                </a:solidFill>
                <a:latin typeface="Times New Roman"/>
                <a:cs typeface="Times New Roman"/>
              </a:rPr>
              <a:t>risk avoidance. </a:t>
            </a:r>
            <a:r>
              <a:rPr sz="2294" dirty="0">
                <a:solidFill>
                  <a:srgbClr val="0000CC"/>
                </a:solidFill>
                <a:latin typeface="Times New Roman"/>
                <a:cs typeface="Times New Roman"/>
              </a:rPr>
              <a:t>Do not </a:t>
            </a:r>
            <a:r>
              <a:rPr sz="2294" spc="-4" dirty="0">
                <a:solidFill>
                  <a:srgbClr val="0000CC"/>
                </a:solidFill>
                <a:latin typeface="Times New Roman"/>
                <a:cs typeface="Times New Roman"/>
              </a:rPr>
              <a:t>do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risky </a:t>
            </a:r>
            <a:r>
              <a:rPr sz="2294" dirty="0">
                <a:solidFill>
                  <a:srgbClr val="0000CC"/>
                </a:solidFill>
                <a:latin typeface="Times New Roman"/>
                <a:cs typeface="Times New Roman"/>
              </a:rPr>
              <a:t>things! We </a:t>
            </a:r>
            <a:r>
              <a:rPr sz="2294" spc="-4" dirty="0">
                <a:solidFill>
                  <a:srgbClr val="0000CC"/>
                </a:solidFill>
                <a:latin typeface="Times New Roman"/>
                <a:cs typeface="Times New Roman"/>
              </a:rPr>
              <a:t>may </a:t>
            </a:r>
            <a:r>
              <a:rPr sz="2294" dirty="0">
                <a:solidFill>
                  <a:srgbClr val="0000CC"/>
                </a:solidFill>
                <a:latin typeface="Times New Roman"/>
                <a:cs typeface="Times New Roman"/>
              </a:rPr>
              <a:t>avoid </a:t>
            </a:r>
            <a:r>
              <a:rPr sz="2294" spc="-4" dirty="0">
                <a:solidFill>
                  <a:srgbClr val="0000CC"/>
                </a:solidFill>
                <a:latin typeface="Times New Roman"/>
                <a:cs typeface="Times New Roman"/>
              </a:rPr>
              <a:t>risks </a:t>
            </a:r>
            <a:r>
              <a:rPr sz="2294" dirty="0">
                <a:solidFill>
                  <a:srgbClr val="0000CC"/>
                </a:solidFill>
                <a:latin typeface="Times New Roman"/>
                <a:cs typeface="Times New Roman"/>
              </a:rPr>
              <a:t>by not </a:t>
            </a:r>
            <a:r>
              <a:rPr sz="2294" spc="-4" dirty="0">
                <a:solidFill>
                  <a:srgbClr val="0000CC"/>
                </a:solidFill>
                <a:latin typeface="Times New Roman"/>
                <a:cs typeface="Times New Roman"/>
              </a:rPr>
              <a:t>undertaking  certain projects, </a:t>
            </a:r>
            <a:r>
              <a:rPr sz="2294" dirty="0">
                <a:solidFill>
                  <a:srgbClr val="0000CC"/>
                </a:solidFill>
                <a:latin typeface="Times New Roman"/>
                <a:cs typeface="Times New Roman"/>
              </a:rPr>
              <a:t>or by </a:t>
            </a:r>
            <a:r>
              <a:rPr sz="2294" spc="-4" dirty="0">
                <a:solidFill>
                  <a:srgbClr val="0000CC"/>
                </a:solidFill>
                <a:latin typeface="Times New Roman"/>
                <a:cs typeface="Times New Roman"/>
              </a:rPr>
              <a:t>relying on proven rather than cutting  edge</a:t>
            </a:r>
            <a:r>
              <a:rPr sz="2294" spc="-13" dirty="0">
                <a:solidFill>
                  <a:srgbClr val="0000CC"/>
                </a:solidFill>
                <a:latin typeface="Times New Roman"/>
                <a:cs typeface="Times New Roman"/>
              </a:rPr>
              <a:t> </a:t>
            </a:r>
            <a:r>
              <a:rPr sz="2294" spc="-4" dirty="0">
                <a:solidFill>
                  <a:srgbClr val="0000CC"/>
                </a:solidFill>
                <a:latin typeface="Times New Roman"/>
                <a:cs typeface="Times New Roman"/>
              </a:rPr>
              <a:t>technologies.</a:t>
            </a:r>
            <a:endParaRPr sz="2294">
              <a:latin typeface="Times New Roman"/>
              <a:cs typeface="Times New Roman"/>
            </a:endParaRPr>
          </a:p>
        </p:txBody>
      </p:sp>
      <p:sp>
        <p:nvSpPr>
          <p:cNvPr id="3" name="object 3"/>
          <p:cNvSpPr txBox="1">
            <a:spLocks noGrp="1"/>
          </p:cNvSpPr>
          <p:nvPr>
            <p:ph type="title"/>
          </p:nvPr>
        </p:nvSpPr>
        <p:spPr>
          <a:xfrm>
            <a:off x="529389" y="633671"/>
            <a:ext cx="767880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79176"/>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192</a:t>
            </a:r>
            <a:endParaRPr sz="1235">
              <a:latin typeface="Arial"/>
              <a:cs typeface="Arial"/>
            </a:endParaRPr>
          </a:p>
        </p:txBody>
      </p:sp>
    </p:spTree>
    <p:extLst>
      <p:ext uri="{BB962C8B-B14F-4D97-AF65-F5344CB8AC3E}">
        <p14:creationId xmlns:p14="http://schemas.microsoft.com/office/powerpoint/2010/main" val="29932448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579581"/>
            <a:ext cx="7391400" cy="2951299"/>
          </a:xfrm>
          <a:prstGeom prst="rect">
            <a:avLst/>
          </a:prstGeom>
        </p:spPr>
        <p:txBody>
          <a:bodyPr vert="horz" wrap="square" lIns="0" tIns="10646" rIns="0" bIns="0" rtlCol="0">
            <a:spAutoFit/>
          </a:bodyPr>
          <a:lstStyle/>
          <a:p>
            <a:pPr marL="11206">
              <a:spcBef>
                <a:spcPts val="84"/>
              </a:spcBef>
            </a:pPr>
            <a:r>
              <a:rPr sz="2471" b="1" dirty="0">
                <a:solidFill>
                  <a:srgbClr val="CC0000"/>
                </a:solidFill>
                <a:latin typeface="Times New Roman"/>
                <a:cs typeface="Times New Roman"/>
              </a:rPr>
              <a:t>Risk</a:t>
            </a:r>
            <a:r>
              <a:rPr sz="2471" b="1" spc="-18" dirty="0">
                <a:solidFill>
                  <a:srgbClr val="CC0000"/>
                </a:solidFill>
                <a:latin typeface="Times New Roman"/>
                <a:cs typeface="Times New Roman"/>
              </a:rPr>
              <a:t> </a:t>
            </a:r>
            <a:r>
              <a:rPr sz="2471" b="1" dirty="0">
                <a:solidFill>
                  <a:srgbClr val="CC0000"/>
                </a:solidFill>
                <a:latin typeface="Times New Roman"/>
                <a:cs typeface="Times New Roman"/>
              </a:rPr>
              <a:t>Control</a:t>
            </a:r>
            <a:endParaRPr sz="2471">
              <a:latin typeface="Times New Roman"/>
              <a:cs typeface="Times New Roman"/>
            </a:endParaRPr>
          </a:p>
          <a:p>
            <a:pPr marL="77885" marR="4483">
              <a:spcBef>
                <a:spcPts val="1985"/>
              </a:spcBef>
            </a:pPr>
            <a:r>
              <a:rPr sz="2294" spc="-4" dirty="0">
                <a:solidFill>
                  <a:srgbClr val="0000CC"/>
                </a:solidFill>
                <a:latin typeface="Times New Roman"/>
                <a:cs typeface="Times New Roman"/>
              </a:rPr>
              <a:t>Risk Management Planning produces </a:t>
            </a:r>
            <a:r>
              <a:rPr sz="2294" dirty="0">
                <a:solidFill>
                  <a:srgbClr val="0000CC"/>
                </a:solidFill>
                <a:latin typeface="Times New Roman"/>
                <a:cs typeface="Times New Roman"/>
              </a:rPr>
              <a:t>a </a:t>
            </a:r>
            <a:r>
              <a:rPr sz="2294" spc="-4" dirty="0">
                <a:solidFill>
                  <a:srgbClr val="0000CC"/>
                </a:solidFill>
                <a:latin typeface="Times New Roman"/>
                <a:cs typeface="Times New Roman"/>
              </a:rPr>
              <a:t>plan </a:t>
            </a:r>
            <a:r>
              <a:rPr sz="2294" dirty="0">
                <a:solidFill>
                  <a:srgbClr val="0000CC"/>
                </a:solidFill>
                <a:latin typeface="Times New Roman"/>
                <a:cs typeface="Times New Roman"/>
              </a:rPr>
              <a:t>for </a:t>
            </a:r>
            <a:r>
              <a:rPr sz="2294" spc="-4" dirty="0">
                <a:solidFill>
                  <a:srgbClr val="0000CC"/>
                </a:solidFill>
                <a:latin typeface="Times New Roman"/>
                <a:cs typeface="Times New Roman"/>
              </a:rPr>
              <a:t>dealing with  each significant</a:t>
            </a:r>
            <a:r>
              <a:rPr sz="2294" spc="-9" dirty="0">
                <a:solidFill>
                  <a:srgbClr val="0000CC"/>
                </a:solidFill>
                <a:latin typeface="Times New Roman"/>
                <a:cs typeface="Times New Roman"/>
              </a:rPr>
              <a:t> </a:t>
            </a:r>
            <a:r>
              <a:rPr sz="2294" spc="-4" dirty="0">
                <a:solidFill>
                  <a:srgbClr val="0000CC"/>
                </a:solidFill>
                <a:latin typeface="Times New Roman"/>
                <a:cs typeface="Times New Roman"/>
              </a:rPr>
              <a:t>risks.</a:t>
            </a:r>
            <a:endParaRPr sz="2294">
              <a:latin typeface="Times New Roman"/>
              <a:cs typeface="Times New Roman"/>
            </a:endParaRPr>
          </a:p>
          <a:p>
            <a:pPr marL="731783" indent="-553600">
              <a:spcBef>
                <a:spcPts val="1906"/>
              </a:spcBef>
              <a:buFont typeface="MS Gothic"/>
              <a:buChar char="➢"/>
              <a:tabLst>
                <a:tab pos="731783" algn="l"/>
                <a:tab pos="732343" algn="l"/>
              </a:tabLst>
            </a:pPr>
            <a:r>
              <a:rPr sz="2294" spc="-4" dirty="0">
                <a:latin typeface="Times New Roman"/>
                <a:cs typeface="Times New Roman"/>
              </a:rPr>
              <a:t>Record decision </a:t>
            </a:r>
            <a:r>
              <a:rPr sz="2294" dirty="0">
                <a:latin typeface="Times New Roman"/>
                <a:cs typeface="Times New Roman"/>
              </a:rPr>
              <a:t>in the</a:t>
            </a:r>
            <a:r>
              <a:rPr sz="2294" spc="-13" dirty="0">
                <a:latin typeface="Times New Roman"/>
                <a:cs typeface="Times New Roman"/>
              </a:rPr>
              <a:t> </a:t>
            </a:r>
            <a:r>
              <a:rPr sz="2294" dirty="0">
                <a:latin typeface="Times New Roman"/>
                <a:cs typeface="Times New Roman"/>
              </a:rPr>
              <a:t>plan.</a:t>
            </a:r>
            <a:endParaRPr sz="2294">
              <a:latin typeface="Times New Roman"/>
              <a:cs typeface="Times New Roman"/>
            </a:endParaRPr>
          </a:p>
          <a:p>
            <a:pPr marL="77885" marR="4483">
              <a:spcBef>
                <a:spcPts val="2255"/>
              </a:spcBef>
              <a:tabLst>
                <a:tab pos="6862288" algn="l"/>
              </a:tabLst>
            </a:pPr>
            <a:r>
              <a:rPr sz="2294" spc="4" dirty="0">
                <a:solidFill>
                  <a:srgbClr val="653200"/>
                </a:solidFill>
                <a:latin typeface="Times New Roman"/>
                <a:cs typeface="Times New Roman"/>
              </a:rPr>
              <a:t>R</a:t>
            </a:r>
            <a:r>
              <a:rPr sz="2294" spc="-4" dirty="0">
                <a:solidFill>
                  <a:srgbClr val="653200"/>
                </a:solidFill>
                <a:latin typeface="Times New Roman"/>
                <a:cs typeface="Times New Roman"/>
              </a:rPr>
              <a:t>i</a:t>
            </a:r>
            <a:r>
              <a:rPr sz="2294" spc="-9" dirty="0">
                <a:solidFill>
                  <a:srgbClr val="653200"/>
                </a:solidFill>
                <a:latin typeface="Times New Roman"/>
                <a:cs typeface="Times New Roman"/>
              </a:rPr>
              <a:t>s</a:t>
            </a:r>
            <a:r>
              <a:rPr sz="2294" dirty="0">
                <a:solidFill>
                  <a:srgbClr val="653200"/>
                </a:solidFill>
                <a:latin typeface="Times New Roman"/>
                <a:cs typeface="Times New Roman"/>
              </a:rPr>
              <a:t>k</a:t>
            </a:r>
            <a:r>
              <a:rPr sz="2294" spc="128" dirty="0">
                <a:solidFill>
                  <a:srgbClr val="653200"/>
                </a:solidFill>
                <a:latin typeface="Times New Roman"/>
                <a:cs typeface="Times New Roman"/>
              </a:rPr>
              <a:t> </a:t>
            </a:r>
            <a:r>
              <a:rPr sz="2294" spc="-4" dirty="0">
                <a:solidFill>
                  <a:srgbClr val="653200"/>
                </a:solidFill>
                <a:latin typeface="Times New Roman"/>
                <a:cs typeface="Times New Roman"/>
              </a:rPr>
              <a:t>r</a:t>
            </a:r>
            <a:r>
              <a:rPr sz="2294" spc="-9" dirty="0">
                <a:solidFill>
                  <a:srgbClr val="653200"/>
                </a:solidFill>
                <a:latin typeface="Times New Roman"/>
                <a:cs typeface="Times New Roman"/>
              </a:rPr>
              <a:t>es</a:t>
            </a:r>
            <a:r>
              <a:rPr sz="2294" dirty="0">
                <a:solidFill>
                  <a:srgbClr val="653200"/>
                </a:solidFill>
                <a:latin typeface="Times New Roman"/>
                <a:cs typeface="Times New Roman"/>
              </a:rPr>
              <a:t>o</a:t>
            </a:r>
            <a:r>
              <a:rPr sz="2294" spc="-4" dirty="0">
                <a:solidFill>
                  <a:srgbClr val="653200"/>
                </a:solidFill>
                <a:latin typeface="Times New Roman"/>
                <a:cs typeface="Times New Roman"/>
              </a:rPr>
              <a:t>l</a:t>
            </a:r>
            <a:r>
              <a:rPr sz="2294" dirty="0">
                <a:solidFill>
                  <a:srgbClr val="653200"/>
                </a:solidFill>
                <a:latin typeface="Times New Roman"/>
                <a:cs typeface="Times New Roman"/>
              </a:rPr>
              <a:t>u</a:t>
            </a:r>
            <a:r>
              <a:rPr sz="2294" spc="-4" dirty="0">
                <a:solidFill>
                  <a:srgbClr val="653200"/>
                </a:solidFill>
                <a:latin typeface="Times New Roman"/>
                <a:cs typeface="Times New Roman"/>
              </a:rPr>
              <a:t>ti</a:t>
            </a:r>
            <a:r>
              <a:rPr sz="2294" dirty="0">
                <a:solidFill>
                  <a:srgbClr val="653200"/>
                </a:solidFill>
                <a:latin typeface="Times New Roman"/>
                <a:cs typeface="Times New Roman"/>
              </a:rPr>
              <a:t>on</a:t>
            </a:r>
            <a:r>
              <a:rPr sz="2294" spc="128" dirty="0">
                <a:solidFill>
                  <a:srgbClr val="653200"/>
                </a:solidFill>
                <a:latin typeface="Times New Roman"/>
                <a:cs typeface="Times New Roman"/>
              </a:rPr>
              <a:t> </a:t>
            </a:r>
            <a:r>
              <a:rPr sz="2294" spc="-4" dirty="0">
                <a:solidFill>
                  <a:srgbClr val="653200"/>
                </a:solidFill>
                <a:latin typeface="Times New Roman"/>
                <a:cs typeface="Times New Roman"/>
              </a:rPr>
              <a:t>i</a:t>
            </a:r>
            <a:r>
              <a:rPr sz="2294" dirty="0">
                <a:solidFill>
                  <a:srgbClr val="653200"/>
                </a:solidFill>
                <a:latin typeface="Times New Roman"/>
                <a:cs typeface="Times New Roman"/>
              </a:rPr>
              <a:t>s</a:t>
            </a:r>
            <a:r>
              <a:rPr sz="2294" spc="128" dirty="0">
                <a:solidFill>
                  <a:srgbClr val="653200"/>
                </a:solidFill>
                <a:latin typeface="Times New Roman"/>
                <a:cs typeface="Times New Roman"/>
              </a:rPr>
              <a:t> </a:t>
            </a:r>
            <a:r>
              <a:rPr sz="2294" spc="-4" dirty="0">
                <a:solidFill>
                  <a:srgbClr val="653200"/>
                </a:solidFill>
                <a:latin typeface="Times New Roman"/>
                <a:cs typeface="Times New Roman"/>
              </a:rPr>
              <a:t>t</a:t>
            </a:r>
            <a:r>
              <a:rPr sz="2294" dirty="0">
                <a:solidFill>
                  <a:srgbClr val="653200"/>
                </a:solidFill>
                <a:latin typeface="Times New Roman"/>
                <a:cs typeface="Times New Roman"/>
              </a:rPr>
              <a:t>he</a:t>
            </a:r>
            <a:r>
              <a:rPr sz="2294" spc="128" dirty="0">
                <a:solidFill>
                  <a:srgbClr val="653200"/>
                </a:solidFill>
                <a:latin typeface="Times New Roman"/>
                <a:cs typeface="Times New Roman"/>
              </a:rPr>
              <a:t> </a:t>
            </a:r>
            <a:r>
              <a:rPr sz="2294" spc="-9" dirty="0">
                <a:solidFill>
                  <a:srgbClr val="653200"/>
                </a:solidFill>
                <a:latin typeface="Times New Roman"/>
                <a:cs typeface="Times New Roman"/>
              </a:rPr>
              <a:t>e</a:t>
            </a:r>
            <a:r>
              <a:rPr sz="2294" dirty="0">
                <a:solidFill>
                  <a:srgbClr val="653200"/>
                </a:solidFill>
                <a:latin typeface="Times New Roman"/>
                <a:cs typeface="Times New Roman"/>
              </a:rPr>
              <a:t>x</a:t>
            </a:r>
            <a:r>
              <a:rPr sz="2294" spc="-9" dirty="0">
                <a:solidFill>
                  <a:srgbClr val="653200"/>
                </a:solidFill>
                <a:latin typeface="Times New Roman"/>
                <a:cs typeface="Times New Roman"/>
              </a:rPr>
              <a:t>e</a:t>
            </a:r>
            <a:r>
              <a:rPr sz="2294" spc="-18" dirty="0">
                <a:solidFill>
                  <a:srgbClr val="653200"/>
                </a:solidFill>
                <a:latin typeface="Times New Roman"/>
                <a:cs typeface="Times New Roman"/>
              </a:rPr>
              <a:t>c</a:t>
            </a:r>
            <a:r>
              <a:rPr sz="2294" dirty="0">
                <a:solidFill>
                  <a:srgbClr val="653200"/>
                </a:solidFill>
                <a:latin typeface="Times New Roman"/>
                <a:cs typeface="Times New Roman"/>
              </a:rPr>
              <a:t>u</a:t>
            </a:r>
            <a:r>
              <a:rPr sz="2294" spc="-4" dirty="0">
                <a:solidFill>
                  <a:srgbClr val="653200"/>
                </a:solidFill>
                <a:latin typeface="Times New Roman"/>
                <a:cs typeface="Times New Roman"/>
              </a:rPr>
              <a:t>ti</a:t>
            </a:r>
            <a:r>
              <a:rPr sz="2294" dirty="0">
                <a:solidFill>
                  <a:srgbClr val="653200"/>
                </a:solidFill>
                <a:latin typeface="Times New Roman"/>
                <a:cs typeface="Times New Roman"/>
              </a:rPr>
              <a:t>on</a:t>
            </a:r>
            <a:r>
              <a:rPr sz="2294" spc="137" dirty="0">
                <a:solidFill>
                  <a:srgbClr val="653200"/>
                </a:solidFill>
                <a:latin typeface="Times New Roman"/>
                <a:cs typeface="Times New Roman"/>
              </a:rPr>
              <a:t> </a:t>
            </a:r>
            <a:r>
              <a:rPr sz="2294" spc="-9" dirty="0">
                <a:solidFill>
                  <a:srgbClr val="653200"/>
                </a:solidFill>
                <a:latin typeface="Times New Roman"/>
                <a:cs typeface="Times New Roman"/>
              </a:rPr>
              <a:t>o</a:t>
            </a:r>
            <a:r>
              <a:rPr sz="2294" dirty="0">
                <a:solidFill>
                  <a:srgbClr val="653200"/>
                </a:solidFill>
                <a:latin typeface="Times New Roman"/>
                <a:cs typeface="Times New Roman"/>
              </a:rPr>
              <a:t>f</a:t>
            </a:r>
            <a:r>
              <a:rPr sz="2294" spc="141" dirty="0">
                <a:solidFill>
                  <a:srgbClr val="653200"/>
                </a:solidFill>
                <a:latin typeface="Times New Roman"/>
                <a:cs typeface="Times New Roman"/>
              </a:rPr>
              <a:t> </a:t>
            </a:r>
            <a:r>
              <a:rPr sz="2294" spc="-4" dirty="0">
                <a:solidFill>
                  <a:srgbClr val="653200"/>
                </a:solidFill>
                <a:latin typeface="Times New Roman"/>
                <a:cs typeface="Times New Roman"/>
              </a:rPr>
              <a:t>t</a:t>
            </a:r>
            <a:r>
              <a:rPr sz="2294" dirty="0">
                <a:solidFill>
                  <a:srgbClr val="653200"/>
                </a:solidFill>
                <a:latin typeface="Times New Roman"/>
                <a:cs typeface="Times New Roman"/>
              </a:rPr>
              <a:t>he</a:t>
            </a:r>
            <a:r>
              <a:rPr sz="2294" spc="128" dirty="0">
                <a:solidFill>
                  <a:srgbClr val="653200"/>
                </a:solidFill>
                <a:latin typeface="Times New Roman"/>
                <a:cs typeface="Times New Roman"/>
              </a:rPr>
              <a:t> </a:t>
            </a:r>
            <a:r>
              <a:rPr sz="2294" dirty="0">
                <a:solidFill>
                  <a:srgbClr val="653200"/>
                </a:solidFill>
                <a:latin typeface="Times New Roman"/>
                <a:cs typeface="Times New Roman"/>
              </a:rPr>
              <a:t>p</a:t>
            </a:r>
            <a:r>
              <a:rPr sz="2294" spc="-4" dirty="0">
                <a:solidFill>
                  <a:srgbClr val="653200"/>
                </a:solidFill>
                <a:latin typeface="Times New Roman"/>
                <a:cs typeface="Times New Roman"/>
              </a:rPr>
              <a:t>l</a:t>
            </a:r>
            <a:r>
              <a:rPr sz="2294" spc="-9" dirty="0">
                <a:solidFill>
                  <a:srgbClr val="653200"/>
                </a:solidFill>
                <a:latin typeface="Times New Roman"/>
                <a:cs typeface="Times New Roman"/>
              </a:rPr>
              <a:t>a</a:t>
            </a:r>
            <a:r>
              <a:rPr sz="2294" dirty="0">
                <a:solidFill>
                  <a:srgbClr val="653200"/>
                </a:solidFill>
                <a:latin typeface="Times New Roman"/>
                <a:cs typeface="Times New Roman"/>
              </a:rPr>
              <a:t>ns</a:t>
            </a:r>
            <a:r>
              <a:rPr sz="2294" spc="128" dirty="0">
                <a:solidFill>
                  <a:srgbClr val="653200"/>
                </a:solidFill>
                <a:latin typeface="Times New Roman"/>
                <a:cs typeface="Times New Roman"/>
              </a:rPr>
              <a:t> </a:t>
            </a:r>
            <a:r>
              <a:rPr sz="2294" dirty="0">
                <a:solidFill>
                  <a:srgbClr val="653200"/>
                </a:solidFill>
                <a:latin typeface="Times New Roman"/>
                <a:cs typeface="Times New Roman"/>
              </a:rPr>
              <a:t>of</a:t>
            </a:r>
            <a:r>
              <a:rPr sz="2294" spc="128" dirty="0">
                <a:solidFill>
                  <a:srgbClr val="653200"/>
                </a:solidFill>
                <a:latin typeface="Times New Roman"/>
                <a:cs typeface="Times New Roman"/>
              </a:rPr>
              <a:t> </a:t>
            </a:r>
            <a:r>
              <a:rPr sz="2294" dirty="0">
                <a:solidFill>
                  <a:srgbClr val="653200"/>
                </a:solidFill>
                <a:latin typeface="Times New Roman"/>
                <a:cs typeface="Times New Roman"/>
              </a:rPr>
              <a:t>d</a:t>
            </a:r>
            <a:r>
              <a:rPr sz="2294" spc="-9" dirty="0">
                <a:solidFill>
                  <a:srgbClr val="653200"/>
                </a:solidFill>
                <a:latin typeface="Times New Roman"/>
                <a:cs typeface="Times New Roman"/>
              </a:rPr>
              <a:t>ea</a:t>
            </a:r>
            <a:r>
              <a:rPr sz="2294" spc="-4" dirty="0">
                <a:solidFill>
                  <a:srgbClr val="653200"/>
                </a:solidFill>
                <a:latin typeface="Times New Roman"/>
                <a:cs typeface="Times New Roman"/>
              </a:rPr>
              <a:t>li</a:t>
            </a:r>
            <a:r>
              <a:rPr sz="2294" spc="-9" dirty="0">
                <a:solidFill>
                  <a:srgbClr val="653200"/>
                </a:solidFill>
                <a:latin typeface="Times New Roman"/>
                <a:cs typeface="Times New Roman"/>
              </a:rPr>
              <a:t>n</a:t>
            </a:r>
            <a:r>
              <a:rPr sz="2294" dirty="0">
                <a:solidFill>
                  <a:srgbClr val="653200"/>
                </a:solidFill>
                <a:latin typeface="Times New Roman"/>
                <a:cs typeface="Times New Roman"/>
              </a:rPr>
              <a:t>g	</a:t>
            </a:r>
            <a:r>
              <a:rPr sz="2294" spc="4" dirty="0">
                <a:solidFill>
                  <a:srgbClr val="653200"/>
                </a:solidFill>
                <a:latin typeface="Times New Roman"/>
                <a:cs typeface="Times New Roman"/>
              </a:rPr>
              <a:t>w</a:t>
            </a:r>
            <a:r>
              <a:rPr sz="2294" spc="-4" dirty="0">
                <a:solidFill>
                  <a:srgbClr val="653200"/>
                </a:solidFill>
                <a:latin typeface="Times New Roman"/>
                <a:cs typeface="Times New Roman"/>
              </a:rPr>
              <a:t>i</a:t>
            </a:r>
            <a:r>
              <a:rPr sz="2294" spc="-18" dirty="0">
                <a:solidFill>
                  <a:srgbClr val="653200"/>
                </a:solidFill>
                <a:latin typeface="Times New Roman"/>
                <a:cs typeface="Times New Roman"/>
              </a:rPr>
              <a:t>t</a:t>
            </a:r>
            <a:r>
              <a:rPr sz="2294" dirty="0">
                <a:solidFill>
                  <a:srgbClr val="653200"/>
                </a:solidFill>
                <a:latin typeface="Times New Roman"/>
                <a:cs typeface="Times New Roman"/>
              </a:rPr>
              <a:t>h  </a:t>
            </a:r>
            <a:r>
              <a:rPr sz="2294" spc="-4" dirty="0">
                <a:solidFill>
                  <a:srgbClr val="653200"/>
                </a:solidFill>
                <a:latin typeface="Times New Roman"/>
                <a:cs typeface="Times New Roman"/>
              </a:rPr>
              <a:t>each risk.</a:t>
            </a:r>
            <a:endParaRPr sz="2294">
              <a:latin typeface="Times New Roman"/>
              <a:cs typeface="Times New Roman"/>
            </a:endParaRPr>
          </a:p>
        </p:txBody>
      </p:sp>
      <p:sp>
        <p:nvSpPr>
          <p:cNvPr id="3" name="object 3"/>
          <p:cNvSpPr txBox="1">
            <a:spLocks noGrp="1"/>
          </p:cNvSpPr>
          <p:nvPr>
            <p:ph type="title"/>
          </p:nvPr>
        </p:nvSpPr>
        <p:spPr>
          <a:xfrm>
            <a:off x="1171074" y="566430"/>
            <a:ext cx="70371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193</a:t>
            </a:r>
            <a:endParaRPr sz="1235">
              <a:latin typeface="Arial"/>
              <a:cs typeface="Arial"/>
            </a:endParaRPr>
          </a:p>
        </p:txBody>
      </p:sp>
    </p:spTree>
    <p:extLst>
      <p:ext uri="{BB962C8B-B14F-4D97-AF65-F5344CB8AC3E}">
        <p14:creationId xmlns:p14="http://schemas.microsoft.com/office/powerpoint/2010/main" val="1059850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5793" y="1872725"/>
            <a:ext cx="1984562"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dirty="0">
                <a:latin typeface="Times New Roman"/>
                <a:cs typeface="Times New Roman"/>
              </a:rPr>
              <a:t> </a:t>
            </a:r>
            <a:r>
              <a:rPr sz="1765" spc="-4" dirty="0">
                <a:latin typeface="Times New Roman"/>
                <a:cs typeface="Times New Roman"/>
              </a:rPr>
              <a:t>Size</a:t>
            </a:r>
            <a:endParaRPr sz="1765">
              <a:latin typeface="Times New Roman"/>
              <a:cs typeface="Times New Roman"/>
            </a:endParaRPr>
          </a:p>
          <a:p>
            <a:pPr marL="11206"/>
            <a:r>
              <a:rPr sz="1765" spc="-4" dirty="0">
                <a:latin typeface="Times New Roman"/>
                <a:cs typeface="Times New Roman"/>
              </a:rPr>
              <a:t>(c) Development</a:t>
            </a:r>
            <a:r>
              <a:rPr sz="1765" spc="-35" dirty="0">
                <a:latin typeface="Times New Roman"/>
                <a:cs typeface="Times New Roman"/>
              </a:rPr>
              <a:t> </a:t>
            </a:r>
            <a:r>
              <a:rPr sz="1765" spc="-13" dirty="0">
                <a:latin typeface="Times New Roman"/>
                <a:cs typeface="Times New Roman"/>
              </a:rPr>
              <a:t>time</a:t>
            </a:r>
            <a:endParaRPr sz="1765">
              <a:latin typeface="Times New Roman"/>
              <a:cs typeface="Times New Roman"/>
            </a:endParaRPr>
          </a:p>
        </p:txBody>
      </p:sp>
      <p:sp>
        <p:nvSpPr>
          <p:cNvPr id="3" name="object 3"/>
          <p:cNvSpPr txBox="1"/>
          <p:nvPr/>
        </p:nvSpPr>
        <p:spPr>
          <a:xfrm>
            <a:off x="6286493" y="1872725"/>
            <a:ext cx="1845608"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(b)</a:t>
            </a:r>
            <a:r>
              <a:rPr sz="1765" spc="-9" dirty="0">
                <a:latin typeface="Times New Roman"/>
                <a:cs typeface="Times New Roman"/>
              </a:rPr>
              <a:t> </a:t>
            </a:r>
            <a:r>
              <a:rPr sz="1765" dirty="0">
                <a:latin typeface="Times New Roman"/>
                <a:cs typeface="Times New Roman"/>
              </a:rPr>
              <a:t>Cost</a:t>
            </a:r>
            <a:endParaRPr sz="1765">
              <a:latin typeface="Times New Roman"/>
              <a:cs typeface="Times New Roman"/>
            </a:endParaRPr>
          </a:p>
          <a:p>
            <a:pPr marL="11206"/>
            <a:r>
              <a:rPr sz="1765" spc="-4" dirty="0">
                <a:latin typeface="Times New Roman"/>
                <a:cs typeface="Times New Roman"/>
              </a:rPr>
              <a:t>(d) </a:t>
            </a:r>
            <a:r>
              <a:rPr sz="1765" dirty="0">
                <a:latin typeface="Times New Roman"/>
                <a:cs typeface="Times New Roman"/>
              </a:rPr>
              <a:t>All </a:t>
            </a:r>
            <a:r>
              <a:rPr sz="1765" spc="-4" dirty="0">
                <a:latin typeface="Times New Roman"/>
                <a:cs typeface="Times New Roman"/>
              </a:rPr>
              <a:t>of the</a:t>
            </a:r>
            <a:r>
              <a:rPr sz="1765" spc="-57" dirty="0">
                <a:latin typeface="Times New Roman"/>
                <a:cs typeface="Times New Roman"/>
              </a:rPr>
              <a:t> </a:t>
            </a:r>
            <a:r>
              <a:rPr sz="1765" spc="-4" dirty="0">
                <a:latin typeface="Times New Roman"/>
                <a:cs typeface="Times New Roman"/>
              </a:rPr>
              <a:t>above.</a:t>
            </a:r>
            <a:endParaRPr sz="1765">
              <a:latin typeface="Times New Roman"/>
              <a:cs typeface="Times New Roman"/>
            </a:endParaRPr>
          </a:p>
        </p:txBody>
      </p:sp>
      <p:sp>
        <p:nvSpPr>
          <p:cNvPr id="4" name="object 4"/>
          <p:cNvSpPr txBox="1"/>
          <p:nvPr/>
        </p:nvSpPr>
        <p:spPr>
          <a:xfrm>
            <a:off x="2252382" y="2545079"/>
            <a:ext cx="4443132" cy="282928"/>
          </a:xfrm>
          <a:prstGeom prst="rect">
            <a:avLst/>
          </a:prstGeom>
        </p:spPr>
        <p:txBody>
          <a:bodyPr vert="horz" wrap="square" lIns="0" tIns="11206" rIns="0" bIns="0" rtlCol="0">
            <a:spAutoFit/>
          </a:bodyPr>
          <a:lstStyle/>
          <a:p>
            <a:pPr marL="11206">
              <a:spcBef>
                <a:spcPts val="88"/>
              </a:spcBef>
              <a:tabLst>
                <a:tab pos="403433" algn="l"/>
              </a:tabLst>
            </a:pPr>
            <a:r>
              <a:rPr sz="1765" dirty="0">
                <a:latin typeface="Times New Roman"/>
                <a:cs typeface="Times New Roman"/>
              </a:rPr>
              <a:t>4.2	</a:t>
            </a:r>
            <a:r>
              <a:rPr sz="1765" spc="-4" dirty="0">
                <a:latin typeface="Times New Roman"/>
                <a:cs typeface="Times New Roman"/>
              </a:rPr>
              <a:t>Which </a:t>
            </a:r>
            <a:r>
              <a:rPr sz="1765" spc="4" dirty="0">
                <a:latin typeface="Times New Roman"/>
                <a:cs typeface="Times New Roman"/>
              </a:rPr>
              <a:t>one </a:t>
            </a:r>
            <a:r>
              <a:rPr sz="1765" spc="-4" dirty="0">
                <a:latin typeface="Times New Roman"/>
                <a:cs typeface="Times New Roman"/>
              </a:rPr>
              <a:t>is </a:t>
            </a:r>
            <a:r>
              <a:rPr sz="1765" dirty="0">
                <a:latin typeface="Times New Roman"/>
                <a:cs typeface="Times New Roman"/>
              </a:rPr>
              <a:t>not a </a:t>
            </a:r>
            <a:r>
              <a:rPr sz="1765" spc="-4" dirty="0">
                <a:latin typeface="Times New Roman"/>
                <a:cs typeface="Times New Roman"/>
              </a:rPr>
              <a:t>size measure </a:t>
            </a:r>
            <a:r>
              <a:rPr sz="1765" spc="-9" dirty="0">
                <a:latin typeface="Times New Roman"/>
                <a:cs typeface="Times New Roman"/>
              </a:rPr>
              <a:t>for</a:t>
            </a:r>
            <a:r>
              <a:rPr sz="1765" spc="-71" dirty="0">
                <a:latin typeface="Times New Roman"/>
                <a:cs typeface="Times New Roman"/>
              </a:rPr>
              <a:t> </a:t>
            </a:r>
            <a:r>
              <a:rPr sz="1765" spc="-4" dirty="0">
                <a:latin typeface="Times New Roman"/>
                <a:cs typeface="Times New Roman"/>
              </a:rPr>
              <a:t>software</a:t>
            </a:r>
            <a:endParaRPr sz="1765">
              <a:latin typeface="Times New Roman"/>
              <a:cs typeface="Times New Roman"/>
            </a:endParaRPr>
          </a:p>
        </p:txBody>
      </p:sp>
      <p:sp>
        <p:nvSpPr>
          <p:cNvPr id="5" name="object 5"/>
          <p:cNvSpPr txBox="1"/>
          <p:nvPr/>
        </p:nvSpPr>
        <p:spPr>
          <a:xfrm>
            <a:off x="2655793" y="2814020"/>
            <a:ext cx="2472018"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dirty="0">
                <a:latin typeface="Times New Roman"/>
                <a:cs typeface="Times New Roman"/>
              </a:rPr>
              <a:t> LOC</a:t>
            </a:r>
            <a:endParaRPr sz="1765">
              <a:latin typeface="Times New Roman"/>
              <a:cs typeface="Times New Roman"/>
            </a:endParaRPr>
          </a:p>
          <a:p>
            <a:pPr marL="11206"/>
            <a:r>
              <a:rPr sz="1765" spc="-4" dirty="0">
                <a:latin typeface="Times New Roman"/>
                <a:cs typeface="Times New Roman"/>
              </a:rPr>
              <a:t>(c) </a:t>
            </a:r>
            <a:r>
              <a:rPr sz="1765" spc="-9" dirty="0">
                <a:latin typeface="Times New Roman"/>
                <a:cs typeface="Times New Roman"/>
              </a:rPr>
              <a:t>Cyclomatic</a:t>
            </a:r>
            <a:r>
              <a:rPr sz="1765" spc="-13" dirty="0">
                <a:latin typeface="Times New Roman"/>
                <a:cs typeface="Times New Roman"/>
              </a:rPr>
              <a:t> </a:t>
            </a:r>
            <a:r>
              <a:rPr sz="1765" spc="-4" dirty="0">
                <a:latin typeface="Times New Roman"/>
                <a:cs typeface="Times New Roman"/>
              </a:rPr>
              <a:t>Complexity</a:t>
            </a:r>
            <a:endParaRPr sz="1765">
              <a:latin typeface="Times New Roman"/>
              <a:cs typeface="Times New Roman"/>
            </a:endParaRPr>
          </a:p>
        </p:txBody>
      </p:sp>
      <p:sp>
        <p:nvSpPr>
          <p:cNvPr id="6" name="object 6"/>
          <p:cNvSpPr txBox="1"/>
          <p:nvPr/>
        </p:nvSpPr>
        <p:spPr>
          <a:xfrm>
            <a:off x="6286497" y="2814020"/>
            <a:ext cx="2712944"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(b) Function</a:t>
            </a:r>
            <a:r>
              <a:rPr sz="1765" dirty="0">
                <a:latin typeface="Times New Roman"/>
                <a:cs typeface="Times New Roman"/>
              </a:rPr>
              <a:t> </a:t>
            </a:r>
            <a:r>
              <a:rPr sz="1765" spc="-4" dirty="0">
                <a:latin typeface="Times New Roman"/>
                <a:cs typeface="Times New Roman"/>
              </a:rPr>
              <a:t>Count</a:t>
            </a:r>
            <a:endParaRPr sz="1765">
              <a:latin typeface="Times New Roman"/>
              <a:cs typeface="Times New Roman"/>
            </a:endParaRPr>
          </a:p>
          <a:p>
            <a:pPr marL="11206"/>
            <a:r>
              <a:rPr sz="1765" spc="-4" dirty="0">
                <a:latin typeface="Times New Roman"/>
                <a:cs typeface="Times New Roman"/>
              </a:rPr>
              <a:t>(d) Halstead’s program</a:t>
            </a:r>
            <a:r>
              <a:rPr sz="1765" spc="-71" dirty="0">
                <a:latin typeface="Times New Roman"/>
                <a:cs typeface="Times New Roman"/>
              </a:rPr>
              <a:t> </a:t>
            </a:r>
            <a:r>
              <a:rPr sz="1765" spc="-4" dirty="0">
                <a:latin typeface="Times New Roman"/>
                <a:cs typeface="Times New Roman"/>
              </a:rPr>
              <a:t>length</a:t>
            </a:r>
            <a:endParaRPr sz="1765">
              <a:latin typeface="Times New Roman"/>
              <a:cs typeface="Times New Roman"/>
            </a:endParaRPr>
          </a:p>
        </p:txBody>
      </p:sp>
      <p:sp>
        <p:nvSpPr>
          <p:cNvPr id="7" name="object 7"/>
          <p:cNvSpPr txBox="1"/>
          <p:nvPr/>
        </p:nvSpPr>
        <p:spPr>
          <a:xfrm>
            <a:off x="2252381" y="3486373"/>
            <a:ext cx="4152900" cy="282928"/>
          </a:xfrm>
          <a:prstGeom prst="rect">
            <a:avLst/>
          </a:prstGeom>
        </p:spPr>
        <p:txBody>
          <a:bodyPr vert="horz" wrap="square" lIns="0" tIns="11206" rIns="0" bIns="0" rtlCol="0">
            <a:spAutoFit/>
          </a:bodyPr>
          <a:lstStyle/>
          <a:p>
            <a:pPr marL="11206">
              <a:spcBef>
                <a:spcPts val="88"/>
              </a:spcBef>
              <a:tabLst>
                <a:tab pos="403433" algn="l"/>
              </a:tabLst>
            </a:pPr>
            <a:r>
              <a:rPr sz="1765" dirty="0">
                <a:latin typeface="Times New Roman"/>
                <a:cs typeface="Times New Roman"/>
              </a:rPr>
              <a:t>4.3	</a:t>
            </a:r>
            <a:r>
              <a:rPr sz="1765" spc="-4" dirty="0">
                <a:latin typeface="Times New Roman"/>
                <a:cs typeface="Times New Roman"/>
              </a:rPr>
              <a:t>Function count </a:t>
            </a:r>
            <a:r>
              <a:rPr sz="1765" spc="-9" dirty="0">
                <a:latin typeface="Times New Roman"/>
                <a:cs typeface="Times New Roman"/>
              </a:rPr>
              <a:t>method </a:t>
            </a:r>
            <a:r>
              <a:rPr sz="1765" spc="-4" dirty="0">
                <a:latin typeface="Times New Roman"/>
                <a:cs typeface="Times New Roman"/>
              </a:rPr>
              <a:t>was developed</a:t>
            </a:r>
            <a:r>
              <a:rPr sz="1765" spc="4" dirty="0">
                <a:latin typeface="Times New Roman"/>
                <a:cs typeface="Times New Roman"/>
              </a:rPr>
              <a:t> </a:t>
            </a:r>
            <a:r>
              <a:rPr sz="1765" spc="-4" dirty="0">
                <a:latin typeface="Times New Roman"/>
                <a:cs typeface="Times New Roman"/>
              </a:rPr>
              <a:t>by</a:t>
            </a:r>
            <a:endParaRPr sz="1765">
              <a:latin typeface="Times New Roman"/>
              <a:cs typeface="Times New Roman"/>
            </a:endParaRPr>
          </a:p>
        </p:txBody>
      </p:sp>
      <p:sp>
        <p:nvSpPr>
          <p:cNvPr id="8" name="object 8"/>
          <p:cNvSpPr txBox="1"/>
          <p:nvPr/>
        </p:nvSpPr>
        <p:spPr>
          <a:xfrm>
            <a:off x="2655793" y="3755314"/>
            <a:ext cx="1314450"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spc="-13" dirty="0">
                <a:latin typeface="Times New Roman"/>
                <a:cs typeface="Times New Roman"/>
              </a:rPr>
              <a:t> </a:t>
            </a:r>
            <a:r>
              <a:rPr sz="1765" spc="-4" dirty="0">
                <a:latin typeface="Times New Roman"/>
                <a:cs typeface="Times New Roman"/>
              </a:rPr>
              <a:t>B.Beizer</a:t>
            </a:r>
            <a:endParaRPr sz="1765">
              <a:latin typeface="Times New Roman"/>
              <a:cs typeface="Times New Roman"/>
            </a:endParaRPr>
          </a:p>
          <a:p>
            <a:pPr marL="11206"/>
            <a:r>
              <a:rPr sz="1765" spc="-4" dirty="0">
                <a:latin typeface="Times New Roman"/>
                <a:cs typeface="Times New Roman"/>
              </a:rPr>
              <a:t>(c)</a:t>
            </a:r>
            <a:r>
              <a:rPr sz="1765" spc="-31" dirty="0">
                <a:latin typeface="Times New Roman"/>
                <a:cs typeface="Times New Roman"/>
              </a:rPr>
              <a:t> </a:t>
            </a:r>
            <a:r>
              <a:rPr sz="1765" spc="-9" dirty="0">
                <a:latin typeface="Times New Roman"/>
                <a:cs typeface="Times New Roman"/>
              </a:rPr>
              <a:t>M.halstead</a:t>
            </a:r>
            <a:endParaRPr sz="1765">
              <a:latin typeface="Times New Roman"/>
              <a:cs typeface="Times New Roman"/>
            </a:endParaRPr>
          </a:p>
        </p:txBody>
      </p:sp>
      <p:sp>
        <p:nvSpPr>
          <p:cNvPr id="9" name="object 9"/>
          <p:cNvSpPr txBox="1"/>
          <p:nvPr/>
        </p:nvSpPr>
        <p:spPr>
          <a:xfrm>
            <a:off x="6286506" y="3755314"/>
            <a:ext cx="1615328"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(b)</a:t>
            </a:r>
            <a:r>
              <a:rPr sz="1765" spc="-13" dirty="0">
                <a:latin typeface="Times New Roman"/>
                <a:cs typeface="Times New Roman"/>
              </a:rPr>
              <a:t> </a:t>
            </a:r>
            <a:r>
              <a:rPr sz="1765" dirty="0">
                <a:latin typeface="Times New Roman"/>
                <a:cs typeface="Times New Roman"/>
              </a:rPr>
              <a:t>B.Boehm</a:t>
            </a:r>
            <a:endParaRPr sz="1765">
              <a:latin typeface="Times New Roman"/>
              <a:cs typeface="Times New Roman"/>
            </a:endParaRPr>
          </a:p>
          <a:p>
            <a:pPr marL="11206"/>
            <a:r>
              <a:rPr sz="1765" spc="-4" dirty="0">
                <a:latin typeface="Times New Roman"/>
                <a:cs typeface="Times New Roman"/>
              </a:rPr>
              <a:t>(d) Alan</a:t>
            </a:r>
            <a:r>
              <a:rPr sz="1765" spc="-44" dirty="0">
                <a:latin typeface="Times New Roman"/>
                <a:cs typeface="Times New Roman"/>
              </a:rPr>
              <a:t> </a:t>
            </a:r>
            <a:r>
              <a:rPr sz="1765" spc="-4" dirty="0">
                <a:latin typeface="Times New Roman"/>
                <a:cs typeface="Times New Roman"/>
              </a:rPr>
              <a:t>Albrecht</a:t>
            </a:r>
            <a:endParaRPr sz="1765">
              <a:latin typeface="Times New Roman"/>
              <a:cs typeface="Times New Roman"/>
            </a:endParaRPr>
          </a:p>
        </p:txBody>
      </p:sp>
      <p:sp>
        <p:nvSpPr>
          <p:cNvPr id="10" name="object 10"/>
          <p:cNvSpPr txBox="1"/>
          <p:nvPr/>
        </p:nvSpPr>
        <p:spPr>
          <a:xfrm>
            <a:off x="2252381" y="4414220"/>
            <a:ext cx="7367868" cy="500235"/>
          </a:xfrm>
          <a:prstGeom prst="rect">
            <a:avLst/>
          </a:prstGeom>
        </p:spPr>
        <p:txBody>
          <a:bodyPr vert="horz" wrap="square" lIns="0" tIns="64994" rIns="0" bIns="0" rtlCol="0">
            <a:spAutoFit/>
          </a:bodyPr>
          <a:lstStyle/>
          <a:p>
            <a:pPr marL="414079" marR="4483" indent="-403433">
              <a:lnSpc>
                <a:spcPct val="80000"/>
              </a:lnSpc>
              <a:spcBef>
                <a:spcPts val="512"/>
              </a:spcBef>
              <a:tabLst>
                <a:tab pos="403433" algn="l"/>
              </a:tabLst>
            </a:pPr>
            <a:r>
              <a:rPr sz="1765" dirty="0">
                <a:latin typeface="Times New Roman"/>
                <a:cs typeface="Times New Roman"/>
              </a:rPr>
              <a:t>4.4	</a:t>
            </a:r>
            <a:r>
              <a:rPr sz="1765" spc="-4" dirty="0">
                <a:latin typeface="Times New Roman"/>
                <a:cs typeface="Times New Roman"/>
              </a:rPr>
              <a:t>Function point </a:t>
            </a:r>
            <a:r>
              <a:rPr sz="1765" spc="-9" dirty="0">
                <a:latin typeface="Times New Roman"/>
                <a:cs typeface="Times New Roman"/>
              </a:rPr>
              <a:t>analysis </a:t>
            </a:r>
            <a:r>
              <a:rPr sz="1765" spc="-4" dirty="0">
                <a:latin typeface="Times New Roman"/>
                <a:cs typeface="Times New Roman"/>
              </a:rPr>
              <a:t>(FPA) </a:t>
            </a:r>
            <a:r>
              <a:rPr sz="1765" spc="-9" dirty="0">
                <a:latin typeface="Times New Roman"/>
                <a:cs typeface="Times New Roman"/>
              </a:rPr>
              <a:t>method </a:t>
            </a:r>
            <a:r>
              <a:rPr sz="1765" spc="-4" dirty="0">
                <a:latin typeface="Times New Roman"/>
                <a:cs typeface="Times New Roman"/>
              </a:rPr>
              <a:t>decomposes </a:t>
            </a:r>
            <a:r>
              <a:rPr sz="1765" spc="-9" dirty="0">
                <a:latin typeface="Times New Roman"/>
                <a:cs typeface="Times New Roman"/>
              </a:rPr>
              <a:t>the </a:t>
            </a:r>
            <a:r>
              <a:rPr sz="1765" spc="-4" dirty="0">
                <a:latin typeface="Times New Roman"/>
                <a:cs typeface="Times New Roman"/>
              </a:rPr>
              <a:t>system into functional  units. </a:t>
            </a:r>
            <a:r>
              <a:rPr sz="1765" dirty="0">
                <a:latin typeface="Times New Roman"/>
                <a:cs typeface="Times New Roman"/>
              </a:rPr>
              <a:t>The </a:t>
            </a:r>
            <a:r>
              <a:rPr sz="1765" spc="-4" dirty="0">
                <a:latin typeface="Times New Roman"/>
                <a:cs typeface="Times New Roman"/>
              </a:rPr>
              <a:t>total number of functional units</a:t>
            </a:r>
            <a:r>
              <a:rPr sz="1765" spc="-40" dirty="0">
                <a:latin typeface="Times New Roman"/>
                <a:cs typeface="Times New Roman"/>
              </a:rPr>
              <a:t> </a:t>
            </a:r>
            <a:r>
              <a:rPr sz="1765" spc="-9" dirty="0">
                <a:latin typeface="Times New Roman"/>
                <a:cs typeface="Times New Roman"/>
              </a:rPr>
              <a:t>are</a:t>
            </a:r>
            <a:endParaRPr sz="1765">
              <a:latin typeface="Times New Roman"/>
              <a:cs typeface="Times New Roman"/>
            </a:endParaRPr>
          </a:p>
        </p:txBody>
      </p:sp>
      <p:sp>
        <p:nvSpPr>
          <p:cNvPr id="11" name="object 11"/>
          <p:cNvSpPr txBox="1"/>
          <p:nvPr/>
        </p:nvSpPr>
        <p:spPr>
          <a:xfrm>
            <a:off x="2655794" y="4898314"/>
            <a:ext cx="438710"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spc="-88" dirty="0">
                <a:latin typeface="Times New Roman"/>
                <a:cs typeface="Times New Roman"/>
              </a:rPr>
              <a:t> </a:t>
            </a:r>
            <a:r>
              <a:rPr sz="1765" dirty="0">
                <a:latin typeface="Times New Roman"/>
                <a:cs typeface="Times New Roman"/>
              </a:rPr>
              <a:t>2</a:t>
            </a:r>
            <a:endParaRPr sz="1765">
              <a:latin typeface="Times New Roman"/>
              <a:cs typeface="Times New Roman"/>
            </a:endParaRPr>
          </a:p>
          <a:p>
            <a:pPr marL="11206"/>
            <a:r>
              <a:rPr sz="1765" spc="-4" dirty="0">
                <a:latin typeface="Times New Roman"/>
                <a:cs typeface="Times New Roman"/>
              </a:rPr>
              <a:t>(c)</a:t>
            </a:r>
            <a:r>
              <a:rPr sz="1765" spc="-88" dirty="0">
                <a:latin typeface="Times New Roman"/>
                <a:cs typeface="Times New Roman"/>
              </a:rPr>
              <a:t> </a:t>
            </a:r>
            <a:r>
              <a:rPr sz="1765" dirty="0">
                <a:latin typeface="Times New Roman"/>
                <a:cs typeface="Times New Roman"/>
              </a:rPr>
              <a:t>4</a:t>
            </a:r>
            <a:endParaRPr sz="1765">
              <a:latin typeface="Times New Roman"/>
              <a:cs typeface="Times New Roman"/>
            </a:endParaRPr>
          </a:p>
        </p:txBody>
      </p:sp>
      <p:sp>
        <p:nvSpPr>
          <p:cNvPr id="12" name="object 12"/>
          <p:cNvSpPr txBox="1"/>
          <p:nvPr/>
        </p:nvSpPr>
        <p:spPr>
          <a:xfrm>
            <a:off x="6286503" y="4898314"/>
            <a:ext cx="452157"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(b)</a:t>
            </a:r>
            <a:r>
              <a:rPr sz="1765" spc="-84" dirty="0">
                <a:latin typeface="Times New Roman"/>
                <a:cs typeface="Times New Roman"/>
              </a:rPr>
              <a:t> </a:t>
            </a:r>
            <a:r>
              <a:rPr sz="1765" dirty="0">
                <a:latin typeface="Times New Roman"/>
                <a:cs typeface="Times New Roman"/>
              </a:rPr>
              <a:t>5</a:t>
            </a:r>
            <a:endParaRPr sz="1765">
              <a:latin typeface="Times New Roman"/>
              <a:cs typeface="Times New Roman"/>
            </a:endParaRPr>
          </a:p>
          <a:p>
            <a:pPr marL="11206"/>
            <a:r>
              <a:rPr sz="1765" spc="-4" dirty="0">
                <a:latin typeface="Times New Roman"/>
                <a:cs typeface="Times New Roman"/>
              </a:rPr>
              <a:t>(d)</a:t>
            </a:r>
            <a:r>
              <a:rPr sz="1765" spc="-84" dirty="0">
                <a:latin typeface="Times New Roman"/>
                <a:cs typeface="Times New Roman"/>
              </a:rPr>
              <a:t> </a:t>
            </a:r>
            <a:r>
              <a:rPr sz="1765" dirty="0">
                <a:latin typeface="Times New Roman"/>
                <a:cs typeface="Times New Roman"/>
              </a:rPr>
              <a:t>1</a:t>
            </a:r>
            <a:endParaRPr sz="1765">
              <a:latin typeface="Times New Roman"/>
              <a:cs typeface="Times New Roman"/>
            </a:endParaRPr>
          </a:p>
        </p:txBody>
      </p:sp>
      <p:sp>
        <p:nvSpPr>
          <p:cNvPr id="13" name="object 13"/>
          <p:cNvSpPr txBox="1">
            <a:spLocks noGrp="1"/>
          </p:cNvSpPr>
          <p:nvPr>
            <p:ph type="title"/>
          </p:nvPr>
        </p:nvSpPr>
        <p:spPr>
          <a:xfrm>
            <a:off x="2252381" y="223301"/>
            <a:ext cx="9278471"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14" name="object 14"/>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5" name="object 15"/>
          <p:cNvSpPr txBox="1"/>
          <p:nvPr/>
        </p:nvSpPr>
        <p:spPr>
          <a:xfrm>
            <a:off x="2252382" y="932095"/>
            <a:ext cx="7227234" cy="967358"/>
          </a:xfrm>
          <a:prstGeom prst="rect">
            <a:avLst/>
          </a:prstGeom>
        </p:spPr>
        <p:txBody>
          <a:bodyPr vert="horz" wrap="square" lIns="0" tIns="201146" rIns="0" bIns="0" rtlCol="0">
            <a:spAutoFit/>
          </a:bodyPr>
          <a:lstStyle/>
          <a:p>
            <a:pPr marL="77885">
              <a:spcBef>
                <a:spcPts val="1584"/>
              </a:spcBef>
            </a:pPr>
            <a:r>
              <a:rPr sz="2118" spc="-4" dirty="0">
                <a:latin typeface="Times New Roman"/>
                <a:cs typeface="Times New Roman"/>
              </a:rPr>
              <a:t>Note: </a:t>
            </a:r>
            <a:r>
              <a:rPr sz="2118" spc="-9" dirty="0">
                <a:latin typeface="Times New Roman"/>
                <a:cs typeface="Times New Roman"/>
              </a:rPr>
              <a:t>Choose most </a:t>
            </a:r>
            <a:r>
              <a:rPr sz="2118" spc="-4" dirty="0">
                <a:latin typeface="Times New Roman"/>
                <a:cs typeface="Times New Roman"/>
              </a:rPr>
              <a:t>appropriate answer of the </a:t>
            </a:r>
            <a:r>
              <a:rPr sz="2118" spc="-9" dirty="0">
                <a:latin typeface="Times New Roman"/>
                <a:cs typeface="Times New Roman"/>
              </a:rPr>
              <a:t>following</a:t>
            </a:r>
            <a:r>
              <a:rPr sz="2118" spc="84" dirty="0">
                <a:latin typeface="Times New Roman"/>
                <a:cs typeface="Times New Roman"/>
              </a:rPr>
              <a:t> </a:t>
            </a:r>
            <a:r>
              <a:rPr sz="2118" spc="-4" dirty="0">
                <a:latin typeface="Times New Roman"/>
                <a:cs typeface="Times New Roman"/>
              </a:rPr>
              <a:t>questions:</a:t>
            </a:r>
            <a:endParaRPr sz="2118">
              <a:latin typeface="Times New Roman"/>
              <a:cs typeface="Times New Roman"/>
            </a:endParaRPr>
          </a:p>
          <a:p>
            <a:pPr marL="11206">
              <a:spcBef>
                <a:spcPts val="1253"/>
              </a:spcBef>
              <a:tabLst>
                <a:tab pos="403433" algn="l"/>
              </a:tabLst>
            </a:pPr>
            <a:r>
              <a:rPr sz="1765" dirty="0">
                <a:latin typeface="Times New Roman"/>
                <a:cs typeface="Times New Roman"/>
              </a:rPr>
              <a:t>4.1	</a:t>
            </a:r>
            <a:r>
              <a:rPr sz="1765" spc="-4" dirty="0">
                <a:latin typeface="Times New Roman"/>
                <a:cs typeface="Times New Roman"/>
              </a:rPr>
              <a:t>After the </a:t>
            </a:r>
            <a:r>
              <a:rPr sz="1765" spc="-9" dirty="0">
                <a:latin typeface="Times New Roman"/>
                <a:cs typeface="Times New Roman"/>
              </a:rPr>
              <a:t>finalization </a:t>
            </a:r>
            <a:r>
              <a:rPr sz="1765" spc="-4" dirty="0">
                <a:latin typeface="Times New Roman"/>
                <a:cs typeface="Times New Roman"/>
              </a:rPr>
              <a:t>of SRS, </a:t>
            </a:r>
            <a:r>
              <a:rPr sz="1765" dirty="0">
                <a:latin typeface="Times New Roman"/>
                <a:cs typeface="Times New Roman"/>
              </a:rPr>
              <a:t>we </a:t>
            </a:r>
            <a:r>
              <a:rPr sz="1765" spc="-9" dirty="0">
                <a:latin typeface="Times New Roman"/>
                <a:cs typeface="Times New Roman"/>
              </a:rPr>
              <a:t>may </a:t>
            </a:r>
            <a:r>
              <a:rPr sz="1765" spc="-4" dirty="0">
                <a:latin typeface="Times New Roman"/>
                <a:cs typeface="Times New Roman"/>
              </a:rPr>
              <a:t>like </a:t>
            </a:r>
            <a:r>
              <a:rPr sz="1765" spc="-9" dirty="0">
                <a:latin typeface="Times New Roman"/>
                <a:cs typeface="Times New Roman"/>
              </a:rPr>
              <a:t>to</a:t>
            </a:r>
            <a:r>
              <a:rPr sz="1765" spc="40" dirty="0">
                <a:latin typeface="Times New Roman"/>
                <a:cs typeface="Times New Roman"/>
              </a:rPr>
              <a:t> </a:t>
            </a:r>
            <a:r>
              <a:rPr sz="1765" spc="-9" dirty="0">
                <a:latin typeface="Times New Roman"/>
                <a:cs typeface="Times New Roman"/>
              </a:rPr>
              <a:t>estimate</a:t>
            </a:r>
            <a:endParaRPr sz="1765">
              <a:latin typeface="Times New Roman"/>
              <a:cs typeface="Times New Roman"/>
            </a:endParaRPr>
          </a:p>
        </p:txBody>
      </p:sp>
      <p:sp>
        <p:nvSpPr>
          <p:cNvPr id="16" name="object 1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194</a:t>
            </a:r>
            <a:endParaRPr sz="1235">
              <a:latin typeface="Arial"/>
              <a:cs typeface="Arial"/>
            </a:endParaRPr>
          </a:p>
        </p:txBody>
      </p:sp>
    </p:spTree>
    <p:extLst>
      <p:ext uri="{BB962C8B-B14F-4D97-AF65-F5344CB8AC3E}">
        <p14:creationId xmlns:p14="http://schemas.microsoft.com/office/powerpoint/2010/main" val="105854048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5793" y="2961937"/>
            <a:ext cx="1399615"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 UFP </a:t>
            </a:r>
            <a:r>
              <a:rPr sz="1765" dirty="0">
                <a:latin typeface="Times New Roman"/>
                <a:cs typeface="Times New Roman"/>
              </a:rPr>
              <a:t>*</a:t>
            </a:r>
            <a:r>
              <a:rPr sz="1765" spc="-49" dirty="0">
                <a:latin typeface="Times New Roman"/>
                <a:cs typeface="Times New Roman"/>
              </a:rPr>
              <a:t> </a:t>
            </a:r>
            <a:r>
              <a:rPr sz="1765" spc="-4" dirty="0">
                <a:latin typeface="Times New Roman"/>
                <a:cs typeface="Times New Roman"/>
              </a:rPr>
              <a:t>CAF</a:t>
            </a:r>
            <a:endParaRPr sz="1765">
              <a:latin typeface="Times New Roman"/>
              <a:cs typeface="Times New Roman"/>
            </a:endParaRPr>
          </a:p>
          <a:p>
            <a:pPr marL="11206"/>
            <a:r>
              <a:rPr sz="1765" spc="-4" dirty="0">
                <a:latin typeface="Times New Roman"/>
                <a:cs typeface="Times New Roman"/>
              </a:rPr>
              <a:t>(c) UFP </a:t>
            </a:r>
            <a:r>
              <a:rPr sz="1765" dirty="0">
                <a:latin typeface="Times New Roman"/>
                <a:cs typeface="Times New Roman"/>
              </a:rPr>
              <a:t>*</a:t>
            </a:r>
            <a:r>
              <a:rPr sz="1765" spc="-40" dirty="0">
                <a:latin typeface="Times New Roman"/>
                <a:cs typeface="Times New Roman"/>
              </a:rPr>
              <a:t> </a:t>
            </a:r>
            <a:r>
              <a:rPr sz="1765" spc="-4" dirty="0">
                <a:latin typeface="Times New Roman"/>
                <a:cs typeface="Times New Roman"/>
              </a:rPr>
              <a:t>Cost</a:t>
            </a:r>
            <a:endParaRPr sz="1765">
              <a:latin typeface="Times New Roman"/>
              <a:cs typeface="Times New Roman"/>
            </a:endParaRPr>
          </a:p>
        </p:txBody>
      </p:sp>
      <p:sp>
        <p:nvSpPr>
          <p:cNvPr id="3" name="object 3"/>
          <p:cNvSpPr txBox="1"/>
          <p:nvPr/>
        </p:nvSpPr>
        <p:spPr>
          <a:xfrm>
            <a:off x="6286495" y="2961937"/>
            <a:ext cx="2082053"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(b) </a:t>
            </a:r>
            <a:r>
              <a:rPr sz="1765" dirty="0">
                <a:latin typeface="Times New Roman"/>
                <a:cs typeface="Times New Roman"/>
              </a:rPr>
              <a:t>UFP *</a:t>
            </a:r>
            <a:r>
              <a:rPr sz="1765" spc="-26" dirty="0">
                <a:latin typeface="Times New Roman"/>
                <a:cs typeface="Times New Roman"/>
              </a:rPr>
              <a:t> </a:t>
            </a:r>
            <a:r>
              <a:rPr sz="1765" spc="-4" dirty="0">
                <a:latin typeface="Times New Roman"/>
                <a:cs typeface="Times New Roman"/>
              </a:rPr>
              <a:t>FAC</a:t>
            </a:r>
            <a:endParaRPr sz="1765">
              <a:latin typeface="Times New Roman"/>
              <a:cs typeface="Times New Roman"/>
            </a:endParaRPr>
          </a:p>
          <a:p>
            <a:pPr marL="11206"/>
            <a:r>
              <a:rPr sz="1765" spc="-4" dirty="0">
                <a:latin typeface="Times New Roman"/>
                <a:cs typeface="Times New Roman"/>
              </a:rPr>
              <a:t>(d) </a:t>
            </a:r>
            <a:r>
              <a:rPr sz="1765" dirty="0">
                <a:latin typeface="Times New Roman"/>
                <a:cs typeface="Times New Roman"/>
              </a:rPr>
              <a:t>UFP *</a:t>
            </a:r>
            <a:r>
              <a:rPr sz="1765" spc="-75" dirty="0">
                <a:latin typeface="Times New Roman"/>
                <a:cs typeface="Times New Roman"/>
              </a:rPr>
              <a:t> </a:t>
            </a:r>
            <a:r>
              <a:rPr sz="1765" spc="-4" dirty="0">
                <a:latin typeface="Times New Roman"/>
                <a:cs typeface="Times New Roman"/>
              </a:rPr>
              <a:t>Productivity</a:t>
            </a:r>
            <a:endParaRPr sz="1765">
              <a:latin typeface="Times New Roman"/>
              <a:cs typeface="Times New Roman"/>
            </a:endParaRPr>
          </a:p>
        </p:txBody>
      </p:sp>
      <p:sp>
        <p:nvSpPr>
          <p:cNvPr id="4" name="object 4"/>
          <p:cNvSpPr txBox="1">
            <a:spLocks noGrp="1"/>
          </p:cNvSpPr>
          <p:nvPr>
            <p:ph type="title"/>
          </p:nvPr>
        </p:nvSpPr>
        <p:spPr>
          <a:xfrm>
            <a:off x="1748590" y="378171"/>
            <a:ext cx="6409068"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5" name="object 5"/>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2252376" y="1281056"/>
            <a:ext cx="4557432" cy="1705112"/>
          </a:xfrm>
          <a:prstGeom prst="rect">
            <a:avLst/>
          </a:prstGeom>
        </p:spPr>
        <p:txBody>
          <a:bodyPr vert="horz" wrap="square" lIns="0" tIns="11206" rIns="0" bIns="0" rtlCol="0">
            <a:spAutoFit/>
          </a:bodyPr>
          <a:lstStyle/>
          <a:p>
            <a:pPr marL="403433" lvl="1" indent="-392786">
              <a:spcBef>
                <a:spcPts val="88"/>
              </a:spcBef>
              <a:buAutoNum type="arabicPeriod" startAt="5"/>
              <a:tabLst>
                <a:tab pos="403433" algn="l"/>
                <a:tab pos="403993" algn="l"/>
              </a:tabLst>
            </a:pPr>
            <a:r>
              <a:rPr sz="1765" dirty="0">
                <a:latin typeface="Times New Roman"/>
                <a:cs typeface="Times New Roman"/>
              </a:rPr>
              <a:t>IFPUG </a:t>
            </a:r>
            <a:r>
              <a:rPr sz="1765" spc="-4" dirty="0">
                <a:latin typeface="Times New Roman"/>
                <a:cs typeface="Times New Roman"/>
              </a:rPr>
              <a:t>stand</a:t>
            </a:r>
            <a:r>
              <a:rPr sz="1765" spc="-13" dirty="0">
                <a:latin typeface="Times New Roman"/>
                <a:cs typeface="Times New Roman"/>
              </a:rPr>
              <a:t> </a:t>
            </a:r>
            <a:r>
              <a:rPr sz="1765" spc="-9" dirty="0">
                <a:latin typeface="Times New Roman"/>
                <a:cs typeface="Times New Roman"/>
              </a:rPr>
              <a:t>for</a:t>
            </a:r>
            <a:endParaRPr sz="1765">
              <a:latin typeface="Times New Roman"/>
              <a:cs typeface="Times New Roman"/>
            </a:endParaRPr>
          </a:p>
          <a:p>
            <a:pPr marL="718334" lvl="2" indent="-304816">
              <a:buAutoNum type="alphaLcParenBoth"/>
              <a:tabLst>
                <a:tab pos="718896" algn="l"/>
              </a:tabLst>
            </a:pPr>
            <a:r>
              <a:rPr sz="1765" spc="-4" dirty="0">
                <a:latin typeface="Times New Roman"/>
                <a:cs typeface="Times New Roman"/>
              </a:rPr>
              <a:t>Initial </a:t>
            </a:r>
            <a:r>
              <a:rPr sz="1765" spc="-9" dirty="0">
                <a:latin typeface="Times New Roman"/>
                <a:cs typeface="Times New Roman"/>
              </a:rPr>
              <a:t>function </a:t>
            </a:r>
            <a:r>
              <a:rPr sz="1765" dirty="0">
                <a:latin typeface="Times New Roman"/>
                <a:cs typeface="Times New Roman"/>
              </a:rPr>
              <a:t>point </a:t>
            </a:r>
            <a:r>
              <a:rPr sz="1765" spc="-4" dirty="0">
                <a:latin typeface="Times New Roman"/>
                <a:cs typeface="Times New Roman"/>
              </a:rPr>
              <a:t>uniform</a:t>
            </a:r>
            <a:r>
              <a:rPr sz="1765" spc="-44" dirty="0">
                <a:latin typeface="Times New Roman"/>
                <a:cs typeface="Times New Roman"/>
              </a:rPr>
              <a:t> </a:t>
            </a:r>
            <a:r>
              <a:rPr sz="1765" spc="-4" dirty="0">
                <a:latin typeface="Times New Roman"/>
                <a:cs typeface="Times New Roman"/>
              </a:rPr>
              <a:t>group</a:t>
            </a:r>
            <a:endParaRPr sz="1765">
              <a:latin typeface="Times New Roman"/>
              <a:cs typeface="Times New Roman"/>
            </a:endParaRPr>
          </a:p>
          <a:p>
            <a:pPr marL="731783" lvl="2" indent="-318264">
              <a:buAutoNum type="alphaLcParenBoth"/>
              <a:tabLst>
                <a:tab pos="732343" algn="l"/>
              </a:tabLst>
            </a:pPr>
            <a:r>
              <a:rPr sz="1765" spc="-4" dirty="0">
                <a:latin typeface="Times New Roman"/>
                <a:cs typeface="Times New Roman"/>
              </a:rPr>
              <a:t>International function point uniform</a:t>
            </a:r>
            <a:r>
              <a:rPr sz="1765" spc="-57" dirty="0">
                <a:latin typeface="Times New Roman"/>
                <a:cs typeface="Times New Roman"/>
              </a:rPr>
              <a:t> </a:t>
            </a:r>
            <a:r>
              <a:rPr sz="1765" spc="-4" dirty="0">
                <a:latin typeface="Times New Roman"/>
                <a:cs typeface="Times New Roman"/>
              </a:rPr>
              <a:t>group</a:t>
            </a:r>
            <a:endParaRPr sz="1765">
              <a:latin typeface="Times New Roman"/>
              <a:cs typeface="Times New Roman"/>
            </a:endParaRPr>
          </a:p>
          <a:p>
            <a:pPr marL="718334" lvl="2" indent="-304816">
              <a:buAutoNum type="alphaLcParenBoth"/>
              <a:tabLst>
                <a:tab pos="718896" algn="l"/>
              </a:tabLst>
            </a:pPr>
            <a:r>
              <a:rPr sz="1765" spc="-9" dirty="0">
                <a:latin typeface="Times New Roman"/>
                <a:cs typeface="Times New Roman"/>
              </a:rPr>
              <a:t>International </a:t>
            </a:r>
            <a:r>
              <a:rPr sz="1765" spc="-4" dirty="0">
                <a:latin typeface="Times New Roman"/>
                <a:cs typeface="Times New Roman"/>
              </a:rPr>
              <a:t>function point user</a:t>
            </a:r>
            <a:r>
              <a:rPr sz="1765" spc="-9" dirty="0">
                <a:latin typeface="Times New Roman"/>
                <a:cs typeface="Times New Roman"/>
              </a:rPr>
              <a:t> </a:t>
            </a:r>
            <a:r>
              <a:rPr sz="1765" spc="-4" dirty="0">
                <a:latin typeface="Times New Roman"/>
                <a:cs typeface="Times New Roman"/>
              </a:rPr>
              <a:t>group</a:t>
            </a:r>
            <a:endParaRPr sz="1765">
              <a:latin typeface="Times New Roman"/>
              <a:cs typeface="Times New Roman"/>
            </a:endParaRPr>
          </a:p>
          <a:p>
            <a:pPr marL="731783" lvl="2" indent="-318264">
              <a:buAutoNum type="alphaLcParenBoth"/>
              <a:tabLst>
                <a:tab pos="732343" algn="l"/>
              </a:tabLst>
            </a:pPr>
            <a:r>
              <a:rPr sz="1765" spc="-9" dirty="0">
                <a:latin typeface="Times New Roman"/>
                <a:cs typeface="Times New Roman"/>
              </a:rPr>
              <a:t>Initial </a:t>
            </a:r>
            <a:r>
              <a:rPr sz="1765" spc="-4" dirty="0">
                <a:latin typeface="Times New Roman"/>
                <a:cs typeface="Times New Roman"/>
              </a:rPr>
              <a:t>function </a:t>
            </a:r>
            <a:r>
              <a:rPr sz="1765" dirty="0">
                <a:latin typeface="Times New Roman"/>
                <a:cs typeface="Times New Roman"/>
              </a:rPr>
              <a:t>point </a:t>
            </a:r>
            <a:r>
              <a:rPr sz="1765" spc="-4" dirty="0">
                <a:latin typeface="Times New Roman"/>
                <a:cs typeface="Times New Roman"/>
              </a:rPr>
              <a:t>user</a:t>
            </a:r>
            <a:r>
              <a:rPr sz="1765" spc="-40" dirty="0">
                <a:latin typeface="Times New Roman"/>
                <a:cs typeface="Times New Roman"/>
              </a:rPr>
              <a:t> </a:t>
            </a:r>
            <a:r>
              <a:rPr sz="1765" spc="-4" dirty="0">
                <a:latin typeface="Times New Roman"/>
                <a:cs typeface="Times New Roman"/>
              </a:rPr>
              <a:t>group</a:t>
            </a:r>
            <a:endParaRPr sz="1765">
              <a:latin typeface="Times New Roman"/>
              <a:cs typeface="Times New Roman"/>
            </a:endParaRPr>
          </a:p>
          <a:p>
            <a:pPr marL="403433" lvl="1" indent="-392786">
              <a:spcBef>
                <a:spcPts val="529"/>
              </a:spcBef>
              <a:buAutoNum type="arabicPeriod" startAt="5"/>
              <a:tabLst>
                <a:tab pos="403433" algn="l"/>
                <a:tab pos="403993" algn="l"/>
              </a:tabLst>
            </a:pPr>
            <a:r>
              <a:rPr sz="1765" spc="-4" dirty="0">
                <a:latin typeface="Times New Roman"/>
                <a:cs typeface="Times New Roman"/>
              </a:rPr>
              <a:t>Function point can </a:t>
            </a:r>
            <a:r>
              <a:rPr sz="1765" dirty="0">
                <a:latin typeface="Times New Roman"/>
                <a:cs typeface="Times New Roman"/>
              </a:rPr>
              <a:t>be </a:t>
            </a:r>
            <a:r>
              <a:rPr sz="1765" spc="-9" dirty="0">
                <a:latin typeface="Times New Roman"/>
                <a:cs typeface="Times New Roman"/>
              </a:rPr>
              <a:t>calculated </a:t>
            </a:r>
            <a:r>
              <a:rPr sz="1765" dirty="0">
                <a:latin typeface="Times New Roman"/>
                <a:cs typeface="Times New Roman"/>
              </a:rPr>
              <a:t>by</a:t>
            </a:r>
            <a:endParaRPr sz="1765">
              <a:latin typeface="Times New Roman"/>
              <a:cs typeface="Times New Roman"/>
            </a:endParaRPr>
          </a:p>
        </p:txBody>
      </p:sp>
      <p:sp>
        <p:nvSpPr>
          <p:cNvPr id="8" name="object 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195</a:t>
            </a:r>
            <a:endParaRPr sz="1235">
              <a:latin typeface="Arial"/>
              <a:cs typeface="Arial"/>
            </a:endParaRPr>
          </a:p>
        </p:txBody>
      </p:sp>
      <p:sp>
        <p:nvSpPr>
          <p:cNvPr id="7" name="object 7"/>
          <p:cNvSpPr txBox="1"/>
          <p:nvPr/>
        </p:nvSpPr>
        <p:spPr>
          <a:xfrm>
            <a:off x="2229965" y="3634291"/>
            <a:ext cx="5798484" cy="2513026"/>
          </a:xfrm>
          <a:prstGeom prst="rect">
            <a:avLst/>
          </a:prstGeom>
        </p:spPr>
        <p:txBody>
          <a:bodyPr vert="horz" wrap="square" lIns="0" tIns="11206" rIns="0" bIns="0" rtlCol="0">
            <a:spAutoFit/>
          </a:bodyPr>
          <a:lstStyle/>
          <a:p>
            <a:pPr marL="425846" lvl="1" indent="-392786">
              <a:spcBef>
                <a:spcPts val="88"/>
              </a:spcBef>
              <a:buAutoNum type="arabicPeriod" startAt="7"/>
              <a:tabLst>
                <a:tab pos="425846" algn="l"/>
                <a:tab pos="426406" algn="l"/>
              </a:tabLst>
            </a:pPr>
            <a:r>
              <a:rPr sz="1765" spc="-4" dirty="0">
                <a:latin typeface="Times New Roman"/>
                <a:cs typeface="Times New Roman"/>
              </a:rPr>
              <a:t>Putnam resource allocation model is based</a:t>
            </a:r>
            <a:r>
              <a:rPr sz="1765" spc="-31" dirty="0">
                <a:latin typeface="Times New Roman"/>
                <a:cs typeface="Times New Roman"/>
              </a:rPr>
              <a:t> </a:t>
            </a:r>
            <a:r>
              <a:rPr sz="1765" spc="-4" dirty="0">
                <a:latin typeface="Times New Roman"/>
                <a:cs typeface="Times New Roman"/>
              </a:rPr>
              <a:t>on</a:t>
            </a:r>
            <a:endParaRPr sz="1765">
              <a:latin typeface="Times New Roman"/>
              <a:cs typeface="Times New Roman"/>
            </a:endParaRPr>
          </a:p>
          <a:p>
            <a:pPr marL="741869" lvl="2" indent="-305937">
              <a:buAutoNum type="alphaLcParenBoth"/>
              <a:tabLst>
                <a:tab pos="742429" algn="l"/>
              </a:tabLst>
            </a:pPr>
            <a:r>
              <a:rPr sz="1765" spc="-4" dirty="0">
                <a:latin typeface="Times New Roman"/>
                <a:cs typeface="Times New Roman"/>
              </a:rPr>
              <a:t>Function</a:t>
            </a:r>
            <a:r>
              <a:rPr sz="1765" spc="-9" dirty="0">
                <a:latin typeface="Times New Roman"/>
                <a:cs typeface="Times New Roman"/>
              </a:rPr>
              <a:t> </a:t>
            </a:r>
            <a:r>
              <a:rPr sz="1765" spc="-4" dirty="0">
                <a:latin typeface="Times New Roman"/>
                <a:cs typeface="Times New Roman"/>
              </a:rPr>
              <a:t>points</a:t>
            </a:r>
            <a:endParaRPr sz="1765">
              <a:latin typeface="Times New Roman"/>
              <a:cs typeface="Times New Roman"/>
            </a:endParaRPr>
          </a:p>
          <a:p>
            <a:pPr marL="754196" lvl="2" indent="-318264">
              <a:buAutoNum type="alphaLcParenBoth"/>
              <a:tabLst>
                <a:tab pos="754756" algn="l"/>
              </a:tabLst>
            </a:pPr>
            <a:r>
              <a:rPr sz="1765" spc="-4" dirty="0">
                <a:latin typeface="Times New Roman"/>
                <a:cs typeface="Times New Roman"/>
              </a:rPr>
              <a:t>Norden/ Rayleigh</a:t>
            </a:r>
            <a:r>
              <a:rPr sz="1765" spc="-9" dirty="0">
                <a:latin typeface="Times New Roman"/>
                <a:cs typeface="Times New Roman"/>
              </a:rPr>
              <a:t> </a:t>
            </a:r>
            <a:r>
              <a:rPr sz="1765" spc="-4" dirty="0">
                <a:latin typeface="Times New Roman"/>
                <a:cs typeface="Times New Roman"/>
              </a:rPr>
              <a:t>curve</a:t>
            </a:r>
            <a:endParaRPr sz="1765">
              <a:latin typeface="Times New Roman"/>
              <a:cs typeface="Times New Roman"/>
            </a:endParaRPr>
          </a:p>
          <a:p>
            <a:pPr marL="741869" lvl="2" indent="-305937">
              <a:buAutoNum type="alphaLcParenBoth"/>
              <a:tabLst>
                <a:tab pos="742429" algn="l"/>
              </a:tabLst>
            </a:pPr>
            <a:r>
              <a:rPr sz="1765" spc="-4" dirty="0">
                <a:latin typeface="Times New Roman"/>
                <a:cs typeface="Times New Roman"/>
              </a:rPr>
              <a:t>Putnam theory of software</a:t>
            </a:r>
            <a:r>
              <a:rPr sz="1765" spc="-35" dirty="0">
                <a:latin typeface="Times New Roman"/>
                <a:cs typeface="Times New Roman"/>
              </a:rPr>
              <a:t> </a:t>
            </a:r>
            <a:r>
              <a:rPr sz="1765" spc="-4" dirty="0">
                <a:latin typeface="Times New Roman"/>
                <a:cs typeface="Times New Roman"/>
              </a:rPr>
              <a:t>management</a:t>
            </a:r>
            <a:endParaRPr sz="1765">
              <a:latin typeface="Times New Roman"/>
              <a:cs typeface="Times New Roman"/>
            </a:endParaRPr>
          </a:p>
          <a:p>
            <a:pPr marL="754196" lvl="2" indent="-318264">
              <a:buAutoNum type="alphaLcParenBoth"/>
              <a:tabLst>
                <a:tab pos="754756" algn="l"/>
              </a:tabLst>
            </a:pPr>
            <a:r>
              <a:rPr sz="1765" spc="-4" dirty="0">
                <a:latin typeface="Times New Roman"/>
                <a:cs typeface="Times New Roman"/>
              </a:rPr>
              <a:t>Boehm’s observation on manpower </a:t>
            </a:r>
            <a:r>
              <a:rPr sz="1765" spc="-9" dirty="0">
                <a:latin typeface="Times New Roman"/>
                <a:cs typeface="Times New Roman"/>
              </a:rPr>
              <a:t>utilisation </a:t>
            </a:r>
            <a:r>
              <a:rPr sz="1765" spc="-4" dirty="0">
                <a:latin typeface="Times New Roman"/>
                <a:cs typeface="Times New Roman"/>
              </a:rPr>
              <a:t>rate</a:t>
            </a:r>
            <a:endParaRPr sz="1765">
              <a:latin typeface="Times New Roman"/>
              <a:cs typeface="Times New Roman"/>
            </a:endParaRPr>
          </a:p>
          <a:p>
            <a:pPr marL="427527" lvl="1" indent="-394468">
              <a:spcBef>
                <a:spcPts val="953"/>
              </a:spcBef>
              <a:buAutoNum type="arabicPeriod" startAt="7"/>
              <a:tabLst>
                <a:tab pos="427527" algn="l"/>
                <a:tab pos="428088" algn="l"/>
              </a:tabLst>
            </a:pPr>
            <a:r>
              <a:rPr sz="1765" spc="-4" dirty="0">
                <a:latin typeface="Times New Roman"/>
                <a:cs typeface="Times New Roman"/>
              </a:rPr>
              <a:t>Manpower buildup </a:t>
            </a:r>
            <a:r>
              <a:rPr sz="1765" spc="-9" dirty="0">
                <a:latin typeface="Times New Roman"/>
                <a:cs typeface="Times New Roman"/>
              </a:rPr>
              <a:t>for </a:t>
            </a:r>
            <a:r>
              <a:rPr sz="1765" spc="-4" dirty="0">
                <a:latin typeface="Times New Roman"/>
                <a:cs typeface="Times New Roman"/>
              </a:rPr>
              <a:t>Putnam resource </a:t>
            </a:r>
            <a:r>
              <a:rPr sz="1765" spc="-9" dirty="0">
                <a:latin typeface="Times New Roman"/>
                <a:cs typeface="Times New Roman"/>
              </a:rPr>
              <a:t>allocation </a:t>
            </a:r>
            <a:r>
              <a:rPr sz="1765" spc="-4" dirty="0">
                <a:latin typeface="Times New Roman"/>
                <a:cs typeface="Times New Roman"/>
              </a:rPr>
              <a:t>model</a:t>
            </a:r>
            <a:r>
              <a:rPr sz="1765" spc="18" dirty="0">
                <a:latin typeface="Times New Roman"/>
                <a:cs typeface="Times New Roman"/>
              </a:rPr>
              <a:t> </a:t>
            </a:r>
            <a:r>
              <a:rPr sz="1765" spc="-4" dirty="0">
                <a:latin typeface="Times New Roman"/>
                <a:cs typeface="Times New Roman"/>
              </a:rPr>
              <a:t>is</a:t>
            </a:r>
            <a:endParaRPr sz="1765">
              <a:latin typeface="Times New Roman"/>
              <a:cs typeface="Times New Roman"/>
            </a:endParaRPr>
          </a:p>
          <a:p>
            <a:pPr marL="860658" lvl="2" indent="-268956">
              <a:lnSpc>
                <a:spcPts val="1306"/>
              </a:lnSpc>
              <a:spcBef>
                <a:spcPts val="966"/>
              </a:spcBef>
              <a:buFont typeface="Times New Roman"/>
              <a:buAutoNum type="alphaLcParenBoth"/>
              <a:tabLst>
                <a:tab pos="860658" algn="l"/>
                <a:tab pos="3681889" algn="l"/>
              </a:tabLst>
            </a:pPr>
            <a:r>
              <a:rPr sz="1500" i="1" spc="4" dirty="0">
                <a:latin typeface="Times New Roman"/>
                <a:cs typeface="Times New Roman"/>
              </a:rPr>
              <a:t>K </a:t>
            </a:r>
            <a:r>
              <a:rPr sz="1500" b="1" dirty="0">
                <a:latin typeface="Times New Roman"/>
                <a:cs typeface="Times New Roman"/>
              </a:rPr>
              <a:t>/ </a:t>
            </a:r>
            <a:r>
              <a:rPr sz="1500" i="1" dirty="0">
                <a:latin typeface="Times New Roman"/>
                <a:cs typeface="Times New Roman"/>
              </a:rPr>
              <a:t>t </a:t>
            </a:r>
            <a:r>
              <a:rPr sz="1588" spc="-6" baseline="34722" dirty="0">
                <a:latin typeface="Times New Roman"/>
                <a:cs typeface="Times New Roman"/>
              </a:rPr>
              <a:t>2</a:t>
            </a:r>
            <a:r>
              <a:rPr sz="1588" spc="-79" baseline="34722" dirty="0">
                <a:latin typeface="Times New Roman"/>
                <a:cs typeface="Times New Roman"/>
              </a:rPr>
              <a:t> </a:t>
            </a:r>
            <a:r>
              <a:rPr sz="1500" i="1" spc="-4" dirty="0">
                <a:latin typeface="Times New Roman"/>
                <a:cs typeface="Times New Roman"/>
              </a:rPr>
              <a:t>persons </a:t>
            </a:r>
            <a:r>
              <a:rPr sz="1500" b="1" dirty="0">
                <a:latin typeface="Times New Roman"/>
                <a:cs typeface="Times New Roman"/>
              </a:rPr>
              <a:t>/ </a:t>
            </a:r>
            <a:r>
              <a:rPr sz="1500" i="1" dirty="0">
                <a:latin typeface="Times New Roman"/>
                <a:cs typeface="Times New Roman"/>
              </a:rPr>
              <a:t>year</a:t>
            </a:r>
            <a:r>
              <a:rPr sz="1500" i="1" spc="-207" dirty="0">
                <a:latin typeface="Times New Roman"/>
                <a:cs typeface="Times New Roman"/>
              </a:rPr>
              <a:t> </a:t>
            </a:r>
            <a:r>
              <a:rPr sz="1588" spc="-6" baseline="34722" dirty="0">
                <a:latin typeface="Times New Roman"/>
                <a:cs typeface="Times New Roman"/>
              </a:rPr>
              <a:t>2	</a:t>
            </a:r>
            <a:r>
              <a:rPr sz="1500" b="1" spc="18" dirty="0">
                <a:latin typeface="Times New Roman"/>
                <a:cs typeface="Times New Roman"/>
              </a:rPr>
              <a:t>(</a:t>
            </a:r>
            <a:r>
              <a:rPr sz="1500" i="1" spc="18" dirty="0">
                <a:latin typeface="Times New Roman"/>
                <a:cs typeface="Times New Roman"/>
              </a:rPr>
              <a:t>b</a:t>
            </a:r>
            <a:r>
              <a:rPr sz="1500" b="1" spc="18" dirty="0">
                <a:latin typeface="Times New Roman"/>
                <a:cs typeface="Times New Roman"/>
              </a:rPr>
              <a:t>)</a:t>
            </a:r>
            <a:r>
              <a:rPr sz="1500" b="1" spc="-154" dirty="0">
                <a:latin typeface="Times New Roman"/>
                <a:cs typeface="Times New Roman"/>
              </a:rPr>
              <a:t> </a:t>
            </a:r>
            <a:r>
              <a:rPr sz="1500" i="1" spc="4" dirty="0">
                <a:latin typeface="Times New Roman"/>
                <a:cs typeface="Times New Roman"/>
              </a:rPr>
              <a:t>K</a:t>
            </a:r>
            <a:r>
              <a:rPr sz="1500" i="1" spc="9" dirty="0">
                <a:latin typeface="Times New Roman"/>
                <a:cs typeface="Times New Roman"/>
              </a:rPr>
              <a:t> </a:t>
            </a:r>
            <a:r>
              <a:rPr sz="1500" b="1" dirty="0">
                <a:latin typeface="Times New Roman"/>
                <a:cs typeface="Times New Roman"/>
              </a:rPr>
              <a:t>/</a:t>
            </a:r>
            <a:r>
              <a:rPr sz="1500" b="1" spc="-141" dirty="0">
                <a:latin typeface="Times New Roman"/>
                <a:cs typeface="Times New Roman"/>
              </a:rPr>
              <a:t> </a:t>
            </a:r>
            <a:r>
              <a:rPr sz="1500" i="1" dirty="0">
                <a:latin typeface="Times New Roman"/>
                <a:cs typeface="Times New Roman"/>
              </a:rPr>
              <a:t>t</a:t>
            </a:r>
            <a:r>
              <a:rPr sz="1500" i="1" spc="-229" dirty="0">
                <a:latin typeface="Times New Roman"/>
                <a:cs typeface="Times New Roman"/>
              </a:rPr>
              <a:t> </a:t>
            </a:r>
            <a:r>
              <a:rPr sz="1588" spc="-6" baseline="34722" dirty="0">
                <a:latin typeface="Times New Roman"/>
                <a:cs typeface="Times New Roman"/>
              </a:rPr>
              <a:t>3</a:t>
            </a:r>
            <a:r>
              <a:rPr sz="1588" spc="112" baseline="34722" dirty="0">
                <a:latin typeface="Times New Roman"/>
                <a:cs typeface="Times New Roman"/>
              </a:rPr>
              <a:t> </a:t>
            </a:r>
            <a:r>
              <a:rPr sz="1500" i="1" spc="-4" dirty="0">
                <a:latin typeface="Times New Roman"/>
                <a:cs typeface="Times New Roman"/>
              </a:rPr>
              <a:t>persons</a:t>
            </a:r>
            <a:r>
              <a:rPr sz="1500" i="1" spc="-110" dirty="0">
                <a:latin typeface="Times New Roman"/>
                <a:cs typeface="Times New Roman"/>
              </a:rPr>
              <a:t> </a:t>
            </a:r>
            <a:r>
              <a:rPr sz="1500" b="1" dirty="0">
                <a:latin typeface="Times New Roman"/>
                <a:cs typeface="Times New Roman"/>
              </a:rPr>
              <a:t>/</a:t>
            </a:r>
            <a:r>
              <a:rPr sz="1500" b="1" spc="49" dirty="0">
                <a:latin typeface="Times New Roman"/>
                <a:cs typeface="Times New Roman"/>
              </a:rPr>
              <a:t> </a:t>
            </a:r>
            <a:r>
              <a:rPr sz="1500" i="1" dirty="0">
                <a:latin typeface="Times New Roman"/>
                <a:cs typeface="Times New Roman"/>
              </a:rPr>
              <a:t>year</a:t>
            </a:r>
            <a:r>
              <a:rPr sz="1500" i="1" spc="-212" dirty="0">
                <a:latin typeface="Times New Roman"/>
                <a:cs typeface="Times New Roman"/>
              </a:rPr>
              <a:t> </a:t>
            </a:r>
            <a:r>
              <a:rPr sz="1588" spc="-6" baseline="34722" dirty="0">
                <a:latin typeface="Times New Roman"/>
                <a:cs typeface="Times New Roman"/>
              </a:rPr>
              <a:t>2</a:t>
            </a:r>
            <a:endParaRPr sz="1588" baseline="34722">
              <a:latin typeface="Times New Roman"/>
              <a:cs typeface="Times New Roman"/>
            </a:endParaRPr>
          </a:p>
          <a:p>
            <a:pPr marL="1183404">
              <a:lnSpc>
                <a:spcPts val="777"/>
              </a:lnSpc>
              <a:tabLst>
                <a:tab pos="4264066" algn="l"/>
              </a:tabLst>
            </a:pPr>
            <a:r>
              <a:rPr sz="1059" i="1" spc="-4" dirty="0">
                <a:latin typeface="Times New Roman"/>
                <a:cs typeface="Times New Roman"/>
              </a:rPr>
              <a:t>d	d</a:t>
            </a:r>
            <a:endParaRPr sz="1059">
              <a:latin typeface="Times New Roman"/>
              <a:cs typeface="Times New Roman"/>
            </a:endParaRPr>
          </a:p>
          <a:p>
            <a:pPr marL="637088">
              <a:lnSpc>
                <a:spcPts val="1306"/>
              </a:lnSpc>
              <a:spcBef>
                <a:spcPts val="565"/>
              </a:spcBef>
              <a:tabLst>
                <a:tab pos="3713827" algn="l"/>
              </a:tabLst>
            </a:pPr>
            <a:r>
              <a:rPr sz="1500" b="1" spc="31" dirty="0">
                <a:latin typeface="Times New Roman"/>
                <a:cs typeface="Times New Roman"/>
              </a:rPr>
              <a:t>(</a:t>
            </a:r>
            <a:r>
              <a:rPr sz="1500" i="1" spc="31" dirty="0">
                <a:latin typeface="Times New Roman"/>
                <a:cs typeface="Times New Roman"/>
              </a:rPr>
              <a:t>c</a:t>
            </a:r>
            <a:r>
              <a:rPr sz="1500" b="1" spc="31" dirty="0">
                <a:latin typeface="Times New Roman"/>
                <a:cs typeface="Times New Roman"/>
              </a:rPr>
              <a:t>)</a:t>
            </a:r>
            <a:r>
              <a:rPr sz="1500" b="1" spc="-150" dirty="0">
                <a:latin typeface="Times New Roman"/>
                <a:cs typeface="Times New Roman"/>
              </a:rPr>
              <a:t> </a:t>
            </a:r>
            <a:r>
              <a:rPr sz="1500" i="1" spc="4" dirty="0">
                <a:latin typeface="Times New Roman"/>
                <a:cs typeface="Times New Roman"/>
              </a:rPr>
              <a:t>K</a:t>
            </a:r>
            <a:r>
              <a:rPr sz="1500" i="1" spc="9" dirty="0">
                <a:latin typeface="Times New Roman"/>
                <a:cs typeface="Times New Roman"/>
              </a:rPr>
              <a:t> </a:t>
            </a:r>
            <a:r>
              <a:rPr sz="1500" b="1" dirty="0">
                <a:latin typeface="Times New Roman"/>
                <a:cs typeface="Times New Roman"/>
              </a:rPr>
              <a:t>/</a:t>
            </a:r>
            <a:r>
              <a:rPr sz="1500" b="1" spc="-137" dirty="0">
                <a:latin typeface="Times New Roman"/>
                <a:cs typeface="Times New Roman"/>
              </a:rPr>
              <a:t> </a:t>
            </a:r>
            <a:r>
              <a:rPr sz="1500" i="1" dirty="0">
                <a:latin typeface="Times New Roman"/>
                <a:cs typeface="Times New Roman"/>
              </a:rPr>
              <a:t>t</a:t>
            </a:r>
            <a:r>
              <a:rPr sz="1500" i="1" spc="-190" dirty="0">
                <a:latin typeface="Times New Roman"/>
                <a:cs typeface="Times New Roman"/>
              </a:rPr>
              <a:t> </a:t>
            </a:r>
            <a:r>
              <a:rPr sz="1588" spc="-6" baseline="34722" dirty="0">
                <a:latin typeface="Times New Roman"/>
                <a:cs typeface="Times New Roman"/>
              </a:rPr>
              <a:t>2 </a:t>
            </a:r>
            <a:r>
              <a:rPr sz="1588" spc="79" baseline="34722" dirty="0">
                <a:latin typeface="Times New Roman"/>
                <a:cs typeface="Times New Roman"/>
              </a:rPr>
              <a:t> </a:t>
            </a:r>
            <a:r>
              <a:rPr sz="1500" i="1" spc="-4" dirty="0">
                <a:latin typeface="Times New Roman"/>
                <a:cs typeface="Times New Roman"/>
              </a:rPr>
              <a:t>persons</a:t>
            </a:r>
            <a:r>
              <a:rPr sz="1500" i="1" spc="-101" dirty="0">
                <a:latin typeface="Times New Roman"/>
                <a:cs typeface="Times New Roman"/>
              </a:rPr>
              <a:t> </a:t>
            </a:r>
            <a:r>
              <a:rPr sz="1500" b="1" dirty="0">
                <a:latin typeface="Times New Roman"/>
                <a:cs typeface="Times New Roman"/>
              </a:rPr>
              <a:t>/</a:t>
            </a:r>
            <a:r>
              <a:rPr sz="1500" b="1" spc="57" dirty="0">
                <a:latin typeface="Times New Roman"/>
                <a:cs typeface="Times New Roman"/>
              </a:rPr>
              <a:t> </a:t>
            </a:r>
            <a:r>
              <a:rPr sz="1500" i="1" dirty="0">
                <a:latin typeface="Times New Roman"/>
                <a:cs typeface="Times New Roman"/>
              </a:rPr>
              <a:t>year	</a:t>
            </a:r>
            <a:r>
              <a:rPr sz="1500" b="1" spc="31" dirty="0">
                <a:latin typeface="Times New Roman"/>
                <a:cs typeface="Times New Roman"/>
              </a:rPr>
              <a:t>(</a:t>
            </a:r>
            <a:r>
              <a:rPr sz="1500" i="1" spc="31" dirty="0">
                <a:latin typeface="Times New Roman"/>
                <a:cs typeface="Times New Roman"/>
              </a:rPr>
              <a:t>d</a:t>
            </a:r>
            <a:r>
              <a:rPr sz="1500" i="1" spc="-190" dirty="0">
                <a:latin typeface="Times New Roman"/>
                <a:cs typeface="Times New Roman"/>
              </a:rPr>
              <a:t> </a:t>
            </a:r>
            <a:r>
              <a:rPr sz="1500" b="1" dirty="0">
                <a:latin typeface="Times New Roman"/>
                <a:cs typeface="Times New Roman"/>
              </a:rPr>
              <a:t>)</a:t>
            </a:r>
            <a:r>
              <a:rPr sz="1500" b="1" spc="-154" dirty="0">
                <a:latin typeface="Times New Roman"/>
                <a:cs typeface="Times New Roman"/>
              </a:rPr>
              <a:t> </a:t>
            </a:r>
            <a:r>
              <a:rPr sz="1500" i="1" spc="4" dirty="0">
                <a:latin typeface="Times New Roman"/>
                <a:cs typeface="Times New Roman"/>
              </a:rPr>
              <a:t>K </a:t>
            </a:r>
            <a:r>
              <a:rPr sz="1500" b="1" dirty="0">
                <a:latin typeface="Times New Roman"/>
                <a:cs typeface="Times New Roman"/>
              </a:rPr>
              <a:t>/</a:t>
            </a:r>
            <a:r>
              <a:rPr sz="1500" b="1" spc="-146" dirty="0">
                <a:latin typeface="Times New Roman"/>
                <a:cs typeface="Times New Roman"/>
              </a:rPr>
              <a:t> </a:t>
            </a:r>
            <a:r>
              <a:rPr sz="1500" i="1" dirty="0">
                <a:latin typeface="Times New Roman"/>
                <a:cs typeface="Times New Roman"/>
              </a:rPr>
              <a:t>t</a:t>
            </a:r>
            <a:r>
              <a:rPr sz="1500" i="1" spc="-224" dirty="0">
                <a:latin typeface="Times New Roman"/>
                <a:cs typeface="Times New Roman"/>
              </a:rPr>
              <a:t> </a:t>
            </a:r>
            <a:r>
              <a:rPr sz="1588" spc="-6" baseline="34722" dirty="0">
                <a:latin typeface="Times New Roman"/>
                <a:cs typeface="Times New Roman"/>
              </a:rPr>
              <a:t>3</a:t>
            </a:r>
            <a:r>
              <a:rPr sz="1588" spc="106" baseline="34722" dirty="0">
                <a:latin typeface="Times New Roman"/>
                <a:cs typeface="Times New Roman"/>
              </a:rPr>
              <a:t> </a:t>
            </a:r>
            <a:r>
              <a:rPr sz="1500" i="1" spc="-4" dirty="0">
                <a:latin typeface="Times New Roman"/>
                <a:cs typeface="Times New Roman"/>
              </a:rPr>
              <a:t>persons</a:t>
            </a:r>
            <a:r>
              <a:rPr sz="1500" i="1" spc="-115" dirty="0">
                <a:latin typeface="Times New Roman"/>
                <a:cs typeface="Times New Roman"/>
              </a:rPr>
              <a:t> </a:t>
            </a:r>
            <a:r>
              <a:rPr sz="1500" b="1" dirty="0">
                <a:latin typeface="Times New Roman"/>
                <a:cs typeface="Times New Roman"/>
              </a:rPr>
              <a:t>/</a:t>
            </a:r>
            <a:r>
              <a:rPr sz="1500" b="1" spc="44" dirty="0">
                <a:latin typeface="Times New Roman"/>
                <a:cs typeface="Times New Roman"/>
              </a:rPr>
              <a:t> </a:t>
            </a:r>
            <a:r>
              <a:rPr sz="1500" i="1" dirty="0">
                <a:latin typeface="Times New Roman"/>
                <a:cs typeface="Times New Roman"/>
              </a:rPr>
              <a:t>year</a:t>
            </a:r>
            <a:endParaRPr sz="1500">
              <a:latin typeface="Times New Roman"/>
              <a:cs typeface="Times New Roman"/>
            </a:endParaRPr>
          </a:p>
          <a:p>
            <a:pPr marL="1214222">
              <a:lnSpc>
                <a:spcPts val="777"/>
              </a:lnSpc>
              <a:tabLst>
                <a:tab pos="4320658" algn="l"/>
              </a:tabLst>
            </a:pPr>
            <a:r>
              <a:rPr sz="1059" i="1" spc="-4" dirty="0">
                <a:latin typeface="Times New Roman"/>
                <a:cs typeface="Times New Roman"/>
              </a:rPr>
              <a:t>d	d</a:t>
            </a:r>
            <a:endParaRPr sz="1059">
              <a:latin typeface="Times New Roman"/>
              <a:cs typeface="Times New Roman"/>
            </a:endParaRPr>
          </a:p>
        </p:txBody>
      </p:sp>
    </p:spTree>
    <p:extLst>
      <p:ext uri="{BB962C8B-B14F-4D97-AF65-F5344CB8AC3E}">
        <p14:creationId xmlns:p14="http://schemas.microsoft.com/office/powerpoint/2010/main" val="240520199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9442" y="1482762"/>
            <a:ext cx="1899397"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t>
            </a:r>
            <a:r>
              <a:rPr sz="1765" spc="-4" dirty="0">
                <a:latin typeface="Times New Roman"/>
                <a:cs typeface="Times New Roman"/>
              </a:rPr>
              <a:t>Gregg</a:t>
            </a:r>
            <a:r>
              <a:rPr sz="1765" spc="-44" dirty="0">
                <a:latin typeface="Times New Roman"/>
                <a:cs typeface="Times New Roman"/>
              </a:rPr>
              <a:t> </a:t>
            </a:r>
            <a:r>
              <a:rPr sz="1765" spc="-4" dirty="0">
                <a:latin typeface="Times New Roman"/>
                <a:cs typeface="Times New Roman"/>
              </a:rPr>
              <a:t>Rothermal</a:t>
            </a:r>
            <a:endParaRPr sz="1765">
              <a:latin typeface="Times New Roman"/>
              <a:cs typeface="Times New Roman"/>
            </a:endParaRPr>
          </a:p>
          <a:p>
            <a:pPr marL="11206"/>
            <a:r>
              <a:rPr sz="1765" spc="-9" dirty="0">
                <a:latin typeface="Times New Roman"/>
                <a:cs typeface="Times New Roman"/>
              </a:rPr>
              <a:t>(d) Rajiv</a:t>
            </a:r>
            <a:r>
              <a:rPr sz="1765" spc="13" dirty="0">
                <a:latin typeface="Times New Roman"/>
                <a:cs typeface="Times New Roman"/>
              </a:rPr>
              <a:t> </a:t>
            </a:r>
            <a:r>
              <a:rPr sz="1765" spc="-9" dirty="0">
                <a:latin typeface="Times New Roman"/>
                <a:cs typeface="Times New Roman"/>
              </a:rPr>
              <a:t>Gupta</a:t>
            </a:r>
            <a:endParaRPr sz="1765">
              <a:latin typeface="Times New Roman"/>
              <a:cs typeface="Times New Roman"/>
            </a:endParaRPr>
          </a:p>
        </p:txBody>
      </p:sp>
      <p:sp>
        <p:nvSpPr>
          <p:cNvPr id="3" name="object 3"/>
          <p:cNvSpPr txBox="1">
            <a:spLocks noGrp="1"/>
          </p:cNvSpPr>
          <p:nvPr>
            <p:ph type="title"/>
          </p:nvPr>
        </p:nvSpPr>
        <p:spPr>
          <a:xfrm>
            <a:off x="898358" y="378171"/>
            <a:ext cx="7259299"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4" name="object 4"/>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2252377" y="1213820"/>
            <a:ext cx="3941669" cy="2002373"/>
          </a:xfrm>
          <a:prstGeom prst="rect">
            <a:avLst/>
          </a:prstGeom>
        </p:spPr>
        <p:txBody>
          <a:bodyPr vert="horz" wrap="square" lIns="0" tIns="11206" rIns="0" bIns="0" rtlCol="0">
            <a:spAutoFit/>
          </a:bodyPr>
          <a:lstStyle/>
          <a:p>
            <a:pPr marL="405114" lvl="1" indent="-394468">
              <a:spcBef>
                <a:spcPts val="88"/>
              </a:spcBef>
              <a:buAutoNum type="arabicPeriod" startAt="9"/>
              <a:tabLst>
                <a:tab pos="405114" algn="l"/>
                <a:tab pos="405675" algn="l"/>
              </a:tabLst>
            </a:pPr>
            <a:r>
              <a:rPr sz="1765" spc="-4" dirty="0">
                <a:latin typeface="Times New Roman"/>
                <a:cs typeface="Times New Roman"/>
              </a:rPr>
              <a:t>COCOMO </a:t>
            </a:r>
            <a:r>
              <a:rPr sz="1765" dirty="0">
                <a:latin typeface="Times New Roman"/>
                <a:cs typeface="Times New Roman"/>
              </a:rPr>
              <a:t>was </a:t>
            </a:r>
            <a:r>
              <a:rPr sz="1765" spc="-4" dirty="0">
                <a:latin typeface="Times New Roman"/>
                <a:cs typeface="Times New Roman"/>
              </a:rPr>
              <a:t>developed </a:t>
            </a:r>
            <a:r>
              <a:rPr sz="1765" spc="-9" dirty="0">
                <a:latin typeface="Times New Roman"/>
                <a:cs typeface="Times New Roman"/>
              </a:rPr>
              <a:t>initially</a:t>
            </a:r>
            <a:r>
              <a:rPr sz="1765" dirty="0">
                <a:latin typeface="Times New Roman"/>
                <a:cs typeface="Times New Roman"/>
              </a:rPr>
              <a:t> by</a:t>
            </a:r>
            <a:endParaRPr sz="1765">
              <a:latin typeface="Times New Roman"/>
              <a:cs typeface="Times New Roman"/>
            </a:endParaRPr>
          </a:p>
          <a:p>
            <a:pPr marL="719456" lvl="2" indent="-305377">
              <a:buAutoNum type="alphaLcParenBoth"/>
              <a:tabLst>
                <a:tab pos="720016" algn="l"/>
              </a:tabLst>
            </a:pPr>
            <a:r>
              <a:rPr sz="1765" spc="-4" dirty="0">
                <a:latin typeface="Times New Roman"/>
                <a:cs typeface="Times New Roman"/>
              </a:rPr>
              <a:t>B.W.Bohem</a:t>
            </a:r>
            <a:endParaRPr sz="1765">
              <a:latin typeface="Times New Roman"/>
              <a:cs typeface="Times New Roman"/>
            </a:endParaRPr>
          </a:p>
          <a:p>
            <a:pPr marL="414640"/>
            <a:r>
              <a:rPr sz="1765" spc="-4" dirty="0">
                <a:latin typeface="Times New Roman"/>
                <a:cs typeface="Times New Roman"/>
              </a:rPr>
              <a:t>(c)</a:t>
            </a:r>
            <a:r>
              <a:rPr sz="1765" dirty="0">
                <a:latin typeface="Times New Roman"/>
                <a:cs typeface="Times New Roman"/>
              </a:rPr>
              <a:t> </a:t>
            </a:r>
            <a:r>
              <a:rPr sz="1765" spc="-4" dirty="0">
                <a:latin typeface="Times New Roman"/>
                <a:cs typeface="Times New Roman"/>
              </a:rPr>
              <a:t>B.Beizer</a:t>
            </a:r>
            <a:endParaRPr sz="1765">
              <a:latin typeface="Times New Roman"/>
              <a:cs typeface="Times New Roman"/>
            </a:endParaRPr>
          </a:p>
          <a:p>
            <a:pPr marL="516619" lvl="1" indent="-505973">
              <a:spcBef>
                <a:spcPts val="732"/>
              </a:spcBef>
              <a:buAutoNum type="arabicPeriod" startAt="10"/>
              <a:tabLst>
                <a:tab pos="516619" algn="l"/>
                <a:tab pos="517179" algn="l"/>
              </a:tabLst>
            </a:pPr>
            <a:r>
              <a:rPr sz="1765" dirty="0">
                <a:latin typeface="Times New Roman"/>
                <a:cs typeface="Times New Roman"/>
              </a:rPr>
              <a:t>A COCOMO </a:t>
            </a:r>
            <a:r>
              <a:rPr sz="1765" spc="-4" dirty="0">
                <a:latin typeface="Times New Roman"/>
                <a:cs typeface="Times New Roman"/>
              </a:rPr>
              <a:t>model</a:t>
            </a:r>
            <a:r>
              <a:rPr sz="1765" spc="-13" dirty="0">
                <a:latin typeface="Times New Roman"/>
                <a:cs typeface="Times New Roman"/>
              </a:rPr>
              <a:t> </a:t>
            </a:r>
            <a:r>
              <a:rPr sz="1765" spc="-9" dirty="0">
                <a:latin typeface="Times New Roman"/>
                <a:cs typeface="Times New Roman"/>
              </a:rPr>
              <a:t>is</a:t>
            </a:r>
            <a:endParaRPr sz="1765">
              <a:latin typeface="Times New Roman"/>
              <a:cs typeface="Times New Roman"/>
            </a:endParaRPr>
          </a:p>
          <a:p>
            <a:pPr marL="719456" lvl="2" indent="-305937">
              <a:buAutoNum type="alphaLcParenBoth"/>
              <a:tabLst>
                <a:tab pos="720016" algn="l"/>
              </a:tabLst>
            </a:pPr>
            <a:r>
              <a:rPr sz="1765" spc="-4" dirty="0">
                <a:latin typeface="Times New Roman"/>
                <a:cs typeface="Times New Roman"/>
              </a:rPr>
              <a:t>Common </a:t>
            </a:r>
            <a:r>
              <a:rPr sz="1765" dirty="0">
                <a:latin typeface="Times New Roman"/>
                <a:cs typeface="Times New Roman"/>
              </a:rPr>
              <a:t>Cost </a:t>
            </a:r>
            <a:r>
              <a:rPr sz="1765" spc="-9" dirty="0">
                <a:latin typeface="Times New Roman"/>
                <a:cs typeface="Times New Roman"/>
              </a:rPr>
              <a:t>estimation</a:t>
            </a:r>
            <a:r>
              <a:rPr sz="1765" spc="-18"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731783" lvl="2" indent="-318264">
              <a:buAutoNum type="alphaLcParenBoth"/>
              <a:tabLst>
                <a:tab pos="732343" algn="l"/>
              </a:tabLst>
            </a:pPr>
            <a:r>
              <a:rPr sz="1765" spc="-4" dirty="0">
                <a:latin typeface="Times New Roman"/>
                <a:cs typeface="Times New Roman"/>
              </a:rPr>
              <a:t>Constructive cost </a:t>
            </a:r>
            <a:r>
              <a:rPr sz="1765" spc="-9" dirty="0">
                <a:latin typeface="Times New Roman"/>
                <a:cs typeface="Times New Roman"/>
              </a:rPr>
              <a:t>Estimation</a:t>
            </a:r>
            <a:r>
              <a:rPr sz="1765" spc="-31"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719456" lvl="2" indent="-305937">
              <a:buAutoNum type="alphaLcParenBoth"/>
              <a:tabLst>
                <a:tab pos="720016" algn="l"/>
              </a:tabLst>
            </a:pPr>
            <a:r>
              <a:rPr sz="1765" spc="-4" dirty="0">
                <a:latin typeface="Times New Roman"/>
                <a:cs typeface="Times New Roman"/>
              </a:rPr>
              <a:t>Complete cost </a:t>
            </a:r>
            <a:r>
              <a:rPr sz="1765" spc="-9" dirty="0">
                <a:latin typeface="Times New Roman"/>
                <a:cs typeface="Times New Roman"/>
              </a:rPr>
              <a:t>estimation</a:t>
            </a:r>
            <a:r>
              <a:rPr sz="1765" spc="-18" dirty="0">
                <a:latin typeface="Times New Roman"/>
                <a:cs typeface="Times New Roman"/>
              </a:rPr>
              <a:t> </a:t>
            </a:r>
            <a:r>
              <a:rPr sz="1765" spc="-4" dirty="0">
                <a:latin typeface="Times New Roman"/>
                <a:cs typeface="Times New Roman"/>
              </a:rPr>
              <a:t>model</a:t>
            </a:r>
            <a:endParaRPr sz="1765">
              <a:latin typeface="Times New Roman"/>
              <a:cs typeface="Times New Roman"/>
            </a:endParaRPr>
          </a:p>
        </p:txBody>
      </p:sp>
      <p:sp>
        <p:nvSpPr>
          <p:cNvPr id="15" name="object 1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196</a:t>
            </a:r>
            <a:endParaRPr sz="1235">
              <a:latin typeface="Arial"/>
              <a:cs typeface="Arial"/>
            </a:endParaRPr>
          </a:p>
        </p:txBody>
      </p:sp>
      <p:sp>
        <p:nvSpPr>
          <p:cNvPr id="6" name="object 6"/>
          <p:cNvSpPr txBox="1"/>
          <p:nvPr/>
        </p:nvSpPr>
        <p:spPr>
          <a:xfrm>
            <a:off x="2252377" y="3107704"/>
            <a:ext cx="7648575" cy="714087"/>
          </a:xfrm>
          <a:prstGeom prst="rect">
            <a:avLst/>
          </a:prstGeom>
        </p:spPr>
        <p:txBody>
          <a:bodyPr vert="horz" wrap="square" lIns="0" tIns="93009" rIns="0" bIns="0" rtlCol="0">
            <a:spAutoFit/>
          </a:bodyPr>
          <a:lstStyle/>
          <a:p>
            <a:pPr marL="414079">
              <a:spcBef>
                <a:spcPts val="732"/>
              </a:spcBef>
            </a:pPr>
            <a:r>
              <a:rPr sz="1765" spc="-4" dirty="0">
                <a:latin typeface="Times New Roman"/>
                <a:cs typeface="Times New Roman"/>
              </a:rPr>
              <a:t>(d) Comprehensive </a:t>
            </a:r>
            <a:r>
              <a:rPr sz="1765" dirty="0">
                <a:latin typeface="Times New Roman"/>
                <a:cs typeface="Times New Roman"/>
              </a:rPr>
              <a:t>Cost </a:t>
            </a:r>
            <a:r>
              <a:rPr sz="1765" spc="-9" dirty="0">
                <a:latin typeface="Times New Roman"/>
                <a:cs typeface="Times New Roman"/>
              </a:rPr>
              <a:t>estimation</a:t>
            </a:r>
            <a:r>
              <a:rPr sz="1765" spc="-13"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11206">
              <a:spcBef>
                <a:spcPts val="644"/>
              </a:spcBef>
              <a:tabLst>
                <a:tab pos="516619" algn="l"/>
              </a:tabLst>
            </a:pPr>
            <a:r>
              <a:rPr sz="1765" dirty="0">
                <a:latin typeface="Times New Roman"/>
                <a:cs typeface="Times New Roman"/>
              </a:rPr>
              <a:t>4.11	</a:t>
            </a:r>
            <a:r>
              <a:rPr sz="1765" spc="-9" dirty="0">
                <a:latin typeface="Times New Roman"/>
                <a:cs typeface="Times New Roman"/>
              </a:rPr>
              <a:t>Estimation </a:t>
            </a:r>
            <a:r>
              <a:rPr sz="1765" dirty="0">
                <a:latin typeface="Times New Roman"/>
                <a:cs typeface="Times New Roman"/>
              </a:rPr>
              <a:t>of </a:t>
            </a:r>
            <a:r>
              <a:rPr sz="1765" spc="-4" dirty="0">
                <a:latin typeface="Times New Roman"/>
                <a:cs typeface="Times New Roman"/>
              </a:rPr>
              <a:t>software development </a:t>
            </a:r>
            <a:r>
              <a:rPr sz="1765" spc="-9" dirty="0">
                <a:latin typeface="Times New Roman"/>
                <a:cs typeface="Times New Roman"/>
              </a:rPr>
              <a:t>effort </a:t>
            </a:r>
            <a:r>
              <a:rPr sz="1765" spc="-4" dirty="0">
                <a:latin typeface="Times New Roman"/>
                <a:cs typeface="Times New Roman"/>
              </a:rPr>
              <a:t>for organic software is COCOMO</a:t>
            </a:r>
            <a:r>
              <a:rPr sz="1765" spc="40" dirty="0">
                <a:latin typeface="Times New Roman"/>
                <a:cs typeface="Times New Roman"/>
              </a:rPr>
              <a:t> </a:t>
            </a:r>
            <a:r>
              <a:rPr sz="1765" spc="-4" dirty="0">
                <a:latin typeface="Times New Roman"/>
                <a:cs typeface="Times New Roman"/>
              </a:rPr>
              <a:t>is</a:t>
            </a:r>
            <a:endParaRPr sz="1765">
              <a:latin typeface="Times New Roman"/>
              <a:cs typeface="Times New Roman"/>
            </a:endParaRPr>
          </a:p>
        </p:txBody>
      </p:sp>
      <p:sp>
        <p:nvSpPr>
          <p:cNvPr id="7" name="object 7"/>
          <p:cNvSpPr txBox="1"/>
          <p:nvPr/>
        </p:nvSpPr>
        <p:spPr>
          <a:xfrm>
            <a:off x="2633376" y="3809102"/>
            <a:ext cx="2254624" cy="554541"/>
          </a:xfrm>
          <a:prstGeom prst="rect">
            <a:avLst/>
          </a:prstGeom>
        </p:spPr>
        <p:txBody>
          <a:bodyPr vert="horz" wrap="square" lIns="0" tIns="11206" rIns="0" bIns="0" rtlCol="0">
            <a:spAutoFit/>
          </a:bodyPr>
          <a:lstStyle/>
          <a:p>
            <a:pPr marL="33619">
              <a:spcBef>
                <a:spcPts val="88"/>
              </a:spcBef>
            </a:pPr>
            <a:r>
              <a:rPr sz="1765" spc="-4" dirty="0">
                <a:latin typeface="Times New Roman"/>
                <a:cs typeface="Times New Roman"/>
              </a:rPr>
              <a:t>(a)</a:t>
            </a:r>
            <a:r>
              <a:rPr sz="1765" spc="-26" dirty="0">
                <a:latin typeface="Times New Roman"/>
                <a:cs typeface="Times New Roman"/>
              </a:rPr>
              <a:t> </a:t>
            </a:r>
            <a:r>
              <a:rPr sz="1765" spc="-4" dirty="0">
                <a:latin typeface="Times New Roman"/>
                <a:cs typeface="Times New Roman"/>
              </a:rPr>
              <a:t>E=2.4(KLOC)</a:t>
            </a:r>
            <a:r>
              <a:rPr sz="1721" spc="-6" baseline="25641" dirty="0">
                <a:latin typeface="Times New Roman"/>
                <a:cs typeface="Times New Roman"/>
              </a:rPr>
              <a:t>1.05</a:t>
            </a:r>
            <a:r>
              <a:rPr sz="1765" spc="-4" dirty="0">
                <a:latin typeface="Times New Roman"/>
                <a:cs typeface="Times New Roman"/>
              </a:rPr>
              <a:t>PM</a:t>
            </a:r>
            <a:endParaRPr sz="1765">
              <a:latin typeface="Times New Roman"/>
              <a:cs typeface="Times New Roman"/>
            </a:endParaRPr>
          </a:p>
          <a:p>
            <a:pPr marL="33619"/>
            <a:r>
              <a:rPr sz="1765" spc="-4" dirty="0">
                <a:latin typeface="Times New Roman"/>
                <a:cs typeface="Times New Roman"/>
              </a:rPr>
              <a:t>(c)</a:t>
            </a:r>
            <a:r>
              <a:rPr sz="1765" spc="-26" dirty="0">
                <a:latin typeface="Times New Roman"/>
                <a:cs typeface="Times New Roman"/>
              </a:rPr>
              <a:t> </a:t>
            </a:r>
            <a:r>
              <a:rPr sz="1765" spc="-4" dirty="0">
                <a:latin typeface="Times New Roman"/>
                <a:cs typeface="Times New Roman"/>
              </a:rPr>
              <a:t>E=2.0(KLOC)</a:t>
            </a:r>
            <a:r>
              <a:rPr sz="1721" spc="-6" baseline="25641" dirty="0">
                <a:latin typeface="Times New Roman"/>
                <a:cs typeface="Times New Roman"/>
              </a:rPr>
              <a:t>1.05</a:t>
            </a:r>
            <a:r>
              <a:rPr sz="1765" spc="-4" dirty="0">
                <a:latin typeface="Times New Roman"/>
                <a:cs typeface="Times New Roman"/>
              </a:rPr>
              <a:t>PM</a:t>
            </a:r>
            <a:endParaRPr sz="1765">
              <a:latin typeface="Times New Roman"/>
              <a:cs typeface="Times New Roman"/>
            </a:endParaRPr>
          </a:p>
        </p:txBody>
      </p:sp>
      <p:sp>
        <p:nvSpPr>
          <p:cNvPr id="8" name="object 8"/>
          <p:cNvSpPr txBox="1"/>
          <p:nvPr/>
        </p:nvSpPr>
        <p:spPr>
          <a:xfrm>
            <a:off x="6377036" y="3809102"/>
            <a:ext cx="2266950" cy="554541"/>
          </a:xfrm>
          <a:prstGeom prst="rect">
            <a:avLst/>
          </a:prstGeom>
        </p:spPr>
        <p:txBody>
          <a:bodyPr vert="horz" wrap="square" lIns="0" tIns="11206" rIns="0" bIns="0" rtlCol="0">
            <a:spAutoFit/>
          </a:bodyPr>
          <a:lstStyle/>
          <a:p>
            <a:pPr marL="33619">
              <a:spcBef>
                <a:spcPts val="88"/>
              </a:spcBef>
            </a:pPr>
            <a:r>
              <a:rPr sz="1765" spc="-9" dirty="0">
                <a:latin typeface="Times New Roman"/>
                <a:cs typeface="Times New Roman"/>
              </a:rPr>
              <a:t>(b)</a:t>
            </a:r>
            <a:r>
              <a:rPr sz="1765" spc="-18" dirty="0">
                <a:latin typeface="Times New Roman"/>
                <a:cs typeface="Times New Roman"/>
              </a:rPr>
              <a:t> </a:t>
            </a:r>
            <a:r>
              <a:rPr sz="1765" spc="-4" dirty="0">
                <a:latin typeface="Times New Roman"/>
                <a:cs typeface="Times New Roman"/>
              </a:rPr>
              <a:t>E=3.4(KLOC)</a:t>
            </a:r>
            <a:r>
              <a:rPr sz="1721" spc="-6" baseline="25641" dirty="0">
                <a:latin typeface="Times New Roman"/>
                <a:cs typeface="Times New Roman"/>
              </a:rPr>
              <a:t>1.06</a:t>
            </a:r>
            <a:r>
              <a:rPr sz="1765" spc="-4" dirty="0">
                <a:latin typeface="Times New Roman"/>
                <a:cs typeface="Times New Roman"/>
              </a:rPr>
              <a:t>PM</a:t>
            </a:r>
            <a:endParaRPr sz="1765">
              <a:latin typeface="Times New Roman"/>
              <a:cs typeface="Times New Roman"/>
            </a:endParaRPr>
          </a:p>
          <a:p>
            <a:pPr marL="33619"/>
            <a:r>
              <a:rPr sz="1765" spc="-9" dirty="0">
                <a:latin typeface="Times New Roman"/>
                <a:cs typeface="Times New Roman"/>
              </a:rPr>
              <a:t>(d)</a:t>
            </a:r>
            <a:r>
              <a:rPr sz="1765" spc="-22" dirty="0">
                <a:latin typeface="Times New Roman"/>
                <a:cs typeface="Times New Roman"/>
              </a:rPr>
              <a:t> </a:t>
            </a:r>
            <a:r>
              <a:rPr sz="1765" spc="-4" dirty="0">
                <a:latin typeface="Times New Roman"/>
                <a:cs typeface="Times New Roman"/>
              </a:rPr>
              <a:t>E-2.4(KLOC)</a:t>
            </a:r>
            <a:r>
              <a:rPr sz="1721" spc="-6" baseline="25641" dirty="0">
                <a:latin typeface="Times New Roman"/>
                <a:cs typeface="Times New Roman"/>
              </a:rPr>
              <a:t>1.07</a:t>
            </a:r>
            <a:r>
              <a:rPr sz="1765" spc="-4" dirty="0">
                <a:latin typeface="Times New Roman"/>
                <a:cs typeface="Times New Roman"/>
              </a:rPr>
              <a:t>PM</a:t>
            </a:r>
            <a:endParaRPr sz="1765">
              <a:latin typeface="Times New Roman"/>
              <a:cs typeface="Times New Roman"/>
            </a:endParaRPr>
          </a:p>
        </p:txBody>
      </p:sp>
      <p:sp>
        <p:nvSpPr>
          <p:cNvPr id="9" name="object 9"/>
          <p:cNvSpPr txBox="1"/>
          <p:nvPr/>
        </p:nvSpPr>
        <p:spPr>
          <a:xfrm>
            <a:off x="2252376" y="4455906"/>
            <a:ext cx="4750174" cy="282928"/>
          </a:xfrm>
          <a:prstGeom prst="rect">
            <a:avLst/>
          </a:prstGeom>
        </p:spPr>
        <p:txBody>
          <a:bodyPr vert="horz" wrap="square" lIns="0" tIns="11206" rIns="0" bIns="0" rtlCol="0">
            <a:spAutoFit/>
          </a:bodyPr>
          <a:lstStyle/>
          <a:p>
            <a:pPr marL="11206">
              <a:spcBef>
                <a:spcPts val="88"/>
              </a:spcBef>
              <a:tabLst>
                <a:tab pos="516619" algn="l"/>
              </a:tabLst>
            </a:pPr>
            <a:r>
              <a:rPr sz="1765" dirty="0">
                <a:latin typeface="Times New Roman"/>
                <a:cs typeface="Times New Roman"/>
              </a:rPr>
              <a:t>4.12	</a:t>
            </a:r>
            <a:r>
              <a:rPr sz="1765" spc="-9" dirty="0">
                <a:latin typeface="Times New Roman"/>
                <a:cs typeface="Times New Roman"/>
              </a:rPr>
              <a:t>Estimation </a:t>
            </a:r>
            <a:r>
              <a:rPr sz="1765" dirty="0">
                <a:latin typeface="Times New Roman"/>
                <a:cs typeface="Times New Roman"/>
              </a:rPr>
              <a:t>of </a:t>
            </a:r>
            <a:r>
              <a:rPr sz="1765" spc="-4" dirty="0">
                <a:latin typeface="Times New Roman"/>
                <a:cs typeface="Times New Roman"/>
              </a:rPr>
              <a:t>size for </a:t>
            </a:r>
            <a:r>
              <a:rPr sz="1765" dirty="0">
                <a:latin typeface="Times New Roman"/>
                <a:cs typeface="Times New Roman"/>
              </a:rPr>
              <a:t>a </a:t>
            </a:r>
            <a:r>
              <a:rPr sz="1765" spc="-4" dirty="0">
                <a:latin typeface="Times New Roman"/>
                <a:cs typeface="Times New Roman"/>
              </a:rPr>
              <a:t>project is dependent</a:t>
            </a:r>
            <a:r>
              <a:rPr sz="1765" spc="-40" dirty="0">
                <a:latin typeface="Times New Roman"/>
                <a:cs typeface="Times New Roman"/>
              </a:rPr>
              <a:t> </a:t>
            </a:r>
            <a:r>
              <a:rPr sz="1765" spc="-4" dirty="0">
                <a:latin typeface="Times New Roman"/>
                <a:cs typeface="Times New Roman"/>
              </a:rPr>
              <a:t>on</a:t>
            </a:r>
            <a:endParaRPr sz="1765">
              <a:latin typeface="Times New Roman"/>
              <a:cs typeface="Times New Roman"/>
            </a:endParaRPr>
          </a:p>
        </p:txBody>
      </p:sp>
      <p:sp>
        <p:nvSpPr>
          <p:cNvPr id="10" name="object 10"/>
          <p:cNvSpPr txBox="1"/>
          <p:nvPr/>
        </p:nvSpPr>
        <p:spPr>
          <a:xfrm>
            <a:off x="2655788" y="4724846"/>
            <a:ext cx="798979"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spc="-31" dirty="0">
                <a:latin typeface="Times New Roman"/>
                <a:cs typeface="Times New Roman"/>
              </a:rPr>
              <a:t> </a:t>
            </a:r>
            <a:r>
              <a:rPr sz="1765" spc="-4" dirty="0">
                <a:latin typeface="Times New Roman"/>
                <a:cs typeface="Times New Roman"/>
              </a:rPr>
              <a:t>Cost</a:t>
            </a:r>
            <a:endParaRPr sz="1765">
              <a:latin typeface="Times New Roman"/>
              <a:cs typeface="Times New Roman"/>
            </a:endParaRPr>
          </a:p>
          <a:p>
            <a:pPr marL="11206"/>
            <a:r>
              <a:rPr sz="1765" spc="-4" dirty="0">
                <a:latin typeface="Times New Roman"/>
                <a:cs typeface="Times New Roman"/>
              </a:rPr>
              <a:t>(c)</a:t>
            </a:r>
            <a:r>
              <a:rPr sz="1765" spc="-57" dirty="0">
                <a:latin typeface="Times New Roman"/>
                <a:cs typeface="Times New Roman"/>
              </a:rPr>
              <a:t> </a:t>
            </a:r>
            <a:r>
              <a:rPr sz="1765" spc="-9" dirty="0">
                <a:latin typeface="Times New Roman"/>
                <a:cs typeface="Times New Roman"/>
              </a:rPr>
              <a:t>Time</a:t>
            </a:r>
            <a:endParaRPr sz="1765">
              <a:latin typeface="Times New Roman"/>
              <a:cs typeface="Times New Roman"/>
            </a:endParaRPr>
          </a:p>
        </p:txBody>
      </p:sp>
      <p:sp>
        <p:nvSpPr>
          <p:cNvPr id="11" name="object 11"/>
          <p:cNvSpPr txBox="1"/>
          <p:nvPr/>
        </p:nvSpPr>
        <p:spPr>
          <a:xfrm>
            <a:off x="6399451" y="4724846"/>
            <a:ext cx="1989044"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t>
            </a:r>
            <a:r>
              <a:rPr sz="1765" spc="-4" dirty="0">
                <a:latin typeface="Times New Roman"/>
                <a:cs typeface="Times New Roman"/>
              </a:rPr>
              <a:t>Schedule</a:t>
            </a:r>
            <a:endParaRPr sz="1765">
              <a:latin typeface="Times New Roman"/>
              <a:cs typeface="Times New Roman"/>
            </a:endParaRPr>
          </a:p>
          <a:p>
            <a:pPr marL="11206"/>
            <a:r>
              <a:rPr sz="1765" spc="-9" dirty="0">
                <a:latin typeface="Times New Roman"/>
                <a:cs typeface="Times New Roman"/>
              </a:rPr>
              <a:t>(d) </a:t>
            </a:r>
            <a:r>
              <a:rPr sz="1765" spc="-4" dirty="0">
                <a:latin typeface="Times New Roman"/>
                <a:cs typeface="Times New Roman"/>
              </a:rPr>
              <a:t>None of the</a:t>
            </a:r>
            <a:r>
              <a:rPr sz="1765" spc="-18" dirty="0">
                <a:latin typeface="Times New Roman"/>
                <a:cs typeface="Times New Roman"/>
              </a:rPr>
              <a:t> </a:t>
            </a:r>
            <a:r>
              <a:rPr sz="1765" spc="-4" dirty="0">
                <a:latin typeface="Times New Roman"/>
                <a:cs typeface="Times New Roman"/>
              </a:rPr>
              <a:t>above</a:t>
            </a:r>
            <a:endParaRPr sz="1765">
              <a:latin typeface="Times New Roman"/>
              <a:cs typeface="Times New Roman"/>
            </a:endParaRPr>
          </a:p>
        </p:txBody>
      </p:sp>
      <p:sp>
        <p:nvSpPr>
          <p:cNvPr id="12" name="object 12"/>
          <p:cNvSpPr txBox="1"/>
          <p:nvPr/>
        </p:nvSpPr>
        <p:spPr>
          <a:xfrm>
            <a:off x="2252376" y="5371649"/>
            <a:ext cx="6901143" cy="282928"/>
          </a:xfrm>
          <a:prstGeom prst="rect">
            <a:avLst/>
          </a:prstGeom>
        </p:spPr>
        <p:txBody>
          <a:bodyPr vert="horz" wrap="square" lIns="0" tIns="11206" rIns="0" bIns="0" rtlCol="0">
            <a:spAutoFit/>
          </a:bodyPr>
          <a:lstStyle/>
          <a:p>
            <a:pPr marL="11206">
              <a:spcBef>
                <a:spcPts val="88"/>
              </a:spcBef>
            </a:pPr>
            <a:r>
              <a:rPr sz="1765" dirty="0">
                <a:latin typeface="Times New Roman"/>
                <a:cs typeface="Times New Roman"/>
              </a:rPr>
              <a:t>4.13 In </a:t>
            </a:r>
            <a:r>
              <a:rPr sz="1765" spc="-4" dirty="0">
                <a:latin typeface="Times New Roman"/>
                <a:cs typeface="Times New Roman"/>
              </a:rPr>
              <a:t>function point </a:t>
            </a:r>
            <a:r>
              <a:rPr sz="1765" spc="-9" dirty="0">
                <a:latin typeface="Times New Roman"/>
                <a:cs typeface="Times New Roman"/>
              </a:rPr>
              <a:t>analysis, </a:t>
            </a:r>
            <a:r>
              <a:rPr sz="1765" spc="-4" dirty="0">
                <a:latin typeface="Times New Roman"/>
                <a:cs typeface="Times New Roman"/>
              </a:rPr>
              <a:t>number of Complexity adjustment factor</a:t>
            </a:r>
            <a:r>
              <a:rPr sz="1765" spc="-9" dirty="0">
                <a:latin typeface="Times New Roman"/>
                <a:cs typeface="Times New Roman"/>
              </a:rPr>
              <a:t> </a:t>
            </a:r>
            <a:r>
              <a:rPr sz="1765" dirty="0">
                <a:latin typeface="Times New Roman"/>
                <a:cs typeface="Times New Roman"/>
              </a:rPr>
              <a:t>are</a:t>
            </a:r>
            <a:endParaRPr sz="1765">
              <a:latin typeface="Times New Roman"/>
              <a:cs typeface="Times New Roman"/>
            </a:endParaRPr>
          </a:p>
        </p:txBody>
      </p:sp>
      <p:sp>
        <p:nvSpPr>
          <p:cNvPr id="13" name="object 13"/>
          <p:cNvSpPr txBox="1"/>
          <p:nvPr/>
        </p:nvSpPr>
        <p:spPr>
          <a:xfrm>
            <a:off x="2655788" y="5640590"/>
            <a:ext cx="551890"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a:t>
            </a:r>
            <a:r>
              <a:rPr sz="1765" spc="-84" dirty="0">
                <a:latin typeface="Times New Roman"/>
                <a:cs typeface="Times New Roman"/>
              </a:rPr>
              <a:t> </a:t>
            </a:r>
            <a:r>
              <a:rPr sz="1765" dirty="0">
                <a:latin typeface="Times New Roman"/>
                <a:cs typeface="Times New Roman"/>
              </a:rPr>
              <a:t>10</a:t>
            </a:r>
            <a:endParaRPr sz="1765">
              <a:latin typeface="Times New Roman"/>
              <a:cs typeface="Times New Roman"/>
            </a:endParaRPr>
          </a:p>
          <a:p>
            <a:pPr marL="11206"/>
            <a:r>
              <a:rPr sz="1765" spc="-4" dirty="0">
                <a:latin typeface="Times New Roman"/>
                <a:cs typeface="Times New Roman"/>
              </a:rPr>
              <a:t>(c)</a:t>
            </a:r>
            <a:r>
              <a:rPr sz="1765" spc="-84" dirty="0">
                <a:latin typeface="Times New Roman"/>
                <a:cs typeface="Times New Roman"/>
              </a:rPr>
              <a:t> </a:t>
            </a:r>
            <a:r>
              <a:rPr sz="1765" dirty="0">
                <a:latin typeface="Times New Roman"/>
                <a:cs typeface="Times New Roman"/>
              </a:rPr>
              <a:t>14</a:t>
            </a:r>
            <a:endParaRPr sz="1765">
              <a:latin typeface="Times New Roman"/>
              <a:cs typeface="Times New Roman"/>
            </a:endParaRPr>
          </a:p>
        </p:txBody>
      </p:sp>
      <p:sp>
        <p:nvSpPr>
          <p:cNvPr id="14" name="object 14"/>
          <p:cNvSpPr txBox="1"/>
          <p:nvPr/>
        </p:nvSpPr>
        <p:spPr>
          <a:xfrm>
            <a:off x="6399454" y="5640590"/>
            <a:ext cx="562535"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a:t>
            </a:r>
            <a:r>
              <a:rPr sz="1765" spc="-79" dirty="0">
                <a:latin typeface="Times New Roman"/>
                <a:cs typeface="Times New Roman"/>
              </a:rPr>
              <a:t> </a:t>
            </a:r>
            <a:r>
              <a:rPr sz="1765" spc="-4" dirty="0">
                <a:latin typeface="Times New Roman"/>
                <a:cs typeface="Times New Roman"/>
              </a:rPr>
              <a:t>20</a:t>
            </a:r>
            <a:endParaRPr sz="1765">
              <a:latin typeface="Times New Roman"/>
              <a:cs typeface="Times New Roman"/>
            </a:endParaRPr>
          </a:p>
          <a:p>
            <a:pPr marL="11206"/>
            <a:r>
              <a:rPr sz="1765" spc="-9" dirty="0">
                <a:latin typeface="Times New Roman"/>
                <a:cs typeface="Times New Roman"/>
              </a:rPr>
              <a:t>(d)</a:t>
            </a:r>
            <a:r>
              <a:rPr sz="1765" spc="-79" dirty="0">
                <a:latin typeface="Times New Roman"/>
                <a:cs typeface="Times New Roman"/>
              </a:rPr>
              <a:t> </a:t>
            </a:r>
            <a:r>
              <a:rPr sz="1765" spc="-4" dirty="0">
                <a:latin typeface="Times New Roman"/>
                <a:cs typeface="Times New Roman"/>
              </a:rPr>
              <a:t>12</a:t>
            </a:r>
            <a:endParaRPr sz="1765">
              <a:latin typeface="Times New Roman"/>
              <a:cs typeface="Times New Roman"/>
            </a:endParaRPr>
          </a:p>
        </p:txBody>
      </p:sp>
    </p:spTree>
    <p:extLst>
      <p:ext uri="{BB962C8B-B14F-4D97-AF65-F5344CB8AC3E}">
        <p14:creationId xmlns:p14="http://schemas.microsoft.com/office/powerpoint/2010/main" val="248152234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2381" y="1348291"/>
            <a:ext cx="4388224" cy="282928"/>
          </a:xfrm>
          <a:prstGeom prst="rect">
            <a:avLst/>
          </a:prstGeom>
        </p:spPr>
        <p:txBody>
          <a:bodyPr vert="horz" wrap="square" lIns="0" tIns="11206" rIns="0" bIns="0" rtlCol="0">
            <a:spAutoFit/>
          </a:bodyPr>
          <a:lstStyle/>
          <a:p>
            <a:pPr marL="11206">
              <a:spcBef>
                <a:spcPts val="88"/>
              </a:spcBef>
              <a:tabLst>
                <a:tab pos="516619" algn="l"/>
              </a:tabLst>
            </a:pPr>
            <a:r>
              <a:rPr sz="1765" dirty="0">
                <a:latin typeface="Times New Roman"/>
                <a:cs typeface="Times New Roman"/>
              </a:rPr>
              <a:t>4.14	</a:t>
            </a:r>
            <a:r>
              <a:rPr sz="1765" spc="-4" dirty="0">
                <a:latin typeface="Times New Roman"/>
                <a:cs typeface="Times New Roman"/>
              </a:rPr>
              <a:t>COCOMO-II </a:t>
            </a:r>
            <a:r>
              <a:rPr sz="1765" spc="-9" dirty="0">
                <a:latin typeface="Times New Roman"/>
                <a:cs typeface="Times New Roman"/>
              </a:rPr>
              <a:t>estimation </a:t>
            </a:r>
            <a:r>
              <a:rPr sz="1765" spc="-4" dirty="0">
                <a:latin typeface="Times New Roman"/>
                <a:cs typeface="Times New Roman"/>
              </a:rPr>
              <a:t>model </a:t>
            </a:r>
            <a:r>
              <a:rPr sz="1765" spc="-9" dirty="0">
                <a:latin typeface="Times New Roman"/>
                <a:cs typeface="Times New Roman"/>
              </a:rPr>
              <a:t>is </a:t>
            </a:r>
            <a:r>
              <a:rPr sz="1765" spc="-4" dirty="0">
                <a:latin typeface="Times New Roman"/>
                <a:cs typeface="Times New Roman"/>
              </a:rPr>
              <a:t>based</a:t>
            </a:r>
            <a:r>
              <a:rPr sz="1765" spc="18" dirty="0">
                <a:latin typeface="Times New Roman"/>
                <a:cs typeface="Times New Roman"/>
              </a:rPr>
              <a:t> </a:t>
            </a:r>
            <a:r>
              <a:rPr sz="1765" dirty="0">
                <a:latin typeface="Times New Roman"/>
                <a:cs typeface="Times New Roman"/>
              </a:rPr>
              <a:t>on</a:t>
            </a:r>
            <a:endParaRPr sz="1765">
              <a:latin typeface="Times New Roman"/>
              <a:cs typeface="Times New Roman"/>
            </a:endParaRPr>
          </a:p>
        </p:txBody>
      </p:sp>
      <p:sp>
        <p:nvSpPr>
          <p:cNvPr id="3" name="object 3"/>
          <p:cNvSpPr txBox="1"/>
          <p:nvPr/>
        </p:nvSpPr>
        <p:spPr>
          <a:xfrm>
            <a:off x="2655793" y="1617232"/>
            <a:ext cx="2210921"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 Complex</a:t>
            </a:r>
            <a:r>
              <a:rPr sz="1765" spc="-9" dirty="0">
                <a:latin typeface="Times New Roman"/>
                <a:cs typeface="Times New Roman"/>
              </a:rPr>
              <a:t> </a:t>
            </a:r>
            <a:r>
              <a:rPr sz="1765" spc="-4" dirty="0">
                <a:latin typeface="Times New Roman"/>
                <a:cs typeface="Times New Roman"/>
              </a:rPr>
              <a:t>approach</a:t>
            </a:r>
            <a:endParaRPr sz="1765">
              <a:latin typeface="Times New Roman"/>
              <a:cs typeface="Times New Roman"/>
            </a:endParaRPr>
          </a:p>
          <a:p>
            <a:pPr marL="11206">
              <a:tabLst>
                <a:tab pos="372615" algn="l"/>
              </a:tabLst>
            </a:pPr>
            <a:r>
              <a:rPr sz="1765" spc="-4" dirty="0">
                <a:latin typeface="Times New Roman"/>
                <a:cs typeface="Times New Roman"/>
              </a:rPr>
              <a:t>(c)	Bottom </a:t>
            </a:r>
            <a:r>
              <a:rPr sz="1765" dirty="0">
                <a:latin typeface="Times New Roman"/>
                <a:cs typeface="Times New Roman"/>
              </a:rPr>
              <a:t>up</a:t>
            </a:r>
            <a:r>
              <a:rPr sz="1765" spc="-71" dirty="0">
                <a:latin typeface="Times New Roman"/>
                <a:cs typeface="Times New Roman"/>
              </a:rPr>
              <a:t> </a:t>
            </a:r>
            <a:r>
              <a:rPr sz="1765" spc="-4" dirty="0">
                <a:latin typeface="Times New Roman"/>
                <a:cs typeface="Times New Roman"/>
              </a:rPr>
              <a:t>approach</a:t>
            </a:r>
            <a:endParaRPr sz="1765">
              <a:latin typeface="Times New Roman"/>
              <a:cs typeface="Times New Roman"/>
            </a:endParaRPr>
          </a:p>
        </p:txBody>
      </p:sp>
      <p:sp>
        <p:nvSpPr>
          <p:cNvPr id="4" name="object 4"/>
          <p:cNvSpPr txBox="1"/>
          <p:nvPr/>
        </p:nvSpPr>
        <p:spPr>
          <a:xfrm>
            <a:off x="6399453" y="1617232"/>
            <a:ext cx="2186828"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Algorithm</a:t>
            </a:r>
            <a:r>
              <a:rPr sz="1765" spc="-22" dirty="0">
                <a:latin typeface="Times New Roman"/>
                <a:cs typeface="Times New Roman"/>
              </a:rPr>
              <a:t> </a:t>
            </a:r>
            <a:r>
              <a:rPr sz="1765" spc="-4" dirty="0">
                <a:latin typeface="Times New Roman"/>
                <a:cs typeface="Times New Roman"/>
              </a:rPr>
              <a:t>approach</a:t>
            </a:r>
            <a:endParaRPr sz="1765">
              <a:latin typeface="Times New Roman"/>
              <a:cs typeface="Times New Roman"/>
            </a:endParaRPr>
          </a:p>
          <a:p>
            <a:pPr marL="11206">
              <a:tabLst>
                <a:tab pos="383262" algn="l"/>
              </a:tabLst>
            </a:pPr>
            <a:r>
              <a:rPr sz="1765" spc="-9" dirty="0">
                <a:latin typeface="Times New Roman"/>
                <a:cs typeface="Times New Roman"/>
              </a:rPr>
              <a:t>(d)	</a:t>
            </a:r>
            <a:r>
              <a:rPr sz="1765" spc="-4" dirty="0">
                <a:latin typeface="Times New Roman"/>
                <a:cs typeface="Times New Roman"/>
              </a:rPr>
              <a:t>Top down</a:t>
            </a:r>
            <a:r>
              <a:rPr sz="1765" spc="-49" dirty="0">
                <a:latin typeface="Times New Roman"/>
                <a:cs typeface="Times New Roman"/>
              </a:rPr>
              <a:t> </a:t>
            </a:r>
            <a:r>
              <a:rPr sz="1765" spc="-4" dirty="0">
                <a:latin typeface="Times New Roman"/>
                <a:cs typeface="Times New Roman"/>
              </a:rPr>
              <a:t>approach</a:t>
            </a:r>
            <a:endParaRPr sz="1765">
              <a:latin typeface="Times New Roman"/>
              <a:cs typeface="Times New Roman"/>
            </a:endParaRPr>
          </a:p>
        </p:txBody>
      </p:sp>
      <p:sp>
        <p:nvSpPr>
          <p:cNvPr id="5" name="object 5"/>
          <p:cNvSpPr txBox="1"/>
          <p:nvPr/>
        </p:nvSpPr>
        <p:spPr>
          <a:xfrm>
            <a:off x="2252382" y="2222350"/>
            <a:ext cx="4174191" cy="282928"/>
          </a:xfrm>
          <a:prstGeom prst="rect">
            <a:avLst/>
          </a:prstGeom>
        </p:spPr>
        <p:txBody>
          <a:bodyPr vert="horz" wrap="square" lIns="0" tIns="11206" rIns="0" bIns="0" rtlCol="0">
            <a:spAutoFit/>
          </a:bodyPr>
          <a:lstStyle/>
          <a:p>
            <a:pPr marL="11206">
              <a:spcBef>
                <a:spcPts val="88"/>
              </a:spcBef>
            </a:pPr>
            <a:r>
              <a:rPr sz="1765" dirty="0">
                <a:latin typeface="Times New Roman"/>
                <a:cs typeface="Times New Roman"/>
              </a:rPr>
              <a:t>4.15 Cost </a:t>
            </a:r>
            <a:r>
              <a:rPr sz="1765" spc="-9" dirty="0">
                <a:latin typeface="Times New Roman"/>
                <a:cs typeface="Times New Roman"/>
              </a:rPr>
              <a:t>estimation </a:t>
            </a:r>
            <a:r>
              <a:rPr sz="1765" spc="-4" dirty="0">
                <a:latin typeface="Times New Roman"/>
                <a:cs typeface="Times New Roman"/>
              </a:rPr>
              <a:t>for </a:t>
            </a:r>
            <a:r>
              <a:rPr sz="1765" dirty="0">
                <a:latin typeface="Times New Roman"/>
                <a:cs typeface="Times New Roman"/>
              </a:rPr>
              <a:t>a </a:t>
            </a:r>
            <a:r>
              <a:rPr sz="1765" spc="-4" dirty="0">
                <a:latin typeface="Times New Roman"/>
                <a:cs typeface="Times New Roman"/>
              </a:rPr>
              <a:t>project </a:t>
            </a:r>
            <a:r>
              <a:rPr sz="1765" spc="-9" dirty="0">
                <a:latin typeface="Times New Roman"/>
                <a:cs typeface="Times New Roman"/>
              </a:rPr>
              <a:t>may</a:t>
            </a:r>
            <a:r>
              <a:rPr sz="1765" spc="-13" dirty="0">
                <a:latin typeface="Times New Roman"/>
                <a:cs typeface="Times New Roman"/>
              </a:rPr>
              <a:t> </a:t>
            </a:r>
            <a:r>
              <a:rPr sz="1765" spc="-4" dirty="0">
                <a:latin typeface="Times New Roman"/>
                <a:cs typeface="Times New Roman"/>
              </a:rPr>
              <a:t>include</a:t>
            </a:r>
            <a:endParaRPr sz="1765">
              <a:latin typeface="Times New Roman"/>
              <a:cs typeface="Times New Roman"/>
            </a:endParaRPr>
          </a:p>
        </p:txBody>
      </p:sp>
      <p:sp>
        <p:nvSpPr>
          <p:cNvPr id="6" name="object 6"/>
          <p:cNvSpPr txBox="1"/>
          <p:nvPr/>
        </p:nvSpPr>
        <p:spPr>
          <a:xfrm>
            <a:off x="2606039" y="2491290"/>
            <a:ext cx="1732990" cy="549924"/>
          </a:xfrm>
          <a:prstGeom prst="rect">
            <a:avLst/>
          </a:prstGeom>
        </p:spPr>
        <p:txBody>
          <a:bodyPr vert="horz" wrap="square" lIns="0" tIns="11206" rIns="0" bIns="0" rtlCol="0">
            <a:spAutoFit/>
          </a:bodyPr>
          <a:lstStyle/>
          <a:p>
            <a:pPr marL="11206">
              <a:lnSpc>
                <a:spcPts val="2074"/>
              </a:lnSpc>
              <a:spcBef>
                <a:spcPts val="88"/>
              </a:spcBef>
            </a:pPr>
            <a:r>
              <a:rPr sz="1588" dirty="0">
                <a:latin typeface="Times New Roman"/>
                <a:cs typeface="Times New Roman"/>
              </a:rPr>
              <a:t>(a) </a:t>
            </a:r>
            <a:r>
              <a:rPr sz="1765" spc="-4" dirty="0">
                <a:latin typeface="Times New Roman"/>
                <a:cs typeface="Times New Roman"/>
              </a:rPr>
              <a:t>Software</a:t>
            </a:r>
            <a:r>
              <a:rPr sz="1765" spc="-35" dirty="0">
                <a:latin typeface="Times New Roman"/>
                <a:cs typeface="Times New Roman"/>
              </a:rPr>
              <a:t> </a:t>
            </a:r>
            <a:r>
              <a:rPr sz="1765" dirty="0">
                <a:latin typeface="Times New Roman"/>
                <a:cs typeface="Times New Roman"/>
              </a:rPr>
              <a:t>Cost</a:t>
            </a:r>
            <a:endParaRPr sz="1765">
              <a:latin typeface="Times New Roman"/>
              <a:cs typeface="Times New Roman"/>
            </a:endParaRPr>
          </a:p>
          <a:p>
            <a:pPr marL="11206">
              <a:lnSpc>
                <a:spcPts val="2074"/>
              </a:lnSpc>
            </a:pPr>
            <a:r>
              <a:rPr sz="1588" dirty="0">
                <a:latin typeface="Times New Roman"/>
                <a:cs typeface="Times New Roman"/>
              </a:rPr>
              <a:t>(c) </a:t>
            </a:r>
            <a:r>
              <a:rPr sz="1765" spc="-4" dirty="0">
                <a:latin typeface="Times New Roman"/>
                <a:cs typeface="Times New Roman"/>
              </a:rPr>
              <a:t>Personnel</a:t>
            </a:r>
            <a:r>
              <a:rPr sz="1765" spc="-75" dirty="0">
                <a:latin typeface="Times New Roman"/>
                <a:cs typeface="Times New Roman"/>
              </a:rPr>
              <a:t> </a:t>
            </a:r>
            <a:r>
              <a:rPr sz="1765" spc="-4" dirty="0">
                <a:latin typeface="Times New Roman"/>
                <a:cs typeface="Times New Roman"/>
              </a:rPr>
              <a:t>Costs</a:t>
            </a:r>
            <a:endParaRPr sz="1765">
              <a:latin typeface="Times New Roman"/>
              <a:cs typeface="Times New Roman"/>
            </a:endParaRPr>
          </a:p>
        </p:txBody>
      </p:sp>
      <p:sp>
        <p:nvSpPr>
          <p:cNvPr id="7" name="object 7"/>
          <p:cNvSpPr txBox="1"/>
          <p:nvPr/>
        </p:nvSpPr>
        <p:spPr>
          <a:xfrm>
            <a:off x="6388696" y="2491290"/>
            <a:ext cx="1757643" cy="549924"/>
          </a:xfrm>
          <a:prstGeom prst="rect">
            <a:avLst/>
          </a:prstGeom>
        </p:spPr>
        <p:txBody>
          <a:bodyPr vert="horz" wrap="square" lIns="0" tIns="11206" rIns="0" bIns="0" rtlCol="0">
            <a:spAutoFit/>
          </a:bodyPr>
          <a:lstStyle/>
          <a:p>
            <a:pPr marL="21853">
              <a:lnSpc>
                <a:spcPts val="2074"/>
              </a:lnSpc>
              <a:spcBef>
                <a:spcPts val="88"/>
              </a:spcBef>
            </a:pPr>
            <a:r>
              <a:rPr sz="1588" dirty="0">
                <a:latin typeface="Times New Roman"/>
                <a:cs typeface="Times New Roman"/>
              </a:rPr>
              <a:t>(b) </a:t>
            </a:r>
            <a:r>
              <a:rPr sz="1765" spc="-4" dirty="0">
                <a:latin typeface="Times New Roman"/>
                <a:cs typeface="Times New Roman"/>
              </a:rPr>
              <a:t>Hardware</a:t>
            </a:r>
            <a:r>
              <a:rPr sz="1765" spc="-35" dirty="0">
                <a:latin typeface="Times New Roman"/>
                <a:cs typeface="Times New Roman"/>
              </a:rPr>
              <a:t> </a:t>
            </a:r>
            <a:r>
              <a:rPr sz="1765" dirty="0">
                <a:latin typeface="Times New Roman"/>
                <a:cs typeface="Times New Roman"/>
              </a:rPr>
              <a:t>Cost</a:t>
            </a:r>
            <a:endParaRPr sz="1765">
              <a:latin typeface="Times New Roman"/>
              <a:cs typeface="Times New Roman"/>
            </a:endParaRPr>
          </a:p>
          <a:p>
            <a:pPr marL="11206">
              <a:lnSpc>
                <a:spcPts val="2074"/>
              </a:lnSpc>
            </a:pPr>
            <a:r>
              <a:rPr sz="1588" dirty="0">
                <a:latin typeface="Times New Roman"/>
                <a:cs typeface="Times New Roman"/>
              </a:rPr>
              <a:t>(d) </a:t>
            </a:r>
            <a:r>
              <a:rPr sz="1765" dirty="0">
                <a:latin typeface="Times New Roman"/>
                <a:cs typeface="Times New Roman"/>
              </a:rPr>
              <a:t>All </a:t>
            </a:r>
            <a:r>
              <a:rPr sz="1765" spc="-4" dirty="0">
                <a:latin typeface="Times New Roman"/>
                <a:cs typeface="Times New Roman"/>
              </a:rPr>
              <a:t>of the</a:t>
            </a:r>
            <a:r>
              <a:rPr sz="1765" spc="-93" dirty="0">
                <a:latin typeface="Times New Roman"/>
                <a:cs typeface="Times New Roman"/>
              </a:rPr>
              <a:t> </a:t>
            </a:r>
            <a:r>
              <a:rPr sz="1765" dirty="0">
                <a:latin typeface="Times New Roman"/>
                <a:cs typeface="Times New Roman"/>
              </a:rPr>
              <a:t>above</a:t>
            </a:r>
            <a:endParaRPr sz="1765">
              <a:latin typeface="Times New Roman"/>
              <a:cs typeface="Times New Roman"/>
            </a:endParaRPr>
          </a:p>
        </p:txBody>
      </p:sp>
      <p:sp>
        <p:nvSpPr>
          <p:cNvPr id="8" name="object 8"/>
          <p:cNvSpPr txBox="1"/>
          <p:nvPr/>
        </p:nvSpPr>
        <p:spPr>
          <a:xfrm>
            <a:off x="2252382" y="3163643"/>
            <a:ext cx="7487210" cy="499383"/>
          </a:xfrm>
          <a:prstGeom prst="rect">
            <a:avLst/>
          </a:prstGeom>
        </p:spPr>
        <p:txBody>
          <a:bodyPr vert="horz" wrap="square" lIns="0" tIns="62753" rIns="0" bIns="0" rtlCol="0">
            <a:spAutoFit/>
          </a:bodyPr>
          <a:lstStyle/>
          <a:p>
            <a:pPr marL="414079" marR="4483" indent="-403433">
              <a:lnSpc>
                <a:spcPts val="1703"/>
              </a:lnSpc>
              <a:spcBef>
                <a:spcPts val="494"/>
              </a:spcBef>
            </a:pPr>
            <a:r>
              <a:rPr sz="1765" dirty="0">
                <a:latin typeface="Times New Roman"/>
                <a:cs typeface="Times New Roman"/>
              </a:rPr>
              <a:t>4.16 </a:t>
            </a:r>
            <a:r>
              <a:rPr sz="1765" spc="-4" dirty="0">
                <a:latin typeface="Times New Roman"/>
                <a:cs typeface="Times New Roman"/>
              </a:rPr>
              <a:t>In </a:t>
            </a:r>
            <a:r>
              <a:rPr sz="1765" dirty="0">
                <a:latin typeface="Times New Roman"/>
                <a:cs typeface="Times New Roman"/>
              </a:rPr>
              <a:t>COCOMO </a:t>
            </a:r>
            <a:r>
              <a:rPr sz="1765" spc="-4" dirty="0">
                <a:latin typeface="Times New Roman"/>
                <a:cs typeface="Times New Roman"/>
              </a:rPr>
              <a:t>model, </a:t>
            </a:r>
            <a:r>
              <a:rPr sz="1765" spc="-9" dirty="0">
                <a:latin typeface="Times New Roman"/>
                <a:cs typeface="Times New Roman"/>
              </a:rPr>
              <a:t>if project </a:t>
            </a:r>
            <a:r>
              <a:rPr sz="1765" spc="-4" dirty="0">
                <a:latin typeface="Times New Roman"/>
                <a:cs typeface="Times New Roman"/>
              </a:rPr>
              <a:t>size is </a:t>
            </a:r>
            <a:r>
              <a:rPr sz="1765" spc="-9" dirty="0">
                <a:latin typeface="Times New Roman"/>
                <a:cs typeface="Times New Roman"/>
              </a:rPr>
              <a:t>typically </a:t>
            </a:r>
            <a:r>
              <a:rPr sz="1765" spc="-4" dirty="0">
                <a:latin typeface="Times New Roman"/>
                <a:cs typeface="Times New Roman"/>
              </a:rPr>
              <a:t>2-50 </a:t>
            </a:r>
            <a:r>
              <a:rPr sz="1765" dirty="0">
                <a:latin typeface="Times New Roman"/>
                <a:cs typeface="Times New Roman"/>
              </a:rPr>
              <a:t>KLOC, </a:t>
            </a:r>
            <a:r>
              <a:rPr sz="1765" spc="-4" dirty="0">
                <a:latin typeface="Times New Roman"/>
                <a:cs typeface="Times New Roman"/>
              </a:rPr>
              <a:t>then which </a:t>
            </a:r>
            <a:r>
              <a:rPr sz="1765" dirty="0">
                <a:latin typeface="Times New Roman"/>
                <a:cs typeface="Times New Roman"/>
              </a:rPr>
              <a:t>mode  </a:t>
            </a:r>
            <a:r>
              <a:rPr sz="1765" spc="-4" dirty="0">
                <a:latin typeface="Times New Roman"/>
                <a:cs typeface="Times New Roman"/>
              </a:rPr>
              <a:t>is </a:t>
            </a:r>
            <a:r>
              <a:rPr sz="1765" spc="-9" dirty="0">
                <a:latin typeface="Times New Roman"/>
                <a:cs typeface="Times New Roman"/>
              </a:rPr>
              <a:t>to </a:t>
            </a:r>
            <a:r>
              <a:rPr sz="1765" dirty="0">
                <a:latin typeface="Times New Roman"/>
                <a:cs typeface="Times New Roman"/>
              </a:rPr>
              <a:t>be</a:t>
            </a:r>
            <a:r>
              <a:rPr sz="1765" spc="-4" dirty="0">
                <a:latin typeface="Times New Roman"/>
                <a:cs typeface="Times New Roman"/>
              </a:rPr>
              <a:t> </a:t>
            </a:r>
            <a:r>
              <a:rPr sz="1765" spc="-9" dirty="0">
                <a:latin typeface="Times New Roman"/>
                <a:cs typeface="Times New Roman"/>
              </a:rPr>
              <a:t>selected?</a:t>
            </a:r>
            <a:endParaRPr sz="1765">
              <a:latin typeface="Times New Roman"/>
              <a:cs typeface="Times New Roman"/>
            </a:endParaRPr>
          </a:p>
        </p:txBody>
      </p:sp>
      <p:sp>
        <p:nvSpPr>
          <p:cNvPr id="9" name="object 9"/>
          <p:cNvSpPr txBox="1"/>
          <p:nvPr/>
        </p:nvSpPr>
        <p:spPr>
          <a:xfrm>
            <a:off x="6399451" y="3649082"/>
            <a:ext cx="1989044"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a:t>
            </a:r>
            <a:r>
              <a:rPr sz="1765" spc="-13" dirty="0">
                <a:latin typeface="Times New Roman"/>
                <a:cs typeface="Times New Roman"/>
              </a:rPr>
              <a:t> </a:t>
            </a:r>
            <a:r>
              <a:rPr sz="1765" spc="-4" dirty="0">
                <a:latin typeface="Times New Roman"/>
                <a:cs typeface="Times New Roman"/>
              </a:rPr>
              <a:t>Semidetached</a:t>
            </a:r>
            <a:endParaRPr sz="1765">
              <a:latin typeface="Times New Roman"/>
              <a:cs typeface="Times New Roman"/>
            </a:endParaRPr>
          </a:p>
          <a:p>
            <a:pPr marL="11206"/>
            <a:r>
              <a:rPr sz="1765" spc="-9" dirty="0">
                <a:latin typeface="Times New Roman"/>
                <a:cs typeface="Times New Roman"/>
              </a:rPr>
              <a:t>(d) </a:t>
            </a:r>
            <a:r>
              <a:rPr sz="1765" spc="-4" dirty="0">
                <a:latin typeface="Times New Roman"/>
                <a:cs typeface="Times New Roman"/>
              </a:rPr>
              <a:t>None of the</a:t>
            </a:r>
            <a:r>
              <a:rPr sz="1765" spc="-18" dirty="0">
                <a:latin typeface="Times New Roman"/>
                <a:cs typeface="Times New Roman"/>
              </a:rPr>
              <a:t> </a:t>
            </a:r>
            <a:r>
              <a:rPr sz="1765" spc="-4" dirty="0">
                <a:latin typeface="Times New Roman"/>
                <a:cs typeface="Times New Roman"/>
              </a:rPr>
              <a:t>above</a:t>
            </a:r>
            <a:endParaRPr sz="1765">
              <a:latin typeface="Times New Roman"/>
              <a:cs typeface="Times New Roman"/>
            </a:endParaRPr>
          </a:p>
        </p:txBody>
      </p:sp>
      <p:sp>
        <p:nvSpPr>
          <p:cNvPr id="10" name="object 10"/>
          <p:cNvSpPr txBox="1">
            <a:spLocks noGrp="1"/>
          </p:cNvSpPr>
          <p:nvPr>
            <p:ph type="title"/>
          </p:nvPr>
        </p:nvSpPr>
        <p:spPr>
          <a:xfrm>
            <a:off x="465222" y="378171"/>
            <a:ext cx="7692436"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11" name="object 11"/>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12" name="object 12"/>
          <p:cNvSpPr txBox="1"/>
          <p:nvPr/>
        </p:nvSpPr>
        <p:spPr>
          <a:xfrm>
            <a:off x="2252377" y="3649082"/>
            <a:ext cx="3289487" cy="1484796"/>
          </a:xfrm>
          <a:prstGeom prst="rect">
            <a:avLst/>
          </a:prstGeom>
        </p:spPr>
        <p:txBody>
          <a:bodyPr vert="horz" wrap="square" lIns="0" tIns="11206" rIns="0" bIns="0" rtlCol="0">
            <a:spAutoFit/>
          </a:bodyPr>
          <a:lstStyle/>
          <a:p>
            <a:pPr marL="414640">
              <a:spcBef>
                <a:spcPts val="88"/>
              </a:spcBef>
            </a:pPr>
            <a:r>
              <a:rPr sz="1765" spc="-4" dirty="0">
                <a:latin typeface="Times New Roman"/>
                <a:cs typeface="Times New Roman"/>
              </a:rPr>
              <a:t>(a)</a:t>
            </a:r>
            <a:r>
              <a:rPr sz="1765" dirty="0">
                <a:latin typeface="Times New Roman"/>
                <a:cs typeface="Times New Roman"/>
              </a:rPr>
              <a:t> </a:t>
            </a:r>
            <a:r>
              <a:rPr sz="1765" spc="-4" dirty="0">
                <a:latin typeface="Times New Roman"/>
                <a:cs typeface="Times New Roman"/>
              </a:rPr>
              <a:t>Organic</a:t>
            </a:r>
            <a:endParaRPr sz="1765">
              <a:latin typeface="Times New Roman"/>
              <a:cs typeface="Times New Roman"/>
            </a:endParaRPr>
          </a:p>
          <a:p>
            <a:pPr marL="414640"/>
            <a:r>
              <a:rPr sz="1765" spc="-4" dirty="0">
                <a:latin typeface="Times New Roman"/>
                <a:cs typeface="Times New Roman"/>
              </a:rPr>
              <a:t>(c)</a:t>
            </a:r>
            <a:r>
              <a:rPr sz="1765" dirty="0">
                <a:latin typeface="Times New Roman"/>
                <a:cs typeface="Times New Roman"/>
              </a:rPr>
              <a:t> </a:t>
            </a:r>
            <a:r>
              <a:rPr sz="1765" spc="-4" dirty="0">
                <a:latin typeface="Times New Roman"/>
                <a:cs typeface="Times New Roman"/>
              </a:rPr>
              <a:t>Embedded</a:t>
            </a:r>
            <a:endParaRPr sz="1765">
              <a:latin typeface="Times New Roman"/>
              <a:cs typeface="Times New Roman"/>
            </a:endParaRPr>
          </a:p>
          <a:p>
            <a:pPr marL="470672" lvl="1" indent="-460025">
              <a:spcBef>
                <a:spcPts val="944"/>
              </a:spcBef>
              <a:buAutoNum type="arabicPeriod" startAt="17"/>
              <a:tabLst>
                <a:tab pos="471232" algn="l"/>
              </a:tabLst>
            </a:pPr>
            <a:r>
              <a:rPr sz="1765" dirty="0">
                <a:latin typeface="Times New Roman"/>
                <a:cs typeface="Times New Roman"/>
              </a:rPr>
              <a:t>COCOMO-II was </a:t>
            </a:r>
            <a:r>
              <a:rPr sz="1765" spc="-4" dirty="0">
                <a:latin typeface="Times New Roman"/>
                <a:cs typeface="Times New Roman"/>
              </a:rPr>
              <a:t>developed</a:t>
            </a:r>
            <a:r>
              <a:rPr sz="1765" spc="-84" dirty="0">
                <a:latin typeface="Times New Roman"/>
                <a:cs typeface="Times New Roman"/>
              </a:rPr>
              <a:t> </a:t>
            </a:r>
            <a:r>
              <a:rPr sz="1765" spc="-4" dirty="0">
                <a:latin typeface="Times New Roman"/>
                <a:cs typeface="Times New Roman"/>
              </a:rPr>
              <a:t>at</a:t>
            </a:r>
            <a:endParaRPr sz="1765">
              <a:latin typeface="Times New Roman"/>
              <a:cs typeface="Times New Roman"/>
            </a:endParaRPr>
          </a:p>
          <a:p>
            <a:pPr marL="719456" lvl="2" indent="-305937">
              <a:buAutoNum type="alphaLcParenBoth"/>
              <a:tabLst>
                <a:tab pos="720016" algn="l"/>
              </a:tabLst>
            </a:pPr>
            <a:r>
              <a:rPr sz="1765" spc="-4" dirty="0">
                <a:latin typeface="Times New Roman"/>
                <a:cs typeface="Times New Roman"/>
              </a:rPr>
              <a:t>University </a:t>
            </a:r>
            <a:r>
              <a:rPr sz="1765" dirty="0">
                <a:latin typeface="Times New Roman"/>
                <a:cs typeface="Times New Roman"/>
              </a:rPr>
              <a:t>of</a:t>
            </a:r>
            <a:r>
              <a:rPr sz="1765" spc="-53" dirty="0">
                <a:latin typeface="Times New Roman"/>
                <a:cs typeface="Times New Roman"/>
              </a:rPr>
              <a:t> </a:t>
            </a:r>
            <a:r>
              <a:rPr sz="1765" spc="-9" dirty="0">
                <a:latin typeface="Times New Roman"/>
                <a:cs typeface="Times New Roman"/>
              </a:rPr>
              <a:t>Maryland</a:t>
            </a:r>
            <a:endParaRPr sz="1765">
              <a:latin typeface="Times New Roman"/>
              <a:cs typeface="Times New Roman"/>
            </a:endParaRPr>
          </a:p>
          <a:p>
            <a:pPr marL="414079"/>
            <a:r>
              <a:rPr sz="1765" spc="-4" dirty="0">
                <a:latin typeface="Times New Roman"/>
                <a:cs typeface="Times New Roman"/>
              </a:rPr>
              <a:t>(c)</a:t>
            </a:r>
            <a:r>
              <a:rPr sz="1765" spc="-9" dirty="0">
                <a:latin typeface="Times New Roman"/>
                <a:cs typeface="Times New Roman"/>
              </a:rPr>
              <a:t> </a:t>
            </a:r>
            <a:r>
              <a:rPr sz="1765" dirty="0">
                <a:latin typeface="Times New Roman"/>
                <a:cs typeface="Times New Roman"/>
              </a:rPr>
              <a:t>IBM</a:t>
            </a:r>
            <a:endParaRPr sz="1765">
              <a:latin typeface="Times New Roman"/>
              <a:cs typeface="Times New Roman"/>
            </a:endParaRPr>
          </a:p>
        </p:txBody>
      </p:sp>
      <p:sp>
        <p:nvSpPr>
          <p:cNvPr id="17" name="object 1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197</a:t>
            </a:r>
            <a:endParaRPr sz="1235">
              <a:latin typeface="Arial"/>
              <a:cs typeface="Arial"/>
            </a:endParaRPr>
          </a:p>
        </p:txBody>
      </p:sp>
      <p:sp>
        <p:nvSpPr>
          <p:cNvPr id="13" name="object 13"/>
          <p:cNvSpPr txBox="1"/>
          <p:nvPr/>
        </p:nvSpPr>
        <p:spPr>
          <a:xfrm>
            <a:off x="6399448" y="4575584"/>
            <a:ext cx="3352239"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t>
            </a:r>
            <a:r>
              <a:rPr sz="1765" spc="-4" dirty="0">
                <a:latin typeface="Times New Roman"/>
                <a:cs typeface="Times New Roman"/>
              </a:rPr>
              <a:t>University of Southern</a:t>
            </a:r>
            <a:r>
              <a:rPr sz="1765" dirty="0">
                <a:latin typeface="Times New Roman"/>
                <a:cs typeface="Times New Roman"/>
              </a:rPr>
              <a:t> </a:t>
            </a:r>
            <a:r>
              <a:rPr sz="1765" spc="-9" dirty="0">
                <a:latin typeface="Times New Roman"/>
                <a:cs typeface="Times New Roman"/>
              </a:rPr>
              <a:t>California</a:t>
            </a:r>
            <a:endParaRPr sz="1765">
              <a:latin typeface="Times New Roman"/>
              <a:cs typeface="Times New Roman"/>
            </a:endParaRPr>
          </a:p>
          <a:p>
            <a:pPr marL="11206"/>
            <a:r>
              <a:rPr sz="1765" spc="-9" dirty="0">
                <a:latin typeface="Times New Roman"/>
                <a:cs typeface="Times New Roman"/>
              </a:rPr>
              <a:t>(d) </a:t>
            </a:r>
            <a:r>
              <a:rPr sz="1765" spc="4" dirty="0">
                <a:latin typeface="Times New Roman"/>
                <a:cs typeface="Times New Roman"/>
              </a:rPr>
              <a:t>AT </a:t>
            </a:r>
            <a:r>
              <a:rPr sz="1765" dirty="0">
                <a:latin typeface="Times New Roman"/>
                <a:cs typeface="Times New Roman"/>
              </a:rPr>
              <a:t>&amp; T </a:t>
            </a:r>
            <a:r>
              <a:rPr sz="1765" spc="-9" dirty="0">
                <a:latin typeface="Times New Roman"/>
                <a:cs typeface="Times New Roman"/>
              </a:rPr>
              <a:t>Bell</a:t>
            </a:r>
            <a:r>
              <a:rPr sz="1765" spc="-26" dirty="0">
                <a:latin typeface="Times New Roman"/>
                <a:cs typeface="Times New Roman"/>
              </a:rPr>
              <a:t> </a:t>
            </a:r>
            <a:r>
              <a:rPr sz="1765" spc="-4" dirty="0">
                <a:latin typeface="Times New Roman"/>
                <a:cs typeface="Times New Roman"/>
              </a:rPr>
              <a:t>labs</a:t>
            </a:r>
            <a:endParaRPr sz="1765">
              <a:latin typeface="Times New Roman"/>
              <a:cs typeface="Times New Roman"/>
            </a:endParaRPr>
          </a:p>
        </p:txBody>
      </p:sp>
      <p:sp>
        <p:nvSpPr>
          <p:cNvPr id="14" name="object 14"/>
          <p:cNvSpPr txBox="1"/>
          <p:nvPr/>
        </p:nvSpPr>
        <p:spPr>
          <a:xfrm>
            <a:off x="2252376" y="5234489"/>
            <a:ext cx="4544546" cy="282928"/>
          </a:xfrm>
          <a:prstGeom prst="rect">
            <a:avLst/>
          </a:prstGeom>
        </p:spPr>
        <p:txBody>
          <a:bodyPr vert="horz" wrap="square" lIns="0" tIns="11206" rIns="0" bIns="0" rtlCol="0">
            <a:spAutoFit/>
          </a:bodyPr>
          <a:lstStyle/>
          <a:p>
            <a:pPr marL="11206">
              <a:spcBef>
                <a:spcPts val="88"/>
              </a:spcBef>
            </a:pPr>
            <a:r>
              <a:rPr sz="1765" dirty="0">
                <a:latin typeface="Times New Roman"/>
                <a:cs typeface="Times New Roman"/>
              </a:rPr>
              <a:t>4.18 </a:t>
            </a:r>
            <a:r>
              <a:rPr sz="1765" spc="-4" dirty="0">
                <a:latin typeface="Times New Roman"/>
                <a:cs typeface="Times New Roman"/>
              </a:rPr>
              <a:t>Which </a:t>
            </a:r>
            <a:r>
              <a:rPr sz="1765" spc="4" dirty="0">
                <a:latin typeface="Times New Roman"/>
                <a:cs typeface="Times New Roman"/>
              </a:rPr>
              <a:t>one </a:t>
            </a:r>
            <a:r>
              <a:rPr sz="1765" spc="-4" dirty="0">
                <a:latin typeface="Times New Roman"/>
                <a:cs typeface="Times New Roman"/>
              </a:rPr>
              <a:t>is </a:t>
            </a:r>
            <a:r>
              <a:rPr sz="1765" dirty="0">
                <a:latin typeface="Times New Roman"/>
                <a:cs typeface="Times New Roman"/>
              </a:rPr>
              <a:t>not a </a:t>
            </a:r>
            <a:r>
              <a:rPr sz="1765" spc="-4" dirty="0">
                <a:latin typeface="Times New Roman"/>
                <a:cs typeface="Times New Roman"/>
              </a:rPr>
              <a:t>Category </a:t>
            </a:r>
            <a:r>
              <a:rPr sz="1765" dirty="0">
                <a:latin typeface="Times New Roman"/>
                <a:cs typeface="Times New Roman"/>
              </a:rPr>
              <a:t>of</a:t>
            </a:r>
            <a:r>
              <a:rPr sz="1765" spc="18" dirty="0">
                <a:latin typeface="Times New Roman"/>
                <a:cs typeface="Times New Roman"/>
              </a:rPr>
              <a:t> </a:t>
            </a:r>
            <a:r>
              <a:rPr sz="1765" spc="-4" dirty="0">
                <a:latin typeface="Times New Roman"/>
                <a:cs typeface="Times New Roman"/>
              </a:rPr>
              <a:t>COCOMO-II</a:t>
            </a:r>
            <a:endParaRPr sz="1765">
              <a:latin typeface="Times New Roman"/>
              <a:cs typeface="Times New Roman"/>
            </a:endParaRPr>
          </a:p>
        </p:txBody>
      </p:sp>
      <p:sp>
        <p:nvSpPr>
          <p:cNvPr id="15" name="object 15"/>
          <p:cNvSpPr txBox="1"/>
          <p:nvPr/>
        </p:nvSpPr>
        <p:spPr>
          <a:xfrm>
            <a:off x="2655788" y="5503430"/>
            <a:ext cx="2451847"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 End User</a:t>
            </a:r>
            <a:r>
              <a:rPr sz="1765" spc="-22" dirty="0">
                <a:latin typeface="Times New Roman"/>
                <a:cs typeface="Times New Roman"/>
              </a:rPr>
              <a:t> </a:t>
            </a:r>
            <a:r>
              <a:rPr sz="1765" spc="-9" dirty="0">
                <a:latin typeface="Times New Roman"/>
                <a:cs typeface="Times New Roman"/>
              </a:rPr>
              <a:t>Programming</a:t>
            </a:r>
            <a:endParaRPr sz="1765">
              <a:latin typeface="Times New Roman"/>
              <a:cs typeface="Times New Roman"/>
            </a:endParaRPr>
          </a:p>
          <a:p>
            <a:pPr marL="11206"/>
            <a:r>
              <a:rPr sz="1765" spc="-4" dirty="0">
                <a:latin typeface="Times New Roman"/>
                <a:cs typeface="Times New Roman"/>
              </a:rPr>
              <a:t>(c) Requirement</a:t>
            </a:r>
            <a:r>
              <a:rPr sz="1765" spc="-9" dirty="0">
                <a:latin typeface="Times New Roman"/>
                <a:cs typeface="Times New Roman"/>
              </a:rPr>
              <a:t> Sector</a:t>
            </a:r>
            <a:endParaRPr sz="1765">
              <a:latin typeface="Times New Roman"/>
              <a:cs typeface="Times New Roman"/>
            </a:endParaRPr>
          </a:p>
        </p:txBody>
      </p:sp>
      <p:sp>
        <p:nvSpPr>
          <p:cNvPr id="16" name="object 16"/>
          <p:cNvSpPr txBox="1"/>
          <p:nvPr/>
        </p:nvSpPr>
        <p:spPr>
          <a:xfrm>
            <a:off x="6399447" y="5503430"/>
            <a:ext cx="2181785"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t>
            </a:r>
            <a:r>
              <a:rPr sz="1765" spc="-4" dirty="0">
                <a:latin typeface="Times New Roman"/>
                <a:cs typeface="Times New Roman"/>
              </a:rPr>
              <a:t>Infrastructure</a:t>
            </a:r>
            <a:r>
              <a:rPr sz="1765" spc="-62" dirty="0">
                <a:latin typeface="Times New Roman"/>
                <a:cs typeface="Times New Roman"/>
              </a:rPr>
              <a:t> </a:t>
            </a:r>
            <a:r>
              <a:rPr sz="1765" spc="-4" dirty="0">
                <a:latin typeface="Times New Roman"/>
                <a:cs typeface="Times New Roman"/>
              </a:rPr>
              <a:t>Sector</a:t>
            </a:r>
            <a:endParaRPr sz="1765">
              <a:latin typeface="Times New Roman"/>
              <a:cs typeface="Times New Roman"/>
            </a:endParaRPr>
          </a:p>
          <a:p>
            <a:pPr marL="11206"/>
            <a:r>
              <a:rPr sz="1765" spc="-9" dirty="0">
                <a:latin typeface="Times New Roman"/>
                <a:cs typeface="Times New Roman"/>
              </a:rPr>
              <a:t>(d) </a:t>
            </a:r>
            <a:r>
              <a:rPr sz="1765" spc="-4" dirty="0">
                <a:latin typeface="Times New Roman"/>
                <a:cs typeface="Times New Roman"/>
              </a:rPr>
              <a:t>System</a:t>
            </a:r>
            <a:r>
              <a:rPr sz="1765" spc="-35" dirty="0">
                <a:latin typeface="Times New Roman"/>
                <a:cs typeface="Times New Roman"/>
              </a:rPr>
              <a:t> </a:t>
            </a:r>
            <a:r>
              <a:rPr sz="1765" spc="-4" dirty="0">
                <a:latin typeface="Times New Roman"/>
                <a:cs typeface="Times New Roman"/>
              </a:rPr>
              <a:t>Integration</a:t>
            </a:r>
            <a:endParaRPr sz="1765">
              <a:latin typeface="Times New Roman"/>
              <a:cs typeface="Times New Roman"/>
            </a:endParaRPr>
          </a:p>
        </p:txBody>
      </p:sp>
    </p:spTree>
    <p:extLst>
      <p:ext uri="{BB962C8B-B14F-4D97-AF65-F5344CB8AC3E}">
        <p14:creationId xmlns:p14="http://schemas.microsoft.com/office/powerpoint/2010/main" val="307449592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0042" y="378171"/>
            <a:ext cx="6617615"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6" y="1281056"/>
            <a:ext cx="4512609" cy="282928"/>
          </a:xfrm>
          <a:prstGeom prst="rect">
            <a:avLst/>
          </a:prstGeom>
        </p:spPr>
        <p:txBody>
          <a:bodyPr vert="horz" wrap="square" lIns="0" tIns="11206" rIns="0" bIns="0" rtlCol="0">
            <a:spAutoFit/>
          </a:bodyPr>
          <a:lstStyle/>
          <a:p>
            <a:pPr marL="11206">
              <a:spcBef>
                <a:spcPts val="88"/>
              </a:spcBef>
              <a:tabLst>
                <a:tab pos="526144" algn="l"/>
              </a:tabLst>
            </a:pPr>
            <a:r>
              <a:rPr sz="1765" dirty="0">
                <a:latin typeface="Times New Roman"/>
                <a:cs typeface="Times New Roman"/>
              </a:rPr>
              <a:t>4.19	</a:t>
            </a:r>
            <a:r>
              <a:rPr sz="1765" spc="-4" dirty="0">
                <a:latin typeface="Times New Roman"/>
                <a:cs typeface="Times New Roman"/>
              </a:rPr>
              <a:t>Which </a:t>
            </a:r>
            <a:r>
              <a:rPr sz="1765" dirty="0">
                <a:latin typeface="Times New Roman"/>
                <a:cs typeface="Times New Roman"/>
              </a:rPr>
              <a:t>one </a:t>
            </a:r>
            <a:r>
              <a:rPr sz="1765" spc="-9" dirty="0">
                <a:latin typeface="Times New Roman"/>
                <a:cs typeface="Times New Roman"/>
              </a:rPr>
              <a:t>is </a:t>
            </a:r>
            <a:r>
              <a:rPr sz="1765" dirty="0">
                <a:latin typeface="Times New Roman"/>
                <a:cs typeface="Times New Roman"/>
              </a:rPr>
              <a:t>not </a:t>
            </a:r>
            <a:r>
              <a:rPr sz="1765" spc="-9" dirty="0">
                <a:latin typeface="Times New Roman"/>
                <a:cs typeface="Times New Roman"/>
              </a:rPr>
              <a:t>an infrastructure</a:t>
            </a:r>
            <a:r>
              <a:rPr sz="1765" spc="31" dirty="0">
                <a:latin typeface="Times New Roman"/>
                <a:cs typeface="Times New Roman"/>
              </a:rPr>
              <a:t> </a:t>
            </a:r>
            <a:r>
              <a:rPr sz="1765" spc="-9" dirty="0">
                <a:latin typeface="Times New Roman"/>
                <a:cs typeface="Times New Roman"/>
              </a:rPr>
              <a:t>software?</a:t>
            </a:r>
            <a:endParaRPr sz="1765">
              <a:latin typeface="Times New Roman"/>
              <a:cs typeface="Times New Roman"/>
            </a:endParaRPr>
          </a:p>
        </p:txBody>
      </p:sp>
      <p:sp>
        <p:nvSpPr>
          <p:cNvPr id="12" name="object 12"/>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198</a:t>
            </a:r>
            <a:endParaRPr sz="1235">
              <a:latin typeface="Arial"/>
              <a:cs typeface="Arial"/>
            </a:endParaRPr>
          </a:p>
        </p:txBody>
      </p:sp>
      <p:sp>
        <p:nvSpPr>
          <p:cNvPr id="5" name="object 5"/>
          <p:cNvSpPr txBox="1"/>
          <p:nvPr/>
        </p:nvSpPr>
        <p:spPr>
          <a:xfrm>
            <a:off x="2655789" y="1549997"/>
            <a:ext cx="1899957" cy="554541"/>
          </a:xfrm>
          <a:prstGeom prst="rect">
            <a:avLst/>
          </a:prstGeom>
        </p:spPr>
        <p:txBody>
          <a:bodyPr vert="horz" wrap="square" lIns="0" tIns="11206" rIns="0" bIns="0" rtlCol="0">
            <a:spAutoFit/>
          </a:bodyPr>
          <a:lstStyle/>
          <a:p>
            <a:pPr marL="11206">
              <a:spcBef>
                <a:spcPts val="88"/>
              </a:spcBef>
            </a:pPr>
            <a:r>
              <a:rPr sz="1765" spc="-4" dirty="0">
                <a:latin typeface="Times New Roman"/>
                <a:cs typeface="Times New Roman"/>
              </a:rPr>
              <a:t>(a) Operating</a:t>
            </a:r>
            <a:r>
              <a:rPr sz="1765" spc="-62" dirty="0">
                <a:latin typeface="Times New Roman"/>
                <a:cs typeface="Times New Roman"/>
              </a:rPr>
              <a:t> </a:t>
            </a:r>
            <a:r>
              <a:rPr sz="1765" spc="-4" dirty="0">
                <a:latin typeface="Times New Roman"/>
                <a:cs typeface="Times New Roman"/>
              </a:rPr>
              <a:t>system</a:t>
            </a:r>
            <a:endParaRPr sz="1765">
              <a:latin typeface="Times New Roman"/>
              <a:cs typeface="Times New Roman"/>
            </a:endParaRPr>
          </a:p>
          <a:p>
            <a:pPr marL="11206"/>
            <a:r>
              <a:rPr sz="1765" spc="-4" dirty="0">
                <a:latin typeface="Times New Roman"/>
                <a:cs typeface="Times New Roman"/>
              </a:rPr>
              <a:t>(c) Compilers</a:t>
            </a:r>
            <a:endParaRPr sz="1765">
              <a:latin typeface="Times New Roman"/>
              <a:cs typeface="Times New Roman"/>
            </a:endParaRPr>
          </a:p>
        </p:txBody>
      </p:sp>
      <p:sp>
        <p:nvSpPr>
          <p:cNvPr id="6" name="object 6"/>
          <p:cNvSpPr txBox="1"/>
          <p:nvPr/>
        </p:nvSpPr>
        <p:spPr>
          <a:xfrm>
            <a:off x="6399448" y="1549997"/>
            <a:ext cx="3036234"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 </a:t>
            </a:r>
            <a:r>
              <a:rPr sz="1765" spc="-4" dirty="0">
                <a:latin typeface="Times New Roman"/>
                <a:cs typeface="Times New Roman"/>
              </a:rPr>
              <a:t>Database management</a:t>
            </a:r>
            <a:r>
              <a:rPr sz="1765" spc="-35" dirty="0">
                <a:latin typeface="Times New Roman"/>
                <a:cs typeface="Times New Roman"/>
              </a:rPr>
              <a:t> </a:t>
            </a:r>
            <a:r>
              <a:rPr sz="1765" spc="-4" dirty="0">
                <a:latin typeface="Times New Roman"/>
                <a:cs typeface="Times New Roman"/>
              </a:rPr>
              <a:t>system</a:t>
            </a:r>
            <a:endParaRPr sz="1765">
              <a:latin typeface="Times New Roman"/>
              <a:cs typeface="Times New Roman"/>
            </a:endParaRPr>
          </a:p>
          <a:p>
            <a:pPr marL="11206"/>
            <a:r>
              <a:rPr sz="1765" spc="-9" dirty="0">
                <a:latin typeface="Times New Roman"/>
                <a:cs typeface="Times New Roman"/>
              </a:rPr>
              <a:t>(d) </a:t>
            </a:r>
            <a:r>
              <a:rPr sz="1765" spc="-4" dirty="0">
                <a:latin typeface="Times New Roman"/>
                <a:cs typeface="Times New Roman"/>
              </a:rPr>
              <a:t>Result management</a:t>
            </a:r>
            <a:r>
              <a:rPr sz="1765" spc="-22" dirty="0">
                <a:latin typeface="Times New Roman"/>
                <a:cs typeface="Times New Roman"/>
              </a:rPr>
              <a:t> </a:t>
            </a:r>
            <a:r>
              <a:rPr sz="1765" spc="-4" dirty="0">
                <a:latin typeface="Times New Roman"/>
                <a:cs typeface="Times New Roman"/>
              </a:rPr>
              <a:t>system</a:t>
            </a:r>
            <a:endParaRPr sz="1765">
              <a:latin typeface="Times New Roman"/>
              <a:cs typeface="Times New Roman"/>
            </a:endParaRPr>
          </a:p>
        </p:txBody>
      </p:sp>
      <p:sp>
        <p:nvSpPr>
          <p:cNvPr id="7" name="object 7"/>
          <p:cNvSpPr txBox="1"/>
          <p:nvPr/>
        </p:nvSpPr>
        <p:spPr>
          <a:xfrm>
            <a:off x="2252377" y="2276137"/>
            <a:ext cx="3996578" cy="826154"/>
          </a:xfrm>
          <a:prstGeom prst="rect">
            <a:avLst/>
          </a:prstGeom>
        </p:spPr>
        <p:txBody>
          <a:bodyPr vert="horz" wrap="square" lIns="0" tIns="11206" rIns="0" bIns="0" rtlCol="0">
            <a:spAutoFit/>
          </a:bodyPr>
          <a:lstStyle/>
          <a:p>
            <a:pPr marL="470672" lvl="1" indent="-460025">
              <a:spcBef>
                <a:spcPts val="88"/>
              </a:spcBef>
              <a:buAutoNum type="arabicPeriod" startAt="20"/>
              <a:tabLst>
                <a:tab pos="471232" algn="l"/>
              </a:tabLst>
            </a:pPr>
            <a:r>
              <a:rPr sz="1765" spc="4" dirty="0">
                <a:latin typeface="Times New Roman"/>
                <a:cs typeface="Times New Roman"/>
              </a:rPr>
              <a:t>How </a:t>
            </a:r>
            <a:r>
              <a:rPr sz="1765" spc="-4" dirty="0">
                <a:latin typeface="Times New Roman"/>
                <a:cs typeface="Times New Roman"/>
              </a:rPr>
              <a:t>many stages </a:t>
            </a:r>
            <a:r>
              <a:rPr sz="1765" dirty="0">
                <a:latin typeface="Times New Roman"/>
                <a:cs typeface="Times New Roman"/>
              </a:rPr>
              <a:t>are </a:t>
            </a:r>
            <a:r>
              <a:rPr sz="1765" spc="-9" dirty="0">
                <a:latin typeface="Times New Roman"/>
                <a:cs typeface="Times New Roman"/>
              </a:rPr>
              <a:t>in</a:t>
            </a:r>
            <a:r>
              <a:rPr sz="1765" spc="-53" dirty="0">
                <a:latin typeface="Times New Roman"/>
                <a:cs typeface="Times New Roman"/>
              </a:rPr>
              <a:t> </a:t>
            </a:r>
            <a:r>
              <a:rPr sz="1765" spc="-4" dirty="0">
                <a:latin typeface="Times New Roman"/>
                <a:cs typeface="Times New Roman"/>
              </a:rPr>
              <a:t>COCOMO-II?</a:t>
            </a:r>
            <a:endParaRPr sz="1765">
              <a:latin typeface="Times New Roman"/>
              <a:cs typeface="Times New Roman"/>
            </a:endParaRPr>
          </a:p>
          <a:p>
            <a:pPr marL="718334" lvl="2" indent="-304816">
              <a:buAutoNum type="alphaLcParenBoth"/>
              <a:tabLst>
                <a:tab pos="718896" algn="l"/>
              </a:tabLst>
            </a:pPr>
            <a:r>
              <a:rPr sz="1765" dirty="0">
                <a:latin typeface="Times New Roman"/>
                <a:cs typeface="Times New Roman"/>
              </a:rPr>
              <a:t>2</a:t>
            </a:r>
            <a:endParaRPr sz="1765">
              <a:latin typeface="Times New Roman"/>
              <a:cs typeface="Times New Roman"/>
            </a:endParaRPr>
          </a:p>
          <a:p>
            <a:pPr marL="414079"/>
            <a:r>
              <a:rPr sz="1765" spc="-4" dirty="0">
                <a:latin typeface="Times New Roman"/>
                <a:cs typeface="Times New Roman"/>
              </a:rPr>
              <a:t>(c)</a:t>
            </a:r>
            <a:r>
              <a:rPr sz="1765" spc="-9" dirty="0">
                <a:latin typeface="Times New Roman"/>
                <a:cs typeface="Times New Roman"/>
              </a:rPr>
              <a:t> </a:t>
            </a:r>
            <a:r>
              <a:rPr sz="1765" dirty="0">
                <a:latin typeface="Times New Roman"/>
                <a:cs typeface="Times New Roman"/>
              </a:rPr>
              <a:t>4</a:t>
            </a:r>
            <a:endParaRPr sz="1765">
              <a:latin typeface="Times New Roman"/>
              <a:cs typeface="Times New Roman"/>
            </a:endParaRPr>
          </a:p>
        </p:txBody>
      </p:sp>
      <p:sp>
        <p:nvSpPr>
          <p:cNvPr id="8" name="object 8"/>
          <p:cNvSpPr txBox="1"/>
          <p:nvPr/>
        </p:nvSpPr>
        <p:spPr>
          <a:xfrm>
            <a:off x="6399456" y="2545078"/>
            <a:ext cx="451037" cy="554541"/>
          </a:xfrm>
          <a:prstGeom prst="rect">
            <a:avLst/>
          </a:prstGeom>
        </p:spPr>
        <p:txBody>
          <a:bodyPr vert="horz" wrap="square" lIns="0" tIns="11206" rIns="0" bIns="0" rtlCol="0">
            <a:spAutoFit/>
          </a:bodyPr>
          <a:lstStyle/>
          <a:p>
            <a:pPr marL="11206">
              <a:spcBef>
                <a:spcPts val="88"/>
              </a:spcBef>
            </a:pPr>
            <a:r>
              <a:rPr sz="1765" spc="-9" dirty="0">
                <a:latin typeface="Times New Roman"/>
                <a:cs typeface="Times New Roman"/>
              </a:rPr>
              <a:t>(b)</a:t>
            </a:r>
            <a:r>
              <a:rPr sz="1765" spc="-79" dirty="0">
                <a:latin typeface="Times New Roman"/>
                <a:cs typeface="Times New Roman"/>
              </a:rPr>
              <a:t> </a:t>
            </a:r>
            <a:r>
              <a:rPr sz="1765" dirty="0">
                <a:latin typeface="Times New Roman"/>
                <a:cs typeface="Times New Roman"/>
              </a:rPr>
              <a:t>3</a:t>
            </a:r>
            <a:endParaRPr sz="1765">
              <a:latin typeface="Times New Roman"/>
              <a:cs typeface="Times New Roman"/>
            </a:endParaRPr>
          </a:p>
          <a:p>
            <a:pPr marL="11206"/>
            <a:r>
              <a:rPr sz="1765" spc="-9" dirty="0">
                <a:latin typeface="Times New Roman"/>
                <a:cs typeface="Times New Roman"/>
              </a:rPr>
              <a:t>(d)</a:t>
            </a:r>
            <a:r>
              <a:rPr sz="1765" spc="-79" dirty="0">
                <a:latin typeface="Times New Roman"/>
                <a:cs typeface="Times New Roman"/>
              </a:rPr>
              <a:t> </a:t>
            </a:r>
            <a:r>
              <a:rPr sz="1765" dirty="0">
                <a:latin typeface="Times New Roman"/>
                <a:cs typeface="Times New Roman"/>
              </a:rPr>
              <a:t>5</a:t>
            </a:r>
            <a:endParaRPr sz="1765">
              <a:latin typeface="Times New Roman"/>
              <a:cs typeface="Times New Roman"/>
            </a:endParaRPr>
          </a:p>
        </p:txBody>
      </p:sp>
      <p:sp>
        <p:nvSpPr>
          <p:cNvPr id="9" name="object 9"/>
          <p:cNvSpPr txBox="1"/>
          <p:nvPr/>
        </p:nvSpPr>
        <p:spPr>
          <a:xfrm>
            <a:off x="2195899" y="3217432"/>
            <a:ext cx="7704044" cy="1794881"/>
          </a:xfrm>
          <a:prstGeom prst="rect">
            <a:avLst/>
          </a:prstGeom>
        </p:spPr>
        <p:txBody>
          <a:bodyPr vert="horz" wrap="square" lIns="0" tIns="11206" rIns="0" bIns="0" rtlCol="0">
            <a:spAutoFit/>
          </a:bodyPr>
          <a:lstStyle/>
          <a:p>
            <a:pPr marL="526144" lvl="1" indent="-459466">
              <a:spcBef>
                <a:spcPts val="88"/>
              </a:spcBef>
              <a:buAutoNum type="arabicPeriod" startAt="21"/>
              <a:tabLst>
                <a:tab pos="526705" algn="l"/>
              </a:tabLst>
            </a:pPr>
            <a:r>
              <a:rPr sz="1765" spc="-4" dirty="0">
                <a:latin typeface="Times New Roman"/>
                <a:cs typeface="Times New Roman"/>
              </a:rPr>
              <a:t>Which </a:t>
            </a:r>
            <a:r>
              <a:rPr sz="1765" spc="4" dirty="0">
                <a:latin typeface="Times New Roman"/>
                <a:cs typeface="Times New Roman"/>
              </a:rPr>
              <a:t>one </a:t>
            </a:r>
            <a:r>
              <a:rPr sz="1765" spc="-4" dirty="0">
                <a:latin typeface="Times New Roman"/>
                <a:cs typeface="Times New Roman"/>
              </a:rPr>
              <a:t>is </a:t>
            </a:r>
            <a:r>
              <a:rPr sz="1765" dirty="0">
                <a:latin typeface="Times New Roman"/>
                <a:cs typeface="Times New Roman"/>
              </a:rPr>
              <a:t>not a </a:t>
            </a:r>
            <a:r>
              <a:rPr sz="1765" spc="-4" dirty="0">
                <a:latin typeface="Times New Roman"/>
                <a:cs typeface="Times New Roman"/>
              </a:rPr>
              <a:t>stage </a:t>
            </a:r>
            <a:r>
              <a:rPr sz="1765" dirty="0">
                <a:latin typeface="Times New Roman"/>
                <a:cs typeface="Times New Roman"/>
              </a:rPr>
              <a:t>of</a:t>
            </a:r>
            <a:r>
              <a:rPr sz="1765" spc="-66" dirty="0">
                <a:latin typeface="Times New Roman"/>
                <a:cs typeface="Times New Roman"/>
              </a:rPr>
              <a:t> </a:t>
            </a:r>
            <a:r>
              <a:rPr sz="1765" spc="-4" dirty="0">
                <a:latin typeface="Times New Roman"/>
                <a:cs typeface="Times New Roman"/>
              </a:rPr>
              <a:t>COCOMO-II?</a:t>
            </a:r>
            <a:endParaRPr sz="1765">
              <a:latin typeface="Times New Roman"/>
              <a:cs typeface="Times New Roman"/>
            </a:endParaRPr>
          </a:p>
          <a:p>
            <a:pPr marL="776049" lvl="2" indent="-305937">
              <a:buAutoNum type="alphaLcParenBoth"/>
              <a:tabLst>
                <a:tab pos="776609" algn="l"/>
              </a:tabLst>
            </a:pPr>
            <a:r>
              <a:rPr sz="1765" spc="-9" dirty="0">
                <a:latin typeface="Times New Roman"/>
                <a:cs typeface="Times New Roman"/>
              </a:rPr>
              <a:t>Application </a:t>
            </a:r>
            <a:r>
              <a:rPr sz="1765" spc="-4" dirty="0">
                <a:latin typeface="Times New Roman"/>
                <a:cs typeface="Times New Roman"/>
              </a:rPr>
              <a:t>Composition </a:t>
            </a:r>
            <a:r>
              <a:rPr sz="1765" spc="-9" dirty="0">
                <a:latin typeface="Times New Roman"/>
                <a:cs typeface="Times New Roman"/>
              </a:rPr>
              <a:t>estimation</a:t>
            </a:r>
            <a:r>
              <a:rPr sz="1765" spc="9"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788375" lvl="2" indent="-318264">
              <a:buAutoNum type="alphaLcParenBoth"/>
              <a:tabLst>
                <a:tab pos="788936" algn="l"/>
              </a:tabLst>
            </a:pPr>
            <a:r>
              <a:rPr sz="1765" spc="-4" dirty="0">
                <a:latin typeface="Times New Roman"/>
                <a:cs typeface="Times New Roman"/>
              </a:rPr>
              <a:t>Early design </a:t>
            </a:r>
            <a:r>
              <a:rPr sz="1765" spc="-9" dirty="0">
                <a:latin typeface="Times New Roman"/>
                <a:cs typeface="Times New Roman"/>
              </a:rPr>
              <a:t>estimation</a:t>
            </a:r>
            <a:r>
              <a:rPr sz="1765" spc="4"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776049" lvl="2" indent="-305937">
              <a:buAutoNum type="alphaLcParenBoth"/>
              <a:tabLst>
                <a:tab pos="776609" algn="l"/>
              </a:tabLst>
            </a:pPr>
            <a:r>
              <a:rPr sz="1765" spc="-4" dirty="0">
                <a:latin typeface="Times New Roman"/>
                <a:cs typeface="Times New Roman"/>
              </a:rPr>
              <a:t>Post </a:t>
            </a:r>
            <a:r>
              <a:rPr sz="1765" spc="-9" dirty="0">
                <a:latin typeface="Times New Roman"/>
                <a:cs typeface="Times New Roman"/>
              </a:rPr>
              <a:t>architecture estimation</a:t>
            </a:r>
            <a:r>
              <a:rPr sz="1765" spc="13"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788375" lvl="2" indent="-318264">
              <a:buAutoNum type="alphaLcParenBoth"/>
              <a:tabLst>
                <a:tab pos="788936" algn="l"/>
              </a:tabLst>
            </a:pPr>
            <a:r>
              <a:rPr sz="1765" spc="-4" dirty="0">
                <a:latin typeface="Times New Roman"/>
                <a:cs typeface="Times New Roman"/>
              </a:rPr>
              <a:t>Comprehensive cost </a:t>
            </a:r>
            <a:r>
              <a:rPr sz="1765" spc="-9" dirty="0">
                <a:latin typeface="Times New Roman"/>
                <a:cs typeface="Times New Roman"/>
              </a:rPr>
              <a:t>estimation</a:t>
            </a:r>
            <a:r>
              <a:rPr sz="1765" dirty="0">
                <a:latin typeface="Times New Roman"/>
                <a:cs typeface="Times New Roman"/>
              </a:rPr>
              <a:t> </a:t>
            </a:r>
            <a:r>
              <a:rPr sz="1765" spc="-4" dirty="0">
                <a:latin typeface="Times New Roman"/>
                <a:cs typeface="Times New Roman"/>
              </a:rPr>
              <a:t>model</a:t>
            </a:r>
            <a:endParaRPr sz="1765">
              <a:latin typeface="Times New Roman"/>
              <a:cs typeface="Times New Roman"/>
            </a:endParaRPr>
          </a:p>
          <a:p>
            <a:pPr marL="460025" lvl="1" indent="-449380">
              <a:spcBef>
                <a:spcPts val="1165"/>
              </a:spcBef>
              <a:buAutoNum type="arabicPeriod" startAt="21"/>
              <a:tabLst>
                <a:tab pos="460586" algn="l"/>
              </a:tabLst>
            </a:pPr>
            <a:r>
              <a:rPr sz="1765" spc="-4" dirty="0">
                <a:latin typeface="Times New Roman"/>
                <a:cs typeface="Times New Roman"/>
              </a:rPr>
              <a:t>In Putnam resource </a:t>
            </a:r>
            <a:r>
              <a:rPr sz="1765" spc="-9" dirty="0">
                <a:latin typeface="Times New Roman"/>
                <a:cs typeface="Times New Roman"/>
              </a:rPr>
              <a:t>allocation </a:t>
            </a:r>
            <a:r>
              <a:rPr sz="1765" spc="-4" dirty="0">
                <a:latin typeface="Times New Roman"/>
                <a:cs typeface="Times New Roman"/>
              </a:rPr>
              <a:t>model, Rayleigh curve </a:t>
            </a:r>
            <a:r>
              <a:rPr sz="1765" spc="-9" dirty="0">
                <a:latin typeface="Times New Roman"/>
                <a:cs typeface="Times New Roman"/>
              </a:rPr>
              <a:t>is </a:t>
            </a:r>
            <a:r>
              <a:rPr sz="1765" spc="-4" dirty="0">
                <a:latin typeface="Times New Roman"/>
                <a:cs typeface="Times New Roman"/>
              </a:rPr>
              <a:t>modeled </a:t>
            </a:r>
            <a:r>
              <a:rPr sz="1765" dirty="0">
                <a:latin typeface="Times New Roman"/>
                <a:cs typeface="Times New Roman"/>
              </a:rPr>
              <a:t>by </a:t>
            </a:r>
            <a:r>
              <a:rPr sz="1765" spc="-4" dirty="0">
                <a:latin typeface="Times New Roman"/>
                <a:cs typeface="Times New Roman"/>
              </a:rPr>
              <a:t>the</a:t>
            </a:r>
            <a:r>
              <a:rPr sz="1765" spc="44" dirty="0">
                <a:latin typeface="Times New Roman"/>
                <a:cs typeface="Times New Roman"/>
              </a:rPr>
              <a:t> </a:t>
            </a:r>
            <a:r>
              <a:rPr sz="1765" spc="-4" dirty="0">
                <a:latin typeface="Times New Roman"/>
                <a:cs typeface="Times New Roman"/>
              </a:rPr>
              <a:t>equation</a:t>
            </a:r>
            <a:endParaRPr sz="1765">
              <a:latin typeface="Times New Roman"/>
              <a:cs typeface="Times New Roman"/>
            </a:endParaRPr>
          </a:p>
        </p:txBody>
      </p:sp>
      <p:sp>
        <p:nvSpPr>
          <p:cNvPr id="10" name="object 10"/>
          <p:cNvSpPr txBox="1"/>
          <p:nvPr/>
        </p:nvSpPr>
        <p:spPr>
          <a:xfrm>
            <a:off x="2520426" y="5194148"/>
            <a:ext cx="1944221" cy="665341"/>
          </a:xfrm>
          <a:prstGeom prst="rect">
            <a:avLst/>
          </a:prstGeom>
        </p:spPr>
        <p:txBody>
          <a:bodyPr vert="horz" wrap="square" lIns="0" tIns="11206" rIns="0" bIns="0" rtlCol="0">
            <a:spAutoFit/>
          </a:bodyPr>
          <a:lstStyle/>
          <a:p>
            <a:pPr marR="95255" algn="r">
              <a:lnSpc>
                <a:spcPts val="560"/>
              </a:lnSpc>
              <a:spcBef>
                <a:spcPts val="88"/>
              </a:spcBef>
            </a:pPr>
            <a:r>
              <a:rPr sz="750" dirty="0">
                <a:latin typeface="Times New Roman"/>
                <a:cs typeface="Times New Roman"/>
              </a:rPr>
              <a:t>2</a:t>
            </a:r>
            <a:endParaRPr sz="750">
              <a:latin typeface="Times New Roman"/>
              <a:cs typeface="Times New Roman"/>
            </a:endParaRPr>
          </a:p>
          <a:p>
            <a:pPr marL="109824">
              <a:lnSpc>
                <a:spcPts val="1831"/>
              </a:lnSpc>
              <a:tabLst>
                <a:tab pos="508214" algn="l"/>
              </a:tabLst>
            </a:pPr>
            <a:r>
              <a:rPr sz="1809" spc="31" dirty="0">
                <a:latin typeface="Times New Roman"/>
                <a:cs typeface="Times New Roman"/>
              </a:rPr>
              <a:t>(</a:t>
            </a:r>
            <a:r>
              <a:rPr sz="1809" i="1" spc="31" dirty="0">
                <a:latin typeface="Times New Roman"/>
                <a:cs typeface="Times New Roman"/>
              </a:rPr>
              <a:t>a</a:t>
            </a:r>
            <a:r>
              <a:rPr sz="1809" spc="31" dirty="0">
                <a:latin typeface="Times New Roman"/>
                <a:cs typeface="Times New Roman"/>
              </a:rPr>
              <a:t>)	</a:t>
            </a:r>
            <a:r>
              <a:rPr sz="1809" i="1" spc="26" dirty="0">
                <a:latin typeface="Times New Roman"/>
                <a:cs typeface="Times New Roman"/>
              </a:rPr>
              <a:t>m</a:t>
            </a:r>
            <a:r>
              <a:rPr sz="1809" spc="26" dirty="0">
                <a:latin typeface="Times New Roman"/>
                <a:cs typeface="Times New Roman"/>
              </a:rPr>
              <a:t>(</a:t>
            </a:r>
            <a:r>
              <a:rPr sz="1809" i="1" spc="26" dirty="0">
                <a:latin typeface="Times New Roman"/>
                <a:cs typeface="Times New Roman"/>
              </a:rPr>
              <a:t>t</a:t>
            </a:r>
            <a:r>
              <a:rPr sz="1809" spc="26" dirty="0">
                <a:latin typeface="Times New Roman"/>
                <a:cs typeface="Times New Roman"/>
              </a:rPr>
              <a:t>) </a:t>
            </a:r>
            <a:r>
              <a:rPr sz="1809" spc="-4" dirty="0">
                <a:latin typeface="Symbol"/>
                <a:cs typeface="Symbol"/>
              </a:rPr>
              <a:t></a:t>
            </a:r>
            <a:r>
              <a:rPr sz="1809" spc="-4" dirty="0">
                <a:latin typeface="Times New Roman"/>
                <a:cs typeface="Times New Roman"/>
              </a:rPr>
              <a:t> </a:t>
            </a:r>
            <a:r>
              <a:rPr sz="1809" spc="4" dirty="0">
                <a:latin typeface="Times New Roman"/>
                <a:cs typeface="Times New Roman"/>
              </a:rPr>
              <a:t>2</a:t>
            </a:r>
            <a:r>
              <a:rPr sz="1809" i="1" spc="4" dirty="0">
                <a:latin typeface="Times New Roman"/>
                <a:cs typeface="Times New Roman"/>
              </a:rPr>
              <a:t>at</a:t>
            </a:r>
            <a:r>
              <a:rPr sz="1809" i="1" spc="-256" dirty="0">
                <a:latin typeface="Times New Roman"/>
                <a:cs typeface="Times New Roman"/>
              </a:rPr>
              <a:t> </a:t>
            </a:r>
            <a:r>
              <a:rPr sz="1809" i="1" spc="40" dirty="0">
                <a:latin typeface="Times New Roman"/>
                <a:cs typeface="Times New Roman"/>
              </a:rPr>
              <a:t>e</a:t>
            </a:r>
            <a:r>
              <a:rPr sz="1588" spc="59" baseline="41666" dirty="0">
                <a:latin typeface="Symbol"/>
                <a:cs typeface="Symbol"/>
              </a:rPr>
              <a:t></a:t>
            </a:r>
            <a:r>
              <a:rPr sz="1588" i="1" spc="59" baseline="41666" dirty="0">
                <a:latin typeface="Times New Roman"/>
                <a:cs typeface="Times New Roman"/>
              </a:rPr>
              <a:t>at</a:t>
            </a:r>
            <a:endParaRPr sz="1588" baseline="41666">
              <a:latin typeface="Times New Roman"/>
              <a:cs typeface="Times New Roman"/>
            </a:endParaRPr>
          </a:p>
          <a:p>
            <a:pPr marR="26896" algn="r">
              <a:lnSpc>
                <a:spcPts val="560"/>
              </a:lnSpc>
              <a:spcBef>
                <a:spcPts val="256"/>
              </a:spcBef>
            </a:pPr>
            <a:r>
              <a:rPr sz="750" dirty="0">
                <a:latin typeface="Times New Roman"/>
                <a:cs typeface="Times New Roman"/>
              </a:rPr>
              <a:t>2</a:t>
            </a:r>
            <a:endParaRPr sz="750">
              <a:latin typeface="Times New Roman"/>
              <a:cs typeface="Times New Roman"/>
            </a:endParaRPr>
          </a:p>
          <a:p>
            <a:pPr marL="33619">
              <a:lnSpc>
                <a:spcPts val="1831"/>
              </a:lnSpc>
              <a:tabLst>
                <a:tab pos="414079" algn="l"/>
              </a:tabLst>
            </a:pPr>
            <a:r>
              <a:rPr sz="1809" spc="18" dirty="0">
                <a:latin typeface="Times New Roman"/>
                <a:cs typeface="Times New Roman"/>
              </a:rPr>
              <a:t>(</a:t>
            </a:r>
            <a:r>
              <a:rPr sz="1809" i="1" spc="18" dirty="0">
                <a:latin typeface="Times New Roman"/>
                <a:cs typeface="Times New Roman"/>
              </a:rPr>
              <a:t>c</a:t>
            </a:r>
            <a:r>
              <a:rPr sz="1809" spc="18" dirty="0">
                <a:latin typeface="Times New Roman"/>
                <a:cs typeface="Times New Roman"/>
              </a:rPr>
              <a:t>)	</a:t>
            </a:r>
            <a:r>
              <a:rPr sz="1809" i="1" spc="26" dirty="0">
                <a:latin typeface="Times New Roman"/>
                <a:cs typeface="Times New Roman"/>
              </a:rPr>
              <a:t>m</a:t>
            </a:r>
            <a:r>
              <a:rPr sz="1809" spc="26" dirty="0">
                <a:latin typeface="Times New Roman"/>
                <a:cs typeface="Times New Roman"/>
              </a:rPr>
              <a:t>(</a:t>
            </a:r>
            <a:r>
              <a:rPr sz="1809" i="1" spc="26" dirty="0">
                <a:latin typeface="Times New Roman"/>
                <a:cs typeface="Times New Roman"/>
              </a:rPr>
              <a:t>t</a:t>
            </a:r>
            <a:r>
              <a:rPr sz="1809" spc="26" dirty="0">
                <a:latin typeface="Times New Roman"/>
                <a:cs typeface="Times New Roman"/>
              </a:rPr>
              <a:t>) </a:t>
            </a:r>
            <a:r>
              <a:rPr sz="1809" spc="-4" dirty="0">
                <a:latin typeface="Symbol"/>
                <a:cs typeface="Symbol"/>
              </a:rPr>
              <a:t></a:t>
            </a:r>
            <a:r>
              <a:rPr sz="1809" spc="-4" dirty="0">
                <a:latin typeface="Times New Roman"/>
                <a:cs typeface="Times New Roman"/>
              </a:rPr>
              <a:t> </a:t>
            </a:r>
            <a:r>
              <a:rPr sz="1809" spc="13" dirty="0">
                <a:latin typeface="Times New Roman"/>
                <a:cs typeface="Times New Roman"/>
              </a:rPr>
              <a:t>2</a:t>
            </a:r>
            <a:r>
              <a:rPr sz="1809" i="1" spc="13" dirty="0">
                <a:latin typeface="Times New Roman"/>
                <a:cs typeface="Times New Roman"/>
              </a:rPr>
              <a:t>Kat</a:t>
            </a:r>
            <a:r>
              <a:rPr sz="1809" i="1" spc="-238" dirty="0">
                <a:latin typeface="Times New Roman"/>
                <a:cs typeface="Times New Roman"/>
              </a:rPr>
              <a:t> </a:t>
            </a:r>
            <a:r>
              <a:rPr sz="1809" i="1" spc="40" dirty="0">
                <a:latin typeface="Times New Roman"/>
                <a:cs typeface="Times New Roman"/>
              </a:rPr>
              <a:t>e</a:t>
            </a:r>
            <a:r>
              <a:rPr sz="1588" spc="59" baseline="41666" dirty="0">
                <a:latin typeface="Symbol"/>
                <a:cs typeface="Symbol"/>
              </a:rPr>
              <a:t></a:t>
            </a:r>
            <a:r>
              <a:rPr sz="1588" i="1" spc="59" baseline="41666" dirty="0">
                <a:latin typeface="Times New Roman"/>
                <a:cs typeface="Times New Roman"/>
              </a:rPr>
              <a:t>at</a:t>
            </a:r>
            <a:endParaRPr sz="1588" baseline="41666">
              <a:latin typeface="Times New Roman"/>
              <a:cs typeface="Times New Roman"/>
            </a:endParaRPr>
          </a:p>
        </p:txBody>
      </p:sp>
      <p:sp>
        <p:nvSpPr>
          <p:cNvPr id="11" name="object 11"/>
          <p:cNvSpPr txBox="1"/>
          <p:nvPr/>
        </p:nvSpPr>
        <p:spPr>
          <a:xfrm>
            <a:off x="6429484" y="5194148"/>
            <a:ext cx="1978959" cy="665341"/>
          </a:xfrm>
          <a:prstGeom prst="rect">
            <a:avLst/>
          </a:prstGeom>
        </p:spPr>
        <p:txBody>
          <a:bodyPr vert="horz" wrap="square" lIns="0" tIns="11206" rIns="0" bIns="0" rtlCol="0">
            <a:spAutoFit/>
          </a:bodyPr>
          <a:lstStyle/>
          <a:p>
            <a:pPr marR="161934" algn="r">
              <a:lnSpc>
                <a:spcPts val="560"/>
              </a:lnSpc>
              <a:spcBef>
                <a:spcPts val="88"/>
              </a:spcBef>
            </a:pPr>
            <a:r>
              <a:rPr sz="750" dirty="0">
                <a:latin typeface="Times New Roman"/>
                <a:cs typeface="Times New Roman"/>
              </a:rPr>
              <a:t>2</a:t>
            </a:r>
            <a:endParaRPr sz="750">
              <a:latin typeface="Times New Roman"/>
              <a:cs typeface="Times New Roman"/>
            </a:endParaRPr>
          </a:p>
          <a:p>
            <a:pPr marL="44266">
              <a:lnSpc>
                <a:spcPts val="1831"/>
              </a:lnSpc>
              <a:tabLst>
                <a:tab pos="431449" algn="l"/>
              </a:tabLst>
            </a:pPr>
            <a:r>
              <a:rPr sz="1809" dirty="0">
                <a:latin typeface="Times New Roman"/>
                <a:cs typeface="Times New Roman"/>
              </a:rPr>
              <a:t>(</a:t>
            </a:r>
            <a:r>
              <a:rPr sz="1809" i="1" dirty="0">
                <a:latin typeface="Times New Roman"/>
                <a:cs typeface="Times New Roman"/>
              </a:rPr>
              <a:t>b</a:t>
            </a:r>
            <a:r>
              <a:rPr sz="1809" dirty="0">
                <a:latin typeface="Times New Roman"/>
                <a:cs typeface="Times New Roman"/>
              </a:rPr>
              <a:t>)	</a:t>
            </a:r>
            <a:r>
              <a:rPr sz="1809" i="1" spc="26" dirty="0">
                <a:latin typeface="Times New Roman"/>
                <a:cs typeface="Times New Roman"/>
              </a:rPr>
              <a:t>m</a:t>
            </a:r>
            <a:r>
              <a:rPr sz="1809" spc="26" dirty="0">
                <a:latin typeface="Times New Roman"/>
                <a:cs typeface="Times New Roman"/>
              </a:rPr>
              <a:t>(</a:t>
            </a:r>
            <a:r>
              <a:rPr sz="1809" i="1" spc="26" dirty="0">
                <a:latin typeface="Times New Roman"/>
                <a:cs typeface="Times New Roman"/>
              </a:rPr>
              <a:t>t</a:t>
            </a:r>
            <a:r>
              <a:rPr sz="1809" spc="26" dirty="0">
                <a:latin typeface="Times New Roman"/>
                <a:cs typeface="Times New Roman"/>
              </a:rPr>
              <a:t>) </a:t>
            </a:r>
            <a:r>
              <a:rPr sz="1809" spc="-4" dirty="0">
                <a:latin typeface="Symbol"/>
                <a:cs typeface="Symbol"/>
              </a:rPr>
              <a:t></a:t>
            </a:r>
            <a:r>
              <a:rPr sz="1809" spc="-4" dirty="0">
                <a:latin typeface="Times New Roman"/>
                <a:cs typeface="Times New Roman"/>
              </a:rPr>
              <a:t> </a:t>
            </a:r>
            <a:r>
              <a:rPr sz="1809" spc="18" dirty="0">
                <a:latin typeface="Times New Roman"/>
                <a:cs typeface="Times New Roman"/>
              </a:rPr>
              <a:t>2</a:t>
            </a:r>
            <a:r>
              <a:rPr sz="1809" i="1" spc="18" dirty="0">
                <a:latin typeface="Times New Roman"/>
                <a:cs typeface="Times New Roman"/>
              </a:rPr>
              <a:t>Kt</a:t>
            </a:r>
            <a:r>
              <a:rPr sz="1809" i="1" spc="-238" dirty="0">
                <a:latin typeface="Times New Roman"/>
                <a:cs typeface="Times New Roman"/>
              </a:rPr>
              <a:t> </a:t>
            </a:r>
            <a:r>
              <a:rPr sz="1809" i="1" spc="40" dirty="0">
                <a:latin typeface="Times New Roman"/>
                <a:cs typeface="Times New Roman"/>
              </a:rPr>
              <a:t>e</a:t>
            </a:r>
            <a:r>
              <a:rPr sz="1588" spc="59" baseline="41666" dirty="0">
                <a:latin typeface="Symbol"/>
                <a:cs typeface="Symbol"/>
              </a:rPr>
              <a:t></a:t>
            </a:r>
            <a:r>
              <a:rPr sz="1588" i="1" spc="59" baseline="41666" dirty="0">
                <a:latin typeface="Times New Roman"/>
                <a:cs typeface="Times New Roman"/>
              </a:rPr>
              <a:t>at</a:t>
            </a:r>
            <a:endParaRPr sz="1588" baseline="41666">
              <a:latin typeface="Times New Roman"/>
              <a:cs typeface="Times New Roman"/>
            </a:endParaRPr>
          </a:p>
          <a:p>
            <a:pPr marR="26896" algn="r">
              <a:lnSpc>
                <a:spcPts val="560"/>
              </a:lnSpc>
              <a:spcBef>
                <a:spcPts val="256"/>
              </a:spcBef>
            </a:pPr>
            <a:r>
              <a:rPr sz="750" dirty="0">
                <a:latin typeface="Times New Roman"/>
                <a:cs typeface="Times New Roman"/>
              </a:rPr>
              <a:t>2</a:t>
            </a:r>
            <a:endParaRPr sz="750">
              <a:latin typeface="Times New Roman"/>
              <a:cs typeface="Times New Roman"/>
            </a:endParaRPr>
          </a:p>
          <a:p>
            <a:pPr marL="33619">
              <a:lnSpc>
                <a:spcPts val="1831"/>
              </a:lnSpc>
              <a:tabLst>
                <a:tab pos="449940" algn="l"/>
              </a:tabLst>
            </a:pPr>
            <a:r>
              <a:rPr sz="1809" spc="22" dirty="0">
                <a:latin typeface="Times New Roman"/>
                <a:cs typeface="Times New Roman"/>
              </a:rPr>
              <a:t>(</a:t>
            </a:r>
            <a:r>
              <a:rPr sz="1809" i="1" spc="22" dirty="0">
                <a:latin typeface="Times New Roman"/>
                <a:cs typeface="Times New Roman"/>
              </a:rPr>
              <a:t>d</a:t>
            </a:r>
            <a:r>
              <a:rPr sz="1809" i="1" spc="-256" dirty="0">
                <a:latin typeface="Times New Roman"/>
                <a:cs typeface="Times New Roman"/>
              </a:rPr>
              <a:t> </a:t>
            </a:r>
            <a:r>
              <a:rPr sz="1809" spc="-4" dirty="0">
                <a:latin typeface="Times New Roman"/>
                <a:cs typeface="Times New Roman"/>
              </a:rPr>
              <a:t>)	</a:t>
            </a:r>
            <a:r>
              <a:rPr sz="1809" i="1" spc="26" dirty="0">
                <a:latin typeface="Times New Roman"/>
                <a:cs typeface="Times New Roman"/>
              </a:rPr>
              <a:t>m</a:t>
            </a:r>
            <a:r>
              <a:rPr sz="1809" spc="26" dirty="0">
                <a:latin typeface="Times New Roman"/>
                <a:cs typeface="Times New Roman"/>
              </a:rPr>
              <a:t>(</a:t>
            </a:r>
            <a:r>
              <a:rPr sz="1809" i="1" spc="26" dirty="0">
                <a:latin typeface="Times New Roman"/>
                <a:cs typeface="Times New Roman"/>
              </a:rPr>
              <a:t>t</a:t>
            </a:r>
            <a:r>
              <a:rPr sz="1809" spc="26" dirty="0">
                <a:latin typeface="Times New Roman"/>
                <a:cs typeface="Times New Roman"/>
              </a:rPr>
              <a:t>) </a:t>
            </a:r>
            <a:r>
              <a:rPr sz="1809" spc="-4" dirty="0">
                <a:latin typeface="Symbol"/>
                <a:cs typeface="Symbol"/>
              </a:rPr>
              <a:t></a:t>
            </a:r>
            <a:r>
              <a:rPr sz="1809" spc="-4" dirty="0">
                <a:latin typeface="Times New Roman"/>
                <a:cs typeface="Times New Roman"/>
              </a:rPr>
              <a:t> </a:t>
            </a:r>
            <a:r>
              <a:rPr sz="1809" spc="18" dirty="0">
                <a:latin typeface="Times New Roman"/>
                <a:cs typeface="Times New Roman"/>
              </a:rPr>
              <a:t>2</a:t>
            </a:r>
            <a:r>
              <a:rPr sz="1809" i="1" spc="18" dirty="0">
                <a:latin typeface="Times New Roman"/>
                <a:cs typeface="Times New Roman"/>
              </a:rPr>
              <a:t>Kbt</a:t>
            </a:r>
            <a:r>
              <a:rPr sz="1809" i="1" spc="-256" dirty="0">
                <a:latin typeface="Times New Roman"/>
                <a:cs typeface="Times New Roman"/>
              </a:rPr>
              <a:t> </a:t>
            </a:r>
            <a:r>
              <a:rPr sz="1809" i="1" spc="40" dirty="0">
                <a:latin typeface="Times New Roman"/>
                <a:cs typeface="Times New Roman"/>
              </a:rPr>
              <a:t>e</a:t>
            </a:r>
            <a:r>
              <a:rPr sz="1588" spc="59" baseline="41666" dirty="0">
                <a:latin typeface="Symbol"/>
                <a:cs typeface="Symbol"/>
              </a:rPr>
              <a:t></a:t>
            </a:r>
            <a:r>
              <a:rPr sz="1588" i="1" spc="59" baseline="41666" dirty="0">
                <a:latin typeface="Times New Roman"/>
                <a:cs typeface="Times New Roman"/>
              </a:rPr>
              <a:t>at</a:t>
            </a:r>
            <a:endParaRPr sz="1588" baseline="41666">
              <a:latin typeface="Times New Roman"/>
              <a:cs typeface="Times New Roman"/>
            </a:endParaRPr>
          </a:p>
        </p:txBody>
      </p:sp>
    </p:spTree>
    <p:extLst>
      <p:ext uri="{BB962C8B-B14F-4D97-AF65-F5344CB8AC3E}">
        <p14:creationId xmlns:p14="http://schemas.microsoft.com/office/powerpoint/2010/main" val="10046632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2382" y="1344257"/>
            <a:ext cx="6683749" cy="268834"/>
          </a:xfrm>
          <a:prstGeom prst="rect">
            <a:avLst/>
          </a:prstGeom>
        </p:spPr>
        <p:txBody>
          <a:bodyPr vert="horz" wrap="square" lIns="0" tIns="10646" rIns="0" bIns="0" rtlCol="0">
            <a:spAutoFit/>
          </a:bodyPr>
          <a:lstStyle/>
          <a:p>
            <a:pPr marL="11206">
              <a:spcBef>
                <a:spcPts val="84"/>
              </a:spcBef>
            </a:pPr>
            <a:r>
              <a:rPr sz="1677" spc="-4" dirty="0">
                <a:latin typeface="Times New Roman"/>
                <a:cs typeface="Times New Roman"/>
              </a:rPr>
              <a:t>4.23 In Putnam resource allocation model, technology factor ‘C’ is defined</a:t>
            </a:r>
            <a:r>
              <a:rPr sz="1677" spc="79" dirty="0">
                <a:latin typeface="Times New Roman"/>
                <a:cs typeface="Times New Roman"/>
              </a:rPr>
              <a:t> </a:t>
            </a:r>
            <a:r>
              <a:rPr sz="1677" spc="-4" dirty="0">
                <a:latin typeface="Times New Roman"/>
                <a:cs typeface="Times New Roman"/>
              </a:rPr>
              <a:t>as</a:t>
            </a:r>
            <a:endParaRPr sz="1677">
              <a:latin typeface="Times New Roman"/>
              <a:cs typeface="Times New Roman"/>
            </a:endParaRPr>
          </a:p>
        </p:txBody>
      </p:sp>
      <p:sp>
        <p:nvSpPr>
          <p:cNvPr id="3" name="object 3"/>
          <p:cNvSpPr txBox="1"/>
          <p:nvPr/>
        </p:nvSpPr>
        <p:spPr>
          <a:xfrm>
            <a:off x="2252382" y="2588109"/>
            <a:ext cx="4066054" cy="781795"/>
          </a:xfrm>
          <a:prstGeom prst="rect">
            <a:avLst/>
          </a:prstGeom>
        </p:spPr>
        <p:txBody>
          <a:bodyPr vert="horz" wrap="square" lIns="0" tIns="10646" rIns="0" bIns="0" rtlCol="0">
            <a:spAutoFit/>
          </a:bodyPr>
          <a:lstStyle/>
          <a:p>
            <a:pPr marL="490844" lvl="1" indent="-480198">
              <a:lnSpc>
                <a:spcPts val="2007"/>
              </a:lnSpc>
              <a:spcBef>
                <a:spcPts val="84"/>
              </a:spcBef>
              <a:buAutoNum type="arabicPeriod" startAt="24"/>
              <a:tabLst>
                <a:tab pos="491404" algn="l"/>
              </a:tabLst>
            </a:pPr>
            <a:r>
              <a:rPr sz="1677" spc="-9" dirty="0">
                <a:latin typeface="Times New Roman"/>
                <a:cs typeface="Times New Roman"/>
              </a:rPr>
              <a:t>Risk management activities </a:t>
            </a:r>
            <a:r>
              <a:rPr sz="1677" spc="-4" dirty="0">
                <a:latin typeface="Times New Roman"/>
                <a:cs typeface="Times New Roman"/>
              </a:rPr>
              <a:t>are divided</a:t>
            </a:r>
            <a:r>
              <a:rPr sz="1677" spc="44" dirty="0">
                <a:latin typeface="Times New Roman"/>
                <a:cs typeface="Times New Roman"/>
              </a:rPr>
              <a:t> </a:t>
            </a:r>
            <a:r>
              <a:rPr sz="1677" spc="-9" dirty="0">
                <a:latin typeface="Times New Roman"/>
                <a:cs typeface="Times New Roman"/>
              </a:rPr>
              <a:t>in</a:t>
            </a:r>
            <a:endParaRPr sz="1677">
              <a:latin typeface="Times New Roman"/>
              <a:cs typeface="Times New Roman"/>
            </a:endParaRPr>
          </a:p>
          <a:p>
            <a:pPr marL="704888" lvl="2" indent="-291368">
              <a:lnSpc>
                <a:spcPts val="2007"/>
              </a:lnSpc>
              <a:buAutoNum type="alphaLcParenBoth"/>
              <a:tabLst>
                <a:tab pos="705448" algn="l"/>
              </a:tabLst>
            </a:pPr>
            <a:r>
              <a:rPr sz="1677" spc="-4" dirty="0">
                <a:latin typeface="Times New Roman"/>
                <a:cs typeface="Times New Roman"/>
              </a:rPr>
              <a:t>3</a:t>
            </a:r>
            <a:r>
              <a:rPr sz="1677" dirty="0">
                <a:latin typeface="Times New Roman"/>
                <a:cs typeface="Times New Roman"/>
              </a:rPr>
              <a:t> </a:t>
            </a:r>
            <a:r>
              <a:rPr sz="1677" spc="-4" dirty="0">
                <a:latin typeface="Times New Roman"/>
                <a:cs typeface="Times New Roman"/>
              </a:rPr>
              <a:t>Categories</a:t>
            </a:r>
            <a:endParaRPr sz="1677">
              <a:latin typeface="Times New Roman"/>
              <a:cs typeface="Times New Roman"/>
            </a:endParaRPr>
          </a:p>
          <a:p>
            <a:pPr marL="414079"/>
            <a:r>
              <a:rPr sz="1677" spc="-4" dirty="0">
                <a:latin typeface="Times New Roman"/>
                <a:cs typeface="Times New Roman"/>
              </a:rPr>
              <a:t>(c) 5</a:t>
            </a:r>
            <a:r>
              <a:rPr sz="1677" spc="9" dirty="0">
                <a:latin typeface="Times New Roman"/>
                <a:cs typeface="Times New Roman"/>
              </a:rPr>
              <a:t> </a:t>
            </a:r>
            <a:r>
              <a:rPr sz="1677" spc="-4" dirty="0">
                <a:latin typeface="Times New Roman"/>
                <a:cs typeface="Times New Roman"/>
              </a:rPr>
              <a:t>Categories</a:t>
            </a:r>
            <a:endParaRPr sz="1677">
              <a:latin typeface="Times New Roman"/>
              <a:cs typeface="Times New Roman"/>
            </a:endParaRPr>
          </a:p>
        </p:txBody>
      </p:sp>
      <p:sp>
        <p:nvSpPr>
          <p:cNvPr id="4" name="object 4"/>
          <p:cNvSpPr txBox="1"/>
          <p:nvPr/>
        </p:nvSpPr>
        <p:spPr>
          <a:xfrm>
            <a:off x="6394073" y="2842258"/>
            <a:ext cx="1498226" cy="526917"/>
          </a:xfrm>
          <a:prstGeom prst="rect">
            <a:avLst/>
          </a:prstGeom>
        </p:spPr>
        <p:txBody>
          <a:bodyPr vert="horz" wrap="square" lIns="0" tIns="10646" rIns="0" bIns="0" rtlCol="0">
            <a:spAutoFit/>
          </a:bodyPr>
          <a:lstStyle/>
          <a:p>
            <a:pPr marL="11206">
              <a:spcBef>
                <a:spcPts val="84"/>
              </a:spcBef>
            </a:pPr>
            <a:r>
              <a:rPr sz="1677" spc="-4" dirty="0">
                <a:latin typeface="Times New Roman"/>
                <a:cs typeface="Times New Roman"/>
              </a:rPr>
              <a:t>(b) 2 </a:t>
            </a:r>
            <a:r>
              <a:rPr sz="1677" spc="-9" dirty="0">
                <a:latin typeface="Times New Roman"/>
                <a:cs typeface="Times New Roman"/>
              </a:rPr>
              <a:t>Categories</a:t>
            </a:r>
            <a:endParaRPr sz="1677">
              <a:latin typeface="Times New Roman"/>
              <a:cs typeface="Times New Roman"/>
            </a:endParaRPr>
          </a:p>
          <a:p>
            <a:pPr marL="11206"/>
            <a:r>
              <a:rPr sz="1677" spc="-4" dirty="0">
                <a:latin typeface="Times New Roman"/>
                <a:cs typeface="Times New Roman"/>
              </a:rPr>
              <a:t>(d) 10</a:t>
            </a:r>
            <a:r>
              <a:rPr sz="1677" spc="-53" dirty="0">
                <a:latin typeface="Times New Roman"/>
                <a:cs typeface="Times New Roman"/>
              </a:rPr>
              <a:t> </a:t>
            </a:r>
            <a:r>
              <a:rPr sz="1677" spc="-4" dirty="0">
                <a:latin typeface="Times New Roman"/>
                <a:cs typeface="Times New Roman"/>
              </a:rPr>
              <a:t>Categories</a:t>
            </a:r>
            <a:endParaRPr sz="1677">
              <a:latin typeface="Times New Roman"/>
              <a:cs typeface="Times New Roman"/>
            </a:endParaRPr>
          </a:p>
        </p:txBody>
      </p:sp>
      <p:sp>
        <p:nvSpPr>
          <p:cNvPr id="5" name="object 5"/>
          <p:cNvSpPr txBox="1">
            <a:spLocks noGrp="1"/>
          </p:cNvSpPr>
          <p:nvPr>
            <p:ph type="title"/>
          </p:nvPr>
        </p:nvSpPr>
        <p:spPr>
          <a:xfrm>
            <a:off x="1267326" y="394213"/>
            <a:ext cx="6890331" cy="687858"/>
          </a:xfrm>
          <a:prstGeom prst="rect">
            <a:avLst/>
          </a:prstGeom>
        </p:spPr>
        <p:txBody>
          <a:bodyPr vert="horz" wrap="square" lIns="0" tIns="10646" rIns="0" bIns="0" rtlCol="0" anchor="ctr">
            <a:spAutoFit/>
          </a:bodyPr>
          <a:lstStyle/>
          <a:p>
            <a:pPr marL="11206">
              <a:lnSpc>
                <a:spcPct val="100000"/>
              </a:lnSpc>
              <a:spcBef>
                <a:spcPts val="84"/>
              </a:spcBef>
            </a:pPr>
            <a:r>
              <a:rPr spc="110" dirty="0">
                <a:solidFill>
                  <a:srgbClr val="323299"/>
                </a:solidFill>
              </a:rPr>
              <a:t>Multiple </a:t>
            </a:r>
            <a:r>
              <a:rPr spc="53" dirty="0">
                <a:solidFill>
                  <a:srgbClr val="323299"/>
                </a:solidFill>
              </a:rPr>
              <a:t>Choice</a:t>
            </a:r>
            <a:r>
              <a:rPr spc="-393" dirty="0">
                <a:solidFill>
                  <a:srgbClr val="323299"/>
                </a:solidFill>
              </a:rPr>
              <a:t> </a:t>
            </a:r>
            <a:r>
              <a:rPr spc="79" dirty="0">
                <a:solidFill>
                  <a:srgbClr val="323299"/>
                </a:solidFill>
              </a:rPr>
              <a:t>Questions</a:t>
            </a:r>
          </a:p>
        </p:txBody>
      </p:sp>
      <p:sp>
        <p:nvSpPr>
          <p:cNvPr id="6" name="object 6"/>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2252377" y="3663874"/>
            <a:ext cx="4387663" cy="268834"/>
          </a:xfrm>
          <a:prstGeom prst="rect">
            <a:avLst/>
          </a:prstGeom>
        </p:spPr>
        <p:txBody>
          <a:bodyPr vert="horz" wrap="square" lIns="0" tIns="10646" rIns="0" bIns="0" rtlCol="0">
            <a:spAutoFit/>
          </a:bodyPr>
          <a:lstStyle/>
          <a:p>
            <a:pPr marL="11206">
              <a:spcBef>
                <a:spcPts val="84"/>
              </a:spcBef>
            </a:pPr>
            <a:r>
              <a:rPr sz="1677" spc="-4" dirty="0">
                <a:latin typeface="Times New Roman"/>
                <a:cs typeface="Times New Roman"/>
              </a:rPr>
              <a:t>4.25 Which </a:t>
            </a:r>
            <a:r>
              <a:rPr sz="1677" spc="-9" dirty="0">
                <a:latin typeface="Times New Roman"/>
                <a:cs typeface="Times New Roman"/>
              </a:rPr>
              <a:t>one </a:t>
            </a:r>
            <a:r>
              <a:rPr sz="1677" spc="-4" dirty="0">
                <a:latin typeface="Times New Roman"/>
                <a:cs typeface="Times New Roman"/>
              </a:rPr>
              <a:t>is not a risk </a:t>
            </a:r>
            <a:r>
              <a:rPr sz="1677" spc="-9" dirty="0">
                <a:latin typeface="Times New Roman"/>
                <a:cs typeface="Times New Roman"/>
              </a:rPr>
              <a:t>management</a:t>
            </a:r>
            <a:r>
              <a:rPr sz="1677" spc="53" dirty="0">
                <a:latin typeface="Times New Roman"/>
                <a:cs typeface="Times New Roman"/>
              </a:rPr>
              <a:t> </a:t>
            </a:r>
            <a:r>
              <a:rPr sz="1677" spc="-4" dirty="0">
                <a:latin typeface="Times New Roman"/>
                <a:cs typeface="Times New Roman"/>
              </a:rPr>
              <a:t>activity?</a:t>
            </a:r>
            <a:endParaRPr sz="1677">
              <a:latin typeface="Times New Roman"/>
              <a:cs typeface="Times New Roman"/>
            </a:endParaRPr>
          </a:p>
        </p:txBody>
      </p:sp>
      <p:sp>
        <p:nvSpPr>
          <p:cNvPr id="18" name="object 18"/>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199</a:t>
            </a:r>
            <a:endParaRPr sz="1235">
              <a:latin typeface="Arial"/>
              <a:cs typeface="Arial"/>
            </a:endParaRPr>
          </a:p>
        </p:txBody>
      </p:sp>
      <p:sp>
        <p:nvSpPr>
          <p:cNvPr id="8" name="object 8"/>
          <p:cNvSpPr txBox="1"/>
          <p:nvPr/>
        </p:nvSpPr>
        <p:spPr>
          <a:xfrm>
            <a:off x="2655788" y="3918023"/>
            <a:ext cx="1696571" cy="526917"/>
          </a:xfrm>
          <a:prstGeom prst="rect">
            <a:avLst/>
          </a:prstGeom>
        </p:spPr>
        <p:txBody>
          <a:bodyPr vert="horz" wrap="square" lIns="0" tIns="10646" rIns="0" bIns="0" rtlCol="0">
            <a:spAutoFit/>
          </a:bodyPr>
          <a:lstStyle/>
          <a:p>
            <a:pPr marL="11206">
              <a:spcBef>
                <a:spcPts val="84"/>
              </a:spcBef>
            </a:pPr>
            <a:r>
              <a:rPr sz="1677" spc="-4" dirty="0">
                <a:latin typeface="Times New Roman"/>
                <a:cs typeface="Times New Roman"/>
              </a:rPr>
              <a:t>(a) </a:t>
            </a:r>
            <a:r>
              <a:rPr sz="1677" spc="-9" dirty="0">
                <a:latin typeface="Times New Roman"/>
                <a:cs typeface="Times New Roman"/>
              </a:rPr>
              <a:t>Risk</a:t>
            </a:r>
            <a:r>
              <a:rPr sz="1677" spc="-26" dirty="0">
                <a:latin typeface="Times New Roman"/>
                <a:cs typeface="Times New Roman"/>
              </a:rPr>
              <a:t> </a:t>
            </a:r>
            <a:r>
              <a:rPr sz="1677" spc="-9" dirty="0">
                <a:latin typeface="Times New Roman"/>
                <a:cs typeface="Times New Roman"/>
              </a:rPr>
              <a:t>assessment</a:t>
            </a:r>
            <a:endParaRPr sz="1677">
              <a:latin typeface="Times New Roman"/>
              <a:cs typeface="Times New Roman"/>
            </a:endParaRPr>
          </a:p>
          <a:p>
            <a:pPr marL="11206"/>
            <a:r>
              <a:rPr sz="1677" spc="-4" dirty="0">
                <a:latin typeface="Times New Roman"/>
                <a:cs typeface="Times New Roman"/>
              </a:rPr>
              <a:t>(c) </a:t>
            </a:r>
            <a:r>
              <a:rPr sz="1677" spc="-9" dirty="0">
                <a:latin typeface="Times New Roman"/>
                <a:cs typeface="Times New Roman"/>
              </a:rPr>
              <a:t>Risk</a:t>
            </a:r>
            <a:r>
              <a:rPr sz="1677" spc="-31" dirty="0">
                <a:latin typeface="Times New Roman"/>
                <a:cs typeface="Times New Roman"/>
              </a:rPr>
              <a:t> </a:t>
            </a:r>
            <a:r>
              <a:rPr sz="1677" spc="-4" dirty="0">
                <a:latin typeface="Times New Roman"/>
                <a:cs typeface="Times New Roman"/>
              </a:rPr>
              <a:t>generation</a:t>
            </a:r>
            <a:endParaRPr sz="1677">
              <a:latin typeface="Times New Roman"/>
              <a:cs typeface="Times New Roman"/>
            </a:endParaRPr>
          </a:p>
        </p:txBody>
      </p:sp>
      <p:sp>
        <p:nvSpPr>
          <p:cNvPr id="9" name="object 9"/>
          <p:cNvSpPr txBox="1"/>
          <p:nvPr/>
        </p:nvSpPr>
        <p:spPr>
          <a:xfrm>
            <a:off x="6394068" y="3918023"/>
            <a:ext cx="1889312" cy="526917"/>
          </a:xfrm>
          <a:prstGeom prst="rect">
            <a:avLst/>
          </a:prstGeom>
        </p:spPr>
        <p:txBody>
          <a:bodyPr vert="horz" wrap="square" lIns="0" tIns="10646" rIns="0" bIns="0" rtlCol="0">
            <a:spAutoFit/>
          </a:bodyPr>
          <a:lstStyle/>
          <a:p>
            <a:pPr marL="11206">
              <a:spcBef>
                <a:spcPts val="84"/>
              </a:spcBef>
            </a:pPr>
            <a:r>
              <a:rPr sz="1677" spc="-4" dirty="0">
                <a:latin typeface="Times New Roman"/>
                <a:cs typeface="Times New Roman"/>
              </a:rPr>
              <a:t>(b) </a:t>
            </a:r>
            <a:r>
              <a:rPr sz="1677" spc="-9" dirty="0">
                <a:latin typeface="Times New Roman"/>
                <a:cs typeface="Times New Roman"/>
              </a:rPr>
              <a:t>Risk</a:t>
            </a:r>
            <a:r>
              <a:rPr sz="1677" dirty="0">
                <a:latin typeface="Times New Roman"/>
                <a:cs typeface="Times New Roman"/>
              </a:rPr>
              <a:t> </a:t>
            </a:r>
            <a:r>
              <a:rPr sz="1677" spc="-4" dirty="0">
                <a:latin typeface="Times New Roman"/>
                <a:cs typeface="Times New Roman"/>
              </a:rPr>
              <a:t>control</a:t>
            </a:r>
            <a:endParaRPr sz="1677">
              <a:latin typeface="Times New Roman"/>
              <a:cs typeface="Times New Roman"/>
            </a:endParaRPr>
          </a:p>
          <a:p>
            <a:pPr marL="11206"/>
            <a:r>
              <a:rPr sz="1677" spc="-4" dirty="0">
                <a:latin typeface="Times New Roman"/>
                <a:cs typeface="Times New Roman"/>
              </a:rPr>
              <a:t>(d) None of </a:t>
            </a:r>
            <a:r>
              <a:rPr sz="1677" spc="-9" dirty="0">
                <a:latin typeface="Times New Roman"/>
                <a:cs typeface="Times New Roman"/>
              </a:rPr>
              <a:t>the</a:t>
            </a:r>
            <a:r>
              <a:rPr sz="1677" spc="-26" dirty="0">
                <a:latin typeface="Times New Roman"/>
                <a:cs typeface="Times New Roman"/>
              </a:rPr>
              <a:t> </a:t>
            </a:r>
            <a:r>
              <a:rPr sz="1677" spc="-4" dirty="0">
                <a:latin typeface="Times New Roman"/>
                <a:cs typeface="Times New Roman"/>
              </a:rPr>
              <a:t>above</a:t>
            </a:r>
            <a:endParaRPr sz="1677">
              <a:latin typeface="Times New Roman"/>
              <a:cs typeface="Times New Roman"/>
            </a:endParaRPr>
          </a:p>
        </p:txBody>
      </p:sp>
      <p:sp>
        <p:nvSpPr>
          <p:cNvPr id="10" name="object 10"/>
          <p:cNvSpPr txBox="1"/>
          <p:nvPr/>
        </p:nvSpPr>
        <p:spPr>
          <a:xfrm>
            <a:off x="4270779" y="1850082"/>
            <a:ext cx="89647" cy="173743"/>
          </a:xfrm>
          <a:prstGeom prst="rect">
            <a:avLst/>
          </a:prstGeom>
        </p:spPr>
        <p:txBody>
          <a:bodyPr vert="horz" wrap="square" lIns="0" tIns="10646" rIns="0" bIns="0" rtlCol="0">
            <a:spAutoFit/>
          </a:bodyPr>
          <a:lstStyle/>
          <a:p>
            <a:pPr marL="11206">
              <a:spcBef>
                <a:spcPts val="84"/>
              </a:spcBef>
            </a:pPr>
            <a:r>
              <a:rPr sz="1059" i="1" spc="-4" dirty="0">
                <a:latin typeface="Times New Roman"/>
                <a:cs typeface="Times New Roman"/>
              </a:rPr>
              <a:t>d</a:t>
            </a:r>
            <a:endParaRPr sz="1059">
              <a:latin typeface="Times New Roman"/>
              <a:cs typeface="Times New Roman"/>
            </a:endParaRPr>
          </a:p>
        </p:txBody>
      </p:sp>
      <p:sp>
        <p:nvSpPr>
          <p:cNvPr id="11" name="object 11"/>
          <p:cNvSpPr txBox="1"/>
          <p:nvPr/>
        </p:nvSpPr>
        <p:spPr>
          <a:xfrm>
            <a:off x="2814911" y="1594163"/>
            <a:ext cx="1792380" cy="289597"/>
          </a:xfrm>
          <a:prstGeom prst="rect">
            <a:avLst/>
          </a:prstGeom>
        </p:spPr>
        <p:txBody>
          <a:bodyPr vert="horz" wrap="square" lIns="0" tIns="11206" rIns="0" bIns="0" rtlCol="0">
            <a:spAutoFit/>
          </a:bodyPr>
          <a:lstStyle/>
          <a:p>
            <a:pPr marL="33619">
              <a:spcBef>
                <a:spcPts val="88"/>
              </a:spcBef>
            </a:pPr>
            <a:r>
              <a:rPr sz="2713" spc="46" baseline="-24390" dirty="0">
                <a:latin typeface="Times New Roman"/>
                <a:cs typeface="Times New Roman"/>
              </a:rPr>
              <a:t>(</a:t>
            </a:r>
            <a:r>
              <a:rPr sz="2713" i="1" spc="46" baseline="-24390" dirty="0">
                <a:latin typeface="Times New Roman"/>
                <a:cs typeface="Times New Roman"/>
              </a:rPr>
              <a:t>a</a:t>
            </a:r>
            <a:r>
              <a:rPr sz="2713" spc="46" baseline="-24390" dirty="0">
                <a:latin typeface="Times New Roman"/>
                <a:cs typeface="Times New Roman"/>
              </a:rPr>
              <a:t>)</a:t>
            </a:r>
            <a:r>
              <a:rPr sz="2713" spc="596" baseline="-24390" dirty="0">
                <a:latin typeface="Times New Roman"/>
                <a:cs typeface="Times New Roman"/>
              </a:rPr>
              <a:t> </a:t>
            </a:r>
            <a:r>
              <a:rPr sz="2713" i="1" baseline="-24390" dirty="0">
                <a:latin typeface="Times New Roman"/>
                <a:cs typeface="Times New Roman"/>
              </a:rPr>
              <a:t>C</a:t>
            </a:r>
            <a:r>
              <a:rPr sz="2713" i="1" spc="79" baseline="-24390" dirty="0">
                <a:latin typeface="Times New Roman"/>
                <a:cs typeface="Times New Roman"/>
              </a:rPr>
              <a:t> </a:t>
            </a:r>
            <a:r>
              <a:rPr sz="2713" baseline="-24390" dirty="0">
                <a:latin typeface="Symbol"/>
                <a:cs typeface="Symbol"/>
              </a:rPr>
              <a:t></a:t>
            </a:r>
            <a:r>
              <a:rPr sz="2713" spc="-19" baseline="-24390" dirty="0">
                <a:latin typeface="Times New Roman"/>
                <a:cs typeface="Times New Roman"/>
              </a:rPr>
              <a:t> </a:t>
            </a:r>
            <a:r>
              <a:rPr sz="2713" i="1" baseline="-24390" dirty="0">
                <a:latin typeface="Times New Roman"/>
                <a:cs typeface="Times New Roman"/>
              </a:rPr>
              <a:t>SK</a:t>
            </a:r>
            <a:r>
              <a:rPr sz="2713" i="1" spc="-278" baseline="-24390" dirty="0">
                <a:latin typeface="Times New Roman"/>
                <a:cs typeface="Times New Roman"/>
              </a:rPr>
              <a:t> </a:t>
            </a:r>
            <a:r>
              <a:rPr sz="1059" spc="4" dirty="0">
                <a:latin typeface="Symbol"/>
                <a:cs typeface="Symbol"/>
              </a:rPr>
              <a:t></a:t>
            </a:r>
            <a:r>
              <a:rPr sz="1059" spc="4" dirty="0">
                <a:latin typeface="Times New Roman"/>
                <a:cs typeface="Times New Roman"/>
              </a:rPr>
              <a:t>1/</a:t>
            </a:r>
            <a:r>
              <a:rPr sz="1059" spc="-141" dirty="0">
                <a:latin typeface="Times New Roman"/>
                <a:cs typeface="Times New Roman"/>
              </a:rPr>
              <a:t> </a:t>
            </a:r>
            <a:r>
              <a:rPr sz="1059" dirty="0">
                <a:latin typeface="Times New Roman"/>
                <a:cs typeface="Times New Roman"/>
              </a:rPr>
              <a:t>3</a:t>
            </a:r>
            <a:r>
              <a:rPr sz="2713" i="1" baseline="-24390" dirty="0">
                <a:latin typeface="Times New Roman"/>
                <a:cs typeface="Times New Roman"/>
              </a:rPr>
              <a:t>t</a:t>
            </a:r>
            <a:r>
              <a:rPr sz="2713" i="1" spc="-403" baseline="-24390" dirty="0">
                <a:latin typeface="Times New Roman"/>
                <a:cs typeface="Times New Roman"/>
              </a:rPr>
              <a:t> </a:t>
            </a:r>
            <a:r>
              <a:rPr sz="1059" spc="-9" dirty="0">
                <a:latin typeface="Symbol"/>
                <a:cs typeface="Symbol"/>
              </a:rPr>
              <a:t></a:t>
            </a:r>
            <a:r>
              <a:rPr sz="1059" spc="-9" dirty="0">
                <a:latin typeface="Times New Roman"/>
                <a:cs typeface="Times New Roman"/>
              </a:rPr>
              <a:t>4</a:t>
            </a:r>
            <a:r>
              <a:rPr sz="1059" spc="-154" dirty="0">
                <a:latin typeface="Times New Roman"/>
                <a:cs typeface="Times New Roman"/>
              </a:rPr>
              <a:t> </a:t>
            </a:r>
            <a:r>
              <a:rPr sz="1059" spc="-4" dirty="0">
                <a:latin typeface="Times New Roman"/>
                <a:cs typeface="Times New Roman"/>
              </a:rPr>
              <a:t>/</a:t>
            </a:r>
            <a:r>
              <a:rPr sz="1059" spc="-137" dirty="0">
                <a:latin typeface="Times New Roman"/>
                <a:cs typeface="Times New Roman"/>
              </a:rPr>
              <a:t> </a:t>
            </a:r>
            <a:r>
              <a:rPr sz="1059" spc="-4" dirty="0">
                <a:latin typeface="Times New Roman"/>
                <a:cs typeface="Times New Roman"/>
              </a:rPr>
              <a:t>3</a:t>
            </a:r>
            <a:endParaRPr sz="1059">
              <a:latin typeface="Times New Roman"/>
              <a:cs typeface="Times New Roman"/>
            </a:endParaRPr>
          </a:p>
        </p:txBody>
      </p:sp>
      <p:sp>
        <p:nvSpPr>
          <p:cNvPr id="12" name="object 12"/>
          <p:cNvSpPr txBox="1"/>
          <p:nvPr/>
        </p:nvSpPr>
        <p:spPr>
          <a:xfrm>
            <a:off x="7871899" y="1852770"/>
            <a:ext cx="89647" cy="173743"/>
          </a:xfrm>
          <a:prstGeom prst="rect">
            <a:avLst/>
          </a:prstGeom>
        </p:spPr>
        <p:txBody>
          <a:bodyPr vert="horz" wrap="square" lIns="0" tIns="10646" rIns="0" bIns="0" rtlCol="0">
            <a:spAutoFit/>
          </a:bodyPr>
          <a:lstStyle/>
          <a:p>
            <a:pPr marL="11206">
              <a:spcBef>
                <a:spcPts val="84"/>
              </a:spcBef>
            </a:pPr>
            <a:r>
              <a:rPr sz="1059" i="1" spc="-4" dirty="0">
                <a:latin typeface="Times New Roman"/>
                <a:cs typeface="Times New Roman"/>
              </a:rPr>
              <a:t>d</a:t>
            </a:r>
            <a:endParaRPr sz="1059">
              <a:latin typeface="Times New Roman"/>
              <a:cs typeface="Times New Roman"/>
            </a:endParaRPr>
          </a:p>
        </p:txBody>
      </p:sp>
      <p:sp>
        <p:nvSpPr>
          <p:cNvPr id="13" name="object 13"/>
          <p:cNvSpPr txBox="1"/>
          <p:nvPr/>
        </p:nvSpPr>
        <p:spPr>
          <a:xfrm>
            <a:off x="6515540" y="1699049"/>
            <a:ext cx="1619250" cy="289725"/>
          </a:xfrm>
          <a:prstGeom prst="rect">
            <a:avLst/>
          </a:prstGeom>
        </p:spPr>
        <p:txBody>
          <a:bodyPr vert="horz" wrap="square" lIns="0" tIns="11206" rIns="0" bIns="0" rtlCol="0">
            <a:spAutoFit/>
          </a:bodyPr>
          <a:lstStyle/>
          <a:p>
            <a:pPr marL="33619">
              <a:spcBef>
                <a:spcPts val="88"/>
              </a:spcBef>
            </a:pPr>
            <a:r>
              <a:rPr sz="1809" dirty="0">
                <a:latin typeface="Times New Roman"/>
                <a:cs typeface="Times New Roman"/>
              </a:rPr>
              <a:t>(</a:t>
            </a:r>
            <a:r>
              <a:rPr sz="1809" i="1" dirty="0">
                <a:latin typeface="Times New Roman"/>
                <a:cs typeface="Times New Roman"/>
              </a:rPr>
              <a:t>b</a:t>
            </a:r>
            <a:r>
              <a:rPr sz="1809" dirty="0">
                <a:latin typeface="Times New Roman"/>
                <a:cs typeface="Times New Roman"/>
              </a:rPr>
              <a:t>) </a:t>
            </a:r>
            <a:r>
              <a:rPr sz="1809" i="1" dirty="0">
                <a:latin typeface="Times New Roman"/>
                <a:cs typeface="Times New Roman"/>
              </a:rPr>
              <a:t>C </a:t>
            </a:r>
            <a:r>
              <a:rPr sz="1809" dirty="0">
                <a:latin typeface="Symbol"/>
                <a:cs typeface="Symbol"/>
              </a:rPr>
              <a:t></a:t>
            </a:r>
            <a:r>
              <a:rPr sz="1809" dirty="0">
                <a:latin typeface="Times New Roman"/>
                <a:cs typeface="Times New Roman"/>
              </a:rPr>
              <a:t> </a:t>
            </a:r>
            <a:r>
              <a:rPr sz="1809" i="1" spc="44" dirty="0">
                <a:latin typeface="Times New Roman"/>
                <a:cs typeface="Times New Roman"/>
              </a:rPr>
              <a:t>SK</a:t>
            </a:r>
            <a:r>
              <a:rPr sz="1588" spc="66" baseline="41666" dirty="0">
                <a:latin typeface="Times New Roman"/>
                <a:cs typeface="Times New Roman"/>
              </a:rPr>
              <a:t>1/ </a:t>
            </a:r>
            <a:r>
              <a:rPr sz="1588" spc="-13" baseline="41666" dirty="0">
                <a:latin typeface="Times New Roman"/>
                <a:cs typeface="Times New Roman"/>
              </a:rPr>
              <a:t>3</a:t>
            </a:r>
            <a:r>
              <a:rPr sz="1809" i="1" spc="-9" dirty="0">
                <a:latin typeface="Times New Roman"/>
                <a:cs typeface="Times New Roman"/>
              </a:rPr>
              <a:t>t</a:t>
            </a:r>
            <a:r>
              <a:rPr sz="1809" i="1" spc="-313" dirty="0">
                <a:latin typeface="Times New Roman"/>
                <a:cs typeface="Times New Roman"/>
              </a:rPr>
              <a:t> </a:t>
            </a:r>
            <a:r>
              <a:rPr sz="1588" spc="-6" baseline="41666" dirty="0">
                <a:latin typeface="Times New Roman"/>
                <a:cs typeface="Times New Roman"/>
              </a:rPr>
              <a:t>4 / 3</a:t>
            </a:r>
            <a:endParaRPr sz="1588" baseline="41666">
              <a:latin typeface="Times New Roman"/>
              <a:cs typeface="Times New Roman"/>
            </a:endParaRPr>
          </a:p>
        </p:txBody>
      </p:sp>
      <p:sp>
        <p:nvSpPr>
          <p:cNvPr id="14" name="object 14"/>
          <p:cNvSpPr txBox="1"/>
          <p:nvPr/>
        </p:nvSpPr>
        <p:spPr>
          <a:xfrm>
            <a:off x="4180684" y="2217185"/>
            <a:ext cx="89647" cy="173743"/>
          </a:xfrm>
          <a:prstGeom prst="rect">
            <a:avLst/>
          </a:prstGeom>
        </p:spPr>
        <p:txBody>
          <a:bodyPr vert="horz" wrap="square" lIns="0" tIns="10646" rIns="0" bIns="0" rtlCol="0">
            <a:spAutoFit/>
          </a:bodyPr>
          <a:lstStyle/>
          <a:p>
            <a:pPr marL="11206">
              <a:spcBef>
                <a:spcPts val="84"/>
              </a:spcBef>
            </a:pPr>
            <a:r>
              <a:rPr sz="1059" i="1" spc="-4" dirty="0">
                <a:latin typeface="Times New Roman"/>
                <a:cs typeface="Times New Roman"/>
              </a:rPr>
              <a:t>d</a:t>
            </a:r>
            <a:endParaRPr sz="1059">
              <a:latin typeface="Times New Roman"/>
              <a:cs typeface="Times New Roman"/>
            </a:endParaRPr>
          </a:p>
        </p:txBody>
      </p:sp>
      <p:sp>
        <p:nvSpPr>
          <p:cNvPr id="15" name="object 15"/>
          <p:cNvSpPr txBox="1"/>
          <p:nvPr/>
        </p:nvSpPr>
        <p:spPr>
          <a:xfrm>
            <a:off x="2831049" y="2063465"/>
            <a:ext cx="1684804" cy="289725"/>
          </a:xfrm>
          <a:prstGeom prst="rect">
            <a:avLst/>
          </a:prstGeom>
        </p:spPr>
        <p:txBody>
          <a:bodyPr vert="horz" wrap="square" lIns="0" tIns="11206" rIns="0" bIns="0" rtlCol="0">
            <a:spAutoFit/>
          </a:bodyPr>
          <a:lstStyle/>
          <a:p>
            <a:pPr marL="33619">
              <a:spcBef>
                <a:spcPts val="88"/>
              </a:spcBef>
            </a:pPr>
            <a:r>
              <a:rPr sz="1809" spc="18" dirty="0">
                <a:latin typeface="Times New Roman"/>
                <a:cs typeface="Times New Roman"/>
              </a:rPr>
              <a:t>(</a:t>
            </a:r>
            <a:r>
              <a:rPr sz="1809" i="1" spc="18" dirty="0">
                <a:latin typeface="Times New Roman"/>
                <a:cs typeface="Times New Roman"/>
              </a:rPr>
              <a:t>c</a:t>
            </a:r>
            <a:r>
              <a:rPr sz="1809" spc="18" dirty="0">
                <a:latin typeface="Times New Roman"/>
                <a:cs typeface="Times New Roman"/>
              </a:rPr>
              <a:t>)</a:t>
            </a:r>
            <a:r>
              <a:rPr sz="1809" spc="397" dirty="0">
                <a:latin typeface="Times New Roman"/>
                <a:cs typeface="Times New Roman"/>
              </a:rPr>
              <a:t> </a:t>
            </a:r>
            <a:r>
              <a:rPr sz="1809" i="1" dirty="0">
                <a:latin typeface="Times New Roman"/>
                <a:cs typeface="Times New Roman"/>
              </a:rPr>
              <a:t>C</a:t>
            </a:r>
            <a:r>
              <a:rPr sz="1809" i="1" spc="44" dirty="0">
                <a:latin typeface="Times New Roman"/>
                <a:cs typeface="Times New Roman"/>
              </a:rPr>
              <a:t> </a:t>
            </a:r>
            <a:r>
              <a:rPr sz="1809" dirty="0">
                <a:latin typeface="Symbol"/>
                <a:cs typeface="Symbol"/>
              </a:rPr>
              <a:t></a:t>
            </a:r>
            <a:r>
              <a:rPr sz="1809" spc="-13" dirty="0">
                <a:latin typeface="Times New Roman"/>
                <a:cs typeface="Times New Roman"/>
              </a:rPr>
              <a:t> </a:t>
            </a:r>
            <a:r>
              <a:rPr sz="1809" i="1" dirty="0">
                <a:latin typeface="Times New Roman"/>
                <a:cs typeface="Times New Roman"/>
              </a:rPr>
              <a:t>SK</a:t>
            </a:r>
            <a:r>
              <a:rPr sz="1809" i="1" spc="-300" dirty="0">
                <a:latin typeface="Times New Roman"/>
                <a:cs typeface="Times New Roman"/>
              </a:rPr>
              <a:t> </a:t>
            </a:r>
            <a:r>
              <a:rPr sz="1588" spc="19" baseline="41666" dirty="0">
                <a:latin typeface="Times New Roman"/>
                <a:cs typeface="Times New Roman"/>
              </a:rPr>
              <a:t>1/</a:t>
            </a:r>
            <a:r>
              <a:rPr sz="1588" spc="-205" baseline="41666" dirty="0">
                <a:latin typeface="Times New Roman"/>
                <a:cs typeface="Times New Roman"/>
              </a:rPr>
              <a:t> </a:t>
            </a:r>
            <a:r>
              <a:rPr sz="1588" spc="-13" baseline="41666" dirty="0">
                <a:latin typeface="Times New Roman"/>
                <a:cs typeface="Times New Roman"/>
              </a:rPr>
              <a:t>3</a:t>
            </a:r>
            <a:r>
              <a:rPr sz="1809" i="1" spc="-9" dirty="0">
                <a:latin typeface="Times New Roman"/>
                <a:cs typeface="Times New Roman"/>
              </a:rPr>
              <a:t>t</a:t>
            </a:r>
            <a:r>
              <a:rPr sz="1809" i="1" spc="-265" dirty="0">
                <a:latin typeface="Times New Roman"/>
                <a:cs typeface="Times New Roman"/>
              </a:rPr>
              <a:t> </a:t>
            </a:r>
            <a:r>
              <a:rPr sz="1588" spc="-13" baseline="41666" dirty="0">
                <a:latin typeface="Symbol"/>
                <a:cs typeface="Symbol"/>
              </a:rPr>
              <a:t></a:t>
            </a:r>
            <a:r>
              <a:rPr sz="1588" spc="-13" baseline="41666" dirty="0">
                <a:latin typeface="Times New Roman"/>
                <a:cs typeface="Times New Roman"/>
              </a:rPr>
              <a:t>4</a:t>
            </a:r>
            <a:r>
              <a:rPr sz="1588" spc="-224" baseline="41666" dirty="0">
                <a:latin typeface="Times New Roman"/>
                <a:cs typeface="Times New Roman"/>
              </a:rPr>
              <a:t> </a:t>
            </a:r>
            <a:r>
              <a:rPr sz="1588" spc="-6" baseline="41666" dirty="0">
                <a:latin typeface="Times New Roman"/>
                <a:cs typeface="Times New Roman"/>
              </a:rPr>
              <a:t>/</a:t>
            </a:r>
            <a:r>
              <a:rPr sz="1588" spc="-231" baseline="41666" dirty="0">
                <a:latin typeface="Times New Roman"/>
                <a:cs typeface="Times New Roman"/>
              </a:rPr>
              <a:t> </a:t>
            </a:r>
            <a:r>
              <a:rPr sz="1588" spc="-6" baseline="41666" dirty="0">
                <a:latin typeface="Times New Roman"/>
                <a:cs typeface="Times New Roman"/>
              </a:rPr>
              <a:t>3</a:t>
            </a:r>
            <a:endParaRPr sz="1588" baseline="41666">
              <a:latin typeface="Times New Roman"/>
              <a:cs typeface="Times New Roman"/>
            </a:endParaRPr>
          </a:p>
        </p:txBody>
      </p:sp>
      <p:sp>
        <p:nvSpPr>
          <p:cNvPr id="16" name="object 16"/>
          <p:cNvSpPr txBox="1"/>
          <p:nvPr/>
        </p:nvSpPr>
        <p:spPr>
          <a:xfrm>
            <a:off x="7967374" y="2217185"/>
            <a:ext cx="89647" cy="173743"/>
          </a:xfrm>
          <a:prstGeom prst="rect">
            <a:avLst/>
          </a:prstGeom>
        </p:spPr>
        <p:txBody>
          <a:bodyPr vert="horz" wrap="square" lIns="0" tIns="10646" rIns="0" bIns="0" rtlCol="0">
            <a:spAutoFit/>
          </a:bodyPr>
          <a:lstStyle/>
          <a:p>
            <a:pPr marL="11206">
              <a:spcBef>
                <a:spcPts val="84"/>
              </a:spcBef>
            </a:pPr>
            <a:r>
              <a:rPr sz="1059" i="1" spc="-4" dirty="0">
                <a:latin typeface="Times New Roman"/>
                <a:cs typeface="Times New Roman"/>
              </a:rPr>
              <a:t>d</a:t>
            </a:r>
            <a:endParaRPr sz="1059">
              <a:latin typeface="Times New Roman"/>
              <a:cs typeface="Times New Roman"/>
            </a:endParaRPr>
          </a:p>
        </p:txBody>
      </p:sp>
      <p:sp>
        <p:nvSpPr>
          <p:cNvPr id="17" name="object 17"/>
          <p:cNvSpPr txBox="1"/>
          <p:nvPr/>
        </p:nvSpPr>
        <p:spPr>
          <a:xfrm>
            <a:off x="6494025" y="2063465"/>
            <a:ext cx="1737472" cy="289725"/>
          </a:xfrm>
          <a:prstGeom prst="rect">
            <a:avLst/>
          </a:prstGeom>
        </p:spPr>
        <p:txBody>
          <a:bodyPr vert="horz" wrap="square" lIns="0" tIns="11206" rIns="0" bIns="0" rtlCol="0">
            <a:spAutoFit/>
          </a:bodyPr>
          <a:lstStyle/>
          <a:p>
            <a:pPr marL="33619">
              <a:spcBef>
                <a:spcPts val="88"/>
              </a:spcBef>
            </a:pPr>
            <a:r>
              <a:rPr sz="1809" spc="26" dirty="0">
                <a:latin typeface="Times New Roman"/>
                <a:cs typeface="Times New Roman"/>
              </a:rPr>
              <a:t>(</a:t>
            </a:r>
            <a:r>
              <a:rPr sz="1809" i="1" spc="26" dirty="0">
                <a:latin typeface="Times New Roman"/>
                <a:cs typeface="Times New Roman"/>
              </a:rPr>
              <a:t>d</a:t>
            </a:r>
            <a:r>
              <a:rPr sz="1809" i="1" spc="-265" dirty="0">
                <a:latin typeface="Times New Roman"/>
                <a:cs typeface="Times New Roman"/>
              </a:rPr>
              <a:t> </a:t>
            </a:r>
            <a:r>
              <a:rPr sz="1809" dirty="0">
                <a:latin typeface="Times New Roman"/>
                <a:cs typeface="Times New Roman"/>
              </a:rPr>
              <a:t>)</a:t>
            </a:r>
            <a:r>
              <a:rPr sz="1809" spc="388" dirty="0">
                <a:latin typeface="Times New Roman"/>
                <a:cs typeface="Times New Roman"/>
              </a:rPr>
              <a:t> </a:t>
            </a:r>
            <a:r>
              <a:rPr sz="1809" i="1" dirty="0">
                <a:latin typeface="Times New Roman"/>
                <a:cs typeface="Times New Roman"/>
              </a:rPr>
              <a:t>C</a:t>
            </a:r>
            <a:r>
              <a:rPr sz="1809" i="1" spc="53" dirty="0">
                <a:latin typeface="Times New Roman"/>
                <a:cs typeface="Times New Roman"/>
              </a:rPr>
              <a:t> </a:t>
            </a:r>
            <a:r>
              <a:rPr sz="1809" dirty="0">
                <a:latin typeface="Symbol"/>
                <a:cs typeface="Symbol"/>
              </a:rPr>
              <a:t></a:t>
            </a:r>
            <a:r>
              <a:rPr sz="1809" spc="-18" dirty="0">
                <a:latin typeface="Times New Roman"/>
                <a:cs typeface="Times New Roman"/>
              </a:rPr>
              <a:t> </a:t>
            </a:r>
            <a:r>
              <a:rPr sz="1809" i="1" dirty="0">
                <a:latin typeface="Times New Roman"/>
                <a:cs typeface="Times New Roman"/>
              </a:rPr>
              <a:t>SK</a:t>
            </a:r>
            <a:r>
              <a:rPr sz="1809" i="1" spc="-185" dirty="0">
                <a:latin typeface="Times New Roman"/>
                <a:cs typeface="Times New Roman"/>
              </a:rPr>
              <a:t> </a:t>
            </a:r>
            <a:r>
              <a:rPr sz="1588" spc="6" baseline="41666" dirty="0">
                <a:latin typeface="Symbol"/>
                <a:cs typeface="Symbol"/>
              </a:rPr>
              <a:t></a:t>
            </a:r>
            <a:r>
              <a:rPr sz="1588" spc="6" baseline="41666" dirty="0">
                <a:latin typeface="Times New Roman"/>
                <a:cs typeface="Times New Roman"/>
              </a:rPr>
              <a:t>1/</a:t>
            </a:r>
            <a:r>
              <a:rPr sz="1588" spc="-205" baseline="41666" dirty="0">
                <a:latin typeface="Times New Roman"/>
                <a:cs typeface="Times New Roman"/>
              </a:rPr>
              <a:t> </a:t>
            </a:r>
            <a:r>
              <a:rPr sz="1588" baseline="41666" dirty="0">
                <a:latin typeface="Times New Roman"/>
                <a:cs typeface="Times New Roman"/>
              </a:rPr>
              <a:t>3</a:t>
            </a:r>
            <a:r>
              <a:rPr sz="1809" i="1" dirty="0">
                <a:latin typeface="Times New Roman"/>
                <a:cs typeface="Times New Roman"/>
              </a:rPr>
              <a:t>t</a:t>
            </a:r>
            <a:r>
              <a:rPr sz="1809" i="1" spc="-274" dirty="0">
                <a:latin typeface="Times New Roman"/>
                <a:cs typeface="Times New Roman"/>
              </a:rPr>
              <a:t> </a:t>
            </a:r>
            <a:r>
              <a:rPr sz="1588" spc="-6" baseline="41666" dirty="0">
                <a:latin typeface="Times New Roman"/>
                <a:cs typeface="Times New Roman"/>
              </a:rPr>
              <a:t>4</a:t>
            </a:r>
            <a:r>
              <a:rPr sz="1588" spc="-224" baseline="41666" dirty="0">
                <a:latin typeface="Times New Roman"/>
                <a:cs typeface="Times New Roman"/>
              </a:rPr>
              <a:t> </a:t>
            </a:r>
            <a:r>
              <a:rPr sz="1588" spc="-6" baseline="41666" dirty="0">
                <a:latin typeface="Times New Roman"/>
                <a:cs typeface="Times New Roman"/>
              </a:rPr>
              <a:t>/</a:t>
            </a:r>
            <a:r>
              <a:rPr sz="1588" spc="-212" baseline="41666" dirty="0">
                <a:latin typeface="Times New Roman"/>
                <a:cs typeface="Times New Roman"/>
              </a:rPr>
              <a:t> </a:t>
            </a:r>
            <a:r>
              <a:rPr sz="1588" spc="-6" baseline="41666" dirty="0">
                <a:latin typeface="Times New Roman"/>
                <a:cs typeface="Times New Roman"/>
              </a:rPr>
              <a:t>3</a:t>
            </a:r>
            <a:endParaRPr sz="1588" baseline="41666">
              <a:latin typeface="Times New Roman"/>
              <a:cs typeface="Times New Roman"/>
            </a:endParaRPr>
          </a:p>
        </p:txBody>
      </p:sp>
    </p:spTree>
    <p:extLst>
      <p:ext uri="{BB962C8B-B14F-4D97-AF65-F5344CB8AC3E}">
        <p14:creationId xmlns:p14="http://schemas.microsoft.com/office/powerpoint/2010/main" val="32733901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6126" y="378171"/>
            <a:ext cx="3702257"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7" y="1051918"/>
            <a:ext cx="7688916" cy="5074821"/>
          </a:xfrm>
          <a:prstGeom prst="rect">
            <a:avLst/>
          </a:prstGeom>
        </p:spPr>
        <p:txBody>
          <a:bodyPr vert="horz" wrap="square" lIns="0" tIns="169769" rIns="0" bIns="0" rtlCol="0">
            <a:spAutoFit/>
          </a:bodyPr>
          <a:lstStyle/>
          <a:p>
            <a:pPr marL="414640" lvl="1" indent="-403433">
              <a:spcBef>
                <a:spcPts val="1337"/>
              </a:spcBef>
              <a:buAutoNum type="arabicPeriod"/>
              <a:tabLst>
                <a:tab pos="414640" algn="l"/>
              </a:tabLst>
            </a:pPr>
            <a:r>
              <a:rPr sz="1941" spc="-4" dirty="0">
                <a:latin typeface="Times New Roman"/>
                <a:cs typeface="Times New Roman"/>
              </a:rPr>
              <a:t>What are </a:t>
            </a:r>
            <a:r>
              <a:rPr sz="1941" dirty="0">
                <a:latin typeface="Times New Roman"/>
                <a:cs typeface="Times New Roman"/>
              </a:rPr>
              <a:t>various </a:t>
            </a:r>
            <a:r>
              <a:rPr sz="1941" spc="-4" dirty="0">
                <a:latin typeface="Times New Roman"/>
                <a:cs typeface="Times New Roman"/>
              </a:rPr>
              <a:t>activities </a:t>
            </a:r>
            <a:r>
              <a:rPr sz="1941" dirty="0">
                <a:latin typeface="Times New Roman"/>
                <a:cs typeface="Times New Roman"/>
              </a:rPr>
              <a:t>during </a:t>
            </a:r>
            <a:r>
              <a:rPr sz="1941" spc="-4" dirty="0">
                <a:latin typeface="Times New Roman"/>
                <a:cs typeface="Times New Roman"/>
              </a:rPr>
              <a:t>software project </a:t>
            </a:r>
            <a:r>
              <a:rPr sz="1941" dirty="0">
                <a:latin typeface="Times New Roman"/>
                <a:cs typeface="Times New Roman"/>
              </a:rPr>
              <a:t>planning?</a:t>
            </a:r>
            <a:endParaRPr sz="1941">
              <a:latin typeface="Times New Roman"/>
              <a:cs typeface="Times New Roman"/>
            </a:endParaRPr>
          </a:p>
          <a:p>
            <a:pPr marL="414640" lvl="1" indent="-403433">
              <a:spcBef>
                <a:spcPts val="1249"/>
              </a:spcBef>
              <a:buAutoNum type="arabicPeriod"/>
              <a:tabLst>
                <a:tab pos="414640" algn="l"/>
              </a:tabLst>
            </a:pPr>
            <a:r>
              <a:rPr sz="1941" spc="-4" dirty="0">
                <a:latin typeface="Times New Roman"/>
                <a:cs typeface="Times New Roman"/>
              </a:rPr>
              <a:t>Describe any two software size estimation</a:t>
            </a:r>
            <a:r>
              <a:rPr sz="1941" spc="35" dirty="0">
                <a:latin typeface="Times New Roman"/>
                <a:cs typeface="Times New Roman"/>
              </a:rPr>
              <a:t> </a:t>
            </a:r>
            <a:r>
              <a:rPr sz="1941" spc="-4" dirty="0">
                <a:latin typeface="Times New Roman"/>
                <a:cs typeface="Times New Roman"/>
              </a:rPr>
              <a:t>techniques.</a:t>
            </a:r>
            <a:endParaRPr sz="1941">
              <a:latin typeface="Times New Roman"/>
              <a:cs typeface="Times New Roman"/>
            </a:endParaRPr>
          </a:p>
          <a:p>
            <a:pPr marL="414079" marR="5603" lvl="1" indent="-403433" algn="just">
              <a:lnSpc>
                <a:spcPct val="80000"/>
              </a:lnSpc>
              <a:spcBef>
                <a:spcPts val="1315"/>
              </a:spcBef>
              <a:buAutoNum type="arabicPeriod"/>
              <a:tabLst>
                <a:tab pos="414640" algn="l"/>
              </a:tabLst>
            </a:pPr>
            <a:r>
              <a:rPr sz="1941" spc="-4" dirty="0">
                <a:latin typeface="Times New Roman"/>
                <a:cs typeface="Times New Roman"/>
              </a:rPr>
              <a:t>A proposal is </a:t>
            </a:r>
            <a:r>
              <a:rPr sz="1941" spc="-9" dirty="0">
                <a:latin typeface="Times New Roman"/>
                <a:cs typeface="Times New Roman"/>
              </a:rPr>
              <a:t>made </a:t>
            </a:r>
            <a:r>
              <a:rPr sz="1941" spc="-4" dirty="0">
                <a:latin typeface="Times New Roman"/>
                <a:cs typeface="Times New Roman"/>
              </a:rPr>
              <a:t>to </a:t>
            </a:r>
            <a:r>
              <a:rPr sz="1941" dirty="0">
                <a:latin typeface="Times New Roman"/>
                <a:cs typeface="Times New Roman"/>
              </a:rPr>
              <a:t>count the </a:t>
            </a:r>
            <a:r>
              <a:rPr sz="1941" spc="-4" dirty="0">
                <a:latin typeface="Times New Roman"/>
                <a:cs typeface="Times New Roman"/>
              </a:rPr>
              <a:t>size </a:t>
            </a:r>
            <a:r>
              <a:rPr sz="1941" dirty="0">
                <a:latin typeface="Times New Roman"/>
                <a:cs typeface="Times New Roman"/>
              </a:rPr>
              <a:t>of </a:t>
            </a:r>
            <a:r>
              <a:rPr sz="1941" spc="-4" dirty="0">
                <a:latin typeface="Times New Roman"/>
                <a:cs typeface="Times New Roman"/>
              </a:rPr>
              <a:t>‘C’ programs </a:t>
            </a:r>
            <a:r>
              <a:rPr sz="1941" dirty="0">
                <a:latin typeface="Times New Roman"/>
                <a:cs typeface="Times New Roman"/>
              </a:rPr>
              <a:t>by </a:t>
            </a:r>
            <a:r>
              <a:rPr sz="1941" spc="-4" dirty="0">
                <a:latin typeface="Times New Roman"/>
                <a:cs typeface="Times New Roman"/>
              </a:rPr>
              <a:t>number </a:t>
            </a:r>
            <a:r>
              <a:rPr sz="1941" spc="4" dirty="0">
                <a:latin typeface="Times New Roman"/>
                <a:cs typeface="Times New Roman"/>
              </a:rPr>
              <a:t>of  </a:t>
            </a:r>
            <a:r>
              <a:rPr sz="1941" spc="-4" dirty="0">
                <a:latin typeface="Times New Roman"/>
                <a:cs typeface="Times New Roman"/>
              </a:rPr>
              <a:t>semicolons, except those occurring with literal strings. </a:t>
            </a:r>
            <a:r>
              <a:rPr sz="1941" spc="-9" dirty="0">
                <a:latin typeface="Times New Roman"/>
                <a:cs typeface="Times New Roman"/>
              </a:rPr>
              <a:t>Discuss </a:t>
            </a:r>
            <a:r>
              <a:rPr sz="1941" spc="-4" dirty="0">
                <a:latin typeface="Times New Roman"/>
                <a:cs typeface="Times New Roman"/>
              </a:rPr>
              <a:t>the  strengths and weaknesses to this size measure when compared with </a:t>
            </a:r>
            <a:r>
              <a:rPr sz="1941" dirty="0">
                <a:latin typeface="Times New Roman"/>
                <a:cs typeface="Times New Roman"/>
              </a:rPr>
              <a:t>the  </a:t>
            </a:r>
            <a:r>
              <a:rPr sz="1941" spc="-4" dirty="0">
                <a:latin typeface="Times New Roman"/>
                <a:cs typeface="Times New Roman"/>
              </a:rPr>
              <a:t>lines </a:t>
            </a:r>
            <a:r>
              <a:rPr sz="1941" dirty="0">
                <a:latin typeface="Times New Roman"/>
                <a:cs typeface="Times New Roman"/>
              </a:rPr>
              <a:t>of </a:t>
            </a:r>
            <a:r>
              <a:rPr sz="1941" spc="-4" dirty="0">
                <a:latin typeface="Times New Roman"/>
                <a:cs typeface="Times New Roman"/>
              </a:rPr>
              <a:t>code</a:t>
            </a:r>
            <a:r>
              <a:rPr sz="1941" spc="-18" dirty="0">
                <a:latin typeface="Times New Roman"/>
                <a:cs typeface="Times New Roman"/>
              </a:rPr>
              <a:t> </a:t>
            </a:r>
            <a:r>
              <a:rPr sz="1941" dirty="0">
                <a:latin typeface="Times New Roman"/>
                <a:cs typeface="Times New Roman"/>
              </a:rPr>
              <a:t>count.</a:t>
            </a:r>
            <a:endParaRPr sz="1941">
              <a:latin typeface="Times New Roman"/>
              <a:cs typeface="Times New Roman"/>
            </a:endParaRPr>
          </a:p>
          <a:p>
            <a:pPr marL="414079" marR="4483" lvl="1" indent="-403433" algn="just">
              <a:lnSpc>
                <a:spcPct val="80000"/>
              </a:lnSpc>
              <a:spcBef>
                <a:spcPts val="1068"/>
              </a:spcBef>
              <a:buAutoNum type="arabicPeriod"/>
              <a:tabLst>
                <a:tab pos="414640" algn="l"/>
              </a:tabLst>
            </a:pPr>
            <a:r>
              <a:rPr sz="1941" spc="-4" dirty="0">
                <a:latin typeface="Times New Roman"/>
                <a:cs typeface="Times New Roman"/>
              </a:rPr>
              <a:t>Design a </a:t>
            </a:r>
            <a:r>
              <a:rPr sz="1941" dirty="0">
                <a:latin typeface="Times New Roman"/>
                <a:cs typeface="Times New Roman"/>
              </a:rPr>
              <a:t>LOC </a:t>
            </a:r>
            <a:r>
              <a:rPr sz="1941" spc="-4" dirty="0">
                <a:latin typeface="Times New Roman"/>
                <a:cs typeface="Times New Roman"/>
              </a:rPr>
              <a:t>counter </a:t>
            </a:r>
            <a:r>
              <a:rPr sz="1941" dirty="0">
                <a:latin typeface="Times New Roman"/>
                <a:cs typeface="Times New Roman"/>
              </a:rPr>
              <a:t>for counting </a:t>
            </a:r>
            <a:r>
              <a:rPr sz="1941" spc="-9" dirty="0">
                <a:latin typeface="Times New Roman"/>
                <a:cs typeface="Times New Roman"/>
              </a:rPr>
              <a:t>LOC </a:t>
            </a:r>
            <a:r>
              <a:rPr sz="1941" spc="-4" dirty="0">
                <a:latin typeface="Times New Roman"/>
                <a:cs typeface="Times New Roman"/>
              </a:rPr>
              <a:t>automatically. Is it language  dependent? What are </a:t>
            </a:r>
            <a:r>
              <a:rPr sz="1941" dirty="0">
                <a:latin typeface="Times New Roman"/>
                <a:cs typeface="Times New Roman"/>
              </a:rPr>
              <a:t>the </a:t>
            </a:r>
            <a:r>
              <a:rPr sz="1941" spc="-4" dirty="0">
                <a:latin typeface="Times New Roman"/>
                <a:cs typeface="Times New Roman"/>
              </a:rPr>
              <a:t>limitations </a:t>
            </a:r>
            <a:r>
              <a:rPr sz="1941" dirty="0">
                <a:latin typeface="Times New Roman"/>
                <a:cs typeface="Times New Roman"/>
              </a:rPr>
              <a:t>of </a:t>
            </a:r>
            <a:r>
              <a:rPr sz="1941" spc="-4" dirty="0">
                <a:latin typeface="Times New Roman"/>
                <a:cs typeface="Times New Roman"/>
              </a:rPr>
              <a:t>such a</a:t>
            </a:r>
            <a:r>
              <a:rPr sz="1941" dirty="0">
                <a:latin typeface="Times New Roman"/>
                <a:cs typeface="Times New Roman"/>
              </a:rPr>
              <a:t> </a:t>
            </a:r>
            <a:r>
              <a:rPr sz="1941" spc="-4" dirty="0">
                <a:latin typeface="Times New Roman"/>
                <a:cs typeface="Times New Roman"/>
              </a:rPr>
              <a:t>counter?</a:t>
            </a:r>
            <a:endParaRPr sz="1941">
              <a:latin typeface="Times New Roman"/>
              <a:cs typeface="Times New Roman"/>
            </a:endParaRPr>
          </a:p>
          <a:p>
            <a:pPr marL="414079" marR="5043" lvl="1" indent="-403433">
              <a:lnSpc>
                <a:spcPct val="80000"/>
              </a:lnSpc>
              <a:spcBef>
                <a:spcPts val="1103"/>
              </a:spcBef>
              <a:buFont typeface="Times New Roman"/>
              <a:buAutoNum type="arabicPeriod"/>
              <a:tabLst>
                <a:tab pos="457224" algn="l"/>
                <a:tab pos="457785" algn="l"/>
                <a:tab pos="1496625" algn="l"/>
                <a:tab pos="1935359" algn="l"/>
                <a:tab pos="2895194" algn="l"/>
                <a:tab pos="3540687" algn="l"/>
                <a:tab pos="4210835" algn="l"/>
                <a:tab pos="4635560" algn="l"/>
                <a:tab pos="4881543" algn="l"/>
                <a:tab pos="5704659" algn="l"/>
                <a:tab pos="6278990" algn="l"/>
                <a:tab pos="6717164" algn="l"/>
              </a:tabLst>
            </a:pPr>
            <a:r>
              <a:rPr sz="1588" dirty="0"/>
              <a:t>	</a:t>
            </a:r>
            <a:r>
              <a:rPr sz="1941" spc="-9" dirty="0">
                <a:latin typeface="Times New Roman"/>
                <a:cs typeface="Times New Roman"/>
              </a:rPr>
              <a:t>C</a:t>
            </a:r>
            <a:r>
              <a:rPr sz="1941" dirty="0">
                <a:latin typeface="Times New Roman"/>
                <a:cs typeface="Times New Roman"/>
              </a:rPr>
              <a:t>o</a:t>
            </a:r>
            <a:r>
              <a:rPr sz="1941" spc="-22" dirty="0">
                <a:latin typeface="Times New Roman"/>
                <a:cs typeface="Times New Roman"/>
              </a:rPr>
              <a:t>m</a:t>
            </a:r>
            <a:r>
              <a:rPr sz="1941" dirty="0">
                <a:latin typeface="Times New Roman"/>
                <a:cs typeface="Times New Roman"/>
              </a:rPr>
              <a:t>pu</a:t>
            </a:r>
            <a:r>
              <a:rPr sz="1941" spc="-4" dirty="0">
                <a:latin typeface="Times New Roman"/>
                <a:cs typeface="Times New Roman"/>
              </a:rPr>
              <a:t>te</a:t>
            </a:r>
            <a:r>
              <a:rPr sz="1941" dirty="0">
                <a:latin typeface="Times New Roman"/>
                <a:cs typeface="Times New Roman"/>
              </a:rPr>
              <a:t>	</a:t>
            </a:r>
            <a:r>
              <a:rPr sz="1941" spc="-4" dirty="0">
                <a:latin typeface="Times New Roman"/>
                <a:cs typeface="Times New Roman"/>
              </a:rPr>
              <a:t>t</a:t>
            </a:r>
            <a:r>
              <a:rPr sz="1941" dirty="0">
                <a:latin typeface="Times New Roman"/>
                <a:cs typeface="Times New Roman"/>
              </a:rPr>
              <a:t>h</a:t>
            </a:r>
            <a:r>
              <a:rPr sz="1941" spc="-4" dirty="0">
                <a:latin typeface="Times New Roman"/>
                <a:cs typeface="Times New Roman"/>
              </a:rPr>
              <a:t>e</a:t>
            </a:r>
            <a:r>
              <a:rPr sz="1941" dirty="0">
                <a:latin typeface="Times New Roman"/>
                <a:cs typeface="Times New Roman"/>
              </a:rPr>
              <a:t>	</a:t>
            </a:r>
            <a:r>
              <a:rPr sz="1941" spc="-4" dirty="0">
                <a:latin typeface="Times New Roman"/>
                <a:cs typeface="Times New Roman"/>
              </a:rPr>
              <a:t>f</a:t>
            </a:r>
            <a:r>
              <a:rPr sz="1941" dirty="0">
                <a:latin typeface="Times New Roman"/>
                <a:cs typeface="Times New Roman"/>
              </a:rPr>
              <a:t>un</a:t>
            </a:r>
            <a:r>
              <a:rPr sz="1941" spc="-9" dirty="0">
                <a:latin typeface="Times New Roman"/>
                <a:cs typeface="Times New Roman"/>
              </a:rPr>
              <a:t>c</a:t>
            </a:r>
            <a:r>
              <a:rPr sz="1941" spc="-4" dirty="0">
                <a:latin typeface="Times New Roman"/>
                <a:cs typeface="Times New Roman"/>
              </a:rPr>
              <a:t>ti</a:t>
            </a:r>
            <a:r>
              <a:rPr sz="1941" dirty="0">
                <a:latin typeface="Times New Roman"/>
                <a:cs typeface="Times New Roman"/>
              </a:rPr>
              <a:t>o</a:t>
            </a:r>
            <a:r>
              <a:rPr sz="1941" spc="-4" dirty="0">
                <a:latin typeface="Times New Roman"/>
                <a:cs typeface="Times New Roman"/>
              </a:rPr>
              <a:t>n</a:t>
            </a:r>
            <a:r>
              <a:rPr sz="1941" dirty="0">
                <a:latin typeface="Times New Roman"/>
                <a:cs typeface="Times New Roman"/>
              </a:rPr>
              <a:t>	po</a:t>
            </a:r>
            <a:r>
              <a:rPr sz="1941" spc="-4" dirty="0">
                <a:latin typeface="Times New Roman"/>
                <a:cs typeface="Times New Roman"/>
              </a:rPr>
              <a:t>i</a:t>
            </a:r>
            <a:r>
              <a:rPr sz="1941" dirty="0">
                <a:latin typeface="Times New Roman"/>
                <a:cs typeface="Times New Roman"/>
              </a:rPr>
              <a:t>n</a:t>
            </a:r>
            <a:r>
              <a:rPr sz="1941" spc="-4" dirty="0">
                <a:latin typeface="Times New Roman"/>
                <a:cs typeface="Times New Roman"/>
              </a:rPr>
              <a:t>t</a:t>
            </a:r>
            <a:r>
              <a:rPr sz="1941" dirty="0">
                <a:latin typeface="Times New Roman"/>
                <a:cs typeface="Times New Roman"/>
              </a:rPr>
              <a:t>	v</a:t>
            </a:r>
            <a:r>
              <a:rPr sz="1941" spc="-9" dirty="0">
                <a:latin typeface="Times New Roman"/>
                <a:cs typeface="Times New Roman"/>
              </a:rPr>
              <a:t>a</a:t>
            </a:r>
            <a:r>
              <a:rPr sz="1941" spc="-4" dirty="0">
                <a:latin typeface="Times New Roman"/>
                <a:cs typeface="Times New Roman"/>
              </a:rPr>
              <a:t>l</a:t>
            </a:r>
            <a:r>
              <a:rPr sz="1941" spc="-13" dirty="0">
                <a:latin typeface="Times New Roman"/>
                <a:cs typeface="Times New Roman"/>
              </a:rPr>
              <a:t>u</a:t>
            </a:r>
            <a:r>
              <a:rPr sz="1941" spc="-4" dirty="0">
                <a:latin typeface="Times New Roman"/>
                <a:cs typeface="Times New Roman"/>
              </a:rPr>
              <a:t>e</a:t>
            </a:r>
            <a:r>
              <a:rPr sz="1941" dirty="0">
                <a:latin typeface="Times New Roman"/>
                <a:cs typeface="Times New Roman"/>
              </a:rPr>
              <a:t>	</a:t>
            </a:r>
            <a:r>
              <a:rPr sz="1941" spc="-4" dirty="0">
                <a:latin typeface="Times New Roman"/>
                <a:cs typeface="Times New Roman"/>
              </a:rPr>
              <a:t>f</a:t>
            </a:r>
            <a:r>
              <a:rPr sz="1941" dirty="0">
                <a:latin typeface="Times New Roman"/>
                <a:cs typeface="Times New Roman"/>
              </a:rPr>
              <a:t>o</a:t>
            </a:r>
            <a:r>
              <a:rPr sz="1941" spc="-4" dirty="0">
                <a:latin typeface="Times New Roman"/>
                <a:cs typeface="Times New Roman"/>
              </a:rPr>
              <a:t>r</a:t>
            </a:r>
            <a:r>
              <a:rPr sz="1941" dirty="0">
                <a:latin typeface="Times New Roman"/>
                <a:cs typeface="Times New Roman"/>
              </a:rPr>
              <a:t>	</a:t>
            </a:r>
            <a:r>
              <a:rPr sz="1941" spc="-4" dirty="0">
                <a:latin typeface="Times New Roman"/>
                <a:cs typeface="Times New Roman"/>
              </a:rPr>
              <a:t>a</a:t>
            </a:r>
            <a:r>
              <a:rPr sz="1941" dirty="0">
                <a:latin typeface="Times New Roman"/>
                <a:cs typeface="Times New Roman"/>
              </a:rPr>
              <a:t>	p</a:t>
            </a:r>
            <a:r>
              <a:rPr sz="1941" spc="-4" dirty="0">
                <a:latin typeface="Times New Roman"/>
                <a:cs typeface="Times New Roman"/>
              </a:rPr>
              <a:t>r</a:t>
            </a:r>
            <a:r>
              <a:rPr sz="1941" dirty="0">
                <a:latin typeface="Times New Roman"/>
                <a:cs typeface="Times New Roman"/>
              </a:rPr>
              <a:t>o</a:t>
            </a:r>
            <a:r>
              <a:rPr sz="1941" spc="4" dirty="0">
                <a:latin typeface="Times New Roman"/>
                <a:cs typeface="Times New Roman"/>
              </a:rPr>
              <a:t>j</a:t>
            </a:r>
            <a:r>
              <a:rPr sz="1941" spc="-9" dirty="0">
                <a:latin typeface="Times New Roman"/>
                <a:cs typeface="Times New Roman"/>
              </a:rPr>
              <a:t>ec</a:t>
            </a:r>
            <a:r>
              <a:rPr sz="1941" spc="-4" dirty="0">
                <a:latin typeface="Times New Roman"/>
                <a:cs typeface="Times New Roman"/>
              </a:rPr>
              <a:t>t</a:t>
            </a:r>
            <a:r>
              <a:rPr sz="1941" dirty="0">
                <a:latin typeface="Times New Roman"/>
                <a:cs typeface="Times New Roman"/>
              </a:rPr>
              <a:t>	</a:t>
            </a:r>
            <a:r>
              <a:rPr sz="1941" spc="-9" dirty="0">
                <a:latin typeface="Times New Roman"/>
                <a:cs typeface="Times New Roman"/>
              </a:rPr>
              <a:t>w</a:t>
            </a:r>
            <a:r>
              <a:rPr sz="1941" spc="-4" dirty="0">
                <a:latin typeface="Times New Roman"/>
                <a:cs typeface="Times New Roman"/>
              </a:rPr>
              <a:t>ith</a:t>
            </a:r>
            <a:r>
              <a:rPr sz="1941" dirty="0">
                <a:latin typeface="Times New Roman"/>
                <a:cs typeface="Times New Roman"/>
              </a:rPr>
              <a:t>	</a:t>
            </a:r>
            <a:r>
              <a:rPr sz="1941" spc="-4" dirty="0">
                <a:latin typeface="Times New Roman"/>
                <a:cs typeface="Times New Roman"/>
              </a:rPr>
              <a:t>t</a:t>
            </a:r>
            <a:r>
              <a:rPr sz="1941" dirty="0">
                <a:latin typeface="Times New Roman"/>
                <a:cs typeface="Times New Roman"/>
              </a:rPr>
              <a:t>h</a:t>
            </a:r>
            <a:r>
              <a:rPr sz="1941" spc="-4" dirty="0">
                <a:latin typeface="Times New Roman"/>
                <a:cs typeface="Times New Roman"/>
              </a:rPr>
              <a:t>e</a:t>
            </a:r>
            <a:r>
              <a:rPr sz="1941" dirty="0">
                <a:latin typeface="Times New Roman"/>
                <a:cs typeface="Times New Roman"/>
              </a:rPr>
              <a:t>	</a:t>
            </a:r>
            <a:r>
              <a:rPr sz="1941" spc="-4" dirty="0">
                <a:latin typeface="Times New Roman"/>
                <a:cs typeface="Times New Roman"/>
              </a:rPr>
              <a:t>f</a:t>
            </a:r>
            <a:r>
              <a:rPr sz="1941" dirty="0">
                <a:latin typeface="Times New Roman"/>
                <a:cs typeface="Times New Roman"/>
              </a:rPr>
              <a:t>o</a:t>
            </a:r>
            <a:r>
              <a:rPr sz="1941" spc="-4" dirty="0">
                <a:latin typeface="Times New Roman"/>
                <a:cs typeface="Times New Roman"/>
              </a:rPr>
              <a:t>ll</a:t>
            </a:r>
            <a:r>
              <a:rPr sz="1941" dirty="0">
                <a:latin typeface="Times New Roman"/>
                <a:cs typeface="Times New Roman"/>
              </a:rPr>
              <a:t>o</a:t>
            </a:r>
            <a:r>
              <a:rPr sz="1941" spc="-9" dirty="0">
                <a:latin typeface="Times New Roman"/>
                <a:cs typeface="Times New Roman"/>
              </a:rPr>
              <a:t>w</a:t>
            </a:r>
            <a:r>
              <a:rPr sz="1941" spc="-4" dirty="0">
                <a:latin typeface="Times New Roman"/>
                <a:cs typeface="Times New Roman"/>
              </a:rPr>
              <a:t>i</a:t>
            </a:r>
            <a:r>
              <a:rPr sz="1941" dirty="0">
                <a:latin typeface="Times New Roman"/>
                <a:cs typeface="Times New Roman"/>
              </a:rPr>
              <a:t>n</a:t>
            </a:r>
            <a:r>
              <a:rPr sz="1941" spc="-4" dirty="0">
                <a:latin typeface="Times New Roman"/>
                <a:cs typeface="Times New Roman"/>
              </a:rPr>
              <a:t>g  information domain</a:t>
            </a:r>
            <a:r>
              <a:rPr sz="1941" spc="9" dirty="0">
                <a:latin typeface="Times New Roman"/>
                <a:cs typeface="Times New Roman"/>
              </a:rPr>
              <a:t> </a:t>
            </a:r>
            <a:r>
              <a:rPr sz="1941" spc="-4" dirty="0">
                <a:latin typeface="Times New Roman"/>
                <a:cs typeface="Times New Roman"/>
              </a:rPr>
              <a:t>characteristics.</a:t>
            </a:r>
            <a:endParaRPr sz="1941">
              <a:latin typeface="Times New Roman"/>
              <a:cs typeface="Times New Roman"/>
            </a:endParaRPr>
          </a:p>
          <a:p>
            <a:pPr marL="414079" marR="4246696">
              <a:lnSpc>
                <a:spcPct val="99800"/>
              </a:lnSpc>
              <a:spcBef>
                <a:spcPts val="4"/>
              </a:spcBef>
            </a:pPr>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user </a:t>
            </a:r>
            <a:r>
              <a:rPr sz="1941" dirty="0">
                <a:latin typeface="Times New Roman"/>
                <a:cs typeface="Times New Roman"/>
              </a:rPr>
              <a:t>inputs </a:t>
            </a:r>
            <a:r>
              <a:rPr sz="1941" spc="-4" dirty="0">
                <a:latin typeface="Times New Roman"/>
                <a:cs typeface="Times New Roman"/>
              </a:rPr>
              <a:t>= </a:t>
            </a:r>
            <a:r>
              <a:rPr sz="1941" dirty="0">
                <a:latin typeface="Times New Roman"/>
                <a:cs typeface="Times New Roman"/>
              </a:rPr>
              <a:t>30  </a:t>
            </a:r>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user </a:t>
            </a:r>
            <a:r>
              <a:rPr sz="1941" dirty="0">
                <a:latin typeface="Times New Roman"/>
                <a:cs typeface="Times New Roman"/>
              </a:rPr>
              <a:t>outputs </a:t>
            </a:r>
            <a:r>
              <a:rPr sz="1941" spc="-4" dirty="0">
                <a:latin typeface="Times New Roman"/>
                <a:cs typeface="Times New Roman"/>
              </a:rPr>
              <a:t>= </a:t>
            </a:r>
            <a:r>
              <a:rPr sz="1941" spc="-9" dirty="0">
                <a:latin typeface="Times New Roman"/>
                <a:cs typeface="Times New Roman"/>
              </a:rPr>
              <a:t>42  </a:t>
            </a:r>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user enquiries = </a:t>
            </a:r>
            <a:r>
              <a:rPr sz="1941" dirty="0">
                <a:latin typeface="Times New Roman"/>
                <a:cs typeface="Times New Roman"/>
              </a:rPr>
              <a:t>08  </a:t>
            </a:r>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files =</a:t>
            </a:r>
            <a:r>
              <a:rPr sz="1941" spc="-13" dirty="0">
                <a:latin typeface="Times New Roman"/>
                <a:cs typeface="Times New Roman"/>
              </a:rPr>
              <a:t> </a:t>
            </a:r>
            <a:r>
              <a:rPr sz="1941" dirty="0">
                <a:latin typeface="Times New Roman"/>
                <a:cs typeface="Times New Roman"/>
              </a:rPr>
              <a:t>07</a:t>
            </a:r>
            <a:endParaRPr sz="1941">
              <a:latin typeface="Times New Roman"/>
              <a:cs typeface="Times New Roman"/>
            </a:endParaRPr>
          </a:p>
          <a:p>
            <a:pPr marL="414079"/>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external interfaces =</a:t>
            </a:r>
            <a:r>
              <a:rPr sz="1941" dirty="0">
                <a:latin typeface="Times New Roman"/>
                <a:cs typeface="Times New Roman"/>
              </a:rPr>
              <a:t> </a:t>
            </a:r>
            <a:r>
              <a:rPr sz="1941" spc="-4" dirty="0">
                <a:latin typeface="Times New Roman"/>
                <a:cs typeface="Times New Roman"/>
              </a:rPr>
              <a:t>6</a:t>
            </a:r>
            <a:endParaRPr sz="1941">
              <a:latin typeface="Times New Roman"/>
              <a:cs typeface="Times New Roman"/>
            </a:endParaRPr>
          </a:p>
          <a:p>
            <a:pPr marL="11206"/>
            <a:r>
              <a:rPr sz="1941" spc="-4" dirty="0">
                <a:latin typeface="Times New Roman"/>
                <a:cs typeface="Times New Roman"/>
              </a:rPr>
              <a:t>Assume that all complexity adjustment values are</a:t>
            </a:r>
            <a:r>
              <a:rPr sz="1941" spc="31" dirty="0">
                <a:latin typeface="Times New Roman"/>
                <a:cs typeface="Times New Roman"/>
              </a:rPr>
              <a:t> </a:t>
            </a:r>
            <a:r>
              <a:rPr sz="1941" spc="-4" dirty="0">
                <a:latin typeface="Times New Roman"/>
                <a:cs typeface="Times New Roman"/>
              </a:rPr>
              <a:t>moderate.</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200</a:t>
            </a:r>
            <a:endParaRPr sz="1235">
              <a:latin typeface="Arial"/>
              <a:cs typeface="Arial"/>
            </a:endParaRPr>
          </a:p>
        </p:txBody>
      </p:sp>
    </p:spTree>
    <p:extLst>
      <p:ext uri="{BB962C8B-B14F-4D97-AF65-F5344CB8AC3E}">
        <p14:creationId xmlns:p14="http://schemas.microsoft.com/office/powerpoint/2010/main" val="358167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840" y="566430"/>
            <a:ext cx="720235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602000" y="1886173"/>
            <a:ext cx="5843307" cy="771215"/>
          </a:xfrm>
          <a:prstGeom prst="rect">
            <a:avLst/>
          </a:prstGeom>
        </p:spPr>
        <p:txBody>
          <a:bodyPr vert="horz" wrap="square" lIns="0" tIns="10646" rIns="0" bIns="0" rtlCol="0">
            <a:spAutoFit/>
          </a:bodyPr>
          <a:lstStyle/>
          <a:p>
            <a:pPr marL="11206" marR="4483">
              <a:spcBef>
                <a:spcPts val="84"/>
              </a:spcBef>
              <a:tabLst>
                <a:tab pos="880828" algn="l"/>
                <a:tab pos="1269694" algn="l"/>
                <a:tab pos="1472531" algn="l"/>
                <a:tab pos="2050786" algn="l"/>
                <a:tab pos="2771923" algn="l"/>
                <a:tab pos="3108117" algn="l"/>
                <a:tab pos="3441510" algn="l"/>
                <a:tab pos="3578789" algn="l"/>
                <a:tab pos="4423198" algn="l"/>
                <a:tab pos="4995849" algn="l"/>
                <a:tab pos="5275450" algn="l"/>
              </a:tabLst>
            </a:pPr>
            <a:r>
              <a:rPr sz="2471" spc="-4" dirty="0">
                <a:solidFill>
                  <a:srgbClr val="650065"/>
                </a:solidFill>
                <a:latin typeface="Times New Roman"/>
                <a:cs typeface="Times New Roman"/>
              </a:rPr>
              <a:t>After	</a:t>
            </a:r>
            <a:r>
              <a:rPr sz="2471" dirty="0">
                <a:solidFill>
                  <a:srgbClr val="650065"/>
                </a:solidFill>
                <a:latin typeface="Times New Roman"/>
                <a:cs typeface="Times New Roman"/>
              </a:rPr>
              <a:t>the		</a:t>
            </a:r>
            <a:r>
              <a:rPr sz="2471" spc="-4" dirty="0">
                <a:solidFill>
                  <a:srgbClr val="650065"/>
                </a:solidFill>
                <a:latin typeface="Times New Roman"/>
                <a:cs typeface="Times New Roman"/>
              </a:rPr>
              <a:t>finalization	</a:t>
            </a:r>
            <a:r>
              <a:rPr sz="2471" dirty="0">
                <a:solidFill>
                  <a:srgbClr val="650065"/>
                </a:solidFill>
                <a:latin typeface="Times New Roman"/>
                <a:cs typeface="Times New Roman"/>
              </a:rPr>
              <a:t>of		</a:t>
            </a:r>
            <a:r>
              <a:rPr sz="2471" spc="-4" dirty="0">
                <a:solidFill>
                  <a:srgbClr val="650065"/>
                </a:solidFill>
                <a:latin typeface="Times New Roman"/>
                <a:cs typeface="Times New Roman"/>
              </a:rPr>
              <a:t>SRS,	we	would  </a:t>
            </a:r>
            <a:r>
              <a:rPr sz="2471" spc="-13" dirty="0">
                <a:solidFill>
                  <a:srgbClr val="650065"/>
                </a:solidFill>
                <a:latin typeface="Times New Roman"/>
                <a:cs typeface="Times New Roman"/>
              </a:rPr>
              <a:t>e</a:t>
            </a:r>
            <a:r>
              <a:rPr sz="2471" spc="-4" dirty="0">
                <a:solidFill>
                  <a:srgbClr val="650065"/>
                </a:solidFill>
                <a:latin typeface="Times New Roman"/>
                <a:cs typeface="Times New Roman"/>
              </a:rPr>
              <a:t>sti</a:t>
            </a:r>
            <a:r>
              <a:rPr sz="2471" spc="-22" dirty="0">
                <a:solidFill>
                  <a:srgbClr val="650065"/>
                </a:solidFill>
                <a:latin typeface="Times New Roman"/>
                <a:cs typeface="Times New Roman"/>
              </a:rPr>
              <a:t>m</a:t>
            </a:r>
            <a:r>
              <a:rPr sz="2471" spc="-13" dirty="0">
                <a:solidFill>
                  <a:srgbClr val="650065"/>
                </a:solidFill>
                <a:latin typeface="Times New Roman"/>
                <a:cs typeface="Times New Roman"/>
              </a:rPr>
              <a:t>a</a:t>
            </a:r>
            <a:r>
              <a:rPr sz="2471" spc="-4" dirty="0">
                <a:solidFill>
                  <a:srgbClr val="650065"/>
                </a:solidFill>
                <a:latin typeface="Times New Roman"/>
                <a:cs typeface="Times New Roman"/>
              </a:rPr>
              <a:t>te</a:t>
            </a:r>
            <a:r>
              <a:rPr sz="2471" dirty="0">
                <a:solidFill>
                  <a:srgbClr val="650065"/>
                </a:solidFill>
                <a:latin typeface="Times New Roman"/>
                <a:cs typeface="Times New Roman"/>
              </a:rPr>
              <a:t>	</a:t>
            </a:r>
            <a:r>
              <a:rPr sz="2471" spc="-4" dirty="0">
                <a:solidFill>
                  <a:srgbClr val="650065"/>
                </a:solidFill>
                <a:latin typeface="Times New Roman"/>
                <a:cs typeface="Times New Roman"/>
              </a:rPr>
              <a:t>si</a:t>
            </a:r>
            <a:r>
              <a:rPr sz="2471" spc="-13" dirty="0">
                <a:solidFill>
                  <a:srgbClr val="650065"/>
                </a:solidFill>
                <a:latin typeface="Times New Roman"/>
                <a:cs typeface="Times New Roman"/>
              </a:rPr>
              <a:t>ze</a:t>
            </a:r>
            <a:r>
              <a:rPr sz="2471" spc="-4" dirty="0">
                <a:solidFill>
                  <a:srgbClr val="650065"/>
                </a:solidFill>
                <a:latin typeface="Times New Roman"/>
                <a:cs typeface="Times New Roman"/>
              </a:rPr>
              <a:t>,</a:t>
            </a:r>
            <a:r>
              <a:rPr sz="2471" dirty="0">
                <a:solidFill>
                  <a:srgbClr val="650065"/>
                </a:solidFill>
                <a:latin typeface="Times New Roman"/>
                <a:cs typeface="Times New Roman"/>
              </a:rPr>
              <a:t>	</a:t>
            </a:r>
            <a:r>
              <a:rPr sz="2471" spc="-13" dirty="0">
                <a:solidFill>
                  <a:srgbClr val="650065"/>
                </a:solidFill>
                <a:latin typeface="Times New Roman"/>
                <a:cs typeface="Times New Roman"/>
              </a:rPr>
              <a:t>c</a:t>
            </a:r>
            <a:r>
              <a:rPr sz="2471" dirty="0">
                <a:solidFill>
                  <a:srgbClr val="650065"/>
                </a:solidFill>
                <a:latin typeface="Times New Roman"/>
                <a:cs typeface="Times New Roman"/>
              </a:rPr>
              <a:t>o</a:t>
            </a:r>
            <a:r>
              <a:rPr sz="2471" spc="-4" dirty="0">
                <a:solidFill>
                  <a:srgbClr val="650065"/>
                </a:solidFill>
                <a:latin typeface="Times New Roman"/>
                <a:cs typeface="Times New Roman"/>
              </a:rPr>
              <a:t>st</a:t>
            </a:r>
            <a:r>
              <a:rPr sz="2471" dirty="0">
                <a:solidFill>
                  <a:srgbClr val="650065"/>
                </a:solidFill>
                <a:latin typeface="Times New Roman"/>
                <a:cs typeface="Times New Roman"/>
              </a:rPr>
              <a:t>	</a:t>
            </a:r>
            <a:r>
              <a:rPr sz="2471" spc="-13" dirty="0">
                <a:solidFill>
                  <a:srgbClr val="650065"/>
                </a:solidFill>
                <a:latin typeface="Times New Roman"/>
                <a:cs typeface="Times New Roman"/>
              </a:rPr>
              <a:t>a</a:t>
            </a:r>
            <a:r>
              <a:rPr sz="2471" dirty="0">
                <a:solidFill>
                  <a:srgbClr val="650065"/>
                </a:solidFill>
                <a:latin typeface="Times New Roman"/>
                <a:cs typeface="Times New Roman"/>
              </a:rPr>
              <a:t>n</a:t>
            </a:r>
            <a:r>
              <a:rPr sz="2471" spc="-4" dirty="0">
                <a:solidFill>
                  <a:srgbClr val="650065"/>
                </a:solidFill>
                <a:latin typeface="Times New Roman"/>
                <a:cs typeface="Times New Roman"/>
              </a:rPr>
              <a:t>d</a:t>
            </a:r>
            <a:r>
              <a:rPr sz="2471" dirty="0">
                <a:solidFill>
                  <a:srgbClr val="650065"/>
                </a:solidFill>
                <a:latin typeface="Times New Roman"/>
                <a:cs typeface="Times New Roman"/>
              </a:rPr>
              <a:t>	d</a:t>
            </a:r>
            <a:r>
              <a:rPr sz="2471" spc="-13" dirty="0">
                <a:solidFill>
                  <a:srgbClr val="650065"/>
                </a:solidFill>
                <a:latin typeface="Times New Roman"/>
                <a:cs typeface="Times New Roman"/>
              </a:rPr>
              <a:t>e</a:t>
            </a:r>
            <a:r>
              <a:rPr sz="2471" dirty="0">
                <a:solidFill>
                  <a:srgbClr val="650065"/>
                </a:solidFill>
                <a:latin typeface="Times New Roman"/>
                <a:cs typeface="Times New Roman"/>
              </a:rPr>
              <a:t>v</a:t>
            </a:r>
            <a:r>
              <a:rPr sz="2471" spc="-13" dirty="0">
                <a:solidFill>
                  <a:srgbClr val="650065"/>
                </a:solidFill>
                <a:latin typeface="Times New Roman"/>
                <a:cs typeface="Times New Roman"/>
              </a:rPr>
              <a:t>e</a:t>
            </a:r>
            <a:r>
              <a:rPr sz="2471" spc="-4" dirty="0">
                <a:solidFill>
                  <a:srgbClr val="650065"/>
                </a:solidFill>
                <a:latin typeface="Times New Roman"/>
                <a:cs typeface="Times New Roman"/>
              </a:rPr>
              <a:t>l</a:t>
            </a:r>
            <a:r>
              <a:rPr sz="2471" dirty="0">
                <a:solidFill>
                  <a:srgbClr val="650065"/>
                </a:solidFill>
                <a:latin typeface="Times New Roman"/>
                <a:cs typeface="Times New Roman"/>
              </a:rPr>
              <a:t>op</a:t>
            </a:r>
            <a:r>
              <a:rPr sz="2471" spc="-22" dirty="0">
                <a:solidFill>
                  <a:srgbClr val="650065"/>
                </a:solidFill>
                <a:latin typeface="Times New Roman"/>
                <a:cs typeface="Times New Roman"/>
              </a:rPr>
              <a:t>m</a:t>
            </a:r>
            <a:r>
              <a:rPr sz="2471" spc="-13" dirty="0">
                <a:solidFill>
                  <a:srgbClr val="650065"/>
                </a:solidFill>
                <a:latin typeface="Times New Roman"/>
                <a:cs typeface="Times New Roman"/>
              </a:rPr>
              <a:t>e</a:t>
            </a:r>
            <a:r>
              <a:rPr sz="2471" dirty="0">
                <a:solidFill>
                  <a:srgbClr val="650065"/>
                </a:solidFill>
                <a:latin typeface="Times New Roman"/>
                <a:cs typeface="Times New Roman"/>
              </a:rPr>
              <a:t>n</a:t>
            </a:r>
            <a:r>
              <a:rPr sz="2471" spc="-4" dirty="0">
                <a:solidFill>
                  <a:srgbClr val="650065"/>
                </a:solidFill>
                <a:latin typeface="Times New Roman"/>
                <a:cs typeface="Times New Roman"/>
              </a:rPr>
              <a:t>t</a:t>
            </a:r>
            <a:r>
              <a:rPr sz="2471" dirty="0">
                <a:solidFill>
                  <a:srgbClr val="650065"/>
                </a:solidFill>
                <a:latin typeface="Times New Roman"/>
                <a:cs typeface="Times New Roman"/>
              </a:rPr>
              <a:t>	</a:t>
            </a:r>
            <a:r>
              <a:rPr sz="2471" spc="-4" dirty="0">
                <a:solidFill>
                  <a:srgbClr val="650065"/>
                </a:solidFill>
                <a:latin typeface="Times New Roman"/>
                <a:cs typeface="Times New Roman"/>
              </a:rPr>
              <a:t>ti</a:t>
            </a:r>
            <a:r>
              <a:rPr sz="2471" spc="-22" dirty="0">
                <a:solidFill>
                  <a:srgbClr val="650065"/>
                </a:solidFill>
                <a:latin typeface="Times New Roman"/>
                <a:cs typeface="Times New Roman"/>
              </a:rPr>
              <a:t>m</a:t>
            </a:r>
            <a:r>
              <a:rPr sz="2471" spc="-4" dirty="0">
                <a:solidFill>
                  <a:srgbClr val="650065"/>
                </a:solidFill>
                <a:latin typeface="Times New Roman"/>
                <a:cs typeface="Times New Roman"/>
              </a:rPr>
              <a:t>e</a:t>
            </a:r>
            <a:endParaRPr sz="2471">
              <a:latin typeface="Times New Roman"/>
              <a:cs typeface="Times New Roman"/>
            </a:endParaRPr>
          </a:p>
        </p:txBody>
      </p:sp>
      <p:sp>
        <p:nvSpPr>
          <p:cNvPr id="5" name="object 5"/>
          <p:cNvSpPr txBox="1"/>
          <p:nvPr/>
        </p:nvSpPr>
        <p:spPr>
          <a:xfrm>
            <a:off x="8579215" y="1886173"/>
            <a:ext cx="942975" cy="771215"/>
          </a:xfrm>
          <a:prstGeom prst="rect">
            <a:avLst/>
          </a:prstGeom>
        </p:spPr>
        <p:txBody>
          <a:bodyPr vert="horz" wrap="square" lIns="0" tIns="10646" rIns="0" bIns="0" rtlCol="0">
            <a:spAutoFit/>
          </a:bodyPr>
          <a:lstStyle/>
          <a:p>
            <a:pPr marL="68920" marR="4483" indent="-58274">
              <a:spcBef>
                <a:spcPts val="84"/>
              </a:spcBef>
              <a:tabLst>
                <a:tab pos="547437" algn="l"/>
                <a:tab pos="685837" algn="l"/>
              </a:tabLst>
            </a:pPr>
            <a:r>
              <a:rPr sz="2471" spc="-4" dirty="0">
                <a:solidFill>
                  <a:srgbClr val="650065"/>
                </a:solidFill>
                <a:latin typeface="Times New Roman"/>
                <a:cs typeface="Times New Roman"/>
              </a:rPr>
              <a:t>l</a:t>
            </a:r>
            <a:r>
              <a:rPr sz="2471" spc="-13" dirty="0">
                <a:solidFill>
                  <a:srgbClr val="650065"/>
                </a:solidFill>
                <a:latin typeface="Times New Roman"/>
                <a:cs typeface="Times New Roman"/>
              </a:rPr>
              <a:t>ik</a:t>
            </a:r>
            <a:r>
              <a:rPr sz="2471" spc="-4" dirty="0">
                <a:solidFill>
                  <a:srgbClr val="650065"/>
                </a:solidFill>
                <a:latin typeface="Times New Roman"/>
                <a:cs typeface="Times New Roman"/>
              </a:rPr>
              <a:t>e</a:t>
            </a:r>
            <a:r>
              <a:rPr sz="2471" dirty="0">
                <a:solidFill>
                  <a:srgbClr val="650065"/>
                </a:solidFill>
                <a:latin typeface="Times New Roman"/>
                <a:cs typeface="Times New Roman"/>
              </a:rPr>
              <a:t>		</a:t>
            </a:r>
            <a:r>
              <a:rPr sz="2471" spc="-4" dirty="0">
                <a:solidFill>
                  <a:srgbClr val="650065"/>
                </a:solidFill>
                <a:latin typeface="Times New Roman"/>
                <a:cs typeface="Times New Roman"/>
              </a:rPr>
              <a:t>to  </a:t>
            </a:r>
            <a:r>
              <a:rPr sz="2471" dirty="0">
                <a:solidFill>
                  <a:srgbClr val="650065"/>
                </a:solidFill>
                <a:latin typeface="Times New Roman"/>
                <a:cs typeface="Times New Roman"/>
              </a:rPr>
              <a:t>o</a:t>
            </a:r>
            <a:r>
              <a:rPr sz="2471" spc="-4" dirty="0">
                <a:solidFill>
                  <a:srgbClr val="650065"/>
                </a:solidFill>
                <a:latin typeface="Times New Roman"/>
                <a:cs typeface="Times New Roman"/>
              </a:rPr>
              <a:t>f</a:t>
            </a:r>
            <a:r>
              <a:rPr sz="2471" dirty="0">
                <a:solidFill>
                  <a:srgbClr val="650065"/>
                </a:solidFill>
                <a:latin typeface="Times New Roman"/>
                <a:cs typeface="Times New Roman"/>
              </a:rPr>
              <a:t>	</a:t>
            </a:r>
            <a:r>
              <a:rPr sz="2471" spc="-4" dirty="0">
                <a:solidFill>
                  <a:srgbClr val="650065"/>
                </a:solidFill>
                <a:latin typeface="Times New Roman"/>
                <a:cs typeface="Times New Roman"/>
              </a:rPr>
              <a:t>t</a:t>
            </a:r>
            <a:r>
              <a:rPr sz="2471" dirty="0">
                <a:solidFill>
                  <a:srgbClr val="650065"/>
                </a:solidFill>
                <a:latin typeface="Times New Roman"/>
                <a:cs typeface="Times New Roman"/>
              </a:rPr>
              <a:t>h</a:t>
            </a:r>
            <a:r>
              <a:rPr sz="2471" spc="-4" dirty="0">
                <a:solidFill>
                  <a:srgbClr val="650065"/>
                </a:solidFill>
                <a:latin typeface="Times New Roman"/>
                <a:cs typeface="Times New Roman"/>
              </a:rPr>
              <a:t>e</a:t>
            </a:r>
            <a:endParaRPr sz="2471">
              <a:latin typeface="Times New Roman"/>
              <a:cs typeface="Times New Roman"/>
            </a:endParaRPr>
          </a:p>
        </p:txBody>
      </p:sp>
      <p:sp>
        <p:nvSpPr>
          <p:cNvPr id="6" name="object 6"/>
          <p:cNvSpPr txBox="1"/>
          <p:nvPr/>
        </p:nvSpPr>
        <p:spPr>
          <a:xfrm>
            <a:off x="2602000" y="2639208"/>
            <a:ext cx="6920192" cy="1150880"/>
          </a:xfrm>
          <a:prstGeom prst="rect">
            <a:avLst/>
          </a:prstGeom>
        </p:spPr>
        <p:txBody>
          <a:bodyPr vert="horz" wrap="square" lIns="0" tIns="10085" rIns="0" bIns="0" rtlCol="0">
            <a:spAutoFit/>
          </a:bodyPr>
          <a:lstStyle/>
          <a:p>
            <a:pPr marL="11206" marR="4483" algn="just">
              <a:lnSpc>
                <a:spcPct val="100200"/>
              </a:lnSpc>
              <a:spcBef>
                <a:spcPts val="79"/>
              </a:spcBef>
            </a:pPr>
            <a:r>
              <a:rPr sz="2471" spc="-4" dirty="0">
                <a:solidFill>
                  <a:srgbClr val="650065"/>
                </a:solidFill>
                <a:latin typeface="Times New Roman"/>
                <a:cs typeface="Times New Roman"/>
              </a:rPr>
              <a:t>project. Also, in many </a:t>
            </a:r>
            <a:r>
              <a:rPr sz="2471" spc="-9" dirty="0">
                <a:solidFill>
                  <a:srgbClr val="650065"/>
                </a:solidFill>
                <a:latin typeface="Times New Roman"/>
                <a:cs typeface="Times New Roman"/>
              </a:rPr>
              <a:t>cases, customer </a:t>
            </a:r>
            <a:r>
              <a:rPr sz="2471" spc="-13" dirty="0">
                <a:solidFill>
                  <a:srgbClr val="650065"/>
                </a:solidFill>
                <a:latin typeface="Times New Roman"/>
                <a:cs typeface="Times New Roman"/>
              </a:rPr>
              <a:t>may </a:t>
            </a:r>
            <a:r>
              <a:rPr sz="2471" dirty="0">
                <a:solidFill>
                  <a:srgbClr val="650065"/>
                </a:solidFill>
                <a:latin typeface="Times New Roman"/>
                <a:cs typeface="Times New Roman"/>
              </a:rPr>
              <a:t>like </a:t>
            </a:r>
            <a:r>
              <a:rPr sz="2471" spc="-4" dirty="0">
                <a:solidFill>
                  <a:srgbClr val="650065"/>
                </a:solidFill>
                <a:latin typeface="Times New Roman"/>
                <a:cs typeface="Times New Roman"/>
              </a:rPr>
              <a:t>to  </a:t>
            </a:r>
            <a:r>
              <a:rPr sz="2471" dirty="0">
                <a:solidFill>
                  <a:srgbClr val="650065"/>
                </a:solidFill>
                <a:latin typeface="Times New Roman"/>
                <a:cs typeface="Times New Roman"/>
              </a:rPr>
              <a:t>know the </a:t>
            </a:r>
            <a:r>
              <a:rPr sz="2471" spc="-4" dirty="0">
                <a:solidFill>
                  <a:srgbClr val="650065"/>
                </a:solidFill>
                <a:latin typeface="Times New Roman"/>
                <a:cs typeface="Times New Roman"/>
              </a:rPr>
              <a:t>cost and </a:t>
            </a:r>
            <a:r>
              <a:rPr sz="2471" spc="-9" dirty="0">
                <a:solidFill>
                  <a:srgbClr val="650065"/>
                </a:solidFill>
                <a:latin typeface="Times New Roman"/>
                <a:cs typeface="Times New Roman"/>
              </a:rPr>
              <a:t>development </a:t>
            </a:r>
            <a:r>
              <a:rPr sz="2471" spc="-4" dirty="0">
                <a:solidFill>
                  <a:srgbClr val="650065"/>
                </a:solidFill>
                <a:latin typeface="Times New Roman"/>
                <a:cs typeface="Times New Roman"/>
              </a:rPr>
              <a:t>time </a:t>
            </a:r>
            <a:r>
              <a:rPr sz="2471" spc="-9" dirty="0">
                <a:solidFill>
                  <a:srgbClr val="650065"/>
                </a:solidFill>
                <a:latin typeface="Times New Roman"/>
                <a:cs typeface="Times New Roman"/>
              </a:rPr>
              <a:t>even </a:t>
            </a:r>
            <a:r>
              <a:rPr sz="2471" dirty="0">
                <a:solidFill>
                  <a:srgbClr val="650065"/>
                </a:solidFill>
                <a:latin typeface="Times New Roman"/>
                <a:cs typeface="Times New Roman"/>
              </a:rPr>
              <a:t>prior</a:t>
            </a:r>
            <a:r>
              <a:rPr sz="2471" spc="525" dirty="0">
                <a:solidFill>
                  <a:srgbClr val="650065"/>
                </a:solidFill>
                <a:latin typeface="Times New Roman"/>
                <a:cs typeface="Times New Roman"/>
              </a:rPr>
              <a:t> </a:t>
            </a:r>
            <a:r>
              <a:rPr sz="2471" spc="-4" dirty="0">
                <a:solidFill>
                  <a:srgbClr val="650065"/>
                </a:solidFill>
                <a:latin typeface="Times New Roman"/>
                <a:cs typeface="Times New Roman"/>
              </a:rPr>
              <a:t>to  finalization </a:t>
            </a:r>
            <a:r>
              <a:rPr sz="2471" dirty="0">
                <a:solidFill>
                  <a:srgbClr val="650065"/>
                </a:solidFill>
                <a:latin typeface="Times New Roman"/>
                <a:cs typeface="Times New Roman"/>
              </a:rPr>
              <a:t>of the</a:t>
            </a:r>
            <a:r>
              <a:rPr sz="2471" spc="-9" dirty="0">
                <a:solidFill>
                  <a:srgbClr val="650065"/>
                </a:solidFill>
                <a:latin typeface="Times New Roman"/>
                <a:cs typeface="Times New Roman"/>
              </a:rPr>
              <a:t> </a:t>
            </a:r>
            <a:r>
              <a:rPr sz="2471" spc="-4" dirty="0">
                <a:solidFill>
                  <a:srgbClr val="650065"/>
                </a:solidFill>
                <a:latin typeface="Times New Roman"/>
                <a:cs typeface="Times New Roman"/>
              </a:rPr>
              <a:t>SRS.</a:t>
            </a:r>
            <a:endParaRPr sz="2471">
              <a:latin typeface="Times New Roman"/>
              <a:cs typeface="Times New Roman"/>
            </a:endParaRPr>
          </a:p>
        </p:txBody>
      </p:sp>
    </p:spTree>
    <p:extLst>
      <p:ext uri="{BB962C8B-B14F-4D97-AF65-F5344CB8AC3E}">
        <p14:creationId xmlns:p14="http://schemas.microsoft.com/office/powerpoint/2010/main" val="907445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6676" y="2078466"/>
            <a:ext cx="7503459" cy="3342099"/>
          </a:xfrm>
          <a:prstGeom prst="rect">
            <a:avLst/>
          </a:prstGeom>
        </p:spPr>
        <p:txBody>
          <a:bodyPr vert="horz" wrap="square" lIns="0" tIns="11206" rIns="0" bIns="0" rtlCol="0">
            <a:spAutoFit/>
          </a:bodyPr>
          <a:lstStyle/>
          <a:p>
            <a:pPr marL="44266" marR="15689" algn="just">
              <a:lnSpc>
                <a:spcPct val="99900"/>
              </a:lnSpc>
              <a:spcBef>
                <a:spcPts val="88"/>
              </a:spcBef>
            </a:pPr>
            <a:r>
              <a:rPr sz="2118" spc="-4" dirty="0">
                <a:solidFill>
                  <a:srgbClr val="653200"/>
                </a:solidFill>
                <a:latin typeface="Times New Roman"/>
                <a:cs typeface="Times New Roman"/>
              </a:rPr>
              <a:t>Organizations that </a:t>
            </a:r>
            <a:r>
              <a:rPr sz="2118" dirty="0">
                <a:solidFill>
                  <a:srgbClr val="653200"/>
                </a:solidFill>
                <a:latin typeface="Times New Roman"/>
                <a:cs typeface="Times New Roman"/>
              </a:rPr>
              <a:t>use </a:t>
            </a:r>
            <a:r>
              <a:rPr sz="2118" spc="-4" dirty="0">
                <a:solidFill>
                  <a:srgbClr val="653200"/>
                </a:solidFill>
                <a:latin typeface="Times New Roman"/>
                <a:cs typeface="Times New Roman"/>
              </a:rPr>
              <a:t>function </a:t>
            </a:r>
            <a:r>
              <a:rPr sz="2118" spc="-9" dirty="0">
                <a:solidFill>
                  <a:srgbClr val="653200"/>
                </a:solidFill>
                <a:latin typeface="Times New Roman"/>
                <a:cs typeface="Times New Roman"/>
              </a:rPr>
              <a:t>point </a:t>
            </a:r>
            <a:r>
              <a:rPr sz="2118" spc="-4" dirty="0">
                <a:solidFill>
                  <a:srgbClr val="653200"/>
                </a:solidFill>
                <a:latin typeface="Times New Roman"/>
                <a:cs typeface="Times New Roman"/>
              </a:rPr>
              <a:t>methods develop </a:t>
            </a:r>
            <a:r>
              <a:rPr sz="2118" dirty="0">
                <a:solidFill>
                  <a:srgbClr val="653200"/>
                </a:solidFill>
                <a:latin typeface="Times New Roman"/>
                <a:cs typeface="Times New Roman"/>
              </a:rPr>
              <a:t>a </a:t>
            </a:r>
            <a:r>
              <a:rPr sz="2118" spc="-4" dirty="0">
                <a:solidFill>
                  <a:srgbClr val="653200"/>
                </a:solidFill>
                <a:latin typeface="Times New Roman"/>
                <a:cs typeface="Times New Roman"/>
              </a:rPr>
              <a:t>criterion </a:t>
            </a:r>
            <a:r>
              <a:rPr sz="2118" spc="-9" dirty="0">
                <a:solidFill>
                  <a:srgbClr val="653200"/>
                </a:solidFill>
                <a:latin typeface="Times New Roman"/>
                <a:cs typeface="Times New Roman"/>
              </a:rPr>
              <a:t>for  </a:t>
            </a:r>
            <a:r>
              <a:rPr sz="2118" spc="-4" dirty="0">
                <a:solidFill>
                  <a:srgbClr val="653200"/>
                </a:solidFill>
                <a:latin typeface="Times New Roman"/>
                <a:cs typeface="Times New Roman"/>
              </a:rPr>
              <a:t>determining whether </a:t>
            </a:r>
            <a:r>
              <a:rPr sz="2118" dirty="0">
                <a:solidFill>
                  <a:srgbClr val="653200"/>
                </a:solidFill>
                <a:latin typeface="Times New Roman"/>
                <a:cs typeface="Times New Roman"/>
              </a:rPr>
              <a:t>a </a:t>
            </a:r>
            <a:r>
              <a:rPr sz="2118" spc="-4" dirty="0">
                <a:solidFill>
                  <a:srgbClr val="653200"/>
                </a:solidFill>
                <a:latin typeface="Times New Roman"/>
                <a:cs typeface="Times New Roman"/>
              </a:rPr>
              <a:t>particular entry </a:t>
            </a:r>
            <a:r>
              <a:rPr sz="2118" dirty="0">
                <a:solidFill>
                  <a:srgbClr val="653200"/>
                </a:solidFill>
                <a:latin typeface="Times New Roman"/>
                <a:cs typeface="Times New Roman"/>
              </a:rPr>
              <a:t>is </a:t>
            </a:r>
            <a:r>
              <a:rPr sz="2118" spc="-4" dirty="0">
                <a:solidFill>
                  <a:srgbClr val="653200"/>
                </a:solidFill>
                <a:latin typeface="Times New Roman"/>
                <a:cs typeface="Times New Roman"/>
              </a:rPr>
              <a:t>Low, Average </a:t>
            </a:r>
            <a:r>
              <a:rPr sz="2118" spc="-9" dirty="0">
                <a:solidFill>
                  <a:srgbClr val="653200"/>
                </a:solidFill>
                <a:latin typeface="Times New Roman"/>
                <a:cs typeface="Times New Roman"/>
              </a:rPr>
              <a:t>or </a:t>
            </a:r>
            <a:r>
              <a:rPr sz="2118" spc="-4" dirty="0">
                <a:solidFill>
                  <a:srgbClr val="653200"/>
                </a:solidFill>
                <a:latin typeface="Times New Roman"/>
                <a:cs typeface="Times New Roman"/>
              </a:rPr>
              <a:t>High. </a:t>
            </a:r>
            <a:r>
              <a:rPr sz="2118" spc="521" dirty="0">
                <a:solidFill>
                  <a:srgbClr val="653200"/>
                </a:solidFill>
                <a:latin typeface="Times New Roman"/>
                <a:cs typeface="Times New Roman"/>
              </a:rPr>
              <a:t> </a:t>
            </a:r>
            <a:r>
              <a:rPr sz="2118" spc="-4" dirty="0">
                <a:solidFill>
                  <a:srgbClr val="653200"/>
                </a:solidFill>
                <a:latin typeface="Times New Roman"/>
                <a:cs typeface="Times New Roman"/>
              </a:rPr>
              <a:t>Nonetheless, the determination </a:t>
            </a:r>
            <a:r>
              <a:rPr sz="2118" dirty="0">
                <a:solidFill>
                  <a:srgbClr val="653200"/>
                </a:solidFill>
                <a:latin typeface="Times New Roman"/>
                <a:cs typeface="Times New Roman"/>
              </a:rPr>
              <a:t>of </a:t>
            </a:r>
            <a:r>
              <a:rPr sz="2118" spc="-4" dirty="0">
                <a:solidFill>
                  <a:srgbClr val="653200"/>
                </a:solidFill>
                <a:latin typeface="Times New Roman"/>
                <a:cs typeface="Times New Roman"/>
              </a:rPr>
              <a:t>complexity </a:t>
            </a:r>
            <a:r>
              <a:rPr sz="2118" dirty="0">
                <a:solidFill>
                  <a:srgbClr val="653200"/>
                </a:solidFill>
                <a:latin typeface="Times New Roman"/>
                <a:cs typeface="Times New Roman"/>
              </a:rPr>
              <a:t>is </a:t>
            </a:r>
            <a:r>
              <a:rPr sz="2118" spc="-4" dirty="0">
                <a:solidFill>
                  <a:srgbClr val="653200"/>
                </a:solidFill>
                <a:latin typeface="Times New Roman"/>
                <a:cs typeface="Times New Roman"/>
              </a:rPr>
              <a:t>somewhat  subjective.</a:t>
            </a:r>
            <a:endParaRPr sz="2118" dirty="0">
              <a:latin typeface="Times New Roman"/>
              <a:cs typeface="Times New Roman"/>
            </a:endParaRPr>
          </a:p>
          <a:p>
            <a:pPr>
              <a:spcBef>
                <a:spcPts val="44"/>
              </a:spcBef>
            </a:pPr>
            <a:endParaRPr sz="1897" dirty="0">
              <a:latin typeface="Times New Roman"/>
              <a:cs typeface="Times New Roman"/>
            </a:endParaRPr>
          </a:p>
          <a:p>
            <a:pPr marR="174821" algn="ctr"/>
            <a:r>
              <a:rPr sz="2118" spc="-4" dirty="0">
                <a:latin typeface="Times New Roman"/>
                <a:cs typeface="Times New Roman"/>
              </a:rPr>
              <a:t>FP </a:t>
            </a:r>
            <a:r>
              <a:rPr sz="2118" dirty="0">
                <a:latin typeface="Times New Roman"/>
                <a:cs typeface="Times New Roman"/>
              </a:rPr>
              <a:t>= </a:t>
            </a:r>
            <a:r>
              <a:rPr sz="2118" spc="-4" dirty="0">
                <a:latin typeface="Times New Roman"/>
                <a:cs typeface="Times New Roman"/>
              </a:rPr>
              <a:t>UFP </a:t>
            </a:r>
            <a:r>
              <a:rPr sz="2118" dirty="0">
                <a:latin typeface="Times New Roman"/>
                <a:cs typeface="Times New Roman"/>
              </a:rPr>
              <a:t>* </a:t>
            </a:r>
            <a:r>
              <a:rPr sz="2118" spc="-4" dirty="0">
                <a:latin typeface="Times New Roman"/>
                <a:cs typeface="Times New Roman"/>
              </a:rPr>
              <a:t>CAF</a:t>
            </a:r>
            <a:endParaRPr sz="2118" dirty="0">
              <a:latin typeface="Times New Roman"/>
              <a:cs typeface="Times New Roman"/>
            </a:endParaRPr>
          </a:p>
          <a:p>
            <a:pPr>
              <a:spcBef>
                <a:spcPts val="35"/>
              </a:spcBef>
            </a:pPr>
            <a:endParaRPr sz="2824" dirty="0">
              <a:latin typeface="Times New Roman"/>
              <a:cs typeface="Times New Roman"/>
            </a:endParaRPr>
          </a:p>
          <a:p>
            <a:pPr marL="44826" algn="just">
              <a:lnSpc>
                <a:spcPts val="2537"/>
              </a:lnSpc>
            </a:pPr>
            <a:r>
              <a:rPr sz="2118" spc="-4" dirty="0">
                <a:solidFill>
                  <a:srgbClr val="0000CC"/>
                </a:solidFill>
                <a:latin typeface="Times New Roman"/>
                <a:cs typeface="Times New Roman"/>
              </a:rPr>
              <a:t>Where</a:t>
            </a:r>
            <a:r>
              <a:rPr sz="2118" spc="79" dirty="0">
                <a:solidFill>
                  <a:srgbClr val="0000CC"/>
                </a:solidFill>
                <a:latin typeface="Times New Roman"/>
                <a:cs typeface="Times New Roman"/>
              </a:rPr>
              <a:t> </a:t>
            </a:r>
            <a:r>
              <a:rPr sz="2118" spc="-4" dirty="0">
                <a:solidFill>
                  <a:srgbClr val="0000CC"/>
                </a:solidFill>
                <a:latin typeface="Times New Roman"/>
                <a:cs typeface="Times New Roman"/>
              </a:rPr>
              <a:t>CAF</a:t>
            </a:r>
            <a:r>
              <a:rPr sz="2118" spc="93" dirty="0">
                <a:solidFill>
                  <a:srgbClr val="0000CC"/>
                </a:solidFill>
                <a:latin typeface="Times New Roman"/>
                <a:cs typeface="Times New Roman"/>
              </a:rPr>
              <a:t> </a:t>
            </a:r>
            <a:r>
              <a:rPr sz="2118" dirty="0">
                <a:solidFill>
                  <a:srgbClr val="0000CC"/>
                </a:solidFill>
                <a:latin typeface="Times New Roman"/>
                <a:cs typeface="Times New Roman"/>
              </a:rPr>
              <a:t>is</a:t>
            </a:r>
            <a:r>
              <a:rPr sz="2118" spc="84" dirty="0">
                <a:solidFill>
                  <a:srgbClr val="0000CC"/>
                </a:solidFill>
                <a:latin typeface="Times New Roman"/>
                <a:cs typeface="Times New Roman"/>
              </a:rPr>
              <a:t> </a:t>
            </a:r>
            <a:r>
              <a:rPr sz="2118" spc="-4" dirty="0">
                <a:solidFill>
                  <a:srgbClr val="0000CC"/>
                </a:solidFill>
                <a:latin typeface="Times New Roman"/>
                <a:cs typeface="Times New Roman"/>
              </a:rPr>
              <a:t>complexity</a:t>
            </a:r>
            <a:r>
              <a:rPr sz="2118" spc="84" dirty="0">
                <a:solidFill>
                  <a:srgbClr val="0000CC"/>
                </a:solidFill>
                <a:latin typeface="Times New Roman"/>
                <a:cs typeface="Times New Roman"/>
              </a:rPr>
              <a:t> </a:t>
            </a:r>
            <a:r>
              <a:rPr sz="2118" spc="-4" dirty="0">
                <a:solidFill>
                  <a:srgbClr val="0000CC"/>
                </a:solidFill>
                <a:latin typeface="Times New Roman"/>
                <a:cs typeface="Times New Roman"/>
              </a:rPr>
              <a:t>adjustment</a:t>
            </a:r>
            <a:r>
              <a:rPr sz="2118" spc="88" dirty="0">
                <a:solidFill>
                  <a:srgbClr val="0000CC"/>
                </a:solidFill>
                <a:latin typeface="Times New Roman"/>
                <a:cs typeface="Times New Roman"/>
              </a:rPr>
              <a:t> </a:t>
            </a:r>
            <a:r>
              <a:rPr sz="2118" spc="-4" dirty="0">
                <a:solidFill>
                  <a:srgbClr val="0000CC"/>
                </a:solidFill>
                <a:latin typeface="Times New Roman"/>
                <a:cs typeface="Times New Roman"/>
              </a:rPr>
              <a:t>factor</a:t>
            </a:r>
            <a:r>
              <a:rPr sz="2118" spc="88" dirty="0">
                <a:solidFill>
                  <a:srgbClr val="0000CC"/>
                </a:solidFill>
                <a:latin typeface="Times New Roman"/>
                <a:cs typeface="Times New Roman"/>
              </a:rPr>
              <a:t> </a:t>
            </a:r>
            <a:r>
              <a:rPr sz="2118" spc="-4" dirty="0">
                <a:solidFill>
                  <a:srgbClr val="0000CC"/>
                </a:solidFill>
                <a:latin typeface="Times New Roman"/>
                <a:cs typeface="Times New Roman"/>
              </a:rPr>
              <a:t>and</a:t>
            </a:r>
            <a:r>
              <a:rPr sz="2118" spc="84" dirty="0">
                <a:solidFill>
                  <a:srgbClr val="0000CC"/>
                </a:solidFill>
                <a:latin typeface="Times New Roman"/>
                <a:cs typeface="Times New Roman"/>
              </a:rPr>
              <a:t> </a:t>
            </a:r>
            <a:r>
              <a:rPr sz="2118" dirty="0">
                <a:solidFill>
                  <a:srgbClr val="0000CC"/>
                </a:solidFill>
                <a:latin typeface="Times New Roman"/>
                <a:cs typeface="Times New Roman"/>
              </a:rPr>
              <a:t>is</a:t>
            </a:r>
            <a:r>
              <a:rPr sz="2118" spc="97" dirty="0">
                <a:solidFill>
                  <a:srgbClr val="0000CC"/>
                </a:solidFill>
                <a:latin typeface="Times New Roman"/>
                <a:cs typeface="Times New Roman"/>
              </a:rPr>
              <a:t> </a:t>
            </a:r>
            <a:r>
              <a:rPr sz="2118" spc="-4" dirty="0">
                <a:solidFill>
                  <a:srgbClr val="0000CC"/>
                </a:solidFill>
                <a:latin typeface="Times New Roman"/>
                <a:cs typeface="Times New Roman"/>
              </a:rPr>
              <a:t>equal</a:t>
            </a:r>
            <a:r>
              <a:rPr sz="2118" spc="93" dirty="0">
                <a:solidFill>
                  <a:srgbClr val="0000CC"/>
                </a:solidFill>
                <a:latin typeface="Times New Roman"/>
                <a:cs typeface="Times New Roman"/>
              </a:rPr>
              <a:t> </a:t>
            </a:r>
            <a:r>
              <a:rPr sz="2118" dirty="0">
                <a:solidFill>
                  <a:srgbClr val="0000CC"/>
                </a:solidFill>
                <a:latin typeface="Times New Roman"/>
                <a:cs typeface="Times New Roman"/>
              </a:rPr>
              <a:t>to</a:t>
            </a:r>
            <a:r>
              <a:rPr sz="2118" spc="84" dirty="0">
                <a:solidFill>
                  <a:srgbClr val="0000CC"/>
                </a:solidFill>
                <a:latin typeface="Times New Roman"/>
                <a:cs typeface="Times New Roman"/>
              </a:rPr>
              <a:t> </a:t>
            </a:r>
            <a:r>
              <a:rPr sz="2118" spc="-4" dirty="0">
                <a:solidFill>
                  <a:srgbClr val="0000CC"/>
                </a:solidFill>
                <a:latin typeface="Times New Roman"/>
                <a:cs typeface="Times New Roman"/>
              </a:rPr>
              <a:t>[0.65</a:t>
            </a:r>
            <a:r>
              <a:rPr sz="2118" spc="93" dirty="0">
                <a:solidFill>
                  <a:srgbClr val="0000CC"/>
                </a:solidFill>
                <a:latin typeface="Times New Roman"/>
                <a:cs typeface="Times New Roman"/>
              </a:rPr>
              <a:t> </a:t>
            </a:r>
            <a:r>
              <a:rPr sz="2118" dirty="0">
                <a:solidFill>
                  <a:srgbClr val="0000CC"/>
                </a:solidFill>
                <a:latin typeface="Times New Roman"/>
                <a:cs typeface="Times New Roman"/>
              </a:rPr>
              <a:t>+</a:t>
            </a:r>
            <a:endParaRPr sz="2118" dirty="0">
              <a:latin typeface="Times New Roman"/>
              <a:cs typeface="Times New Roman"/>
            </a:endParaRPr>
          </a:p>
          <a:p>
            <a:pPr marL="44826" marR="82928">
              <a:lnSpc>
                <a:spcPts val="2541"/>
              </a:lnSpc>
              <a:spcBef>
                <a:spcPts val="79"/>
              </a:spcBef>
            </a:pPr>
            <a:r>
              <a:rPr sz="2118" dirty="0">
                <a:solidFill>
                  <a:srgbClr val="0000CC"/>
                </a:solidFill>
                <a:latin typeface="Times New Roman"/>
                <a:cs typeface="Times New Roman"/>
              </a:rPr>
              <a:t>0.01 x </a:t>
            </a:r>
            <a:r>
              <a:rPr sz="2118" spc="-4" dirty="0">
                <a:solidFill>
                  <a:srgbClr val="0000CC"/>
                </a:solidFill>
                <a:latin typeface="Times New Roman"/>
                <a:cs typeface="Times New Roman"/>
              </a:rPr>
              <a:t>ΣF</a:t>
            </a:r>
            <a:r>
              <a:rPr sz="2118" spc="-6" baseline="-20833" dirty="0">
                <a:solidFill>
                  <a:srgbClr val="0000CC"/>
                </a:solidFill>
                <a:latin typeface="Times New Roman"/>
                <a:cs typeface="Times New Roman"/>
              </a:rPr>
              <a:t>i</a:t>
            </a:r>
            <a:r>
              <a:rPr sz="2118" spc="-4" dirty="0">
                <a:solidFill>
                  <a:srgbClr val="0000CC"/>
                </a:solidFill>
                <a:latin typeface="Times New Roman"/>
                <a:cs typeface="Times New Roman"/>
              </a:rPr>
              <a:t>]. The F</a:t>
            </a:r>
            <a:r>
              <a:rPr sz="2515" spc="-6" baseline="-20467" dirty="0">
                <a:solidFill>
                  <a:srgbClr val="0000CC"/>
                </a:solidFill>
                <a:latin typeface="Times New Roman"/>
                <a:cs typeface="Times New Roman"/>
              </a:rPr>
              <a:t>i </a:t>
            </a:r>
            <a:r>
              <a:rPr sz="2118" spc="-4" dirty="0">
                <a:solidFill>
                  <a:srgbClr val="0000CC"/>
                </a:solidFill>
                <a:latin typeface="Times New Roman"/>
                <a:cs typeface="Times New Roman"/>
              </a:rPr>
              <a:t>(</a:t>
            </a:r>
            <a:r>
              <a:rPr sz="2118" i="1" spc="-4" dirty="0">
                <a:solidFill>
                  <a:srgbClr val="0000CC"/>
                </a:solidFill>
                <a:latin typeface="Times New Roman"/>
                <a:cs typeface="Times New Roman"/>
              </a:rPr>
              <a:t>i</a:t>
            </a:r>
            <a:r>
              <a:rPr sz="2118" spc="-4" dirty="0">
                <a:solidFill>
                  <a:srgbClr val="0000CC"/>
                </a:solidFill>
                <a:latin typeface="Times New Roman"/>
                <a:cs typeface="Times New Roman"/>
              </a:rPr>
              <a:t>=1 </a:t>
            </a:r>
            <a:r>
              <a:rPr sz="2118" dirty="0">
                <a:solidFill>
                  <a:srgbClr val="0000CC"/>
                </a:solidFill>
                <a:latin typeface="Times New Roman"/>
                <a:cs typeface="Times New Roman"/>
              </a:rPr>
              <a:t>to </a:t>
            </a:r>
            <a:r>
              <a:rPr sz="2118" spc="-4" dirty="0">
                <a:solidFill>
                  <a:srgbClr val="0000CC"/>
                </a:solidFill>
                <a:latin typeface="Times New Roman"/>
                <a:cs typeface="Times New Roman"/>
              </a:rPr>
              <a:t>14) are the degree </a:t>
            </a:r>
            <a:r>
              <a:rPr sz="2118" spc="-9" dirty="0">
                <a:solidFill>
                  <a:srgbClr val="0000CC"/>
                </a:solidFill>
                <a:latin typeface="Times New Roman"/>
                <a:cs typeface="Times New Roman"/>
              </a:rPr>
              <a:t>of </a:t>
            </a:r>
            <a:r>
              <a:rPr sz="2118" spc="-4" dirty="0">
                <a:solidFill>
                  <a:srgbClr val="0000CC"/>
                </a:solidFill>
                <a:latin typeface="Times New Roman"/>
                <a:cs typeface="Times New Roman"/>
              </a:rPr>
              <a:t>influence </a:t>
            </a:r>
            <a:r>
              <a:rPr sz="2118" dirty="0">
                <a:solidFill>
                  <a:srgbClr val="0000CC"/>
                </a:solidFill>
                <a:latin typeface="Times New Roman"/>
                <a:cs typeface="Times New Roman"/>
              </a:rPr>
              <a:t>and </a:t>
            </a:r>
            <a:r>
              <a:rPr sz="2118" spc="-4" dirty="0">
                <a:solidFill>
                  <a:srgbClr val="0000CC"/>
                </a:solidFill>
                <a:latin typeface="Times New Roman"/>
                <a:cs typeface="Times New Roman"/>
              </a:rPr>
              <a:t>are  </a:t>
            </a:r>
            <a:r>
              <a:rPr sz="2118" dirty="0">
                <a:solidFill>
                  <a:srgbClr val="0000CC"/>
                </a:solidFill>
                <a:latin typeface="Times New Roman"/>
                <a:cs typeface="Times New Roman"/>
              </a:rPr>
              <a:t>based on </a:t>
            </a:r>
            <a:r>
              <a:rPr sz="2118" spc="-4" dirty="0">
                <a:solidFill>
                  <a:srgbClr val="0000CC"/>
                </a:solidFill>
                <a:latin typeface="Times New Roman"/>
                <a:cs typeface="Times New Roman"/>
              </a:rPr>
              <a:t>responses </a:t>
            </a:r>
            <a:r>
              <a:rPr sz="2118" dirty="0">
                <a:solidFill>
                  <a:srgbClr val="0000CC"/>
                </a:solidFill>
                <a:latin typeface="Times New Roman"/>
                <a:cs typeface="Times New Roman"/>
              </a:rPr>
              <a:t>to </a:t>
            </a:r>
            <a:r>
              <a:rPr sz="2118" spc="-4" dirty="0">
                <a:solidFill>
                  <a:srgbClr val="0000CC"/>
                </a:solidFill>
                <a:latin typeface="Times New Roman"/>
                <a:cs typeface="Times New Roman"/>
              </a:rPr>
              <a:t>questions noted </a:t>
            </a:r>
            <a:r>
              <a:rPr sz="2118" dirty="0">
                <a:solidFill>
                  <a:srgbClr val="0000CC"/>
                </a:solidFill>
                <a:latin typeface="Times New Roman"/>
                <a:cs typeface="Times New Roman"/>
              </a:rPr>
              <a:t>in </a:t>
            </a:r>
            <a:r>
              <a:rPr sz="2118" spc="-4" dirty="0">
                <a:solidFill>
                  <a:srgbClr val="0000CC"/>
                </a:solidFill>
                <a:latin typeface="Times New Roman"/>
                <a:cs typeface="Times New Roman"/>
              </a:rPr>
              <a:t>table</a:t>
            </a:r>
            <a:r>
              <a:rPr sz="2118" spc="-9" dirty="0">
                <a:solidFill>
                  <a:srgbClr val="0000CC"/>
                </a:solidFill>
                <a:latin typeface="Times New Roman"/>
                <a:cs typeface="Times New Roman"/>
              </a:rPr>
              <a:t> </a:t>
            </a:r>
            <a:r>
              <a:rPr sz="2118" dirty="0">
                <a:solidFill>
                  <a:srgbClr val="0000CC"/>
                </a:solidFill>
                <a:latin typeface="Times New Roman"/>
                <a:cs typeface="Times New Roman"/>
              </a:rPr>
              <a:t>3.</a:t>
            </a:r>
            <a:endParaRPr sz="2118" dirty="0">
              <a:latin typeface="Times New Roman"/>
              <a:cs typeface="Times New Roman"/>
            </a:endParaRPr>
          </a:p>
        </p:txBody>
      </p:sp>
      <p:sp>
        <p:nvSpPr>
          <p:cNvPr id="3" name="object 3"/>
          <p:cNvSpPr txBox="1">
            <a:spLocks noGrp="1"/>
          </p:cNvSpPr>
          <p:nvPr>
            <p:ph type="title"/>
          </p:nvPr>
        </p:nvSpPr>
        <p:spPr>
          <a:xfrm>
            <a:off x="1018903" y="566430"/>
            <a:ext cx="718928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6050762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5053" y="378171"/>
            <a:ext cx="4873330"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7284265" y="1278366"/>
            <a:ext cx="2653553" cy="309421"/>
          </a:xfrm>
          <a:prstGeom prst="rect">
            <a:avLst/>
          </a:prstGeom>
        </p:spPr>
        <p:txBody>
          <a:bodyPr vert="horz" wrap="square" lIns="0" tIns="10646" rIns="0" bIns="0" rtlCol="0">
            <a:spAutoFit/>
          </a:bodyPr>
          <a:lstStyle/>
          <a:p>
            <a:pPr marL="11206">
              <a:spcBef>
                <a:spcPts val="84"/>
              </a:spcBef>
              <a:tabLst>
                <a:tab pos="660622" algn="l"/>
                <a:tab pos="1200774" algn="l"/>
                <a:tab pos="1670326" algn="l"/>
              </a:tabLst>
            </a:pPr>
            <a:r>
              <a:rPr sz="1941" spc="-13" dirty="0">
                <a:latin typeface="Times New Roman"/>
                <a:cs typeface="Times New Roman"/>
              </a:rPr>
              <a:t>Wh</a:t>
            </a:r>
            <a:r>
              <a:rPr sz="1941" spc="-4" dirty="0">
                <a:latin typeface="Times New Roman"/>
                <a:cs typeface="Times New Roman"/>
              </a:rPr>
              <a:t>y</a:t>
            </a:r>
            <a:r>
              <a:rPr sz="1941" dirty="0">
                <a:latin typeface="Times New Roman"/>
                <a:cs typeface="Times New Roman"/>
              </a:rPr>
              <a:t>	</a:t>
            </a:r>
            <a:r>
              <a:rPr sz="1941" spc="-4" dirty="0">
                <a:latin typeface="Times New Roman"/>
                <a:cs typeface="Times New Roman"/>
              </a:rPr>
              <a:t>FPs</a:t>
            </a:r>
            <a:r>
              <a:rPr sz="1941" dirty="0">
                <a:latin typeface="Times New Roman"/>
                <a:cs typeface="Times New Roman"/>
              </a:rPr>
              <a:t>	</a:t>
            </a:r>
            <a:r>
              <a:rPr sz="1941" spc="-9" dirty="0">
                <a:latin typeface="Times New Roman"/>
                <a:cs typeface="Times New Roman"/>
              </a:rPr>
              <a:t>a</a:t>
            </a:r>
            <a:r>
              <a:rPr sz="1941" spc="-4" dirty="0">
                <a:latin typeface="Times New Roman"/>
                <a:cs typeface="Times New Roman"/>
              </a:rPr>
              <a:t>re</a:t>
            </a:r>
            <a:r>
              <a:rPr sz="1941" dirty="0">
                <a:latin typeface="Times New Roman"/>
                <a:cs typeface="Times New Roman"/>
              </a:rPr>
              <a:t>	b</a:t>
            </a:r>
            <a:r>
              <a:rPr sz="1941" spc="-9" dirty="0">
                <a:latin typeface="Times New Roman"/>
                <a:cs typeface="Times New Roman"/>
              </a:rPr>
              <a:t>ec</a:t>
            </a:r>
            <a:r>
              <a:rPr sz="1941" spc="9" dirty="0">
                <a:latin typeface="Times New Roman"/>
                <a:cs typeface="Times New Roman"/>
              </a:rPr>
              <a:t>o</a:t>
            </a:r>
            <a:r>
              <a:rPr sz="1941" spc="-22" dirty="0">
                <a:latin typeface="Times New Roman"/>
                <a:cs typeface="Times New Roman"/>
              </a:rPr>
              <a:t>m</a:t>
            </a:r>
            <a:r>
              <a:rPr sz="1941" spc="-4" dirty="0">
                <a:latin typeface="Times New Roman"/>
                <a:cs typeface="Times New Roman"/>
              </a:rPr>
              <a:t>i</a:t>
            </a:r>
            <a:r>
              <a:rPr sz="1941" dirty="0">
                <a:latin typeface="Times New Roman"/>
                <a:cs typeface="Times New Roman"/>
              </a:rPr>
              <a:t>n</a:t>
            </a:r>
            <a:r>
              <a:rPr sz="1941" spc="-4" dirty="0">
                <a:latin typeface="Times New Roman"/>
                <a:cs typeface="Times New Roman"/>
              </a:rPr>
              <a:t>g</a:t>
            </a:r>
            <a:endParaRPr sz="1941">
              <a:latin typeface="Times New Roman"/>
              <a:cs typeface="Times New Roman"/>
            </a:endParaRPr>
          </a:p>
        </p:txBody>
      </p:sp>
      <p:sp>
        <p:nvSpPr>
          <p:cNvPr id="7" name="object 7"/>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201</a:t>
            </a:r>
            <a:endParaRPr sz="1235">
              <a:latin typeface="Arial"/>
              <a:cs typeface="Arial"/>
            </a:endParaRPr>
          </a:p>
        </p:txBody>
      </p:sp>
      <p:sp>
        <p:nvSpPr>
          <p:cNvPr id="5" name="object 5"/>
          <p:cNvSpPr txBox="1"/>
          <p:nvPr/>
        </p:nvSpPr>
        <p:spPr>
          <a:xfrm>
            <a:off x="2252376" y="1278366"/>
            <a:ext cx="4883524" cy="547978"/>
          </a:xfrm>
          <a:prstGeom prst="rect">
            <a:avLst/>
          </a:prstGeom>
        </p:spPr>
        <p:txBody>
          <a:bodyPr vert="horz" wrap="square" lIns="0" tIns="69476" rIns="0" bIns="0" rtlCol="0">
            <a:spAutoFit/>
          </a:bodyPr>
          <a:lstStyle/>
          <a:p>
            <a:pPr marL="414079" marR="4483" indent="-403433">
              <a:lnSpc>
                <a:spcPct val="80000"/>
              </a:lnSpc>
              <a:spcBef>
                <a:spcPts val="547"/>
              </a:spcBef>
              <a:tabLst>
                <a:tab pos="490844" algn="l"/>
                <a:tab pos="1428266" algn="l"/>
                <a:tab pos="1900059" algn="l"/>
                <a:tab pos="2837481" algn="l"/>
                <a:tab pos="3214018" algn="l"/>
                <a:tab pos="4208033" algn="l"/>
              </a:tabLst>
            </a:pPr>
            <a:r>
              <a:rPr sz="1941" dirty="0">
                <a:latin typeface="Times New Roman"/>
                <a:cs typeface="Times New Roman"/>
              </a:rPr>
              <a:t>4</a:t>
            </a:r>
            <a:r>
              <a:rPr sz="1941" spc="-4" dirty="0">
                <a:latin typeface="Times New Roman"/>
                <a:cs typeface="Times New Roman"/>
              </a:rPr>
              <a:t>.6</a:t>
            </a:r>
            <a:r>
              <a:rPr sz="1941" dirty="0">
                <a:latin typeface="Times New Roman"/>
                <a:cs typeface="Times New Roman"/>
              </a:rPr>
              <a:t>		</a:t>
            </a:r>
            <a:r>
              <a:rPr sz="1941" spc="-4" dirty="0">
                <a:latin typeface="Times New Roman"/>
                <a:cs typeface="Times New Roman"/>
              </a:rPr>
              <a:t>E</a:t>
            </a:r>
            <a:r>
              <a:rPr sz="1941" dirty="0">
                <a:latin typeface="Times New Roman"/>
                <a:cs typeface="Times New Roman"/>
              </a:rPr>
              <a:t>xp</a:t>
            </a:r>
            <a:r>
              <a:rPr sz="1941" spc="-4" dirty="0">
                <a:latin typeface="Times New Roman"/>
                <a:cs typeface="Times New Roman"/>
              </a:rPr>
              <a:t>l</a:t>
            </a:r>
            <a:r>
              <a:rPr sz="1941" spc="-9" dirty="0">
                <a:latin typeface="Times New Roman"/>
                <a:cs typeface="Times New Roman"/>
              </a:rPr>
              <a:t>a</a:t>
            </a:r>
            <a:r>
              <a:rPr sz="1941" spc="-4" dirty="0">
                <a:latin typeface="Times New Roman"/>
                <a:cs typeface="Times New Roman"/>
              </a:rPr>
              <a:t>in</a:t>
            </a:r>
            <a:r>
              <a:rPr sz="1941" dirty="0">
                <a:latin typeface="Times New Roman"/>
                <a:cs typeface="Times New Roman"/>
              </a:rPr>
              <a:t>	</a:t>
            </a:r>
            <a:r>
              <a:rPr sz="1941" spc="-4" dirty="0">
                <a:latin typeface="Times New Roman"/>
                <a:cs typeface="Times New Roman"/>
              </a:rPr>
              <a:t>t</a:t>
            </a:r>
            <a:r>
              <a:rPr sz="1941" dirty="0">
                <a:latin typeface="Times New Roman"/>
                <a:cs typeface="Times New Roman"/>
              </a:rPr>
              <a:t>h</a:t>
            </a:r>
            <a:r>
              <a:rPr sz="1941" spc="-4" dirty="0">
                <a:latin typeface="Times New Roman"/>
                <a:cs typeface="Times New Roman"/>
              </a:rPr>
              <a:t>e</a:t>
            </a:r>
            <a:r>
              <a:rPr sz="1941" dirty="0">
                <a:latin typeface="Times New Roman"/>
                <a:cs typeface="Times New Roman"/>
              </a:rPr>
              <a:t>	</a:t>
            </a:r>
            <a:r>
              <a:rPr sz="1941" spc="-9" dirty="0">
                <a:latin typeface="Times New Roman"/>
                <a:cs typeface="Times New Roman"/>
              </a:rPr>
              <a:t>c</a:t>
            </a:r>
            <a:r>
              <a:rPr sz="1941" dirty="0">
                <a:latin typeface="Times New Roman"/>
                <a:cs typeface="Times New Roman"/>
              </a:rPr>
              <a:t>on</a:t>
            </a:r>
            <a:r>
              <a:rPr sz="1941" spc="-9" dirty="0">
                <a:latin typeface="Times New Roman"/>
                <a:cs typeface="Times New Roman"/>
              </a:rPr>
              <a:t>ce</a:t>
            </a:r>
            <a:r>
              <a:rPr sz="1941" dirty="0">
                <a:latin typeface="Times New Roman"/>
                <a:cs typeface="Times New Roman"/>
              </a:rPr>
              <a:t>p</a:t>
            </a:r>
            <a:r>
              <a:rPr sz="1941" spc="-4" dirty="0">
                <a:latin typeface="Times New Roman"/>
                <a:cs typeface="Times New Roman"/>
              </a:rPr>
              <a:t>t</a:t>
            </a:r>
            <a:r>
              <a:rPr sz="1941" dirty="0">
                <a:latin typeface="Times New Roman"/>
                <a:cs typeface="Times New Roman"/>
              </a:rPr>
              <a:t>	o</a:t>
            </a:r>
            <a:r>
              <a:rPr sz="1941" spc="-4" dirty="0">
                <a:latin typeface="Times New Roman"/>
                <a:cs typeface="Times New Roman"/>
              </a:rPr>
              <a:t>f</a:t>
            </a:r>
            <a:r>
              <a:rPr sz="1941" dirty="0">
                <a:latin typeface="Times New Roman"/>
                <a:cs typeface="Times New Roman"/>
              </a:rPr>
              <a:t>	</a:t>
            </a:r>
            <a:r>
              <a:rPr sz="1941" spc="-4" dirty="0">
                <a:latin typeface="Times New Roman"/>
                <a:cs typeface="Times New Roman"/>
              </a:rPr>
              <a:t>f</a:t>
            </a:r>
            <a:r>
              <a:rPr sz="1941" dirty="0">
                <a:latin typeface="Times New Roman"/>
                <a:cs typeface="Times New Roman"/>
              </a:rPr>
              <a:t>un</a:t>
            </a:r>
            <a:r>
              <a:rPr sz="1941" spc="-9" dirty="0">
                <a:latin typeface="Times New Roman"/>
                <a:cs typeface="Times New Roman"/>
              </a:rPr>
              <a:t>c</a:t>
            </a:r>
            <a:r>
              <a:rPr sz="1941" spc="-4" dirty="0">
                <a:latin typeface="Times New Roman"/>
                <a:cs typeface="Times New Roman"/>
              </a:rPr>
              <a:t>ti</a:t>
            </a:r>
            <a:r>
              <a:rPr sz="1941" dirty="0">
                <a:latin typeface="Times New Roman"/>
                <a:cs typeface="Times New Roman"/>
              </a:rPr>
              <a:t>o</a:t>
            </a:r>
            <a:r>
              <a:rPr sz="1941" spc="-4" dirty="0">
                <a:latin typeface="Times New Roman"/>
                <a:cs typeface="Times New Roman"/>
              </a:rPr>
              <a:t>n</a:t>
            </a:r>
            <a:r>
              <a:rPr sz="1941" dirty="0">
                <a:latin typeface="Times New Roman"/>
                <a:cs typeface="Times New Roman"/>
              </a:rPr>
              <a:t>	po</a:t>
            </a:r>
            <a:r>
              <a:rPr sz="1941" spc="-4" dirty="0">
                <a:latin typeface="Times New Roman"/>
                <a:cs typeface="Times New Roman"/>
              </a:rPr>
              <a:t>i</a:t>
            </a:r>
            <a:r>
              <a:rPr sz="1941" dirty="0">
                <a:latin typeface="Times New Roman"/>
                <a:cs typeface="Times New Roman"/>
              </a:rPr>
              <a:t>n</a:t>
            </a:r>
            <a:r>
              <a:rPr sz="1941" spc="-4" dirty="0">
                <a:latin typeface="Times New Roman"/>
                <a:cs typeface="Times New Roman"/>
              </a:rPr>
              <a:t>t</a:t>
            </a:r>
            <a:r>
              <a:rPr sz="1941" spc="-18" dirty="0">
                <a:latin typeface="Times New Roman"/>
                <a:cs typeface="Times New Roman"/>
              </a:rPr>
              <a:t>s</a:t>
            </a:r>
            <a:r>
              <a:rPr sz="1941" spc="-4" dirty="0">
                <a:latin typeface="Times New Roman"/>
                <a:cs typeface="Times New Roman"/>
              </a:rPr>
              <a:t>.  acceptable in</a:t>
            </a:r>
            <a:r>
              <a:rPr sz="1941" dirty="0">
                <a:latin typeface="Times New Roman"/>
                <a:cs typeface="Times New Roman"/>
              </a:rPr>
              <a:t> </a:t>
            </a:r>
            <a:r>
              <a:rPr sz="1941" spc="-4" dirty="0">
                <a:latin typeface="Times New Roman"/>
                <a:cs typeface="Times New Roman"/>
              </a:rPr>
              <a:t>industry?</a:t>
            </a:r>
            <a:endParaRPr sz="1941">
              <a:latin typeface="Times New Roman"/>
              <a:cs typeface="Times New Roman"/>
            </a:endParaRPr>
          </a:p>
        </p:txBody>
      </p:sp>
      <p:sp>
        <p:nvSpPr>
          <p:cNvPr id="6" name="object 6"/>
          <p:cNvSpPr txBox="1"/>
          <p:nvPr/>
        </p:nvSpPr>
        <p:spPr>
          <a:xfrm>
            <a:off x="2252377" y="2015265"/>
            <a:ext cx="7688916" cy="3501158"/>
          </a:xfrm>
          <a:prstGeom prst="rect">
            <a:avLst/>
          </a:prstGeom>
        </p:spPr>
        <p:txBody>
          <a:bodyPr vert="horz" wrap="square" lIns="0" tIns="69476" rIns="0" bIns="0" rtlCol="0">
            <a:spAutoFit/>
          </a:bodyPr>
          <a:lstStyle/>
          <a:p>
            <a:pPr marL="414079" marR="4483" lvl="1" indent="-403433" algn="just">
              <a:lnSpc>
                <a:spcPct val="80000"/>
              </a:lnSpc>
              <a:spcBef>
                <a:spcPts val="547"/>
              </a:spcBef>
              <a:buAutoNum type="arabicPeriod" startAt="7"/>
              <a:tabLst>
                <a:tab pos="416321" algn="l"/>
              </a:tabLst>
            </a:pPr>
            <a:r>
              <a:rPr sz="1941" spc="-4" dirty="0">
                <a:latin typeface="Times New Roman"/>
                <a:cs typeface="Times New Roman"/>
              </a:rPr>
              <a:t>What are </a:t>
            </a:r>
            <a:r>
              <a:rPr sz="1941" dirty="0">
                <a:latin typeface="Times New Roman"/>
                <a:cs typeface="Times New Roman"/>
              </a:rPr>
              <a:t>the </a:t>
            </a:r>
            <a:r>
              <a:rPr sz="1941" spc="-4" dirty="0">
                <a:latin typeface="Times New Roman"/>
                <a:cs typeface="Times New Roman"/>
              </a:rPr>
              <a:t>size metrics? How is function point metric advantageous  over LOC metric?</a:t>
            </a:r>
            <a:r>
              <a:rPr sz="1941" spc="22" dirty="0">
                <a:latin typeface="Times New Roman"/>
                <a:cs typeface="Times New Roman"/>
              </a:rPr>
              <a:t> </a:t>
            </a:r>
            <a:r>
              <a:rPr sz="1941" spc="-4" dirty="0">
                <a:latin typeface="Times New Roman"/>
                <a:cs typeface="Times New Roman"/>
              </a:rPr>
              <a:t>Explain.</a:t>
            </a:r>
            <a:endParaRPr sz="1941">
              <a:latin typeface="Times New Roman"/>
              <a:cs typeface="Times New Roman"/>
            </a:endParaRPr>
          </a:p>
          <a:p>
            <a:pPr lvl="1">
              <a:spcBef>
                <a:spcPts val="18"/>
              </a:spcBef>
              <a:buFont typeface="Times New Roman"/>
              <a:buAutoNum type="arabicPeriod" startAt="7"/>
            </a:pPr>
            <a:endParaRPr sz="1809">
              <a:latin typeface="Times New Roman"/>
              <a:cs typeface="Times New Roman"/>
            </a:endParaRPr>
          </a:p>
          <a:p>
            <a:pPr marL="414079" marR="6164" lvl="1" indent="-403433" algn="just">
              <a:lnSpc>
                <a:spcPct val="80000"/>
              </a:lnSpc>
              <a:buAutoNum type="arabicPeriod" startAt="7"/>
              <a:tabLst>
                <a:tab pos="414640" algn="l"/>
              </a:tabLst>
            </a:pPr>
            <a:r>
              <a:rPr sz="1941" spc="-4" dirty="0">
                <a:latin typeface="Times New Roman"/>
                <a:cs typeface="Times New Roman"/>
              </a:rPr>
              <a:t>Is it possible </a:t>
            </a:r>
            <a:r>
              <a:rPr sz="1941" spc="-9" dirty="0">
                <a:latin typeface="Times New Roman"/>
                <a:cs typeface="Times New Roman"/>
              </a:rPr>
              <a:t>to </a:t>
            </a:r>
            <a:r>
              <a:rPr sz="1941" spc="-4" dirty="0">
                <a:latin typeface="Times New Roman"/>
                <a:cs typeface="Times New Roman"/>
              </a:rPr>
              <a:t>estimate software size </a:t>
            </a:r>
            <a:r>
              <a:rPr sz="1941" dirty="0">
                <a:latin typeface="Times New Roman"/>
                <a:cs typeface="Times New Roman"/>
              </a:rPr>
              <a:t>before </a:t>
            </a:r>
            <a:r>
              <a:rPr sz="1941" spc="-4" dirty="0">
                <a:latin typeface="Times New Roman"/>
                <a:cs typeface="Times New Roman"/>
              </a:rPr>
              <a:t>coding? Justify </a:t>
            </a:r>
            <a:r>
              <a:rPr sz="1941" dirty="0">
                <a:latin typeface="Times New Roman"/>
                <a:cs typeface="Times New Roman"/>
              </a:rPr>
              <a:t>your </a:t>
            </a:r>
            <a:r>
              <a:rPr sz="1941" spc="-9" dirty="0">
                <a:latin typeface="Times New Roman"/>
                <a:cs typeface="Times New Roman"/>
              </a:rPr>
              <a:t>answer  </a:t>
            </a:r>
            <a:r>
              <a:rPr sz="1941" spc="-4" dirty="0">
                <a:latin typeface="Times New Roman"/>
                <a:cs typeface="Times New Roman"/>
              </a:rPr>
              <a:t>with suitable</a:t>
            </a:r>
            <a:r>
              <a:rPr sz="1941" spc="-9" dirty="0">
                <a:latin typeface="Times New Roman"/>
                <a:cs typeface="Times New Roman"/>
              </a:rPr>
              <a:t> </a:t>
            </a:r>
            <a:r>
              <a:rPr sz="1941" spc="-4" dirty="0">
                <a:latin typeface="Times New Roman"/>
                <a:cs typeface="Times New Roman"/>
              </a:rPr>
              <a:t>example.</a:t>
            </a:r>
            <a:endParaRPr sz="1941">
              <a:latin typeface="Times New Roman"/>
              <a:cs typeface="Times New Roman"/>
            </a:endParaRPr>
          </a:p>
          <a:p>
            <a:pPr lvl="1">
              <a:spcBef>
                <a:spcPts val="31"/>
              </a:spcBef>
              <a:buFont typeface="Times New Roman"/>
              <a:buAutoNum type="arabicPeriod" startAt="7"/>
            </a:pPr>
            <a:endParaRPr sz="1632">
              <a:latin typeface="Times New Roman"/>
              <a:cs typeface="Times New Roman"/>
            </a:endParaRPr>
          </a:p>
          <a:p>
            <a:pPr marL="382141" lvl="1" indent="-371495">
              <a:buAutoNum type="arabicPeriod" startAt="7"/>
              <a:tabLst>
                <a:tab pos="382701" algn="l"/>
              </a:tabLst>
            </a:pPr>
            <a:r>
              <a:rPr sz="1941" spc="-4" dirty="0">
                <a:latin typeface="Times New Roman"/>
                <a:cs typeface="Times New Roman"/>
              </a:rPr>
              <a:t>Describe </a:t>
            </a:r>
            <a:r>
              <a:rPr sz="1941" dirty="0">
                <a:latin typeface="Times New Roman"/>
                <a:cs typeface="Times New Roman"/>
              </a:rPr>
              <a:t>the </a:t>
            </a:r>
            <a:r>
              <a:rPr sz="1941" spc="-4" dirty="0">
                <a:latin typeface="Times New Roman"/>
                <a:cs typeface="Times New Roman"/>
              </a:rPr>
              <a:t>Albrecht’s function count method with a suitable</a:t>
            </a:r>
            <a:r>
              <a:rPr sz="1941" spc="57" dirty="0">
                <a:latin typeface="Times New Roman"/>
                <a:cs typeface="Times New Roman"/>
              </a:rPr>
              <a:t> </a:t>
            </a:r>
            <a:r>
              <a:rPr sz="1941" spc="-4" dirty="0">
                <a:latin typeface="Times New Roman"/>
                <a:cs typeface="Times New Roman"/>
              </a:rPr>
              <a:t>example.</a:t>
            </a:r>
            <a:endParaRPr sz="1941">
              <a:latin typeface="Times New Roman"/>
              <a:cs typeface="Times New Roman"/>
            </a:endParaRPr>
          </a:p>
          <a:p>
            <a:pPr lvl="1">
              <a:lnSpc>
                <a:spcPct val="100000"/>
              </a:lnSpc>
              <a:buFont typeface="Times New Roman"/>
              <a:buAutoNum type="arabicPeriod" startAt="7"/>
            </a:pPr>
            <a:endParaRPr sz="1941">
              <a:latin typeface="Times New Roman"/>
              <a:cs typeface="Times New Roman"/>
            </a:endParaRPr>
          </a:p>
          <a:p>
            <a:pPr marL="414079" marR="4483" lvl="1" indent="-403433" algn="just">
              <a:lnSpc>
                <a:spcPct val="80000"/>
              </a:lnSpc>
              <a:spcBef>
                <a:spcPts val="1156"/>
              </a:spcBef>
              <a:buAutoNum type="arabicPeriod" startAt="7"/>
              <a:tabLst>
                <a:tab pos="511576" algn="l"/>
              </a:tabLst>
            </a:pPr>
            <a:r>
              <a:rPr sz="1941" spc="-4" dirty="0">
                <a:latin typeface="Times New Roman"/>
                <a:cs typeface="Times New Roman"/>
              </a:rPr>
              <a:t>Compute </a:t>
            </a:r>
            <a:r>
              <a:rPr sz="1941" dirty="0">
                <a:latin typeface="Times New Roman"/>
                <a:cs typeface="Times New Roman"/>
              </a:rPr>
              <a:t>the </a:t>
            </a:r>
            <a:r>
              <a:rPr sz="1941" spc="-4" dirty="0">
                <a:latin typeface="Times New Roman"/>
                <a:cs typeface="Times New Roman"/>
              </a:rPr>
              <a:t>function </a:t>
            </a:r>
            <a:r>
              <a:rPr sz="1941" dirty="0">
                <a:latin typeface="Times New Roman"/>
                <a:cs typeface="Times New Roman"/>
              </a:rPr>
              <a:t>point </a:t>
            </a:r>
            <a:r>
              <a:rPr sz="1941" spc="-4" dirty="0">
                <a:latin typeface="Times New Roman"/>
                <a:cs typeface="Times New Roman"/>
              </a:rPr>
              <a:t>FP </a:t>
            </a:r>
            <a:r>
              <a:rPr sz="1941" dirty="0">
                <a:latin typeface="Times New Roman"/>
                <a:cs typeface="Times New Roman"/>
              </a:rPr>
              <a:t>for </a:t>
            </a:r>
            <a:r>
              <a:rPr sz="1941" spc="-4" dirty="0">
                <a:latin typeface="Times New Roman"/>
                <a:cs typeface="Times New Roman"/>
              </a:rPr>
              <a:t>a </a:t>
            </a:r>
            <a:r>
              <a:rPr sz="1941" dirty="0">
                <a:latin typeface="Times New Roman"/>
                <a:cs typeface="Times New Roman"/>
              </a:rPr>
              <a:t>payroll </a:t>
            </a:r>
            <a:r>
              <a:rPr sz="1941" spc="-4" dirty="0">
                <a:latin typeface="Times New Roman"/>
                <a:cs typeface="Times New Roman"/>
              </a:rPr>
              <a:t>program that reads a file </a:t>
            </a:r>
            <a:r>
              <a:rPr sz="1941" dirty="0">
                <a:latin typeface="Times New Roman"/>
                <a:cs typeface="Times New Roman"/>
              </a:rPr>
              <a:t>of  </a:t>
            </a:r>
            <a:r>
              <a:rPr sz="1941" spc="-4" dirty="0">
                <a:latin typeface="Times New Roman"/>
                <a:cs typeface="Times New Roman"/>
              </a:rPr>
              <a:t>employee </a:t>
            </a:r>
            <a:r>
              <a:rPr sz="1941" spc="-9" dirty="0">
                <a:latin typeface="Times New Roman"/>
                <a:cs typeface="Times New Roman"/>
              </a:rPr>
              <a:t>and </a:t>
            </a:r>
            <a:r>
              <a:rPr sz="1941" spc="-4" dirty="0">
                <a:latin typeface="Times New Roman"/>
                <a:cs typeface="Times New Roman"/>
              </a:rPr>
              <a:t>a file </a:t>
            </a:r>
            <a:r>
              <a:rPr sz="1941" dirty="0">
                <a:latin typeface="Times New Roman"/>
                <a:cs typeface="Times New Roman"/>
              </a:rPr>
              <a:t>of </a:t>
            </a:r>
            <a:r>
              <a:rPr sz="1941" spc="-4" dirty="0">
                <a:latin typeface="Times New Roman"/>
                <a:cs typeface="Times New Roman"/>
              </a:rPr>
              <a:t>information </a:t>
            </a:r>
            <a:r>
              <a:rPr sz="1941" dirty="0">
                <a:latin typeface="Times New Roman"/>
                <a:cs typeface="Times New Roman"/>
              </a:rPr>
              <a:t>for the </a:t>
            </a:r>
            <a:r>
              <a:rPr sz="1941" spc="-4" dirty="0">
                <a:latin typeface="Times New Roman"/>
                <a:cs typeface="Times New Roman"/>
              </a:rPr>
              <a:t>current month and </a:t>
            </a:r>
            <a:r>
              <a:rPr sz="1941" dirty="0">
                <a:latin typeface="Times New Roman"/>
                <a:cs typeface="Times New Roman"/>
              </a:rPr>
              <a:t>prints  </a:t>
            </a:r>
            <a:r>
              <a:rPr sz="1941" spc="-4" dirty="0">
                <a:latin typeface="Times New Roman"/>
                <a:cs typeface="Times New Roman"/>
              </a:rPr>
              <a:t>cheque </a:t>
            </a:r>
            <a:r>
              <a:rPr sz="1941" dirty="0">
                <a:latin typeface="Times New Roman"/>
                <a:cs typeface="Times New Roman"/>
              </a:rPr>
              <a:t>for all the </a:t>
            </a:r>
            <a:r>
              <a:rPr sz="1941" spc="-4" dirty="0">
                <a:latin typeface="Times New Roman"/>
                <a:cs typeface="Times New Roman"/>
              </a:rPr>
              <a:t>employees. The </a:t>
            </a:r>
            <a:r>
              <a:rPr sz="1941" dirty="0">
                <a:latin typeface="Times New Roman"/>
                <a:cs typeface="Times New Roman"/>
              </a:rPr>
              <a:t>program </a:t>
            </a:r>
            <a:r>
              <a:rPr sz="1941" spc="-4" dirty="0">
                <a:latin typeface="Times New Roman"/>
                <a:cs typeface="Times New Roman"/>
              </a:rPr>
              <a:t>is capable </a:t>
            </a:r>
            <a:r>
              <a:rPr sz="1941" dirty="0">
                <a:latin typeface="Times New Roman"/>
                <a:cs typeface="Times New Roman"/>
              </a:rPr>
              <a:t>of handling </a:t>
            </a:r>
            <a:r>
              <a:rPr sz="1941" spc="-4" dirty="0">
                <a:latin typeface="Times New Roman"/>
                <a:cs typeface="Times New Roman"/>
              </a:rPr>
              <a:t>an  interactive command to </a:t>
            </a:r>
            <a:r>
              <a:rPr sz="1941" dirty="0">
                <a:latin typeface="Times New Roman"/>
                <a:cs typeface="Times New Roman"/>
              </a:rPr>
              <a:t>print </a:t>
            </a:r>
            <a:r>
              <a:rPr sz="1941" spc="-4" dirty="0">
                <a:latin typeface="Times New Roman"/>
                <a:cs typeface="Times New Roman"/>
              </a:rPr>
              <a:t>an individually requested cheque  immediately.</a:t>
            </a:r>
            <a:endParaRPr sz="1941">
              <a:latin typeface="Times New Roman"/>
              <a:cs typeface="Times New Roman"/>
            </a:endParaRPr>
          </a:p>
        </p:txBody>
      </p:sp>
    </p:spTree>
    <p:extLst>
      <p:ext uri="{BB962C8B-B14F-4D97-AF65-F5344CB8AC3E}">
        <p14:creationId xmlns:p14="http://schemas.microsoft.com/office/powerpoint/2010/main" val="360657803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1958" y="378171"/>
            <a:ext cx="3766425"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7" y="1278366"/>
            <a:ext cx="7688916" cy="4452636"/>
          </a:xfrm>
          <a:prstGeom prst="rect">
            <a:avLst/>
          </a:prstGeom>
        </p:spPr>
        <p:txBody>
          <a:bodyPr vert="horz" wrap="square" lIns="0" tIns="69476" rIns="0" bIns="0" rtlCol="0">
            <a:spAutoFit/>
          </a:bodyPr>
          <a:lstStyle/>
          <a:p>
            <a:pPr marL="414079" marR="4483" lvl="1" indent="-403433" algn="just">
              <a:lnSpc>
                <a:spcPct val="80000"/>
              </a:lnSpc>
              <a:spcBef>
                <a:spcPts val="547"/>
              </a:spcBef>
              <a:buAutoNum type="arabicPeriod" startAt="11"/>
              <a:tabLst>
                <a:tab pos="550798" algn="l"/>
              </a:tabLst>
            </a:pPr>
            <a:r>
              <a:rPr sz="1941" spc="-9" dirty="0">
                <a:latin typeface="Times New Roman"/>
                <a:cs typeface="Times New Roman"/>
              </a:rPr>
              <a:t>Assume </a:t>
            </a:r>
            <a:r>
              <a:rPr sz="1941" spc="-4" dirty="0">
                <a:latin typeface="Times New Roman"/>
                <a:cs typeface="Times New Roman"/>
              </a:rPr>
              <a:t>that </a:t>
            </a:r>
            <a:r>
              <a:rPr sz="1941" dirty="0">
                <a:latin typeface="Times New Roman"/>
                <a:cs typeface="Times New Roman"/>
              </a:rPr>
              <a:t>the previous payroll program </a:t>
            </a:r>
            <a:r>
              <a:rPr sz="1941" spc="-4" dirty="0">
                <a:latin typeface="Times New Roman"/>
                <a:cs typeface="Times New Roman"/>
              </a:rPr>
              <a:t>is expected to read a </a:t>
            </a:r>
            <a:r>
              <a:rPr sz="1941" dirty="0">
                <a:latin typeface="Times New Roman"/>
                <a:cs typeface="Times New Roman"/>
              </a:rPr>
              <a:t>file  </a:t>
            </a:r>
            <a:r>
              <a:rPr sz="1941" spc="-4" dirty="0">
                <a:latin typeface="Times New Roman"/>
                <a:cs typeface="Times New Roman"/>
              </a:rPr>
              <a:t>containing information </a:t>
            </a:r>
            <a:r>
              <a:rPr sz="1941" dirty="0">
                <a:latin typeface="Times New Roman"/>
                <a:cs typeface="Times New Roman"/>
              </a:rPr>
              <a:t>about </a:t>
            </a:r>
            <a:r>
              <a:rPr sz="1941" spc="-4" dirty="0">
                <a:latin typeface="Times New Roman"/>
                <a:cs typeface="Times New Roman"/>
              </a:rPr>
              <a:t>all </a:t>
            </a:r>
            <a:r>
              <a:rPr sz="1941" dirty="0">
                <a:latin typeface="Times New Roman"/>
                <a:cs typeface="Times New Roman"/>
              </a:rPr>
              <a:t>the </a:t>
            </a:r>
            <a:r>
              <a:rPr sz="1941" spc="-4" dirty="0">
                <a:latin typeface="Times New Roman"/>
                <a:cs typeface="Times New Roman"/>
              </a:rPr>
              <a:t>cheques that have been printed. The  file is supposed to </a:t>
            </a:r>
            <a:r>
              <a:rPr sz="1941" dirty="0">
                <a:latin typeface="Times New Roman"/>
                <a:cs typeface="Times New Roman"/>
              </a:rPr>
              <a:t>be </a:t>
            </a:r>
            <a:r>
              <a:rPr sz="1941" spc="-4" dirty="0">
                <a:latin typeface="Times New Roman"/>
                <a:cs typeface="Times New Roman"/>
              </a:rPr>
              <a:t>printed and also </a:t>
            </a:r>
            <a:r>
              <a:rPr sz="1941" spc="-9" dirty="0">
                <a:latin typeface="Times New Roman"/>
                <a:cs typeface="Times New Roman"/>
              </a:rPr>
              <a:t>used by </a:t>
            </a:r>
            <a:r>
              <a:rPr sz="1941" dirty="0">
                <a:latin typeface="Times New Roman"/>
                <a:cs typeface="Times New Roman"/>
              </a:rPr>
              <a:t>the </a:t>
            </a:r>
            <a:r>
              <a:rPr sz="1941" spc="-4" dirty="0">
                <a:latin typeface="Times New Roman"/>
                <a:cs typeface="Times New Roman"/>
              </a:rPr>
              <a:t>program next time it is  </a:t>
            </a:r>
            <a:r>
              <a:rPr sz="1941" dirty="0">
                <a:latin typeface="Times New Roman"/>
                <a:cs typeface="Times New Roman"/>
              </a:rPr>
              <a:t>run, </a:t>
            </a:r>
            <a:r>
              <a:rPr sz="1941" spc="-4" dirty="0">
                <a:latin typeface="Times New Roman"/>
                <a:cs typeface="Times New Roman"/>
              </a:rPr>
              <a:t>to produce a report </a:t>
            </a:r>
            <a:r>
              <a:rPr sz="1941" dirty="0">
                <a:latin typeface="Times New Roman"/>
                <a:cs typeface="Times New Roman"/>
              </a:rPr>
              <a:t>that </a:t>
            </a:r>
            <a:r>
              <a:rPr sz="1941" spc="-4" dirty="0">
                <a:latin typeface="Times New Roman"/>
                <a:cs typeface="Times New Roman"/>
              </a:rPr>
              <a:t>compares </a:t>
            </a:r>
            <a:r>
              <a:rPr sz="1941" dirty="0">
                <a:latin typeface="Times New Roman"/>
                <a:cs typeface="Times New Roman"/>
              </a:rPr>
              <a:t>payroll </a:t>
            </a:r>
            <a:r>
              <a:rPr sz="1941" spc="-4" dirty="0">
                <a:latin typeface="Times New Roman"/>
                <a:cs typeface="Times New Roman"/>
              </a:rPr>
              <a:t>expenses </a:t>
            </a:r>
            <a:r>
              <a:rPr sz="1941" dirty="0">
                <a:latin typeface="Times New Roman"/>
                <a:cs typeface="Times New Roman"/>
              </a:rPr>
              <a:t>of the </a:t>
            </a:r>
            <a:r>
              <a:rPr sz="1941" spc="-4" dirty="0">
                <a:latin typeface="Times New Roman"/>
                <a:cs typeface="Times New Roman"/>
              </a:rPr>
              <a:t>current </a:t>
            </a:r>
            <a:r>
              <a:rPr sz="1941" spc="476" dirty="0">
                <a:latin typeface="Times New Roman"/>
                <a:cs typeface="Times New Roman"/>
              </a:rPr>
              <a:t> </a:t>
            </a:r>
            <a:r>
              <a:rPr sz="1941" spc="-4" dirty="0">
                <a:latin typeface="Times New Roman"/>
                <a:cs typeface="Times New Roman"/>
              </a:rPr>
              <a:t>month with those </a:t>
            </a:r>
            <a:r>
              <a:rPr sz="1941" dirty="0">
                <a:latin typeface="Times New Roman"/>
                <a:cs typeface="Times New Roman"/>
              </a:rPr>
              <a:t>of the </a:t>
            </a:r>
            <a:r>
              <a:rPr sz="1941" spc="-4" dirty="0">
                <a:latin typeface="Times New Roman"/>
                <a:cs typeface="Times New Roman"/>
              </a:rPr>
              <a:t>previous month. Compute </a:t>
            </a:r>
            <a:r>
              <a:rPr sz="1941" dirty="0">
                <a:latin typeface="Times New Roman"/>
                <a:cs typeface="Times New Roman"/>
              </a:rPr>
              <a:t>functions </a:t>
            </a:r>
            <a:r>
              <a:rPr sz="1941" spc="-4" dirty="0">
                <a:latin typeface="Times New Roman"/>
                <a:cs typeface="Times New Roman"/>
              </a:rPr>
              <a:t>points </a:t>
            </a:r>
            <a:r>
              <a:rPr sz="1941" dirty="0">
                <a:latin typeface="Times New Roman"/>
                <a:cs typeface="Times New Roman"/>
              </a:rPr>
              <a:t>for  </a:t>
            </a:r>
            <a:r>
              <a:rPr sz="1941" spc="-4" dirty="0">
                <a:latin typeface="Times New Roman"/>
                <a:cs typeface="Times New Roman"/>
              </a:rPr>
              <a:t>this program. Justify </a:t>
            </a:r>
            <a:r>
              <a:rPr sz="1941" dirty="0">
                <a:latin typeface="Times New Roman"/>
                <a:cs typeface="Times New Roman"/>
              </a:rPr>
              <a:t>the </a:t>
            </a:r>
            <a:r>
              <a:rPr sz="1941" spc="-4" dirty="0">
                <a:latin typeface="Times New Roman"/>
                <a:cs typeface="Times New Roman"/>
              </a:rPr>
              <a:t>difference between </a:t>
            </a:r>
            <a:r>
              <a:rPr sz="1941" dirty="0">
                <a:latin typeface="Times New Roman"/>
                <a:cs typeface="Times New Roman"/>
              </a:rPr>
              <a:t>the </a:t>
            </a:r>
            <a:r>
              <a:rPr sz="1941" spc="-4" dirty="0">
                <a:latin typeface="Times New Roman"/>
                <a:cs typeface="Times New Roman"/>
              </a:rPr>
              <a:t>function points </a:t>
            </a:r>
            <a:r>
              <a:rPr sz="1941" dirty="0">
                <a:latin typeface="Times New Roman"/>
                <a:cs typeface="Times New Roman"/>
              </a:rPr>
              <a:t>of </a:t>
            </a:r>
            <a:r>
              <a:rPr sz="1941" spc="-4" dirty="0">
                <a:latin typeface="Times New Roman"/>
                <a:cs typeface="Times New Roman"/>
              </a:rPr>
              <a:t>this  </a:t>
            </a:r>
            <a:r>
              <a:rPr sz="1941" dirty="0">
                <a:latin typeface="Times New Roman"/>
                <a:cs typeface="Times New Roman"/>
              </a:rPr>
              <a:t>program </a:t>
            </a:r>
            <a:r>
              <a:rPr sz="1941" spc="-4" dirty="0">
                <a:latin typeface="Times New Roman"/>
                <a:cs typeface="Times New Roman"/>
              </a:rPr>
              <a:t>and </a:t>
            </a:r>
            <a:r>
              <a:rPr sz="1941" dirty="0">
                <a:latin typeface="Times New Roman"/>
                <a:cs typeface="Times New Roman"/>
              </a:rPr>
              <a:t>previous </a:t>
            </a:r>
            <a:r>
              <a:rPr sz="1941" spc="-4" dirty="0">
                <a:latin typeface="Times New Roman"/>
                <a:cs typeface="Times New Roman"/>
              </a:rPr>
              <a:t>one </a:t>
            </a:r>
            <a:r>
              <a:rPr sz="1941" dirty="0">
                <a:latin typeface="Times New Roman"/>
                <a:cs typeface="Times New Roman"/>
              </a:rPr>
              <a:t>by </a:t>
            </a:r>
            <a:r>
              <a:rPr sz="1941" spc="-4" dirty="0">
                <a:latin typeface="Times New Roman"/>
                <a:cs typeface="Times New Roman"/>
              </a:rPr>
              <a:t>considering </a:t>
            </a:r>
            <a:r>
              <a:rPr sz="1941" dirty="0">
                <a:latin typeface="Times New Roman"/>
                <a:cs typeface="Times New Roman"/>
              </a:rPr>
              <a:t>how the </a:t>
            </a:r>
            <a:r>
              <a:rPr sz="1941" spc="-4" dirty="0">
                <a:latin typeface="Times New Roman"/>
                <a:cs typeface="Times New Roman"/>
              </a:rPr>
              <a:t>complexity </a:t>
            </a:r>
            <a:r>
              <a:rPr sz="1941" dirty="0">
                <a:latin typeface="Times New Roman"/>
                <a:cs typeface="Times New Roman"/>
              </a:rPr>
              <a:t>of the  program </a:t>
            </a:r>
            <a:r>
              <a:rPr sz="1941" spc="-4" dirty="0">
                <a:latin typeface="Times New Roman"/>
                <a:cs typeface="Times New Roman"/>
              </a:rPr>
              <a:t>is affected </a:t>
            </a:r>
            <a:r>
              <a:rPr sz="1941" spc="-9" dirty="0">
                <a:latin typeface="Times New Roman"/>
                <a:cs typeface="Times New Roman"/>
              </a:rPr>
              <a:t>by </a:t>
            </a:r>
            <a:r>
              <a:rPr sz="1941" dirty="0">
                <a:latin typeface="Times New Roman"/>
                <a:cs typeface="Times New Roman"/>
              </a:rPr>
              <a:t>adding the </a:t>
            </a:r>
            <a:r>
              <a:rPr sz="1941" spc="-4" dirty="0">
                <a:latin typeface="Times New Roman"/>
                <a:cs typeface="Times New Roman"/>
              </a:rPr>
              <a:t>requirement </a:t>
            </a:r>
            <a:r>
              <a:rPr sz="1941" dirty="0">
                <a:latin typeface="Times New Roman"/>
                <a:cs typeface="Times New Roman"/>
              </a:rPr>
              <a:t>of </a:t>
            </a:r>
            <a:r>
              <a:rPr sz="1941" spc="-4" dirty="0">
                <a:latin typeface="Times New Roman"/>
                <a:cs typeface="Times New Roman"/>
              </a:rPr>
              <a:t>interfacing with  another application (in this </a:t>
            </a:r>
            <a:r>
              <a:rPr sz="1941" spc="-9" dirty="0">
                <a:latin typeface="Times New Roman"/>
                <a:cs typeface="Times New Roman"/>
              </a:rPr>
              <a:t>case,</a:t>
            </a:r>
            <a:r>
              <a:rPr sz="1941" spc="18" dirty="0">
                <a:latin typeface="Times New Roman"/>
                <a:cs typeface="Times New Roman"/>
              </a:rPr>
              <a:t> </a:t>
            </a:r>
            <a:r>
              <a:rPr sz="1941" spc="-4" dirty="0">
                <a:latin typeface="Times New Roman"/>
                <a:cs typeface="Times New Roman"/>
              </a:rPr>
              <a:t>itself).</a:t>
            </a:r>
            <a:endParaRPr sz="1941">
              <a:latin typeface="Times New Roman"/>
              <a:cs typeface="Times New Roman"/>
            </a:endParaRPr>
          </a:p>
          <a:p>
            <a:pPr marL="505973" lvl="1" indent="-495326" algn="just">
              <a:spcBef>
                <a:spcPts val="763"/>
              </a:spcBef>
              <a:buAutoNum type="arabicPeriod" startAt="11"/>
              <a:tabLst>
                <a:tab pos="506533" algn="l"/>
              </a:tabLst>
            </a:pPr>
            <a:r>
              <a:rPr sz="1941" spc="-4" dirty="0">
                <a:latin typeface="Times New Roman"/>
                <a:cs typeface="Times New Roman"/>
              </a:rPr>
              <a:t>Explain </a:t>
            </a:r>
            <a:r>
              <a:rPr sz="1941" dirty="0">
                <a:latin typeface="Times New Roman"/>
                <a:cs typeface="Times New Roman"/>
              </a:rPr>
              <a:t>the </a:t>
            </a:r>
            <a:r>
              <a:rPr sz="1941" spc="-4" dirty="0">
                <a:latin typeface="Times New Roman"/>
                <a:cs typeface="Times New Roman"/>
              </a:rPr>
              <a:t>Walson &amp; Felix model and compare with </a:t>
            </a:r>
            <a:r>
              <a:rPr sz="1941" dirty="0">
                <a:latin typeface="Times New Roman"/>
                <a:cs typeface="Times New Roman"/>
              </a:rPr>
              <a:t>the </a:t>
            </a:r>
            <a:r>
              <a:rPr sz="1941" spc="-4" dirty="0">
                <a:latin typeface="Times New Roman"/>
                <a:cs typeface="Times New Roman"/>
              </a:rPr>
              <a:t>SEL</a:t>
            </a:r>
            <a:r>
              <a:rPr sz="1941" spc="49" dirty="0">
                <a:latin typeface="Times New Roman"/>
                <a:cs typeface="Times New Roman"/>
              </a:rPr>
              <a:t> </a:t>
            </a:r>
            <a:r>
              <a:rPr sz="1941" spc="-4" dirty="0">
                <a:latin typeface="Times New Roman"/>
                <a:cs typeface="Times New Roman"/>
              </a:rPr>
              <a:t>model.</a:t>
            </a:r>
            <a:endParaRPr sz="1941">
              <a:latin typeface="Times New Roman"/>
              <a:cs typeface="Times New Roman"/>
            </a:endParaRPr>
          </a:p>
          <a:p>
            <a:pPr marL="414079" marR="4483" lvl="1" indent="-403433" algn="just">
              <a:lnSpc>
                <a:spcPct val="80000"/>
              </a:lnSpc>
              <a:spcBef>
                <a:spcPts val="1549"/>
              </a:spcBef>
              <a:buAutoNum type="arabicPeriod" startAt="11"/>
              <a:tabLst>
                <a:tab pos="511576" algn="l"/>
              </a:tabLst>
            </a:pPr>
            <a:r>
              <a:rPr sz="1941" spc="-4" dirty="0">
                <a:latin typeface="Times New Roman"/>
                <a:cs typeface="Times New Roman"/>
              </a:rPr>
              <a:t>The size </a:t>
            </a:r>
            <a:r>
              <a:rPr sz="1941" dirty="0">
                <a:latin typeface="Times New Roman"/>
                <a:cs typeface="Times New Roman"/>
              </a:rPr>
              <a:t>of </a:t>
            </a:r>
            <a:r>
              <a:rPr sz="1941" spc="-4" dirty="0">
                <a:latin typeface="Times New Roman"/>
                <a:cs typeface="Times New Roman"/>
              </a:rPr>
              <a:t>a software </a:t>
            </a:r>
            <a:r>
              <a:rPr sz="1941" dirty="0">
                <a:latin typeface="Times New Roman"/>
                <a:cs typeface="Times New Roman"/>
              </a:rPr>
              <a:t>product </a:t>
            </a:r>
            <a:r>
              <a:rPr sz="1941" spc="-4" dirty="0">
                <a:latin typeface="Times New Roman"/>
                <a:cs typeface="Times New Roman"/>
              </a:rPr>
              <a:t>to </a:t>
            </a:r>
            <a:r>
              <a:rPr sz="1941" spc="-9" dirty="0">
                <a:latin typeface="Times New Roman"/>
                <a:cs typeface="Times New Roman"/>
              </a:rPr>
              <a:t>be </a:t>
            </a:r>
            <a:r>
              <a:rPr sz="1941" spc="-4" dirty="0">
                <a:latin typeface="Times New Roman"/>
                <a:cs typeface="Times New Roman"/>
              </a:rPr>
              <a:t>developed has been estimated to </a:t>
            </a:r>
            <a:r>
              <a:rPr sz="1941" dirty="0">
                <a:latin typeface="Times New Roman"/>
                <a:cs typeface="Times New Roman"/>
              </a:rPr>
              <a:t>be  </a:t>
            </a:r>
            <a:r>
              <a:rPr sz="1941" spc="-4" dirty="0">
                <a:latin typeface="Times New Roman"/>
                <a:cs typeface="Times New Roman"/>
              </a:rPr>
              <a:t>22000 LOC. Predict </a:t>
            </a:r>
            <a:r>
              <a:rPr sz="1941" dirty="0">
                <a:latin typeface="Times New Roman"/>
                <a:cs typeface="Times New Roman"/>
              </a:rPr>
              <a:t>the </a:t>
            </a:r>
            <a:r>
              <a:rPr sz="1941" spc="-4" dirty="0">
                <a:latin typeface="Times New Roman"/>
                <a:cs typeface="Times New Roman"/>
              </a:rPr>
              <a:t>manpower cost (effort) </a:t>
            </a:r>
            <a:r>
              <a:rPr sz="1941" dirty="0">
                <a:latin typeface="Times New Roman"/>
                <a:cs typeface="Times New Roman"/>
              </a:rPr>
              <a:t>by </a:t>
            </a:r>
            <a:r>
              <a:rPr sz="1941" spc="-4" dirty="0">
                <a:latin typeface="Times New Roman"/>
                <a:cs typeface="Times New Roman"/>
              </a:rPr>
              <a:t>Walston-Felix Model  and SEL</a:t>
            </a:r>
            <a:r>
              <a:rPr sz="1941" spc="18" dirty="0">
                <a:latin typeface="Times New Roman"/>
                <a:cs typeface="Times New Roman"/>
              </a:rPr>
              <a:t> </a:t>
            </a:r>
            <a:r>
              <a:rPr sz="1941" spc="-4" dirty="0">
                <a:latin typeface="Times New Roman"/>
                <a:cs typeface="Times New Roman"/>
              </a:rPr>
              <a:t>model.</a:t>
            </a:r>
            <a:endParaRPr sz="1941">
              <a:latin typeface="Times New Roman"/>
              <a:cs typeface="Times New Roman"/>
            </a:endParaRPr>
          </a:p>
          <a:p>
            <a:pPr marL="414079" marR="6724" lvl="1" indent="-403433" algn="just">
              <a:lnSpc>
                <a:spcPct val="80000"/>
              </a:lnSpc>
              <a:spcBef>
                <a:spcPts val="1588"/>
              </a:spcBef>
              <a:buAutoNum type="arabicPeriod" startAt="11"/>
              <a:tabLst>
                <a:tab pos="519981" algn="l"/>
              </a:tabLst>
            </a:pPr>
            <a:r>
              <a:rPr sz="1941" spc="-4" dirty="0">
                <a:latin typeface="Times New Roman"/>
                <a:cs typeface="Times New Roman"/>
              </a:rPr>
              <a:t>A database system is to </a:t>
            </a:r>
            <a:r>
              <a:rPr sz="1941" dirty="0">
                <a:latin typeface="Times New Roman"/>
                <a:cs typeface="Times New Roman"/>
              </a:rPr>
              <a:t>be </a:t>
            </a:r>
            <a:r>
              <a:rPr sz="1941" spc="-4" dirty="0">
                <a:latin typeface="Times New Roman"/>
                <a:cs typeface="Times New Roman"/>
              </a:rPr>
              <a:t>developed. The </a:t>
            </a:r>
            <a:r>
              <a:rPr sz="1941" dirty="0">
                <a:latin typeface="Times New Roman"/>
                <a:cs typeface="Times New Roman"/>
              </a:rPr>
              <a:t>effort </a:t>
            </a:r>
            <a:r>
              <a:rPr sz="1941" spc="-4" dirty="0">
                <a:latin typeface="Times New Roman"/>
                <a:cs typeface="Times New Roman"/>
              </a:rPr>
              <a:t>has been estimated to  </a:t>
            </a:r>
            <a:r>
              <a:rPr sz="1941" dirty="0">
                <a:latin typeface="Times New Roman"/>
                <a:cs typeface="Times New Roman"/>
              </a:rPr>
              <a:t>be 100 </a:t>
            </a:r>
            <a:r>
              <a:rPr sz="1941" spc="-4" dirty="0">
                <a:latin typeface="Times New Roman"/>
                <a:cs typeface="Times New Roman"/>
              </a:rPr>
              <a:t>Persons-Months. Calculate </a:t>
            </a:r>
            <a:r>
              <a:rPr sz="1941" dirty="0">
                <a:latin typeface="Times New Roman"/>
                <a:cs typeface="Times New Roman"/>
              </a:rPr>
              <a:t>the </a:t>
            </a:r>
            <a:r>
              <a:rPr sz="1941" spc="-4" dirty="0">
                <a:latin typeface="Times New Roman"/>
                <a:cs typeface="Times New Roman"/>
              </a:rPr>
              <a:t>number </a:t>
            </a:r>
            <a:r>
              <a:rPr sz="1941" dirty="0">
                <a:latin typeface="Times New Roman"/>
                <a:cs typeface="Times New Roman"/>
              </a:rPr>
              <a:t>of </a:t>
            </a:r>
            <a:r>
              <a:rPr sz="1941" spc="-4" dirty="0">
                <a:latin typeface="Times New Roman"/>
                <a:cs typeface="Times New Roman"/>
              </a:rPr>
              <a:t>lines </a:t>
            </a:r>
            <a:r>
              <a:rPr sz="1941" dirty="0">
                <a:latin typeface="Times New Roman"/>
                <a:cs typeface="Times New Roman"/>
              </a:rPr>
              <a:t>of </a:t>
            </a:r>
            <a:r>
              <a:rPr sz="1941" spc="-4" dirty="0">
                <a:latin typeface="Times New Roman"/>
                <a:cs typeface="Times New Roman"/>
              </a:rPr>
              <a:t>code and  productivity </a:t>
            </a:r>
            <a:r>
              <a:rPr sz="1941" spc="-9" dirty="0">
                <a:latin typeface="Times New Roman"/>
                <a:cs typeface="Times New Roman"/>
              </a:rPr>
              <a:t>in</a:t>
            </a:r>
            <a:r>
              <a:rPr sz="1941" spc="22" dirty="0">
                <a:latin typeface="Times New Roman"/>
                <a:cs typeface="Times New Roman"/>
              </a:rPr>
              <a:t> </a:t>
            </a:r>
            <a:r>
              <a:rPr sz="1941" spc="-4" dirty="0">
                <a:latin typeface="Times New Roman"/>
                <a:cs typeface="Times New Roman"/>
              </a:rPr>
              <a:t>LOC/Person-Month.</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202</a:t>
            </a:r>
            <a:endParaRPr sz="1235">
              <a:latin typeface="Arial"/>
              <a:cs typeface="Arial"/>
            </a:endParaRPr>
          </a:p>
        </p:txBody>
      </p:sp>
    </p:spTree>
    <p:extLst>
      <p:ext uri="{BB962C8B-B14F-4D97-AF65-F5344CB8AC3E}">
        <p14:creationId xmlns:p14="http://schemas.microsoft.com/office/powerpoint/2010/main" val="310348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9242" y="378171"/>
            <a:ext cx="4039141"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6" y="1317363"/>
            <a:ext cx="7688356" cy="4515089"/>
          </a:xfrm>
          <a:prstGeom prst="rect">
            <a:avLst/>
          </a:prstGeom>
        </p:spPr>
        <p:txBody>
          <a:bodyPr vert="horz" wrap="square" lIns="0" tIns="69476" rIns="0" bIns="0" rtlCol="0">
            <a:spAutoFit/>
          </a:bodyPr>
          <a:lstStyle/>
          <a:p>
            <a:pPr marL="447699" marR="6164" lvl="1" indent="-437053" algn="just">
              <a:lnSpc>
                <a:spcPct val="80000"/>
              </a:lnSpc>
              <a:spcBef>
                <a:spcPts val="547"/>
              </a:spcBef>
              <a:buAutoNum type="arabicPeriod" startAt="15"/>
              <a:tabLst>
                <a:tab pos="570970" algn="l"/>
              </a:tabLst>
            </a:pPr>
            <a:r>
              <a:rPr sz="1941" spc="-9" dirty="0">
                <a:latin typeface="Times New Roman"/>
                <a:cs typeface="Times New Roman"/>
              </a:rPr>
              <a:t>Discuss </a:t>
            </a:r>
            <a:r>
              <a:rPr sz="1941" spc="-4" dirty="0">
                <a:latin typeface="Times New Roman"/>
                <a:cs typeface="Times New Roman"/>
              </a:rPr>
              <a:t>various </a:t>
            </a:r>
            <a:r>
              <a:rPr sz="1941" spc="-9" dirty="0">
                <a:latin typeface="Times New Roman"/>
                <a:cs typeface="Times New Roman"/>
              </a:rPr>
              <a:t>types </a:t>
            </a:r>
            <a:r>
              <a:rPr sz="1941" dirty="0">
                <a:latin typeface="Times New Roman"/>
                <a:cs typeface="Times New Roman"/>
              </a:rPr>
              <a:t>of </a:t>
            </a:r>
            <a:r>
              <a:rPr sz="1941" spc="-9" dirty="0">
                <a:latin typeface="Times New Roman"/>
                <a:cs typeface="Times New Roman"/>
              </a:rPr>
              <a:t>COCOMO </a:t>
            </a:r>
            <a:r>
              <a:rPr sz="1941" spc="-4" dirty="0">
                <a:latin typeface="Times New Roman"/>
                <a:cs typeface="Times New Roman"/>
              </a:rPr>
              <a:t>mode. Explain </a:t>
            </a:r>
            <a:r>
              <a:rPr sz="1941" dirty="0">
                <a:latin typeface="Times New Roman"/>
                <a:cs typeface="Times New Roman"/>
              </a:rPr>
              <a:t>the </a:t>
            </a:r>
            <a:r>
              <a:rPr sz="1941" spc="-4" dirty="0">
                <a:latin typeface="Times New Roman"/>
                <a:cs typeface="Times New Roman"/>
              </a:rPr>
              <a:t>phase wise  distribution </a:t>
            </a:r>
            <a:r>
              <a:rPr sz="1941" spc="-9" dirty="0">
                <a:latin typeface="Times New Roman"/>
                <a:cs typeface="Times New Roman"/>
              </a:rPr>
              <a:t>of</a:t>
            </a:r>
            <a:r>
              <a:rPr sz="1941" spc="-4" dirty="0">
                <a:latin typeface="Times New Roman"/>
                <a:cs typeface="Times New Roman"/>
              </a:rPr>
              <a:t> </a:t>
            </a:r>
            <a:r>
              <a:rPr sz="1941" dirty="0">
                <a:latin typeface="Times New Roman"/>
                <a:cs typeface="Times New Roman"/>
              </a:rPr>
              <a:t>effort.</a:t>
            </a:r>
            <a:endParaRPr sz="1941">
              <a:latin typeface="Times New Roman"/>
              <a:cs typeface="Times New Roman"/>
            </a:endParaRPr>
          </a:p>
          <a:p>
            <a:pPr marL="414079" marR="4483" lvl="1" indent="-403433" algn="just">
              <a:lnSpc>
                <a:spcPct val="80000"/>
              </a:lnSpc>
              <a:spcBef>
                <a:spcPts val="1496"/>
              </a:spcBef>
              <a:buAutoNum type="arabicPeriod" startAt="15"/>
              <a:tabLst>
                <a:tab pos="527825" algn="l"/>
              </a:tabLst>
            </a:pPr>
            <a:r>
              <a:rPr sz="1941" spc="-4" dirty="0">
                <a:latin typeface="Times New Roman"/>
                <a:cs typeface="Times New Roman"/>
              </a:rPr>
              <a:t>Explain all </a:t>
            </a:r>
            <a:r>
              <a:rPr sz="1941" dirty="0">
                <a:latin typeface="Times New Roman"/>
                <a:cs typeface="Times New Roman"/>
              </a:rPr>
              <a:t>the </a:t>
            </a:r>
            <a:r>
              <a:rPr sz="1941" spc="-4" dirty="0">
                <a:latin typeface="Times New Roman"/>
                <a:cs typeface="Times New Roman"/>
              </a:rPr>
              <a:t>levels </a:t>
            </a:r>
            <a:r>
              <a:rPr sz="1941" dirty="0">
                <a:latin typeface="Times New Roman"/>
                <a:cs typeface="Times New Roman"/>
              </a:rPr>
              <a:t>of </a:t>
            </a:r>
            <a:r>
              <a:rPr sz="1941" spc="-9" dirty="0">
                <a:latin typeface="Times New Roman"/>
                <a:cs typeface="Times New Roman"/>
              </a:rPr>
              <a:t>COCOMO </a:t>
            </a:r>
            <a:r>
              <a:rPr sz="1941" spc="-4" dirty="0">
                <a:latin typeface="Times New Roman"/>
                <a:cs typeface="Times New Roman"/>
              </a:rPr>
              <a:t>model. Assume that </a:t>
            </a:r>
            <a:r>
              <a:rPr sz="1941" dirty="0">
                <a:latin typeface="Times New Roman"/>
                <a:cs typeface="Times New Roman"/>
              </a:rPr>
              <a:t>the </a:t>
            </a:r>
            <a:r>
              <a:rPr sz="1941" spc="-9" dirty="0">
                <a:latin typeface="Times New Roman"/>
                <a:cs typeface="Times New Roman"/>
              </a:rPr>
              <a:t>size </a:t>
            </a:r>
            <a:r>
              <a:rPr sz="1941" dirty="0">
                <a:latin typeface="Times New Roman"/>
                <a:cs typeface="Times New Roman"/>
              </a:rPr>
              <a:t>of </a:t>
            </a:r>
            <a:r>
              <a:rPr sz="1941" spc="-4" dirty="0">
                <a:latin typeface="Times New Roman"/>
                <a:cs typeface="Times New Roman"/>
              </a:rPr>
              <a:t>an  organic software </a:t>
            </a:r>
            <a:r>
              <a:rPr sz="1941" dirty="0">
                <a:latin typeface="Times New Roman"/>
                <a:cs typeface="Times New Roman"/>
              </a:rPr>
              <a:t>product </a:t>
            </a:r>
            <a:r>
              <a:rPr sz="1941" spc="-9" dirty="0">
                <a:latin typeface="Times New Roman"/>
                <a:cs typeface="Times New Roman"/>
              </a:rPr>
              <a:t>has </a:t>
            </a:r>
            <a:r>
              <a:rPr sz="1941" spc="-4" dirty="0">
                <a:latin typeface="Times New Roman"/>
                <a:cs typeface="Times New Roman"/>
              </a:rPr>
              <a:t>been estimated to </a:t>
            </a:r>
            <a:r>
              <a:rPr sz="1941" dirty="0">
                <a:latin typeface="Times New Roman"/>
                <a:cs typeface="Times New Roman"/>
              </a:rPr>
              <a:t>be </a:t>
            </a:r>
            <a:r>
              <a:rPr sz="1941" spc="-4" dirty="0">
                <a:latin typeface="Times New Roman"/>
                <a:cs typeface="Times New Roman"/>
              </a:rPr>
              <a:t>32,000 lines </a:t>
            </a:r>
            <a:r>
              <a:rPr sz="1941" dirty="0">
                <a:latin typeface="Times New Roman"/>
                <a:cs typeface="Times New Roman"/>
              </a:rPr>
              <a:t>of </a:t>
            </a:r>
            <a:r>
              <a:rPr sz="1941" spc="-4" dirty="0">
                <a:latin typeface="Times New Roman"/>
                <a:cs typeface="Times New Roman"/>
              </a:rPr>
              <a:t>code.  Determine </a:t>
            </a:r>
            <a:r>
              <a:rPr sz="1941" dirty="0">
                <a:latin typeface="Times New Roman"/>
                <a:cs typeface="Times New Roman"/>
              </a:rPr>
              <a:t>the effort </a:t>
            </a:r>
            <a:r>
              <a:rPr sz="1941" spc="-4" dirty="0">
                <a:latin typeface="Times New Roman"/>
                <a:cs typeface="Times New Roman"/>
              </a:rPr>
              <a:t>required to developed </a:t>
            </a:r>
            <a:r>
              <a:rPr sz="1941" dirty="0">
                <a:latin typeface="Times New Roman"/>
                <a:cs typeface="Times New Roman"/>
              </a:rPr>
              <a:t>the </a:t>
            </a:r>
            <a:r>
              <a:rPr sz="1941" spc="-4" dirty="0">
                <a:latin typeface="Times New Roman"/>
                <a:cs typeface="Times New Roman"/>
              </a:rPr>
              <a:t>software </a:t>
            </a:r>
            <a:r>
              <a:rPr sz="1941" dirty="0">
                <a:latin typeface="Times New Roman"/>
                <a:cs typeface="Times New Roman"/>
              </a:rPr>
              <a:t>product and the  </a:t>
            </a:r>
            <a:r>
              <a:rPr sz="1941" spc="-4" dirty="0">
                <a:latin typeface="Times New Roman"/>
                <a:cs typeface="Times New Roman"/>
              </a:rPr>
              <a:t>nominal development</a:t>
            </a:r>
            <a:r>
              <a:rPr sz="1941" dirty="0">
                <a:latin typeface="Times New Roman"/>
                <a:cs typeface="Times New Roman"/>
              </a:rPr>
              <a:t> </a:t>
            </a:r>
            <a:r>
              <a:rPr sz="1941" spc="-4" dirty="0">
                <a:latin typeface="Times New Roman"/>
                <a:cs typeface="Times New Roman"/>
              </a:rPr>
              <a:t>time.</a:t>
            </a:r>
            <a:endParaRPr sz="1941">
              <a:latin typeface="Times New Roman"/>
              <a:cs typeface="Times New Roman"/>
            </a:endParaRPr>
          </a:p>
          <a:p>
            <a:pPr lvl="1">
              <a:spcBef>
                <a:spcPts val="44"/>
              </a:spcBef>
              <a:buFont typeface="Times New Roman"/>
              <a:buAutoNum type="arabicPeriod" startAt="15"/>
            </a:pPr>
            <a:endParaRPr sz="1544">
              <a:latin typeface="Times New Roman"/>
              <a:cs typeface="Times New Roman"/>
            </a:endParaRPr>
          </a:p>
          <a:p>
            <a:pPr marL="414079" marR="5043" lvl="1" indent="-403433" algn="just">
              <a:lnSpc>
                <a:spcPct val="80000"/>
              </a:lnSpc>
              <a:buAutoNum type="arabicPeriod" startAt="15"/>
              <a:tabLst>
                <a:tab pos="557522" algn="l"/>
              </a:tabLst>
            </a:pPr>
            <a:r>
              <a:rPr sz="1941" spc="-4" dirty="0">
                <a:latin typeface="Times New Roman"/>
                <a:cs typeface="Times New Roman"/>
              </a:rPr>
              <a:t>Using the basic </a:t>
            </a:r>
            <a:r>
              <a:rPr sz="1941" spc="-9" dirty="0">
                <a:latin typeface="Times New Roman"/>
                <a:cs typeface="Times New Roman"/>
              </a:rPr>
              <a:t>COCOMO </a:t>
            </a:r>
            <a:r>
              <a:rPr sz="1941" spc="-4" dirty="0">
                <a:latin typeface="Times New Roman"/>
                <a:cs typeface="Times New Roman"/>
              </a:rPr>
              <a:t>model, </a:t>
            </a:r>
            <a:r>
              <a:rPr sz="1941" dirty="0">
                <a:latin typeface="Times New Roman"/>
                <a:cs typeface="Times New Roman"/>
              </a:rPr>
              <a:t>under </a:t>
            </a:r>
            <a:r>
              <a:rPr sz="1941" spc="-4" dirty="0">
                <a:latin typeface="Times New Roman"/>
                <a:cs typeface="Times New Roman"/>
              </a:rPr>
              <a:t>all three operating </a:t>
            </a:r>
            <a:r>
              <a:rPr sz="1941" spc="-9" dirty="0">
                <a:latin typeface="Times New Roman"/>
                <a:cs typeface="Times New Roman"/>
              </a:rPr>
              <a:t>modes,  </a:t>
            </a:r>
            <a:r>
              <a:rPr sz="1941" spc="-4" dirty="0">
                <a:latin typeface="Times New Roman"/>
                <a:cs typeface="Times New Roman"/>
              </a:rPr>
              <a:t>determine </a:t>
            </a:r>
            <a:r>
              <a:rPr sz="1941" dirty="0">
                <a:latin typeface="Times New Roman"/>
                <a:cs typeface="Times New Roman"/>
              </a:rPr>
              <a:t>the </a:t>
            </a:r>
            <a:r>
              <a:rPr sz="1941" spc="-4" dirty="0">
                <a:latin typeface="Times New Roman"/>
                <a:cs typeface="Times New Roman"/>
              </a:rPr>
              <a:t>performance relation </a:t>
            </a:r>
            <a:r>
              <a:rPr sz="1941" dirty="0">
                <a:latin typeface="Times New Roman"/>
                <a:cs typeface="Times New Roman"/>
              </a:rPr>
              <a:t>for the </a:t>
            </a:r>
            <a:r>
              <a:rPr sz="1941" spc="-4" dirty="0">
                <a:latin typeface="Times New Roman"/>
                <a:cs typeface="Times New Roman"/>
              </a:rPr>
              <a:t>ratio </a:t>
            </a:r>
            <a:r>
              <a:rPr sz="1941" dirty="0">
                <a:latin typeface="Times New Roman"/>
                <a:cs typeface="Times New Roman"/>
              </a:rPr>
              <a:t>of </a:t>
            </a:r>
            <a:r>
              <a:rPr sz="1941" spc="-4" dirty="0">
                <a:latin typeface="Times New Roman"/>
                <a:cs typeface="Times New Roman"/>
              </a:rPr>
              <a:t>delivered source code  lines per person-month </a:t>
            </a:r>
            <a:r>
              <a:rPr sz="1941" dirty="0">
                <a:latin typeface="Times New Roman"/>
                <a:cs typeface="Times New Roman"/>
              </a:rPr>
              <a:t>of </a:t>
            </a:r>
            <a:r>
              <a:rPr sz="1941" spc="-4" dirty="0">
                <a:latin typeface="Times New Roman"/>
                <a:cs typeface="Times New Roman"/>
              </a:rPr>
              <a:t>effort. Determine </a:t>
            </a:r>
            <a:r>
              <a:rPr sz="1941" dirty="0">
                <a:latin typeface="Times New Roman"/>
                <a:cs typeface="Times New Roman"/>
              </a:rPr>
              <a:t>the </a:t>
            </a:r>
            <a:r>
              <a:rPr sz="1941" spc="-4" dirty="0">
                <a:latin typeface="Times New Roman"/>
                <a:cs typeface="Times New Roman"/>
              </a:rPr>
              <a:t>reasonableness </a:t>
            </a:r>
            <a:r>
              <a:rPr sz="1941" dirty="0">
                <a:latin typeface="Times New Roman"/>
                <a:cs typeface="Times New Roman"/>
              </a:rPr>
              <a:t>of </a:t>
            </a:r>
            <a:r>
              <a:rPr sz="1941" spc="-4" dirty="0">
                <a:latin typeface="Times New Roman"/>
                <a:cs typeface="Times New Roman"/>
              </a:rPr>
              <a:t>this </a:t>
            </a:r>
            <a:r>
              <a:rPr sz="1941" spc="476" dirty="0">
                <a:latin typeface="Times New Roman"/>
                <a:cs typeface="Times New Roman"/>
              </a:rPr>
              <a:t> </a:t>
            </a:r>
            <a:r>
              <a:rPr sz="1941" spc="-4" dirty="0">
                <a:latin typeface="Times New Roman"/>
                <a:cs typeface="Times New Roman"/>
              </a:rPr>
              <a:t>relation </a:t>
            </a:r>
            <a:r>
              <a:rPr sz="1941" dirty="0">
                <a:latin typeface="Times New Roman"/>
                <a:cs typeface="Times New Roman"/>
              </a:rPr>
              <a:t>for </a:t>
            </a:r>
            <a:r>
              <a:rPr sz="1941" spc="-4" dirty="0">
                <a:latin typeface="Times New Roman"/>
                <a:cs typeface="Times New Roman"/>
              </a:rPr>
              <a:t>several </a:t>
            </a:r>
            <a:r>
              <a:rPr sz="1941" dirty="0">
                <a:latin typeface="Times New Roman"/>
                <a:cs typeface="Times New Roman"/>
              </a:rPr>
              <a:t>types of </a:t>
            </a:r>
            <a:r>
              <a:rPr sz="1941" spc="-4" dirty="0">
                <a:latin typeface="Times New Roman"/>
                <a:cs typeface="Times New Roman"/>
              </a:rPr>
              <a:t>software projects.</a:t>
            </a:r>
            <a:endParaRPr sz="1941">
              <a:latin typeface="Times New Roman"/>
              <a:cs typeface="Times New Roman"/>
            </a:endParaRPr>
          </a:p>
          <a:p>
            <a:pPr marL="414079" marR="4483" lvl="1" indent="-403433" algn="just">
              <a:lnSpc>
                <a:spcPct val="80000"/>
              </a:lnSpc>
              <a:spcBef>
                <a:spcPts val="1527"/>
              </a:spcBef>
              <a:buAutoNum type="arabicPeriod" startAt="15"/>
              <a:tabLst>
                <a:tab pos="604590" algn="l"/>
              </a:tabLst>
            </a:pPr>
            <a:r>
              <a:rPr sz="1941" spc="-4" dirty="0">
                <a:latin typeface="Times New Roman"/>
                <a:cs typeface="Times New Roman"/>
              </a:rPr>
              <a:t>The effort distribution </a:t>
            </a:r>
            <a:r>
              <a:rPr sz="1941" dirty="0">
                <a:latin typeface="Times New Roman"/>
                <a:cs typeface="Times New Roman"/>
              </a:rPr>
              <a:t>for </a:t>
            </a:r>
            <a:r>
              <a:rPr sz="1941" spc="-4" dirty="0">
                <a:latin typeface="Times New Roman"/>
                <a:cs typeface="Times New Roman"/>
              </a:rPr>
              <a:t>a 240 </a:t>
            </a:r>
            <a:r>
              <a:rPr sz="1941" spc="-9" dirty="0">
                <a:latin typeface="Times New Roman"/>
                <a:cs typeface="Times New Roman"/>
              </a:rPr>
              <a:t>KLOC </a:t>
            </a:r>
            <a:r>
              <a:rPr sz="1941" spc="-4" dirty="0">
                <a:latin typeface="Times New Roman"/>
                <a:cs typeface="Times New Roman"/>
              </a:rPr>
              <a:t>organic mode software  development project is: product design 12%, detailed design </a:t>
            </a:r>
            <a:r>
              <a:rPr sz="1941" spc="-9" dirty="0">
                <a:latin typeface="Times New Roman"/>
                <a:cs typeface="Times New Roman"/>
              </a:rPr>
              <a:t>24%, </a:t>
            </a:r>
            <a:r>
              <a:rPr sz="1941" dirty="0">
                <a:latin typeface="Times New Roman"/>
                <a:cs typeface="Times New Roman"/>
              </a:rPr>
              <a:t>code  </a:t>
            </a:r>
            <a:r>
              <a:rPr sz="1941" spc="-4" dirty="0">
                <a:latin typeface="Times New Roman"/>
                <a:cs typeface="Times New Roman"/>
              </a:rPr>
              <a:t>and </a:t>
            </a:r>
            <a:r>
              <a:rPr sz="1941" dirty="0">
                <a:latin typeface="Times New Roman"/>
                <a:cs typeface="Times New Roman"/>
              </a:rPr>
              <a:t>unit </a:t>
            </a:r>
            <a:r>
              <a:rPr sz="1941" spc="-4" dirty="0">
                <a:latin typeface="Times New Roman"/>
                <a:cs typeface="Times New Roman"/>
              </a:rPr>
              <a:t>test 36%, integrate and test 28%. How would the following  changes, from low to </a:t>
            </a:r>
            <a:r>
              <a:rPr sz="1941" dirty="0">
                <a:latin typeface="Times New Roman"/>
                <a:cs typeface="Times New Roman"/>
              </a:rPr>
              <a:t>high, </a:t>
            </a:r>
            <a:r>
              <a:rPr sz="1941" spc="-4" dirty="0">
                <a:latin typeface="Times New Roman"/>
                <a:cs typeface="Times New Roman"/>
              </a:rPr>
              <a:t>affect </a:t>
            </a:r>
            <a:r>
              <a:rPr sz="1941" dirty="0">
                <a:latin typeface="Times New Roman"/>
                <a:cs typeface="Times New Roman"/>
              </a:rPr>
              <a:t>the </a:t>
            </a:r>
            <a:r>
              <a:rPr sz="1941" spc="-4" dirty="0">
                <a:latin typeface="Times New Roman"/>
                <a:cs typeface="Times New Roman"/>
              </a:rPr>
              <a:t>phase distribution </a:t>
            </a:r>
            <a:r>
              <a:rPr sz="1941" dirty="0">
                <a:latin typeface="Times New Roman"/>
                <a:cs typeface="Times New Roman"/>
              </a:rPr>
              <a:t>of effort </a:t>
            </a:r>
            <a:r>
              <a:rPr sz="1941" spc="-4" dirty="0">
                <a:latin typeface="Times New Roman"/>
                <a:cs typeface="Times New Roman"/>
              </a:rPr>
              <a:t>and </a:t>
            </a:r>
            <a:r>
              <a:rPr sz="1941" dirty="0">
                <a:latin typeface="Times New Roman"/>
                <a:cs typeface="Times New Roman"/>
              </a:rPr>
              <a:t>the  </a:t>
            </a:r>
            <a:r>
              <a:rPr sz="1941" spc="-4" dirty="0">
                <a:latin typeface="Times New Roman"/>
                <a:cs typeface="Times New Roman"/>
              </a:rPr>
              <a:t>total effort: analyst capability, use </a:t>
            </a:r>
            <a:r>
              <a:rPr sz="1941" dirty="0">
                <a:latin typeface="Times New Roman"/>
                <a:cs typeface="Times New Roman"/>
              </a:rPr>
              <a:t>of </a:t>
            </a:r>
            <a:r>
              <a:rPr sz="1941" spc="-4" dirty="0">
                <a:latin typeface="Times New Roman"/>
                <a:cs typeface="Times New Roman"/>
              </a:rPr>
              <a:t>modern programming languages,  required reliability, requirements</a:t>
            </a:r>
            <a:r>
              <a:rPr sz="1941" spc="13" dirty="0">
                <a:latin typeface="Times New Roman"/>
                <a:cs typeface="Times New Roman"/>
              </a:rPr>
              <a:t> </a:t>
            </a:r>
            <a:r>
              <a:rPr sz="1941" spc="-4" dirty="0">
                <a:latin typeface="Times New Roman"/>
                <a:cs typeface="Times New Roman"/>
              </a:rPr>
              <a:t>volatility?</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203</a:t>
            </a:r>
            <a:endParaRPr sz="1235">
              <a:latin typeface="Arial"/>
              <a:cs typeface="Arial"/>
            </a:endParaRPr>
          </a:p>
        </p:txBody>
      </p:sp>
    </p:spTree>
    <p:extLst>
      <p:ext uri="{BB962C8B-B14F-4D97-AF65-F5344CB8AC3E}">
        <p14:creationId xmlns:p14="http://schemas.microsoft.com/office/powerpoint/2010/main" val="15662305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3432" y="378171"/>
            <a:ext cx="3204951"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6" y="1278366"/>
            <a:ext cx="7688356" cy="4205261"/>
          </a:xfrm>
          <a:prstGeom prst="rect">
            <a:avLst/>
          </a:prstGeom>
        </p:spPr>
        <p:txBody>
          <a:bodyPr vert="horz" wrap="square" lIns="0" tIns="69476" rIns="0" bIns="0" rtlCol="0">
            <a:spAutoFit/>
          </a:bodyPr>
          <a:lstStyle/>
          <a:p>
            <a:pPr marL="414079" marR="5043" lvl="1" indent="-403433" algn="just">
              <a:lnSpc>
                <a:spcPct val="80000"/>
              </a:lnSpc>
              <a:spcBef>
                <a:spcPts val="547"/>
              </a:spcBef>
              <a:buAutoNum type="arabicPeriod" startAt="19"/>
              <a:tabLst>
                <a:tab pos="551919" algn="l"/>
              </a:tabLst>
            </a:pPr>
            <a:r>
              <a:rPr sz="1941" spc="-4" dirty="0">
                <a:latin typeface="Times New Roman"/>
                <a:cs typeface="Times New Roman"/>
              </a:rPr>
              <a:t>Specify, design, and develop a </a:t>
            </a:r>
            <a:r>
              <a:rPr sz="1941" dirty="0">
                <a:latin typeface="Times New Roman"/>
                <a:cs typeface="Times New Roman"/>
              </a:rPr>
              <a:t>program </a:t>
            </a:r>
            <a:r>
              <a:rPr sz="1941" spc="-4" dirty="0">
                <a:latin typeface="Times New Roman"/>
                <a:cs typeface="Times New Roman"/>
              </a:rPr>
              <a:t>that implements </a:t>
            </a:r>
            <a:r>
              <a:rPr sz="1941" spc="-9" dirty="0">
                <a:latin typeface="Times New Roman"/>
                <a:cs typeface="Times New Roman"/>
              </a:rPr>
              <a:t>COCOMO.  </a:t>
            </a:r>
            <a:r>
              <a:rPr sz="1941" spc="-4" dirty="0">
                <a:latin typeface="Times New Roman"/>
                <a:cs typeface="Times New Roman"/>
              </a:rPr>
              <a:t>Using reference as a </a:t>
            </a:r>
            <a:r>
              <a:rPr sz="1941" dirty="0">
                <a:latin typeface="Times New Roman"/>
                <a:cs typeface="Times New Roman"/>
              </a:rPr>
              <a:t>guide, </a:t>
            </a:r>
            <a:r>
              <a:rPr sz="1941" spc="-4" dirty="0">
                <a:latin typeface="Times New Roman"/>
                <a:cs typeface="Times New Roman"/>
              </a:rPr>
              <a:t>extend </a:t>
            </a:r>
            <a:r>
              <a:rPr sz="1941" dirty="0">
                <a:latin typeface="Times New Roman"/>
                <a:cs typeface="Times New Roman"/>
              </a:rPr>
              <a:t>the </a:t>
            </a:r>
            <a:r>
              <a:rPr sz="1941" spc="-4" dirty="0">
                <a:latin typeface="Times New Roman"/>
                <a:cs typeface="Times New Roman"/>
              </a:rPr>
              <a:t>program so that it can </a:t>
            </a:r>
            <a:r>
              <a:rPr sz="1941" dirty="0">
                <a:latin typeface="Times New Roman"/>
                <a:cs typeface="Times New Roman"/>
              </a:rPr>
              <a:t>be </a:t>
            </a:r>
            <a:r>
              <a:rPr sz="1941" spc="-4" dirty="0">
                <a:latin typeface="Times New Roman"/>
                <a:cs typeface="Times New Roman"/>
              </a:rPr>
              <a:t>used as a  </a:t>
            </a:r>
            <a:r>
              <a:rPr sz="1941" dirty="0">
                <a:latin typeface="Times New Roman"/>
                <a:cs typeface="Times New Roman"/>
              </a:rPr>
              <a:t>planning</a:t>
            </a:r>
            <a:r>
              <a:rPr sz="1941" spc="-9" dirty="0">
                <a:latin typeface="Times New Roman"/>
                <a:cs typeface="Times New Roman"/>
              </a:rPr>
              <a:t> </a:t>
            </a:r>
            <a:r>
              <a:rPr sz="1941" dirty="0">
                <a:latin typeface="Times New Roman"/>
                <a:cs typeface="Times New Roman"/>
              </a:rPr>
              <a:t>tool.</a:t>
            </a:r>
            <a:endParaRPr sz="1941">
              <a:latin typeface="Times New Roman"/>
              <a:cs typeface="Times New Roman"/>
            </a:endParaRPr>
          </a:p>
          <a:p>
            <a:pPr marL="414079" marR="4483" lvl="1" indent="-403433" algn="just">
              <a:lnSpc>
                <a:spcPct val="80000"/>
              </a:lnSpc>
              <a:spcBef>
                <a:spcPts val="1549"/>
              </a:spcBef>
              <a:buAutoNum type="arabicPeriod" startAt="19"/>
              <a:tabLst>
                <a:tab pos="545195" algn="l"/>
              </a:tabLst>
            </a:pPr>
            <a:r>
              <a:rPr sz="1941" spc="-4" dirty="0">
                <a:latin typeface="Times New Roman"/>
                <a:cs typeface="Times New Roman"/>
              </a:rPr>
              <a:t>Suppose a system </a:t>
            </a:r>
            <a:r>
              <a:rPr sz="1941" dirty="0">
                <a:latin typeface="Times New Roman"/>
                <a:cs typeface="Times New Roman"/>
              </a:rPr>
              <a:t>for office </a:t>
            </a:r>
            <a:r>
              <a:rPr sz="1941" spc="-4" dirty="0">
                <a:latin typeface="Times New Roman"/>
                <a:cs typeface="Times New Roman"/>
              </a:rPr>
              <a:t>automation is to </a:t>
            </a:r>
            <a:r>
              <a:rPr sz="1941" dirty="0">
                <a:latin typeface="Times New Roman"/>
                <a:cs typeface="Times New Roman"/>
              </a:rPr>
              <a:t>be </a:t>
            </a:r>
            <a:r>
              <a:rPr sz="1941" spc="-4" dirty="0">
                <a:latin typeface="Times New Roman"/>
                <a:cs typeface="Times New Roman"/>
              </a:rPr>
              <a:t>designed. It is clear  </a:t>
            </a:r>
            <a:r>
              <a:rPr sz="1941" dirty="0">
                <a:latin typeface="Times New Roman"/>
                <a:cs typeface="Times New Roman"/>
              </a:rPr>
              <a:t>from </a:t>
            </a:r>
            <a:r>
              <a:rPr sz="1941" spc="-4" dirty="0">
                <a:latin typeface="Times New Roman"/>
                <a:cs typeface="Times New Roman"/>
              </a:rPr>
              <a:t>requirements that there will </a:t>
            </a:r>
            <a:r>
              <a:rPr sz="1941" dirty="0">
                <a:latin typeface="Times New Roman"/>
                <a:cs typeface="Times New Roman"/>
              </a:rPr>
              <a:t>be five </a:t>
            </a:r>
            <a:r>
              <a:rPr sz="1941" spc="-4" dirty="0">
                <a:latin typeface="Times New Roman"/>
                <a:cs typeface="Times New Roman"/>
              </a:rPr>
              <a:t>modules </a:t>
            </a:r>
            <a:r>
              <a:rPr sz="1941" dirty="0">
                <a:latin typeface="Times New Roman"/>
                <a:cs typeface="Times New Roman"/>
              </a:rPr>
              <a:t>of </a:t>
            </a:r>
            <a:r>
              <a:rPr sz="1941" spc="-4" dirty="0">
                <a:latin typeface="Times New Roman"/>
                <a:cs typeface="Times New Roman"/>
              </a:rPr>
              <a:t>size </a:t>
            </a:r>
            <a:r>
              <a:rPr sz="1941" dirty="0">
                <a:latin typeface="Times New Roman"/>
                <a:cs typeface="Times New Roman"/>
              </a:rPr>
              <a:t>0.5 </a:t>
            </a:r>
            <a:r>
              <a:rPr sz="1941" spc="-4" dirty="0">
                <a:latin typeface="Times New Roman"/>
                <a:cs typeface="Times New Roman"/>
              </a:rPr>
              <a:t>KLOC, </a:t>
            </a:r>
            <a:r>
              <a:rPr sz="1941" dirty="0">
                <a:latin typeface="Times New Roman"/>
                <a:cs typeface="Times New Roman"/>
              </a:rPr>
              <a:t>1.5  </a:t>
            </a:r>
            <a:r>
              <a:rPr sz="1941" spc="-9" dirty="0">
                <a:latin typeface="Times New Roman"/>
                <a:cs typeface="Times New Roman"/>
              </a:rPr>
              <a:t>KLOC, </a:t>
            </a:r>
            <a:r>
              <a:rPr sz="1941" dirty="0">
                <a:latin typeface="Times New Roman"/>
                <a:cs typeface="Times New Roman"/>
              </a:rPr>
              <a:t>2.0 </a:t>
            </a:r>
            <a:r>
              <a:rPr sz="1941" spc="-4" dirty="0">
                <a:latin typeface="Times New Roman"/>
                <a:cs typeface="Times New Roman"/>
              </a:rPr>
              <a:t>KLOC, </a:t>
            </a:r>
            <a:r>
              <a:rPr sz="1941" dirty="0">
                <a:latin typeface="Times New Roman"/>
                <a:cs typeface="Times New Roman"/>
              </a:rPr>
              <a:t>1.0 </a:t>
            </a:r>
            <a:r>
              <a:rPr sz="1941" spc="-4" dirty="0">
                <a:latin typeface="Times New Roman"/>
                <a:cs typeface="Times New Roman"/>
              </a:rPr>
              <a:t>KLOC and </a:t>
            </a:r>
            <a:r>
              <a:rPr sz="1941" dirty="0">
                <a:latin typeface="Times New Roman"/>
                <a:cs typeface="Times New Roman"/>
              </a:rPr>
              <a:t>2.0 </a:t>
            </a:r>
            <a:r>
              <a:rPr sz="1941" spc="-9" dirty="0">
                <a:latin typeface="Times New Roman"/>
                <a:cs typeface="Times New Roman"/>
              </a:rPr>
              <a:t>KLOC </a:t>
            </a:r>
            <a:r>
              <a:rPr sz="1941" spc="-4" dirty="0">
                <a:latin typeface="Times New Roman"/>
                <a:cs typeface="Times New Roman"/>
              </a:rPr>
              <a:t>respectively. Complexity,  and reliability requirements are high. Programmer’s capability and  experience is low. All other factors </a:t>
            </a:r>
            <a:r>
              <a:rPr sz="1941" dirty="0">
                <a:latin typeface="Times New Roman"/>
                <a:cs typeface="Times New Roman"/>
              </a:rPr>
              <a:t>are </a:t>
            </a:r>
            <a:r>
              <a:rPr sz="1941" spc="4" dirty="0">
                <a:latin typeface="Times New Roman"/>
                <a:cs typeface="Times New Roman"/>
              </a:rPr>
              <a:t>of </a:t>
            </a:r>
            <a:r>
              <a:rPr sz="1941" spc="-4" dirty="0">
                <a:latin typeface="Times New Roman"/>
                <a:cs typeface="Times New Roman"/>
              </a:rPr>
              <a:t>nominal </a:t>
            </a:r>
            <a:r>
              <a:rPr sz="1941" dirty="0">
                <a:latin typeface="Times New Roman"/>
                <a:cs typeface="Times New Roman"/>
              </a:rPr>
              <a:t>rating. </a:t>
            </a:r>
            <a:r>
              <a:rPr sz="1941" spc="-9" dirty="0">
                <a:latin typeface="Times New Roman"/>
                <a:cs typeface="Times New Roman"/>
              </a:rPr>
              <a:t>Use COCOMO  </a:t>
            </a:r>
            <a:r>
              <a:rPr sz="1941" spc="-4" dirty="0">
                <a:latin typeface="Times New Roman"/>
                <a:cs typeface="Times New Roman"/>
              </a:rPr>
              <a:t>model to determine </a:t>
            </a:r>
            <a:r>
              <a:rPr sz="1941" dirty="0">
                <a:latin typeface="Times New Roman"/>
                <a:cs typeface="Times New Roman"/>
              </a:rPr>
              <a:t>overall </a:t>
            </a:r>
            <a:r>
              <a:rPr sz="1941" spc="-4" dirty="0">
                <a:latin typeface="Times New Roman"/>
                <a:cs typeface="Times New Roman"/>
              </a:rPr>
              <a:t>cost and schedule estimates. Also calculate  </a:t>
            </a:r>
            <a:r>
              <a:rPr sz="1941" dirty="0">
                <a:latin typeface="Times New Roman"/>
                <a:cs typeface="Times New Roman"/>
              </a:rPr>
              <a:t>the </a:t>
            </a:r>
            <a:r>
              <a:rPr sz="1941" spc="-4" dirty="0">
                <a:latin typeface="Times New Roman"/>
                <a:cs typeface="Times New Roman"/>
              </a:rPr>
              <a:t>cost and schedule estimates </a:t>
            </a:r>
            <a:r>
              <a:rPr sz="1941" dirty="0">
                <a:latin typeface="Times New Roman"/>
                <a:cs typeface="Times New Roman"/>
              </a:rPr>
              <a:t>for different </a:t>
            </a:r>
            <a:r>
              <a:rPr sz="1941" spc="-4" dirty="0">
                <a:latin typeface="Times New Roman"/>
                <a:cs typeface="Times New Roman"/>
              </a:rPr>
              <a:t>phases.</a:t>
            </a:r>
            <a:endParaRPr sz="1941">
              <a:latin typeface="Times New Roman"/>
              <a:cs typeface="Times New Roman"/>
            </a:endParaRPr>
          </a:p>
          <a:p>
            <a:pPr marL="414079" marR="4483" lvl="1" indent="-403433" algn="just">
              <a:lnSpc>
                <a:spcPct val="80000"/>
              </a:lnSpc>
              <a:spcBef>
                <a:spcPts val="1522"/>
              </a:spcBef>
              <a:buAutoNum type="arabicPeriod" startAt="19"/>
              <a:tabLst>
                <a:tab pos="540152" algn="l"/>
              </a:tabLst>
            </a:pPr>
            <a:r>
              <a:rPr sz="1941" spc="-4" dirty="0">
                <a:latin typeface="Times New Roman"/>
                <a:cs typeface="Times New Roman"/>
              </a:rPr>
              <a:t>Suppose that a project </a:t>
            </a:r>
            <a:r>
              <a:rPr sz="1941" spc="-9" dirty="0">
                <a:latin typeface="Times New Roman"/>
                <a:cs typeface="Times New Roman"/>
              </a:rPr>
              <a:t>was </a:t>
            </a:r>
            <a:r>
              <a:rPr sz="1941" spc="-4" dirty="0">
                <a:latin typeface="Times New Roman"/>
                <a:cs typeface="Times New Roman"/>
              </a:rPr>
              <a:t>estimated to </a:t>
            </a:r>
            <a:r>
              <a:rPr sz="1941" dirty="0">
                <a:latin typeface="Times New Roman"/>
                <a:cs typeface="Times New Roman"/>
              </a:rPr>
              <a:t>be </a:t>
            </a:r>
            <a:r>
              <a:rPr sz="1941" spc="-4" dirty="0">
                <a:latin typeface="Times New Roman"/>
                <a:cs typeface="Times New Roman"/>
              </a:rPr>
              <a:t>600 </a:t>
            </a:r>
            <a:r>
              <a:rPr sz="1941" spc="-9" dirty="0">
                <a:latin typeface="Times New Roman"/>
                <a:cs typeface="Times New Roman"/>
              </a:rPr>
              <a:t>KLOC. </a:t>
            </a:r>
            <a:r>
              <a:rPr sz="1941" spc="-4" dirty="0">
                <a:latin typeface="Times New Roman"/>
                <a:cs typeface="Times New Roman"/>
              </a:rPr>
              <a:t>Calculate </a:t>
            </a:r>
            <a:r>
              <a:rPr sz="1941" dirty="0">
                <a:latin typeface="Times New Roman"/>
                <a:cs typeface="Times New Roman"/>
              </a:rPr>
              <a:t>the  </a:t>
            </a:r>
            <a:r>
              <a:rPr sz="1941" spc="-4" dirty="0">
                <a:latin typeface="Times New Roman"/>
                <a:cs typeface="Times New Roman"/>
              </a:rPr>
              <a:t>effort and development time </a:t>
            </a:r>
            <a:r>
              <a:rPr sz="1941" dirty="0">
                <a:latin typeface="Times New Roman"/>
                <a:cs typeface="Times New Roman"/>
              </a:rPr>
              <a:t>for </a:t>
            </a:r>
            <a:r>
              <a:rPr sz="1941" spc="-9" dirty="0">
                <a:latin typeface="Times New Roman"/>
                <a:cs typeface="Times New Roman"/>
              </a:rPr>
              <a:t>each </a:t>
            </a:r>
            <a:r>
              <a:rPr sz="1941" dirty="0">
                <a:latin typeface="Times New Roman"/>
                <a:cs typeface="Times New Roman"/>
              </a:rPr>
              <a:t>of the </a:t>
            </a:r>
            <a:r>
              <a:rPr sz="1941" spc="-4" dirty="0">
                <a:latin typeface="Times New Roman"/>
                <a:cs typeface="Times New Roman"/>
              </a:rPr>
              <a:t>three modes i.e., </a:t>
            </a:r>
            <a:r>
              <a:rPr sz="1941" dirty="0">
                <a:latin typeface="Times New Roman"/>
                <a:cs typeface="Times New Roman"/>
              </a:rPr>
              <a:t>organic,  </a:t>
            </a:r>
            <a:r>
              <a:rPr sz="1941" spc="-4" dirty="0">
                <a:latin typeface="Times New Roman"/>
                <a:cs typeface="Times New Roman"/>
              </a:rPr>
              <a:t>semidetached and</a:t>
            </a:r>
            <a:r>
              <a:rPr sz="1941" spc="22" dirty="0">
                <a:latin typeface="Times New Roman"/>
                <a:cs typeface="Times New Roman"/>
              </a:rPr>
              <a:t> </a:t>
            </a:r>
            <a:r>
              <a:rPr sz="1941" spc="-4" dirty="0">
                <a:latin typeface="Times New Roman"/>
                <a:cs typeface="Times New Roman"/>
              </a:rPr>
              <a:t>embedded.</a:t>
            </a:r>
            <a:endParaRPr sz="1941">
              <a:latin typeface="Times New Roman"/>
              <a:cs typeface="Times New Roman"/>
            </a:endParaRPr>
          </a:p>
          <a:p>
            <a:pPr marL="414079" marR="5043" lvl="1" indent="-403433" algn="just">
              <a:lnSpc>
                <a:spcPct val="80000"/>
              </a:lnSpc>
              <a:spcBef>
                <a:spcPts val="1293"/>
              </a:spcBef>
              <a:buAutoNum type="arabicPeriod" startAt="19"/>
              <a:tabLst>
                <a:tab pos="515498" algn="l"/>
              </a:tabLst>
            </a:pPr>
            <a:r>
              <a:rPr sz="1941" spc="-4" dirty="0">
                <a:latin typeface="Times New Roman"/>
                <a:cs typeface="Times New Roman"/>
              </a:rPr>
              <a:t>Explain </a:t>
            </a:r>
            <a:r>
              <a:rPr sz="1941" dirty="0">
                <a:latin typeface="Times New Roman"/>
                <a:cs typeface="Times New Roman"/>
              </a:rPr>
              <a:t>the </a:t>
            </a:r>
            <a:r>
              <a:rPr sz="1941" spc="-4" dirty="0">
                <a:latin typeface="Times New Roman"/>
                <a:cs typeface="Times New Roman"/>
              </a:rPr>
              <a:t>COCOMO-II in detail. What types </a:t>
            </a:r>
            <a:r>
              <a:rPr sz="1941" dirty="0">
                <a:latin typeface="Times New Roman"/>
                <a:cs typeface="Times New Roman"/>
              </a:rPr>
              <a:t>of </a:t>
            </a:r>
            <a:r>
              <a:rPr sz="1941" spc="-4" dirty="0">
                <a:latin typeface="Times New Roman"/>
                <a:cs typeface="Times New Roman"/>
              </a:rPr>
              <a:t>categories </a:t>
            </a:r>
            <a:r>
              <a:rPr sz="1941" dirty="0">
                <a:latin typeface="Times New Roman"/>
                <a:cs typeface="Times New Roman"/>
              </a:rPr>
              <a:t>of </a:t>
            </a:r>
            <a:r>
              <a:rPr sz="1941" spc="-4" dirty="0">
                <a:latin typeface="Times New Roman"/>
                <a:cs typeface="Times New Roman"/>
              </a:rPr>
              <a:t>projects  are</a:t>
            </a:r>
            <a:r>
              <a:rPr sz="1941" spc="-9" dirty="0">
                <a:latin typeface="Times New Roman"/>
                <a:cs typeface="Times New Roman"/>
              </a:rPr>
              <a:t> </a:t>
            </a:r>
            <a:r>
              <a:rPr sz="1941" dirty="0">
                <a:latin typeface="Times New Roman"/>
                <a:cs typeface="Times New Roman"/>
              </a:rPr>
              <a:t>identified?</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204</a:t>
            </a:r>
            <a:endParaRPr sz="1235">
              <a:latin typeface="Arial"/>
              <a:cs typeface="Arial"/>
            </a:endParaRPr>
          </a:p>
        </p:txBody>
      </p:sp>
    </p:spTree>
    <p:extLst>
      <p:ext uri="{BB962C8B-B14F-4D97-AF65-F5344CB8AC3E}">
        <p14:creationId xmlns:p14="http://schemas.microsoft.com/office/powerpoint/2010/main" val="124170163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5284" y="378171"/>
            <a:ext cx="4023099"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6" y="1038471"/>
            <a:ext cx="7688356" cy="4920532"/>
          </a:xfrm>
          <a:prstGeom prst="rect">
            <a:avLst/>
          </a:prstGeom>
        </p:spPr>
        <p:txBody>
          <a:bodyPr vert="horz" wrap="square" lIns="0" tIns="183216" rIns="0" bIns="0" rtlCol="0">
            <a:spAutoFit/>
          </a:bodyPr>
          <a:lstStyle/>
          <a:p>
            <a:pPr marL="505973" lvl="1" indent="-495326">
              <a:spcBef>
                <a:spcPts val="1443"/>
              </a:spcBef>
              <a:buAutoNum type="arabicPeriod" startAt="23"/>
              <a:tabLst>
                <a:tab pos="506533" algn="l"/>
              </a:tabLst>
            </a:pPr>
            <a:r>
              <a:rPr sz="1941" spc="-9" dirty="0">
                <a:latin typeface="Times New Roman"/>
                <a:cs typeface="Times New Roman"/>
              </a:rPr>
              <a:t>Discuss </a:t>
            </a:r>
            <a:r>
              <a:rPr sz="1941" dirty="0">
                <a:latin typeface="Times New Roman"/>
                <a:cs typeface="Times New Roman"/>
              </a:rPr>
              <a:t>the </a:t>
            </a:r>
            <a:r>
              <a:rPr sz="1941" spc="-4" dirty="0">
                <a:latin typeface="Times New Roman"/>
                <a:cs typeface="Times New Roman"/>
              </a:rPr>
              <a:t>Infrastructure Sector </a:t>
            </a:r>
            <a:r>
              <a:rPr sz="1941" dirty="0">
                <a:latin typeface="Times New Roman"/>
                <a:cs typeface="Times New Roman"/>
              </a:rPr>
              <a:t>of</a:t>
            </a:r>
            <a:r>
              <a:rPr sz="1941" spc="4" dirty="0">
                <a:latin typeface="Times New Roman"/>
                <a:cs typeface="Times New Roman"/>
              </a:rPr>
              <a:t> </a:t>
            </a:r>
            <a:r>
              <a:rPr sz="1941" spc="-4" dirty="0">
                <a:latin typeface="Times New Roman"/>
                <a:cs typeface="Times New Roman"/>
              </a:rPr>
              <a:t>COCOMO-II.</a:t>
            </a:r>
            <a:endParaRPr sz="1941">
              <a:latin typeface="Times New Roman"/>
              <a:cs typeface="Times New Roman"/>
            </a:endParaRPr>
          </a:p>
          <a:p>
            <a:pPr lvl="1">
              <a:spcBef>
                <a:spcPts val="44"/>
              </a:spcBef>
              <a:buFont typeface="Times New Roman"/>
              <a:buAutoNum type="arabicPeriod" startAt="23"/>
            </a:pPr>
            <a:endParaRPr sz="1544">
              <a:latin typeface="Times New Roman"/>
              <a:cs typeface="Times New Roman"/>
            </a:endParaRPr>
          </a:p>
          <a:p>
            <a:pPr marL="414079" marR="6164" lvl="1" indent="-403433" algn="just">
              <a:lnSpc>
                <a:spcPct val="80000"/>
              </a:lnSpc>
              <a:buAutoNum type="arabicPeriod" startAt="23"/>
              <a:tabLst>
                <a:tab pos="527825" algn="l"/>
              </a:tabLst>
            </a:pPr>
            <a:r>
              <a:rPr sz="1941" spc="-4" dirty="0">
                <a:latin typeface="Times New Roman"/>
                <a:cs typeface="Times New Roman"/>
              </a:rPr>
              <a:t>Describe various stages </a:t>
            </a:r>
            <a:r>
              <a:rPr sz="1941" dirty="0">
                <a:latin typeface="Times New Roman"/>
                <a:cs typeface="Times New Roman"/>
              </a:rPr>
              <a:t>of </a:t>
            </a:r>
            <a:r>
              <a:rPr sz="1941" spc="-9" dirty="0">
                <a:latin typeface="Times New Roman"/>
                <a:cs typeface="Times New Roman"/>
              </a:rPr>
              <a:t>COCOMO-II. </a:t>
            </a:r>
            <a:r>
              <a:rPr sz="1941" spc="-4" dirty="0">
                <a:latin typeface="Times New Roman"/>
                <a:cs typeface="Times New Roman"/>
              </a:rPr>
              <a:t>Which stage is more </a:t>
            </a:r>
            <a:r>
              <a:rPr sz="1941" dirty="0">
                <a:latin typeface="Times New Roman"/>
                <a:cs typeface="Times New Roman"/>
              </a:rPr>
              <a:t>popular  </a:t>
            </a:r>
            <a:r>
              <a:rPr sz="1941" spc="-4" dirty="0">
                <a:latin typeface="Times New Roman"/>
                <a:cs typeface="Times New Roman"/>
              </a:rPr>
              <a:t>and</a:t>
            </a:r>
            <a:r>
              <a:rPr sz="1941" dirty="0">
                <a:latin typeface="Times New Roman"/>
                <a:cs typeface="Times New Roman"/>
              </a:rPr>
              <a:t> </a:t>
            </a:r>
            <a:r>
              <a:rPr sz="1941" spc="-4" dirty="0">
                <a:latin typeface="Times New Roman"/>
                <a:cs typeface="Times New Roman"/>
              </a:rPr>
              <a:t>why?</a:t>
            </a:r>
            <a:endParaRPr sz="1941">
              <a:latin typeface="Times New Roman"/>
              <a:cs typeface="Times New Roman"/>
            </a:endParaRPr>
          </a:p>
          <a:p>
            <a:pPr marL="414079" marR="4483" lvl="1" indent="-403433" algn="just">
              <a:lnSpc>
                <a:spcPct val="80000"/>
              </a:lnSpc>
              <a:spcBef>
                <a:spcPts val="1315"/>
              </a:spcBef>
              <a:buAutoNum type="arabicPeriod" startAt="23"/>
              <a:tabLst>
                <a:tab pos="511576" algn="l"/>
              </a:tabLst>
            </a:pPr>
            <a:r>
              <a:rPr sz="1941" spc="-4" dirty="0">
                <a:latin typeface="Times New Roman"/>
                <a:cs typeface="Times New Roman"/>
              </a:rPr>
              <a:t>A software project </a:t>
            </a:r>
            <a:r>
              <a:rPr sz="1941" dirty="0">
                <a:latin typeface="Times New Roman"/>
                <a:cs typeface="Times New Roman"/>
              </a:rPr>
              <a:t>of </a:t>
            </a:r>
            <a:r>
              <a:rPr sz="1941" spc="-4" dirty="0">
                <a:latin typeface="Times New Roman"/>
                <a:cs typeface="Times New Roman"/>
              </a:rPr>
              <a:t>application generator category with estimated size  </a:t>
            </a:r>
            <a:r>
              <a:rPr sz="1941" dirty="0">
                <a:latin typeface="Times New Roman"/>
                <a:cs typeface="Times New Roman"/>
              </a:rPr>
              <a:t>of 100 </a:t>
            </a:r>
            <a:r>
              <a:rPr sz="1941" spc="-9" dirty="0">
                <a:latin typeface="Times New Roman"/>
                <a:cs typeface="Times New Roman"/>
              </a:rPr>
              <a:t>KLOC </a:t>
            </a:r>
            <a:r>
              <a:rPr sz="1941" spc="-4" dirty="0">
                <a:latin typeface="Times New Roman"/>
                <a:cs typeface="Times New Roman"/>
              </a:rPr>
              <a:t>has to </a:t>
            </a:r>
            <a:r>
              <a:rPr sz="1941" dirty="0">
                <a:latin typeface="Times New Roman"/>
                <a:cs typeface="Times New Roman"/>
              </a:rPr>
              <a:t>be </a:t>
            </a:r>
            <a:r>
              <a:rPr sz="1941" spc="-4" dirty="0">
                <a:latin typeface="Times New Roman"/>
                <a:cs typeface="Times New Roman"/>
              </a:rPr>
              <a:t>developed. The scale factor (B) has </a:t>
            </a:r>
            <a:r>
              <a:rPr sz="1941" dirty="0">
                <a:latin typeface="Times New Roman"/>
                <a:cs typeface="Times New Roman"/>
              </a:rPr>
              <a:t>high  </a:t>
            </a:r>
            <a:r>
              <a:rPr sz="1941" spc="-4" dirty="0">
                <a:latin typeface="Times New Roman"/>
                <a:cs typeface="Times New Roman"/>
              </a:rPr>
              <a:t>percedentness, </a:t>
            </a:r>
            <a:r>
              <a:rPr sz="1941" dirty="0">
                <a:latin typeface="Times New Roman"/>
                <a:cs typeface="Times New Roman"/>
              </a:rPr>
              <a:t>high </a:t>
            </a:r>
            <a:r>
              <a:rPr sz="1941" spc="-4" dirty="0">
                <a:latin typeface="Times New Roman"/>
                <a:cs typeface="Times New Roman"/>
              </a:rPr>
              <a:t>development </a:t>
            </a:r>
            <a:r>
              <a:rPr sz="1941" dirty="0">
                <a:latin typeface="Times New Roman"/>
                <a:cs typeface="Times New Roman"/>
              </a:rPr>
              <a:t>flexibility. </a:t>
            </a:r>
            <a:r>
              <a:rPr sz="1941" spc="-4" dirty="0">
                <a:latin typeface="Times New Roman"/>
                <a:cs typeface="Times New Roman"/>
              </a:rPr>
              <a:t>Other factors </a:t>
            </a:r>
            <a:r>
              <a:rPr sz="1941" dirty="0">
                <a:latin typeface="Times New Roman"/>
                <a:cs typeface="Times New Roman"/>
              </a:rPr>
              <a:t>are </a:t>
            </a:r>
            <a:r>
              <a:rPr sz="1941" spc="-4" dirty="0">
                <a:latin typeface="Times New Roman"/>
                <a:cs typeface="Times New Roman"/>
              </a:rPr>
              <a:t>nominal.  The cost drivers are </a:t>
            </a:r>
            <a:r>
              <a:rPr sz="1941" dirty="0">
                <a:latin typeface="Times New Roman"/>
                <a:cs typeface="Times New Roman"/>
              </a:rPr>
              <a:t>high </a:t>
            </a:r>
            <a:r>
              <a:rPr sz="1941" spc="-4" dirty="0">
                <a:latin typeface="Times New Roman"/>
                <a:cs typeface="Times New Roman"/>
              </a:rPr>
              <a:t>reliability, medium database size, </a:t>
            </a:r>
            <a:r>
              <a:rPr sz="1941" dirty="0">
                <a:latin typeface="Times New Roman"/>
                <a:cs typeface="Times New Roman"/>
              </a:rPr>
              <a:t>high  </a:t>
            </a:r>
            <a:r>
              <a:rPr sz="1941" spc="-4" dirty="0">
                <a:latin typeface="Times New Roman"/>
                <a:cs typeface="Times New Roman"/>
              </a:rPr>
              <a:t>Personnel capability, high analyst capability. The other cost drivers </a:t>
            </a:r>
            <a:r>
              <a:rPr sz="1941" dirty="0">
                <a:latin typeface="Times New Roman"/>
                <a:cs typeface="Times New Roman"/>
              </a:rPr>
              <a:t>are  </a:t>
            </a:r>
            <a:r>
              <a:rPr sz="1941" spc="-4" dirty="0">
                <a:latin typeface="Times New Roman"/>
                <a:cs typeface="Times New Roman"/>
              </a:rPr>
              <a:t>nominal. Calculate </a:t>
            </a:r>
            <a:r>
              <a:rPr sz="1941" dirty="0">
                <a:latin typeface="Times New Roman"/>
                <a:cs typeface="Times New Roman"/>
              </a:rPr>
              <a:t>the effort </a:t>
            </a:r>
            <a:r>
              <a:rPr sz="1941" spc="-4" dirty="0">
                <a:latin typeface="Times New Roman"/>
                <a:cs typeface="Times New Roman"/>
              </a:rPr>
              <a:t>in Person-Months </a:t>
            </a:r>
            <a:r>
              <a:rPr sz="1941" dirty="0">
                <a:latin typeface="Times New Roman"/>
                <a:cs typeface="Times New Roman"/>
              </a:rPr>
              <a:t>for the </a:t>
            </a:r>
            <a:r>
              <a:rPr sz="1941" spc="-4" dirty="0">
                <a:latin typeface="Times New Roman"/>
                <a:cs typeface="Times New Roman"/>
              </a:rPr>
              <a:t>development </a:t>
            </a:r>
            <a:r>
              <a:rPr sz="1941" dirty="0">
                <a:latin typeface="Times New Roman"/>
                <a:cs typeface="Times New Roman"/>
              </a:rPr>
              <a:t>of  the</a:t>
            </a:r>
            <a:r>
              <a:rPr sz="1941" spc="-9" dirty="0">
                <a:latin typeface="Times New Roman"/>
                <a:cs typeface="Times New Roman"/>
              </a:rPr>
              <a:t> </a:t>
            </a:r>
            <a:r>
              <a:rPr sz="1941" spc="-4" dirty="0">
                <a:latin typeface="Times New Roman"/>
                <a:cs typeface="Times New Roman"/>
              </a:rPr>
              <a:t>project.</a:t>
            </a:r>
            <a:endParaRPr sz="1941">
              <a:latin typeface="Times New Roman"/>
              <a:cs typeface="Times New Roman"/>
            </a:endParaRPr>
          </a:p>
          <a:p>
            <a:pPr marL="414079" marR="6164" lvl="1" indent="-403433" algn="just">
              <a:lnSpc>
                <a:spcPct val="80000"/>
              </a:lnSpc>
              <a:spcBef>
                <a:spcPts val="1504"/>
              </a:spcBef>
              <a:buAutoNum type="arabicPeriod" startAt="23"/>
              <a:tabLst>
                <a:tab pos="517179" algn="l"/>
              </a:tabLst>
            </a:pPr>
            <a:r>
              <a:rPr sz="1941" spc="-4" dirty="0">
                <a:latin typeface="Times New Roman"/>
                <a:cs typeface="Times New Roman"/>
              </a:rPr>
              <a:t>Explain </a:t>
            </a:r>
            <a:r>
              <a:rPr sz="1941" dirty="0">
                <a:latin typeface="Times New Roman"/>
                <a:cs typeface="Times New Roman"/>
              </a:rPr>
              <a:t>the Putnam </a:t>
            </a:r>
            <a:r>
              <a:rPr sz="1941" spc="-4" dirty="0">
                <a:latin typeface="Times New Roman"/>
                <a:cs typeface="Times New Roman"/>
              </a:rPr>
              <a:t>resource allocation model. What are </a:t>
            </a:r>
            <a:r>
              <a:rPr sz="1941" dirty="0">
                <a:latin typeface="Times New Roman"/>
                <a:cs typeface="Times New Roman"/>
              </a:rPr>
              <a:t>the </a:t>
            </a:r>
            <a:r>
              <a:rPr sz="1941" spc="-4" dirty="0">
                <a:latin typeface="Times New Roman"/>
                <a:cs typeface="Times New Roman"/>
              </a:rPr>
              <a:t>limitations  </a:t>
            </a:r>
            <a:r>
              <a:rPr sz="1941" dirty="0">
                <a:latin typeface="Times New Roman"/>
                <a:cs typeface="Times New Roman"/>
              </a:rPr>
              <a:t>of </a:t>
            </a:r>
            <a:r>
              <a:rPr sz="1941" spc="-4" dirty="0">
                <a:latin typeface="Times New Roman"/>
                <a:cs typeface="Times New Roman"/>
              </a:rPr>
              <a:t>this</a:t>
            </a:r>
            <a:r>
              <a:rPr sz="1941" spc="-9" dirty="0">
                <a:latin typeface="Times New Roman"/>
                <a:cs typeface="Times New Roman"/>
              </a:rPr>
              <a:t> </a:t>
            </a:r>
            <a:r>
              <a:rPr sz="1941" spc="-4" dirty="0">
                <a:latin typeface="Times New Roman"/>
                <a:cs typeface="Times New Roman"/>
              </a:rPr>
              <a:t>model?</a:t>
            </a:r>
            <a:endParaRPr sz="1941">
              <a:latin typeface="Times New Roman"/>
              <a:cs typeface="Times New Roman"/>
            </a:endParaRPr>
          </a:p>
          <a:p>
            <a:pPr marL="414079" marR="4483" lvl="1" indent="-403433" algn="just">
              <a:lnSpc>
                <a:spcPct val="80000"/>
              </a:lnSpc>
              <a:spcBef>
                <a:spcPts val="1037"/>
              </a:spcBef>
              <a:buAutoNum type="arabicPeriod" startAt="23"/>
              <a:tabLst>
                <a:tab pos="555841" algn="l"/>
              </a:tabLst>
            </a:pPr>
            <a:r>
              <a:rPr sz="1941" spc="-4" dirty="0">
                <a:latin typeface="Times New Roman"/>
                <a:cs typeface="Times New Roman"/>
              </a:rPr>
              <a:t>Describe </a:t>
            </a:r>
            <a:r>
              <a:rPr sz="1941" dirty="0">
                <a:latin typeface="Times New Roman"/>
                <a:cs typeface="Times New Roman"/>
              </a:rPr>
              <a:t>the trade-off </a:t>
            </a:r>
            <a:r>
              <a:rPr sz="1941" spc="-4" dirty="0">
                <a:latin typeface="Times New Roman"/>
                <a:cs typeface="Times New Roman"/>
              </a:rPr>
              <a:t>between time versus cost in Putnam resource  allocation</a:t>
            </a:r>
            <a:r>
              <a:rPr sz="1941" dirty="0">
                <a:latin typeface="Times New Roman"/>
                <a:cs typeface="Times New Roman"/>
              </a:rPr>
              <a:t> </a:t>
            </a:r>
            <a:r>
              <a:rPr sz="1941" spc="-4" dirty="0">
                <a:latin typeface="Times New Roman"/>
                <a:cs typeface="Times New Roman"/>
              </a:rPr>
              <a:t>model.</a:t>
            </a:r>
            <a:endParaRPr sz="1941">
              <a:latin typeface="Times New Roman"/>
              <a:cs typeface="Times New Roman"/>
            </a:endParaRPr>
          </a:p>
          <a:p>
            <a:pPr marL="414079" marR="5603" lvl="1" indent="-403433" algn="just">
              <a:lnSpc>
                <a:spcPct val="80000"/>
              </a:lnSpc>
              <a:spcBef>
                <a:spcPts val="1037"/>
              </a:spcBef>
              <a:buAutoNum type="arabicPeriod" startAt="23"/>
              <a:tabLst>
                <a:tab pos="550798" algn="l"/>
              </a:tabLst>
            </a:pPr>
            <a:r>
              <a:rPr sz="1941" spc="-4" dirty="0">
                <a:latin typeface="Times New Roman"/>
                <a:cs typeface="Times New Roman"/>
              </a:rPr>
              <a:t>Discuss </a:t>
            </a:r>
            <a:r>
              <a:rPr sz="1941" dirty="0">
                <a:latin typeface="Times New Roman"/>
                <a:cs typeface="Times New Roman"/>
              </a:rPr>
              <a:t>the Putnam </a:t>
            </a:r>
            <a:r>
              <a:rPr sz="1941" spc="-4" dirty="0">
                <a:latin typeface="Times New Roman"/>
                <a:cs typeface="Times New Roman"/>
              </a:rPr>
              <a:t>resources allocation model. Derive </a:t>
            </a:r>
            <a:r>
              <a:rPr sz="1941" dirty="0">
                <a:latin typeface="Times New Roman"/>
                <a:cs typeface="Times New Roman"/>
              </a:rPr>
              <a:t>the </a:t>
            </a:r>
            <a:r>
              <a:rPr sz="1941" spc="-4" dirty="0">
                <a:latin typeface="Times New Roman"/>
                <a:cs typeface="Times New Roman"/>
              </a:rPr>
              <a:t>time and </a:t>
            </a:r>
            <a:r>
              <a:rPr sz="1941" spc="476" dirty="0">
                <a:latin typeface="Times New Roman"/>
                <a:cs typeface="Times New Roman"/>
              </a:rPr>
              <a:t> </a:t>
            </a:r>
            <a:r>
              <a:rPr sz="1941" spc="-4" dirty="0">
                <a:latin typeface="Times New Roman"/>
                <a:cs typeface="Times New Roman"/>
              </a:rPr>
              <a:t>effort </a:t>
            </a:r>
            <a:r>
              <a:rPr sz="1941" dirty="0">
                <a:latin typeface="Times New Roman"/>
                <a:cs typeface="Times New Roman"/>
              </a:rPr>
              <a:t>equations.</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205</a:t>
            </a:r>
            <a:endParaRPr sz="1235">
              <a:latin typeface="Arial"/>
              <a:cs typeface="Arial"/>
            </a:endParaRPr>
          </a:p>
        </p:txBody>
      </p:sp>
    </p:spTree>
    <p:extLst>
      <p:ext uri="{BB962C8B-B14F-4D97-AF65-F5344CB8AC3E}">
        <p14:creationId xmlns:p14="http://schemas.microsoft.com/office/powerpoint/2010/main" val="39536056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2547" y="378171"/>
            <a:ext cx="5065836"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173935" y="1275677"/>
            <a:ext cx="7845238" cy="4246298"/>
          </a:xfrm>
          <a:prstGeom prst="rect">
            <a:avLst/>
          </a:prstGeom>
        </p:spPr>
        <p:txBody>
          <a:bodyPr vert="horz" wrap="square" lIns="0" tIns="69476" rIns="0" bIns="0" rtlCol="0">
            <a:spAutoFit/>
          </a:bodyPr>
          <a:lstStyle/>
          <a:p>
            <a:pPr marL="493085" marR="82928" lvl="1" indent="-403433" algn="just">
              <a:lnSpc>
                <a:spcPct val="80000"/>
              </a:lnSpc>
              <a:spcBef>
                <a:spcPts val="547"/>
              </a:spcBef>
              <a:buAutoNum type="arabicPeriod" startAt="29"/>
              <a:tabLst>
                <a:tab pos="673509" algn="l"/>
              </a:tabLst>
            </a:pPr>
            <a:r>
              <a:rPr sz="1941" spc="-4" dirty="0">
                <a:latin typeface="Times New Roman"/>
                <a:cs typeface="Times New Roman"/>
              </a:rPr>
              <a:t>Assuming </a:t>
            </a:r>
            <a:r>
              <a:rPr sz="1941" dirty="0">
                <a:latin typeface="Times New Roman"/>
                <a:cs typeface="Times New Roman"/>
              </a:rPr>
              <a:t>the </a:t>
            </a:r>
            <a:r>
              <a:rPr sz="1941" spc="-4" dirty="0">
                <a:latin typeface="Times New Roman"/>
                <a:cs typeface="Times New Roman"/>
              </a:rPr>
              <a:t>Putnam model, with S=100,000 , C=5000, </a:t>
            </a:r>
            <a:r>
              <a:rPr sz="1941" spc="-9" dirty="0">
                <a:latin typeface="Times New Roman"/>
                <a:cs typeface="Times New Roman"/>
              </a:rPr>
              <a:t>D</a:t>
            </a:r>
            <a:r>
              <a:rPr sz="1985" spc="-13" baseline="-22222" dirty="0">
                <a:latin typeface="Times New Roman"/>
                <a:cs typeface="Times New Roman"/>
              </a:rPr>
              <a:t>o</a:t>
            </a:r>
            <a:r>
              <a:rPr sz="1941" spc="-9" dirty="0">
                <a:latin typeface="Times New Roman"/>
                <a:cs typeface="Times New Roman"/>
              </a:rPr>
              <a:t>=15,  </a:t>
            </a:r>
            <a:r>
              <a:rPr sz="1941" spc="-4" dirty="0">
                <a:latin typeface="Times New Roman"/>
                <a:cs typeface="Times New Roman"/>
              </a:rPr>
              <a:t>Compute development time </a:t>
            </a:r>
            <a:r>
              <a:rPr sz="1941" dirty="0">
                <a:latin typeface="Times New Roman"/>
                <a:cs typeface="Times New Roman"/>
              </a:rPr>
              <a:t>t</a:t>
            </a:r>
            <a:r>
              <a:rPr sz="1985" baseline="-22222" dirty="0">
                <a:latin typeface="Times New Roman"/>
                <a:cs typeface="Times New Roman"/>
              </a:rPr>
              <a:t>d </a:t>
            </a:r>
            <a:r>
              <a:rPr sz="1941" spc="-4" dirty="0">
                <a:latin typeface="Times New Roman"/>
                <a:cs typeface="Times New Roman"/>
              </a:rPr>
              <a:t>and manpower development</a:t>
            </a:r>
            <a:r>
              <a:rPr sz="1941" spc="-150" dirty="0">
                <a:latin typeface="Times New Roman"/>
                <a:cs typeface="Times New Roman"/>
              </a:rPr>
              <a:t> </a:t>
            </a:r>
            <a:r>
              <a:rPr sz="1941" spc="-4" dirty="0">
                <a:latin typeface="Times New Roman"/>
                <a:cs typeface="Times New Roman"/>
              </a:rPr>
              <a:t>K</a:t>
            </a:r>
            <a:r>
              <a:rPr sz="1985" spc="-6" baseline="-22222" dirty="0">
                <a:latin typeface="Times New Roman"/>
                <a:cs typeface="Times New Roman"/>
              </a:rPr>
              <a:t>d</a:t>
            </a:r>
            <a:r>
              <a:rPr sz="1941" spc="-4" dirty="0">
                <a:latin typeface="Times New Roman"/>
                <a:cs typeface="Times New Roman"/>
              </a:rPr>
              <a:t>.</a:t>
            </a:r>
            <a:endParaRPr sz="1941">
              <a:latin typeface="Times New Roman"/>
              <a:cs typeface="Times New Roman"/>
            </a:endParaRPr>
          </a:p>
          <a:p>
            <a:pPr lvl="1">
              <a:spcBef>
                <a:spcPts val="40"/>
              </a:spcBef>
              <a:buFont typeface="Times New Roman"/>
              <a:buAutoNum type="arabicPeriod" startAt="29"/>
            </a:pPr>
            <a:endParaRPr sz="2471">
              <a:latin typeface="Times New Roman"/>
              <a:cs typeface="Times New Roman"/>
            </a:endParaRPr>
          </a:p>
          <a:p>
            <a:pPr marL="492525" marR="84049" lvl="1" indent="-403433" algn="just">
              <a:lnSpc>
                <a:spcPct val="80000"/>
              </a:lnSpc>
              <a:buAutoNum type="arabicPeriod" startAt="29"/>
              <a:tabLst>
                <a:tab pos="584978" algn="l"/>
              </a:tabLst>
            </a:pPr>
            <a:r>
              <a:rPr sz="1941" spc="-4" dirty="0">
                <a:latin typeface="Times New Roman"/>
                <a:cs typeface="Times New Roman"/>
              </a:rPr>
              <a:t>Obtain software productivity data </a:t>
            </a:r>
            <a:r>
              <a:rPr sz="1941" dirty="0">
                <a:latin typeface="Times New Roman"/>
                <a:cs typeface="Times New Roman"/>
              </a:rPr>
              <a:t>for </a:t>
            </a:r>
            <a:r>
              <a:rPr sz="1941" spc="-4" dirty="0">
                <a:latin typeface="Times New Roman"/>
                <a:cs typeface="Times New Roman"/>
              </a:rPr>
              <a:t>two </a:t>
            </a:r>
            <a:r>
              <a:rPr sz="1941" dirty="0">
                <a:latin typeface="Times New Roman"/>
                <a:cs typeface="Times New Roman"/>
              </a:rPr>
              <a:t>or </a:t>
            </a:r>
            <a:r>
              <a:rPr sz="1941" spc="-4" dirty="0">
                <a:latin typeface="Times New Roman"/>
                <a:cs typeface="Times New Roman"/>
              </a:rPr>
              <a:t>three software development  programs. </a:t>
            </a:r>
            <a:r>
              <a:rPr sz="1941" spc="-9" dirty="0">
                <a:latin typeface="Times New Roman"/>
                <a:cs typeface="Times New Roman"/>
              </a:rPr>
              <a:t>Use </a:t>
            </a:r>
            <a:r>
              <a:rPr sz="1941" spc="-4" dirty="0">
                <a:latin typeface="Times New Roman"/>
                <a:cs typeface="Times New Roman"/>
              </a:rPr>
              <a:t>several cost estimating models discussed in this chapter.  How to </a:t>
            </a:r>
            <a:r>
              <a:rPr sz="1941" dirty="0">
                <a:latin typeface="Times New Roman"/>
                <a:cs typeface="Times New Roman"/>
              </a:rPr>
              <a:t>the </a:t>
            </a:r>
            <a:r>
              <a:rPr sz="1941" spc="-4" dirty="0">
                <a:latin typeface="Times New Roman"/>
                <a:cs typeface="Times New Roman"/>
              </a:rPr>
              <a:t>results compare with actual project</a:t>
            </a:r>
            <a:r>
              <a:rPr sz="1941" spc="35" dirty="0">
                <a:latin typeface="Times New Roman"/>
                <a:cs typeface="Times New Roman"/>
              </a:rPr>
              <a:t> </a:t>
            </a:r>
            <a:r>
              <a:rPr sz="1941" spc="-4" dirty="0">
                <a:latin typeface="Times New Roman"/>
                <a:cs typeface="Times New Roman"/>
              </a:rPr>
              <a:t>results?</a:t>
            </a:r>
            <a:endParaRPr sz="1941">
              <a:latin typeface="Times New Roman"/>
              <a:cs typeface="Times New Roman"/>
            </a:endParaRPr>
          </a:p>
          <a:p>
            <a:pPr lvl="1">
              <a:spcBef>
                <a:spcPts val="49"/>
              </a:spcBef>
              <a:buFont typeface="Times New Roman"/>
              <a:buAutoNum type="arabicPeriod" startAt="29"/>
            </a:pPr>
            <a:endParaRPr sz="1765">
              <a:latin typeface="Times New Roman"/>
              <a:cs typeface="Times New Roman"/>
            </a:endParaRPr>
          </a:p>
          <a:p>
            <a:pPr marL="492525" marR="82928" lvl="1" indent="-403433" algn="just">
              <a:lnSpc>
                <a:spcPct val="80000"/>
              </a:lnSpc>
              <a:buAutoNum type="arabicPeriod" startAt="29"/>
              <a:tabLst>
                <a:tab pos="595624" algn="l"/>
              </a:tabLst>
            </a:pPr>
            <a:r>
              <a:rPr sz="1941" spc="-4" dirty="0">
                <a:latin typeface="Times New Roman"/>
                <a:cs typeface="Times New Roman"/>
              </a:rPr>
              <a:t>It </a:t>
            </a:r>
            <a:r>
              <a:rPr sz="1941" spc="-9" dirty="0">
                <a:latin typeface="Times New Roman"/>
                <a:cs typeface="Times New Roman"/>
              </a:rPr>
              <a:t>seems </a:t>
            </a:r>
            <a:r>
              <a:rPr sz="1941" dirty="0">
                <a:latin typeface="Times New Roman"/>
                <a:cs typeface="Times New Roman"/>
              </a:rPr>
              <a:t>odd </a:t>
            </a:r>
            <a:r>
              <a:rPr sz="1941" spc="-4" dirty="0">
                <a:latin typeface="Times New Roman"/>
                <a:cs typeface="Times New Roman"/>
              </a:rPr>
              <a:t>that cost and size estimates are </a:t>
            </a:r>
            <a:r>
              <a:rPr sz="1941" dirty="0">
                <a:latin typeface="Times New Roman"/>
                <a:cs typeface="Times New Roman"/>
              </a:rPr>
              <a:t>developed </a:t>
            </a:r>
            <a:r>
              <a:rPr sz="1941" spc="-4" dirty="0">
                <a:latin typeface="Times New Roman"/>
                <a:cs typeface="Times New Roman"/>
              </a:rPr>
              <a:t>during software  project </a:t>
            </a:r>
            <a:r>
              <a:rPr sz="1941" dirty="0">
                <a:latin typeface="Times New Roman"/>
                <a:cs typeface="Times New Roman"/>
              </a:rPr>
              <a:t>planning-before </a:t>
            </a:r>
            <a:r>
              <a:rPr sz="1941" spc="-4" dirty="0">
                <a:latin typeface="Times New Roman"/>
                <a:cs typeface="Times New Roman"/>
              </a:rPr>
              <a:t>detailed software requirements analysis </a:t>
            </a:r>
            <a:r>
              <a:rPr sz="1941" dirty="0">
                <a:latin typeface="Times New Roman"/>
                <a:cs typeface="Times New Roman"/>
              </a:rPr>
              <a:t>or </a:t>
            </a:r>
            <a:r>
              <a:rPr sz="1941" spc="-4" dirty="0">
                <a:latin typeface="Times New Roman"/>
                <a:cs typeface="Times New Roman"/>
              </a:rPr>
              <a:t>design  has been conducted. </a:t>
            </a:r>
            <a:r>
              <a:rPr sz="1941" spc="-9" dirty="0">
                <a:latin typeface="Times New Roman"/>
                <a:cs typeface="Times New Roman"/>
              </a:rPr>
              <a:t>Why </a:t>
            </a:r>
            <a:r>
              <a:rPr sz="1941" dirty="0">
                <a:latin typeface="Times New Roman"/>
                <a:cs typeface="Times New Roman"/>
              </a:rPr>
              <a:t>do </a:t>
            </a:r>
            <a:r>
              <a:rPr sz="1941" spc="-4" dirty="0">
                <a:latin typeface="Times New Roman"/>
                <a:cs typeface="Times New Roman"/>
              </a:rPr>
              <a:t>we </a:t>
            </a:r>
            <a:r>
              <a:rPr sz="1941" dirty="0">
                <a:latin typeface="Times New Roman"/>
                <a:cs typeface="Times New Roman"/>
              </a:rPr>
              <a:t>think </a:t>
            </a:r>
            <a:r>
              <a:rPr sz="1941" spc="-4" dirty="0">
                <a:latin typeface="Times New Roman"/>
                <a:cs typeface="Times New Roman"/>
              </a:rPr>
              <a:t>this is done? Are </a:t>
            </a:r>
            <a:r>
              <a:rPr sz="1941" dirty="0">
                <a:latin typeface="Times New Roman"/>
                <a:cs typeface="Times New Roman"/>
              </a:rPr>
              <a:t>there  </a:t>
            </a:r>
            <a:r>
              <a:rPr sz="1941" spc="-4" dirty="0">
                <a:latin typeface="Times New Roman"/>
                <a:cs typeface="Times New Roman"/>
              </a:rPr>
              <a:t>circumstances when it </a:t>
            </a:r>
            <a:r>
              <a:rPr sz="1941" spc="-9" dirty="0">
                <a:latin typeface="Times New Roman"/>
                <a:cs typeface="Times New Roman"/>
              </a:rPr>
              <a:t>should </a:t>
            </a:r>
            <a:r>
              <a:rPr sz="1941" dirty="0">
                <a:latin typeface="Times New Roman"/>
                <a:cs typeface="Times New Roman"/>
              </a:rPr>
              <a:t>not be</a:t>
            </a:r>
            <a:r>
              <a:rPr sz="1941" spc="13" dirty="0">
                <a:latin typeface="Times New Roman"/>
                <a:cs typeface="Times New Roman"/>
              </a:rPr>
              <a:t> </a:t>
            </a:r>
            <a:r>
              <a:rPr sz="1941" spc="-9" dirty="0">
                <a:latin typeface="Times New Roman"/>
                <a:cs typeface="Times New Roman"/>
              </a:rPr>
              <a:t>done?</a:t>
            </a:r>
            <a:endParaRPr sz="1941">
              <a:latin typeface="Times New Roman"/>
              <a:cs typeface="Times New Roman"/>
            </a:endParaRPr>
          </a:p>
          <a:p>
            <a:pPr lvl="1">
              <a:spcBef>
                <a:spcPts val="13"/>
              </a:spcBef>
              <a:buFont typeface="Times New Roman"/>
              <a:buAutoNum type="arabicPeriod" startAt="29"/>
            </a:pPr>
            <a:endParaRPr sz="1809">
              <a:latin typeface="Times New Roman"/>
              <a:cs typeface="Times New Roman"/>
            </a:endParaRPr>
          </a:p>
          <a:p>
            <a:pPr marL="493085" marR="81807" lvl="1" indent="-403433" algn="just">
              <a:lnSpc>
                <a:spcPct val="80000"/>
              </a:lnSpc>
              <a:spcBef>
                <a:spcPts val="4"/>
              </a:spcBef>
              <a:buAutoNum type="arabicPeriod" startAt="29"/>
              <a:tabLst>
                <a:tab pos="656139" algn="l"/>
              </a:tabLst>
            </a:pPr>
            <a:r>
              <a:rPr sz="1941" spc="-4" dirty="0">
                <a:latin typeface="Times New Roman"/>
                <a:cs typeface="Times New Roman"/>
              </a:rPr>
              <a:t>Discuss typical software risks. How staff </a:t>
            </a:r>
            <a:r>
              <a:rPr sz="1941" dirty="0">
                <a:latin typeface="Times New Roman"/>
                <a:cs typeface="Times New Roman"/>
              </a:rPr>
              <a:t>turnover problem </a:t>
            </a:r>
            <a:r>
              <a:rPr sz="1941" spc="-4" dirty="0">
                <a:latin typeface="Times New Roman"/>
                <a:cs typeface="Times New Roman"/>
              </a:rPr>
              <a:t>affects  software</a:t>
            </a:r>
            <a:r>
              <a:rPr sz="1941" spc="-9" dirty="0">
                <a:latin typeface="Times New Roman"/>
                <a:cs typeface="Times New Roman"/>
              </a:rPr>
              <a:t> </a:t>
            </a:r>
            <a:r>
              <a:rPr sz="1941" spc="-4" dirty="0">
                <a:latin typeface="Times New Roman"/>
                <a:cs typeface="Times New Roman"/>
              </a:rPr>
              <a:t>projects?</a:t>
            </a:r>
            <a:endParaRPr sz="1941">
              <a:latin typeface="Times New Roman"/>
              <a:cs typeface="Times New Roman"/>
            </a:endParaRPr>
          </a:p>
          <a:p>
            <a:pPr lvl="1">
              <a:spcBef>
                <a:spcPts val="49"/>
              </a:spcBef>
              <a:buFont typeface="Times New Roman"/>
              <a:buAutoNum type="arabicPeriod" startAt="29"/>
            </a:pPr>
            <a:endParaRPr sz="2074">
              <a:latin typeface="Times New Roman"/>
              <a:cs typeface="Times New Roman"/>
            </a:endParaRPr>
          </a:p>
          <a:p>
            <a:pPr marL="584418" lvl="1" indent="-495326">
              <a:buAutoNum type="arabicPeriod" startAt="29"/>
              <a:tabLst>
                <a:tab pos="584978" algn="l"/>
              </a:tabLst>
            </a:pPr>
            <a:r>
              <a:rPr sz="1941" spc="-4" dirty="0">
                <a:latin typeface="Times New Roman"/>
                <a:cs typeface="Times New Roman"/>
              </a:rPr>
              <a:t>What are risk management activities? Is it possible to prioritize </a:t>
            </a:r>
            <a:r>
              <a:rPr sz="1941" dirty="0">
                <a:latin typeface="Times New Roman"/>
                <a:cs typeface="Times New Roman"/>
              </a:rPr>
              <a:t>the</a:t>
            </a:r>
            <a:r>
              <a:rPr sz="1941" spc="88" dirty="0">
                <a:latin typeface="Times New Roman"/>
                <a:cs typeface="Times New Roman"/>
              </a:rPr>
              <a:t> </a:t>
            </a:r>
            <a:r>
              <a:rPr sz="1941" spc="-4" dirty="0">
                <a:latin typeface="Times New Roman"/>
                <a:cs typeface="Times New Roman"/>
              </a:rPr>
              <a:t>risk?</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206</a:t>
            </a:r>
            <a:endParaRPr sz="1235">
              <a:latin typeface="Arial"/>
              <a:cs typeface="Arial"/>
            </a:endParaRPr>
          </a:p>
        </p:txBody>
      </p:sp>
    </p:spTree>
    <p:extLst>
      <p:ext uri="{BB962C8B-B14F-4D97-AF65-F5344CB8AC3E}">
        <p14:creationId xmlns:p14="http://schemas.microsoft.com/office/powerpoint/2010/main" val="13288724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968" y="378171"/>
            <a:ext cx="4905415" cy="687858"/>
          </a:xfrm>
          <a:prstGeom prst="rect">
            <a:avLst/>
          </a:prstGeom>
        </p:spPr>
        <p:txBody>
          <a:bodyPr vert="horz" wrap="square" lIns="0" tIns="10646" rIns="0" bIns="0" rtlCol="0" anchor="ctr">
            <a:spAutoFit/>
          </a:bodyPr>
          <a:lstStyle/>
          <a:p>
            <a:pPr marL="11206">
              <a:lnSpc>
                <a:spcPct val="100000"/>
              </a:lnSpc>
              <a:spcBef>
                <a:spcPts val="84"/>
              </a:spcBef>
            </a:pPr>
            <a:r>
              <a:rPr spc="26" dirty="0">
                <a:solidFill>
                  <a:srgbClr val="323299"/>
                </a:solidFill>
              </a:rPr>
              <a:t>Exercises</a:t>
            </a:r>
          </a:p>
        </p:txBody>
      </p:sp>
      <p:sp>
        <p:nvSpPr>
          <p:cNvPr id="3" name="object 3"/>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7" y="1410148"/>
            <a:ext cx="7688916" cy="2400536"/>
          </a:xfrm>
          <a:prstGeom prst="rect">
            <a:avLst/>
          </a:prstGeom>
        </p:spPr>
        <p:txBody>
          <a:bodyPr vert="horz" wrap="square" lIns="0" tIns="69476" rIns="0" bIns="0" rtlCol="0">
            <a:spAutoFit/>
          </a:bodyPr>
          <a:lstStyle/>
          <a:p>
            <a:pPr marL="414079" marR="6164" lvl="1" indent="-403433">
              <a:lnSpc>
                <a:spcPct val="80000"/>
              </a:lnSpc>
              <a:spcBef>
                <a:spcPts val="547"/>
              </a:spcBef>
              <a:buAutoNum type="arabicPeriod" startAt="34"/>
              <a:tabLst>
                <a:tab pos="545195" algn="l"/>
              </a:tabLst>
            </a:pPr>
            <a:r>
              <a:rPr sz="1941" spc="-4" dirty="0">
                <a:latin typeface="Times New Roman"/>
                <a:cs typeface="Times New Roman"/>
              </a:rPr>
              <a:t>What is risk exposure? What techniques can </a:t>
            </a:r>
            <a:r>
              <a:rPr sz="1941" spc="-9" dirty="0">
                <a:latin typeface="Times New Roman"/>
                <a:cs typeface="Times New Roman"/>
              </a:rPr>
              <a:t>be </a:t>
            </a:r>
            <a:r>
              <a:rPr sz="1941" spc="-4" dirty="0">
                <a:latin typeface="Times New Roman"/>
                <a:cs typeface="Times New Roman"/>
              </a:rPr>
              <a:t>used to control </a:t>
            </a:r>
            <a:r>
              <a:rPr sz="1941" spc="-9" dirty="0">
                <a:latin typeface="Times New Roman"/>
                <a:cs typeface="Times New Roman"/>
              </a:rPr>
              <a:t>each  </a:t>
            </a:r>
            <a:r>
              <a:rPr sz="1941" spc="-4" dirty="0">
                <a:latin typeface="Times New Roman"/>
                <a:cs typeface="Times New Roman"/>
              </a:rPr>
              <a:t>risk?</a:t>
            </a:r>
            <a:endParaRPr sz="1941">
              <a:latin typeface="Times New Roman"/>
              <a:cs typeface="Times New Roman"/>
            </a:endParaRPr>
          </a:p>
          <a:p>
            <a:pPr lvl="1">
              <a:spcBef>
                <a:spcPts val="40"/>
              </a:spcBef>
              <a:buFont typeface="Times New Roman"/>
              <a:buAutoNum type="arabicPeriod" startAt="34"/>
            </a:pPr>
            <a:endParaRPr sz="2471">
              <a:latin typeface="Times New Roman"/>
              <a:cs typeface="Times New Roman"/>
            </a:endParaRPr>
          </a:p>
          <a:p>
            <a:pPr marL="414079" marR="6724" lvl="1" indent="-403433">
              <a:lnSpc>
                <a:spcPct val="80000"/>
              </a:lnSpc>
              <a:buAutoNum type="arabicPeriod" startAt="34"/>
              <a:tabLst>
                <a:tab pos="506533" algn="l"/>
              </a:tabLst>
            </a:pPr>
            <a:r>
              <a:rPr sz="1941" spc="-4" dirty="0">
                <a:latin typeface="Times New Roman"/>
                <a:cs typeface="Times New Roman"/>
              </a:rPr>
              <a:t>What is risk? Is it economical to </a:t>
            </a:r>
            <a:r>
              <a:rPr sz="1941" dirty="0">
                <a:latin typeface="Times New Roman"/>
                <a:cs typeface="Times New Roman"/>
              </a:rPr>
              <a:t>do </a:t>
            </a:r>
            <a:r>
              <a:rPr sz="1941" spc="-4" dirty="0">
                <a:latin typeface="Times New Roman"/>
                <a:cs typeface="Times New Roman"/>
              </a:rPr>
              <a:t>risk management? What is </a:t>
            </a:r>
            <a:r>
              <a:rPr sz="1941" dirty="0">
                <a:latin typeface="Times New Roman"/>
                <a:cs typeface="Times New Roman"/>
              </a:rPr>
              <a:t>the </a:t>
            </a:r>
            <a:r>
              <a:rPr sz="1941" spc="-4" dirty="0">
                <a:latin typeface="Times New Roman"/>
                <a:cs typeface="Times New Roman"/>
              </a:rPr>
              <a:t>effect  </a:t>
            </a:r>
            <a:r>
              <a:rPr sz="1941" dirty="0">
                <a:latin typeface="Times New Roman"/>
                <a:cs typeface="Times New Roman"/>
              </a:rPr>
              <a:t>of </a:t>
            </a:r>
            <a:r>
              <a:rPr sz="1941" spc="-4" dirty="0">
                <a:latin typeface="Times New Roman"/>
                <a:cs typeface="Times New Roman"/>
              </a:rPr>
              <a:t>this activity </a:t>
            </a:r>
            <a:r>
              <a:rPr sz="1941" dirty="0">
                <a:latin typeface="Times New Roman"/>
                <a:cs typeface="Times New Roman"/>
              </a:rPr>
              <a:t>on </a:t>
            </a:r>
            <a:r>
              <a:rPr sz="1941" spc="-4" dirty="0">
                <a:latin typeface="Times New Roman"/>
                <a:cs typeface="Times New Roman"/>
              </a:rPr>
              <a:t>the overall cost </a:t>
            </a:r>
            <a:r>
              <a:rPr sz="1941" dirty="0">
                <a:latin typeface="Times New Roman"/>
                <a:cs typeface="Times New Roman"/>
              </a:rPr>
              <a:t>of the</a:t>
            </a:r>
            <a:r>
              <a:rPr sz="1941" spc="13" dirty="0">
                <a:latin typeface="Times New Roman"/>
                <a:cs typeface="Times New Roman"/>
              </a:rPr>
              <a:t> </a:t>
            </a:r>
            <a:r>
              <a:rPr sz="1941" spc="-4" dirty="0">
                <a:latin typeface="Times New Roman"/>
                <a:cs typeface="Times New Roman"/>
              </a:rPr>
              <a:t>project?</a:t>
            </a:r>
            <a:endParaRPr sz="1941">
              <a:latin typeface="Times New Roman"/>
              <a:cs typeface="Times New Roman"/>
            </a:endParaRPr>
          </a:p>
          <a:p>
            <a:pPr lvl="1">
              <a:lnSpc>
                <a:spcPct val="100000"/>
              </a:lnSpc>
              <a:buFont typeface="Times New Roman"/>
              <a:buAutoNum type="arabicPeriod" startAt="34"/>
            </a:pPr>
            <a:endParaRPr sz="1941">
              <a:latin typeface="Times New Roman"/>
              <a:cs typeface="Times New Roman"/>
            </a:endParaRPr>
          </a:p>
          <a:p>
            <a:pPr marL="414079" marR="4483" lvl="1" indent="-403433">
              <a:lnSpc>
                <a:spcPct val="80000"/>
              </a:lnSpc>
              <a:spcBef>
                <a:spcPts val="1707"/>
              </a:spcBef>
              <a:buAutoNum type="arabicPeriod" startAt="34"/>
              <a:tabLst>
                <a:tab pos="533428" algn="l"/>
              </a:tabLst>
            </a:pPr>
            <a:r>
              <a:rPr sz="1941" spc="-4" dirty="0">
                <a:latin typeface="Times New Roman"/>
                <a:cs typeface="Times New Roman"/>
              </a:rPr>
              <a:t>There </a:t>
            </a:r>
            <a:r>
              <a:rPr sz="1941" dirty="0">
                <a:latin typeface="Times New Roman"/>
                <a:cs typeface="Times New Roman"/>
              </a:rPr>
              <a:t>are </a:t>
            </a:r>
            <a:r>
              <a:rPr sz="1941" spc="-4" dirty="0">
                <a:latin typeface="Times New Roman"/>
                <a:cs typeface="Times New Roman"/>
              </a:rPr>
              <a:t>significant risks even </a:t>
            </a:r>
            <a:r>
              <a:rPr sz="1941" spc="-9" dirty="0">
                <a:latin typeface="Times New Roman"/>
                <a:cs typeface="Times New Roman"/>
              </a:rPr>
              <a:t>in </a:t>
            </a:r>
            <a:r>
              <a:rPr sz="1941" spc="-4" dirty="0">
                <a:latin typeface="Times New Roman"/>
                <a:cs typeface="Times New Roman"/>
              </a:rPr>
              <a:t>student projects. Analyze a student  project and list all </a:t>
            </a:r>
            <a:r>
              <a:rPr sz="1941" dirty="0">
                <a:latin typeface="Times New Roman"/>
                <a:cs typeface="Times New Roman"/>
              </a:rPr>
              <a:t>the</a:t>
            </a:r>
            <a:r>
              <a:rPr sz="1941" spc="13" dirty="0">
                <a:latin typeface="Times New Roman"/>
                <a:cs typeface="Times New Roman"/>
              </a:rPr>
              <a:t> </a:t>
            </a:r>
            <a:r>
              <a:rPr sz="1941" spc="-4" dirty="0">
                <a:latin typeface="Times New Roman"/>
                <a:cs typeface="Times New Roman"/>
              </a:rPr>
              <a:t>risk.</a:t>
            </a:r>
            <a:endParaRPr sz="1941">
              <a:latin typeface="Times New Roman"/>
              <a:cs typeface="Times New Roman"/>
            </a:endParaRPr>
          </a:p>
        </p:txBody>
      </p:sp>
      <p:sp>
        <p:nvSpPr>
          <p:cNvPr id="5" name="object 5"/>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207</a:t>
            </a:r>
            <a:endParaRPr sz="1235">
              <a:latin typeface="Arial"/>
              <a:cs typeface="Arial"/>
            </a:endParaRPr>
          </a:p>
        </p:txBody>
      </p:sp>
    </p:spTree>
    <p:extLst>
      <p:ext uri="{BB962C8B-B14F-4D97-AF65-F5344CB8AC3E}">
        <p14:creationId xmlns:p14="http://schemas.microsoft.com/office/powerpoint/2010/main" val="362516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13567" y="1729291"/>
            <a:ext cx="6442822" cy="0"/>
          </a:xfrm>
          <a:custGeom>
            <a:avLst/>
            <a:gdLst/>
            <a:ahLst/>
            <a:cxnLst/>
            <a:rect l="l" t="t" r="r" b="b"/>
            <a:pathLst>
              <a:path w="7301865">
                <a:moveTo>
                  <a:pt x="0" y="0"/>
                </a:moveTo>
                <a:lnTo>
                  <a:pt x="7301489" y="0"/>
                </a:lnTo>
              </a:path>
            </a:pathLst>
          </a:custGeom>
          <a:ln w="28574">
            <a:solidFill>
              <a:srgbClr val="7F0000"/>
            </a:solidFill>
          </a:ln>
        </p:spPr>
        <p:txBody>
          <a:bodyPr wrap="square" lIns="0" tIns="0" rIns="0" bIns="0" rtlCol="0"/>
          <a:lstStyle/>
          <a:p>
            <a:endParaRPr sz="1588"/>
          </a:p>
        </p:txBody>
      </p:sp>
      <p:sp>
        <p:nvSpPr>
          <p:cNvPr id="3" name="object 3"/>
          <p:cNvSpPr/>
          <p:nvPr/>
        </p:nvSpPr>
        <p:spPr>
          <a:xfrm>
            <a:off x="2813567" y="1624404"/>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4" name="object 4"/>
          <p:cNvSpPr/>
          <p:nvPr/>
        </p:nvSpPr>
        <p:spPr>
          <a:xfrm>
            <a:off x="4087009" y="1610957"/>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5" name="object 5"/>
          <p:cNvSpPr/>
          <p:nvPr/>
        </p:nvSpPr>
        <p:spPr>
          <a:xfrm>
            <a:off x="9268160" y="1610957"/>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6" name="object 6"/>
          <p:cNvSpPr/>
          <p:nvPr/>
        </p:nvSpPr>
        <p:spPr>
          <a:xfrm>
            <a:off x="8061960" y="1610957"/>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7" name="object 7"/>
          <p:cNvSpPr/>
          <p:nvPr/>
        </p:nvSpPr>
        <p:spPr>
          <a:xfrm>
            <a:off x="6717254" y="1620370"/>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8" name="object 8"/>
          <p:cNvSpPr/>
          <p:nvPr/>
        </p:nvSpPr>
        <p:spPr>
          <a:xfrm>
            <a:off x="5439784" y="1624404"/>
            <a:ext cx="0" cy="226359"/>
          </a:xfrm>
          <a:custGeom>
            <a:avLst/>
            <a:gdLst/>
            <a:ahLst/>
            <a:cxnLst/>
            <a:rect l="l" t="t" r="r" b="b"/>
            <a:pathLst>
              <a:path h="256539">
                <a:moveTo>
                  <a:pt x="0" y="0"/>
                </a:moveTo>
                <a:lnTo>
                  <a:pt x="0" y="256031"/>
                </a:lnTo>
              </a:path>
            </a:pathLst>
          </a:custGeom>
          <a:ln w="28574">
            <a:solidFill>
              <a:srgbClr val="7F0000"/>
            </a:solidFill>
          </a:ln>
        </p:spPr>
        <p:txBody>
          <a:bodyPr wrap="square" lIns="0" tIns="0" rIns="0" bIns="0" rtlCol="0"/>
          <a:lstStyle/>
          <a:p>
            <a:endParaRPr sz="1588"/>
          </a:p>
        </p:txBody>
      </p:sp>
      <p:sp>
        <p:nvSpPr>
          <p:cNvPr id="9" name="object 9"/>
          <p:cNvSpPr txBox="1"/>
          <p:nvPr/>
        </p:nvSpPr>
        <p:spPr>
          <a:xfrm>
            <a:off x="9203159" y="1424939"/>
            <a:ext cx="112059" cy="228054"/>
          </a:xfrm>
          <a:prstGeom prst="rect">
            <a:avLst/>
          </a:prstGeom>
        </p:spPr>
        <p:txBody>
          <a:bodyPr vert="horz" wrap="square" lIns="0" tIns="10646" rIns="0" bIns="0" rtlCol="0">
            <a:spAutoFit/>
          </a:bodyPr>
          <a:lstStyle/>
          <a:p>
            <a:pPr marL="11206">
              <a:spcBef>
                <a:spcPts val="84"/>
              </a:spcBef>
            </a:pPr>
            <a:r>
              <a:rPr sz="1412" i="1" spc="-4" dirty="0">
                <a:latin typeface="Times New Roman"/>
                <a:cs typeface="Times New Roman"/>
              </a:rPr>
              <a:t>5</a:t>
            </a:r>
            <a:endParaRPr sz="1412">
              <a:latin typeface="Times New Roman"/>
              <a:cs typeface="Times New Roman"/>
            </a:endParaRPr>
          </a:p>
        </p:txBody>
      </p:sp>
      <p:sp>
        <p:nvSpPr>
          <p:cNvPr id="10" name="object 10"/>
          <p:cNvSpPr txBox="1"/>
          <p:nvPr/>
        </p:nvSpPr>
        <p:spPr>
          <a:xfrm>
            <a:off x="8006376" y="1433007"/>
            <a:ext cx="112059" cy="228054"/>
          </a:xfrm>
          <a:prstGeom prst="rect">
            <a:avLst/>
          </a:prstGeom>
        </p:spPr>
        <p:txBody>
          <a:bodyPr vert="horz" wrap="square" lIns="0" tIns="10646" rIns="0" bIns="0" rtlCol="0">
            <a:spAutoFit/>
          </a:bodyPr>
          <a:lstStyle/>
          <a:p>
            <a:pPr marL="11206">
              <a:spcBef>
                <a:spcPts val="84"/>
              </a:spcBef>
            </a:pPr>
            <a:r>
              <a:rPr sz="1412" i="1" spc="-4" dirty="0">
                <a:latin typeface="Times New Roman"/>
                <a:cs typeface="Times New Roman"/>
              </a:rPr>
              <a:t>4</a:t>
            </a:r>
            <a:endParaRPr sz="1412">
              <a:latin typeface="Times New Roman"/>
              <a:cs typeface="Times New Roman"/>
            </a:endParaRPr>
          </a:p>
        </p:txBody>
      </p:sp>
      <p:sp>
        <p:nvSpPr>
          <p:cNvPr id="11" name="object 11"/>
          <p:cNvSpPr txBox="1"/>
          <p:nvPr/>
        </p:nvSpPr>
        <p:spPr>
          <a:xfrm>
            <a:off x="2298101" y="940085"/>
            <a:ext cx="5434853" cy="725923"/>
          </a:xfrm>
          <a:prstGeom prst="rect">
            <a:avLst/>
          </a:prstGeom>
        </p:spPr>
        <p:txBody>
          <a:bodyPr vert="horz" wrap="square" lIns="0" tIns="30816" rIns="0" bIns="0" rtlCol="0">
            <a:spAutoFit/>
          </a:bodyPr>
          <a:lstStyle/>
          <a:p>
            <a:pPr marL="2103456">
              <a:spcBef>
                <a:spcPts val="243"/>
              </a:spcBef>
            </a:pPr>
            <a:r>
              <a:rPr sz="1765" spc="-4" dirty="0">
                <a:latin typeface="Times New Roman"/>
                <a:cs typeface="Times New Roman"/>
              </a:rPr>
              <a:t>Table </a:t>
            </a:r>
            <a:r>
              <a:rPr sz="1765" dirty="0">
                <a:latin typeface="Times New Roman"/>
                <a:cs typeface="Times New Roman"/>
              </a:rPr>
              <a:t>3 : </a:t>
            </a:r>
            <a:r>
              <a:rPr sz="1765" spc="-4" dirty="0">
                <a:latin typeface="Times New Roman"/>
                <a:cs typeface="Times New Roman"/>
              </a:rPr>
              <a:t>Computing function</a:t>
            </a:r>
            <a:r>
              <a:rPr sz="1765" spc="-53" dirty="0">
                <a:latin typeface="Times New Roman"/>
                <a:cs typeface="Times New Roman"/>
              </a:rPr>
              <a:t> </a:t>
            </a:r>
            <a:r>
              <a:rPr sz="1765" spc="-4" dirty="0">
                <a:latin typeface="Times New Roman"/>
                <a:cs typeface="Times New Roman"/>
              </a:rPr>
              <a:t>points.</a:t>
            </a:r>
            <a:endParaRPr sz="1765">
              <a:latin typeface="Times New Roman"/>
              <a:cs typeface="Times New Roman"/>
            </a:endParaRPr>
          </a:p>
          <a:p>
            <a:pPr marL="11206">
              <a:lnSpc>
                <a:spcPts val="1557"/>
              </a:lnSpc>
              <a:spcBef>
                <a:spcPts val="124"/>
              </a:spcBef>
            </a:pPr>
            <a:r>
              <a:rPr sz="1412" spc="-4" dirty="0">
                <a:latin typeface="Times New Roman"/>
                <a:cs typeface="Times New Roman"/>
              </a:rPr>
              <a:t>Rate each </a:t>
            </a:r>
            <a:r>
              <a:rPr sz="1412" dirty="0">
                <a:latin typeface="Times New Roman"/>
                <a:cs typeface="Times New Roman"/>
              </a:rPr>
              <a:t>factor </a:t>
            </a:r>
            <a:r>
              <a:rPr sz="1412" spc="4" dirty="0">
                <a:latin typeface="Times New Roman"/>
                <a:cs typeface="Times New Roman"/>
              </a:rPr>
              <a:t>on </a:t>
            </a:r>
            <a:r>
              <a:rPr sz="1412" spc="-4" dirty="0">
                <a:latin typeface="Times New Roman"/>
                <a:cs typeface="Times New Roman"/>
              </a:rPr>
              <a:t>a scale </a:t>
            </a:r>
            <a:r>
              <a:rPr sz="1412" dirty="0">
                <a:latin typeface="Times New Roman"/>
                <a:cs typeface="Times New Roman"/>
              </a:rPr>
              <a:t>of </a:t>
            </a:r>
            <a:r>
              <a:rPr sz="1412" spc="-4" dirty="0">
                <a:latin typeface="Times New Roman"/>
                <a:cs typeface="Times New Roman"/>
              </a:rPr>
              <a:t>0 to</a:t>
            </a:r>
            <a:r>
              <a:rPr sz="1412" dirty="0">
                <a:latin typeface="Times New Roman"/>
                <a:cs typeface="Times New Roman"/>
              </a:rPr>
              <a:t> 5.</a:t>
            </a:r>
            <a:endParaRPr sz="1412">
              <a:latin typeface="Times New Roman"/>
              <a:cs typeface="Times New Roman"/>
            </a:endParaRPr>
          </a:p>
          <a:p>
            <a:pPr marL="474594">
              <a:lnSpc>
                <a:spcPts val="1557"/>
              </a:lnSpc>
              <a:tabLst>
                <a:tab pos="1738685" algn="l"/>
                <a:tab pos="3096911" algn="l"/>
                <a:tab pos="4374449" algn="l"/>
              </a:tabLst>
            </a:pPr>
            <a:r>
              <a:rPr sz="1412" i="1" spc="-4" dirty="0">
                <a:latin typeface="Times New Roman"/>
                <a:cs typeface="Times New Roman"/>
              </a:rPr>
              <a:t>0	1	2	3</a:t>
            </a:r>
            <a:endParaRPr sz="1412">
              <a:latin typeface="Times New Roman"/>
              <a:cs typeface="Times New Roman"/>
            </a:endParaRPr>
          </a:p>
        </p:txBody>
      </p:sp>
      <p:sp>
        <p:nvSpPr>
          <p:cNvPr id="12" name="object 12"/>
          <p:cNvSpPr txBox="1"/>
          <p:nvPr/>
        </p:nvSpPr>
        <p:spPr>
          <a:xfrm>
            <a:off x="2489050" y="1796078"/>
            <a:ext cx="690843" cy="379998"/>
          </a:xfrm>
          <a:prstGeom prst="rect">
            <a:avLst/>
          </a:prstGeom>
        </p:spPr>
        <p:txBody>
          <a:bodyPr vert="horz" wrap="square" lIns="0" tIns="75079" rIns="0" bIns="0" rtlCol="0">
            <a:spAutoFit/>
          </a:bodyPr>
          <a:lstStyle/>
          <a:p>
            <a:pPr marL="11206" marR="4483" indent="229733">
              <a:lnSpc>
                <a:spcPct val="70000"/>
              </a:lnSpc>
              <a:spcBef>
                <a:spcPts val="591"/>
              </a:spcBef>
            </a:pPr>
            <a:r>
              <a:rPr sz="1412" i="1" spc="-4" dirty="0">
                <a:latin typeface="Times New Roman"/>
                <a:cs typeface="Times New Roman"/>
              </a:rPr>
              <a:t>No  </a:t>
            </a:r>
            <a:r>
              <a:rPr sz="1412" i="1" spc="-9" dirty="0">
                <a:latin typeface="Times New Roman"/>
                <a:cs typeface="Times New Roman"/>
              </a:rPr>
              <a:t>I</a:t>
            </a:r>
            <a:r>
              <a:rPr sz="1412" i="1" dirty="0">
                <a:latin typeface="Times New Roman"/>
                <a:cs typeface="Times New Roman"/>
              </a:rPr>
              <a:t>n</a:t>
            </a:r>
            <a:r>
              <a:rPr sz="1412" i="1" spc="-4" dirty="0">
                <a:latin typeface="Times New Roman"/>
                <a:cs typeface="Times New Roman"/>
              </a:rPr>
              <a:t>fl</a:t>
            </a:r>
            <a:r>
              <a:rPr sz="1412" i="1" dirty="0">
                <a:latin typeface="Times New Roman"/>
                <a:cs typeface="Times New Roman"/>
              </a:rPr>
              <a:t>u</a:t>
            </a:r>
            <a:r>
              <a:rPr sz="1412" i="1" spc="-9" dirty="0">
                <a:latin typeface="Times New Roman"/>
                <a:cs typeface="Times New Roman"/>
              </a:rPr>
              <a:t>e</a:t>
            </a:r>
            <a:r>
              <a:rPr sz="1412" i="1" spc="9" dirty="0">
                <a:latin typeface="Times New Roman"/>
                <a:cs typeface="Times New Roman"/>
              </a:rPr>
              <a:t>n</a:t>
            </a:r>
            <a:r>
              <a:rPr sz="1412" i="1" spc="-9" dirty="0">
                <a:latin typeface="Times New Roman"/>
                <a:cs typeface="Times New Roman"/>
              </a:rPr>
              <a:t>c</a:t>
            </a:r>
            <a:r>
              <a:rPr sz="1412" i="1" spc="-4" dirty="0">
                <a:latin typeface="Times New Roman"/>
                <a:cs typeface="Times New Roman"/>
              </a:rPr>
              <a:t>e</a:t>
            </a:r>
            <a:endParaRPr sz="1412">
              <a:latin typeface="Times New Roman"/>
              <a:cs typeface="Times New Roman"/>
            </a:endParaRPr>
          </a:p>
        </p:txBody>
      </p:sp>
      <p:sp>
        <p:nvSpPr>
          <p:cNvPr id="13" name="object 13"/>
          <p:cNvSpPr txBox="1"/>
          <p:nvPr/>
        </p:nvSpPr>
        <p:spPr>
          <a:xfrm>
            <a:off x="6375248" y="1832385"/>
            <a:ext cx="619685" cy="228054"/>
          </a:xfrm>
          <a:prstGeom prst="rect">
            <a:avLst/>
          </a:prstGeom>
        </p:spPr>
        <p:txBody>
          <a:bodyPr vert="horz" wrap="square" lIns="0" tIns="10646" rIns="0" bIns="0" rtlCol="0">
            <a:spAutoFit/>
          </a:bodyPr>
          <a:lstStyle/>
          <a:p>
            <a:pPr marL="11206">
              <a:spcBef>
                <a:spcPts val="84"/>
              </a:spcBef>
            </a:pPr>
            <a:r>
              <a:rPr sz="1412" i="1" spc="-9" dirty="0">
                <a:latin typeface="Times New Roman"/>
                <a:cs typeface="Times New Roman"/>
              </a:rPr>
              <a:t>Ave</a:t>
            </a:r>
            <a:r>
              <a:rPr sz="1412" i="1" spc="-4" dirty="0">
                <a:latin typeface="Times New Roman"/>
                <a:cs typeface="Times New Roman"/>
              </a:rPr>
              <a:t>r</a:t>
            </a:r>
            <a:r>
              <a:rPr sz="1412" i="1" dirty="0">
                <a:latin typeface="Times New Roman"/>
                <a:cs typeface="Times New Roman"/>
              </a:rPr>
              <a:t>ag</a:t>
            </a:r>
            <a:r>
              <a:rPr sz="1412" i="1" spc="-4" dirty="0">
                <a:latin typeface="Times New Roman"/>
                <a:cs typeface="Times New Roman"/>
              </a:rPr>
              <a:t>e</a:t>
            </a:r>
            <a:endParaRPr sz="1412">
              <a:latin typeface="Times New Roman"/>
              <a:cs typeface="Times New Roman"/>
            </a:endParaRPr>
          </a:p>
        </p:txBody>
      </p:sp>
      <p:sp>
        <p:nvSpPr>
          <p:cNvPr id="14" name="object 14"/>
          <p:cNvSpPr txBox="1"/>
          <p:nvPr/>
        </p:nvSpPr>
        <p:spPr>
          <a:xfrm>
            <a:off x="8927499" y="1847177"/>
            <a:ext cx="681318" cy="228054"/>
          </a:xfrm>
          <a:prstGeom prst="rect">
            <a:avLst/>
          </a:prstGeom>
        </p:spPr>
        <p:txBody>
          <a:bodyPr vert="horz" wrap="square" lIns="0" tIns="10646" rIns="0" bIns="0" rtlCol="0">
            <a:spAutoFit/>
          </a:bodyPr>
          <a:lstStyle/>
          <a:p>
            <a:pPr marL="11206">
              <a:spcBef>
                <a:spcPts val="84"/>
              </a:spcBef>
            </a:pPr>
            <a:r>
              <a:rPr sz="1412" i="1" spc="-4" dirty="0">
                <a:latin typeface="Times New Roman"/>
                <a:cs typeface="Times New Roman"/>
              </a:rPr>
              <a:t>Essential</a:t>
            </a:r>
            <a:endParaRPr sz="1412">
              <a:latin typeface="Times New Roman"/>
              <a:cs typeface="Times New Roman"/>
            </a:endParaRPr>
          </a:p>
        </p:txBody>
      </p:sp>
      <p:sp>
        <p:nvSpPr>
          <p:cNvPr id="15" name="object 15"/>
          <p:cNvSpPr txBox="1"/>
          <p:nvPr/>
        </p:nvSpPr>
        <p:spPr>
          <a:xfrm>
            <a:off x="3708698" y="1856590"/>
            <a:ext cx="4754656" cy="228054"/>
          </a:xfrm>
          <a:prstGeom prst="rect">
            <a:avLst/>
          </a:prstGeom>
        </p:spPr>
        <p:txBody>
          <a:bodyPr vert="horz" wrap="square" lIns="0" tIns="10646" rIns="0" bIns="0" rtlCol="0">
            <a:spAutoFit/>
          </a:bodyPr>
          <a:lstStyle/>
          <a:p>
            <a:pPr marL="11206">
              <a:spcBef>
                <a:spcPts val="84"/>
              </a:spcBef>
              <a:tabLst>
                <a:tab pos="1390724" algn="l"/>
                <a:tab pos="3964292" algn="l"/>
              </a:tabLst>
            </a:pPr>
            <a:r>
              <a:rPr sz="1412" i="1" spc="-9" dirty="0">
                <a:latin typeface="Times New Roman"/>
                <a:cs typeface="Times New Roman"/>
              </a:rPr>
              <a:t>I</a:t>
            </a:r>
            <a:r>
              <a:rPr sz="1412" i="1" dirty="0">
                <a:latin typeface="Times New Roman"/>
                <a:cs typeface="Times New Roman"/>
              </a:rPr>
              <a:t>n</a:t>
            </a:r>
            <a:r>
              <a:rPr sz="1412" i="1" spc="-9" dirty="0">
                <a:latin typeface="Times New Roman"/>
                <a:cs typeface="Times New Roman"/>
              </a:rPr>
              <a:t>c</a:t>
            </a:r>
            <a:r>
              <a:rPr sz="1412" i="1" spc="-4" dirty="0">
                <a:latin typeface="Times New Roman"/>
                <a:cs typeface="Times New Roman"/>
              </a:rPr>
              <a:t>i</a:t>
            </a:r>
            <a:r>
              <a:rPr sz="1412" i="1" dirty="0">
                <a:latin typeface="Times New Roman"/>
                <a:cs typeface="Times New Roman"/>
              </a:rPr>
              <a:t>d</a:t>
            </a:r>
            <a:r>
              <a:rPr sz="1412" i="1" spc="-9" dirty="0">
                <a:latin typeface="Times New Roman"/>
                <a:cs typeface="Times New Roman"/>
              </a:rPr>
              <a:t>e</a:t>
            </a:r>
            <a:r>
              <a:rPr sz="1412" i="1" spc="9" dirty="0">
                <a:latin typeface="Times New Roman"/>
                <a:cs typeface="Times New Roman"/>
              </a:rPr>
              <a:t>n</a:t>
            </a:r>
            <a:r>
              <a:rPr sz="1412" i="1" spc="-4" dirty="0">
                <a:latin typeface="Times New Roman"/>
                <a:cs typeface="Times New Roman"/>
              </a:rPr>
              <a:t>t</a:t>
            </a:r>
            <a:r>
              <a:rPr sz="1412" i="1" dirty="0">
                <a:latin typeface="Times New Roman"/>
                <a:cs typeface="Times New Roman"/>
              </a:rPr>
              <a:t>a</a:t>
            </a:r>
            <a:r>
              <a:rPr sz="1412" i="1" spc="-4" dirty="0">
                <a:latin typeface="Times New Roman"/>
                <a:cs typeface="Times New Roman"/>
              </a:rPr>
              <a:t>l</a:t>
            </a:r>
            <a:r>
              <a:rPr sz="1412" i="1" dirty="0">
                <a:latin typeface="Times New Roman"/>
                <a:cs typeface="Times New Roman"/>
              </a:rPr>
              <a:t>	</a:t>
            </a:r>
            <a:r>
              <a:rPr sz="1412" i="1" spc="-4" dirty="0">
                <a:latin typeface="Times New Roman"/>
                <a:cs typeface="Times New Roman"/>
              </a:rPr>
              <a:t>M</a:t>
            </a:r>
            <a:r>
              <a:rPr sz="1412" i="1" dirty="0">
                <a:latin typeface="Times New Roman"/>
                <a:cs typeface="Times New Roman"/>
              </a:rPr>
              <a:t>od</a:t>
            </a:r>
            <a:r>
              <a:rPr sz="1412" i="1" spc="-9" dirty="0">
                <a:latin typeface="Times New Roman"/>
                <a:cs typeface="Times New Roman"/>
              </a:rPr>
              <a:t>e</a:t>
            </a:r>
            <a:r>
              <a:rPr sz="1412" i="1" spc="-4" dirty="0">
                <a:latin typeface="Times New Roman"/>
                <a:cs typeface="Times New Roman"/>
              </a:rPr>
              <a:t>r</a:t>
            </a:r>
            <a:r>
              <a:rPr sz="1412" i="1" dirty="0">
                <a:latin typeface="Times New Roman"/>
                <a:cs typeface="Times New Roman"/>
              </a:rPr>
              <a:t>a</a:t>
            </a:r>
            <a:r>
              <a:rPr sz="1412" i="1" spc="-4" dirty="0">
                <a:latin typeface="Times New Roman"/>
                <a:cs typeface="Times New Roman"/>
              </a:rPr>
              <a:t>te</a:t>
            </a:r>
            <a:r>
              <a:rPr sz="1412" i="1" dirty="0">
                <a:latin typeface="Times New Roman"/>
                <a:cs typeface="Times New Roman"/>
              </a:rPr>
              <a:t>	S</a:t>
            </a:r>
            <a:r>
              <a:rPr sz="1412" i="1" spc="-4" dirty="0">
                <a:latin typeface="Times New Roman"/>
                <a:cs typeface="Times New Roman"/>
              </a:rPr>
              <a:t>i</a:t>
            </a:r>
            <a:r>
              <a:rPr sz="1412" i="1" dirty="0">
                <a:latin typeface="Times New Roman"/>
                <a:cs typeface="Times New Roman"/>
              </a:rPr>
              <a:t>gn</a:t>
            </a:r>
            <a:r>
              <a:rPr sz="1412" i="1" spc="-4" dirty="0">
                <a:latin typeface="Times New Roman"/>
                <a:cs typeface="Times New Roman"/>
              </a:rPr>
              <a:t>ifi</a:t>
            </a:r>
            <a:r>
              <a:rPr sz="1412" i="1" spc="-9" dirty="0">
                <a:latin typeface="Times New Roman"/>
                <a:cs typeface="Times New Roman"/>
              </a:rPr>
              <a:t>c</a:t>
            </a:r>
            <a:r>
              <a:rPr sz="1412" i="1" dirty="0">
                <a:latin typeface="Times New Roman"/>
                <a:cs typeface="Times New Roman"/>
              </a:rPr>
              <a:t>an</a:t>
            </a:r>
            <a:r>
              <a:rPr sz="1412" i="1" spc="-4" dirty="0">
                <a:latin typeface="Times New Roman"/>
                <a:cs typeface="Times New Roman"/>
              </a:rPr>
              <a:t>t</a:t>
            </a:r>
            <a:endParaRPr sz="1412">
              <a:latin typeface="Times New Roman"/>
              <a:cs typeface="Times New Roman"/>
            </a:endParaRPr>
          </a:p>
        </p:txBody>
      </p:sp>
      <p:sp>
        <p:nvSpPr>
          <p:cNvPr id="16" name="object 16"/>
          <p:cNvSpPr/>
          <p:nvPr/>
        </p:nvSpPr>
        <p:spPr>
          <a:xfrm>
            <a:off x="2184245" y="2487706"/>
            <a:ext cx="7866529" cy="12326"/>
          </a:xfrm>
          <a:custGeom>
            <a:avLst/>
            <a:gdLst/>
            <a:ahLst/>
            <a:cxnLst/>
            <a:rect l="l" t="t" r="r" b="b"/>
            <a:pathLst>
              <a:path w="8915400" h="13969">
                <a:moveTo>
                  <a:pt x="0" y="0"/>
                </a:moveTo>
                <a:lnTo>
                  <a:pt x="8915405" y="13715"/>
                </a:lnTo>
              </a:path>
            </a:pathLst>
          </a:custGeom>
          <a:ln w="28574">
            <a:solidFill>
              <a:srgbClr val="000000"/>
            </a:solidFill>
          </a:ln>
        </p:spPr>
        <p:txBody>
          <a:bodyPr wrap="square" lIns="0" tIns="0" rIns="0" bIns="0" rtlCol="0"/>
          <a:lstStyle/>
          <a:p>
            <a:endParaRPr sz="1588"/>
          </a:p>
        </p:txBody>
      </p:sp>
      <p:sp>
        <p:nvSpPr>
          <p:cNvPr id="17" name="object 17"/>
          <p:cNvSpPr txBox="1"/>
          <p:nvPr/>
        </p:nvSpPr>
        <p:spPr>
          <a:xfrm>
            <a:off x="2229068" y="2190076"/>
            <a:ext cx="7752790" cy="4014090"/>
          </a:xfrm>
          <a:prstGeom prst="rect">
            <a:avLst/>
          </a:prstGeom>
        </p:spPr>
        <p:txBody>
          <a:bodyPr vert="horz" wrap="square" lIns="0" tIns="10646" rIns="0" bIns="0" rtlCol="0">
            <a:spAutoFit/>
          </a:bodyPr>
          <a:lstStyle/>
          <a:p>
            <a:pPr marL="80126">
              <a:spcBef>
                <a:spcPts val="84"/>
              </a:spcBef>
            </a:pPr>
            <a:r>
              <a:rPr sz="1412" spc="-4" dirty="0">
                <a:latin typeface="Times New Roman"/>
                <a:cs typeface="Times New Roman"/>
              </a:rPr>
              <a:t>Number </a:t>
            </a:r>
            <a:r>
              <a:rPr sz="1412" dirty="0">
                <a:latin typeface="Times New Roman"/>
                <a:cs typeface="Times New Roman"/>
              </a:rPr>
              <a:t>of </a:t>
            </a:r>
            <a:r>
              <a:rPr sz="1412" spc="-4" dirty="0">
                <a:latin typeface="Times New Roman"/>
                <a:cs typeface="Times New Roman"/>
              </a:rPr>
              <a:t>factors considered ( F</a:t>
            </a:r>
            <a:r>
              <a:rPr sz="1721" i="1" spc="-6" baseline="-21367" dirty="0">
                <a:latin typeface="Times New Roman"/>
                <a:cs typeface="Times New Roman"/>
              </a:rPr>
              <a:t>i</a:t>
            </a:r>
            <a:r>
              <a:rPr sz="1721" i="1" spc="72" baseline="-21367"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257749" indent="-223569">
              <a:spcBef>
                <a:spcPts val="1046"/>
              </a:spcBef>
              <a:buAutoNum type="arabicPeriod"/>
              <a:tabLst>
                <a:tab pos="257749" algn="l"/>
              </a:tabLst>
            </a:pPr>
            <a:r>
              <a:rPr sz="1412" spc="-4" dirty="0">
                <a:solidFill>
                  <a:srgbClr val="650065"/>
                </a:solidFill>
                <a:latin typeface="Times New Roman"/>
                <a:cs typeface="Times New Roman"/>
              </a:rPr>
              <a:t>Does </a:t>
            </a:r>
            <a:r>
              <a:rPr sz="1412" dirty="0">
                <a:solidFill>
                  <a:srgbClr val="650065"/>
                </a:solidFill>
                <a:latin typeface="Times New Roman"/>
                <a:cs typeface="Times New Roman"/>
              </a:rPr>
              <a:t>the system require reliable </a:t>
            </a:r>
            <a:r>
              <a:rPr sz="1412" spc="-4" dirty="0">
                <a:solidFill>
                  <a:srgbClr val="650065"/>
                </a:solidFill>
                <a:latin typeface="Times New Roman"/>
                <a:cs typeface="Times New Roman"/>
              </a:rPr>
              <a:t>backup and recovery</a:t>
            </a:r>
            <a:r>
              <a:rPr sz="1412" spc="13" dirty="0">
                <a:solidFill>
                  <a:srgbClr val="650065"/>
                </a:solidFill>
                <a:latin typeface="Times New Roman"/>
                <a:cs typeface="Times New Roman"/>
              </a:rPr>
              <a:t> </a:t>
            </a:r>
            <a:r>
              <a:rPr sz="1412" spc="-4" dirty="0">
                <a:solidFill>
                  <a:srgbClr val="650065"/>
                </a:solidFill>
                <a:latin typeface="Times New Roman"/>
                <a:cs typeface="Times New Roman"/>
              </a:rPr>
              <a:t>?</a:t>
            </a:r>
            <a:endParaRPr sz="1412">
              <a:latin typeface="Times New Roman"/>
              <a:cs typeface="Times New Roman"/>
            </a:endParaRPr>
          </a:p>
          <a:p>
            <a:pPr marL="257749" indent="-223569">
              <a:spcBef>
                <a:spcPts val="318"/>
              </a:spcBef>
              <a:buAutoNum type="arabicPeriod"/>
              <a:tabLst>
                <a:tab pos="257749" algn="l"/>
              </a:tabLst>
            </a:pPr>
            <a:r>
              <a:rPr sz="1412" dirty="0">
                <a:solidFill>
                  <a:srgbClr val="0000CC"/>
                </a:solidFill>
                <a:latin typeface="Times New Roman"/>
                <a:cs typeface="Times New Roman"/>
              </a:rPr>
              <a:t>Is data communication </a:t>
            </a:r>
            <a:r>
              <a:rPr sz="1412" spc="-4" dirty="0">
                <a:solidFill>
                  <a:srgbClr val="0000CC"/>
                </a:solidFill>
                <a:latin typeface="Times New Roman"/>
                <a:cs typeface="Times New Roman"/>
              </a:rPr>
              <a:t>required ?</a:t>
            </a:r>
            <a:endParaRPr sz="1412">
              <a:latin typeface="Times New Roman"/>
              <a:cs typeface="Times New Roman"/>
            </a:endParaRPr>
          </a:p>
          <a:p>
            <a:pPr marL="257749" indent="-223569">
              <a:spcBef>
                <a:spcPts val="424"/>
              </a:spcBef>
              <a:buAutoNum type="arabicPeriod"/>
              <a:tabLst>
                <a:tab pos="257749" algn="l"/>
              </a:tabLst>
            </a:pPr>
            <a:r>
              <a:rPr sz="1412" spc="-4" dirty="0">
                <a:latin typeface="Times New Roman"/>
                <a:cs typeface="Times New Roman"/>
              </a:rPr>
              <a:t>Are </a:t>
            </a:r>
            <a:r>
              <a:rPr sz="1412" dirty="0">
                <a:latin typeface="Times New Roman"/>
                <a:cs typeface="Times New Roman"/>
              </a:rPr>
              <a:t>there distributed </a:t>
            </a:r>
            <a:r>
              <a:rPr sz="1412" spc="-4" dirty="0">
                <a:latin typeface="Times New Roman"/>
                <a:cs typeface="Times New Roman"/>
              </a:rPr>
              <a:t>processing </a:t>
            </a:r>
            <a:r>
              <a:rPr sz="1412" dirty="0">
                <a:latin typeface="Times New Roman"/>
                <a:cs typeface="Times New Roman"/>
              </a:rPr>
              <a:t>functions</a:t>
            </a:r>
            <a:r>
              <a:rPr sz="1412" spc="-9"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257749" indent="-223569">
              <a:spcBef>
                <a:spcPts val="424"/>
              </a:spcBef>
              <a:buAutoNum type="arabicPeriod"/>
              <a:tabLst>
                <a:tab pos="257749" algn="l"/>
              </a:tabLst>
            </a:pPr>
            <a:r>
              <a:rPr sz="1412" dirty="0">
                <a:latin typeface="Times New Roman"/>
                <a:cs typeface="Times New Roman"/>
              </a:rPr>
              <a:t>Is performance critical</a:t>
            </a:r>
            <a:r>
              <a:rPr sz="1412" spc="-9"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258870" indent="-225250">
              <a:spcBef>
                <a:spcPts val="424"/>
              </a:spcBef>
              <a:buAutoNum type="arabicPeriod"/>
              <a:tabLst>
                <a:tab pos="259430" algn="l"/>
              </a:tabLst>
            </a:pPr>
            <a:r>
              <a:rPr sz="1412" spc="-4" dirty="0">
                <a:solidFill>
                  <a:srgbClr val="0000CC"/>
                </a:solidFill>
                <a:latin typeface="Times New Roman"/>
                <a:cs typeface="Times New Roman"/>
              </a:rPr>
              <a:t>Will </a:t>
            </a:r>
            <a:r>
              <a:rPr sz="1412" dirty="0">
                <a:solidFill>
                  <a:srgbClr val="0000CC"/>
                </a:solidFill>
                <a:latin typeface="Times New Roman"/>
                <a:cs typeface="Times New Roman"/>
              </a:rPr>
              <a:t>the system </a:t>
            </a:r>
            <a:r>
              <a:rPr sz="1412" spc="-4" dirty="0">
                <a:solidFill>
                  <a:srgbClr val="0000CC"/>
                </a:solidFill>
                <a:latin typeface="Times New Roman"/>
                <a:cs typeface="Times New Roman"/>
              </a:rPr>
              <a:t>run in an </a:t>
            </a:r>
            <a:r>
              <a:rPr sz="1412" dirty="0">
                <a:solidFill>
                  <a:srgbClr val="0000CC"/>
                </a:solidFill>
                <a:latin typeface="Times New Roman"/>
                <a:cs typeface="Times New Roman"/>
              </a:rPr>
              <a:t>existing </a:t>
            </a:r>
            <a:r>
              <a:rPr sz="1412" spc="-4" dirty="0">
                <a:solidFill>
                  <a:srgbClr val="0000CC"/>
                </a:solidFill>
                <a:latin typeface="Times New Roman"/>
                <a:cs typeface="Times New Roman"/>
              </a:rPr>
              <a:t>heavily </a:t>
            </a:r>
            <a:r>
              <a:rPr sz="1412" dirty="0">
                <a:solidFill>
                  <a:srgbClr val="0000CC"/>
                </a:solidFill>
                <a:latin typeface="Times New Roman"/>
                <a:cs typeface="Times New Roman"/>
              </a:rPr>
              <a:t>utilized operational environment</a:t>
            </a:r>
            <a:r>
              <a:rPr sz="1412" spc="18" dirty="0">
                <a:solidFill>
                  <a:srgbClr val="0000CC"/>
                </a:solidFill>
                <a:latin typeface="Times New Roman"/>
                <a:cs typeface="Times New Roman"/>
              </a:rPr>
              <a:t> </a:t>
            </a:r>
            <a:r>
              <a:rPr sz="1412" spc="-4" dirty="0">
                <a:solidFill>
                  <a:srgbClr val="0000CC"/>
                </a:solidFill>
                <a:latin typeface="Times New Roman"/>
                <a:cs typeface="Times New Roman"/>
              </a:rPr>
              <a:t>?</a:t>
            </a:r>
            <a:endParaRPr sz="1412">
              <a:latin typeface="Times New Roman"/>
              <a:cs typeface="Times New Roman"/>
            </a:endParaRPr>
          </a:p>
          <a:p>
            <a:pPr marL="257749" indent="-223569">
              <a:spcBef>
                <a:spcPts val="424"/>
              </a:spcBef>
              <a:buAutoNum type="arabicPeriod"/>
              <a:tabLst>
                <a:tab pos="257749" algn="l"/>
              </a:tabLst>
            </a:pPr>
            <a:r>
              <a:rPr sz="1412" spc="-4" dirty="0">
                <a:latin typeface="Times New Roman"/>
                <a:cs typeface="Times New Roman"/>
              </a:rPr>
              <a:t>Does </a:t>
            </a:r>
            <a:r>
              <a:rPr sz="1412" dirty="0">
                <a:latin typeface="Times New Roman"/>
                <a:cs typeface="Times New Roman"/>
              </a:rPr>
              <a:t>the system require on line data entry</a:t>
            </a:r>
            <a:r>
              <a:rPr sz="1412" spc="-22"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257749" indent="-223569">
              <a:spcBef>
                <a:spcPts val="424"/>
              </a:spcBef>
              <a:buAutoNum type="arabicPeriod"/>
              <a:tabLst>
                <a:tab pos="257749" algn="l"/>
              </a:tabLst>
            </a:pPr>
            <a:r>
              <a:rPr sz="1412" spc="-4" dirty="0">
                <a:solidFill>
                  <a:srgbClr val="650065"/>
                </a:solidFill>
                <a:latin typeface="Times New Roman"/>
                <a:cs typeface="Times New Roman"/>
              </a:rPr>
              <a:t>Does </a:t>
            </a:r>
            <a:r>
              <a:rPr sz="1412" dirty="0">
                <a:solidFill>
                  <a:srgbClr val="650065"/>
                </a:solidFill>
                <a:latin typeface="Times New Roman"/>
                <a:cs typeface="Times New Roman"/>
              </a:rPr>
              <a:t>the on line data entry require the input transaction </a:t>
            </a:r>
            <a:r>
              <a:rPr sz="1412" spc="-4" dirty="0">
                <a:solidFill>
                  <a:srgbClr val="650065"/>
                </a:solidFill>
                <a:latin typeface="Times New Roman"/>
                <a:cs typeface="Times New Roman"/>
              </a:rPr>
              <a:t>to </a:t>
            </a:r>
            <a:r>
              <a:rPr sz="1412" dirty="0">
                <a:solidFill>
                  <a:srgbClr val="650065"/>
                </a:solidFill>
                <a:latin typeface="Times New Roman"/>
                <a:cs typeface="Times New Roman"/>
              </a:rPr>
              <a:t>be built over </a:t>
            </a:r>
            <a:r>
              <a:rPr sz="1412" spc="-4" dirty="0">
                <a:solidFill>
                  <a:srgbClr val="650065"/>
                </a:solidFill>
                <a:latin typeface="Times New Roman"/>
                <a:cs typeface="Times New Roman"/>
              </a:rPr>
              <a:t>multiple </a:t>
            </a:r>
            <a:r>
              <a:rPr sz="1412" dirty="0">
                <a:solidFill>
                  <a:srgbClr val="650065"/>
                </a:solidFill>
                <a:latin typeface="Times New Roman"/>
                <a:cs typeface="Times New Roman"/>
              </a:rPr>
              <a:t>screens or operations</a:t>
            </a:r>
            <a:r>
              <a:rPr sz="1412" spc="35" dirty="0">
                <a:solidFill>
                  <a:srgbClr val="650065"/>
                </a:solidFill>
                <a:latin typeface="Times New Roman"/>
                <a:cs typeface="Times New Roman"/>
              </a:rPr>
              <a:t> </a:t>
            </a:r>
            <a:r>
              <a:rPr sz="1412" spc="-4" dirty="0">
                <a:solidFill>
                  <a:srgbClr val="650065"/>
                </a:solidFill>
                <a:latin typeface="Times New Roman"/>
                <a:cs typeface="Times New Roman"/>
              </a:rPr>
              <a:t>?</a:t>
            </a:r>
            <a:endParaRPr sz="1412">
              <a:latin typeface="Times New Roman"/>
              <a:cs typeface="Times New Roman"/>
            </a:endParaRPr>
          </a:p>
          <a:p>
            <a:pPr marL="257749" indent="-223569">
              <a:spcBef>
                <a:spcPts val="309"/>
              </a:spcBef>
              <a:buAutoNum type="arabicPeriod"/>
              <a:tabLst>
                <a:tab pos="257749" algn="l"/>
              </a:tabLst>
            </a:pPr>
            <a:r>
              <a:rPr sz="1412" spc="-4" dirty="0">
                <a:solidFill>
                  <a:srgbClr val="0000CC"/>
                </a:solidFill>
                <a:latin typeface="Times New Roman"/>
                <a:cs typeface="Times New Roman"/>
              </a:rPr>
              <a:t>Are </a:t>
            </a:r>
            <a:r>
              <a:rPr sz="1412" dirty="0">
                <a:solidFill>
                  <a:srgbClr val="0000CC"/>
                </a:solidFill>
                <a:latin typeface="Times New Roman"/>
                <a:cs typeface="Times New Roman"/>
              </a:rPr>
              <a:t>the </a:t>
            </a:r>
            <a:r>
              <a:rPr sz="1412" spc="-4" dirty="0">
                <a:solidFill>
                  <a:srgbClr val="0000CC"/>
                </a:solidFill>
                <a:latin typeface="Times New Roman"/>
                <a:cs typeface="Times New Roman"/>
              </a:rPr>
              <a:t>master files updated </a:t>
            </a:r>
            <a:r>
              <a:rPr sz="1412" dirty="0">
                <a:solidFill>
                  <a:srgbClr val="0000CC"/>
                </a:solidFill>
                <a:latin typeface="Times New Roman"/>
                <a:cs typeface="Times New Roman"/>
              </a:rPr>
              <a:t>on line</a:t>
            </a:r>
            <a:r>
              <a:rPr sz="1412" spc="31" dirty="0">
                <a:solidFill>
                  <a:srgbClr val="0000CC"/>
                </a:solidFill>
                <a:latin typeface="Times New Roman"/>
                <a:cs typeface="Times New Roman"/>
              </a:rPr>
              <a:t> </a:t>
            </a:r>
            <a:r>
              <a:rPr sz="1412" spc="-4" dirty="0">
                <a:solidFill>
                  <a:srgbClr val="0000CC"/>
                </a:solidFill>
                <a:latin typeface="Times New Roman"/>
                <a:cs typeface="Times New Roman"/>
              </a:rPr>
              <a:t>?</a:t>
            </a:r>
            <a:endParaRPr sz="1412">
              <a:latin typeface="Times New Roman"/>
              <a:cs typeface="Times New Roman"/>
            </a:endParaRPr>
          </a:p>
          <a:p>
            <a:pPr marL="257749" indent="-223569">
              <a:spcBef>
                <a:spcPts val="424"/>
              </a:spcBef>
              <a:buAutoNum type="arabicPeriod"/>
              <a:tabLst>
                <a:tab pos="257749" algn="l"/>
              </a:tabLst>
            </a:pPr>
            <a:r>
              <a:rPr sz="1412" dirty="0">
                <a:latin typeface="Times New Roman"/>
                <a:cs typeface="Times New Roman"/>
              </a:rPr>
              <a:t>Is the inputs, outputs, files, or inquiries </a:t>
            </a:r>
            <a:r>
              <a:rPr sz="1412" spc="-4" dirty="0">
                <a:latin typeface="Times New Roman"/>
                <a:cs typeface="Times New Roman"/>
              </a:rPr>
              <a:t>complex</a:t>
            </a:r>
            <a:r>
              <a:rPr sz="1412" spc="-22"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335634" indent="-313781">
              <a:spcBef>
                <a:spcPts val="424"/>
              </a:spcBef>
              <a:buAutoNum type="arabicPeriod"/>
              <a:tabLst>
                <a:tab pos="336194" algn="l"/>
              </a:tabLst>
            </a:pPr>
            <a:r>
              <a:rPr sz="1412" spc="-4" dirty="0">
                <a:latin typeface="Times New Roman"/>
                <a:cs typeface="Times New Roman"/>
              </a:rPr>
              <a:t>Is </a:t>
            </a:r>
            <a:r>
              <a:rPr sz="1412" dirty="0">
                <a:latin typeface="Times New Roman"/>
                <a:cs typeface="Times New Roman"/>
              </a:rPr>
              <a:t>the internal </a:t>
            </a:r>
            <a:r>
              <a:rPr sz="1412" spc="-4" dirty="0">
                <a:latin typeface="Times New Roman"/>
                <a:cs typeface="Times New Roman"/>
              </a:rPr>
              <a:t>processing </a:t>
            </a:r>
            <a:r>
              <a:rPr sz="1412" dirty="0">
                <a:latin typeface="Times New Roman"/>
                <a:cs typeface="Times New Roman"/>
              </a:rPr>
              <a:t>complex</a:t>
            </a:r>
            <a:r>
              <a:rPr sz="1412" spc="13"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347401" indent="-313781">
              <a:spcBef>
                <a:spcPts val="318"/>
              </a:spcBef>
              <a:buAutoNum type="arabicPeriod"/>
              <a:tabLst>
                <a:tab pos="347961" algn="l"/>
              </a:tabLst>
            </a:pPr>
            <a:r>
              <a:rPr sz="1412" spc="-4" dirty="0">
                <a:solidFill>
                  <a:srgbClr val="0000CC"/>
                </a:solidFill>
                <a:latin typeface="Times New Roman"/>
                <a:cs typeface="Times New Roman"/>
              </a:rPr>
              <a:t>Is </a:t>
            </a:r>
            <a:r>
              <a:rPr sz="1412" dirty="0">
                <a:solidFill>
                  <a:srgbClr val="0000CC"/>
                </a:solidFill>
                <a:latin typeface="Times New Roman"/>
                <a:cs typeface="Times New Roman"/>
              </a:rPr>
              <a:t>the </a:t>
            </a:r>
            <a:r>
              <a:rPr sz="1412" spc="-4" dirty="0">
                <a:solidFill>
                  <a:srgbClr val="0000CC"/>
                </a:solidFill>
                <a:latin typeface="Times New Roman"/>
                <a:cs typeface="Times New Roman"/>
              </a:rPr>
              <a:t>code </a:t>
            </a:r>
            <a:r>
              <a:rPr sz="1412" dirty="0">
                <a:solidFill>
                  <a:srgbClr val="0000CC"/>
                </a:solidFill>
                <a:latin typeface="Times New Roman"/>
                <a:cs typeface="Times New Roman"/>
              </a:rPr>
              <a:t>designed </a:t>
            </a:r>
            <a:r>
              <a:rPr sz="1412" spc="-4" dirty="0">
                <a:solidFill>
                  <a:srgbClr val="0000CC"/>
                </a:solidFill>
                <a:latin typeface="Times New Roman"/>
                <a:cs typeface="Times New Roman"/>
              </a:rPr>
              <a:t>to </a:t>
            </a:r>
            <a:r>
              <a:rPr sz="1412" dirty="0">
                <a:solidFill>
                  <a:srgbClr val="0000CC"/>
                </a:solidFill>
                <a:latin typeface="Times New Roman"/>
                <a:cs typeface="Times New Roman"/>
              </a:rPr>
              <a:t>be </a:t>
            </a:r>
            <a:r>
              <a:rPr sz="1412" spc="-4" dirty="0">
                <a:solidFill>
                  <a:srgbClr val="0000CC"/>
                </a:solidFill>
                <a:latin typeface="Times New Roman"/>
                <a:cs typeface="Times New Roman"/>
              </a:rPr>
              <a:t>reusable</a:t>
            </a:r>
            <a:r>
              <a:rPr sz="1412" spc="18" dirty="0">
                <a:solidFill>
                  <a:srgbClr val="0000CC"/>
                </a:solidFill>
                <a:latin typeface="Times New Roman"/>
                <a:cs typeface="Times New Roman"/>
              </a:rPr>
              <a:t> </a:t>
            </a:r>
            <a:r>
              <a:rPr sz="1412" spc="-4" dirty="0">
                <a:solidFill>
                  <a:srgbClr val="0000CC"/>
                </a:solidFill>
                <a:latin typeface="Times New Roman"/>
                <a:cs typeface="Times New Roman"/>
              </a:rPr>
              <a:t>?</a:t>
            </a:r>
            <a:endParaRPr sz="1412">
              <a:latin typeface="Times New Roman"/>
              <a:cs typeface="Times New Roman"/>
            </a:endParaRPr>
          </a:p>
          <a:p>
            <a:pPr marL="347401" indent="-313781">
              <a:spcBef>
                <a:spcPts val="318"/>
              </a:spcBef>
              <a:buAutoNum type="arabicPeriod"/>
              <a:tabLst>
                <a:tab pos="347961" algn="l"/>
              </a:tabLst>
            </a:pPr>
            <a:r>
              <a:rPr sz="1412" spc="-9" dirty="0">
                <a:latin typeface="Times New Roman"/>
                <a:cs typeface="Times New Roman"/>
              </a:rPr>
              <a:t>Are </a:t>
            </a:r>
            <a:r>
              <a:rPr sz="1412" dirty="0">
                <a:latin typeface="Times New Roman"/>
                <a:cs typeface="Times New Roman"/>
              </a:rPr>
              <a:t>conversion </a:t>
            </a:r>
            <a:r>
              <a:rPr sz="1412" spc="-4" dirty="0">
                <a:latin typeface="Times New Roman"/>
                <a:cs typeface="Times New Roman"/>
              </a:rPr>
              <a:t>and </a:t>
            </a:r>
            <a:r>
              <a:rPr sz="1412" dirty="0">
                <a:latin typeface="Times New Roman"/>
                <a:cs typeface="Times New Roman"/>
              </a:rPr>
              <a:t>installation included </a:t>
            </a:r>
            <a:r>
              <a:rPr sz="1412" spc="-4" dirty="0">
                <a:latin typeface="Times New Roman"/>
                <a:cs typeface="Times New Roman"/>
              </a:rPr>
              <a:t>in </a:t>
            </a:r>
            <a:r>
              <a:rPr sz="1412" dirty="0">
                <a:latin typeface="Times New Roman"/>
                <a:cs typeface="Times New Roman"/>
              </a:rPr>
              <a:t>the design</a:t>
            </a:r>
            <a:r>
              <a:rPr sz="1412" spc="13" dirty="0">
                <a:latin typeface="Times New Roman"/>
                <a:cs typeface="Times New Roman"/>
              </a:rPr>
              <a:t> </a:t>
            </a:r>
            <a:r>
              <a:rPr sz="1412" spc="-4" dirty="0">
                <a:latin typeface="Times New Roman"/>
                <a:cs typeface="Times New Roman"/>
              </a:rPr>
              <a:t>?</a:t>
            </a:r>
            <a:endParaRPr sz="1412">
              <a:latin typeface="Times New Roman"/>
              <a:cs typeface="Times New Roman"/>
            </a:endParaRPr>
          </a:p>
          <a:p>
            <a:pPr marL="347401" indent="-313781">
              <a:spcBef>
                <a:spcPts val="424"/>
              </a:spcBef>
              <a:buAutoNum type="arabicPeriod"/>
              <a:tabLst>
                <a:tab pos="347961" algn="l"/>
              </a:tabLst>
            </a:pPr>
            <a:r>
              <a:rPr sz="1412" spc="-4" dirty="0">
                <a:solidFill>
                  <a:srgbClr val="650065"/>
                </a:solidFill>
                <a:latin typeface="Times New Roman"/>
                <a:cs typeface="Times New Roman"/>
              </a:rPr>
              <a:t>Is </a:t>
            </a:r>
            <a:r>
              <a:rPr sz="1412" dirty="0">
                <a:solidFill>
                  <a:srgbClr val="650065"/>
                </a:solidFill>
                <a:latin typeface="Times New Roman"/>
                <a:cs typeface="Times New Roman"/>
              </a:rPr>
              <a:t>the system </a:t>
            </a:r>
            <a:r>
              <a:rPr sz="1412" spc="-4" dirty="0">
                <a:solidFill>
                  <a:srgbClr val="650065"/>
                </a:solidFill>
                <a:latin typeface="Times New Roman"/>
                <a:cs typeface="Times New Roman"/>
              </a:rPr>
              <a:t>designed </a:t>
            </a:r>
            <a:r>
              <a:rPr sz="1412" dirty="0">
                <a:solidFill>
                  <a:srgbClr val="650065"/>
                </a:solidFill>
                <a:latin typeface="Times New Roman"/>
                <a:cs typeface="Times New Roman"/>
              </a:rPr>
              <a:t>for </a:t>
            </a:r>
            <a:r>
              <a:rPr sz="1412" spc="-4" dirty="0">
                <a:solidFill>
                  <a:srgbClr val="650065"/>
                </a:solidFill>
                <a:latin typeface="Times New Roman"/>
                <a:cs typeface="Times New Roman"/>
              </a:rPr>
              <a:t>multiple </a:t>
            </a:r>
            <a:r>
              <a:rPr sz="1412" dirty="0">
                <a:solidFill>
                  <a:srgbClr val="650065"/>
                </a:solidFill>
                <a:latin typeface="Times New Roman"/>
                <a:cs typeface="Times New Roman"/>
              </a:rPr>
              <a:t>installations </a:t>
            </a:r>
            <a:r>
              <a:rPr sz="1412" spc="-4" dirty="0">
                <a:solidFill>
                  <a:srgbClr val="650065"/>
                </a:solidFill>
                <a:latin typeface="Times New Roman"/>
                <a:cs typeface="Times New Roman"/>
              </a:rPr>
              <a:t>in different </a:t>
            </a:r>
            <a:r>
              <a:rPr sz="1412" dirty="0">
                <a:solidFill>
                  <a:srgbClr val="650065"/>
                </a:solidFill>
                <a:latin typeface="Times New Roman"/>
                <a:cs typeface="Times New Roman"/>
              </a:rPr>
              <a:t>organizations</a:t>
            </a:r>
            <a:r>
              <a:rPr sz="1412" spc="141" dirty="0">
                <a:solidFill>
                  <a:srgbClr val="650065"/>
                </a:solidFill>
                <a:latin typeface="Times New Roman"/>
                <a:cs typeface="Times New Roman"/>
              </a:rPr>
              <a:t> </a:t>
            </a:r>
            <a:r>
              <a:rPr sz="1412" spc="-4" dirty="0">
                <a:solidFill>
                  <a:srgbClr val="650065"/>
                </a:solidFill>
                <a:latin typeface="Times New Roman"/>
                <a:cs typeface="Times New Roman"/>
              </a:rPr>
              <a:t>?</a:t>
            </a:r>
            <a:endParaRPr sz="1412">
              <a:latin typeface="Times New Roman"/>
              <a:cs typeface="Times New Roman"/>
            </a:endParaRPr>
          </a:p>
          <a:p>
            <a:pPr marL="347401" indent="-313781">
              <a:spcBef>
                <a:spcPts val="424"/>
              </a:spcBef>
              <a:buAutoNum type="arabicPeriod"/>
              <a:tabLst>
                <a:tab pos="347961" algn="l"/>
              </a:tabLst>
            </a:pPr>
            <a:r>
              <a:rPr sz="1412" spc="-4" dirty="0">
                <a:solidFill>
                  <a:srgbClr val="0000CC"/>
                </a:solidFill>
                <a:latin typeface="Times New Roman"/>
                <a:cs typeface="Times New Roman"/>
              </a:rPr>
              <a:t>Is </a:t>
            </a:r>
            <a:r>
              <a:rPr sz="1412" dirty="0">
                <a:solidFill>
                  <a:srgbClr val="0000CC"/>
                </a:solidFill>
                <a:latin typeface="Times New Roman"/>
                <a:cs typeface="Times New Roman"/>
              </a:rPr>
              <a:t>the application </a:t>
            </a:r>
            <a:r>
              <a:rPr sz="1412" spc="-4" dirty="0">
                <a:solidFill>
                  <a:srgbClr val="0000CC"/>
                </a:solidFill>
                <a:latin typeface="Times New Roman"/>
                <a:cs typeface="Times New Roman"/>
              </a:rPr>
              <a:t>designed to </a:t>
            </a:r>
            <a:r>
              <a:rPr sz="1412" dirty="0">
                <a:solidFill>
                  <a:srgbClr val="0000CC"/>
                </a:solidFill>
                <a:latin typeface="Times New Roman"/>
                <a:cs typeface="Times New Roman"/>
              </a:rPr>
              <a:t>facilitate </a:t>
            </a:r>
            <a:r>
              <a:rPr sz="1412" spc="-4" dirty="0">
                <a:solidFill>
                  <a:srgbClr val="0000CC"/>
                </a:solidFill>
                <a:latin typeface="Times New Roman"/>
                <a:cs typeface="Times New Roman"/>
              </a:rPr>
              <a:t>change and ease </a:t>
            </a:r>
            <a:r>
              <a:rPr sz="1412" dirty="0">
                <a:solidFill>
                  <a:srgbClr val="0000CC"/>
                </a:solidFill>
                <a:latin typeface="Times New Roman"/>
                <a:cs typeface="Times New Roman"/>
              </a:rPr>
              <a:t>of </a:t>
            </a:r>
            <a:r>
              <a:rPr sz="1412" spc="-4" dirty="0">
                <a:solidFill>
                  <a:srgbClr val="0000CC"/>
                </a:solidFill>
                <a:latin typeface="Times New Roman"/>
                <a:cs typeface="Times New Roman"/>
              </a:rPr>
              <a:t>use </a:t>
            </a:r>
            <a:r>
              <a:rPr sz="1412" spc="4" dirty="0">
                <a:solidFill>
                  <a:srgbClr val="0000CC"/>
                </a:solidFill>
                <a:latin typeface="Times New Roman"/>
                <a:cs typeface="Times New Roman"/>
              </a:rPr>
              <a:t>by </a:t>
            </a:r>
            <a:r>
              <a:rPr sz="1412" dirty="0">
                <a:solidFill>
                  <a:srgbClr val="0000CC"/>
                </a:solidFill>
                <a:latin typeface="Times New Roman"/>
                <a:cs typeface="Times New Roman"/>
              </a:rPr>
              <a:t>the user</a:t>
            </a:r>
            <a:r>
              <a:rPr sz="1412" spc="79" dirty="0">
                <a:solidFill>
                  <a:srgbClr val="0000CC"/>
                </a:solidFill>
                <a:latin typeface="Times New Roman"/>
                <a:cs typeface="Times New Roman"/>
              </a:rPr>
              <a:t> </a:t>
            </a:r>
            <a:r>
              <a:rPr sz="1412" spc="-4" dirty="0">
                <a:solidFill>
                  <a:srgbClr val="0000CC"/>
                </a:solidFill>
                <a:latin typeface="Times New Roman"/>
                <a:cs typeface="Times New Roman"/>
              </a:rPr>
              <a:t>?</a:t>
            </a:r>
            <a:endParaRPr sz="1412">
              <a:latin typeface="Times New Roman"/>
              <a:cs typeface="Times New Roman"/>
            </a:endParaRPr>
          </a:p>
        </p:txBody>
      </p:sp>
      <p:sp>
        <p:nvSpPr>
          <p:cNvPr id="18" name="object 18"/>
          <p:cNvSpPr txBox="1">
            <a:spLocks noGrp="1"/>
          </p:cNvSpPr>
          <p:nvPr>
            <p:ph type="title"/>
          </p:nvPr>
        </p:nvSpPr>
        <p:spPr>
          <a:xfrm>
            <a:off x="1306286" y="243701"/>
            <a:ext cx="690190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9" name="object 19"/>
          <p:cNvSpPr/>
          <p:nvPr/>
        </p:nvSpPr>
        <p:spPr>
          <a:xfrm>
            <a:off x="2330817" y="941288"/>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77559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511001"/>
            <a:ext cx="6878731" cy="337238"/>
          </a:xfrm>
          <a:prstGeom prst="rect">
            <a:avLst/>
          </a:prstGeom>
        </p:spPr>
        <p:txBody>
          <a:bodyPr vert="horz" wrap="square" lIns="0" tIns="11206" rIns="0" bIns="0" rtlCol="0">
            <a:spAutoFit/>
          </a:bodyPr>
          <a:lstStyle/>
          <a:p>
            <a:pPr marL="11206">
              <a:spcBef>
                <a:spcPts val="88"/>
              </a:spcBef>
            </a:pPr>
            <a:r>
              <a:rPr sz="2118" spc="-4" dirty="0">
                <a:solidFill>
                  <a:srgbClr val="CC6500"/>
                </a:solidFill>
                <a:latin typeface="Times New Roman"/>
                <a:cs typeface="Times New Roman"/>
              </a:rPr>
              <a:t>Functions points </a:t>
            </a:r>
            <a:r>
              <a:rPr sz="2118" spc="-9" dirty="0">
                <a:solidFill>
                  <a:srgbClr val="CC6500"/>
                </a:solidFill>
                <a:latin typeface="Times New Roman"/>
                <a:cs typeface="Times New Roman"/>
              </a:rPr>
              <a:t>may </a:t>
            </a:r>
            <a:r>
              <a:rPr sz="2118" spc="-4" dirty="0">
                <a:solidFill>
                  <a:srgbClr val="CC6500"/>
                </a:solidFill>
                <a:latin typeface="Times New Roman"/>
                <a:cs typeface="Times New Roman"/>
              </a:rPr>
              <a:t>compute </a:t>
            </a:r>
            <a:r>
              <a:rPr sz="2118" dirty="0">
                <a:solidFill>
                  <a:srgbClr val="CC6500"/>
                </a:solidFill>
                <a:latin typeface="Times New Roman"/>
                <a:cs typeface="Times New Roman"/>
              </a:rPr>
              <a:t>the </a:t>
            </a:r>
            <a:r>
              <a:rPr sz="2118" spc="-4" dirty="0">
                <a:solidFill>
                  <a:srgbClr val="CC6500"/>
                </a:solidFill>
                <a:latin typeface="Times New Roman"/>
                <a:cs typeface="Times New Roman"/>
              </a:rPr>
              <a:t>following important</a:t>
            </a:r>
            <a:r>
              <a:rPr sz="2118" spc="49" dirty="0">
                <a:solidFill>
                  <a:srgbClr val="CC6500"/>
                </a:solidFill>
                <a:latin typeface="Times New Roman"/>
                <a:cs typeface="Times New Roman"/>
              </a:rPr>
              <a:t> </a:t>
            </a:r>
            <a:r>
              <a:rPr sz="2118" spc="-9" dirty="0">
                <a:solidFill>
                  <a:srgbClr val="CC6500"/>
                </a:solidFill>
                <a:latin typeface="Times New Roman"/>
                <a:cs typeface="Times New Roman"/>
              </a:rPr>
              <a:t>metrics:</a:t>
            </a:r>
            <a:endParaRPr sz="2118">
              <a:latin typeface="Times New Roman"/>
              <a:cs typeface="Times New Roman"/>
            </a:endParaRPr>
          </a:p>
        </p:txBody>
      </p:sp>
      <p:graphicFrame>
        <p:nvGraphicFramePr>
          <p:cNvPr id="3" name="object 3"/>
          <p:cNvGraphicFramePr>
            <a:graphicFrameLocks noGrp="1"/>
          </p:cNvGraphicFramePr>
          <p:nvPr/>
        </p:nvGraphicFramePr>
        <p:xfrm>
          <a:off x="2383485" y="2034705"/>
          <a:ext cx="6642286" cy="1560941"/>
        </p:xfrm>
        <a:graphic>
          <a:graphicData uri="http://schemas.openxmlformats.org/drawingml/2006/table">
            <a:tbl>
              <a:tblPr firstRow="1" bandRow="1">
                <a:tableStyleId>{2D5ABB26-0587-4C30-8999-92F81FD0307C}</a:tableStyleId>
              </a:tblPr>
              <a:tblGrid>
                <a:gridCol w="2066365">
                  <a:extLst>
                    <a:ext uri="{9D8B030D-6E8A-4147-A177-3AD203B41FA5}">
                      <a16:colId xmlns:a16="http://schemas.microsoft.com/office/drawing/2014/main" val="20000"/>
                    </a:ext>
                  </a:extLst>
                </a:gridCol>
                <a:gridCol w="861171">
                  <a:extLst>
                    <a:ext uri="{9D8B030D-6E8A-4147-A177-3AD203B41FA5}">
                      <a16:colId xmlns:a16="http://schemas.microsoft.com/office/drawing/2014/main" val="20001"/>
                    </a:ext>
                  </a:extLst>
                </a:gridCol>
                <a:gridCol w="3714750">
                  <a:extLst>
                    <a:ext uri="{9D8B030D-6E8A-4147-A177-3AD203B41FA5}">
                      <a16:colId xmlns:a16="http://schemas.microsoft.com/office/drawing/2014/main" val="20002"/>
                    </a:ext>
                  </a:extLst>
                </a:gridCol>
              </a:tblGrid>
              <a:tr h="763120">
                <a:tc>
                  <a:txBody>
                    <a:bodyPr/>
                    <a:lstStyle/>
                    <a:p>
                      <a:pPr marL="31750">
                        <a:lnSpc>
                          <a:spcPts val="2305"/>
                        </a:lnSpc>
                      </a:pPr>
                      <a:r>
                        <a:rPr sz="2100" spc="-5" dirty="0">
                          <a:solidFill>
                            <a:srgbClr val="653200"/>
                          </a:solidFill>
                          <a:latin typeface="Times New Roman"/>
                          <a:cs typeface="Times New Roman"/>
                        </a:rPr>
                        <a:t>Productivity</a:t>
                      </a:r>
                      <a:endParaRPr sz="2100">
                        <a:latin typeface="Times New Roman"/>
                        <a:cs typeface="Times New Roman"/>
                      </a:endParaRPr>
                    </a:p>
                    <a:p>
                      <a:pPr marL="31750">
                        <a:lnSpc>
                          <a:spcPct val="100000"/>
                        </a:lnSpc>
                        <a:spcBef>
                          <a:spcPts val="860"/>
                        </a:spcBef>
                      </a:pPr>
                      <a:r>
                        <a:rPr sz="2100" spc="-5" dirty="0">
                          <a:solidFill>
                            <a:srgbClr val="A50020"/>
                          </a:solidFill>
                          <a:latin typeface="Times New Roman"/>
                          <a:cs typeface="Times New Roman"/>
                        </a:rPr>
                        <a:t>Quality</a:t>
                      </a:r>
                      <a:endParaRPr sz="2100">
                        <a:latin typeface="Times New Roman"/>
                        <a:cs typeface="Times New Roman"/>
                      </a:endParaRPr>
                    </a:p>
                  </a:txBody>
                  <a:tcPr marL="0" marR="0" marT="0" marB="0"/>
                </a:tc>
                <a:tc>
                  <a:txBody>
                    <a:bodyPr/>
                    <a:lstStyle/>
                    <a:p>
                      <a:pPr marL="60960" algn="ctr">
                        <a:lnSpc>
                          <a:spcPts val="2305"/>
                        </a:lnSpc>
                      </a:pPr>
                      <a:r>
                        <a:rPr sz="2100" dirty="0">
                          <a:solidFill>
                            <a:srgbClr val="653200"/>
                          </a:solidFill>
                          <a:latin typeface="Times New Roman"/>
                          <a:cs typeface="Times New Roman"/>
                        </a:rPr>
                        <a:t>=</a:t>
                      </a:r>
                      <a:endParaRPr sz="2100">
                        <a:latin typeface="Times New Roman"/>
                        <a:cs typeface="Times New Roman"/>
                      </a:endParaRPr>
                    </a:p>
                    <a:p>
                      <a:pPr marL="60960" algn="ctr">
                        <a:lnSpc>
                          <a:spcPct val="100000"/>
                        </a:lnSpc>
                        <a:spcBef>
                          <a:spcPts val="860"/>
                        </a:spcBef>
                      </a:pPr>
                      <a:r>
                        <a:rPr sz="2100" dirty="0">
                          <a:solidFill>
                            <a:srgbClr val="A50020"/>
                          </a:solidFill>
                          <a:latin typeface="Times New Roman"/>
                          <a:cs typeface="Times New Roman"/>
                        </a:rPr>
                        <a:t>=</a:t>
                      </a:r>
                      <a:endParaRPr sz="2100">
                        <a:latin typeface="Times New Roman"/>
                        <a:cs typeface="Times New Roman"/>
                      </a:endParaRPr>
                    </a:p>
                  </a:txBody>
                  <a:tcPr marL="0" marR="0" marT="0" marB="0"/>
                </a:tc>
                <a:tc>
                  <a:txBody>
                    <a:bodyPr/>
                    <a:lstStyle/>
                    <a:p>
                      <a:pPr marL="370840">
                        <a:lnSpc>
                          <a:spcPts val="2305"/>
                        </a:lnSpc>
                      </a:pPr>
                      <a:r>
                        <a:rPr sz="2100" spc="-5" dirty="0">
                          <a:solidFill>
                            <a:srgbClr val="653200"/>
                          </a:solidFill>
                          <a:latin typeface="Times New Roman"/>
                          <a:cs typeface="Times New Roman"/>
                        </a:rPr>
                        <a:t>FP </a:t>
                      </a:r>
                      <a:r>
                        <a:rPr sz="2100" dirty="0">
                          <a:solidFill>
                            <a:srgbClr val="653200"/>
                          </a:solidFill>
                          <a:latin typeface="Times New Roman"/>
                          <a:cs typeface="Times New Roman"/>
                        </a:rPr>
                        <a:t>/</a:t>
                      </a:r>
                      <a:r>
                        <a:rPr sz="2100" spc="-5" dirty="0">
                          <a:solidFill>
                            <a:srgbClr val="653200"/>
                          </a:solidFill>
                          <a:latin typeface="Times New Roman"/>
                          <a:cs typeface="Times New Roman"/>
                        </a:rPr>
                        <a:t> persons-months</a:t>
                      </a:r>
                      <a:endParaRPr sz="2100">
                        <a:latin typeface="Times New Roman"/>
                        <a:cs typeface="Times New Roman"/>
                      </a:endParaRPr>
                    </a:p>
                    <a:p>
                      <a:pPr marL="370840">
                        <a:lnSpc>
                          <a:spcPct val="100000"/>
                        </a:lnSpc>
                        <a:spcBef>
                          <a:spcPts val="860"/>
                        </a:spcBef>
                      </a:pPr>
                      <a:r>
                        <a:rPr sz="2100" spc="-5" dirty="0">
                          <a:solidFill>
                            <a:srgbClr val="A50020"/>
                          </a:solidFill>
                          <a:latin typeface="Times New Roman"/>
                          <a:cs typeface="Times New Roman"/>
                        </a:rPr>
                        <a:t>Defects </a:t>
                      </a:r>
                      <a:r>
                        <a:rPr sz="2100" dirty="0">
                          <a:solidFill>
                            <a:srgbClr val="A50020"/>
                          </a:solidFill>
                          <a:latin typeface="Times New Roman"/>
                          <a:cs typeface="Times New Roman"/>
                        </a:rPr>
                        <a:t>/ </a:t>
                      </a:r>
                      <a:r>
                        <a:rPr sz="2100" spc="-5" dirty="0">
                          <a:solidFill>
                            <a:srgbClr val="A50020"/>
                          </a:solidFill>
                          <a:latin typeface="Times New Roman"/>
                          <a:cs typeface="Times New Roman"/>
                        </a:rPr>
                        <a:t>FP</a:t>
                      </a:r>
                      <a:endParaRPr sz="2100">
                        <a:latin typeface="Times New Roman"/>
                        <a:cs typeface="Times New Roman"/>
                      </a:endParaRPr>
                    </a:p>
                  </a:txBody>
                  <a:tcPr marL="0" marR="0" marT="0" marB="0"/>
                </a:tc>
                <a:extLst>
                  <a:ext uri="{0D108BD9-81ED-4DB2-BD59-A6C34878D82A}">
                    <a16:rowId xmlns:a16="http://schemas.microsoft.com/office/drawing/2014/main" val="10000"/>
                  </a:ext>
                </a:extLst>
              </a:tr>
              <a:tr h="418875">
                <a:tc>
                  <a:txBody>
                    <a:bodyPr/>
                    <a:lstStyle/>
                    <a:p>
                      <a:pPr marL="31750">
                        <a:lnSpc>
                          <a:spcPct val="100000"/>
                        </a:lnSpc>
                        <a:spcBef>
                          <a:spcPts val="85"/>
                        </a:spcBef>
                      </a:pPr>
                      <a:r>
                        <a:rPr sz="2100" spc="-5" dirty="0">
                          <a:solidFill>
                            <a:srgbClr val="650065"/>
                          </a:solidFill>
                          <a:latin typeface="Times New Roman"/>
                          <a:cs typeface="Times New Roman"/>
                        </a:rPr>
                        <a:t>Cost</a:t>
                      </a:r>
                      <a:endParaRPr sz="2100">
                        <a:latin typeface="Times New Roman"/>
                        <a:cs typeface="Times New Roman"/>
                      </a:endParaRPr>
                    </a:p>
                  </a:txBody>
                  <a:tcPr marL="0" marR="0" marT="9525" marB="0"/>
                </a:tc>
                <a:tc>
                  <a:txBody>
                    <a:bodyPr/>
                    <a:lstStyle/>
                    <a:p>
                      <a:pPr marR="363220" algn="r">
                        <a:lnSpc>
                          <a:spcPct val="100000"/>
                        </a:lnSpc>
                        <a:spcBef>
                          <a:spcPts val="85"/>
                        </a:spcBef>
                      </a:pPr>
                      <a:r>
                        <a:rPr sz="2100" dirty="0">
                          <a:solidFill>
                            <a:srgbClr val="650065"/>
                          </a:solidFill>
                          <a:latin typeface="Times New Roman"/>
                          <a:cs typeface="Times New Roman"/>
                        </a:rPr>
                        <a:t>=</a:t>
                      </a:r>
                      <a:endParaRPr sz="2100">
                        <a:latin typeface="Times New Roman"/>
                        <a:cs typeface="Times New Roman"/>
                      </a:endParaRPr>
                    </a:p>
                  </a:txBody>
                  <a:tcPr marL="0" marR="0" marT="9525" marB="0"/>
                </a:tc>
                <a:tc>
                  <a:txBody>
                    <a:bodyPr/>
                    <a:lstStyle/>
                    <a:p>
                      <a:pPr marL="370840">
                        <a:lnSpc>
                          <a:spcPct val="100000"/>
                        </a:lnSpc>
                        <a:spcBef>
                          <a:spcPts val="85"/>
                        </a:spcBef>
                      </a:pPr>
                      <a:r>
                        <a:rPr sz="2100" spc="-5" dirty="0">
                          <a:solidFill>
                            <a:srgbClr val="650065"/>
                          </a:solidFill>
                          <a:latin typeface="Times New Roman"/>
                          <a:cs typeface="Times New Roman"/>
                        </a:rPr>
                        <a:t>Rupees </a:t>
                      </a:r>
                      <a:r>
                        <a:rPr sz="2100" dirty="0">
                          <a:solidFill>
                            <a:srgbClr val="650065"/>
                          </a:solidFill>
                          <a:latin typeface="Times New Roman"/>
                          <a:cs typeface="Times New Roman"/>
                        </a:rPr>
                        <a:t>/ </a:t>
                      </a:r>
                      <a:r>
                        <a:rPr sz="2100" spc="-5" dirty="0">
                          <a:solidFill>
                            <a:srgbClr val="650065"/>
                          </a:solidFill>
                          <a:latin typeface="Times New Roman"/>
                          <a:cs typeface="Times New Roman"/>
                        </a:rPr>
                        <a:t>FP</a:t>
                      </a:r>
                      <a:endParaRPr sz="2100">
                        <a:latin typeface="Times New Roman"/>
                        <a:cs typeface="Times New Roman"/>
                      </a:endParaRPr>
                    </a:p>
                  </a:txBody>
                  <a:tcPr marL="0" marR="0" marT="9525" marB="0"/>
                </a:tc>
                <a:extLst>
                  <a:ext uri="{0D108BD9-81ED-4DB2-BD59-A6C34878D82A}">
                    <a16:rowId xmlns:a16="http://schemas.microsoft.com/office/drawing/2014/main" val="10001"/>
                  </a:ext>
                </a:extLst>
              </a:tr>
              <a:tr h="344244">
                <a:tc>
                  <a:txBody>
                    <a:bodyPr/>
                    <a:lstStyle/>
                    <a:p>
                      <a:pPr marL="31750">
                        <a:lnSpc>
                          <a:spcPts val="2875"/>
                        </a:lnSpc>
                        <a:spcBef>
                          <a:spcPts val="95"/>
                        </a:spcBef>
                      </a:pPr>
                      <a:r>
                        <a:rPr sz="2100" spc="-5" dirty="0">
                          <a:solidFill>
                            <a:srgbClr val="326500"/>
                          </a:solidFill>
                          <a:latin typeface="Times New Roman"/>
                          <a:cs typeface="Times New Roman"/>
                        </a:rPr>
                        <a:t>Documentation</a:t>
                      </a:r>
                      <a:endParaRPr sz="2100">
                        <a:latin typeface="Times New Roman"/>
                        <a:cs typeface="Times New Roman"/>
                      </a:endParaRPr>
                    </a:p>
                  </a:txBody>
                  <a:tcPr marL="0" marR="0" marT="10646" marB="0"/>
                </a:tc>
                <a:tc>
                  <a:txBody>
                    <a:bodyPr/>
                    <a:lstStyle/>
                    <a:p>
                      <a:pPr marR="363220" algn="r">
                        <a:lnSpc>
                          <a:spcPts val="2875"/>
                        </a:lnSpc>
                        <a:spcBef>
                          <a:spcPts val="95"/>
                        </a:spcBef>
                      </a:pPr>
                      <a:r>
                        <a:rPr sz="2100" dirty="0">
                          <a:solidFill>
                            <a:srgbClr val="326500"/>
                          </a:solidFill>
                          <a:latin typeface="Times New Roman"/>
                          <a:cs typeface="Times New Roman"/>
                        </a:rPr>
                        <a:t>=</a:t>
                      </a:r>
                      <a:endParaRPr sz="2100">
                        <a:latin typeface="Times New Roman"/>
                        <a:cs typeface="Times New Roman"/>
                      </a:endParaRPr>
                    </a:p>
                  </a:txBody>
                  <a:tcPr marL="0" marR="0" marT="10646" marB="0"/>
                </a:tc>
                <a:tc>
                  <a:txBody>
                    <a:bodyPr/>
                    <a:lstStyle/>
                    <a:p>
                      <a:pPr marL="370840">
                        <a:lnSpc>
                          <a:spcPts val="2875"/>
                        </a:lnSpc>
                        <a:spcBef>
                          <a:spcPts val="95"/>
                        </a:spcBef>
                      </a:pPr>
                      <a:r>
                        <a:rPr sz="2100" spc="-5" dirty="0">
                          <a:solidFill>
                            <a:srgbClr val="326500"/>
                          </a:solidFill>
                          <a:latin typeface="Times New Roman"/>
                          <a:cs typeface="Times New Roman"/>
                        </a:rPr>
                        <a:t>Pages </a:t>
                      </a:r>
                      <a:r>
                        <a:rPr sz="2100" dirty="0">
                          <a:solidFill>
                            <a:srgbClr val="326500"/>
                          </a:solidFill>
                          <a:latin typeface="Times New Roman"/>
                          <a:cs typeface="Times New Roman"/>
                        </a:rPr>
                        <a:t>of </a:t>
                      </a:r>
                      <a:r>
                        <a:rPr sz="2100" spc="-5" dirty="0">
                          <a:solidFill>
                            <a:srgbClr val="326500"/>
                          </a:solidFill>
                          <a:latin typeface="Times New Roman"/>
                          <a:cs typeface="Times New Roman"/>
                        </a:rPr>
                        <a:t>documentation </a:t>
                      </a:r>
                      <a:r>
                        <a:rPr sz="2100" dirty="0">
                          <a:solidFill>
                            <a:srgbClr val="326500"/>
                          </a:solidFill>
                          <a:latin typeface="Times New Roman"/>
                          <a:cs typeface="Times New Roman"/>
                        </a:rPr>
                        <a:t>per</a:t>
                      </a:r>
                      <a:r>
                        <a:rPr sz="2100" spc="-50" dirty="0">
                          <a:solidFill>
                            <a:srgbClr val="326500"/>
                          </a:solidFill>
                          <a:latin typeface="Times New Roman"/>
                          <a:cs typeface="Times New Roman"/>
                        </a:rPr>
                        <a:t> </a:t>
                      </a:r>
                      <a:r>
                        <a:rPr sz="2100" spc="-5" dirty="0">
                          <a:solidFill>
                            <a:srgbClr val="326500"/>
                          </a:solidFill>
                          <a:latin typeface="Times New Roman"/>
                          <a:cs typeface="Times New Roman"/>
                        </a:rPr>
                        <a:t>FP</a:t>
                      </a:r>
                      <a:endParaRPr sz="2100">
                        <a:latin typeface="Times New Roman"/>
                        <a:cs typeface="Times New Roman"/>
                      </a:endParaRPr>
                    </a:p>
                  </a:txBody>
                  <a:tcPr marL="0" marR="0" marT="10646" marB="0"/>
                </a:tc>
                <a:extLst>
                  <a:ext uri="{0D108BD9-81ED-4DB2-BD59-A6C34878D82A}">
                    <a16:rowId xmlns:a16="http://schemas.microsoft.com/office/drawing/2014/main" val="10002"/>
                  </a:ext>
                </a:extLst>
              </a:tr>
            </a:tbl>
          </a:graphicData>
        </a:graphic>
      </p:graphicFrame>
      <p:sp>
        <p:nvSpPr>
          <p:cNvPr id="4" name="object 4"/>
          <p:cNvSpPr txBox="1"/>
          <p:nvPr/>
        </p:nvSpPr>
        <p:spPr>
          <a:xfrm>
            <a:off x="2358608" y="3758003"/>
            <a:ext cx="7458635" cy="1967416"/>
          </a:xfrm>
          <a:prstGeom prst="rect">
            <a:avLst/>
          </a:prstGeom>
        </p:spPr>
        <p:txBody>
          <a:bodyPr vert="horz" wrap="square" lIns="0" tIns="11766" rIns="0" bIns="0" rtlCol="0">
            <a:spAutoFit/>
          </a:bodyPr>
          <a:lstStyle/>
          <a:p>
            <a:pPr marL="11206" marR="4483" algn="just">
              <a:lnSpc>
                <a:spcPct val="99800"/>
              </a:lnSpc>
              <a:spcBef>
                <a:spcPts val="93"/>
              </a:spcBef>
            </a:pPr>
            <a:r>
              <a:rPr sz="2118" spc="-4" dirty="0">
                <a:solidFill>
                  <a:srgbClr val="0000CC"/>
                </a:solidFill>
                <a:latin typeface="Times New Roman"/>
                <a:cs typeface="Times New Roman"/>
              </a:rPr>
              <a:t>These </a:t>
            </a:r>
            <a:r>
              <a:rPr sz="2118" spc="-9" dirty="0">
                <a:solidFill>
                  <a:srgbClr val="0000CC"/>
                </a:solidFill>
                <a:latin typeface="Times New Roman"/>
                <a:cs typeface="Times New Roman"/>
              </a:rPr>
              <a:t>metrics </a:t>
            </a:r>
            <a:r>
              <a:rPr sz="2118" spc="-4" dirty="0">
                <a:solidFill>
                  <a:srgbClr val="0000CC"/>
                </a:solidFill>
                <a:latin typeface="Times New Roman"/>
                <a:cs typeface="Times New Roman"/>
              </a:rPr>
              <a:t>are controversial </a:t>
            </a:r>
            <a:r>
              <a:rPr sz="2118" dirty="0">
                <a:solidFill>
                  <a:srgbClr val="0000CC"/>
                </a:solidFill>
                <a:latin typeface="Times New Roman"/>
                <a:cs typeface="Times New Roman"/>
              </a:rPr>
              <a:t>and are </a:t>
            </a:r>
            <a:r>
              <a:rPr sz="2118" spc="-4" dirty="0">
                <a:solidFill>
                  <a:srgbClr val="0000CC"/>
                </a:solidFill>
                <a:latin typeface="Times New Roman"/>
                <a:cs typeface="Times New Roman"/>
              </a:rPr>
              <a:t>not universally acceptable.  There </a:t>
            </a:r>
            <a:r>
              <a:rPr sz="2118" dirty="0">
                <a:solidFill>
                  <a:srgbClr val="0000CC"/>
                </a:solidFill>
                <a:latin typeface="Times New Roman"/>
                <a:cs typeface="Times New Roman"/>
              </a:rPr>
              <a:t>are </a:t>
            </a:r>
            <a:r>
              <a:rPr sz="2118" spc="-4" dirty="0">
                <a:solidFill>
                  <a:srgbClr val="0000CC"/>
                </a:solidFill>
                <a:latin typeface="Times New Roman"/>
                <a:cs typeface="Times New Roman"/>
              </a:rPr>
              <a:t>standards </a:t>
            </a:r>
            <a:r>
              <a:rPr sz="2118" dirty="0">
                <a:solidFill>
                  <a:srgbClr val="0000CC"/>
                </a:solidFill>
                <a:latin typeface="Times New Roman"/>
                <a:cs typeface="Times New Roman"/>
              </a:rPr>
              <a:t>issued by the </a:t>
            </a:r>
            <a:r>
              <a:rPr sz="2118" spc="-4" dirty="0">
                <a:solidFill>
                  <a:srgbClr val="0000CC"/>
                </a:solidFill>
                <a:latin typeface="Times New Roman"/>
                <a:cs typeface="Times New Roman"/>
              </a:rPr>
              <a:t>International Functions Point User  Group (IFPUG, covering the Albrecht method) </a:t>
            </a:r>
            <a:r>
              <a:rPr sz="2118" dirty="0">
                <a:solidFill>
                  <a:srgbClr val="0000CC"/>
                </a:solidFill>
                <a:latin typeface="Times New Roman"/>
                <a:cs typeface="Times New Roman"/>
              </a:rPr>
              <a:t>and </a:t>
            </a:r>
            <a:r>
              <a:rPr sz="2118" spc="-4" dirty="0">
                <a:solidFill>
                  <a:srgbClr val="0000CC"/>
                </a:solidFill>
                <a:latin typeface="Times New Roman"/>
                <a:cs typeface="Times New Roman"/>
              </a:rPr>
              <a:t>the United  Kingdom Function Point User Group </a:t>
            </a:r>
            <a:r>
              <a:rPr sz="2118" dirty="0">
                <a:solidFill>
                  <a:srgbClr val="0000CC"/>
                </a:solidFill>
                <a:latin typeface="Times New Roman"/>
                <a:cs typeface="Times New Roman"/>
              </a:rPr>
              <a:t>(UFPGU, </a:t>
            </a:r>
            <a:r>
              <a:rPr sz="2118" spc="-4" dirty="0">
                <a:solidFill>
                  <a:srgbClr val="0000CC"/>
                </a:solidFill>
                <a:latin typeface="Times New Roman"/>
                <a:cs typeface="Times New Roman"/>
              </a:rPr>
              <a:t>covering the MK11  method). An ISO </a:t>
            </a:r>
            <a:r>
              <a:rPr sz="2118" dirty="0">
                <a:solidFill>
                  <a:srgbClr val="0000CC"/>
                </a:solidFill>
                <a:latin typeface="Times New Roman"/>
                <a:cs typeface="Times New Roman"/>
              </a:rPr>
              <a:t>standard </a:t>
            </a:r>
            <a:r>
              <a:rPr sz="2118" spc="-4" dirty="0">
                <a:solidFill>
                  <a:srgbClr val="0000CC"/>
                </a:solidFill>
                <a:latin typeface="Times New Roman"/>
                <a:cs typeface="Times New Roman"/>
              </a:rPr>
              <a:t>for function point method </a:t>
            </a:r>
            <a:r>
              <a:rPr sz="2118" dirty="0">
                <a:solidFill>
                  <a:srgbClr val="0000CC"/>
                </a:solidFill>
                <a:latin typeface="Times New Roman"/>
                <a:cs typeface="Times New Roman"/>
              </a:rPr>
              <a:t>is </a:t>
            </a:r>
            <a:r>
              <a:rPr sz="2118" spc="-4" dirty="0">
                <a:solidFill>
                  <a:srgbClr val="0000CC"/>
                </a:solidFill>
                <a:latin typeface="Times New Roman"/>
                <a:cs typeface="Times New Roman"/>
              </a:rPr>
              <a:t>also being  developed.</a:t>
            </a:r>
            <a:endParaRPr sz="2118">
              <a:latin typeface="Times New Roman"/>
              <a:cs typeface="Times New Roman"/>
            </a:endParaRPr>
          </a:p>
        </p:txBody>
      </p:sp>
      <p:sp>
        <p:nvSpPr>
          <p:cNvPr id="5" name="object 5"/>
          <p:cNvSpPr txBox="1">
            <a:spLocks noGrp="1"/>
          </p:cNvSpPr>
          <p:nvPr>
            <p:ph type="title"/>
          </p:nvPr>
        </p:nvSpPr>
        <p:spPr>
          <a:xfrm>
            <a:off x="1084217" y="566430"/>
            <a:ext cx="712397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816800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646816"/>
            <a:ext cx="5966012" cy="1083480"/>
          </a:xfrm>
          <a:prstGeom prst="rect">
            <a:avLst/>
          </a:prstGeom>
        </p:spPr>
        <p:txBody>
          <a:bodyPr vert="horz" wrap="square" lIns="0" tIns="10646" rIns="0" bIns="0" rtlCol="0">
            <a:spAutoFit/>
          </a:bodyPr>
          <a:lstStyle/>
          <a:p>
            <a:pPr marL="11206">
              <a:spcBef>
                <a:spcPts val="84"/>
              </a:spcBef>
            </a:pPr>
            <a:r>
              <a:rPr sz="2471" spc="-4" dirty="0">
                <a:latin typeface="Times New Roman"/>
                <a:cs typeface="Times New Roman"/>
              </a:rPr>
              <a:t>Example:</a:t>
            </a:r>
            <a:r>
              <a:rPr sz="2471" spc="-9" dirty="0">
                <a:latin typeface="Times New Roman"/>
                <a:cs typeface="Times New Roman"/>
              </a:rPr>
              <a:t> </a:t>
            </a:r>
            <a:r>
              <a:rPr sz="2471" spc="-4" dirty="0">
                <a:latin typeface="Times New Roman"/>
                <a:cs typeface="Times New Roman"/>
              </a:rPr>
              <a:t>4.1</a:t>
            </a:r>
            <a:endParaRPr sz="2471">
              <a:latin typeface="Times New Roman"/>
              <a:cs typeface="Times New Roman"/>
            </a:endParaRPr>
          </a:p>
          <a:p>
            <a:pPr>
              <a:spcBef>
                <a:spcPts val="44"/>
              </a:spcBef>
            </a:pPr>
            <a:endParaRPr sz="2206">
              <a:latin typeface="Times New Roman"/>
              <a:cs typeface="Times New Roman"/>
            </a:endParaRPr>
          </a:p>
          <a:p>
            <a:pPr marL="11206"/>
            <a:r>
              <a:rPr sz="2294" dirty="0">
                <a:solidFill>
                  <a:srgbClr val="650065"/>
                </a:solidFill>
                <a:latin typeface="Times New Roman"/>
                <a:cs typeface="Times New Roman"/>
              </a:rPr>
              <a:t>Consider a </a:t>
            </a:r>
            <a:r>
              <a:rPr sz="2118" spc="-4" dirty="0">
                <a:solidFill>
                  <a:srgbClr val="650065"/>
                </a:solidFill>
                <a:latin typeface="Times New Roman"/>
                <a:cs typeface="Times New Roman"/>
              </a:rPr>
              <a:t>project with </a:t>
            </a:r>
            <a:r>
              <a:rPr sz="2118" dirty="0">
                <a:solidFill>
                  <a:srgbClr val="650065"/>
                </a:solidFill>
                <a:latin typeface="Times New Roman"/>
                <a:cs typeface="Times New Roman"/>
              </a:rPr>
              <a:t>the </a:t>
            </a:r>
            <a:r>
              <a:rPr sz="2118" spc="-4" dirty="0">
                <a:solidFill>
                  <a:srgbClr val="650065"/>
                </a:solidFill>
                <a:latin typeface="Times New Roman"/>
                <a:cs typeface="Times New Roman"/>
              </a:rPr>
              <a:t>following functional</a:t>
            </a:r>
            <a:r>
              <a:rPr sz="2118" spc="-66" dirty="0">
                <a:solidFill>
                  <a:srgbClr val="650065"/>
                </a:solidFill>
                <a:latin typeface="Times New Roman"/>
                <a:cs typeface="Times New Roman"/>
              </a:rPr>
              <a:t> </a:t>
            </a:r>
            <a:r>
              <a:rPr sz="2118" spc="-4" dirty="0">
                <a:solidFill>
                  <a:srgbClr val="650065"/>
                </a:solidFill>
                <a:latin typeface="Times New Roman"/>
                <a:cs typeface="Times New Roman"/>
              </a:rPr>
              <a:t>units:</a:t>
            </a:r>
            <a:endParaRPr sz="2118">
              <a:latin typeface="Times New Roman"/>
              <a:cs typeface="Times New Roman"/>
            </a:endParaRPr>
          </a:p>
        </p:txBody>
      </p:sp>
      <p:sp>
        <p:nvSpPr>
          <p:cNvPr id="3" name="object 3"/>
          <p:cNvSpPr txBox="1"/>
          <p:nvPr/>
        </p:nvSpPr>
        <p:spPr>
          <a:xfrm>
            <a:off x="2400294" y="2699720"/>
            <a:ext cx="3237379" cy="2291159"/>
          </a:xfrm>
          <a:prstGeom prst="rect">
            <a:avLst/>
          </a:prstGeom>
        </p:spPr>
        <p:txBody>
          <a:bodyPr vert="horz" wrap="square" lIns="0" tIns="11766" rIns="0" bIns="0" rtlCol="0">
            <a:spAutoFit/>
          </a:bodyPr>
          <a:lstStyle/>
          <a:p>
            <a:pPr marL="11206" marR="479077">
              <a:lnSpc>
                <a:spcPct val="139700"/>
              </a:lnSpc>
              <a:spcBef>
                <a:spcPts val="93"/>
              </a:spcBef>
            </a:pPr>
            <a:r>
              <a:rPr sz="2118" spc="-4" dirty="0">
                <a:solidFill>
                  <a:srgbClr val="A50020"/>
                </a:solidFill>
                <a:latin typeface="Times New Roman"/>
                <a:cs typeface="Times New Roman"/>
              </a:rPr>
              <a:t>Number </a:t>
            </a:r>
            <a:r>
              <a:rPr sz="2118" dirty="0">
                <a:solidFill>
                  <a:srgbClr val="A50020"/>
                </a:solidFill>
                <a:latin typeface="Times New Roman"/>
                <a:cs typeface="Times New Roman"/>
              </a:rPr>
              <a:t>of user </a:t>
            </a:r>
            <a:r>
              <a:rPr sz="2118" spc="-4" dirty="0">
                <a:solidFill>
                  <a:srgbClr val="A50020"/>
                </a:solidFill>
                <a:latin typeface="Times New Roman"/>
                <a:cs typeface="Times New Roman"/>
              </a:rPr>
              <a:t>inputs  </a:t>
            </a:r>
            <a:r>
              <a:rPr sz="2118" spc="-4" dirty="0">
                <a:latin typeface="Times New Roman"/>
                <a:cs typeface="Times New Roman"/>
              </a:rPr>
              <a:t>Number </a:t>
            </a:r>
            <a:r>
              <a:rPr sz="2118" dirty="0">
                <a:latin typeface="Times New Roman"/>
                <a:cs typeface="Times New Roman"/>
              </a:rPr>
              <a:t>of user </a:t>
            </a:r>
            <a:r>
              <a:rPr sz="2118" spc="-4" dirty="0">
                <a:latin typeface="Times New Roman"/>
                <a:cs typeface="Times New Roman"/>
              </a:rPr>
              <a:t>outputs  </a:t>
            </a:r>
            <a:r>
              <a:rPr sz="2118" spc="-4" dirty="0">
                <a:solidFill>
                  <a:srgbClr val="0000CC"/>
                </a:solidFill>
                <a:latin typeface="Times New Roman"/>
                <a:cs typeface="Times New Roman"/>
              </a:rPr>
              <a:t>Number </a:t>
            </a:r>
            <a:r>
              <a:rPr sz="2118" dirty="0">
                <a:solidFill>
                  <a:srgbClr val="0000CC"/>
                </a:solidFill>
                <a:latin typeface="Times New Roman"/>
                <a:cs typeface="Times New Roman"/>
              </a:rPr>
              <a:t>of user</a:t>
            </a:r>
            <a:r>
              <a:rPr sz="2118" spc="-62" dirty="0">
                <a:solidFill>
                  <a:srgbClr val="0000CC"/>
                </a:solidFill>
                <a:latin typeface="Times New Roman"/>
                <a:cs typeface="Times New Roman"/>
              </a:rPr>
              <a:t> </a:t>
            </a:r>
            <a:r>
              <a:rPr sz="2118" spc="-4" dirty="0">
                <a:solidFill>
                  <a:srgbClr val="0000CC"/>
                </a:solidFill>
                <a:latin typeface="Times New Roman"/>
                <a:cs typeface="Times New Roman"/>
              </a:rPr>
              <a:t>enquiries  </a:t>
            </a:r>
            <a:r>
              <a:rPr sz="2118" spc="-4" dirty="0">
                <a:solidFill>
                  <a:srgbClr val="A50020"/>
                </a:solidFill>
                <a:latin typeface="Times New Roman"/>
                <a:cs typeface="Times New Roman"/>
              </a:rPr>
              <a:t>Number </a:t>
            </a:r>
            <a:r>
              <a:rPr sz="2118" dirty="0">
                <a:solidFill>
                  <a:srgbClr val="A50020"/>
                </a:solidFill>
                <a:latin typeface="Times New Roman"/>
                <a:cs typeface="Times New Roman"/>
              </a:rPr>
              <a:t>of user</a:t>
            </a:r>
            <a:r>
              <a:rPr sz="2118" spc="-22" dirty="0">
                <a:solidFill>
                  <a:srgbClr val="A50020"/>
                </a:solidFill>
                <a:latin typeface="Times New Roman"/>
                <a:cs typeface="Times New Roman"/>
              </a:rPr>
              <a:t> </a:t>
            </a:r>
            <a:r>
              <a:rPr sz="2118" spc="-4" dirty="0">
                <a:solidFill>
                  <a:srgbClr val="A50020"/>
                </a:solidFill>
                <a:latin typeface="Times New Roman"/>
                <a:cs typeface="Times New Roman"/>
              </a:rPr>
              <a:t>files</a:t>
            </a:r>
            <a:endParaRPr sz="2118">
              <a:latin typeface="Times New Roman"/>
              <a:cs typeface="Times New Roman"/>
            </a:endParaRPr>
          </a:p>
          <a:p>
            <a:pPr marL="11206">
              <a:spcBef>
                <a:spcPts val="1019"/>
              </a:spcBef>
            </a:pPr>
            <a:r>
              <a:rPr sz="2118" spc="-4" dirty="0">
                <a:latin typeface="Times New Roman"/>
                <a:cs typeface="Times New Roman"/>
              </a:rPr>
              <a:t>Number </a:t>
            </a:r>
            <a:r>
              <a:rPr sz="2118" dirty="0">
                <a:latin typeface="Times New Roman"/>
                <a:cs typeface="Times New Roman"/>
              </a:rPr>
              <a:t>of </a:t>
            </a:r>
            <a:r>
              <a:rPr sz="2118" spc="-4" dirty="0">
                <a:latin typeface="Times New Roman"/>
                <a:cs typeface="Times New Roman"/>
              </a:rPr>
              <a:t>external</a:t>
            </a:r>
            <a:r>
              <a:rPr sz="2118" spc="-49" dirty="0">
                <a:latin typeface="Times New Roman"/>
                <a:cs typeface="Times New Roman"/>
              </a:rPr>
              <a:t> </a:t>
            </a:r>
            <a:r>
              <a:rPr sz="2118" spc="-4" dirty="0">
                <a:latin typeface="Times New Roman"/>
                <a:cs typeface="Times New Roman"/>
              </a:rPr>
              <a:t>interfaces</a:t>
            </a:r>
            <a:endParaRPr sz="2118">
              <a:latin typeface="Times New Roman"/>
              <a:cs typeface="Times New Roman"/>
            </a:endParaRPr>
          </a:p>
        </p:txBody>
      </p:sp>
      <p:sp>
        <p:nvSpPr>
          <p:cNvPr id="4" name="object 4"/>
          <p:cNvSpPr txBox="1"/>
          <p:nvPr/>
        </p:nvSpPr>
        <p:spPr>
          <a:xfrm>
            <a:off x="6434410" y="2699720"/>
            <a:ext cx="510988" cy="2284016"/>
          </a:xfrm>
          <a:prstGeom prst="rect">
            <a:avLst/>
          </a:prstGeom>
        </p:spPr>
        <p:txBody>
          <a:bodyPr vert="horz" wrap="square" lIns="0" tIns="140074" rIns="0" bIns="0" rtlCol="0">
            <a:spAutoFit/>
          </a:bodyPr>
          <a:lstStyle/>
          <a:p>
            <a:pPr marL="11206">
              <a:spcBef>
                <a:spcPts val="1103"/>
              </a:spcBef>
            </a:pPr>
            <a:r>
              <a:rPr sz="2118" dirty="0">
                <a:solidFill>
                  <a:srgbClr val="A50020"/>
                </a:solidFill>
                <a:latin typeface="Times New Roman"/>
                <a:cs typeface="Times New Roman"/>
              </a:rPr>
              <a:t>=</a:t>
            </a:r>
            <a:r>
              <a:rPr sz="2118" spc="-88" dirty="0">
                <a:solidFill>
                  <a:srgbClr val="A50020"/>
                </a:solidFill>
                <a:latin typeface="Times New Roman"/>
                <a:cs typeface="Times New Roman"/>
              </a:rPr>
              <a:t> </a:t>
            </a:r>
            <a:r>
              <a:rPr sz="2118" dirty="0">
                <a:solidFill>
                  <a:srgbClr val="A50020"/>
                </a:solidFill>
                <a:latin typeface="Times New Roman"/>
                <a:cs typeface="Times New Roman"/>
              </a:rPr>
              <a:t>50</a:t>
            </a:r>
            <a:endParaRPr sz="2118">
              <a:latin typeface="Times New Roman"/>
              <a:cs typeface="Times New Roman"/>
            </a:endParaRPr>
          </a:p>
          <a:p>
            <a:pPr marL="11206">
              <a:spcBef>
                <a:spcPts val="1019"/>
              </a:spcBef>
            </a:pPr>
            <a:r>
              <a:rPr sz="2118" dirty="0">
                <a:latin typeface="Times New Roman"/>
                <a:cs typeface="Times New Roman"/>
              </a:rPr>
              <a:t>=</a:t>
            </a:r>
            <a:r>
              <a:rPr sz="2118" spc="-88" dirty="0">
                <a:latin typeface="Times New Roman"/>
                <a:cs typeface="Times New Roman"/>
              </a:rPr>
              <a:t> </a:t>
            </a:r>
            <a:r>
              <a:rPr sz="2118" dirty="0">
                <a:latin typeface="Times New Roman"/>
                <a:cs typeface="Times New Roman"/>
              </a:rPr>
              <a:t>40</a:t>
            </a:r>
            <a:endParaRPr sz="2118">
              <a:latin typeface="Times New Roman"/>
              <a:cs typeface="Times New Roman"/>
            </a:endParaRPr>
          </a:p>
          <a:p>
            <a:pPr marL="11206">
              <a:spcBef>
                <a:spcPts val="1002"/>
              </a:spcBef>
            </a:pPr>
            <a:r>
              <a:rPr sz="2118" dirty="0">
                <a:solidFill>
                  <a:srgbClr val="0000CC"/>
                </a:solidFill>
                <a:latin typeface="Times New Roman"/>
                <a:cs typeface="Times New Roman"/>
              </a:rPr>
              <a:t>=</a:t>
            </a:r>
            <a:r>
              <a:rPr sz="2118" spc="-88" dirty="0">
                <a:solidFill>
                  <a:srgbClr val="0000CC"/>
                </a:solidFill>
                <a:latin typeface="Times New Roman"/>
                <a:cs typeface="Times New Roman"/>
              </a:rPr>
              <a:t> </a:t>
            </a:r>
            <a:r>
              <a:rPr sz="2118" dirty="0">
                <a:solidFill>
                  <a:srgbClr val="0000CC"/>
                </a:solidFill>
                <a:latin typeface="Times New Roman"/>
                <a:cs typeface="Times New Roman"/>
              </a:rPr>
              <a:t>35</a:t>
            </a:r>
            <a:endParaRPr sz="2118">
              <a:latin typeface="Times New Roman"/>
              <a:cs typeface="Times New Roman"/>
            </a:endParaRPr>
          </a:p>
          <a:p>
            <a:pPr marL="11206">
              <a:spcBef>
                <a:spcPts val="1006"/>
              </a:spcBef>
            </a:pPr>
            <a:r>
              <a:rPr sz="2118" dirty="0">
                <a:solidFill>
                  <a:srgbClr val="A50020"/>
                </a:solidFill>
                <a:latin typeface="Times New Roman"/>
                <a:cs typeface="Times New Roman"/>
              </a:rPr>
              <a:t>=</a:t>
            </a:r>
            <a:r>
              <a:rPr sz="2118" spc="-88" dirty="0">
                <a:solidFill>
                  <a:srgbClr val="A50020"/>
                </a:solidFill>
                <a:latin typeface="Times New Roman"/>
                <a:cs typeface="Times New Roman"/>
              </a:rPr>
              <a:t> </a:t>
            </a:r>
            <a:r>
              <a:rPr sz="2118" dirty="0">
                <a:solidFill>
                  <a:srgbClr val="A50020"/>
                </a:solidFill>
                <a:latin typeface="Times New Roman"/>
                <a:cs typeface="Times New Roman"/>
              </a:rPr>
              <a:t>06</a:t>
            </a:r>
            <a:endParaRPr sz="2118">
              <a:latin typeface="Times New Roman"/>
              <a:cs typeface="Times New Roman"/>
            </a:endParaRPr>
          </a:p>
          <a:p>
            <a:pPr marL="11206">
              <a:spcBef>
                <a:spcPts val="1019"/>
              </a:spcBef>
            </a:pPr>
            <a:r>
              <a:rPr sz="2118" dirty="0">
                <a:latin typeface="Times New Roman"/>
                <a:cs typeface="Times New Roman"/>
              </a:rPr>
              <a:t>=</a:t>
            </a:r>
            <a:r>
              <a:rPr sz="2118" spc="-88" dirty="0">
                <a:latin typeface="Times New Roman"/>
                <a:cs typeface="Times New Roman"/>
              </a:rPr>
              <a:t> </a:t>
            </a:r>
            <a:r>
              <a:rPr sz="2118" dirty="0">
                <a:latin typeface="Times New Roman"/>
                <a:cs typeface="Times New Roman"/>
              </a:rPr>
              <a:t>04</a:t>
            </a:r>
            <a:endParaRPr sz="2118">
              <a:latin typeface="Times New Roman"/>
              <a:cs typeface="Times New Roman"/>
            </a:endParaRPr>
          </a:p>
        </p:txBody>
      </p:sp>
      <p:sp>
        <p:nvSpPr>
          <p:cNvPr id="5" name="object 5"/>
          <p:cNvSpPr txBox="1"/>
          <p:nvPr/>
        </p:nvSpPr>
        <p:spPr>
          <a:xfrm>
            <a:off x="2400294" y="5083882"/>
            <a:ext cx="7458635" cy="647236"/>
          </a:xfrm>
          <a:prstGeom prst="rect">
            <a:avLst/>
          </a:prstGeom>
        </p:spPr>
        <p:txBody>
          <a:bodyPr vert="horz" wrap="square" lIns="0" tIns="31376" rIns="0" bIns="0" rtlCol="0">
            <a:spAutoFit/>
          </a:bodyPr>
          <a:lstStyle/>
          <a:p>
            <a:pPr marL="11206" marR="4483">
              <a:lnSpc>
                <a:spcPts val="2444"/>
              </a:lnSpc>
              <a:spcBef>
                <a:spcPts val="247"/>
              </a:spcBef>
            </a:pPr>
            <a:r>
              <a:rPr sz="2118" spc="-4" dirty="0">
                <a:solidFill>
                  <a:srgbClr val="0000CC"/>
                </a:solidFill>
                <a:latin typeface="Times New Roman"/>
                <a:cs typeface="Times New Roman"/>
              </a:rPr>
              <a:t>Assume </a:t>
            </a:r>
            <a:r>
              <a:rPr sz="2118" dirty="0">
                <a:solidFill>
                  <a:srgbClr val="0000CC"/>
                </a:solidFill>
                <a:latin typeface="Times New Roman"/>
                <a:cs typeface="Times New Roman"/>
              </a:rPr>
              <a:t>all </a:t>
            </a:r>
            <a:r>
              <a:rPr sz="2118" spc="-4" dirty="0">
                <a:solidFill>
                  <a:srgbClr val="0000CC"/>
                </a:solidFill>
                <a:latin typeface="Times New Roman"/>
                <a:cs typeface="Times New Roman"/>
              </a:rPr>
              <a:t>complexity adjustment factors </a:t>
            </a:r>
            <a:r>
              <a:rPr sz="2118" dirty="0">
                <a:solidFill>
                  <a:srgbClr val="0000CC"/>
                </a:solidFill>
                <a:latin typeface="Times New Roman"/>
                <a:cs typeface="Times New Roman"/>
              </a:rPr>
              <a:t>and </a:t>
            </a:r>
            <a:r>
              <a:rPr sz="2118" spc="-4" dirty="0">
                <a:solidFill>
                  <a:srgbClr val="0000CC"/>
                </a:solidFill>
                <a:latin typeface="Times New Roman"/>
                <a:cs typeface="Times New Roman"/>
              </a:rPr>
              <a:t>weighting factors are  average. </a:t>
            </a:r>
            <a:r>
              <a:rPr sz="2294" spc="-4" dirty="0">
                <a:solidFill>
                  <a:srgbClr val="0000CC"/>
                </a:solidFill>
                <a:latin typeface="Times New Roman"/>
                <a:cs typeface="Times New Roman"/>
              </a:rPr>
              <a:t>Compute </a:t>
            </a:r>
            <a:r>
              <a:rPr sz="2294" dirty="0">
                <a:solidFill>
                  <a:srgbClr val="0000CC"/>
                </a:solidFill>
                <a:latin typeface="Times New Roman"/>
                <a:cs typeface="Times New Roman"/>
              </a:rPr>
              <a:t>the </a:t>
            </a:r>
            <a:r>
              <a:rPr sz="2294" spc="-4" dirty="0">
                <a:solidFill>
                  <a:srgbClr val="0000CC"/>
                </a:solidFill>
                <a:latin typeface="Times New Roman"/>
                <a:cs typeface="Times New Roman"/>
              </a:rPr>
              <a:t>function </a:t>
            </a:r>
            <a:r>
              <a:rPr sz="2294" dirty="0">
                <a:solidFill>
                  <a:srgbClr val="0000CC"/>
                </a:solidFill>
                <a:latin typeface="Times New Roman"/>
                <a:cs typeface="Times New Roman"/>
              </a:rPr>
              <a:t>points for the</a:t>
            </a:r>
            <a:r>
              <a:rPr sz="2294" spc="-4" dirty="0">
                <a:solidFill>
                  <a:srgbClr val="0000CC"/>
                </a:solidFill>
                <a:latin typeface="Times New Roman"/>
                <a:cs typeface="Times New Roman"/>
              </a:rPr>
              <a:t> project.</a:t>
            </a:r>
            <a:endParaRPr sz="2294">
              <a:latin typeface="Times New Roman"/>
              <a:cs typeface="Times New Roman"/>
            </a:endParaRPr>
          </a:p>
        </p:txBody>
      </p:sp>
      <p:sp>
        <p:nvSpPr>
          <p:cNvPr id="6" name="object 6"/>
          <p:cNvSpPr txBox="1">
            <a:spLocks noGrp="1"/>
          </p:cNvSpPr>
          <p:nvPr>
            <p:ph type="title"/>
          </p:nvPr>
        </p:nvSpPr>
        <p:spPr>
          <a:xfrm>
            <a:off x="1841863" y="566430"/>
            <a:ext cx="63663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00985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6651" y="566430"/>
            <a:ext cx="724153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55471" y="1232108"/>
            <a:ext cx="6938122" cy="4905551"/>
          </a:xfrm>
          <a:prstGeom prst="rect">
            <a:avLst/>
          </a:prstGeom>
        </p:spPr>
        <p:txBody>
          <a:bodyPr vert="horz" wrap="square" lIns="0" tIns="172571" rIns="0" bIns="0" rtlCol="0">
            <a:spAutoFit/>
          </a:bodyPr>
          <a:lstStyle/>
          <a:p>
            <a:pPr marL="56032">
              <a:spcBef>
                <a:spcPts val="1359"/>
              </a:spcBef>
            </a:pPr>
            <a:r>
              <a:rPr sz="2471" b="1" dirty="0">
                <a:solidFill>
                  <a:srgbClr val="FF0000"/>
                </a:solidFill>
                <a:latin typeface="Times New Roman"/>
                <a:cs typeface="Times New Roman"/>
              </a:rPr>
              <a:t>Solution</a:t>
            </a:r>
            <a:endParaRPr sz="2471">
              <a:latin typeface="Times New Roman"/>
              <a:cs typeface="Times New Roman"/>
            </a:endParaRPr>
          </a:p>
          <a:p>
            <a:pPr marL="56032">
              <a:lnSpc>
                <a:spcPts val="2647"/>
              </a:lnSpc>
              <a:spcBef>
                <a:spcPts val="1271"/>
              </a:spcBef>
            </a:pPr>
            <a:r>
              <a:rPr sz="2471" spc="-4" dirty="0">
                <a:latin typeface="Times New Roman"/>
                <a:cs typeface="Times New Roman"/>
              </a:rPr>
              <a:t>We</a:t>
            </a:r>
            <a:r>
              <a:rPr sz="2471" spc="-13" dirty="0">
                <a:latin typeface="Times New Roman"/>
                <a:cs typeface="Times New Roman"/>
              </a:rPr>
              <a:t> </a:t>
            </a:r>
            <a:r>
              <a:rPr sz="2471" dirty="0">
                <a:latin typeface="Times New Roman"/>
                <a:cs typeface="Times New Roman"/>
              </a:rPr>
              <a:t>know</a:t>
            </a:r>
            <a:endParaRPr sz="2471">
              <a:latin typeface="Times New Roman"/>
              <a:cs typeface="Times New Roman"/>
            </a:endParaRPr>
          </a:p>
          <a:p>
            <a:pPr marR="785573" algn="ctr">
              <a:lnSpc>
                <a:spcPts val="821"/>
              </a:lnSpc>
              <a:tabLst>
                <a:tab pos="424726" algn="l"/>
              </a:tabLst>
            </a:pPr>
            <a:r>
              <a:rPr sz="1632" spc="-4" dirty="0">
                <a:latin typeface="Times New Roman"/>
                <a:cs typeface="Times New Roman"/>
              </a:rPr>
              <a:t>5	3</a:t>
            </a:r>
            <a:endParaRPr sz="1632">
              <a:latin typeface="Times New Roman"/>
              <a:cs typeface="Times New Roman"/>
            </a:endParaRPr>
          </a:p>
          <a:p>
            <a:pPr marR="1081425" algn="ctr">
              <a:lnSpc>
                <a:spcPts val="4152"/>
              </a:lnSpc>
            </a:pPr>
            <a:r>
              <a:rPr sz="2780" i="1" dirty="0">
                <a:latin typeface="Times New Roman"/>
                <a:cs typeface="Times New Roman"/>
              </a:rPr>
              <a:t>UFP </a:t>
            </a:r>
            <a:r>
              <a:rPr sz="2780" dirty="0">
                <a:latin typeface="Symbol"/>
                <a:cs typeface="Symbol"/>
              </a:rPr>
              <a:t></a:t>
            </a:r>
            <a:r>
              <a:rPr sz="2780" dirty="0">
                <a:latin typeface="Times New Roman"/>
                <a:cs typeface="Times New Roman"/>
              </a:rPr>
              <a:t> </a:t>
            </a:r>
            <a:r>
              <a:rPr sz="6221" spc="199" baseline="-8865" dirty="0">
                <a:latin typeface="Verdana"/>
                <a:cs typeface="Verdana"/>
              </a:rPr>
              <a:t>∑∑</a:t>
            </a:r>
            <a:r>
              <a:rPr sz="6221" spc="-1978" baseline="-8865" dirty="0">
                <a:latin typeface="Verdana"/>
                <a:cs typeface="Verdana"/>
              </a:rPr>
              <a:t> </a:t>
            </a:r>
            <a:r>
              <a:rPr sz="2780" i="1" spc="40" dirty="0">
                <a:latin typeface="Times New Roman"/>
                <a:cs typeface="Times New Roman"/>
              </a:rPr>
              <a:t>Z</a:t>
            </a:r>
            <a:r>
              <a:rPr sz="2449" i="1" spc="59" baseline="-24024" dirty="0">
                <a:latin typeface="Times New Roman"/>
                <a:cs typeface="Times New Roman"/>
              </a:rPr>
              <a:t>ij </a:t>
            </a:r>
            <a:r>
              <a:rPr sz="2780" i="1" spc="-49" dirty="0">
                <a:latin typeface="Times New Roman"/>
                <a:cs typeface="Times New Roman"/>
              </a:rPr>
              <a:t>w</a:t>
            </a:r>
            <a:r>
              <a:rPr sz="2449" i="1" spc="-72" baseline="-24024" dirty="0">
                <a:latin typeface="Times New Roman"/>
                <a:cs typeface="Times New Roman"/>
              </a:rPr>
              <a:t>ij</a:t>
            </a:r>
            <a:endParaRPr sz="2449" baseline="-24024">
              <a:latin typeface="Times New Roman"/>
              <a:cs typeface="Times New Roman"/>
            </a:endParaRPr>
          </a:p>
          <a:p>
            <a:pPr marR="738507" algn="ctr">
              <a:spcBef>
                <a:spcPts val="206"/>
              </a:spcBef>
              <a:tabLst>
                <a:tab pos="401752" algn="l"/>
              </a:tabLst>
            </a:pPr>
            <a:r>
              <a:rPr sz="1632" i="1" spc="9" dirty="0">
                <a:latin typeface="Times New Roman"/>
                <a:cs typeface="Times New Roman"/>
              </a:rPr>
              <a:t>i</a:t>
            </a:r>
            <a:r>
              <a:rPr sz="1632" spc="9" dirty="0">
                <a:latin typeface="Symbol"/>
                <a:cs typeface="Symbol"/>
              </a:rPr>
              <a:t></a:t>
            </a:r>
            <a:r>
              <a:rPr sz="1632" spc="9" dirty="0">
                <a:latin typeface="Times New Roman"/>
                <a:cs typeface="Times New Roman"/>
              </a:rPr>
              <a:t>1	</a:t>
            </a:r>
            <a:r>
              <a:rPr sz="1632" i="1" spc="-4" dirty="0">
                <a:latin typeface="Times New Roman"/>
                <a:cs typeface="Times New Roman"/>
              </a:rPr>
              <a:t>J</a:t>
            </a:r>
            <a:r>
              <a:rPr sz="1632" i="1" spc="-119" dirty="0">
                <a:latin typeface="Times New Roman"/>
                <a:cs typeface="Times New Roman"/>
              </a:rPr>
              <a:t> </a:t>
            </a:r>
            <a:r>
              <a:rPr sz="1632" spc="-49" dirty="0">
                <a:latin typeface="Symbol"/>
                <a:cs typeface="Symbol"/>
              </a:rPr>
              <a:t></a:t>
            </a:r>
            <a:r>
              <a:rPr sz="1632" spc="-49" dirty="0">
                <a:latin typeface="Times New Roman"/>
                <a:cs typeface="Times New Roman"/>
              </a:rPr>
              <a:t>1</a:t>
            </a:r>
            <a:endParaRPr sz="1632">
              <a:latin typeface="Times New Roman"/>
              <a:cs typeface="Times New Roman"/>
            </a:endParaRPr>
          </a:p>
          <a:p>
            <a:pPr>
              <a:spcBef>
                <a:spcPts val="9"/>
              </a:spcBef>
            </a:pPr>
            <a:endParaRPr sz="1897">
              <a:latin typeface="Times New Roman"/>
              <a:cs typeface="Times New Roman"/>
            </a:endParaRPr>
          </a:p>
          <a:p>
            <a:pPr marL="56032">
              <a:tabLst>
                <a:tab pos="862339" algn="l"/>
              </a:tabLst>
            </a:pPr>
            <a:r>
              <a:rPr sz="2647" spc="-4" dirty="0">
                <a:solidFill>
                  <a:srgbClr val="653200"/>
                </a:solidFill>
                <a:latin typeface="Times New Roman"/>
                <a:cs typeface="Times New Roman"/>
              </a:rPr>
              <a:t>UFP	</a:t>
            </a:r>
            <a:r>
              <a:rPr sz="2647" dirty="0">
                <a:solidFill>
                  <a:srgbClr val="653200"/>
                </a:solidFill>
                <a:latin typeface="Times New Roman"/>
                <a:cs typeface="Times New Roman"/>
              </a:rPr>
              <a:t>= 50 x 4 + 40 x 5 + 35 x 4 + 6 x 10 + 4 x</a:t>
            </a:r>
            <a:r>
              <a:rPr sz="2647" spc="-110" dirty="0">
                <a:solidFill>
                  <a:srgbClr val="653200"/>
                </a:solidFill>
                <a:latin typeface="Times New Roman"/>
                <a:cs typeface="Times New Roman"/>
              </a:rPr>
              <a:t> </a:t>
            </a:r>
            <a:r>
              <a:rPr sz="2647" dirty="0">
                <a:solidFill>
                  <a:srgbClr val="653200"/>
                </a:solidFill>
                <a:latin typeface="Times New Roman"/>
                <a:cs typeface="Times New Roman"/>
              </a:rPr>
              <a:t>7</a:t>
            </a:r>
            <a:endParaRPr sz="2647">
              <a:latin typeface="Times New Roman"/>
              <a:cs typeface="Times New Roman"/>
            </a:endParaRPr>
          </a:p>
          <a:p>
            <a:pPr marL="862899">
              <a:spcBef>
                <a:spcPts val="331"/>
              </a:spcBef>
            </a:pPr>
            <a:r>
              <a:rPr sz="2647" dirty="0">
                <a:solidFill>
                  <a:srgbClr val="CC6500"/>
                </a:solidFill>
                <a:latin typeface="Times New Roman"/>
                <a:cs typeface="Times New Roman"/>
              </a:rPr>
              <a:t>= 200 + </a:t>
            </a:r>
            <a:r>
              <a:rPr sz="2647" spc="-4" dirty="0">
                <a:solidFill>
                  <a:srgbClr val="CC6500"/>
                </a:solidFill>
                <a:latin typeface="Times New Roman"/>
                <a:cs typeface="Times New Roman"/>
              </a:rPr>
              <a:t>200 </a:t>
            </a:r>
            <a:r>
              <a:rPr sz="2647" dirty="0">
                <a:solidFill>
                  <a:srgbClr val="CC6500"/>
                </a:solidFill>
                <a:latin typeface="Times New Roman"/>
                <a:cs typeface="Times New Roman"/>
              </a:rPr>
              <a:t>+ 140 + 60 + 28 =</a:t>
            </a:r>
            <a:r>
              <a:rPr sz="2647" spc="-44" dirty="0">
                <a:solidFill>
                  <a:srgbClr val="CC6500"/>
                </a:solidFill>
                <a:latin typeface="Times New Roman"/>
                <a:cs typeface="Times New Roman"/>
              </a:rPr>
              <a:t> </a:t>
            </a:r>
            <a:r>
              <a:rPr sz="2647" dirty="0">
                <a:solidFill>
                  <a:srgbClr val="CC6500"/>
                </a:solidFill>
                <a:latin typeface="Times New Roman"/>
                <a:cs typeface="Times New Roman"/>
              </a:rPr>
              <a:t>628</a:t>
            </a:r>
            <a:endParaRPr sz="2647">
              <a:latin typeface="Times New Roman"/>
              <a:cs typeface="Times New Roman"/>
            </a:endParaRPr>
          </a:p>
          <a:p>
            <a:pPr marL="56032">
              <a:spcBef>
                <a:spcPts val="318"/>
              </a:spcBef>
              <a:tabLst>
                <a:tab pos="862339" algn="l"/>
              </a:tabLst>
            </a:pPr>
            <a:r>
              <a:rPr sz="2647" spc="-4" dirty="0">
                <a:solidFill>
                  <a:srgbClr val="653200"/>
                </a:solidFill>
                <a:latin typeface="Times New Roman"/>
                <a:cs typeface="Times New Roman"/>
              </a:rPr>
              <a:t>CAF	</a:t>
            </a:r>
            <a:r>
              <a:rPr sz="2647" dirty="0">
                <a:solidFill>
                  <a:srgbClr val="653200"/>
                </a:solidFill>
                <a:latin typeface="Times New Roman"/>
                <a:cs typeface="Times New Roman"/>
              </a:rPr>
              <a:t>= (0.65 + 0.01</a:t>
            </a:r>
            <a:r>
              <a:rPr sz="2647" spc="-18" dirty="0">
                <a:solidFill>
                  <a:srgbClr val="653200"/>
                </a:solidFill>
                <a:latin typeface="Times New Roman"/>
                <a:cs typeface="Times New Roman"/>
              </a:rPr>
              <a:t> </a:t>
            </a:r>
            <a:r>
              <a:rPr sz="2647" spc="-4" dirty="0">
                <a:solidFill>
                  <a:srgbClr val="653200"/>
                </a:solidFill>
                <a:latin typeface="Times New Roman"/>
                <a:cs typeface="Times New Roman"/>
              </a:rPr>
              <a:t>ΣF</a:t>
            </a:r>
            <a:r>
              <a:rPr sz="3044" spc="-6" baseline="-21739" dirty="0">
                <a:solidFill>
                  <a:srgbClr val="653200"/>
                </a:solidFill>
                <a:latin typeface="Times New Roman"/>
                <a:cs typeface="Times New Roman"/>
              </a:rPr>
              <a:t>i</a:t>
            </a:r>
            <a:r>
              <a:rPr sz="2647" spc="-4" dirty="0">
                <a:solidFill>
                  <a:srgbClr val="653200"/>
                </a:solidFill>
                <a:latin typeface="Times New Roman"/>
                <a:cs typeface="Times New Roman"/>
              </a:rPr>
              <a:t>)</a:t>
            </a:r>
            <a:endParaRPr sz="2647">
              <a:latin typeface="Times New Roman"/>
              <a:cs typeface="Times New Roman"/>
            </a:endParaRPr>
          </a:p>
          <a:p>
            <a:pPr marL="56032" marR="49309" indent="806867">
              <a:lnSpc>
                <a:spcPct val="110000"/>
              </a:lnSpc>
              <a:tabLst>
                <a:tab pos="862339" algn="l"/>
              </a:tabLst>
            </a:pPr>
            <a:r>
              <a:rPr sz="2647" dirty="0">
                <a:solidFill>
                  <a:srgbClr val="CC6500"/>
                </a:solidFill>
                <a:latin typeface="Times New Roman"/>
                <a:cs typeface="Times New Roman"/>
              </a:rPr>
              <a:t>= (0.65 + 0.01 </a:t>
            </a:r>
            <a:r>
              <a:rPr sz="2647" spc="-4" dirty="0">
                <a:solidFill>
                  <a:srgbClr val="CC6500"/>
                </a:solidFill>
                <a:latin typeface="Times New Roman"/>
                <a:cs typeface="Times New Roman"/>
              </a:rPr>
              <a:t>(14 </a:t>
            </a:r>
            <a:r>
              <a:rPr sz="2647" dirty="0">
                <a:solidFill>
                  <a:srgbClr val="CC6500"/>
                </a:solidFill>
                <a:latin typeface="Times New Roman"/>
                <a:cs typeface="Times New Roman"/>
              </a:rPr>
              <a:t>x </a:t>
            </a:r>
            <a:r>
              <a:rPr sz="2647" spc="-4" dirty="0">
                <a:solidFill>
                  <a:srgbClr val="CC6500"/>
                </a:solidFill>
                <a:latin typeface="Times New Roman"/>
                <a:cs typeface="Times New Roman"/>
              </a:rPr>
              <a:t>3)) </a:t>
            </a:r>
            <a:r>
              <a:rPr sz="2647" dirty="0">
                <a:solidFill>
                  <a:srgbClr val="CC6500"/>
                </a:solidFill>
                <a:latin typeface="Times New Roman"/>
                <a:cs typeface="Times New Roman"/>
              </a:rPr>
              <a:t>= </a:t>
            </a:r>
            <a:r>
              <a:rPr sz="2647" spc="-9" dirty="0">
                <a:solidFill>
                  <a:srgbClr val="CC6500"/>
                </a:solidFill>
                <a:latin typeface="Times New Roman"/>
                <a:cs typeface="Times New Roman"/>
              </a:rPr>
              <a:t>0.65 </a:t>
            </a:r>
            <a:r>
              <a:rPr sz="2647" dirty="0">
                <a:solidFill>
                  <a:srgbClr val="CC6500"/>
                </a:solidFill>
                <a:latin typeface="Times New Roman"/>
                <a:cs typeface="Times New Roman"/>
              </a:rPr>
              <a:t>+ </a:t>
            </a:r>
            <a:r>
              <a:rPr sz="2647" spc="-4" dirty="0">
                <a:solidFill>
                  <a:srgbClr val="CC6500"/>
                </a:solidFill>
                <a:latin typeface="Times New Roman"/>
                <a:cs typeface="Times New Roman"/>
              </a:rPr>
              <a:t>0.42 </a:t>
            </a:r>
            <a:r>
              <a:rPr sz="2647" dirty="0">
                <a:solidFill>
                  <a:srgbClr val="CC6500"/>
                </a:solidFill>
                <a:latin typeface="Times New Roman"/>
                <a:cs typeface="Times New Roman"/>
              </a:rPr>
              <a:t>= 1.07  </a:t>
            </a:r>
            <a:r>
              <a:rPr sz="2647" spc="-4" dirty="0">
                <a:solidFill>
                  <a:srgbClr val="653200"/>
                </a:solidFill>
                <a:latin typeface="Times New Roman"/>
                <a:cs typeface="Times New Roman"/>
              </a:rPr>
              <a:t>FP	</a:t>
            </a:r>
            <a:r>
              <a:rPr sz="2647" dirty="0">
                <a:solidFill>
                  <a:srgbClr val="653200"/>
                </a:solidFill>
                <a:latin typeface="Times New Roman"/>
                <a:cs typeface="Times New Roman"/>
              </a:rPr>
              <a:t>= </a:t>
            </a:r>
            <a:r>
              <a:rPr sz="2647" spc="-4" dirty="0">
                <a:solidFill>
                  <a:srgbClr val="653200"/>
                </a:solidFill>
                <a:latin typeface="Times New Roman"/>
                <a:cs typeface="Times New Roman"/>
              </a:rPr>
              <a:t>UFP </a:t>
            </a:r>
            <a:r>
              <a:rPr sz="2647" dirty="0">
                <a:solidFill>
                  <a:srgbClr val="653200"/>
                </a:solidFill>
                <a:latin typeface="Times New Roman"/>
                <a:cs typeface="Times New Roman"/>
              </a:rPr>
              <a:t>x</a:t>
            </a:r>
            <a:r>
              <a:rPr sz="2647" spc="-26" dirty="0">
                <a:solidFill>
                  <a:srgbClr val="653200"/>
                </a:solidFill>
                <a:latin typeface="Times New Roman"/>
                <a:cs typeface="Times New Roman"/>
              </a:rPr>
              <a:t> </a:t>
            </a:r>
            <a:r>
              <a:rPr sz="2647" spc="-4" dirty="0">
                <a:solidFill>
                  <a:srgbClr val="653200"/>
                </a:solidFill>
                <a:latin typeface="Times New Roman"/>
                <a:cs typeface="Times New Roman"/>
              </a:rPr>
              <a:t>CAF</a:t>
            </a:r>
            <a:endParaRPr sz="2647">
              <a:latin typeface="Times New Roman"/>
              <a:cs typeface="Times New Roman"/>
            </a:endParaRPr>
          </a:p>
          <a:p>
            <a:pPr marL="862899">
              <a:spcBef>
                <a:spcPts val="326"/>
              </a:spcBef>
            </a:pPr>
            <a:r>
              <a:rPr sz="2647" dirty="0">
                <a:solidFill>
                  <a:srgbClr val="CC6500"/>
                </a:solidFill>
                <a:latin typeface="Times New Roman"/>
                <a:cs typeface="Times New Roman"/>
              </a:rPr>
              <a:t>= 628 x </a:t>
            </a:r>
            <a:r>
              <a:rPr sz="2647" spc="-4" dirty="0">
                <a:solidFill>
                  <a:srgbClr val="CC6500"/>
                </a:solidFill>
                <a:latin typeface="Times New Roman"/>
                <a:cs typeface="Times New Roman"/>
              </a:rPr>
              <a:t>1.07 </a:t>
            </a:r>
            <a:r>
              <a:rPr sz="2647" dirty="0">
                <a:solidFill>
                  <a:srgbClr val="CC6500"/>
                </a:solidFill>
                <a:latin typeface="Times New Roman"/>
                <a:cs typeface="Times New Roman"/>
              </a:rPr>
              <a:t>=</a:t>
            </a:r>
            <a:r>
              <a:rPr sz="2647" spc="4" dirty="0">
                <a:solidFill>
                  <a:srgbClr val="CC6500"/>
                </a:solidFill>
                <a:latin typeface="Times New Roman"/>
                <a:cs typeface="Times New Roman"/>
              </a:rPr>
              <a:t> </a:t>
            </a:r>
            <a:r>
              <a:rPr sz="2647" dirty="0">
                <a:solidFill>
                  <a:srgbClr val="CC6500"/>
                </a:solidFill>
                <a:latin typeface="Times New Roman"/>
                <a:cs typeface="Times New Roman"/>
              </a:rPr>
              <a:t>672</a:t>
            </a:r>
            <a:endParaRPr sz="2647">
              <a:latin typeface="Times New Roman"/>
              <a:cs typeface="Times New Roman"/>
            </a:endParaRPr>
          </a:p>
        </p:txBody>
      </p:sp>
    </p:spTree>
    <p:extLst>
      <p:ext uri="{BB962C8B-B14F-4D97-AF65-F5344CB8AC3E}">
        <p14:creationId xmlns:p14="http://schemas.microsoft.com/office/powerpoint/2010/main" val="1837787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3012" y="227876"/>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0294" y="1625838"/>
            <a:ext cx="7391400" cy="1534757"/>
          </a:xfrm>
          <a:prstGeom prst="rect">
            <a:avLst/>
          </a:prstGeom>
        </p:spPr>
        <p:txBody>
          <a:bodyPr vert="horz" wrap="square" lIns="0" tIns="153521" rIns="0" bIns="0" rtlCol="0">
            <a:spAutoFit/>
          </a:bodyPr>
          <a:lstStyle/>
          <a:p>
            <a:pPr marL="11206">
              <a:spcBef>
                <a:spcPts val="1209"/>
              </a:spcBef>
            </a:pPr>
            <a:r>
              <a:rPr sz="2294" u="heavy" spc="-4" dirty="0">
                <a:uFill>
                  <a:solidFill>
                    <a:srgbClr val="000000"/>
                  </a:solidFill>
                </a:uFill>
                <a:latin typeface="Times New Roman"/>
                <a:cs typeface="Times New Roman"/>
              </a:rPr>
              <a:t>Example:4.2</a:t>
            </a:r>
            <a:endParaRPr sz="2294">
              <a:latin typeface="Times New Roman"/>
              <a:cs typeface="Times New Roman"/>
            </a:endParaRPr>
          </a:p>
          <a:p>
            <a:pPr marL="11206">
              <a:spcBef>
                <a:spcPts val="1121"/>
              </a:spcBef>
            </a:pPr>
            <a:r>
              <a:rPr sz="2294" dirty="0">
                <a:solidFill>
                  <a:srgbClr val="650065"/>
                </a:solidFill>
                <a:latin typeface="Times New Roman"/>
                <a:cs typeface="Times New Roman"/>
              </a:rPr>
              <a:t>An </a:t>
            </a:r>
            <a:r>
              <a:rPr sz="2294" spc="-4" dirty="0">
                <a:solidFill>
                  <a:srgbClr val="650065"/>
                </a:solidFill>
                <a:latin typeface="Times New Roman"/>
                <a:cs typeface="Times New Roman"/>
              </a:rPr>
              <a:t>application has </a:t>
            </a:r>
            <a:r>
              <a:rPr sz="2294" dirty="0">
                <a:solidFill>
                  <a:srgbClr val="650065"/>
                </a:solidFill>
                <a:latin typeface="Times New Roman"/>
                <a:cs typeface="Times New Roman"/>
              </a:rPr>
              <a:t>the</a:t>
            </a:r>
            <a:r>
              <a:rPr sz="2294" spc="-13" dirty="0">
                <a:solidFill>
                  <a:srgbClr val="650065"/>
                </a:solidFill>
                <a:latin typeface="Times New Roman"/>
                <a:cs typeface="Times New Roman"/>
              </a:rPr>
              <a:t> </a:t>
            </a:r>
            <a:r>
              <a:rPr sz="2294" dirty="0">
                <a:solidFill>
                  <a:srgbClr val="650065"/>
                </a:solidFill>
                <a:latin typeface="Times New Roman"/>
                <a:cs typeface="Times New Roman"/>
              </a:rPr>
              <a:t>following:</a:t>
            </a:r>
            <a:endParaRPr sz="2294">
              <a:latin typeface="Times New Roman"/>
              <a:cs typeface="Times New Roman"/>
            </a:endParaRPr>
          </a:p>
          <a:p>
            <a:pPr marL="11206">
              <a:spcBef>
                <a:spcPts val="1390"/>
              </a:spcBef>
              <a:tabLst>
                <a:tab pos="472353" algn="l"/>
                <a:tab pos="1075822" algn="l"/>
                <a:tab pos="2181341" algn="l"/>
                <a:tab pos="3133332" algn="l"/>
                <a:tab pos="3594478" algn="l"/>
                <a:tab pos="4281996" algn="l"/>
                <a:tab pos="5385834" algn="l"/>
                <a:tab pos="6484630" algn="l"/>
                <a:tab pos="6944656" algn="l"/>
              </a:tabLst>
            </a:pPr>
            <a:r>
              <a:rPr sz="2294" spc="4" dirty="0">
                <a:solidFill>
                  <a:srgbClr val="A50020"/>
                </a:solidFill>
                <a:latin typeface="Times New Roman"/>
                <a:cs typeface="Times New Roman"/>
              </a:rPr>
              <a:t>1</a:t>
            </a:r>
            <a:r>
              <a:rPr sz="2294" dirty="0">
                <a:solidFill>
                  <a:srgbClr val="A50020"/>
                </a:solidFill>
                <a:latin typeface="Times New Roman"/>
                <a:cs typeface="Times New Roman"/>
              </a:rPr>
              <a:t>0	</a:t>
            </a:r>
            <a:r>
              <a:rPr sz="2294" spc="-18" dirty="0">
                <a:solidFill>
                  <a:srgbClr val="A50020"/>
                </a:solidFill>
                <a:latin typeface="Times New Roman"/>
                <a:cs typeface="Times New Roman"/>
              </a:rPr>
              <a:t>l</a:t>
            </a:r>
            <a:r>
              <a:rPr sz="2294" spc="4" dirty="0">
                <a:solidFill>
                  <a:srgbClr val="A50020"/>
                </a:solidFill>
                <a:latin typeface="Times New Roman"/>
                <a:cs typeface="Times New Roman"/>
              </a:rPr>
              <a:t>o</a:t>
            </a:r>
            <a:r>
              <a:rPr sz="2294" dirty="0">
                <a:solidFill>
                  <a:srgbClr val="A50020"/>
                </a:solidFill>
                <a:latin typeface="Times New Roman"/>
                <a:cs typeface="Times New Roman"/>
              </a:rPr>
              <a:t>w	</a:t>
            </a:r>
            <a:r>
              <a:rPr sz="2294" spc="-4" dirty="0">
                <a:solidFill>
                  <a:srgbClr val="A50020"/>
                </a:solidFill>
                <a:latin typeface="Times New Roman"/>
                <a:cs typeface="Times New Roman"/>
              </a:rPr>
              <a:t>e</a:t>
            </a:r>
            <a:r>
              <a:rPr sz="2294" spc="-9" dirty="0">
                <a:solidFill>
                  <a:srgbClr val="A50020"/>
                </a:solidFill>
                <a:latin typeface="Times New Roman"/>
                <a:cs typeface="Times New Roman"/>
              </a:rPr>
              <a:t>x</a:t>
            </a:r>
            <a:r>
              <a:rPr sz="2294" spc="-4" dirty="0">
                <a:solidFill>
                  <a:srgbClr val="A50020"/>
                </a:solidFill>
                <a:latin typeface="Times New Roman"/>
                <a:cs typeface="Times New Roman"/>
              </a:rPr>
              <a:t>ter</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a</a:t>
            </a:r>
            <a:r>
              <a:rPr sz="2294" dirty="0">
                <a:solidFill>
                  <a:srgbClr val="A50020"/>
                </a:solidFill>
                <a:latin typeface="Times New Roman"/>
                <a:cs typeface="Times New Roman"/>
              </a:rPr>
              <a:t>l	</a:t>
            </a:r>
            <a:r>
              <a:rPr sz="2294" spc="-4" dirty="0">
                <a:solidFill>
                  <a:srgbClr val="A50020"/>
                </a:solidFill>
                <a:latin typeface="Times New Roman"/>
                <a:cs typeface="Times New Roman"/>
              </a:rPr>
              <a:t>i</a:t>
            </a:r>
            <a:r>
              <a:rPr sz="2294" spc="4" dirty="0">
                <a:solidFill>
                  <a:srgbClr val="A50020"/>
                </a:solidFill>
                <a:latin typeface="Times New Roman"/>
                <a:cs typeface="Times New Roman"/>
              </a:rPr>
              <a:t>n</a:t>
            </a:r>
            <a:r>
              <a:rPr sz="2294" spc="-9" dirty="0">
                <a:solidFill>
                  <a:srgbClr val="A50020"/>
                </a:solidFill>
                <a:latin typeface="Times New Roman"/>
                <a:cs typeface="Times New Roman"/>
              </a:rPr>
              <a:t>pu</a:t>
            </a:r>
            <a:r>
              <a:rPr sz="2294" spc="-4" dirty="0">
                <a:solidFill>
                  <a:srgbClr val="A50020"/>
                </a:solidFill>
                <a:latin typeface="Times New Roman"/>
                <a:cs typeface="Times New Roman"/>
              </a:rPr>
              <a:t>ts</a:t>
            </a:r>
            <a:r>
              <a:rPr sz="2294" dirty="0">
                <a:solidFill>
                  <a:srgbClr val="A50020"/>
                </a:solidFill>
                <a:latin typeface="Times New Roman"/>
                <a:cs typeface="Times New Roman"/>
              </a:rPr>
              <a:t>,	</a:t>
            </a:r>
            <a:r>
              <a:rPr sz="2294" spc="4" dirty="0">
                <a:solidFill>
                  <a:srgbClr val="A50020"/>
                </a:solidFill>
                <a:latin typeface="Times New Roman"/>
                <a:cs typeface="Times New Roman"/>
              </a:rPr>
              <a:t>1</a:t>
            </a:r>
            <a:r>
              <a:rPr sz="2294" dirty="0">
                <a:solidFill>
                  <a:srgbClr val="A50020"/>
                </a:solidFill>
                <a:latin typeface="Times New Roman"/>
                <a:cs typeface="Times New Roman"/>
              </a:rPr>
              <a:t>2	</a:t>
            </a:r>
            <a:r>
              <a:rPr sz="2294" spc="4" dirty="0">
                <a:solidFill>
                  <a:srgbClr val="A50020"/>
                </a:solidFill>
                <a:latin typeface="Times New Roman"/>
                <a:cs typeface="Times New Roman"/>
              </a:rPr>
              <a:t>h</a:t>
            </a:r>
            <a:r>
              <a:rPr sz="2294" spc="-4" dirty="0">
                <a:solidFill>
                  <a:srgbClr val="A50020"/>
                </a:solidFill>
                <a:latin typeface="Times New Roman"/>
                <a:cs typeface="Times New Roman"/>
              </a:rPr>
              <a:t>i</a:t>
            </a:r>
            <a:r>
              <a:rPr sz="2294" spc="-9" dirty="0">
                <a:solidFill>
                  <a:srgbClr val="A50020"/>
                </a:solidFill>
                <a:latin typeface="Times New Roman"/>
                <a:cs typeface="Times New Roman"/>
              </a:rPr>
              <a:t>g</a:t>
            </a:r>
            <a:r>
              <a:rPr sz="2294" dirty="0">
                <a:solidFill>
                  <a:srgbClr val="A50020"/>
                </a:solidFill>
                <a:latin typeface="Times New Roman"/>
                <a:cs typeface="Times New Roman"/>
              </a:rPr>
              <a:t>h	</a:t>
            </a:r>
            <a:r>
              <a:rPr sz="2294" spc="-18" dirty="0">
                <a:solidFill>
                  <a:srgbClr val="A50020"/>
                </a:solidFill>
                <a:latin typeface="Times New Roman"/>
                <a:cs typeface="Times New Roman"/>
              </a:rPr>
              <a:t>e</a:t>
            </a:r>
            <a:r>
              <a:rPr sz="2294" spc="4" dirty="0">
                <a:solidFill>
                  <a:srgbClr val="A50020"/>
                </a:solidFill>
                <a:latin typeface="Times New Roman"/>
                <a:cs typeface="Times New Roman"/>
              </a:rPr>
              <a:t>x</a:t>
            </a:r>
            <a:r>
              <a:rPr sz="2294" spc="-4" dirty="0">
                <a:solidFill>
                  <a:srgbClr val="A50020"/>
                </a:solidFill>
                <a:latin typeface="Times New Roman"/>
                <a:cs typeface="Times New Roman"/>
              </a:rPr>
              <a:t>ter</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a</a:t>
            </a:r>
            <a:r>
              <a:rPr sz="2294" dirty="0">
                <a:solidFill>
                  <a:srgbClr val="A50020"/>
                </a:solidFill>
                <a:latin typeface="Times New Roman"/>
                <a:cs typeface="Times New Roman"/>
              </a:rPr>
              <a:t>l	</a:t>
            </a:r>
            <a:r>
              <a:rPr sz="2294" spc="4" dirty="0">
                <a:solidFill>
                  <a:srgbClr val="A50020"/>
                </a:solidFill>
                <a:latin typeface="Times New Roman"/>
                <a:cs typeface="Times New Roman"/>
              </a:rPr>
              <a:t>ou</a:t>
            </a:r>
            <a:r>
              <a:rPr sz="2294" spc="-18" dirty="0">
                <a:solidFill>
                  <a:srgbClr val="A50020"/>
                </a:solidFill>
                <a:latin typeface="Times New Roman"/>
                <a:cs typeface="Times New Roman"/>
              </a:rPr>
              <a:t>t</a:t>
            </a:r>
            <a:r>
              <a:rPr sz="2294" spc="4" dirty="0">
                <a:solidFill>
                  <a:srgbClr val="A50020"/>
                </a:solidFill>
                <a:latin typeface="Times New Roman"/>
                <a:cs typeface="Times New Roman"/>
              </a:rPr>
              <a:t>pu</a:t>
            </a:r>
            <a:r>
              <a:rPr sz="2294" spc="-4" dirty="0">
                <a:solidFill>
                  <a:srgbClr val="A50020"/>
                </a:solidFill>
                <a:latin typeface="Times New Roman"/>
                <a:cs typeface="Times New Roman"/>
              </a:rPr>
              <a:t>ts</a:t>
            </a:r>
            <a:r>
              <a:rPr sz="2294" dirty="0">
                <a:solidFill>
                  <a:srgbClr val="A50020"/>
                </a:solidFill>
                <a:latin typeface="Times New Roman"/>
                <a:cs typeface="Times New Roman"/>
              </a:rPr>
              <a:t>,	</a:t>
            </a:r>
            <a:r>
              <a:rPr sz="2294" spc="4" dirty="0">
                <a:solidFill>
                  <a:srgbClr val="A50020"/>
                </a:solidFill>
                <a:latin typeface="Times New Roman"/>
                <a:cs typeface="Times New Roman"/>
              </a:rPr>
              <a:t>2</a:t>
            </a:r>
            <a:r>
              <a:rPr sz="2294" dirty="0">
                <a:solidFill>
                  <a:srgbClr val="A50020"/>
                </a:solidFill>
                <a:latin typeface="Times New Roman"/>
                <a:cs typeface="Times New Roman"/>
              </a:rPr>
              <a:t>0	</a:t>
            </a:r>
            <a:r>
              <a:rPr sz="2294" spc="-18" dirty="0">
                <a:solidFill>
                  <a:srgbClr val="A50020"/>
                </a:solidFill>
                <a:latin typeface="Times New Roman"/>
                <a:cs typeface="Times New Roman"/>
              </a:rPr>
              <a:t>l</a:t>
            </a:r>
            <a:r>
              <a:rPr sz="2294" spc="-9" dirty="0">
                <a:solidFill>
                  <a:srgbClr val="A50020"/>
                </a:solidFill>
                <a:latin typeface="Times New Roman"/>
                <a:cs typeface="Times New Roman"/>
              </a:rPr>
              <a:t>o</a:t>
            </a:r>
            <a:r>
              <a:rPr sz="2294" dirty="0">
                <a:solidFill>
                  <a:srgbClr val="A50020"/>
                </a:solidFill>
                <a:latin typeface="Times New Roman"/>
                <a:cs typeface="Times New Roman"/>
              </a:rPr>
              <a:t>w</a:t>
            </a:r>
            <a:endParaRPr sz="2294">
              <a:latin typeface="Times New Roman"/>
              <a:cs typeface="Times New Roman"/>
            </a:endParaRPr>
          </a:p>
        </p:txBody>
      </p:sp>
      <p:sp>
        <p:nvSpPr>
          <p:cNvPr id="5" name="object 5"/>
          <p:cNvSpPr txBox="1"/>
          <p:nvPr/>
        </p:nvSpPr>
        <p:spPr>
          <a:xfrm>
            <a:off x="2400294" y="3135404"/>
            <a:ext cx="7390839" cy="716274"/>
          </a:xfrm>
          <a:prstGeom prst="rect">
            <a:avLst/>
          </a:prstGeom>
        </p:spPr>
        <p:txBody>
          <a:bodyPr vert="horz" wrap="square" lIns="0" tIns="10085" rIns="0" bIns="0" rtlCol="0">
            <a:spAutoFit/>
          </a:bodyPr>
          <a:lstStyle/>
          <a:p>
            <a:pPr marL="11206" marR="4483">
              <a:lnSpc>
                <a:spcPct val="100400"/>
              </a:lnSpc>
              <a:spcBef>
                <a:spcPts val="79"/>
              </a:spcBef>
              <a:tabLst>
                <a:tab pos="1086468" algn="l"/>
                <a:tab pos="1159310" algn="l"/>
                <a:tab pos="2065915" algn="l"/>
                <a:tab pos="2339913" algn="l"/>
                <a:tab pos="2824033" algn="l"/>
                <a:tab pos="3301429" algn="l"/>
                <a:tab pos="3675165" algn="l"/>
                <a:tab pos="4004636" algn="l"/>
                <a:tab pos="4340830" algn="l"/>
                <a:tab pos="4710644" algn="l"/>
                <a:tab pos="5126404" algn="l"/>
                <a:tab pos="5584749" algn="l"/>
                <a:tab pos="6070550" algn="l"/>
                <a:tab pos="6328860" algn="l"/>
                <a:tab pos="7086978" algn="l"/>
              </a:tabLst>
            </a:pPr>
            <a:r>
              <a:rPr sz="2294" spc="-4" dirty="0">
                <a:solidFill>
                  <a:srgbClr val="A50020"/>
                </a:solidFill>
                <a:latin typeface="Times New Roman"/>
                <a:cs typeface="Times New Roman"/>
              </a:rPr>
              <a:t>i</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ter</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a</a:t>
            </a:r>
            <a:r>
              <a:rPr sz="2294" dirty="0">
                <a:solidFill>
                  <a:srgbClr val="A50020"/>
                </a:solidFill>
                <a:latin typeface="Times New Roman"/>
                <a:cs typeface="Times New Roman"/>
              </a:rPr>
              <a:t>l	</a:t>
            </a:r>
            <a:r>
              <a:rPr sz="2294" spc="-4" dirty="0">
                <a:solidFill>
                  <a:srgbClr val="A50020"/>
                </a:solidFill>
                <a:latin typeface="Times New Roman"/>
                <a:cs typeface="Times New Roman"/>
              </a:rPr>
              <a:t>l</a:t>
            </a:r>
            <a:r>
              <a:rPr sz="2294" spc="4" dirty="0">
                <a:solidFill>
                  <a:srgbClr val="A50020"/>
                </a:solidFill>
                <a:latin typeface="Times New Roman"/>
                <a:cs typeface="Times New Roman"/>
              </a:rPr>
              <a:t>og</a:t>
            </a:r>
            <a:r>
              <a:rPr sz="2294" spc="-4" dirty="0">
                <a:solidFill>
                  <a:srgbClr val="A50020"/>
                </a:solidFill>
                <a:latin typeface="Times New Roman"/>
                <a:cs typeface="Times New Roman"/>
              </a:rPr>
              <a:t>ica</a:t>
            </a:r>
            <a:r>
              <a:rPr sz="2294" dirty="0">
                <a:solidFill>
                  <a:srgbClr val="A50020"/>
                </a:solidFill>
                <a:latin typeface="Times New Roman"/>
                <a:cs typeface="Times New Roman"/>
              </a:rPr>
              <a:t>l	</a:t>
            </a:r>
            <a:r>
              <a:rPr sz="2294" spc="-4" dirty="0">
                <a:solidFill>
                  <a:srgbClr val="A50020"/>
                </a:solidFill>
                <a:latin typeface="Times New Roman"/>
                <a:cs typeface="Times New Roman"/>
              </a:rPr>
              <a:t>files</a:t>
            </a:r>
            <a:r>
              <a:rPr sz="2294" dirty="0">
                <a:solidFill>
                  <a:srgbClr val="A50020"/>
                </a:solidFill>
                <a:latin typeface="Times New Roman"/>
                <a:cs typeface="Times New Roman"/>
              </a:rPr>
              <a:t>,	</a:t>
            </a:r>
            <a:r>
              <a:rPr sz="2294" spc="4" dirty="0">
                <a:solidFill>
                  <a:srgbClr val="A50020"/>
                </a:solidFill>
                <a:latin typeface="Times New Roman"/>
                <a:cs typeface="Times New Roman"/>
              </a:rPr>
              <a:t>1</a:t>
            </a:r>
            <a:r>
              <a:rPr sz="2294" dirty="0">
                <a:solidFill>
                  <a:srgbClr val="A50020"/>
                </a:solidFill>
                <a:latin typeface="Times New Roman"/>
                <a:cs typeface="Times New Roman"/>
              </a:rPr>
              <a:t>5	</a:t>
            </a:r>
            <a:r>
              <a:rPr sz="2294" spc="4" dirty="0">
                <a:solidFill>
                  <a:srgbClr val="A50020"/>
                </a:solidFill>
                <a:latin typeface="Times New Roman"/>
                <a:cs typeface="Times New Roman"/>
              </a:rPr>
              <a:t>h</a:t>
            </a:r>
            <a:r>
              <a:rPr sz="2294" spc="-4" dirty="0">
                <a:solidFill>
                  <a:srgbClr val="A50020"/>
                </a:solidFill>
                <a:latin typeface="Times New Roman"/>
                <a:cs typeface="Times New Roman"/>
              </a:rPr>
              <a:t>i</a:t>
            </a:r>
            <a:r>
              <a:rPr sz="2294" spc="-9" dirty="0">
                <a:solidFill>
                  <a:srgbClr val="A50020"/>
                </a:solidFill>
                <a:latin typeface="Times New Roman"/>
                <a:cs typeface="Times New Roman"/>
              </a:rPr>
              <a:t>g</a:t>
            </a:r>
            <a:r>
              <a:rPr sz="2294" dirty="0">
                <a:solidFill>
                  <a:srgbClr val="A50020"/>
                </a:solidFill>
                <a:latin typeface="Times New Roman"/>
                <a:cs typeface="Times New Roman"/>
              </a:rPr>
              <a:t>h	</a:t>
            </a:r>
            <a:r>
              <a:rPr sz="2294" spc="-4" dirty="0">
                <a:solidFill>
                  <a:srgbClr val="A50020"/>
                </a:solidFill>
                <a:latin typeface="Times New Roman"/>
                <a:cs typeface="Times New Roman"/>
              </a:rPr>
              <a:t>e</a:t>
            </a:r>
            <a:r>
              <a:rPr sz="2294" spc="4" dirty="0">
                <a:solidFill>
                  <a:srgbClr val="A50020"/>
                </a:solidFill>
                <a:latin typeface="Times New Roman"/>
                <a:cs typeface="Times New Roman"/>
              </a:rPr>
              <a:t>x</a:t>
            </a:r>
            <a:r>
              <a:rPr sz="2294" spc="-4" dirty="0">
                <a:solidFill>
                  <a:srgbClr val="A50020"/>
                </a:solidFill>
                <a:latin typeface="Times New Roman"/>
                <a:cs typeface="Times New Roman"/>
              </a:rPr>
              <a:t>ter</a:t>
            </a:r>
            <a:r>
              <a:rPr sz="2294" spc="-9" dirty="0">
                <a:solidFill>
                  <a:srgbClr val="A50020"/>
                </a:solidFill>
                <a:latin typeface="Times New Roman"/>
                <a:cs typeface="Times New Roman"/>
              </a:rPr>
              <a:t>n</a:t>
            </a:r>
            <a:r>
              <a:rPr sz="2294" spc="-4" dirty="0">
                <a:solidFill>
                  <a:srgbClr val="A50020"/>
                </a:solidFill>
                <a:latin typeface="Times New Roman"/>
                <a:cs typeface="Times New Roman"/>
              </a:rPr>
              <a:t>a</a:t>
            </a:r>
            <a:r>
              <a:rPr sz="2294" dirty="0">
                <a:solidFill>
                  <a:srgbClr val="A50020"/>
                </a:solidFill>
                <a:latin typeface="Times New Roman"/>
                <a:cs typeface="Times New Roman"/>
              </a:rPr>
              <a:t>l	</a:t>
            </a:r>
            <a:r>
              <a:rPr sz="2294" spc="-4" dirty="0">
                <a:solidFill>
                  <a:srgbClr val="A50020"/>
                </a:solidFill>
                <a:latin typeface="Times New Roman"/>
                <a:cs typeface="Times New Roman"/>
              </a:rPr>
              <a:t>i</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terfac</a:t>
            </a:r>
            <a:r>
              <a:rPr sz="2294" dirty="0">
                <a:solidFill>
                  <a:srgbClr val="A50020"/>
                </a:solidFill>
                <a:latin typeface="Times New Roman"/>
                <a:cs typeface="Times New Roman"/>
              </a:rPr>
              <a:t>e	</a:t>
            </a:r>
            <a:r>
              <a:rPr sz="2294" spc="-4" dirty="0">
                <a:solidFill>
                  <a:srgbClr val="A50020"/>
                </a:solidFill>
                <a:latin typeface="Times New Roman"/>
                <a:cs typeface="Times New Roman"/>
              </a:rPr>
              <a:t>fil</a:t>
            </a:r>
            <a:r>
              <a:rPr sz="2294" spc="4" dirty="0">
                <a:solidFill>
                  <a:srgbClr val="A50020"/>
                </a:solidFill>
                <a:latin typeface="Times New Roman"/>
                <a:cs typeface="Times New Roman"/>
              </a:rPr>
              <a:t>e</a:t>
            </a:r>
            <a:r>
              <a:rPr sz="2294" spc="-4" dirty="0">
                <a:solidFill>
                  <a:srgbClr val="A50020"/>
                </a:solidFill>
                <a:latin typeface="Times New Roman"/>
                <a:cs typeface="Times New Roman"/>
              </a:rPr>
              <a:t>s</a:t>
            </a:r>
            <a:r>
              <a:rPr sz="2294" dirty="0">
                <a:solidFill>
                  <a:srgbClr val="A50020"/>
                </a:solidFill>
                <a:latin typeface="Times New Roman"/>
                <a:cs typeface="Times New Roman"/>
              </a:rPr>
              <a:t>,	</a:t>
            </a:r>
            <a:r>
              <a:rPr sz="2294" spc="4" dirty="0">
                <a:solidFill>
                  <a:srgbClr val="A50020"/>
                </a:solidFill>
                <a:latin typeface="Times New Roman"/>
                <a:cs typeface="Times New Roman"/>
              </a:rPr>
              <a:t>1</a:t>
            </a:r>
            <a:r>
              <a:rPr sz="2294" dirty="0">
                <a:solidFill>
                  <a:srgbClr val="A50020"/>
                </a:solidFill>
                <a:latin typeface="Times New Roman"/>
                <a:cs typeface="Times New Roman"/>
              </a:rPr>
              <a:t>2  </a:t>
            </a:r>
            <a:r>
              <a:rPr sz="2294" spc="-4" dirty="0">
                <a:solidFill>
                  <a:srgbClr val="A50020"/>
                </a:solidFill>
                <a:latin typeface="Times New Roman"/>
                <a:cs typeface="Times New Roman"/>
              </a:rPr>
              <a:t>a</a:t>
            </a:r>
            <a:r>
              <a:rPr sz="2294" spc="4" dirty="0">
                <a:solidFill>
                  <a:srgbClr val="A50020"/>
                </a:solidFill>
                <a:latin typeface="Times New Roman"/>
                <a:cs typeface="Times New Roman"/>
              </a:rPr>
              <a:t>v</a:t>
            </a:r>
            <a:r>
              <a:rPr sz="2294" spc="-4" dirty="0">
                <a:solidFill>
                  <a:srgbClr val="A50020"/>
                </a:solidFill>
                <a:latin typeface="Times New Roman"/>
                <a:cs typeface="Times New Roman"/>
              </a:rPr>
              <a:t>er</a:t>
            </a:r>
            <a:r>
              <a:rPr sz="2294" spc="-18" dirty="0">
                <a:solidFill>
                  <a:srgbClr val="A50020"/>
                </a:solidFill>
                <a:latin typeface="Times New Roman"/>
                <a:cs typeface="Times New Roman"/>
              </a:rPr>
              <a:t>a</a:t>
            </a:r>
            <a:r>
              <a:rPr sz="2294" spc="4" dirty="0">
                <a:solidFill>
                  <a:srgbClr val="A50020"/>
                </a:solidFill>
                <a:latin typeface="Times New Roman"/>
                <a:cs typeface="Times New Roman"/>
              </a:rPr>
              <a:t>g</a:t>
            </a:r>
            <a:r>
              <a:rPr sz="2294" dirty="0">
                <a:solidFill>
                  <a:srgbClr val="A50020"/>
                </a:solidFill>
                <a:latin typeface="Times New Roman"/>
                <a:cs typeface="Times New Roman"/>
              </a:rPr>
              <a:t>e		</a:t>
            </a:r>
            <a:r>
              <a:rPr sz="2294" spc="-18" dirty="0">
                <a:solidFill>
                  <a:srgbClr val="A50020"/>
                </a:solidFill>
                <a:latin typeface="Times New Roman"/>
                <a:cs typeface="Times New Roman"/>
              </a:rPr>
              <a:t>e</a:t>
            </a:r>
            <a:r>
              <a:rPr sz="2294" spc="4" dirty="0">
                <a:solidFill>
                  <a:srgbClr val="A50020"/>
                </a:solidFill>
                <a:latin typeface="Times New Roman"/>
                <a:cs typeface="Times New Roman"/>
              </a:rPr>
              <a:t>x</a:t>
            </a:r>
            <a:r>
              <a:rPr sz="2294" spc="-4" dirty="0">
                <a:solidFill>
                  <a:srgbClr val="A50020"/>
                </a:solidFill>
                <a:latin typeface="Times New Roman"/>
                <a:cs typeface="Times New Roman"/>
              </a:rPr>
              <a:t>ter</a:t>
            </a:r>
            <a:r>
              <a:rPr sz="2294" spc="4" dirty="0">
                <a:solidFill>
                  <a:srgbClr val="A50020"/>
                </a:solidFill>
                <a:latin typeface="Times New Roman"/>
                <a:cs typeface="Times New Roman"/>
              </a:rPr>
              <a:t>n</a:t>
            </a:r>
            <a:r>
              <a:rPr sz="2294" spc="-4" dirty="0">
                <a:solidFill>
                  <a:srgbClr val="A50020"/>
                </a:solidFill>
                <a:latin typeface="Times New Roman"/>
                <a:cs typeface="Times New Roman"/>
              </a:rPr>
              <a:t>a</a:t>
            </a:r>
            <a:r>
              <a:rPr sz="2294" dirty="0">
                <a:solidFill>
                  <a:srgbClr val="A50020"/>
                </a:solidFill>
                <a:latin typeface="Times New Roman"/>
                <a:cs typeface="Times New Roman"/>
              </a:rPr>
              <a:t>l	</a:t>
            </a:r>
            <a:r>
              <a:rPr sz="2294" spc="-4" dirty="0">
                <a:solidFill>
                  <a:srgbClr val="A50020"/>
                </a:solidFill>
                <a:latin typeface="Times New Roman"/>
                <a:cs typeface="Times New Roman"/>
              </a:rPr>
              <a:t>i</a:t>
            </a:r>
            <a:r>
              <a:rPr sz="2294" spc="-9" dirty="0">
                <a:solidFill>
                  <a:srgbClr val="A50020"/>
                </a:solidFill>
                <a:latin typeface="Times New Roman"/>
                <a:cs typeface="Times New Roman"/>
              </a:rPr>
              <a:t>n</a:t>
            </a:r>
            <a:r>
              <a:rPr sz="2294" spc="4" dirty="0">
                <a:solidFill>
                  <a:srgbClr val="A50020"/>
                </a:solidFill>
                <a:latin typeface="Times New Roman"/>
                <a:cs typeface="Times New Roman"/>
              </a:rPr>
              <a:t>qu</a:t>
            </a:r>
            <a:r>
              <a:rPr sz="2294" spc="-4" dirty="0">
                <a:solidFill>
                  <a:srgbClr val="A50020"/>
                </a:solidFill>
                <a:latin typeface="Times New Roman"/>
                <a:cs typeface="Times New Roman"/>
              </a:rPr>
              <a:t>iries</a:t>
            </a:r>
            <a:r>
              <a:rPr sz="2294" dirty="0">
                <a:solidFill>
                  <a:srgbClr val="A50020"/>
                </a:solidFill>
                <a:latin typeface="Times New Roman"/>
                <a:cs typeface="Times New Roman"/>
              </a:rPr>
              <a:t>,	</a:t>
            </a:r>
            <a:r>
              <a:rPr sz="2294" spc="-4" dirty="0">
                <a:solidFill>
                  <a:srgbClr val="A50020"/>
                </a:solidFill>
                <a:latin typeface="Times New Roman"/>
                <a:cs typeface="Times New Roman"/>
              </a:rPr>
              <a:t>a</a:t>
            </a:r>
            <a:r>
              <a:rPr sz="2294" spc="4" dirty="0">
                <a:solidFill>
                  <a:srgbClr val="A50020"/>
                </a:solidFill>
                <a:latin typeface="Times New Roman"/>
                <a:cs typeface="Times New Roman"/>
              </a:rPr>
              <a:t>n</a:t>
            </a:r>
            <a:r>
              <a:rPr sz="2294" dirty="0">
                <a:solidFill>
                  <a:srgbClr val="A50020"/>
                </a:solidFill>
                <a:latin typeface="Times New Roman"/>
                <a:cs typeface="Times New Roman"/>
              </a:rPr>
              <a:t>d	a	</a:t>
            </a:r>
            <a:r>
              <a:rPr sz="2294" spc="4" dirty="0">
                <a:solidFill>
                  <a:srgbClr val="A50020"/>
                </a:solidFill>
                <a:latin typeface="Times New Roman"/>
                <a:cs typeface="Times New Roman"/>
              </a:rPr>
              <a:t>v</a:t>
            </a:r>
            <a:r>
              <a:rPr sz="2294" spc="-4" dirty="0">
                <a:solidFill>
                  <a:srgbClr val="A50020"/>
                </a:solidFill>
                <a:latin typeface="Times New Roman"/>
                <a:cs typeface="Times New Roman"/>
              </a:rPr>
              <a:t>al</a:t>
            </a:r>
            <a:r>
              <a:rPr sz="2294" spc="4" dirty="0">
                <a:solidFill>
                  <a:srgbClr val="A50020"/>
                </a:solidFill>
                <a:latin typeface="Times New Roman"/>
                <a:cs typeface="Times New Roman"/>
              </a:rPr>
              <a:t>u</a:t>
            </a:r>
            <a:r>
              <a:rPr sz="2294" dirty="0">
                <a:solidFill>
                  <a:srgbClr val="A50020"/>
                </a:solidFill>
                <a:latin typeface="Times New Roman"/>
                <a:cs typeface="Times New Roman"/>
              </a:rPr>
              <a:t>e	</a:t>
            </a:r>
            <a:r>
              <a:rPr sz="2294" spc="4" dirty="0">
                <a:solidFill>
                  <a:srgbClr val="A50020"/>
                </a:solidFill>
                <a:latin typeface="Times New Roman"/>
                <a:cs typeface="Times New Roman"/>
              </a:rPr>
              <a:t>o</a:t>
            </a:r>
            <a:r>
              <a:rPr sz="2294" dirty="0">
                <a:solidFill>
                  <a:srgbClr val="A50020"/>
                </a:solidFill>
                <a:latin typeface="Times New Roman"/>
                <a:cs typeface="Times New Roman"/>
              </a:rPr>
              <a:t>f	</a:t>
            </a:r>
            <a:r>
              <a:rPr sz="2294" spc="-18" dirty="0">
                <a:solidFill>
                  <a:srgbClr val="A50020"/>
                </a:solidFill>
                <a:latin typeface="Times New Roman"/>
                <a:cs typeface="Times New Roman"/>
              </a:rPr>
              <a:t>c</a:t>
            </a:r>
            <a:r>
              <a:rPr sz="2294" spc="-9" dirty="0">
                <a:solidFill>
                  <a:srgbClr val="A50020"/>
                </a:solidFill>
                <a:latin typeface="Times New Roman"/>
                <a:cs typeface="Times New Roman"/>
              </a:rPr>
              <a:t>om</a:t>
            </a:r>
            <a:r>
              <a:rPr sz="2294" spc="4" dirty="0">
                <a:solidFill>
                  <a:srgbClr val="A50020"/>
                </a:solidFill>
                <a:latin typeface="Times New Roman"/>
                <a:cs typeface="Times New Roman"/>
              </a:rPr>
              <a:t>p</a:t>
            </a:r>
            <a:r>
              <a:rPr sz="2294" spc="-4" dirty="0">
                <a:solidFill>
                  <a:srgbClr val="A50020"/>
                </a:solidFill>
                <a:latin typeface="Times New Roman"/>
                <a:cs typeface="Times New Roman"/>
              </a:rPr>
              <a:t>le</a:t>
            </a:r>
            <a:r>
              <a:rPr sz="2294" spc="4" dirty="0">
                <a:solidFill>
                  <a:srgbClr val="A50020"/>
                </a:solidFill>
                <a:latin typeface="Times New Roman"/>
                <a:cs typeface="Times New Roman"/>
              </a:rPr>
              <a:t>x</a:t>
            </a:r>
            <a:r>
              <a:rPr sz="2294" spc="-4" dirty="0">
                <a:solidFill>
                  <a:srgbClr val="A50020"/>
                </a:solidFill>
                <a:latin typeface="Times New Roman"/>
                <a:cs typeface="Times New Roman"/>
              </a:rPr>
              <a:t>it</a:t>
            </a:r>
            <a:r>
              <a:rPr sz="2294" dirty="0">
                <a:solidFill>
                  <a:srgbClr val="A50020"/>
                </a:solidFill>
                <a:latin typeface="Times New Roman"/>
                <a:cs typeface="Times New Roman"/>
              </a:rPr>
              <a:t>y</a:t>
            </a:r>
            <a:endParaRPr sz="2294">
              <a:latin typeface="Times New Roman"/>
              <a:cs typeface="Times New Roman"/>
            </a:endParaRPr>
          </a:p>
        </p:txBody>
      </p:sp>
      <p:sp>
        <p:nvSpPr>
          <p:cNvPr id="6" name="object 6"/>
          <p:cNvSpPr txBox="1"/>
          <p:nvPr/>
        </p:nvSpPr>
        <p:spPr>
          <a:xfrm>
            <a:off x="2400294" y="3660377"/>
            <a:ext cx="7129743" cy="1074593"/>
          </a:xfrm>
          <a:prstGeom prst="rect">
            <a:avLst/>
          </a:prstGeom>
        </p:spPr>
        <p:txBody>
          <a:bodyPr vert="horz" wrap="square" lIns="0" tIns="187138" rIns="0" bIns="0" rtlCol="0">
            <a:spAutoFit/>
          </a:bodyPr>
          <a:lstStyle/>
          <a:p>
            <a:pPr marL="11206">
              <a:spcBef>
                <a:spcPts val="1474"/>
              </a:spcBef>
            </a:pPr>
            <a:r>
              <a:rPr sz="2294" dirty="0">
                <a:solidFill>
                  <a:srgbClr val="A50020"/>
                </a:solidFill>
                <a:latin typeface="Times New Roman"/>
                <a:cs typeface="Times New Roman"/>
              </a:rPr>
              <a:t>adjustment </a:t>
            </a:r>
            <a:r>
              <a:rPr sz="2294" spc="-4" dirty="0">
                <a:solidFill>
                  <a:srgbClr val="A50020"/>
                </a:solidFill>
                <a:latin typeface="Times New Roman"/>
                <a:cs typeface="Times New Roman"/>
              </a:rPr>
              <a:t>factor </a:t>
            </a:r>
            <a:r>
              <a:rPr sz="2294" dirty="0">
                <a:solidFill>
                  <a:srgbClr val="A50020"/>
                </a:solidFill>
                <a:latin typeface="Times New Roman"/>
                <a:cs typeface="Times New Roman"/>
              </a:rPr>
              <a:t>of</a:t>
            </a:r>
            <a:r>
              <a:rPr sz="2294" spc="-35" dirty="0">
                <a:solidFill>
                  <a:srgbClr val="A50020"/>
                </a:solidFill>
                <a:latin typeface="Times New Roman"/>
                <a:cs typeface="Times New Roman"/>
              </a:rPr>
              <a:t> </a:t>
            </a:r>
            <a:r>
              <a:rPr sz="2294" dirty="0">
                <a:solidFill>
                  <a:srgbClr val="A50020"/>
                </a:solidFill>
                <a:latin typeface="Times New Roman"/>
                <a:cs typeface="Times New Roman"/>
              </a:rPr>
              <a:t>1.10.</a:t>
            </a:r>
            <a:endParaRPr sz="2294">
              <a:latin typeface="Times New Roman"/>
              <a:cs typeface="Times New Roman"/>
            </a:endParaRPr>
          </a:p>
          <a:p>
            <a:pPr marL="11206">
              <a:spcBef>
                <a:spcPts val="1385"/>
              </a:spcBef>
            </a:pPr>
            <a:r>
              <a:rPr sz="2294" spc="-4" dirty="0">
                <a:solidFill>
                  <a:srgbClr val="653200"/>
                </a:solidFill>
                <a:latin typeface="Times New Roman"/>
                <a:cs typeface="Times New Roman"/>
              </a:rPr>
              <a:t>What are the unadjusted and adjusted function </a:t>
            </a:r>
            <a:r>
              <a:rPr sz="2294" dirty="0">
                <a:solidFill>
                  <a:srgbClr val="653200"/>
                </a:solidFill>
                <a:latin typeface="Times New Roman"/>
                <a:cs typeface="Times New Roman"/>
              </a:rPr>
              <a:t>point </a:t>
            </a:r>
            <a:r>
              <a:rPr sz="2294" spc="-4" dirty="0">
                <a:solidFill>
                  <a:srgbClr val="653200"/>
                </a:solidFill>
                <a:latin typeface="Times New Roman"/>
                <a:cs typeface="Times New Roman"/>
              </a:rPr>
              <a:t>counts</a:t>
            </a:r>
            <a:r>
              <a:rPr sz="2294" spc="4" dirty="0">
                <a:solidFill>
                  <a:srgbClr val="653200"/>
                </a:solidFill>
                <a:latin typeface="Times New Roman"/>
                <a:cs typeface="Times New Roman"/>
              </a:rPr>
              <a:t> </a:t>
            </a:r>
            <a:r>
              <a:rPr sz="2294" dirty="0">
                <a:solidFill>
                  <a:srgbClr val="653200"/>
                </a:solidFill>
                <a:latin typeface="Times New Roman"/>
                <a:cs typeface="Times New Roman"/>
              </a:rPr>
              <a:t>?</a:t>
            </a:r>
            <a:endParaRPr sz="2294">
              <a:latin typeface="Times New Roman"/>
              <a:cs typeface="Times New Roman"/>
            </a:endParaRPr>
          </a:p>
        </p:txBody>
      </p:sp>
    </p:spTree>
    <p:extLst>
      <p:ext uri="{BB962C8B-B14F-4D97-AF65-F5344CB8AC3E}">
        <p14:creationId xmlns:p14="http://schemas.microsoft.com/office/powerpoint/2010/main" val="32130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16074" y="5117500"/>
            <a:ext cx="321609" cy="337238"/>
          </a:xfrm>
          <a:prstGeom prst="rect">
            <a:avLst/>
          </a:prstGeom>
        </p:spPr>
        <p:txBody>
          <a:bodyPr vert="horz" wrap="square" lIns="0" tIns="11206" rIns="0" bIns="0" rtlCol="0">
            <a:spAutoFit/>
          </a:bodyPr>
          <a:lstStyle/>
          <a:p>
            <a:pPr marL="11206">
              <a:spcBef>
                <a:spcPts val="88"/>
              </a:spcBef>
            </a:pPr>
            <a:r>
              <a:rPr sz="2118" spc="-9" dirty="0">
                <a:solidFill>
                  <a:srgbClr val="A50020"/>
                </a:solidFill>
                <a:latin typeface="Times New Roman"/>
                <a:cs typeface="Times New Roman"/>
              </a:rPr>
              <a:t>F</a:t>
            </a:r>
            <a:r>
              <a:rPr sz="2118" spc="-4" dirty="0">
                <a:solidFill>
                  <a:srgbClr val="A50020"/>
                </a:solidFill>
                <a:latin typeface="Times New Roman"/>
                <a:cs typeface="Times New Roman"/>
              </a:rPr>
              <a:t>P</a:t>
            </a:r>
            <a:endParaRPr sz="2118">
              <a:latin typeface="Times New Roman"/>
              <a:cs typeface="Times New Roman"/>
            </a:endParaRPr>
          </a:p>
        </p:txBody>
      </p:sp>
      <p:sp>
        <p:nvSpPr>
          <p:cNvPr id="3" name="object 3"/>
          <p:cNvSpPr txBox="1"/>
          <p:nvPr/>
        </p:nvSpPr>
        <p:spPr>
          <a:xfrm>
            <a:off x="3022898" y="5069091"/>
            <a:ext cx="2342029" cy="763112"/>
          </a:xfrm>
          <a:prstGeom prst="rect">
            <a:avLst/>
          </a:prstGeom>
        </p:spPr>
        <p:txBody>
          <a:bodyPr vert="horz" wrap="square" lIns="0" tIns="59391" rIns="0" bIns="0" rtlCol="0">
            <a:spAutoFit/>
          </a:bodyPr>
          <a:lstStyle/>
          <a:p>
            <a:pPr marL="11206">
              <a:spcBef>
                <a:spcPts val="468"/>
              </a:spcBef>
            </a:pPr>
            <a:r>
              <a:rPr sz="2118" dirty="0">
                <a:solidFill>
                  <a:srgbClr val="A50020"/>
                </a:solidFill>
                <a:latin typeface="Times New Roman"/>
                <a:cs typeface="Times New Roman"/>
              </a:rPr>
              <a:t>= </a:t>
            </a:r>
            <a:r>
              <a:rPr sz="2118" spc="-4" dirty="0">
                <a:solidFill>
                  <a:srgbClr val="A50020"/>
                </a:solidFill>
                <a:latin typeface="Times New Roman"/>
                <a:cs typeface="Times New Roman"/>
              </a:rPr>
              <a:t>UFP </a:t>
            </a:r>
            <a:r>
              <a:rPr sz="2118" dirty="0">
                <a:solidFill>
                  <a:srgbClr val="A50020"/>
                </a:solidFill>
                <a:latin typeface="Times New Roman"/>
                <a:cs typeface="Times New Roman"/>
              </a:rPr>
              <a:t>x</a:t>
            </a:r>
            <a:r>
              <a:rPr sz="2118" spc="-9" dirty="0">
                <a:solidFill>
                  <a:srgbClr val="A50020"/>
                </a:solidFill>
                <a:latin typeface="Times New Roman"/>
                <a:cs typeface="Times New Roman"/>
              </a:rPr>
              <a:t> </a:t>
            </a:r>
            <a:r>
              <a:rPr sz="2118" spc="-4" dirty="0">
                <a:solidFill>
                  <a:srgbClr val="A50020"/>
                </a:solidFill>
                <a:latin typeface="Times New Roman"/>
                <a:cs typeface="Times New Roman"/>
              </a:rPr>
              <a:t>CAF</a:t>
            </a:r>
            <a:endParaRPr sz="2118">
              <a:latin typeface="Times New Roman"/>
              <a:cs typeface="Times New Roman"/>
            </a:endParaRPr>
          </a:p>
          <a:p>
            <a:pPr marL="11206">
              <a:spcBef>
                <a:spcPts val="379"/>
              </a:spcBef>
            </a:pPr>
            <a:r>
              <a:rPr sz="2118" dirty="0">
                <a:solidFill>
                  <a:srgbClr val="A50020"/>
                </a:solidFill>
                <a:latin typeface="Times New Roman"/>
                <a:cs typeface="Times New Roman"/>
              </a:rPr>
              <a:t>= 452 x 1.10 =</a:t>
            </a:r>
            <a:r>
              <a:rPr sz="2118" spc="-101" dirty="0">
                <a:solidFill>
                  <a:srgbClr val="A50020"/>
                </a:solidFill>
                <a:latin typeface="Times New Roman"/>
                <a:cs typeface="Times New Roman"/>
              </a:rPr>
              <a:t> </a:t>
            </a:r>
            <a:r>
              <a:rPr sz="2118" dirty="0">
                <a:solidFill>
                  <a:srgbClr val="A50020"/>
                </a:solidFill>
                <a:latin typeface="Times New Roman"/>
                <a:cs typeface="Times New Roman"/>
              </a:rPr>
              <a:t>497.2.</a:t>
            </a:r>
            <a:endParaRPr sz="2118">
              <a:latin typeface="Times New Roman"/>
              <a:cs typeface="Times New Roman"/>
            </a:endParaRPr>
          </a:p>
        </p:txBody>
      </p:sp>
      <p:sp>
        <p:nvSpPr>
          <p:cNvPr id="4" name="object 4"/>
          <p:cNvSpPr txBox="1"/>
          <p:nvPr/>
        </p:nvSpPr>
        <p:spPr>
          <a:xfrm>
            <a:off x="2299441" y="1241521"/>
            <a:ext cx="7458075" cy="3876434"/>
          </a:xfrm>
          <a:prstGeom prst="rect">
            <a:avLst/>
          </a:prstGeom>
        </p:spPr>
        <p:txBody>
          <a:bodyPr vert="horz" wrap="square" lIns="0" tIns="200584" rIns="0" bIns="0" rtlCol="0">
            <a:spAutoFit/>
          </a:bodyPr>
          <a:lstStyle/>
          <a:p>
            <a:pPr marL="44826">
              <a:spcBef>
                <a:spcPts val="1579"/>
              </a:spcBef>
            </a:pPr>
            <a:r>
              <a:rPr sz="2471" spc="-4" dirty="0">
                <a:solidFill>
                  <a:srgbClr val="FF0000"/>
                </a:solidFill>
                <a:latin typeface="Times New Roman"/>
                <a:cs typeface="Times New Roman"/>
              </a:rPr>
              <a:t>Solution</a:t>
            </a:r>
            <a:endParaRPr sz="2471">
              <a:latin typeface="Times New Roman"/>
              <a:cs typeface="Times New Roman"/>
            </a:endParaRPr>
          </a:p>
          <a:p>
            <a:pPr marL="44826" marR="38102">
              <a:spcBef>
                <a:spcPts val="1496"/>
              </a:spcBef>
            </a:pPr>
            <a:r>
              <a:rPr sz="2471" spc="-4" dirty="0">
                <a:latin typeface="Times New Roman"/>
                <a:cs typeface="Times New Roman"/>
              </a:rPr>
              <a:t>Unadjusted function </a:t>
            </a:r>
            <a:r>
              <a:rPr sz="2471" dirty="0">
                <a:latin typeface="Times New Roman"/>
                <a:cs typeface="Times New Roman"/>
              </a:rPr>
              <a:t>point </a:t>
            </a:r>
            <a:r>
              <a:rPr sz="2471" spc="-4" dirty="0">
                <a:latin typeface="Times New Roman"/>
                <a:cs typeface="Times New Roman"/>
              </a:rPr>
              <a:t>counts </a:t>
            </a:r>
            <a:r>
              <a:rPr sz="2471" spc="-13" dirty="0">
                <a:latin typeface="Times New Roman"/>
                <a:cs typeface="Times New Roman"/>
              </a:rPr>
              <a:t>may </a:t>
            </a:r>
            <a:r>
              <a:rPr sz="2471" spc="4" dirty="0">
                <a:latin typeface="Times New Roman"/>
                <a:cs typeface="Times New Roman"/>
              </a:rPr>
              <a:t>be </a:t>
            </a:r>
            <a:r>
              <a:rPr sz="2471" spc="-9" dirty="0">
                <a:latin typeface="Times New Roman"/>
                <a:cs typeface="Times New Roman"/>
              </a:rPr>
              <a:t>calculated </a:t>
            </a:r>
            <a:r>
              <a:rPr sz="2471" dirty="0">
                <a:latin typeface="Times New Roman"/>
                <a:cs typeface="Times New Roman"/>
              </a:rPr>
              <a:t>using  </a:t>
            </a:r>
            <a:r>
              <a:rPr sz="2471" spc="-4" dirty="0">
                <a:latin typeface="Times New Roman"/>
                <a:cs typeface="Times New Roman"/>
              </a:rPr>
              <a:t>as:</a:t>
            </a:r>
            <a:endParaRPr sz="2471">
              <a:latin typeface="Times New Roman"/>
              <a:cs typeface="Times New Roman"/>
            </a:endParaRPr>
          </a:p>
          <a:p>
            <a:pPr marL="2150524">
              <a:lnSpc>
                <a:spcPts val="1099"/>
              </a:lnSpc>
              <a:tabLst>
                <a:tab pos="2661539" algn="l"/>
              </a:tabLst>
            </a:pPr>
            <a:r>
              <a:rPr sz="1941" spc="4" dirty="0">
                <a:latin typeface="Times New Roman"/>
                <a:cs typeface="Times New Roman"/>
              </a:rPr>
              <a:t>5	3</a:t>
            </a:r>
            <a:endParaRPr sz="1941">
              <a:latin typeface="Times New Roman"/>
              <a:cs typeface="Times New Roman"/>
            </a:endParaRPr>
          </a:p>
          <a:p>
            <a:pPr marL="727861">
              <a:lnSpc>
                <a:spcPts val="5025"/>
              </a:lnSpc>
            </a:pPr>
            <a:r>
              <a:rPr sz="3353" i="1" spc="-9" dirty="0">
                <a:latin typeface="Times New Roman"/>
                <a:cs typeface="Times New Roman"/>
              </a:rPr>
              <a:t>UFP </a:t>
            </a:r>
            <a:r>
              <a:rPr sz="3353" spc="-4" dirty="0">
                <a:latin typeface="Symbol"/>
                <a:cs typeface="Symbol"/>
              </a:rPr>
              <a:t></a:t>
            </a:r>
            <a:r>
              <a:rPr sz="3353" spc="-4" dirty="0">
                <a:latin typeface="Times New Roman"/>
                <a:cs typeface="Times New Roman"/>
              </a:rPr>
              <a:t> </a:t>
            </a:r>
            <a:r>
              <a:rPr sz="7545" spc="199" baseline="-8771" dirty="0">
                <a:latin typeface="Verdana"/>
                <a:cs typeface="Verdana"/>
              </a:rPr>
              <a:t>∑∑</a:t>
            </a:r>
            <a:r>
              <a:rPr sz="7545" spc="-2382" baseline="-8771" dirty="0">
                <a:latin typeface="Verdana"/>
                <a:cs typeface="Verdana"/>
              </a:rPr>
              <a:t> </a:t>
            </a:r>
            <a:r>
              <a:rPr sz="3353" i="1" spc="53" dirty="0">
                <a:latin typeface="Times New Roman"/>
                <a:cs typeface="Times New Roman"/>
              </a:rPr>
              <a:t>Z</a:t>
            </a:r>
            <a:r>
              <a:rPr sz="2912" i="1" spc="79" baseline="-23989" dirty="0">
                <a:latin typeface="Times New Roman"/>
                <a:cs typeface="Times New Roman"/>
              </a:rPr>
              <a:t>ij </a:t>
            </a:r>
            <a:r>
              <a:rPr sz="3353" i="1" spc="-57" dirty="0">
                <a:latin typeface="Times New Roman"/>
                <a:cs typeface="Times New Roman"/>
              </a:rPr>
              <a:t>w</a:t>
            </a:r>
            <a:r>
              <a:rPr sz="2912" i="1" spc="-86" baseline="-23989" dirty="0">
                <a:latin typeface="Times New Roman"/>
                <a:cs typeface="Times New Roman"/>
              </a:rPr>
              <a:t>ij</a:t>
            </a:r>
            <a:endParaRPr sz="2912" baseline="-23989">
              <a:latin typeface="Times New Roman"/>
              <a:cs typeface="Times New Roman"/>
            </a:endParaRPr>
          </a:p>
          <a:p>
            <a:pPr marL="2053587">
              <a:spcBef>
                <a:spcPts val="247"/>
              </a:spcBef>
              <a:tabLst>
                <a:tab pos="2536587" algn="l"/>
              </a:tabLst>
            </a:pPr>
            <a:r>
              <a:rPr sz="1941" i="1" spc="18" dirty="0">
                <a:latin typeface="Times New Roman"/>
                <a:cs typeface="Times New Roman"/>
              </a:rPr>
              <a:t>i</a:t>
            </a:r>
            <a:r>
              <a:rPr sz="1941" spc="18" dirty="0">
                <a:latin typeface="Symbol"/>
                <a:cs typeface="Symbol"/>
              </a:rPr>
              <a:t></a:t>
            </a:r>
            <a:r>
              <a:rPr sz="1941" spc="18" dirty="0">
                <a:latin typeface="Times New Roman"/>
                <a:cs typeface="Times New Roman"/>
              </a:rPr>
              <a:t>1	</a:t>
            </a:r>
            <a:r>
              <a:rPr sz="1941" i="1" spc="4" dirty="0">
                <a:latin typeface="Times New Roman"/>
                <a:cs typeface="Times New Roman"/>
              </a:rPr>
              <a:t>J</a:t>
            </a:r>
            <a:r>
              <a:rPr sz="1941" i="1" spc="-132" dirty="0">
                <a:latin typeface="Times New Roman"/>
                <a:cs typeface="Times New Roman"/>
              </a:rPr>
              <a:t> </a:t>
            </a:r>
            <a:r>
              <a:rPr sz="1941" spc="-53" dirty="0">
                <a:latin typeface="Symbol"/>
                <a:cs typeface="Symbol"/>
              </a:rPr>
              <a:t></a:t>
            </a:r>
            <a:r>
              <a:rPr sz="1941" spc="-53" dirty="0">
                <a:latin typeface="Times New Roman"/>
                <a:cs typeface="Times New Roman"/>
              </a:rPr>
              <a:t>1</a:t>
            </a:r>
            <a:endParaRPr sz="1941">
              <a:latin typeface="Times New Roman"/>
              <a:cs typeface="Times New Roman"/>
            </a:endParaRPr>
          </a:p>
          <a:p>
            <a:pPr marL="734585">
              <a:spcBef>
                <a:spcPts val="1169"/>
              </a:spcBef>
            </a:pPr>
            <a:r>
              <a:rPr sz="2118" dirty="0">
                <a:solidFill>
                  <a:srgbClr val="A50020"/>
                </a:solidFill>
                <a:latin typeface="Times New Roman"/>
                <a:cs typeface="Times New Roman"/>
              </a:rPr>
              <a:t>= 10 x 3 + </a:t>
            </a:r>
            <a:r>
              <a:rPr sz="2118" spc="-9" dirty="0">
                <a:solidFill>
                  <a:srgbClr val="A50020"/>
                </a:solidFill>
                <a:latin typeface="Times New Roman"/>
                <a:cs typeface="Times New Roman"/>
              </a:rPr>
              <a:t>12 </a:t>
            </a:r>
            <a:r>
              <a:rPr sz="2118" dirty="0">
                <a:solidFill>
                  <a:srgbClr val="A50020"/>
                </a:solidFill>
                <a:latin typeface="Times New Roman"/>
                <a:cs typeface="Times New Roman"/>
              </a:rPr>
              <a:t>x 7 + 20 x 7 + 15 + 10 + 12 x</a:t>
            </a:r>
            <a:r>
              <a:rPr sz="2118" spc="-53" dirty="0">
                <a:solidFill>
                  <a:srgbClr val="A50020"/>
                </a:solidFill>
                <a:latin typeface="Times New Roman"/>
                <a:cs typeface="Times New Roman"/>
              </a:rPr>
              <a:t> </a:t>
            </a:r>
            <a:r>
              <a:rPr sz="2118" dirty="0">
                <a:solidFill>
                  <a:srgbClr val="A50020"/>
                </a:solidFill>
                <a:latin typeface="Times New Roman"/>
                <a:cs typeface="Times New Roman"/>
              </a:rPr>
              <a:t>4</a:t>
            </a:r>
            <a:endParaRPr sz="2118">
              <a:latin typeface="Times New Roman"/>
              <a:cs typeface="Times New Roman"/>
            </a:endParaRPr>
          </a:p>
          <a:p>
            <a:pPr marL="734585">
              <a:spcBef>
                <a:spcPts val="383"/>
              </a:spcBef>
            </a:pPr>
            <a:r>
              <a:rPr sz="2118" dirty="0">
                <a:solidFill>
                  <a:srgbClr val="A50020"/>
                </a:solidFill>
                <a:latin typeface="Times New Roman"/>
                <a:cs typeface="Times New Roman"/>
              </a:rPr>
              <a:t>= 30 + 84 </a:t>
            </a:r>
            <a:r>
              <a:rPr sz="2118" spc="-4" dirty="0">
                <a:solidFill>
                  <a:srgbClr val="A50020"/>
                </a:solidFill>
                <a:latin typeface="Times New Roman"/>
                <a:cs typeface="Times New Roman"/>
              </a:rPr>
              <a:t>+140 </a:t>
            </a:r>
            <a:r>
              <a:rPr sz="2118" dirty="0">
                <a:solidFill>
                  <a:srgbClr val="A50020"/>
                </a:solidFill>
                <a:latin typeface="Times New Roman"/>
                <a:cs typeface="Times New Roman"/>
              </a:rPr>
              <a:t>+ 150 +</a:t>
            </a:r>
            <a:r>
              <a:rPr sz="2118" spc="-31" dirty="0">
                <a:solidFill>
                  <a:srgbClr val="A50020"/>
                </a:solidFill>
                <a:latin typeface="Times New Roman"/>
                <a:cs typeface="Times New Roman"/>
              </a:rPr>
              <a:t> </a:t>
            </a:r>
            <a:r>
              <a:rPr sz="2118" dirty="0">
                <a:solidFill>
                  <a:srgbClr val="A50020"/>
                </a:solidFill>
                <a:latin typeface="Times New Roman"/>
                <a:cs typeface="Times New Roman"/>
              </a:rPr>
              <a:t>48</a:t>
            </a:r>
            <a:endParaRPr sz="2118">
              <a:latin typeface="Times New Roman"/>
              <a:cs typeface="Times New Roman"/>
            </a:endParaRPr>
          </a:p>
          <a:p>
            <a:pPr marL="734585">
              <a:spcBef>
                <a:spcPts val="379"/>
              </a:spcBef>
            </a:pPr>
            <a:r>
              <a:rPr sz="2118" dirty="0">
                <a:solidFill>
                  <a:srgbClr val="A50020"/>
                </a:solidFill>
                <a:latin typeface="Times New Roman"/>
                <a:cs typeface="Times New Roman"/>
              </a:rPr>
              <a:t>=</a:t>
            </a:r>
            <a:r>
              <a:rPr sz="2118" spc="-4" dirty="0">
                <a:solidFill>
                  <a:srgbClr val="A50020"/>
                </a:solidFill>
                <a:latin typeface="Times New Roman"/>
                <a:cs typeface="Times New Roman"/>
              </a:rPr>
              <a:t> </a:t>
            </a:r>
            <a:r>
              <a:rPr sz="2118" dirty="0">
                <a:solidFill>
                  <a:srgbClr val="A50020"/>
                </a:solidFill>
                <a:latin typeface="Times New Roman"/>
                <a:cs typeface="Times New Roman"/>
              </a:rPr>
              <a:t>452</a:t>
            </a:r>
            <a:endParaRPr sz="2118">
              <a:latin typeface="Times New Roman"/>
              <a:cs typeface="Times New Roman"/>
            </a:endParaRPr>
          </a:p>
        </p:txBody>
      </p:sp>
      <p:sp>
        <p:nvSpPr>
          <p:cNvPr id="5" name="object 5"/>
          <p:cNvSpPr txBox="1">
            <a:spLocks noGrp="1"/>
          </p:cNvSpPr>
          <p:nvPr>
            <p:ph type="title"/>
          </p:nvPr>
        </p:nvSpPr>
        <p:spPr>
          <a:xfrm>
            <a:off x="3781306" y="-27618"/>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263582"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519718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291814"/>
            <a:ext cx="5358653" cy="4853490"/>
          </a:xfrm>
          <a:prstGeom prst="rect">
            <a:avLst/>
          </a:prstGeom>
        </p:spPr>
        <p:txBody>
          <a:bodyPr vert="horz" wrap="square" lIns="0" tIns="73959" rIns="0" bIns="0" rtlCol="0">
            <a:spAutoFit/>
          </a:bodyPr>
          <a:lstStyle/>
          <a:p>
            <a:pPr marL="11206">
              <a:spcBef>
                <a:spcPts val="582"/>
              </a:spcBef>
            </a:pPr>
            <a:r>
              <a:rPr sz="2118" u="heavy" spc="-4" dirty="0">
                <a:uFill>
                  <a:solidFill>
                    <a:srgbClr val="000000"/>
                  </a:solidFill>
                </a:uFill>
                <a:latin typeface="Times New Roman"/>
                <a:cs typeface="Times New Roman"/>
              </a:rPr>
              <a:t>Example: 4.3</a:t>
            </a:r>
            <a:endParaRPr sz="2118">
              <a:latin typeface="Times New Roman"/>
              <a:cs typeface="Times New Roman"/>
            </a:endParaRPr>
          </a:p>
          <a:p>
            <a:pPr marL="11206">
              <a:spcBef>
                <a:spcPts val="499"/>
              </a:spcBef>
            </a:pPr>
            <a:r>
              <a:rPr sz="2118" spc="-4" dirty="0">
                <a:latin typeface="Times New Roman"/>
                <a:cs typeface="Times New Roman"/>
              </a:rPr>
              <a:t>Consider </a:t>
            </a:r>
            <a:r>
              <a:rPr sz="2118" dirty="0">
                <a:latin typeface="Times New Roman"/>
                <a:cs typeface="Times New Roman"/>
              </a:rPr>
              <a:t>a </a:t>
            </a:r>
            <a:r>
              <a:rPr sz="2118" spc="-4" dirty="0">
                <a:latin typeface="Times New Roman"/>
                <a:cs typeface="Times New Roman"/>
              </a:rPr>
              <a:t>project with the following</a:t>
            </a:r>
            <a:r>
              <a:rPr sz="2118" dirty="0">
                <a:latin typeface="Times New Roman"/>
                <a:cs typeface="Times New Roman"/>
              </a:rPr>
              <a:t> </a:t>
            </a:r>
            <a:r>
              <a:rPr sz="2118" spc="-4" dirty="0">
                <a:latin typeface="Times New Roman"/>
                <a:cs typeface="Times New Roman"/>
              </a:rPr>
              <a:t>parameters.</a:t>
            </a:r>
            <a:endParaRPr sz="2118">
              <a:latin typeface="Times New Roman"/>
              <a:cs typeface="Times New Roman"/>
            </a:endParaRPr>
          </a:p>
          <a:p>
            <a:pPr marL="818073" indent="-479077">
              <a:spcBef>
                <a:spcPts val="507"/>
              </a:spcBef>
              <a:buAutoNum type="romanLcParenBoth"/>
              <a:tabLst>
                <a:tab pos="817513" algn="l"/>
                <a:tab pos="818073" algn="l"/>
              </a:tabLst>
            </a:pPr>
            <a:r>
              <a:rPr sz="2118" spc="-4" dirty="0">
                <a:latin typeface="Times New Roman"/>
                <a:cs typeface="Times New Roman"/>
              </a:rPr>
              <a:t>External Inputs:</a:t>
            </a:r>
            <a:endParaRPr sz="2118">
              <a:latin typeface="Times New Roman"/>
              <a:cs typeface="Times New Roman"/>
            </a:endParaRPr>
          </a:p>
          <a:p>
            <a:pPr marL="818073" marR="1213101" lvl="1">
              <a:lnSpc>
                <a:spcPts val="2797"/>
              </a:lnSpc>
              <a:spcBef>
                <a:spcPts val="124"/>
              </a:spcBef>
              <a:buAutoNum type="alphaLcParenBoth"/>
              <a:tabLst>
                <a:tab pos="1146423" algn="l"/>
              </a:tabLst>
            </a:pPr>
            <a:r>
              <a:rPr sz="2118" dirty="0">
                <a:solidFill>
                  <a:srgbClr val="653200"/>
                </a:solidFill>
                <a:latin typeface="Times New Roman"/>
                <a:cs typeface="Times New Roman"/>
              </a:rPr>
              <a:t>10 </a:t>
            </a:r>
            <a:r>
              <a:rPr sz="2118" spc="-4" dirty="0">
                <a:solidFill>
                  <a:srgbClr val="653200"/>
                </a:solidFill>
                <a:latin typeface="Times New Roman"/>
                <a:cs typeface="Times New Roman"/>
              </a:rPr>
              <a:t>with </a:t>
            </a:r>
            <a:r>
              <a:rPr sz="2118" dirty="0">
                <a:solidFill>
                  <a:srgbClr val="653200"/>
                </a:solidFill>
                <a:latin typeface="Times New Roman"/>
                <a:cs typeface="Times New Roman"/>
              </a:rPr>
              <a:t>low </a:t>
            </a:r>
            <a:r>
              <a:rPr sz="2118" spc="-4" dirty="0">
                <a:solidFill>
                  <a:srgbClr val="653200"/>
                </a:solidFill>
                <a:latin typeface="Times New Roman"/>
                <a:cs typeface="Times New Roman"/>
              </a:rPr>
              <a:t>complexity </a:t>
            </a:r>
            <a:r>
              <a:rPr sz="2118" spc="-4" dirty="0">
                <a:solidFill>
                  <a:srgbClr val="CC6500"/>
                </a:solidFill>
                <a:latin typeface="Times New Roman"/>
                <a:cs typeface="Times New Roman"/>
              </a:rPr>
              <a:t> </a:t>
            </a:r>
            <a:r>
              <a:rPr sz="2118" spc="18" dirty="0">
                <a:solidFill>
                  <a:srgbClr val="CC6500"/>
                </a:solidFill>
                <a:latin typeface="Times New Roman"/>
                <a:cs typeface="Times New Roman"/>
              </a:rPr>
              <a:t>(b)15 </a:t>
            </a:r>
            <a:r>
              <a:rPr sz="2118" spc="-4" dirty="0">
                <a:solidFill>
                  <a:srgbClr val="CC6500"/>
                </a:solidFill>
                <a:latin typeface="Times New Roman"/>
                <a:cs typeface="Times New Roman"/>
              </a:rPr>
              <a:t>with average</a:t>
            </a:r>
            <a:r>
              <a:rPr sz="2118" spc="-53" dirty="0">
                <a:solidFill>
                  <a:srgbClr val="CC6500"/>
                </a:solidFill>
                <a:latin typeface="Times New Roman"/>
                <a:cs typeface="Times New Roman"/>
              </a:rPr>
              <a:t> </a:t>
            </a:r>
            <a:r>
              <a:rPr sz="2118" spc="-4" dirty="0">
                <a:solidFill>
                  <a:srgbClr val="CC6500"/>
                </a:solidFill>
                <a:latin typeface="Times New Roman"/>
                <a:cs typeface="Times New Roman"/>
              </a:rPr>
              <a:t>complexity</a:t>
            </a:r>
            <a:endParaRPr sz="2118">
              <a:latin typeface="Times New Roman"/>
              <a:cs typeface="Times New Roman"/>
            </a:endParaRPr>
          </a:p>
          <a:p>
            <a:pPr marL="818073">
              <a:spcBef>
                <a:spcPts val="119"/>
              </a:spcBef>
            </a:pPr>
            <a:r>
              <a:rPr sz="2118" dirty="0">
                <a:solidFill>
                  <a:srgbClr val="326500"/>
                </a:solidFill>
                <a:latin typeface="Times New Roman"/>
                <a:cs typeface="Times New Roman"/>
              </a:rPr>
              <a:t>(c) 17 </a:t>
            </a:r>
            <a:r>
              <a:rPr sz="2118" spc="-4" dirty="0">
                <a:solidFill>
                  <a:srgbClr val="326500"/>
                </a:solidFill>
                <a:latin typeface="Times New Roman"/>
                <a:cs typeface="Times New Roman"/>
              </a:rPr>
              <a:t>with high</a:t>
            </a:r>
            <a:r>
              <a:rPr sz="2118" spc="-322" dirty="0">
                <a:solidFill>
                  <a:srgbClr val="326500"/>
                </a:solidFill>
                <a:latin typeface="Times New Roman"/>
                <a:cs typeface="Times New Roman"/>
              </a:rPr>
              <a:t> </a:t>
            </a:r>
            <a:r>
              <a:rPr sz="2118" spc="-4" dirty="0">
                <a:solidFill>
                  <a:srgbClr val="326500"/>
                </a:solidFill>
                <a:latin typeface="Times New Roman"/>
                <a:cs typeface="Times New Roman"/>
              </a:rPr>
              <a:t>complexity</a:t>
            </a:r>
            <a:endParaRPr sz="2118">
              <a:latin typeface="Times New Roman"/>
              <a:cs typeface="Times New Roman"/>
            </a:endParaRPr>
          </a:p>
          <a:p>
            <a:pPr marL="818073" indent="-479077">
              <a:spcBef>
                <a:spcPts val="499"/>
              </a:spcBef>
              <a:buAutoNum type="romanLcParenBoth" startAt="2"/>
              <a:tabLst>
                <a:tab pos="817513" algn="l"/>
                <a:tab pos="818073" algn="l"/>
              </a:tabLst>
            </a:pPr>
            <a:r>
              <a:rPr sz="2118" spc="-4" dirty="0">
                <a:latin typeface="Times New Roman"/>
                <a:cs typeface="Times New Roman"/>
              </a:rPr>
              <a:t>External Outputs:</a:t>
            </a:r>
            <a:endParaRPr sz="2118">
              <a:latin typeface="Times New Roman"/>
              <a:cs typeface="Times New Roman"/>
            </a:endParaRPr>
          </a:p>
          <a:p>
            <a:pPr marL="818073" marR="1570588" lvl="1">
              <a:lnSpc>
                <a:spcPct val="109600"/>
              </a:lnSpc>
              <a:spcBef>
                <a:spcPts val="9"/>
              </a:spcBef>
              <a:buAutoNum type="alphaLcParenBoth"/>
              <a:tabLst>
                <a:tab pos="1146423" algn="l"/>
              </a:tabLst>
            </a:pPr>
            <a:r>
              <a:rPr sz="2118" dirty="0">
                <a:solidFill>
                  <a:srgbClr val="653200"/>
                </a:solidFill>
                <a:latin typeface="Times New Roman"/>
                <a:cs typeface="Times New Roman"/>
              </a:rPr>
              <a:t>6 </a:t>
            </a:r>
            <a:r>
              <a:rPr sz="2118" spc="-4" dirty="0">
                <a:solidFill>
                  <a:srgbClr val="653200"/>
                </a:solidFill>
                <a:latin typeface="Times New Roman"/>
                <a:cs typeface="Times New Roman"/>
              </a:rPr>
              <a:t>with </a:t>
            </a:r>
            <a:r>
              <a:rPr sz="2118" dirty="0">
                <a:solidFill>
                  <a:srgbClr val="653200"/>
                </a:solidFill>
                <a:latin typeface="Times New Roman"/>
                <a:cs typeface="Times New Roman"/>
              </a:rPr>
              <a:t>low </a:t>
            </a:r>
            <a:r>
              <a:rPr sz="2118" spc="-4" dirty="0">
                <a:solidFill>
                  <a:srgbClr val="653200"/>
                </a:solidFill>
                <a:latin typeface="Times New Roman"/>
                <a:cs typeface="Times New Roman"/>
              </a:rPr>
              <a:t>complexity </a:t>
            </a:r>
            <a:r>
              <a:rPr sz="2118" spc="-4" dirty="0">
                <a:solidFill>
                  <a:srgbClr val="CC6500"/>
                </a:solidFill>
                <a:latin typeface="Times New Roman"/>
                <a:cs typeface="Times New Roman"/>
              </a:rPr>
              <a:t> </a:t>
            </a:r>
            <a:r>
              <a:rPr sz="2118" spc="18" dirty="0">
                <a:solidFill>
                  <a:srgbClr val="CC6500"/>
                </a:solidFill>
                <a:latin typeface="Times New Roman"/>
                <a:cs typeface="Times New Roman"/>
              </a:rPr>
              <a:t>(b)13 </a:t>
            </a:r>
            <a:r>
              <a:rPr sz="2118" spc="-4" dirty="0">
                <a:solidFill>
                  <a:srgbClr val="CC6500"/>
                </a:solidFill>
                <a:latin typeface="Times New Roman"/>
                <a:cs typeface="Times New Roman"/>
              </a:rPr>
              <a:t>with high</a:t>
            </a:r>
            <a:r>
              <a:rPr sz="2118" spc="-62" dirty="0">
                <a:solidFill>
                  <a:srgbClr val="CC6500"/>
                </a:solidFill>
                <a:latin typeface="Times New Roman"/>
                <a:cs typeface="Times New Roman"/>
              </a:rPr>
              <a:t> </a:t>
            </a:r>
            <a:r>
              <a:rPr sz="2118" spc="-4" dirty="0">
                <a:solidFill>
                  <a:srgbClr val="CC6500"/>
                </a:solidFill>
                <a:latin typeface="Times New Roman"/>
                <a:cs typeface="Times New Roman"/>
              </a:rPr>
              <a:t>complexity</a:t>
            </a:r>
            <a:endParaRPr sz="2118">
              <a:latin typeface="Times New Roman"/>
              <a:cs typeface="Times New Roman"/>
            </a:endParaRPr>
          </a:p>
          <a:p>
            <a:pPr marL="818073" indent="-479077">
              <a:spcBef>
                <a:spcPts val="507"/>
              </a:spcBef>
              <a:buAutoNum type="romanLcParenBoth" startAt="2"/>
              <a:tabLst>
                <a:tab pos="818073" algn="l"/>
              </a:tabLst>
            </a:pPr>
            <a:r>
              <a:rPr sz="2118" spc="-4" dirty="0">
                <a:latin typeface="Times New Roman"/>
                <a:cs typeface="Times New Roman"/>
              </a:rPr>
              <a:t>External Inquiries:</a:t>
            </a:r>
            <a:endParaRPr sz="2118">
              <a:latin typeface="Times New Roman"/>
              <a:cs typeface="Times New Roman"/>
            </a:endParaRPr>
          </a:p>
          <a:p>
            <a:pPr marL="1185085" lvl="1" indent="-367572">
              <a:spcBef>
                <a:spcPts val="499"/>
              </a:spcBef>
              <a:buAutoNum type="alphaLcParenBoth"/>
              <a:tabLst>
                <a:tab pos="1185646" algn="l"/>
              </a:tabLst>
            </a:pPr>
            <a:r>
              <a:rPr sz="2118" dirty="0">
                <a:solidFill>
                  <a:srgbClr val="326500"/>
                </a:solidFill>
                <a:latin typeface="Times New Roman"/>
                <a:cs typeface="Times New Roman"/>
              </a:rPr>
              <a:t>3 </a:t>
            </a:r>
            <a:r>
              <a:rPr sz="2118" spc="-4" dirty="0">
                <a:solidFill>
                  <a:srgbClr val="326500"/>
                </a:solidFill>
                <a:latin typeface="Times New Roman"/>
                <a:cs typeface="Times New Roman"/>
              </a:rPr>
              <a:t>with </a:t>
            </a:r>
            <a:r>
              <a:rPr sz="2118" dirty="0">
                <a:solidFill>
                  <a:srgbClr val="326500"/>
                </a:solidFill>
                <a:latin typeface="Times New Roman"/>
                <a:cs typeface="Times New Roman"/>
              </a:rPr>
              <a:t>low</a:t>
            </a:r>
            <a:r>
              <a:rPr sz="2118" spc="-35" dirty="0">
                <a:solidFill>
                  <a:srgbClr val="326500"/>
                </a:solidFill>
                <a:latin typeface="Times New Roman"/>
                <a:cs typeface="Times New Roman"/>
              </a:rPr>
              <a:t> </a:t>
            </a:r>
            <a:r>
              <a:rPr sz="2118" spc="-4" dirty="0">
                <a:solidFill>
                  <a:srgbClr val="326500"/>
                </a:solidFill>
                <a:latin typeface="Times New Roman"/>
                <a:cs typeface="Times New Roman"/>
              </a:rPr>
              <a:t>complexity</a:t>
            </a:r>
            <a:endParaRPr sz="2118">
              <a:latin typeface="Times New Roman"/>
              <a:cs typeface="Times New Roman"/>
            </a:endParaRPr>
          </a:p>
          <a:p>
            <a:pPr marL="1199654" lvl="1" indent="-382141">
              <a:spcBef>
                <a:spcPts val="256"/>
              </a:spcBef>
              <a:buAutoNum type="alphaLcParenBoth"/>
              <a:tabLst>
                <a:tab pos="1200214" algn="l"/>
              </a:tabLst>
            </a:pPr>
            <a:r>
              <a:rPr sz="2118" dirty="0">
                <a:solidFill>
                  <a:srgbClr val="CC6500"/>
                </a:solidFill>
                <a:latin typeface="Times New Roman"/>
                <a:cs typeface="Times New Roman"/>
              </a:rPr>
              <a:t>4 </a:t>
            </a:r>
            <a:r>
              <a:rPr sz="2118" spc="-4" dirty="0">
                <a:solidFill>
                  <a:srgbClr val="CC6500"/>
                </a:solidFill>
                <a:latin typeface="Times New Roman"/>
                <a:cs typeface="Times New Roman"/>
              </a:rPr>
              <a:t>with average</a:t>
            </a:r>
            <a:r>
              <a:rPr sz="2118" spc="-18" dirty="0">
                <a:solidFill>
                  <a:srgbClr val="CC6500"/>
                </a:solidFill>
                <a:latin typeface="Times New Roman"/>
                <a:cs typeface="Times New Roman"/>
              </a:rPr>
              <a:t> </a:t>
            </a:r>
            <a:r>
              <a:rPr sz="2118" spc="-4" dirty="0">
                <a:solidFill>
                  <a:srgbClr val="CC6500"/>
                </a:solidFill>
                <a:latin typeface="Times New Roman"/>
                <a:cs typeface="Times New Roman"/>
              </a:rPr>
              <a:t>complexity</a:t>
            </a:r>
            <a:endParaRPr sz="2118">
              <a:latin typeface="Times New Roman"/>
              <a:cs typeface="Times New Roman"/>
            </a:endParaRPr>
          </a:p>
          <a:p>
            <a:pPr marL="1185085" lvl="1" indent="-367572">
              <a:spcBef>
                <a:spcPts val="243"/>
              </a:spcBef>
              <a:buAutoNum type="alphaLcParenBoth"/>
              <a:tabLst>
                <a:tab pos="1185646" algn="l"/>
                <a:tab pos="1454041" algn="l"/>
              </a:tabLst>
            </a:pPr>
            <a:r>
              <a:rPr sz="2118" dirty="0">
                <a:solidFill>
                  <a:srgbClr val="653200"/>
                </a:solidFill>
                <a:latin typeface="Times New Roman"/>
                <a:cs typeface="Times New Roman"/>
              </a:rPr>
              <a:t>2	</a:t>
            </a:r>
            <a:r>
              <a:rPr sz="2118" spc="-4" dirty="0">
                <a:solidFill>
                  <a:srgbClr val="653200"/>
                </a:solidFill>
                <a:latin typeface="Times New Roman"/>
                <a:cs typeface="Times New Roman"/>
              </a:rPr>
              <a:t>high complexity</a:t>
            </a:r>
            <a:endParaRPr sz="2118">
              <a:latin typeface="Times New Roman"/>
              <a:cs typeface="Times New Roman"/>
            </a:endParaRPr>
          </a:p>
        </p:txBody>
      </p:sp>
      <p:sp>
        <p:nvSpPr>
          <p:cNvPr id="3" name="object 3"/>
          <p:cNvSpPr txBox="1">
            <a:spLocks noGrp="1"/>
          </p:cNvSpPr>
          <p:nvPr>
            <p:ph type="title"/>
          </p:nvPr>
        </p:nvSpPr>
        <p:spPr>
          <a:xfrm>
            <a:off x="1449977" y="524744"/>
            <a:ext cx="675821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375633"/>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0617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398059" y="1610845"/>
            <a:ext cx="9278471" cy="4870399"/>
          </a:xfrm>
          <a:prstGeom prst="rect">
            <a:avLst/>
          </a:prstGeom>
        </p:spPr>
        <p:txBody>
          <a:bodyPr vert="horz" wrap="square" lIns="0" tIns="43143" rIns="0" bIns="0" rtlCol="0">
            <a:spAutoFit/>
          </a:bodyPr>
          <a:lstStyle/>
          <a:p>
            <a:pPr marL="818073" indent="-479077">
              <a:lnSpc>
                <a:spcPct val="100000"/>
              </a:lnSpc>
              <a:spcBef>
                <a:spcPts val="340"/>
              </a:spcBef>
              <a:buAutoNum type="romanLcParenBoth" startAt="4"/>
              <a:tabLst>
                <a:tab pos="818073" algn="l"/>
              </a:tabLst>
            </a:pPr>
            <a:r>
              <a:rPr sz="2118" spc="-4" dirty="0">
                <a:solidFill>
                  <a:srgbClr val="000000"/>
                </a:solidFill>
                <a:latin typeface="Times New Roman"/>
                <a:cs typeface="Times New Roman"/>
              </a:rPr>
              <a:t>Internal logical</a:t>
            </a:r>
            <a:r>
              <a:rPr sz="2118" spc="-9" dirty="0">
                <a:solidFill>
                  <a:srgbClr val="000000"/>
                </a:solidFill>
                <a:latin typeface="Times New Roman"/>
                <a:cs typeface="Times New Roman"/>
              </a:rPr>
              <a:t> </a:t>
            </a:r>
            <a:r>
              <a:rPr sz="2118" spc="-4" dirty="0">
                <a:solidFill>
                  <a:srgbClr val="000000"/>
                </a:solidFill>
                <a:latin typeface="Times New Roman"/>
                <a:cs typeface="Times New Roman"/>
              </a:rPr>
              <a:t>files:</a:t>
            </a:r>
            <a:endParaRPr sz="2118" dirty="0">
              <a:latin typeface="Times New Roman"/>
              <a:cs typeface="Times New Roman"/>
            </a:endParaRPr>
          </a:p>
          <a:p>
            <a:pPr marL="818073" marR="3516033" lvl="1">
              <a:lnSpc>
                <a:spcPct val="109600"/>
              </a:lnSpc>
              <a:spcBef>
                <a:spcPts val="13"/>
              </a:spcBef>
              <a:buAutoNum type="alphaLcParenBoth"/>
              <a:tabLst>
                <a:tab pos="1146423" algn="l"/>
              </a:tabLst>
            </a:pPr>
            <a:r>
              <a:rPr sz="2118" dirty="0">
                <a:solidFill>
                  <a:srgbClr val="653200"/>
                </a:solidFill>
                <a:latin typeface="Times New Roman"/>
                <a:cs typeface="Times New Roman"/>
              </a:rPr>
              <a:t>2 </a:t>
            </a:r>
            <a:r>
              <a:rPr sz="2118" spc="-4" dirty="0">
                <a:solidFill>
                  <a:srgbClr val="653200"/>
                </a:solidFill>
                <a:latin typeface="Times New Roman"/>
                <a:cs typeface="Times New Roman"/>
              </a:rPr>
              <a:t>with average</a:t>
            </a:r>
            <a:r>
              <a:rPr sz="2118" spc="-62" dirty="0">
                <a:solidFill>
                  <a:srgbClr val="653200"/>
                </a:solidFill>
                <a:latin typeface="Times New Roman"/>
                <a:cs typeface="Times New Roman"/>
              </a:rPr>
              <a:t> </a:t>
            </a:r>
            <a:r>
              <a:rPr sz="2118" spc="-4" dirty="0">
                <a:solidFill>
                  <a:srgbClr val="653200"/>
                </a:solidFill>
                <a:latin typeface="Times New Roman"/>
                <a:cs typeface="Times New Roman"/>
              </a:rPr>
              <a:t>complexity </a:t>
            </a:r>
            <a:r>
              <a:rPr sz="2118" spc="-4" dirty="0">
                <a:solidFill>
                  <a:srgbClr val="326500"/>
                </a:solidFill>
                <a:latin typeface="Times New Roman"/>
                <a:cs typeface="Times New Roman"/>
              </a:rPr>
              <a:t> </a:t>
            </a:r>
            <a:r>
              <a:rPr sz="2118" spc="26" dirty="0">
                <a:solidFill>
                  <a:srgbClr val="326500"/>
                </a:solidFill>
                <a:latin typeface="Times New Roman"/>
                <a:cs typeface="Times New Roman"/>
              </a:rPr>
              <a:t>(b)1 </a:t>
            </a:r>
            <a:r>
              <a:rPr sz="2118" spc="-4" dirty="0">
                <a:solidFill>
                  <a:srgbClr val="326500"/>
                </a:solidFill>
                <a:latin typeface="Times New Roman"/>
                <a:cs typeface="Times New Roman"/>
              </a:rPr>
              <a:t>with high</a:t>
            </a:r>
            <a:r>
              <a:rPr sz="2118" spc="-57" dirty="0">
                <a:solidFill>
                  <a:srgbClr val="326500"/>
                </a:solidFill>
                <a:latin typeface="Times New Roman"/>
                <a:cs typeface="Times New Roman"/>
              </a:rPr>
              <a:t> </a:t>
            </a:r>
            <a:r>
              <a:rPr sz="2118" spc="-4" dirty="0">
                <a:solidFill>
                  <a:srgbClr val="326500"/>
                </a:solidFill>
                <a:latin typeface="Times New Roman"/>
                <a:cs typeface="Times New Roman"/>
              </a:rPr>
              <a:t>complexity</a:t>
            </a:r>
            <a:endParaRPr sz="2118" dirty="0">
              <a:latin typeface="Times New Roman"/>
              <a:cs typeface="Times New Roman"/>
            </a:endParaRPr>
          </a:p>
          <a:p>
            <a:pPr marL="818073" indent="-479077">
              <a:lnSpc>
                <a:spcPct val="100000"/>
              </a:lnSpc>
              <a:spcBef>
                <a:spcPts val="507"/>
              </a:spcBef>
              <a:buAutoNum type="romanLcParenBoth" startAt="4"/>
              <a:tabLst>
                <a:tab pos="817513" algn="l"/>
                <a:tab pos="818073" algn="l"/>
              </a:tabLst>
            </a:pPr>
            <a:r>
              <a:rPr sz="2118" spc="-4" dirty="0">
                <a:solidFill>
                  <a:srgbClr val="000000"/>
                </a:solidFill>
                <a:latin typeface="Times New Roman"/>
                <a:cs typeface="Times New Roman"/>
              </a:rPr>
              <a:t>External Interface</a:t>
            </a:r>
            <a:r>
              <a:rPr sz="2118" dirty="0">
                <a:solidFill>
                  <a:srgbClr val="000000"/>
                </a:solidFill>
                <a:latin typeface="Times New Roman"/>
                <a:cs typeface="Times New Roman"/>
              </a:rPr>
              <a:t> </a:t>
            </a:r>
            <a:r>
              <a:rPr sz="2118" spc="-4" dirty="0">
                <a:solidFill>
                  <a:srgbClr val="000000"/>
                </a:solidFill>
                <a:latin typeface="Times New Roman"/>
                <a:cs typeface="Times New Roman"/>
              </a:rPr>
              <a:t>files:</a:t>
            </a:r>
            <a:endParaRPr sz="2118" dirty="0">
              <a:latin typeface="Times New Roman"/>
              <a:cs typeface="Times New Roman"/>
            </a:endParaRPr>
          </a:p>
          <a:p>
            <a:pPr marL="1145863" lvl="1" indent="-328350">
              <a:lnSpc>
                <a:spcPct val="100000"/>
              </a:lnSpc>
              <a:spcBef>
                <a:spcPts val="243"/>
              </a:spcBef>
              <a:buAutoNum type="alphaLcParenBoth"/>
              <a:tabLst>
                <a:tab pos="1146423" algn="l"/>
              </a:tabLst>
            </a:pPr>
            <a:r>
              <a:rPr sz="2118" dirty="0">
                <a:solidFill>
                  <a:srgbClr val="653200"/>
                </a:solidFill>
                <a:latin typeface="Times New Roman"/>
                <a:cs typeface="Times New Roman"/>
              </a:rPr>
              <a:t>9 </a:t>
            </a:r>
            <a:r>
              <a:rPr sz="2118" spc="-4" dirty="0">
                <a:solidFill>
                  <a:srgbClr val="653200"/>
                </a:solidFill>
                <a:latin typeface="Times New Roman"/>
                <a:cs typeface="Times New Roman"/>
              </a:rPr>
              <a:t>with </a:t>
            </a:r>
            <a:r>
              <a:rPr sz="2118" dirty="0">
                <a:solidFill>
                  <a:srgbClr val="653200"/>
                </a:solidFill>
                <a:latin typeface="Times New Roman"/>
                <a:cs typeface="Times New Roman"/>
              </a:rPr>
              <a:t>low</a:t>
            </a:r>
            <a:r>
              <a:rPr sz="2118" spc="-18" dirty="0">
                <a:solidFill>
                  <a:srgbClr val="653200"/>
                </a:solidFill>
                <a:latin typeface="Times New Roman"/>
                <a:cs typeface="Times New Roman"/>
              </a:rPr>
              <a:t> </a:t>
            </a:r>
            <a:r>
              <a:rPr sz="2118" spc="-4" dirty="0">
                <a:solidFill>
                  <a:srgbClr val="653200"/>
                </a:solidFill>
                <a:latin typeface="Times New Roman"/>
                <a:cs typeface="Times New Roman"/>
              </a:rPr>
              <a:t>complexity</a:t>
            </a:r>
            <a:endParaRPr sz="2118" dirty="0">
              <a:latin typeface="Times New Roman"/>
              <a:cs typeface="Times New Roman"/>
            </a:endParaRPr>
          </a:p>
          <a:p>
            <a:pPr marL="11206">
              <a:lnSpc>
                <a:spcPct val="100000"/>
              </a:lnSpc>
              <a:spcBef>
                <a:spcPts val="159"/>
              </a:spcBef>
            </a:pPr>
            <a:r>
              <a:rPr sz="2118" dirty="0">
                <a:solidFill>
                  <a:srgbClr val="000000"/>
                </a:solidFill>
                <a:latin typeface="Times New Roman"/>
                <a:cs typeface="Times New Roman"/>
              </a:rPr>
              <a:t>In </a:t>
            </a:r>
            <a:r>
              <a:rPr sz="2118" spc="-4" dirty="0">
                <a:solidFill>
                  <a:srgbClr val="000000"/>
                </a:solidFill>
                <a:latin typeface="Times New Roman"/>
                <a:cs typeface="Times New Roman"/>
              </a:rPr>
              <a:t>addition to </a:t>
            </a:r>
            <a:r>
              <a:rPr sz="2118" dirty="0">
                <a:solidFill>
                  <a:srgbClr val="000000"/>
                </a:solidFill>
                <a:latin typeface="Times New Roman"/>
                <a:cs typeface="Times New Roman"/>
              </a:rPr>
              <a:t>above, </a:t>
            </a:r>
            <a:r>
              <a:rPr sz="2118" spc="-4" dirty="0">
                <a:solidFill>
                  <a:srgbClr val="000000"/>
                </a:solidFill>
                <a:latin typeface="Times New Roman"/>
                <a:cs typeface="Times New Roman"/>
              </a:rPr>
              <a:t>system</a:t>
            </a:r>
            <a:r>
              <a:rPr sz="2118" spc="-26" dirty="0">
                <a:solidFill>
                  <a:srgbClr val="000000"/>
                </a:solidFill>
                <a:latin typeface="Times New Roman"/>
                <a:cs typeface="Times New Roman"/>
              </a:rPr>
              <a:t> </a:t>
            </a:r>
            <a:r>
              <a:rPr sz="2118" spc="-4" dirty="0">
                <a:solidFill>
                  <a:srgbClr val="000000"/>
                </a:solidFill>
                <a:latin typeface="Times New Roman"/>
                <a:cs typeface="Times New Roman"/>
              </a:rPr>
              <a:t>requires</a:t>
            </a:r>
            <a:endParaRPr sz="2118" dirty="0">
              <a:latin typeface="Times New Roman"/>
              <a:cs typeface="Times New Roman"/>
            </a:endParaRPr>
          </a:p>
          <a:p>
            <a:pPr marL="742429" indent="-328910">
              <a:lnSpc>
                <a:spcPct val="100000"/>
              </a:lnSpc>
              <a:spcBef>
                <a:spcPts val="499"/>
              </a:spcBef>
              <a:buAutoNum type="romanLcPeriod"/>
              <a:tabLst>
                <a:tab pos="742429" algn="l"/>
                <a:tab pos="742990" algn="l"/>
              </a:tabLst>
            </a:pPr>
            <a:r>
              <a:rPr sz="2118" spc="-4" dirty="0">
                <a:solidFill>
                  <a:srgbClr val="653200"/>
                </a:solidFill>
                <a:latin typeface="Times New Roman"/>
                <a:cs typeface="Times New Roman"/>
              </a:rPr>
              <a:t>Significant data</a:t>
            </a:r>
            <a:r>
              <a:rPr sz="2118" spc="-9" dirty="0">
                <a:solidFill>
                  <a:srgbClr val="653200"/>
                </a:solidFill>
                <a:latin typeface="Times New Roman"/>
                <a:cs typeface="Times New Roman"/>
              </a:rPr>
              <a:t> </a:t>
            </a:r>
            <a:r>
              <a:rPr sz="2118" spc="-4" dirty="0">
                <a:solidFill>
                  <a:srgbClr val="653200"/>
                </a:solidFill>
                <a:latin typeface="Times New Roman"/>
                <a:cs typeface="Times New Roman"/>
              </a:rPr>
              <a:t>communication</a:t>
            </a:r>
            <a:endParaRPr sz="2118" dirty="0">
              <a:latin typeface="Times New Roman"/>
              <a:cs typeface="Times New Roman"/>
            </a:endParaRPr>
          </a:p>
          <a:p>
            <a:pPr marL="742429" indent="-328910">
              <a:lnSpc>
                <a:spcPct val="100000"/>
              </a:lnSpc>
              <a:spcBef>
                <a:spcPts val="507"/>
              </a:spcBef>
              <a:buAutoNum type="romanLcPeriod"/>
              <a:tabLst>
                <a:tab pos="742990" algn="l"/>
              </a:tabLst>
            </a:pPr>
            <a:r>
              <a:rPr sz="2118" spc="-4" dirty="0">
                <a:solidFill>
                  <a:srgbClr val="326500"/>
                </a:solidFill>
                <a:latin typeface="Times New Roman"/>
                <a:cs typeface="Times New Roman"/>
              </a:rPr>
              <a:t>Performance </a:t>
            </a:r>
            <a:r>
              <a:rPr sz="2118" dirty="0">
                <a:solidFill>
                  <a:srgbClr val="326500"/>
                </a:solidFill>
                <a:latin typeface="Times New Roman"/>
                <a:cs typeface="Times New Roman"/>
              </a:rPr>
              <a:t>is very</a:t>
            </a:r>
            <a:r>
              <a:rPr sz="2118" spc="-13" dirty="0">
                <a:solidFill>
                  <a:srgbClr val="326500"/>
                </a:solidFill>
                <a:latin typeface="Times New Roman"/>
                <a:cs typeface="Times New Roman"/>
              </a:rPr>
              <a:t> </a:t>
            </a:r>
            <a:r>
              <a:rPr sz="2118" spc="-9" dirty="0">
                <a:solidFill>
                  <a:srgbClr val="326500"/>
                </a:solidFill>
                <a:latin typeface="Times New Roman"/>
                <a:cs typeface="Times New Roman"/>
              </a:rPr>
              <a:t>critical</a:t>
            </a:r>
            <a:endParaRPr sz="2118" dirty="0">
              <a:latin typeface="Times New Roman"/>
              <a:cs typeface="Times New Roman"/>
            </a:endParaRPr>
          </a:p>
          <a:p>
            <a:pPr marL="742429" indent="-328910">
              <a:lnSpc>
                <a:spcPct val="100000"/>
              </a:lnSpc>
              <a:spcBef>
                <a:spcPts val="499"/>
              </a:spcBef>
              <a:buAutoNum type="romanLcPeriod"/>
              <a:tabLst>
                <a:tab pos="742990" algn="l"/>
              </a:tabLst>
            </a:pPr>
            <a:r>
              <a:rPr sz="2118" spc="-4" dirty="0">
                <a:solidFill>
                  <a:srgbClr val="CC6500"/>
                </a:solidFill>
                <a:latin typeface="Times New Roman"/>
                <a:cs typeface="Times New Roman"/>
              </a:rPr>
              <a:t>Designed code </a:t>
            </a:r>
            <a:r>
              <a:rPr sz="2118" spc="-9" dirty="0">
                <a:solidFill>
                  <a:srgbClr val="CC6500"/>
                </a:solidFill>
                <a:latin typeface="Times New Roman"/>
                <a:cs typeface="Times New Roman"/>
              </a:rPr>
              <a:t>may </a:t>
            </a:r>
            <a:r>
              <a:rPr sz="2118" dirty="0">
                <a:solidFill>
                  <a:srgbClr val="CC6500"/>
                </a:solidFill>
                <a:latin typeface="Times New Roman"/>
                <a:cs typeface="Times New Roman"/>
              </a:rPr>
              <a:t>be </a:t>
            </a:r>
            <a:r>
              <a:rPr sz="2118" spc="-4" dirty="0">
                <a:solidFill>
                  <a:srgbClr val="CC6500"/>
                </a:solidFill>
                <a:latin typeface="Times New Roman"/>
                <a:cs typeface="Times New Roman"/>
              </a:rPr>
              <a:t>moderately</a:t>
            </a:r>
            <a:r>
              <a:rPr sz="2118" spc="13" dirty="0">
                <a:solidFill>
                  <a:srgbClr val="CC6500"/>
                </a:solidFill>
                <a:latin typeface="Times New Roman"/>
                <a:cs typeface="Times New Roman"/>
              </a:rPr>
              <a:t> </a:t>
            </a:r>
            <a:r>
              <a:rPr sz="2118" spc="-4" dirty="0">
                <a:solidFill>
                  <a:srgbClr val="CC6500"/>
                </a:solidFill>
                <a:latin typeface="Times New Roman"/>
                <a:cs typeface="Times New Roman"/>
              </a:rPr>
              <a:t>reusable</a:t>
            </a:r>
            <a:endParaRPr sz="2118" dirty="0">
              <a:latin typeface="Times New Roman"/>
              <a:cs typeface="Times New Roman"/>
            </a:endParaRPr>
          </a:p>
          <a:p>
            <a:pPr marL="742429" marR="4483" indent="-328350">
              <a:lnSpc>
                <a:spcPct val="79600"/>
              </a:lnSpc>
              <a:spcBef>
                <a:spcPts val="1028"/>
              </a:spcBef>
              <a:buAutoNum type="romanLcPeriod"/>
              <a:tabLst>
                <a:tab pos="742990" algn="l"/>
                <a:tab pos="1654076" algn="l"/>
                <a:tab pos="1955531" algn="l"/>
                <a:tab pos="2419479" algn="l"/>
                <a:tab pos="3493620" algn="l"/>
                <a:tab pos="3929552" algn="l"/>
                <a:tab pos="4944859" algn="l"/>
                <a:tab pos="6259940" algn="l"/>
                <a:tab pos="6591091" algn="l"/>
              </a:tabLst>
            </a:pPr>
            <a:r>
              <a:rPr sz="2118" spc="-9" dirty="0">
                <a:solidFill>
                  <a:srgbClr val="323299"/>
                </a:solidFill>
                <a:latin typeface="Times New Roman"/>
                <a:cs typeface="Times New Roman"/>
              </a:rPr>
              <a:t>S</a:t>
            </a:r>
            <a:r>
              <a:rPr sz="2118" spc="-4" dirty="0">
                <a:solidFill>
                  <a:srgbClr val="323299"/>
                </a:solidFill>
                <a:latin typeface="Times New Roman"/>
                <a:cs typeface="Times New Roman"/>
              </a:rPr>
              <a:t>ys</a:t>
            </a:r>
            <a:r>
              <a:rPr sz="2118" dirty="0">
                <a:solidFill>
                  <a:srgbClr val="323299"/>
                </a:solidFill>
                <a:latin typeface="Times New Roman"/>
                <a:cs typeface="Times New Roman"/>
              </a:rPr>
              <a:t>tem	i</a:t>
            </a:r>
            <a:r>
              <a:rPr sz="2118" spc="-4" dirty="0">
                <a:solidFill>
                  <a:srgbClr val="323299"/>
                </a:solidFill>
                <a:latin typeface="Times New Roman"/>
                <a:cs typeface="Times New Roman"/>
              </a:rPr>
              <a:t>s</a:t>
            </a:r>
            <a:r>
              <a:rPr sz="2118" dirty="0">
                <a:solidFill>
                  <a:srgbClr val="323299"/>
                </a:solidFill>
                <a:latin typeface="Times New Roman"/>
                <a:cs typeface="Times New Roman"/>
              </a:rPr>
              <a:t>	</a:t>
            </a:r>
            <a:r>
              <a:rPr sz="2118" spc="-13" dirty="0">
                <a:solidFill>
                  <a:srgbClr val="323299"/>
                </a:solidFill>
                <a:latin typeface="Times New Roman"/>
                <a:cs typeface="Times New Roman"/>
              </a:rPr>
              <a:t>n</a:t>
            </a:r>
            <a:r>
              <a:rPr sz="2118" dirty="0">
                <a:solidFill>
                  <a:srgbClr val="323299"/>
                </a:solidFill>
                <a:latin typeface="Times New Roman"/>
                <a:cs typeface="Times New Roman"/>
              </a:rPr>
              <a:t>ot	</a:t>
            </a:r>
            <a:r>
              <a:rPr sz="2118" spc="-13" dirty="0">
                <a:solidFill>
                  <a:srgbClr val="323299"/>
                </a:solidFill>
                <a:latin typeface="Times New Roman"/>
                <a:cs typeface="Times New Roman"/>
              </a:rPr>
              <a:t>d</a:t>
            </a:r>
            <a:r>
              <a:rPr sz="2118" dirty="0">
                <a:solidFill>
                  <a:srgbClr val="323299"/>
                </a:solidFill>
                <a:latin typeface="Times New Roman"/>
                <a:cs typeface="Times New Roman"/>
              </a:rPr>
              <a:t>e</a:t>
            </a:r>
            <a:r>
              <a:rPr sz="2118" spc="-4" dirty="0">
                <a:solidFill>
                  <a:srgbClr val="323299"/>
                </a:solidFill>
                <a:latin typeface="Times New Roman"/>
                <a:cs typeface="Times New Roman"/>
              </a:rPr>
              <a:t>s</a:t>
            </a:r>
            <a:r>
              <a:rPr sz="2118" dirty="0">
                <a:solidFill>
                  <a:srgbClr val="323299"/>
                </a:solidFill>
                <a:latin typeface="Times New Roman"/>
                <a:cs typeface="Times New Roman"/>
              </a:rPr>
              <a:t>ig</a:t>
            </a:r>
            <a:r>
              <a:rPr sz="2118" spc="-13" dirty="0">
                <a:solidFill>
                  <a:srgbClr val="323299"/>
                </a:solidFill>
                <a:latin typeface="Times New Roman"/>
                <a:cs typeface="Times New Roman"/>
              </a:rPr>
              <a:t>n</a:t>
            </a:r>
            <a:r>
              <a:rPr sz="2118" dirty="0">
                <a:solidFill>
                  <a:srgbClr val="323299"/>
                </a:solidFill>
                <a:latin typeface="Times New Roman"/>
                <a:cs typeface="Times New Roman"/>
              </a:rPr>
              <a:t>ed	</a:t>
            </a:r>
            <a:r>
              <a:rPr sz="2118" spc="-9" dirty="0">
                <a:solidFill>
                  <a:srgbClr val="323299"/>
                </a:solidFill>
                <a:latin typeface="Times New Roman"/>
                <a:cs typeface="Times New Roman"/>
              </a:rPr>
              <a:t>f</a:t>
            </a:r>
            <a:r>
              <a:rPr sz="2118" dirty="0">
                <a:solidFill>
                  <a:srgbClr val="323299"/>
                </a:solidFill>
                <a:latin typeface="Times New Roman"/>
                <a:cs typeface="Times New Roman"/>
              </a:rPr>
              <a:t>or	</a:t>
            </a:r>
            <a:r>
              <a:rPr sz="2118" spc="-18" dirty="0">
                <a:solidFill>
                  <a:srgbClr val="323299"/>
                </a:solidFill>
                <a:latin typeface="Times New Roman"/>
                <a:cs typeface="Times New Roman"/>
              </a:rPr>
              <a:t>m</a:t>
            </a:r>
            <a:r>
              <a:rPr sz="2118" dirty="0">
                <a:solidFill>
                  <a:srgbClr val="323299"/>
                </a:solidFill>
                <a:latin typeface="Times New Roman"/>
                <a:cs typeface="Times New Roman"/>
              </a:rPr>
              <a:t>ul</a:t>
            </a:r>
            <a:r>
              <a:rPr sz="2118" spc="-9" dirty="0">
                <a:solidFill>
                  <a:srgbClr val="323299"/>
                </a:solidFill>
                <a:latin typeface="Times New Roman"/>
                <a:cs typeface="Times New Roman"/>
              </a:rPr>
              <a:t>t</a:t>
            </a:r>
            <a:r>
              <a:rPr sz="2118" dirty="0">
                <a:solidFill>
                  <a:srgbClr val="323299"/>
                </a:solidFill>
                <a:latin typeface="Times New Roman"/>
                <a:cs typeface="Times New Roman"/>
              </a:rPr>
              <a:t>ip</a:t>
            </a:r>
            <a:r>
              <a:rPr sz="2118" spc="-9" dirty="0">
                <a:solidFill>
                  <a:srgbClr val="323299"/>
                </a:solidFill>
                <a:latin typeface="Times New Roman"/>
                <a:cs typeface="Times New Roman"/>
              </a:rPr>
              <a:t>l</a:t>
            </a:r>
            <a:r>
              <a:rPr sz="2118" dirty="0">
                <a:solidFill>
                  <a:srgbClr val="323299"/>
                </a:solidFill>
                <a:latin typeface="Times New Roman"/>
                <a:cs typeface="Times New Roman"/>
              </a:rPr>
              <a:t>e	i</a:t>
            </a:r>
            <a:r>
              <a:rPr sz="2118" spc="-4" dirty="0">
                <a:solidFill>
                  <a:srgbClr val="323299"/>
                </a:solidFill>
                <a:latin typeface="Times New Roman"/>
                <a:cs typeface="Times New Roman"/>
              </a:rPr>
              <a:t>ns</a:t>
            </a:r>
            <a:r>
              <a:rPr sz="2118" spc="-9" dirty="0">
                <a:solidFill>
                  <a:srgbClr val="323299"/>
                </a:solidFill>
                <a:latin typeface="Times New Roman"/>
                <a:cs typeface="Times New Roman"/>
              </a:rPr>
              <a:t>ta</a:t>
            </a:r>
            <a:r>
              <a:rPr sz="2118" dirty="0">
                <a:solidFill>
                  <a:srgbClr val="323299"/>
                </a:solidFill>
                <a:latin typeface="Times New Roman"/>
                <a:cs typeface="Times New Roman"/>
              </a:rPr>
              <a:t>l</a:t>
            </a:r>
            <a:r>
              <a:rPr sz="2118" spc="-9" dirty="0">
                <a:solidFill>
                  <a:srgbClr val="323299"/>
                </a:solidFill>
                <a:latin typeface="Times New Roman"/>
                <a:cs typeface="Times New Roman"/>
              </a:rPr>
              <a:t>la</a:t>
            </a:r>
            <a:r>
              <a:rPr sz="2118" dirty="0">
                <a:solidFill>
                  <a:srgbClr val="323299"/>
                </a:solidFill>
                <a:latin typeface="Times New Roman"/>
                <a:cs typeface="Times New Roman"/>
              </a:rPr>
              <a:t>ti</a:t>
            </a:r>
            <a:r>
              <a:rPr sz="2118" spc="-13" dirty="0">
                <a:solidFill>
                  <a:srgbClr val="323299"/>
                </a:solidFill>
                <a:latin typeface="Times New Roman"/>
                <a:cs typeface="Times New Roman"/>
              </a:rPr>
              <a:t>o</a:t>
            </a:r>
            <a:r>
              <a:rPr sz="2118" dirty="0">
                <a:solidFill>
                  <a:srgbClr val="323299"/>
                </a:solidFill>
                <a:latin typeface="Times New Roman"/>
                <a:cs typeface="Times New Roman"/>
              </a:rPr>
              <a:t>n	in	di</a:t>
            </a:r>
            <a:r>
              <a:rPr sz="2118" spc="-9" dirty="0">
                <a:solidFill>
                  <a:srgbClr val="323299"/>
                </a:solidFill>
                <a:latin typeface="Times New Roman"/>
                <a:cs typeface="Times New Roman"/>
              </a:rPr>
              <a:t>ff</a:t>
            </a:r>
            <a:r>
              <a:rPr sz="2118" dirty="0">
                <a:solidFill>
                  <a:srgbClr val="323299"/>
                </a:solidFill>
                <a:latin typeface="Times New Roman"/>
                <a:cs typeface="Times New Roman"/>
              </a:rPr>
              <a:t>er</a:t>
            </a:r>
            <a:r>
              <a:rPr sz="2118" spc="-9" dirty="0">
                <a:solidFill>
                  <a:srgbClr val="323299"/>
                </a:solidFill>
                <a:latin typeface="Times New Roman"/>
                <a:cs typeface="Times New Roman"/>
              </a:rPr>
              <a:t>e</a:t>
            </a:r>
            <a:r>
              <a:rPr sz="2118" spc="-13" dirty="0">
                <a:solidFill>
                  <a:srgbClr val="323299"/>
                </a:solidFill>
                <a:latin typeface="Times New Roman"/>
                <a:cs typeface="Times New Roman"/>
              </a:rPr>
              <a:t>n</a:t>
            </a:r>
            <a:r>
              <a:rPr sz="2118" dirty="0">
                <a:solidFill>
                  <a:srgbClr val="323299"/>
                </a:solidFill>
                <a:latin typeface="Times New Roman"/>
                <a:cs typeface="Times New Roman"/>
              </a:rPr>
              <a:t>t  </a:t>
            </a:r>
            <a:r>
              <a:rPr sz="2118" spc="-4" dirty="0">
                <a:solidFill>
                  <a:srgbClr val="323299"/>
                </a:solidFill>
                <a:latin typeface="Times New Roman"/>
                <a:cs typeface="Times New Roman"/>
              </a:rPr>
              <a:t>organizations.</a:t>
            </a:r>
            <a:endParaRPr sz="2118" dirty="0">
              <a:latin typeface="Times New Roman"/>
              <a:cs typeface="Times New Roman"/>
            </a:endParaRPr>
          </a:p>
          <a:p>
            <a:pPr marL="11206" marR="5043">
              <a:lnSpc>
                <a:spcPct val="100000"/>
              </a:lnSpc>
              <a:spcBef>
                <a:spcPts val="560"/>
              </a:spcBef>
            </a:pPr>
            <a:r>
              <a:rPr sz="2118" spc="-4" dirty="0">
                <a:solidFill>
                  <a:srgbClr val="000000"/>
                </a:solidFill>
                <a:latin typeface="Times New Roman"/>
                <a:cs typeface="Times New Roman"/>
              </a:rPr>
              <a:t>Other complexity </a:t>
            </a:r>
            <a:r>
              <a:rPr sz="2118" spc="-9" dirty="0">
                <a:solidFill>
                  <a:srgbClr val="000000"/>
                </a:solidFill>
                <a:latin typeface="Times New Roman"/>
                <a:cs typeface="Times New Roman"/>
              </a:rPr>
              <a:t>adjustment </a:t>
            </a:r>
            <a:r>
              <a:rPr sz="2118" spc="-4" dirty="0">
                <a:solidFill>
                  <a:srgbClr val="000000"/>
                </a:solidFill>
                <a:latin typeface="Times New Roman"/>
                <a:cs typeface="Times New Roman"/>
              </a:rPr>
              <a:t>factors </a:t>
            </a:r>
            <a:r>
              <a:rPr sz="2118" dirty="0">
                <a:solidFill>
                  <a:srgbClr val="000000"/>
                </a:solidFill>
                <a:latin typeface="Times New Roman"/>
                <a:cs typeface="Times New Roman"/>
              </a:rPr>
              <a:t>are </a:t>
            </a:r>
            <a:r>
              <a:rPr sz="2118" spc="-4" dirty="0">
                <a:solidFill>
                  <a:srgbClr val="000000"/>
                </a:solidFill>
                <a:latin typeface="Times New Roman"/>
                <a:cs typeface="Times New Roman"/>
              </a:rPr>
              <a:t>treated </a:t>
            </a:r>
            <a:r>
              <a:rPr sz="2118" dirty="0">
                <a:solidFill>
                  <a:srgbClr val="000000"/>
                </a:solidFill>
                <a:latin typeface="Times New Roman"/>
                <a:cs typeface="Times New Roman"/>
              </a:rPr>
              <a:t>as </a:t>
            </a:r>
            <a:r>
              <a:rPr sz="2118" spc="-4" dirty="0">
                <a:solidFill>
                  <a:srgbClr val="000000"/>
                </a:solidFill>
                <a:latin typeface="Times New Roman"/>
                <a:cs typeface="Times New Roman"/>
              </a:rPr>
              <a:t>average. Compute  </a:t>
            </a:r>
            <a:r>
              <a:rPr sz="2118" dirty="0">
                <a:solidFill>
                  <a:srgbClr val="000000"/>
                </a:solidFill>
                <a:latin typeface="Times New Roman"/>
                <a:cs typeface="Times New Roman"/>
              </a:rPr>
              <a:t>the </a:t>
            </a:r>
            <a:r>
              <a:rPr sz="2118" spc="-4" dirty="0">
                <a:solidFill>
                  <a:srgbClr val="000000"/>
                </a:solidFill>
                <a:latin typeface="Times New Roman"/>
                <a:cs typeface="Times New Roman"/>
              </a:rPr>
              <a:t>function points for the project</a:t>
            </a:r>
            <a:r>
              <a:rPr sz="2118" spc="-4" dirty="0" smtClean="0">
                <a:solidFill>
                  <a:srgbClr val="000000"/>
                </a:solidFill>
                <a:latin typeface="Times New Roman"/>
                <a:cs typeface="Times New Roman"/>
              </a:rPr>
              <a:t>.</a:t>
            </a:r>
            <a:endParaRPr lang="en-US" sz="2118" spc="-4" dirty="0" smtClean="0">
              <a:solidFill>
                <a:srgbClr val="000000"/>
              </a:solidFill>
              <a:latin typeface="Times New Roman"/>
              <a:cs typeface="Times New Roman"/>
            </a:endParaRPr>
          </a:p>
          <a:p>
            <a:pPr marL="11206" marR="5043">
              <a:lnSpc>
                <a:spcPct val="100000"/>
              </a:lnSpc>
              <a:spcBef>
                <a:spcPts val="560"/>
              </a:spcBef>
            </a:pPr>
            <a:r>
              <a:rPr lang="en-US" sz="2118" spc="-4" dirty="0" smtClean="0">
                <a:solidFill>
                  <a:srgbClr val="000000"/>
                </a:solidFill>
                <a:latin typeface="Times New Roman"/>
                <a:cs typeface="Times New Roman"/>
              </a:rPr>
              <a:t>CAF= 1.06</a:t>
            </a:r>
            <a:endParaRPr sz="2118" dirty="0">
              <a:latin typeface="Times New Roman"/>
              <a:cs typeface="Times New Roman"/>
            </a:endParaRPr>
          </a:p>
        </p:txBody>
      </p:sp>
      <p:sp>
        <p:nvSpPr>
          <p:cNvPr id="3" name="object 3"/>
          <p:cNvSpPr txBox="1">
            <a:spLocks noGrp="1"/>
          </p:cNvSpPr>
          <p:nvPr>
            <p:ph type="title"/>
          </p:nvPr>
        </p:nvSpPr>
        <p:spPr>
          <a:xfrm>
            <a:off x="1619794" y="310936"/>
            <a:ext cx="658839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16316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12123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18142" y="1212476"/>
            <a:ext cx="6233272" cy="337238"/>
          </a:xfrm>
          <a:prstGeom prst="rect">
            <a:avLst/>
          </a:prstGeom>
        </p:spPr>
        <p:txBody>
          <a:bodyPr vert="horz" wrap="square" lIns="0" tIns="11206" rIns="0" bIns="0" rtlCol="0">
            <a:spAutoFit/>
          </a:bodyPr>
          <a:lstStyle/>
          <a:p>
            <a:pPr marL="11206">
              <a:spcBef>
                <a:spcPts val="88"/>
              </a:spcBef>
            </a:pPr>
            <a:r>
              <a:rPr sz="2118" b="1" spc="-4" dirty="0">
                <a:latin typeface="Times New Roman"/>
                <a:cs typeface="Times New Roman"/>
              </a:rPr>
              <a:t>Solution: </a:t>
            </a:r>
            <a:r>
              <a:rPr sz="1765" spc="-4" dirty="0">
                <a:latin typeface="Times New Roman"/>
                <a:cs typeface="Times New Roman"/>
              </a:rPr>
              <a:t>Unadjusted function points </a:t>
            </a:r>
            <a:r>
              <a:rPr sz="1765" spc="-9" dirty="0">
                <a:latin typeface="Times New Roman"/>
                <a:cs typeface="Times New Roman"/>
              </a:rPr>
              <a:t>may </a:t>
            </a:r>
            <a:r>
              <a:rPr sz="1765" dirty="0">
                <a:latin typeface="Times New Roman"/>
                <a:cs typeface="Times New Roman"/>
              </a:rPr>
              <a:t>be </a:t>
            </a:r>
            <a:r>
              <a:rPr sz="1765" spc="-4" dirty="0">
                <a:latin typeface="Times New Roman"/>
                <a:cs typeface="Times New Roman"/>
              </a:rPr>
              <a:t>counted using table</a:t>
            </a:r>
            <a:r>
              <a:rPr sz="1765" spc="4" dirty="0">
                <a:latin typeface="Times New Roman"/>
                <a:cs typeface="Times New Roman"/>
              </a:rPr>
              <a:t> </a:t>
            </a:r>
            <a:r>
              <a:rPr sz="1765" dirty="0">
                <a:latin typeface="Times New Roman"/>
                <a:cs typeface="Times New Roman"/>
              </a:rPr>
              <a:t>2</a:t>
            </a:r>
            <a:endParaRPr sz="1765">
              <a:latin typeface="Times New Roman"/>
              <a:cs typeface="Times New Roman"/>
            </a:endParaRPr>
          </a:p>
        </p:txBody>
      </p:sp>
      <p:sp>
        <p:nvSpPr>
          <p:cNvPr id="3" name="object 3"/>
          <p:cNvSpPr/>
          <p:nvPr/>
        </p:nvSpPr>
        <p:spPr>
          <a:xfrm>
            <a:off x="3590813" y="2167666"/>
            <a:ext cx="672353" cy="170890"/>
          </a:xfrm>
          <a:custGeom>
            <a:avLst/>
            <a:gdLst/>
            <a:ahLst/>
            <a:cxnLst/>
            <a:rect l="l" t="t" r="r" b="b"/>
            <a:pathLst>
              <a:path w="762000" h="193675">
                <a:moveTo>
                  <a:pt x="0" y="0"/>
                </a:moveTo>
                <a:lnTo>
                  <a:pt x="0" y="193547"/>
                </a:lnTo>
                <a:lnTo>
                  <a:pt x="761999" y="193547"/>
                </a:lnTo>
                <a:lnTo>
                  <a:pt x="761999" y="0"/>
                </a:lnTo>
                <a:lnTo>
                  <a:pt x="0" y="0"/>
                </a:lnTo>
                <a:close/>
              </a:path>
            </a:pathLst>
          </a:custGeom>
          <a:ln w="9524">
            <a:solidFill>
              <a:srgbClr val="000000"/>
            </a:solidFill>
          </a:ln>
        </p:spPr>
        <p:txBody>
          <a:bodyPr wrap="square" lIns="0" tIns="0" rIns="0" bIns="0" rtlCol="0"/>
          <a:lstStyle/>
          <a:p>
            <a:endParaRPr sz="1588"/>
          </a:p>
        </p:txBody>
      </p:sp>
      <p:sp>
        <p:nvSpPr>
          <p:cNvPr id="4" name="object 4"/>
          <p:cNvSpPr/>
          <p:nvPr/>
        </p:nvSpPr>
        <p:spPr>
          <a:xfrm>
            <a:off x="3596191" y="2400300"/>
            <a:ext cx="672353" cy="169769"/>
          </a:xfrm>
          <a:custGeom>
            <a:avLst/>
            <a:gdLst/>
            <a:ahLst/>
            <a:cxnLst/>
            <a:rect l="l" t="t" r="r" b="b"/>
            <a:pathLst>
              <a:path w="762000" h="192405">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5" name="object 5"/>
          <p:cNvSpPr/>
          <p:nvPr/>
        </p:nvSpPr>
        <p:spPr>
          <a:xfrm>
            <a:off x="3596191" y="2866913"/>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6" name="object 6"/>
          <p:cNvSpPr/>
          <p:nvPr/>
        </p:nvSpPr>
        <p:spPr>
          <a:xfrm>
            <a:off x="3600225" y="309954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7" name="object 7"/>
          <p:cNvSpPr/>
          <p:nvPr/>
        </p:nvSpPr>
        <p:spPr>
          <a:xfrm>
            <a:off x="3600225" y="3326803"/>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8" name="object 8"/>
          <p:cNvSpPr/>
          <p:nvPr/>
        </p:nvSpPr>
        <p:spPr>
          <a:xfrm>
            <a:off x="3608294" y="3579607"/>
            <a:ext cx="672353" cy="170890"/>
          </a:xfrm>
          <a:custGeom>
            <a:avLst/>
            <a:gdLst/>
            <a:ahLst/>
            <a:cxnLst/>
            <a:rect l="l" t="t" r="r" b="b"/>
            <a:pathLst>
              <a:path w="762000" h="193675">
                <a:moveTo>
                  <a:pt x="0" y="0"/>
                </a:moveTo>
                <a:lnTo>
                  <a:pt x="0" y="193547"/>
                </a:lnTo>
                <a:lnTo>
                  <a:pt x="761999" y="193547"/>
                </a:lnTo>
                <a:lnTo>
                  <a:pt x="761999" y="0"/>
                </a:lnTo>
                <a:lnTo>
                  <a:pt x="0" y="0"/>
                </a:lnTo>
                <a:close/>
              </a:path>
            </a:pathLst>
          </a:custGeom>
          <a:ln w="9524">
            <a:solidFill>
              <a:srgbClr val="000000"/>
            </a:solidFill>
          </a:ln>
        </p:spPr>
        <p:txBody>
          <a:bodyPr wrap="square" lIns="0" tIns="0" rIns="0" bIns="0" rtlCol="0"/>
          <a:lstStyle/>
          <a:p>
            <a:endParaRPr sz="1588"/>
          </a:p>
        </p:txBody>
      </p:sp>
      <p:sp>
        <p:nvSpPr>
          <p:cNvPr id="9" name="object 9"/>
          <p:cNvSpPr/>
          <p:nvPr/>
        </p:nvSpPr>
        <p:spPr>
          <a:xfrm>
            <a:off x="3612328" y="3812241"/>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0" name="object 10"/>
          <p:cNvSpPr/>
          <p:nvPr/>
        </p:nvSpPr>
        <p:spPr>
          <a:xfrm>
            <a:off x="3612328" y="4039496"/>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1" name="object 11"/>
          <p:cNvSpPr/>
          <p:nvPr/>
        </p:nvSpPr>
        <p:spPr>
          <a:xfrm>
            <a:off x="3608294" y="4321884"/>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2" name="object 12"/>
          <p:cNvSpPr/>
          <p:nvPr/>
        </p:nvSpPr>
        <p:spPr>
          <a:xfrm>
            <a:off x="3612328" y="4553174"/>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3" name="object 13"/>
          <p:cNvSpPr/>
          <p:nvPr/>
        </p:nvSpPr>
        <p:spPr>
          <a:xfrm>
            <a:off x="3612328" y="4780429"/>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4" name="object 14"/>
          <p:cNvSpPr/>
          <p:nvPr/>
        </p:nvSpPr>
        <p:spPr>
          <a:xfrm>
            <a:off x="3608294" y="501709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5" name="object 15"/>
          <p:cNvSpPr/>
          <p:nvPr/>
        </p:nvSpPr>
        <p:spPr>
          <a:xfrm>
            <a:off x="3612328" y="5249731"/>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6" name="object 16"/>
          <p:cNvSpPr/>
          <p:nvPr/>
        </p:nvSpPr>
        <p:spPr>
          <a:xfrm>
            <a:off x="3612328" y="5476987"/>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7" name="object 17"/>
          <p:cNvSpPr/>
          <p:nvPr/>
        </p:nvSpPr>
        <p:spPr>
          <a:xfrm>
            <a:off x="6477896" y="2182457"/>
            <a:ext cx="672353" cy="169769"/>
          </a:xfrm>
          <a:custGeom>
            <a:avLst/>
            <a:gdLst/>
            <a:ahLst/>
            <a:cxnLst/>
            <a:rect l="l" t="t" r="r" b="b"/>
            <a:pathLst>
              <a:path w="762000" h="192405">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8" name="object 18"/>
          <p:cNvSpPr/>
          <p:nvPr/>
        </p:nvSpPr>
        <p:spPr>
          <a:xfrm>
            <a:off x="6481931" y="2415091"/>
            <a:ext cx="672353" cy="169769"/>
          </a:xfrm>
          <a:custGeom>
            <a:avLst/>
            <a:gdLst/>
            <a:ahLst/>
            <a:cxnLst/>
            <a:rect l="l" t="t" r="r" b="b"/>
            <a:pathLst>
              <a:path w="762000" h="192405">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19" name="object 19"/>
          <p:cNvSpPr/>
          <p:nvPr/>
        </p:nvSpPr>
        <p:spPr>
          <a:xfrm>
            <a:off x="6481931" y="2881705"/>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0" name="object 20"/>
          <p:cNvSpPr/>
          <p:nvPr/>
        </p:nvSpPr>
        <p:spPr>
          <a:xfrm>
            <a:off x="6487309" y="311433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1" name="object 21"/>
          <p:cNvSpPr/>
          <p:nvPr/>
        </p:nvSpPr>
        <p:spPr>
          <a:xfrm>
            <a:off x="6487309" y="3340249"/>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2" name="object 22"/>
          <p:cNvSpPr/>
          <p:nvPr/>
        </p:nvSpPr>
        <p:spPr>
          <a:xfrm>
            <a:off x="6495377" y="359439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3" name="object 23"/>
          <p:cNvSpPr/>
          <p:nvPr/>
        </p:nvSpPr>
        <p:spPr>
          <a:xfrm>
            <a:off x="6499412" y="3827033"/>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4" name="object 24"/>
          <p:cNvSpPr/>
          <p:nvPr/>
        </p:nvSpPr>
        <p:spPr>
          <a:xfrm>
            <a:off x="6499412" y="405428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5" name="object 25"/>
          <p:cNvSpPr/>
          <p:nvPr/>
        </p:nvSpPr>
        <p:spPr>
          <a:xfrm>
            <a:off x="6495377" y="4335332"/>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6" name="object 26"/>
          <p:cNvSpPr/>
          <p:nvPr/>
        </p:nvSpPr>
        <p:spPr>
          <a:xfrm>
            <a:off x="6499412" y="4567966"/>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7" name="object 27"/>
          <p:cNvSpPr/>
          <p:nvPr/>
        </p:nvSpPr>
        <p:spPr>
          <a:xfrm>
            <a:off x="6495377" y="5031889"/>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8" name="object 28"/>
          <p:cNvSpPr/>
          <p:nvPr/>
        </p:nvSpPr>
        <p:spPr>
          <a:xfrm>
            <a:off x="6499412" y="5264523"/>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29" name="object 29"/>
          <p:cNvSpPr/>
          <p:nvPr/>
        </p:nvSpPr>
        <p:spPr>
          <a:xfrm>
            <a:off x="6499412" y="5490434"/>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0" name="object 30"/>
          <p:cNvSpPr/>
          <p:nvPr/>
        </p:nvSpPr>
        <p:spPr>
          <a:xfrm>
            <a:off x="8083474" y="2622177"/>
            <a:ext cx="672353" cy="169769"/>
          </a:xfrm>
          <a:custGeom>
            <a:avLst/>
            <a:gdLst/>
            <a:ahLst/>
            <a:cxnLst/>
            <a:rect l="l" t="t" r="r" b="b"/>
            <a:pathLst>
              <a:path w="762000" h="192405">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1" name="object 31"/>
          <p:cNvSpPr/>
          <p:nvPr/>
        </p:nvSpPr>
        <p:spPr>
          <a:xfrm>
            <a:off x="8087509" y="3321423"/>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2" name="object 32"/>
          <p:cNvSpPr/>
          <p:nvPr/>
        </p:nvSpPr>
        <p:spPr>
          <a:xfrm>
            <a:off x="8100956" y="403411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3" name="object 33"/>
          <p:cNvSpPr/>
          <p:nvPr/>
        </p:nvSpPr>
        <p:spPr>
          <a:xfrm>
            <a:off x="8100956" y="4775050"/>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4" name="object 34"/>
          <p:cNvSpPr/>
          <p:nvPr/>
        </p:nvSpPr>
        <p:spPr>
          <a:xfrm>
            <a:off x="8100956" y="5471608"/>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sp>
        <p:nvSpPr>
          <p:cNvPr id="35" name="object 35"/>
          <p:cNvSpPr/>
          <p:nvPr/>
        </p:nvSpPr>
        <p:spPr>
          <a:xfrm>
            <a:off x="8113059" y="5814509"/>
            <a:ext cx="672353" cy="169769"/>
          </a:xfrm>
          <a:custGeom>
            <a:avLst/>
            <a:gdLst/>
            <a:ahLst/>
            <a:cxnLst/>
            <a:rect l="l" t="t" r="r" b="b"/>
            <a:pathLst>
              <a:path w="762000" h="192404">
                <a:moveTo>
                  <a:pt x="0" y="0"/>
                </a:moveTo>
                <a:lnTo>
                  <a:pt x="0" y="192023"/>
                </a:lnTo>
                <a:lnTo>
                  <a:pt x="761999" y="192023"/>
                </a:lnTo>
                <a:lnTo>
                  <a:pt x="761999" y="0"/>
                </a:lnTo>
                <a:lnTo>
                  <a:pt x="0" y="0"/>
                </a:lnTo>
                <a:close/>
              </a:path>
            </a:pathLst>
          </a:custGeom>
          <a:ln w="9524">
            <a:solidFill>
              <a:srgbClr val="000000"/>
            </a:solidFill>
          </a:ln>
        </p:spPr>
        <p:txBody>
          <a:bodyPr wrap="square" lIns="0" tIns="0" rIns="0" bIns="0" rtlCol="0"/>
          <a:lstStyle/>
          <a:p>
            <a:endParaRPr sz="1588"/>
          </a:p>
        </p:txBody>
      </p:sp>
      <p:graphicFrame>
        <p:nvGraphicFramePr>
          <p:cNvPr id="36" name="object 36"/>
          <p:cNvGraphicFramePr>
            <a:graphicFrameLocks noGrp="1"/>
          </p:cNvGraphicFramePr>
          <p:nvPr>
            <p:extLst>
              <p:ext uri="{D42A27DB-BD31-4B8C-83A1-F6EECF244321}">
                <p14:modId xmlns:p14="http://schemas.microsoft.com/office/powerpoint/2010/main" val="3332254577"/>
              </p:ext>
            </p:extLst>
          </p:nvPr>
        </p:nvGraphicFramePr>
        <p:xfrm>
          <a:off x="627017" y="1613142"/>
          <a:ext cx="8481396" cy="4824990"/>
        </p:xfrm>
        <a:graphic>
          <a:graphicData uri="http://schemas.openxmlformats.org/drawingml/2006/table">
            <a:tbl>
              <a:tblPr firstRow="1" bandRow="1">
                <a:tableStyleId>{2D5ABB26-0587-4C30-8999-92F81FD0307C}</a:tableStyleId>
              </a:tblPr>
              <a:tblGrid>
                <a:gridCol w="1580246">
                  <a:extLst>
                    <a:ext uri="{9D8B030D-6E8A-4147-A177-3AD203B41FA5}">
                      <a16:colId xmlns:a16="http://schemas.microsoft.com/office/drawing/2014/main" val="20000"/>
                    </a:ext>
                  </a:extLst>
                </a:gridCol>
                <a:gridCol w="839812">
                  <a:extLst>
                    <a:ext uri="{9D8B030D-6E8A-4147-A177-3AD203B41FA5}">
                      <a16:colId xmlns:a16="http://schemas.microsoft.com/office/drawing/2014/main" val="20001"/>
                    </a:ext>
                  </a:extLst>
                </a:gridCol>
                <a:gridCol w="1875578">
                  <a:extLst>
                    <a:ext uri="{9D8B030D-6E8A-4147-A177-3AD203B41FA5}">
                      <a16:colId xmlns:a16="http://schemas.microsoft.com/office/drawing/2014/main" val="20002"/>
                    </a:ext>
                  </a:extLst>
                </a:gridCol>
                <a:gridCol w="613063">
                  <a:extLst>
                    <a:ext uri="{9D8B030D-6E8A-4147-A177-3AD203B41FA5}">
                      <a16:colId xmlns:a16="http://schemas.microsoft.com/office/drawing/2014/main" val="20003"/>
                    </a:ext>
                  </a:extLst>
                </a:gridCol>
                <a:gridCol w="286234">
                  <a:extLst>
                    <a:ext uri="{9D8B030D-6E8A-4147-A177-3AD203B41FA5}">
                      <a16:colId xmlns:a16="http://schemas.microsoft.com/office/drawing/2014/main" val="20004"/>
                    </a:ext>
                  </a:extLst>
                </a:gridCol>
                <a:gridCol w="839812">
                  <a:extLst>
                    <a:ext uri="{9D8B030D-6E8A-4147-A177-3AD203B41FA5}">
                      <a16:colId xmlns:a16="http://schemas.microsoft.com/office/drawing/2014/main" val="20005"/>
                    </a:ext>
                  </a:extLst>
                </a:gridCol>
                <a:gridCol w="564073">
                  <a:extLst>
                    <a:ext uri="{9D8B030D-6E8A-4147-A177-3AD203B41FA5}">
                      <a16:colId xmlns:a16="http://schemas.microsoft.com/office/drawing/2014/main" val="20006"/>
                    </a:ext>
                  </a:extLst>
                </a:gridCol>
                <a:gridCol w="1882578">
                  <a:extLst>
                    <a:ext uri="{9D8B030D-6E8A-4147-A177-3AD203B41FA5}">
                      <a16:colId xmlns:a16="http://schemas.microsoft.com/office/drawing/2014/main" val="20007"/>
                    </a:ext>
                  </a:extLst>
                </a:gridCol>
              </a:tblGrid>
              <a:tr h="519953">
                <a:tc>
                  <a:txBody>
                    <a:bodyPr/>
                    <a:lstStyle/>
                    <a:p>
                      <a:pPr marL="427990" marR="259079" indent="-241300">
                        <a:lnSpc>
                          <a:spcPct val="80000"/>
                        </a:lnSpc>
                        <a:spcBef>
                          <a:spcPts val="515"/>
                        </a:spcBef>
                      </a:pPr>
                      <a:r>
                        <a:rPr sz="1600" spc="-5" dirty="0">
                          <a:latin typeface="Times New Roman"/>
                          <a:cs typeface="Times New Roman"/>
                        </a:rPr>
                        <a:t>F</a:t>
                      </a:r>
                      <a:r>
                        <a:rPr sz="1600" dirty="0">
                          <a:latin typeface="Times New Roman"/>
                          <a:cs typeface="Times New Roman"/>
                        </a:rPr>
                        <a:t>unctional  </a:t>
                      </a:r>
                      <a:r>
                        <a:rPr sz="1600" spc="-5" dirty="0">
                          <a:latin typeface="Times New Roman"/>
                          <a:cs typeface="Times New Roman"/>
                        </a:rPr>
                        <a:t>Units</a:t>
                      </a:r>
                      <a:endParaRPr sz="1600" dirty="0">
                        <a:latin typeface="Times New Roman"/>
                        <a:cs typeface="Times New Roman"/>
                      </a:endParaRPr>
                    </a:p>
                  </a:txBody>
                  <a:tcPr marL="0" marR="0" marT="57710" marB="0">
                    <a:lnL w="28575">
                      <a:solidFill>
                        <a:srgbClr val="000000"/>
                      </a:solidFill>
                      <a:prstDash val="solid"/>
                    </a:lnL>
                    <a:lnT w="28575">
                      <a:solidFill>
                        <a:srgbClr val="000000"/>
                      </a:solidFill>
                      <a:prstDash val="solid"/>
                    </a:lnT>
                    <a:lnB w="12700">
                      <a:solidFill>
                        <a:srgbClr val="000000"/>
                      </a:solidFill>
                      <a:prstDash val="solid"/>
                    </a:lnB>
                  </a:tcPr>
                </a:tc>
                <a:tc>
                  <a:txBody>
                    <a:bodyPr/>
                    <a:lstStyle/>
                    <a:p>
                      <a:pPr marL="25400" algn="ctr">
                        <a:lnSpc>
                          <a:spcPct val="100000"/>
                        </a:lnSpc>
                        <a:spcBef>
                          <a:spcPts val="920"/>
                        </a:spcBef>
                      </a:pPr>
                      <a:r>
                        <a:rPr sz="1400" dirty="0">
                          <a:latin typeface="Times New Roman"/>
                          <a:cs typeface="Times New Roman"/>
                        </a:rPr>
                        <a:t>Count</a:t>
                      </a:r>
                      <a:endParaRPr sz="1400">
                        <a:latin typeface="Times New Roman"/>
                        <a:cs typeface="Times New Roman"/>
                      </a:endParaRPr>
                    </a:p>
                  </a:txBody>
                  <a:tcPr marL="0" marR="0" marT="103094" marB="0">
                    <a:lnT w="28575">
                      <a:solidFill>
                        <a:srgbClr val="000000"/>
                      </a:solidFill>
                      <a:prstDash val="solid"/>
                    </a:lnT>
                    <a:lnB w="12700">
                      <a:solidFill>
                        <a:srgbClr val="000000"/>
                      </a:solidFill>
                      <a:prstDash val="solid"/>
                    </a:lnB>
                  </a:tcPr>
                </a:tc>
                <a:tc>
                  <a:txBody>
                    <a:bodyPr/>
                    <a:lstStyle/>
                    <a:p>
                      <a:pPr marL="347345">
                        <a:lnSpc>
                          <a:spcPct val="100000"/>
                        </a:lnSpc>
                        <a:spcBef>
                          <a:spcPts val="1025"/>
                        </a:spcBef>
                      </a:pPr>
                      <a:r>
                        <a:rPr sz="1400" spc="-5" dirty="0">
                          <a:latin typeface="Times New Roman"/>
                          <a:cs typeface="Times New Roman"/>
                        </a:rPr>
                        <a:t>Complexity</a:t>
                      </a:r>
                      <a:endParaRPr sz="1400">
                        <a:latin typeface="Times New Roman"/>
                        <a:cs typeface="Times New Roman"/>
                      </a:endParaRPr>
                    </a:p>
                  </a:txBody>
                  <a:tcPr marL="0" marR="0" marT="114860" marB="0">
                    <a:lnT w="28575">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T w="28575">
                      <a:solidFill>
                        <a:srgbClr val="000000"/>
                      </a:solidFill>
                      <a:prstDash val="solid"/>
                    </a:lnT>
                    <a:lnB w="12700">
                      <a:solidFill>
                        <a:srgbClr val="000000"/>
                      </a:solidFill>
                      <a:prstDash val="solid"/>
                    </a:lnB>
                  </a:tcPr>
                </a:tc>
                <a:tc gridSpan="3">
                  <a:txBody>
                    <a:bodyPr/>
                    <a:lstStyle/>
                    <a:p>
                      <a:pPr marL="357505" marR="433705" indent="-227329">
                        <a:lnSpc>
                          <a:spcPct val="100600"/>
                        </a:lnSpc>
                        <a:spcBef>
                          <a:spcPts val="425"/>
                        </a:spcBef>
                      </a:pPr>
                      <a:r>
                        <a:rPr sz="1400" dirty="0">
                          <a:latin typeface="Times New Roman"/>
                          <a:cs typeface="Times New Roman"/>
                        </a:rPr>
                        <a:t>C</a:t>
                      </a:r>
                      <a:r>
                        <a:rPr sz="1400" spc="15" dirty="0">
                          <a:latin typeface="Times New Roman"/>
                          <a:cs typeface="Times New Roman"/>
                        </a:rPr>
                        <a:t>o</a:t>
                      </a:r>
                      <a:r>
                        <a:rPr sz="1400" spc="-30" dirty="0">
                          <a:latin typeface="Times New Roman"/>
                          <a:cs typeface="Times New Roman"/>
                        </a:rPr>
                        <a:t>m</a:t>
                      </a:r>
                      <a:r>
                        <a:rPr sz="1400" spc="15" dirty="0">
                          <a:latin typeface="Times New Roman"/>
                          <a:cs typeface="Times New Roman"/>
                        </a:rPr>
                        <a:t>p</a:t>
                      </a:r>
                      <a:r>
                        <a:rPr sz="1400" dirty="0">
                          <a:latin typeface="Times New Roman"/>
                          <a:cs typeface="Times New Roman"/>
                        </a:rPr>
                        <a:t>l</a:t>
                      </a:r>
                      <a:r>
                        <a:rPr sz="1400" spc="-5" dirty="0">
                          <a:latin typeface="Times New Roman"/>
                          <a:cs typeface="Times New Roman"/>
                        </a:rPr>
                        <a:t>e</a:t>
                      </a:r>
                      <a:r>
                        <a:rPr sz="1400" spc="5" dirty="0">
                          <a:latin typeface="Times New Roman"/>
                          <a:cs typeface="Times New Roman"/>
                        </a:rPr>
                        <a:t>x</a:t>
                      </a:r>
                      <a:r>
                        <a:rPr sz="1400" spc="10" dirty="0">
                          <a:latin typeface="Times New Roman"/>
                          <a:cs typeface="Times New Roman"/>
                        </a:rPr>
                        <a:t>i</a:t>
                      </a:r>
                      <a:r>
                        <a:rPr sz="1400" dirty="0">
                          <a:latin typeface="Times New Roman"/>
                          <a:cs typeface="Times New Roman"/>
                        </a:rPr>
                        <a:t>ty  </a:t>
                      </a:r>
                      <a:r>
                        <a:rPr sz="1400" spc="-5" dirty="0">
                          <a:latin typeface="Times New Roman"/>
                          <a:cs typeface="Times New Roman"/>
                        </a:rPr>
                        <a:t>Totals</a:t>
                      </a:r>
                      <a:endParaRPr sz="1400">
                        <a:latin typeface="Times New Roman"/>
                        <a:cs typeface="Times New Roman"/>
                      </a:endParaRPr>
                    </a:p>
                  </a:txBody>
                  <a:tcPr marL="0" marR="0" marT="47625" marB="0">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441325" marR="221615">
                        <a:lnSpc>
                          <a:spcPct val="100000"/>
                        </a:lnSpc>
                        <a:spcBef>
                          <a:spcPts val="320"/>
                        </a:spcBef>
                      </a:pPr>
                      <a:r>
                        <a:rPr sz="1600" spc="-5" dirty="0">
                          <a:latin typeface="Times New Roman"/>
                          <a:cs typeface="Times New Roman"/>
                        </a:rPr>
                        <a:t>Functional  Unit</a:t>
                      </a:r>
                      <a:r>
                        <a:rPr sz="1600" spc="-60" dirty="0">
                          <a:latin typeface="Times New Roman"/>
                          <a:cs typeface="Times New Roman"/>
                        </a:rPr>
                        <a:t> </a:t>
                      </a:r>
                      <a:r>
                        <a:rPr sz="1600" spc="-5" dirty="0">
                          <a:latin typeface="Times New Roman"/>
                          <a:cs typeface="Times New Roman"/>
                        </a:rPr>
                        <a:t>Totals</a:t>
                      </a:r>
                      <a:endParaRPr sz="1600">
                        <a:latin typeface="Times New Roman"/>
                        <a:cs typeface="Times New Roman"/>
                      </a:endParaRPr>
                    </a:p>
                  </a:txBody>
                  <a:tcPr marL="0" marR="0" marT="35859" marB="0">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89248">
                <a:tc>
                  <a:txBody>
                    <a:bodyPr/>
                    <a:lstStyle/>
                    <a:p>
                      <a:pPr marL="203835" marR="446405">
                        <a:lnSpc>
                          <a:spcPts val="1839"/>
                        </a:lnSpc>
                        <a:spcBef>
                          <a:spcPts val="75"/>
                        </a:spcBef>
                      </a:pPr>
                      <a:r>
                        <a:rPr sz="1600" dirty="0">
                          <a:latin typeface="Times New Roman"/>
                          <a:cs typeface="Times New Roman"/>
                        </a:rPr>
                        <a:t>Extern</a:t>
                      </a:r>
                      <a:r>
                        <a:rPr sz="1600" spc="-10" dirty="0">
                          <a:latin typeface="Times New Roman"/>
                          <a:cs typeface="Times New Roman"/>
                        </a:rPr>
                        <a:t>a</a:t>
                      </a:r>
                      <a:r>
                        <a:rPr sz="1600" dirty="0">
                          <a:latin typeface="Times New Roman"/>
                          <a:cs typeface="Times New Roman"/>
                        </a:rPr>
                        <a:t>l  Inputs</a:t>
                      </a:r>
                      <a:endParaRPr sz="1600">
                        <a:latin typeface="Times New Roman"/>
                        <a:cs typeface="Times New Roman"/>
                      </a:endParaRPr>
                    </a:p>
                  </a:txBody>
                  <a:tcPr marL="0" marR="0" marT="8404" marB="0">
                    <a:lnL w="28575">
                      <a:solidFill>
                        <a:srgbClr val="000000"/>
                      </a:solidFill>
                      <a:prstDash val="solid"/>
                    </a:lnL>
                    <a:lnT w="12700">
                      <a:solidFill>
                        <a:srgbClr val="000000"/>
                      </a:solidFill>
                      <a:prstDash val="solid"/>
                    </a:lnT>
                  </a:tcPr>
                </a:tc>
                <a:tc>
                  <a:txBody>
                    <a:bodyPr/>
                    <a:lstStyle/>
                    <a:p>
                      <a:pPr marR="1270" algn="ctr">
                        <a:lnSpc>
                          <a:spcPct val="100000"/>
                        </a:lnSpc>
                        <a:spcBef>
                          <a:spcPts val="240"/>
                        </a:spcBef>
                      </a:pPr>
                      <a:r>
                        <a:rPr sz="1100" dirty="0">
                          <a:latin typeface="Times New Roman"/>
                          <a:cs typeface="Times New Roman"/>
                        </a:rPr>
                        <a:t>10</a:t>
                      </a:r>
                      <a:endParaRPr sz="1100">
                        <a:latin typeface="Times New Roman"/>
                        <a:cs typeface="Times New Roman"/>
                      </a:endParaRPr>
                    </a:p>
                    <a:p>
                      <a:pPr algn="ctr">
                        <a:lnSpc>
                          <a:spcPct val="100000"/>
                        </a:lnSpc>
                        <a:spcBef>
                          <a:spcPts val="635"/>
                        </a:spcBef>
                      </a:pPr>
                      <a:r>
                        <a:rPr sz="1100" dirty="0">
                          <a:latin typeface="Times New Roman"/>
                          <a:cs typeface="Times New Roman"/>
                        </a:rPr>
                        <a:t>15</a:t>
                      </a:r>
                      <a:endParaRPr sz="1100">
                        <a:latin typeface="Times New Roman"/>
                        <a:cs typeface="Times New Roman"/>
                      </a:endParaRPr>
                    </a:p>
                  </a:txBody>
                  <a:tcPr marL="0" marR="0" marT="26894" marB="0">
                    <a:lnT w="12700">
                      <a:solidFill>
                        <a:srgbClr val="000000"/>
                      </a:solidFill>
                      <a:prstDash val="solid"/>
                    </a:lnT>
                    <a:lnB w="9525">
                      <a:solidFill>
                        <a:srgbClr val="000000"/>
                      </a:solidFill>
                      <a:prstDash val="solid"/>
                    </a:lnB>
                  </a:tcPr>
                </a:tc>
                <a:tc>
                  <a:txBody>
                    <a:bodyPr/>
                    <a:lstStyle/>
                    <a:p>
                      <a:pPr marL="360680">
                        <a:lnSpc>
                          <a:spcPts val="1780"/>
                        </a:lnSpc>
                        <a:spcBef>
                          <a:spcPts val="21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3</a:t>
                      </a:r>
                      <a:endParaRPr sz="1400">
                        <a:latin typeface="Times New Roman"/>
                        <a:cs typeface="Times New Roman"/>
                      </a:endParaRPr>
                    </a:p>
                    <a:p>
                      <a:pPr marL="339725">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4</a:t>
                      </a:r>
                      <a:endParaRPr sz="1400">
                        <a:latin typeface="Times New Roman"/>
                        <a:cs typeface="Times New Roman"/>
                      </a:endParaRPr>
                    </a:p>
                  </a:txBody>
                  <a:tcPr marL="0" marR="0" marT="23532" marB="0">
                    <a:lnT w="12700">
                      <a:solidFill>
                        <a:srgbClr val="000000"/>
                      </a:solidFill>
                      <a:prstDash val="solid"/>
                    </a:lnT>
                  </a:tcPr>
                </a:tc>
                <a:tc>
                  <a:txBody>
                    <a:bodyPr/>
                    <a:lstStyle/>
                    <a:p>
                      <a:pPr marL="311150">
                        <a:lnSpc>
                          <a:spcPts val="1910"/>
                        </a:lnSpc>
                        <a:spcBef>
                          <a:spcPts val="175"/>
                        </a:spcBef>
                      </a:pPr>
                      <a:r>
                        <a:rPr sz="1400" dirty="0">
                          <a:latin typeface="Times New Roman"/>
                          <a:cs typeface="Times New Roman"/>
                        </a:rPr>
                        <a:t>=</a:t>
                      </a:r>
                      <a:endParaRPr sz="1400">
                        <a:latin typeface="Times New Roman"/>
                        <a:cs typeface="Times New Roman"/>
                      </a:endParaRPr>
                    </a:p>
                    <a:p>
                      <a:pPr marL="311150">
                        <a:lnSpc>
                          <a:spcPts val="1910"/>
                        </a:lnSpc>
                      </a:pPr>
                      <a:r>
                        <a:rPr sz="1400" dirty="0">
                          <a:latin typeface="Times New Roman"/>
                          <a:cs typeface="Times New Roman"/>
                        </a:rPr>
                        <a:t>=</a:t>
                      </a:r>
                      <a:endParaRPr sz="1400">
                        <a:latin typeface="Times New Roman"/>
                        <a:cs typeface="Times New Roman"/>
                      </a:endParaRPr>
                    </a:p>
                  </a:txBody>
                  <a:tcPr marL="0" marR="0" marT="19610" marB="0">
                    <a:lnT w="12700">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tcPr>
                </a:tc>
                <a:tc gridSpan="2">
                  <a:txBody>
                    <a:bodyPr/>
                    <a:lstStyle/>
                    <a:p>
                      <a:pPr marL="291465">
                        <a:lnSpc>
                          <a:spcPct val="100000"/>
                        </a:lnSpc>
                        <a:spcBef>
                          <a:spcPts val="370"/>
                        </a:spcBef>
                      </a:pPr>
                      <a:r>
                        <a:rPr sz="1100" dirty="0">
                          <a:latin typeface="Times New Roman"/>
                          <a:cs typeface="Times New Roman"/>
                        </a:rPr>
                        <a:t>30</a:t>
                      </a:r>
                      <a:endParaRPr sz="1100">
                        <a:latin typeface="Times New Roman"/>
                        <a:cs typeface="Times New Roman"/>
                      </a:endParaRPr>
                    </a:p>
                    <a:p>
                      <a:pPr marL="295910">
                        <a:lnSpc>
                          <a:spcPct val="100000"/>
                        </a:lnSpc>
                        <a:spcBef>
                          <a:spcPts val="635"/>
                        </a:spcBef>
                      </a:pPr>
                      <a:r>
                        <a:rPr sz="1100" dirty="0">
                          <a:latin typeface="Times New Roman"/>
                          <a:cs typeface="Times New Roman"/>
                        </a:rPr>
                        <a:t>60</a:t>
                      </a:r>
                      <a:endParaRPr sz="1100">
                        <a:latin typeface="Times New Roman"/>
                        <a:cs typeface="Times New Roman"/>
                      </a:endParaRPr>
                    </a:p>
                  </a:txBody>
                  <a:tcPr marL="0" marR="0" marT="41462" marB="0">
                    <a:lnT w="12700">
                      <a:solidFill>
                        <a:srgbClr val="000000"/>
                      </a:solidFill>
                      <a:prstDash val="solid"/>
                    </a:lnT>
                  </a:tcPr>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188930">
                <a:tc>
                  <a:txBody>
                    <a:bodyPr/>
                    <a:lstStyle/>
                    <a:p>
                      <a:pPr marL="203835">
                        <a:lnSpc>
                          <a:spcPts val="1160"/>
                        </a:lnSpc>
                      </a:pPr>
                      <a:r>
                        <a:rPr sz="1600" spc="-5" dirty="0">
                          <a:latin typeface="Times New Roman"/>
                          <a:cs typeface="Times New Roman"/>
                        </a:rPr>
                        <a:t>(EIs)</a:t>
                      </a:r>
                      <a:endParaRPr sz="1600">
                        <a:latin typeface="Times New Roman"/>
                        <a:cs typeface="Times New Roman"/>
                      </a:endParaRPr>
                    </a:p>
                  </a:txBody>
                  <a:tcPr marL="0" marR="0" marT="0" marB="0">
                    <a:lnL w="28575">
                      <a:solidFill>
                        <a:srgbClr val="000000"/>
                      </a:solidFill>
                      <a:prstDash val="solid"/>
                    </a:lnL>
                    <a:lnR w="9525">
                      <a:solidFill>
                        <a:srgbClr val="000000"/>
                      </a:solidFill>
                      <a:prstDash val="solid"/>
                    </a:lnR>
                    <a:lnB w="12700">
                      <a:solidFill>
                        <a:srgbClr val="000000"/>
                      </a:solidFill>
                      <a:prstDash val="solid"/>
                    </a:lnB>
                  </a:tcPr>
                </a:tc>
                <a:tc>
                  <a:txBody>
                    <a:bodyPr/>
                    <a:lstStyle/>
                    <a:p>
                      <a:pPr algn="ctr">
                        <a:lnSpc>
                          <a:spcPts val="1360"/>
                        </a:lnSpc>
                      </a:pPr>
                      <a:r>
                        <a:rPr sz="1100" dirty="0">
                          <a:latin typeface="Times New Roman"/>
                          <a:cs typeface="Times New Roman"/>
                        </a:rPr>
                        <a:t>17</a:t>
                      </a: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a:txBody>
                    <a:bodyPr/>
                    <a:lstStyle/>
                    <a:p>
                      <a:pPr marL="342265">
                        <a:lnSpc>
                          <a:spcPts val="1370"/>
                        </a:lnSpc>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6</a:t>
                      </a:r>
                      <a:endParaRPr sz="1400">
                        <a:latin typeface="Times New Roman"/>
                        <a:cs typeface="Times New Roman"/>
                      </a:endParaRPr>
                    </a:p>
                  </a:txBody>
                  <a:tcPr marL="0" marR="0" marT="0" marB="0">
                    <a:lnL w="9525">
                      <a:solidFill>
                        <a:srgbClr val="000000"/>
                      </a:solidFill>
                      <a:prstDash val="solid"/>
                    </a:lnL>
                    <a:lnB w="12700">
                      <a:solidFill>
                        <a:srgbClr val="000000"/>
                      </a:solidFill>
                      <a:prstDash val="solid"/>
                    </a:lnB>
                  </a:tcPr>
                </a:tc>
                <a:tc gridSpan="2">
                  <a:txBody>
                    <a:bodyPr/>
                    <a:lstStyle/>
                    <a:p>
                      <a:pPr marR="71755" algn="ctr">
                        <a:lnSpc>
                          <a:spcPts val="1585"/>
                        </a:lnSpc>
                      </a:pPr>
                      <a:r>
                        <a:rPr sz="1400" dirty="0">
                          <a:latin typeface="Times New Roman"/>
                          <a:cs typeface="Times New Roman"/>
                        </a:rPr>
                        <a:t>=</a:t>
                      </a:r>
                      <a:endParaRPr sz="14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hMerge="1">
                  <a:txBody>
                    <a:bodyPr/>
                    <a:lstStyle/>
                    <a:p>
                      <a:endParaRPr/>
                    </a:p>
                  </a:txBody>
                  <a:tcPr marL="0" marR="0" marT="0" marB="0"/>
                </a:tc>
                <a:tc>
                  <a:txBody>
                    <a:bodyPr/>
                    <a:lstStyle/>
                    <a:p>
                      <a:pPr marR="8890" algn="ctr">
                        <a:lnSpc>
                          <a:spcPct val="100000"/>
                        </a:lnSpc>
                        <a:spcBef>
                          <a:spcPts val="50"/>
                        </a:spcBef>
                      </a:pPr>
                      <a:r>
                        <a:rPr sz="1100" dirty="0">
                          <a:latin typeface="Times New Roman"/>
                          <a:cs typeface="Times New Roman"/>
                        </a:rPr>
                        <a:t>102</a:t>
                      </a:r>
                      <a:endParaRPr sz="1100">
                        <a:latin typeface="Times New Roman"/>
                        <a:cs typeface="Times New Roman"/>
                      </a:endParaRPr>
                    </a:p>
                  </a:txBody>
                  <a:tcPr marL="0" marR="0" marT="5603" marB="0">
                    <a:lnL w="9525">
                      <a:solidFill>
                        <a:srgbClr val="000000"/>
                      </a:solidFill>
                      <a:prstDash val="solid"/>
                    </a:lnL>
                    <a:lnR w="9525">
                      <a:solidFill>
                        <a:srgbClr val="000000"/>
                      </a:solidFill>
                      <a:prstDash val="solid"/>
                    </a:lnR>
                    <a:lnB w="12700">
                      <a:solidFill>
                        <a:srgbClr val="000000"/>
                      </a:solidFill>
                      <a:prstDash val="solid"/>
                    </a:lnB>
                  </a:tcPr>
                </a:tc>
                <a:tc gridSpan="2">
                  <a:txBody>
                    <a:bodyPr/>
                    <a:lstStyle/>
                    <a:p>
                      <a:pPr marL="1309370">
                        <a:lnSpc>
                          <a:spcPts val="1315"/>
                        </a:lnSpc>
                      </a:pPr>
                      <a:r>
                        <a:rPr sz="1100" dirty="0">
                          <a:latin typeface="Times New Roman"/>
                          <a:cs typeface="Times New Roman"/>
                        </a:rPr>
                        <a:t>192</a:t>
                      </a:r>
                      <a:endParaRPr sz="1100">
                        <a:latin typeface="Times New Roman"/>
                        <a:cs typeface="Times New Roman"/>
                      </a:endParaRPr>
                    </a:p>
                  </a:txBody>
                  <a:tcPr marL="0" marR="0" marT="0" marB="0">
                    <a:lnL w="9525">
                      <a:solidFill>
                        <a:srgbClr val="000000"/>
                      </a:solidFill>
                      <a:prstDash val="solid"/>
                    </a:lnL>
                    <a:lnR w="28575">
                      <a:solidFill>
                        <a:srgbClr val="000000"/>
                      </a:solidFill>
                      <a:prstDash val="solid"/>
                    </a:lnR>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718072">
                <a:tc>
                  <a:txBody>
                    <a:bodyPr/>
                    <a:lstStyle/>
                    <a:p>
                      <a:pPr marL="180975" marR="469265" algn="just">
                        <a:lnSpc>
                          <a:spcPts val="1839"/>
                        </a:lnSpc>
                        <a:spcBef>
                          <a:spcPts val="229"/>
                        </a:spcBef>
                      </a:pPr>
                      <a:r>
                        <a:rPr sz="1600" dirty="0">
                          <a:latin typeface="Times New Roman"/>
                          <a:cs typeface="Times New Roman"/>
                        </a:rPr>
                        <a:t>Extern</a:t>
                      </a:r>
                      <a:r>
                        <a:rPr sz="1600" spc="-10" dirty="0">
                          <a:latin typeface="Times New Roman"/>
                          <a:cs typeface="Times New Roman"/>
                        </a:rPr>
                        <a:t>a</a:t>
                      </a:r>
                      <a:r>
                        <a:rPr sz="1600" dirty="0">
                          <a:latin typeface="Times New Roman"/>
                          <a:cs typeface="Times New Roman"/>
                        </a:rPr>
                        <a:t>l  </a:t>
                      </a:r>
                      <a:r>
                        <a:rPr sz="1600" spc="-5" dirty="0">
                          <a:latin typeface="Times New Roman"/>
                          <a:cs typeface="Times New Roman"/>
                        </a:rPr>
                        <a:t>Outputs  (EOs)</a:t>
                      </a:r>
                      <a:endParaRPr sz="1600">
                        <a:latin typeface="Times New Roman"/>
                        <a:cs typeface="Times New Roman"/>
                      </a:endParaRPr>
                    </a:p>
                  </a:txBody>
                  <a:tcPr marL="0" marR="0" marT="25773" marB="0">
                    <a:lnL w="28575">
                      <a:solidFill>
                        <a:srgbClr val="000000"/>
                      </a:solidFill>
                      <a:prstDash val="solid"/>
                    </a:lnL>
                    <a:lnT w="12700">
                      <a:solidFill>
                        <a:srgbClr val="000000"/>
                      </a:solidFill>
                      <a:prstDash val="solid"/>
                    </a:lnT>
                    <a:lnB w="12700">
                      <a:solidFill>
                        <a:srgbClr val="000000"/>
                      </a:solidFill>
                      <a:prstDash val="solid"/>
                    </a:lnB>
                  </a:tcPr>
                </a:tc>
                <a:tc>
                  <a:txBody>
                    <a:bodyPr/>
                    <a:lstStyle/>
                    <a:p>
                      <a:pPr algn="ctr">
                        <a:lnSpc>
                          <a:spcPct val="100000"/>
                        </a:lnSpc>
                        <a:spcBef>
                          <a:spcPts val="370"/>
                        </a:spcBef>
                      </a:pPr>
                      <a:r>
                        <a:rPr sz="1100" dirty="0">
                          <a:latin typeface="Times New Roman"/>
                          <a:cs typeface="Times New Roman"/>
                        </a:rPr>
                        <a:t>6</a:t>
                      </a:r>
                      <a:endParaRPr sz="1100">
                        <a:latin typeface="Times New Roman"/>
                        <a:cs typeface="Times New Roman"/>
                      </a:endParaRPr>
                    </a:p>
                    <a:p>
                      <a:pPr marL="8890" algn="ctr">
                        <a:lnSpc>
                          <a:spcPct val="100000"/>
                        </a:lnSpc>
                        <a:spcBef>
                          <a:spcPts val="635"/>
                        </a:spcBef>
                      </a:pPr>
                      <a:r>
                        <a:rPr sz="1100" dirty="0">
                          <a:latin typeface="Times New Roman"/>
                          <a:cs typeface="Times New Roman"/>
                        </a:rPr>
                        <a:t>0</a:t>
                      </a:r>
                      <a:endParaRPr sz="1100">
                        <a:latin typeface="Times New Roman"/>
                        <a:cs typeface="Times New Roman"/>
                      </a:endParaRPr>
                    </a:p>
                    <a:p>
                      <a:pPr marL="8890" algn="ctr">
                        <a:lnSpc>
                          <a:spcPct val="100000"/>
                        </a:lnSpc>
                        <a:spcBef>
                          <a:spcPts val="590"/>
                        </a:spcBef>
                      </a:pPr>
                      <a:r>
                        <a:rPr sz="1100" dirty="0">
                          <a:latin typeface="Times New Roman"/>
                          <a:cs typeface="Times New Roman"/>
                        </a:rPr>
                        <a:t>13</a:t>
                      </a:r>
                      <a:endParaRPr sz="1100">
                        <a:latin typeface="Times New Roman"/>
                        <a:cs typeface="Times New Roman"/>
                      </a:endParaRPr>
                    </a:p>
                  </a:txBody>
                  <a:tcPr marL="0" marR="0" marT="41462" marB="0">
                    <a:lnT w="12700">
                      <a:solidFill>
                        <a:srgbClr val="000000"/>
                      </a:solidFill>
                      <a:prstDash val="solid"/>
                    </a:lnT>
                    <a:lnB w="12700">
                      <a:solidFill>
                        <a:srgbClr val="000000"/>
                      </a:solidFill>
                      <a:prstDash val="solid"/>
                    </a:lnB>
                  </a:tcPr>
                </a:tc>
                <a:tc>
                  <a:txBody>
                    <a:bodyPr/>
                    <a:lstStyle/>
                    <a:p>
                      <a:pPr marL="365125">
                        <a:lnSpc>
                          <a:spcPts val="1780"/>
                        </a:lnSpc>
                        <a:spcBef>
                          <a:spcPts val="595"/>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4</a:t>
                      </a:r>
                      <a:endParaRPr sz="1400">
                        <a:latin typeface="Times New Roman"/>
                        <a:cs typeface="Times New Roman"/>
                      </a:endParaRPr>
                    </a:p>
                    <a:p>
                      <a:pPr marL="344170">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5</a:t>
                      </a:r>
                      <a:endParaRPr sz="1400">
                        <a:latin typeface="Times New Roman"/>
                        <a:cs typeface="Times New Roman"/>
                      </a:endParaRPr>
                    </a:p>
                    <a:p>
                      <a:pPr marL="347345">
                        <a:lnSpc>
                          <a:spcPct val="100000"/>
                        </a:lnSpc>
                        <a:spcBef>
                          <a:spcPts val="95"/>
                        </a:spcBef>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7</a:t>
                      </a:r>
                      <a:endParaRPr sz="1400">
                        <a:latin typeface="Times New Roman"/>
                        <a:cs typeface="Times New Roman"/>
                      </a:endParaRPr>
                    </a:p>
                  </a:txBody>
                  <a:tcPr marL="0" marR="0" marT="66675" marB="0">
                    <a:lnT w="12700">
                      <a:solidFill>
                        <a:srgbClr val="000000"/>
                      </a:solidFill>
                      <a:prstDash val="solid"/>
                    </a:lnT>
                    <a:lnB w="12700">
                      <a:solidFill>
                        <a:srgbClr val="000000"/>
                      </a:solidFill>
                      <a:prstDash val="solid"/>
                    </a:lnB>
                  </a:tcPr>
                </a:tc>
                <a:tc>
                  <a:txBody>
                    <a:bodyPr/>
                    <a:lstStyle/>
                    <a:p>
                      <a:pPr marL="311150">
                        <a:lnSpc>
                          <a:spcPts val="1914"/>
                        </a:lnSpc>
                        <a:spcBef>
                          <a:spcPts val="545"/>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p>
                      <a:pPr marL="311150">
                        <a:lnSpc>
                          <a:spcPts val="1789"/>
                        </a:lnSpc>
                        <a:spcBef>
                          <a:spcPts val="145"/>
                        </a:spcBef>
                      </a:pPr>
                      <a:r>
                        <a:rPr sz="1400" dirty="0">
                          <a:latin typeface="Times New Roman"/>
                          <a:cs typeface="Times New Roman"/>
                        </a:rPr>
                        <a:t>=</a:t>
                      </a:r>
                      <a:endParaRPr sz="1400">
                        <a:latin typeface="Times New Roman"/>
                        <a:cs typeface="Times New Roman"/>
                      </a:endParaRPr>
                    </a:p>
                  </a:txBody>
                  <a:tcPr marL="0" marR="0" marT="61072" marB="0">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tc>
                  <a:txBody>
                    <a:bodyPr/>
                    <a:lstStyle/>
                    <a:p>
                      <a:pPr marR="8890" algn="ctr">
                        <a:lnSpc>
                          <a:spcPct val="100000"/>
                        </a:lnSpc>
                        <a:spcBef>
                          <a:spcPts val="500"/>
                        </a:spcBef>
                      </a:pPr>
                      <a:r>
                        <a:rPr sz="1100" dirty="0">
                          <a:latin typeface="Times New Roman"/>
                          <a:cs typeface="Times New Roman"/>
                        </a:rPr>
                        <a:t>24</a:t>
                      </a:r>
                      <a:endParaRPr sz="1100">
                        <a:latin typeface="Times New Roman"/>
                        <a:cs typeface="Times New Roman"/>
                      </a:endParaRPr>
                    </a:p>
                    <a:p>
                      <a:pPr algn="ctr">
                        <a:lnSpc>
                          <a:spcPct val="100000"/>
                        </a:lnSpc>
                        <a:spcBef>
                          <a:spcPts val="640"/>
                        </a:spcBef>
                      </a:pPr>
                      <a:r>
                        <a:rPr sz="1100" dirty="0">
                          <a:latin typeface="Times New Roman"/>
                          <a:cs typeface="Times New Roman"/>
                        </a:rPr>
                        <a:t>0</a:t>
                      </a:r>
                      <a:endParaRPr sz="1100">
                        <a:latin typeface="Times New Roman"/>
                        <a:cs typeface="Times New Roman"/>
                      </a:endParaRPr>
                    </a:p>
                    <a:p>
                      <a:pPr algn="ctr">
                        <a:lnSpc>
                          <a:spcPct val="100000"/>
                        </a:lnSpc>
                        <a:spcBef>
                          <a:spcPts val="575"/>
                        </a:spcBef>
                      </a:pPr>
                      <a:r>
                        <a:rPr sz="1100" dirty="0">
                          <a:latin typeface="Times New Roman"/>
                          <a:cs typeface="Times New Roman"/>
                        </a:rPr>
                        <a:t>91</a:t>
                      </a:r>
                      <a:endParaRPr sz="1100">
                        <a:latin typeface="Times New Roman"/>
                        <a:cs typeface="Times New Roman"/>
                      </a:endParaRPr>
                    </a:p>
                  </a:txBody>
                  <a:tcPr marL="0" marR="0" marT="56029" marB="0">
                    <a:lnT w="12700">
                      <a:solidFill>
                        <a:srgbClr val="000000"/>
                      </a:solidFill>
                      <a:prstDash val="solid"/>
                    </a:lnT>
                    <a:lnB w="12700">
                      <a:solidFill>
                        <a:srgbClr val="000000"/>
                      </a:solidFill>
                      <a:prstDash val="solid"/>
                    </a:lnB>
                  </a:tcPr>
                </a:tc>
                <a:tc gridSpan="2">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300">
                        <a:latin typeface="Times New Roman"/>
                        <a:cs typeface="Times New Roman"/>
                      </a:endParaRPr>
                    </a:p>
                    <a:p>
                      <a:pPr marL="1313815">
                        <a:lnSpc>
                          <a:spcPct val="100000"/>
                        </a:lnSpc>
                      </a:pPr>
                      <a:r>
                        <a:rPr sz="1100" dirty="0">
                          <a:latin typeface="Times New Roman"/>
                          <a:cs typeface="Times New Roman"/>
                        </a:rPr>
                        <a:t>115</a:t>
                      </a:r>
                      <a:endParaRPr sz="1100">
                        <a:latin typeface="Times New Roman"/>
                        <a:cs typeface="Times New Roman"/>
                      </a:endParaRPr>
                    </a:p>
                  </a:txBody>
                  <a:tcPr marL="0" marR="0" marT="0" marB="0">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719417">
                <a:tc>
                  <a:txBody>
                    <a:bodyPr/>
                    <a:lstStyle/>
                    <a:p>
                      <a:pPr marL="199390" marR="412115" algn="just">
                        <a:lnSpc>
                          <a:spcPts val="1839"/>
                        </a:lnSpc>
                        <a:spcBef>
                          <a:spcPts val="195"/>
                        </a:spcBef>
                      </a:pPr>
                      <a:r>
                        <a:rPr sz="1600" spc="-5" dirty="0">
                          <a:latin typeface="Times New Roman"/>
                          <a:cs typeface="Times New Roman"/>
                        </a:rPr>
                        <a:t>External  </a:t>
                      </a:r>
                      <a:r>
                        <a:rPr sz="1600" dirty="0">
                          <a:latin typeface="Times New Roman"/>
                          <a:cs typeface="Times New Roman"/>
                        </a:rPr>
                        <a:t>Inquiries  </a:t>
                      </a:r>
                      <a:r>
                        <a:rPr sz="1600" spc="-5" dirty="0">
                          <a:latin typeface="Times New Roman"/>
                          <a:cs typeface="Times New Roman"/>
                        </a:rPr>
                        <a:t>(EQs)</a:t>
                      </a:r>
                      <a:endParaRPr sz="1600">
                        <a:latin typeface="Times New Roman"/>
                        <a:cs typeface="Times New Roman"/>
                      </a:endParaRPr>
                    </a:p>
                  </a:txBody>
                  <a:tcPr marL="0" marR="0" marT="21851" marB="0">
                    <a:lnL w="28575">
                      <a:solidFill>
                        <a:srgbClr val="000000"/>
                      </a:solidFill>
                      <a:prstDash val="solid"/>
                    </a:lnL>
                    <a:lnT w="12700">
                      <a:solidFill>
                        <a:srgbClr val="000000"/>
                      </a:solidFill>
                      <a:prstDash val="solid"/>
                    </a:lnT>
                    <a:lnB w="12700">
                      <a:solidFill>
                        <a:srgbClr val="000000"/>
                      </a:solidFill>
                      <a:prstDash val="solid"/>
                    </a:lnB>
                  </a:tcPr>
                </a:tc>
                <a:tc>
                  <a:txBody>
                    <a:bodyPr/>
                    <a:lstStyle/>
                    <a:p>
                      <a:pPr marL="27305" algn="ctr">
                        <a:lnSpc>
                          <a:spcPct val="100000"/>
                        </a:lnSpc>
                        <a:spcBef>
                          <a:spcPts val="320"/>
                        </a:spcBef>
                      </a:pPr>
                      <a:r>
                        <a:rPr sz="1100" dirty="0">
                          <a:latin typeface="Times New Roman"/>
                          <a:cs typeface="Times New Roman"/>
                        </a:rPr>
                        <a:t>3</a:t>
                      </a:r>
                      <a:endParaRPr sz="1100">
                        <a:latin typeface="Times New Roman"/>
                        <a:cs typeface="Times New Roman"/>
                      </a:endParaRPr>
                    </a:p>
                    <a:p>
                      <a:pPr marL="36195" algn="ctr">
                        <a:lnSpc>
                          <a:spcPct val="100000"/>
                        </a:lnSpc>
                        <a:spcBef>
                          <a:spcPts val="640"/>
                        </a:spcBef>
                      </a:pPr>
                      <a:r>
                        <a:rPr sz="1100" dirty="0">
                          <a:latin typeface="Times New Roman"/>
                          <a:cs typeface="Times New Roman"/>
                        </a:rPr>
                        <a:t>4</a:t>
                      </a:r>
                      <a:endParaRPr sz="1100">
                        <a:latin typeface="Times New Roman"/>
                        <a:cs typeface="Times New Roman"/>
                      </a:endParaRPr>
                    </a:p>
                    <a:p>
                      <a:pPr marL="36195" algn="ctr">
                        <a:lnSpc>
                          <a:spcPct val="100000"/>
                        </a:lnSpc>
                        <a:spcBef>
                          <a:spcPts val="585"/>
                        </a:spcBef>
                      </a:pPr>
                      <a:r>
                        <a:rPr sz="1100" dirty="0">
                          <a:latin typeface="Times New Roman"/>
                          <a:cs typeface="Times New Roman"/>
                        </a:rPr>
                        <a:t>2</a:t>
                      </a:r>
                      <a:endParaRPr sz="1100">
                        <a:latin typeface="Times New Roman"/>
                        <a:cs typeface="Times New Roman"/>
                      </a:endParaRPr>
                    </a:p>
                  </a:txBody>
                  <a:tcPr marL="0" marR="0" marT="35859" marB="0">
                    <a:lnT w="12700">
                      <a:solidFill>
                        <a:srgbClr val="000000"/>
                      </a:solidFill>
                      <a:prstDash val="solid"/>
                    </a:lnT>
                    <a:lnB w="12700">
                      <a:solidFill>
                        <a:srgbClr val="000000"/>
                      </a:solidFill>
                      <a:prstDash val="solid"/>
                    </a:lnB>
                  </a:tcPr>
                </a:tc>
                <a:tc>
                  <a:txBody>
                    <a:bodyPr/>
                    <a:lstStyle/>
                    <a:p>
                      <a:pPr marL="365125">
                        <a:lnSpc>
                          <a:spcPts val="1780"/>
                        </a:lnSpc>
                        <a:spcBef>
                          <a:spcPts val="595"/>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3</a:t>
                      </a:r>
                      <a:endParaRPr sz="1400">
                        <a:latin typeface="Times New Roman"/>
                        <a:cs typeface="Times New Roman"/>
                      </a:endParaRPr>
                    </a:p>
                    <a:p>
                      <a:pPr marL="344170">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4</a:t>
                      </a:r>
                      <a:endParaRPr sz="1400">
                        <a:latin typeface="Times New Roman"/>
                        <a:cs typeface="Times New Roman"/>
                      </a:endParaRPr>
                    </a:p>
                    <a:p>
                      <a:pPr marL="347345">
                        <a:lnSpc>
                          <a:spcPct val="100000"/>
                        </a:lnSpc>
                        <a:spcBef>
                          <a:spcPts val="95"/>
                        </a:spcBef>
                      </a:pPr>
                      <a:r>
                        <a:rPr sz="1400" spc="-5" dirty="0">
                          <a:latin typeface="Times New Roman"/>
                          <a:cs typeface="Times New Roman"/>
                        </a:rPr>
                        <a:t>High x</a:t>
                      </a:r>
                      <a:r>
                        <a:rPr sz="1400" spc="-10" dirty="0">
                          <a:latin typeface="Times New Roman"/>
                          <a:cs typeface="Times New Roman"/>
                        </a:rPr>
                        <a:t> </a:t>
                      </a:r>
                      <a:r>
                        <a:rPr sz="1400" spc="-5" dirty="0">
                          <a:latin typeface="Times New Roman"/>
                          <a:cs typeface="Times New Roman"/>
                        </a:rPr>
                        <a:t>6</a:t>
                      </a:r>
                      <a:endParaRPr sz="1400">
                        <a:latin typeface="Times New Roman"/>
                        <a:cs typeface="Times New Roman"/>
                      </a:endParaRPr>
                    </a:p>
                  </a:txBody>
                  <a:tcPr marL="0" marR="0" marT="66675" marB="0">
                    <a:lnT w="12700">
                      <a:solidFill>
                        <a:srgbClr val="000000"/>
                      </a:solidFill>
                      <a:prstDash val="solid"/>
                    </a:lnT>
                    <a:lnB w="12700">
                      <a:solidFill>
                        <a:srgbClr val="000000"/>
                      </a:solidFill>
                      <a:prstDash val="solid"/>
                    </a:lnB>
                  </a:tcPr>
                </a:tc>
                <a:tc>
                  <a:txBody>
                    <a:bodyPr/>
                    <a:lstStyle/>
                    <a:p>
                      <a:pPr marL="311150">
                        <a:lnSpc>
                          <a:spcPts val="1910"/>
                        </a:lnSpc>
                        <a:spcBef>
                          <a:spcPts val="520"/>
                        </a:spcBef>
                      </a:pPr>
                      <a:r>
                        <a:rPr sz="1400" dirty="0">
                          <a:latin typeface="Times New Roman"/>
                          <a:cs typeface="Times New Roman"/>
                        </a:rPr>
                        <a:t>=</a:t>
                      </a:r>
                      <a:endParaRPr sz="1400">
                        <a:latin typeface="Times New Roman"/>
                        <a:cs typeface="Times New Roman"/>
                      </a:endParaRPr>
                    </a:p>
                    <a:p>
                      <a:pPr marL="311150">
                        <a:lnSpc>
                          <a:spcPts val="1910"/>
                        </a:lnSpc>
                      </a:pPr>
                      <a:r>
                        <a:rPr sz="1400" dirty="0">
                          <a:latin typeface="Times New Roman"/>
                          <a:cs typeface="Times New Roman"/>
                        </a:rPr>
                        <a:t>=</a:t>
                      </a:r>
                      <a:endParaRPr sz="1400">
                        <a:latin typeface="Times New Roman"/>
                        <a:cs typeface="Times New Roman"/>
                      </a:endParaRPr>
                    </a:p>
                    <a:p>
                      <a:pPr marL="311150">
                        <a:lnSpc>
                          <a:spcPts val="1835"/>
                        </a:lnSpc>
                        <a:spcBef>
                          <a:spcPts val="145"/>
                        </a:spcBef>
                      </a:pPr>
                      <a:r>
                        <a:rPr sz="1400" dirty="0">
                          <a:latin typeface="Times New Roman"/>
                          <a:cs typeface="Times New Roman"/>
                        </a:rPr>
                        <a:t>=</a:t>
                      </a:r>
                      <a:endParaRPr sz="1400">
                        <a:latin typeface="Times New Roman"/>
                        <a:cs typeface="Times New Roman"/>
                      </a:endParaRPr>
                    </a:p>
                  </a:txBody>
                  <a:tcPr marL="0" marR="0" marT="58271" marB="0">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tc>
                  <a:txBody>
                    <a:bodyPr/>
                    <a:lstStyle/>
                    <a:p>
                      <a:pPr marL="10160" algn="ctr">
                        <a:lnSpc>
                          <a:spcPct val="100000"/>
                        </a:lnSpc>
                        <a:spcBef>
                          <a:spcPts val="455"/>
                        </a:spcBef>
                      </a:pPr>
                      <a:r>
                        <a:rPr sz="1100" dirty="0">
                          <a:latin typeface="Times New Roman"/>
                          <a:cs typeface="Times New Roman"/>
                        </a:rPr>
                        <a:t>9</a:t>
                      </a:r>
                      <a:endParaRPr sz="1100">
                        <a:latin typeface="Times New Roman"/>
                        <a:cs typeface="Times New Roman"/>
                      </a:endParaRPr>
                    </a:p>
                    <a:p>
                      <a:pPr marL="19685" algn="ctr">
                        <a:lnSpc>
                          <a:spcPct val="100000"/>
                        </a:lnSpc>
                        <a:spcBef>
                          <a:spcPts val="635"/>
                        </a:spcBef>
                      </a:pPr>
                      <a:r>
                        <a:rPr sz="1100" dirty="0">
                          <a:latin typeface="Times New Roman"/>
                          <a:cs typeface="Times New Roman"/>
                        </a:rPr>
                        <a:t>16</a:t>
                      </a:r>
                      <a:endParaRPr sz="1100">
                        <a:latin typeface="Times New Roman"/>
                        <a:cs typeface="Times New Roman"/>
                      </a:endParaRPr>
                    </a:p>
                    <a:p>
                      <a:pPr marL="19685" algn="ctr">
                        <a:lnSpc>
                          <a:spcPct val="100000"/>
                        </a:lnSpc>
                        <a:spcBef>
                          <a:spcPts val="590"/>
                        </a:spcBef>
                      </a:pPr>
                      <a:r>
                        <a:rPr sz="1100" dirty="0">
                          <a:latin typeface="Times New Roman"/>
                          <a:cs typeface="Times New Roman"/>
                        </a:rPr>
                        <a:t>12</a:t>
                      </a:r>
                      <a:endParaRPr sz="1100">
                        <a:latin typeface="Times New Roman"/>
                        <a:cs typeface="Times New Roman"/>
                      </a:endParaRPr>
                    </a:p>
                  </a:txBody>
                  <a:tcPr marL="0" marR="0" marT="50987" marB="0">
                    <a:lnT w="12700">
                      <a:solidFill>
                        <a:srgbClr val="000000"/>
                      </a:solidFill>
                      <a:prstDash val="solid"/>
                    </a:lnT>
                    <a:lnB w="12700">
                      <a:solidFill>
                        <a:srgbClr val="000000"/>
                      </a:solidFill>
                      <a:prstDash val="solid"/>
                    </a:lnB>
                  </a:tcPr>
                </a:tc>
                <a:tc gridSpan="2">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0"/>
                        </a:spcBef>
                      </a:pPr>
                      <a:endParaRPr sz="1200">
                        <a:latin typeface="Times New Roman"/>
                        <a:cs typeface="Times New Roman"/>
                      </a:endParaRPr>
                    </a:p>
                    <a:p>
                      <a:pPr marL="1367155">
                        <a:lnSpc>
                          <a:spcPct val="100000"/>
                        </a:lnSpc>
                      </a:pPr>
                      <a:r>
                        <a:rPr sz="1100" dirty="0">
                          <a:latin typeface="Times New Roman"/>
                          <a:cs typeface="Times New Roman"/>
                        </a:rPr>
                        <a:t>37</a:t>
                      </a:r>
                      <a:endParaRPr sz="1100">
                        <a:latin typeface="Times New Roman"/>
                        <a:cs typeface="Times New Roman"/>
                      </a:endParaRPr>
                    </a:p>
                  </a:txBody>
                  <a:tcPr marL="0" marR="0" marT="0" marB="0">
                    <a:lnR w="28575">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533847">
                <a:tc>
                  <a:txBody>
                    <a:bodyPr/>
                    <a:lstStyle/>
                    <a:p>
                      <a:pPr marL="194945" marR="455930">
                        <a:lnSpc>
                          <a:spcPts val="1839"/>
                        </a:lnSpc>
                        <a:spcBef>
                          <a:spcPts val="495"/>
                        </a:spcBef>
                      </a:pPr>
                      <a:r>
                        <a:rPr sz="1600" dirty="0">
                          <a:latin typeface="Times New Roman"/>
                          <a:cs typeface="Times New Roman"/>
                        </a:rPr>
                        <a:t>Extern</a:t>
                      </a:r>
                      <a:r>
                        <a:rPr sz="1600" spc="-10" dirty="0">
                          <a:latin typeface="Times New Roman"/>
                          <a:cs typeface="Times New Roman"/>
                        </a:rPr>
                        <a:t>a</a:t>
                      </a:r>
                      <a:r>
                        <a:rPr sz="1600" dirty="0">
                          <a:latin typeface="Times New Roman"/>
                          <a:cs typeface="Times New Roman"/>
                        </a:rPr>
                        <a:t>l  </a:t>
                      </a:r>
                      <a:r>
                        <a:rPr sz="1600" spc="-5" dirty="0">
                          <a:latin typeface="Times New Roman"/>
                          <a:cs typeface="Times New Roman"/>
                        </a:rPr>
                        <a:t>logical</a:t>
                      </a:r>
                      <a:endParaRPr sz="1600">
                        <a:latin typeface="Times New Roman"/>
                        <a:cs typeface="Times New Roman"/>
                      </a:endParaRPr>
                    </a:p>
                  </a:txBody>
                  <a:tcPr marL="0" marR="0" marT="55469" marB="0">
                    <a:lnL w="28575">
                      <a:solidFill>
                        <a:srgbClr val="000000"/>
                      </a:solidFill>
                      <a:prstDash val="solid"/>
                    </a:lnL>
                    <a:lnT w="12700">
                      <a:solidFill>
                        <a:srgbClr val="000000"/>
                      </a:solidFill>
                      <a:prstDash val="solid"/>
                    </a:lnT>
                  </a:tcPr>
                </a:tc>
                <a:tc>
                  <a:txBody>
                    <a:bodyPr/>
                    <a:lstStyle/>
                    <a:p>
                      <a:pPr marL="27305" algn="ctr">
                        <a:lnSpc>
                          <a:spcPct val="100000"/>
                        </a:lnSpc>
                        <a:spcBef>
                          <a:spcPts val="515"/>
                        </a:spcBef>
                      </a:pPr>
                      <a:r>
                        <a:rPr sz="1100" dirty="0">
                          <a:latin typeface="Times New Roman"/>
                          <a:cs typeface="Times New Roman"/>
                        </a:rPr>
                        <a:t>0</a:t>
                      </a:r>
                      <a:endParaRPr sz="1100">
                        <a:latin typeface="Times New Roman"/>
                        <a:cs typeface="Times New Roman"/>
                      </a:endParaRPr>
                    </a:p>
                    <a:p>
                      <a:pPr marL="36195" algn="ctr">
                        <a:lnSpc>
                          <a:spcPct val="100000"/>
                        </a:lnSpc>
                        <a:spcBef>
                          <a:spcPts val="635"/>
                        </a:spcBef>
                      </a:pPr>
                      <a:r>
                        <a:rPr sz="1100" dirty="0">
                          <a:latin typeface="Times New Roman"/>
                          <a:cs typeface="Times New Roman"/>
                        </a:rPr>
                        <a:t>2</a:t>
                      </a:r>
                      <a:endParaRPr sz="1100">
                        <a:latin typeface="Times New Roman"/>
                        <a:cs typeface="Times New Roman"/>
                      </a:endParaRPr>
                    </a:p>
                  </a:txBody>
                  <a:tcPr marL="0" marR="0" marT="57710" marB="0">
                    <a:lnT w="12700">
                      <a:solidFill>
                        <a:srgbClr val="000000"/>
                      </a:solidFill>
                      <a:prstDash val="solid"/>
                    </a:lnT>
                  </a:tcPr>
                </a:tc>
                <a:tc>
                  <a:txBody>
                    <a:bodyPr/>
                    <a:lstStyle/>
                    <a:p>
                      <a:pPr marL="370205">
                        <a:lnSpc>
                          <a:spcPts val="1789"/>
                        </a:lnSpc>
                        <a:spcBef>
                          <a:spcPts val="62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7</a:t>
                      </a:r>
                      <a:endParaRPr sz="1400">
                        <a:latin typeface="Times New Roman"/>
                        <a:cs typeface="Times New Roman"/>
                      </a:endParaRPr>
                    </a:p>
                    <a:p>
                      <a:pPr marL="296545">
                        <a:lnSpc>
                          <a:spcPts val="1789"/>
                        </a:lnSpc>
                      </a:pPr>
                      <a:r>
                        <a:rPr sz="1400" spc="-5" dirty="0">
                          <a:latin typeface="Times New Roman"/>
                          <a:cs typeface="Times New Roman"/>
                        </a:rPr>
                        <a:t>Average x</a:t>
                      </a:r>
                      <a:r>
                        <a:rPr sz="1400" spc="-25" dirty="0">
                          <a:latin typeface="Times New Roman"/>
                          <a:cs typeface="Times New Roman"/>
                        </a:rPr>
                        <a:t> </a:t>
                      </a:r>
                      <a:r>
                        <a:rPr sz="1400" dirty="0">
                          <a:latin typeface="Times New Roman"/>
                          <a:cs typeface="Times New Roman"/>
                        </a:rPr>
                        <a:t>10</a:t>
                      </a:r>
                      <a:endParaRPr sz="1400">
                        <a:latin typeface="Times New Roman"/>
                        <a:cs typeface="Times New Roman"/>
                      </a:endParaRPr>
                    </a:p>
                  </a:txBody>
                  <a:tcPr marL="0" marR="0" marT="69476" marB="0">
                    <a:lnT w="12700">
                      <a:solidFill>
                        <a:srgbClr val="000000"/>
                      </a:solidFill>
                      <a:prstDash val="solid"/>
                    </a:lnT>
                  </a:tcPr>
                </a:tc>
                <a:tc>
                  <a:txBody>
                    <a:bodyPr/>
                    <a:lstStyle/>
                    <a:p>
                      <a:pPr marL="311150">
                        <a:lnSpc>
                          <a:spcPts val="1914"/>
                        </a:lnSpc>
                        <a:spcBef>
                          <a:spcPts val="545"/>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txBody>
                  <a:tcPr marL="0" marR="0" marT="61072" marB="0">
                    <a:lnT w="12700">
                      <a:solidFill>
                        <a:srgbClr val="000000"/>
                      </a:solidFill>
                      <a:prstDash val="solid"/>
                    </a:lnT>
                  </a:tcPr>
                </a:tc>
                <a:tc>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tcPr>
                </a:tc>
                <a:tc>
                  <a:txBody>
                    <a:bodyPr/>
                    <a:lstStyle/>
                    <a:p>
                      <a:pPr marL="10160" algn="ctr">
                        <a:lnSpc>
                          <a:spcPct val="100000"/>
                        </a:lnSpc>
                        <a:spcBef>
                          <a:spcPts val="645"/>
                        </a:spcBef>
                      </a:pPr>
                      <a:r>
                        <a:rPr sz="1100" dirty="0">
                          <a:latin typeface="Times New Roman"/>
                          <a:cs typeface="Times New Roman"/>
                        </a:rPr>
                        <a:t>0</a:t>
                      </a:r>
                      <a:endParaRPr sz="1100">
                        <a:latin typeface="Times New Roman"/>
                        <a:cs typeface="Times New Roman"/>
                      </a:endParaRPr>
                    </a:p>
                    <a:p>
                      <a:pPr marL="19685" algn="ctr">
                        <a:lnSpc>
                          <a:spcPct val="100000"/>
                        </a:lnSpc>
                        <a:spcBef>
                          <a:spcPts val="635"/>
                        </a:spcBef>
                      </a:pPr>
                      <a:r>
                        <a:rPr sz="1100" dirty="0">
                          <a:latin typeface="Times New Roman"/>
                          <a:cs typeface="Times New Roman"/>
                        </a:rPr>
                        <a:t>20</a:t>
                      </a:r>
                      <a:endParaRPr sz="1100">
                        <a:latin typeface="Times New Roman"/>
                        <a:cs typeface="Times New Roman"/>
                      </a:endParaRPr>
                    </a:p>
                  </a:txBody>
                  <a:tcPr marL="0" marR="0" marT="72278" marB="0">
                    <a:lnT w="12700">
                      <a:solidFill>
                        <a:srgbClr val="000000"/>
                      </a:solidFill>
                      <a:prstDash val="solid"/>
                    </a:lnT>
                    <a:lnB w="952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5"/>
                  </a:ext>
                </a:extLst>
              </a:tr>
              <a:tr h="184224">
                <a:tc>
                  <a:txBody>
                    <a:bodyPr/>
                    <a:lstStyle/>
                    <a:p>
                      <a:pPr marL="194945">
                        <a:lnSpc>
                          <a:spcPts val="1235"/>
                        </a:lnSpc>
                      </a:pPr>
                      <a:r>
                        <a:rPr sz="1600" spc="-5" dirty="0">
                          <a:latin typeface="Times New Roman"/>
                          <a:cs typeface="Times New Roman"/>
                        </a:rPr>
                        <a:t>Files</a:t>
                      </a:r>
                      <a:r>
                        <a:rPr sz="1600" spc="-20" dirty="0">
                          <a:latin typeface="Times New Roman"/>
                          <a:cs typeface="Times New Roman"/>
                        </a:rPr>
                        <a:t> </a:t>
                      </a:r>
                      <a:r>
                        <a:rPr sz="1600" spc="-5" dirty="0">
                          <a:latin typeface="Times New Roman"/>
                          <a:cs typeface="Times New Roman"/>
                        </a:rPr>
                        <a:t>(ILFs)</a:t>
                      </a:r>
                      <a:endParaRPr sz="1600">
                        <a:latin typeface="Times New Roman"/>
                        <a:cs typeface="Times New Roman"/>
                      </a:endParaRPr>
                    </a:p>
                  </a:txBody>
                  <a:tcPr marL="0" marR="0" marT="0" marB="0">
                    <a:lnL w="28575">
                      <a:solidFill>
                        <a:srgbClr val="000000"/>
                      </a:solidFill>
                      <a:prstDash val="solid"/>
                    </a:lnL>
                    <a:lnB w="12700">
                      <a:solidFill>
                        <a:srgbClr val="000000"/>
                      </a:solidFill>
                      <a:prstDash val="solid"/>
                    </a:lnB>
                  </a:tcPr>
                </a:tc>
                <a:tc>
                  <a:txBody>
                    <a:bodyPr/>
                    <a:lstStyle/>
                    <a:p>
                      <a:pPr marL="36195" algn="ctr">
                        <a:lnSpc>
                          <a:spcPts val="1295"/>
                        </a:lnSpc>
                      </a:pPr>
                      <a:r>
                        <a:rPr sz="1100" dirty="0">
                          <a:latin typeface="Times New Roman"/>
                          <a:cs typeface="Times New Roman"/>
                        </a:rPr>
                        <a:t>1</a:t>
                      </a:r>
                      <a:endParaRPr sz="1100">
                        <a:latin typeface="Times New Roman"/>
                        <a:cs typeface="Times New Roman"/>
                      </a:endParaRPr>
                    </a:p>
                  </a:txBody>
                  <a:tcPr marL="0" marR="0" marT="0" marB="0">
                    <a:lnB w="12700">
                      <a:solidFill>
                        <a:srgbClr val="000000"/>
                      </a:solidFill>
                      <a:prstDash val="solid"/>
                    </a:lnB>
                  </a:tcPr>
                </a:tc>
                <a:tc>
                  <a:txBody>
                    <a:bodyPr/>
                    <a:lstStyle/>
                    <a:p>
                      <a:pPr marL="301625">
                        <a:lnSpc>
                          <a:spcPts val="1450"/>
                        </a:lnSpc>
                      </a:pPr>
                      <a:r>
                        <a:rPr sz="1400" spc="-5" dirty="0">
                          <a:latin typeface="Times New Roman"/>
                          <a:cs typeface="Times New Roman"/>
                        </a:rPr>
                        <a:t>High x</a:t>
                      </a:r>
                      <a:r>
                        <a:rPr sz="1400" spc="-10" dirty="0">
                          <a:latin typeface="Times New Roman"/>
                          <a:cs typeface="Times New Roman"/>
                        </a:rPr>
                        <a:t> </a:t>
                      </a:r>
                      <a:r>
                        <a:rPr sz="1400" dirty="0">
                          <a:latin typeface="Times New Roman"/>
                          <a:cs typeface="Times New Roman"/>
                        </a:rPr>
                        <a:t>15</a:t>
                      </a:r>
                      <a:endParaRPr sz="1400">
                        <a:latin typeface="Times New Roman"/>
                        <a:cs typeface="Times New Roman"/>
                      </a:endParaRPr>
                    </a:p>
                  </a:txBody>
                  <a:tcPr marL="0" marR="0" marT="0" marB="0">
                    <a:lnB w="12700">
                      <a:solidFill>
                        <a:srgbClr val="000000"/>
                      </a:solidFill>
                      <a:prstDash val="solid"/>
                    </a:lnB>
                  </a:tcPr>
                </a:tc>
                <a:tc gridSpan="2">
                  <a:txBody>
                    <a:bodyPr/>
                    <a:lstStyle/>
                    <a:p>
                      <a:pPr marR="71755" algn="ctr">
                        <a:lnSpc>
                          <a:spcPts val="1545"/>
                        </a:lnSpc>
                      </a:pPr>
                      <a:r>
                        <a:rPr sz="1400" dirty="0">
                          <a:latin typeface="Times New Roman"/>
                          <a:cs typeface="Times New Roman"/>
                        </a:rPr>
                        <a:t>=</a:t>
                      </a:r>
                      <a:endParaRPr sz="14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hMerge="1">
                  <a:txBody>
                    <a:bodyPr/>
                    <a:lstStyle/>
                    <a:p>
                      <a:endParaRPr/>
                    </a:p>
                  </a:txBody>
                  <a:tcPr marL="0" marR="0" marT="0" marB="0"/>
                </a:tc>
                <a:tc>
                  <a:txBody>
                    <a:bodyPr/>
                    <a:lstStyle/>
                    <a:p>
                      <a:pPr marL="19685" algn="ctr">
                        <a:lnSpc>
                          <a:spcPts val="1430"/>
                        </a:lnSpc>
                      </a:pPr>
                      <a:r>
                        <a:rPr sz="1100" dirty="0">
                          <a:latin typeface="Times New Roman"/>
                          <a:cs typeface="Times New Roman"/>
                        </a:rPr>
                        <a:t>15</a:t>
                      </a: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gridSpan="2">
                  <a:txBody>
                    <a:bodyPr/>
                    <a:lstStyle/>
                    <a:p>
                      <a:pPr marL="1367155">
                        <a:lnSpc>
                          <a:spcPts val="1250"/>
                        </a:lnSpc>
                      </a:pPr>
                      <a:r>
                        <a:rPr sz="1100" dirty="0">
                          <a:latin typeface="Times New Roman"/>
                          <a:cs typeface="Times New Roman"/>
                        </a:rPr>
                        <a:t>35</a:t>
                      </a:r>
                      <a:endParaRPr sz="1100">
                        <a:latin typeface="Times New Roman"/>
                        <a:cs typeface="Times New Roman"/>
                      </a:endParaRPr>
                    </a:p>
                  </a:txBody>
                  <a:tcPr marL="0" marR="0" marT="0" marB="0">
                    <a:lnL w="9525">
                      <a:solidFill>
                        <a:srgbClr val="000000"/>
                      </a:solidFill>
                      <a:prstDash val="solid"/>
                    </a:lnL>
                    <a:lnR w="28575">
                      <a:solidFill>
                        <a:srgbClr val="000000"/>
                      </a:solidFill>
                      <a:prstDash val="solid"/>
                    </a:lnR>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249566">
                <a:tc>
                  <a:txBody>
                    <a:bodyPr/>
                    <a:lstStyle/>
                    <a:p>
                      <a:pPr marL="185420">
                        <a:lnSpc>
                          <a:spcPts val="2125"/>
                        </a:lnSpc>
                      </a:pPr>
                      <a:r>
                        <a:rPr sz="1600" spc="-5" dirty="0">
                          <a:latin typeface="Times New Roman"/>
                          <a:cs typeface="Times New Roman"/>
                        </a:rPr>
                        <a:t>External</a:t>
                      </a:r>
                      <a:endParaRPr sz="1600">
                        <a:latin typeface="Times New Roman"/>
                        <a:cs typeface="Times New Roman"/>
                      </a:endParaRPr>
                    </a:p>
                  </a:txBody>
                  <a:tcPr marL="0" marR="0" marT="0" marB="0">
                    <a:lnL w="28575">
                      <a:solidFill>
                        <a:srgbClr val="000000"/>
                      </a:solidFill>
                      <a:prstDash val="solid"/>
                    </a:lnL>
                    <a:lnT w="12700">
                      <a:solidFill>
                        <a:srgbClr val="000000"/>
                      </a:solidFill>
                      <a:prstDash val="solid"/>
                    </a:lnT>
                  </a:tcPr>
                </a:tc>
                <a:tc>
                  <a:txBody>
                    <a:bodyPr/>
                    <a:lstStyle/>
                    <a:p>
                      <a:pPr marL="27305" algn="ctr">
                        <a:lnSpc>
                          <a:spcPct val="100000"/>
                        </a:lnSpc>
                        <a:spcBef>
                          <a:spcPts val="320"/>
                        </a:spcBef>
                      </a:pPr>
                      <a:r>
                        <a:rPr sz="1100" dirty="0">
                          <a:latin typeface="Times New Roman"/>
                          <a:cs typeface="Times New Roman"/>
                        </a:rPr>
                        <a:t>9</a:t>
                      </a:r>
                      <a:endParaRPr sz="1100">
                        <a:latin typeface="Times New Roman"/>
                        <a:cs typeface="Times New Roman"/>
                      </a:endParaRPr>
                    </a:p>
                  </a:txBody>
                  <a:tcPr marL="0" marR="0" marT="35859" marB="0">
                    <a:lnT w="12700">
                      <a:solidFill>
                        <a:srgbClr val="000000"/>
                      </a:solidFill>
                      <a:prstDash val="solid"/>
                    </a:lnT>
                  </a:tcPr>
                </a:tc>
                <a:tc rowSpan="3">
                  <a:txBody>
                    <a:bodyPr/>
                    <a:lstStyle/>
                    <a:p>
                      <a:pPr marL="370205">
                        <a:lnSpc>
                          <a:spcPts val="1780"/>
                        </a:lnSpc>
                        <a:spcBef>
                          <a:spcPts val="560"/>
                        </a:spcBef>
                      </a:pPr>
                      <a:r>
                        <a:rPr sz="1400" spc="-5" dirty="0">
                          <a:latin typeface="Times New Roman"/>
                          <a:cs typeface="Times New Roman"/>
                        </a:rPr>
                        <a:t>Low x</a:t>
                      </a:r>
                      <a:r>
                        <a:rPr sz="1400" spc="-15" dirty="0">
                          <a:latin typeface="Times New Roman"/>
                          <a:cs typeface="Times New Roman"/>
                        </a:rPr>
                        <a:t> </a:t>
                      </a:r>
                      <a:r>
                        <a:rPr sz="1400" spc="-5" dirty="0">
                          <a:latin typeface="Times New Roman"/>
                          <a:cs typeface="Times New Roman"/>
                        </a:rPr>
                        <a:t>5</a:t>
                      </a:r>
                      <a:endParaRPr sz="1400">
                        <a:latin typeface="Times New Roman"/>
                        <a:cs typeface="Times New Roman"/>
                      </a:endParaRPr>
                    </a:p>
                    <a:p>
                      <a:pPr marL="357505">
                        <a:lnSpc>
                          <a:spcPts val="1780"/>
                        </a:lnSpc>
                      </a:pPr>
                      <a:r>
                        <a:rPr sz="1400" spc="-5" dirty="0">
                          <a:latin typeface="Times New Roman"/>
                          <a:cs typeface="Times New Roman"/>
                        </a:rPr>
                        <a:t>Average x</a:t>
                      </a:r>
                      <a:r>
                        <a:rPr sz="1400" spc="-20" dirty="0">
                          <a:latin typeface="Times New Roman"/>
                          <a:cs typeface="Times New Roman"/>
                        </a:rPr>
                        <a:t> </a:t>
                      </a:r>
                      <a:r>
                        <a:rPr sz="1400" spc="-5" dirty="0">
                          <a:latin typeface="Times New Roman"/>
                          <a:cs typeface="Times New Roman"/>
                        </a:rPr>
                        <a:t>7</a:t>
                      </a:r>
                      <a:endParaRPr sz="1400">
                        <a:latin typeface="Times New Roman"/>
                        <a:cs typeface="Times New Roman"/>
                      </a:endParaRPr>
                    </a:p>
                    <a:p>
                      <a:pPr marL="301625">
                        <a:lnSpc>
                          <a:spcPct val="100000"/>
                        </a:lnSpc>
                        <a:spcBef>
                          <a:spcPts val="95"/>
                        </a:spcBef>
                      </a:pPr>
                      <a:r>
                        <a:rPr sz="1400" spc="-5" dirty="0">
                          <a:latin typeface="Times New Roman"/>
                          <a:cs typeface="Times New Roman"/>
                        </a:rPr>
                        <a:t>High x</a:t>
                      </a:r>
                      <a:r>
                        <a:rPr sz="1400" spc="-10" dirty="0">
                          <a:latin typeface="Times New Roman"/>
                          <a:cs typeface="Times New Roman"/>
                        </a:rPr>
                        <a:t> </a:t>
                      </a:r>
                      <a:r>
                        <a:rPr sz="1400" dirty="0">
                          <a:latin typeface="Times New Roman"/>
                          <a:cs typeface="Times New Roman"/>
                        </a:rPr>
                        <a:t>10</a:t>
                      </a:r>
                      <a:endParaRPr sz="1400">
                        <a:latin typeface="Times New Roman"/>
                        <a:cs typeface="Times New Roman"/>
                      </a:endParaRPr>
                    </a:p>
                  </a:txBody>
                  <a:tcPr marL="0" marR="0" marT="62753" marB="0">
                    <a:lnT w="12700">
                      <a:solidFill>
                        <a:srgbClr val="000000"/>
                      </a:solidFill>
                      <a:prstDash val="solid"/>
                    </a:lnT>
                    <a:lnB w="12700">
                      <a:solidFill>
                        <a:srgbClr val="000000"/>
                      </a:solidFill>
                      <a:prstDash val="solid"/>
                    </a:lnB>
                  </a:tcPr>
                </a:tc>
                <a:tc rowSpan="3">
                  <a:txBody>
                    <a:bodyPr/>
                    <a:lstStyle/>
                    <a:p>
                      <a:pPr marL="311150">
                        <a:lnSpc>
                          <a:spcPts val="1914"/>
                        </a:lnSpc>
                        <a:spcBef>
                          <a:spcPts val="509"/>
                        </a:spcBef>
                      </a:pPr>
                      <a:r>
                        <a:rPr sz="1400" dirty="0">
                          <a:latin typeface="Times New Roman"/>
                          <a:cs typeface="Times New Roman"/>
                        </a:rPr>
                        <a:t>=</a:t>
                      </a:r>
                      <a:endParaRPr sz="1400">
                        <a:latin typeface="Times New Roman"/>
                        <a:cs typeface="Times New Roman"/>
                      </a:endParaRPr>
                    </a:p>
                    <a:p>
                      <a:pPr marL="311150">
                        <a:lnSpc>
                          <a:spcPts val="1914"/>
                        </a:lnSpc>
                      </a:pPr>
                      <a:r>
                        <a:rPr sz="1400" dirty="0">
                          <a:latin typeface="Times New Roman"/>
                          <a:cs typeface="Times New Roman"/>
                        </a:rPr>
                        <a:t>=</a:t>
                      </a:r>
                      <a:endParaRPr sz="1400">
                        <a:latin typeface="Times New Roman"/>
                        <a:cs typeface="Times New Roman"/>
                      </a:endParaRPr>
                    </a:p>
                    <a:p>
                      <a:pPr marL="311150">
                        <a:lnSpc>
                          <a:spcPts val="1825"/>
                        </a:lnSpc>
                        <a:spcBef>
                          <a:spcPts val="145"/>
                        </a:spcBef>
                      </a:pPr>
                      <a:r>
                        <a:rPr sz="1400" dirty="0">
                          <a:latin typeface="Times New Roman"/>
                          <a:cs typeface="Times New Roman"/>
                        </a:rPr>
                        <a:t>=</a:t>
                      </a:r>
                      <a:endParaRPr sz="1400">
                        <a:latin typeface="Times New Roman"/>
                        <a:cs typeface="Times New Roman"/>
                      </a:endParaRPr>
                    </a:p>
                  </a:txBody>
                  <a:tcPr marL="0" marR="0" marT="57149" marB="0">
                    <a:lnT w="12700">
                      <a:solidFill>
                        <a:srgbClr val="000000"/>
                      </a:solidFill>
                      <a:prstDash val="solid"/>
                    </a:lnT>
                    <a:lnB w="12700">
                      <a:solidFill>
                        <a:srgbClr val="000000"/>
                      </a:solidFill>
                      <a:prstDash val="solid"/>
                    </a:lnB>
                  </a:tcPr>
                </a:tc>
                <a:tc rowSpan="3">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tc>
                  <a:txBody>
                    <a:bodyPr/>
                    <a:lstStyle/>
                    <a:p>
                      <a:pPr marL="10160" algn="ctr">
                        <a:lnSpc>
                          <a:spcPct val="100000"/>
                        </a:lnSpc>
                        <a:spcBef>
                          <a:spcPts val="455"/>
                        </a:spcBef>
                      </a:pPr>
                      <a:r>
                        <a:rPr sz="1100" dirty="0">
                          <a:latin typeface="Times New Roman"/>
                          <a:cs typeface="Times New Roman"/>
                        </a:rPr>
                        <a:t>45</a:t>
                      </a:r>
                      <a:endParaRPr sz="1100">
                        <a:latin typeface="Times New Roman"/>
                        <a:cs typeface="Times New Roman"/>
                      </a:endParaRPr>
                    </a:p>
                  </a:txBody>
                  <a:tcPr marL="0" marR="0" marT="50987" marB="0">
                    <a:lnT w="12700">
                      <a:solidFill>
                        <a:srgbClr val="000000"/>
                      </a:solidFill>
                      <a:prstDash val="solid"/>
                    </a:lnT>
                  </a:tcPr>
                </a:tc>
                <a:tc gridSpan="2">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7"/>
                  </a:ext>
                </a:extLst>
              </a:tr>
              <a:tr h="206411">
                <a:tc>
                  <a:txBody>
                    <a:bodyPr/>
                    <a:lstStyle/>
                    <a:p>
                      <a:pPr marL="185420">
                        <a:lnSpc>
                          <a:spcPts val="1739"/>
                        </a:lnSpc>
                      </a:pPr>
                      <a:r>
                        <a:rPr sz="1600" spc="-5" dirty="0">
                          <a:latin typeface="Times New Roman"/>
                          <a:cs typeface="Times New Roman"/>
                        </a:rPr>
                        <a:t>Interface</a:t>
                      </a:r>
                      <a:endParaRPr sz="1600">
                        <a:latin typeface="Times New Roman"/>
                        <a:cs typeface="Times New Roman"/>
                      </a:endParaRPr>
                    </a:p>
                  </a:txBody>
                  <a:tcPr marL="0" marR="0" marT="0" marB="0">
                    <a:lnL w="28575">
                      <a:solidFill>
                        <a:srgbClr val="000000"/>
                      </a:solidFill>
                      <a:prstDash val="solid"/>
                    </a:lnL>
                  </a:tcPr>
                </a:tc>
                <a:tc>
                  <a:txBody>
                    <a:bodyPr/>
                    <a:lstStyle/>
                    <a:p>
                      <a:pPr marL="36195" algn="ctr">
                        <a:lnSpc>
                          <a:spcPct val="100000"/>
                        </a:lnSpc>
                        <a:spcBef>
                          <a:spcPts val="170"/>
                        </a:spcBef>
                      </a:pPr>
                      <a:r>
                        <a:rPr sz="1100" dirty="0">
                          <a:latin typeface="Times New Roman"/>
                          <a:cs typeface="Times New Roman"/>
                        </a:rPr>
                        <a:t>0</a:t>
                      </a:r>
                      <a:endParaRPr sz="1100">
                        <a:latin typeface="Times New Roman"/>
                        <a:cs typeface="Times New Roman"/>
                      </a:endParaRPr>
                    </a:p>
                  </a:txBody>
                  <a:tcPr marL="0" marR="0" marT="19050" marB="0"/>
                </a:tc>
                <a:tc vMerge="1">
                  <a:txBody>
                    <a:bodyPr/>
                    <a:lstStyle/>
                    <a:p>
                      <a:endParaRPr/>
                    </a:p>
                  </a:txBody>
                  <a:tcPr marL="0" marR="0" marT="71120" marB="0">
                    <a:lnT w="12700">
                      <a:solidFill>
                        <a:srgbClr val="000000"/>
                      </a:solidFill>
                      <a:prstDash val="solid"/>
                    </a:lnT>
                    <a:lnB w="12700">
                      <a:solidFill>
                        <a:srgbClr val="000000"/>
                      </a:solidFill>
                      <a:prstDash val="solid"/>
                    </a:lnB>
                  </a:tcPr>
                </a:tc>
                <a:tc vMerge="1">
                  <a:txBody>
                    <a:bodyPr/>
                    <a:lstStyle/>
                    <a:p>
                      <a:endParaRPr/>
                    </a:p>
                  </a:txBody>
                  <a:tcPr marL="0" marR="0" marT="64769" marB="0">
                    <a:lnT w="12700">
                      <a:solidFill>
                        <a:srgbClr val="000000"/>
                      </a:solidFill>
                      <a:prstDash val="solid"/>
                    </a:lnT>
                    <a:lnB w="12700">
                      <a:solidFill>
                        <a:srgbClr val="000000"/>
                      </a:solidFill>
                      <a:prstDash val="solid"/>
                    </a:lnB>
                  </a:tcPr>
                </a:tc>
                <a:tc vMerge="1">
                  <a:txBody>
                    <a:bodyPr/>
                    <a:lstStyle/>
                    <a:p>
                      <a:endParaRPr/>
                    </a:p>
                  </a:txBody>
                  <a:tcPr marL="0" marR="0" marT="0" marB="0">
                    <a:lnT w="12700">
                      <a:solidFill>
                        <a:srgbClr val="000000"/>
                      </a:solidFill>
                      <a:prstDash val="solid"/>
                    </a:lnT>
                    <a:lnB w="12700">
                      <a:solidFill>
                        <a:srgbClr val="000000"/>
                      </a:solidFill>
                      <a:prstDash val="solid"/>
                    </a:lnB>
                  </a:tcPr>
                </a:tc>
                <a:tc>
                  <a:txBody>
                    <a:bodyPr/>
                    <a:lstStyle/>
                    <a:p>
                      <a:pPr marL="19685" algn="ctr">
                        <a:lnSpc>
                          <a:spcPts val="1435"/>
                        </a:lnSpc>
                        <a:spcBef>
                          <a:spcPts val="305"/>
                        </a:spcBef>
                      </a:pPr>
                      <a:r>
                        <a:rPr sz="1100" dirty="0">
                          <a:latin typeface="Times New Roman"/>
                          <a:cs typeface="Times New Roman"/>
                        </a:rPr>
                        <a:t>0</a:t>
                      </a:r>
                      <a:endParaRPr sz="1100">
                        <a:latin typeface="Times New Roman"/>
                        <a:cs typeface="Times New Roman"/>
                      </a:endParaRPr>
                    </a:p>
                  </a:txBody>
                  <a:tcPr marL="0" marR="0" marT="34178" marB="0"/>
                </a:tc>
                <a:tc gridSpan="2">
                  <a:txBody>
                    <a:bodyPr/>
                    <a:lstStyle/>
                    <a:p>
                      <a:pPr>
                        <a:lnSpc>
                          <a:spcPct val="100000"/>
                        </a:lnSpc>
                      </a:pPr>
                      <a:endParaRPr sz="12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extLst>
                  <a:ext uri="{0D108BD9-81ED-4DB2-BD59-A6C34878D82A}">
                    <a16:rowId xmlns:a16="http://schemas.microsoft.com/office/drawing/2014/main" val="10008"/>
                  </a:ext>
                </a:extLst>
              </a:tr>
              <a:tr h="262095">
                <a:tc>
                  <a:txBody>
                    <a:bodyPr/>
                    <a:lstStyle/>
                    <a:p>
                      <a:pPr marL="185420">
                        <a:lnSpc>
                          <a:spcPts val="1750"/>
                        </a:lnSpc>
                      </a:pPr>
                      <a:r>
                        <a:rPr sz="1600" spc="-5" dirty="0">
                          <a:latin typeface="Times New Roman"/>
                          <a:cs typeface="Times New Roman"/>
                        </a:rPr>
                        <a:t>Files</a:t>
                      </a:r>
                      <a:r>
                        <a:rPr sz="1600" spc="-20" dirty="0">
                          <a:latin typeface="Times New Roman"/>
                          <a:cs typeface="Times New Roman"/>
                        </a:rPr>
                        <a:t> </a:t>
                      </a:r>
                      <a:r>
                        <a:rPr sz="1600" spc="-5" dirty="0">
                          <a:latin typeface="Times New Roman"/>
                          <a:cs typeface="Times New Roman"/>
                        </a:rPr>
                        <a:t>(EIFs)</a:t>
                      </a:r>
                      <a:endParaRPr sz="1600">
                        <a:latin typeface="Times New Roman"/>
                        <a:cs typeface="Times New Roman"/>
                      </a:endParaRPr>
                    </a:p>
                  </a:txBody>
                  <a:tcPr marL="0" marR="0" marT="0" marB="0">
                    <a:lnL w="28575">
                      <a:solidFill>
                        <a:srgbClr val="000000"/>
                      </a:solidFill>
                      <a:prstDash val="solid"/>
                    </a:lnL>
                    <a:lnB w="12700">
                      <a:solidFill>
                        <a:srgbClr val="000000"/>
                      </a:solidFill>
                      <a:prstDash val="solid"/>
                    </a:lnB>
                  </a:tcPr>
                </a:tc>
                <a:tc>
                  <a:txBody>
                    <a:bodyPr/>
                    <a:lstStyle/>
                    <a:p>
                      <a:pPr marL="36195" algn="ctr">
                        <a:lnSpc>
                          <a:spcPct val="100000"/>
                        </a:lnSpc>
                        <a:spcBef>
                          <a:spcPts val="355"/>
                        </a:spcBef>
                      </a:pPr>
                      <a:r>
                        <a:rPr sz="1100" dirty="0">
                          <a:latin typeface="Times New Roman"/>
                          <a:cs typeface="Times New Roman"/>
                        </a:rPr>
                        <a:t>0</a:t>
                      </a:r>
                      <a:endParaRPr sz="1100">
                        <a:latin typeface="Times New Roman"/>
                        <a:cs typeface="Times New Roman"/>
                      </a:endParaRPr>
                    </a:p>
                  </a:txBody>
                  <a:tcPr marL="0" marR="0" marT="39781" marB="0">
                    <a:lnB w="12700">
                      <a:solidFill>
                        <a:srgbClr val="000000"/>
                      </a:solidFill>
                      <a:prstDash val="solid"/>
                    </a:lnB>
                  </a:tcPr>
                </a:tc>
                <a:tc vMerge="1">
                  <a:txBody>
                    <a:bodyPr/>
                    <a:lstStyle/>
                    <a:p>
                      <a:endParaRPr/>
                    </a:p>
                  </a:txBody>
                  <a:tcPr marL="0" marR="0" marT="71120" marB="0">
                    <a:lnT w="12700">
                      <a:solidFill>
                        <a:srgbClr val="000000"/>
                      </a:solidFill>
                      <a:prstDash val="solid"/>
                    </a:lnT>
                    <a:lnB w="12700">
                      <a:solidFill>
                        <a:srgbClr val="000000"/>
                      </a:solidFill>
                      <a:prstDash val="solid"/>
                    </a:lnB>
                  </a:tcPr>
                </a:tc>
                <a:tc vMerge="1">
                  <a:txBody>
                    <a:bodyPr/>
                    <a:lstStyle/>
                    <a:p>
                      <a:endParaRPr/>
                    </a:p>
                  </a:txBody>
                  <a:tcPr marL="0" marR="0" marT="64769" marB="0">
                    <a:lnT w="12700">
                      <a:solidFill>
                        <a:srgbClr val="000000"/>
                      </a:solidFill>
                      <a:prstDash val="solid"/>
                    </a:lnT>
                    <a:lnB w="12700">
                      <a:solidFill>
                        <a:srgbClr val="000000"/>
                      </a:solidFill>
                      <a:prstDash val="solid"/>
                    </a:lnB>
                  </a:tcPr>
                </a:tc>
                <a:tc vMerge="1">
                  <a:txBody>
                    <a:bodyPr/>
                    <a:lstStyle/>
                    <a:p>
                      <a:endParaRPr/>
                    </a:p>
                  </a:txBody>
                  <a:tcPr marL="0" marR="0" marT="0" marB="0">
                    <a:lnT w="12700">
                      <a:solidFill>
                        <a:srgbClr val="000000"/>
                      </a:solidFill>
                      <a:prstDash val="solid"/>
                    </a:lnT>
                    <a:lnB w="12700">
                      <a:solidFill>
                        <a:srgbClr val="000000"/>
                      </a:solidFill>
                      <a:prstDash val="solid"/>
                    </a:lnB>
                  </a:tcPr>
                </a:tc>
                <a:tc>
                  <a:txBody>
                    <a:bodyPr/>
                    <a:lstStyle/>
                    <a:p>
                      <a:pPr marL="19685" algn="ctr">
                        <a:lnSpc>
                          <a:spcPct val="100000"/>
                        </a:lnSpc>
                        <a:spcBef>
                          <a:spcPts val="475"/>
                        </a:spcBef>
                      </a:pPr>
                      <a:r>
                        <a:rPr sz="1100" dirty="0">
                          <a:latin typeface="Times New Roman"/>
                          <a:cs typeface="Times New Roman"/>
                        </a:rPr>
                        <a:t>0</a:t>
                      </a:r>
                      <a:endParaRPr sz="1100">
                        <a:latin typeface="Times New Roman"/>
                        <a:cs typeface="Times New Roman"/>
                      </a:endParaRPr>
                    </a:p>
                  </a:txBody>
                  <a:tcPr marL="0" marR="0" marT="53228" marB="0">
                    <a:lnB w="12700">
                      <a:solidFill>
                        <a:srgbClr val="000000"/>
                      </a:solidFill>
                      <a:prstDash val="solid"/>
                    </a:lnB>
                  </a:tcPr>
                </a:tc>
                <a:tc gridSpan="2">
                  <a:txBody>
                    <a:bodyPr/>
                    <a:lstStyle/>
                    <a:p>
                      <a:pPr marL="1367155">
                        <a:lnSpc>
                          <a:spcPct val="100000"/>
                        </a:lnSpc>
                        <a:spcBef>
                          <a:spcPts val="310"/>
                        </a:spcBef>
                      </a:pPr>
                      <a:r>
                        <a:rPr sz="1100" dirty="0">
                          <a:latin typeface="Times New Roman"/>
                          <a:cs typeface="Times New Roman"/>
                        </a:rPr>
                        <a:t>45</a:t>
                      </a:r>
                      <a:endParaRPr sz="1100">
                        <a:latin typeface="Times New Roman"/>
                        <a:cs typeface="Times New Roman"/>
                      </a:endParaRPr>
                    </a:p>
                  </a:txBody>
                  <a:tcPr marL="0" marR="0" marT="34738" marB="0">
                    <a:lnR w="28575">
                      <a:solidFill>
                        <a:srgbClr val="000000"/>
                      </a:solidFill>
                      <a:prstDash val="solid"/>
                    </a:lnR>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513677">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T w="12700">
                      <a:solidFill>
                        <a:srgbClr val="000000"/>
                      </a:solidFill>
                      <a:prstDash val="solid"/>
                    </a:lnT>
                    <a:lnB w="28575">
                      <a:solidFill>
                        <a:srgbClr val="000000"/>
                      </a:solidFill>
                      <a:prstDash val="solid"/>
                    </a:lnB>
                  </a:tcPr>
                </a:tc>
                <a:tc gridSpan="5">
                  <a:txBody>
                    <a:bodyPr/>
                    <a:lstStyle/>
                    <a:p>
                      <a:pPr marL="426084">
                        <a:lnSpc>
                          <a:spcPct val="100000"/>
                        </a:lnSpc>
                        <a:spcBef>
                          <a:spcPts val="1300"/>
                        </a:spcBef>
                      </a:pPr>
                      <a:r>
                        <a:rPr sz="1400" spc="-5" dirty="0">
                          <a:latin typeface="Times New Roman"/>
                          <a:cs typeface="Times New Roman"/>
                        </a:rPr>
                        <a:t>Total Unadjusted Function </a:t>
                      </a:r>
                      <a:r>
                        <a:rPr sz="1400" dirty="0">
                          <a:latin typeface="Times New Roman"/>
                          <a:cs typeface="Times New Roman"/>
                        </a:rPr>
                        <a:t>Point</a:t>
                      </a:r>
                      <a:r>
                        <a:rPr sz="1400" spc="20" dirty="0">
                          <a:latin typeface="Times New Roman"/>
                          <a:cs typeface="Times New Roman"/>
                        </a:rPr>
                        <a:t> </a:t>
                      </a:r>
                      <a:r>
                        <a:rPr sz="1400" dirty="0">
                          <a:latin typeface="Times New Roman"/>
                          <a:cs typeface="Times New Roman"/>
                        </a:rPr>
                        <a:t>Count</a:t>
                      </a:r>
                      <a:endParaRPr sz="1400">
                        <a:latin typeface="Times New Roman"/>
                        <a:cs typeface="Times New Roman"/>
                      </a:endParaRPr>
                    </a:p>
                  </a:txBody>
                  <a:tcPr marL="0" marR="0" marT="145676" marB="0">
                    <a:lnT w="12700">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12700">
                      <a:solidFill>
                        <a:srgbClr val="000000"/>
                      </a:solidFill>
                      <a:prstDash val="solid"/>
                    </a:lnT>
                    <a:lnB w="28575">
                      <a:solidFill>
                        <a:srgbClr val="000000"/>
                      </a:solidFill>
                      <a:prstDash val="solid"/>
                    </a:lnB>
                  </a:tcPr>
                </a:tc>
                <a:tc>
                  <a:txBody>
                    <a:bodyPr/>
                    <a:lstStyle/>
                    <a:p>
                      <a:pPr marL="183515" algn="ctr">
                        <a:lnSpc>
                          <a:spcPct val="100000"/>
                        </a:lnSpc>
                        <a:spcBef>
                          <a:spcPts val="1030"/>
                        </a:spcBef>
                      </a:pPr>
                      <a:r>
                        <a:rPr sz="1100" dirty="0">
                          <a:latin typeface="Times New Roman"/>
                          <a:cs typeface="Times New Roman"/>
                        </a:rPr>
                        <a:t>424</a:t>
                      </a:r>
                    </a:p>
                  </a:txBody>
                  <a:tcPr marL="0" marR="0" marT="115421" marB="0">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
        <p:nvSpPr>
          <p:cNvPr id="37" name="object 37"/>
          <p:cNvSpPr txBox="1">
            <a:spLocks noGrp="1"/>
          </p:cNvSpPr>
          <p:nvPr>
            <p:ph type="title"/>
          </p:nvPr>
        </p:nvSpPr>
        <p:spPr>
          <a:xfrm>
            <a:off x="914400" y="445407"/>
            <a:ext cx="72937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8" name="object 38"/>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53996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2491" y="566430"/>
            <a:ext cx="623569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0299" y="1782631"/>
            <a:ext cx="7253567" cy="3979529"/>
          </a:xfrm>
          <a:prstGeom prst="rect">
            <a:avLst/>
          </a:prstGeom>
        </p:spPr>
        <p:txBody>
          <a:bodyPr vert="horz" wrap="square" lIns="0" tIns="10646" rIns="0" bIns="0" rtlCol="0">
            <a:spAutoFit/>
          </a:bodyPr>
          <a:lstStyle/>
          <a:p>
            <a:pPr marL="11206" marR="4483">
              <a:spcBef>
                <a:spcPts val="84"/>
              </a:spcBef>
              <a:tabLst>
                <a:tab pos="427527" algn="l"/>
                <a:tab pos="1246721" algn="l"/>
                <a:tab pos="1647353" algn="l"/>
                <a:tab pos="2796017" algn="l"/>
                <a:tab pos="3090187" algn="l"/>
                <a:tab pos="4537504" algn="l"/>
                <a:tab pos="5771897" algn="l"/>
                <a:tab pos="6877417" algn="l"/>
              </a:tabLst>
            </a:pPr>
            <a:r>
              <a:rPr sz="2471" spc="-4" dirty="0">
                <a:latin typeface="Times New Roman"/>
                <a:cs typeface="Times New Roman"/>
              </a:rPr>
              <a:t>In	</a:t>
            </a:r>
            <a:r>
              <a:rPr sz="2471" dirty="0">
                <a:latin typeface="Times New Roman"/>
                <a:cs typeface="Times New Roman"/>
              </a:rPr>
              <a:t>o</a:t>
            </a:r>
            <a:r>
              <a:rPr sz="2471" spc="-4" dirty="0">
                <a:latin typeface="Times New Roman"/>
                <a:cs typeface="Times New Roman"/>
              </a:rPr>
              <a:t>r</a:t>
            </a:r>
            <a:r>
              <a:rPr sz="2471" dirty="0">
                <a:latin typeface="Times New Roman"/>
                <a:cs typeface="Times New Roman"/>
              </a:rPr>
              <a:t>d</a:t>
            </a:r>
            <a:r>
              <a:rPr sz="2471" spc="-13" dirty="0">
                <a:latin typeface="Times New Roman"/>
                <a:cs typeface="Times New Roman"/>
              </a:rPr>
              <a:t>e</a:t>
            </a:r>
            <a:r>
              <a:rPr sz="2471" spc="-4" dirty="0">
                <a:latin typeface="Times New Roman"/>
                <a:cs typeface="Times New Roman"/>
              </a:rPr>
              <a:t>r</a:t>
            </a:r>
            <a:r>
              <a:rPr sz="2471" dirty="0">
                <a:latin typeface="Times New Roman"/>
                <a:cs typeface="Times New Roman"/>
              </a:rPr>
              <a:t>	</a:t>
            </a:r>
            <a:r>
              <a:rPr sz="2471" spc="-4" dirty="0">
                <a:latin typeface="Times New Roman"/>
                <a:cs typeface="Times New Roman"/>
              </a:rPr>
              <a:t>to</a:t>
            </a:r>
            <a:r>
              <a:rPr sz="2471" dirty="0">
                <a:latin typeface="Times New Roman"/>
                <a:cs typeface="Times New Roman"/>
              </a:rPr>
              <a:t>	</a:t>
            </a:r>
            <a:r>
              <a:rPr sz="2471" spc="-13" dirty="0">
                <a:latin typeface="Times New Roman"/>
                <a:cs typeface="Times New Roman"/>
              </a:rPr>
              <a:t>c</a:t>
            </a:r>
            <a:r>
              <a:rPr sz="2471" dirty="0">
                <a:latin typeface="Times New Roman"/>
                <a:cs typeface="Times New Roman"/>
              </a:rPr>
              <a:t>ondu</a:t>
            </a:r>
            <a:r>
              <a:rPr sz="2471" spc="-13" dirty="0">
                <a:latin typeface="Times New Roman"/>
                <a:cs typeface="Times New Roman"/>
              </a:rPr>
              <a:t>c</a:t>
            </a:r>
            <a:r>
              <a:rPr sz="2471" spc="-4" dirty="0">
                <a:latin typeface="Times New Roman"/>
                <a:cs typeface="Times New Roman"/>
              </a:rPr>
              <a:t>t</a:t>
            </a:r>
            <a:r>
              <a:rPr sz="2471" dirty="0">
                <a:latin typeface="Times New Roman"/>
                <a:cs typeface="Times New Roman"/>
              </a:rPr>
              <a:t>	</a:t>
            </a:r>
            <a:r>
              <a:rPr sz="2471" spc="-4" dirty="0">
                <a:latin typeface="Times New Roman"/>
                <a:cs typeface="Times New Roman"/>
              </a:rPr>
              <a:t>a</a:t>
            </a:r>
            <a:r>
              <a:rPr sz="2471" dirty="0">
                <a:latin typeface="Times New Roman"/>
                <a:cs typeface="Times New Roman"/>
              </a:rPr>
              <a:t>	</a:t>
            </a:r>
            <a:r>
              <a:rPr sz="2471" spc="-4" dirty="0">
                <a:latin typeface="Times New Roman"/>
                <a:cs typeface="Times New Roman"/>
              </a:rPr>
              <a:t>s</a:t>
            </a:r>
            <a:r>
              <a:rPr sz="2471" dirty="0">
                <a:latin typeface="Times New Roman"/>
                <a:cs typeface="Times New Roman"/>
              </a:rPr>
              <a:t>u</a:t>
            </a:r>
            <a:r>
              <a:rPr sz="2471" spc="-13" dirty="0">
                <a:latin typeface="Times New Roman"/>
                <a:cs typeface="Times New Roman"/>
              </a:rPr>
              <a:t>cce</a:t>
            </a:r>
            <a:r>
              <a:rPr sz="2471" spc="9" dirty="0">
                <a:latin typeface="Times New Roman"/>
                <a:cs typeface="Times New Roman"/>
              </a:rPr>
              <a:t>s</a:t>
            </a:r>
            <a:r>
              <a:rPr sz="2471" spc="-4" dirty="0">
                <a:latin typeface="Times New Roman"/>
                <a:cs typeface="Times New Roman"/>
              </a:rPr>
              <a:t>sf</a:t>
            </a:r>
            <a:r>
              <a:rPr sz="2471" dirty="0">
                <a:latin typeface="Times New Roman"/>
                <a:cs typeface="Times New Roman"/>
              </a:rPr>
              <a:t>u</a:t>
            </a:r>
            <a:r>
              <a:rPr sz="2471" spc="-4" dirty="0">
                <a:latin typeface="Times New Roman"/>
                <a:cs typeface="Times New Roman"/>
              </a:rPr>
              <a:t>l</a:t>
            </a:r>
            <a:r>
              <a:rPr sz="2471" dirty="0">
                <a:latin typeface="Times New Roman"/>
                <a:cs typeface="Times New Roman"/>
              </a:rPr>
              <a:t>	</a:t>
            </a:r>
            <a:r>
              <a:rPr sz="2471" spc="-4" dirty="0">
                <a:latin typeface="Times New Roman"/>
                <a:cs typeface="Times New Roman"/>
              </a:rPr>
              <a:t>s</a:t>
            </a:r>
            <a:r>
              <a:rPr sz="2471" dirty="0">
                <a:latin typeface="Times New Roman"/>
                <a:cs typeface="Times New Roman"/>
              </a:rPr>
              <a:t>o</a:t>
            </a:r>
            <a:r>
              <a:rPr sz="2471" spc="-4" dirty="0">
                <a:latin typeface="Times New Roman"/>
                <a:cs typeface="Times New Roman"/>
              </a:rPr>
              <a:t>ft</a:t>
            </a:r>
            <a:r>
              <a:rPr sz="2471" spc="-18" dirty="0">
                <a:latin typeface="Times New Roman"/>
                <a:cs typeface="Times New Roman"/>
              </a:rPr>
              <a:t>w</a:t>
            </a:r>
            <a:r>
              <a:rPr sz="2471" spc="-13" dirty="0">
                <a:latin typeface="Times New Roman"/>
                <a:cs typeface="Times New Roman"/>
              </a:rPr>
              <a:t>a</a:t>
            </a:r>
            <a:r>
              <a:rPr sz="2471" spc="-4" dirty="0">
                <a:latin typeface="Times New Roman"/>
                <a:cs typeface="Times New Roman"/>
              </a:rPr>
              <a:t>re</a:t>
            </a:r>
            <a:r>
              <a:rPr sz="2471" dirty="0">
                <a:latin typeface="Times New Roman"/>
                <a:cs typeface="Times New Roman"/>
              </a:rPr>
              <a:t>	p</a:t>
            </a:r>
            <a:r>
              <a:rPr sz="2471" spc="-4" dirty="0">
                <a:latin typeface="Times New Roman"/>
                <a:cs typeface="Times New Roman"/>
              </a:rPr>
              <a:t>r</a:t>
            </a:r>
            <a:r>
              <a:rPr sz="2471" dirty="0">
                <a:latin typeface="Times New Roman"/>
                <a:cs typeface="Times New Roman"/>
              </a:rPr>
              <a:t>o</a:t>
            </a:r>
            <a:r>
              <a:rPr sz="2471" spc="-4" dirty="0">
                <a:latin typeface="Times New Roman"/>
                <a:cs typeface="Times New Roman"/>
              </a:rPr>
              <a:t>j</a:t>
            </a:r>
            <a:r>
              <a:rPr sz="2471" spc="-13" dirty="0">
                <a:latin typeface="Times New Roman"/>
                <a:cs typeface="Times New Roman"/>
              </a:rPr>
              <a:t>ec</a:t>
            </a:r>
            <a:r>
              <a:rPr sz="2471" spc="-4" dirty="0">
                <a:latin typeface="Times New Roman"/>
                <a:cs typeface="Times New Roman"/>
              </a:rPr>
              <a:t>t,</a:t>
            </a:r>
            <a:r>
              <a:rPr sz="2471" dirty="0">
                <a:latin typeface="Times New Roman"/>
                <a:cs typeface="Times New Roman"/>
              </a:rPr>
              <a:t>	</a:t>
            </a:r>
            <a:r>
              <a:rPr sz="2471" spc="-9" dirty="0">
                <a:latin typeface="Times New Roman"/>
                <a:cs typeface="Times New Roman"/>
              </a:rPr>
              <a:t>w</a:t>
            </a:r>
            <a:r>
              <a:rPr sz="2471" spc="-4" dirty="0">
                <a:latin typeface="Times New Roman"/>
                <a:cs typeface="Times New Roman"/>
              </a:rPr>
              <a:t>e  </a:t>
            </a:r>
            <a:r>
              <a:rPr sz="2471" spc="-9" dirty="0">
                <a:latin typeface="Times New Roman"/>
                <a:cs typeface="Times New Roman"/>
              </a:rPr>
              <a:t>must </a:t>
            </a:r>
            <a:r>
              <a:rPr sz="2471" spc="-4" dirty="0">
                <a:latin typeface="Times New Roman"/>
                <a:cs typeface="Times New Roman"/>
              </a:rPr>
              <a:t>understand:</a:t>
            </a:r>
            <a:endParaRPr sz="2471">
              <a:latin typeface="Times New Roman"/>
              <a:cs typeface="Times New Roman"/>
            </a:endParaRPr>
          </a:p>
          <a:p>
            <a:pPr marL="597305" indent="-502050">
              <a:spcBef>
                <a:spcPts val="1478"/>
              </a:spcBef>
              <a:buFont typeface="MS Gothic"/>
              <a:buChar char="▪"/>
              <a:tabLst>
                <a:tab pos="597305" algn="l"/>
                <a:tab pos="597866" algn="l"/>
              </a:tabLst>
            </a:pPr>
            <a:r>
              <a:rPr sz="2294" dirty="0">
                <a:solidFill>
                  <a:srgbClr val="650065"/>
                </a:solidFill>
                <a:latin typeface="Times New Roman"/>
                <a:cs typeface="Times New Roman"/>
              </a:rPr>
              <a:t>Scope of </a:t>
            </a:r>
            <a:r>
              <a:rPr sz="2294" spc="-4" dirty="0">
                <a:solidFill>
                  <a:srgbClr val="650065"/>
                </a:solidFill>
                <a:latin typeface="Times New Roman"/>
                <a:cs typeface="Times New Roman"/>
              </a:rPr>
              <a:t>work </a:t>
            </a:r>
            <a:r>
              <a:rPr sz="2294" spc="-9" dirty="0">
                <a:solidFill>
                  <a:srgbClr val="650065"/>
                </a:solidFill>
                <a:latin typeface="Times New Roman"/>
                <a:cs typeface="Times New Roman"/>
              </a:rPr>
              <a:t>to </a:t>
            </a:r>
            <a:r>
              <a:rPr sz="2294" dirty="0">
                <a:solidFill>
                  <a:srgbClr val="650065"/>
                </a:solidFill>
                <a:latin typeface="Times New Roman"/>
                <a:cs typeface="Times New Roman"/>
              </a:rPr>
              <a:t>be</a:t>
            </a:r>
            <a:r>
              <a:rPr sz="2294" spc="-35" dirty="0">
                <a:solidFill>
                  <a:srgbClr val="650065"/>
                </a:solidFill>
                <a:latin typeface="Times New Roman"/>
                <a:cs typeface="Times New Roman"/>
              </a:rPr>
              <a:t> </a:t>
            </a:r>
            <a:r>
              <a:rPr sz="2294" spc="-4" dirty="0">
                <a:solidFill>
                  <a:srgbClr val="650065"/>
                </a:solidFill>
                <a:latin typeface="Times New Roman"/>
                <a:cs typeface="Times New Roman"/>
              </a:rPr>
              <a:t>done</a:t>
            </a:r>
            <a:endParaRPr sz="2294">
              <a:latin typeface="Times New Roman"/>
              <a:cs typeface="Times New Roman"/>
            </a:endParaRPr>
          </a:p>
          <a:p>
            <a:pPr marL="597305" indent="-502050">
              <a:spcBef>
                <a:spcPts val="1399"/>
              </a:spcBef>
              <a:buFont typeface="MS Gothic"/>
              <a:buChar char="▪"/>
              <a:tabLst>
                <a:tab pos="597305" algn="l"/>
                <a:tab pos="597866" algn="l"/>
              </a:tabLst>
            </a:pPr>
            <a:r>
              <a:rPr sz="2294" dirty="0">
                <a:solidFill>
                  <a:srgbClr val="CC6500"/>
                </a:solidFill>
                <a:latin typeface="Times New Roman"/>
                <a:cs typeface="Times New Roman"/>
              </a:rPr>
              <a:t>The </a:t>
            </a:r>
            <a:r>
              <a:rPr sz="2294" spc="-4" dirty="0">
                <a:solidFill>
                  <a:srgbClr val="CC6500"/>
                </a:solidFill>
                <a:latin typeface="Times New Roman"/>
                <a:cs typeface="Times New Roman"/>
              </a:rPr>
              <a:t>risk to </a:t>
            </a:r>
            <a:r>
              <a:rPr sz="2294" dirty="0">
                <a:solidFill>
                  <a:srgbClr val="CC6500"/>
                </a:solidFill>
                <a:latin typeface="Times New Roman"/>
                <a:cs typeface="Times New Roman"/>
              </a:rPr>
              <a:t>be</a:t>
            </a:r>
            <a:r>
              <a:rPr sz="2294" spc="-62" dirty="0">
                <a:solidFill>
                  <a:srgbClr val="CC6500"/>
                </a:solidFill>
                <a:latin typeface="Times New Roman"/>
                <a:cs typeface="Times New Roman"/>
              </a:rPr>
              <a:t> </a:t>
            </a:r>
            <a:r>
              <a:rPr sz="2294" spc="-4" dirty="0">
                <a:solidFill>
                  <a:srgbClr val="CC6500"/>
                </a:solidFill>
                <a:latin typeface="Times New Roman"/>
                <a:cs typeface="Times New Roman"/>
              </a:rPr>
              <a:t>incurred</a:t>
            </a:r>
            <a:endParaRPr sz="2294">
              <a:latin typeface="Times New Roman"/>
              <a:cs typeface="Times New Roman"/>
            </a:endParaRPr>
          </a:p>
          <a:p>
            <a:pPr marL="597305" indent="-502050">
              <a:spcBef>
                <a:spcPts val="1377"/>
              </a:spcBef>
              <a:buFont typeface="MS Gothic"/>
              <a:buChar char="▪"/>
              <a:tabLst>
                <a:tab pos="597305" algn="l"/>
                <a:tab pos="597866" algn="l"/>
              </a:tabLst>
            </a:pPr>
            <a:r>
              <a:rPr sz="2294" dirty="0">
                <a:latin typeface="Times New Roman"/>
                <a:cs typeface="Times New Roman"/>
              </a:rPr>
              <a:t>The </a:t>
            </a:r>
            <a:r>
              <a:rPr sz="2294" spc="-4" dirty="0">
                <a:latin typeface="Times New Roman"/>
                <a:cs typeface="Times New Roman"/>
              </a:rPr>
              <a:t>resources</a:t>
            </a:r>
            <a:r>
              <a:rPr sz="2294" spc="-75" dirty="0">
                <a:latin typeface="Times New Roman"/>
                <a:cs typeface="Times New Roman"/>
              </a:rPr>
              <a:t> </a:t>
            </a:r>
            <a:r>
              <a:rPr sz="2294" spc="-4" dirty="0">
                <a:latin typeface="Times New Roman"/>
                <a:cs typeface="Times New Roman"/>
              </a:rPr>
              <a:t>required</a:t>
            </a:r>
            <a:endParaRPr sz="2294">
              <a:latin typeface="Times New Roman"/>
              <a:cs typeface="Times New Roman"/>
            </a:endParaRPr>
          </a:p>
          <a:p>
            <a:pPr marL="597305" indent="-502050">
              <a:spcBef>
                <a:spcPts val="1385"/>
              </a:spcBef>
              <a:buFont typeface="MS Gothic"/>
              <a:buChar char="▪"/>
              <a:tabLst>
                <a:tab pos="597305" algn="l"/>
                <a:tab pos="597866" algn="l"/>
              </a:tabLst>
            </a:pPr>
            <a:r>
              <a:rPr sz="2294" dirty="0">
                <a:solidFill>
                  <a:srgbClr val="326500"/>
                </a:solidFill>
                <a:latin typeface="Times New Roman"/>
                <a:cs typeface="Times New Roman"/>
              </a:rPr>
              <a:t>The </a:t>
            </a:r>
            <a:r>
              <a:rPr sz="2294" spc="-4" dirty="0">
                <a:solidFill>
                  <a:srgbClr val="326500"/>
                </a:solidFill>
                <a:latin typeface="Times New Roman"/>
                <a:cs typeface="Times New Roman"/>
              </a:rPr>
              <a:t>task to </a:t>
            </a:r>
            <a:r>
              <a:rPr sz="2294" dirty="0">
                <a:solidFill>
                  <a:srgbClr val="326500"/>
                </a:solidFill>
                <a:latin typeface="Times New Roman"/>
                <a:cs typeface="Times New Roman"/>
              </a:rPr>
              <a:t>be</a:t>
            </a:r>
            <a:r>
              <a:rPr sz="2294" spc="-13" dirty="0">
                <a:solidFill>
                  <a:srgbClr val="326500"/>
                </a:solidFill>
                <a:latin typeface="Times New Roman"/>
                <a:cs typeface="Times New Roman"/>
              </a:rPr>
              <a:t> </a:t>
            </a:r>
            <a:r>
              <a:rPr sz="2294" spc="-4" dirty="0">
                <a:solidFill>
                  <a:srgbClr val="326500"/>
                </a:solidFill>
                <a:latin typeface="Times New Roman"/>
                <a:cs typeface="Times New Roman"/>
              </a:rPr>
              <a:t>accomplished</a:t>
            </a:r>
            <a:endParaRPr sz="2294">
              <a:latin typeface="Times New Roman"/>
              <a:cs typeface="Times New Roman"/>
            </a:endParaRPr>
          </a:p>
          <a:p>
            <a:pPr marL="597305" indent="-502050">
              <a:spcBef>
                <a:spcPts val="1178"/>
              </a:spcBef>
              <a:buFont typeface="MS Gothic"/>
              <a:buChar char="▪"/>
              <a:tabLst>
                <a:tab pos="597305" algn="l"/>
                <a:tab pos="597866" algn="l"/>
              </a:tabLst>
            </a:pPr>
            <a:r>
              <a:rPr sz="2294" dirty="0">
                <a:solidFill>
                  <a:srgbClr val="650065"/>
                </a:solidFill>
                <a:latin typeface="Times New Roman"/>
                <a:cs typeface="Times New Roman"/>
              </a:rPr>
              <a:t>The cost </a:t>
            </a:r>
            <a:r>
              <a:rPr sz="2294" spc="-4" dirty="0">
                <a:solidFill>
                  <a:srgbClr val="650065"/>
                </a:solidFill>
                <a:latin typeface="Times New Roman"/>
                <a:cs typeface="Times New Roman"/>
              </a:rPr>
              <a:t>to </a:t>
            </a:r>
            <a:r>
              <a:rPr sz="2294" dirty="0">
                <a:solidFill>
                  <a:srgbClr val="650065"/>
                </a:solidFill>
                <a:latin typeface="Times New Roman"/>
                <a:cs typeface="Times New Roman"/>
              </a:rPr>
              <a:t>be</a:t>
            </a:r>
            <a:r>
              <a:rPr sz="2294" spc="-31" dirty="0">
                <a:solidFill>
                  <a:srgbClr val="650065"/>
                </a:solidFill>
                <a:latin typeface="Times New Roman"/>
                <a:cs typeface="Times New Roman"/>
              </a:rPr>
              <a:t> </a:t>
            </a:r>
            <a:r>
              <a:rPr sz="2294" spc="-4" dirty="0">
                <a:solidFill>
                  <a:srgbClr val="650065"/>
                </a:solidFill>
                <a:latin typeface="Times New Roman"/>
                <a:cs typeface="Times New Roman"/>
              </a:rPr>
              <a:t>expended</a:t>
            </a:r>
            <a:endParaRPr sz="2294">
              <a:latin typeface="Times New Roman"/>
              <a:cs typeface="Times New Roman"/>
            </a:endParaRPr>
          </a:p>
          <a:p>
            <a:pPr marL="597305" indent="-502050">
              <a:spcBef>
                <a:spcPts val="1588"/>
              </a:spcBef>
              <a:buFont typeface="MS Gothic"/>
              <a:buChar char="▪"/>
              <a:tabLst>
                <a:tab pos="597305" algn="l"/>
                <a:tab pos="597866" algn="l"/>
              </a:tabLst>
            </a:pPr>
            <a:r>
              <a:rPr sz="2294" dirty="0">
                <a:solidFill>
                  <a:srgbClr val="323299"/>
                </a:solidFill>
                <a:latin typeface="Times New Roman"/>
                <a:cs typeface="Times New Roman"/>
              </a:rPr>
              <a:t>The </a:t>
            </a:r>
            <a:r>
              <a:rPr sz="2294" spc="-4" dirty="0">
                <a:solidFill>
                  <a:srgbClr val="323299"/>
                </a:solidFill>
                <a:latin typeface="Times New Roman"/>
                <a:cs typeface="Times New Roman"/>
              </a:rPr>
              <a:t>schedule to </a:t>
            </a:r>
            <a:r>
              <a:rPr sz="2294" dirty="0">
                <a:solidFill>
                  <a:srgbClr val="323299"/>
                </a:solidFill>
                <a:latin typeface="Times New Roman"/>
                <a:cs typeface="Times New Roman"/>
              </a:rPr>
              <a:t>be</a:t>
            </a:r>
            <a:r>
              <a:rPr sz="2294" spc="-22" dirty="0">
                <a:solidFill>
                  <a:srgbClr val="323299"/>
                </a:solidFill>
                <a:latin typeface="Times New Roman"/>
                <a:cs typeface="Times New Roman"/>
              </a:rPr>
              <a:t> </a:t>
            </a:r>
            <a:r>
              <a:rPr sz="2294" spc="-4" dirty="0">
                <a:solidFill>
                  <a:srgbClr val="323299"/>
                </a:solidFill>
                <a:latin typeface="Times New Roman"/>
                <a:cs typeface="Times New Roman"/>
              </a:rPr>
              <a:t>followed</a:t>
            </a:r>
            <a:endParaRPr sz="2294">
              <a:latin typeface="Times New Roman"/>
              <a:cs typeface="Times New Roman"/>
            </a:endParaRPr>
          </a:p>
        </p:txBody>
      </p:sp>
    </p:spTree>
    <p:extLst>
      <p:ext uri="{BB962C8B-B14F-4D97-AF65-F5344CB8AC3E}">
        <p14:creationId xmlns:p14="http://schemas.microsoft.com/office/powerpoint/2010/main" val="3414694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450950" y="2235686"/>
            <a:ext cx="3574676" cy="2024993"/>
          </a:xfrm>
          <a:prstGeom prst="rect">
            <a:avLst/>
          </a:prstGeom>
        </p:spPr>
        <p:txBody>
          <a:bodyPr vert="horz" wrap="square" lIns="0" tIns="53228" rIns="0" bIns="0" rtlCol="0">
            <a:spAutoFit/>
          </a:bodyPr>
          <a:lstStyle/>
          <a:p>
            <a:pPr marL="56032">
              <a:spcBef>
                <a:spcPts val="604"/>
              </a:spcBef>
              <a:tabLst>
                <a:tab pos="862339" algn="l"/>
              </a:tabLst>
            </a:pPr>
            <a:r>
              <a:rPr sz="2471" spc="-4" dirty="0" smtClean="0">
                <a:latin typeface="Times New Roman"/>
                <a:cs typeface="Times New Roman"/>
              </a:rPr>
              <a:t>FP</a:t>
            </a:r>
            <a:r>
              <a:rPr sz="2471" spc="-4" dirty="0">
                <a:latin typeface="Times New Roman"/>
                <a:cs typeface="Times New Roman"/>
              </a:rPr>
              <a:t>	= </a:t>
            </a:r>
            <a:r>
              <a:rPr sz="2471" dirty="0">
                <a:latin typeface="Times New Roman"/>
                <a:cs typeface="Times New Roman"/>
              </a:rPr>
              <a:t>UFP </a:t>
            </a:r>
            <a:r>
              <a:rPr sz="2471" spc="-4" dirty="0">
                <a:latin typeface="Times New Roman"/>
                <a:cs typeface="Times New Roman"/>
              </a:rPr>
              <a:t>x</a:t>
            </a:r>
            <a:r>
              <a:rPr sz="2471" spc="-22" dirty="0">
                <a:latin typeface="Times New Roman"/>
                <a:cs typeface="Times New Roman"/>
              </a:rPr>
              <a:t> </a:t>
            </a:r>
            <a:r>
              <a:rPr sz="2471" spc="-4" dirty="0">
                <a:latin typeface="Times New Roman"/>
                <a:cs typeface="Times New Roman"/>
              </a:rPr>
              <a:t>CAF</a:t>
            </a:r>
            <a:endParaRPr sz="2471" dirty="0">
              <a:latin typeface="Times New Roman"/>
              <a:cs typeface="Times New Roman"/>
            </a:endParaRPr>
          </a:p>
          <a:p>
            <a:pPr marL="862339">
              <a:spcBef>
                <a:spcPts val="591"/>
              </a:spcBef>
            </a:pPr>
            <a:r>
              <a:rPr sz="2471" spc="-4" dirty="0">
                <a:latin typeface="Times New Roman"/>
                <a:cs typeface="Times New Roman"/>
              </a:rPr>
              <a:t>= </a:t>
            </a:r>
            <a:r>
              <a:rPr sz="2471" dirty="0">
                <a:latin typeface="Times New Roman"/>
                <a:cs typeface="Times New Roman"/>
              </a:rPr>
              <a:t>424 </a:t>
            </a:r>
            <a:r>
              <a:rPr sz="2471" spc="-4" dirty="0">
                <a:latin typeface="Times New Roman"/>
                <a:cs typeface="Times New Roman"/>
              </a:rPr>
              <a:t>x</a:t>
            </a:r>
            <a:r>
              <a:rPr sz="2471" spc="-18" dirty="0">
                <a:latin typeface="Times New Roman"/>
                <a:cs typeface="Times New Roman"/>
              </a:rPr>
              <a:t> </a:t>
            </a:r>
            <a:r>
              <a:rPr sz="2471" spc="-4" dirty="0">
                <a:latin typeface="Times New Roman"/>
                <a:cs typeface="Times New Roman"/>
              </a:rPr>
              <a:t>1.06</a:t>
            </a:r>
            <a:endParaRPr sz="2471" dirty="0">
              <a:latin typeface="Times New Roman"/>
              <a:cs typeface="Times New Roman"/>
            </a:endParaRPr>
          </a:p>
          <a:p>
            <a:pPr marL="862339">
              <a:spcBef>
                <a:spcPts val="604"/>
              </a:spcBef>
            </a:pPr>
            <a:r>
              <a:rPr sz="2471" spc="-4" dirty="0">
                <a:latin typeface="Times New Roman"/>
                <a:cs typeface="Times New Roman"/>
              </a:rPr>
              <a:t>=</a:t>
            </a:r>
            <a:r>
              <a:rPr sz="2471" spc="-13" dirty="0">
                <a:latin typeface="Times New Roman"/>
                <a:cs typeface="Times New Roman"/>
              </a:rPr>
              <a:t> </a:t>
            </a:r>
            <a:r>
              <a:rPr sz="2471" dirty="0">
                <a:latin typeface="Times New Roman"/>
                <a:cs typeface="Times New Roman"/>
              </a:rPr>
              <a:t>449.44</a:t>
            </a:r>
          </a:p>
          <a:p>
            <a:pPr marL="122711">
              <a:spcBef>
                <a:spcPts val="2078"/>
              </a:spcBef>
              <a:tabLst>
                <a:tab pos="1673688" algn="l"/>
              </a:tabLst>
            </a:pPr>
            <a:r>
              <a:rPr sz="2647" dirty="0">
                <a:latin typeface="Times New Roman"/>
                <a:cs typeface="Times New Roman"/>
              </a:rPr>
              <a:t>Hence	</a:t>
            </a:r>
            <a:r>
              <a:rPr sz="2647" spc="-4" dirty="0">
                <a:latin typeface="Times New Roman"/>
                <a:cs typeface="Times New Roman"/>
              </a:rPr>
              <a:t>FP </a:t>
            </a:r>
            <a:r>
              <a:rPr sz="2647" dirty="0">
                <a:latin typeface="Times New Roman"/>
                <a:cs typeface="Times New Roman"/>
              </a:rPr>
              <a:t>=</a:t>
            </a:r>
            <a:r>
              <a:rPr sz="2647" spc="-18" dirty="0">
                <a:latin typeface="Times New Roman"/>
                <a:cs typeface="Times New Roman"/>
              </a:rPr>
              <a:t> </a:t>
            </a:r>
            <a:r>
              <a:rPr sz="2647" dirty="0">
                <a:latin typeface="Times New Roman"/>
                <a:cs typeface="Times New Roman"/>
              </a:rPr>
              <a:t>449</a:t>
            </a:r>
          </a:p>
        </p:txBody>
      </p:sp>
      <p:sp>
        <p:nvSpPr>
          <p:cNvPr id="6" name="object 6"/>
          <p:cNvSpPr txBox="1">
            <a:spLocks noGrp="1"/>
          </p:cNvSpPr>
          <p:nvPr>
            <p:ph type="title"/>
          </p:nvPr>
        </p:nvSpPr>
        <p:spPr>
          <a:xfrm>
            <a:off x="914400" y="566430"/>
            <a:ext cx="72937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17528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8491" y="1231302"/>
            <a:ext cx="4029635" cy="337238"/>
          </a:xfrm>
          <a:prstGeom prst="rect">
            <a:avLst/>
          </a:prstGeom>
        </p:spPr>
        <p:txBody>
          <a:bodyPr vert="horz" wrap="square" lIns="0" tIns="11206" rIns="0" bIns="0" rtlCol="0">
            <a:spAutoFit/>
          </a:bodyPr>
          <a:lstStyle/>
          <a:p>
            <a:pPr marL="11206">
              <a:spcBef>
                <a:spcPts val="88"/>
              </a:spcBef>
            </a:pPr>
            <a:r>
              <a:rPr sz="2118" spc="-4" dirty="0">
                <a:solidFill>
                  <a:srgbClr val="CC0000"/>
                </a:solidFill>
                <a:latin typeface="Arial"/>
                <a:cs typeface="Arial"/>
              </a:rPr>
              <a:t>Relative Cost of </a:t>
            </a:r>
            <a:r>
              <a:rPr sz="2118" spc="-9" dirty="0">
                <a:solidFill>
                  <a:srgbClr val="CC0000"/>
                </a:solidFill>
                <a:latin typeface="Arial"/>
                <a:cs typeface="Arial"/>
              </a:rPr>
              <a:t>Software</a:t>
            </a:r>
            <a:r>
              <a:rPr sz="2118" spc="35" dirty="0">
                <a:solidFill>
                  <a:srgbClr val="CC0000"/>
                </a:solidFill>
                <a:latin typeface="Arial"/>
                <a:cs typeface="Arial"/>
              </a:rPr>
              <a:t> </a:t>
            </a:r>
            <a:r>
              <a:rPr sz="2118" spc="-4" dirty="0">
                <a:solidFill>
                  <a:srgbClr val="CC0000"/>
                </a:solidFill>
                <a:latin typeface="Arial"/>
                <a:cs typeface="Arial"/>
              </a:rPr>
              <a:t>Phases</a:t>
            </a:r>
            <a:endParaRPr sz="2118">
              <a:latin typeface="Arial"/>
              <a:cs typeface="Arial"/>
            </a:endParaRPr>
          </a:p>
        </p:txBody>
      </p:sp>
      <p:sp>
        <p:nvSpPr>
          <p:cNvPr id="3" name="object 3"/>
          <p:cNvSpPr/>
          <p:nvPr/>
        </p:nvSpPr>
        <p:spPr>
          <a:xfrm>
            <a:off x="3370859" y="1647265"/>
            <a:ext cx="6351807" cy="4538382"/>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509189"/>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31</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3624349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111623"/>
            <a:ext cx="7578538" cy="5097553"/>
          </a:xfrm>
          <a:prstGeom prst="rect">
            <a:avLst/>
          </a:prstGeom>
        </p:spPr>
        <p:txBody>
          <a:bodyPr vert="horz" wrap="square" lIns="0" tIns="63313" rIns="0" bIns="0" rtlCol="0">
            <a:spAutoFit/>
          </a:bodyPr>
          <a:lstStyle/>
          <a:p>
            <a:pPr marL="63317">
              <a:spcBef>
                <a:spcPts val="499"/>
              </a:spcBef>
            </a:pPr>
            <a:r>
              <a:rPr sz="2118" spc="-4" dirty="0">
                <a:latin typeface="Arial"/>
                <a:cs typeface="Arial"/>
              </a:rPr>
              <a:t>Cost</a:t>
            </a:r>
            <a:r>
              <a:rPr sz="2118" spc="4" dirty="0">
                <a:latin typeface="Arial"/>
                <a:cs typeface="Arial"/>
              </a:rPr>
              <a:t> </a:t>
            </a:r>
            <a:r>
              <a:rPr sz="2118" spc="-4" dirty="0">
                <a:latin typeface="Arial"/>
                <a:cs typeface="Arial"/>
              </a:rPr>
              <a:t>Estimation</a:t>
            </a:r>
            <a:endParaRPr sz="2118" dirty="0">
              <a:latin typeface="Arial"/>
              <a:cs typeface="Arial"/>
            </a:endParaRPr>
          </a:p>
          <a:p>
            <a:pPr marL="63317" marR="4483">
              <a:spcBef>
                <a:spcPts val="415"/>
              </a:spcBef>
              <a:tabLst>
                <a:tab pos="386063" algn="l"/>
                <a:tab pos="1336933" algn="l"/>
                <a:tab pos="1689377" algn="l"/>
                <a:tab pos="2937218" algn="l"/>
                <a:tab pos="4214757" algn="l"/>
                <a:tab pos="4851846" algn="l"/>
                <a:tab pos="5486693" algn="l"/>
                <a:tab pos="6721086" algn="l"/>
                <a:tab pos="7240507" algn="l"/>
              </a:tabLst>
            </a:pPr>
            <a:r>
              <a:rPr sz="2118" spc="-4" dirty="0">
                <a:solidFill>
                  <a:srgbClr val="653200"/>
                </a:solidFill>
                <a:latin typeface="Times New Roman"/>
                <a:cs typeface="Times New Roman"/>
              </a:rPr>
              <a:t>A	n</a:t>
            </a:r>
            <a:r>
              <a:rPr sz="2118" spc="9" dirty="0">
                <a:solidFill>
                  <a:srgbClr val="653200"/>
                </a:solidFill>
                <a:latin typeface="Times New Roman"/>
                <a:cs typeface="Times New Roman"/>
              </a:rPr>
              <a:t>u</a:t>
            </a:r>
            <a:r>
              <a:rPr sz="2118" spc="-18" dirty="0">
                <a:solidFill>
                  <a:srgbClr val="653200"/>
                </a:solidFill>
                <a:latin typeface="Times New Roman"/>
                <a:cs typeface="Times New Roman"/>
              </a:rPr>
              <a:t>m</a:t>
            </a:r>
            <a:r>
              <a:rPr sz="2118" dirty="0">
                <a:solidFill>
                  <a:srgbClr val="653200"/>
                </a:solidFill>
                <a:latin typeface="Times New Roman"/>
                <a:cs typeface="Times New Roman"/>
              </a:rPr>
              <a:t>ber	of	e</a:t>
            </a:r>
            <a:r>
              <a:rPr sz="2118" spc="-4" dirty="0">
                <a:solidFill>
                  <a:srgbClr val="653200"/>
                </a:solidFill>
                <a:latin typeface="Times New Roman"/>
                <a:cs typeface="Times New Roman"/>
              </a:rPr>
              <a:t>s</a:t>
            </a:r>
            <a:r>
              <a:rPr sz="2118" dirty="0">
                <a:solidFill>
                  <a:srgbClr val="653200"/>
                </a:solidFill>
                <a:latin typeface="Times New Roman"/>
                <a:cs typeface="Times New Roman"/>
              </a:rPr>
              <a:t>ti</a:t>
            </a:r>
            <a:r>
              <a:rPr sz="2118" spc="-18" dirty="0">
                <a:solidFill>
                  <a:srgbClr val="653200"/>
                </a:solidFill>
                <a:latin typeface="Times New Roman"/>
                <a:cs typeface="Times New Roman"/>
              </a:rPr>
              <a:t>m</a:t>
            </a:r>
            <a:r>
              <a:rPr sz="2118" dirty="0">
                <a:solidFill>
                  <a:srgbClr val="653200"/>
                </a:solidFill>
                <a:latin typeface="Times New Roman"/>
                <a:cs typeface="Times New Roman"/>
              </a:rPr>
              <a:t>a</a:t>
            </a:r>
            <a:r>
              <a:rPr sz="2118" spc="-9" dirty="0">
                <a:solidFill>
                  <a:srgbClr val="653200"/>
                </a:solidFill>
                <a:latin typeface="Times New Roman"/>
                <a:cs typeface="Times New Roman"/>
              </a:rPr>
              <a:t>t</a:t>
            </a:r>
            <a:r>
              <a:rPr sz="2118" dirty="0">
                <a:solidFill>
                  <a:srgbClr val="653200"/>
                </a:solidFill>
                <a:latin typeface="Times New Roman"/>
                <a:cs typeface="Times New Roman"/>
              </a:rPr>
              <a:t>i</a:t>
            </a:r>
            <a:r>
              <a:rPr sz="2118" spc="-13" dirty="0">
                <a:solidFill>
                  <a:srgbClr val="653200"/>
                </a:solidFill>
                <a:latin typeface="Times New Roman"/>
                <a:cs typeface="Times New Roman"/>
              </a:rPr>
              <a:t>o</a:t>
            </a:r>
            <a:r>
              <a:rPr sz="2118" dirty="0">
                <a:solidFill>
                  <a:srgbClr val="653200"/>
                </a:solidFill>
                <a:latin typeface="Times New Roman"/>
                <a:cs typeface="Times New Roman"/>
              </a:rPr>
              <a:t>n	t</a:t>
            </a:r>
            <a:r>
              <a:rPr sz="2118" spc="-9" dirty="0">
                <a:solidFill>
                  <a:srgbClr val="653200"/>
                </a:solidFill>
                <a:latin typeface="Times New Roman"/>
                <a:cs typeface="Times New Roman"/>
              </a:rPr>
              <a:t>e</a:t>
            </a:r>
            <a:r>
              <a:rPr sz="2118" dirty="0">
                <a:solidFill>
                  <a:srgbClr val="653200"/>
                </a:solidFill>
                <a:latin typeface="Times New Roman"/>
                <a:cs typeface="Times New Roman"/>
              </a:rPr>
              <a:t>ch</a:t>
            </a:r>
            <a:r>
              <a:rPr sz="2118" spc="-13" dirty="0">
                <a:solidFill>
                  <a:srgbClr val="653200"/>
                </a:solidFill>
                <a:latin typeface="Times New Roman"/>
                <a:cs typeface="Times New Roman"/>
              </a:rPr>
              <a:t>n</a:t>
            </a:r>
            <a:r>
              <a:rPr sz="2118" dirty="0">
                <a:solidFill>
                  <a:srgbClr val="653200"/>
                </a:solidFill>
                <a:latin typeface="Times New Roman"/>
                <a:cs typeface="Times New Roman"/>
              </a:rPr>
              <a:t>iqu</a:t>
            </a:r>
            <a:r>
              <a:rPr sz="2118" spc="-9" dirty="0">
                <a:solidFill>
                  <a:srgbClr val="653200"/>
                </a:solidFill>
                <a:latin typeface="Times New Roman"/>
                <a:cs typeface="Times New Roman"/>
              </a:rPr>
              <a:t>e</a:t>
            </a:r>
            <a:r>
              <a:rPr sz="2118" spc="-4" dirty="0">
                <a:solidFill>
                  <a:srgbClr val="653200"/>
                </a:solidFill>
                <a:latin typeface="Times New Roman"/>
                <a:cs typeface="Times New Roman"/>
              </a:rPr>
              <a:t>s</a:t>
            </a:r>
            <a:r>
              <a:rPr sz="2118" dirty="0">
                <a:solidFill>
                  <a:srgbClr val="653200"/>
                </a:solidFill>
                <a:latin typeface="Times New Roman"/>
                <a:cs typeface="Times New Roman"/>
              </a:rPr>
              <a:t>	have	</a:t>
            </a:r>
            <a:r>
              <a:rPr sz="2118" spc="-13" dirty="0">
                <a:solidFill>
                  <a:srgbClr val="653200"/>
                </a:solidFill>
                <a:latin typeface="Times New Roman"/>
                <a:cs typeface="Times New Roman"/>
              </a:rPr>
              <a:t>b</a:t>
            </a:r>
            <a:r>
              <a:rPr sz="2118" dirty="0">
                <a:solidFill>
                  <a:srgbClr val="653200"/>
                </a:solidFill>
                <a:latin typeface="Times New Roman"/>
                <a:cs typeface="Times New Roman"/>
              </a:rPr>
              <a:t>e</a:t>
            </a:r>
            <a:r>
              <a:rPr sz="2118" spc="-9" dirty="0">
                <a:solidFill>
                  <a:srgbClr val="653200"/>
                </a:solidFill>
                <a:latin typeface="Times New Roman"/>
                <a:cs typeface="Times New Roman"/>
              </a:rPr>
              <a:t>e</a:t>
            </a:r>
            <a:r>
              <a:rPr sz="2118" dirty="0">
                <a:solidFill>
                  <a:srgbClr val="653200"/>
                </a:solidFill>
                <a:latin typeface="Times New Roman"/>
                <a:cs typeface="Times New Roman"/>
              </a:rPr>
              <a:t>n	dev</a:t>
            </a:r>
            <a:r>
              <a:rPr sz="2118" spc="-9" dirty="0">
                <a:solidFill>
                  <a:srgbClr val="653200"/>
                </a:solidFill>
                <a:latin typeface="Times New Roman"/>
                <a:cs typeface="Times New Roman"/>
              </a:rPr>
              <a:t>e</a:t>
            </a:r>
            <a:r>
              <a:rPr sz="2118" dirty="0">
                <a:solidFill>
                  <a:srgbClr val="653200"/>
                </a:solidFill>
                <a:latin typeface="Times New Roman"/>
                <a:cs typeface="Times New Roman"/>
              </a:rPr>
              <a:t>loped	and	</a:t>
            </a:r>
            <a:r>
              <a:rPr sz="2118" spc="-9" dirty="0">
                <a:solidFill>
                  <a:srgbClr val="653200"/>
                </a:solidFill>
                <a:latin typeface="Times New Roman"/>
                <a:cs typeface="Times New Roman"/>
              </a:rPr>
              <a:t>ar</a:t>
            </a:r>
            <a:r>
              <a:rPr sz="2118" dirty="0">
                <a:solidFill>
                  <a:srgbClr val="653200"/>
                </a:solidFill>
                <a:latin typeface="Times New Roman"/>
                <a:cs typeface="Times New Roman"/>
              </a:rPr>
              <a:t>e  having </a:t>
            </a:r>
            <a:r>
              <a:rPr sz="2118" spc="-4" dirty="0">
                <a:solidFill>
                  <a:srgbClr val="653200"/>
                </a:solidFill>
                <a:latin typeface="Times New Roman"/>
                <a:cs typeface="Times New Roman"/>
              </a:rPr>
              <a:t>following attributes </a:t>
            </a:r>
            <a:r>
              <a:rPr sz="2118" dirty="0">
                <a:solidFill>
                  <a:srgbClr val="653200"/>
                </a:solidFill>
                <a:latin typeface="Times New Roman"/>
                <a:cs typeface="Times New Roman"/>
              </a:rPr>
              <a:t>in </a:t>
            </a:r>
            <a:r>
              <a:rPr sz="2118" spc="-4" dirty="0">
                <a:solidFill>
                  <a:srgbClr val="653200"/>
                </a:solidFill>
                <a:latin typeface="Times New Roman"/>
                <a:cs typeface="Times New Roman"/>
              </a:rPr>
              <a:t>common</a:t>
            </a:r>
            <a:r>
              <a:rPr sz="2118" spc="-9" dirty="0">
                <a:solidFill>
                  <a:srgbClr val="653200"/>
                </a:solidFill>
                <a:latin typeface="Times New Roman"/>
                <a:cs typeface="Times New Roman"/>
              </a:rPr>
              <a:t> </a:t>
            </a:r>
            <a:r>
              <a:rPr sz="2118" dirty="0">
                <a:solidFill>
                  <a:srgbClr val="653200"/>
                </a:solidFill>
                <a:latin typeface="Times New Roman"/>
                <a:cs typeface="Times New Roman"/>
              </a:rPr>
              <a:t>:</a:t>
            </a:r>
            <a:endParaRPr sz="2118" dirty="0">
              <a:latin typeface="Times New Roman"/>
              <a:cs typeface="Times New Roman"/>
            </a:endParaRPr>
          </a:p>
          <a:p>
            <a:pPr marL="414640" indent="-403433">
              <a:spcBef>
                <a:spcPts val="1178"/>
              </a:spcBef>
              <a:buFont typeface="MS Gothic"/>
              <a:buChar char="➢"/>
              <a:tabLst>
                <a:tab pos="414079" algn="l"/>
                <a:tab pos="414640" algn="l"/>
              </a:tabLst>
            </a:pPr>
            <a:r>
              <a:rPr sz="1765" dirty="0">
                <a:solidFill>
                  <a:srgbClr val="003265"/>
                </a:solidFill>
                <a:latin typeface="Arial"/>
                <a:cs typeface="Arial"/>
              </a:rPr>
              <a:t>Project </a:t>
            </a:r>
            <a:r>
              <a:rPr sz="1765" spc="-4" dirty="0">
                <a:solidFill>
                  <a:srgbClr val="003265"/>
                </a:solidFill>
                <a:latin typeface="Arial"/>
                <a:cs typeface="Arial"/>
              </a:rPr>
              <a:t>scope must </a:t>
            </a:r>
            <a:r>
              <a:rPr sz="1765" spc="-9" dirty="0">
                <a:solidFill>
                  <a:srgbClr val="003265"/>
                </a:solidFill>
                <a:latin typeface="Arial"/>
                <a:cs typeface="Arial"/>
              </a:rPr>
              <a:t>be </a:t>
            </a:r>
            <a:r>
              <a:rPr sz="1765" spc="-4" dirty="0">
                <a:solidFill>
                  <a:srgbClr val="003265"/>
                </a:solidFill>
                <a:latin typeface="Arial"/>
                <a:cs typeface="Arial"/>
              </a:rPr>
              <a:t>established in</a:t>
            </a:r>
            <a:r>
              <a:rPr sz="1765" spc="-40" dirty="0">
                <a:solidFill>
                  <a:srgbClr val="003265"/>
                </a:solidFill>
                <a:latin typeface="Arial"/>
                <a:cs typeface="Arial"/>
              </a:rPr>
              <a:t> </a:t>
            </a:r>
            <a:r>
              <a:rPr sz="1765" spc="-4" dirty="0">
                <a:solidFill>
                  <a:srgbClr val="003265"/>
                </a:solidFill>
                <a:latin typeface="Arial"/>
                <a:cs typeface="Arial"/>
              </a:rPr>
              <a:t>advance</a:t>
            </a:r>
            <a:endParaRPr sz="1765" dirty="0">
              <a:latin typeface="Arial"/>
              <a:cs typeface="Arial"/>
            </a:endParaRPr>
          </a:p>
          <a:p>
            <a:pPr marL="414640" indent="-403433">
              <a:spcBef>
                <a:spcPts val="997"/>
              </a:spcBef>
              <a:buFont typeface="MS Gothic"/>
              <a:buChar char="➢"/>
              <a:tabLst>
                <a:tab pos="414079" algn="l"/>
                <a:tab pos="414640" algn="l"/>
              </a:tabLst>
            </a:pPr>
            <a:r>
              <a:rPr sz="1765" spc="-4" dirty="0">
                <a:solidFill>
                  <a:srgbClr val="329932"/>
                </a:solidFill>
                <a:latin typeface="Arial"/>
                <a:cs typeface="Arial"/>
              </a:rPr>
              <a:t>Software </a:t>
            </a:r>
            <a:r>
              <a:rPr sz="1765" spc="-9" dirty="0">
                <a:solidFill>
                  <a:srgbClr val="329932"/>
                </a:solidFill>
                <a:latin typeface="Arial"/>
                <a:cs typeface="Arial"/>
              </a:rPr>
              <a:t>metrics </a:t>
            </a:r>
            <a:r>
              <a:rPr sz="1765" spc="-4" dirty="0">
                <a:solidFill>
                  <a:srgbClr val="329932"/>
                </a:solidFill>
                <a:latin typeface="Arial"/>
                <a:cs typeface="Arial"/>
              </a:rPr>
              <a:t>are used </a:t>
            </a:r>
            <a:r>
              <a:rPr sz="1765" dirty="0">
                <a:solidFill>
                  <a:srgbClr val="329932"/>
                </a:solidFill>
                <a:latin typeface="Arial"/>
                <a:cs typeface="Arial"/>
              </a:rPr>
              <a:t>as a </a:t>
            </a:r>
            <a:r>
              <a:rPr sz="1765" spc="-4" dirty="0">
                <a:solidFill>
                  <a:srgbClr val="329932"/>
                </a:solidFill>
                <a:latin typeface="Arial"/>
                <a:cs typeface="Arial"/>
              </a:rPr>
              <a:t>basis </a:t>
            </a:r>
            <a:r>
              <a:rPr sz="1765" spc="-9" dirty="0">
                <a:solidFill>
                  <a:srgbClr val="329932"/>
                </a:solidFill>
                <a:latin typeface="Arial"/>
                <a:cs typeface="Arial"/>
              </a:rPr>
              <a:t>from </a:t>
            </a:r>
            <a:r>
              <a:rPr sz="1765" spc="-4" dirty="0">
                <a:solidFill>
                  <a:srgbClr val="329932"/>
                </a:solidFill>
                <a:latin typeface="Arial"/>
                <a:cs typeface="Arial"/>
              </a:rPr>
              <a:t>which estimates are</a:t>
            </a:r>
            <a:r>
              <a:rPr sz="1765" spc="13" dirty="0">
                <a:solidFill>
                  <a:srgbClr val="329932"/>
                </a:solidFill>
                <a:latin typeface="Arial"/>
                <a:cs typeface="Arial"/>
              </a:rPr>
              <a:t> </a:t>
            </a:r>
            <a:r>
              <a:rPr sz="1765" spc="-4" dirty="0">
                <a:solidFill>
                  <a:srgbClr val="329932"/>
                </a:solidFill>
                <a:latin typeface="Arial"/>
                <a:cs typeface="Arial"/>
              </a:rPr>
              <a:t>made</a:t>
            </a:r>
            <a:endParaRPr sz="1765" dirty="0">
              <a:latin typeface="Arial"/>
              <a:cs typeface="Arial"/>
            </a:endParaRPr>
          </a:p>
          <a:p>
            <a:pPr marL="414640" indent="-403433">
              <a:spcBef>
                <a:spcPts val="1059"/>
              </a:spcBef>
              <a:buFont typeface="MS Gothic"/>
              <a:buChar char="➢"/>
              <a:tabLst>
                <a:tab pos="414079" algn="l"/>
                <a:tab pos="414640" algn="l"/>
              </a:tabLst>
            </a:pPr>
            <a:r>
              <a:rPr sz="1765" dirty="0">
                <a:solidFill>
                  <a:srgbClr val="003265"/>
                </a:solidFill>
                <a:latin typeface="Arial"/>
                <a:cs typeface="Arial"/>
              </a:rPr>
              <a:t>The </a:t>
            </a:r>
            <a:r>
              <a:rPr sz="1765" spc="-4" dirty="0">
                <a:solidFill>
                  <a:srgbClr val="003265"/>
                </a:solidFill>
                <a:latin typeface="Arial"/>
                <a:cs typeface="Arial"/>
              </a:rPr>
              <a:t>project is broken into small pieces which are estimated</a:t>
            </a:r>
            <a:r>
              <a:rPr sz="1765" spc="18" dirty="0">
                <a:solidFill>
                  <a:srgbClr val="003265"/>
                </a:solidFill>
                <a:latin typeface="Arial"/>
                <a:cs typeface="Arial"/>
              </a:rPr>
              <a:t> </a:t>
            </a:r>
            <a:r>
              <a:rPr sz="1765" spc="-4" dirty="0">
                <a:solidFill>
                  <a:srgbClr val="003265"/>
                </a:solidFill>
                <a:latin typeface="Arial"/>
                <a:cs typeface="Arial"/>
              </a:rPr>
              <a:t>individually</a:t>
            </a:r>
            <a:endParaRPr sz="1765" dirty="0">
              <a:latin typeface="Arial"/>
              <a:cs typeface="Arial"/>
            </a:endParaRPr>
          </a:p>
          <a:p>
            <a:pPr marL="63317" marR="4483">
              <a:spcBef>
                <a:spcPts val="1478"/>
              </a:spcBef>
            </a:pPr>
            <a:r>
              <a:rPr sz="2118" spc="-4" dirty="0">
                <a:solidFill>
                  <a:srgbClr val="653200"/>
                </a:solidFill>
                <a:latin typeface="Times New Roman"/>
                <a:cs typeface="Times New Roman"/>
              </a:rPr>
              <a:t>To achieve reliable cost </a:t>
            </a:r>
            <a:r>
              <a:rPr sz="2118" dirty="0">
                <a:solidFill>
                  <a:srgbClr val="653200"/>
                </a:solidFill>
                <a:latin typeface="Times New Roman"/>
                <a:cs typeface="Times New Roman"/>
              </a:rPr>
              <a:t>and </a:t>
            </a:r>
            <a:r>
              <a:rPr sz="2118" spc="-4" dirty="0">
                <a:solidFill>
                  <a:srgbClr val="653200"/>
                </a:solidFill>
                <a:latin typeface="Times New Roman"/>
                <a:cs typeface="Times New Roman"/>
              </a:rPr>
              <a:t>schedule estimates, </a:t>
            </a:r>
            <a:r>
              <a:rPr sz="2118" dirty="0">
                <a:solidFill>
                  <a:srgbClr val="653200"/>
                </a:solidFill>
                <a:latin typeface="Times New Roman"/>
                <a:cs typeface="Times New Roman"/>
              </a:rPr>
              <a:t>a </a:t>
            </a:r>
            <a:r>
              <a:rPr sz="2118" spc="-4" dirty="0">
                <a:solidFill>
                  <a:srgbClr val="653200"/>
                </a:solidFill>
                <a:latin typeface="Times New Roman"/>
                <a:cs typeface="Times New Roman"/>
              </a:rPr>
              <a:t>number </a:t>
            </a:r>
            <a:r>
              <a:rPr sz="2118" dirty="0">
                <a:solidFill>
                  <a:srgbClr val="653200"/>
                </a:solidFill>
                <a:latin typeface="Times New Roman"/>
                <a:cs typeface="Times New Roman"/>
              </a:rPr>
              <a:t>of options  </a:t>
            </a:r>
            <a:r>
              <a:rPr sz="2118" spc="-4" dirty="0">
                <a:solidFill>
                  <a:srgbClr val="653200"/>
                </a:solidFill>
                <a:latin typeface="Times New Roman"/>
                <a:cs typeface="Times New Roman"/>
              </a:rPr>
              <a:t>arise:</a:t>
            </a:r>
            <a:endParaRPr sz="2118" dirty="0">
              <a:latin typeface="Times New Roman"/>
              <a:cs typeface="Times New Roman"/>
            </a:endParaRPr>
          </a:p>
          <a:p>
            <a:pPr marL="414640" indent="-403433">
              <a:spcBef>
                <a:spcPts val="1262"/>
              </a:spcBef>
              <a:buFont typeface="MS Gothic"/>
              <a:buChar char="➢"/>
              <a:tabLst>
                <a:tab pos="414079" algn="l"/>
                <a:tab pos="414640" algn="l"/>
              </a:tabLst>
            </a:pPr>
            <a:r>
              <a:rPr sz="1765" dirty="0">
                <a:solidFill>
                  <a:srgbClr val="0032CC"/>
                </a:solidFill>
                <a:latin typeface="Arial"/>
                <a:cs typeface="Arial"/>
              </a:rPr>
              <a:t>Delay </a:t>
            </a:r>
            <a:r>
              <a:rPr sz="1765" spc="-4" dirty="0">
                <a:solidFill>
                  <a:srgbClr val="0032CC"/>
                </a:solidFill>
                <a:latin typeface="Arial"/>
                <a:cs typeface="Arial"/>
              </a:rPr>
              <a:t>estimation until late in</a:t>
            </a:r>
            <a:r>
              <a:rPr sz="1765" spc="-18" dirty="0">
                <a:solidFill>
                  <a:srgbClr val="0032CC"/>
                </a:solidFill>
                <a:latin typeface="Arial"/>
                <a:cs typeface="Arial"/>
              </a:rPr>
              <a:t> </a:t>
            </a:r>
            <a:r>
              <a:rPr sz="1765" spc="-4" dirty="0">
                <a:solidFill>
                  <a:srgbClr val="0032CC"/>
                </a:solidFill>
                <a:latin typeface="Arial"/>
                <a:cs typeface="Arial"/>
              </a:rPr>
              <a:t>project</a:t>
            </a:r>
            <a:endParaRPr sz="1765" dirty="0">
              <a:latin typeface="Arial"/>
              <a:cs typeface="Arial"/>
            </a:endParaRPr>
          </a:p>
          <a:p>
            <a:pPr marL="414079" marR="71161" indent="-403433">
              <a:spcBef>
                <a:spcPts val="1059"/>
              </a:spcBef>
              <a:buFont typeface="MS Gothic"/>
              <a:buChar char="➢"/>
              <a:tabLst>
                <a:tab pos="414079" algn="l"/>
                <a:tab pos="414640" algn="l"/>
                <a:tab pos="937422" algn="l"/>
                <a:tab pos="1707868" algn="l"/>
                <a:tab pos="3277335" algn="l"/>
                <a:tab pos="4484833" algn="l"/>
                <a:tab pos="4794132" algn="l"/>
                <a:tab pos="5798793" algn="l"/>
                <a:tab pos="6593333" algn="l"/>
                <a:tab pos="7124520" algn="l"/>
              </a:tabLst>
            </a:pPr>
            <a:r>
              <a:rPr sz="1765" spc="4" dirty="0">
                <a:solidFill>
                  <a:srgbClr val="003265"/>
                </a:solidFill>
                <a:latin typeface="Arial"/>
                <a:cs typeface="Arial"/>
              </a:rPr>
              <a:t>Us</a:t>
            </a:r>
            <a:r>
              <a:rPr sz="1765" dirty="0">
                <a:solidFill>
                  <a:srgbClr val="003265"/>
                </a:solidFill>
                <a:latin typeface="Arial"/>
                <a:cs typeface="Arial"/>
              </a:rPr>
              <a:t>e	</a:t>
            </a:r>
            <a:r>
              <a:rPr sz="1765" spc="4" dirty="0">
                <a:solidFill>
                  <a:srgbClr val="003265"/>
                </a:solidFill>
                <a:latin typeface="Arial"/>
                <a:cs typeface="Arial"/>
              </a:rPr>
              <a:t>s</a:t>
            </a:r>
            <a:r>
              <a:rPr sz="1765" spc="-4" dirty="0">
                <a:solidFill>
                  <a:srgbClr val="003265"/>
                </a:solidFill>
                <a:latin typeface="Arial"/>
                <a:cs typeface="Arial"/>
              </a:rPr>
              <a:t>im</a:t>
            </a:r>
            <a:r>
              <a:rPr sz="1765" dirty="0">
                <a:solidFill>
                  <a:srgbClr val="003265"/>
                </a:solidFill>
                <a:latin typeface="Arial"/>
                <a:cs typeface="Arial"/>
              </a:rPr>
              <a:t>p</a:t>
            </a:r>
            <a:r>
              <a:rPr sz="1765" spc="-4" dirty="0">
                <a:solidFill>
                  <a:srgbClr val="003265"/>
                </a:solidFill>
                <a:latin typeface="Arial"/>
                <a:cs typeface="Arial"/>
              </a:rPr>
              <a:t>l</a:t>
            </a:r>
            <a:r>
              <a:rPr sz="1765" dirty="0">
                <a:solidFill>
                  <a:srgbClr val="003265"/>
                </a:solidFill>
                <a:latin typeface="Arial"/>
                <a:cs typeface="Arial"/>
              </a:rPr>
              <a:t>e	de</a:t>
            </a:r>
            <a:r>
              <a:rPr sz="1765" spc="-9" dirty="0">
                <a:solidFill>
                  <a:srgbClr val="003265"/>
                </a:solidFill>
                <a:latin typeface="Arial"/>
                <a:cs typeface="Arial"/>
              </a:rPr>
              <a:t>c</a:t>
            </a:r>
            <a:r>
              <a:rPr sz="1765" dirty="0">
                <a:solidFill>
                  <a:srgbClr val="003265"/>
                </a:solidFill>
                <a:latin typeface="Arial"/>
                <a:cs typeface="Arial"/>
              </a:rPr>
              <a:t>o</a:t>
            </a:r>
            <a:r>
              <a:rPr sz="1765" spc="-4" dirty="0">
                <a:solidFill>
                  <a:srgbClr val="003265"/>
                </a:solidFill>
                <a:latin typeface="Arial"/>
                <a:cs typeface="Arial"/>
              </a:rPr>
              <a:t>m</a:t>
            </a:r>
            <a:r>
              <a:rPr sz="1765" spc="-13" dirty="0">
                <a:solidFill>
                  <a:srgbClr val="003265"/>
                </a:solidFill>
                <a:latin typeface="Arial"/>
                <a:cs typeface="Arial"/>
              </a:rPr>
              <a:t>p</a:t>
            </a:r>
            <a:r>
              <a:rPr sz="1765" dirty="0">
                <a:solidFill>
                  <a:srgbClr val="003265"/>
                </a:solidFill>
                <a:latin typeface="Arial"/>
                <a:cs typeface="Arial"/>
              </a:rPr>
              <a:t>o</a:t>
            </a:r>
            <a:r>
              <a:rPr sz="1765" spc="4" dirty="0">
                <a:solidFill>
                  <a:srgbClr val="003265"/>
                </a:solidFill>
                <a:latin typeface="Arial"/>
                <a:cs typeface="Arial"/>
              </a:rPr>
              <a:t>s</a:t>
            </a:r>
            <a:r>
              <a:rPr sz="1765" spc="-4" dirty="0">
                <a:solidFill>
                  <a:srgbClr val="003265"/>
                </a:solidFill>
                <a:latin typeface="Arial"/>
                <a:cs typeface="Arial"/>
              </a:rPr>
              <a:t>i</a:t>
            </a:r>
            <a:r>
              <a:rPr sz="1765" spc="-9" dirty="0">
                <a:solidFill>
                  <a:srgbClr val="003265"/>
                </a:solidFill>
                <a:latin typeface="Arial"/>
                <a:cs typeface="Arial"/>
              </a:rPr>
              <a:t>t</a:t>
            </a:r>
            <a:r>
              <a:rPr sz="1765" spc="-4" dirty="0">
                <a:solidFill>
                  <a:srgbClr val="003265"/>
                </a:solidFill>
                <a:latin typeface="Arial"/>
                <a:cs typeface="Arial"/>
              </a:rPr>
              <a:t>i</a:t>
            </a:r>
            <a:r>
              <a:rPr sz="1765" spc="-13" dirty="0">
                <a:solidFill>
                  <a:srgbClr val="003265"/>
                </a:solidFill>
                <a:latin typeface="Arial"/>
                <a:cs typeface="Arial"/>
              </a:rPr>
              <a:t>o</a:t>
            </a:r>
            <a:r>
              <a:rPr sz="1765" dirty="0">
                <a:solidFill>
                  <a:srgbClr val="003265"/>
                </a:solidFill>
                <a:latin typeface="Arial"/>
                <a:cs typeface="Arial"/>
              </a:rPr>
              <a:t>n	</a:t>
            </a:r>
            <a:r>
              <a:rPr sz="1765" spc="-9" dirty="0">
                <a:solidFill>
                  <a:srgbClr val="003265"/>
                </a:solidFill>
                <a:latin typeface="Arial"/>
                <a:cs typeface="Arial"/>
              </a:rPr>
              <a:t>t</a:t>
            </a:r>
            <a:r>
              <a:rPr sz="1765" spc="-13" dirty="0">
                <a:solidFill>
                  <a:srgbClr val="003265"/>
                </a:solidFill>
                <a:latin typeface="Arial"/>
                <a:cs typeface="Arial"/>
              </a:rPr>
              <a:t>e</a:t>
            </a:r>
            <a:r>
              <a:rPr sz="1765" spc="4" dirty="0">
                <a:solidFill>
                  <a:srgbClr val="003265"/>
                </a:solidFill>
                <a:latin typeface="Arial"/>
                <a:cs typeface="Arial"/>
              </a:rPr>
              <a:t>c</a:t>
            </a:r>
            <a:r>
              <a:rPr sz="1765" dirty="0">
                <a:solidFill>
                  <a:srgbClr val="003265"/>
                </a:solidFill>
                <a:latin typeface="Arial"/>
                <a:cs typeface="Arial"/>
              </a:rPr>
              <a:t>hn</a:t>
            </a:r>
            <a:r>
              <a:rPr sz="1765" spc="-4" dirty="0">
                <a:solidFill>
                  <a:srgbClr val="003265"/>
                </a:solidFill>
                <a:latin typeface="Arial"/>
                <a:cs typeface="Arial"/>
              </a:rPr>
              <a:t>i</a:t>
            </a:r>
            <a:r>
              <a:rPr sz="1765" dirty="0">
                <a:solidFill>
                  <a:srgbClr val="003265"/>
                </a:solidFill>
                <a:latin typeface="Arial"/>
                <a:cs typeface="Arial"/>
              </a:rPr>
              <a:t>q</a:t>
            </a:r>
            <a:r>
              <a:rPr sz="1765" spc="-13" dirty="0">
                <a:solidFill>
                  <a:srgbClr val="003265"/>
                </a:solidFill>
                <a:latin typeface="Arial"/>
                <a:cs typeface="Arial"/>
              </a:rPr>
              <a:t>u</a:t>
            </a:r>
            <a:r>
              <a:rPr sz="1765" dirty="0">
                <a:solidFill>
                  <a:srgbClr val="003265"/>
                </a:solidFill>
                <a:latin typeface="Arial"/>
                <a:cs typeface="Arial"/>
              </a:rPr>
              <a:t>es	</a:t>
            </a:r>
            <a:r>
              <a:rPr sz="1765" spc="-9" dirty="0">
                <a:solidFill>
                  <a:srgbClr val="003265"/>
                </a:solidFill>
                <a:latin typeface="Arial"/>
                <a:cs typeface="Arial"/>
              </a:rPr>
              <a:t>t</a:t>
            </a:r>
            <a:r>
              <a:rPr sz="1765" dirty="0">
                <a:solidFill>
                  <a:srgbClr val="003265"/>
                </a:solidFill>
                <a:latin typeface="Arial"/>
                <a:cs typeface="Arial"/>
              </a:rPr>
              <a:t>o	</a:t>
            </a:r>
            <a:r>
              <a:rPr sz="1765" spc="-13" dirty="0">
                <a:solidFill>
                  <a:srgbClr val="003265"/>
                </a:solidFill>
                <a:latin typeface="Arial"/>
                <a:cs typeface="Arial"/>
              </a:rPr>
              <a:t>g</a:t>
            </a:r>
            <a:r>
              <a:rPr sz="1765" dirty="0">
                <a:solidFill>
                  <a:srgbClr val="003265"/>
                </a:solidFill>
                <a:latin typeface="Arial"/>
                <a:cs typeface="Arial"/>
              </a:rPr>
              <a:t>en</a:t>
            </a:r>
            <a:r>
              <a:rPr sz="1765" spc="-13" dirty="0">
                <a:solidFill>
                  <a:srgbClr val="003265"/>
                </a:solidFill>
                <a:latin typeface="Arial"/>
                <a:cs typeface="Arial"/>
              </a:rPr>
              <a:t>e</a:t>
            </a:r>
            <a:r>
              <a:rPr sz="1765" dirty="0">
                <a:solidFill>
                  <a:srgbClr val="003265"/>
                </a:solidFill>
                <a:latin typeface="Arial"/>
                <a:cs typeface="Arial"/>
              </a:rPr>
              <a:t>r</a:t>
            </a:r>
            <a:r>
              <a:rPr sz="1765" spc="-13" dirty="0">
                <a:solidFill>
                  <a:srgbClr val="003265"/>
                </a:solidFill>
                <a:latin typeface="Arial"/>
                <a:cs typeface="Arial"/>
              </a:rPr>
              <a:t>a</a:t>
            </a:r>
            <a:r>
              <a:rPr sz="1765" spc="-9" dirty="0">
                <a:solidFill>
                  <a:srgbClr val="003265"/>
                </a:solidFill>
                <a:latin typeface="Arial"/>
                <a:cs typeface="Arial"/>
              </a:rPr>
              <a:t>t</a:t>
            </a:r>
            <a:r>
              <a:rPr sz="1765" dirty="0">
                <a:solidFill>
                  <a:srgbClr val="003265"/>
                </a:solidFill>
                <a:latin typeface="Arial"/>
                <a:cs typeface="Arial"/>
              </a:rPr>
              <a:t>e	p</a:t>
            </a:r>
            <a:r>
              <a:rPr sz="1765" spc="-9" dirty="0">
                <a:solidFill>
                  <a:srgbClr val="003265"/>
                </a:solidFill>
                <a:latin typeface="Arial"/>
                <a:cs typeface="Arial"/>
              </a:rPr>
              <a:t>r</a:t>
            </a:r>
            <a:r>
              <a:rPr sz="1765" dirty="0">
                <a:solidFill>
                  <a:srgbClr val="003265"/>
                </a:solidFill>
                <a:latin typeface="Arial"/>
                <a:cs typeface="Arial"/>
              </a:rPr>
              <a:t>o</a:t>
            </a:r>
            <a:r>
              <a:rPr sz="1765" spc="-4" dirty="0">
                <a:solidFill>
                  <a:srgbClr val="003265"/>
                </a:solidFill>
                <a:latin typeface="Arial"/>
                <a:cs typeface="Arial"/>
              </a:rPr>
              <a:t>j</a:t>
            </a:r>
            <a:r>
              <a:rPr sz="1765" dirty="0">
                <a:solidFill>
                  <a:srgbClr val="003265"/>
                </a:solidFill>
                <a:latin typeface="Arial"/>
                <a:cs typeface="Arial"/>
              </a:rPr>
              <a:t>e</a:t>
            </a:r>
            <a:r>
              <a:rPr sz="1765" spc="4" dirty="0">
                <a:solidFill>
                  <a:srgbClr val="003265"/>
                </a:solidFill>
                <a:latin typeface="Arial"/>
                <a:cs typeface="Arial"/>
              </a:rPr>
              <a:t>c</a:t>
            </a:r>
            <a:r>
              <a:rPr sz="1765" dirty="0">
                <a:solidFill>
                  <a:srgbClr val="003265"/>
                </a:solidFill>
                <a:latin typeface="Arial"/>
                <a:cs typeface="Arial"/>
              </a:rPr>
              <a:t>t	</a:t>
            </a:r>
            <a:r>
              <a:rPr sz="1765" spc="-9" dirty="0">
                <a:solidFill>
                  <a:srgbClr val="003265"/>
                </a:solidFill>
                <a:latin typeface="Arial"/>
                <a:cs typeface="Arial"/>
              </a:rPr>
              <a:t>c</a:t>
            </a:r>
            <a:r>
              <a:rPr sz="1765" dirty="0">
                <a:solidFill>
                  <a:srgbClr val="003265"/>
                </a:solidFill>
                <a:latin typeface="Arial"/>
                <a:cs typeface="Arial"/>
              </a:rPr>
              <a:t>o</a:t>
            </a:r>
            <a:r>
              <a:rPr sz="1765" spc="-9" dirty="0">
                <a:solidFill>
                  <a:srgbClr val="003265"/>
                </a:solidFill>
                <a:latin typeface="Arial"/>
                <a:cs typeface="Arial"/>
              </a:rPr>
              <a:t>s</a:t>
            </a:r>
            <a:r>
              <a:rPr sz="1765" dirty="0">
                <a:solidFill>
                  <a:srgbClr val="003265"/>
                </a:solidFill>
                <a:latin typeface="Arial"/>
                <a:cs typeface="Arial"/>
              </a:rPr>
              <a:t>t	and  </a:t>
            </a:r>
            <a:r>
              <a:rPr sz="1765" spc="-4" dirty="0">
                <a:solidFill>
                  <a:srgbClr val="003265"/>
                </a:solidFill>
                <a:latin typeface="Arial"/>
                <a:cs typeface="Arial"/>
              </a:rPr>
              <a:t>schedule</a:t>
            </a:r>
            <a:r>
              <a:rPr sz="1765" spc="-9" dirty="0">
                <a:solidFill>
                  <a:srgbClr val="003265"/>
                </a:solidFill>
                <a:latin typeface="Arial"/>
                <a:cs typeface="Arial"/>
              </a:rPr>
              <a:t> </a:t>
            </a:r>
            <a:r>
              <a:rPr sz="1765" spc="-4" dirty="0">
                <a:solidFill>
                  <a:srgbClr val="003265"/>
                </a:solidFill>
                <a:latin typeface="Arial"/>
                <a:cs typeface="Arial"/>
              </a:rPr>
              <a:t>estimates</a:t>
            </a:r>
            <a:endParaRPr sz="1765" dirty="0">
              <a:latin typeface="Arial"/>
              <a:cs typeface="Arial"/>
            </a:endParaRPr>
          </a:p>
          <a:p>
            <a:pPr marL="414640" indent="-403433">
              <a:spcBef>
                <a:spcPts val="931"/>
              </a:spcBef>
              <a:buFont typeface="MS Gothic"/>
              <a:buChar char="➢"/>
              <a:tabLst>
                <a:tab pos="414079" algn="l"/>
                <a:tab pos="414640" algn="l"/>
              </a:tabLst>
            </a:pPr>
            <a:r>
              <a:rPr sz="1765" dirty="0">
                <a:solidFill>
                  <a:srgbClr val="329932"/>
                </a:solidFill>
                <a:latin typeface="Arial"/>
                <a:cs typeface="Arial"/>
              </a:rPr>
              <a:t>Develop </a:t>
            </a:r>
            <a:r>
              <a:rPr sz="1765" spc="-4" dirty="0">
                <a:solidFill>
                  <a:srgbClr val="329932"/>
                </a:solidFill>
                <a:latin typeface="Arial"/>
                <a:cs typeface="Arial"/>
              </a:rPr>
              <a:t>empirical models </a:t>
            </a:r>
            <a:r>
              <a:rPr sz="1765" spc="-9" dirty="0">
                <a:solidFill>
                  <a:srgbClr val="329932"/>
                </a:solidFill>
                <a:latin typeface="Arial"/>
                <a:cs typeface="Arial"/>
              </a:rPr>
              <a:t>for</a:t>
            </a:r>
            <a:r>
              <a:rPr sz="1765" spc="-22" dirty="0">
                <a:solidFill>
                  <a:srgbClr val="329932"/>
                </a:solidFill>
                <a:latin typeface="Arial"/>
                <a:cs typeface="Arial"/>
              </a:rPr>
              <a:t> </a:t>
            </a:r>
            <a:r>
              <a:rPr sz="1765" spc="-4" dirty="0">
                <a:solidFill>
                  <a:srgbClr val="329932"/>
                </a:solidFill>
                <a:latin typeface="Arial"/>
                <a:cs typeface="Arial"/>
              </a:rPr>
              <a:t>estimation</a:t>
            </a:r>
            <a:endParaRPr sz="1765" dirty="0">
              <a:latin typeface="Arial"/>
              <a:cs typeface="Arial"/>
            </a:endParaRPr>
          </a:p>
          <a:p>
            <a:pPr marL="414640" indent="-403433">
              <a:spcBef>
                <a:spcPts val="1059"/>
              </a:spcBef>
              <a:buFont typeface="MS Gothic"/>
              <a:buChar char="➢"/>
              <a:tabLst>
                <a:tab pos="414079" algn="l"/>
                <a:tab pos="414640" algn="l"/>
              </a:tabLst>
            </a:pPr>
            <a:r>
              <a:rPr sz="1765" dirty="0">
                <a:solidFill>
                  <a:srgbClr val="000099"/>
                </a:solidFill>
                <a:latin typeface="Arial"/>
                <a:cs typeface="Arial"/>
              </a:rPr>
              <a:t>Acquire one or </a:t>
            </a:r>
            <a:r>
              <a:rPr sz="1765" spc="-4" dirty="0">
                <a:solidFill>
                  <a:srgbClr val="000099"/>
                </a:solidFill>
                <a:latin typeface="Arial"/>
                <a:cs typeface="Arial"/>
              </a:rPr>
              <a:t>more automated estimation</a:t>
            </a:r>
            <a:r>
              <a:rPr sz="1765" spc="-75" dirty="0">
                <a:solidFill>
                  <a:srgbClr val="000099"/>
                </a:solidFill>
                <a:latin typeface="Arial"/>
                <a:cs typeface="Arial"/>
              </a:rPr>
              <a:t> </a:t>
            </a:r>
            <a:r>
              <a:rPr sz="1765" spc="-4" dirty="0">
                <a:solidFill>
                  <a:srgbClr val="000099"/>
                </a:solidFill>
                <a:latin typeface="Arial"/>
                <a:cs typeface="Arial"/>
              </a:rPr>
              <a:t>tools</a:t>
            </a:r>
            <a:endParaRPr sz="1765" dirty="0">
              <a:latin typeface="Arial"/>
              <a:cs typeface="Arial"/>
            </a:endParaRPr>
          </a:p>
        </p:txBody>
      </p:sp>
      <p:sp>
        <p:nvSpPr>
          <p:cNvPr id="3" name="object 3"/>
          <p:cNvSpPr txBox="1">
            <a:spLocks noGrp="1"/>
          </p:cNvSpPr>
          <p:nvPr>
            <p:ph type="title"/>
          </p:nvPr>
        </p:nvSpPr>
        <p:spPr>
          <a:xfrm>
            <a:off x="627018" y="28287"/>
            <a:ext cx="743748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263582" y="1008523"/>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408349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5696" y="1896931"/>
            <a:ext cx="1497106" cy="445922"/>
          </a:xfrm>
          <a:prstGeom prst="rect">
            <a:avLst/>
          </a:prstGeom>
        </p:spPr>
        <p:txBody>
          <a:bodyPr vert="horz" wrap="square" lIns="0" tIns="11206" rIns="0" bIns="0" rtlCol="0">
            <a:spAutoFit/>
          </a:bodyPr>
          <a:lstStyle/>
          <a:p>
            <a:pPr marL="11206">
              <a:spcBef>
                <a:spcPts val="88"/>
              </a:spcBef>
            </a:pPr>
            <a:r>
              <a:rPr sz="2824" spc="-4" dirty="0">
                <a:solidFill>
                  <a:srgbClr val="653200"/>
                </a:solidFill>
                <a:latin typeface="Times New Roman"/>
                <a:cs typeface="Times New Roman"/>
              </a:rPr>
              <a:t>M</a:t>
            </a:r>
            <a:r>
              <a:rPr sz="2824" dirty="0">
                <a:solidFill>
                  <a:srgbClr val="653200"/>
                </a:solidFill>
                <a:latin typeface="Times New Roman"/>
                <a:cs typeface="Times New Roman"/>
              </a:rPr>
              <a:t>OD</a:t>
            </a:r>
            <a:r>
              <a:rPr sz="2824" spc="-4" dirty="0">
                <a:solidFill>
                  <a:srgbClr val="653200"/>
                </a:solidFill>
                <a:latin typeface="Times New Roman"/>
                <a:cs typeface="Times New Roman"/>
              </a:rPr>
              <a:t>E</a:t>
            </a:r>
            <a:r>
              <a:rPr sz="2824" spc="-13" dirty="0">
                <a:solidFill>
                  <a:srgbClr val="653200"/>
                </a:solidFill>
                <a:latin typeface="Times New Roman"/>
                <a:cs typeface="Times New Roman"/>
              </a:rPr>
              <a:t>L</a:t>
            </a:r>
            <a:r>
              <a:rPr sz="2824" dirty="0">
                <a:solidFill>
                  <a:srgbClr val="653200"/>
                </a:solidFill>
                <a:latin typeface="Times New Roman"/>
                <a:cs typeface="Times New Roman"/>
              </a:rPr>
              <a:t>S</a:t>
            </a:r>
            <a:endParaRPr sz="2824">
              <a:latin typeface="Times New Roman"/>
              <a:cs typeface="Times New Roman"/>
            </a:endParaRPr>
          </a:p>
        </p:txBody>
      </p:sp>
      <p:sp>
        <p:nvSpPr>
          <p:cNvPr id="3" name="object 3"/>
          <p:cNvSpPr/>
          <p:nvPr/>
        </p:nvSpPr>
        <p:spPr>
          <a:xfrm>
            <a:off x="4415118" y="2330376"/>
            <a:ext cx="1492623" cy="1838325"/>
          </a:xfrm>
          <a:custGeom>
            <a:avLst/>
            <a:gdLst/>
            <a:ahLst/>
            <a:cxnLst/>
            <a:rect l="l" t="t" r="r" b="b"/>
            <a:pathLst>
              <a:path w="1691639" h="2083435">
                <a:moveTo>
                  <a:pt x="66354" y="1970410"/>
                </a:moveTo>
                <a:lnTo>
                  <a:pt x="45720" y="1874520"/>
                </a:lnTo>
                <a:lnTo>
                  <a:pt x="0" y="2083308"/>
                </a:lnTo>
                <a:lnTo>
                  <a:pt x="56388" y="2057556"/>
                </a:lnTo>
                <a:lnTo>
                  <a:pt x="56388" y="1982724"/>
                </a:lnTo>
                <a:lnTo>
                  <a:pt x="66354" y="1970410"/>
                </a:lnTo>
                <a:close/>
              </a:path>
              <a:path w="1691639" h="2083435">
                <a:moveTo>
                  <a:pt x="71628" y="1994916"/>
                </a:moveTo>
                <a:lnTo>
                  <a:pt x="66354" y="1970410"/>
                </a:lnTo>
                <a:lnTo>
                  <a:pt x="56388" y="1982724"/>
                </a:lnTo>
                <a:lnTo>
                  <a:pt x="71628" y="1994916"/>
                </a:lnTo>
                <a:close/>
              </a:path>
              <a:path w="1691639" h="2083435">
                <a:moveTo>
                  <a:pt x="193548" y="1994916"/>
                </a:moveTo>
                <a:lnTo>
                  <a:pt x="96728" y="1994916"/>
                </a:lnTo>
                <a:lnTo>
                  <a:pt x="86868" y="2007108"/>
                </a:lnTo>
                <a:lnTo>
                  <a:pt x="56388" y="1982724"/>
                </a:lnTo>
                <a:lnTo>
                  <a:pt x="56388" y="2057556"/>
                </a:lnTo>
                <a:lnTo>
                  <a:pt x="193548" y="1994916"/>
                </a:lnTo>
                <a:close/>
              </a:path>
              <a:path w="1691639" h="2083435">
                <a:moveTo>
                  <a:pt x="1691640" y="22860"/>
                </a:moveTo>
                <a:lnTo>
                  <a:pt x="1661160" y="0"/>
                </a:lnTo>
                <a:lnTo>
                  <a:pt x="66354" y="1970410"/>
                </a:lnTo>
                <a:lnTo>
                  <a:pt x="71628" y="1994916"/>
                </a:lnTo>
                <a:lnTo>
                  <a:pt x="96728" y="1994916"/>
                </a:lnTo>
                <a:lnTo>
                  <a:pt x="1691640" y="22860"/>
                </a:lnTo>
                <a:close/>
              </a:path>
              <a:path w="1691639" h="2083435">
                <a:moveTo>
                  <a:pt x="96728" y="1994916"/>
                </a:moveTo>
                <a:lnTo>
                  <a:pt x="71628" y="1994916"/>
                </a:lnTo>
                <a:lnTo>
                  <a:pt x="86868" y="2007108"/>
                </a:lnTo>
                <a:lnTo>
                  <a:pt x="96728" y="1994916"/>
                </a:lnTo>
                <a:close/>
              </a:path>
            </a:pathLst>
          </a:custGeom>
          <a:solidFill>
            <a:srgbClr val="FF0000"/>
          </a:solidFill>
        </p:spPr>
        <p:txBody>
          <a:bodyPr wrap="square" lIns="0" tIns="0" rIns="0" bIns="0" rtlCol="0"/>
          <a:lstStyle/>
          <a:p>
            <a:endParaRPr sz="1588"/>
          </a:p>
        </p:txBody>
      </p:sp>
      <p:sp>
        <p:nvSpPr>
          <p:cNvPr id="4" name="object 4"/>
          <p:cNvSpPr/>
          <p:nvPr/>
        </p:nvSpPr>
        <p:spPr>
          <a:xfrm>
            <a:off x="5860677" y="2329031"/>
            <a:ext cx="1760444" cy="1827679"/>
          </a:xfrm>
          <a:custGeom>
            <a:avLst/>
            <a:gdLst/>
            <a:ahLst/>
            <a:cxnLst/>
            <a:rect l="l" t="t" r="r" b="b"/>
            <a:pathLst>
              <a:path w="1995170" h="2071370">
                <a:moveTo>
                  <a:pt x="1919032" y="1964353"/>
                </a:moveTo>
                <a:lnTo>
                  <a:pt x="27432" y="0"/>
                </a:lnTo>
                <a:lnTo>
                  <a:pt x="0" y="25908"/>
                </a:lnTo>
                <a:lnTo>
                  <a:pt x="1892212" y="1990898"/>
                </a:lnTo>
                <a:lnTo>
                  <a:pt x="1914777" y="1988898"/>
                </a:lnTo>
                <a:lnTo>
                  <a:pt x="1915788" y="1987944"/>
                </a:lnTo>
                <a:lnTo>
                  <a:pt x="1919032" y="1964353"/>
                </a:lnTo>
                <a:close/>
              </a:path>
              <a:path w="1995170" h="2071370">
                <a:moveTo>
                  <a:pt x="1929384" y="2047604"/>
                </a:moveTo>
                <a:lnTo>
                  <a:pt x="1929384" y="1975104"/>
                </a:lnTo>
                <a:lnTo>
                  <a:pt x="1915788" y="1987944"/>
                </a:lnTo>
                <a:lnTo>
                  <a:pt x="1915668" y="1988820"/>
                </a:lnTo>
                <a:lnTo>
                  <a:pt x="1914777" y="1988898"/>
                </a:lnTo>
                <a:lnTo>
                  <a:pt x="1901952" y="2001012"/>
                </a:lnTo>
                <a:lnTo>
                  <a:pt x="1892212" y="1990898"/>
                </a:lnTo>
                <a:lnTo>
                  <a:pt x="1795272" y="1999488"/>
                </a:lnTo>
                <a:lnTo>
                  <a:pt x="1929384" y="2047604"/>
                </a:lnTo>
                <a:close/>
              </a:path>
              <a:path w="1995170" h="2071370">
                <a:moveTo>
                  <a:pt x="1914777" y="1988898"/>
                </a:moveTo>
                <a:lnTo>
                  <a:pt x="1892212" y="1990898"/>
                </a:lnTo>
                <a:lnTo>
                  <a:pt x="1901952" y="2001012"/>
                </a:lnTo>
                <a:lnTo>
                  <a:pt x="1914777" y="1988898"/>
                </a:lnTo>
                <a:close/>
              </a:path>
              <a:path w="1995170" h="2071370">
                <a:moveTo>
                  <a:pt x="1929384" y="1975104"/>
                </a:moveTo>
                <a:lnTo>
                  <a:pt x="1919032" y="1964353"/>
                </a:lnTo>
                <a:lnTo>
                  <a:pt x="1915788" y="1987944"/>
                </a:lnTo>
                <a:lnTo>
                  <a:pt x="1929384" y="1975104"/>
                </a:lnTo>
                <a:close/>
              </a:path>
              <a:path w="1995170" h="2071370">
                <a:moveTo>
                  <a:pt x="1994916" y="2071116"/>
                </a:moveTo>
                <a:lnTo>
                  <a:pt x="1932432" y="1866900"/>
                </a:lnTo>
                <a:lnTo>
                  <a:pt x="1919032" y="1964353"/>
                </a:lnTo>
                <a:lnTo>
                  <a:pt x="1929384" y="1975104"/>
                </a:lnTo>
                <a:lnTo>
                  <a:pt x="1929384" y="2047604"/>
                </a:lnTo>
                <a:lnTo>
                  <a:pt x="1994916" y="2071116"/>
                </a:lnTo>
                <a:close/>
              </a:path>
            </a:pathLst>
          </a:custGeom>
          <a:solidFill>
            <a:srgbClr val="FF0000"/>
          </a:solidFill>
        </p:spPr>
        <p:txBody>
          <a:bodyPr wrap="square" lIns="0" tIns="0" rIns="0" bIns="0" rtlCol="0"/>
          <a:lstStyle/>
          <a:p>
            <a:endParaRPr sz="1588"/>
          </a:p>
        </p:txBody>
      </p:sp>
      <p:sp>
        <p:nvSpPr>
          <p:cNvPr id="5" name="object 5"/>
          <p:cNvSpPr txBox="1"/>
          <p:nvPr/>
        </p:nvSpPr>
        <p:spPr>
          <a:xfrm>
            <a:off x="3742316" y="4186965"/>
            <a:ext cx="1694890" cy="1150880"/>
          </a:xfrm>
          <a:prstGeom prst="rect">
            <a:avLst/>
          </a:prstGeom>
        </p:spPr>
        <p:txBody>
          <a:bodyPr vert="horz" wrap="square" lIns="0" tIns="10085" rIns="0" bIns="0" rtlCol="0">
            <a:spAutoFit/>
          </a:bodyPr>
          <a:lstStyle/>
          <a:p>
            <a:pPr marL="11206" marR="4483" algn="ctr">
              <a:lnSpc>
                <a:spcPct val="100200"/>
              </a:lnSpc>
              <a:spcBef>
                <a:spcPts val="79"/>
              </a:spcBef>
            </a:pPr>
            <a:r>
              <a:rPr sz="2471" spc="-4" dirty="0">
                <a:solidFill>
                  <a:srgbClr val="0000CC"/>
                </a:solidFill>
                <a:latin typeface="Times New Roman"/>
                <a:cs typeface="Times New Roman"/>
              </a:rPr>
              <a:t>Static,</a:t>
            </a:r>
            <a:r>
              <a:rPr sz="2471" spc="-71" dirty="0">
                <a:solidFill>
                  <a:srgbClr val="0000CC"/>
                </a:solidFill>
                <a:latin typeface="Times New Roman"/>
                <a:cs typeface="Times New Roman"/>
              </a:rPr>
              <a:t> </a:t>
            </a:r>
            <a:r>
              <a:rPr sz="2471" spc="-4" dirty="0">
                <a:solidFill>
                  <a:srgbClr val="0000CC"/>
                </a:solidFill>
                <a:latin typeface="Times New Roman"/>
                <a:cs typeface="Times New Roman"/>
              </a:rPr>
              <a:t>Single  Variable  Models</a:t>
            </a:r>
            <a:endParaRPr sz="2471">
              <a:latin typeface="Times New Roman"/>
              <a:cs typeface="Times New Roman"/>
            </a:endParaRPr>
          </a:p>
        </p:txBody>
      </p:sp>
      <p:sp>
        <p:nvSpPr>
          <p:cNvPr id="6" name="object 6"/>
          <p:cNvSpPr txBox="1"/>
          <p:nvPr/>
        </p:nvSpPr>
        <p:spPr>
          <a:xfrm>
            <a:off x="7043567" y="4186965"/>
            <a:ext cx="1728507" cy="1150880"/>
          </a:xfrm>
          <a:prstGeom prst="rect">
            <a:avLst/>
          </a:prstGeom>
        </p:spPr>
        <p:txBody>
          <a:bodyPr vert="horz" wrap="square" lIns="0" tIns="10085" rIns="0" bIns="0" rtlCol="0">
            <a:spAutoFit/>
          </a:bodyPr>
          <a:lstStyle/>
          <a:p>
            <a:pPr marL="11206" marR="4483" indent="-1681" algn="ctr">
              <a:lnSpc>
                <a:spcPct val="100200"/>
              </a:lnSpc>
              <a:spcBef>
                <a:spcPts val="79"/>
              </a:spcBef>
            </a:pPr>
            <a:r>
              <a:rPr sz="2471" spc="-4" dirty="0">
                <a:solidFill>
                  <a:srgbClr val="0000CC"/>
                </a:solidFill>
                <a:latin typeface="Times New Roman"/>
                <a:cs typeface="Times New Roman"/>
              </a:rPr>
              <a:t>Static,  </a:t>
            </a:r>
            <a:r>
              <a:rPr sz="2471" spc="-9" dirty="0">
                <a:solidFill>
                  <a:srgbClr val="0000CC"/>
                </a:solidFill>
                <a:latin typeface="Times New Roman"/>
                <a:cs typeface="Times New Roman"/>
              </a:rPr>
              <a:t>M</a:t>
            </a:r>
            <a:r>
              <a:rPr sz="2471" dirty="0">
                <a:solidFill>
                  <a:srgbClr val="0000CC"/>
                </a:solidFill>
                <a:latin typeface="Times New Roman"/>
                <a:cs typeface="Times New Roman"/>
              </a:rPr>
              <a:t>u</a:t>
            </a:r>
            <a:r>
              <a:rPr sz="2471" spc="-4" dirty="0">
                <a:solidFill>
                  <a:srgbClr val="0000CC"/>
                </a:solidFill>
                <a:latin typeface="Times New Roman"/>
                <a:cs typeface="Times New Roman"/>
              </a:rPr>
              <a:t>lt</a:t>
            </a:r>
            <a:r>
              <a:rPr sz="2471" spc="-13" dirty="0">
                <a:solidFill>
                  <a:srgbClr val="0000CC"/>
                </a:solidFill>
                <a:latin typeface="Times New Roman"/>
                <a:cs typeface="Times New Roman"/>
              </a:rPr>
              <a:t>i</a:t>
            </a:r>
            <a:r>
              <a:rPr sz="2471" dirty="0">
                <a:solidFill>
                  <a:srgbClr val="0000CC"/>
                </a:solidFill>
                <a:latin typeface="Times New Roman"/>
                <a:cs typeface="Times New Roman"/>
              </a:rPr>
              <a:t>v</a:t>
            </a:r>
            <a:r>
              <a:rPr sz="2471" spc="-13" dirty="0">
                <a:solidFill>
                  <a:srgbClr val="0000CC"/>
                </a:solidFill>
                <a:latin typeface="Times New Roman"/>
                <a:cs typeface="Times New Roman"/>
              </a:rPr>
              <a:t>a</a:t>
            </a:r>
            <a:r>
              <a:rPr sz="2471" spc="-4" dirty="0">
                <a:solidFill>
                  <a:srgbClr val="0000CC"/>
                </a:solidFill>
                <a:latin typeface="Times New Roman"/>
                <a:cs typeface="Times New Roman"/>
              </a:rPr>
              <a:t>ri</a:t>
            </a:r>
            <a:r>
              <a:rPr sz="2471" spc="-22" dirty="0">
                <a:solidFill>
                  <a:srgbClr val="0000CC"/>
                </a:solidFill>
                <a:latin typeface="Times New Roman"/>
                <a:cs typeface="Times New Roman"/>
              </a:rPr>
              <a:t>a</a:t>
            </a:r>
            <a:r>
              <a:rPr sz="2471" dirty="0">
                <a:solidFill>
                  <a:srgbClr val="0000CC"/>
                </a:solidFill>
                <a:latin typeface="Times New Roman"/>
                <a:cs typeface="Times New Roman"/>
              </a:rPr>
              <a:t>b</a:t>
            </a:r>
            <a:r>
              <a:rPr sz="2471" spc="-4" dirty="0">
                <a:solidFill>
                  <a:srgbClr val="0000CC"/>
                </a:solidFill>
                <a:latin typeface="Times New Roman"/>
                <a:cs typeface="Times New Roman"/>
              </a:rPr>
              <a:t>le  Models</a:t>
            </a:r>
            <a:endParaRPr sz="2471">
              <a:latin typeface="Times New Roman"/>
              <a:cs typeface="Times New Roman"/>
            </a:endParaRPr>
          </a:p>
        </p:txBody>
      </p:sp>
      <p:sp>
        <p:nvSpPr>
          <p:cNvPr id="7" name="object 7"/>
          <p:cNvSpPr txBox="1">
            <a:spLocks noGrp="1"/>
          </p:cNvSpPr>
          <p:nvPr>
            <p:ph type="title"/>
          </p:nvPr>
        </p:nvSpPr>
        <p:spPr>
          <a:xfrm>
            <a:off x="1802674" y="566430"/>
            <a:ext cx="64055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04971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5920" y="445407"/>
            <a:ext cx="656227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297635"/>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5336239" y="3136749"/>
            <a:ext cx="1391771" cy="459451"/>
          </a:xfrm>
          <a:prstGeom prst="rect">
            <a:avLst/>
          </a:prstGeom>
        </p:spPr>
        <p:txBody>
          <a:bodyPr vert="horz" wrap="square" lIns="0" tIns="11206" rIns="0" bIns="0" rtlCol="0">
            <a:spAutoFit/>
          </a:bodyPr>
          <a:lstStyle/>
          <a:p>
            <a:pPr marL="33619">
              <a:spcBef>
                <a:spcPts val="88"/>
              </a:spcBef>
            </a:pPr>
            <a:r>
              <a:rPr sz="2912" b="1" spc="-4" dirty="0">
                <a:solidFill>
                  <a:srgbClr val="0000FF"/>
                </a:solidFill>
                <a:latin typeface="Times New Roman"/>
                <a:cs typeface="Times New Roman"/>
              </a:rPr>
              <a:t>C </a:t>
            </a:r>
            <a:r>
              <a:rPr sz="2912" b="1" dirty="0">
                <a:solidFill>
                  <a:srgbClr val="0000FF"/>
                </a:solidFill>
                <a:latin typeface="Times New Roman"/>
                <a:cs typeface="Times New Roman"/>
              </a:rPr>
              <a:t>= a</a:t>
            </a:r>
            <a:r>
              <a:rPr sz="2912" b="1" spc="-66" dirty="0">
                <a:solidFill>
                  <a:srgbClr val="0000FF"/>
                </a:solidFill>
                <a:latin typeface="Times New Roman"/>
                <a:cs typeface="Times New Roman"/>
              </a:rPr>
              <a:t> </a:t>
            </a:r>
            <a:r>
              <a:rPr sz="2912" b="1" spc="-9" dirty="0">
                <a:solidFill>
                  <a:srgbClr val="0000FF"/>
                </a:solidFill>
                <a:latin typeface="Times New Roman"/>
                <a:cs typeface="Times New Roman"/>
              </a:rPr>
              <a:t>L</a:t>
            </a:r>
            <a:r>
              <a:rPr sz="2912" b="1" spc="-13" baseline="25252" dirty="0">
                <a:solidFill>
                  <a:srgbClr val="0000FF"/>
                </a:solidFill>
                <a:latin typeface="Times New Roman"/>
                <a:cs typeface="Times New Roman"/>
              </a:rPr>
              <a:t>b</a:t>
            </a:r>
            <a:endParaRPr sz="2912" baseline="25252">
              <a:latin typeface="Times New Roman"/>
              <a:cs typeface="Times New Roman"/>
            </a:endParaRPr>
          </a:p>
        </p:txBody>
      </p:sp>
      <p:sp>
        <p:nvSpPr>
          <p:cNvPr id="5" name="object 5"/>
          <p:cNvSpPr txBox="1"/>
          <p:nvPr/>
        </p:nvSpPr>
        <p:spPr>
          <a:xfrm>
            <a:off x="2400294" y="1296741"/>
            <a:ext cx="7525871" cy="1921310"/>
          </a:xfrm>
          <a:prstGeom prst="rect">
            <a:avLst/>
          </a:prstGeom>
        </p:spPr>
        <p:txBody>
          <a:bodyPr vert="horz" wrap="square" lIns="0" tIns="148478" rIns="0" bIns="0" rtlCol="0">
            <a:spAutoFit/>
          </a:bodyPr>
          <a:lstStyle/>
          <a:p>
            <a:pPr marL="11206" algn="just">
              <a:spcBef>
                <a:spcPts val="1169"/>
              </a:spcBef>
            </a:pPr>
            <a:r>
              <a:rPr sz="2206" b="1" u="heavy" spc="-4" dirty="0">
                <a:solidFill>
                  <a:srgbClr val="003200"/>
                </a:solidFill>
                <a:uFill>
                  <a:solidFill>
                    <a:srgbClr val="003200"/>
                  </a:solidFill>
                </a:uFill>
                <a:latin typeface="Arial"/>
                <a:cs typeface="Arial"/>
              </a:rPr>
              <a:t>Static, Single Variable</a:t>
            </a:r>
            <a:r>
              <a:rPr sz="2206" b="1" u="heavy" spc="13" dirty="0">
                <a:solidFill>
                  <a:srgbClr val="003200"/>
                </a:solidFill>
                <a:uFill>
                  <a:solidFill>
                    <a:srgbClr val="003200"/>
                  </a:solidFill>
                </a:uFill>
                <a:latin typeface="Arial"/>
                <a:cs typeface="Arial"/>
              </a:rPr>
              <a:t> </a:t>
            </a:r>
            <a:r>
              <a:rPr sz="2206" b="1" u="heavy" spc="-4" dirty="0">
                <a:solidFill>
                  <a:srgbClr val="003200"/>
                </a:solidFill>
                <a:uFill>
                  <a:solidFill>
                    <a:srgbClr val="003200"/>
                  </a:solidFill>
                </a:uFill>
                <a:latin typeface="Arial"/>
                <a:cs typeface="Arial"/>
              </a:rPr>
              <a:t>Models</a:t>
            </a:r>
            <a:endParaRPr sz="2206">
              <a:latin typeface="Arial"/>
              <a:cs typeface="Arial"/>
            </a:endParaRPr>
          </a:p>
          <a:p>
            <a:pPr marL="11206" marR="4483" algn="just">
              <a:lnSpc>
                <a:spcPct val="99900"/>
              </a:lnSpc>
              <a:spcBef>
                <a:spcPts val="1041"/>
              </a:spcBef>
            </a:pPr>
            <a:r>
              <a:rPr sz="2118" dirty="0">
                <a:solidFill>
                  <a:srgbClr val="650065"/>
                </a:solidFill>
                <a:latin typeface="Times New Roman"/>
                <a:cs typeface="Times New Roman"/>
              </a:rPr>
              <a:t>Methods </a:t>
            </a:r>
            <a:r>
              <a:rPr sz="2118" spc="-4" dirty="0">
                <a:solidFill>
                  <a:srgbClr val="650065"/>
                </a:solidFill>
                <a:latin typeface="Times New Roman"/>
                <a:cs typeface="Times New Roman"/>
              </a:rPr>
              <a:t>using </a:t>
            </a:r>
            <a:r>
              <a:rPr sz="2118" dirty="0">
                <a:solidFill>
                  <a:srgbClr val="650065"/>
                </a:solidFill>
                <a:latin typeface="Times New Roman"/>
                <a:cs typeface="Times New Roman"/>
              </a:rPr>
              <a:t>this </a:t>
            </a:r>
            <a:r>
              <a:rPr sz="2118" spc="-4" dirty="0">
                <a:solidFill>
                  <a:srgbClr val="650065"/>
                </a:solidFill>
                <a:latin typeface="Times New Roman"/>
                <a:cs typeface="Times New Roman"/>
              </a:rPr>
              <a:t>model </a:t>
            </a:r>
            <a:r>
              <a:rPr sz="2118" dirty="0">
                <a:solidFill>
                  <a:srgbClr val="650065"/>
                </a:solidFill>
                <a:latin typeface="Times New Roman"/>
                <a:cs typeface="Times New Roman"/>
              </a:rPr>
              <a:t>use an </a:t>
            </a:r>
            <a:r>
              <a:rPr sz="2118" spc="-4" dirty="0">
                <a:solidFill>
                  <a:srgbClr val="650065"/>
                </a:solidFill>
                <a:latin typeface="Times New Roman"/>
                <a:cs typeface="Times New Roman"/>
              </a:rPr>
              <a:t>equation </a:t>
            </a:r>
            <a:r>
              <a:rPr sz="2118" dirty="0">
                <a:solidFill>
                  <a:srgbClr val="650065"/>
                </a:solidFill>
                <a:latin typeface="Times New Roman"/>
                <a:cs typeface="Times New Roman"/>
              </a:rPr>
              <a:t>to </a:t>
            </a:r>
            <a:r>
              <a:rPr sz="2118" spc="-4" dirty="0">
                <a:solidFill>
                  <a:srgbClr val="650065"/>
                </a:solidFill>
                <a:latin typeface="Times New Roman"/>
                <a:cs typeface="Times New Roman"/>
              </a:rPr>
              <a:t>estimate the desired  values </a:t>
            </a:r>
            <a:r>
              <a:rPr sz="2118" dirty="0">
                <a:solidFill>
                  <a:srgbClr val="650065"/>
                </a:solidFill>
                <a:latin typeface="Times New Roman"/>
                <a:cs typeface="Times New Roman"/>
              </a:rPr>
              <a:t>such as cost, </a:t>
            </a:r>
            <a:r>
              <a:rPr sz="2118" spc="-9" dirty="0">
                <a:solidFill>
                  <a:srgbClr val="650065"/>
                </a:solidFill>
                <a:latin typeface="Times New Roman"/>
                <a:cs typeface="Times New Roman"/>
              </a:rPr>
              <a:t>time, </a:t>
            </a:r>
            <a:r>
              <a:rPr sz="2118" spc="-4" dirty="0">
                <a:solidFill>
                  <a:srgbClr val="650065"/>
                </a:solidFill>
                <a:latin typeface="Times New Roman"/>
                <a:cs typeface="Times New Roman"/>
              </a:rPr>
              <a:t>effort, etc. They </a:t>
            </a:r>
            <a:r>
              <a:rPr sz="2118" spc="-9" dirty="0">
                <a:solidFill>
                  <a:srgbClr val="650065"/>
                </a:solidFill>
                <a:latin typeface="Times New Roman"/>
                <a:cs typeface="Times New Roman"/>
              </a:rPr>
              <a:t>all </a:t>
            </a:r>
            <a:r>
              <a:rPr sz="2118" spc="-4" dirty="0">
                <a:solidFill>
                  <a:srgbClr val="650065"/>
                </a:solidFill>
                <a:latin typeface="Times New Roman"/>
                <a:cs typeface="Times New Roman"/>
              </a:rPr>
              <a:t>depend </a:t>
            </a:r>
            <a:r>
              <a:rPr sz="2118" dirty="0">
                <a:solidFill>
                  <a:srgbClr val="650065"/>
                </a:solidFill>
                <a:latin typeface="Times New Roman"/>
                <a:cs typeface="Times New Roman"/>
              </a:rPr>
              <a:t>on the </a:t>
            </a:r>
            <a:r>
              <a:rPr sz="2118" spc="-4" dirty="0">
                <a:solidFill>
                  <a:srgbClr val="650065"/>
                </a:solidFill>
                <a:latin typeface="Times New Roman"/>
                <a:cs typeface="Times New Roman"/>
              </a:rPr>
              <a:t>same  variable used </a:t>
            </a:r>
            <a:r>
              <a:rPr sz="2118" dirty="0">
                <a:solidFill>
                  <a:srgbClr val="650065"/>
                </a:solidFill>
                <a:latin typeface="Times New Roman"/>
                <a:cs typeface="Times New Roman"/>
              </a:rPr>
              <a:t>as </a:t>
            </a:r>
            <a:r>
              <a:rPr sz="2118" spc="-4" dirty="0">
                <a:solidFill>
                  <a:srgbClr val="650065"/>
                </a:solidFill>
                <a:latin typeface="Times New Roman"/>
                <a:cs typeface="Times New Roman"/>
              </a:rPr>
              <a:t>predictor (say, size). An example </a:t>
            </a:r>
            <a:r>
              <a:rPr sz="2118" dirty="0">
                <a:solidFill>
                  <a:srgbClr val="650065"/>
                </a:solidFill>
                <a:latin typeface="Times New Roman"/>
                <a:cs typeface="Times New Roman"/>
              </a:rPr>
              <a:t>of </a:t>
            </a:r>
            <a:r>
              <a:rPr sz="2118" spc="-4" dirty="0">
                <a:solidFill>
                  <a:srgbClr val="650065"/>
                </a:solidFill>
                <a:latin typeface="Times New Roman"/>
                <a:cs typeface="Times New Roman"/>
              </a:rPr>
              <a:t>the most  common equations </a:t>
            </a:r>
            <a:r>
              <a:rPr sz="2118" dirty="0">
                <a:solidFill>
                  <a:srgbClr val="650065"/>
                </a:solidFill>
                <a:latin typeface="Times New Roman"/>
                <a:cs typeface="Times New Roman"/>
              </a:rPr>
              <a:t>is</a:t>
            </a:r>
            <a:r>
              <a:rPr sz="2118" spc="-4" dirty="0">
                <a:solidFill>
                  <a:srgbClr val="650065"/>
                </a:solidFill>
                <a:latin typeface="Times New Roman"/>
                <a:cs typeface="Times New Roman"/>
              </a:rPr>
              <a:t> </a:t>
            </a:r>
            <a:r>
              <a:rPr sz="2118" dirty="0">
                <a:solidFill>
                  <a:srgbClr val="650065"/>
                </a:solidFill>
                <a:latin typeface="Times New Roman"/>
                <a:cs typeface="Times New Roman"/>
              </a:rPr>
              <a:t>:</a:t>
            </a:r>
            <a:endParaRPr sz="2118">
              <a:latin typeface="Times New Roman"/>
              <a:cs typeface="Times New Roman"/>
            </a:endParaRPr>
          </a:p>
        </p:txBody>
      </p:sp>
      <p:sp>
        <p:nvSpPr>
          <p:cNvPr id="6" name="object 6"/>
          <p:cNvSpPr txBox="1"/>
          <p:nvPr/>
        </p:nvSpPr>
        <p:spPr>
          <a:xfrm>
            <a:off x="7106762" y="3147507"/>
            <a:ext cx="319368" cy="390982"/>
          </a:xfrm>
          <a:prstGeom prst="rect">
            <a:avLst/>
          </a:prstGeom>
        </p:spPr>
        <p:txBody>
          <a:bodyPr vert="horz" wrap="square" lIns="0" tIns="10646" rIns="0" bIns="0" rtlCol="0">
            <a:spAutoFit/>
          </a:bodyPr>
          <a:lstStyle/>
          <a:p>
            <a:pPr marL="11206">
              <a:spcBef>
                <a:spcPts val="84"/>
              </a:spcBef>
            </a:pPr>
            <a:r>
              <a:rPr sz="2471" spc="-4" dirty="0">
                <a:solidFill>
                  <a:srgbClr val="650065"/>
                </a:solidFill>
                <a:latin typeface="Times New Roman"/>
                <a:cs typeface="Times New Roman"/>
              </a:rPr>
              <a:t>(i)</a:t>
            </a:r>
            <a:endParaRPr sz="2471">
              <a:latin typeface="Times New Roman"/>
              <a:cs typeface="Times New Roman"/>
            </a:endParaRPr>
          </a:p>
        </p:txBody>
      </p:sp>
      <p:sp>
        <p:nvSpPr>
          <p:cNvPr id="7" name="object 7"/>
          <p:cNvSpPr txBox="1"/>
          <p:nvPr/>
        </p:nvSpPr>
        <p:spPr>
          <a:xfrm>
            <a:off x="2321853" y="3517220"/>
            <a:ext cx="7546601" cy="2746564"/>
          </a:xfrm>
          <a:prstGeom prst="rect">
            <a:avLst/>
          </a:prstGeom>
        </p:spPr>
        <p:txBody>
          <a:bodyPr vert="horz" wrap="square" lIns="0" tIns="67796" rIns="0" bIns="0" rtlCol="0">
            <a:spAutoFit/>
          </a:bodyPr>
          <a:lstStyle/>
          <a:p>
            <a:pPr marL="223569">
              <a:spcBef>
                <a:spcPts val="534"/>
              </a:spcBef>
            </a:pPr>
            <a:r>
              <a:rPr sz="2118" dirty="0">
                <a:solidFill>
                  <a:srgbClr val="650065"/>
                </a:solidFill>
                <a:latin typeface="Times New Roman"/>
                <a:cs typeface="Times New Roman"/>
              </a:rPr>
              <a:t>C is </a:t>
            </a:r>
            <a:r>
              <a:rPr sz="2118" spc="-4" dirty="0">
                <a:solidFill>
                  <a:srgbClr val="650065"/>
                </a:solidFill>
                <a:latin typeface="Times New Roman"/>
                <a:cs typeface="Times New Roman"/>
              </a:rPr>
              <a:t>the cost, </a:t>
            </a:r>
            <a:r>
              <a:rPr sz="2118" dirty="0">
                <a:solidFill>
                  <a:srgbClr val="650065"/>
                </a:solidFill>
                <a:latin typeface="Times New Roman"/>
                <a:cs typeface="Times New Roman"/>
              </a:rPr>
              <a:t>L is the </a:t>
            </a:r>
            <a:r>
              <a:rPr sz="2118" spc="-4" dirty="0">
                <a:solidFill>
                  <a:srgbClr val="650065"/>
                </a:solidFill>
                <a:latin typeface="Times New Roman"/>
                <a:cs typeface="Times New Roman"/>
              </a:rPr>
              <a:t>size </a:t>
            </a:r>
            <a:r>
              <a:rPr sz="2118" dirty="0">
                <a:solidFill>
                  <a:srgbClr val="650065"/>
                </a:solidFill>
                <a:latin typeface="Times New Roman"/>
                <a:cs typeface="Times New Roman"/>
              </a:rPr>
              <a:t>and a,b </a:t>
            </a:r>
            <a:r>
              <a:rPr sz="2118" spc="-4" dirty="0">
                <a:solidFill>
                  <a:srgbClr val="650065"/>
                </a:solidFill>
                <a:latin typeface="Times New Roman"/>
                <a:cs typeface="Times New Roman"/>
              </a:rPr>
              <a:t>are</a:t>
            </a:r>
            <a:r>
              <a:rPr sz="2118" spc="-40" dirty="0">
                <a:solidFill>
                  <a:srgbClr val="650065"/>
                </a:solidFill>
                <a:latin typeface="Times New Roman"/>
                <a:cs typeface="Times New Roman"/>
              </a:rPr>
              <a:t> </a:t>
            </a:r>
            <a:r>
              <a:rPr sz="2118" spc="-4" dirty="0">
                <a:solidFill>
                  <a:srgbClr val="650065"/>
                </a:solidFill>
                <a:latin typeface="Times New Roman"/>
                <a:cs typeface="Times New Roman"/>
              </a:rPr>
              <a:t>constants</a:t>
            </a:r>
            <a:endParaRPr sz="2118">
              <a:latin typeface="Times New Roman"/>
              <a:cs typeface="Times New Roman"/>
            </a:endParaRPr>
          </a:p>
          <a:p>
            <a:pPr marL="223569" marR="5061967">
              <a:lnSpc>
                <a:spcPct val="107100"/>
              </a:lnSpc>
              <a:spcBef>
                <a:spcPts val="304"/>
              </a:spcBef>
              <a:tabLst>
                <a:tab pos="1030436" algn="l"/>
              </a:tabLst>
            </a:pPr>
            <a:r>
              <a:rPr sz="2471" spc="-4" dirty="0">
                <a:solidFill>
                  <a:srgbClr val="650065"/>
                </a:solidFill>
                <a:latin typeface="Times New Roman"/>
                <a:cs typeface="Times New Roman"/>
              </a:rPr>
              <a:t>E	= 1.4 L</a:t>
            </a:r>
            <a:r>
              <a:rPr sz="2515" spc="-6" baseline="23391" dirty="0">
                <a:solidFill>
                  <a:srgbClr val="650065"/>
                </a:solidFill>
                <a:latin typeface="Times New Roman"/>
                <a:cs typeface="Times New Roman"/>
              </a:rPr>
              <a:t>0.93  </a:t>
            </a:r>
            <a:r>
              <a:rPr sz="2471" spc="-4" dirty="0">
                <a:solidFill>
                  <a:srgbClr val="650065"/>
                </a:solidFill>
                <a:latin typeface="Times New Roman"/>
                <a:cs typeface="Times New Roman"/>
              </a:rPr>
              <a:t>DOC	= 30.4</a:t>
            </a:r>
            <a:r>
              <a:rPr sz="2471" spc="-75" dirty="0">
                <a:solidFill>
                  <a:srgbClr val="650065"/>
                </a:solidFill>
                <a:latin typeface="Times New Roman"/>
                <a:cs typeface="Times New Roman"/>
              </a:rPr>
              <a:t> </a:t>
            </a:r>
            <a:r>
              <a:rPr sz="2471" dirty="0">
                <a:solidFill>
                  <a:srgbClr val="650065"/>
                </a:solidFill>
                <a:latin typeface="Times New Roman"/>
                <a:cs typeface="Times New Roman"/>
              </a:rPr>
              <a:t>L</a:t>
            </a:r>
            <a:r>
              <a:rPr sz="2515" baseline="23391" dirty="0">
                <a:solidFill>
                  <a:srgbClr val="650065"/>
                </a:solidFill>
                <a:latin typeface="Times New Roman"/>
                <a:cs typeface="Times New Roman"/>
              </a:rPr>
              <a:t>0.90  </a:t>
            </a:r>
            <a:r>
              <a:rPr sz="2471" spc="-4" dirty="0">
                <a:solidFill>
                  <a:srgbClr val="650065"/>
                </a:solidFill>
                <a:latin typeface="Times New Roman"/>
                <a:cs typeface="Times New Roman"/>
              </a:rPr>
              <a:t>D	= 4.6</a:t>
            </a:r>
            <a:r>
              <a:rPr sz="2471" spc="-35" dirty="0">
                <a:solidFill>
                  <a:srgbClr val="650065"/>
                </a:solidFill>
                <a:latin typeface="Times New Roman"/>
                <a:cs typeface="Times New Roman"/>
              </a:rPr>
              <a:t> </a:t>
            </a:r>
            <a:r>
              <a:rPr sz="2471" spc="-4" dirty="0">
                <a:solidFill>
                  <a:srgbClr val="650065"/>
                </a:solidFill>
                <a:latin typeface="Times New Roman"/>
                <a:cs typeface="Times New Roman"/>
              </a:rPr>
              <a:t>L</a:t>
            </a:r>
            <a:r>
              <a:rPr sz="2515" spc="-6" baseline="23391" dirty="0">
                <a:solidFill>
                  <a:srgbClr val="650065"/>
                </a:solidFill>
                <a:latin typeface="Times New Roman"/>
                <a:cs typeface="Times New Roman"/>
              </a:rPr>
              <a:t>0.26</a:t>
            </a:r>
            <a:endParaRPr sz="2515" baseline="23391">
              <a:latin typeface="Times New Roman"/>
              <a:cs typeface="Times New Roman"/>
            </a:endParaRPr>
          </a:p>
          <a:p>
            <a:pPr marL="22413" marR="15689" algn="just">
              <a:lnSpc>
                <a:spcPct val="99800"/>
              </a:lnSpc>
              <a:spcBef>
                <a:spcPts val="940"/>
              </a:spcBef>
            </a:pPr>
            <a:r>
              <a:rPr sz="2118" spc="-4" dirty="0">
                <a:solidFill>
                  <a:srgbClr val="653200"/>
                </a:solidFill>
                <a:latin typeface="Times New Roman"/>
                <a:cs typeface="Times New Roman"/>
              </a:rPr>
              <a:t>Effort </a:t>
            </a:r>
            <a:r>
              <a:rPr sz="2118" dirty="0">
                <a:solidFill>
                  <a:srgbClr val="653200"/>
                </a:solidFill>
                <a:latin typeface="Times New Roman"/>
                <a:cs typeface="Times New Roman"/>
              </a:rPr>
              <a:t>(E in </a:t>
            </a:r>
            <a:r>
              <a:rPr sz="2118" spc="-4" dirty="0">
                <a:solidFill>
                  <a:srgbClr val="653200"/>
                </a:solidFill>
                <a:latin typeface="Times New Roman"/>
                <a:cs typeface="Times New Roman"/>
              </a:rPr>
              <a:t>Person-months), documentation (DOC, </a:t>
            </a:r>
            <a:r>
              <a:rPr sz="2118" dirty="0">
                <a:solidFill>
                  <a:srgbClr val="653200"/>
                </a:solidFill>
                <a:latin typeface="Times New Roman"/>
                <a:cs typeface="Times New Roman"/>
              </a:rPr>
              <a:t>in </a:t>
            </a:r>
            <a:r>
              <a:rPr sz="2118" spc="-4" dirty="0">
                <a:solidFill>
                  <a:srgbClr val="653200"/>
                </a:solidFill>
                <a:latin typeface="Times New Roman"/>
                <a:cs typeface="Times New Roman"/>
              </a:rPr>
              <a:t>number</a:t>
            </a:r>
            <a:r>
              <a:rPr sz="2118" spc="357" dirty="0">
                <a:solidFill>
                  <a:srgbClr val="653200"/>
                </a:solidFill>
                <a:latin typeface="Times New Roman"/>
                <a:cs typeface="Times New Roman"/>
              </a:rPr>
              <a:t> </a:t>
            </a:r>
            <a:r>
              <a:rPr sz="2118" dirty="0">
                <a:solidFill>
                  <a:srgbClr val="653200"/>
                </a:solidFill>
                <a:latin typeface="Times New Roman"/>
                <a:cs typeface="Times New Roman"/>
              </a:rPr>
              <a:t>of  pages) and </a:t>
            </a:r>
            <a:r>
              <a:rPr sz="2118" spc="-4" dirty="0">
                <a:solidFill>
                  <a:srgbClr val="653200"/>
                </a:solidFill>
                <a:latin typeface="Times New Roman"/>
                <a:cs typeface="Times New Roman"/>
              </a:rPr>
              <a:t>duration (D, </a:t>
            </a:r>
            <a:r>
              <a:rPr sz="2118" dirty="0">
                <a:solidFill>
                  <a:srgbClr val="653200"/>
                </a:solidFill>
                <a:latin typeface="Times New Roman"/>
                <a:cs typeface="Times New Roman"/>
              </a:rPr>
              <a:t>in </a:t>
            </a:r>
            <a:r>
              <a:rPr sz="2118" spc="-4" dirty="0">
                <a:solidFill>
                  <a:srgbClr val="653200"/>
                </a:solidFill>
                <a:latin typeface="Times New Roman"/>
                <a:cs typeface="Times New Roman"/>
              </a:rPr>
              <a:t>months) are </a:t>
            </a:r>
            <a:r>
              <a:rPr sz="2118" spc="-9" dirty="0">
                <a:solidFill>
                  <a:srgbClr val="653200"/>
                </a:solidFill>
                <a:latin typeface="Times New Roman"/>
                <a:cs typeface="Times New Roman"/>
              </a:rPr>
              <a:t>calculated </a:t>
            </a:r>
            <a:r>
              <a:rPr sz="2118" spc="-4" dirty="0">
                <a:solidFill>
                  <a:srgbClr val="653200"/>
                </a:solidFill>
                <a:latin typeface="Times New Roman"/>
                <a:cs typeface="Times New Roman"/>
              </a:rPr>
              <a:t>from </a:t>
            </a:r>
            <a:r>
              <a:rPr sz="2118" dirty="0">
                <a:solidFill>
                  <a:srgbClr val="653200"/>
                </a:solidFill>
                <a:latin typeface="Times New Roman"/>
                <a:cs typeface="Times New Roman"/>
              </a:rPr>
              <a:t>the </a:t>
            </a:r>
            <a:r>
              <a:rPr sz="2118" spc="-4" dirty="0">
                <a:solidFill>
                  <a:srgbClr val="653200"/>
                </a:solidFill>
                <a:latin typeface="Times New Roman"/>
                <a:cs typeface="Times New Roman"/>
              </a:rPr>
              <a:t>number  </a:t>
            </a:r>
            <a:r>
              <a:rPr sz="2118" dirty="0">
                <a:solidFill>
                  <a:srgbClr val="653200"/>
                </a:solidFill>
                <a:latin typeface="Times New Roman"/>
                <a:cs typeface="Times New Roman"/>
              </a:rPr>
              <a:t>of lines of </a:t>
            </a:r>
            <a:r>
              <a:rPr sz="2118" spc="-4" dirty="0">
                <a:solidFill>
                  <a:srgbClr val="653200"/>
                </a:solidFill>
                <a:latin typeface="Times New Roman"/>
                <a:cs typeface="Times New Roman"/>
              </a:rPr>
              <a:t>code (L, </a:t>
            </a:r>
            <a:r>
              <a:rPr sz="2118" dirty="0">
                <a:solidFill>
                  <a:srgbClr val="653200"/>
                </a:solidFill>
                <a:latin typeface="Times New Roman"/>
                <a:cs typeface="Times New Roman"/>
              </a:rPr>
              <a:t>in </a:t>
            </a:r>
            <a:r>
              <a:rPr sz="2118" spc="-4" dirty="0">
                <a:solidFill>
                  <a:srgbClr val="653200"/>
                </a:solidFill>
                <a:latin typeface="Times New Roman"/>
                <a:cs typeface="Times New Roman"/>
              </a:rPr>
              <a:t>thousands </a:t>
            </a:r>
            <a:r>
              <a:rPr sz="2118" dirty="0">
                <a:solidFill>
                  <a:srgbClr val="653200"/>
                </a:solidFill>
                <a:latin typeface="Times New Roman"/>
                <a:cs typeface="Times New Roman"/>
              </a:rPr>
              <a:t>of </a:t>
            </a:r>
            <a:r>
              <a:rPr sz="2118" spc="-4" dirty="0">
                <a:solidFill>
                  <a:srgbClr val="653200"/>
                </a:solidFill>
                <a:latin typeface="Times New Roman"/>
                <a:cs typeface="Times New Roman"/>
              </a:rPr>
              <a:t>lines) </a:t>
            </a:r>
            <a:r>
              <a:rPr sz="2118" dirty="0">
                <a:solidFill>
                  <a:srgbClr val="653200"/>
                </a:solidFill>
                <a:latin typeface="Times New Roman"/>
                <a:cs typeface="Times New Roman"/>
              </a:rPr>
              <a:t>used as a</a:t>
            </a:r>
            <a:r>
              <a:rPr sz="2118" spc="-53" dirty="0">
                <a:solidFill>
                  <a:srgbClr val="653200"/>
                </a:solidFill>
                <a:latin typeface="Times New Roman"/>
                <a:cs typeface="Times New Roman"/>
              </a:rPr>
              <a:t> </a:t>
            </a:r>
            <a:r>
              <a:rPr sz="2118" spc="-4" dirty="0">
                <a:solidFill>
                  <a:srgbClr val="653200"/>
                </a:solidFill>
                <a:latin typeface="Times New Roman"/>
                <a:cs typeface="Times New Roman"/>
              </a:rPr>
              <a:t>predictor.</a:t>
            </a:r>
            <a:endParaRPr sz="2118">
              <a:latin typeface="Times New Roman"/>
              <a:cs typeface="Times New Roman"/>
            </a:endParaRPr>
          </a:p>
        </p:txBody>
      </p:sp>
    </p:spTree>
    <p:extLst>
      <p:ext uri="{BB962C8B-B14F-4D97-AF65-F5344CB8AC3E}">
        <p14:creationId xmlns:p14="http://schemas.microsoft.com/office/powerpoint/2010/main" val="226542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337" y="445407"/>
            <a:ext cx="73068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311082"/>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534764" y="3195378"/>
            <a:ext cx="248771" cy="961960"/>
          </a:xfrm>
          <a:prstGeom prst="rect">
            <a:avLst/>
          </a:prstGeom>
        </p:spPr>
        <p:txBody>
          <a:bodyPr vert="horz" wrap="square" lIns="0" tIns="11206" rIns="0" bIns="0" rtlCol="0">
            <a:spAutoFit/>
          </a:bodyPr>
          <a:lstStyle/>
          <a:p>
            <a:pPr marL="11206" marR="4483">
              <a:lnSpc>
                <a:spcPct val="125000"/>
              </a:lnSpc>
              <a:spcBef>
                <a:spcPts val="88"/>
              </a:spcBef>
            </a:pPr>
            <a:r>
              <a:rPr sz="2471" spc="-4" dirty="0">
                <a:solidFill>
                  <a:srgbClr val="323299"/>
                </a:solidFill>
                <a:latin typeface="Times New Roman"/>
                <a:cs typeface="Times New Roman"/>
              </a:rPr>
              <a:t>E  D</a:t>
            </a:r>
            <a:endParaRPr sz="2471">
              <a:latin typeface="Times New Roman"/>
              <a:cs typeface="Times New Roman"/>
            </a:endParaRPr>
          </a:p>
        </p:txBody>
      </p:sp>
      <p:sp>
        <p:nvSpPr>
          <p:cNvPr id="5" name="object 5"/>
          <p:cNvSpPr txBox="1"/>
          <p:nvPr/>
        </p:nvSpPr>
        <p:spPr>
          <a:xfrm>
            <a:off x="3319176" y="3195378"/>
            <a:ext cx="1355912" cy="956596"/>
          </a:xfrm>
          <a:prstGeom prst="rect">
            <a:avLst/>
          </a:prstGeom>
        </p:spPr>
        <p:txBody>
          <a:bodyPr vert="horz" wrap="square" lIns="0" tIns="105335" rIns="0" bIns="0" rtlCol="0">
            <a:spAutoFit/>
          </a:bodyPr>
          <a:lstStyle/>
          <a:p>
            <a:pPr marL="33619">
              <a:spcBef>
                <a:spcPts val="829"/>
              </a:spcBef>
            </a:pPr>
            <a:r>
              <a:rPr sz="2471" spc="-4" dirty="0">
                <a:solidFill>
                  <a:srgbClr val="323299"/>
                </a:solidFill>
                <a:latin typeface="Times New Roman"/>
                <a:cs typeface="Times New Roman"/>
              </a:rPr>
              <a:t>= 5.2</a:t>
            </a:r>
            <a:r>
              <a:rPr sz="2471" spc="-71" dirty="0">
                <a:solidFill>
                  <a:srgbClr val="323299"/>
                </a:solidFill>
                <a:latin typeface="Times New Roman"/>
                <a:cs typeface="Times New Roman"/>
              </a:rPr>
              <a:t> </a:t>
            </a:r>
            <a:r>
              <a:rPr sz="2471" spc="-4" dirty="0">
                <a:solidFill>
                  <a:srgbClr val="323299"/>
                </a:solidFill>
                <a:latin typeface="Times New Roman"/>
                <a:cs typeface="Times New Roman"/>
              </a:rPr>
              <a:t>L</a:t>
            </a:r>
            <a:r>
              <a:rPr sz="2515" spc="-6" baseline="23391" dirty="0">
                <a:solidFill>
                  <a:srgbClr val="323299"/>
                </a:solidFill>
                <a:latin typeface="Times New Roman"/>
                <a:cs typeface="Times New Roman"/>
              </a:rPr>
              <a:t>0.91</a:t>
            </a:r>
            <a:endParaRPr sz="2515" baseline="23391">
              <a:latin typeface="Times New Roman"/>
              <a:cs typeface="Times New Roman"/>
            </a:endParaRPr>
          </a:p>
          <a:p>
            <a:pPr marL="33619">
              <a:spcBef>
                <a:spcPts val="741"/>
              </a:spcBef>
            </a:pPr>
            <a:r>
              <a:rPr sz="2471" spc="-4" dirty="0">
                <a:solidFill>
                  <a:srgbClr val="323299"/>
                </a:solidFill>
                <a:latin typeface="Times New Roman"/>
                <a:cs typeface="Times New Roman"/>
              </a:rPr>
              <a:t>= 4.1</a:t>
            </a:r>
            <a:r>
              <a:rPr sz="2471" spc="-71" dirty="0">
                <a:solidFill>
                  <a:srgbClr val="323299"/>
                </a:solidFill>
                <a:latin typeface="Times New Roman"/>
                <a:cs typeface="Times New Roman"/>
              </a:rPr>
              <a:t> </a:t>
            </a:r>
            <a:r>
              <a:rPr sz="2471" spc="-4" dirty="0">
                <a:solidFill>
                  <a:srgbClr val="323299"/>
                </a:solidFill>
                <a:latin typeface="Times New Roman"/>
                <a:cs typeface="Times New Roman"/>
              </a:rPr>
              <a:t>L</a:t>
            </a:r>
            <a:r>
              <a:rPr sz="2515" spc="-6" baseline="23391" dirty="0">
                <a:solidFill>
                  <a:srgbClr val="323299"/>
                </a:solidFill>
                <a:latin typeface="Times New Roman"/>
                <a:cs typeface="Times New Roman"/>
              </a:rPr>
              <a:t>0.36</a:t>
            </a:r>
            <a:endParaRPr sz="2515" baseline="23391">
              <a:latin typeface="Times New Roman"/>
              <a:cs typeface="Times New Roman"/>
            </a:endParaRPr>
          </a:p>
        </p:txBody>
      </p:sp>
      <p:sp>
        <p:nvSpPr>
          <p:cNvPr id="6" name="object 6"/>
          <p:cNvSpPr txBox="1"/>
          <p:nvPr/>
        </p:nvSpPr>
        <p:spPr>
          <a:xfrm>
            <a:off x="2400294" y="1296741"/>
            <a:ext cx="7525871" cy="1921310"/>
          </a:xfrm>
          <a:prstGeom prst="rect">
            <a:avLst/>
          </a:prstGeom>
        </p:spPr>
        <p:txBody>
          <a:bodyPr vert="horz" wrap="square" lIns="0" tIns="148478" rIns="0" bIns="0" rtlCol="0">
            <a:spAutoFit/>
          </a:bodyPr>
          <a:lstStyle/>
          <a:p>
            <a:pPr marL="11206" algn="just">
              <a:spcBef>
                <a:spcPts val="1169"/>
              </a:spcBef>
            </a:pPr>
            <a:r>
              <a:rPr sz="2206" b="1" u="heavy" spc="-4" dirty="0">
                <a:solidFill>
                  <a:srgbClr val="003200"/>
                </a:solidFill>
                <a:uFill>
                  <a:solidFill>
                    <a:srgbClr val="003200"/>
                  </a:solidFill>
                </a:uFill>
                <a:latin typeface="Arial"/>
                <a:cs typeface="Arial"/>
              </a:rPr>
              <a:t>Static, Multivariable</a:t>
            </a:r>
            <a:r>
              <a:rPr sz="2206" b="1" u="heavy" spc="26" dirty="0">
                <a:solidFill>
                  <a:srgbClr val="003200"/>
                </a:solidFill>
                <a:uFill>
                  <a:solidFill>
                    <a:srgbClr val="003200"/>
                  </a:solidFill>
                </a:uFill>
                <a:latin typeface="Arial"/>
                <a:cs typeface="Arial"/>
              </a:rPr>
              <a:t> </a:t>
            </a:r>
            <a:r>
              <a:rPr sz="2206" b="1" u="heavy" spc="-4" dirty="0">
                <a:solidFill>
                  <a:srgbClr val="003200"/>
                </a:solidFill>
                <a:uFill>
                  <a:solidFill>
                    <a:srgbClr val="003200"/>
                  </a:solidFill>
                </a:uFill>
                <a:latin typeface="Arial"/>
                <a:cs typeface="Arial"/>
              </a:rPr>
              <a:t>Models</a:t>
            </a:r>
            <a:endParaRPr sz="2206">
              <a:latin typeface="Arial"/>
              <a:cs typeface="Arial"/>
            </a:endParaRPr>
          </a:p>
          <a:p>
            <a:pPr marL="11206" marR="4483" algn="just">
              <a:lnSpc>
                <a:spcPct val="99900"/>
              </a:lnSpc>
              <a:spcBef>
                <a:spcPts val="1041"/>
              </a:spcBef>
            </a:pPr>
            <a:r>
              <a:rPr sz="2118" spc="-4" dirty="0">
                <a:solidFill>
                  <a:srgbClr val="650065"/>
                </a:solidFill>
                <a:latin typeface="Times New Roman"/>
                <a:cs typeface="Times New Roman"/>
              </a:rPr>
              <a:t>These models are often </a:t>
            </a:r>
            <a:r>
              <a:rPr sz="2118" dirty="0">
                <a:solidFill>
                  <a:srgbClr val="650065"/>
                </a:solidFill>
                <a:latin typeface="Times New Roman"/>
                <a:cs typeface="Times New Roman"/>
              </a:rPr>
              <a:t>based on </a:t>
            </a:r>
            <a:r>
              <a:rPr sz="2118" spc="-4" dirty="0">
                <a:solidFill>
                  <a:srgbClr val="650065"/>
                </a:solidFill>
                <a:latin typeface="Times New Roman"/>
                <a:cs typeface="Times New Roman"/>
              </a:rPr>
              <a:t>equation (i), they actually depend  </a:t>
            </a:r>
            <a:r>
              <a:rPr sz="2118" dirty="0">
                <a:solidFill>
                  <a:srgbClr val="650065"/>
                </a:solidFill>
                <a:latin typeface="Times New Roman"/>
                <a:cs typeface="Times New Roman"/>
              </a:rPr>
              <a:t>on </a:t>
            </a:r>
            <a:r>
              <a:rPr sz="2118" spc="-4" dirty="0">
                <a:solidFill>
                  <a:srgbClr val="650065"/>
                </a:solidFill>
                <a:latin typeface="Times New Roman"/>
                <a:cs typeface="Times New Roman"/>
              </a:rPr>
              <a:t>several variables representing various aspects </a:t>
            </a:r>
            <a:r>
              <a:rPr sz="2118" dirty="0">
                <a:solidFill>
                  <a:srgbClr val="650065"/>
                </a:solidFill>
                <a:latin typeface="Times New Roman"/>
                <a:cs typeface="Times New Roman"/>
              </a:rPr>
              <a:t>of the </a:t>
            </a:r>
            <a:r>
              <a:rPr sz="2118" spc="-4" dirty="0">
                <a:solidFill>
                  <a:srgbClr val="650065"/>
                </a:solidFill>
                <a:latin typeface="Times New Roman"/>
                <a:cs typeface="Times New Roman"/>
              </a:rPr>
              <a:t>software  development environment, for example method </a:t>
            </a:r>
            <a:r>
              <a:rPr sz="2118" dirty="0">
                <a:solidFill>
                  <a:srgbClr val="650065"/>
                </a:solidFill>
                <a:latin typeface="Times New Roman"/>
                <a:cs typeface="Times New Roman"/>
              </a:rPr>
              <a:t>used, user  </a:t>
            </a:r>
            <a:r>
              <a:rPr sz="2118" spc="-4" dirty="0">
                <a:solidFill>
                  <a:srgbClr val="650065"/>
                </a:solidFill>
                <a:latin typeface="Times New Roman"/>
                <a:cs typeface="Times New Roman"/>
              </a:rPr>
              <a:t>participation, customer oriented changes, memory constraints,</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etc.</a:t>
            </a:r>
            <a:endParaRPr sz="2118">
              <a:latin typeface="Times New Roman"/>
              <a:cs typeface="Times New Roman"/>
            </a:endParaRPr>
          </a:p>
        </p:txBody>
      </p:sp>
      <p:sp>
        <p:nvSpPr>
          <p:cNvPr id="7" name="object 7"/>
          <p:cNvSpPr txBox="1"/>
          <p:nvPr/>
        </p:nvSpPr>
        <p:spPr>
          <a:xfrm>
            <a:off x="4143038" y="4916152"/>
            <a:ext cx="245969" cy="280092"/>
          </a:xfrm>
          <a:prstGeom prst="rect">
            <a:avLst/>
          </a:prstGeom>
        </p:spPr>
        <p:txBody>
          <a:bodyPr vert="horz" wrap="square" lIns="0" tIns="15128" rIns="0" bIns="0" rtlCol="0">
            <a:spAutoFit/>
          </a:bodyPr>
          <a:lstStyle/>
          <a:p>
            <a:pPr marL="11206">
              <a:spcBef>
                <a:spcPts val="119"/>
              </a:spcBef>
            </a:pPr>
            <a:r>
              <a:rPr sz="1721" spc="13" dirty="0">
                <a:latin typeface="Times New Roman"/>
                <a:cs typeface="Times New Roman"/>
              </a:rPr>
              <a:t>29</a:t>
            </a:r>
            <a:endParaRPr sz="1721">
              <a:latin typeface="Times New Roman"/>
              <a:cs typeface="Times New Roman"/>
            </a:endParaRPr>
          </a:p>
        </p:txBody>
      </p:sp>
      <p:sp>
        <p:nvSpPr>
          <p:cNvPr id="8" name="object 8"/>
          <p:cNvSpPr txBox="1"/>
          <p:nvPr/>
        </p:nvSpPr>
        <p:spPr>
          <a:xfrm>
            <a:off x="2377882" y="4255544"/>
            <a:ext cx="7570694" cy="1698090"/>
          </a:xfrm>
          <a:prstGeom prst="rect">
            <a:avLst/>
          </a:prstGeom>
        </p:spPr>
        <p:txBody>
          <a:bodyPr vert="horz" wrap="square" lIns="0" tIns="22412" rIns="0" bIns="0" rtlCol="0">
            <a:spAutoFit/>
          </a:bodyPr>
          <a:lstStyle/>
          <a:p>
            <a:pPr marL="33619" marR="26896">
              <a:lnSpc>
                <a:spcPts val="2532"/>
              </a:lnSpc>
              <a:spcBef>
                <a:spcPts val="176"/>
              </a:spcBef>
              <a:tabLst>
                <a:tab pos="591142" algn="l"/>
                <a:tab pos="2043502" algn="l"/>
                <a:tab pos="2780888" algn="l"/>
                <a:tab pos="3384357" algn="l"/>
                <a:tab pos="3793393" algn="l"/>
                <a:tab pos="4903956" algn="l"/>
                <a:tab pos="5700176" algn="l"/>
                <a:tab pos="6169727" algn="l"/>
                <a:tab pos="6934569" algn="l"/>
                <a:tab pos="7283091" algn="l"/>
              </a:tabLst>
            </a:pPr>
            <a:r>
              <a:rPr sz="2118" spc="-4" dirty="0">
                <a:solidFill>
                  <a:srgbClr val="653200"/>
                </a:solidFill>
                <a:latin typeface="Times New Roman"/>
                <a:cs typeface="Times New Roman"/>
              </a:rPr>
              <a:t>T</a:t>
            </a:r>
            <a:r>
              <a:rPr sz="2118" dirty="0">
                <a:solidFill>
                  <a:srgbClr val="653200"/>
                </a:solidFill>
                <a:latin typeface="Times New Roman"/>
                <a:cs typeface="Times New Roman"/>
              </a:rPr>
              <a:t>he	produ</a:t>
            </a:r>
            <a:r>
              <a:rPr sz="2118" spc="-9" dirty="0">
                <a:solidFill>
                  <a:srgbClr val="653200"/>
                </a:solidFill>
                <a:latin typeface="Times New Roman"/>
                <a:cs typeface="Times New Roman"/>
              </a:rPr>
              <a:t>ct</a:t>
            </a:r>
            <a:r>
              <a:rPr sz="2118" dirty="0">
                <a:solidFill>
                  <a:srgbClr val="653200"/>
                </a:solidFill>
                <a:latin typeface="Times New Roman"/>
                <a:cs typeface="Times New Roman"/>
              </a:rPr>
              <a:t>iv</a:t>
            </a:r>
            <a:r>
              <a:rPr sz="2118" spc="-9" dirty="0">
                <a:solidFill>
                  <a:srgbClr val="653200"/>
                </a:solidFill>
                <a:latin typeface="Times New Roman"/>
                <a:cs typeface="Times New Roman"/>
              </a:rPr>
              <a:t>i</a:t>
            </a:r>
            <a:r>
              <a:rPr sz="2118" dirty="0">
                <a:solidFill>
                  <a:srgbClr val="653200"/>
                </a:solidFill>
                <a:latin typeface="Times New Roman"/>
                <a:cs typeface="Times New Roman"/>
              </a:rPr>
              <a:t>ty	index	</a:t>
            </a:r>
            <a:r>
              <a:rPr sz="2118" spc="-4" dirty="0">
                <a:solidFill>
                  <a:srgbClr val="653200"/>
                </a:solidFill>
                <a:latin typeface="Times New Roman"/>
                <a:cs typeface="Times New Roman"/>
              </a:rPr>
              <a:t>us</a:t>
            </a:r>
            <a:r>
              <a:rPr sz="2118" dirty="0">
                <a:solidFill>
                  <a:srgbClr val="653200"/>
                </a:solidFill>
                <a:latin typeface="Times New Roman"/>
                <a:cs typeface="Times New Roman"/>
              </a:rPr>
              <a:t>e</a:t>
            </a:r>
            <a:r>
              <a:rPr sz="2118" spc="-4" dirty="0">
                <a:solidFill>
                  <a:srgbClr val="653200"/>
                </a:solidFill>
                <a:latin typeface="Times New Roman"/>
                <a:cs typeface="Times New Roman"/>
              </a:rPr>
              <a:t>s</a:t>
            </a:r>
            <a:r>
              <a:rPr sz="2118" dirty="0">
                <a:solidFill>
                  <a:srgbClr val="653200"/>
                </a:solidFill>
                <a:latin typeface="Times New Roman"/>
                <a:cs typeface="Times New Roman"/>
              </a:rPr>
              <a:t>	29	va</a:t>
            </a:r>
            <a:r>
              <a:rPr sz="2118" spc="-9" dirty="0">
                <a:solidFill>
                  <a:srgbClr val="653200"/>
                </a:solidFill>
                <a:latin typeface="Times New Roman"/>
                <a:cs typeface="Times New Roman"/>
              </a:rPr>
              <a:t>r</a:t>
            </a:r>
            <a:r>
              <a:rPr sz="2118" dirty="0">
                <a:solidFill>
                  <a:srgbClr val="653200"/>
                </a:solidFill>
                <a:latin typeface="Times New Roman"/>
                <a:cs typeface="Times New Roman"/>
              </a:rPr>
              <a:t>ia</a:t>
            </a:r>
            <a:r>
              <a:rPr sz="2118" spc="-13" dirty="0">
                <a:solidFill>
                  <a:srgbClr val="653200"/>
                </a:solidFill>
                <a:latin typeface="Times New Roman"/>
                <a:cs typeface="Times New Roman"/>
              </a:rPr>
              <a:t>b</a:t>
            </a:r>
            <a:r>
              <a:rPr sz="2118" dirty="0">
                <a:solidFill>
                  <a:srgbClr val="653200"/>
                </a:solidFill>
                <a:latin typeface="Times New Roman"/>
                <a:cs typeface="Times New Roman"/>
              </a:rPr>
              <a:t>le</a:t>
            </a:r>
            <a:r>
              <a:rPr sz="2118" spc="-4" dirty="0">
                <a:solidFill>
                  <a:srgbClr val="653200"/>
                </a:solidFill>
                <a:latin typeface="Times New Roman"/>
                <a:cs typeface="Times New Roman"/>
              </a:rPr>
              <a:t>s</a:t>
            </a:r>
            <a:r>
              <a:rPr sz="2118" dirty="0">
                <a:solidFill>
                  <a:srgbClr val="653200"/>
                </a:solidFill>
                <a:latin typeface="Times New Roman"/>
                <a:cs typeface="Times New Roman"/>
              </a:rPr>
              <a:t>	</a:t>
            </a:r>
            <a:r>
              <a:rPr sz="2118" spc="-9" dirty="0">
                <a:solidFill>
                  <a:srgbClr val="653200"/>
                </a:solidFill>
                <a:latin typeface="Times New Roman"/>
                <a:cs typeface="Times New Roman"/>
              </a:rPr>
              <a:t>w</a:t>
            </a:r>
            <a:r>
              <a:rPr sz="2118" dirty="0">
                <a:solidFill>
                  <a:srgbClr val="653200"/>
                </a:solidFill>
                <a:latin typeface="Times New Roman"/>
                <a:cs typeface="Times New Roman"/>
              </a:rPr>
              <a:t>hich	are	</a:t>
            </a:r>
            <a:r>
              <a:rPr sz="2118" spc="-9" dirty="0">
                <a:solidFill>
                  <a:srgbClr val="653200"/>
                </a:solidFill>
                <a:latin typeface="Times New Roman"/>
                <a:cs typeface="Times New Roman"/>
              </a:rPr>
              <a:t>f</a:t>
            </a:r>
            <a:r>
              <a:rPr sz="2118" dirty="0">
                <a:solidFill>
                  <a:srgbClr val="653200"/>
                </a:solidFill>
                <a:latin typeface="Times New Roman"/>
                <a:cs typeface="Times New Roman"/>
              </a:rPr>
              <a:t>o</a:t>
            </a:r>
            <a:r>
              <a:rPr sz="2118" spc="-13" dirty="0">
                <a:solidFill>
                  <a:srgbClr val="653200"/>
                </a:solidFill>
                <a:latin typeface="Times New Roman"/>
                <a:cs typeface="Times New Roman"/>
              </a:rPr>
              <a:t>u</a:t>
            </a:r>
            <a:r>
              <a:rPr sz="2118" dirty="0">
                <a:solidFill>
                  <a:srgbClr val="653200"/>
                </a:solidFill>
                <a:latin typeface="Times New Roman"/>
                <a:cs typeface="Times New Roman"/>
              </a:rPr>
              <a:t>nd	to	be  </a:t>
            </a:r>
            <a:r>
              <a:rPr sz="2118" spc="-4" dirty="0">
                <a:solidFill>
                  <a:srgbClr val="653200"/>
                </a:solidFill>
                <a:latin typeface="Times New Roman"/>
                <a:cs typeface="Times New Roman"/>
              </a:rPr>
              <a:t>highly correlated </a:t>
            </a:r>
            <a:r>
              <a:rPr sz="2118" dirty="0">
                <a:solidFill>
                  <a:srgbClr val="653200"/>
                </a:solidFill>
                <a:latin typeface="Times New Roman"/>
                <a:cs typeface="Times New Roman"/>
              </a:rPr>
              <a:t>to </a:t>
            </a:r>
            <a:r>
              <a:rPr sz="2118" spc="-9" dirty="0">
                <a:solidFill>
                  <a:srgbClr val="653200"/>
                </a:solidFill>
                <a:latin typeface="Times New Roman"/>
                <a:cs typeface="Times New Roman"/>
              </a:rPr>
              <a:t>productivity </a:t>
            </a:r>
            <a:r>
              <a:rPr sz="2118" dirty="0">
                <a:solidFill>
                  <a:srgbClr val="653200"/>
                </a:solidFill>
                <a:latin typeface="Times New Roman"/>
                <a:cs typeface="Times New Roman"/>
              </a:rPr>
              <a:t>as</a:t>
            </a:r>
            <a:r>
              <a:rPr sz="2118" spc="18" dirty="0">
                <a:solidFill>
                  <a:srgbClr val="653200"/>
                </a:solidFill>
                <a:latin typeface="Times New Roman"/>
                <a:cs typeface="Times New Roman"/>
              </a:rPr>
              <a:t> </a:t>
            </a:r>
            <a:r>
              <a:rPr sz="2118" spc="-4" dirty="0">
                <a:solidFill>
                  <a:srgbClr val="653200"/>
                </a:solidFill>
                <a:latin typeface="Times New Roman"/>
                <a:cs typeface="Times New Roman"/>
              </a:rPr>
              <a:t>follows:</a:t>
            </a:r>
            <a:endParaRPr sz="2118" dirty="0">
              <a:latin typeface="Times New Roman"/>
              <a:cs typeface="Times New Roman"/>
            </a:endParaRPr>
          </a:p>
          <a:p>
            <a:pPr marL="1167155">
              <a:spcBef>
                <a:spcPts val="361"/>
              </a:spcBef>
            </a:pPr>
            <a:r>
              <a:rPr sz="3000" dirty="0">
                <a:latin typeface="Symbol"/>
                <a:cs typeface="Symbol"/>
              </a:rPr>
              <a:t></a:t>
            </a:r>
            <a:r>
              <a:rPr sz="3000" spc="-18" dirty="0">
                <a:latin typeface="Times New Roman"/>
                <a:cs typeface="Times New Roman"/>
              </a:rPr>
              <a:t> </a:t>
            </a:r>
            <a:r>
              <a:rPr sz="3000" spc="4" dirty="0">
                <a:latin typeface="Symbol"/>
                <a:cs typeface="Symbol"/>
              </a:rPr>
              <a:t></a:t>
            </a:r>
            <a:r>
              <a:rPr sz="3000" spc="-75" dirty="0">
                <a:latin typeface="Times New Roman"/>
                <a:cs typeface="Times New Roman"/>
              </a:rPr>
              <a:t> </a:t>
            </a:r>
            <a:r>
              <a:rPr sz="6750" spc="86" baseline="-8714" dirty="0">
                <a:latin typeface="Verdana"/>
                <a:cs typeface="Verdana"/>
              </a:rPr>
              <a:t>∑</a:t>
            </a:r>
            <a:r>
              <a:rPr sz="3000" i="1" spc="-110" dirty="0">
                <a:latin typeface="Times New Roman"/>
                <a:cs typeface="Times New Roman"/>
              </a:rPr>
              <a:t>W</a:t>
            </a:r>
            <a:r>
              <a:rPr sz="2581" i="1" spc="13" baseline="-24216" dirty="0">
                <a:latin typeface="Times New Roman"/>
                <a:cs typeface="Times New Roman"/>
              </a:rPr>
              <a:t>i</a:t>
            </a:r>
            <a:r>
              <a:rPr sz="2581" i="1" spc="19" baseline="-24216" dirty="0">
                <a:latin typeface="Times New Roman"/>
                <a:cs typeface="Times New Roman"/>
              </a:rPr>
              <a:t> </a:t>
            </a:r>
            <a:r>
              <a:rPr sz="3000" i="1" spc="322" dirty="0">
                <a:latin typeface="Times New Roman"/>
                <a:cs typeface="Times New Roman"/>
              </a:rPr>
              <a:t>X</a:t>
            </a:r>
            <a:r>
              <a:rPr sz="2581" i="1" spc="13" baseline="-24216" dirty="0">
                <a:latin typeface="Times New Roman"/>
                <a:cs typeface="Times New Roman"/>
              </a:rPr>
              <a:t>i</a:t>
            </a:r>
            <a:endParaRPr sz="2581" baseline="-24216" dirty="0">
              <a:latin typeface="Times New Roman"/>
              <a:cs typeface="Times New Roman"/>
            </a:endParaRPr>
          </a:p>
          <a:p>
            <a:pPr marL="1742608">
              <a:spcBef>
                <a:spcPts val="247"/>
              </a:spcBef>
            </a:pPr>
            <a:r>
              <a:rPr sz="1721" i="1" spc="31" dirty="0">
                <a:latin typeface="Times New Roman"/>
                <a:cs typeface="Times New Roman"/>
              </a:rPr>
              <a:t>i</a:t>
            </a:r>
            <a:r>
              <a:rPr sz="1721" spc="31" dirty="0">
                <a:latin typeface="Symbol"/>
                <a:cs typeface="Symbol"/>
              </a:rPr>
              <a:t></a:t>
            </a:r>
            <a:r>
              <a:rPr sz="1721" spc="31" dirty="0">
                <a:latin typeface="Times New Roman"/>
                <a:cs typeface="Times New Roman"/>
              </a:rPr>
              <a:t>1</a:t>
            </a:r>
            <a:endParaRPr sz="1721" dirty="0">
              <a:latin typeface="Times New Roman"/>
              <a:cs typeface="Times New Roman"/>
            </a:endParaRPr>
          </a:p>
        </p:txBody>
      </p:sp>
    </p:spTree>
    <p:extLst>
      <p:ext uri="{BB962C8B-B14F-4D97-AF65-F5344CB8AC3E}">
        <p14:creationId xmlns:p14="http://schemas.microsoft.com/office/powerpoint/2010/main" val="240330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767840"/>
            <a:ext cx="7390279" cy="1219916"/>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Example: 4.4</a:t>
            </a:r>
            <a:endParaRPr sz="2118">
              <a:latin typeface="Times New Roman"/>
              <a:cs typeface="Times New Roman"/>
            </a:endParaRPr>
          </a:p>
          <a:p>
            <a:pPr marL="11206" marR="4483">
              <a:spcBef>
                <a:spcPts val="1800"/>
              </a:spcBef>
              <a:tabLst>
                <a:tab pos="1163233" algn="l"/>
                <a:tab pos="1659680" algn="l"/>
                <a:tab pos="3364746" algn="l"/>
                <a:tab pos="4204111" algn="l"/>
                <a:tab pos="4847923" algn="l"/>
                <a:tab pos="5341569" algn="l"/>
                <a:tab pos="5985941" algn="l"/>
                <a:tab pos="6824746" algn="l"/>
                <a:tab pos="7258997" algn="l"/>
              </a:tabLst>
            </a:pPr>
            <a:r>
              <a:rPr sz="2118" spc="-4" dirty="0">
                <a:solidFill>
                  <a:srgbClr val="650065"/>
                </a:solidFill>
                <a:latin typeface="Times New Roman"/>
                <a:cs typeface="Times New Roman"/>
              </a:rPr>
              <a:t>C</a:t>
            </a:r>
            <a:r>
              <a:rPr sz="2118" spc="9" dirty="0">
                <a:solidFill>
                  <a:srgbClr val="650065"/>
                </a:solidFill>
                <a:latin typeface="Times New Roman"/>
                <a:cs typeface="Times New Roman"/>
              </a:rPr>
              <a:t>o</a:t>
            </a:r>
            <a:r>
              <a:rPr sz="2118" spc="-18" dirty="0">
                <a:solidFill>
                  <a:srgbClr val="650065"/>
                </a:solidFill>
                <a:latin typeface="Times New Roman"/>
                <a:cs typeface="Times New Roman"/>
              </a:rPr>
              <a:t>m</a:t>
            </a:r>
            <a:r>
              <a:rPr sz="2118" dirty="0">
                <a:solidFill>
                  <a:srgbClr val="650065"/>
                </a:solidFill>
                <a:latin typeface="Times New Roman"/>
                <a:cs typeface="Times New Roman"/>
              </a:rPr>
              <a:t>pare	t</a:t>
            </a:r>
            <a:r>
              <a:rPr sz="2118" spc="-13" dirty="0">
                <a:solidFill>
                  <a:srgbClr val="650065"/>
                </a:solidFill>
                <a:latin typeface="Times New Roman"/>
                <a:cs typeface="Times New Roman"/>
              </a:rPr>
              <a:t>h</a:t>
            </a:r>
            <a:r>
              <a:rPr sz="2118" dirty="0">
                <a:solidFill>
                  <a:srgbClr val="650065"/>
                </a:solidFill>
                <a:latin typeface="Times New Roman"/>
                <a:cs typeface="Times New Roman"/>
              </a:rPr>
              <a:t>e	</a:t>
            </a:r>
            <a:r>
              <a:rPr sz="2118" spc="-22" dirty="0">
                <a:solidFill>
                  <a:srgbClr val="650065"/>
                </a:solidFill>
                <a:latin typeface="Times New Roman"/>
                <a:cs typeface="Times New Roman"/>
              </a:rPr>
              <a:t>W</a:t>
            </a:r>
            <a:r>
              <a:rPr sz="2118" dirty="0">
                <a:solidFill>
                  <a:srgbClr val="650065"/>
                </a:solidFill>
                <a:latin typeface="Times New Roman"/>
                <a:cs typeface="Times New Roman"/>
              </a:rPr>
              <a:t>al</a:t>
            </a:r>
            <a:r>
              <a:rPr sz="2118" spc="-4" dirty="0">
                <a:solidFill>
                  <a:srgbClr val="650065"/>
                </a:solidFill>
                <a:latin typeface="Times New Roman"/>
                <a:cs typeface="Times New Roman"/>
              </a:rPr>
              <a:t>s</a:t>
            </a:r>
            <a:r>
              <a:rPr sz="2118" dirty="0">
                <a:solidFill>
                  <a:srgbClr val="650065"/>
                </a:solidFill>
                <a:latin typeface="Times New Roman"/>
                <a:cs typeface="Times New Roman"/>
              </a:rPr>
              <a:t>ton</a:t>
            </a:r>
            <a:r>
              <a:rPr sz="2118" spc="-9" dirty="0">
                <a:solidFill>
                  <a:srgbClr val="650065"/>
                </a:solidFill>
                <a:latin typeface="Times New Roman"/>
                <a:cs typeface="Times New Roman"/>
              </a:rPr>
              <a:t>-F</a:t>
            </a:r>
            <a:r>
              <a:rPr sz="2118" dirty="0">
                <a:solidFill>
                  <a:srgbClr val="650065"/>
                </a:solidFill>
                <a:latin typeface="Times New Roman"/>
                <a:cs typeface="Times New Roman"/>
              </a:rPr>
              <a:t>e</a:t>
            </a:r>
            <a:r>
              <a:rPr sz="2118" spc="-9" dirty="0">
                <a:solidFill>
                  <a:srgbClr val="650065"/>
                </a:solidFill>
                <a:latin typeface="Times New Roman"/>
                <a:cs typeface="Times New Roman"/>
              </a:rPr>
              <a:t>l</a:t>
            </a:r>
            <a:r>
              <a:rPr sz="2118" dirty="0">
                <a:solidFill>
                  <a:srgbClr val="650065"/>
                </a:solidFill>
                <a:latin typeface="Times New Roman"/>
                <a:cs typeface="Times New Roman"/>
              </a:rPr>
              <a:t>ix	</a:t>
            </a:r>
            <a:r>
              <a:rPr sz="2118" spc="-18" dirty="0">
                <a:solidFill>
                  <a:srgbClr val="650065"/>
                </a:solidFill>
                <a:latin typeface="Times New Roman"/>
                <a:cs typeface="Times New Roman"/>
              </a:rPr>
              <a:t>m</a:t>
            </a:r>
            <a:r>
              <a:rPr sz="2118" dirty="0">
                <a:solidFill>
                  <a:srgbClr val="650065"/>
                </a:solidFill>
                <a:latin typeface="Times New Roman"/>
                <a:cs typeface="Times New Roman"/>
              </a:rPr>
              <a:t>odel	</a:t>
            </a:r>
            <a:r>
              <a:rPr sz="2118" spc="-9" dirty="0">
                <a:solidFill>
                  <a:srgbClr val="650065"/>
                </a:solidFill>
                <a:latin typeface="Times New Roman"/>
                <a:cs typeface="Times New Roman"/>
              </a:rPr>
              <a:t>wi</a:t>
            </a:r>
            <a:r>
              <a:rPr sz="2118" dirty="0">
                <a:solidFill>
                  <a:srgbClr val="650065"/>
                </a:solidFill>
                <a:latin typeface="Times New Roman"/>
                <a:cs typeface="Times New Roman"/>
              </a:rPr>
              <a:t>th	t</a:t>
            </a:r>
            <a:r>
              <a:rPr sz="2118" spc="-13" dirty="0">
                <a:solidFill>
                  <a:srgbClr val="650065"/>
                </a:solidFill>
                <a:latin typeface="Times New Roman"/>
                <a:cs typeface="Times New Roman"/>
              </a:rPr>
              <a:t>h</a:t>
            </a:r>
            <a:r>
              <a:rPr sz="2118" dirty="0">
                <a:solidFill>
                  <a:srgbClr val="650065"/>
                </a:solidFill>
                <a:latin typeface="Times New Roman"/>
                <a:cs typeface="Times New Roman"/>
              </a:rPr>
              <a:t>e	</a:t>
            </a:r>
            <a:r>
              <a:rPr sz="2118" spc="-9" dirty="0">
                <a:solidFill>
                  <a:srgbClr val="650065"/>
                </a:solidFill>
                <a:latin typeface="Times New Roman"/>
                <a:cs typeface="Times New Roman"/>
              </a:rPr>
              <a:t>S</a:t>
            </a:r>
            <a:r>
              <a:rPr sz="2118" spc="-4" dirty="0">
                <a:solidFill>
                  <a:srgbClr val="650065"/>
                </a:solidFill>
                <a:latin typeface="Times New Roman"/>
                <a:cs typeface="Times New Roman"/>
              </a:rPr>
              <a:t>E</a:t>
            </a:r>
            <a:r>
              <a:rPr sz="2118" dirty="0">
                <a:solidFill>
                  <a:srgbClr val="650065"/>
                </a:solidFill>
                <a:latin typeface="Times New Roman"/>
                <a:cs typeface="Times New Roman"/>
              </a:rPr>
              <a:t>L	</a:t>
            </a:r>
            <a:r>
              <a:rPr sz="2118" spc="-18" dirty="0">
                <a:solidFill>
                  <a:srgbClr val="650065"/>
                </a:solidFill>
                <a:latin typeface="Times New Roman"/>
                <a:cs typeface="Times New Roman"/>
              </a:rPr>
              <a:t>m</a:t>
            </a:r>
            <a:r>
              <a:rPr sz="2118" dirty="0">
                <a:solidFill>
                  <a:srgbClr val="650065"/>
                </a:solidFill>
                <a:latin typeface="Times New Roman"/>
                <a:cs typeface="Times New Roman"/>
              </a:rPr>
              <a:t>o</a:t>
            </a:r>
            <a:r>
              <a:rPr sz="2118" spc="9" dirty="0">
                <a:solidFill>
                  <a:srgbClr val="650065"/>
                </a:solidFill>
                <a:latin typeface="Times New Roman"/>
                <a:cs typeface="Times New Roman"/>
              </a:rPr>
              <a:t>d</a:t>
            </a:r>
            <a:r>
              <a:rPr sz="2118" dirty="0">
                <a:solidFill>
                  <a:srgbClr val="650065"/>
                </a:solidFill>
                <a:latin typeface="Times New Roman"/>
                <a:cs typeface="Times New Roman"/>
              </a:rPr>
              <a:t>el	on	a  </a:t>
            </a:r>
            <a:r>
              <a:rPr sz="2118" spc="-4" dirty="0">
                <a:solidFill>
                  <a:srgbClr val="650065"/>
                </a:solidFill>
                <a:latin typeface="Times New Roman"/>
                <a:cs typeface="Times New Roman"/>
              </a:rPr>
              <a:t>software development expected </a:t>
            </a:r>
            <a:r>
              <a:rPr sz="2118" dirty="0">
                <a:solidFill>
                  <a:srgbClr val="650065"/>
                </a:solidFill>
                <a:latin typeface="Times New Roman"/>
                <a:cs typeface="Times New Roman"/>
              </a:rPr>
              <a:t>to </a:t>
            </a:r>
            <a:r>
              <a:rPr sz="2118" spc="-4" dirty="0">
                <a:solidFill>
                  <a:srgbClr val="650065"/>
                </a:solidFill>
                <a:latin typeface="Times New Roman"/>
                <a:cs typeface="Times New Roman"/>
              </a:rPr>
              <a:t>involve </a:t>
            </a:r>
            <a:r>
              <a:rPr sz="2118" dirty="0">
                <a:solidFill>
                  <a:srgbClr val="650065"/>
                </a:solidFill>
                <a:latin typeface="Times New Roman"/>
                <a:cs typeface="Times New Roman"/>
              </a:rPr>
              <a:t>8 </a:t>
            </a:r>
            <a:r>
              <a:rPr sz="2118" spc="-4" dirty="0">
                <a:solidFill>
                  <a:srgbClr val="650065"/>
                </a:solidFill>
                <a:latin typeface="Times New Roman"/>
                <a:cs typeface="Times New Roman"/>
              </a:rPr>
              <a:t>person-years </a:t>
            </a:r>
            <a:r>
              <a:rPr sz="2118" dirty="0">
                <a:solidFill>
                  <a:srgbClr val="650065"/>
                </a:solidFill>
                <a:latin typeface="Times New Roman"/>
                <a:cs typeface="Times New Roman"/>
              </a:rPr>
              <a:t>of </a:t>
            </a:r>
            <a:r>
              <a:rPr sz="2118" spc="-4" dirty="0">
                <a:solidFill>
                  <a:srgbClr val="650065"/>
                </a:solidFill>
                <a:latin typeface="Times New Roman"/>
                <a:cs typeface="Times New Roman"/>
              </a:rPr>
              <a:t>effort.</a:t>
            </a:r>
            <a:endParaRPr sz="2118">
              <a:latin typeface="Times New Roman"/>
              <a:cs typeface="Times New Roman"/>
            </a:endParaRPr>
          </a:p>
        </p:txBody>
      </p:sp>
      <p:sp>
        <p:nvSpPr>
          <p:cNvPr id="3" name="object 3"/>
          <p:cNvSpPr txBox="1">
            <a:spLocks noGrp="1"/>
          </p:cNvSpPr>
          <p:nvPr>
            <p:ph type="title"/>
          </p:nvPr>
        </p:nvSpPr>
        <p:spPr>
          <a:xfrm>
            <a:off x="1580606" y="566430"/>
            <a:ext cx="662758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7719948" y="3222811"/>
            <a:ext cx="2071968" cy="337238"/>
          </a:xfrm>
          <a:prstGeom prst="rect">
            <a:avLst/>
          </a:prstGeom>
        </p:spPr>
        <p:txBody>
          <a:bodyPr vert="horz" wrap="square" lIns="0" tIns="11206" rIns="0" bIns="0" rtlCol="0">
            <a:spAutoFit/>
          </a:bodyPr>
          <a:lstStyle/>
          <a:p>
            <a:pPr marL="11206">
              <a:spcBef>
                <a:spcPts val="88"/>
              </a:spcBef>
              <a:tabLst>
                <a:tab pos="688638" algn="l"/>
                <a:tab pos="1262970" algn="l"/>
                <a:tab pos="1805924" algn="l"/>
              </a:tabLst>
            </a:pPr>
            <a:r>
              <a:rPr sz="2118" dirty="0">
                <a:solidFill>
                  <a:srgbClr val="326500"/>
                </a:solidFill>
                <a:latin typeface="Times New Roman"/>
                <a:cs typeface="Times New Roman"/>
              </a:rPr>
              <a:t>code	th</a:t>
            </a:r>
            <a:r>
              <a:rPr sz="2118" spc="-9" dirty="0">
                <a:solidFill>
                  <a:srgbClr val="326500"/>
                </a:solidFill>
                <a:latin typeface="Times New Roman"/>
                <a:cs typeface="Times New Roman"/>
              </a:rPr>
              <a:t>a</a:t>
            </a:r>
            <a:r>
              <a:rPr sz="2118" dirty="0">
                <a:solidFill>
                  <a:srgbClr val="326500"/>
                </a:solidFill>
                <a:latin typeface="Times New Roman"/>
                <a:cs typeface="Times New Roman"/>
              </a:rPr>
              <a:t>t	</a:t>
            </a:r>
            <a:r>
              <a:rPr sz="2118" spc="-9" dirty="0">
                <a:solidFill>
                  <a:srgbClr val="326500"/>
                </a:solidFill>
                <a:latin typeface="Times New Roman"/>
                <a:cs typeface="Times New Roman"/>
              </a:rPr>
              <a:t>c</a:t>
            </a:r>
            <a:r>
              <a:rPr sz="2118" dirty="0">
                <a:solidFill>
                  <a:srgbClr val="326500"/>
                </a:solidFill>
                <a:latin typeface="Times New Roman"/>
                <a:cs typeface="Times New Roman"/>
              </a:rPr>
              <a:t>an	be</a:t>
            </a:r>
            <a:endParaRPr sz="2118">
              <a:latin typeface="Times New Roman"/>
              <a:cs typeface="Times New Roman"/>
            </a:endParaRPr>
          </a:p>
        </p:txBody>
      </p:sp>
      <p:sp>
        <p:nvSpPr>
          <p:cNvPr id="6" name="object 6"/>
          <p:cNvSpPr txBox="1"/>
          <p:nvPr/>
        </p:nvSpPr>
        <p:spPr>
          <a:xfrm>
            <a:off x="2400294" y="3222810"/>
            <a:ext cx="5171515" cy="1640992"/>
          </a:xfrm>
          <a:prstGeom prst="rect">
            <a:avLst/>
          </a:prstGeom>
        </p:spPr>
        <p:txBody>
          <a:bodyPr vert="horz" wrap="square" lIns="0" tIns="11206" rIns="0" bIns="0" rtlCol="0">
            <a:spAutoFit/>
          </a:bodyPr>
          <a:lstStyle/>
          <a:p>
            <a:pPr marL="313221" marR="4483" indent="-302575">
              <a:spcBef>
                <a:spcPts val="88"/>
              </a:spcBef>
              <a:buSzPct val="95833"/>
              <a:buAutoNum type="alphaLcParenBoth"/>
              <a:tabLst>
                <a:tab pos="313781" algn="l"/>
                <a:tab pos="1498305" algn="l"/>
                <a:tab pos="1998676" algn="l"/>
                <a:tab pos="2989329" algn="l"/>
                <a:tab pos="3383797" algn="l"/>
                <a:tab pos="4062909" algn="l"/>
                <a:tab pos="4456817" algn="l"/>
              </a:tabLst>
            </a:pPr>
            <a:r>
              <a:rPr sz="2118" spc="-4" dirty="0">
                <a:solidFill>
                  <a:srgbClr val="326500"/>
                </a:solidFill>
                <a:latin typeface="Times New Roman"/>
                <a:cs typeface="Times New Roman"/>
              </a:rPr>
              <a:t>C</a:t>
            </a:r>
            <a:r>
              <a:rPr sz="2118" dirty="0">
                <a:solidFill>
                  <a:srgbClr val="326500"/>
                </a:solidFill>
                <a:latin typeface="Times New Roman"/>
                <a:cs typeface="Times New Roman"/>
              </a:rPr>
              <a:t>alc</a:t>
            </a:r>
            <a:r>
              <a:rPr sz="2118" spc="-13" dirty="0">
                <a:solidFill>
                  <a:srgbClr val="326500"/>
                </a:solidFill>
                <a:latin typeface="Times New Roman"/>
                <a:cs typeface="Times New Roman"/>
              </a:rPr>
              <a:t>u</a:t>
            </a:r>
            <a:r>
              <a:rPr sz="2118" spc="-9" dirty="0">
                <a:solidFill>
                  <a:srgbClr val="326500"/>
                </a:solidFill>
                <a:latin typeface="Times New Roman"/>
                <a:cs typeface="Times New Roman"/>
              </a:rPr>
              <a:t>l</a:t>
            </a:r>
            <a:r>
              <a:rPr sz="2118" dirty="0">
                <a:solidFill>
                  <a:srgbClr val="326500"/>
                </a:solidFill>
                <a:latin typeface="Times New Roman"/>
                <a:cs typeface="Times New Roman"/>
              </a:rPr>
              <a:t>a</a:t>
            </a:r>
            <a:r>
              <a:rPr sz="2118" spc="-9" dirty="0">
                <a:solidFill>
                  <a:srgbClr val="326500"/>
                </a:solidFill>
                <a:latin typeface="Times New Roman"/>
                <a:cs typeface="Times New Roman"/>
              </a:rPr>
              <a:t>t</a:t>
            </a:r>
            <a:r>
              <a:rPr sz="2118" dirty="0">
                <a:solidFill>
                  <a:srgbClr val="326500"/>
                </a:solidFill>
                <a:latin typeface="Times New Roman"/>
                <a:cs typeface="Times New Roman"/>
              </a:rPr>
              <a:t>e	</a:t>
            </a:r>
            <a:r>
              <a:rPr sz="2118" spc="-9" dirty="0">
                <a:solidFill>
                  <a:srgbClr val="326500"/>
                </a:solidFill>
                <a:latin typeface="Times New Roman"/>
                <a:cs typeface="Times New Roman"/>
              </a:rPr>
              <a:t>t</a:t>
            </a:r>
            <a:r>
              <a:rPr sz="2118" dirty="0">
                <a:solidFill>
                  <a:srgbClr val="326500"/>
                </a:solidFill>
                <a:latin typeface="Times New Roman"/>
                <a:cs typeface="Times New Roman"/>
              </a:rPr>
              <a:t>he	nu</a:t>
            </a:r>
            <a:r>
              <a:rPr sz="2118" spc="-18" dirty="0">
                <a:solidFill>
                  <a:srgbClr val="326500"/>
                </a:solidFill>
                <a:latin typeface="Times New Roman"/>
                <a:cs typeface="Times New Roman"/>
              </a:rPr>
              <a:t>m</a:t>
            </a:r>
            <a:r>
              <a:rPr sz="2118" dirty="0">
                <a:solidFill>
                  <a:srgbClr val="326500"/>
                </a:solidFill>
                <a:latin typeface="Times New Roman"/>
                <a:cs typeface="Times New Roman"/>
              </a:rPr>
              <a:t>ber	of	line</a:t>
            </a:r>
            <a:r>
              <a:rPr sz="2118" spc="-4" dirty="0">
                <a:solidFill>
                  <a:srgbClr val="326500"/>
                </a:solidFill>
                <a:latin typeface="Times New Roman"/>
                <a:cs typeface="Times New Roman"/>
              </a:rPr>
              <a:t>s</a:t>
            </a:r>
            <a:r>
              <a:rPr sz="2118" dirty="0">
                <a:solidFill>
                  <a:srgbClr val="326500"/>
                </a:solidFill>
                <a:latin typeface="Times New Roman"/>
                <a:cs typeface="Times New Roman"/>
              </a:rPr>
              <a:t>	of	</a:t>
            </a:r>
            <a:r>
              <a:rPr sz="2118" spc="-4" dirty="0">
                <a:solidFill>
                  <a:srgbClr val="326500"/>
                </a:solidFill>
                <a:latin typeface="Times New Roman"/>
                <a:cs typeface="Times New Roman"/>
              </a:rPr>
              <a:t>s</a:t>
            </a:r>
            <a:r>
              <a:rPr sz="2118" dirty="0">
                <a:solidFill>
                  <a:srgbClr val="326500"/>
                </a:solidFill>
                <a:latin typeface="Times New Roman"/>
                <a:cs typeface="Times New Roman"/>
              </a:rPr>
              <a:t>ource  produced.</a:t>
            </a:r>
            <a:endParaRPr sz="2118" dirty="0">
              <a:latin typeface="Times New Roman"/>
              <a:cs typeface="Times New Roman"/>
            </a:endParaRPr>
          </a:p>
          <a:p>
            <a:pPr marL="11206" marR="262232">
              <a:lnSpc>
                <a:spcPct val="149600"/>
              </a:lnSpc>
              <a:buSzPct val="95833"/>
              <a:buAutoNum type="alphaLcParenBoth"/>
              <a:tabLst>
                <a:tab pos="326109" algn="l"/>
              </a:tabLst>
            </a:pPr>
            <a:r>
              <a:rPr sz="2118" spc="-4" dirty="0">
                <a:solidFill>
                  <a:srgbClr val="A50020"/>
                </a:solidFill>
                <a:latin typeface="Times New Roman"/>
                <a:cs typeface="Times New Roman"/>
              </a:rPr>
              <a:t>Calculate the duration </a:t>
            </a:r>
            <a:r>
              <a:rPr sz="2118" dirty="0">
                <a:solidFill>
                  <a:srgbClr val="A50020"/>
                </a:solidFill>
                <a:latin typeface="Times New Roman"/>
                <a:cs typeface="Times New Roman"/>
              </a:rPr>
              <a:t>of the </a:t>
            </a:r>
            <a:r>
              <a:rPr sz="2118" spc="-4" dirty="0">
                <a:solidFill>
                  <a:srgbClr val="A50020"/>
                </a:solidFill>
                <a:latin typeface="Times New Roman"/>
                <a:cs typeface="Times New Roman"/>
              </a:rPr>
              <a:t>development. </a:t>
            </a:r>
            <a:r>
              <a:rPr sz="2118" spc="-4" dirty="0">
                <a:solidFill>
                  <a:srgbClr val="323299"/>
                </a:solidFill>
                <a:latin typeface="Times New Roman"/>
                <a:cs typeface="Times New Roman"/>
              </a:rPr>
              <a:t> (c)Calculate the productivity </a:t>
            </a:r>
            <a:r>
              <a:rPr sz="2118" dirty="0">
                <a:solidFill>
                  <a:srgbClr val="323299"/>
                </a:solidFill>
                <a:latin typeface="Times New Roman"/>
                <a:cs typeface="Times New Roman"/>
              </a:rPr>
              <a:t>in</a:t>
            </a:r>
            <a:r>
              <a:rPr sz="2118" spc="-4" dirty="0">
                <a:solidFill>
                  <a:srgbClr val="323299"/>
                </a:solidFill>
                <a:latin typeface="Times New Roman"/>
                <a:cs typeface="Times New Roman"/>
              </a:rPr>
              <a:t> </a:t>
            </a:r>
            <a:r>
              <a:rPr sz="2118" spc="-4" dirty="0" smtClean="0">
                <a:solidFill>
                  <a:srgbClr val="323299"/>
                </a:solidFill>
                <a:latin typeface="Times New Roman"/>
                <a:cs typeface="Times New Roman"/>
              </a:rPr>
              <a:t>LOC/PY</a:t>
            </a:r>
            <a:endParaRPr sz="2118" dirty="0">
              <a:latin typeface="Times New Roman"/>
              <a:cs typeface="Times New Roman"/>
            </a:endParaRPr>
          </a:p>
        </p:txBody>
      </p:sp>
    </p:spTree>
    <p:extLst>
      <p:ext uri="{BB962C8B-B14F-4D97-AF65-F5344CB8AC3E}">
        <p14:creationId xmlns:p14="http://schemas.microsoft.com/office/powerpoint/2010/main" val="1357458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5554" y="566430"/>
            <a:ext cx="622263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75236" y="1377875"/>
            <a:ext cx="7077074" cy="3624190"/>
          </a:xfrm>
          <a:prstGeom prst="rect">
            <a:avLst/>
          </a:prstGeom>
        </p:spPr>
        <p:txBody>
          <a:bodyPr vert="horz" wrap="square" lIns="0" tIns="159124" rIns="0" bIns="0" rtlCol="0">
            <a:spAutoFit/>
          </a:bodyPr>
          <a:lstStyle/>
          <a:p>
            <a:pPr marL="44826">
              <a:spcBef>
                <a:spcPts val="1253"/>
              </a:spcBef>
            </a:pPr>
            <a:r>
              <a:rPr sz="2118" b="1" u="heavy" spc="-4" dirty="0">
                <a:solidFill>
                  <a:srgbClr val="FF3200"/>
                </a:solidFill>
                <a:uFill>
                  <a:solidFill>
                    <a:srgbClr val="FF3200"/>
                  </a:solidFill>
                </a:uFill>
                <a:latin typeface="Times New Roman"/>
                <a:cs typeface="Times New Roman"/>
              </a:rPr>
              <a:t>Solution</a:t>
            </a:r>
            <a:endParaRPr sz="2118">
              <a:latin typeface="Times New Roman"/>
              <a:cs typeface="Times New Roman"/>
            </a:endParaRPr>
          </a:p>
          <a:p>
            <a:pPr marL="44826">
              <a:spcBef>
                <a:spcPts val="1165"/>
              </a:spcBef>
            </a:pPr>
            <a:r>
              <a:rPr sz="2118" spc="-4" dirty="0">
                <a:solidFill>
                  <a:srgbClr val="0000FF"/>
                </a:solidFill>
                <a:latin typeface="Times New Roman"/>
                <a:cs typeface="Times New Roman"/>
              </a:rPr>
              <a:t>The amount </a:t>
            </a:r>
            <a:r>
              <a:rPr sz="2118" dirty="0">
                <a:solidFill>
                  <a:srgbClr val="0000FF"/>
                </a:solidFill>
                <a:latin typeface="Times New Roman"/>
                <a:cs typeface="Times New Roman"/>
              </a:rPr>
              <a:t>of </a:t>
            </a:r>
            <a:r>
              <a:rPr sz="2118" spc="-4" dirty="0">
                <a:solidFill>
                  <a:srgbClr val="0000FF"/>
                </a:solidFill>
                <a:latin typeface="Times New Roman"/>
                <a:cs typeface="Times New Roman"/>
              </a:rPr>
              <a:t>manpower involved </a:t>
            </a:r>
            <a:r>
              <a:rPr sz="2118" dirty="0">
                <a:solidFill>
                  <a:srgbClr val="0000FF"/>
                </a:solidFill>
                <a:latin typeface="Times New Roman"/>
                <a:cs typeface="Times New Roman"/>
              </a:rPr>
              <a:t>= 8 </a:t>
            </a:r>
            <a:r>
              <a:rPr sz="2118" spc="-4" dirty="0">
                <a:solidFill>
                  <a:srgbClr val="0000FF"/>
                </a:solidFill>
                <a:latin typeface="Times New Roman"/>
                <a:cs typeface="Times New Roman"/>
              </a:rPr>
              <a:t>PY </a:t>
            </a:r>
            <a:r>
              <a:rPr sz="2118" dirty="0">
                <a:solidFill>
                  <a:srgbClr val="0000FF"/>
                </a:solidFill>
                <a:latin typeface="Times New Roman"/>
                <a:cs typeface="Times New Roman"/>
              </a:rPr>
              <a:t>= 96</a:t>
            </a:r>
            <a:r>
              <a:rPr sz="2118" spc="-4" dirty="0">
                <a:solidFill>
                  <a:srgbClr val="0000FF"/>
                </a:solidFill>
                <a:latin typeface="Times New Roman"/>
                <a:cs typeface="Times New Roman"/>
              </a:rPr>
              <a:t> person-months</a:t>
            </a:r>
            <a:endParaRPr sz="2118">
              <a:latin typeface="Times New Roman"/>
              <a:cs typeface="Times New Roman"/>
            </a:endParaRPr>
          </a:p>
          <a:p>
            <a:pPr marL="44826" marR="38102">
              <a:lnSpc>
                <a:spcPts val="2532"/>
              </a:lnSpc>
              <a:spcBef>
                <a:spcPts val="1253"/>
              </a:spcBef>
              <a:tabLst>
                <a:tab pos="493645" algn="l"/>
              </a:tabLst>
            </a:pPr>
            <a:r>
              <a:rPr sz="2118" b="1" dirty="0">
                <a:solidFill>
                  <a:srgbClr val="650065"/>
                </a:solidFill>
                <a:latin typeface="Times New Roman"/>
                <a:cs typeface="Times New Roman"/>
              </a:rPr>
              <a:t>(a)	</a:t>
            </a:r>
            <a:r>
              <a:rPr sz="2118" spc="-4" dirty="0">
                <a:solidFill>
                  <a:srgbClr val="650065"/>
                </a:solidFill>
                <a:latin typeface="Times New Roman"/>
                <a:cs typeface="Times New Roman"/>
              </a:rPr>
              <a:t>Number </a:t>
            </a:r>
            <a:r>
              <a:rPr sz="2118" dirty="0">
                <a:solidFill>
                  <a:srgbClr val="650065"/>
                </a:solidFill>
                <a:latin typeface="Times New Roman"/>
                <a:cs typeface="Times New Roman"/>
              </a:rPr>
              <a:t>of lines of source code </a:t>
            </a:r>
            <a:r>
              <a:rPr sz="2118" spc="-4" dirty="0">
                <a:solidFill>
                  <a:srgbClr val="650065"/>
                </a:solidFill>
                <a:latin typeface="Times New Roman"/>
                <a:cs typeface="Times New Roman"/>
              </a:rPr>
              <a:t>can </a:t>
            </a:r>
            <a:r>
              <a:rPr sz="2118" dirty="0">
                <a:solidFill>
                  <a:srgbClr val="650065"/>
                </a:solidFill>
                <a:latin typeface="Times New Roman"/>
                <a:cs typeface="Times New Roman"/>
              </a:rPr>
              <a:t>be </a:t>
            </a:r>
            <a:r>
              <a:rPr sz="2118" spc="-4" dirty="0">
                <a:solidFill>
                  <a:srgbClr val="650065"/>
                </a:solidFill>
                <a:latin typeface="Times New Roman"/>
                <a:cs typeface="Times New Roman"/>
              </a:rPr>
              <a:t>obtained </a:t>
            </a:r>
            <a:r>
              <a:rPr sz="2118" dirty="0">
                <a:solidFill>
                  <a:srgbClr val="650065"/>
                </a:solidFill>
                <a:latin typeface="Times New Roman"/>
                <a:cs typeface="Times New Roman"/>
              </a:rPr>
              <a:t>by </a:t>
            </a:r>
            <a:r>
              <a:rPr sz="2118" spc="-4" dirty="0">
                <a:solidFill>
                  <a:srgbClr val="650065"/>
                </a:solidFill>
                <a:latin typeface="Times New Roman"/>
                <a:cs typeface="Times New Roman"/>
              </a:rPr>
              <a:t>reversing  equation </a:t>
            </a:r>
            <a:r>
              <a:rPr sz="2118" dirty="0">
                <a:solidFill>
                  <a:srgbClr val="650065"/>
                </a:solidFill>
                <a:latin typeface="Times New Roman"/>
                <a:cs typeface="Times New Roman"/>
              </a:rPr>
              <a:t>to</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give:</a:t>
            </a:r>
            <a:endParaRPr sz="2118">
              <a:latin typeface="Times New Roman"/>
              <a:cs typeface="Times New Roman"/>
            </a:endParaRPr>
          </a:p>
          <a:p>
            <a:pPr marL="1064055">
              <a:lnSpc>
                <a:spcPts val="2488"/>
              </a:lnSpc>
              <a:spcBef>
                <a:spcPts val="1730"/>
              </a:spcBef>
            </a:pPr>
            <a:r>
              <a:rPr sz="2118" dirty="0">
                <a:latin typeface="Times New Roman"/>
                <a:cs typeface="Times New Roman"/>
              </a:rPr>
              <a:t>L =</a:t>
            </a:r>
            <a:r>
              <a:rPr sz="2118" spc="-9" dirty="0">
                <a:latin typeface="Times New Roman"/>
                <a:cs typeface="Times New Roman"/>
              </a:rPr>
              <a:t> </a:t>
            </a:r>
            <a:r>
              <a:rPr sz="2118" spc="-4" dirty="0">
                <a:latin typeface="Times New Roman"/>
                <a:cs typeface="Times New Roman"/>
              </a:rPr>
              <a:t>(E/a)</a:t>
            </a:r>
            <a:r>
              <a:rPr sz="2118" spc="-6" baseline="24305" dirty="0">
                <a:latin typeface="Times New Roman"/>
                <a:cs typeface="Times New Roman"/>
              </a:rPr>
              <a:t>1/b</a:t>
            </a:r>
            <a:endParaRPr sz="2118" baseline="24305">
              <a:latin typeface="Times New Roman"/>
              <a:cs typeface="Times New Roman"/>
            </a:endParaRPr>
          </a:p>
          <a:p>
            <a:pPr marL="112065">
              <a:lnSpc>
                <a:spcPts val="2488"/>
              </a:lnSpc>
            </a:pPr>
            <a:r>
              <a:rPr sz="2118" spc="-4" dirty="0">
                <a:latin typeface="Times New Roman"/>
                <a:cs typeface="Times New Roman"/>
              </a:rPr>
              <a:t>Then</a:t>
            </a:r>
            <a:endParaRPr sz="2118">
              <a:latin typeface="Times New Roman"/>
              <a:cs typeface="Times New Roman"/>
            </a:endParaRPr>
          </a:p>
          <a:p>
            <a:pPr marL="1064055" marR="1956651">
              <a:lnSpc>
                <a:spcPct val="149600"/>
              </a:lnSpc>
              <a:spcBef>
                <a:spcPts val="115"/>
              </a:spcBef>
            </a:pPr>
            <a:r>
              <a:rPr sz="2118" spc="-4" dirty="0">
                <a:latin typeface="Times New Roman"/>
                <a:cs typeface="Times New Roman"/>
              </a:rPr>
              <a:t>L(SEL) </a:t>
            </a:r>
            <a:r>
              <a:rPr sz="2118" dirty="0">
                <a:latin typeface="Times New Roman"/>
                <a:cs typeface="Times New Roman"/>
              </a:rPr>
              <a:t>= </a:t>
            </a:r>
            <a:r>
              <a:rPr sz="2118" spc="-4" dirty="0">
                <a:latin typeface="Times New Roman"/>
                <a:cs typeface="Times New Roman"/>
              </a:rPr>
              <a:t>(96/1.4)</a:t>
            </a:r>
            <a:r>
              <a:rPr sz="2118" spc="-6" baseline="24305" dirty="0">
                <a:latin typeface="Times New Roman"/>
                <a:cs typeface="Times New Roman"/>
              </a:rPr>
              <a:t>1/0.93 </a:t>
            </a:r>
            <a:r>
              <a:rPr sz="2118" dirty="0">
                <a:latin typeface="Times New Roman"/>
                <a:cs typeface="Times New Roman"/>
              </a:rPr>
              <a:t>= 94264 </a:t>
            </a:r>
            <a:r>
              <a:rPr sz="2118" spc="-4" dirty="0">
                <a:latin typeface="Times New Roman"/>
                <a:cs typeface="Times New Roman"/>
              </a:rPr>
              <a:t>LOC  L(SEL) </a:t>
            </a:r>
            <a:r>
              <a:rPr sz="2118" dirty="0">
                <a:latin typeface="Times New Roman"/>
                <a:cs typeface="Times New Roman"/>
              </a:rPr>
              <a:t>= </a:t>
            </a:r>
            <a:r>
              <a:rPr sz="2118" spc="-4" dirty="0">
                <a:latin typeface="Times New Roman"/>
                <a:cs typeface="Times New Roman"/>
              </a:rPr>
              <a:t>(96/5.2)</a:t>
            </a:r>
            <a:r>
              <a:rPr sz="2118" spc="-6" baseline="24305" dirty="0">
                <a:latin typeface="Times New Roman"/>
                <a:cs typeface="Times New Roman"/>
              </a:rPr>
              <a:t>1/0.91 </a:t>
            </a:r>
            <a:r>
              <a:rPr sz="2118" dirty="0">
                <a:latin typeface="Times New Roman"/>
                <a:cs typeface="Times New Roman"/>
              </a:rPr>
              <a:t>= 24632</a:t>
            </a:r>
            <a:r>
              <a:rPr sz="2118" spc="-207" dirty="0">
                <a:latin typeface="Times New Roman"/>
                <a:cs typeface="Times New Roman"/>
              </a:rPr>
              <a:t> </a:t>
            </a:r>
            <a:r>
              <a:rPr sz="2118" spc="-4" dirty="0">
                <a:latin typeface="Times New Roman"/>
                <a:cs typeface="Times New Roman"/>
              </a:rPr>
              <a:t>LOC.</a:t>
            </a:r>
            <a:endParaRPr sz="2118">
              <a:latin typeface="Times New Roman"/>
              <a:cs typeface="Times New Roman"/>
            </a:endParaRPr>
          </a:p>
        </p:txBody>
      </p:sp>
    </p:spTree>
    <p:extLst>
      <p:ext uri="{BB962C8B-B14F-4D97-AF65-F5344CB8AC3E}">
        <p14:creationId xmlns:p14="http://schemas.microsoft.com/office/powerpoint/2010/main" val="3174892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40305"/>
            <a:ext cx="72937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86442" y="1376530"/>
            <a:ext cx="7651376" cy="2873894"/>
          </a:xfrm>
          <a:prstGeom prst="rect">
            <a:avLst/>
          </a:prstGeom>
        </p:spPr>
        <p:txBody>
          <a:bodyPr vert="horz" wrap="square" lIns="0" tIns="11206" rIns="0" bIns="0" rtlCol="0">
            <a:spAutoFit/>
          </a:bodyPr>
          <a:lstStyle/>
          <a:p>
            <a:pPr marL="497007" marR="769885" indent="-497007">
              <a:lnSpc>
                <a:spcPct val="146200"/>
              </a:lnSpc>
              <a:spcBef>
                <a:spcPts val="88"/>
              </a:spcBef>
              <a:buFont typeface="Times New Roman"/>
              <a:buAutoNum type="alphaLcParenBoth" startAt="2"/>
              <a:tabLst>
                <a:tab pos="497007" algn="l"/>
                <a:tab pos="497568" algn="l"/>
              </a:tabLst>
            </a:pPr>
            <a:r>
              <a:rPr sz="2118" spc="-4" dirty="0">
                <a:solidFill>
                  <a:srgbClr val="650065"/>
                </a:solidFill>
                <a:latin typeface="Times New Roman"/>
                <a:cs typeface="Times New Roman"/>
              </a:rPr>
              <a:t>Duration </a:t>
            </a:r>
            <a:r>
              <a:rPr sz="2118" dirty="0">
                <a:solidFill>
                  <a:srgbClr val="650065"/>
                </a:solidFill>
                <a:latin typeface="Times New Roman"/>
                <a:cs typeface="Times New Roman"/>
              </a:rPr>
              <a:t>in </a:t>
            </a:r>
            <a:r>
              <a:rPr sz="2118" spc="-4" dirty="0">
                <a:solidFill>
                  <a:srgbClr val="650065"/>
                </a:solidFill>
                <a:latin typeface="Times New Roman"/>
                <a:cs typeface="Times New Roman"/>
              </a:rPr>
              <a:t>months </a:t>
            </a:r>
            <a:r>
              <a:rPr sz="2118" dirty="0">
                <a:solidFill>
                  <a:srgbClr val="650065"/>
                </a:solidFill>
                <a:latin typeface="Times New Roman"/>
                <a:cs typeface="Times New Roman"/>
              </a:rPr>
              <a:t>can be </a:t>
            </a:r>
            <a:r>
              <a:rPr sz="2118" spc="-9" dirty="0">
                <a:solidFill>
                  <a:srgbClr val="650065"/>
                </a:solidFill>
                <a:latin typeface="Times New Roman"/>
                <a:cs typeface="Times New Roman"/>
              </a:rPr>
              <a:t>calculated </a:t>
            </a:r>
            <a:r>
              <a:rPr sz="2118" dirty="0">
                <a:solidFill>
                  <a:srgbClr val="650065"/>
                </a:solidFill>
                <a:latin typeface="Times New Roman"/>
                <a:cs typeface="Times New Roman"/>
              </a:rPr>
              <a:t>by </a:t>
            </a:r>
            <a:r>
              <a:rPr sz="2118" spc="-4" dirty="0">
                <a:solidFill>
                  <a:srgbClr val="650065"/>
                </a:solidFill>
                <a:latin typeface="Times New Roman"/>
                <a:cs typeface="Times New Roman"/>
              </a:rPr>
              <a:t>means </a:t>
            </a:r>
            <a:r>
              <a:rPr sz="2118" dirty="0">
                <a:solidFill>
                  <a:srgbClr val="650065"/>
                </a:solidFill>
                <a:latin typeface="Times New Roman"/>
                <a:cs typeface="Times New Roman"/>
              </a:rPr>
              <a:t>of </a:t>
            </a:r>
            <a:r>
              <a:rPr sz="2118" spc="-4" dirty="0">
                <a:solidFill>
                  <a:srgbClr val="650065"/>
                </a:solidFill>
                <a:latin typeface="Times New Roman"/>
                <a:cs typeface="Times New Roman"/>
              </a:rPr>
              <a:t>equation </a:t>
            </a:r>
            <a:r>
              <a:rPr sz="2118" spc="-4" dirty="0">
                <a:latin typeface="Times New Roman"/>
                <a:cs typeface="Times New Roman"/>
              </a:rPr>
              <a:t> D(SEL) </a:t>
            </a:r>
            <a:r>
              <a:rPr sz="2118" dirty="0">
                <a:latin typeface="Times New Roman"/>
                <a:cs typeface="Times New Roman"/>
              </a:rPr>
              <a:t>= 4.6 </a:t>
            </a:r>
            <a:r>
              <a:rPr sz="2118" spc="-4" dirty="0">
                <a:latin typeface="Times New Roman"/>
                <a:cs typeface="Times New Roman"/>
              </a:rPr>
              <a:t>(L)</a:t>
            </a:r>
            <a:r>
              <a:rPr sz="2118" spc="-6" baseline="24305" dirty="0">
                <a:latin typeface="Times New Roman"/>
                <a:cs typeface="Times New Roman"/>
              </a:rPr>
              <a:t>0.26</a:t>
            </a:r>
            <a:endParaRPr sz="2118" baseline="24305">
              <a:latin typeface="Times New Roman"/>
              <a:cs typeface="Times New Roman"/>
            </a:endParaRPr>
          </a:p>
          <a:p>
            <a:pPr marL="1052849" marR="2472710" indent="874105">
              <a:lnSpc>
                <a:spcPct val="141700"/>
              </a:lnSpc>
              <a:spcBef>
                <a:spcPts val="199"/>
              </a:spcBef>
            </a:pPr>
            <a:r>
              <a:rPr sz="2118" dirty="0">
                <a:latin typeface="Times New Roman"/>
                <a:cs typeface="Times New Roman"/>
              </a:rPr>
              <a:t>= 4.6 </a:t>
            </a:r>
            <a:r>
              <a:rPr sz="2118" spc="-4" dirty="0">
                <a:latin typeface="Times New Roman"/>
                <a:cs typeface="Times New Roman"/>
              </a:rPr>
              <a:t>(94.264)</a:t>
            </a:r>
            <a:r>
              <a:rPr sz="2118" spc="-6" baseline="24305" dirty="0">
                <a:latin typeface="Times New Roman"/>
                <a:cs typeface="Times New Roman"/>
              </a:rPr>
              <a:t>0.26 </a:t>
            </a:r>
            <a:r>
              <a:rPr sz="2118" dirty="0">
                <a:latin typeface="Times New Roman"/>
                <a:cs typeface="Times New Roman"/>
              </a:rPr>
              <a:t>= 15</a:t>
            </a:r>
            <a:r>
              <a:rPr sz="2118" spc="-49" dirty="0">
                <a:latin typeface="Times New Roman"/>
                <a:cs typeface="Times New Roman"/>
              </a:rPr>
              <a:t> </a:t>
            </a:r>
            <a:r>
              <a:rPr sz="2118" spc="-4" dirty="0">
                <a:latin typeface="Times New Roman"/>
                <a:cs typeface="Times New Roman"/>
              </a:rPr>
              <a:t>months  D(W-F) </a:t>
            </a:r>
            <a:r>
              <a:rPr sz="2118" dirty="0">
                <a:latin typeface="Times New Roman"/>
                <a:cs typeface="Times New Roman"/>
              </a:rPr>
              <a:t>= 4.1</a:t>
            </a:r>
            <a:r>
              <a:rPr sz="2118" spc="-4" dirty="0">
                <a:latin typeface="Times New Roman"/>
                <a:cs typeface="Times New Roman"/>
              </a:rPr>
              <a:t> L</a:t>
            </a:r>
            <a:r>
              <a:rPr sz="2118" spc="-6" baseline="24305" dirty="0">
                <a:latin typeface="Times New Roman"/>
                <a:cs typeface="Times New Roman"/>
              </a:rPr>
              <a:t>0.36</a:t>
            </a:r>
            <a:endParaRPr sz="2118" baseline="24305">
              <a:latin typeface="Times New Roman"/>
              <a:cs typeface="Times New Roman"/>
            </a:endParaRPr>
          </a:p>
          <a:p>
            <a:pPr marL="1994193">
              <a:spcBef>
                <a:spcPts val="1262"/>
              </a:spcBef>
            </a:pPr>
            <a:r>
              <a:rPr sz="2118" dirty="0">
                <a:latin typeface="Times New Roman"/>
                <a:cs typeface="Times New Roman"/>
              </a:rPr>
              <a:t>= </a:t>
            </a:r>
            <a:r>
              <a:rPr sz="2118" spc="-4" dirty="0">
                <a:latin typeface="Times New Roman"/>
                <a:cs typeface="Times New Roman"/>
              </a:rPr>
              <a:t>4.1(24.632)</a:t>
            </a:r>
            <a:r>
              <a:rPr sz="2118" spc="-6" baseline="24305" dirty="0">
                <a:latin typeface="Times New Roman"/>
                <a:cs typeface="Times New Roman"/>
              </a:rPr>
              <a:t>0.36 </a:t>
            </a:r>
            <a:r>
              <a:rPr sz="2118" dirty="0">
                <a:latin typeface="Times New Roman"/>
                <a:cs typeface="Times New Roman"/>
              </a:rPr>
              <a:t>= 13</a:t>
            </a:r>
            <a:r>
              <a:rPr sz="2118" spc="-194" dirty="0">
                <a:latin typeface="Times New Roman"/>
                <a:cs typeface="Times New Roman"/>
              </a:rPr>
              <a:t> </a:t>
            </a:r>
            <a:r>
              <a:rPr sz="2118" spc="-4" dirty="0">
                <a:latin typeface="Times New Roman"/>
                <a:cs typeface="Times New Roman"/>
              </a:rPr>
              <a:t>months</a:t>
            </a:r>
            <a:endParaRPr sz="2118">
              <a:latin typeface="Times New Roman"/>
              <a:cs typeface="Times New Roman"/>
            </a:endParaRPr>
          </a:p>
          <a:p>
            <a:pPr marL="478517" indent="-434811">
              <a:spcBef>
                <a:spcPts val="1081"/>
              </a:spcBef>
              <a:buFont typeface="Times New Roman"/>
              <a:buAutoNum type="alphaLcParenBoth" startAt="3"/>
              <a:tabLst>
                <a:tab pos="478517" algn="l"/>
                <a:tab pos="479077" algn="l"/>
              </a:tabLst>
            </a:pPr>
            <a:r>
              <a:rPr sz="2118" spc="-4" dirty="0">
                <a:solidFill>
                  <a:srgbClr val="323299"/>
                </a:solidFill>
                <a:latin typeface="Times New Roman"/>
                <a:cs typeface="Times New Roman"/>
              </a:rPr>
              <a:t>Productivity </a:t>
            </a:r>
            <a:r>
              <a:rPr sz="2118" dirty="0">
                <a:solidFill>
                  <a:srgbClr val="323299"/>
                </a:solidFill>
                <a:latin typeface="Times New Roman"/>
                <a:cs typeface="Times New Roman"/>
              </a:rPr>
              <a:t>is </a:t>
            </a:r>
            <a:r>
              <a:rPr sz="2118" spc="-4" dirty="0">
                <a:solidFill>
                  <a:srgbClr val="323299"/>
                </a:solidFill>
                <a:latin typeface="Times New Roman"/>
                <a:cs typeface="Times New Roman"/>
              </a:rPr>
              <a:t>the lines </a:t>
            </a:r>
            <a:r>
              <a:rPr sz="2118" dirty="0">
                <a:solidFill>
                  <a:srgbClr val="323299"/>
                </a:solidFill>
                <a:latin typeface="Times New Roman"/>
                <a:cs typeface="Times New Roman"/>
              </a:rPr>
              <a:t>of code produced </a:t>
            </a:r>
            <a:r>
              <a:rPr sz="2118" spc="-9" dirty="0">
                <a:solidFill>
                  <a:srgbClr val="323299"/>
                </a:solidFill>
                <a:latin typeface="Times New Roman"/>
                <a:cs typeface="Times New Roman"/>
              </a:rPr>
              <a:t>per </a:t>
            </a:r>
            <a:r>
              <a:rPr sz="2118" spc="-4" dirty="0">
                <a:solidFill>
                  <a:srgbClr val="323299"/>
                </a:solidFill>
                <a:latin typeface="Times New Roman"/>
                <a:cs typeface="Times New Roman"/>
              </a:rPr>
              <a:t>person/month</a:t>
            </a:r>
            <a:r>
              <a:rPr sz="2118" spc="-40" dirty="0">
                <a:solidFill>
                  <a:srgbClr val="323299"/>
                </a:solidFill>
                <a:latin typeface="Times New Roman"/>
                <a:cs typeface="Times New Roman"/>
              </a:rPr>
              <a:t> </a:t>
            </a:r>
            <a:r>
              <a:rPr sz="2118" spc="-4" dirty="0">
                <a:solidFill>
                  <a:srgbClr val="323299"/>
                </a:solidFill>
                <a:latin typeface="Times New Roman"/>
                <a:cs typeface="Times New Roman"/>
              </a:rPr>
              <a:t>(year)</a:t>
            </a:r>
            <a:endParaRPr sz="2118">
              <a:latin typeface="Times New Roman"/>
              <a:cs typeface="Times New Roman"/>
            </a:endParaRPr>
          </a:p>
        </p:txBody>
      </p:sp>
      <p:sp>
        <p:nvSpPr>
          <p:cNvPr id="5" name="object 5"/>
          <p:cNvSpPr/>
          <p:nvPr/>
        </p:nvSpPr>
        <p:spPr>
          <a:xfrm>
            <a:off x="4520005" y="4807324"/>
            <a:ext cx="715496" cy="0"/>
          </a:xfrm>
          <a:custGeom>
            <a:avLst/>
            <a:gdLst/>
            <a:ahLst/>
            <a:cxnLst/>
            <a:rect l="l" t="t" r="r" b="b"/>
            <a:pathLst>
              <a:path w="810895">
                <a:moveTo>
                  <a:pt x="0" y="0"/>
                </a:moveTo>
                <a:lnTo>
                  <a:pt x="810767" y="0"/>
                </a:lnTo>
              </a:path>
            </a:pathLst>
          </a:custGeom>
          <a:ln w="13045">
            <a:solidFill>
              <a:srgbClr val="000000"/>
            </a:solidFill>
          </a:ln>
        </p:spPr>
        <p:txBody>
          <a:bodyPr wrap="square" lIns="0" tIns="0" rIns="0" bIns="0" rtlCol="0"/>
          <a:lstStyle/>
          <a:p>
            <a:endParaRPr sz="1588"/>
          </a:p>
        </p:txBody>
      </p:sp>
      <p:sp>
        <p:nvSpPr>
          <p:cNvPr id="6" name="object 6"/>
          <p:cNvSpPr txBox="1"/>
          <p:nvPr/>
        </p:nvSpPr>
        <p:spPr>
          <a:xfrm>
            <a:off x="3356834" y="4588600"/>
            <a:ext cx="5285254" cy="346864"/>
          </a:xfrm>
          <a:prstGeom prst="rect">
            <a:avLst/>
          </a:prstGeom>
        </p:spPr>
        <p:txBody>
          <a:bodyPr vert="horz" wrap="square" lIns="0" tIns="14007" rIns="0" bIns="0" rtlCol="0">
            <a:spAutoFit/>
          </a:bodyPr>
          <a:lstStyle/>
          <a:p>
            <a:pPr marL="33619">
              <a:spcBef>
                <a:spcPts val="110"/>
              </a:spcBef>
            </a:pPr>
            <a:r>
              <a:rPr sz="2162" i="1" spc="44" dirty="0">
                <a:latin typeface="Times New Roman"/>
                <a:cs typeface="Times New Roman"/>
              </a:rPr>
              <a:t>P</a:t>
            </a:r>
            <a:r>
              <a:rPr sz="2162" spc="44" dirty="0">
                <a:latin typeface="Times New Roman"/>
                <a:cs typeface="Times New Roman"/>
              </a:rPr>
              <a:t>(</a:t>
            </a:r>
            <a:r>
              <a:rPr sz="2162" i="1" spc="44" dirty="0">
                <a:latin typeface="Times New Roman"/>
                <a:cs typeface="Times New Roman"/>
              </a:rPr>
              <a:t>SEL</a:t>
            </a:r>
            <a:r>
              <a:rPr sz="2162" spc="44" dirty="0">
                <a:latin typeface="Times New Roman"/>
                <a:cs typeface="Times New Roman"/>
              </a:rPr>
              <a:t>)</a:t>
            </a:r>
            <a:r>
              <a:rPr sz="2162" spc="-44" dirty="0">
                <a:latin typeface="Times New Roman"/>
                <a:cs typeface="Times New Roman"/>
              </a:rPr>
              <a:t> </a:t>
            </a:r>
            <a:r>
              <a:rPr sz="2162" spc="9" dirty="0">
                <a:latin typeface="Symbol"/>
                <a:cs typeface="Symbol"/>
              </a:rPr>
              <a:t></a:t>
            </a:r>
            <a:r>
              <a:rPr sz="2162" spc="88" dirty="0">
                <a:latin typeface="Times New Roman"/>
                <a:cs typeface="Times New Roman"/>
              </a:rPr>
              <a:t> </a:t>
            </a:r>
            <a:r>
              <a:rPr sz="3243" spc="6" baseline="35147" dirty="0">
                <a:latin typeface="Times New Roman"/>
                <a:cs typeface="Times New Roman"/>
              </a:rPr>
              <a:t>94264</a:t>
            </a:r>
            <a:r>
              <a:rPr sz="3243" spc="199" baseline="35147" dirty="0">
                <a:latin typeface="Times New Roman"/>
                <a:cs typeface="Times New Roman"/>
              </a:rPr>
              <a:t> </a:t>
            </a:r>
            <a:r>
              <a:rPr sz="2162" spc="9" dirty="0">
                <a:latin typeface="Symbol"/>
                <a:cs typeface="Symbol"/>
              </a:rPr>
              <a:t></a:t>
            </a:r>
            <a:r>
              <a:rPr sz="2162" spc="-269" dirty="0">
                <a:latin typeface="Times New Roman"/>
                <a:cs typeface="Times New Roman"/>
              </a:rPr>
              <a:t> </a:t>
            </a:r>
            <a:r>
              <a:rPr sz="2162" spc="4" dirty="0">
                <a:latin typeface="Times New Roman"/>
                <a:cs typeface="Times New Roman"/>
              </a:rPr>
              <a:t>11783</a:t>
            </a:r>
            <a:r>
              <a:rPr sz="2162" spc="-247" dirty="0">
                <a:latin typeface="Times New Roman"/>
                <a:cs typeface="Times New Roman"/>
              </a:rPr>
              <a:t> </a:t>
            </a:r>
            <a:r>
              <a:rPr sz="2162" i="1" spc="13" dirty="0">
                <a:latin typeface="Times New Roman"/>
                <a:cs typeface="Times New Roman"/>
              </a:rPr>
              <a:t>LOC</a:t>
            </a:r>
            <a:r>
              <a:rPr sz="2162" i="1" spc="-71" dirty="0">
                <a:latin typeface="Times New Roman"/>
                <a:cs typeface="Times New Roman"/>
              </a:rPr>
              <a:t> </a:t>
            </a:r>
            <a:r>
              <a:rPr sz="2162" spc="4" dirty="0">
                <a:latin typeface="Times New Roman"/>
                <a:cs typeface="Times New Roman"/>
              </a:rPr>
              <a:t>/</a:t>
            </a:r>
            <a:r>
              <a:rPr sz="2162" spc="-97" dirty="0">
                <a:latin typeface="Times New Roman"/>
                <a:cs typeface="Times New Roman"/>
              </a:rPr>
              <a:t> </a:t>
            </a:r>
            <a:r>
              <a:rPr sz="2162" i="1" spc="4" dirty="0">
                <a:latin typeface="Times New Roman"/>
                <a:cs typeface="Times New Roman"/>
              </a:rPr>
              <a:t>Person</a:t>
            </a:r>
            <a:r>
              <a:rPr sz="2162" i="1" spc="-141" dirty="0">
                <a:latin typeface="Times New Roman"/>
                <a:cs typeface="Times New Roman"/>
              </a:rPr>
              <a:t> </a:t>
            </a:r>
            <a:r>
              <a:rPr sz="2162" spc="9" dirty="0">
                <a:latin typeface="Symbol"/>
                <a:cs typeface="Symbol"/>
              </a:rPr>
              <a:t></a:t>
            </a:r>
            <a:r>
              <a:rPr sz="2162" spc="-313" dirty="0">
                <a:latin typeface="Times New Roman"/>
                <a:cs typeface="Times New Roman"/>
              </a:rPr>
              <a:t> </a:t>
            </a:r>
            <a:r>
              <a:rPr sz="2162" i="1" spc="4" dirty="0">
                <a:latin typeface="Times New Roman"/>
                <a:cs typeface="Times New Roman"/>
              </a:rPr>
              <a:t>Years</a:t>
            </a:r>
            <a:endParaRPr sz="2162">
              <a:latin typeface="Times New Roman"/>
              <a:cs typeface="Times New Roman"/>
            </a:endParaRPr>
          </a:p>
        </p:txBody>
      </p:sp>
      <p:sp>
        <p:nvSpPr>
          <p:cNvPr id="7" name="object 7"/>
          <p:cNvSpPr/>
          <p:nvPr/>
        </p:nvSpPr>
        <p:spPr>
          <a:xfrm>
            <a:off x="4476974" y="5704241"/>
            <a:ext cx="723899" cy="0"/>
          </a:xfrm>
          <a:custGeom>
            <a:avLst/>
            <a:gdLst/>
            <a:ahLst/>
            <a:cxnLst/>
            <a:rect l="l" t="t" r="r" b="b"/>
            <a:pathLst>
              <a:path w="820420">
                <a:moveTo>
                  <a:pt x="0" y="0"/>
                </a:moveTo>
                <a:lnTo>
                  <a:pt x="819911" y="0"/>
                </a:lnTo>
              </a:path>
            </a:pathLst>
          </a:custGeom>
          <a:ln w="13045">
            <a:solidFill>
              <a:srgbClr val="000000"/>
            </a:solidFill>
          </a:ln>
        </p:spPr>
        <p:txBody>
          <a:bodyPr wrap="square" lIns="0" tIns="0" rIns="0" bIns="0" rtlCol="0"/>
          <a:lstStyle/>
          <a:p>
            <a:endParaRPr sz="1588"/>
          </a:p>
        </p:txBody>
      </p:sp>
      <p:sp>
        <p:nvSpPr>
          <p:cNvPr id="8" name="object 8"/>
          <p:cNvSpPr txBox="1"/>
          <p:nvPr/>
        </p:nvSpPr>
        <p:spPr>
          <a:xfrm>
            <a:off x="4757568" y="5702016"/>
            <a:ext cx="161365" cy="346864"/>
          </a:xfrm>
          <a:prstGeom prst="rect">
            <a:avLst/>
          </a:prstGeom>
        </p:spPr>
        <p:txBody>
          <a:bodyPr vert="horz" wrap="square" lIns="0" tIns="14007" rIns="0" bIns="0" rtlCol="0">
            <a:spAutoFit/>
          </a:bodyPr>
          <a:lstStyle/>
          <a:p>
            <a:pPr marL="11206">
              <a:spcBef>
                <a:spcPts val="110"/>
              </a:spcBef>
            </a:pPr>
            <a:r>
              <a:rPr sz="2162" spc="9" dirty="0">
                <a:latin typeface="Times New Roman"/>
                <a:cs typeface="Times New Roman"/>
              </a:rPr>
              <a:t>8</a:t>
            </a:r>
            <a:endParaRPr sz="2162">
              <a:latin typeface="Times New Roman"/>
              <a:cs typeface="Times New Roman"/>
            </a:endParaRPr>
          </a:p>
        </p:txBody>
      </p:sp>
      <p:sp>
        <p:nvSpPr>
          <p:cNvPr id="9" name="object 9"/>
          <p:cNvSpPr txBox="1"/>
          <p:nvPr/>
        </p:nvSpPr>
        <p:spPr>
          <a:xfrm>
            <a:off x="3087892" y="4805098"/>
            <a:ext cx="5410200" cy="1046158"/>
          </a:xfrm>
          <a:prstGeom prst="rect">
            <a:avLst/>
          </a:prstGeom>
        </p:spPr>
        <p:txBody>
          <a:bodyPr vert="horz" wrap="square" lIns="0" tIns="14007" rIns="0" bIns="0" rtlCol="0">
            <a:spAutoFit/>
          </a:bodyPr>
          <a:lstStyle/>
          <a:p>
            <a:pPr marL="1719633">
              <a:spcBef>
                <a:spcPts val="110"/>
              </a:spcBef>
            </a:pPr>
            <a:r>
              <a:rPr sz="2162" spc="9" dirty="0">
                <a:latin typeface="Times New Roman"/>
                <a:cs typeface="Times New Roman"/>
              </a:rPr>
              <a:t>8</a:t>
            </a:r>
            <a:endParaRPr sz="2162">
              <a:latin typeface="Times New Roman"/>
              <a:cs typeface="Times New Roman"/>
            </a:endParaRPr>
          </a:p>
          <a:p>
            <a:pPr>
              <a:spcBef>
                <a:spcPts val="22"/>
              </a:spcBef>
            </a:pPr>
            <a:endParaRPr sz="2382">
              <a:latin typeface="Times New Roman"/>
              <a:cs typeface="Times New Roman"/>
            </a:endParaRPr>
          </a:p>
          <a:p>
            <a:pPr marL="33619"/>
            <a:r>
              <a:rPr sz="2162" i="1" spc="-18" dirty="0">
                <a:latin typeface="Times New Roman"/>
                <a:cs typeface="Times New Roman"/>
              </a:rPr>
              <a:t>P</a:t>
            </a:r>
            <a:r>
              <a:rPr sz="2162" spc="-18" dirty="0">
                <a:latin typeface="Times New Roman"/>
                <a:cs typeface="Times New Roman"/>
              </a:rPr>
              <a:t>(</a:t>
            </a:r>
            <a:r>
              <a:rPr sz="2162" i="1" spc="-18" dirty="0">
                <a:latin typeface="Times New Roman"/>
                <a:cs typeface="Times New Roman"/>
              </a:rPr>
              <a:t>W</a:t>
            </a:r>
            <a:r>
              <a:rPr sz="2162" i="1" spc="137" dirty="0">
                <a:latin typeface="Times New Roman"/>
                <a:cs typeface="Times New Roman"/>
              </a:rPr>
              <a:t> </a:t>
            </a:r>
            <a:r>
              <a:rPr sz="2162" spc="9" dirty="0">
                <a:latin typeface="Symbol"/>
                <a:cs typeface="Symbol"/>
              </a:rPr>
              <a:t></a:t>
            </a:r>
            <a:r>
              <a:rPr sz="2162" spc="-101" dirty="0">
                <a:latin typeface="Times New Roman"/>
                <a:cs typeface="Times New Roman"/>
              </a:rPr>
              <a:t> </a:t>
            </a:r>
            <a:r>
              <a:rPr sz="2162" i="1" spc="13" dirty="0">
                <a:latin typeface="Times New Roman"/>
                <a:cs typeface="Times New Roman"/>
              </a:rPr>
              <a:t>F</a:t>
            </a:r>
            <a:r>
              <a:rPr sz="2162" i="1" spc="-300" dirty="0">
                <a:latin typeface="Times New Roman"/>
                <a:cs typeface="Times New Roman"/>
              </a:rPr>
              <a:t> </a:t>
            </a:r>
            <a:r>
              <a:rPr sz="2162" spc="4" dirty="0">
                <a:latin typeface="Times New Roman"/>
                <a:cs typeface="Times New Roman"/>
              </a:rPr>
              <a:t>)</a:t>
            </a:r>
            <a:r>
              <a:rPr sz="2162" spc="-40" dirty="0">
                <a:latin typeface="Times New Roman"/>
                <a:cs typeface="Times New Roman"/>
              </a:rPr>
              <a:t> </a:t>
            </a:r>
            <a:r>
              <a:rPr sz="2162" spc="9" dirty="0">
                <a:latin typeface="Symbol"/>
                <a:cs typeface="Symbol"/>
              </a:rPr>
              <a:t></a:t>
            </a:r>
            <a:r>
              <a:rPr sz="2162" spc="154" dirty="0">
                <a:latin typeface="Times New Roman"/>
                <a:cs typeface="Times New Roman"/>
              </a:rPr>
              <a:t> </a:t>
            </a:r>
            <a:r>
              <a:rPr sz="3243" spc="6" baseline="35147" dirty="0">
                <a:latin typeface="Times New Roman"/>
                <a:cs typeface="Times New Roman"/>
              </a:rPr>
              <a:t>24632</a:t>
            </a:r>
            <a:r>
              <a:rPr sz="3243" spc="199" baseline="35147" dirty="0">
                <a:latin typeface="Times New Roman"/>
                <a:cs typeface="Times New Roman"/>
              </a:rPr>
              <a:t> </a:t>
            </a:r>
            <a:r>
              <a:rPr sz="2162" spc="9" dirty="0">
                <a:latin typeface="Symbol"/>
                <a:cs typeface="Symbol"/>
              </a:rPr>
              <a:t></a:t>
            </a:r>
            <a:r>
              <a:rPr sz="2162" spc="-101" dirty="0">
                <a:latin typeface="Times New Roman"/>
                <a:cs typeface="Times New Roman"/>
              </a:rPr>
              <a:t> </a:t>
            </a:r>
            <a:r>
              <a:rPr sz="2162" spc="4" dirty="0">
                <a:latin typeface="Times New Roman"/>
                <a:cs typeface="Times New Roman"/>
              </a:rPr>
              <a:t>3079</a:t>
            </a:r>
            <a:r>
              <a:rPr sz="2162" spc="-185" dirty="0">
                <a:latin typeface="Times New Roman"/>
                <a:cs typeface="Times New Roman"/>
              </a:rPr>
              <a:t> </a:t>
            </a:r>
            <a:r>
              <a:rPr sz="2162" i="1" spc="13" dirty="0">
                <a:latin typeface="Times New Roman"/>
                <a:cs typeface="Times New Roman"/>
              </a:rPr>
              <a:t>LOC</a:t>
            </a:r>
            <a:r>
              <a:rPr sz="2162" i="1" spc="-71" dirty="0">
                <a:latin typeface="Times New Roman"/>
                <a:cs typeface="Times New Roman"/>
              </a:rPr>
              <a:t> </a:t>
            </a:r>
            <a:r>
              <a:rPr sz="2162" spc="4" dirty="0">
                <a:latin typeface="Times New Roman"/>
                <a:cs typeface="Times New Roman"/>
              </a:rPr>
              <a:t>/</a:t>
            </a:r>
            <a:r>
              <a:rPr sz="2162" spc="-93" dirty="0">
                <a:latin typeface="Times New Roman"/>
                <a:cs typeface="Times New Roman"/>
              </a:rPr>
              <a:t> </a:t>
            </a:r>
            <a:r>
              <a:rPr sz="2162" i="1" spc="4" dirty="0">
                <a:latin typeface="Times New Roman"/>
                <a:cs typeface="Times New Roman"/>
              </a:rPr>
              <a:t>Person</a:t>
            </a:r>
            <a:r>
              <a:rPr sz="2162" i="1" spc="-154" dirty="0">
                <a:latin typeface="Times New Roman"/>
                <a:cs typeface="Times New Roman"/>
              </a:rPr>
              <a:t> </a:t>
            </a:r>
            <a:r>
              <a:rPr sz="2162" spc="9" dirty="0">
                <a:latin typeface="Symbol"/>
                <a:cs typeface="Symbol"/>
              </a:rPr>
              <a:t></a:t>
            </a:r>
            <a:r>
              <a:rPr sz="2162" spc="-300" dirty="0">
                <a:latin typeface="Times New Roman"/>
                <a:cs typeface="Times New Roman"/>
              </a:rPr>
              <a:t> </a:t>
            </a:r>
            <a:r>
              <a:rPr sz="2162" i="1" spc="4" dirty="0">
                <a:latin typeface="Times New Roman"/>
                <a:cs typeface="Times New Roman"/>
              </a:rPr>
              <a:t>Years</a:t>
            </a:r>
            <a:endParaRPr sz="2162">
              <a:latin typeface="Times New Roman"/>
              <a:cs typeface="Times New Roman"/>
            </a:endParaRPr>
          </a:p>
        </p:txBody>
      </p:sp>
    </p:spTree>
    <p:extLst>
      <p:ext uri="{BB962C8B-B14F-4D97-AF65-F5344CB8AC3E}">
        <p14:creationId xmlns:p14="http://schemas.microsoft.com/office/powerpoint/2010/main" val="3948429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07872" y="2969111"/>
            <a:ext cx="168088" cy="1210235"/>
          </a:xfrm>
          <a:custGeom>
            <a:avLst/>
            <a:gdLst/>
            <a:ahLst/>
            <a:cxnLst/>
            <a:rect l="l" t="t" r="r" b="b"/>
            <a:pathLst>
              <a:path w="190500" h="1371600">
                <a:moveTo>
                  <a:pt x="190500" y="1181100"/>
                </a:moveTo>
                <a:lnTo>
                  <a:pt x="0" y="1181100"/>
                </a:lnTo>
                <a:lnTo>
                  <a:pt x="76200" y="1332290"/>
                </a:lnTo>
                <a:lnTo>
                  <a:pt x="76200" y="1200912"/>
                </a:lnTo>
                <a:lnTo>
                  <a:pt x="114300" y="1200912"/>
                </a:lnTo>
                <a:lnTo>
                  <a:pt x="114300" y="1334729"/>
                </a:lnTo>
                <a:lnTo>
                  <a:pt x="190500" y="1181100"/>
                </a:lnTo>
                <a:close/>
              </a:path>
              <a:path w="190500" h="1371600">
                <a:moveTo>
                  <a:pt x="114300" y="1181100"/>
                </a:moveTo>
                <a:lnTo>
                  <a:pt x="114300" y="0"/>
                </a:lnTo>
                <a:lnTo>
                  <a:pt x="76200" y="0"/>
                </a:lnTo>
                <a:lnTo>
                  <a:pt x="76200" y="1181100"/>
                </a:lnTo>
                <a:lnTo>
                  <a:pt x="114300" y="1181100"/>
                </a:lnTo>
                <a:close/>
              </a:path>
              <a:path w="190500" h="1371600">
                <a:moveTo>
                  <a:pt x="114300" y="1334729"/>
                </a:moveTo>
                <a:lnTo>
                  <a:pt x="114300" y="1200912"/>
                </a:lnTo>
                <a:lnTo>
                  <a:pt x="76200" y="1200912"/>
                </a:lnTo>
                <a:lnTo>
                  <a:pt x="76200" y="1332290"/>
                </a:lnTo>
                <a:lnTo>
                  <a:pt x="96012" y="1371600"/>
                </a:lnTo>
                <a:lnTo>
                  <a:pt x="114300" y="1334729"/>
                </a:lnTo>
                <a:close/>
              </a:path>
            </a:pathLst>
          </a:custGeom>
          <a:solidFill>
            <a:srgbClr val="FF0000"/>
          </a:solidFill>
        </p:spPr>
        <p:txBody>
          <a:bodyPr wrap="square" lIns="0" tIns="0" rIns="0" bIns="0" rtlCol="0"/>
          <a:lstStyle/>
          <a:p>
            <a:endParaRPr sz="1588"/>
          </a:p>
        </p:txBody>
      </p:sp>
      <p:sp>
        <p:nvSpPr>
          <p:cNvPr id="3" name="object 3"/>
          <p:cNvSpPr/>
          <p:nvPr/>
        </p:nvSpPr>
        <p:spPr>
          <a:xfrm>
            <a:off x="4146176" y="2973145"/>
            <a:ext cx="1544171" cy="1206313"/>
          </a:xfrm>
          <a:custGeom>
            <a:avLst/>
            <a:gdLst/>
            <a:ahLst/>
            <a:cxnLst/>
            <a:rect l="l" t="t" r="r" b="b"/>
            <a:pathLst>
              <a:path w="1750060" h="1367154">
                <a:moveTo>
                  <a:pt x="138216" y="1235145"/>
                </a:moveTo>
                <a:lnTo>
                  <a:pt x="91440" y="1175004"/>
                </a:lnTo>
                <a:lnTo>
                  <a:pt x="0" y="1367028"/>
                </a:lnTo>
                <a:lnTo>
                  <a:pt x="123444" y="1342699"/>
                </a:lnTo>
                <a:lnTo>
                  <a:pt x="123444" y="1246632"/>
                </a:lnTo>
                <a:lnTo>
                  <a:pt x="138216" y="1235145"/>
                </a:lnTo>
                <a:close/>
              </a:path>
              <a:path w="1750060" h="1367154">
                <a:moveTo>
                  <a:pt x="161604" y="1265215"/>
                </a:moveTo>
                <a:lnTo>
                  <a:pt x="138216" y="1235145"/>
                </a:lnTo>
                <a:lnTo>
                  <a:pt x="123444" y="1246632"/>
                </a:lnTo>
                <a:lnTo>
                  <a:pt x="146304" y="1277112"/>
                </a:lnTo>
                <a:lnTo>
                  <a:pt x="161604" y="1265215"/>
                </a:lnTo>
                <a:close/>
              </a:path>
              <a:path w="1750060" h="1367154">
                <a:moveTo>
                  <a:pt x="208788" y="1325880"/>
                </a:moveTo>
                <a:lnTo>
                  <a:pt x="161604" y="1265215"/>
                </a:lnTo>
                <a:lnTo>
                  <a:pt x="146304" y="1277112"/>
                </a:lnTo>
                <a:lnTo>
                  <a:pt x="123444" y="1246632"/>
                </a:lnTo>
                <a:lnTo>
                  <a:pt x="123444" y="1342699"/>
                </a:lnTo>
                <a:lnTo>
                  <a:pt x="208788" y="1325880"/>
                </a:lnTo>
                <a:close/>
              </a:path>
              <a:path w="1750060" h="1367154">
                <a:moveTo>
                  <a:pt x="1749552" y="30480"/>
                </a:moveTo>
                <a:lnTo>
                  <a:pt x="1726692" y="0"/>
                </a:lnTo>
                <a:lnTo>
                  <a:pt x="138216" y="1235145"/>
                </a:lnTo>
                <a:lnTo>
                  <a:pt x="161604" y="1265215"/>
                </a:lnTo>
                <a:lnTo>
                  <a:pt x="1749552" y="30480"/>
                </a:lnTo>
                <a:close/>
              </a:path>
            </a:pathLst>
          </a:custGeom>
          <a:solidFill>
            <a:srgbClr val="FF0000"/>
          </a:solidFill>
        </p:spPr>
        <p:txBody>
          <a:bodyPr wrap="square" lIns="0" tIns="0" rIns="0" bIns="0" rtlCol="0"/>
          <a:lstStyle/>
          <a:p>
            <a:endParaRPr sz="1588"/>
          </a:p>
        </p:txBody>
      </p:sp>
      <p:sp>
        <p:nvSpPr>
          <p:cNvPr id="4" name="object 4"/>
          <p:cNvSpPr/>
          <p:nvPr/>
        </p:nvSpPr>
        <p:spPr>
          <a:xfrm>
            <a:off x="5681831" y="2955664"/>
            <a:ext cx="1490382" cy="1156447"/>
          </a:xfrm>
          <a:custGeom>
            <a:avLst/>
            <a:gdLst/>
            <a:ahLst/>
            <a:cxnLst/>
            <a:rect l="l" t="t" r="r" b="b"/>
            <a:pathLst>
              <a:path w="1689100" h="1310639">
                <a:moveTo>
                  <a:pt x="1549037" y="1179306"/>
                </a:moveTo>
                <a:lnTo>
                  <a:pt x="24384" y="0"/>
                </a:lnTo>
                <a:lnTo>
                  <a:pt x="0" y="30480"/>
                </a:lnTo>
                <a:lnTo>
                  <a:pt x="1525998" y="1209317"/>
                </a:lnTo>
                <a:lnTo>
                  <a:pt x="1549037" y="1179306"/>
                </a:lnTo>
                <a:close/>
              </a:path>
              <a:path w="1689100" h="1310639">
                <a:moveTo>
                  <a:pt x="1565148" y="1286311"/>
                </a:moveTo>
                <a:lnTo>
                  <a:pt x="1565148" y="1191768"/>
                </a:lnTo>
                <a:lnTo>
                  <a:pt x="1540764" y="1220724"/>
                </a:lnTo>
                <a:lnTo>
                  <a:pt x="1525998" y="1209317"/>
                </a:lnTo>
                <a:lnTo>
                  <a:pt x="1479804" y="1269492"/>
                </a:lnTo>
                <a:lnTo>
                  <a:pt x="1565148" y="1286311"/>
                </a:lnTo>
                <a:close/>
              </a:path>
              <a:path w="1689100" h="1310639">
                <a:moveTo>
                  <a:pt x="1565148" y="1191768"/>
                </a:moveTo>
                <a:lnTo>
                  <a:pt x="1549037" y="1179306"/>
                </a:lnTo>
                <a:lnTo>
                  <a:pt x="1525998" y="1209317"/>
                </a:lnTo>
                <a:lnTo>
                  <a:pt x="1540764" y="1220724"/>
                </a:lnTo>
                <a:lnTo>
                  <a:pt x="1565148" y="1191768"/>
                </a:lnTo>
                <a:close/>
              </a:path>
              <a:path w="1689100" h="1310639">
                <a:moveTo>
                  <a:pt x="1688592" y="1310640"/>
                </a:moveTo>
                <a:lnTo>
                  <a:pt x="1595628" y="1118616"/>
                </a:lnTo>
                <a:lnTo>
                  <a:pt x="1549037" y="1179306"/>
                </a:lnTo>
                <a:lnTo>
                  <a:pt x="1565148" y="1191768"/>
                </a:lnTo>
                <a:lnTo>
                  <a:pt x="1565148" y="1286311"/>
                </a:lnTo>
                <a:lnTo>
                  <a:pt x="1688592" y="1310640"/>
                </a:lnTo>
                <a:close/>
              </a:path>
            </a:pathLst>
          </a:custGeom>
          <a:solidFill>
            <a:srgbClr val="FF0000"/>
          </a:solidFill>
        </p:spPr>
        <p:txBody>
          <a:bodyPr wrap="square" lIns="0" tIns="0" rIns="0" bIns="0" rtlCol="0"/>
          <a:lstStyle/>
          <a:p>
            <a:endParaRPr sz="1588"/>
          </a:p>
        </p:txBody>
      </p:sp>
      <p:sp>
        <p:nvSpPr>
          <p:cNvPr id="5" name="object 5"/>
          <p:cNvSpPr txBox="1"/>
          <p:nvPr/>
        </p:nvSpPr>
        <p:spPr>
          <a:xfrm>
            <a:off x="3638774" y="4169483"/>
            <a:ext cx="4710393" cy="2014108"/>
          </a:xfrm>
          <a:prstGeom prst="rect">
            <a:avLst/>
          </a:prstGeom>
        </p:spPr>
        <p:txBody>
          <a:bodyPr vert="horz" wrap="square" lIns="0" tIns="11206" rIns="0" bIns="0" rtlCol="0">
            <a:spAutoFit/>
          </a:bodyPr>
          <a:lstStyle/>
          <a:p>
            <a:pPr marL="261111">
              <a:spcBef>
                <a:spcPts val="88"/>
              </a:spcBef>
              <a:tabLst>
                <a:tab pos="1317882" algn="l"/>
                <a:tab pos="3254361" algn="l"/>
              </a:tabLst>
            </a:pPr>
            <a:r>
              <a:rPr sz="2294" spc="-4" dirty="0">
                <a:solidFill>
                  <a:srgbClr val="650065"/>
                </a:solidFill>
                <a:latin typeface="Times New Roman"/>
                <a:cs typeface="Times New Roman"/>
              </a:rPr>
              <a:t>Basic	</a:t>
            </a:r>
            <a:r>
              <a:rPr sz="3441" spc="-6" baseline="2136" dirty="0">
                <a:solidFill>
                  <a:srgbClr val="653200"/>
                </a:solidFill>
                <a:latin typeface="Times New Roman"/>
                <a:cs typeface="Times New Roman"/>
              </a:rPr>
              <a:t>Intermediate	</a:t>
            </a:r>
            <a:r>
              <a:rPr sz="3441" spc="-6" baseline="2136" dirty="0">
                <a:solidFill>
                  <a:srgbClr val="A50020"/>
                </a:solidFill>
                <a:latin typeface="Times New Roman"/>
                <a:cs typeface="Times New Roman"/>
              </a:rPr>
              <a:t>Detailed</a:t>
            </a:r>
            <a:endParaRPr sz="3441" baseline="2136">
              <a:latin typeface="Times New Roman"/>
              <a:cs typeface="Times New Roman"/>
            </a:endParaRPr>
          </a:p>
          <a:p>
            <a:pPr>
              <a:spcBef>
                <a:spcPts val="26"/>
              </a:spcBef>
            </a:pPr>
            <a:endParaRPr sz="1897">
              <a:latin typeface="Times New Roman"/>
              <a:cs typeface="Times New Roman"/>
            </a:endParaRPr>
          </a:p>
          <a:p>
            <a:pPr marL="1265772"/>
            <a:r>
              <a:rPr sz="2206" spc="-4" dirty="0">
                <a:solidFill>
                  <a:srgbClr val="650065"/>
                </a:solidFill>
                <a:latin typeface="Times New Roman"/>
                <a:cs typeface="Times New Roman"/>
              </a:rPr>
              <a:t>Model proposed</a:t>
            </a:r>
            <a:r>
              <a:rPr sz="2206" spc="9" dirty="0">
                <a:solidFill>
                  <a:srgbClr val="650065"/>
                </a:solidFill>
                <a:latin typeface="Times New Roman"/>
                <a:cs typeface="Times New Roman"/>
              </a:rPr>
              <a:t> </a:t>
            </a:r>
            <a:r>
              <a:rPr sz="2206" spc="-4" dirty="0">
                <a:solidFill>
                  <a:srgbClr val="650065"/>
                </a:solidFill>
                <a:latin typeface="Times New Roman"/>
                <a:cs typeface="Times New Roman"/>
              </a:rPr>
              <a:t>by</a:t>
            </a:r>
            <a:endParaRPr sz="2206">
              <a:latin typeface="Times New Roman"/>
              <a:cs typeface="Times New Roman"/>
            </a:endParaRPr>
          </a:p>
          <a:p>
            <a:pPr marL="1405293" marR="1397448" indent="77885"/>
            <a:r>
              <a:rPr sz="2206" spc="-4" dirty="0">
                <a:solidFill>
                  <a:srgbClr val="653200"/>
                </a:solidFill>
                <a:latin typeface="Times New Roman"/>
                <a:cs typeface="Times New Roman"/>
              </a:rPr>
              <a:t>B. W. </a:t>
            </a:r>
            <a:r>
              <a:rPr sz="2206" dirty="0">
                <a:solidFill>
                  <a:srgbClr val="653200"/>
                </a:solidFill>
                <a:latin typeface="Times New Roman"/>
                <a:cs typeface="Times New Roman"/>
              </a:rPr>
              <a:t>Boehm’s  </a:t>
            </a:r>
            <a:r>
              <a:rPr sz="2206" spc="-4" dirty="0">
                <a:solidFill>
                  <a:srgbClr val="653200"/>
                </a:solidFill>
                <a:latin typeface="Times New Roman"/>
                <a:cs typeface="Times New Roman"/>
              </a:rPr>
              <a:t>through </a:t>
            </a:r>
            <a:r>
              <a:rPr sz="2206" dirty="0">
                <a:solidFill>
                  <a:srgbClr val="653200"/>
                </a:solidFill>
                <a:latin typeface="Times New Roman"/>
                <a:cs typeface="Times New Roman"/>
              </a:rPr>
              <a:t>his</a:t>
            </a:r>
            <a:r>
              <a:rPr sz="2206" spc="-40" dirty="0">
                <a:solidFill>
                  <a:srgbClr val="653200"/>
                </a:solidFill>
                <a:latin typeface="Times New Roman"/>
                <a:cs typeface="Times New Roman"/>
              </a:rPr>
              <a:t> </a:t>
            </a:r>
            <a:r>
              <a:rPr sz="2206" spc="-4" dirty="0">
                <a:solidFill>
                  <a:srgbClr val="653200"/>
                </a:solidFill>
                <a:latin typeface="Times New Roman"/>
                <a:cs typeface="Times New Roman"/>
              </a:rPr>
              <a:t>book</a:t>
            </a:r>
            <a:endParaRPr sz="2206">
              <a:latin typeface="Times New Roman"/>
              <a:cs typeface="Times New Roman"/>
            </a:endParaRPr>
          </a:p>
          <a:p>
            <a:pPr marL="11206"/>
            <a:r>
              <a:rPr sz="2206" spc="-4" dirty="0">
                <a:solidFill>
                  <a:srgbClr val="653200"/>
                </a:solidFill>
                <a:latin typeface="Times New Roman"/>
                <a:cs typeface="Times New Roman"/>
              </a:rPr>
              <a:t>Software </a:t>
            </a:r>
            <a:r>
              <a:rPr sz="2206" dirty="0">
                <a:solidFill>
                  <a:srgbClr val="653200"/>
                </a:solidFill>
                <a:latin typeface="Times New Roman"/>
                <a:cs typeface="Times New Roman"/>
              </a:rPr>
              <a:t>Engineering </a:t>
            </a:r>
            <a:r>
              <a:rPr sz="2206" spc="-4" dirty="0">
                <a:solidFill>
                  <a:srgbClr val="653200"/>
                </a:solidFill>
                <a:latin typeface="Times New Roman"/>
                <a:cs typeface="Times New Roman"/>
              </a:rPr>
              <a:t>Economics in</a:t>
            </a:r>
            <a:r>
              <a:rPr sz="2206" dirty="0">
                <a:solidFill>
                  <a:srgbClr val="653200"/>
                </a:solidFill>
                <a:latin typeface="Times New Roman"/>
                <a:cs typeface="Times New Roman"/>
              </a:rPr>
              <a:t> </a:t>
            </a:r>
            <a:r>
              <a:rPr sz="2206" spc="-4" dirty="0">
                <a:solidFill>
                  <a:srgbClr val="653200"/>
                </a:solidFill>
                <a:latin typeface="Times New Roman"/>
                <a:cs typeface="Times New Roman"/>
              </a:rPr>
              <a:t>1981</a:t>
            </a:r>
            <a:endParaRPr sz="2206">
              <a:latin typeface="Times New Roman"/>
              <a:cs typeface="Times New Roman"/>
            </a:endParaRPr>
          </a:p>
        </p:txBody>
      </p:sp>
      <p:sp>
        <p:nvSpPr>
          <p:cNvPr id="6" name="object 6"/>
          <p:cNvSpPr txBox="1">
            <a:spLocks noGrp="1"/>
          </p:cNvSpPr>
          <p:nvPr>
            <p:ph type="title"/>
          </p:nvPr>
        </p:nvSpPr>
        <p:spPr>
          <a:xfrm>
            <a:off x="1476103" y="566430"/>
            <a:ext cx="673208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8" name="object 8"/>
          <p:cNvSpPr txBox="1"/>
          <p:nvPr/>
        </p:nvSpPr>
        <p:spPr>
          <a:xfrm>
            <a:off x="2319611" y="1511718"/>
            <a:ext cx="5672418" cy="1441179"/>
          </a:xfrm>
          <a:prstGeom prst="rect">
            <a:avLst/>
          </a:prstGeom>
        </p:spPr>
        <p:txBody>
          <a:bodyPr vert="horz" wrap="square" lIns="0" tIns="215153" rIns="0" bIns="0" rtlCol="0">
            <a:spAutoFit/>
          </a:bodyPr>
          <a:lstStyle/>
          <a:p>
            <a:pPr marL="11206">
              <a:spcBef>
                <a:spcPts val="1694"/>
              </a:spcBef>
            </a:pPr>
            <a:r>
              <a:rPr sz="2294" b="1" dirty="0">
                <a:solidFill>
                  <a:srgbClr val="CC0000"/>
                </a:solidFill>
                <a:latin typeface="Arial"/>
                <a:cs typeface="Arial"/>
              </a:rPr>
              <a:t>The </a:t>
            </a:r>
            <a:r>
              <a:rPr sz="2294" b="1" spc="-4" dirty="0">
                <a:solidFill>
                  <a:srgbClr val="CC0000"/>
                </a:solidFill>
                <a:latin typeface="Arial"/>
                <a:cs typeface="Arial"/>
              </a:rPr>
              <a:t>Constructive </a:t>
            </a:r>
            <a:r>
              <a:rPr sz="2294" b="1" dirty="0">
                <a:solidFill>
                  <a:srgbClr val="CC0000"/>
                </a:solidFill>
                <a:latin typeface="Arial"/>
                <a:cs typeface="Arial"/>
              </a:rPr>
              <a:t>Cost </a:t>
            </a:r>
            <a:r>
              <a:rPr sz="2294" b="1" spc="-4" dirty="0">
                <a:solidFill>
                  <a:srgbClr val="CC0000"/>
                </a:solidFill>
                <a:latin typeface="Arial"/>
                <a:cs typeface="Arial"/>
              </a:rPr>
              <a:t>Model</a:t>
            </a:r>
            <a:r>
              <a:rPr sz="2294" b="1" spc="-26" dirty="0">
                <a:solidFill>
                  <a:srgbClr val="CC0000"/>
                </a:solidFill>
                <a:latin typeface="Arial"/>
                <a:cs typeface="Arial"/>
              </a:rPr>
              <a:t> </a:t>
            </a:r>
            <a:r>
              <a:rPr sz="2294" b="1" spc="-4" dirty="0">
                <a:solidFill>
                  <a:srgbClr val="CC0000"/>
                </a:solidFill>
                <a:latin typeface="Arial"/>
                <a:cs typeface="Arial"/>
              </a:rPr>
              <a:t>(COCOMO)</a:t>
            </a:r>
            <a:endParaRPr sz="2294">
              <a:latin typeface="Arial"/>
              <a:cs typeface="Arial"/>
            </a:endParaRPr>
          </a:p>
          <a:p>
            <a:pPr marL="2590378" marR="1057892" indent="-655019">
              <a:lnSpc>
                <a:spcPct val="109600"/>
              </a:lnSpc>
              <a:spcBef>
                <a:spcPts val="1235"/>
              </a:spcBef>
            </a:pPr>
            <a:r>
              <a:rPr sz="2118" spc="-4" dirty="0">
                <a:latin typeface="Times New Roman"/>
                <a:cs typeface="Times New Roman"/>
              </a:rPr>
              <a:t>Constructive Cost</a:t>
            </a:r>
            <a:r>
              <a:rPr sz="2118" spc="-44" dirty="0">
                <a:latin typeface="Times New Roman"/>
                <a:cs typeface="Times New Roman"/>
              </a:rPr>
              <a:t> </a:t>
            </a:r>
            <a:r>
              <a:rPr sz="2118" spc="-4" dirty="0">
                <a:latin typeface="Times New Roman"/>
                <a:cs typeface="Times New Roman"/>
              </a:rPr>
              <a:t>model  (COCOMO)</a:t>
            </a:r>
            <a:endParaRPr sz="2118">
              <a:latin typeface="Times New Roman"/>
              <a:cs typeface="Times New Roman"/>
            </a:endParaRPr>
          </a:p>
        </p:txBody>
      </p:sp>
    </p:spTree>
    <p:extLst>
      <p:ext uri="{BB962C8B-B14F-4D97-AF65-F5344CB8AC3E}">
        <p14:creationId xmlns:p14="http://schemas.microsoft.com/office/powerpoint/2010/main" val="105030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406114"/>
            <a:ext cx="7390279" cy="989649"/>
          </a:xfrm>
          <a:prstGeom prst="rect">
            <a:avLst/>
          </a:prstGeom>
        </p:spPr>
        <p:txBody>
          <a:bodyPr vert="horz" wrap="square" lIns="0" tIns="11766" rIns="0" bIns="0" rtlCol="0">
            <a:spAutoFit/>
          </a:bodyPr>
          <a:lstStyle/>
          <a:p>
            <a:pPr marL="11206" marR="4483" algn="just">
              <a:lnSpc>
                <a:spcPct val="99800"/>
              </a:lnSpc>
              <a:spcBef>
                <a:spcPts val="93"/>
              </a:spcBef>
            </a:pPr>
            <a:r>
              <a:rPr sz="2118" spc="-4" dirty="0">
                <a:solidFill>
                  <a:srgbClr val="650065"/>
                </a:solidFill>
                <a:latin typeface="Times New Roman"/>
                <a:cs typeface="Times New Roman"/>
              </a:rPr>
              <a:t>Software planning begins before technical work starts, continues </a:t>
            </a:r>
            <a:r>
              <a:rPr sz="2118" dirty="0">
                <a:solidFill>
                  <a:srgbClr val="650065"/>
                </a:solidFill>
                <a:latin typeface="Times New Roman"/>
                <a:cs typeface="Times New Roman"/>
              </a:rPr>
              <a:t>as  the </a:t>
            </a:r>
            <a:r>
              <a:rPr sz="2118" spc="-4" dirty="0">
                <a:solidFill>
                  <a:srgbClr val="650065"/>
                </a:solidFill>
                <a:latin typeface="Times New Roman"/>
                <a:cs typeface="Times New Roman"/>
              </a:rPr>
              <a:t>software evolves from </a:t>
            </a:r>
            <a:r>
              <a:rPr sz="2118" dirty="0">
                <a:solidFill>
                  <a:srgbClr val="650065"/>
                </a:solidFill>
                <a:latin typeface="Times New Roman"/>
                <a:cs typeface="Times New Roman"/>
              </a:rPr>
              <a:t>concept </a:t>
            </a:r>
            <a:r>
              <a:rPr sz="2118" spc="-4" dirty="0">
                <a:solidFill>
                  <a:srgbClr val="650065"/>
                </a:solidFill>
                <a:latin typeface="Times New Roman"/>
                <a:cs typeface="Times New Roman"/>
              </a:rPr>
              <a:t>to reality, and culminates </a:t>
            </a:r>
            <a:r>
              <a:rPr sz="2118" dirty="0">
                <a:solidFill>
                  <a:srgbClr val="650065"/>
                </a:solidFill>
                <a:latin typeface="Times New Roman"/>
                <a:cs typeface="Times New Roman"/>
              </a:rPr>
              <a:t>only  </a:t>
            </a:r>
            <a:r>
              <a:rPr sz="2118" spc="-4" dirty="0">
                <a:solidFill>
                  <a:srgbClr val="650065"/>
                </a:solidFill>
                <a:latin typeface="Times New Roman"/>
                <a:cs typeface="Times New Roman"/>
              </a:rPr>
              <a:t>when </a:t>
            </a:r>
            <a:r>
              <a:rPr sz="2118" dirty="0">
                <a:solidFill>
                  <a:srgbClr val="650065"/>
                </a:solidFill>
                <a:latin typeface="Times New Roman"/>
                <a:cs typeface="Times New Roman"/>
              </a:rPr>
              <a:t>the </a:t>
            </a:r>
            <a:r>
              <a:rPr sz="2118" spc="-4" dirty="0">
                <a:solidFill>
                  <a:srgbClr val="650065"/>
                </a:solidFill>
                <a:latin typeface="Times New Roman"/>
                <a:cs typeface="Times New Roman"/>
              </a:rPr>
              <a:t>software </a:t>
            </a:r>
            <a:r>
              <a:rPr sz="2118" dirty="0">
                <a:solidFill>
                  <a:srgbClr val="650065"/>
                </a:solidFill>
                <a:latin typeface="Times New Roman"/>
                <a:cs typeface="Times New Roman"/>
              </a:rPr>
              <a:t>is</a:t>
            </a:r>
            <a:r>
              <a:rPr sz="2118" spc="-4" dirty="0">
                <a:solidFill>
                  <a:srgbClr val="650065"/>
                </a:solidFill>
                <a:latin typeface="Times New Roman"/>
                <a:cs typeface="Times New Roman"/>
              </a:rPr>
              <a:t> retired.</a:t>
            </a:r>
            <a:endParaRPr sz="2118">
              <a:latin typeface="Times New Roman"/>
              <a:cs typeface="Times New Roman"/>
            </a:endParaRPr>
          </a:p>
        </p:txBody>
      </p:sp>
      <p:sp>
        <p:nvSpPr>
          <p:cNvPr id="3" name="object 3"/>
          <p:cNvSpPr txBox="1">
            <a:spLocks noGrp="1"/>
          </p:cNvSpPr>
          <p:nvPr>
            <p:ph type="title"/>
          </p:nvPr>
        </p:nvSpPr>
        <p:spPr>
          <a:xfrm>
            <a:off x="1449977" y="468267"/>
            <a:ext cx="675821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31915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4955689" y="2487706"/>
            <a:ext cx="1613647" cy="444172"/>
          </a:xfrm>
          <a:prstGeom prst="rect">
            <a:avLst/>
          </a:prstGeom>
          <a:solidFill>
            <a:srgbClr val="00FF00"/>
          </a:solidFill>
          <a:ln w="38099">
            <a:solidFill>
              <a:srgbClr val="000000"/>
            </a:solidFill>
          </a:ln>
        </p:spPr>
        <p:txBody>
          <a:bodyPr vert="horz" wrap="square" lIns="0" tIns="170890" rIns="0" bIns="0" rtlCol="0">
            <a:spAutoFit/>
          </a:bodyPr>
          <a:lstStyle/>
          <a:p>
            <a:pPr marL="46507">
              <a:spcBef>
                <a:spcPts val="1346"/>
              </a:spcBef>
            </a:pPr>
            <a:r>
              <a:rPr sz="1765" dirty="0">
                <a:latin typeface="Arial"/>
                <a:cs typeface="Arial"/>
              </a:rPr>
              <a:t>Size</a:t>
            </a:r>
            <a:r>
              <a:rPr sz="1765" spc="-40" dirty="0">
                <a:latin typeface="Arial"/>
                <a:cs typeface="Arial"/>
              </a:rPr>
              <a:t> </a:t>
            </a:r>
            <a:r>
              <a:rPr sz="1765" spc="-4" dirty="0">
                <a:latin typeface="Arial"/>
                <a:cs typeface="Arial"/>
              </a:rPr>
              <a:t>estimation</a:t>
            </a:r>
            <a:endParaRPr sz="1765" dirty="0">
              <a:latin typeface="Arial"/>
              <a:cs typeface="Arial"/>
            </a:endParaRPr>
          </a:p>
        </p:txBody>
      </p:sp>
      <p:sp>
        <p:nvSpPr>
          <p:cNvPr id="6" name="object 6"/>
          <p:cNvSpPr txBox="1"/>
          <p:nvPr/>
        </p:nvSpPr>
        <p:spPr>
          <a:xfrm>
            <a:off x="3339353" y="3391348"/>
            <a:ext cx="1613647" cy="444172"/>
          </a:xfrm>
          <a:prstGeom prst="rect">
            <a:avLst/>
          </a:prstGeom>
          <a:solidFill>
            <a:srgbClr val="00FF00"/>
          </a:solidFill>
          <a:ln w="38099">
            <a:solidFill>
              <a:srgbClr val="000000"/>
            </a:solidFill>
          </a:ln>
        </p:spPr>
        <p:txBody>
          <a:bodyPr vert="horz" wrap="square" lIns="0" tIns="170890" rIns="0" bIns="0" rtlCol="0">
            <a:spAutoFit/>
          </a:bodyPr>
          <a:lstStyle/>
          <a:p>
            <a:pPr marL="34740">
              <a:spcBef>
                <a:spcPts val="1346"/>
              </a:spcBef>
            </a:pPr>
            <a:r>
              <a:rPr sz="1765" dirty="0">
                <a:latin typeface="Arial"/>
                <a:cs typeface="Arial"/>
              </a:rPr>
              <a:t>Cost</a:t>
            </a:r>
            <a:r>
              <a:rPr sz="1765" spc="-62" dirty="0">
                <a:latin typeface="Arial"/>
                <a:cs typeface="Arial"/>
              </a:rPr>
              <a:t> </a:t>
            </a:r>
            <a:r>
              <a:rPr sz="1765" spc="-4" dirty="0">
                <a:latin typeface="Arial"/>
                <a:cs typeface="Arial"/>
              </a:rPr>
              <a:t>estimation</a:t>
            </a:r>
            <a:endParaRPr sz="1765">
              <a:latin typeface="Arial"/>
              <a:cs typeface="Arial"/>
            </a:endParaRPr>
          </a:p>
        </p:txBody>
      </p:sp>
      <p:sp>
        <p:nvSpPr>
          <p:cNvPr id="7" name="object 7"/>
          <p:cNvSpPr/>
          <p:nvPr/>
        </p:nvSpPr>
        <p:spPr>
          <a:xfrm>
            <a:off x="6569337" y="3394038"/>
            <a:ext cx="1882588" cy="543485"/>
          </a:xfrm>
          <a:custGeom>
            <a:avLst/>
            <a:gdLst/>
            <a:ahLst/>
            <a:cxnLst/>
            <a:rect l="l" t="t" r="r" b="b"/>
            <a:pathLst>
              <a:path w="2133600" h="615950">
                <a:moveTo>
                  <a:pt x="0" y="0"/>
                </a:moveTo>
                <a:lnTo>
                  <a:pt x="0" y="615696"/>
                </a:lnTo>
                <a:lnTo>
                  <a:pt x="2133600" y="615696"/>
                </a:lnTo>
                <a:lnTo>
                  <a:pt x="2133600" y="0"/>
                </a:lnTo>
                <a:lnTo>
                  <a:pt x="0" y="0"/>
                </a:lnTo>
                <a:close/>
              </a:path>
            </a:pathLst>
          </a:custGeom>
          <a:solidFill>
            <a:srgbClr val="00FF00"/>
          </a:solidFill>
        </p:spPr>
        <p:txBody>
          <a:bodyPr wrap="square" lIns="0" tIns="0" rIns="0" bIns="0" rtlCol="0"/>
          <a:lstStyle/>
          <a:p>
            <a:endParaRPr sz="1588"/>
          </a:p>
        </p:txBody>
      </p:sp>
      <p:sp>
        <p:nvSpPr>
          <p:cNvPr id="8" name="object 8"/>
          <p:cNvSpPr txBox="1"/>
          <p:nvPr/>
        </p:nvSpPr>
        <p:spPr>
          <a:xfrm>
            <a:off x="6569336" y="3394038"/>
            <a:ext cx="1882588" cy="444172"/>
          </a:xfrm>
          <a:prstGeom prst="rect">
            <a:avLst/>
          </a:prstGeom>
          <a:ln w="38099">
            <a:solidFill>
              <a:srgbClr val="000000"/>
            </a:solidFill>
          </a:ln>
        </p:spPr>
        <p:txBody>
          <a:bodyPr vert="horz" wrap="square" lIns="0" tIns="170890" rIns="0" bIns="0" rtlCol="0">
            <a:spAutoFit/>
          </a:bodyPr>
          <a:lstStyle/>
          <a:p>
            <a:pPr marL="38662">
              <a:spcBef>
                <a:spcPts val="1346"/>
              </a:spcBef>
            </a:pPr>
            <a:r>
              <a:rPr sz="1765" spc="-4" dirty="0">
                <a:latin typeface="Arial"/>
                <a:cs typeface="Arial"/>
              </a:rPr>
              <a:t>Development</a:t>
            </a:r>
            <a:r>
              <a:rPr sz="1765" spc="-49" dirty="0">
                <a:latin typeface="Arial"/>
                <a:cs typeface="Arial"/>
              </a:rPr>
              <a:t> </a:t>
            </a:r>
            <a:r>
              <a:rPr sz="1765" spc="-4" dirty="0">
                <a:latin typeface="Arial"/>
                <a:cs typeface="Arial"/>
              </a:rPr>
              <a:t>time</a:t>
            </a:r>
            <a:endParaRPr sz="1765">
              <a:latin typeface="Arial"/>
              <a:cs typeface="Arial"/>
            </a:endParaRPr>
          </a:p>
        </p:txBody>
      </p:sp>
      <p:sp>
        <p:nvSpPr>
          <p:cNvPr id="9" name="object 9"/>
          <p:cNvSpPr txBox="1"/>
          <p:nvPr/>
        </p:nvSpPr>
        <p:spPr>
          <a:xfrm>
            <a:off x="4955689" y="4327264"/>
            <a:ext cx="1613647" cy="505417"/>
          </a:xfrm>
          <a:prstGeom prst="rect">
            <a:avLst/>
          </a:prstGeom>
          <a:solidFill>
            <a:srgbClr val="00FF00"/>
          </a:solidFill>
          <a:ln w="38099">
            <a:solidFill>
              <a:srgbClr val="000000"/>
            </a:solidFill>
          </a:ln>
        </p:spPr>
        <p:txBody>
          <a:bodyPr vert="horz" wrap="square" lIns="0" tIns="17929" rIns="0" bIns="0" rtlCol="0">
            <a:spAutoFit/>
          </a:bodyPr>
          <a:lstStyle/>
          <a:p>
            <a:pPr marL="152968" marR="145684" indent="116547">
              <a:lnSpc>
                <a:spcPts val="1915"/>
              </a:lnSpc>
              <a:spcBef>
                <a:spcPts val="141"/>
              </a:spcBef>
            </a:pPr>
            <a:r>
              <a:rPr sz="1765" spc="-4" dirty="0">
                <a:latin typeface="Arial"/>
                <a:cs typeface="Arial"/>
              </a:rPr>
              <a:t>Resources  </a:t>
            </a:r>
            <a:r>
              <a:rPr sz="1765" dirty="0">
                <a:latin typeface="Arial"/>
                <a:cs typeface="Arial"/>
              </a:rPr>
              <a:t>re</a:t>
            </a:r>
            <a:r>
              <a:rPr sz="1765" spc="-13" dirty="0">
                <a:latin typeface="Arial"/>
                <a:cs typeface="Arial"/>
              </a:rPr>
              <a:t>q</a:t>
            </a:r>
            <a:r>
              <a:rPr sz="1765" dirty="0">
                <a:latin typeface="Arial"/>
                <a:cs typeface="Arial"/>
              </a:rPr>
              <a:t>u</a:t>
            </a:r>
            <a:r>
              <a:rPr sz="1765" spc="-4" dirty="0">
                <a:latin typeface="Arial"/>
                <a:cs typeface="Arial"/>
              </a:rPr>
              <a:t>i</a:t>
            </a:r>
            <a:r>
              <a:rPr sz="1765" dirty="0">
                <a:latin typeface="Arial"/>
                <a:cs typeface="Arial"/>
              </a:rPr>
              <a:t>r</a:t>
            </a:r>
            <a:r>
              <a:rPr sz="1765" spc="-13" dirty="0">
                <a:latin typeface="Arial"/>
                <a:cs typeface="Arial"/>
              </a:rPr>
              <a:t>e</a:t>
            </a:r>
            <a:r>
              <a:rPr sz="1765" spc="-4" dirty="0">
                <a:latin typeface="Arial"/>
                <a:cs typeface="Arial"/>
              </a:rPr>
              <a:t>m</a:t>
            </a:r>
            <a:r>
              <a:rPr sz="1765" dirty="0">
                <a:latin typeface="Arial"/>
                <a:cs typeface="Arial"/>
              </a:rPr>
              <a:t>en</a:t>
            </a:r>
            <a:r>
              <a:rPr sz="1765" spc="-18" dirty="0">
                <a:latin typeface="Arial"/>
                <a:cs typeface="Arial"/>
              </a:rPr>
              <a:t>t</a:t>
            </a:r>
            <a:r>
              <a:rPr sz="1765" dirty="0">
                <a:latin typeface="Arial"/>
                <a:cs typeface="Arial"/>
              </a:rPr>
              <a:t>s</a:t>
            </a:r>
            <a:endParaRPr sz="1765">
              <a:latin typeface="Arial"/>
              <a:cs typeface="Arial"/>
            </a:endParaRPr>
          </a:p>
        </p:txBody>
      </p:sp>
      <p:sp>
        <p:nvSpPr>
          <p:cNvPr id="10" name="object 10"/>
          <p:cNvSpPr txBox="1"/>
          <p:nvPr/>
        </p:nvSpPr>
        <p:spPr>
          <a:xfrm>
            <a:off x="6569336" y="5397649"/>
            <a:ext cx="1613647" cy="505983"/>
          </a:xfrm>
          <a:prstGeom prst="rect">
            <a:avLst/>
          </a:prstGeom>
          <a:solidFill>
            <a:srgbClr val="00FF00"/>
          </a:solidFill>
          <a:ln w="38099">
            <a:solidFill>
              <a:srgbClr val="000000"/>
            </a:solidFill>
          </a:ln>
        </p:spPr>
        <p:txBody>
          <a:bodyPr vert="horz" wrap="square" lIns="0" tIns="18490" rIns="0" bIns="0" rtlCol="0">
            <a:spAutoFit/>
          </a:bodyPr>
          <a:lstStyle/>
          <a:p>
            <a:pPr marL="270076" marR="263352" indent="186587">
              <a:lnSpc>
                <a:spcPts val="1906"/>
              </a:lnSpc>
              <a:spcBef>
                <a:spcPts val="146"/>
              </a:spcBef>
            </a:pPr>
            <a:r>
              <a:rPr sz="1765" dirty="0">
                <a:latin typeface="Arial"/>
                <a:cs typeface="Arial"/>
              </a:rPr>
              <a:t>Project  </a:t>
            </a:r>
            <a:r>
              <a:rPr sz="1765" spc="4" dirty="0">
                <a:latin typeface="Arial"/>
                <a:cs typeface="Arial"/>
              </a:rPr>
              <a:t>s</a:t>
            </a:r>
            <a:r>
              <a:rPr sz="1765" spc="-9" dirty="0">
                <a:latin typeface="Arial"/>
                <a:cs typeface="Arial"/>
              </a:rPr>
              <a:t>c</a:t>
            </a:r>
            <a:r>
              <a:rPr sz="1765" dirty="0">
                <a:latin typeface="Arial"/>
                <a:cs typeface="Arial"/>
              </a:rPr>
              <a:t>he</a:t>
            </a:r>
            <a:r>
              <a:rPr sz="1765" spc="-13" dirty="0">
                <a:latin typeface="Arial"/>
                <a:cs typeface="Arial"/>
              </a:rPr>
              <a:t>d</a:t>
            </a:r>
            <a:r>
              <a:rPr sz="1765" dirty="0">
                <a:latin typeface="Arial"/>
                <a:cs typeface="Arial"/>
              </a:rPr>
              <a:t>u</a:t>
            </a:r>
            <a:r>
              <a:rPr sz="1765" spc="-4" dirty="0">
                <a:latin typeface="Arial"/>
                <a:cs typeface="Arial"/>
              </a:rPr>
              <a:t>li</a:t>
            </a:r>
            <a:r>
              <a:rPr sz="1765" dirty="0">
                <a:latin typeface="Arial"/>
                <a:cs typeface="Arial"/>
              </a:rPr>
              <a:t>ng</a:t>
            </a:r>
            <a:endParaRPr sz="1765">
              <a:latin typeface="Arial"/>
              <a:cs typeface="Arial"/>
            </a:endParaRPr>
          </a:p>
        </p:txBody>
      </p:sp>
      <p:sp>
        <p:nvSpPr>
          <p:cNvPr id="11" name="object 11"/>
          <p:cNvSpPr/>
          <p:nvPr/>
        </p:nvSpPr>
        <p:spPr>
          <a:xfrm>
            <a:off x="5827059" y="3041725"/>
            <a:ext cx="1347507" cy="342900"/>
          </a:xfrm>
          <a:custGeom>
            <a:avLst/>
            <a:gdLst/>
            <a:ahLst/>
            <a:cxnLst/>
            <a:rect l="l" t="t" r="r" b="b"/>
            <a:pathLst>
              <a:path w="1527175" h="388620">
                <a:moveTo>
                  <a:pt x="1415251" y="309851"/>
                </a:moveTo>
                <a:lnTo>
                  <a:pt x="1404741" y="289684"/>
                </a:lnTo>
                <a:lnTo>
                  <a:pt x="7620" y="0"/>
                </a:lnTo>
                <a:lnTo>
                  <a:pt x="0" y="36576"/>
                </a:lnTo>
                <a:lnTo>
                  <a:pt x="1397118" y="326259"/>
                </a:lnTo>
                <a:lnTo>
                  <a:pt x="1414876" y="311652"/>
                </a:lnTo>
                <a:lnTo>
                  <a:pt x="1415251" y="309851"/>
                </a:lnTo>
                <a:close/>
              </a:path>
              <a:path w="1527175" h="388620">
                <a:moveTo>
                  <a:pt x="1415796" y="363423"/>
                </a:moveTo>
                <a:lnTo>
                  <a:pt x="1415796" y="310896"/>
                </a:lnTo>
                <a:lnTo>
                  <a:pt x="1414876" y="311652"/>
                </a:lnTo>
                <a:lnTo>
                  <a:pt x="1411224" y="329184"/>
                </a:lnTo>
                <a:lnTo>
                  <a:pt x="1397118" y="326259"/>
                </a:lnTo>
                <a:lnTo>
                  <a:pt x="1321308" y="388620"/>
                </a:lnTo>
                <a:lnTo>
                  <a:pt x="1415796" y="363423"/>
                </a:lnTo>
                <a:close/>
              </a:path>
              <a:path w="1527175" h="388620">
                <a:moveTo>
                  <a:pt x="1527048" y="333756"/>
                </a:moveTo>
                <a:lnTo>
                  <a:pt x="1359408" y="202692"/>
                </a:lnTo>
                <a:lnTo>
                  <a:pt x="1404741" y="289684"/>
                </a:lnTo>
                <a:lnTo>
                  <a:pt x="1418844" y="292608"/>
                </a:lnTo>
                <a:lnTo>
                  <a:pt x="1418844" y="362610"/>
                </a:lnTo>
                <a:lnTo>
                  <a:pt x="1527048" y="333756"/>
                </a:lnTo>
                <a:close/>
              </a:path>
              <a:path w="1527175" h="388620">
                <a:moveTo>
                  <a:pt x="1414876" y="311652"/>
                </a:moveTo>
                <a:lnTo>
                  <a:pt x="1397118" y="326259"/>
                </a:lnTo>
                <a:lnTo>
                  <a:pt x="1411224" y="329184"/>
                </a:lnTo>
                <a:lnTo>
                  <a:pt x="1414876" y="311652"/>
                </a:lnTo>
                <a:close/>
              </a:path>
              <a:path w="1527175" h="388620">
                <a:moveTo>
                  <a:pt x="1418844" y="292608"/>
                </a:moveTo>
                <a:lnTo>
                  <a:pt x="1404741" y="289684"/>
                </a:lnTo>
                <a:lnTo>
                  <a:pt x="1415251" y="309851"/>
                </a:lnTo>
                <a:lnTo>
                  <a:pt x="1418844" y="292608"/>
                </a:lnTo>
                <a:close/>
              </a:path>
              <a:path w="1527175" h="388620">
                <a:moveTo>
                  <a:pt x="1418844" y="362610"/>
                </a:moveTo>
                <a:lnTo>
                  <a:pt x="1418844" y="292608"/>
                </a:lnTo>
                <a:lnTo>
                  <a:pt x="1415251" y="309851"/>
                </a:lnTo>
                <a:lnTo>
                  <a:pt x="1415796" y="310896"/>
                </a:lnTo>
                <a:lnTo>
                  <a:pt x="1415796" y="363423"/>
                </a:lnTo>
                <a:lnTo>
                  <a:pt x="1418844" y="362610"/>
                </a:lnTo>
                <a:close/>
              </a:path>
            </a:pathLst>
          </a:custGeom>
          <a:solidFill>
            <a:srgbClr val="000000"/>
          </a:solidFill>
        </p:spPr>
        <p:txBody>
          <a:bodyPr wrap="square" lIns="0" tIns="0" rIns="0" bIns="0" rtlCol="0"/>
          <a:lstStyle/>
          <a:p>
            <a:endParaRPr sz="1588"/>
          </a:p>
        </p:txBody>
      </p:sp>
      <p:sp>
        <p:nvSpPr>
          <p:cNvPr id="12" name="object 12"/>
          <p:cNvSpPr/>
          <p:nvPr/>
        </p:nvSpPr>
        <p:spPr>
          <a:xfrm>
            <a:off x="4350572" y="3041725"/>
            <a:ext cx="1281953" cy="341779"/>
          </a:xfrm>
          <a:custGeom>
            <a:avLst/>
            <a:gdLst/>
            <a:ahLst/>
            <a:cxnLst/>
            <a:rect l="l" t="t" r="r" b="b"/>
            <a:pathLst>
              <a:path w="1452879" h="387350">
                <a:moveTo>
                  <a:pt x="166116" y="201168"/>
                </a:moveTo>
                <a:lnTo>
                  <a:pt x="0" y="333756"/>
                </a:lnTo>
                <a:lnTo>
                  <a:pt x="108204" y="361602"/>
                </a:lnTo>
                <a:lnTo>
                  <a:pt x="108204" y="291084"/>
                </a:lnTo>
                <a:lnTo>
                  <a:pt x="122056" y="288063"/>
                </a:lnTo>
                <a:lnTo>
                  <a:pt x="166116" y="201168"/>
                </a:lnTo>
                <a:close/>
              </a:path>
              <a:path w="1452879" h="387350">
                <a:moveTo>
                  <a:pt x="122056" y="288063"/>
                </a:moveTo>
                <a:lnTo>
                  <a:pt x="108204" y="291084"/>
                </a:lnTo>
                <a:lnTo>
                  <a:pt x="111792" y="308306"/>
                </a:lnTo>
                <a:lnTo>
                  <a:pt x="122056" y="288063"/>
                </a:lnTo>
                <a:close/>
              </a:path>
              <a:path w="1452879" h="387350">
                <a:moveTo>
                  <a:pt x="111792" y="308306"/>
                </a:moveTo>
                <a:lnTo>
                  <a:pt x="108204" y="291084"/>
                </a:lnTo>
                <a:lnTo>
                  <a:pt x="108204" y="361602"/>
                </a:lnTo>
                <a:lnTo>
                  <a:pt x="111252" y="362387"/>
                </a:lnTo>
                <a:lnTo>
                  <a:pt x="111252" y="309372"/>
                </a:lnTo>
                <a:lnTo>
                  <a:pt x="111792" y="308306"/>
                </a:lnTo>
                <a:close/>
              </a:path>
              <a:path w="1452879" h="387350">
                <a:moveTo>
                  <a:pt x="207264" y="387096"/>
                </a:moveTo>
                <a:lnTo>
                  <a:pt x="130023" y="324567"/>
                </a:lnTo>
                <a:lnTo>
                  <a:pt x="115824" y="327660"/>
                </a:lnTo>
                <a:lnTo>
                  <a:pt x="112168" y="310114"/>
                </a:lnTo>
                <a:lnTo>
                  <a:pt x="111252" y="309372"/>
                </a:lnTo>
                <a:lnTo>
                  <a:pt x="111252" y="362387"/>
                </a:lnTo>
                <a:lnTo>
                  <a:pt x="207264" y="387096"/>
                </a:lnTo>
                <a:close/>
              </a:path>
              <a:path w="1452879" h="387350">
                <a:moveTo>
                  <a:pt x="1452372" y="36576"/>
                </a:moveTo>
                <a:lnTo>
                  <a:pt x="1443228" y="0"/>
                </a:lnTo>
                <a:lnTo>
                  <a:pt x="122056" y="288063"/>
                </a:lnTo>
                <a:lnTo>
                  <a:pt x="111792" y="308306"/>
                </a:lnTo>
                <a:lnTo>
                  <a:pt x="112168" y="310114"/>
                </a:lnTo>
                <a:lnTo>
                  <a:pt x="130023" y="324567"/>
                </a:lnTo>
                <a:lnTo>
                  <a:pt x="1452372" y="36576"/>
                </a:lnTo>
                <a:close/>
              </a:path>
              <a:path w="1452879" h="387350">
                <a:moveTo>
                  <a:pt x="130023" y="324567"/>
                </a:moveTo>
                <a:lnTo>
                  <a:pt x="112168" y="310114"/>
                </a:lnTo>
                <a:lnTo>
                  <a:pt x="115824" y="327660"/>
                </a:lnTo>
                <a:lnTo>
                  <a:pt x="130023" y="324567"/>
                </a:lnTo>
                <a:close/>
              </a:path>
            </a:pathLst>
          </a:custGeom>
          <a:solidFill>
            <a:srgbClr val="000000"/>
          </a:solidFill>
        </p:spPr>
        <p:txBody>
          <a:bodyPr wrap="square" lIns="0" tIns="0" rIns="0" bIns="0" rtlCol="0"/>
          <a:lstStyle/>
          <a:p>
            <a:endParaRPr sz="1588"/>
          </a:p>
        </p:txBody>
      </p:sp>
      <p:sp>
        <p:nvSpPr>
          <p:cNvPr id="13" name="object 13"/>
          <p:cNvSpPr/>
          <p:nvPr/>
        </p:nvSpPr>
        <p:spPr>
          <a:xfrm>
            <a:off x="5621319" y="4854389"/>
            <a:ext cx="1216959" cy="520513"/>
          </a:xfrm>
          <a:custGeom>
            <a:avLst/>
            <a:gdLst/>
            <a:ahLst/>
            <a:cxnLst/>
            <a:rect l="l" t="t" r="r" b="b"/>
            <a:pathLst>
              <a:path w="1379220" h="589914">
                <a:moveTo>
                  <a:pt x="1273861" y="528159"/>
                </a:moveTo>
                <a:lnTo>
                  <a:pt x="1267431" y="506911"/>
                </a:lnTo>
                <a:lnTo>
                  <a:pt x="15240" y="0"/>
                </a:lnTo>
                <a:lnTo>
                  <a:pt x="0" y="35052"/>
                </a:lnTo>
                <a:lnTo>
                  <a:pt x="1252164" y="541342"/>
                </a:lnTo>
                <a:lnTo>
                  <a:pt x="1273466" y="529169"/>
                </a:lnTo>
                <a:lnTo>
                  <a:pt x="1273861" y="528159"/>
                </a:lnTo>
                <a:close/>
              </a:path>
              <a:path w="1379220" h="589914">
                <a:moveTo>
                  <a:pt x="1274064" y="580578"/>
                </a:moveTo>
                <a:lnTo>
                  <a:pt x="1274064" y="528828"/>
                </a:lnTo>
                <a:lnTo>
                  <a:pt x="1273466" y="529169"/>
                </a:lnTo>
                <a:lnTo>
                  <a:pt x="1266444" y="547116"/>
                </a:lnTo>
                <a:lnTo>
                  <a:pt x="1252164" y="541342"/>
                </a:lnTo>
                <a:lnTo>
                  <a:pt x="1167384" y="589788"/>
                </a:lnTo>
                <a:lnTo>
                  <a:pt x="1274064" y="580578"/>
                </a:lnTo>
                <a:close/>
              </a:path>
              <a:path w="1379220" h="589914">
                <a:moveTo>
                  <a:pt x="1379220" y="571500"/>
                </a:moveTo>
                <a:lnTo>
                  <a:pt x="1239012" y="413004"/>
                </a:lnTo>
                <a:lnTo>
                  <a:pt x="1267431" y="506911"/>
                </a:lnTo>
                <a:lnTo>
                  <a:pt x="1280160" y="512064"/>
                </a:lnTo>
                <a:lnTo>
                  <a:pt x="1280160" y="580051"/>
                </a:lnTo>
                <a:lnTo>
                  <a:pt x="1379220" y="571500"/>
                </a:lnTo>
                <a:close/>
              </a:path>
              <a:path w="1379220" h="589914">
                <a:moveTo>
                  <a:pt x="1273466" y="529169"/>
                </a:moveTo>
                <a:lnTo>
                  <a:pt x="1252164" y="541342"/>
                </a:lnTo>
                <a:lnTo>
                  <a:pt x="1266444" y="547116"/>
                </a:lnTo>
                <a:lnTo>
                  <a:pt x="1273466" y="529169"/>
                </a:lnTo>
                <a:close/>
              </a:path>
              <a:path w="1379220" h="589914">
                <a:moveTo>
                  <a:pt x="1280160" y="512064"/>
                </a:moveTo>
                <a:lnTo>
                  <a:pt x="1267431" y="506911"/>
                </a:lnTo>
                <a:lnTo>
                  <a:pt x="1273861" y="528159"/>
                </a:lnTo>
                <a:lnTo>
                  <a:pt x="1280160" y="512064"/>
                </a:lnTo>
                <a:close/>
              </a:path>
              <a:path w="1379220" h="589914">
                <a:moveTo>
                  <a:pt x="1280160" y="580051"/>
                </a:moveTo>
                <a:lnTo>
                  <a:pt x="1280160" y="512064"/>
                </a:lnTo>
                <a:lnTo>
                  <a:pt x="1273861" y="528159"/>
                </a:lnTo>
                <a:lnTo>
                  <a:pt x="1274064" y="528828"/>
                </a:lnTo>
                <a:lnTo>
                  <a:pt x="1274064" y="580578"/>
                </a:lnTo>
                <a:lnTo>
                  <a:pt x="1280160" y="580051"/>
                </a:lnTo>
                <a:close/>
              </a:path>
            </a:pathLst>
          </a:custGeom>
          <a:solidFill>
            <a:srgbClr val="000000"/>
          </a:solidFill>
        </p:spPr>
        <p:txBody>
          <a:bodyPr wrap="square" lIns="0" tIns="0" rIns="0" bIns="0" rtlCol="0"/>
          <a:lstStyle/>
          <a:p>
            <a:endParaRPr sz="1588"/>
          </a:p>
        </p:txBody>
      </p:sp>
      <p:sp>
        <p:nvSpPr>
          <p:cNvPr id="14" name="object 14"/>
          <p:cNvSpPr/>
          <p:nvPr/>
        </p:nvSpPr>
        <p:spPr>
          <a:xfrm>
            <a:off x="7427258" y="3882166"/>
            <a:ext cx="168088" cy="1534645"/>
          </a:xfrm>
          <a:custGeom>
            <a:avLst/>
            <a:gdLst/>
            <a:ahLst/>
            <a:cxnLst/>
            <a:rect l="l" t="t" r="r" b="b"/>
            <a:pathLst>
              <a:path w="190500" h="1739264">
                <a:moveTo>
                  <a:pt x="94488" y="1624584"/>
                </a:moveTo>
                <a:lnTo>
                  <a:pt x="0" y="1548384"/>
                </a:lnTo>
                <a:lnTo>
                  <a:pt x="76200" y="1702013"/>
                </a:lnTo>
                <a:lnTo>
                  <a:pt x="76200" y="1624584"/>
                </a:lnTo>
                <a:lnTo>
                  <a:pt x="94488" y="1624584"/>
                </a:lnTo>
                <a:close/>
              </a:path>
              <a:path w="190500" h="1739264">
                <a:moveTo>
                  <a:pt x="114300" y="1608860"/>
                </a:moveTo>
                <a:lnTo>
                  <a:pt x="114300" y="0"/>
                </a:lnTo>
                <a:lnTo>
                  <a:pt x="76200" y="0"/>
                </a:lnTo>
                <a:lnTo>
                  <a:pt x="76200" y="1609835"/>
                </a:lnTo>
                <a:lnTo>
                  <a:pt x="94488" y="1624584"/>
                </a:lnTo>
                <a:lnTo>
                  <a:pt x="114300" y="1608860"/>
                </a:lnTo>
                <a:close/>
              </a:path>
              <a:path w="190500" h="1739264">
                <a:moveTo>
                  <a:pt x="114300" y="1699574"/>
                </a:moveTo>
                <a:lnTo>
                  <a:pt x="114300" y="1624584"/>
                </a:lnTo>
                <a:lnTo>
                  <a:pt x="76200" y="1624584"/>
                </a:lnTo>
                <a:lnTo>
                  <a:pt x="76200" y="1702013"/>
                </a:lnTo>
                <a:lnTo>
                  <a:pt x="94488" y="1738884"/>
                </a:lnTo>
                <a:lnTo>
                  <a:pt x="114300" y="1699574"/>
                </a:lnTo>
                <a:close/>
              </a:path>
              <a:path w="190500" h="1739264">
                <a:moveTo>
                  <a:pt x="190500" y="1548384"/>
                </a:moveTo>
                <a:lnTo>
                  <a:pt x="94488" y="1624584"/>
                </a:lnTo>
                <a:lnTo>
                  <a:pt x="114300" y="1624584"/>
                </a:lnTo>
                <a:lnTo>
                  <a:pt x="114300" y="1699574"/>
                </a:lnTo>
                <a:lnTo>
                  <a:pt x="190500" y="1548384"/>
                </a:lnTo>
                <a:close/>
              </a:path>
            </a:pathLst>
          </a:custGeom>
          <a:solidFill>
            <a:srgbClr val="000000"/>
          </a:solidFill>
        </p:spPr>
        <p:txBody>
          <a:bodyPr wrap="square" lIns="0" tIns="0" rIns="0" bIns="0" rtlCol="0"/>
          <a:lstStyle/>
          <a:p>
            <a:endParaRPr sz="1588"/>
          </a:p>
        </p:txBody>
      </p:sp>
      <p:sp>
        <p:nvSpPr>
          <p:cNvPr id="15" name="object 15"/>
          <p:cNvSpPr/>
          <p:nvPr/>
        </p:nvSpPr>
        <p:spPr>
          <a:xfrm>
            <a:off x="4614134" y="3948057"/>
            <a:ext cx="1148603" cy="396688"/>
          </a:xfrm>
          <a:custGeom>
            <a:avLst/>
            <a:gdLst/>
            <a:ahLst/>
            <a:cxnLst/>
            <a:rect l="l" t="t" r="r" b="b"/>
            <a:pathLst>
              <a:path w="1301750" h="449579">
                <a:moveTo>
                  <a:pt x="1191768" y="379476"/>
                </a:moveTo>
                <a:lnTo>
                  <a:pt x="1182803" y="356600"/>
                </a:lnTo>
                <a:lnTo>
                  <a:pt x="12192" y="0"/>
                </a:lnTo>
                <a:lnTo>
                  <a:pt x="0" y="36576"/>
                </a:lnTo>
                <a:lnTo>
                  <a:pt x="1172112" y="393175"/>
                </a:lnTo>
                <a:lnTo>
                  <a:pt x="1191768" y="379476"/>
                </a:lnTo>
                <a:close/>
              </a:path>
              <a:path w="1301750" h="449579">
                <a:moveTo>
                  <a:pt x="1197864" y="431026"/>
                </a:moveTo>
                <a:lnTo>
                  <a:pt x="1197864" y="361188"/>
                </a:lnTo>
                <a:lnTo>
                  <a:pt x="1187196" y="397764"/>
                </a:lnTo>
                <a:lnTo>
                  <a:pt x="1172112" y="393175"/>
                </a:lnTo>
                <a:lnTo>
                  <a:pt x="1091184" y="449580"/>
                </a:lnTo>
                <a:lnTo>
                  <a:pt x="1197864" y="431026"/>
                </a:lnTo>
                <a:close/>
              </a:path>
              <a:path w="1301750" h="449579">
                <a:moveTo>
                  <a:pt x="1301496" y="413004"/>
                </a:moveTo>
                <a:lnTo>
                  <a:pt x="1147572" y="266700"/>
                </a:lnTo>
                <a:lnTo>
                  <a:pt x="1182803" y="356600"/>
                </a:lnTo>
                <a:lnTo>
                  <a:pt x="1197864" y="361188"/>
                </a:lnTo>
                <a:lnTo>
                  <a:pt x="1197864" y="431026"/>
                </a:lnTo>
                <a:lnTo>
                  <a:pt x="1301496" y="413004"/>
                </a:lnTo>
                <a:close/>
              </a:path>
              <a:path w="1301750" h="449579">
                <a:moveTo>
                  <a:pt x="1191768" y="382088"/>
                </a:moveTo>
                <a:lnTo>
                  <a:pt x="1191768" y="379476"/>
                </a:lnTo>
                <a:lnTo>
                  <a:pt x="1172112" y="393175"/>
                </a:lnTo>
                <a:lnTo>
                  <a:pt x="1187196" y="397764"/>
                </a:lnTo>
                <a:lnTo>
                  <a:pt x="1191768" y="382088"/>
                </a:lnTo>
                <a:close/>
              </a:path>
              <a:path w="1301750" h="449579">
                <a:moveTo>
                  <a:pt x="1197864" y="361188"/>
                </a:moveTo>
                <a:lnTo>
                  <a:pt x="1182803" y="356600"/>
                </a:lnTo>
                <a:lnTo>
                  <a:pt x="1191768" y="379476"/>
                </a:lnTo>
                <a:lnTo>
                  <a:pt x="1191768" y="382088"/>
                </a:lnTo>
                <a:lnTo>
                  <a:pt x="1197864" y="361188"/>
                </a:lnTo>
                <a:close/>
              </a:path>
            </a:pathLst>
          </a:custGeom>
          <a:solidFill>
            <a:srgbClr val="000000"/>
          </a:solidFill>
        </p:spPr>
        <p:txBody>
          <a:bodyPr wrap="square" lIns="0" tIns="0" rIns="0" bIns="0" rtlCol="0"/>
          <a:lstStyle/>
          <a:p>
            <a:endParaRPr sz="1588"/>
          </a:p>
        </p:txBody>
      </p:sp>
      <p:sp>
        <p:nvSpPr>
          <p:cNvPr id="16" name="object 16"/>
          <p:cNvSpPr/>
          <p:nvPr/>
        </p:nvSpPr>
        <p:spPr>
          <a:xfrm>
            <a:off x="5762513" y="3948057"/>
            <a:ext cx="1215838" cy="399490"/>
          </a:xfrm>
          <a:custGeom>
            <a:avLst/>
            <a:gdLst/>
            <a:ahLst/>
            <a:cxnLst/>
            <a:rect l="l" t="t" r="r" b="b"/>
            <a:pathLst>
              <a:path w="1377950" h="452754">
                <a:moveTo>
                  <a:pt x="156972" y="269748"/>
                </a:moveTo>
                <a:lnTo>
                  <a:pt x="0" y="413004"/>
                </a:lnTo>
                <a:lnTo>
                  <a:pt x="105156" y="432960"/>
                </a:lnTo>
                <a:lnTo>
                  <a:pt x="105156" y="362712"/>
                </a:lnTo>
                <a:lnTo>
                  <a:pt x="119209" y="358672"/>
                </a:lnTo>
                <a:lnTo>
                  <a:pt x="156972" y="269748"/>
                </a:lnTo>
                <a:close/>
              </a:path>
              <a:path w="1377950" h="452754">
                <a:moveTo>
                  <a:pt x="119209" y="358672"/>
                </a:moveTo>
                <a:lnTo>
                  <a:pt x="105156" y="362712"/>
                </a:lnTo>
                <a:lnTo>
                  <a:pt x="110058" y="380221"/>
                </a:lnTo>
                <a:lnTo>
                  <a:pt x="119209" y="358672"/>
                </a:lnTo>
                <a:close/>
              </a:path>
              <a:path w="1377950" h="452754">
                <a:moveTo>
                  <a:pt x="110058" y="380221"/>
                </a:moveTo>
                <a:lnTo>
                  <a:pt x="105156" y="362712"/>
                </a:lnTo>
                <a:lnTo>
                  <a:pt x="105156" y="432960"/>
                </a:lnTo>
                <a:lnTo>
                  <a:pt x="109728" y="433828"/>
                </a:lnTo>
                <a:lnTo>
                  <a:pt x="109728" y="381000"/>
                </a:lnTo>
                <a:lnTo>
                  <a:pt x="110058" y="380221"/>
                </a:lnTo>
                <a:close/>
              </a:path>
              <a:path w="1377950" h="452754">
                <a:moveTo>
                  <a:pt x="208788" y="452628"/>
                </a:moveTo>
                <a:lnTo>
                  <a:pt x="131049" y="396417"/>
                </a:lnTo>
                <a:lnTo>
                  <a:pt x="115824" y="400812"/>
                </a:lnTo>
                <a:lnTo>
                  <a:pt x="110415" y="381497"/>
                </a:lnTo>
                <a:lnTo>
                  <a:pt x="109728" y="381000"/>
                </a:lnTo>
                <a:lnTo>
                  <a:pt x="109728" y="433828"/>
                </a:lnTo>
                <a:lnTo>
                  <a:pt x="208788" y="452628"/>
                </a:lnTo>
                <a:close/>
              </a:path>
              <a:path w="1377950" h="452754">
                <a:moveTo>
                  <a:pt x="1377696" y="36576"/>
                </a:moveTo>
                <a:lnTo>
                  <a:pt x="1367028" y="0"/>
                </a:lnTo>
                <a:lnTo>
                  <a:pt x="119209" y="358672"/>
                </a:lnTo>
                <a:lnTo>
                  <a:pt x="110058" y="380221"/>
                </a:lnTo>
                <a:lnTo>
                  <a:pt x="110415" y="381497"/>
                </a:lnTo>
                <a:lnTo>
                  <a:pt x="131049" y="396417"/>
                </a:lnTo>
                <a:lnTo>
                  <a:pt x="1377696" y="36576"/>
                </a:lnTo>
                <a:close/>
              </a:path>
              <a:path w="1377950" h="452754">
                <a:moveTo>
                  <a:pt x="131049" y="396417"/>
                </a:moveTo>
                <a:lnTo>
                  <a:pt x="110415" y="381497"/>
                </a:lnTo>
                <a:lnTo>
                  <a:pt x="115824" y="400812"/>
                </a:lnTo>
                <a:lnTo>
                  <a:pt x="131049" y="396417"/>
                </a:lnTo>
                <a:close/>
              </a:path>
            </a:pathLst>
          </a:custGeom>
          <a:solidFill>
            <a:srgbClr val="000000"/>
          </a:solidFill>
        </p:spPr>
        <p:txBody>
          <a:bodyPr wrap="square" lIns="0" tIns="0" rIns="0" bIns="0" rtlCol="0"/>
          <a:lstStyle/>
          <a:p>
            <a:endParaRPr sz="1588"/>
          </a:p>
        </p:txBody>
      </p:sp>
      <p:sp>
        <p:nvSpPr>
          <p:cNvPr id="17" name="object 17"/>
          <p:cNvSpPr txBox="1"/>
          <p:nvPr/>
        </p:nvSpPr>
        <p:spPr>
          <a:xfrm>
            <a:off x="2131353" y="5129603"/>
            <a:ext cx="3642472" cy="663832"/>
          </a:xfrm>
          <a:prstGeom prst="rect">
            <a:avLst/>
          </a:prstGeom>
        </p:spPr>
        <p:txBody>
          <a:bodyPr vert="horz" wrap="square" lIns="0" tIns="22412" rIns="0" bIns="0" rtlCol="0">
            <a:spAutoFit/>
          </a:bodyPr>
          <a:lstStyle/>
          <a:p>
            <a:pPr marL="11206" marR="4483">
              <a:lnSpc>
                <a:spcPts val="2532"/>
              </a:lnSpc>
              <a:spcBef>
                <a:spcPts val="176"/>
              </a:spcBef>
            </a:pPr>
            <a:r>
              <a:rPr sz="2118" spc="-4" dirty="0">
                <a:latin typeface="Times New Roman"/>
                <a:cs typeface="Times New Roman"/>
              </a:rPr>
              <a:t>Fig. </a:t>
            </a:r>
            <a:r>
              <a:rPr sz="2118" dirty="0">
                <a:latin typeface="Times New Roman"/>
                <a:cs typeface="Times New Roman"/>
              </a:rPr>
              <a:t>1: </a:t>
            </a:r>
            <a:r>
              <a:rPr sz="2118" spc="-4" dirty="0">
                <a:latin typeface="Times New Roman"/>
                <a:cs typeface="Times New Roman"/>
              </a:rPr>
              <a:t>Activities during Software  Project Planning</a:t>
            </a:r>
            <a:endParaRPr sz="2118">
              <a:latin typeface="Times New Roman"/>
              <a:cs typeface="Times New Roman"/>
            </a:endParaRPr>
          </a:p>
        </p:txBody>
      </p:sp>
    </p:spTree>
    <p:extLst>
      <p:ext uri="{BB962C8B-B14F-4D97-AF65-F5344CB8AC3E}">
        <p14:creationId xmlns:p14="http://schemas.microsoft.com/office/powerpoint/2010/main" val="880620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37527" y="1896931"/>
            <a:ext cx="3111874" cy="445922"/>
          </a:xfrm>
          <a:prstGeom prst="rect">
            <a:avLst/>
          </a:prstGeom>
        </p:spPr>
        <p:txBody>
          <a:bodyPr vert="horz" wrap="square" lIns="0" tIns="11206" rIns="0" bIns="0" rtlCol="0">
            <a:spAutoFit/>
          </a:bodyPr>
          <a:lstStyle/>
          <a:p>
            <a:pPr marL="11206">
              <a:spcBef>
                <a:spcPts val="88"/>
              </a:spcBef>
            </a:pPr>
            <a:r>
              <a:rPr sz="2824" dirty="0">
                <a:solidFill>
                  <a:srgbClr val="653200"/>
                </a:solidFill>
                <a:latin typeface="Times New Roman"/>
                <a:cs typeface="Times New Roman"/>
              </a:rPr>
              <a:t>COCOMO </a:t>
            </a:r>
            <a:r>
              <a:rPr sz="2824" spc="-4" dirty="0">
                <a:solidFill>
                  <a:srgbClr val="653200"/>
                </a:solidFill>
                <a:latin typeface="Times New Roman"/>
                <a:cs typeface="Times New Roman"/>
              </a:rPr>
              <a:t>applied</a:t>
            </a:r>
            <a:r>
              <a:rPr sz="2824" spc="-49" dirty="0">
                <a:solidFill>
                  <a:srgbClr val="653200"/>
                </a:solidFill>
                <a:latin typeface="Times New Roman"/>
                <a:cs typeface="Times New Roman"/>
              </a:rPr>
              <a:t> </a:t>
            </a:r>
            <a:r>
              <a:rPr sz="2824" spc="-9" dirty="0">
                <a:solidFill>
                  <a:srgbClr val="653200"/>
                </a:solidFill>
                <a:latin typeface="Times New Roman"/>
                <a:cs typeface="Times New Roman"/>
              </a:rPr>
              <a:t>to</a:t>
            </a:r>
            <a:endParaRPr sz="2824">
              <a:latin typeface="Times New Roman"/>
              <a:cs typeface="Times New Roman"/>
            </a:endParaRPr>
          </a:p>
        </p:txBody>
      </p:sp>
      <p:sp>
        <p:nvSpPr>
          <p:cNvPr id="3" name="object 3"/>
          <p:cNvSpPr/>
          <p:nvPr/>
        </p:nvSpPr>
        <p:spPr>
          <a:xfrm>
            <a:off x="5809578" y="2353235"/>
            <a:ext cx="168088" cy="1546412"/>
          </a:xfrm>
          <a:custGeom>
            <a:avLst/>
            <a:gdLst/>
            <a:ahLst/>
            <a:cxnLst/>
            <a:rect l="l" t="t" r="r" b="b"/>
            <a:pathLst>
              <a:path w="190500" h="1752600">
                <a:moveTo>
                  <a:pt x="96012" y="1638300"/>
                </a:moveTo>
                <a:lnTo>
                  <a:pt x="0" y="1562100"/>
                </a:lnTo>
                <a:lnTo>
                  <a:pt x="76200" y="1713290"/>
                </a:lnTo>
                <a:lnTo>
                  <a:pt x="76200" y="1638300"/>
                </a:lnTo>
                <a:lnTo>
                  <a:pt x="96012" y="1638300"/>
                </a:lnTo>
                <a:close/>
              </a:path>
              <a:path w="190500" h="1752600">
                <a:moveTo>
                  <a:pt x="114300" y="1623551"/>
                </a:moveTo>
                <a:lnTo>
                  <a:pt x="114300" y="0"/>
                </a:lnTo>
                <a:lnTo>
                  <a:pt x="76200" y="0"/>
                </a:lnTo>
                <a:lnTo>
                  <a:pt x="76200" y="1622576"/>
                </a:lnTo>
                <a:lnTo>
                  <a:pt x="96012" y="1638300"/>
                </a:lnTo>
                <a:lnTo>
                  <a:pt x="114300" y="1623551"/>
                </a:lnTo>
                <a:close/>
              </a:path>
              <a:path w="190500" h="1752600">
                <a:moveTo>
                  <a:pt x="114300" y="1715729"/>
                </a:moveTo>
                <a:lnTo>
                  <a:pt x="114300" y="1638300"/>
                </a:lnTo>
                <a:lnTo>
                  <a:pt x="76200" y="1638300"/>
                </a:lnTo>
                <a:lnTo>
                  <a:pt x="76200" y="1713290"/>
                </a:lnTo>
                <a:lnTo>
                  <a:pt x="96012" y="1752600"/>
                </a:lnTo>
                <a:lnTo>
                  <a:pt x="114300" y="1715729"/>
                </a:lnTo>
                <a:close/>
              </a:path>
              <a:path w="190500" h="1752600">
                <a:moveTo>
                  <a:pt x="190500" y="1562100"/>
                </a:moveTo>
                <a:lnTo>
                  <a:pt x="96012" y="1638300"/>
                </a:lnTo>
                <a:lnTo>
                  <a:pt x="114300" y="1638300"/>
                </a:lnTo>
                <a:lnTo>
                  <a:pt x="114300" y="1715729"/>
                </a:lnTo>
                <a:lnTo>
                  <a:pt x="190500" y="1562100"/>
                </a:lnTo>
                <a:close/>
              </a:path>
            </a:pathLst>
          </a:custGeom>
          <a:solidFill>
            <a:srgbClr val="FF0000"/>
          </a:solidFill>
        </p:spPr>
        <p:txBody>
          <a:bodyPr wrap="square" lIns="0" tIns="0" rIns="0" bIns="0" rtlCol="0"/>
          <a:lstStyle/>
          <a:p>
            <a:endParaRPr sz="1588"/>
          </a:p>
        </p:txBody>
      </p:sp>
      <p:sp>
        <p:nvSpPr>
          <p:cNvPr id="4" name="object 4"/>
          <p:cNvSpPr/>
          <p:nvPr/>
        </p:nvSpPr>
        <p:spPr>
          <a:xfrm>
            <a:off x="4415118" y="2330376"/>
            <a:ext cx="1492623" cy="1838325"/>
          </a:xfrm>
          <a:custGeom>
            <a:avLst/>
            <a:gdLst/>
            <a:ahLst/>
            <a:cxnLst/>
            <a:rect l="l" t="t" r="r" b="b"/>
            <a:pathLst>
              <a:path w="1691639" h="2083435">
                <a:moveTo>
                  <a:pt x="66354" y="1970410"/>
                </a:moveTo>
                <a:lnTo>
                  <a:pt x="45720" y="1874520"/>
                </a:lnTo>
                <a:lnTo>
                  <a:pt x="0" y="2083308"/>
                </a:lnTo>
                <a:lnTo>
                  <a:pt x="56388" y="2057556"/>
                </a:lnTo>
                <a:lnTo>
                  <a:pt x="56388" y="1982724"/>
                </a:lnTo>
                <a:lnTo>
                  <a:pt x="66354" y="1970410"/>
                </a:lnTo>
                <a:close/>
              </a:path>
              <a:path w="1691639" h="2083435">
                <a:moveTo>
                  <a:pt x="71628" y="1994916"/>
                </a:moveTo>
                <a:lnTo>
                  <a:pt x="66354" y="1970410"/>
                </a:lnTo>
                <a:lnTo>
                  <a:pt x="56388" y="1982724"/>
                </a:lnTo>
                <a:lnTo>
                  <a:pt x="71628" y="1994916"/>
                </a:lnTo>
                <a:close/>
              </a:path>
              <a:path w="1691639" h="2083435">
                <a:moveTo>
                  <a:pt x="193548" y="1994916"/>
                </a:moveTo>
                <a:lnTo>
                  <a:pt x="96728" y="1994916"/>
                </a:lnTo>
                <a:lnTo>
                  <a:pt x="86868" y="2007108"/>
                </a:lnTo>
                <a:lnTo>
                  <a:pt x="56388" y="1982724"/>
                </a:lnTo>
                <a:lnTo>
                  <a:pt x="56388" y="2057556"/>
                </a:lnTo>
                <a:lnTo>
                  <a:pt x="193548" y="1994916"/>
                </a:lnTo>
                <a:close/>
              </a:path>
              <a:path w="1691639" h="2083435">
                <a:moveTo>
                  <a:pt x="1691640" y="22860"/>
                </a:moveTo>
                <a:lnTo>
                  <a:pt x="1661160" y="0"/>
                </a:lnTo>
                <a:lnTo>
                  <a:pt x="66354" y="1970410"/>
                </a:lnTo>
                <a:lnTo>
                  <a:pt x="71628" y="1994916"/>
                </a:lnTo>
                <a:lnTo>
                  <a:pt x="96728" y="1994916"/>
                </a:lnTo>
                <a:lnTo>
                  <a:pt x="1691640" y="22860"/>
                </a:lnTo>
                <a:close/>
              </a:path>
              <a:path w="1691639" h="2083435">
                <a:moveTo>
                  <a:pt x="96728" y="1994916"/>
                </a:moveTo>
                <a:lnTo>
                  <a:pt x="71628" y="1994916"/>
                </a:lnTo>
                <a:lnTo>
                  <a:pt x="86868" y="2007108"/>
                </a:lnTo>
                <a:lnTo>
                  <a:pt x="96728" y="1994916"/>
                </a:lnTo>
                <a:close/>
              </a:path>
            </a:pathLst>
          </a:custGeom>
          <a:solidFill>
            <a:srgbClr val="FF0000"/>
          </a:solidFill>
        </p:spPr>
        <p:txBody>
          <a:bodyPr wrap="square" lIns="0" tIns="0" rIns="0" bIns="0" rtlCol="0"/>
          <a:lstStyle/>
          <a:p>
            <a:endParaRPr sz="1588"/>
          </a:p>
        </p:txBody>
      </p:sp>
      <p:sp>
        <p:nvSpPr>
          <p:cNvPr id="5" name="object 5"/>
          <p:cNvSpPr/>
          <p:nvPr/>
        </p:nvSpPr>
        <p:spPr>
          <a:xfrm>
            <a:off x="5882192" y="2341133"/>
            <a:ext cx="1760444" cy="1827679"/>
          </a:xfrm>
          <a:custGeom>
            <a:avLst/>
            <a:gdLst/>
            <a:ahLst/>
            <a:cxnLst/>
            <a:rect l="l" t="t" r="r" b="b"/>
            <a:pathLst>
              <a:path w="1995170" h="2071370">
                <a:moveTo>
                  <a:pt x="1918796" y="1964108"/>
                </a:moveTo>
                <a:lnTo>
                  <a:pt x="27432" y="0"/>
                </a:lnTo>
                <a:lnTo>
                  <a:pt x="0" y="27432"/>
                </a:lnTo>
                <a:lnTo>
                  <a:pt x="1890836" y="1990992"/>
                </a:lnTo>
                <a:lnTo>
                  <a:pt x="1915668" y="1988820"/>
                </a:lnTo>
                <a:lnTo>
                  <a:pt x="1918796" y="1964108"/>
                </a:lnTo>
                <a:close/>
              </a:path>
              <a:path w="1995170" h="2071370">
                <a:moveTo>
                  <a:pt x="1929384" y="2047782"/>
                </a:moveTo>
                <a:lnTo>
                  <a:pt x="1929384" y="1975104"/>
                </a:lnTo>
                <a:lnTo>
                  <a:pt x="1901952" y="2002536"/>
                </a:lnTo>
                <a:lnTo>
                  <a:pt x="1890836" y="1990992"/>
                </a:lnTo>
                <a:lnTo>
                  <a:pt x="1793748" y="1999488"/>
                </a:lnTo>
                <a:lnTo>
                  <a:pt x="1929384" y="2047782"/>
                </a:lnTo>
                <a:close/>
              </a:path>
              <a:path w="1995170" h="2071370">
                <a:moveTo>
                  <a:pt x="1915668" y="1988820"/>
                </a:moveTo>
                <a:lnTo>
                  <a:pt x="1890836" y="1990992"/>
                </a:lnTo>
                <a:lnTo>
                  <a:pt x="1901952" y="2002536"/>
                </a:lnTo>
                <a:lnTo>
                  <a:pt x="1915668" y="1988820"/>
                </a:lnTo>
                <a:close/>
              </a:path>
              <a:path w="1995170" h="2071370">
                <a:moveTo>
                  <a:pt x="1929384" y="1975104"/>
                </a:moveTo>
                <a:lnTo>
                  <a:pt x="1918796" y="1964108"/>
                </a:lnTo>
                <a:lnTo>
                  <a:pt x="1915668" y="1988820"/>
                </a:lnTo>
                <a:lnTo>
                  <a:pt x="1929384" y="1975104"/>
                </a:lnTo>
                <a:close/>
              </a:path>
              <a:path w="1995170" h="2071370">
                <a:moveTo>
                  <a:pt x="1994916" y="2071116"/>
                </a:moveTo>
                <a:lnTo>
                  <a:pt x="1930908" y="1868424"/>
                </a:lnTo>
                <a:lnTo>
                  <a:pt x="1918796" y="1964108"/>
                </a:lnTo>
                <a:lnTo>
                  <a:pt x="1929384" y="1975104"/>
                </a:lnTo>
                <a:lnTo>
                  <a:pt x="1929384" y="2047782"/>
                </a:lnTo>
                <a:lnTo>
                  <a:pt x="1994916" y="2071116"/>
                </a:lnTo>
                <a:close/>
              </a:path>
            </a:pathLst>
          </a:custGeom>
          <a:solidFill>
            <a:srgbClr val="FF0000"/>
          </a:solidFill>
        </p:spPr>
        <p:txBody>
          <a:bodyPr wrap="square" lIns="0" tIns="0" rIns="0" bIns="0" rtlCol="0"/>
          <a:lstStyle/>
          <a:p>
            <a:endParaRPr sz="1588"/>
          </a:p>
        </p:txBody>
      </p:sp>
      <p:sp>
        <p:nvSpPr>
          <p:cNvPr id="6" name="object 6"/>
          <p:cNvSpPr txBox="1"/>
          <p:nvPr/>
        </p:nvSpPr>
        <p:spPr>
          <a:xfrm>
            <a:off x="5070884" y="3879027"/>
            <a:ext cx="1779494" cy="771215"/>
          </a:xfrm>
          <a:prstGeom prst="rect">
            <a:avLst/>
          </a:prstGeom>
        </p:spPr>
        <p:txBody>
          <a:bodyPr vert="horz" wrap="square" lIns="0" tIns="10646" rIns="0" bIns="0" rtlCol="0">
            <a:spAutoFit/>
          </a:bodyPr>
          <a:lstStyle/>
          <a:p>
            <a:pPr marL="541833" marR="4483" indent="-531187">
              <a:spcBef>
                <a:spcPts val="84"/>
              </a:spcBef>
            </a:pPr>
            <a:r>
              <a:rPr sz="2471" dirty="0">
                <a:solidFill>
                  <a:srgbClr val="0000CC"/>
                </a:solidFill>
                <a:latin typeface="Times New Roman"/>
                <a:cs typeface="Times New Roman"/>
              </a:rPr>
              <a:t>Se</a:t>
            </a:r>
            <a:r>
              <a:rPr sz="2471" spc="-22" dirty="0">
                <a:solidFill>
                  <a:srgbClr val="0000CC"/>
                </a:solidFill>
                <a:latin typeface="Times New Roman"/>
                <a:cs typeface="Times New Roman"/>
              </a:rPr>
              <a:t>m</a:t>
            </a:r>
            <a:r>
              <a:rPr sz="2471" spc="-4" dirty="0">
                <a:solidFill>
                  <a:srgbClr val="0000CC"/>
                </a:solidFill>
                <a:latin typeface="Times New Roman"/>
                <a:cs typeface="Times New Roman"/>
              </a:rPr>
              <a:t>i</a:t>
            </a:r>
            <a:r>
              <a:rPr sz="2471" dirty="0">
                <a:solidFill>
                  <a:srgbClr val="0000CC"/>
                </a:solidFill>
                <a:latin typeface="Times New Roman"/>
                <a:cs typeface="Times New Roman"/>
              </a:rPr>
              <a:t>d</a:t>
            </a:r>
            <a:r>
              <a:rPr sz="2471" spc="-13" dirty="0">
                <a:solidFill>
                  <a:srgbClr val="0000CC"/>
                </a:solidFill>
                <a:latin typeface="Times New Roman"/>
                <a:cs typeface="Times New Roman"/>
              </a:rPr>
              <a:t>e</a:t>
            </a:r>
            <a:r>
              <a:rPr sz="2471" spc="-4" dirty="0">
                <a:solidFill>
                  <a:srgbClr val="0000CC"/>
                </a:solidFill>
                <a:latin typeface="Times New Roman"/>
                <a:cs typeface="Times New Roman"/>
              </a:rPr>
              <a:t>t</a:t>
            </a:r>
            <a:r>
              <a:rPr sz="2471" spc="-13" dirty="0">
                <a:solidFill>
                  <a:srgbClr val="0000CC"/>
                </a:solidFill>
                <a:latin typeface="Times New Roman"/>
                <a:cs typeface="Times New Roman"/>
              </a:rPr>
              <a:t>ac</a:t>
            </a:r>
            <a:r>
              <a:rPr sz="2471" dirty="0">
                <a:solidFill>
                  <a:srgbClr val="0000CC"/>
                </a:solidFill>
                <a:latin typeface="Times New Roman"/>
                <a:cs typeface="Times New Roman"/>
              </a:rPr>
              <a:t>h</a:t>
            </a:r>
            <a:r>
              <a:rPr sz="2471" spc="-13" dirty="0">
                <a:solidFill>
                  <a:srgbClr val="0000CC"/>
                </a:solidFill>
                <a:latin typeface="Times New Roman"/>
                <a:cs typeface="Times New Roman"/>
              </a:rPr>
              <a:t>e</a:t>
            </a:r>
            <a:r>
              <a:rPr sz="2471" spc="-4" dirty="0">
                <a:solidFill>
                  <a:srgbClr val="0000CC"/>
                </a:solidFill>
                <a:latin typeface="Times New Roman"/>
                <a:cs typeface="Times New Roman"/>
              </a:rPr>
              <a:t>d  mode</a:t>
            </a:r>
            <a:endParaRPr sz="2471">
              <a:latin typeface="Times New Roman"/>
              <a:cs typeface="Times New Roman"/>
            </a:endParaRPr>
          </a:p>
        </p:txBody>
      </p:sp>
      <p:sp>
        <p:nvSpPr>
          <p:cNvPr id="7" name="object 7"/>
          <p:cNvSpPr txBox="1"/>
          <p:nvPr/>
        </p:nvSpPr>
        <p:spPr>
          <a:xfrm>
            <a:off x="7222413" y="4215204"/>
            <a:ext cx="1362635" cy="771215"/>
          </a:xfrm>
          <a:prstGeom prst="rect">
            <a:avLst/>
          </a:prstGeom>
        </p:spPr>
        <p:txBody>
          <a:bodyPr vert="horz" wrap="square" lIns="0" tIns="10646" rIns="0" bIns="0" rtlCol="0">
            <a:spAutoFit/>
          </a:bodyPr>
          <a:lstStyle/>
          <a:p>
            <a:pPr marL="333393" marR="4483" indent="-322747">
              <a:spcBef>
                <a:spcPts val="84"/>
              </a:spcBef>
            </a:pPr>
            <a:r>
              <a:rPr sz="2471" dirty="0">
                <a:solidFill>
                  <a:srgbClr val="0000CC"/>
                </a:solidFill>
                <a:latin typeface="Times New Roman"/>
                <a:cs typeface="Times New Roman"/>
              </a:rPr>
              <a:t>E</a:t>
            </a:r>
            <a:r>
              <a:rPr sz="2471" spc="-22" dirty="0">
                <a:solidFill>
                  <a:srgbClr val="0000CC"/>
                </a:solidFill>
                <a:latin typeface="Times New Roman"/>
                <a:cs typeface="Times New Roman"/>
              </a:rPr>
              <a:t>m</a:t>
            </a:r>
            <a:r>
              <a:rPr sz="2471" dirty="0">
                <a:solidFill>
                  <a:srgbClr val="0000CC"/>
                </a:solidFill>
                <a:latin typeface="Times New Roman"/>
                <a:cs typeface="Times New Roman"/>
              </a:rPr>
              <a:t>b</a:t>
            </a:r>
            <a:r>
              <a:rPr sz="2471" spc="-13" dirty="0">
                <a:solidFill>
                  <a:srgbClr val="0000CC"/>
                </a:solidFill>
                <a:latin typeface="Times New Roman"/>
                <a:cs typeface="Times New Roman"/>
              </a:rPr>
              <a:t>e</a:t>
            </a:r>
            <a:r>
              <a:rPr sz="2471" dirty="0">
                <a:solidFill>
                  <a:srgbClr val="0000CC"/>
                </a:solidFill>
                <a:latin typeface="Times New Roman"/>
                <a:cs typeface="Times New Roman"/>
              </a:rPr>
              <a:t>dd</a:t>
            </a:r>
            <a:r>
              <a:rPr sz="2471" spc="-13" dirty="0">
                <a:solidFill>
                  <a:srgbClr val="0000CC"/>
                </a:solidFill>
                <a:latin typeface="Times New Roman"/>
                <a:cs typeface="Times New Roman"/>
              </a:rPr>
              <a:t>e</a:t>
            </a:r>
            <a:r>
              <a:rPr sz="2471" spc="-4" dirty="0">
                <a:solidFill>
                  <a:srgbClr val="0000CC"/>
                </a:solidFill>
                <a:latin typeface="Times New Roman"/>
                <a:cs typeface="Times New Roman"/>
              </a:rPr>
              <a:t>d  mode</a:t>
            </a:r>
            <a:endParaRPr sz="2471">
              <a:latin typeface="Times New Roman"/>
              <a:cs typeface="Times New Roman"/>
            </a:endParaRPr>
          </a:p>
        </p:txBody>
      </p:sp>
      <p:sp>
        <p:nvSpPr>
          <p:cNvPr id="8" name="object 8"/>
          <p:cNvSpPr txBox="1"/>
          <p:nvPr/>
        </p:nvSpPr>
        <p:spPr>
          <a:xfrm>
            <a:off x="3743660" y="4186964"/>
            <a:ext cx="1033182" cy="769517"/>
          </a:xfrm>
          <a:prstGeom prst="rect">
            <a:avLst/>
          </a:prstGeom>
        </p:spPr>
        <p:txBody>
          <a:bodyPr vert="horz" wrap="square" lIns="0" tIns="8965" rIns="0" bIns="0" rtlCol="0">
            <a:spAutoFit/>
          </a:bodyPr>
          <a:lstStyle/>
          <a:p>
            <a:pPr marL="168097" marR="4483" indent="-157451">
              <a:lnSpc>
                <a:spcPct val="100400"/>
              </a:lnSpc>
              <a:spcBef>
                <a:spcPts val="71"/>
              </a:spcBef>
            </a:pPr>
            <a:r>
              <a:rPr sz="2471" spc="-9" dirty="0">
                <a:solidFill>
                  <a:srgbClr val="0000CC"/>
                </a:solidFill>
                <a:latin typeface="Times New Roman"/>
                <a:cs typeface="Times New Roman"/>
              </a:rPr>
              <a:t>O</a:t>
            </a:r>
            <a:r>
              <a:rPr sz="2471" spc="-4" dirty="0">
                <a:solidFill>
                  <a:srgbClr val="0000CC"/>
                </a:solidFill>
                <a:latin typeface="Times New Roman"/>
                <a:cs typeface="Times New Roman"/>
              </a:rPr>
              <a:t>r</a:t>
            </a:r>
            <a:r>
              <a:rPr sz="2471" dirty="0">
                <a:solidFill>
                  <a:srgbClr val="0000CC"/>
                </a:solidFill>
                <a:latin typeface="Times New Roman"/>
                <a:cs typeface="Times New Roman"/>
              </a:rPr>
              <a:t>g</a:t>
            </a:r>
            <a:r>
              <a:rPr sz="2471" spc="-13" dirty="0">
                <a:solidFill>
                  <a:srgbClr val="0000CC"/>
                </a:solidFill>
                <a:latin typeface="Times New Roman"/>
                <a:cs typeface="Times New Roman"/>
              </a:rPr>
              <a:t>a</a:t>
            </a:r>
            <a:r>
              <a:rPr sz="2471" dirty="0">
                <a:solidFill>
                  <a:srgbClr val="0000CC"/>
                </a:solidFill>
                <a:latin typeface="Times New Roman"/>
                <a:cs typeface="Times New Roman"/>
              </a:rPr>
              <a:t>n</a:t>
            </a:r>
            <a:r>
              <a:rPr sz="2471" spc="-4" dirty="0">
                <a:solidFill>
                  <a:srgbClr val="0000CC"/>
                </a:solidFill>
                <a:latin typeface="Times New Roman"/>
                <a:cs typeface="Times New Roman"/>
              </a:rPr>
              <a:t>ic  mode</a:t>
            </a:r>
            <a:endParaRPr sz="2471">
              <a:latin typeface="Times New Roman"/>
              <a:cs typeface="Times New Roman"/>
            </a:endParaRPr>
          </a:p>
        </p:txBody>
      </p:sp>
      <p:sp>
        <p:nvSpPr>
          <p:cNvPr id="9" name="object 9"/>
          <p:cNvSpPr txBox="1">
            <a:spLocks noGrp="1"/>
          </p:cNvSpPr>
          <p:nvPr>
            <p:ph type="title"/>
          </p:nvPr>
        </p:nvSpPr>
        <p:spPr>
          <a:xfrm>
            <a:off x="1502229" y="566430"/>
            <a:ext cx="670596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0" name="object 10"/>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784688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48287" y="1533805"/>
          <a:ext cx="7665944" cy="4404917"/>
        </p:xfrm>
        <a:graphic>
          <a:graphicData uri="http://schemas.openxmlformats.org/drawingml/2006/table">
            <a:tbl>
              <a:tblPr firstRow="1" bandRow="1">
                <a:tableStyleId>{2D5ABB26-0587-4C30-8999-92F81FD0307C}</a:tableStyleId>
              </a:tblPr>
              <a:tblGrid>
                <a:gridCol w="87686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420471">
                  <a:extLst>
                    <a:ext uri="{9D8B030D-6E8A-4147-A177-3AD203B41FA5}">
                      <a16:colId xmlns:a16="http://schemas.microsoft.com/office/drawing/2014/main" val="20002"/>
                    </a:ext>
                  </a:extLst>
                </a:gridCol>
                <a:gridCol w="967068">
                  <a:extLst>
                    <a:ext uri="{9D8B030D-6E8A-4147-A177-3AD203B41FA5}">
                      <a16:colId xmlns:a16="http://schemas.microsoft.com/office/drawing/2014/main" val="20003"/>
                    </a:ext>
                  </a:extLst>
                </a:gridCol>
                <a:gridCol w="1026458">
                  <a:extLst>
                    <a:ext uri="{9D8B030D-6E8A-4147-A177-3AD203B41FA5}">
                      <a16:colId xmlns:a16="http://schemas.microsoft.com/office/drawing/2014/main" val="20004"/>
                    </a:ext>
                  </a:extLst>
                </a:gridCol>
                <a:gridCol w="1232087">
                  <a:extLst>
                    <a:ext uri="{9D8B030D-6E8A-4147-A177-3AD203B41FA5}">
                      <a16:colId xmlns:a16="http://schemas.microsoft.com/office/drawing/2014/main" val="20005"/>
                    </a:ext>
                  </a:extLst>
                </a:gridCol>
              </a:tblGrid>
              <a:tr h="537881">
                <a:tc>
                  <a:txBody>
                    <a:bodyPr/>
                    <a:lstStyle/>
                    <a:p>
                      <a:pPr marL="263525">
                        <a:lnSpc>
                          <a:spcPct val="100000"/>
                        </a:lnSpc>
                        <a:spcBef>
                          <a:spcPts val="315"/>
                        </a:spcBef>
                      </a:pPr>
                      <a:r>
                        <a:rPr sz="1200" b="1" i="1" spc="-5" dirty="0">
                          <a:latin typeface="Arial"/>
                          <a:cs typeface="Arial"/>
                        </a:rPr>
                        <a:t>Mode</a:t>
                      </a:r>
                      <a:endParaRPr sz="1200">
                        <a:latin typeface="Arial"/>
                        <a:cs typeface="Arial"/>
                      </a:endParaRPr>
                    </a:p>
                  </a:txBody>
                  <a:tcPr marL="0" marR="0" marT="3529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9898"/>
                    </a:solidFill>
                  </a:tcPr>
                </a:tc>
                <a:tc>
                  <a:txBody>
                    <a:bodyPr/>
                    <a:lstStyle/>
                    <a:p>
                      <a:pPr marL="153670">
                        <a:lnSpc>
                          <a:spcPct val="100000"/>
                        </a:lnSpc>
                        <a:spcBef>
                          <a:spcPts val="315"/>
                        </a:spcBef>
                      </a:pPr>
                      <a:r>
                        <a:rPr sz="1200" b="1" i="1" spc="-5" dirty="0">
                          <a:latin typeface="Arial"/>
                          <a:cs typeface="Arial"/>
                        </a:rPr>
                        <a:t>Project</a:t>
                      </a:r>
                      <a:r>
                        <a:rPr sz="1200" b="1" i="1" spc="-25" dirty="0">
                          <a:latin typeface="Arial"/>
                          <a:cs typeface="Arial"/>
                        </a:rPr>
                        <a:t> </a:t>
                      </a:r>
                      <a:r>
                        <a:rPr sz="1200" b="1" i="1" spc="-5" dirty="0">
                          <a:latin typeface="Arial"/>
                          <a:cs typeface="Arial"/>
                        </a:rPr>
                        <a:t>size</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9898"/>
                    </a:solidFill>
                  </a:tcPr>
                </a:tc>
                <a:tc>
                  <a:txBody>
                    <a:bodyPr/>
                    <a:lstStyle/>
                    <a:p>
                      <a:pPr marL="654685">
                        <a:lnSpc>
                          <a:spcPct val="100000"/>
                        </a:lnSpc>
                        <a:spcBef>
                          <a:spcPts val="315"/>
                        </a:spcBef>
                      </a:pPr>
                      <a:r>
                        <a:rPr sz="1200" b="1" i="1" spc="-5" dirty="0">
                          <a:latin typeface="Arial"/>
                          <a:cs typeface="Arial"/>
                        </a:rPr>
                        <a:t>Nature </a:t>
                      </a:r>
                      <a:r>
                        <a:rPr sz="1200" b="1" i="1" spc="-10" dirty="0">
                          <a:latin typeface="Arial"/>
                          <a:cs typeface="Arial"/>
                        </a:rPr>
                        <a:t>of Project</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9898"/>
                    </a:solidFill>
                  </a:tcPr>
                </a:tc>
                <a:tc>
                  <a:txBody>
                    <a:bodyPr/>
                    <a:lstStyle/>
                    <a:p>
                      <a:pPr marR="93345" algn="r">
                        <a:lnSpc>
                          <a:spcPct val="100000"/>
                        </a:lnSpc>
                        <a:spcBef>
                          <a:spcPts val="315"/>
                        </a:spcBef>
                      </a:pPr>
                      <a:r>
                        <a:rPr sz="1200" b="1" i="1" spc="5" dirty="0">
                          <a:latin typeface="Arial"/>
                          <a:cs typeface="Arial"/>
                        </a:rPr>
                        <a:t>I</a:t>
                      </a:r>
                      <a:r>
                        <a:rPr sz="1200" b="1" i="1" spc="-10" dirty="0">
                          <a:latin typeface="Arial"/>
                          <a:cs typeface="Arial"/>
                        </a:rPr>
                        <a:t>nn</a:t>
                      </a:r>
                      <a:r>
                        <a:rPr sz="1200" b="1" i="1" spc="-20" dirty="0">
                          <a:latin typeface="Arial"/>
                          <a:cs typeface="Arial"/>
                        </a:rPr>
                        <a:t>o</a:t>
                      </a:r>
                      <a:r>
                        <a:rPr sz="1200" b="1" i="1" spc="-5" dirty="0">
                          <a:latin typeface="Arial"/>
                          <a:cs typeface="Arial"/>
                        </a:rPr>
                        <a:t>v</a:t>
                      </a:r>
                      <a:r>
                        <a:rPr sz="1200" b="1" i="1" spc="-15" dirty="0">
                          <a:latin typeface="Arial"/>
                          <a:cs typeface="Arial"/>
                        </a:rPr>
                        <a:t>a</a:t>
                      </a:r>
                      <a:r>
                        <a:rPr sz="1200" b="1" i="1" dirty="0">
                          <a:latin typeface="Arial"/>
                          <a:cs typeface="Arial"/>
                        </a:rPr>
                        <a:t>t</a:t>
                      </a:r>
                      <a:r>
                        <a:rPr sz="1200" b="1" i="1" spc="5" dirty="0">
                          <a:latin typeface="Arial"/>
                          <a:cs typeface="Arial"/>
                        </a:rPr>
                        <a:t>i</a:t>
                      </a:r>
                      <a:r>
                        <a:rPr sz="1200" b="1" i="1" spc="-20" dirty="0">
                          <a:latin typeface="Arial"/>
                          <a:cs typeface="Arial"/>
                        </a:rPr>
                        <a:t>o</a:t>
                      </a:r>
                      <a:r>
                        <a:rPr sz="1200" b="1" i="1" dirty="0">
                          <a:latin typeface="Arial"/>
                          <a:cs typeface="Arial"/>
                        </a:rPr>
                        <a:t>n</a:t>
                      </a:r>
                      <a:endParaRPr sz="12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9898"/>
                    </a:solidFill>
                  </a:tcPr>
                </a:tc>
                <a:tc>
                  <a:txBody>
                    <a:bodyPr/>
                    <a:lstStyle/>
                    <a:p>
                      <a:pPr marL="127635" marR="95885" indent="-24765">
                        <a:lnSpc>
                          <a:spcPts val="1670"/>
                        </a:lnSpc>
                        <a:spcBef>
                          <a:spcPts val="380"/>
                        </a:spcBef>
                      </a:pPr>
                      <a:r>
                        <a:rPr sz="1200" b="1" i="1" spc="-5" dirty="0">
                          <a:latin typeface="Arial"/>
                          <a:cs typeface="Arial"/>
                        </a:rPr>
                        <a:t>Deadline</a:t>
                      </a:r>
                      <a:r>
                        <a:rPr sz="1200" b="1" i="1" spc="-95" dirty="0">
                          <a:latin typeface="Arial"/>
                          <a:cs typeface="Arial"/>
                        </a:rPr>
                        <a:t> </a:t>
                      </a:r>
                      <a:r>
                        <a:rPr sz="1200" b="1" i="1" spc="-5" dirty="0">
                          <a:latin typeface="Arial"/>
                          <a:cs typeface="Arial"/>
                        </a:rPr>
                        <a:t>of  the</a:t>
                      </a:r>
                      <a:r>
                        <a:rPr sz="1200" b="1" i="1" spc="-60" dirty="0">
                          <a:latin typeface="Arial"/>
                          <a:cs typeface="Arial"/>
                        </a:rPr>
                        <a:t> </a:t>
                      </a:r>
                      <a:r>
                        <a:rPr sz="1200" b="1" i="1" spc="-5" dirty="0">
                          <a:latin typeface="Arial"/>
                          <a:cs typeface="Arial"/>
                        </a:rPr>
                        <a:t>project</a:t>
                      </a:r>
                      <a:endParaRPr sz="1200">
                        <a:latin typeface="Arial"/>
                        <a:cs typeface="Arial"/>
                      </a:endParaRPr>
                    </a:p>
                  </a:txBody>
                  <a:tcPr marL="0" marR="0" marT="42582"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9898"/>
                    </a:solidFill>
                  </a:tcPr>
                </a:tc>
                <a:tc>
                  <a:txBody>
                    <a:bodyPr/>
                    <a:lstStyle/>
                    <a:p>
                      <a:pPr marL="154940" marR="132080" indent="-13970">
                        <a:lnSpc>
                          <a:spcPts val="1670"/>
                        </a:lnSpc>
                        <a:spcBef>
                          <a:spcPts val="380"/>
                        </a:spcBef>
                      </a:pPr>
                      <a:r>
                        <a:rPr sz="1200" b="1" i="1" spc="-10" dirty="0">
                          <a:latin typeface="Arial"/>
                          <a:cs typeface="Arial"/>
                        </a:rPr>
                        <a:t>D</a:t>
                      </a:r>
                      <a:r>
                        <a:rPr sz="1200" b="1" i="1" spc="-5" dirty="0">
                          <a:latin typeface="Arial"/>
                          <a:cs typeface="Arial"/>
                        </a:rPr>
                        <a:t>ev</a:t>
                      </a:r>
                      <a:r>
                        <a:rPr sz="1200" b="1" i="1" spc="-15" dirty="0">
                          <a:latin typeface="Arial"/>
                          <a:cs typeface="Arial"/>
                        </a:rPr>
                        <a:t>e</a:t>
                      </a:r>
                      <a:r>
                        <a:rPr sz="1200" b="1" i="1" spc="5" dirty="0">
                          <a:latin typeface="Arial"/>
                          <a:cs typeface="Arial"/>
                        </a:rPr>
                        <a:t>l</a:t>
                      </a:r>
                      <a:r>
                        <a:rPr sz="1200" b="1" i="1" spc="-10" dirty="0">
                          <a:latin typeface="Arial"/>
                          <a:cs typeface="Arial"/>
                        </a:rPr>
                        <a:t>op</a:t>
                      </a:r>
                      <a:r>
                        <a:rPr sz="1200" b="1" i="1" spc="-5" dirty="0">
                          <a:latin typeface="Arial"/>
                          <a:cs typeface="Arial"/>
                        </a:rPr>
                        <a:t>me</a:t>
                      </a:r>
                      <a:r>
                        <a:rPr sz="1200" b="1" i="1" spc="-20" dirty="0">
                          <a:latin typeface="Arial"/>
                          <a:cs typeface="Arial"/>
                        </a:rPr>
                        <a:t>n</a:t>
                      </a:r>
                      <a:r>
                        <a:rPr sz="1200" b="1" i="1" dirty="0">
                          <a:latin typeface="Arial"/>
                          <a:cs typeface="Arial"/>
                        </a:rPr>
                        <a:t>t  </a:t>
                      </a:r>
                      <a:r>
                        <a:rPr sz="1200" b="1" i="1" spc="-5" dirty="0">
                          <a:latin typeface="Arial"/>
                          <a:cs typeface="Arial"/>
                        </a:rPr>
                        <a:t>Environment</a:t>
                      </a:r>
                      <a:endParaRPr sz="1200">
                        <a:latin typeface="Arial"/>
                        <a:cs typeface="Arial"/>
                      </a:endParaRPr>
                    </a:p>
                  </a:txBody>
                  <a:tcPr marL="0" marR="0" marT="42582"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009898"/>
                    </a:solidFill>
                  </a:tcPr>
                </a:tc>
                <a:extLst>
                  <a:ext uri="{0D108BD9-81ED-4DB2-BD59-A6C34878D82A}">
                    <a16:rowId xmlns:a16="http://schemas.microsoft.com/office/drawing/2014/main" val="10000"/>
                  </a:ext>
                </a:extLst>
              </a:tr>
              <a:tr h="1134931">
                <a:tc>
                  <a:txBody>
                    <a:bodyPr/>
                    <a:lstStyle/>
                    <a:p>
                      <a:pPr marL="120014">
                        <a:lnSpc>
                          <a:spcPct val="100000"/>
                        </a:lnSpc>
                        <a:spcBef>
                          <a:spcPts val="1019"/>
                        </a:spcBef>
                      </a:pPr>
                      <a:r>
                        <a:rPr sz="1200" spc="-5" dirty="0">
                          <a:latin typeface="Arial"/>
                          <a:cs typeface="Arial"/>
                        </a:rPr>
                        <a:t>Organic</a:t>
                      </a:r>
                      <a:endParaRPr sz="1200">
                        <a:latin typeface="Arial"/>
                        <a:cs typeface="Arial"/>
                      </a:endParaRPr>
                    </a:p>
                  </a:txBody>
                  <a:tcPr marL="0" marR="0" marT="114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1019"/>
                        </a:spcBef>
                      </a:pPr>
                      <a:r>
                        <a:rPr sz="1200" spc="-5" dirty="0">
                          <a:latin typeface="Arial"/>
                          <a:cs typeface="Arial"/>
                        </a:rPr>
                        <a:t>Typically</a:t>
                      </a:r>
                      <a:endParaRPr sz="1200">
                        <a:latin typeface="Arial"/>
                        <a:cs typeface="Arial"/>
                      </a:endParaRPr>
                    </a:p>
                    <a:p>
                      <a:pPr marL="101600">
                        <a:lnSpc>
                          <a:spcPct val="100000"/>
                        </a:lnSpc>
                        <a:spcBef>
                          <a:spcPts val="840"/>
                        </a:spcBef>
                      </a:pPr>
                      <a:r>
                        <a:rPr sz="1200" spc="-5" dirty="0">
                          <a:latin typeface="Arial"/>
                          <a:cs typeface="Arial"/>
                        </a:rPr>
                        <a:t>2-50</a:t>
                      </a:r>
                      <a:r>
                        <a:rPr sz="1200" spc="-10" dirty="0">
                          <a:latin typeface="Arial"/>
                          <a:cs typeface="Arial"/>
                        </a:rPr>
                        <a:t> </a:t>
                      </a:r>
                      <a:r>
                        <a:rPr sz="1200" spc="-5" dirty="0">
                          <a:latin typeface="Arial"/>
                          <a:cs typeface="Arial"/>
                        </a:rPr>
                        <a:t>KLOC</a:t>
                      </a:r>
                      <a:endParaRPr sz="1200">
                        <a:latin typeface="Arial"/>
                        <a:cs typeface="Arial"/>
                      </a:endParaRPr>
                    </a:p>
                  </a:txBody>
                  <a:tcPr marL="0" marR="0" marT="114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3189" marR="139700" algn="just">
                        <a:lnSpc>
                          <a:spcPct val="99800"/>
                        </a:lnSpc>
                        <a:spcBef>
                          <a:spcPts val="1000"/>
                        </a:spcBef>
                      </a:pPr>
                      <a:r>
                        <a:rPr sz="1200" spc="-5" dirty="0">
                          <a:latin typeface="Arial"/>
                          <a:cs typeface="Arial"/>
                        </a:rPr>
                        <a:t>Small </a:t>
                      </a:r>
                      <a:r>
                        <a:rPr sz="1200" dirty="0">
                          <a:latin typeface="Arial"/>
                          <a:cs typeface="Arial"/>
                        </a:rPr>
                        <a:t>size </a:t>
                      </a:r>
                      <a:r>
                        <a:rPr sz="1200" spc="-5" dirty="0">
                          <a:latin typeface="Arial"/>
                          <a:cs typeface="Arial"/>
                        </a:rPr>
                        <a:t>project, experienced  developers </a:t>
                      </a:r>
                      <a:r>
                        <a:rPr sz="1200" dirty="0">
                          <a:latin typeface="Arial"/>
                          <a:cs typeface="Arial"/>
                        </a:rPr>
                        <a:t>in </a:t>
                      </a:r>
                      <a:r>
                        <a:rPr sz="1200" spc="-5" dirty="0">
                          <a:latin typeface="Arial"/>
                          <a:cs typeface="Arial"/>
                        </a:rPr>
                        <a:t>the familiar  environment. </a:t>
                      </a:r>
                      <a:r>
                        <a:rPr sz="1200" spc="-10" dirty="0">
                          <a:latin typeface="Arial"/>
                          <a:cs typeface="Arial"/>
                        </a:rPr>
                        <a:t>For example, </a:t>
                      </a:r>
                      <a:r>
                        <a:rPr sz="1200" spc="-5" dirty="0">
                          <a:latin typeface="Arial"/>
                          <a:cs typeface="Arial"/>
                        </a:rPr>
                        <a:t>pay  roll, inventory projects</a:t>
                      </a:r>
                      <a:r>
                        <a:rPr sz="1200" spc="-15" dirty="0">
                          <a:latin typeface="Arial"/>
                          <a:cs typeface="Arial"/>
                        </a:rPr>
                        <a:t> </a:t>
                      </a:r>
                      <a:r>
                        <a:rPr sz="1200" spc="-5" dirty="0">
                          <a:latin typeface="Arial"/>
                          <a:cs typeface="Arial"/>
                        </a:rPr>
                        <a:t>etc.</a:t>
                      </a:r>
                      <a:endParaRPr sz="1200">
                        <a:latin typeface="Arial"/>
                        <a:cs typeface="Arial"/>
                      </a:endParaRPr>
                    </a:p>
                  </a:txBody>
                  <a:tcPr marL="0" marR="0" marT="1120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04165">
                        <a:lnSpc>
                          <a:spcPct val="100000"/>
                        </a:lnSpc>
                        <a:spcBef>
                          <a:spcPts val="1019"/>
                        </a:spcBef>
                      </a:pPr>
                      <a:r>
                        <a:rPr sz="1200" spc="-5" dirty="0">
                          <a:latin typeface="Arial"/>
                          <a:cs typeface="Arial"/>
                        </a:rPr>
                        <a:t>Little</a:t>
                      </a:r>
                      <a:endParaRPr sz="1200">
                        <a:latin typeface="Arial"/>
                        <a:cs typeface="Arial"/>
                      </a:endParaRPr>
                    </a:p>
                  </a:txBody>
                  <a:tcPr marL="0" marR="0" marT="114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0815" algn="ctr">
                        <a:lnSpc>
                          <a:spcPct val="100000"/>
                        </a:lnSpc>
                        <a:spcBef>
                          <a:spcPts val="1019"/>
                        </a:spcBef>
                      </a:pPr>
                      <a:r>
                        <a:rPr sz="1200" spc="-5" dirty="0">
                          <a:latin typeface="Arial"/>
                          <a:cs typeface="Arial"/>
                        </a:rPr>
                        <a:t>Not</a:t>
                      </a:r>
                      <a:r>
                        <a:rPr sz="1200" spc="-25" dirty="0">
                          <a:latin typeface="Arial"/>
                          <a:cs typeface="Arial"/>
                        </a:rPr>
                        <a:t> </a:t>
                      </a:r>
                      <a:r>
                        <a:rPr sz="1200" spc="-5" dirty="0">
                          <a:latin typeface="Arial"/>
                          <a:cs typeface="Arial"/>
                        </a:rPr>
                        <a:t>tight</a:t>
                      </a:r>
                      <a:endParaRPr sz="1200">
                        <a:latin typeface="Arial"/>
                        <a:cs typeface="Arial"/>
                      </a:endParaRPr>
                    </a:p>
                  </a:txBody>
                  <a:tcPr marL="0" marR="0" marT="114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8945" marR="197485" indent="-256540">
                        <a:lnSpc>
                          <a:spcPct val="100000"/>
                        </a:lnSpc>
                        <a:spcBef>
                          <a:spcPts val="795"/>
                        </a:spcBef>
                      </a:pPr>
                      <a:r>
                        <a:rPr sz="1200" spc="-5" dirty="0">
                          <a:latin typeface="Arial"/>
                          <a:cs typeface="Arial"/>
                        </a:rPr>
                        <a:t>Familiar </a:t>
                      </a:r>
                      <a:r>
                        <a:rPr sz="1200" dirty="0">
                          <a:latin typeface="Arial"/>
                          <a:cs typeface="Arial"/>
                        </a:rPr>
                        <a:t>&amp;</a:t>
                      </a:r>
                      <a:r>
                        <a:rPr sz="1200" spc="-80" dirty="0">
                          <a:latin typeface="Arial"/>
                          <a:cs typeface="Arial"/>
                        </a:rPr>
                        <a:t> </a:t>
                      </a:r>
                      <a:r>
                        <a:rPr sz="1200" spc="-5" dirty="0">
                          <a:latin typeface="Arial"/>
                          <a:cs typeface="Arial"/>
                        </a:rPr>
                        <a:t>In  house</a:t>
                      </a:r>
                      <a:endParaRPr sz="1200">
                        <a:latin typeface="Arial"/>
                        <a:cs typeface="Arial"/>
                      </a:endParaRPr>
                    </a:p>
                  </a:txBody>
                  <a:tcPr marL="0" marR="0" marT="8908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399838">
                <a:tc>
                  <a:txBody>
                    <a:bodyPr/>
                    <a:lstStyle/>
                    <a:p>
                      <a:pPr marL="120014" marR="135255">
                        <a:lnSpc>
                          <a:spcPts val="1670"/>
                        </a:lnSpc>
                        <a:spcBef>
                          <a:spcPts val="1040"/>
                        </a:spcBef>
                      </a:pPr>
                      <a:r>
                        <a:rPr sz="1200" spc="-5" dirty="0">
                          <a:latin typeface="Arial"/>
                          <a:cs typeface="Arial"/>
                        </a:rPr>
                        <a:t>Semi  d</a:t>
                      </a:r>
                      <a:r>
                        <a:rPr sz="1200" spc="-15" dirty="0">
                          <a:latin typeface="Arial"/>
                          <a:cs typeface="Arial"/>
                        </a:rPr>
                        <a:t>e</a:t>
                      </a:r>
                      <a:r>
                        <a:rPr sz="1200" spc="5" dirty="0">
                          <a:latin typeface="Arial"/>
                          <a:cs typeface="Arial"/>
                        </a:rPr>
                        <a:t>t</a:t>
                      </a:r>
                      <a:r>
                        <a:rPr sz="1200" spc="-15" dirty="0">
                          <a:latin typeface="Arial"/>
                          <a:cs typeface="Arial"/>
                        </a:rPr>
                        <a:t>a</a:t>
                      </a:r>
                      <a:r>
                        <a:rPr sz="1200" spc="5" dirty="0">
                          <a:latin typeface="Arial"/>
                          <a:cs typeface="Arial"/>
                        </a:rPr>
                        <a:t>c</a:t>
                      </a:r>
                      <a:r>
                        <a:rPr sz="1200" spc="-5" dirty="0">
                          <a:latin typeface="Arial"/>
                          <a:cs typeface="Arial"/>
                        </a:rPr>
                        <a:t>h</a:t>
                      </a:r>
                      <a:r>
                        <a:rPr sz="1200" spc="-15" dirty="0">
                          <a:latin typeface="Arial"/>
                          <a:cs typeface="Arial"/>
                        </a:rPr>
                        <a:t>e</a:t>
                      </a:r>
                      <a:r>
                        <a:rPr sz="1200" dirty="0">
                          <a:latin typeface="Arial"/>
                          <a:cs typeface="Arial"/>
                        </a:rPr>
                        <a:t>d</a:t>
                      </a:r>
                      <a:endParaRPr sz="1200">
                        <a:latin typeface="Arial"/>
                        <a:cs typeface="Arial"/>
                      </a:endParaRPr>
                    </a:p>
                  </a:txBody>
                  <a:tcPr marL="0" marR="0" marT="11654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975"/>
                        </a:spcBef>
                      </a:pPr>
                      <a:r>
                        <a:rPr sz="1200" spc="-5" dirty="0">
                          <a:latin typeface="Arial"/>
                          <a:cs typeface="Arial"/>
                        </a:rPr>
                        <a:t>Typically</a:t>
                      </a:r>
                      <a:endParaRPr sz="1200">
                        <a:latin typeface="Arial"/>
                        <a:cs typeface="Arial"/>
                      </a:endParaRPr>
                    </a:p>
                    <a:p>
                      <a:pPr marL="101600">
                        <a:lnSpc>
                          <a:spcPct val="100000"/>
                        </a:lnSpc>
                        <a:spcBef>
                          <a:spcPts val="825"/>
                        </a:spcBef>
                      </a:pPr>
                      <a:r>
                        <a:rPr sz="1200" spc="-10" dirty="0">
                          <a:latin typeface="Arial"/>
                          <a:cs typeface="Arial"/>
                        </a:rPr>
                        <a:t>50-300</a:t>
                      </a:r>
                      <a:r>
                        <a:rPr sz="1200" spc="-20" dirty="0">
                          <a:latin typeface="Arial"/>
                          <a:cs typeface="Arial"/>
                        </a:rPr>
                        <a:t> </a:t>
                      </a:r>
                      <a:r>
                        <a:rPr sz="1200" spc="-5" dirty="0">
                          <a:latin typeface="Arial"/>
                          <a:cs typeface="Arial"/>
                        </a:rPr>
                        <a:t>KLOC</a:t>
                      </a:r>
                      <a:endParaRPr sz="1200">
                        <a:latin typeface="Arial"/>
                        <a:cs typeface="Arial"/>
                      </a:endParaRPr>
                    </a:p>
                  </a:txBody>
                  <a:tcPr marL="0" marR="0" marT="10925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014" marR="142240" algn="just">
                        <a:lnSpc>
                          <a:spcPct val="99600"/>
                        </a:lnSpc>
                        <a:spcBef>
                          <a:spcPts val="910"/>
                        </a:spcBef>
                      </a:pPr>
                      <a:r>
                        <a:rPr sz="1200" spc="-5" dirty="0">
                          <a:latin typeface="Arial"/>
                          <a:cs typeface="Arial"/>
                        </a:rPr>
                        <a:t>Medium </a:t>
                      </a:r>
                      <a:r>
                        <a:rPr sz="1200" dirty="0">
                          <a:latin typeface="Arial"/>
                          <a:cs typeface="Arial"/>
                        </a:rPr>
                        <a:t>size </a:t>
                      </a:r>
                      <a:r>
                        <a:rPr sz="1200" spc="-5" dirty="0">
                          <a:latin typeface="Arial"/>
                          <a:cs typeface="Arial"/>
                        </a:rPr>
                        <a:t>project, Medium  </a:t>
                      </a:r>
                      <a:r>
                        <a:rPr sz="1200" dirty="0">
                          <a:latin typeface="Arial"/>
                          <a:cs typeface="Arial"/>
                        </a:rPr>
                        <a:t>size </a:t>
                      </a:r>
                      <a:r>
                        <a:rPr sz="1200" spc="-10" dirty="0">
                          <a:latin typeface="Arial"/>
                          <a:cs typeface="Arial"/>
                        </a:rPr>
                        <a:t>team, Average previous  </a:t>
                      </a:r>
                      <a:r>
                        <a:rPr sz="1200" spc="-5" dirty="0">
                          <a:latin typeface="Arial"/>
                          <a:cs typeface="Arial"/>
                        </a:rPr>
                        <a:t>experience on similar project.  For </a:t>
                      </a:r>
                      <a:r>
                        <a:rPr sz="1200" spc="-10" dirty="0">
                          <a:latin typeface="Arial"/>
                          <a:cs typeface="Arial"/>
                        </a:rPr>
                        <a:t>example: </a:t>
                      </a:r>
                      <a:r>
                        <a:rPr sz="1200" spc="-5" dirty="0">
                          <a:latin typeface="Arial"/>
                          <a:cs typeface="Arial"/>
                        </a:rPr>
                        <a:t>Utility systems  </a:t>
                      </a:r>
                      <a:r>
                        <a:rPr sz="1200" dirty="0">
                          <a:latin typeface="Arial"/>
                          <a:cs typeface="Arial"/>
                        </a:rPr>
                        <a:t>like </a:t>
                      </a:r>
                      <a:r>
                        <a:rPr sz="1200" spc="-5" dirty="0">
                          <a:latin typeface="Arial"/>
                          <a:cs typeface="Arial"/>
                        </a:rPr>
                        <a:t>compilers, database  systems, editors</a:t>
                      </a:r>
                      <a:r>
                        <a:rPr sz="1200" spc="-20" dirty="0">
                          <a:latin typeface="Arial"/>
                          <a:cs typeface="Arial"/>
                        </a:rPr>
                        <a:t> </a:t>
                      </a:r>
                      <a:r>
                        <a:rPr sz="1200" spc="-5" dirty="0">
                          <a:latin typeface="Arial"/>
                          <a:cs typeface="Arial"/>
                        </a:rPr>
                        <a:t>etc.</a:t>
                      </a:r>
                      <a:endParaRPr sz="1200">
                        <a:latin typeface="Arial"/>
                        <a:cs typeface="Arial"/>
                      </a:endParaRPr>
                    </a:p>
                  </a:txBody>
                  <a:tcPr marL="0" marR="0" marT="10197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6530">
                        <a:lnSpc>
                          <a:spcPct val="100000"/>
                        </a:lnSpc>
                        <a:spcBef>
                          <a:spcPts val="840"/>
                        </a:spcBef>
                      </a:pPr>
                      <a:r>
                        <a:rPr sz="1200" spc="-5" dirty="0">
                          <a:latin typeface="Arial"/>
                          <a:cs typeface="Arial"/>
                        </a:rPr>
                        <a:t>Medium</a:t>
                      </a:r>
                      <a:endParaRPr sz="1200">
                        <a:latin typeface="Arial"/>
                        <a:cs typeface="Arial"/>
                      </a:endParaRPr>
                    </a:p>
                  </a:txBody>
                  <a:tcPr marL="0" marR="0" marT="941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8275" algn="ctr">
                        <a:lnSpc>
                          <a:spcPct val="100000"/>
                        </a:lnSpc>
                        <a:spcBef>
                          <a:spcPts val="840"/>
                        </a:spcBef>
                      </a:pPr>
                      <a:r>
                        <a:rPr sz="1200" spc="-5" dirty="0">
                          <a:latin typeface="Arial"/>
                          <a:cs typeface="Arial"/>
                        </a:rPr>
                        <a:t>Medium</a:t>
                      </a:r>
                      <a:endParaRPr sz="1200">
                        <a:latin typeface="Arial"/>
                        <a:cs typeface="Arial"/>
                      </a:endParaRPr>
                    </a:p>
                  </a:txBody>
                  <a:tcPr marL="0" marR="0" marT="941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0">
                        <a:lnSpc>
                          <a:spcPct val="100000"/>
                        </a:lnSpc>
                        <a:spcBef>
                          <a:spcPts val="625"/>
                        </a:spcBef>
                      </a:pPr>
                      <a:r>
                        <a:rPr sz="1200" spc="-5" dirty="0">
                          <a:latin typeface="Arial"/>
                          <a:cs typeface="Arial"/>
                        </a:rPr>
                        <a:t>Medium</a:t>
                      </a:r>
                      <a:endParaRPr sz="1200">
                        <a:latin typeface="Arial"/>
                        <a:cs typeface="Arial"/>
                      </a:endParaRPr>
                    </a:p>
                  </a:txBody>
                  <a:tcPr marL="0" marR="0" marT="7003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41654">
                <a:tc>
                  <a:txBody>
                    <a:bodyPr/>
                    <a:lstStyle/>
                    <a:p>
                      <a:pPr marL="88265">
                        <a:lnSpc>
                          <a:spcPct val="100000"/>
                        </a:lnSpc>
                        <a:spcBef>
                          <a:spcPts val="950"/>
                        </a:spcBef>
                      </a:pPr>
                      <a:r>
                        <a:rPr sz="1200" spc="-10" dirty="0">
                          <a:latin typeface="Arial"/>
                          <a:cs typeface="Arial"/>
                        </a:rPr>
                        <a:t>Embedded</a:t>
                      </a:r>
                      <a:endParaRPr sz="1200">
                        <a:latin typeface="Arial"/>
                        <a:cs typeface="Arial"/>
                      </a:endParaRPr>
                    </a:p>
                  </a:txBody>
                  <a:tcPr marL="0" marR="0" marT="106456"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1600" marR="101600">
                        <a:lnSpc>
                          <a:spcPct val="149300"/>
                        </a:lnSpc>
                        <a:spcBef>
                          <a:spcPts val="15"/>
                        </a:spcBef>
                      </a:pPr>
                      <a:r>
                        <a:rPr sz="1200" spc="-5" dirty="0">
                          <a:latin typeface="Arial"/>
                          <a:cs typeface="Arial"/>
                        </a:rPr>
                        <a:t>Typically</a:t>
                      </a:r>
                      <a:r>
                        <a:rPr sz="1200" spc="-70" dirty="0">
                          <a:latin typeface="Arial"/>
                          <a:cs typeface="Arial"/>
                        </a:rPr>
                        <a:t> </a:t>
                      </a:r>
                      <a:r>
                        <a:rPr sz="1200" spc="-10" dirty="0">
                          <a:latin typeface="Arial"/>
                          <a:cs typeface="Arial"/>
                        </a:rPr>
                        <a:t>over  </a:t>
                      </a:r>
                      <a:r>
                        <a:rPr sz="1200" spc="-5" dirty="0">
                          <a:latin typeface="Arial"/>
                          <a:cs typeface="Arial"/>
                        </a:rPr>
                        <a:t>300</a:t>
                      </a:r>
                      <a:r>
                        <a:rPr sz="1200" spc="-25" dirty="0">
                          <a:latin typeface="Arial"/>
                          <a:cs typeface="Arial"/>
                        </a:rPr>
                        <a:t> </a:t>
                      </a:r>
                      <a:r>
                        <a:rPr sz="1200" spc="-5" dirty="0">
                          <a:latin typeface="Arial"/>
                          <a:cs typeface="Arial"/>
                        </a:rPr>
                        <a:t>KLOC</a:t>
                      </a:r>
                      <a:endParaRPr sz="1200">
                        <a:latin typeface="Arial"/>
                        <a:cs typeface="Arial"/>
                      </a:endParaRPr>
                    </a:p>
                  </a:txBody>
                  <a:tcPr marL="0" marR="0" marT="1681"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3189" marR="139700" algn="just">
                        <a:lnSpc>
                          <a:spcPct val="99600"/>
                        </a:lnSpc>
                        <a:spcBef>
                          <a:spcPts val="885"/>
                        </a:spcBef>
                      </a:pPr>
                      <a:r>
                        <a:rPr sz="1200" spc="-5" dirty="0">
                          <a:latin typeface="Arial"/>
                          <a:cs typeface="Arial"/>
                        </a:rPr>
                        <a:t>Large project, Real</a:t>
                      </a:r>
                      <a:r>
                        <a:rPr sz="1200" spc="320" dirty="0">
                          <a:latin typeface="Arial"/>
                          <a:cs typeface="Arial"/>
                        </a:rPr>
                        <a:t> </a:t>
                      </a:r>
                      <a:r>
                        <a:rPr sz="1200" dirty="0">
                          <a:latin typeface="Arial"/>
                          <a:cs typeface="Arial"/>
                        </a:rPr>
                        <a:t>time  </a:t>
                      </a:r>
                      <a:r>
                        <a:rPr sz="1200" spc="-5" dirty="0">
                          <a:latin typeface="Arial"/>
                          <a:cs typeface="Arial"/>
                        </a:rPr>
                        <a:t>systems, Complex interfaces,  Very </a:t>
                      </a:r>
                      <a:r>
                        <a:rPr sz="1200" dirty="0">
                          <a:latin typeface="Arial"/>
                          <a:cs typeface="Arial"/>
                        </a:rPr>
                        <a:t>little </a:t>
                      </a:r>
                      <a:r>
                        <a:rPr sz="1200" spc="-10" dirty="0">
                          <a:latin typeface="Arial"/>
                          <a:cs typeface="Arial"/>
                        </a:rPr>
                        <a:t>previous </a:t>
                      </a:r>
                      <a:r>
                        <a:rPr sz="1200" spc="-5" dirty="0">
                          <a:latin typeface="Arial"/>
                          <a:cs typeface="Arial"/>
                        </a:rPr>
                        <a:t>experience.  For example: ATMs, Air Traffic  Control</a:t>
                      </a:r>
                      <a:r>
                        <a:rPr sz="1200" spc="-10" dirty="0">
                          <a:latin typeface="Arial"/>
                          <a:cs typeface="Arial"/>
                        </a:rPr>
                        <a:t> </a:t>
                      </a:r>
                      <a:r>
                        <a:rPr sz="1200" spc="-5" dirty="0">
                          <a:latin typeface="Arial"/>
                          <a:cs typeface="Arial"/>
                        </a:rPr>
                        <a:t>etc.</a:t>
                      </a:r>
                      <a:endParaRPr sz="1200">
                        <a:latin typeface="Arial"/>
                        <a:cs typeface="Arial"/>
                      </a:endParaRPr>
                    </a:p>
                  </a:txBody>
                  <a:tcPr marL="0" marR="0" marT="9917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96520" algn="r">
                        <a:lnSpc>
                          <a:spcPct val="100000"/>
                        </a:lnSpc>
                        <a:spcBef>
                          <a:spcPts val="675"/>
                        </a:spcBef>
                      </a:pPr>
                      <a:r>
                        <a:rPr sz="1200" spc="-5" dirty="0">
                          <a:latin typeface="Arial"/>
                          <a:cs typeface="Arial"/>
                        </a:rPr>
                        <a:t>S</a:t>
                      </a:r>
                      <a:r>
                        <a:rPr sz="1200" dirty="0">
                          <a:latin typeface="Arial"/>
                          <a:cs typeface="Arial"/>
                        </a:rPr>
                        <a:t>i</a:t>
                      </a:r>
                      <a:r>
                        <a:rPr sz="1200" spc="-5" dirty="0">
                          <a:latin typeface="Arial"/>
                          <a:cs typeface="Arial"/>
                        </a:rPr>
                        <a:t>gn</a:t>
                      </a:r>
                      <a:r>
                        <a:rPr sz="1200" dirty="0">
                          <a:latin typeface="Arial"/>
                          <a:cs typeface="Arial"/>
                        </a:rPr>
                        <a:t>i</a:t>
                      </a:r>
                      <a:r>
                        <a:rPr sz="1200" spc="5" dirty="0">
                          <a:latin typeface="Arial"/>
                          <a:cs typeface="Arial"/>
                        </a:rPr>
                        <a:t>f</a:t>
                      </a:r>
                      <a:r>
                        <a:rPr sz="1200" spc="-15" dirty="0">
                          <a:latin typeface="Arial"/>
                          <a:cs typeface="Arial"/>
                        </a:rPr>
                        <a:t>i</a:t>
                      </a:r>
                      <a:r>
                        <a:rPr sz="1200" spc="5" dirty="0">
                          <a:latin typeface="Arial"/>
                          <a:cs typeface="Arial"/>
                        </a:rPr>
                        <a:t>c</a:t>
                      </a:r>
                      <a:r>
                        <a:rPr sz="1200" spc="-15" dirty="0">
                          <a:latin typeface="Arial"/>
                          <a:cs typeface="Arial"/>
                        </a:rPr>
                        <a:t>an</a:t>
                      </a:r>
                      <a:r>
                        <a:rPr sz="1200" dirty="0">
                          <a:latin typeface="Arial"/>
                          <a:cs typeface="Arial"/>
                        </a:rPr>
                        <a:t>t</a:t>
                      </a:r>
                      <a:endParaRPr sz="1200">
                        <a:latin typeface="Arial"/>
                        <a:cs typeface="Arial"/>
                      </a:endParaRPr>
                    </a:p>
                  </a:txBody>
                  <a:tcPr marL="0" marR="0" marT="7564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200025" algn="ctr">
                        <a:lnSpc>
                          <a:spcPct val="100000"/>
                        </a:lnSpc>
                        <a:spcBef>
                          <a:spcPts val="675"/>
                        </a:spcBef>
                      </a:pPr>
                      <a:r>
                        <a:rPr sz="1200" spc="-5" dirty="0">
                          <a:latin typeface="Arial"/>
                          <a:cs typeface="Arial"/>
                        </a:rPr>
                        <a:t>Tight</a:t>
                      </a:r>
                      <a:endParaRPr sz="1200">
                        <a:latin typeface="Arial"/>
                        <a:cs typeface="Arial"/>
                      </a:endParaRPr>
                    </a:p>
                  </a:txBody>
                  <a:tcPr marL="0" marR="0" marT="7564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75590" marR="294640" indent="2540" algn="ctr">
                        <a:lnSpc>
                          <a:spcPct val="99600"/>
                        </a:lnSpc>
                        <a:spcBef>
                          <a:spcPts val="465"/>
                        </a:spcBef>
                      </a:pPr>
                      <a:r>
                        <a:rPr sz="1200" spc="-5" dirty="0">
                          <a:latin typeface="Arial"/>
                          <a:cs typeface="Arial"/>
                        </a:rPr>
                        <a:t>Complex  </a:t>
                      </a:r>
                      <a:r>
                        <a:rPr sz="1200" spc="-10" dirty="0">
                          <a:latin typeface="Arial"/>
                          <a:cs typeface="Arial"/>
                        </a:rPr>
                        <a:t>H</a:t>
                      </a:r>
                      <a:r>
                        <a:rPr sz="1200" spc="-5" dirty="0">
                          <a:latin typeface="Arial"/>
                          <a:cs typeface="Arial"/>
                        </a:rPr>
                        <a:t>a</a:t>
                      </a:r>
                      <a:r>
                        <a:rPr sz="1200" dirty="0">
                          <a:latin typeface="Arial"/>
                          <a:cs typeface="Arial"/>
                        </a:rPr>
                        <a:t>r</a:t>
                      </a:r>
                      <a:r>
                        <a:rPr sz="1200" spc="-5" dirty="0">
                          <a:latin typeface="Arial"/>
                          <a:cs typeface="Arial"/>
                        </a:rPr>
                        <a:t>d</a:t>
                      </a:r>
                      <a:r>
                        <a:rPr sz="1200" spc="-20" dirty="0">
                          <a:latin typeface="Arial"/>
                          <a:cs typeface="Arial"/>
                        </a:rPr>
                        <a:t>w</a:t>
                      </a:r>
                      <a:r>
                        <a:rPr sz="1200" spc="-5" dirty="0">
                          <a:latin typeface="Arial"/>
                          <a:cs typeface="Arial"/>
                        </a:rPr>
                        <a:t>a</a:t>
                      </a:r>
                      <a:r>
                        <a:rPr sz="1200" dirty="0">
                          <a:latin typeface="Arial"/>
                          <a:cs typeface="Arial"/>
                        </a:rPr>
                        <a:t>r</a:t>
                      </a:r>
                      <a:r>
                        <a:rPr sz="1200" spc="-15" dirty="0">
                          <a:latin typeface="Arial"/>
                          <a:cs typeface="Arial"/>
                        </a:rPr>
                        <a:t>e</a:t>
                      </a:r>
                      <a:r>
                        <a:rPr sz="1200" dirty="0">
                          <a:latin typeface="Arial"/>
                          <a:cs typeface="Arial"/>
                        </a:rPr>
                        <a:t>/  </a:t>
                      </a:r>
                      <a:r>
                        <a:rPr sz="1200" spc="-5" dirty="0">
                          <a:latin typeface="Arial"/>
                          <a:cs typeface="Arial"/>
                        </a:rPr>
                        <a:t>customer  Interfaces  required</a:t>
                      </a:r>
                      <a:endParaRPr sz="1200">
                        <a:latin typeface="Arial"/>
                        <a:cs typeface="Arial"/>
                      </a:endParaRPr>
                    </a:p>
                  </a:txBody>
                  <a:tcPr marL="0" marR="0" marT="52107"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object 3"/>
          <p:cNvSpPr txBox="1"/>
          <p:nvPr/>
        </p:nvSpPr>
        <p:spPr>
          <a:xfrm>
            <a:off x="3767865" y="5900118"/>
            <a:ext cx="4672853"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4: </a:t>
            </a:r>
            <a:r>
              <a:rPr sz="1588" dirty="0">
                <a:solidFill>
                  <a:srgbClr val="653200"/>
                </a:solidFill>
                <a:latin typeface="Arial"/>
                <a:cs typeface="Arial"/>
              </a:rPr>
              <a:t>The </a:t>
            </a:r>
            <a:r>
              <a:rPr sz="1588" spc="-4" dirty="0">
                <a:solidFill>
                  <a:srgbClr val="653200"/>
                </a:solidFill>
                <a:latin typeface="Arial"/>
                <a:cs typeface="Arial"/>
              </a:rPr>
              <a:t>comparison of three </a:t>
            </a:r>
            <a:r>
              <a:rPr sz="1588" dirty="0">
                <a:solidFill>
                  <a:srgbClr val="653200"/>
                </a:solidFill>
                <a:latin typeface="Arial"/>
                <a:cs typeface="Arial"/>
              </a:rPr>
              <a:t>COCOMO</a:t>
            </a:r>
            <a:r>
              <a:rPr sz="1588" spc="-13" dirty="0">
                <a:solidFill>
                  <a:srgbClr val="653200"/>
                </a:solidFill>
                <a:latin typeface="Arial"/>
                <a:cs typeface="Arial"/>
              </a:rPr>
              <a:t> </a:t>
            </a:r>
            <a:r>
              <a:rPr sz="1588" spc="-4" dirty="0">
                <a:solidFill>
                  <a:srgbClr val="653200"/>
                </a:solidFill>
                <a:latin typeface="Arial"/>
                <a:cs typeface="Arial"/>
              </a:rPr>
              <a:t>modes</a:t>
            </a:r>
            <a:endParaRPr sz="1588">
              <a:latin typeface="Arial"/>
              <a:cs typeface="Arial"/>
            </a:endParaRPr>
          </a:p>
        </p:txBody>
      </p:sp>
      <p:sp>
        <p:nvSpPr>
          <p:cNvPr id="4" name="object 4"/>
          <p:cNvSpPr txBox="1">
            <a:spLocks noGrp="1"/>
          </p:cNvSpPr>
          <p:nvPr>
            <p:ph type="title"/>
          </p:nvPr>
        </p:nvSpPr>
        <p:spPr>
          <a:xfrm>
            <a:off x="1528354" y="566430"/>
            <a:ext cx="667983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295798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latin typeface="Times New Roman" panose="02020603050405020304" pitchFamily="18" charset="0"/>
                <a:cs typeface="Times New Roman" panose="02020603050405020304" pitchFamily="18" charset="0"/>
              </a:rPr>
              <a:t>Boehm’s definition of organic, semidetached, and embedded systems: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fontAlgn="base"/>
            <a:r>
              <a:rPr lang="en-US" b="1" dirty="0" smtClean="0">
                <a:latin typeface="Times New Roman" panose="02020603050405020304" pitchFamily="18" charset="0"/>
                <a:cs typeface="Times New Roman" panose="02020603050405020304" pitchFamily="18" charset="0"/>
              </a:rPr>
              <a:t>Organic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software project is said to be an organic type if the team size required is adequately small, the problem is well understood and has been solved in the past and also the team members have a nominal experience regarding the problem</a:t>
            </a:r>
            <a:r>
              <a:rPr lang="en-US" dirty="0" smtClean="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Semi-detached –</a:t>
            </a:r>
            <a:r>
              <a:rPr lang="en-US" dirty="0">
                <a:latin typeface="Times New Roman" panose="02020603050405020304" pitchFamily="18" charset="0"/>
                <a:cs typeface="Times New Roman" panose="02020603050405020304" pitchFamily="18" charset="0"/>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Compilers or different Embedded Systems can be considered of Semi-Detached type</a:t>
            </a:r>
            <a:r>
              <a:rPr lang="en-US" dirty="0" smtClean="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Embedded –</a:t>
            </a:r>
            <a:r>
              <a:rPr lang="en-US" dirty="0">
                <a:latin typeface="Times New Roman" panose="02020603050405020304" pitchFamily="18" charset="0"/>
                <a:cs typeface="Times New Roman" panose="02020603050405020304" pitchFamily="18" charset="0"/>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p:txBody>
      </p:sp>
    </p:spTree>
    <p:extLst>
      <p:ext uri="{BB962C8B-B14F-4D97-AF65-F5344CB8AC3E}">
        <p14:creationId xmlns:p14="http://schemas.microsoft.com/office/powerpoint/2010/main" val="41474334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1853" y="1769184"/>
            <a:ext cx="4593291" cy="1721527"/>
          </a:xfrm>
          <a:prstGeom prst="rect">
            <a:avLst/>
          </a:prstGeom>
        </p:spPr>
        <p:txBody>
          <a:bodyPr vert="horz" wrap="square" lIns="0" tIns="11206" rIns="0" bIns="0" rtlCol="0">
            <a:spAutoFit/>
          </a:bodyPr>
          <a:lstStyle/>
          <a:p>
            <a:pPr marL="22413">
              <a:spcBef>
                <a:spcPts val="88"/>
              </a:spcBef>
            </a:pPr>
            <a:r>
              <a:rPr sz="2118" b="1" u="heavy" spc="-4" dirty="0">
                <a:solidFill>
                  <a:srgbClr val="003200"/>
                </a:solidFill>
                <a:uFill>
                  <a:solidFill>
                    <a:srgbClr val="003200"/>
                  </a:solidFill>
                </a:uFill>
                <a:latin typeface="Arial"/>
                <a:cs typeface="Arial"/>
              </a:rPr>
              <a:t>Basic Model</a:t>
            </a:r>
            <a:endParaRPr sz="2118" dirty="0">
              <a:latin typeface="Arial"/>
              <a:cs typeface="Arial"/>
            </a:endParaRPr>
          </a:p>
          <a:p>
            <a:pPr marL="22413">
              <a:spcBef>
                <a:spcPts val="1681"/>
              </a:spcBef>
            </a:pPr>
            <a:r>
              <a:rPr sz="2118" spc="-4" dirty="0">
                <a:solidFill>
                  <a:srgbClr val="650065"/>
                </a:solidFill>
                <a:latin typeface="Times New Roman"/>
                <a:cs typeface="Times New Roman"/>
              </a:rPr>
              <a:t>Basic COCOMO model takes the</a:t>
            </a:r>
            <a:r>
              <a:rPr sz="2118" spc="4" dirty="0">
                <a:solidFill>
                  <a:srgbClr val="650065"/>
                </a:solidFill>
                <a:latin typeface="Times New Roman"/>
                <a:cs typeface="Times New Roman"/>
              </a:rPr>
              <a:t> </a:t>
            </a:r>
            <a:r>
              <a:rPr sz="2118" spc="-4" dirty="0">
                <a:solidFill>
                  <a:srgbClr val="650065"/>
                </a:solidFill>
                <a:latin typeface="Times New Roman"/>
                <a:cs typeface="Times New Roman"/>
              </a:rPr>
              <a:t>form</a:t>
            </a:r>
            <a:endParaRPr sz="2118" dirty="0">
              <a:latin typeface="Times New Roman"/>
              <a:cs typeface="Times New Roman"/>
            </a:endParaRPr>
          </a:p>
          <a:p>
            <a:pPr>
              <a:spcBef>
                <a:spcPts val="4"/>
              </a:spcBef>
            </a:pPr>
            <a:endParaRPr sz="2294" dirty="0">
              <a:latin typeface="Times New Roman"/>
              <a:cs typeface="Times New Roman"/>
            </a:endParaRPr>
          </a:p>
          <a:p>
            <a:pPr marL="2290605">
              <a:lnSpc>
                <a:spcPts val="2559"/>
              </a:lnSpc>
              <a:spcBef>
                <a:spcPts val="4"/>
              </a:spcBef>
              <a:tabLst>
                <a:tab pos="3186563" algn="l"/>
              </a:tabLst>
            </a:pPr>
            <a:r>
              <a:rPr sz="2735" i="1" spc="-4" dirty="0">
                <a:latin typeface="Times New Roman"/>
                <a:cs typeface="Times New Roman"/>
              </a:rPr>
              <a:t>E</a:t>
            </a:r>
            <a:r>
              <a:rPr sz="2735" i="1" spc="84" dirty="0">
                <a:latin typeface="Times New Roman"/>
                <a:cs typeface="Times New Roman"/>
              </a:rPr>
              <a:t> </a:t>
            </a:r>
            <a:r>
              <a:rPr sz="2735" spc="-4" dirty="0">
                <a:latin typeface="Symbol"/>
                <a:cs typeface="Symbol"/>
              </a:rPr>
              <a:t></a:t>
            </a:r>
            <a:r>
              <a:rPr sz="2735" spc="-44" dirty="0">
                <a:latin typeface="Times New Roman"/>
                <a:cs typeface="Times New Roman"/>
              </a:rPr>
              <a:t> </a:t>
            </a:r>
            <a:r>
              <a:rPr sz="2735" i="1" spc="-4" dirty="0">
                <a:latin typeface="Times New Roman"/>
                <a:cs typeface="Times New Roman"/>
              </a:rPr>
              <a:t>a</a:t>
            </a:r>
            <a:r>
              <a:rPr sz="2735" i="1" dirty="0">
                <a:latin typeface="Times New Roman"/>
                <a:cs typeface="Times New Roman"/>
              </a:rPr>
              <a:t>	</a:t>
            </a:r>
            <a:r>
              <a:rPr sz="2735" spc="154" dirty="0">
                <a:latin typeface="Times New Roman"/>
                <a:cs typeface="Times New Roman"/>
              </a:rPr>
              <a:t>(</a:t>
            </a:r>
            <a:r>
              <a:rPr sz="2735" i="1" spc="-9" dirty="0">
                <a:latin typeface="Times New Roman"/>
                <a:cs typeface="Times New Roman"/>
              </a:rPr>
              <a:t>K</a:t>
            </a:r>
            <a:r>
              <a:rPr sz="2735" i="1" spc="-13" dirty="0">
                <a:latin typeface="Times New Roman"/>
                <a:cs typeface="Times New Roman"/>
              </a:rPr>
              <a:t>LO</a:t>
            </a:r>
            <a:r>
              <a:rPr sz="2735" i="1" spc="212" dirty="0">
                <a:latin typeface="Times New Roman"/>
                <a:cs typeface="Times New Roman"/>
              </a:rPr>
              <a:t>C</a:t>
            </a:r>
            <a:r>
              <a:rPr sz="2735" spc="79" dirty="0">
                <a:latin typeface="Times New Roman"/>
                <a:cs typeface="Times New Roman"/>
              </a:rPr>
              <a:t>)</a:t>
            </a:r>
            <a:r>
              <a:rPr sz="2382" i="1" spc="-86" baseline="44753" dirty="0">
                <a:latin typeface="Times New Roman"/>
                <a:cs typeface="Times New Roman"/>
              </a:rPr>
              <a:t>b</a:t>
            </a:r>
            <a:r>
              <a:rPr sz="1655" i="1" spc="19" baseline="44444" dirty="0">
                <a:latin typeface="Times New Roman"/>
                <a:cs typeface="Times New Roman"/>
              </a:rPr>
              <a:t>b</a:t>
            </a:r>
            <a:endParaRPr sz="1655" baseline="44444" dirty="0">
              <a:latin typeface="Times New Roman"/>
              <a:cs typeface="Times New Roman"/>
            </a:endParaRPr>
          </a:p>
          <a:p>
            <a:pPr marL="3043680">
              <a:lnSpc>
                <a:spcPts val="1182"/>
              </a:lnSpc>
            </a:pPr>
            <a:r>
              <a:rPr sz="1588" i="1" dirty="0">
                <a:latin typeface="Times New Roman"/>
                <a:cs typeface="Times New Roman"/>
              </a:rPr>
              <a:t>b</a:t>
            </a:r>
            <a:endParaRPr sz="1588" dirty="0">
              <a:latin typeface="Times New Roman"/>
              <a:cs typeface="Times New Roman"/>
            </a:endParaRPr>
          </a:p>
        </p:txBody>
      </p:sp>
      <p:sp>
        <p:nvSpPr>
          <p:cNvPr id="3" name="object 3"/>
          <p:cNvSpPr txBox="1"/>
          <p:nvPr/>
        </p:nvSpPr>
        <p:spPr>
          <a:xfrm>
            <a:off x="6388696" y="3892337"/>
            <a:ext cx="101413" cy="201933"/>
          </a:xfrm>
          <a:prstGeom prst="rect">
            <a:avLst/>
          </a:prstGeom>
        </p:spPr>
        <p:txBody>
          <a:bodyPr vert="horz" wrap="square" lIns="0" tIns="11766" rIns="0" bIns="0" rtlCol="0">
            <a:spAutoFit/>
          </a:bodyPr>
          <a:lstStyle/>
          <a:p>
            <a:pPr marL="11206">
              <a:spcBef>
                <a:spcPts val="93"/>
              </a:spcBef>
            </a:pPr>
            <a:r>
              <a:rPr sz="1235" i="1" dirty="0">
                <a:latin typeface="Times New Roman"/>
                <a:cs typeface="Times New Roman"/>
              </a:rPr>
              <a:t>b</a:t>
            </a:r>
            <a:endParaRPr sz="1235">
              <a:latin typeface="Times New Roman"/>
              <a:cs typeface="Times New Roman"/>
            </a:endParaRPr>
          </a:p>
        </p:txBody>
      </p:sp>
      <p:sp>
        <p:nvSpPr>
          <p:cNvPr id="4" name="object 4"/>
          <p:cNvSpPr txBox="1"/>
          <p:nvPr/>
        </p:nvSpPr>
        <p:spPr>
          <a:xfrm>
            <a:off x="6266327" y="3774214"/>
            <a:ext cx="132790" cy="277828"/>
          </a:xfrm>
          <a:prstGeom prst="rect">
            <a:avLst/>
          </a:prstGeom>
        </p:spPr>
        <p:txBody>
          <a:bodyPr vert="horz" wrap="square" lIns="0" tIns="12886" rIns="0" bIns="0" rtlCol="0">
            <a:spAutoFit/>
          </a:bodyPr>
          <a:lstStyle/>
          <a:p>
            <a:pPr marL="11206">
              <a:spcBef>
                <a:spcPts val="101"/>
              </a:spcBef>
            </a:pPr>
            <a:r>
              <a:rPr sz="1721" i="1" spc="4" dirty="0">
                <a:latin typeface="Times New Roman"/>
                <a:cs typeface="Times New Roman"/>
              </a:rPr>
              <a:t>d</a:t>
            </a:r>
            <a:endParaRPr sz="1721">
              <a:latin typeface="Times New Roman"/>
              <a:cs typeface="Times New Roman"/>
            </a:endParaRPr>
          </a:p>
        </p:txBody>
      </p:sp>
      <p:sp>
        <p:nvSpPr>
          <p:cNvPr id="5" name="object 5"/>
          <p:cNvSpPr txBox="1"/>
          <p:nvPr/>
        </p:nvSpPr>
        <p:spPr>
          <a:xfrm>
            <a:off x="5561702" y="4044499"/>
            <a:ext cx="132790" cy="277828"/>
          </a:xfrm>
          <a:prstGeom prst="rect">
            <a:avLst/>
          </a:prstGeom>
        </p:spPr>
        <p:txBody>
          <a:bodyPr vert="horz" wrap="square" lIns="0" tIns="12886" rIns="0" bIns="0" rtlCol="0">
            <a:spAutoFit/>
          </a:bodyPr>
          <a:lstStyle/>
          <a:p>
            <a:pPr marL="11206">
              <a:spcBef>
                <a:spcPts val="101"/>
              </a:spcBef>
            </a:pPr>
            <a:r>
              <a:rPr sz="1721" i="1" spc="4" dirty="0">
                <a:latin typeface="Times New Roman"/>
                <a:cs typeface="Times New Roman"/>
              </a:rPr>
              <a:t>b</a:t>
            </a:r>
            <a:endParaRPr sz="1721">
              <a:latin typeface="Times New Roman"/>
              <a:cs typeface="Times New Roman"/>
            </a:endParaRPr>
          </a:p>
        </p:txBody>
      </p:sp>
      <p:sp>
        <p:nvSpPr>
          <p:cNvPr id="6" name="object 6"/>
          <p:cNvSpPr txBox="1"/>
          <p:nvPr/>
        </p:nvSpPr>
        <p:spPr>
          <a:xfrm>
            <a:off x="4741431" y="3792897"/>
            <a:ext cx="1528482" cy="468446"/>
          </a:xfrm>
          <a:prstGeom prst="rect">
            <a:avLst/>
          </a:prstGeom>
        </p:spPr>
        <p:txBody>
          <a:bodyPr vert="horz" wrap="square" lIns="0" tIns="13447" rIns="0" bIns="0" rtlCol="0">
            <a:spAutoFit/>
          </a:bodyPr>
          <a:lstStyle/>
          <a:p>
            <a:pPr marL="11206">
              <a:spcBef>
                <a:spcPts val="106"/>
              </a:spcBef>
              <a:tabLst>
                <a:tab pos="988412" algn="l"/>
              </a:tabLst>
            </a:pPr>
            <a:r>
              <a:rPr sz="2956" i="1" spc="13" dirty="0">
                <a:latin typeface="Times New Roman"/>
                <a:cs typeface="Times New Roman"/>
              </a:rPr>
              <a:t>D </a:t>
            </a:r>
            <a:r>
              <a:rPr sz="2956" spc="9" dirty="0">
                <a:latin typeface="Symbol"/>
                <a:cs typeface="Symbol"/>
              </a:rPr>
              <a:t></a:t>
            </a:r>
            <a:r>
              <a:rPr sz="2956" spc="-88" dirty="0">
                <a:latin typeface="Times New Roman"/>
                <a:cs typeface="Times New Roman"/>
              </a:rPr>
              <a:t> </a:t>
            </a:r>
            <a:r>
              <a:rPr sz="2956" i="1" spc="9" dirty="0">
                <a:latin typeface="Times New Roman"/>
                <a:cs typeface="Times New Roman"/>
              </a:rPr>
              <a:t>c</a:t>
            </a:r>
            <a:r>
              <a:rPr sz="2956" i="1" dirty="0">
                <a:latin typeface="Times New Roman"/>
                <a:cs typeface="Times New Roman"/>
              </a:rPr>
              <a:t>	</a:t>
            </a:r>
            <a:r>
              <a:rPr sz="2956" spc="176" dirty="0">
                <a:latin typeface="Times New Roman"/>
                <a:cs typeface="Times New Roman"/>
              </a:rPr>
              <a:t>(</a:t>
            </a:r>
            <a:r>
              <a:rPr sz="2956" i="1" spc="190" dirty="0">
                <a:latin typeface="Times New Roman"/>
                <a:cs typeface="Times New Roman"/>
              </a:rPr>
              <a:t>E</a:t>
            </a:r>
            <a:r>
              <a:rPr sz="2956" spc="4" dirty="0">
                <a:latin typeface="Times New Roman"/>
                <a:cs typeface="Times New Roman"/>
              </a:rPr>
              <a:t>)</a:t>
            </a:r>
            <a:endParaRPr sz="2956">
              <a:latin typeface="Times New Roman"/>
              <a:cs typeface="Times New Roman"/>
            </a:endParaRPr>
          </a:p>
        </p:txBody>
      </p:sp>
      <p:sp>
        <p:nvSpPr>
          <p:cNvPr id="7" name="object 7"/>
          <p:cNvSpPr txBox="1"/>
          <p:nvPr/>
        </p:nvSpPr>
        <p:spPr>
          <a:xfrm>
            <a:off x="2299441" y="4619960"/>
            <a:ext cx="7457515" cy="989649"/>
          </a:xfrm>
          <a:prstGeom prst="rect">
            <a:avLst/>
          </a:prstGeom>
        </p:spPr>
        <p:txBody>
          <a:bodyPr vert="horz" wrap="square" lIns="0" tIns="11766" rIns="0" bIns="0" rtlCol="0">
            <a:spAutoFit/>
          </a:bodyPr>
          <a:lstStyle/>
          <a:p>
            <a:pPr marL="44826" marR="38662" algn="just">
              <a:lnSpc>
                <a:spcPct val="99800"/>
              </a:lnSpc>
              <a:spcBef>
                <a:spcPts val="93"/>
              </a:spcBef>
            </a:pPr>
            <a:r>
              <a:rPr sz="2118" spc="-4" dirty="0">
                <a:solidFill>
                  <a:srgbClr val="650065"/>
                </a:solidFill>
                <a:latin typeface="Times New Roman"/>
                <a:cs typeface="Times New Roman"/>
              </a:rPr>
              <a:t>where </a:t>
            </a:r>
            <a:r>
              <a:rPr sz="2118" dirty="0">
                <a:solidFill>
                  <a:srgbClr val="650065"/>
                </a:solidFill>
                <a:latin typeface="Times New Roman"/>
                <a:cs typeface="Times New Roman"/>
              </a:rPr>
              <a:t>E </a:t>
            </a:r>
            <a:r>
              <a:rPr sz="2118" spc="-4" dirty="0">
                <a:solidFill>
                  <a:srgbClr val="650065"/>
                </a:solidFill>
                <a:latin typeface="Times New Roman"/>
                <a:cs typeface="Times New Roman"/>
              </a:rPr>
              <a:t>is effort applied </a:t>
            </a:r>
            <a:r>
              <a:rPr sz="2118" dirty="0">
                <a:solidFill>
                  <a:srgbClr val="650065"/>
                </a:solidFill>
                <a:latin typeface="Times New Roman"/>
                <a:cs typeface="Times New Roman"/>
              </a:rPr>
              <a:t>in </a:t>
            </a:r>
            <a:r>
              <a:rPr sz="2118" spc="-4" dirty="0">
                <a:solidFill>
                  <a:srgbClr val="650065"/>
                </a:solidFill>
                <a:latin typeface="Times New Roman"/>
                <a:cs typeface="Times New Roman"/>
              </a:rPr>
              <a:t>Person-Months, </a:t>
            </a:r>
            <a:r>
              <a:rPr sz="2118" dirty="0">
                <a:solidFill>
                  <a:srgbClr val="650065"/>
                </a:solidFill>
                <a:latin typeface="Times New Roman"/>
                <a:cs typeface="Times New Roman"/>
              </a:rPr>
              <a:t>and </a:t>
            </a:r>
            <a:r>
              <a:rPr sz="2118" spc="-4" dirty="0">
                <a:solidFill>
                  <a:srgbClr val="650065"/>
                </a:solidFill>
                <a:latin typeface="Times New Roman"/>
                <a:cs typeface="Times New Roman"/>
              </a:rPr>
              <a:t>D </a:t>
            </a:r>
            <a:r>
              <a:rPr sz="2118" dirty="0">
                <a:solidFill>
                  <a:srgbClr val="650065"/>
                </a:solidFill>
                <a:latin typeface="Times New Roman"/>
                <a:cs typeface="Times New Roman"/>
              </a:rPr>
              <a:t>is the  </a:t>
            </a:r>
            <a:r>
              <a:rPr sz="2118" spc="-4" dirty="0">
                <a:solidFill>
                  <a:srgbClr val="650065"/>
                </a:solidFill>
                <a:latin typeface="Times New Roman"/>
                <a:cs typeface="Times New Roman"/>
              </a:rPr>
              <a:t>development </a:t>
            </a:r>
            <a:r>
              <a:rPr sz="2118" spc="-9" dirty="0">
                <a:solidFill>
                  <a:srgbClr val="650065"/>
                </a:solidFill>
                <a:latin typeface="Times New Roman"/>
                <a:cs typeface="Times New Roman"/>
              </a:rPr>
              <a:t>time </a:t>
            </a:r>
            <a:r>
              <a:rPr sz="2118" dirty="0">
                <a:solidFill>
                  <a:srgbClr val="650065"/>
                </a:solidFill>
                <a:latin typeface="Times New Roman"/>
                <a:cs typeface="Times New Roman"/>
              </a:rPr>
              <a:t>in </a:t>
            </a:r>
            <a:r>
              <a:rPr sz="2118" spc="-4" dirty="0">
                <a:solidFill>
                  <a:srgbClr val="650065"/>
                </a:solidFill>
                <a:latin typeface="Times New Roman"/>
                <a:cs typeface="Times New Roman"/>
              </a:rPr>
              <a:t>months. The coefficients </a:t>
            </a:r>
            <a:r>
              <a:rPr sz="2118" dirty="0">
                <a:solidFill>
                  <a:srgbClr val="650065"/>
                </a:solidFill>
                <a:latin typeface="Times New Roman"/>
                <a:cs typeface="Times New Roman"/>
              </a:rPr>
              <a:t>a</a:t>
            </a:r>
            <a:r>
              <a:rPr sz="2118" baseline="-20833" dirty="0">
                <a:solidFill>
                  <a:srgbClr val="650065"/>
                </a:solidFill>
                <a:latin typeface="Times New Roman"/>
                <a:cs typeface="Times New Roman"/>
              </a:rPr>
              <a:t>b</a:t>
            </a:r>
            <a:r>
              <a:rPr sz="2118" dirty="0">
                <a:solidFill>
                  <a:srgbClr val="650065"/>
                </a:solidFill>
                <a:latin typeface="Times New Roman"/>
                <a:cs typeface="Times New Roman"/>
              </a:rPr>
              <a:t>, b</a:t>
            </a:r>
            <a:r>
              <a:rPr sz="2118" baseline="-20833" dirty="0">
                <a:solidFill>
                  <a:srgbClr val="650065"/>
                </a:solidFill>
                <a:latin typeface="Times New Roman"/>
                <a:cs typeface="Times New Roman"/>
              </a:rPr>
              <a:t>b</a:t>
            </a:r>
            <a:r>
              <a:rPr sz="2118" dirty="0">
                <a:solidFill>
                  <a:srgbClr val="650065"/>
                </a:solidFill>
                <a:latin typeface="Times New Roman"/>
                <a:cs typeface="Times New Roman"/>
              </a:rPr>
              <a:t>, </a:t>
            </a:r>
            <a:r>
              <a:rPr sz="2118" spc="-4" dirty="0">
                <a:solidFill>
                  <a:srgbClr val="650065"/>
                </a:solidFill>
                <a:latin typeface="Times New Roman"/>
                <a:cs typeface="Times New Roman"/>
              </a:rPr>
              <a:t>c</a:t>
            </a:r>
            <a:r>
              <a:rPr sz="2118" spc="-6" baseline="-20833" dirty="0">
                <a:solidFill>
                  <a:srgbClr val="650065"/>
                </a:solidFill>
                <a:latin typeface="Times New Roman"/>
                <a:cs typeface="Times New Roman"/>
              </a:rPr>
              <a:t>b </a:t>
            </a:r>
            <a:r>
              <a:rPr sz="2118" spc="-4" dirty="0">
                <a:solidFill>
                  <a:srgbClr val="650065"/>
                </a:solidFill>
                <a:latin typeface="Times New Roman"/>
                <a:cs typeface="Times New Roman"/>
              </a:rPr>
              <a:t>and d</a:t>
            </a:r>
            <a:r>
              <a:rPr sz="2118" spc="-6" baseline="-20833" dirty="0">
                <a:solidFill>
                  <a:srgbClr val="650065"/>
                </a:solidFill>
                <a:latin typeface="Times New Roman"/>
                <a:cs typeface="Times New Roman"/>
              </a:rPr>
              <a:t>b </a:t>
            </a:r>
            <a:r>
              <a:rPr sz="2118" spc="-4" dirty="0">
                <a:solidFill>
                  <a:srgbClr val="650065"/>
                </a:solidFill>
                <a:latin typeface="Times New Roman"/>
                <a:cs typeface="Times New Roman"/>
              </a:rPr>
              <a:t>are  </a:t>
            </a:r>
            <a:r>
              <a:rPr sz="2118" dirty="0">
                <a:solidFill>
                  <a:srgbClr val="650065"/>
                </a:solidFill>
                <a:latin typeface="Times New Roman"/>
                <a:cs typeface="Times New Roman"/>
              </a:rPr>
              <a:t>given in </a:t>
            </a:r>
            <a:r>
              <a:rPr sz="2118" spc="-4" dirty="0">
                <a:solidFill>
                  <a:srgbClr val="650065"/>
                </a:solidFill>
                <a:latin typeface="Times New Roman"/>
                <a:cs typeface="Times New Roman"/>
              </a:rPr>
              <a:t>table </a:t>
            </a:r>
            <a:r>
              <a:rPr sz="2118" dirty="0">
                <a:solidFill>
                  <a:srgbClr val="650065"/>
                </a:solidFill>
                <a:latin typeface="Times New Roman"/>
                <a:cs typeface="Times New Roman"/>
              </a:rPr>
              <a:t>4</a:t>
            </a:r>
            <a:r>
              <a:rPr sz="2118" spc="-26" dirty="0">
                <a:solidFill>
                  <a:srgbClr val="650065"/>
                </a:solidFill>
                <a:latin typeface="Times New Roman"/>
                <a:cs typeface="Times New Roman"/>
              </a:rPr>
              <a:t> </a:t>
            </a:r>
            <a:r>
              <a:rPr sz="2118" spc="-4" dirty="0">
                <a:solidFill>
                  <a:srgbClr val="650065"/>
                </a:solidFill>
                <a:latin typeface="Times New Roman"/>
                <a:cs typeface="Times New Roman"/>
              </a:rPr>
              <a:t>(a).</a:t>
            </a:r>
            <a:endParaRPr sz="2118">
              <a:latin typeface="Times New Roman"/>
              <a:cs typeface="Times New Roman"/>
            </a:endParaRPr>
          </a:p>
        </p:txBody>
      </p:sp>
      <p:sp>
        <p:nvSpPr>
          <p:cNvPr id="8" name="object 8"/>
          <p:cNvSpPr txBox="1">
            <a:spLocks noGrp="1"/>
          </p:cNvSpPr>
          <p:nvPr>
            <p:ph type="title"/>
          </p:nvPr>
        </p:nvSpPr>
        <p:spPr>
          <a:xfrm>
            <a:off x="1188720" y="566430"/>
            <a:ext cx="701947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9" name="object 9"/>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932177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7828996"/>
              </p:ext>
            </p:extLst>
          </p:nvPr>
        </p:nvGraphicFramePr>
        <p:xfrm>
          <a:off x="1959431" y="2206158"/>
          <a:ext cx="7215659" cy="2622173"/>
        </p:xfrm>
        <a:graphic>
          <a:graphicData uri="http://schemas.openxmlformats.org/drawingml/2006/table">
            <a:tbl>
              <a:tblPr firstRow="1" bandRow="1">
                <a:tableStyleId>{2D5ABB26-0587-4C30-8999-92F81FD0307C}</a:tableStyleId>
              </a:tblPr>
              <a:tblGrid>
                <a:gridCol w="1913001">
                  <a:extLst>
                    <a:ext uri="{9D8B030D-6E8A-4147-A177-3AD203B41FA5}">
                      <a16:colId xmlns:a16="http://schemas.microsoft.com/office/drawing/2014/main" val="20000"/>
                    </a:ext>
                  </a:extLst>
                </a:gridCol>
                <a:gridCol w="1390924">
                  <a:extLst>
                    <a:ext uri="{9D8B030D-6E8A-4147-A177-3AD203B41FA5}">
                      <a16:colId xmlns:a16="http://schemas.microsoft.com/office/drawing/2014/main" val="20001"/>
                    </a:ext>
                  </a:extLst>
                </a:gridCol>
                <a:gridCol w="1390924">
                  <a:extLst>
                    <a:ext uri="{9D8B030D-6E8A-4147-A177-3AD203B41FA5}">
                      <a16:colId xmlns:a16="http://schemas.microsoft.com/office/drawing/2014/main" val="20002"/>
                    </a:ext>
                  </a:extLst>
                </a:gridCol>
                <a:gridCol w="1303272">
                  <a:extLst>
                    <a:ext uri="{9D8B030D-6E8A-4147-A177-3AD203B41FA5}">
                      <a16:colId xmlns:a16="http://schemas.microsoft.com/office/drawing/2014/main" val="20003"/>
                    </a:ext>
                  </a:extLst>
                </a:gridCol>
                <a:gridCol w="1217538">
                  <a:extLst>
                    <a:ext uri="{9D8B030D-6E8A-4147-A177-3AD203B41FA5}">
                      <a16:colId xmlns:a16="http://schemas.microsoft.com/office/drawing/2014/main" val="20004"/>
                    </a:ext>
                  </a:extLst>
                </a:gridCol>
              </a:tblGrid>
              <a:tr h="654871">
                <a:tc>
                  <a:txBody>
                    <a:bodyPr/>
                    <a:lstStyle/>
                    <a:p>
                      <a:pPr marL="561975" marR="457834" indent="-96520">
                        <a:lnSpc>
                          <a:spcPct val="100000"/>
                        </a:lnSpc>
                        <a:spcBef>
                          <a:spcPts val="720"/>
                        </a:spcBef>
                      </a:pPr>
                      <a:r>
                        <a:rPr sz="1600" b="1" spc="-5" dirty="0">
                          <a:latin typeface="Arial"/>
                          <a:cs typeface="Arial"/>
                        </a:rPr>
                        <a:t>S</a:t>
                      </a:r>
                      <a:r>
                        <a:rPr sz="1600" b="1" dirty="0">
                          <a:latin typeface="Arial"/>
                          <a:cs typeface="Arial"/>
                        </a:rPr>
                        <a:t>of</a:t>
                      </a:r>
                      <a:r>
                        <a:rPr sz="1600" b="1" spc="-25" dirty="0">
                          <a:latin typeface="Arial"/>
                          <a:cs typeface="Arial"/>
                        </a:rPr>
                        <a:t>t</a:t>
                      </a:r>
                      <a:r>
                        <a:rPr sz="1600" b="1" spc="35" dirty="0">
                          <a:latin typeface="Arial"/>
                          <a:cs typeface="Arial"/>
                        </a:rPr>
                        <a:t>w</a:t>
                      </a:r>
                      <a:r>
                        <a:rPr sz="1600" b="1" spc="-5" dirty="0">
                          <a:latin typeface="Arial"/>
                          <a:cs typeface="Arial"/>
                        </a:rPr>
                        <a:t>ar</a:t>
                      </a:r>
                      <a:r>
                        <a:rPr sz="1600" b="1" dirty="0">
                          <a:latin typeface="Arial"/>
                          <a:cs typeface="Arial"/>
                        </a:rPr>
                        <a:t>e  </a:t>
                      </a:r>
                      <a:r>
                        <a:rPr sz="1600" b="1" spc="-5" dirty="0">
                          <a:latin typeface="Arial"/>
                          <a:cs typeface="Arial"/>
                        </a:rPr>
                        <a:t>Project</a:t>
                      </a:r>
                      <a:endParaRPr sz="1600" dirty="0">
                        <a:latin typeface="Arial"/>
                        <a:cs typeface="Arial"/>
                      </a:endParaRPr>
                    </a:p>
                  </a:txBody>
                  <a:tcPr marL="0" marR="0" marT="80682"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320"/>
                        </a:spcBef>
                      </a:pPr>
                      <a:r>
                        <a:rPr sz="2100" spc="-5" dirty="0">
                          <a:latin typeface="Arial"/>
                          <a:cs typeface="Arial"/>
                        </a:rPr>
                        <a:t>a</a:t>
                      </a:r>
                      <a:r>
                        <a:rPr sz="2100" spc="-7" baseline="-20833" dirty="0">
                          <a:latin typeface="Arial"/>
                          <a:cs typeface="Arial"/>
                        </a:rPr>
                        <a:t>b</a:t>
                      </a:r>
                      <a:endParaRPr sz="2100" baseline="-20833">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FF"/>
                    </a:solidFill>
                  </a:tcPr>
                </a:tc>
                <a:tc>
                  <a:txBody>
                    <a:bodyPr/>
                    <a:lstStyle/>
                    <a:p>
                      <a:pPr marL="1270" algn="ctr">
                        <a:lnSpc>
                          <a:spcPct val="100000"/>
                        </a:lnSpc>
                        <a:spcBef>
                          <a:spcPts val="320"/>
                        </a:spcBef>
                      </a:pPr>
                      <a:r>
                        <a:rPr sz="2100" spc="-5" dirty="0">
                          <a:latin typeface="Arial"/>
                          <a:cs typeface="Arial"/>
                        </a:rPr>
                        <a:t>b</a:t>
                      </a:r>
                      <a:r>
                        <a:rPr sz="2100" spc="-7" baseline="-20833" dirty="0">
                          <a:latin typeface="Arial"/>
                          <a:cs typeface="Arial"/>
                        </a:rPr>
                        <a:t>b</a:t>
                      </a:r>
                      <a:endParaRPr sz="2100" baseline="-20833">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FF"/>
                    </a:solidFill>
                  </a:tcPr>
                </a:tc>
                <a:tc>
                  <a:txBody>
                    <a:bodyPr/>
                    <a:lstStyle/>
                    <a:p>
                      <a:pPr marL="514984">
                        <a:lnSpc>
                          <a:spcPct val="100000"/>
                        </a:lnSpc>
                        <a:spcBef>
                          <a:spcPts val="320"/>
                        </a:spcBef>
                      </a:pPr>
                      <a:r>
                        <a:rPr sz="2100" spc="-5" dirty="0">
                          <a:latin typeface="Arial"/>
                          <a:cs typeface="Arial"/>
                        </a:rPr>
                        <a:t>c</a:t>
                      </a:r>
                      <a:r>
                        <a:rPr sz="2100" spc="-7" baseline="-20833" dirty="0">
                          <a:latin typeface="Arial"/>
                          <a:cs typeface="Arial"/>
                        </a:rPr>
                        <a:t>b</a:t>
                      </a:r>
                      <a:endParaRPr sz="2100" baseline="-20833">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FF"/>
                    </a:solidFill>
                  </a:tcPr>
                </a:tc>
                <a:tc>
                  <a:txBody>
                    <a:bodyPr/>
                    <a:lstStyle/>
                    <a:p>
                      <a:pPr algn="ctr">
                        <a:lnSpc>
                          <a:spcPct val="100000"/>
                        </a:lnSpc>
                        <a:spcBef>
                          <a:spcPts val="320"/>
                        </a:spcBef>
                      </a:pPr>
                      <a:r>
                        <a:rPr sz="2100" spc="-5" dirty="0">
                          <a:latin typeface="Arial"/>
                          <a:cs typeface="Arial"/>
                        </a:rPr>
                        <a:t>d</a:t>
                      </a:r>
                      <a:r>
                        <a:rPr sz="2100" spc="-7" baseline="-20833" dirty="0">
                          <a:latin typeface="Arial"/>
                          <a:cs typeface="Arial"/>
                        </a:rPr>
                        <a:t>b</a:t>
                      </a:r>
                      <a:endParaRPr sz="2100" baseline="-20833">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FFFF"/>
                    </a:solidFill>
                  </a:tcPr>
                </a:tc>
                <a:extLst>
                  <a:ext uri="{0D108BD9-81ED-4DB2-BD59-A6C34878D82A}">
                    <a16:rowId xmlns:a16="http://schemas.microsoft.com/office/drawing/2014/main" val="10000"/>
                  </a:ext>
                </a:extLst>
              </a:tr>
              <a:tr h="675844">
                <a:tc>
                  <a:txBody>
                    <a:bodyPr/>
                    <a:lstStyle/>
                    <a:p>
                      <a:pPr>
                        <a:lnSpc>
                          <a:spcPct val="100000"/>
                        </a:lnSpc>
                        <a:spcBef>
                          <a:spcPts val="15"/>
                        </a:spcBef>
                      </a:pPr>
                      <a:endParaRPr sz="1400">
                        <a:latin typeface="Times New Roman"/>
                        <a:cs typeface="Times New Roman"/>
                      </a:endParaRPr>
                    </a:p>
                    <a:p>
                      <a:pPr marL="91440">
                        <a:lnSpc>
                          <a:spcPct val="100000"/>
                        </a:lnSpc>
                      </a:pPr>
                      <a:r>
                        <a:rPr sz="1600" spc="-5" dirty="0">
                          <a:latin typeface="Arial"/>
                          <a:cs typeface="Arial"/>
                        </a:rPr>
                        <a:t>Organic</a:t>
                      </a:r>
                      <a:endParaRPr sz="1600">
                        <a:latin typeface="Arial"/>
                        <a:cs typeface="Arial"/>
                      </a:endParaRPr>
                    </a:p>
                  </a:txBody>
                  <a:tcPr marL="0" marR="0" marT="1681" marB="0">
                    <a:lnL w="28575">
                      <a:solidFill>
                        <a:srgbClr val="000000"/>
                      </a:solidFill>
                      <a:prstDash val="solid"/>
                    </a:lnL>
                    <a:lnR w="12700">
                      <a:solidFill>
                        <a:srgbClr val="000000"/>
                      </a:solidFill>
                      <a:prstDash val="solid"/>
                    </a:lnR>
                    <a:lnT w="12700">
                      <a:solidFill>
                        <a:srgbClr val="000000"/>
                      </a:solidFill>
                      <a:prstDash val="solid"/>
                    </a:lnT>
                    <a:solidFill>
                      <a:srgbClr val="BFBFBF"/>
                    </a:solidFill>
                  </a:tcPr>
                </a:tc>
                <a:tc>
                  <a:txBody>
                    <a:bodyPr/>
                    <a:lstStyle/>
                    <a:p>
                      <a:pPr>
                        <a:lnSpc>
                          <a:spcPct val="100000"/>
                        </a:lnSpc>
                        <a:spcBef>
                          <a:spcPts val="15"/>
                        </a:spcBef>
                      </a:pPr>
                      <a:endParaRPr sz="1400">
                        <a:latin typeface="Times New Roman"/>
                        <a:cs typeface="Times New Roman"/>
                      </a:endParaRPr>
                    </a:p>
                    <a:p>
                      <a:pPr algn="ctr">
                        <a:lnSpc>
                          <a:spcPct val="100000"/>
                        </a:lnSpc>
                      </a:pPr>
                      <a:r>
                        <a:rPr sz="1600" spc="-5" dirty="0">
                          <a:latin typeface="Arial"/>
                          <a:cs typeface="Arial"/>
                        </a:rPr>
                        <a:t>2.4</a:t>
                      </a:r>
                      <a:endParaRPr sz="1600">
                        <a:latin typeface="Arial"/>
                        <a:cs typeface="Arial"/>
                      </a:endParaRPr>
                    </a:p>
                  </a:txBody>
                  <a:tcPr marL="0" marR="0" marT="1681"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15"/>
                        </a:spcBef>
                      </a:pPr>
                      <a:endParaRPr sz="1400">
                        <a:latin typeface="Times New Roman"/>
                        <a:cs typeface="Times New Roman"/>
                      </a:endParaRPr>
                    </a:p>
                    <a:p>
                      <a:pPr marL="1905" algn="ctr">
                        <a:lnSpc>
                          <a:spcPct val="100000"/>
                        </a:lnSpc>
                      </a:pPr>
                      <a:r>
                        <a:rPr sz="1600" spc="-5" dirty="0">
                          <a:latin typeface="Arial"/>
                          <a:cs typeface="Arial"/>
                        </a:rPr>
                        <a:t>1.05</a:t>
                      </a:r>
                      <a:endParaRPr sz="1600">
                        <a:latin typeface="Arial"/>
                        <a:cs typeface="Arial"/>
                      </a:endParaRPr>
                    </a:p>
                  </a:txBody>
                  <a:tcPr marL="0" marR="0" marT="1681"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15"/>
                        </a:spcBef>
                      </a:pPr>
                      <a:endParaRPr sz="1400">
                        <a:latin typeface="Times New Roman"/>
                        <a:cs typeface="Times New Roman"/>
                      </a:endParaRPr>
                    </a:p>
                    <a:p>
                      <a:pPr marL="488950">
                        <a:lnSpc>
                          <a:spcPct val="100000"/>
                        </a:lnSpc>
                      </a:pPr>
                      <a:r>
                        <a:rPr sz="1600" spc="-5" dirty="0">
                          <a:latin typeface="Arial"/>
                          <a:cs typeface="Arial"/>
                        </a:rPr>
                        <a:t>2.5</a:t>
                      </a:r>
                      <a:endParaRPr sz="1600">
                        <a:latin typeface="Arial"/>
                        <a:cs typeface="Arial"/>
                      </a:endParaRPr>
                    </a:p>
                  </a:txBody>
                  <a:tcPr marL="0" marR="0" marT="1681"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15"/>
                        </a:spcBef>
                      </a:pPr>
                      <a:endParaRPr sz="1400">
                        <a:latin typeface="Times New Roman"/>
                        <a:cs typeface="Times New Roman"/>
                      </a:endParaRPr>
                    </a:p>
                    <a:p>
                      <a:pPr algn="ctr">
                        <a:lnSpc>
                          <a:spcPct val="100000"/>
                        </a:lnSpc>
                      </a:pPr>
                      <a:r>
                        <a:rPr sz="1600" spc="-5" dirty="0">
                          <a:latin typeface="Arial"/>
                          <a:cs typeface="Arial"/>
                        </a:rPr>
                        <a:t>0.38</a:t>
                      </a:r>
                      <a:endParaRPr sz="1600">
                        <a:latin typeface="Arial"/>
                        <a:cs typeface="Arial"/>
                      </a:endParaRPr>
                    </a:p>
                  </a:txBody>
                  <a:tcPr marL="0" marR="0" marT="1681" marB="0">
                    <a:lnL w="12700">
                      <a:solidFill>
                        <a:srgbClr val="000000"/>
                      </a:solidFill>
                      <a:prstDash val="solid"/>
                    </a:lnL>
                    <a:lnR w="28575">
                      <a:solidFill>
                        <a:srgbClr val="000000"/>
                      </a:solidFill>
                      <a:prstDash val="solid"/>
                    </a:lnR>
                    <a:lnT w="12700">
                      <a:solidFill>
                        <a:srgbClr val="000000"/>
                      </a:solidFill>
                      <a:prstDash val="solid"/>
                    </a:lnT>
                  </a:tcPr>
                </a:tc>
                <a:extLst>
                  <a:ext uri="{0D108BD9-81ED-4DB2-BD59-A6C34878D82A}">
                    <a16:rowId xmlns:a16="http://schemas.microsoft.com/office/drawing/2014/main" val="10001"/>
                  </a:ext>
                </a:extLst>
              </a:tr>
              <a:tr h="655543">
                <a:tc>
                  <a:txBody>
                    <a:bodyPr/>
                    <a:lstStyle/>
                    <a:p>
                      <a:pPr marL="91440">
                        <a:lnSpc>
                          <a:spcPct val="100000"/>
                        </a:lnSpc>
                        <a:spcBef>
                          <a:spcPts val="1610"/>
                        </a:spcBef>
                      </a:pPr>
                      <a:r>
                        <a:rPr sz="1600" spc="-5" dirty="0">
                          <a:latin typeface="Arial"/>
                          <a:cs typeface="Arial"/>
                        </a:rPr>
                        <a:t>Semidetached</a:t>
                      </a:r>
                      <a:endParaRPr sz="1600">
                        <a:latin typeface="Arial"/>
                        <a:cs typeface="Arial"/>
                      </a:endParaRPr>
                    </a:p>
                  </a:txBody>
                  <a:tcPr marL="0" marR="0" marT="180415" marB="0">
                    <a:lnL w="28575">
                      <a:solidFill>
                        <a:srgbClr val="000000"/>
                      </a:solidFill>
                      <a:prstDash val="solid"/>
                    </a:lnL>
                    <a:lnR w="12700">
                      <a:solidFill>
                        <a:srgbClr val="000000"/>
                      </a:solidFill>
                      <a:prstDash val="solid"/>
                    </a:lnR>
                    <a:solidFill>
                      <a:srgbClr val="BFBFBF"/>
                    </a:solidFill>
                  </a:tcPr>
                </a:tc>
                <a:tc>
                  <a:txBody>
                    <a:bodyPr/>
                    <a:lstStyle/>
                    <a:p>
                      <a:pPr algn="ctr">
                        <a:lnSpc>
                          <a:spcPct val="100000"/>
                        </a:lnSpc>
                        <a:spcBef>
                          <a:spcPts val="1610"/>
                        </a:spcBef>
                      </a:pPr>
                      <a:r>
                        <a:rPr sz="1600" spc="-5" dirty="0">
                          <a:latin typeface="Arial"/>
                          <a:cs typeface="Arial"/>
                        </a:rPr>
                        <a:t>3.0</a:t>
                      </a:r>
                      <a:endParaRPr sz="1600">
                        <a:latin typeface="Arial"/>
                        <a:cs typeface="Arial"/>
                      </a:endParaRPr>
                    </a:p>
                  </a:txBody>
                  <a:tcPr marL="0" marR="0" marT="180415" marB="0">
                    <a:lnL w="12700">
                      <a:solidFill>
                        <a:srgbClr val="000000"/>
                      </a:solidFill>
                      <a:prstDash val="solid"/>
                    </a:lnL>
                    <a:lnR w="12700">
                      <a:solidFill>
                        <a:srgbClr val="000000"/>
                      </a:solidFill>
                      <a:prstDash val="solid"/>
                    </a:lnR>
                  </a:tcPr>
                </a:tc>
                <a:tc>
                  <a:txBody>
                    <a:bodyPr/>
                    <a:lstStyle/>
                    <a:p>
                      <a:pPr marL="1905" algn="ctr">
                        <a:lnSpc>
                          <a:spcPct val="100000"/>
                        </a:lnSpc>
                        <a:spcBef>
                          <a:spcPts val="1610"/>
                        </a:spcBef>
                      </a:pPr>
                      <a:r>
                        <a:rPr sz="1600" spc="-5" dirty="0">
                          <a:latin typeface="Arial"/>
                          <a:cs typeface="Arial"/>
                        </a:rPr>
                        <a:t>1.12</a:t>
                      </a:r>
                      <a:endParaRPr sz="1600">
                        <a:latin typeface="Arial"/>
                        <a:cs typeface="Arial"/>
                      </a:endParaRPr>
                    </a:p>
                  </a:txBody>
                  <a:tcPr marL="0" marR="0" marT="180415" marB="0">
                    <a:lnL w="12700">
                      <a:solidFill>
                        <a:srgbClr val="000000"/>
                      </a:solidFill>
                      <a:prstDash val="solid"/>
                    </a:lnL>
                    <a:lnR w="12700">
                      <a:solidFill>
                        <a:srgbClr val="000000"/>
                      </a:solidFill>
                      <a:prstDash val="solid"/>
                    </a:lnR>
                  </a:tcPr>
                </a:tc>
                <a:tc>
                  <a:txBody>
                    <a:bodyPr/>
                    <a:lstStyle/>
                    <a:p>
                      <a:pPr marL="488950">
                        <a:lnSpc>
                          <a:spcPct val="100000"/>
                        </a:lnSpc>
                        <a:spcBef>
                          <a:spcPts val="1610"/>
                        </a:spcBef>
                      </a:pPr>
                      <a:r>
                        <a:rPr sz="1600" spc="-5" dirty="0">
                          <a:latin typeface="Arial"/>
                          <a:cs typeface="Arial"/>
                        </a:rPr>
                        <a:t>2.5</a:t>
                      </a:r>
                      <a:endParaRPr sz="1600">
                        <a:latin typeface="Arial"/>
                        <a:cs typeface="Arial"/>
                      </a:endParaRPr>
                    </a:p>
                  </a:txBody>
                  <a:tcPr marL="0" marR="0" marT="180415" marB="0">
                    <a:lnL w="12700">
                      <a:solidFill>
                        <a:srgbClr val="000000"/>
                      </a:solidFill>
                      <a:prstDash val="solid"/>
                    </a:lnL>
                    <a:lnR w="12700">
                      <a:solidFill>
                        <a:srgbClr val="000000"/>
                      </a:solidFill>
                      <a:prstDash val="solid"/>
                    </a:lnR>
                  </a:tcPr>
                </a:tc>
                <a:tc>
                  <a:txBody>
                    <a:bodyPr/>
                    <a:lstStyle/>
                    <a:p>
                      <a:pPr algn="ctr">
                        <a:lnSpc>
                          <a:spcPct val="100000"/>
                        </a:lnSpc>
                        <a:spcBef>
                          <a:spcPts val="1610"/>
                        </a:spcBef>
                      </a:pPr>
                      <a:r>
                        <a:rPr sz="1600" spc="-5" dirty="0">
                          <a:latin typeface="Arial"/>
                          <a:cs typeface="Arial"/>
                        </a:rPr>
                        <a:t>0.35</a:t>
                      </a:r>
                      <a:endParaRPr sz="1600">
                        <a:latin typeface="Arial"/>
                        <a:cs typeface="Arial"/>
                      </a:endParaRPr>
                    </a:p>
                  </a:txBody>
                  <a:tcPr marL="0" marR="0" marT="180415" marB="0">
                    <a:lnL w="12700">
                      <a:solidFill>
                        <a:srgbClr val="000000"/>
                      </a:solidFill>
                      <a:prstDash val="solid"/>
                    </a:lnL>
                    <a:lnR w="28575">
                      <a:solidFill>
                        <a:srgbClr val="000000"/>
                      </a:solidFill>
                      <a:prstDash val="solid"/>
                    </a:lnR>
                  </a:tcPr>
                </a:tc>
                <a:extLst>
                  <a:ext uri="{0D108BD9-81ED-4DB2-BD59-A6C34878D82A}">
                    <a16:rowId xmlns:a16="http://schemas.microsoft.com/office/drawing/2014/main" val="10002"/>
                  </a:ext>
                </a:extLst>
              </a:tr>
              <a:tr h="635915">
                <a:tc>
                  <a:txBody>
                    <a:bodyPr/>
                    <a:lstStyle/>
                    <a:p>
                      <a:pPr marL="91440">
                        <a:lnSpc>
                          <a:spcPct val="100000"/>
                        </a:lnSpc>
                        <a:spcBef>
                          <a:spcPts val="1614"/>
                        </a:spcBef>
                      </a:pPr>
                      <a:r>
                        <a:rPr sz="1600" spc="-5" dirty="0">
                          <a:latin typeface="Arial"/>
                          <a:cs typeface="Arial"/>
                        </a:rPr>
                        <a:t>Embedded</a:t>
                      </a:r>
                      <a:endParaRPr sz="1600">
                        <a:latin typeface="Arial"/>
                        <a:cs typeface="Arial"/>
                      </a:endParaRPr>
                    </a:p>
                  </a:txBody>
                  <a:tcPr marL="0" marR="0" marT="180974" marB="0">
                    <a:lnL w="28575">
                      <a:solidFill>
                        <a:srgbClr val="000000"/>
                      </a:solidFill>
                      <a:prstDash val="solid"/>
                    </a:lnL>
                    <a:lnR w="12700">
                      <a:solidFill>
                        <a:srgbClr val="000000"/>
                      </a:solidFill>
                      <a:prstDash val="solid"/>
                    </a:lnR>
                    <a:lnB w="28575">
                      <a:solidFill>
                        <a:srgbClr val="000000"/>
                      </a:solidFill>
                      <a:prstDash val="solid"/>
                    </a:lnB>
                    <a:solidFill>
                      <a:srgbClr val="BFBFBF"/>
                    </a:solidFill>
                  </a:tcPr>
                </a:tc>
                <a:tc>
                  <a:txBody>
                    <a:bodyPr/>
                    <a:lstStyle/>
                    <a:p>
                      <a:pPr algn="ctr">
                        <a:lnSpc>
                          <a:spcPct val="100000"/>
                        </a:lnSpc>
                        <a:spcBef>
                          <a:spcPts val="1614"/>
                        </a:spcBef>
                      </a:pPr>
                      <a:r>
                        <a:rPr sz="1600" spc="-5" dirty="0">
                          <a:latin typeface="Arial"/>
                          <a:cs typeface="Arial"/>
                        </a:rPr>
                        <a:t>3.6</a:t>
                      </a:r>
                      <a:endParaRPr sz="1600">
                        <a:latin typeface="Arial"/>
                        <a:cs typeface="Arial"/>
                      </a:endParaRPr>
                    </a:p>
                  </a:txBody>
                  <a:tcPr marL="0" marR="0" marT="180974"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1905" algn="ctr">
                        <a:lnSpc>
                          <a:spcPct val="100000"/>
                        </a:lnSpc>
                        <a:spcBef>
                          <a:spcPts val="1614"/>
                        </a:spcBef>
                      </a:pPr>
                      <a:r>
                        <a:rPr sz="1600" spc="-5" dirty="0">
                          <a:latin typeface="Arial"/>
                          <a:cs typeface="Arial"/>
                        </a:rPr>
                        <a:t>1.20</a:t>
                      </a:r>
                      <a:endParaRPr sz="1600">
                        <a:latin typeface="Arial"/>
                        <a:cs typeface="Arial"/>
                      </a:endParaRPr>
                    </a:p>
                  </a:txBody>
                  <a:tcPr marL="0" marR="0" marT="180974"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marL="488950">
                        <a:lnSpc>
                          <a:spcPct val="100000"/>
                        </a:lnSpc>
                        <a:spcBef>
                          <a:spcPts val="1614"/>
                        </a:spcBef>
                      </a:pPr>
                      <a:r>
                        <a:rPr sz="1600" spc="-5" dirty="0">
                          <a:latin typeface="Arial"/>
                          <a:cs typeface="Arial"/>
                        </a:rPr>
                        <a:t>2.5</a:t>
                      </a:r>
                      <a:endParaRPr sz="1600">
                        <a:latin typeface="Arial"/>
                        <a:cs typeface="Arial"/>
                      </a:endParaRPr>
                    </a:p>
                  </a:txBody>
                  <a:tcPr marL="0" marR="0" marT="180974" marB="0">
                    <a:lnL w="12700">
                      <a:solidFill>
                        <a:srgbClr val="000000"/>
                      </a:solidFill>
                      <a:prstDash val="solid"/>
                    </a:lnL>
                    <a:lnR w="12700">
                      <a:solidFill>
                        <a:srgbClr val="000000"/>
                      </a:solidFill>
                      <a:prstDash val="solid"/>
                    </a:lnR>
                    <a:lnB w="28575">
                      <a:solidFill>
                        <a:srgbClr val="000000"/>
                      </a:solidFill>
                      <a:prstDash val="solid"/>
                    </a:lnB>
                  </a:tcPr>
                </a:tc>
                <a:tc>
                  <a:txBody>
                    <a:bodyPr/>
                    <a:lstStyle/>
                    <a:p>
                      <a:pPr algn="ctr">
                        <a:lnSpc>
                          <a:spcPct val="100000"/>
                        </a:lnSpc>
                        <a:spcBef>
                          <a:spcPts val="1614"/>
                        </a:spcBef>
                      </a:pPr>
                      <a:r>
                        <a:rPr sz="1600" spc="-5" dirty="0">
                          <a:latin typeface="Arial"/>
                          <a:cs typeface="Arial"/>
                        </a:rPr>
                        <a:t>0.32</a:t>
                      </a:r>
                      <a:endParaRPr sz="1600" dirty="0">
                        <a:latin typeface="Arial"/>
                        <a:cs typeface="Arial"/>
                      </a:endParaRPr>
                    </a:p>
                  </a:txBody>
                  <a:tcPr marL="0" marR="0" marT="180974" marB="0">
                    <a:lnL w="12700">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object 3"/>
          <p:cNvSpPr txBox="1"/>
          <p:nvPr/>
        </p:nvSpPr>
        <p:spPr>
          <a:xfrm>
            <a:off x="4281542" y="5120189"/>
            <a:ext cx="3629025"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4(a): </a:t>
            </a:r>
            <a:r>
              <a:rPr sz="1588" spc="-4" dirty="0">
                <a:solidFill>
                  <a:srgbClr val="653200"/>
                </a:solidFill>
                <a:latin typeface="Arial"/>
                <a:cs typeface="Arial"/>
              </a:rPr>
              <a:t>Basic COCOMO coefficients</a:t>
            </a:r>
            <a:endParaRPr sz="1588">
              <a:latin typeface="Arial"/>
              <a:cs typeface="Arial"/>
            </a:endParaRPr>
          </a:p>
        </p:txBody>
      </p:sp>
      <p:sp>
        <p:nvSpPr>
          <p:cNvPr id="4" name="object 4"/>
          <p:cNvSpPr txBox="1">
            <a:spLocks noGrp="1"/>
          </p:cNvSpPr>
          <p:nvPr>
            <p:ph type="title"/>
          </p:nvPr>
        </p:nvSpPr>
        <p:spPr>
          <a:xfrm>
            <a:off x="1449977" y="566430"/>
            <a:ext cx="675821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52178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835075"/>
            <a:ext cx="7391400" cy="663832"/>
          </a:xfrm>
          <a:prstGeom prst="rect">
            <a:avLst/>
          </a:prstGeom>
        </p:spPr>
        <p:txBody>
          <a:bodyPr vert="horz" wrap="square" lIns="0" tIns="22412" rIns="0" bIns="0" rtlCol="0">
            <a:spAutoFit/>
          </a:bodyPr>
          <a:lstStyle/>
          <a:p>
            <a:pPr marL="11206" marR="4483">
              <a:lnSpc>
                <a:spcPts val="2532"/>
              </a:lnSpc>
              <a:spcBef>
                <a:spcPts val="176"/>
              </a:spcBef>
            </a:pPr>
            <a:r>
              <a:rPr sz="2118" spc="-4" dirty="0">
                <a:solidFill>
                  <a:srgbClr val="650065"/>
                </a:solidFill>
                <a:latin typeface="Times New Roman"/>
                <a:cs typeface="Times New Roman"/>
              </a:rPr>
              <a:t>When effort </a:t>
            </a:r>
            <a:r>
              <a:rPr sz="2118" dirty="0">
                <a:solidFill>
                  <a:srgbClr val="650065"/>
                </a:solidFill>
                <a:latin typeface="Times New Roman"/>
                <a:cs typeface="Times New Roman"/>
              </a:rPr>
              <a:t>and </a:t>
            </a:r>
            <a:r>
              <a:rPr sz="2118" spc="-4" dirty="0">
                <a:solidFill>
                  <a:srgbClr val="650065"/>
                </a:solidFill>
                <a:latin typeface="Times New Roman"/>
                <a:cs typeface="Times New Roman"/>
              </a:rPr>
              <a:t>development </a:t>
            </a:r>
            <a:r>
              <a:rPr sz="2118" spc="-9" dirty="0">
                <a:solidFill>
                  <a:srgbClr val="650065"/>
                </a:solidFill>
                <a:latin typeface="Times New Roman"/>
                <a:cs typeface="Times New Roman"/>
              </a:rPr>
              <a:t>time </a:t>
            </a:r>
            <a:r>
              <a:rPr sz="2118" spc="-4" dirty="0">
                <a:solidFill>
                  <a:srgbClr val="650065"/>
                </a:solidFill>
                <a:latin typeface="Times New Roman"/>
                <a:cs typeface="Times New Roman"/>
              </a:rPr>
              <a:t>are known, </a:t>
            </a:r>
            <a:r>
              <a:rPr sz="2118" dirty="0">
                <a:solidFill>
                  <a:srgbClr val="650065"/>
                </a:solidFill>
                <a:latin typeface="Times New Roman"/>
                <a:cs typeface="Times New Roman"/>
              </a:rPr>
              <a:t>the </a:t>
            </a:r>
            <a:r>
              <a:rPr sz="2118" spc="-4" dirty="0">
                <a:solidFill>
                  <a:srgbClr val="650065"/>
                </a:solidFill>
                <a:latin typeface="Times New Roman"/>
                <a:cs typeface="Times New Roman"/>
              </a:rPr>
              <a:t>average staff </a:t>
            </a:r>
            <a:r>
              <a:rPr sz="2118" dirty="0">
                <a:solidFill>
                  <a:srgbClr val="650065"/>
                </a:solidFill>
                <a:latin typeface="Times New Roman"/>
                <a:cs typeface="Times New Roman"/>
              </a:rPr>
              <a:t>size  to </a:t>
            </a:r>
            <a:r>
              <a:rPr sz="2118" spc="-4" dirty="0">
                <a:solidFill>
                  <a:srgbClr val="650065"/>
                </a:solidFill>
                <a:latin typeface="Times New Roman"/>
                <a:cs typeface="Times New Roman"/>
              </a:rPr>
              <a:t>complete </a:t>
            </a:r>
            <a:r>
              <a:rPr sz="2118" dirty="0">
                <a:solidFill>
                  <a:srgbClr val="650065"/>
                </a:solidFill>
                <a:latin typeface="Times New Roman"/>
                <a:cs typeface="Times New Roman"/>
              </a:rPr>
              <a:t>the </a:t>
            </a:r>
            <a:r>
              <a:rPr sz="2118" spc="-4" dirty="0">
                <a:solidFill>
                  <a:srgbClr val="650065"/>
                </a:solidFill>
                <a:latin typeface="Times New Roman"/>
                <a:cs typeface="Times New Roman"/>
              </a:rPr>
              <a:t>project </a:t>
            </a:r>
            <a:r>
              <a:rPr sz="2118" spc="-9" dirty="0">
                <a:solidFill>
                  <a:srgbClr val="650065"/>
                </a:solidFill>
                <a:latin typeface="Times New Roman"/>
                <a:cs typeface="Times New Roman"/>
              </a:rPr>
              <a:t>may </a:t>
            </a:r>
            <a:r>
              <a:rPr sz="2118" dirty="0">
                <a:solidFill>
                  <a:srgbClr val="650065"/>
                </a:solidFill>
                <a:latin typeface="Times New Roman"/>
                <a:cs typeface="Times New Roman"/>
              </a:rPr>
              <a:t>be </a:t>
            </a:r>
            <a:r>
              <a:rPr sz="2118" spc="-4" dirty="0">
                <a:solidFill>
                  <a:srgbClr val="650065"/>
                </a:solidFill>
                <a:latin typeface="Times New Roman"/>
                <a:cs typeface="Times New Roman"/>
              </a:rPr>
              <a:t>calculated</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as:</a:t>
            </a:r>
            <a:endParaRPr sz="2118">
              <a:latin typeface="Times New Roman"/>
              <a:cs typeface="Times New Roman"/>
            </a:endParaRPr>
          </a:p>
        </p:txBody>
      </p:sp>
      <p:sp>
        <p:nvSpPr>
          <p:cNvPr id="3" name="object 3"/>
          <p:cNvSpPr/>
          <p:nvPr/>
        </p:nvSpPr>
        <p:spPr>
          <a:xfrm>
            <a:off x="6040866" y="3094167"/>
            <a:ext cx="277346" cy="0"/>
          </a:xfrm>
          <a:custGeom>
            <a:avLst/>
            <a:gdLst/>
            <a:ahLst/>
            <a:cxnLst/>
            <a:rect l="l" t="t" r="r" b="b"/>
            <a:pathLst>
              <a:path w="314325">
                <a:moveTo>
                  <a:pt x="0" y="0"/>
                </a:moveTo>
                <a:lnTo>
                  <a:pt x="313943" y="0"/>
                </a:lnTo>
              </a:path>
            </a:pathLst>
          </a:custGeom>
          <a:ln w="14752">
            <a:solidFill>
              <a:srgbClr val="000000"/>
            </a:solidFill>
          </a:ln>
        </p:spPr>
        <p:txBody>
          <a:bodyPr wrap="square" lIns="0" tIns="0" rIns="0" bIns="0" rtlCol="0"/>
          <a:lstStyle/>
          <a:p>
            <a:endParaRPr sz="1588"/>
          </a:p>
        </p:txBody>
      </p:sp>
      <p:sp>
        <p:nvSpPr>
          <p:cNvPr id="4" name="object 4"/>
          <p:cNvSpPr txBox="1"/>
          <p:nvPr/>
        </p:nvSpPr>
        <p:spPr>
          <a:xfrm>
            <a:off x="6371215" y="2847596"/>
            <a:ext cx="1033182" cy="390982"/>
          </a:xfrm>
          <a:prstGeom prst="rect">
            <a:avLst/>
          </a:prstGeom>
        </p:spPr>
        <p:txBody>
          <a:bodyPr vert="horz" wrap="square" lIns="0" tIns="10646" rIns="0" bIns="0" rtlCol="0">
            <a:spAutoFit/>
          </a:bodyPr>
          <a:lstStyle/>
          <a:p>
            <a:pPr marL="11206">
              <a:spcBef>
                <a:spcPts val="84"/>
              </a:spcBef>
            </a:pPr>
            <a:r>
              <a:rPr sz="2471" i="1" spc="-9" dirty="0">
                <a:latin typeface="Times New Roman"/>
                <a:cs typeface="Times New Roman"/>
              </a:rPr>
              <a:t>P</a:t>
            </a:r>
            <a:r>
              <a:rPr sz="2471" i="1" spc="-13" dirty="0">
                <a:latin typeface="Times New Roman"/>
                <a:cs typeface="Times New Roman"/>
              </a:rPr>
              <a:t>e</a:t>
            </a:r>
            <a:r>
              <a:rPr sz="2471" i="1" spc="-4" dirty="0">
                <a:latin typeface="Times New Roman"/>
                <a:cs typeface="Times New Roman"/>
              </a:rPr>
              <a:t>rs</a:t>
            </a:r>
            <a:r>
              <a:rPr sz="2471" i="1" dirty="0">
                <a:latin typeface="Times New Roman"/>
                <a:cs typeface="Times New Roman"/>
              </a:rPr>
              <a:t>on</a:t>
            </a:r>
            <a:r>
              <a:rPr sz="2471" i="1" spc="-4" dirty="0">
                <a:latin typeface="Times New Roman"/>
                <a:cs typeface="Times New Roman"/>
              </a:rPr>
              <a:t>s</a:t>
            </a:r>
            <a:endParaRPr sz="2471">
              <a:latin typeface="Times New Roman"/>
              <a:cs typeface="Times New Roman"/>
            </a:endParaRPr>
          </a:p>
        </p:txBody>
      </p:sp>
      <p:sp>
        <p:nvSpPr>
          <p:cNvPr id="5" name="object 5"/>
          <p:cNvSpPr txBox="1"/>
          <p:nvPr/>
        </p:nvSpPr>
        <p:spPr>
          <a:xfrm>
            <a:off x="6060587" y="3092332"/>
            <a:ext cx="248771" cy="390982"/>
          </a:xfrm>
          <a:prstGeom prst="rect">
            <a:avLst/>
          </a:prstGeom>
        </p:spPr>
        <p:txBody>
          <a:bodyPr vert="horz" wrap="square" lIns="0" tIns="10646" rIns="0" bIns="0" rtlCol="0">
            <a:spAutoFit/>
          </a:bodyPr>
          <a:lstStyle/>
          <a:p>
            <a:pPr marL="11206">
              <a:spcBef>
                <a:spcPts val="84"/>
              </a:spcBef>
            </a:pPr>
            <a:r>
              <a:rPr sz="2471" i="1" spc="-4" dirty="0">
                <a:latin typeface="Times New Roman"/>
                <a:cs typeface="Times New Roman"/>
              </a:rPr>
              <a:t>D</a:t>
            </a:r>
            <a:endParaRPr sz="2471">
              <a:latin typeface="Times New Roman"/>
              <a:cs typeface="Times New Roman"/>
            </a:endParaRPr>
          </a:p>
        </p:txBody>
      </p:sp>
      <p:sp>
        <p:nvSpPr>
          <p:cNvPr id="6" name="object 6"/>
          <p:cNvSpPr txBox="1"/>
          <p:nvPr/>
        </p:nvSpPr>
        <p:spPr>
          <a:xfrm>
            <a:off x="6072689" y="2649924"/>
            <a:ext cx="214032" cy="390982"/>
          </a:xfrm>
          <a:prstGeom prst="rect">
            <a:avLst/>
          </a:prstGeom>
        </p:spPr>
        <p:txBody>
          <a:bodyPr vert="horz" wrap="square" lIns="0" tIns="10646" rIns="0" bIns="0" rtlCol="0">
            <a:spAutoFit/>
          </a:bodyPr>
          <a:lstStyle/>
          <a:p>
            <a:pPr marL="11206">
              <a:spcBef>
                <a:spcPts val="84"/>
              </a:spcBef>
            </a:pPr>
            <a:r>
              <a:rPr sz="2471" i="1" spc="-4" dirty="0">
                <a:latin typeface="Times New Roman"/>
                <a:cs typeface="Times New Roman"/>
              </a:rPr>
              <a:t>E</a:t>
            </a:r>
            <a:endParaRPr sz="2471">
              <a:latin typeface="Times New Roman"/>
              <a:cs typeface="Times New Roman"/>
            </a:endParaRPr>
          </a:p>
        </p:txBody>
      </p:sp>
      <p:sp>
        <p:nvSpPr>
          <p:cNvPr id="7" name="object 7"/>
          <p:cNvSpPr txBox="1">
            <a:spLocks noGrp="1"/>
          </p:cNvSpPr>
          <p:nvPr>
            <p:ph type="title"/>
          </p:nvPr>
        </p:nvSpPr>
        <p:spPr>
          <a:xfrm>
            <a:off x="1724297" y="566430"/>
            <a:ext cx="648389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9" name="object 9"/>
          <p:cNvSpPr txBox="1"/>
          <p:nvPr/>
        </p:nvSpPr>
        <p:spPr>
          <a:xfrm>
            <a:off x="3126441" y="2826080"/>
            <a:ext cx="2847975" cy="390919"/>
          </a:xfrm>
          <a:prstGeom prst="rect">
            <a:avLst/>
          </a:prstGeom>
        </p:spPr>
        <p:txBody>
          <a:bodyPr vert="horz" wrap="square" lIns="0" tIns="10646" rIns="0" bIns="0" rtlCol="0">
            <a:spAutoFit/>
          </a:bodyPr>
          <a:lstStyle/>
          <a:p>
            <a:pPr marL="11206">
              <a:spcBef>
                <a:spcPts val="84"/>
              </a:spcBef>
            </a:pPr>
            <a:r>
              <a:rPr sz="2118" spc="-4" dirty="0">
                <a:latin typeface="Times New Roman"/>
                <a:cs typeface="Times New Roman"/>
              </a:rPr>
              <a:t>Average staff </a:t>
            </a:r>
            <a:r>
              <a:rPr sz="2118" dirty="0">
                <a:latin typeface="Times New Roman"/>
                <a:cs typeface="Times New Roman"/>
              </a:rPr>
              <a:t>size </a:t>
            </a:r>
            <a:r>
              <a:rPr sz="3706" spc="46" baseline="-3968" dirty="0">
                <a:latin typeface="Times New Roman"/>
                <a:cs typeface="Times New Roman"/>
              </a:rPr>
              <a:t>(</a:t>
            </a:r>
            <a:r>
              <a:rPr sz="3706" i="1" spc="46" baseline="-3968" dirty="0">
                <a:latin typeface="Times New Roman"/>
                <a:cs typeface="Times New Roman"/>
              </a:rPr>
              <a:t>SS</a:t>
            </a:r>
            <a:r>
              <a:rPr sz="3706" i="1" spc="-634" baseline="-3968" dirty="0">
                <a:latin typeface="Times New Roman"/>
                <a:cs typeface="Times New Roman"/>
              </a:rPr>
              <a:t> </a:t>
            </a:r>
            <a:r>
              <a:rPr sz="3706" spc="-6" baseline="-3968" dirty="0">
                <a:latin typeface="Times New Roman"/>
                <a:cs typeface="Times New Roman"/>
              </a:rPr>
              <a:t>) </a:t>
            </a:r>
            <a:r>
              <a:rPr sz="3706" spc="-6" baseline="-3968" dirty="0">
                <a:latin typeface="Symbol"/>
                <a:cs typeface="Symbol"/>
              </a:rPr>
              <a:t></a:t>
            </a:r>
            <a:endParaRPr sz="3706" baseline="-3968">
              <a:latin typeface="Symbol"/>
              <a:cs typeface="Symbol"/>
            </a:endParaRPr>
          </a:p>
        </p:txBody>
      </p:sp>
      <p:sp>
        <p:nvSpPr>
          <p:cNvPr id="10" name="object 10"/>
          <p:cNvSpPr txBox="1"/>
          <p:nvPr/>
        </p:nvSpPr>
        <p:spPr>
          <a:xfrm>
            <a:off x="2386847" y="3825239"/>
            <a:ext cx="5560359" cy="337238"/>
          </a:xfrm>
          <a:prstGeom prst="rect">
            <a:avLst/>
          </a:prstGeom>
        </p:spPr>
        <p:txBody>
          <a:bodyPr vert="horz" wrap="square" lIns="0" tIns="11206" rIns="0" bIns="0" rtlCol="0">
            <a:spAutoFit/>
          </a:bodyPr>
          <a:lstStyle/>
          <a:p>
            <a:pPr marL="11206">
              <a:spcBef>
                <a:spcPts val="88"/>
              </a:spcBef>
              <a:tabLst>
                <a:tab pos="839365" algn="l"/>
                <a:tab pos="1771184" algn="l"/>
                <a:tab pos="2373532" algn="l"/>
                <a:tab pos="2736622" algn="l"/>
                <a:tab pos="3721112" algn="l"/>
                <a:tab pos="4234929" algn="l"/>
              </a:tabLst>
            </a:pPr>
            <a:r>
              <a:rPr sz="2118" spc="-4" dirty="0">
                <a:solidFill>
                  <a:srgbClr val="323299"/>
                </a:solidFill>
                <a:latin typeface="Times New Roman"/>
                <a:cs typeface="Times New Roman"/>
              </a:rPr>
              <a:t>When	project	size	</a:t>
            </a:r>
            <a:r>
              <a:rPr sz="2118" dirty="0">
                <a:solidFill>
                  <a:srgbClr val="323299"/>
                </a:solidFill>
                <a:latin typeface="Times New Roman"/>
                <a:cs typeface="Times New Roman"/>
              </a:rPr>
              <a:t>is	</a:t>
            </a:r>
            <a:r>
              <a:rPr sz="2118" spc="-4" dirty="0">
                <a:solidFill>
                  <a:srgbClr val="323299"/>
                </a:solidFill>
                <a:latin typeface="Times New Roman"/>
                <a:cs typeface="Times New Roman"/>
              </a:rPr>
              <a:t>known,	</a:t>
            </a:r>
            <a:r>
              <a:rPr sz="2118" dirty="0">
                <a:solidFill>
                  <a:srgbClr val="323299"/>
                </a:solidFill>
                <a:latin typeface="Times New Roman"/>
                <a:cs typeface="Times New Roman"/>
              </a:rPr>
              <a:t>the	</a:t>
            </a:r>
            <a:r>
              <a:rPr sz="2118" spc="-4" dirty="0">
                <a:solidFill>
                  <a:srgbClr val="323299"/>
                </a:solidFill>
                <a:latin typeface="Times New Roman"/>
                <a:cs typeface="Times New Roman"/>
              </a:rPr>
              <a:t>productivity</a:t>
            </a:r>
            <a:endParaRPr sz="2118">
              <a:latin typeface="Times New Roman"/>
              <a:cs typeface="Times New Roman"/>
            </a:endParaRPr>
          </a:p>
        </p:txBody>
      </p:sp>
      <p:sp>
        <p:nvSpPr>
          <p:cNvPr id="11" name="object 11"/>
          <p:cNvSpPr txBox="1"/>
          <p:nvPr/>
        </p:nvSpPr>
        <p:spPr>
          <a:xfrm>
            <a:off x="8108568" y="3825239"/>
            <a:ext cx="1628215" cy="337238"/>
          </a:xfrm>
          <a:prstGeom prst="rect">
            <a:avLst/>
          </a:prstGeom>
        </p:spPr>
        <p:txBody>
          <a:bodyPr vert="horz" wrap="square" lIns="0" tIns="11206" rIns="0" bIns="0" rtlCol="0">
            <a:spAutoFit/>
          </a:bodyPr>
          <a:lstStyle/>
          <a:p>
            <a:pPr marL="11206">
              <a:spcBef>
                <a:spcPts val="88"/>
              </a:spcBef>
              <a:tabLst>
                <a:tab pos="716654" algn="l"/>
                <a:tab pos="1362148" algn="l"/>
              </a:tabLst>
            </a:pPr>
            <a:r>
              <a:rPr sz="2118" dirty="0">
                <a:solidFill>
                  <a:srgbClr val="323299"/>
                </a:solidFill>
                <a:latin typeface="Times New Roman"/>
                <a:cs typeface="Times New Roman"/>
              </a:rPr>
              <a:t>le</a:t>
            </a:r>
            <a:r>
              <a:rPr sz="2118" spc="-13" dirty="0">
                <a:solidFill>
                  <a:srgbClr val="323299"/>
                </a:solidFill>
                <a:latin typeface="Times New Roman"/>
                <a:cs typeface="Times New Roman"/>
              </a:rPr>
              <a:t>v</a:t>
            </a:r>
            <a:r>
              <a:rPr sz="2118" spc="-9" dirty="0">
                <a:solidFill>
                  <a:srgbClr val="323299"/>
                </a:solidFill>
                <a:latin typeface="Times New Roman"/>
                <a:cs typeface="Times New Roman"/>
              </a:rPr>
              <a:t>e</a:t>
            </a:r>
            <a:r>
              <a:rPr sz="2118" dirty="0">
                <a:solidFill>
                  <a:srgbClr val="323299"/>
                </a:solidFill>
                <a:latin typeface="Times New Roman"/>
                <a:cs typeface="Times New Roman"/>
              </a:rPr>
              <a:t>l	</a:t>
            </a:r>
            <a:r>
              <a:rPr sz="2118" spc="-18" dirty="0">
                <a:solidFill>
                  <a:srgbClr val="323299"/>
                </a:solidFill>
                <a:latin typeface="Times New Roman"/>
                <a:cs typeface="Times New Roman"/>
              </a:rPr>
              <a:t>m</a:t>
            </a:r>
            <a:r>
              <a:rPr sz="2118" dirty="0">
                <a:solidFill>
                  <a:srgbClr val="323299"/>
                </a:solidFill>
                <a:latin typeface="Times New Roman"/>
                <a:cs typeface="Times New Roman"/>
              </a:rPr>
              <a:t>ay	be</a:t>
            </a:r>
            <a:endParaRPr sz="2118">
              <a:latin typeface="Times New Roman"/>
              <a:cs typeface="Times New Roman"/>
            </a:endParaRPr>
          </a:p>
        </p:txBody>
      </p:sp>
      <p:sp>
        <p:nvSpPr>
          <p:cNvPr id="12" name="object 12"/>
          <p:cNvSpPr/>
          <p:nvPr/>
        </p:nvSpPr>
        <p:spPr>
          <a:xfrm>
            <a:off x="5236733" y="5002305"/>
            <a:ext cx="824752" cy="0"/>
          </a:xfrm>
          <a:custGeom>
            <a:avLst/>
            <a:gdLst/>
            <a:ahLst/>
            <a:cxnLst/>
            <a:rect l="l" t="t" r="r" b="b"/>
            <a:pathLst>
              <a:path w="934720">
                <a:moveTo>
                  <a:pt x="0" y="0"/>
                </a:moveTo>
                <a:lnTo>
                  <a:pt x="934211" y="0"/>
                </a:lnTo>
              </a:path>
            </a:pathLst>
          </a:custGeom>
          <a:ln w="13728">
            <a:solidFill>
              <a:srgbClr val="000000"/>
            </a:solidFill>
          </a:ln>
        </p:spPr>
        <p:txBody>
          <a:bodyPr wrap="square" lIns="0" tIns="0" rIns="0" bIns="0" rtlCol="0"/>
          <a:lstStyle/>
          <a:p>
            <a:endParaRPr sz="1588"/>
          </a:p>
        </p:txBody>
      </p:sp>
      <p:sp>
        <p:nvSpPr>
          <p:cNvPr id="13" name="object 13"/>
          <p:cNvSpPr txBox="1"/>
          <p:nvPr/>
        </p:nvSpPr>
        <p:spPr>
          <a:xfrm>
            <a:off x="5549600" y="5000816"/>
            <a:ext cx="200584" cy="364361"/>
          </a:xfrm>
          <a:prstGeom prst="rect">
            <a:avLst/>
          </a:prstGeom>
        </p:spPr>
        <p:txBody>
          <a:bodyPr vert="horz" wrap="square" lIns="0" tIns="11206" rIns="0" bIns="0" rtlCol="0">
            <a:spAutoFit/>
          </a:bodyPr>
          <a:lstStyle/>
          <a:p>
            <a:pPr marL="11206">
              <a:spcBef>
                <a:spcPts val="88"/>
              </a:spcBef>
            </a:pPr>
            <a:r>
              <a:rPr sz="2294" i="1" dirty="0">
                <a:latin typeface="Times New Roman"/>
                <a:cs typeface="Times New Roman"/>
              </a:rPr>
              <a:t>E</a:t>
            </a:r>
            <a:endParaRPr sz="2294">
              <a:latin typeface="Times New Roman"/>
              <a:cs typeface="Times New Roman"/>
            </a:endParaRPr>
          </a:p>
        </p:txBody>
      </p:sp>
      <p:sp>
        <p:nvSpPr>
          <p:cNvPr id="14" name="object 14"/>
          <p:cNvSpPr txBox="1"/>
          <p:nvPr/>
        </p:nvSpPr>
        <p:spPr>
          <a:xfrm>
            <a:off x="2364435" y="4147968"/>
            <a:ext cx="5179359" cy="1002677"/>
          </a:xfrm>
          <a:prstGeom prst="rect">
            <a:avLst/>
          </a:prstGeom>
        </p:spPr>
        <p:txBody>
          <a:bodyPr vert="horz" wrap="square" lIns="0" tIns="11206" rIns="0" bIns="0" rtlCol="0">
            <a:spAutoFit/>
          </a:bodyPr>
          <a:lstStyle/>
          <a:p>
            <a:pPr marL="33619">
              <a:spcBef>
                <a:spcPts val="88"/>
              </a:spcBef>
            </a:pPr>
            <a:r>
              <a:rPr sz="2118" spc="-4" dirty="0">
                <a:solidFill>
                  <a:srgbClr val="323299"/>
                </a:solidFill>
                <a:latin typeface="Times New Roman"/>
                <a:cs typeface="Times New Roman"/>
              </a:rPr>
              <a:t>calculated as:</a:t>
            </a:r>
            <a:endParaRPr sz="2118">
              <a:latin typeface="Times New Roman"/>
              <a:cs typeface="Times New Roman"/>
            </a:endParaRPr>
          </a:p>
          <a:p>
            <a:pPr>
              <a:spcBef>
                <a:spcPts val="40"/>
              </a:spcBef>
            </a:pPr>
            <a:endParaRPr sz="2030">
              <a:latin typeface="Times New Roman"/>
              <a:cs typeface="Times New Roman"/>
            </a:endParaRPr>
          </a:p>
          <a:p>
            <a:pPr marL="739628" algn="ctr"/>
            <a:r>
              <a:rPr sz="3177" spc="-6" baseline="1157" dirty="0">
                <a:latin typeface="Times New Roman"/>
                <a:cs typeface="Times New Roman"/>
              </a:rPr>
              <a:t>Productivity </a:t>
            </a:r>
            <a:r>
              <a:rPr sz="2294" spc="66" dirty="0">
                <a:latin typeface="Times New Roman"/>
                <a:cs typeface="Times New Roman"/>
              </a:rPr>
              <a:t>(</a:t>
            </a:r>
            <a:r>
              <a:rPr sz="2294" i="1" spc="66" dirty="0">
                <a:latin typeface="Times New Roman"/>
                <a:cs typeface="Times New Roman"/>
              </a:rPr>
              <a:t>P</a:t>
            </a:r>
            <a:r>
              <a:rPr sz="2294" spc="66" dirty="0">
                <a:latin typeface="Times New Roman"/>
                <a:cs typeface="Times New Roman"/>
              </a:rPr>
              <a:t>) </a:t>
            </a:r>
            <a:r>
              <a:rPr sz="2294" dirty="0">
                <a:latin typeface="Symbol"/>
                <a:cs typeface="Symbol"/>
              </a:rPr>
              <a:t></a:t>
            </a:r>
            <a:r>
              <a:rPr sz="2294" dirty="0">
                <a:latin typeface="Times New Roman"/>
                <a:cs typeface="Times New Roman"/>
              </a:rPr>
              <a:t> </a:t>
            </a:r>
            <a:r>
              <a:rPr sz="3441" i="1" baseline="35256" dirty="0">
                <a:latin typeface="Times New Roman"/>
                <a:cs typeface="Times New Roman"/>
              </a:rPr>
              <a:t>KLOC </a:t>
            </a:r>
            <a:r>
              <a:rPr sz="2294" i="1" dirty="0">
                <a:latin typeface="Times New Roman"/>
                <a:cs typeface="Times New Roman"/>
              </a:rPr>
              <a:t>KLOC </a:t>
            </a:r>
            <a:r>
              <a:rPr sz="2294" dirty="0">
                <a:latin typeface="Times New Roman"/>
                <a:cs typeface="Times New Roman"/>
              </a:rPr>
              <a:t>/</a:t>
            </a:r>
            <a:r>
              <a:rPr sz="2294" spc="88" dirty="0">
                <a:latin typeface="Times New Roman"/>
                <a:cs typeface="Times New Roman"/>
              </a:rPr>
              <a:t> </a:t>
            </a:r>
            <a:r>
              <a:rPr sz="2294" i="1" dirty="0">
                <a:latin typeface="Times New Roman"/>
                <a:cs typeface="Times New Roman"/>
              </a:rPr>
              <a:t>PM</a:t>
            </a:r>
            <a:endParaRPr sz="2294">
              <a:latin typeface="Times New Roman"/>
              <a:cs typeface="Times New Roman"/>
            </a:endParaRPr>
          </a:p>
        </p:txBody>
      </p:sp>
    </p:spTree>
    <p:extLst>
      <p:ext uri="{BB962C8B-B14F-4D97-AF65-F5344CB8AC3E}">
        <p14:creationId xmlns:p14="http://schemas.microsoft.com/office/powerpoint/2010/main" val="2259689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767839"/>
            <a:ext cx="7391960" cy="1627207"/>
          </a:xfrm>
          <a:prstGeom prst="rect">
            <a:avLst/>
          </a:prstGeom>
        </p:spPr>
        <p:txBody>
          <a:bodyPr vert="horz" wrap="square" lIns="0" tIns="11206" rIns="0" bIns="0" rtlCol="0">
            <a:spAutoFit/>
          </a:bodyPr>
          <a:lstStyle/>
          <a:p>
            <a:pPr marL="11206" algn="just">
              <a:spcBef>
                <a:spcPts val="88"/>
              </a:spcBef>
            </a:pPr>
            <a:r>
              <a:rPr sz="2118" spc="-4" dirty="0">
                <a:latin typeface="Times New Roman"/>
                <a:cs typeface="Times New Roman"/>
              </a:rPr>
              <a:t>Example: 4.5</a:t>
            </a:r>
            <a:endParaRPr sz="2118">
              <a:latin typeface="Times New Roman"/>
              <a:cs typeface="Times New Roman"/>
            </a:endParaRPr>
          </a:p>
          <a:p>
            <a:pPr marL="11206" marR="4483" algn="just">
              <a:lnSpc>
                <a:spcPct val="100200"/>
              </a:lnSpc>
              <a:spcBef>
                <a:spcPts val="1796"/>
              </a:spcBef>
            </a:pPr>
            <a:r>
              <a:rPr sz="2294" spc="-4" dirty="0">
                <a:solidFill>
                  <a:srgbClr val="650065"/>
                </a:solidFill>
                <a:latin typeface="Times New Roman"/>
                <a:cs typeface="Times New Roman"/>
              </a:rPr>
              <a:t>Suppose </a:t>
            </a:r>
            <a:r>
              <a:rPr sz="2294" dirty="0">
                <a:solidFill>
                  <a:srgbClr val="650065"/>
                </a:solidFill>
                <a:latin typeface="Times New Roman"/>
                <a:cs typeface="Times New Roman"/>
              </a:rPr>
              <a:t>that a </a:t>
            </a:r>
            <a:r>
              <a:rPr sz="2294" spc="-4" dirty="0">
                <a:solidFill>
                  <a:srgbClr val="650065"/>
                </a:solidFill>
                <a:latin typeface="Times New Roman"/>
                <a:cs typeface="Times New Roman"/>
              </a:rPr>
              <a:t>project </a:t>
            </a:r>
            <a:r>
              <a:rPr sz="2294" dirty="0">
                <a:solidFill>
                  <a:srgbClr val="650065"/>
                </a:solidFill>
                <a:latin typeface="Times New Roman"/>
                <a:cs typeface="Times New Roman"/>
              </a:rPr>
              <a:t>was </a:t>
            </a:r>
            <a:r>
              <a:rPr sz="2294" spc="-4" dirty="0">
                <a:solidFill>
                  <a:srgbClr val="650065"/>
                </a:solidFill>
                <a:latin typeface="Times New Roman"/>
                <a:cs typeface="Times New Roman"/>
              </a:rPr>
              <a:t>estimated </a:t>
            </a:r>
            <a:r>
              <a:rPr sz="2294" dirty="0">
                <a:solidFill>
                  <a:srgbClr val="650065"/>
                </a:solidFill>
                <a:latin typeface="Times New Roman"/>
                <a:cs typeface="Times New Roman"/>
              </a:rPr>
              <a:t>to be </a:t>
            </a:r>
            <a:r>
              <a:rPr sz="2294" spc="-4" dirty="0">
                <a:solidFill>
                  <a:srgbClr val="650065"/>
                </a:solidFill>
                <a:latin typeface="Times New Roman"/>
                <a:cs typeface="Times New Roman"/>
              </a:rPr>
              <a:t>400 </a:t>
            </a:r>
            <a:r>
              <a:rPr sz="2294" dirty="0">
                <a:solidFill>
                  <a:srgbClr val="650065"/>
                </a:solidFill>
                <a:latin typeface="Times New Roman"/>
                <a:cs typeface="Times New Roman"/>
              </a:rPr>
              <a:t>KLOC.  </a:t>
            </a:r>
            <a:r>
              <a:rPr sz="2294" spc="-4" dirty="0">
                <a:solidFill>
                  <a:srgbClr val="650065"/>
                </a:solidFill>
                <a:latin typeface="Times New Roman"/>
                <a:cs typeface="Times New Roman"/>
              </a:rPr>
              <a:t>Calculate </a:t>
            </a:r>
            <a:r>
              <a:rPr sz="2294" dirty="0">
                <a:solidFill>
                  <a:srgbClr val="650065"/>
                </a:solidFill>
                <a:latin typeface="Times New Roman"/>
                <a:cs typeface="Times New Roman"/>
              </a:rPr>
              <a:t>the </a:t>
            </a:r>
            <a:r>
              <a:rPr sz="2294" spc="-4" dirty="0">
                <a:solidFill>
                  <a:srgbClr val="650065"/>
                </a:solidFill>
                <a:latin typeface="Times New Roman"/>
                <a:cs typeface="Times New Roman"/>
              </a:rPr>
              <a:t>effort and development time </a:t>
            </a:r>
            <a:r>
              <a:rPr sz="2294" dirty="0">
                <a:solidFill>
                  <a:srgbClr val="650065"/>
                </a:solidFill>
                <a:latin typeface="Times New Roman"/>
                <a:cs typeface="Times New Roman"/>
              </a:rPr>
              <a:t>for </a:t>
            </a:r>
            <a:r>
              <a:rPr sz="2294" spc="-4" dirty="0">
                <a:solidFill>
                  <a:srgbClr val="650065"/>
                </a:solidFill>
                <a:latin typeface="Times New Roman"/>
                <a:cs typeface="Times New Roman"/>
              </a:rPr>
              <a:t>each </a:t>
            </a:r>
            <a:r>
              <a:rPr sz="2294" dirty="0">
                <a:solidFill>
                  <a:srgbClr val="650065"/>
                </a:solidFill>
                <a:latin typeface="Times New Roman"/>
                <a:cs typeface="Times New Roman"/>
              </a:rPr>
              <a:t>of the </a:t>
            </a:r>
            <a:r>
              <a:rPr sz="2294" spc="-4" dirty="0">
                <a:solidFill>
                  <a:srgbClr val="650065"/>
                </a:solidFill>
                <a:latin typeface="Times New Roman"/>
                <a:cs typeface="Times New Roman"/>
              </a:rPr>
              <a:t>three  </a:t>
            </a:r>
            <a:r>
              <a:rPr sz="2294" dirty="0">
                <a:solidFill>
                  <a:srgbClr val="650065"/>
                </a:solidFill>
                <a:latin typeface="Times New Roman"/>
                <a:cs typeface="Times New Roman"/>
              </a:rPr>
              <a:t>modes </a:t>
            </a:r>
            <a:r>
              <a:rPr sz="2294" spc="-4" dirty="0">
                <a:solidFill>
                  <a:srgbClr val="650065"/>
                </a:solidFill>
                <a:latin typeface="Times New Roman"/>
                <a:cs typeface="Times New Roman"/>
              </a:rPr>
              <a:t>i.e., organic, semidetached </a:t>
            </a:r>
            <a:r>
              <a:rPr sz="2294" dirty="0">
                <a:solidFill>
                  <a:srgbClr val="650065"/>
                </a:solidFill>
                <a:latin typeface="Times New Roman"/>
                <a:cs typeface="Times New Roman"/>
              </a:rPr>
              <a:t>and</a:t>
            </a:r>
            <a:r>
              <a:rPr sz="2294" spc="-4" dirty="0">
                <a:solidFill>
                  <a:srgbClr val="650065"/>
                </a:solidFill>
                <a:latin typeface="Times New Roman"/>
                <a:cs typeface="Times New Roman"/>
              </a:rPr>
              <a:t> embedded.</a:t>
            </a:r>
            <a:endParaRPr sz="2294">
              <a:latin typeface="Times New Roman"/>
              <a:cs typeface="Times New Roman"/>
            </a:endParaRPr>
          </a:p>
        </p:txBody>
      </p:sp>
      <p:sp>
        <p:nvSpPr>
          <p:cNvPr id="3" name="object 3"/>
          <p:cNvSpPr txBox="1">
            <a:spLocks noGrp="1"/>
          </p:cNvSpPr>
          <p:nvPr>
            <p:ph type="title"/>
          </p:nvPr>
        </p:nvSpPr>
        <p:spPr>
          <a:xfrm>
            <a:off x="1645920" y="579493"/>
            <a:ext cx="656227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566314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4480" y="566430"/>
            <a:ext cx="665371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86442" y="1377875"/>
            <a:ext cx="4916021" cy="1453724"/>
          </a:xfrm>
          <a:prstGeom prst="rect">
            <a:avLst/>
          </a:prstGeom>
        </p:spPr>
        <p:txBody>
          <a:bodyPr vert="horz" wrap="square" lIns="0" tIns="159124" rIns="0" bIns="0" rtlCol="0">
            <a:spAutoFit/>
          </a:bodyPr>
          <a:lstStyle/>
          <a:p>
            <a:pPr marL="33619">
              <a:spcBef>
                <a:spcPts val="1253"/>
              </a:spcBef>
            </a:pPr>
            <a:r>
              <a:rPr sz="2118" b="1" u="heavy" spc="-4" dirty="0">
                <a:solidFill>
                  <a:srgbClr val="FF3200"/>
                </a:solidFill>
                <a:uFill>
                  <a:solidFill>
                    <a:srgbClr val="FF3200"/>
                  </a:solidFill>
                </a:uFill>
                <a:latin typeface="Times New Roman"/>
                <a:cs typeface="Times New Roman"/>
              </a:rPr>
              <a:t>Solution</a:t>
            </a:r>
            <a:endParaRPr sz="2118">
              <a:latin typeface="Times New Roman"/>
              <a:cs typeface="Times New Roman"/>
            </a:endParaRPr>
          </a:p>
          <a:p>
            <a:pPr marL="33619">
              <a:spcBef>
                <a:spcPts val="1165"/>
              </a:spcBef>
            </a:pPr>
            <a:r>
              <a:rPr sz="2118" spc="-4" dirty="0">
                <a:solidFill>
                  <a:srgbClr val="0000FF"/>
                </a:solidFill>
                <a:latin typeface="Times New Roman"/>
                <a:cs typeface="Times New Roman"/>
              </a:rPr>
              <a:t>The basic COCOMO equation take the </a:t>
            </a:r>
            <a:r>
              <a:rPr sz="2118" spc="-9" dirty="0">
                <a:solidFill>
                  <a:srgbClr val="0000FF"/>
                </a:solidFill>
                <a:latin typeface="Times New Roman"/>
                <a:cs typeface="Times New Roman"/>
              </a:rPr>
              <a:t>form:</a:t>
            </a:r>
            <a:endParaRPr sz="2118">
              <a:latin typeface="Times New Roman"/>
              <a:cs typeface="Times New Roman"/>
            </a:endParaRPr>
          </a:p>
          <a:p>
            <a:pPr marR="1317322" algn="r">
              <a:lnSpc>
                <a:spcPts val="899"/>
              </a:lnSpc>
              <a:spcBef>
                <a:spcPts val="812"/>
              </a:spcBef>
            </a:pPr>
            <a:r>
              <a:rPr sz="1412" i="1" spc="-57" dirty="0">
                <a:latin typeface="Times New Roman"/>
                <a:cs typeface="Times New Roman"/>
              </a:rPr>
              <a:t>b</a:t>
            </a:r>
            <a:r>
              <a:rPr sz="1522" i="1" baseline="-19323" dirty="0">
                <a:latin typeface="Times New Roman"/>
                <a:cs typeface="Times New Roman"/>
              </a:rPr>
              <a:t>b</a:t>
            </a:r>
            <a:endParaRPr sz="1522" baseline="-19323">
              <a:latin typeface="Times New Roman"/>
              <a:cs typeface="Times New Roman"/>
            </a:endParaRPr>
          </a:p>
          <a:p>
            <a:pPr marL="98057" algn="ctr">
              <a:lnSpc>
                <a:spcPts val="2118"/>
              </a:lnSpc>
            </a:pPr>
            <a:r>
              <a:rPr sz="2427" i="1" spc="4" dirty="0">
                <a:latin typeface="Times New Roman"/>
                <a:cs typeface="Times New Roman"/>
              </a:rPr>
              <a:t>E </a:t>
            </a:r>
            <a:r>
              <a:rPr sz="2427" spc="4" dirty="0">
                <a:latin typeface="Symbol"/>
                <a:cs typeface="Symbol"/>
              </a:rPr>
              <a:t></a:t>
            </a:r>
            <a:r>
              <a:rPr sz="2427" spc="4" dirty="0">
                <a:latin typeface="Times New Roman"/>
                <a:cs typeface="Times New Roman"/>
              </a:rPr>
              <a:t> </a:t>
            </a:r>
            <a:r>
              <a:rPr sz="2427" i="1" spc="-4" dirty="0">
                <a:latin typeface="Times New Roman"/>
                <a:cs typeface="Times New Roman"/>
              </a:rPr>
              <a:t>a</a:t>
            </a:r>
            <a:r>
              <a:rPr sz="2118" i="1" spc="-6" baseline="-24305" dirty="0">
                <a:latin typeface="Times New Roman"/>
                <a:cs typeface="Times New Roman"/>
              </a:rPr>
              <a:t>b</a:t>
            </a:r>
            <a:r>
              <a:rPr sz="2118" i="1" spc="-66" baseline="-24305" dirty="0">
                <a:latin typeface="Times New Roman"/>
                <a:cs typeface="Times New Roman"/>
              </a:rPr>
              <a:t> </a:t>
            </a:r>
            <a:r>
              <a:rPr sz="2427" spc="57" dirty="0">
                <a:latin typeface="Times New Roman"/>
                <a:cs typeface="Times New Roman"/>
              </a:rPr>
              <a:t>(</a:t>
            </a:r>
            <a:r>
              <a:rPr sz="2427" i="1" spc="57" dirty="0">
                <a:latin typeface="Times New Roman"/>
                <a:cs typeface="Times New Roman"/>
              </a:rPr>
              <a:t>KLOC</a:t>
            </a:r>
            <a:r>
              <a:rPr sz="2427" spc="57" dirty="0">
                <a:latin typeface="Times New Roman"/>
                <a:cs typeface="Times New Roman"/>
              </a:rPr>
              <a:t>)</a:t>
            </a:r>
            <a:endParaRPr sz="2427">
              <a:latin typeface="Times New Roman"/>
              <a:cs typeface="Times New Roman"/>
            </a:endParaRPr>
          </a:p>
        </p:txBody>
      </p:sp>
      <p:sp>
        <p:nvSpPr>
          <p:cNvPr id="5" name="object 5"/>
          <p:cNvSpPr txBox="1"/>
          <p:nvPr/>
        </p:nvSpPr>
        <p:spPr>
          <a:xfrm>
            <a:off x="4512832" y="3160817"/>
            <a:ext cx="112619" cy="229750"/>
          </a:xfrm>
          <a:prstGeom prst="rect">
            <a:avLst/>
          </a:prstGeom>
        </p:spPr>
        <p:txBody>
          <a:bodyPr vert="horz" wrap="square" lIns="0" tIns="12326" rIns="0" bIns="0" rtlCol="0">
            <a:spAutoFit/>
          </a:bodyPr>
          <a:lstStyle/>
          <a:p>
            <a:pPr marL="11206">
              <a:spcBef>
                <a:spcPts val="97"/>
              </a:spcBef>
            </a:pPr>
            <a:r>
              <a:rPr sz="1412" i="1" dirty="0">
                <a:latin typeface="Times New Roman"/>
                <a:cs typeface="Times New Roman"/>
              </a:rPr>
              <a:t>b</a:t>
            </a:r>
            <a:endParaRPr sz="1412">
              <a:latin typeface="Times New Roman"/>
              <a:cs typeface="Times New Roman"/>
            </a:endParaRPr>
          </a:p>
        </p:txBody>
      </p:sp>
      <p:sp>
        <p:nvSpPr>
          <p:cNvPr id="6" name="object 6"/>
          <p:cNvSpPr txBox="1"/>
          <p:nvPr/>
        </p:nvSpPr>
        <p:spPr>
          <a:xfrm>
            <a:off x="3820756" y="2954010"/>
            <a:ext cx="2100543" cy="385381"/>
          </a:xfrm>
          <a:prstGeom prst="rect">
            <a:avLst/>
          </a:prstGeom>
        </p:spPr>
        <p:txBody>
          <a:bodyPr vert="horz" wrap="square" lIns="0" tIns="11766" rIns="0" bIns="0" rtlCol="0">
            <a:spAutoFit/>
          </a:bodyPr>
          <a:lstStyle/>
          <a:p>
            <a:pPr marL="33619">
              <a:spcBef>
                <a:spcPts val="93"/>
              </a:spcBef>
              <a:tabLst>
                <a:tab pos="832081" algn="l"/>
              </a:tabLst>
            </a:pPr>
            <a:r>
              <a:rPr sz="2427" i="1" spc="4" dirty="0">
                <a:latin typeface="Times New Roman"/>
                <a:cs typeface="Times New Roman"/>
              </a:rPr>
              <a:t>D</a:t>
            </a:r>
            <a:r>
              <a:rPr sz="2427" i="1" spc="-4" dirty="0">
                <a:latin typeface="Times New Roman"/>
                <a:cs typeface="Times New Roman"/>
              </a:rPr>
              <a:t> </a:t>
            </a:r>
            <a:r>
              <a:rPr sz="2427" spc="4" dirty="0">
                <a:latin typeface="Symbol"/>
                <a:cs typeface="Symbol"/>
              </a:rPr>
              <a:t></a:t>
            </a:r>
            <a:r>
              <a:rPr sz="2427" spc="-79" dirty="0">
                <a:latin typeface="Times New Roman"/>
                <a:cs typeface="Times New Roman"/>
              </a:rPr>
              <a:t> </a:t>
            </a:r>
            <a:r>
              <a:rPr sz="2427" i="1" dirty="0">
                <a:latin typeface="Times New Roman"/>
                <a:cs typeface="Times New Roman"/>
              </a:rPr>
              <a:t>c	</a:t>
            </a:r>
            <a:r>
              <a:rPr sz="2427" spc="128" dirty="0">
                <a:latin typeface="Times New Roman"/>
                <a:cs typeface="Times New Roman"/>
              </a:rPr>
              <a:t>(</a:t>
            </a:r>
            <a:r>
              <a:rPr sz="2427" i="1" dirty="0">
                <a:latin typeface="Times New Roman"/>
                <a:cs typeface="Times New Roman"/>
              </a:rPr>
              <a:t>K</a:t>
            </a:r>
            <a:r>
              <a:rPr sz="2427" i="1" spc="4" dirty="0">
                <a:latin typeface="Times New Roman"/>
                <a:cs typeface="Times New Roman"/>
              </a:rPr>
              <a:t>LO</a:t>
            </a:r>
            <a:r>
              <a:rPr sz="2427" i="1" spc="190" dirty="0">
                <a:latin typeface="Times New Roman"/>
                <a:cs typeface="Times New Roman"/>
              </a:rPr>
              <a:t>C</a:t>
            </a:r>
            <a:r>
              <a:rPr sz="2427" spc="128" dirty="0">
                <a:latin typeface="Times New Roman"/>
                <a:cs typeface="Times New Roman"/>
              </a:rPr>
              <a:t>)</a:t>
            </a:r>
            <a:r>
              <a:rPr sz="2118" i="1" spc="106" baseline="43402" dirty="0">
                <a:latin typeface="Times New Roman"/>
                <a:cs typeface="Times New Roman"/>
              </a:rPr>
              <a:t>d</a:t>
            </a:r>
            <a:r>
              <a:rPr sz="1522" i="1" baseline="43478" dirty="0">
                <a:latin typeface="Times New Roman"/>
                <a:cs typeface="Times New Roman"/>
              </a:rPr>
              <a:t>b</a:t>
            </a:r>
            <a:endParaRPr sz="1522" baseline="43478">
              <a:latin typeface="Times New Roman"/>
              <a:cs typeface="Times New Roman"/>
            </a:endParaRPr>
          </a:p>
        </p:txBody>
      </p:sp>
      <p:sp>
        <p:nvSpPr>
          <p:cNvPr id="7" name="object 7"/>
          <p:cNvSpPr txBox="1"/>
          <p:nvPr/>
        </p:nvSpPr>
        <p:spPr>
          <a:xfrm>
            <a:off x="2282857" y="3314250"/>
            <a:ext cx="4744010" cy="2016555"/>
          </a:xfrm>
          <a:prstGeom prst="rect">
            <a:avLst/>
          </a:prstGeom>
        </p:spPr>
        <p:txBody>
          <a:bodyPr vert="horz" wrap="square" lIns="0" tIns="172571" rIns="0" bIns="0" rtlCol="0">
            <a:spAutoFit/>
          </a:bodyPr>
          <a:lstStyle/>
          <a:p>
            <a:pPr marL="47628">
              <a:spcBef>
                <a:spcPts val="1359"/>
              </a:spcBef>
            </a:pPr>
            <a:r>
              <a:rPr sz="2118" spc="-4" dirty="0">
                <a:solidFill>
                  <a:srgbClr val="0000FF"/>
                </a:solidFill>
                <a:latin typeface="Times New Roman"/>
                <a:cs typeface="Times New Roman"/>
              </a:rPr>
              <a:t>Estimated size </a:t>
            </a:r>
            <a:r>
              <a:rPr sz="2118" dirty="0">
                <a:solidFill>
                  <a:srgbClr val="0000FF"/>
                </a:solidFill>
                <a:latin typeface="Times New Roman"/>
                <a:cs typeface="Times New Roman"/>
              </a:rPr>
              <a:t>of </a:t>
            </a:r>
            <a:r>
              <a:rPr sz="2118" spc="-4" dirty="0">
                <a:solidFill>
                  <a:srgbClr val="0000FF"/>
                </a:solidFill>
                <a:latin typeface="Times New Roman"/>
                <a:cs typeface="Times New Roman"/>
              </a:rPr>
              <a:t>the project </a:t>
            </a:r>
            <a:r>
              <a:rPr sz="2118" dirty="0">
                <a:solidFill>
                  <a:srgbClr val="0000FF"/>
                </a:solidFill>
                <a:latin typeface="Times New Roman"/>
                <a:cs typeface="Times New Roman"/>
              </a:rPr>
              <a:t>= 400</a:t>
            </a:r>
            <a:r>
              <a:rPr sz="2118" spc="-44" dirty="0">
                <a:solidFill>
                  <a:srgbClr val="0000FF"/>
                </a:solidFill>
                <a:latin typeface="Times New Roman"/>
                <a:cs typeface="Times New Roman"/>
              </a:rPr>
              <a:t> </a:t>
            </a:r>
            <a:r>
              <a:rPr sz="2118" spc="-4" dirty="0">
                <a:solidFill>
                  <a:srgbClr val="0000FF"/>
                </a:solidFill>
                <a:latin typeface="Times New Roman"/>
                <a:cs typeface="Times New Roman"/>
              </a:rPr>
              <a:t>KLOC</a:t>
            </a:r>
            <a:endParaRPr sz="2118">
              <a:latin typeface="Times New Roman"/>
              <a:cs typeface="Times New Roman"/>
            </a:endParaRPr>
          </a:p>
          <a:p>
            <a:pPr marL="22413">
              <a:spcBef>
                <a:spcPts val="1271"/>
              </a:spcBef>
              <a:tabLst>
                <a:tab pos="411838" algn="l"/>
              </a:tabLst>
            </a:pPr>
            <a:r>
              <a:rPr sz="2118" b="1" dirty="0">
                <a:solidFill>
                  <a:srgbClr val="650065"/>
                </a:solidFill>
                <a:latin typeface="Times New Roman"/>
                <a:cs typeface="Times New Roman"/>
              </a:rPr>
              <a:t>(i)	</a:t>
            </a:r>
            <a:r>
              <a:rPr sz="2118" spc="-4" dirty="0">
                <a:solidFill>
                  <a:srgbClr val="650065"/>
                </a:solidFill>
                <a:latin typeface="Times New Roman"/>
                <a:cs typeface="Times New Roman"/>
              </a:rPr>
              <a:t>Organic</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mode</a:t>
            </a:r>
            <a:endParaRPr sz="2118">
              <a:latin typeface="Times New Roman"/>
              <a:cs typeface="Times New Roman"/>
            </a:endParaRPr>
          </a:p>
          <a:p>
            <a:pPr marL="1190689">
              <a:spcBef>
                <a:spcPts val="1597"/>
              </a:spcBef>
            </a:pPr>
            <a:r>
              <a:rPr sz="2118" dirty="0">
                <a:latin typeface="Times New Roman"/>
                <a:cs typeface="Times New Roman"/>
              </a:rPr>
              <a:t>E = </a:t>
            </a:r>
            <a:r>
              <a:rPr sz="2118" spc="-4" dirty="0">
                <a:latin typeface="Times New Roman"/>
                <a:cs typeface="Times New Roman"/>
              </a:rPr>
              <a:t>2.4(400)</a:t>
            </a:r>
            <a:r>
              <a:rPr sz="2118" spc="-6" baseline="24305" dirty="0">
                <a:latin typeface="Times New Roman"/>
                <a:cs typeface="Times New Roman"/>
              </a:rPr>
              <a:t>1.05 </a:t>
            </a:r>
            <a:r>
              <a:rPr sz="2118" dirty="0">
                <a:latin typeface="Times New Roman"/>
                <a:cs typeface="Times New Roman"/>
              </a:rPr>
              <a:t>= </a:t>
            </a:r>
            <a:r>
              <a:rPr sz="2118" spc="-4" dirty="0">
                <a:latin typeface="Times New Roman"/>
                <a:cs typeface="Times New Roman"/>
              </a:rPr>
              <a:t>1295.31</a:t>
            </a:r>
            <a:r>
              <a:rPr sz="2118" spc="-13" dirty="0">
                <a:latin typeface="Times New Roman"/>
                <a:cs typeface="Times New Roman"/>
              </a:rPr>
              <a:t> </a:t>
            </a:r>
            <a:r>
              <a:rPr sz="2118" spc="-4" dirty="0">
                <a:latin typeface="Times New Roman"/>
                <a:cs typeface="Times New Roman"/>
              </a:rPr>
              <a:t>PM</a:t>
            </a:r>
            <a:endParaRPr sz="2118">
              <a:latin typeface="Times New Roman"/>
              <a:cs typeface="Times New Roman"/>
            </a:endParaRPr>
          </a:p>
          <a:p>
            <a:pPr marL="1190689">
              <a:spcBef>
                <a:spcPts val="1262"/>
              </a:spcBef>
            </a:pPr>
            <a:r>
              <a:rPr sz="2118" spc="-4" dirty="0">
                <a:latin typeface="Times New Roman"/>
                <a:cs typeface="Times New Roman"/>
              </a:rPr>
              <a:t>D </a:t>
            </a:r>
            <a:r>
              <a:rPr sz="2118" dirty="0">
                <a:latin typeface="Times New Roman"/>
                <a:cs typeface="Times New Roman"/>
              </a:rPr>
              <a:t>= </a:t>
            </a:r>
            <a:r>
              <a:rPr sz="2118" spc="-4" dirty="0">
                <a:latin typeface="Times New Roman"/>
                <a:cs typeface="Times New Roman"/>
              </a:rPr>
              <a:t>2.5(1295.31)</a:t>
            </a:r>
            <a:r>
              <a:rPr sz="2118" spc="-6" baseline="24305" dirty="0">
                <a:latin typeface="Times New Roman"/>
                <a:cs typeface="Times New Roman"/>
              </a:rPr>
              <a:t>0.38 </a:t>
            </a:r>
            <a:r>
              <a:rPr sz="2118" dirty="0">
                <a:latin typeface="Times New Roman"/>
                <a:cs typeface="Times New Roman"/>
              </a:rPr>
              <a:t>= </a:t>
            </a:r>
            <a:r>
              <a:rPr sz="2118" spc="-4" dirty="0">
                <a:latin typeface="Times New Roman"/>
                <a:cs typeface="Times New Roman"/>
              </a:rPr>
              <a:t>38.07</a:t>
            </a:r>
            <a:r>
              <a:rPr sz="2118" dirty="0">
                <a:latin typeface="Times New Roman"/>
                <a:cs typeface="Times New Roman"/>
              </a:rPr>
              <a:t> </a:t>
            </a:r>
            <a:r>
              <a:rPr sz="2118" spc="-4" dirty="0">
                <a:latin typeface="Times New Roman"/>
                <a:cs typeface="Times New Roman"/>
              </a:rPr>
              <a:t>PM</a:t>
            </a:r>
            <a:endParaRPr sz="2118">
              <a:latin typeface="Times New Roman"/>
              <a:cs typeface="Times New Roman"/>
            </a:endParaRPr>
          </a:p>
        </p:txBody>
      </p:sp>
    </p:spTree>
    <p:extLst>
      <p:ext uri="{BB962C8B-B14F-4D97-AF65-F5344CB8AC3E}">
        <p14:creationId xmlns:p14="http://schemas.microsoft.com/office/powerpoint/2010/main" val="287910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1051" y="566430"/>
            <a:ext cx="632713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60445" y="1727498"/>
            <a:ext cx="4788834" cy="3145250"/>
          </a:xfrm>
          <a:prstGeom prst="rect">
            <a:avLst/>
          </a:prstGeom>
        </p:spPr>
        <p:txBody>
          <a:bodyPr vert="horz" wrap="square" lIns="0" tIns="11206" rIns="0" bIns="0" rtlCol="0">
            <a:spAutoFit/>
          </a:bodyPr>
          <a:lstStyle/>
          <a:p>
            <a:pPr marL="508774" indent="-463948">
              <a:spcBef>
                <a:spcPts val="88"/>
              </a:spcBef>
              <a:buFont typeface="Times New Roman"/>
              <a:buAutoNum type="romanLcParenBoth" startAt="2"/>
              <a:tabLst>
                <a:tab pos="508214" algn="l"/>
                <a:tab pos="508774" algn="l"/>
              </a:tabLst>
            </a:pPr>
            <a:r>
              <a:rPr sz="2118" spc="-4" dirty="0">
                <a:solidFill>
                  <a:srgbClr val="650065"/>
                </a:solidFill>
                <a:latin typeface="Times New Roman"/>
                <a:cs typeface="Times New Roman"/>
              </a:rPr>
              <a:t>Semidetached mode</a:t>
            </a:r>
            <a:endParaRPr sz="2118">
              <a:latin typeface="Times New Roman"/>
              <a:cs typeface="Times New Roman"/>
            </a:endParaRPr>
          </a:p>
          <a:p>
            <a:pPr marL="1213101">
              <a:spcBef>
                <a:spcPts val="1588"/>
              </a:spcBef>
            </a:pPr>
            <a:r>
              <a:rPr sz="2118" dirty="0">
                <a:latin typeface="Times New Roman"/>
                <a:cs typeface="Times New Roman"/>
              </a:rPr>
              <a:t>E = </a:t>
            </a:r>
            <a:r>
              <a:rPr sz="2118" spc="-4" dirty="0">
                <a:latin typeface="Times New Roman"/>
                <a:cs typeface="Times New Roman"/>
              </a:rPr>
              <a:t>3.0(400)</a:t>
            </a:r>
            <a:r>
              <a:rPr sz="2118" spc="-6" baseline="24305" dirty="0">
                <a:latin typeface="Times New Roman"/>
                <a:cs typeface="Times New Roman"/>
              </a:rPr>
              <a:t>1.12 </a:t>
            </a:r>
            <a:r>
              <a:rPr sz="2118" dirty="0">
                <a:latin typeface="Times New Roman"/>
                <a:cs typeface="Times New Roman"/>
              </a:rPr>
              <a:t>= </a:t>
            </a:r>
            <a:r>
              <a:rPr sz="2118" spc="-4" dirty="0">
                <a:latin typeface="Times New Roman"/>
                <a:cs typeface="Times New Roman"/>
              </a:rPr>
              <a:t>2462.79</a:t>
            </a:r>
            <a:r>
              <a:rPr sz="2118" spc="-13" dirty="0">
                <a:latin typeface="Times New Roman"/>
                <a:cs typeface="Times New Roman"/>
              </a:rPr>
              <a:t> </a:t>
            </a:r>
            <a:r>
              <a:rPr sz="2118" spc="-4" dirty="0">
                <a:latin typeface="Times New Roman"/>
                <a:cs typeface="Times New Roman"/>
              </a:rPr>
              <a:t>PM</a:t>
            </a:r>
            <a:endParaRPr sz="2118">
              <a:latin typeface="Times New Roman"/>
              <a:cs typeface="Times New Roman"/>
            </a:endParaRPr>
          </a:p>
          <a:p>
            <a:pPr marL="1213101">
              <a:spcBef>
                <a:spcPts val="1271"/>
              </a:spcBef>
            </a:pPr>
            <a:r>
              <a:rPr sz="2118" spc="-4" dirty="0">
                <a:latin typeface="Times New Roman"/>
                <a:cs typeface="Times New Roman"/>
              </a:rPr>
              <a:t>D </a:t>
            </a:r>
            <a:r>
              <a:rPr sz="2118" dirty="0">
                <a:latin typeface="Times New Roman"/>
                <a:cs typeface="Times New Roman"/>
              </a:rPr>
              <a:t>= </a:t>
            </a:r>
            <a:r>
              <a:rPr sz="2118" spc="-4" dirty="0">
                <a:latin typeface="Times New Roman"/>
                <a:cs typeface="Times New Roman"/>
              </a:rPr>
              <a:t>2.5(2462.79)</a:t>
            </a:r>
            <a:r>
              <a:rPr sz="2118" spc="-6" baseline="24305" dirty="0">
                <a:latin typeface="Times New Roman"/>
                <a:cs typeface="Times New Roman"/>
              </a:rPr>
              <a:t>0.35 </a:t>
            </a:r>
            <a:r>
              <a:rPr sz="2118" dirty="0">
                <a:latin typeface="Times New Roman"/>
                <a:cs typeface="Times New Roman"/>
              </a:rPr>
              <a:t>= </a:t>
            </a:r>
            <a:r>
              <a:rPr sz="2118" spc="-4" dirty="0">
                <a:latin typeface="Times New Roman"/>
                <a:cs typeface="Times New Roman"/>
              </a:rPr>
              <a:t>38.45</a:t>
            </a:r>
            <a:r>
              <a:rPr sz="2118" dirty="0">
                <a:latin typeface="Times New Roman"/>
                <a:cs typeface="Times New Roman"/>
              </a:rPr>
              <a:t> </a:t>
            </a:r>
            <a:r>
              <a:rPr sz="2118" spc="-4" dirty="0">
                <a:latin typeface="Times New Roman"/>
                <a:cs typeface="Times New Roman"/>
              </a:rPr>
              <a:t>PM</a:t>
            </a:r>
            <a:endParaRPr sz="2118">
              <a:latin typeface="Times New Roman"/>
              <a:cs typeface="Times New Roman"/>
            </a:endParaRPr>
          </a:p>
          <a:p>
            <a:pPr>
              <a:spcBef>
                <a:spcPts val="35"/>
              </a:spcBef>
            </a:pPr>
            <a:endParaRPr sz="2824">
              <a:latin typeface="Times New Roman"/>
              <a:cs typeface="Times New Roman"/>
            </a:endParaRPr>
          </a:p>
          <a:p>
            <a:pPr marL="607952" indent="-538471">
              <a:buFont typeface="Times New Roman"/>
              <a:buAutoNum type="romanLcParenBoth" startAt="3"/>
              <a:tabLst>
                <a:tab pos="607952" algn="l"/>
                <a:tab pos="608512" algn="l"/>
              </a:tabLst>
            </a:pPr>
            <a:r>
              <a:rPr sz="2118" spc="-4" dirty="0">
                <a:solidFill>
                  <a:srgbClr val="650065"/>
                </a:solidFill>
                <a:latin typeface="Times New Roman"/>
                <a:cs typeface="Times New Roman"/>
              </a:rPr>
              <a:t>Embedded mode</a:t>
            </a:r>
            <a:endParaRPr sz="2118">
              <a:latin typeface="Times New Roman"/>
              <a:cs typeface="Times New Roman"/>
            </a:endParaRPr>
          </a:p>
          <a:p>
            <a:pPr marL="1238876">
              <a:spcBef>
                <a:spcPts val="1588"/>
              </a:spcBef>
            </a:pPr>
            <a:r>
              <a:rPr sz="2118" dirty="0">
                <a:latin typeface="Times New Roman"/>
                <a:cs typeface="Times New Roman"/>
              </a:rPr>
              <a:t>E = </a:t>
            </a:r>
            <a:r>
              <a:rPr sz="2118" spc="-4" dirty="0">
                <a:latin typeface="Times New Roman"/>
                <a:cs typeface="Times New Roman"/>
              </a:rPr>
              <a:t>3.6(400)</a:t>
            </a:r>
            <a:r>
              <a:rPr sz="2118" spc="-6" baseline="24305" dirty="0">
                <a:latin typeface="Times New Roman"/>
                <a:cs typeface="Times New Roman"/>
              </a:rPr>
              <a:t>1.20 </a:t>
            </a:r>
            <a:r>
              <a:rPr sz="2118" dirty="0">
                <a:latin typeface="Times New Roman"/>
                <a:cs typeface="Times New Roman"/>
              </a:rPr>
              <a:t>= </a:t>
            </a:r>
            <a:r>
              <a:rPr sz="2118" spc="-4" dirty="0">
                <a:latin typeface="Times New Roman"/>
                <a:cs typeface="Times New Roman"/>
              </a:rPr>
              <a:t>4772.81</a:t>
            </a:r>
            <a:r>
              <a:rPr sz="2118" spc="-13" dirty="0">
                <a:latin typeface="Times New Roman"/>
                <a:cs typeface="Times New Roman"/>
              </a:rPr>
              <a:t> </a:t>
            </a:r>
            <a:r>
              <a:rPr sz="2118" spc="-4" dirty="0">
                <a:latin typeface="Times New Roman"/>
                <a:cs typeface="Times New Roman"/>
              </a:rPr>
              <a:t>PM</a:t>
            </a:r>
            <a:endParaRPr sz="2118">
              <a:latin typeface="Times New Roman"/>
              <a:cs typeface="Times New Roman"/>
            </a:endParaRPr>
          </a:p>
          <a:p>
            <a:pPr marL="1238876">
              <a:spcBef>
                <a:spcPts val="1271"/>
              </a:spcBef>
            </a:pPr>
            <a:r>
              <a:rPr sz="2118" spc="-4" dirty="0">
                <a:latin typeface="Times New Roman"/>
                <a:cs typeface="Times New Roman"/>
              </a:rPr>
              <a:t>D </a:t>
            </a:r>
            <a:r>
              <a:rPr sz="2118" dirty="0">
                <a:latin typeface="Times New Roman"/>
                <a:cs typeface="Times New Roman"/>
              </a:rPr>
              <a:t>= </a:t>
            </a:r>
            <a:r>
              <a:rPr sz="2118" spc="-4" dirty="0">
                <a:latin typeface="Times New Roman"/>
                <a:cs typeface="Times New Roman"/>
              </a:rPr>
              <a:t>2.5(4772.8)</a:t>
            </a:r>
            <a:r>
              <a:rPr sz="2118" spc="-6" baseline="24305" dirty="0">
                <a:latin typeface="Times New Roman"/>
                <a:cs typeface="Times New Roman"/>
              </a:rPr>
              <a:t>0.32 </a:t>
            </a:r>
            <a:r>
              <a:rPr sz="2118" dirty="0">
                <a:latin typeface="Times New Roman"/>
                <a:cs typeface="Times New Roman"/>
              </a:rPr>
              <a:t>= 38</a:t>
            </a:r>
            <a:r>
              <a:rPr sz="2118" spc="-18" dirty="0">
                <a:latin typeface="Times New Roman"/>
                <a:cs typeface="Times New Roman"/>
              </a:rPr>
              <a:t> </a:t>
            </a:r>
            <a:r>
              <a:rPr sz="2118" spc="-4" dirty="0">
                <a:latin typeface="Times New Roman"/>
                <a:cs typeface="Times New Roman"/>
              </a:rPr>
              <a:t>PM</a:t>
            </a:r>
            <a:endParaRPr sz="2118">
              <a:latin typeface="Times New Roman"/>
              <a:cs typeface="Times New Roman"/>
            </a:endParaRPr>
          </a:p>
        </p:txBody>
      </p:sp>
    </p:spTree>
    <p:extLst>
      <p:ext uri="{BB962C8B-B14F-4D97-AF65-F5344CB8AC3E}">
        <p14:creationId xmlns:p14="http://schemas.microsoft.com/office/powerpoint/2010/main" val="686781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9" y="1767840"/>
            <a:ext cx="1454524"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Example:</a:t>
            </a:r>
            <a:r>
              <a:rPr sz="2118" spc="-62" dirty="0">
                <a:latin typeface="Times New Roman"/>
                <a:cs typeface="Times New Roman"/>
              </a:rPr>
              <a:t> </a:t>
            </a:r>
            <a:r>
              <a:rPr sz="2118" spc="-4" dirty="0">
                <a:latin typeface="Times New Roman"/>
                <a:cs typeface="Times New Roman"/>
              </a:rPr>
              <a:t>4.6</a:t>
            </a:r>
            <a:endParaRPr sz="2118">
              <a:latin typeface="Times New Roman"/>
              <a:cs typeface="Times New Roman"/>
            </a:endParaRPr>
          </a:p>
        </p:txBody>
      </p:sp>
      <p:sp>
        <p:nvSpPr>
          <p:cNvPr id="3" name="object 3"/>
          <p:cNvSpPr txBox="1"/>
          <p:nvPr/>
        </p:nvSpPr>
        <p:spPr>
          <a:xfrm>
            <a:off x="2400294" y="2319168"/>
            <a:ext cx="1755961" cy="337238"/>
          </a:xfrm>
          <a:prstGeom prst="rect">
            <a:avLst/>
          </a:prstGeom>
        </p:spPr>
        <p:txBody>
          <a:bodyPr vert="horz" wrap="square" lIns="0" tIns="11206" rIns="0" bIns="0" rtlCol="0">
            <a:spAutoFit/>
          </a:bodyPr>
          <a:lstStyle/>
          <a:p>
            <a:pPr marL="11206">
              <a:spcBef>
                <a:spcPts val="88"/>
              </a:spcBef>
              <a:tabLst>
                <a:tab pos="392786" algn="l"/>
                <a:tab pos="1326287" algn="l"/>
              </a:tabLst>
            </a:pPr>
            <a:r>
              <a:rPr sz="2118" spc="-4" dirty="0">
                <a:solidFill>
                  <a:srgbClr val="650065"/>
                </a:solidFill>
                <a:latin typeface="Times New Roman"/>
                <a:cs typeface="Times New Roman"/>
              </a:rPr>
              <a:t>A	pr</a:t>
            </a:r>
            <a:r>
              <a:rPr sz="2118" dirty="0">
                <a:solidFill>
                  <a:srgbClr val="650065"/>
                </a:solidFill>
                <a:latin typeface="Times New Roman"/>
                <a:cs typeface="Times New Roman"/>
              </a:rPr>
              <a:t>oj</a:t>
            </a:r>
            <a:r>
              <a:rPr sz="2118" spc="-9" dirty="0">
                <a:solidFill>
                  <a:srgbClr val="650065"/>
                </a:solidFill>
                <a:latin typeface="Times New Roman"/>
                <a:cs typeface="Times New Roman"/>
              </a:rPr>
              <a:t>e</a:t>
            </a:r>
            <a:r>
              <a:rPr sz="2118" dirty="0">
                <a:solidFill>
                  <a:srgbClr val="650065"/>
                </a:solidFill>
                <a:latin typeface="Times New Roman"/>
                <a:cs typeface="Times New Roman"/>
              </a:rPr>
              <a:t>ct	</a:t>
            </a:r>
            <a:r>
              <a:rPr sz="2118" spc="-4" dirty="0">
                <a:solidFill>
                  <a:srgbClr val="650065"/>
                </a:solidFill>
                <a:latin typeface="Times New Roman"/>
                <a:cs typeface="Times New Roman"/>
              </a:rPr>
              <a:t>s</a:t>
            </a:r>
            <a:r>
              <a:rPr sz="2118" dirty="0">
                <a:solidFill>
                  <a:srgbClr val="650065"/>
                </a:solidFill>
                <a:latin typeface="Times New Roman"/>
                <a:cs typeface="Times New Roman"/>
              </a:rPr>
              <a:t>i</a:t>
            </a:r>
            <a:r>
              <a:rPr sz="2118" spc="-9" dirty="0">
                <a:solidFill>
                  <a:srgbClr val="650065"/>
                </a:solidFill>
                <a:latin typeface="Times New Roman"/>
                <a:cs typeface="Times New Roman"/>
              </a:rPr>
              <a:t>z</a:t>
            </a:r>
            <a:r>
              <a:rPr sz="2118" dirty="0">
                <a:solidFill>
                  <a:srgbClr val="650065"/>
                </a:solidFill>
                <a:latin typeface="Times New Roman"/>
                <a:cs typeface="Times New Roman"/>
              </a:rPr>
              <a:t>e</a:t>
            </a:r>
            <a:endParaRPr sz="2118">
              <a:latin typeface="Times New Roman"/>
              <a:cs typeface="Times New Roman"/>
            </a:endParaRPr>
          </a:p>
        </p:txBody>
      </p:sp>
      <p:sp>
        <p:nvSpPr>
          <p:cNvPr id="4" name="object 4"/>
          <p:cNvSpPr txBox="1"/>
          <p:nvPr/>
        </p:nvSpPr>
        <p:spPr>
          <a:xfrm>
            <a:off x="4321877" y="2319168"/>
            <a:ext cx="5468471" cy="337238"/>
          </a:xfrm>
          <a:prstGeom prst="rect">
            <a:avLst/>
          </a:prstGeom>
        </p:spPr>
        <p:txBody>
          <a:bodyPr vert="horz" wrap="square" lIns="0" tIns="11206" rIns="0" bIns="0" rtlCol="0">
            <a:spAutoFit/>
          </a:bodyPr>
          <a:lstStyle/>
          <a:p>
            <a:pPr marL="11206">
              <a:spcBef>
                <a:spcPts val="88"/>
              </a:spcBef>
              <a:tabLst>
                <a:tab pos="420802" algn="l"/>
                <a:tab pos="1010264" algn="l"/>
                <a:tab pos="1926954" algn="l"/>
                <a:tab pos="2294527" algn="l"/>
                <a:tab pos="2689555" algn="l"/>
                <a:tab pos="3129410" algn="l"/>
                <a:tab pos="4486514" algn="l"/>
              </a:tabLst>
            </a:pPr>
            <a:r>
              <a:rPr sz="2118" dirty="0">
                <a:solidFill>
                  <a:srgbClr val="650065"/>
                </a:solidFill>
                <a:latin typeface="Times New Roman"/>
                <a:cs typeface="Times New Roman"/>
              </a:rPr>
              <a:t>of	</a:t>
            </a:r>
            <a:r>
              <a:rPr sz="2118" spc="-4" dirty="0">
                <a:solidFill>
                  <a:srgbClr val="650065"/>
                </a:solidFill>
                <a:latin typeface="Times New Roman"/>
                <a:cs typeface="Times New Roman"/>
              </a:rPr>
              <a:t>200	KLOC	</a:t>
            </a:r>
            <a:r>
              <a:rPr sz="2118" dirty="0">
                <a:solidFill>
                  <a:srgbClr val="650065"/>
                </a:solidFill>
                <a:latin typeface="Times New Roman"/>
                <a:cs typeface="Times New Roman"/>
              </a:rPr>
              <a:t>is	to	be	</a:t>
            </a:r>
            <a:r>
              <a:rPr sz="2118" spc="-4" dirty="0">
                <a:solidFill>
                  <a:srgbClr val="650065"/>
                </a:solidFill>
                <a:latin typeface="Times New Roman"/>
                <a:cs typeface="Times New Roman"/>
              </a:rPr>
              <a:t>developed.	Software</a:t>
            </a:r>
            <a:endParaRPr sz="2118">
              <a:latin typeface="Times New Roman"/>
              <a:cs typeface="Times New Roman"/>
            </a:endParaRPr>
          </a:p>
        </p:txBody>
      </p:sp>
      <p:sp>
        <p:nvSpPr>
          <p:cNvPr id="5" name="object 5"/>
          <p:cNvSpPr txBox="1"/>
          <p:nvPr/>
        </p:nvSpPr>
        <p:spPr>
          <a:xfrm>
            <a:off x="2400294" y="2641898"/>
            <a:ext cx="7391400" cy="989649"/>
          </a:xfrm>
          <a:prstGeom prst="rect">
            <a:avLst/>
          </a:prstGeom>
        </p:spPr>
        <p:txBody>
          <a:bodyPr vert="horz" wrap="square" lIns="0" tIns="11766" rIns="0" bIns="0" rtlCol="0">
            <a:spAutoFit/>
          </a:bodyPr>
          <a:lstStyle/>
          <a:p>
            <a:pPr marL="11206" marR="4483" algn="just">
              <a:lnSpc>
                <a:spcPct val="99800"/>
              </a:lnSpc>
              <a:spcBef>
                <a:spcPts val="93"/>
              </a:spcBef>
            </a:pPr>
            <a:r>
              <a:rPr sz="2118" spc="-4" dirty="0">
                <a:solidFill>
                  <a:srgbClr val="650065"/>
                </a:solidFill>
                <a:latin typeface="Times New Roman"/>
                <a:cs typeface="Times New Roman"/>
              </a:rPr>
              <a:t>development team </a:t>
            </a:r>
            <a:r>
              <a:rPr sz="2118" dirty="0">
                <a:solidFill>
                  <a:srgbClr val="650065"/>
                </a:solidFill>
                <a:latin typeface="Times New Roman"/>
                <a:cs typeface="Times New Roman"/>
              </a:rPr>
              <a:t>has </a:t>
            </a:r>
            <a:r>
              <a:rPr sz="2118" spc="-4" dirty="0">
                <a:solidFill>
                  <a:srgbClr val="650065"/>
                </a:solidFill>
                <a:latin typeface="Times New Roman"/>
                <a:cs typeface="Times New Roman"/>
              </a:rPr>
              <a:t>average experience </a:t>
            </a:r>
            <a:r>
              <a:rPr sz="2118" spc="-9" dirty="0">
                <a:solidFill>
                  <a:srgbClr val="650065"/>
                </a:solidFill>
                <a:latin typeface="Times New Roman"/>
                <a:cs typeface="Times New Roman"/>
              </a:rPr>
              <a:t>on </a:t>
            </a:r>
            <a:r>
              <a:rPr sz="2118" spc="-4" dirty="0">
                <a:solidFill>
                  <a:srgbClr val="650065"/>
                </a:solidFill>
                <a:latin typeface="Times New Roman"/>
                <a:cs typeface="Times New Roman"/>
              </a:rPr>
              <a:t>similar type </a:t>
            </a:r>
            <a:r>
              <a:rPr sz="2118" dirty="0">
                <a:solidFill>
                  <a:srgbClr val="650065"/>
                </a:solidFill>
                <a:latin typeface="Times New Roman"/>
                <a:cs typeface="Times New Roman"/>
              </a:rPr>
              <a:t>of  </a:t>
            </a:r>
            <a:r>
              <a:rPr sz="2118" spc="-4" dirty="0">
                <a:solidFill>
                  <a:srgbClr val="650065"/>
                </a:solidFill>
                <a:latin typeface="Times New Roman"/>
                <a:cs typeface="Times New Roman"/>
              </a:rPr>
              <a:t>projects. </a:t>
            </a:r>
            <a:r>
              <a:rPr sz="2118" spc="-9" dirty="0">
                <a:solidFill>
                  <a:srgbClr val="650065"/>
                </a:solidFill>
                <a:latin typeface="Times New Roman"/>
                <a:cs typeface="Times New Roman"/>
              </a:rPr>
              <a:t>The </a:t>
            </a:r>
            <a:r>
              <a:rPr sz="2118" spc="-4" dirty="0">
                <a:solidFill>
                  <a:srgbClr val="650065"/>
                </a:solidFill>
                <a:latin typeface="Times New Roman"/>
                <a:cs typeface="Times New Roman"/>
              </a:rPr>
              <a:t>project schedule </a:t>
            </a:r>
            <a:r>
              <a:rPr sz="2118" dirty="0">
                <a:solidFill>
                  <a:srgbClr val="650065"/>
                </a:solidFill>
                <a:latin typeface="Times New Roman"/>
                <a:cs typeface="Times New Roman"/>
              </a:rPr>
              <a:t>is </a:t>
            </a:r>
            <a:r>
              <a:rPr sz="2118" spc="-4" dirty="0">
                <a:solidFill>
                  <a:srgbClr val="650065"/>
                </a:solidFill>
                <a:latin typeface="Times New Roman"/>
                <a:cs typeface="Times New Roman"/>
              </a:rPr>
              <a:t>not </a:t>
            </a:r>
            <a:r>
              <a:rPr sz="2118" dirty="0">
                <a:solidFill>
                  <a:srgbClr val="650065"/>
                </a:solidFill>
                <a:latin typeface="Times New Roman"/>
                <a:cs typeface="Times New Roman"/>
              </a:rPr>
              <a:t>very </a:t>
            </a:r>
            <a:r>
              <a:rPr sz="2118" spc="-4" dirty="0">
                <a:solidFill>
                  <a:srgbClr val="650065"/>
                </a:solidFill>
                <a:latin typeface="Times New Roman"/>
                <a:cs typeface="Times New Roman"/>
              </a:rPr>
              <a:t>tight. Calculate the effort,  development time, average staff </a:t>
            </a:r>
            <a:r>
              <a:rPr sz="2118" dirty="0">
                <a:solidFill>
                  <a:srgbClr val="650065"/>
                </a:solidFill>
                <a:latin typeface="Times New Roman"/>
                <a:cs typeface="Times New Roman"/>
              </a:rPr>
              <a:t>size and </a:t>
            </a:r>
            <a:r>
              <a:rPr sz="2118" spc="-4" dirty="0">
                <a:solidFill>
                  <a:srgbClr val="650065"/>
                </a:solidFill>
                <a:latin typeface="Times New Roman"/>
                <a:cs typeface="Times New Roman"/>
              </a:rPr>
              <a:t>productivity </a:t>
            </a:r>
            <a:r>
              <a:rPr sz="2118" dirty="0">
                <a:solidFill>
                  <a:srgbClr val="650065"/>
                </a:solidFill>
                <a:latin typeface="Times New Roman"/>
                <a:cs typeface="Times New Roman"/>
              </a:rPr>
              <a:t>of the</a:t>
            </a:r>
            <a:r>
              <a:rPr sz="2118" spc="-31" dirty="0">
                <a:solidFill>
                  <a:srgbClr val="650065"/>
                </a:solidFill>
                <a:latin typeface="Times New Roman"/>
                <a:cs typeface="Times New Roman"/>
              </a:rPr>
              <a:t> </a:t>
            </a:r>
            <a:r>
              <a:rPr sz="2118" spc="-4" dirty="0">
                <a:solidFill>
                  <a:srgbClr val="650065"/>
                </a:solidFill>
                <a:latin typeface="Times New Roman"/>
                <a:cs typeface="Times New Roman"/>
              </a:rPr>
              <a:t>project.</a:t>
            </a:r>
            <a:endParaRPr sz="2118">
              <a:latin typeface="Times New Roman"/>
              <a:cs typeface="Times New Roman"/>
            </a:endParaRPr>
          </a:p>
        </p:txBody>
      </p:sp>
      <p:sp>
        <p:nvSpPr>
          <p:cNvPr id="6" name="object 6"/>
          <p:cNvSpPr txBox="1">
            <a:spLocks noGrp="1"/>
          </p:cNvSpPr>
          <p:nvPr>
            <p:ph type="title"/>
          </p:nvPr>
        </p:nvSpPr>
        <p:spPr>
          <a:xfrm>
            <a:off x="888274" y="566430"/>
            <a:ext cx="73199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39293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138214326"/>
              </p:ext>
            </p:extLst>
          </p:nvPr>
        </p:nvGraphicFramePr>
        <p:xfrm>
          <a:off x="7171765" y="1835687"/>
          <a:ext cx="4168588" cy="3748200"/>
        </p:xfrm>
        <a:graphic>
          <a:graphicData uri="http://schemas.openxmlformats.org/drawingml/2006/table">
            <a:tbl>
              <a:tblPr firstRow="1" bandRow="1">
                <a:tableStyleId>{2D5ABB26-0587-4C30-8999-92F81FD0307C}</a:tableStyleId>
              </a:tblPr>
              <a:tblGrid>
                <a:gridCol w="497541">
                  <a:extLst>
                    <a:ext uri="{9D8B030D-6E8A-4147-A177-3AD203B41FA5}">
                      <a16:colId xmlns:a16="http://schemas.microsoft.com/office/drawing/2014/main" val="20000"/>
                    </a:ext>
                  </a:extLst>
                </a:gridCol>
                <a:gridCol w="3671047">
                  <a:extLst>
                    <a:ext uri="{9D8B030D-6E8A-4147-A177-3AD203B41FA5}">
                      <a16:colId xmlns:a16="http://schemas.microsoft.com/office/drawing/2014/main" val="20001"/>
                    </a:ext>
                  </a:extLst>
                </a:gridCol>
              </a:tblGrid>
              <a:tr h="181211">
                <a:tc>
                  <a:txBody>
                    <a:bodyPr/>
                    <a:lstStyle/>
                    <a:p>
                      <a:pPr marL="90805">
                        <a:lnSpc>
                          <a:spcPts val="1570"/>
                        </a:lnSpc>
                      </a:pPr>
                      <a:r>
                        <a:rPr sz="1200" spc="-5" dirty="0">
                          <a:latin typeface="Arial"/>
                          <a:cs typeface="Arial"/>
                        </a:rPr>
                        <a:t>1.</a:t>
                      </a:r>
                      <a:endParaRPr sz="12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00"/>
                    </a:solidFill>
                  </a:tcPr>
                </a:tc>
                <a:tc>
                  <a:txBody>
                    <a:bodyPr/>
                    <a:lstStyle/>
                    <a:p>
                      <a:pPr marL="90805">
                        <a:lnSpc>
                          <a:spcPts val="1570"/>
                        </a:lnSpc>
                      </a:pPr>
                      <a:r>
                        <a:rPr sz="1200" spc="-5" dirty="0">
                          <a:latin typeface="Arial"/>
                          <a:cs typeface="Arial"/>
                        </a:rPr>
                        <a:t>int. </a:t>
                      </a:r>
                      <a:r>
                        <a:rPr sz="1200" spc="-10" dirty="0">
                          <a:latin typeface="Arial"/>
                          <a:cs typeface="Arial"/>
                        </a:rPr>
                        <a:t>sort </a:t>
                      </a:r>
                      <a:r>
                        <a:rPr sz="1200" spc="-5" dirty="0">
                          <a:latin typeface="Arial"/>
                          <a:cs typeface="Arial"/>
                        </a:rPr>
                        <a:t>(int </a:t>
                      </a:r>
                      <a:r>
                        <a:rPr sz="1200" spc="-10" dirty="0">
                          <a:latin typeface="Arial"/>
                          <a:cs typeface="Arial"/>
                        </a:rPr>
                        <a:t>x[ </a:t>
                      </a:r>
                      <a:r>
                        <a:rPr sz="1200" dirty="0">
                          <a:latin typeface="Arial"/>
                          <a:cs typeface="Arial"/>
                        </a:rPr>
                        <a:t>], </a:t>
                      </a:r>
                      <a:r>
                        <a:rPr sz="1200" spc="-5" dirty="0">
                          <a:latin typeface="Arial"/>
                          <a:cs typeface="Arial"/>
                        </a:rPr>
                        <a:t>int</a:t>
                      </a:r>
                      <a:r>
                        <a:rPr sz="1200" spc="10" dirty="0">
                          <a:latin typeface="Arial"/>
                          <a:cs typeface="Arial"/>
                        </a:rPr>
                        <a:t> </a:t>
                      </a:r>
                      <a:r>
                        <a:rPr sz="1200" spc="-5" dirty="0">
                          <a:latin typeface="Arial"/>
                          <a:cs typeface="Arial"/>
                        </a:rPr>
                        <a:t>n)</a:t>
                      </a:r>
                      <a:endParaRPr sz="12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0"/>
                  </a:ext>
                </a:extLst>
              </a:tr>
              <a:tr h="293800">
                <a:tc>
                  <a:txBody>
                    <a:bodyPr/>
                    <a:lstStyle/>
                    <a:p>
                      <a:pPr marL="90805">
                        <a:lnSpc>
                          <a:spcPts val="1635"/>
                        </a:lnSpc>
                      </a:pPr>
                      <a:r>
                        <a:rPr sz="1200" spc="-5" dirty="0">
                          <a:latin typeface="Arial"/>
                          <a:cs typeface="Arial"/>
                        </a:rPr>
                        <a:t>2.</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dirty="0">
                          <a:latin typeface="Arial"/>
                          <a:cs typeface="Arial"/>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1"/>
                  </a:ext>
                </a:extLst>
              </a:tr>
              <a:tr h="196666">
                <a:tc>
                  <a:txBody>
                    <a:bodyPr/>
                    <a:lstStyle/>
                    <a:p>
                      <a:pPr marL="90805">
                        <a:lnSpc>
                          <a:spcPts val="1635"/>
                        </a:lnSpc>
                      </a:pPr>
                      <a:r>
                        <a:rPr sz="1200" spc="-5" dirty="0">
                          <a:latin typeface="Arial"/>
                          <a:cs typeface="Arial"/>
                        </a:rPr>
                        <a:t>3.</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spc="-5" dirty="0">
                          <a:latin typeface="Arial"/>
                          <a:cs typeface="Arial"/>
                        </a:rPr>
                        <a:t>int </a:t>
                      </a:r>
                      <a:r>
                        <a:rPr sz="1200" dirty="0">
                          <a:latin typeface="Arial"/>
                          <a:cs typeface="Arial"/>
                        </a:rPr>
                        <a:t>i, </a:t>
                      </a:r>
                      <a:r>
                        <a:rPr sz="1200" spc="-10" dirty="0">
                          <a:latin typeface="Arial"/>
                          <a:cs typeface="Arial"/>
                        </a:rPr>
                        <a:t>j, save,</a:t>
                      </a:r>
                      <a:r>
                        <a:rPr sz="1200" spc="20" dirty="0">
                          <a:latin typeface="Arial"/>
                          <a:cs typeface="Arial"/>
                        </a:rPr>
                        <a:t> </a:t>
                      </a:r>
                      <a:r>
                        <a:rPr sz="1200" spc="-5" dirty="0">
                          <a:latin typeface="Arial"/>
                          <a:cs typeface="Arial"/>
                        </a:rPr>
                        <a:t>im1;</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2"/>
                  </a:ext>
                </a:extLst>
              </a:tr>
              <a:tr h="195467">
                <a:tc>
                  <a:txBody>
                    <a:bodyPr/>
                    <a:lstStyle/>
                    <a:p>
                      <a:pPr marL="90805">
                        <a:lnSpc>
                          <a:spcPts val="1625"/>
                        </a:lnSpc>
                      </a:pPr>
                      <a:r>
                        <a:rPr sz="1200" spc="-5" dirty="0">
                          <a:latin typeface="Arial"/>
                          <a:cs typeface="Arial"/>
                        </a:rPr>
                        <a:t>4.</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spc="-5" dirty="0">
                          <a:latin typeface="Arial"/>
                          <a:cs typeface="Arial"/>
                        </a:rPr>
                        <a:t>/*This function sorts array </a:t>
                      </a:r>
                      <a:r>
                        <a:rPr sz="1200" dirty="0">
                          <a:latin typeface="Arial"/>
                          <a:cs typeface="Arial"/>
                        </a:rPr>
                        <a:t>x in </a:t>
                      </a:r>
                      <a:r>
                        <a:rPr sz="1200" spc="-10" dirty="0">
                          <a:latin typeface="Arial"/>
                          <a:cs typeface="Arial"/>
                        </a:rPr>
                        <a:t>ascending </a:t>
                      </a:r>
                      <a:r>
                        <a:rPr sz="1200" spc="-5" dirty="0">
                          <a:latin typeface="Arial"/>
                          <a:cs typeface="Arial"/>
                        </a:rPr>
                        <a:t>order</a:t>
                      </a:r>
                      <a:r>
                        <a:rPr sz="1200" spc="-40" dirty="0">
                          <a:latin typeface="Arial"/>
                          <a:cs typeface="Arial"/>
                        </a:rPr>
                        <a:t> </a:t>
                      </a:r>
                      <a:r>
                        <a:rPr sz="1200" spc="-5" dirty="0">
                          <a:latin typeface="Arial"/>
                          <a:cs typeface="Arial"/>
                        </a:rPr>
                        <a:t>*/</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3"/>
                  </a:ext>
                </a:extLst>
              </a:tr>
              <a:tr h="197865">
                <a:tc>
                  <a:txBody>
                    <a:bodyPr/>
                    <a:lstStyle/>
                    <a:p>
                      <a:pPr marL="90805">
                        <a:lnSpc>
                          <a:spcPts val="1635"/>
                        </a:lnSpc>
                      </a:pPr>
                      <a:r>
                        <a:rPr sz="1200" spc="-5" dirty="0">
                          <a:latin typeface="Arial"/>
                          <a:cs typeface="Arial"/>
                        </a:rPr>
                        <a:t>5.</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dirty="0">
                          <a:latin typeface="Arial"/>
                          <a:cs typeface="Arial"/>
                        </a:rPr>
                        <a:t>If </a:t>
                      </a:r>
                      <a:r>
                        <a:rPr sz="1200" spc="-5" dirty="0">
                          <a:latin typeface="Arial"/>
                          <a:cs typeface="Arial"/>
                        </a:rPr>
                        <a:t>(n&lt;2) </a:t>
                      </a:r>
                      <a:r>
                        <a:rPr sz="1200" spc="-10" dirty="0">
                          <a:latin typeface="Arial"/>
                          <a:cs typeface="Arial"/>
                        </a:rPr>
                        <a:t>return</a:t>
                      </a:r>
                      <a:r>
                        <a:rPr sz="1200" spc="-30" dirty="0">
                          <a:latin typeface="Arial"/>
                          <a:cs typeface="Arial"/>
                        </a:rPr>
                        <a:t> </a:t>
                      </a:r>
                      <a:r>
                        <a:rPr sz="1200" spc="-10" dirty="0">
                          <a:latin typeface="Arial"/>
                          <a:cs typeface="Arial"/>
                        </a:rPr>
                        <a:t>1;</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4"/>
                  </a:ext>
                </a:extLst>
              </a:tr>
              <a:tr h="195467">
                <a:tc>
                  <a:txBody>
                    <a:bodyPr/>
                    <a:lstStyle/>
                    <a:p>
                      <a:pPr marL="90805">
                        <a:lnSpc>
                          <a:spcPts val="1625"/>
                        </a:lnSpc>
                      </a:pPr>
                      <a:r>
                        <a:rPr sz="1200" spc="-5" dirty="0">
                          <a:latin typeface="Arial"/>
                          <a:cs typeface="Arial"/>
                        </a:rPr>
                        <a:t>6.</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spc="-5" dirty="0">
                          <a:latin typeface="Arial"/>
                          <a:cs typeface="Arial"/>
                        </a:rPr>
                        <a:t>for (i=2; </a:t>
                      </a:r>
                      <a:r>
                        <a:rPr sz="1200" spc="-10" dirty="0">
                          <a:latin typeface="Arial"/>
                          <a:cs typeface="Arial"/>
                        </a:rPr>
                        <a:t>i&lt;=n;</a:t>
                      </a:r>
                      <a:r>
                        <a:rPr sz="1200" spc="10" dirty="0">
                          <a:latin typeface="Arial"/>
                          <a:cs typeface="Arial"/>
                        </a:rPr>
                        <a:t> </a:t>
                      </a:r>
                      <a:r>
                        <a:rPr sz="1200" spc="-5" dirty="0">
                          <a:latin typeface="Arial"/>
                          <a:cs typeface="Arial"/>
                        </a:rPr>
                        <a:t>i++)</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5"/>
                  </a:ext>
                </a:extLst>
              </a:tr>
              <a:tr h="196666">
                <a:tc>
                  <a:txBody>
                    <a:bodyPr/>
                    <a:lstStyle/>
                    <a:p>
                      <a:pPr marL="90805">
                        <a:lnSpc>
                          <a:spcPts val="1635"/>
                        </a:lnSpc>
                      </a:pPr>
                      <a:r>
                        <a:rPr sz="1200" spc="-5" dirty="0">
                          <a:latin typeface="Arial"/>
                          <a:cs typeface="Arial"/>
                        </a:rPr>
                        <a:t>7.</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dirty="0">
                          <a:latin typeface="Arial"/>
                          <a:cs typeface="Arial"/>
                        </a:rPr>
                        <a:t>{</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6"/>
                  </a:ext>
                </a:extLst>
              </a:tr>
              <a:tr h="196666">
                <a:tc>
                  <a:txBody>
                    <a:bodyPr/>
                    <a:lstStyle/>
                    <a:p>
                      <a:pPr marL="90805">
                        <a:lnSpc>
                          <a:spcPts val="1625"/>
                        </a:lnSpc>
                      </a:pPr>
                      <a:r>
                        <a:rPr sz="1200" spc="-5" dirty="0">
                          <a:latin typeface="Arial"/>
                          <a:cs typeface="Arial"/>
                        </a:rPr>
                        <a:t>8.</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spc="-5" dirty="0">
                          <a:latin typeface="Arial"/>
                          <a:cs typeface="Arial"/>
                        </a:rPr>
                        <a:t>im1=i-1;</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7"/>
                  </a:ext>
                </a:extLst>
              </a:tr>
              <a:tr h="196666">
                <a:tc>
                  <a:txBody>
                    <a:bodyPr/>
                    <a:lstStyle/>
                    <a:p>
                      <a:pPr marL="90805">
                        <a:lnSpc>
                          <a:spcPts val="1635"/>
                        </a:lnSpc>
                      </a:pPr>
                      <a:r>
                        <a:rPr sz="1200" spc="-5" dirty="0">
                          <a:latin typeface="Arial"/>
                          <a:cs typeface="Arial"/>
                        </a:rPr>
                        <a:t>9.</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spc="-5" dirty="0">
                          <a:latin typeface="Arial"/>
                          <a:cs typeface="Arial"/>
                        </a:rPr>
                        <a:t>for (j=1; j&lt;=im;</a:t>
                      </a:r>
                      <a:r>
                        <a:rPr sz="1200" dirty="0">
                          <a:latin typeface="Arial"/>
                          <a:cs typeface="Arial"/>
                        </a:rPr>
                        <a:t> </a:t>
                      </a:r>
                      <a:r>
                        <a:rPr sz="1200" spc="-5" dirty="0">
                          <a:latin typeface="Arial"/>
                          <a:cs typeface="Arial"/>
                        </a:rPr>
                        <a:t>j++)</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8"/>
                  </a:ext>
                </a:extLst>
              </a:tr>
              <a:tr h="196666">
                <a:tc>
                  <a:txBody>
                    <a:bodyPr/>
                    <a:lstStyle/>
                    <a:p>
                      <a:pPr marL="90805">
                        <a:lnSpc>
                          <a:spcPts val="1635"/>
                        </a:lnSpc>
                      </a:pPr>
                      <a:r>
                        <a:rPr sz="1200" spc="-5" dirty="0">
                          <a:latin typeface="Arial"/>
                          <a:cs typeface="Arial"/>
                        </a:rPr>
                        <a:t>10.</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dirty="0">
                          <a:latin typeface="Arial"/>
                          <a:cs typeface="Arial"/>
                        </a:rPr>
                        <a:t>if </a:t>
                      </a:r>
                      <a:r>
                        <a:rPr sz="1200" spc="-5" dirty="0">
                          <a:latin typeface="Arial"/>
                          <a:cs typeface="Arial"/>
                        </a:rPr>
                        <a:t>(x[i] </a:t>
                      </a:r>
                      <a:r>
                        <a:rPr sz="1200" dirty="0">
                          <a:latin typeface="Arial"/>
                          <a:cs typeface="Arial"/>
                        </a:rPr>
                        <a:t>&lt;</a:t>
                      </a:r>
                      <a:r>
                        <a:rPr sz="1200" spc="-10" dirty="0">
                          <a:latin typeface="Arial"/>
                          <a:cs typeface="Arial"/>
                        </a:rPr>
                        <a:t> </a:t>
                      </a:r>
                      <a:r>
                        <a:rPr sz="1200" spc="-5" dirty="0">
                          <a:latin typeface="Arial"/>
                          <a:cs typeface="Arial"/>
                        </a:rPr>
                        <a:t>x[j])</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9"/>
                  </a:ext>
                </a:extLst>
              </a:tr>
              <a:tr h="196666">
                <a:tc>
                  <a:txBody>
                    <a:bodyPr/>
                    <a:lstStyle/>
                    <a:p>
                      <a:pPr marL="90805">
                        <a:lnSpc>
                          <a:spcPts val="1625"/>
                        </a:lnSpc>
                      </a:pPr>
                      <a:r>
                        <a:rPr sz="1200" spc="-5" dirty="0">
                          <a:latin typeface="Arial"/>
                          <a:cs typeface="Arial"/>
                        </a:rPr>
                        <a:t>11.</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dirty="0">
                          <a:latin typeface="Arial"/>
                          <a:cs typeface="Arial"/>
                        </a:rPr>
                        <a:t>{</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0"/>
                  </a:ext>
                </a:extLst>
              </a:tr>
              <a:tr h="196666">
                <a:tc>
                  <a:txBody>
                    <a:bodyPr/>
                    <a:lstStyle/>
                    <a:p>
                      <a:pPr marL="90805">
                        <a:lnSpc>
                          <a:spcPts val="1635"/>
                        </a:lnSpc>
                      </a:pPr>
                      <a:r>
                        <a:rPr sz="1200" spc="-5" dirty="0">
                          <a:latin typeface="Arial"/>
                          <a:cs typeface="Arial"/>
                        </a:rPr>
                        <a:t>12.</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spc="-10" dirty="0">
                          <a:latin typeface="Arial"/>
                          <a:cs typeface="Arial"/>
                        </a:rPr>
                        <a:t>Save </a:t>
                      </a:r>
                      <a:r>
                        <a:rPr sz="1200" dirty="0">
                          <a:latin typeface="Arial"/>
                          <a:cs typeface="Arial"/>
                        </a:rPr>
                        <a:t>=</a:t>
                      </a:r>
                      <a:r>
                        <a:rPr sz="1200" spc="10" dirty="0">
                          <a:latin typeface="Arial"/>
                          <a:cs typeface="Arial"/>
                        </a:rPr>
                        <a:t> </a:t>
                      </a:r>
                      <a:r>
                        <a:rPr sz="1200" spc="-5" dirty="0">
                          <a:latin typeface="Arial"/>
                          <a:cs typeface="Arial"/>
                        </a:rPr>
                        <a:t>x[i];</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1"/>
                  </a:ext>
                </a:extLst>
              </a:tr>
              <a:tr h="195467">
                <a:tc>
                  <a:txBody>
                    <a:bodyPr/>
                    <a:lstStyle/>
                    <a:p>
                      <a:pPr marL="90805">
                        <a:lnSpc>
                          <a:spcPts val="1625"/>
                        </a:lnSpc>
                      </a:pPr>
                      <a:r>
                        <a:rPr sz="1200" spc="-5" dirty="0">
                          <a:latin typeface="Arial"/>
                          <a:cs typeface="Arial"/>
                        </a:rPr>
                        <a:t>13.</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spc="-5" dirty="0">
                          <a:latin typeface="Arial"/>
                          <a:cs typeface="Arial"/>
                        </a:rPr>
                        <a:t>x[i] </a:t>
                      </a:r>
                      <a:r>
                        <a:rPr sz="1200" dirty="0">
                          <a:latin typeface="Arial"/>
                          <a:cs typeface="Arial"/>
                        </a:rPr>
                        <a:t>= </a:t>
                      </a:r>
                      <a:r>
                        <a:rPr sz="1200" spc="-5" dirty="0">
                          <a:latin typeface="Arial"/>
                          <a:cs typeface="Arial"/>
                        </a:rPr>
                        <a:t>x[j];</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2"/>
                  </a:ext>
                </a:extLst>
              </a:tr>
              <a:tr h="197865">
                <a:tc>
                  <a:txBody>
                    <a:bodyPr/>
                    <a:lstStyle/>
                    <a:p>
                      <a:pPr marL="90805">
                        <a:lnSpc>
                          <a:spcPts val="1635"/>
                        </a:lnSpc>
                      </a:pPr>
                      <a:r>
                        <a:rPr sz="1200" spc="-5" dirty="0">
                          <a:latin typeface="Arial"/>
                          <a:cs typeface="Arial"/>
                        </a:rPr>
                        <a:t>14.</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spc="-5" dirty="0">
                          <a:latin typeface="Arial"/>
                          <a:cs typeface="Arial"/>
                        </a:rPr>
                        <a:t>x[j] </a:t>
                      </a:r>
                      <a:r>
                        <a:rPr sz="1200" dirty="0">
                          <a:latin typeface="Arial"/>
                          <a:cs typeface="Arial"/>
                        </a:rPr>
                        <a:t>= </a:t>
                      </a:r>
                      <a:r>
                        <a:rPr sz="1200" spc="-10" dirty="0">
                          <a:latin typeface="Arial"/>
                          <a:cs typeface="Arial"/>
                        </a:rPr>
                        <a:t>save;</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3"/>
                  </a:ext>
                </a:extLst>
              </a:tr>
              <a:tr h="195467">
                <a:tc>
                  <a:txBody>
                    <a:bodyPr/>
                    <a:lstStyle/>
                    <a:p>
                      <a:pPr marL="90805">
                        <a:lnSpc>
                          <a:spcPts val="1625"/>
                        </a:lnSpc>
                      </a:pPr>
                      <a:r>
                        <a:rPr sz="1200" spc="-5" dirty="0">
                          <a:latin typeface="Arial"/>
                          <a:cs typeface="Arial"/>
                        </a:rPr>
                        <a:t>15.</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dirty="0">
                          <a:latin typeface="Arial"/>
                          <a:cs typeface="Arial"/>
                        </a:rPr>
                        <a:t>}</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4"/>
                  </a:ext>
                </a:extLst>
              </a:tr>
              <a:tr h="196666">
                <a:tc>
                  <a:txBody>
                    <a:bodyPr/>
                    <a:lstStyle/>
                    <a:p>
                      <a:pPr marL="90805">
                        <a:lnSpc>
                          <a:spcPts val="1635"/>
                        </a:lnSpc>
                      </a:pPr>
                      <a:r>
                        <a:rPr sz="1200" spc="-5" dirty="0">
                          <a:latin typeface="Arial"/>
                          <a:cs typeface="Arial"/>
                        </a:rPr>
                        <a:t>16.</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35"/>
                        </a:lnSpc>
                      </a:pPr>
                      <a:r>
                        <a:rPr sz="1200" dirty="0">
                          <a:latin typeface="Arial"/>
                          <a:cs typeface="Arial"/>
                        </a:rPr>
                        <a:t>}</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5"/>
                  </a:ext>
                </a:extLst>
              </a:tr>
              <a:tr h="196666">
                <a:tc>
                  <a:txBody>
                    <a:bodyPr/>
                    <a:lstStyle/>
                    <a:p>
                      <a:pPr marL="90805">
                        <a:lnSpc>
                          <a:spcPts val="1625"/>
                        </a:lnSpc>
                      </a:pPr>
                      <a:r>
                        <a:rPr sz="1200" spc="-5" dirty="0">
                          <a:latin typeface="Arial"/>
                          <a:cs typeface="Arial"/>
                        </a:rPr>
                        <a:t>17.</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90805">
                        <a:lnSpc>
                          <a:spcPts val="1625"/>
                        </a:lnSpc>
                      </a:pPr>
                      <a:r>
                        <a:rPr sz="1200" spc="-5" dirty="0">
                          <a:latin typeface="Arial"/>
                          <a:cs typeface="Arial"/>
                        </a:rPr>
                        <a:t>return</a:t>
                      </a:r>
                      <a:r>
                        <a:rPr sz="1200" spc="-15" dirty="0">
                          <a:latin typeface="Arial"/>
                          <a:cs typeface="Arial"/>
                        </a:rPr>
                        <a:t> </a:t>
                      </a:r>
                      <a:r>
                        <a:rPr sz="1200" spc="-10" dirty="0">
                          <a:latin typeface="Arial"/>
                          <a:cs typeface="Arial"/>
                        </a:rPr>
                        <a:t>0;</a:t>
                      </a:r>
                      <a:endParaRPr sz="12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16"/>
                  </a:ext>
                </a:extLst>
              </a:tr>
              <a:tr h="196666">
                <a:tc>
                  <a:txBody>
                    <a:bodyPr/>
                    <a:lstStyle/>
                    <a:p>
                      <a:pPr marL="90805">
                        <a:lnSpc>
                          <a:spcPts val="1635"/>
                        </a:lnSpc>
                      </a:pPr>
                      <a:r>
                        <a:rPr sz="1200" spc="-5" dirty="0">
                          <a:latin typeface="Arial"/>
                          <a:cs typeface="Arial"/>
                        </a:rPr>
                        <a:t>18.</a:t>
                      </a:r>
                      <a:endParaRPr sz="12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marL="90805">
                        <a:lnSpc>
                          <a:spcPts val="1635"/>
                        </a:lnSpc>
                      </a:pPr>
                      <a:r>
                        <a:rPr sz="1200" dirty="0">
                          <a:latin typeface="Arial"/>
                          <a:cs typeface="Arial"/>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17"/>
                  </a:ext>
                </a:extLst>
              </a:tr>
            </a:tbl>
          </a:graphicData>
        </a:graphic>
      </p:graphicFrame>
      <p:sp>
        <p:nvSpPr>
          <p:cNvPr id="3" name="object 3"/>
          <p:cNvSpPr txBox="1">
            <a:spLocks noGrp="1"/>
          </p:cNvSpPr>
          <p:nvPr>
            <p:ph sz="half" idx="2"/>
          </p:nvPr>
        </p:nvSpPr>
        <p:spPr>
          <a:xfrm>
            <a:off x="2510381" y="1207210"/>
            <a:ext cx="3953979" cy="3902939"/>
          </a:xfrm>
          <a:prstGeom prst="rect">
            <a:avLst/>
          </a:prstGeom>
        </p:spPr>
        <p:txBody>
          <a:bodyPr vert="horz" wrap="square" lIns="0" tIns="142315" rIns="0" bIns="0" rtlCol="0">
            <a:spAutoFit/>
          </a:bodyPr>
          <a:lstStyle/>
          <a:p>
            <a:pPr marL="11206" algn="just">
              <a:lnSpc>
                <a:spcPct val="100000"/>
              </a:lnSpc>
              <a:spcBef>
                <a:spcPts val="1121"/>
              </a:spcBef>
            </a:pPr>
            <a:r>
              <a:rPr spc="-4" dirty="0"/>
              <a:t>Size</a:t>
            </a:r>
            <a:r>
              <a:rPr spc="-13" dirty="0"/>
              <a:t> </a:t>
            </a:r>
            <a:r>
              <a:rPr dirty="0"/>
              <a:t>Estimation</a:t>
            </a:r>
          </a:p>
          <a:p>
            <a:pPr marL="39223" algn="just">
              <a:lnSpc>
                <a:spcPct val="100000"/>
              </a:lnSpc>
              <a:spcBef>
                <a:spcPts val="949"/>
              </a:spcBef>
            </a:pPr>
            <a:r>
              <a:rPr sz="2118" spc="-4" dirty="0">
                <a:solidFill>
                  <a:srgbClr val="650065"/>
                </a:solidFill>
              </a:rPr>
              <a:t>Lines </a:t>
            </a:r>
            <a:r>
              <a:rPr sz="2118" dirty="0">
                <a:solidFill>
                  <a:srgbClr val="650065"/>
                </a:solidFill>
              </a:rPr>
              <a:t>of </a:t>
            </a:r>
            <a:r>
              <a:rPr sz="2118" spc="-4" dirty="0">
                <a:solidFill>
                  <a:srgbClr val="650065"/>
                </a:solidFill>
              </a:rPr>
              <a:t>Code</a:t>
            </a:r>
            <a:r>
              <a:rPr sz="2118" spc="-9" dirty="0">
                <a:solidFill>
                  <a:srgbClr val="650065"/>
                </a:solidFill>
              </a:rPr>
              <a:t> </a:t>
            </a:r>
            <a:r>
              <a:rPr sz="2118" spc="-4" dirty="0">
                <a:solidFill>
                  <a:srgbClr val="650065"/>
                </a:solidFill>
              </a:rPr>
              <a:t>(LOC)</a:t>
            </a:r>
            <a:endParaRPr sz="2118"/>
          </a:p>
          <a:p>
            <a:pPr>
              <a:lnSpc>
                <a:spcPct val="100000"/>
              </a:lnSpc>
              <a:spcBef>
                <a:spcPts val="18"/>
              </a:spcBef>
            </a:pPr>
            <a:endParaRPr sz="2206"/>
          </a:p>
          <a:p>
            <a:pPr marL="49869" marR="4483" algn="just">
              <a:lnSpc>
                <a:spcPct val="99900"/>
              </a:lnSpc>
            </a:pPr>
            <a:r>
              <a:rPr sz="2118" b="0" dirty="0">
                <a:solidFill>
                  <a:srgbClr val="000000"/>
                </a:solidFill>
              </a:rPr>
              <a:t>If </a:t>
            </a:r>
            <a:r>
              <a:rPr sz="2118" b="0" spc="-4" dirty="0">
                <a:solidFill>
                  <a:srgbClr val="000000"/>
                </a:solidFill>
              </a:rPr>
              <a:t>LOC </a:t>
            </a:r>
            <a:r>
              <a:rPr sz="2118" b="0" dirty="0">
                <a:solidFill>
                  <a:srgbClr val="000000"/>
                </a:solidFill>
              </a:rPr>
              <a:t>is </a:t>
            </a:r>
            <a:r>
              <a:rPr sz="2118" b="0" spc="-4" dirty="0">
                <a:solidFill>
                  <a:srgbClr val="000000"/>
                </a:solidFill>
              </a:rPr>
              <a:t>simply </a:t>
            </a:r>
            <a:r>
              <a:rPr sz="2118" b="0" dirty="0">
                <a:solidFill>
                  <a:srgbClr val="000000"/>
                </a:solidFill>
              </a:rPr>
              <a:t>a </a:t>
            </a:r>
            <a:r>
              <a:rPr sz="2118" b="0" spc="-4" dirty="0">
                <a:solidFill>
                  <a:srgbClr val="000000"/>
                </a:solidFill>
              </a:rPr>
              <a:t>count </a:t>
            </a:r>
            <a:r>
              <a:rPr sz="2118" b="0" dirty="0">
                <a:solidFill>
                  <a:srgbClr val="000000"/>
                </a:solidFill>
              </a:rPr>
              <a:t>of  the </a:t>
            </a:r>
            <a:r>
              <a:rPr sz="2118" b="0" spc="-4" dirty="0">
                <a:solidFill>
                  <a:srgbClr val="000000"/>
                </a:solidFill>
              </a:rPr>
              <a:t>number </a:t>
            </a:r>
            <a:r>
              <a:rPr sz="2118" b="0" dirty="0">
                <a:solidFill>
                  <a:srgbClr val="000000"/>
                </a:solidFill>
              </a:rPr>
              <a:t>of lines </a:t>
            </a:r>
            <a:r>
              <a:rPr sz="2118" b="0" spc="-4" dirty="0">
                <a:solidFill>
                  <a:srgbClr val="000000"/>
                </a:solidFill>
              </a:rPr>
              <a:t>then  figure shown </a:t>
            </a:r>
            <a:r>
              <a:rPr sz="2118" b="0" dirty="0">
                <a:solidFill>
                  <a:srgbClr val="000000"/>
                </a:solidFill>
              </a:rPr>
              <a:t>below </a:t>
            </a:r>
            <a:r>
              <a:rPr sz="2118" b="0" spc="-4" dirty="0">
                <a:solidFill>
                  <a:srgbClr val="000000"/>
                </a:solidFill>
              </a:rPr>
              <a:t>contains  </a:t>
            </a:r>
            <a:r>
              <a:rPr sz="2118" b="0" dirty="0">
                <a:solidFill>
                  <a:srgbClr val="000000"/>
                </a:solidFill>
              </a:rPr>
              <a:t>18 </a:t>
            </a:r>
            <a:r>
              <a:rPr sz="2118" b="0" spc="-4" dirty="0">
                <a:solidFill>
                  <a:srgbClr val="000000"/>
                </a:solidFill>
              </a:rPr>
              <a:t>LOC</a:t>
            </a:r>
            <a:r>
              <a:rPr sz="2118" b="0" spc="-13" dirty="0">
                <a:solidFill>
                  <a:srgbClr val="000000"/>
                </a:solidFill>
              </a:rPr>
              <a:t> </a:t>
            </a:r>
            <a:r>
              <a:rPr sz="2118" b="0" dirty="0">
                <a:solidFill>
                  <a:srgbClr val="000000"/>
                </a:solidFill>
              </a:rPr>
              <a:t>.</a:t>
            </a:r>
            <a:endParaRPr sz="2118"/>
          </a:p>
          <a:p>
            <a:pPr>
              <a:lnSpc>
                <a:spcPct val="100000"/>
              </a:lnSpc>
            </a:pPr>
            <a:endParaRPr sz="1853"/>
          </a:p>
          <a:p>
            <a:pPr marL="49869" marR="66118" algn="just">
              <a:lnSpc>
                <a:spcPct val="99900"/>
              </a:lnSpc>
            </a:pPr>
            <a:r>
              <a:rPr sz="2118" b="0" spc="-4" dirty="0">
                <a:solidFill>
                  <a:srgbClr val="650065"/>
                </a:solidFill>
              </a:rPr>
              <a:t>When comments </a:t>
            </a:r>
            <a:r>
              <a:rPr sz="2118" b="0" dirty="0">
                <a:solidFill>
                  <a:srgbClr val="650065"/>
                </a:solidFill>
              </a:rPr>
              <a:t>and </a:t>
            </a:r>
            <a:r>
              <a:rPr sz="2118" b="0" spc="-4" dirty="0">
                <a:solidFill>
                  <a:srgbClr val="650065"/>
                </a:solidFill>
              </a:rPr>
              <a:t>blank  lines </a:t>
            </a:r>
            <a:r>
              <a:rPr sz="2118" b="0" dirty="0">
                <a:solidFill>
                  <a:srgbClr val="650065"/>
                </a:solidFill>
              </a:rPr>
              <a:t>are </a:t>
            </a:r>
            <a:r>
              <a:rPr sz="2118" b="0" spc="-4" dirty="0">
                <a:solidFill>
                  <a:srgbClr val="650065"/>
                </a:solidFill>
              </a:rPr>
              <a:t>ignored, the  </a:t>
            </a:r>
            <a:r>
              <a:rPr sz="2118" b="0" dirty="0">
                <a:solidFill>
                  <a:srgbClr val="650065"/>
                </a:solidFill>
              </a:rPr>
              <a:t>program in </a:t>
            </a:r>
            <a:r>
              <a:rPr sz="2118" b="0" spc="-4" dirty="0">
                <a:solidFill>
                  <a:srgbClr val="650065"/>
                </a:solidFill>
              </a:rPr>
              <a:t>figure </a:t>
            </a:r>
            <a:r>
              <a:rPr sz="2118" b="0" dirty="0">
                <a:solidFill>
                  <a:srgbClr val="650065"/>
                </a:solidFill>
              </a:rPr>
              <a:t>2</a:t>
            </a:r>
            <a:r>
              <a:rPr sz="2118" b="0" spc="454" dirty="0">
                <a:solidFill>
                  <a:srgbClr val="650065"/>
                </a:solidFill>
              </a:rPr>
              <a:t> </a:t>
            </a:r>
            <a:r>
              <a:rPr sz="2118" b="0" spc="-4" dirty="0">
                <a:solidFill>
                  <a:srgbClr val="650065"/>
                </a:solidFill>
              </a:rPr>
              <a:t>shown  </a:t>
            </a:r>
            <a:r>
              <a:rPr sz="2118" b="0" dirty="0">
                <a:solidFill>
                  <a:srgbClr val="650065"/>
                </a:solidFill>
              </a:rPr>
              <a:t>below </a:t>
            </a:r>
            <a:r>
              <a:rPr sz="2118" b="0" spc="-4" dirty="0">
                <a:solidFill>
                  <a:srgbClr val="650065"/>
                </a:solidFill>
              </a:rPr>
              <a:t>contains </a:t>
            </a:r>
            <a:r>
              <a:rPr sz="2118" b="0" dirty="0">
                <a:solidFill>
                  <a:srgbClr val="650065"/>
                </a:solidFill>
              </a:rPr>
              <a:t>17</a:t>
            </a:r>
            <a:r>
              <a:rPr sz="2118" b="0" spc="-22" dirty="0">
                <a:solidFill>
                  <a:srgbClr val="650065"/>
                </a:solidFill>
              </a:rPr>
              <a:t> </a:t>
            </a:r>
            <a:r>
              <a:rPr sz="2118" b="0" spc="-4" dirty="0">
                <a:solidFill>
                  <a:srgbClr val="650065"/>
                </a:solidFill>
              </a:rPr>
              <a:t>LOC.</a:t>
            </a:r>
            <a:endParaRPr sz="2118"/>
          </a:p>
        </p:txBody>
      </p:sp>
      <p:sp>
        <p:nvSpPr>
          <p:cNvPr id="4" name="object 4"/>
          <p:cNvSpPr txBox="1">
            <a:spLocks noGrp="1"/>
          </p:cNvSpPr>
          <p:nvPr>
            <p:ph type="title"/>
          </p:nvPr>
        </p:nvSpPr>
        <p:spPr>
          <a:xfrm>
            <a:off x="4117483" y="579583"/>
            <a:ext cx="4225178" cy="553976"/>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465288" y="1364876"/>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5795681" y="1431663"/>
            <a:ext cx="3883399"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Fig. </a:t>
            </a:r>
            <a:r>
              <a:rPr sz="2118" dirty="0">
                <a:latin typeface="Times New Roman"/>
                <a:cs typeface="Times New Roman"/>
              </a:rPr>
              <a:t>2: </a:t>
            </a:r>
            <a:r>
              <a:rPr sz="2118" spc="-4" dirty="0">
                <a:latin typeface="Times New Roman"/>
                <a:cs typeface="Times New Roman"/>
              </a:rPr>
              <a:t>Function for sorting </a:t>
            </a:r>
            <a:r>
              <a:rPr sz="2118" dirty="0">
                <a:latin typeface="Times New Roman"/>
                <a:cs typeface="Times New Roman"/>
              </a:rPr>
              <a:t>an</a:t>
            </a:r>
            <a:r>
              <a:rPr sz="2118" spc="-13" dirty="0">
                <a:latin typeface="Times New Roman"/>
                <a:cs typeface="Times New Roman"/>
              </a:rPr>
              <a:t> </a:t>
            </a:r>
            <a:r>
              <a:rPr sz="2118" spc="-4" dirty="0">
                <a:latin typeface="Times New Roman"/>
                <a:cs typeface="Times New Roman"/>
              </a:rPr>
              <a:t>array</a:t>
            </a:r>
            <a:endParaRPr sz="2118">
              <a:latin typeface="Times New Roman"/>
              <a:cs typeface="Times New Roman"/>
            </a:endParaRPr>
          </a:p>
        </p:txBody>
      </p:sp>
      <p:sp>
        <p:nvSpPr>
          <p:cNvPr id="7" name="object 7"/>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109263">
              <a:lnSpc>
                <a:spcPts val="1293"/>
              </a:lnSpc>
            </a:pPr>
            <a:r>
              <a:rPr dirty="0"/>
              <a:t>5</a:t>
            </a:r>
          </a:p>
        </p:txBody>
      </p:sp>
      <p:sp>
        <p:nvSpPr>
          <p:cNvPr id="8" name="object 8"/>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1819784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8854" y="1525793"/>
            <a:ext cx="7176247" cy="1232740"/>
          </a:xfrm>
          <a:prstGeom prst="rect">
            <a:avLst/>
          </a:prstGeom>
        </p:spPr>
        <p:txBody>
          <a:bodyPr vert="horz" wrap="square" lIns="0" tIns="11206" rIns="0" bIns="0" rtlCol="0">
            <a:spAutoFit/>
          </a:bodyPr>
          <a:lstStyle/>
          <a:p>
            <a:pPr marL="11206">
              <a:spcBef>
                <a:spcPts val="88"/>
              </a:spcBef>
            </a:pPr>
            <a:r>
              <a:rPr sz="2118" b="1" u="heavy" spc="-4" dirty="0">
                <a:solidFill>
                  <a:srgbClr val="FF3200"/>
                </a:solidFill>
                <a:uFill>
                  <a:solidFill>
                    <a:srgbClr val="FF3200"/>
                  </a:solidFill>
                </a:uFill>
                <a:latin typeface="Times New Roman"/>
                <a:cs typeface="Times New Roman"/>
              </a:rPr>
              <a:t>Solution</a:t>
            </a:r>
            <a:endParaRPr sz="2118">
              <a:latin typeface="Times New Roman"/>
              <a:cs typeface="Times New Roman"/>
            </a:endParaRPr>
          </a:p>
          <a:p>
            <a:pPr marL="11206" marR="4483">
              <a:spcBef>
                <a:spcPts val="1906"/>
              </a:spcBef>
            </a:pPr>
            <a:r>
              <a:rPr sz="2118" spc="-4" dirty="0">
                <a:solidFill>
                  <a:srgbClr val="0000FF"/>
                </a:solidFill>
                <a:latin typeface="Times New Roman"/>
                <a:cs typeface="Times New Roman"/>
              </a:rPr>
              <a:t>The semi-detached mode </a:t>
            </a:r>
            <a:r>
              <a:rPr sz="2118" dirty="0">
                <a:solidFill>
                  <a:srgbClr val="0000FF"/>
                </a:solidFill>
                <a:latin typeface="Times New Roman"/>
                <a:cs typeface="Times New Roman"/>
              </a:rPr>
              <a:t>is </a:t>
            </a:r>
            <a:r>
              <a:rPr sz="2118" spc="-4" dirty="0">
                <a:solidFill>
                  <a:srgbClr val="0000FF"/>
                </a:solidFill>
                <a:latin typeface="Times New Roman"/>
                <a:cs typeface="Times New Roman"/>
              </a:rPr>
              <a:t>the most appropriate mode; keeping </a:t>
            </a:r>
            <a:r>
              <a:rPr sz="2118" dirty="0">
                <a:solidFill>
                  <a:srgbClr val="0000FF"/>
                </a:solidFill>
                <a:latin typeface="Times New Roman"/>
                <a:cs typeface="Times New Roman"/>
              </a:rPr>
              <a:t>in  view </a:t>
            </a:r>
            <a:r>
              <a:rPr sz="2118" spc="-4" dirty="0">
                <a:solidFill>
                  <a:srgbClr val="0000FF"/>
                </a:solidFill>
                <a:latin typeface="Times New Roman"/>
                <a:cs typeface="Times New Roman"/>
              </a:rPr>
              <a:t>the size, schedule </a:t>
            </a:r>
            <a:r>
              <a:rPr sz="2118" dirty="0">
                <a:solidFill>
                  <a:srgbClr val="0000FF"/>
                </a:solidFill>
                <a:latin typeface="Times New Roman"/>
                <a:cs typeface="Times New Roman"/>
              </a:rPr>
              <a:t>and </a:t>
            </a:r>
            <a:r>
              <a:rPr sz="2118" spc="-4" dirty="0">
                <a:solidFill>
                  <a:srgbClr val="0000FF"/>
                </a:solidFill>
                <a:latin typeface="Times New Roman"/>
                <a:cs typeface="Times New Roman"/>
              </a:rPr>
              <a:t>experience </a:t>
            </a:r>
            <a:r>
              <a:rPr sz="2118" dirty="0">
                <a:solidFill>
                  <a:srgbClr val="0000FF"/>
                </a:solidFill>
                <a:latin typeface="Times New Roman"/>
                <a:cs typeface="Times New Roman"/>
              </a:rPr>
              <a:t>of </a:t>
            </a:r>
            <a:r>
              <a:rPr sz="2118" spc="-4" dirty="0">
                <a:solidFill>
                  <a:srgbClr val="0000FF"/>
                </a:solidFill>
                <a:latin typeface="Times New Roman"/>
                <a:cs typeface="Times New Roman"/>
              </a:rPr>
              <a:t>the development</a:t>
            </a:r>
            <a:r>
              <a:rPr sz="2118" spc="-22" dirty="0">
                <a:solidFill>
                  <a:srgbClr val="0000FF"/>
                </a:solidFill>
                <a:latin typeface="Times New Roman"/>
                <a:cs typeface="Times New Roman"/>
              </a:rPr>
              <a:t> </a:t>
            </a:r>
            <a:r>
              <a:rPr sz="2118" spc="-9" dirty="0">
                <a:solidFill>
                  <a:srgbClr val="0000FF"/>
                </a:solidFill>
                <a:latin typeface="Times New Roman"/>
                <a:cs typeface="Times New Roman"/>
              </a:rPr>
              <a:t>team.</a:t>
            </a:r>
            <a:endParaRPr sz="2118">
              <a:latin typeface="Times New Roman"/>
              <a:cs typeface="Times New Roman"/>
            </a:endParaRPr>
          </a:p>
        </p:txBody>
      </p:sp>
      <p:sp>
        <p:nvSpPr>
          <p:cNvPr id="3" name="object 3"/>
          <p:cNvSpPr txBox="1">
            <a:spLocks noGrp="1"/>
          </p:cNvSpPr>
          <p:nvPr>
            <p:ph type="title"/>
          </p:nvPr>
        </p:nvSpPr>
        <p:spPr>
          <a:xfrm>
            <a:off x="1397726" y="566430"/>
            <a:ext cx="68104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641905" y="2846293"/>
            <a:ext cx="3441326" cy="991116"/>
          </a:xfrm>
          <a:prstGeom prst="rect">
            <a:avLst/>
          </a:prstGeom>
        </p:spPr>
        <p:txBody>
          <a:bodyPr vert="horz" wrap="square" lIns="0" tIns="170890" rIns="0" bIns="0" rtlCol="0">
            <a:spAutoFit/>
          </a:bodyPr>
          <a:lstStyle/>
          <a:p>
            <a:pPr marL="33619">
              <a:spcBef>
                <a:spcPts val="1346"/>
              </a:spcBef>
            </a:pPr>
            <a:r>
              <a:rPr sz="2118" dirty="0">
                <a:latin typeface="Times New Roman"/>
                <a:cs typeface="Times New Roman"/>
              </a:rPr>
              <a:t>E = </a:t>
            </a:r>
            <a:r>
              <a:rPr sz="2118" spc="-4" dirty="0">
                <a:latin typeface="Times New Roman"/>
                <a:cs typeface="Times New Roman"/>
              </a:rPr>
              <a:t>3.0(200)</a:t>
            </a:r>
            <a:r>
              <a:rPr sz="2118" spc="-6" baseline="24305" dirty="0">
                <a:latin typeface="Times New Roman"/>
                <a:cs typeface="Times New Roman"/>
              </a:rPr>
              <a:t>1.12 </a:t>
            </a:r>
            <a:r>
              <a:rPr sz="2118" dirty="0">
                <a:latin typeface="Times New Roman"/>
                <a:cs typeface="Times New Roman"/>
              </a:rPr>
              <a:t>= </a:t>
            </a:r>
            <a:r>
              <a:rPr sz="2118" spc="-4" dirty="0">
                <a:latin typeface="Times New Roman"/>
                <a:cs typeface="Times New Roman"/>
              </a:rPr>
              <a:t>1133.12</a:t>
            </a:r>
            <a:r>
              <a:rPr sz="2118" spc="-18" dirty="0">
                <a:latin typeface="Times New Roman"/>
                <a:cs typeface="Times New Roman"/>
              </a:rPr>
              <a:t> </a:t>
            </a:r>
            <a:r>
              <a:rPr sz="2118" spc="-4" dirty="0">
                <a:latin typeface="Times New Roman"/>
                <a:cs typeface="Times New Roman"/>
              </a:rPr>
              <a:t>PM</a:t>
            </a:r>
            <a:endParaRPr sz="2118">
              <a:latin typeface="Times New Roman"/>
              <a:cs typeface="Times New Roman"/>
            </a:endParaRPr>
          </a:p>
          <a:p>
            <a:pPr marL="33619">
              <a:spcBef>
                <a:spcPts val="1262"/>
              </a:spcBef>
            </a:pPr>
            <a:r>
              <a:rPr sz="2118" spc="-4" dirty="0">
                <a:latin typeface="Times New Roman"/>
                <a:cs typeface="Times New Roman"/>
              </a:rPr>
              <a:t>D </a:t>
            </a:r>
            <a:r>
              <a:rPr sz="2118" dirty="0">
                <a:latin typeface="Times New Roman"/>
                <a:cs typeface="Times New Roman"/>
              </a:rPr>
              <a:t>= </a:t>
            </a:r>
            <a:r>
              <a:rPr sz="2118" spc="-4" dirty="0">
                <a:latin typeface="Times New Roman"/>
                <a:cs typeface="Times New Roman"/>
              </a:rPr>
              <a:t>2.5(1133.12)</a:t>
            </a:r>
            <a:r>
              <a:rPr sz="2118" spc="-6" baseline="24305" dirty="0">
                <a:latin typeface="Times New Roman"/>
                <a:cs typeface="Times New Roman"/>
              </a:rPr>
              <a:t>0.35 </a:t>
            </a:r>
            <a:r>
              <a:rPr sz="2118" dirty="0">
                <a:latin typeface="Times New Roman"/>
                <a:cs typeface="Times New Roman"/>
              </a:rPr>
              <a:t>= </a:t>
            </a:r>
            <a:r>
              <a:rPr sz="2118" spc="-4" dirty="0">
                <a:latin typeface="Times New Roman"/>
                <a:cs typeface="Times New Roman"/>
              </a:rPr>
              <a:t>29.3 PM</a:t>
            </a:r>
            <a:endParaRPr sz="2118">
              <a:latin typeface="Times New Roman"/>
              <a:cs typeface="Times New Roman"/>
            </a:endParaRPr>
          </a:p>
        </p:txBody>
      </p:sp>
      <p:sp>
        <p:nvSpPr>
          <p:cNvPr id="6" name="object 6"/>
          <p:cNvSpPr txBox="1"/>
          <p:nvPr/>
        </p:nvSpPr>
        <p:spPr>
          <a:xfrm>
            <a:off x="2454082" y="3004968"/>
            <a:ext cx="709332" cy="337238"/>
          </a:xfrm>
          <a:prstGeom prst="rect">
            <a:avLst/>
          </a:prstGeom>
        </p:spPr>
        <p:txBody>
          <a:bodyPr vert="horz" wrap="square" lIns="0" tIns="11206" rIns="0" bIns="0" rtlCol="0">
            <a:spAutoFit/>
          </a:bodyPr>
          <a:lstStyle/>
          <a:p>
            <a:pPr marL="11206">
              <a:spcBef>
                <a:spcPts val="88"/>
              </a:spcBef>
            </a:pPr>
            <a:r>
              <a:rPr sz="2118" spc="-9" dirty="0">
                <a:solidFill>
                  <a:srgbClr val="0000FF"/>
                </a:solidFill>
                <a:latin typeface="Times New Roman"/>
                <a:cs typeface="Times New Roman"/>
              </a:rPr>
              <a:t>H</a:t>
            </a:r>
            <a:r>
              <a:rPr sz="2118" dirty="0">
                <a:solidFill>
                  <a:srgbClr val="0000FF"/>
                </a:solidFill>
                <a:latin typeface="Times New Roman"/>
                <a:cs typeface="Times New Roman"/>
              </a:rPr>
              <a:t>ence</a:t>
            </a:r>
            <a:endParaRPr sz="2118">
              <a:latin typeface="Times New Roman"/>
              <a:cs typeface="Times New Roman"/>
            </a:endParaRPr>
          </a:p>
        </p:txBody>
      </p:sp>
      <p:sp>
        <p:nvSpPr>
          <p:cNvPr id="7" name="object 7"/>
          <p:cNvSpPr/>
          <p:nvPr/>
        </p:nvSpPr>
        <p:spPr>
          <a:xfrm>
            <a:off x="5278418" y="4654026"/>
            <a:ext cx="277346" cy="0"/>
          </a:xfrm>
          <a:custGeom>
            <a:avLst/>
            <a:gdLst/>
            <a:ahLst/>
            <a:cxnLst/>
            <a:rect l="l" t="t" r="r" b="b"/>
            <a:pathLst>
              <a:path w="314325">
                <a:moveTo>
                  <a:pt x="0" y="0"/>
                </a:moveTo>
                <a:lnTo>
                  <a:pt x="313943" y="0"/>
                </a:lnTo>
              </a:path>
            </a:pathLst>
          </a:custGeom>
          <a:ln w="14752">
            <a:solidFill>
              <a:srgbClr val="000000"/>
            </a:solidFill>
          </a:ln>
        </p:spPr>
        <p:txBody>
          <a:bodyPr wrap="square" lIns="0" tIns="0" rIns="0" bIns="0" rtlCol="0"/>
          <a:lstStyle/>
          <a:p>
            <a:endParaRPr sz="1588"/>
          </a:p>
        </p:txBody>
      </p:sp>
      <p:sp>
        <p:nvSpPr>
          <p:cNvPr id="8" name="object 8"/>
          <p:cNvSpPr txBox="1"/>
          <p:nvPr/>
        </p:nvSpPr>
        <p:spPr>
          <a:xfrm>
            <a:off x="5608767" y="4407454"/>
            <a:ext cx="1033182" cy="390982"/>
          </a:xfrm>
          <a:prstGeom prst="rect">
            <a:avLst/>
          </a:prstGeom>
        </p:spPr>
        <p:txBody>
          <a:bodyPr vert="horz" wrap="square" lIns="0" tIns="10646" rIns="0" bIns="0" rtlCol="0">
            <a:spAutoFit/>
          </a:bodyPr>
          <a:lstStyle/>
          <a:p>
            <a:pPr marL="11206">
              <a:spcBef>
                <a:spcPts val="84"/>
              </a:spcBef>
            </a:pPr>
            <a:r>
              <a:rPr sz="2471" i="1" spc="-9" dirty="0">
                <a:latin typeface="Times New Roman"/>
                <a:cs typeface="Times New Roman"/>
              </a:rPr>
              <a:t>P</a:t>
            </a:r>
            <a:r>
              <a:rPr sz="2471" i="1" spc="-13" dirty="0">
                <a:latin typeface="Times New Roman"/>
                <a:cs typeface="Times New Roman"/>
              </a:rPr>
              <a:t>e</a:t>
            </a:r>
            <a:r>
              <a:rPr sz="2471" i="1" spc="-4" dirty="0">
                <a:latin typeface="Times New Roman"/>
                <a:cs typeface="Times New Roman"/>
              </a:rPr>
              <a:t>rs</a:t>
            </a:r>
            <a:r>
              <a:rPr sz="2471" i="1" dirty="0">
                <a:latin typeface="Times New Roman"/>
                <a:cs typeface="Times New Roman"/>
              </a:rPr>
              <a:t>on</a:t>
            </a:r>
            <a:r>
              <a:rPr sz="2471" i="1" spc="-4" dirty="0">
                <a:latin typeface="Times New Roman"/>
                <a:cs typeface="Times New Roman"/>
              </a:rPr>
              <a:t>s</a:t>
            </a:r>
            <a:endParaRPr sz="2471">
              <a:latin typeface="Times New Roman"/>
              <a:cs typeface="Times New Roman"/>
            </a:endParaRPr>
          </a:p>
        </p:txBody>
      </p:sp>
      <p:sp>
        <p:nvSpPr>
          <p:cNvPr id="9" name="object 9"/>
          <p:cNvSpPr txBox="1"/>
          <p:nvPr/>
        </p:nvSpPr>
        <p:spPr>
          <a:xfrm>
            <a:off x="5298139" y="4652190"/>
            <a:ext cx="248771" cy="390982"/>
          </a:xfrm>
          <a:prstGeom prst="rect">
            <a:avLst/>
          </a:prstGeom>
        </p:spPr>
        <p:txBody>
          <a:bodyPr vert="horz" wrap="square" lIns="0" tIns="10646" rIns="0" bIns="0" rtlCol="0">
            <a:spAutoFit/>
          </a:bodyPr>
          <a:lstStyle/>
          <a:p>
            <a:pPr marL="11206">
              <a:spcBef>
                <a:spcPts val="84"/>
              </a:spcBef>
            </a:pPr>
            <a:r>
              <a:rPr sz="2471" i="1" spc="-4" dirty="0">
                <a:latin typeface="Times New Roman"/>
                <a:cs typeface="Times New Roman"/>
              </a:rPr>
              <a:t>D</a:t>
            </a:r>
            <a:endParaRPr sz="2471">
              <a:latin typeface="Times New Roman"/>
              <a:cs typeface="Times New Roman"/>
            </a:endParaRPr>
          </a:p>
        </p:txBody>
      </p:sp>
      <p:sp>
        <p:nvSpPr>
          <p:cNvPr id="10" name="object 10"/>
          <p:cNvSpPr txBox="1"/>
          <p:nvPr/>
        </p:nvSpPr>
        <p:spPr>
          <a:xfrm>
            <a:off x="5310242" y="4209783"/>
            <a:ext cx="214032" cy="390982"/>
          </a:xfrm>
          <a:prstGeom prst="rect">
            <a:avLst/>
          </a:prstGeom>
        </p:spPr>
        <p:txBody>
          <a:bodyPr vert="horz" wrap="square" lIns="0" tIns="10646" rIns="0" bIns="0" rtlCol="0">
            <a:spAutoFit/>
          </a:bodyPr>
          <a:lstStyle/>
          <a:p>
            <a:pPr marL="11206">
              <a:spcBef>
                <a:spcPts val="84"/>
              </a:spcBef>
            </a:pPr>
            <a:r>
              <a:rPr sz="2471" i="1" spc="-4" dirty="0">
                <a:latin typeface="Times New Roman"/>
                <a:cs typeface="Times New Roman"/>
              </a:rPr>
              <a:t>E</a:t>
            </a:r>
            <a:endParaRPr sz="2471">
              <a:latin typeface="Times New Roman"/>
              <a:cs typeface="Times New Roman"/>
            </a:endParaRPr>
          </a:p>
        </p:txBody>
      </p:sp>
      <p:sp>
        <p:nvSpPr>
          <p:cNvPr id="11" name="object 11"/>
          <p:cNvSpPr txBox="1"/>
          <p:nvPr/>
        </p:nvSpPr>
        <p:spPr>
          <a:xfrm>
            <a:off x="2319612" y="4388628"/>
            <a:ext cx="2892238" cy="390919"/>
          </a:xfrm>
          <a:prstGeom prst="rect">
            <a:avLst/>
          </a:prstGeom>
        </p:spPr>
        <p:txBody>
          <a:bodyPr vert="horz" wrap="square" lIns="0" tIns="10646" rIns="0" bIns="0" rtlCol="0">
            <a:spAutoFit/>
          </a:bodyPr>
          <a:lstStyle/>
          <a:p>
            <a:pPr marL="11206">
              <a:spcBef>
                <a:spcPts val="84"/>
              </a:spcBef>
              <a:tabLst>
                <a:tab pos="2070958" algn="l"/>
              </a:tabLst>
            </a:pPr>
            <a:r>
              <a:rPr sz="2118" spc="-4" dirty="0">
                <a:latin typeface="Times New Roman"/>
                <a:cs typeface="Times New Roman"/>
              </a:rPr>
              <a:t>Average</a:t>
            </a:r>
            <a:r>
              <a:rPr sz="2118" spc="4" dirty="0">
                <a:latin typeface="Times New Roman"/>
                <a:cs typeface="Times New Roman"/>
              </a:rPr>
              <a:t> </a:t>
            </a:r>
            <a:r>
              <a:rPr sz="2118" spc="-4" dirty="0">
                <a:latin typeface="Times New Roman"/>
                <a:cs typeface="Times New Roman"/>
              </a:rPr>
              <a:t>staff</a:t>
            </a:r>
            <a:r>
              <a:rPr sz="2118" dirty="0">
                <a:latin typeface="Times New Roman"/>
                <a:cs typeface="Times New Roman"/>
              </a:rPr>
              <a:t> size	</a:t>
            </a:r>
            <a:r>
              <a:rPr sz="3706" spc="46" baseline="-2976" dirty="0">
                <a:latin typeface="Times New Roman"/>
                <a:cs typeface="Times New Roman"/>
              </a:rPr>
              <a:t>(</a:t>
            </a:r>
            <a:r>
              <a:rPr sz="3706" i="1" spc="46" baseline="-2976" dirty="0">
                <a:latin typeface="Times New Roman"/>
                <a:cs typeface="Times New Roman"/>
              </a:rPr>
              <a:t>SS</a:t>
            </a:r>
            <a:r>
              <a:rPr sz="3706" i="1" spc="-747" baseline="-2976" dirty="0">
                <a:latin typeface="Times New Roman"/>
                <a:cs typeface="Times New Roman"/>
              </a:rPr>
              <a:t> </a:t>
            </a:r>
            <a:r>
              <a:rPr sz="3706" spc="-6" baseline="-2976" dirty="0">
                <a:latin typeface="Times New Roman"/>
                <a:cs typeface="Times New Roman"/>
              </a:rPr>
              <a:t>) </a:t>
            </a:r>
            <a:r>
              <a:rPr sz="3706" spc="-6" baseline="-2976" dirty="0">
                <a:latin typeface="Symbol"/>
                <a:cs typeface="Symbol"/>
              </a:rPr>
              <a:t></a:t>
            </a:r>
            <a:endParaRPr sz="3706" baseline="-2976">
              <a:latin typeface="Symbol"/>
              <a:cs typeface="Symbol"/>
            </a:endParaRPr>
          </a:p>
        </p:txBody>
      </p:sp>
      <p:sp>
        <p:nvSpPr>
          <p:cNvPr id="12" name="object 12"/>
          <p:cNvSpPr/>
          <p:nvPr/>
        </p:nvSpPr>
        <p:spPr>
          <a:xfrm>
            <a:off x="5099572" y="5692139"/>
            <a:ext cx="782730" cy="0"/>
          </a:xfrm>
          <a:custGeom>
            <a:avLst/>
            <a:gdLst/>
            <a:ahLst/>
            <a:cxnLst/>
            <a:rect l="l" t="t" r="r" b="b"/>
            <a:pathLst>
              <a:path w="887095">
                <a:moveTo>
                  <a:pt x="0" y="0"/>
                </a:moveTo>
                <a:lnTo>
                  <a:pt x="886967" y="0"/>
                </a:lnTo>
              </a:path>
            </a:pathLst>
          </a:custGeom>
          <a:ln w="13435">
            <a:solidFill>
              <a:srgbClr val="000000"/>
            </a:solidFill>
          </a:ln>
        </p:spPr>
        <p:txBody>
          <a:bodyPr wrap="square" lIns="0" tIns="0" rIns="0" bIns="0" rtlCol="0"/>
          <a:lstStyle/>
          <a:p>
            <a:endParaRPr sz="1588"/>
          </a:p>
        </p:txBody>
      </p:sp>
      <p:sp>
        <p:nvSpPr>
          <p:cNvPr id="13" name="object 13"/>
          <p:cNvSpPr txBox="1"/>
          <p:nvPr/>
        </p:nvSpPr>
        <p:spPr>
          <a:xfrm>
            <a:off x="5277969" y="5690155"/>
            <a:ext cx="440390" cy="299286"/>
          </a:xfrm>
          <a:prstGeom prst="rect">
            <a:avLst/>
          </a:prstGeom>
        </p:spPr>
        <p:txBody>
          <a:bodyPr vert="horz" wrap="square" lIns="0" tIns="14007" rIns="0" bIns="0" rtlCol="0">
            <a:spAutoFit/>
          </a:bodyPr>
          <a:lstStyle/>
          <a:p>
            <a:pPr marL="11206">
              <a:spcBef>
                <a:spcPts val="110"/>
              </a:spcBef>
            </a:pPr>
            <a:r>
              <a:rPr sz="1853" spc="13" dirty="0">
                <a:latin typeface="Times New Roman"/>
                <a:cs typeface="Times New Roman"/>
              </a:rPr>
              <a:t>29</a:t>
            </a:r>
            <a:r>
              <a:rPr sz="1853" b="1" dirty="0">
                <a:latin typeface="Times New Roman"/>
                <a:cs typeface="Times New Roman"/>
              </a:rPr>
              <a:t>.</a:t>
            </a:r>
            <a:r>
              <a:rPr sz="1853" spc="9" dirty="0">
                <a:latin typeface="Times New Roman"/>
                <a:cs typeface="Times New Roman"/>
              </a:rPr>
              <a:t>3</a:t>
            </a:r>
            <a:endParaRPr sz="1853">
              <a:latin typeface="Times New Roman"/>
              <a:cs typeface="Times New Roman"/>
            </a:endParaRPr>
          </a:p>
        </p:txBody>
      </p:sp>
      <p:sp>
        <p:nvSpPr>
          <p:cNvPr id="14" name="object 14"/>
          <p:cNvSpPr txBox="1"/>
          <p:nvPr/>
        </p:nvSpPr>
        <p:spPr>
          <a:xfrm>
            <a:off x="4872316" y="5501896"/>
            <a:ext cx="2615453" cy="299350"/>
          </a:xfrm>
          <a:prstGeom prst="rect">
            <a:avLst/>
          </a:prstGeom>
        </p:spPr>
        <p:txBody>
          <a:bodyPr vert="horz" wrap="square" lIns="0" tIns="14007" rIns="0" bIns="0" rtlCol="0">
            <a:spAutoFit/>
          </a:bodyPr>
          <a:lstStyle/>
          <a:p>
            <a:pPr marL="33619">
              <a:spcBef>
                <a:spcPts val="110"/>
              </a:spcBef>
            </a:pPr>
            <a:r>
              <a:rPr sz="1853" spc="9" dirty="0">
                <a:latin typeface="Symbol"/>
                <a:cs typeface="Symbol"/>
              </a:rPr>
              <a:t></a:t>
            </a:r>
            <a:r>
              <a:rPr sz="1853" spc="9" dirty="0">
                <a:latin typeface="Times New Roman"/>
                <a:cs typeface="Times New Roman"/>
              </a:rPr>
              <a:t> </a:t>
            </a:r>
            <a:r>
              <a:rPr sz="2780" spc="13" baseline="35714" dirty="0">
                <a:latin typeface="Times New Roman"/>
                <a:cs typeface="Times New Roman"/>
              </a:rPr>
              <a:t>1133</a:t>
            </a:r>
            <a:r>
              <a:rPr sz="2780" b="1" spc="13" baseline="35714" dirty="0">
                <a:latin typeface="Times New Roman"/>
                <a:cs typeface="Times New Roman"/>
              </a:rPr>
              <a:t>.</a:t>
            </a:r>
            <a:r>
              <a:rPr sz="2780" spc="13" baseline="35714" dirty="0">
                <a:latin typeface="Times New Roman"/>
                <a:cs typeface="Times New Roman"/>
              </a:rPr>
              <a:t>12 </a:t>
            </a:r>
            <a:r>
              <a:rPr sz="1853" spc="9" dirty="0">
                <a:latin typeface="Symbol"/>
                <a:cs typeface="Symbol"/>
              </a:rPr>
              <a:t></a:t>
            </a:r>
            <a:r>
              <a:rPr sz="1853" spc="57" dirty="0">
                <a:latin typeface="Times New Roman"/>
                <a:cs typeface="Times New Roman"/>
              </a:rPr>
              <a:t> </a:t>
            </a:r>
            <a:r>
              <a:rPr sz="1853" spc="18" dirty="0">
                <a:latin typeface="Times New Roman"/>
                <a:cs typeface="Times New Roman"/>
              </a:rPr>
              <a:t>38</a:t>
            </a:r>
            <a:r>
              <a:rPr sz="1853" b="1" spc="18" dirty="0">
                <a:latin typeface="Times New Roman"/>
                <a:cs typeface="Times New Roman"/>
              </a:rPr>
              <a:t>.</a:t>
            </a:r>
            <a:r>
              <a:rPr sz="1853" spc="18" dirty="0">
                <a:latin typeface="Times New Roman"/>
                <a:cs typeface="Times New Roman"/>
              </a:rPr>
              <a:t>67</a:t>
            </a:r>
            <a:r>
              <a:rPr sz="1853" i="1" spc="18" dirty="0">
                <a:latin typeface="Times New Roman"/>
                <a:cs typeface="Times New Roman"/>
              </a:rPr>
              <a:t>Persons</a:t>
            </a:r>
            <a:endParaRPr sz="1853">
              <a:latin typeface="Times New Roman"/>
              <a:cs typeface="Times New Roman"/>
            </a:endParaRPr>
          </a:p>
        </p:txBody>
      </p:sp>
    </p:spTree>
    <p:extLst>
      <p:ext uri="{BB962C8B-B14F-4D97-AF65-F5344CB8AC3E}">
        <p14:creationId xmlns:p14="http://schemas.microsoft.com/office/powerpoint/2010/main" val="1273135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206" y="566430"/>
            <a:ext cx="754198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08362" y="2343373"/>
            <a:ext cx="1351429"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Productivity</a:t>
            </a:r>
            <a:endParaRPr sz="2118">
              <a:latin typeface="Times New Roman"/>
              <a:cs typeface="Times New Roman"/>
            </a:endParaRPr>
          </a:p>
        </p:txBody>
      </p:sp>
      <p:sp>
        <p:nvSpPr>
          <p:cNvPr id="5" name="object 5"/>
          <p:cNvSpPr/>
          <p:nvPr/>
        </p:nvSpPr>
        <p:spPr>
          <a:xfrm>
            <a:off x="4174415" y="2567044"/>
            <a:ext cx="886384" cy="0"/>
          </a:xfrm>
          <a:custGeom>
            <a:avLst/>
            <a:gdLst/>
            <a:ahLst/>
            <a:cxnLst/>
            <a:rect l="l" t="t" r="r" b="b"/>
            <a:pathLst>
              <a:path w="1004570">
                <a:moveTo>
                  <a:pt x="0" y="0"/>
                </a:moveTo>
                <a:lnTo>
                  <a:pt x="1004315" y="0"/>
                </a:lnTo>
              </a:path>
            </a:pathLst>
          </a:custGeom>
          <a:ln w="14752">
            <a:solidFill>
              <a:srgbClr val="000000"/>
            </a:solidFill>
          </a:ln>
        </p:spPr>
        <p:txBody>
          <a:bodyPr wrap="square" lIns="0" tIns="0" rIns="0" bIns="0" rtlCol="0"/>
          <a:lstStyle/>
          <a:p>
            <a:endParaRPr sz="1588"/>
          </a:p>
        </p:txBody>
      </p:sp>
      <p:sp>
        <p:nvSpPr>
          <p:cNvPr id="6" name="object 6"/>
          <p:cNvSpPr/>
          <p:nvPr/>
        </p:nvSpPr>
        <p:spPr>
          <a:xfrm>
            <a:off x="5394063" y="2567044"/>
            <a:ext cx="1018054" cy="0"/>
          </a:xfrm>
          <a:custGeom>
            <a:avLst/>
            <a:gdLst/>
            <a:ahLst/>
            <a:cxnLst/>
            <a:rect l="l" t="t" r="r" b="b"/>
            <a:pathLst>
              <a:path w="1153795">
                <a:moveTo>
                  <a:pt x="0" y="0"/>
                </a:moveTo>
                <a:lnTo>
                  <a:pt x="1153667" y="0"/>
                </a:lnTo>
              </a:path>
            </a:pathLst>
          </a:custGeom>
          <a:ln w="14752">
            <a:solidFill>
              <a:srgbClr val="000000"/>
            </a:solidFill>
          </a:ln>
        </p:spPr>
        <p:txBody>
          <a:bodyPr wrap="square" lIns="0" tIns="0" rIns="0" bIns="0" rtlCol="0"/>
          <a:lstStyle/>
          <a:p>
            <a:endParaRPr sz="1588"/>
          </a:p>
        </p:txBody>
      </p:sp>
      <p:sp>
        <p:nvSpPr>
          <p:cNvPr id="7" name="object 7"/>
          <p:cNvSpPr txBox="1"/>
          <p:nvPr/>
        </p:nvSpPr>
        <p:spPr>
          <a:xfrm>
            <a:off x="4194137" y="2122799"/>
            <a:ext cx="841001" cy="390982"/>
          </a:xfrm>
          <a:prstGeom prst="rect">
            <a:avLst/>
          </a:prstGeom>
        </p:spPr>
        <p:txBody>
          <a:bodyPr vert="horz" wrap="square" lIns="0" tIns="10646" rIns="0" bIns="0" rtlCol="0">
            <a:spAutoFit/>
          </a:bodyPr>
          <a:lstStyle/>
          <a:p>
            <a:pPr marL="11206">
              <a:spcBef>
                <a:spcPts val="84"/>
              </a:spcBef>
            </a:pPr>
            <a:r>
              <a:rPr sz="2471" i="1" spc="-13" dirty="0">
                <a:latin typeface="Times New Roman"/>
                <a:cs typeface="Times New Roman"/>
              </a:rPr>
              <a:t>K</a:t>
            </a:r>
            <a:r>
              <a:rPr sz="2471" i="1" dirty="0">
                <a:latin typeface="Times New Roman"/>
                <a:cs typeface="Times New Roman"/>
              </a:rPr>
              <a:t>L</a:t>
            </a:r>
            <a:r>
              <a:rPr sz="2471" i="1" spc="-9" dirty="0">
                <a:latin typeface="Times New Roman"/>
                <a:cs typeface="Times New Roman"/>
              </a:rPr>
              <a:t>O</a:t>
            </a:r>
            <a:r>
              <a:rPr sz="2471" i="1" spc="-4" dirty="0">
                <a:latin typeface="Times New Roman"/>
                <a:cs typeface="Times New Roman"/>
              </a:rPr>
              <a:t>C</a:t>
            </a:r>
            <a:endParaRPr sz="2471">
              <a:latin typeface="Times New Roman"/>
              <a:cs typeface="Times New Roman"/>
            </a:endParaRPr>
          </a:p>
        </p:txBody>
      </p:sp>
      <p:sp>
        <p:nvSpPr>
          <p:cNvPr id="8" name="object 8"/>
          <p:cNvSpPr txBox="1"/>
          <p:nvPr/>
        </p:nvSpPr>
        <p:spPr>
          <a:xfrm>
            <a:off x="4510142" y="2565208"/>
            <a:ext cx="1902199" cy="390982"/>
          </a:xfrm>
          <a:prstGeom prst="rect">
            <a:avLst/>
          </a:prstGeom>
        </p:spPr>
        <p:txBody>
          <a:bodyPr vert="horz" wrap="square" lIns="0" tIns="10646" rIns="0" bIns="0" rtlCol="0">
            <a:spAutoFit/>
          </a:bodyPr>
          <a:lstStyle/>
          <a:p>
            <a:pPr marL="11206">
              <a:spcBef>
                <a:spcPts val="84"/>
              </a:spcBef>
              <a:tabLst>
                <a:tab pos="870183" algn="l"/>
              </a:tabLst>
            </a:pPr>
            <a:r>
              <a:rPr sz="2471" i="1" spc="-4" dirty="0">
                <a:latin typeface="Times New Roman"/>
                <a:cs typeface="Times New Roman"/>
              </a:rPr>
              <a:t>E	</a:t>
            </a:r>
            <a:r>
              <a:rPr sz="2471" spc="-4" dirty="0">
                <a:latin typeface="Times New Roman"/>
                <a:cs typeface="Times New Roman"/>
              </a:rPr>
              <a:t>1133.12</a:t>
            </a:r>
            <a:endParaRPr sz="2471">
              <a:latin typeface="Times New Roman"/>
              <a:cs typeface="Times New Roman"/>
            </a:endParaRPr>
          </a:p>
        </p:txBody>
      </p:sp>
      <p:sp>
        <p:nvSpPr>
          <p:cNvPr id="9" name="object 9"/>
          <p:cNvSpPr txBox="1"/>
          <p:nvPr/>
        </p:nvSpPr>
        <p:spPr>
          <a:xfrm>
            <a:off x="5661210" y="2122799"/>
            <a:ext cx="494179" cy="390982"/>
          </a:xfrm>
          <a:prstGeom prst="rect">
            <a:avLst/>
          </a:prstGeom>
        </p:spPr>
        <p:txBody>
          <a:bodyPr vert="horz" wrap="square" lIns="0" tIns="10646" rIns="0" bIns="0" rtlCol="0">
            <a:spAutoFit/>
          </a:bodyPr>
          <a:lstStyle/>
          <a:p>
            <a:pPr marL="11206">
              <a:spcBef>
                <a:spcPts val="84"/>
              </a:spcBef>
            </a:pPr>
            <a:r>
              <a:rPr sz="2471" dirty="0">
                <a:latin typeface="Times New Roman"/>
                <a:cs typeface="Times New Roman"/>
              </a:rPr>
              <a:t>20</a:t>
            </a:r>
            <a:r>
              <a:rPr sz="2471" spc="-4" dirty="0">
                <a:latin typeface="Times New Roman"/>
                <a:cs typeface="Times New Roman"/>
              </a:rPr>
              <a:t>0</a:t>
            </a:r>
            <a:endParaRPr sz="2471">
              <a:latin typeface="Times New Roman"/>
              <a:cs typeface="Times New Roman"/>
            </a:endParaRPr>
          </a:p>
        </p:txBody>
      </p:sp>
      <p:sp>
        <p:nvSpPr>
          <p:cNvPr id="10" name="object 10"/>
          <p:cNvSpPr txBox="1"/>
          <p:nvPr/>
        </p:nvSpPr>
        <p:spPr>
          <a:xfrm>
            <a:off x="6484169" y="2320472"/>
            <a:ext cx="2661397" cy="390982"/>
          </a:xfrm>
          <a:prstGeom prst="rect">
            <a:avLst/>
          </a:prstGeom>
        </p:spPr>
        <p:txBody>
          <a:bodyPr vert="horz" wrap="square" lIns="0" tIns="10646" rIns="0" bIns="0" rtlCol="0">
            <a:spAutoFit/>
          </a:bodyPr>
          <a:lstStyle/>
          <a:p>
            <a:pPr marL="11206">
              <a:spcBef>
                <a:spcPts val="84"/>
              </a:spcBef>
            </a:pPr>
            <a:r>
              <a:rPr sz="2471" spc="-4" dirty="0">
                <a:latin typeface="Symbol"/>
                <a:cs typeface="Symbol"/>
              </a:rPr>
              <a:t></a:t>
            </a:r>
            <a:r>
              <a:rPr sz="2471" spc="-106" dirty="0">
                <a:latin typeface="Times New Roman"/>
                <a:cs typeface="Times New Roman"/>
              </a:rPr>
              <a:t> </a:t>
            </a:r>
            <a:r>
              <a:rPr sz="2471" dirty="0">
                <a:latin typeface="Times New Roman"/>
                <a:cs typeface="Times New Roman"/>
              </a:rPr>
              <a:t>0.1765</a:t>
            </a:r>
            <a:r>
              <a:rPr sz="2471" spc="-287" dirty="0">
                <a:latin typeface="Times New Roman"/>
                <a:cs typeface="Times New Roman"/>
              </a:rPr>
              <a:t> </a:t>
            </a:r>
            <a:r>
              <a:rPr sz="2471" i="1" spc="-9" dirty="0">
                <a:latin typeface="Times New Roman"/>
                <a:cs typeface="Times New Roman"/>
              </a:rPr>
              <a:t>KLOC</a:t>
            </a:r>
            <a:r>
              <a:rPr sz="2471" i="1" spc="-93" dirty="0">
                <a:latin typeface="Times New Roman"/>
                <a:cs typeface="Times New Roman"/>
              </a:rPr>
              <a:t> </a:t>
            </a:r>
            <a:r>
              <a:rPr sz="2471" spc="-4" dirty="0">
                <a:latin typeface="Times New Roman"/>
                <a:cs typeface="Times New Roman"/>
              </a:rPr>
              <a:t>/</a:t>
            </a:r>
            <a:r>
              <a:rPr sz="2471" spc="-124" dirty="0">
                <a:latin typeface="Times New Roman"/>
                <a:cs typeface="Times New Roman"/>
              </a:rPr>
              <a:t> </a:t>
            </a:r>
            <a:r>
              <a:rPr sz="2471" i="1" spc="-4" dirty="0">
                <a:latin typeface="Times New Roman"/>
                <a:cs typeface="Times New Roman"/>
              </a:rPr>
              <a:t>PM</a:t>
            </a:r>
            <a:endParaRPr sz="2471">
              <a:latin typeface="Times New Roman"/>
              <a:cs typeface="Times New Roman"/>
            </a:endParaRPr>
          </a:p>
        </p:txBody>
      </p:sp>
      <p:sp>
        <p:nvSpPr>
          <p:cNvPr id="11" name="object 11"/>
          <p:cNvSpPr txBox="1"/>
          <p:nvPr/>
        </p:nvSpPr>
        <p:spPr>
          <a:xfrm>
            <a:off x="5132741" y="2320472"/>
            <a:ext cx="194981" cy="390982"/>
          </a:xfrm>
          <a:prstGeom prst="rect">
            <a:avLst/>
          </a:prstGeom>
        </p:spPr>
        <p:txBody>
          <a:bodyPr vert="horz" wrap="square" lIns="0" tIns="10646" rIns="0" bIns="0" rtlCol="0">
            <a:spAutoFit/>
          </a:bodyPr>
          <a:lstStyle/>
          <a:p>
            <a:pPr marL="11206">
              <a:spcBef>
                <a:spcPts val="84"/>
              </a:spcBef>
            </a:pPr>
            <a:r>
              <a:rPr sz="2471" spc="-4" dirty="0">
                <a:latin typeface="Symbol"/>
                <a:cs typeface="Symbol"/>
              </a:rPr>
              <a:t></a:t>
            </a:r>
            <a:endParaRPr sz="2471">
              <a:latin typeface="Symbol"/>
              <a:cs typeface="Symbol"/>
            </a:endParaRPr>
          </a:p>
        </p:txBody>
      </p:sp>
      <p:sp>
        <p:nvSpPr>
          <p:cNvPr id="12" name="object 12"/>
          <p:cNvSpPr txBox="1"/>
          <p:nvPr/>
        </p:nvSpPr>
        <p:spPr>
          <a:xfrm>
            <a:off x="3913093" y="2320472"/>
            <a:ext cx="194981" cy="390982"/>
          </a:xfrm>
          <a:prstGeom prst="rect">
            <a:avLst/>
          </a:prstGeom>
        </p:spPr>
        <p:txBody>
          <a:bodyPr vert="horz" wrap="square" lIns="0" tIns="10646" rIns="0" bIns="0" rtlCol="0">
            <a:spAutoFit/>
          </a:bodyPr>
          <a:lstStyle/>
          <a:p>
            <a:pPr marL="11206">
              <a:spcBef>
                <a:spcPts val="84"/>
              </a:spcBef>
            </a:pPr>
            <a:r>
              <a:rPr sz="2471" spc="-4" dirty="0">
                <a:latin typeface="Symbol"/>
                <a:cs typeface="Symbol"/>
              </a:rPr>
              <a:t></a:t>
            </a:r>
            <a:endParaRPr sz="2471">
              <a:latin typeface="Symbol"/>
              <a:cs typeface="Symbol"/>
            </a:endParaRPr>
          </a:p>
        </p:txBody>
      </p:sp>
      <p:sp>
        <p:nvSpPr>
          <p:cNvPr id="13" name="object 13"/>
          <p:cNvSpPr txBox="1"/>
          <p:nvPr/>
        </p:nvSpPr>
        <p:spPr>
          <a:xfrm>
            <a:off x="3539265" y="3427542"/>
            <a:ext cx="3120278" cy="520557"/>
          </a:xfrm>
          <a:prstGeom prst="rect">
            <a:avLst/>
          </a:prstGeom>
        </p:spPr>
        <p:txBody>
          <a:bodyPr vert="horz" wrap="square" lIns="0" tIns="11206" rIns="0" bIns="0" rtlCol="0">
            <a:spAutoFit/>
          </a:bodyPr>
          <a:lstStyle/>
          <a:p>
            <a:pPr marL="11206">
              <a:spcBef>
                <a:spcPts val="88"/>
              </a:spcBef>
            </a:pPr>
            <a:r>
              <a:rPr sz="3309" i="1" dirty="0">
                <a:latin typeface="Times New Roman"/>
                <a:cs typeface="Times New Roman"/>
              </a:rPr>
              <a:t>P</a:t>
            </a:r>
            <a:r>
              <a:rPr sz="3309" i="1" spc="-22" dirty="0">
                <a:latin typeface="Times New Roman"/>
                <a:cs typeface="Times New Roman"/>
              </a:rPr>
              <a:t> </a:t>
            </a:r>
            <a:r>
              <a:rPr sz="3309" dirty="0">
                <a:latin typeface="Symbol"/>
                <a:cs typeface="Symbol"/>
              </a:rPr>
              <a:t></a:t>
            </a:r>
            <a:r>
              <a:rPr sz="3309" spc="-427" dirty="0">
                <a:latin typeface="Times New Roman"/>
                <a:cs typeface="Times New Roman"/>
              </a:rPr>
              <a:t> </a:t>
            </a:r>
            <a:r>
              <a:rPr sz="3309" dirty="0">
                <a:latin typeface="Times New Roman"/>
                <a:cs typeface="Times New Roman"/>
              </a:rPr>
              <a:t>176</a:t>
            </a:r>
            <a:r>
              <a:rPr sz="3309" spc="-31" dirty="0">
                <a:latin typeface="Times New Roman"/>
                <a:cs typeface="Times New Roman"/>
              </a:rPr>
              <a:t> </a:t>
            </a:r>
            <a:r>
              <a:rPr sz="3309" i="1" dirty="0">
                <a:latin typeface="Times New Roman"/>
                <a:cs typeface="Times New Roman"/>
              </a:rPr>
              <a:t>LOC</a:t>
            </a:r>
            <a:r>
              <a:rPr sz="3309" i="1" spc="-141" dirty="0">
                <a:latin typeface="Times New Roman"/>
                <a:cs typeface="Times New Roman"/>
              </a:rPr>
              <a:t> </a:t>
            </a:r>
            <a:r>
              <a:rPr sz="3309" dirty="0">
                <a:latin typeface="Times New Roman"/>
                <a:cs typeface="Times New Roman"/>
              </a:rPr>
              <a:t>/</a:t>
            </a:r>
            <a:r>
              <a:rPr sz="3309" spc="-159" dirty="0">
                <a:latin typeface="Times New Roman"/>
                <a:cs typeface="Times New Roman"/>
              </a:rPr>
              <a:t> </a:t>
            </a:r>
            <a:r>
              <a:rPr sz="3309" i="1" spc="-4" dirty="0">
                <a:latin typeface="Times New Roman"/>
                <a:cs typeface="Times New Roman"/>
              </a:rPr>
              <a:t>PM</a:t>
            </a:r>
            <a:endParaRPr sz="3309">
              <a:latin typeface="Times New Roman"/>
              <a:cs typeface="Times New Roman"/>
            </a:endParaRPr>
          </a:p>
        </p:txBody>
      </p:sp>
    </p:spTree>
    <p:extLst>
      <p:ext uri="{BB962C8B-B14F-4D97-AF65-F5344CB8AC3E}">
        <p14:creationId xmlns:p14="http://schemas.microsoft.com/office/powerpoint/2010/main" val="381401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392667"/>
            <a:ext cx="2472018" cy="763112"/>
          </a:xfrm>
          <a:prstGeom prst="rect">
            <a:avLst/>
          </a:prstGeom>
        </p:spPr>
        <p:txBody>
          <a:bodyPr vert="horz" wrap="square" lIns="0" tIns="59391" rIns="0" bIns="0" rtlCol="0">
            <a:spAutoFit/>
          </a:bodyPr>
          <a:lstStyle/>
          <a:p>
            <a:pPr marL="11206">
              <a:spcBef>
                <a:spcPts val="468"/>
              </a:spcBef>
            </a:pPr>
            <a:r>
              <a:rPr sz="2118" b="1" u="heavy" spc="-4" dirty="0">
                <a:solidFill>
                  <a:srgbClr val="003200"/>
                </a:solidFill>
                <a:uFill>
                  <a:solidFill>
                    <a:srgbClr val="003200"/>
                  </a:solidFill>
                </a:uFill>
                <a:latin typeface="Arial"/>
                <a:cs typeface="Arial"/>
              </a:rPr>
              <a:t>Intermediate</a:t>
            </a:r>
            <a:r>
              <a:rPr sz="2118" b="1" u="heavy" spc="-57" dirty="0">
                <a:solidFill>
                  <a:srgbClr val="003200"/>
                </a:solidFill>
                <a:uFill>
                  <a:solidFill>
                    <a:srgbClr val="003200"/>
                  </a:solidFill>
                </a:uFill>
                <a:latin typeface="Arial"/>
                <a:cs typeface="Arial"/>
              </a:rPr>
              <a:t> </a:t>
            </a:r>
            <a:r>
              <a:rPr sz="2118" b="1" u="heavy" spc="-4" dirty="0">
                <a:solidFill>
                  <a:srgbClr val="003200"/>
                </a:solidFill>
                <a:uFill>
                  <a:solidFill>
                    <a:srgbClr val="003200"/>
                  </a:solidFill>
                </a:uFill>
                <a:latin typeface="Arial"/>
                <a:cs typeface="Arial"/>
              </a:rPr>
              <a:t>Model</a:t>
            </a:r>
            <a:endParaRPr sz="2118">
              <a:latin typeface="Arial"/>
              <a:cs typeface="Arial"/>
            </a:endParaRPr>
          </a:p>
          <a:p>
            <a:pPr marL="11206">
              <a:spcBef>
                <a:spcPts val="379"/>
              </a:spcBef>
            </a:pPr>
            <a:r>
              <a:rPr sz="2118" spc="-4" dirty="0">
                <a:solidFill>
                  <a:srgbClr val="653200"/>
                </a:solidFill>
                <a:latin typeface="Times New Roman"/>
                <a:cs typeface="Times New Roman"/>
              </a:rPr>
              <a:t>Cost drivers</a:t>
            </a:r>
            <a:endParaRPr sz="2118">
              <a:latin typeface="Times New Roman"/>
              <a:cs typeface="Times New Roman"/>
            </a:endParaRPr>
          </a:p>
        </p:txBody>
      </p:sp>
      <p:sp>
        <p:nvSpPr>
          <p:cNvPr id="3" name="object 3"/>
          <p:cNvSpPr txBox="1">
            <a:spLocks noGrp="1"/>
          </p:cNvSpPr>
          <p:nvPr>
            <p:ph type="title"/>
          </p:nvPr>
        </p:nvSpPr>
        <p:spPr>
          <a:xfrm>
            <a:off x="1593669" y="566430"/>
            <a:ext cx="661452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31915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2728402" y="4000051"/>
            <a:ext cx="351865" cy="337238"/>
          </a:xfrm>
          <a:prstGeom prst="rect">
            <a:avLst/>
          </a:prstGeom>
        </p:spPr>
        <p:txBody>
          <a:bodyPr vert="horz" wrap="square" lIns="0" tIns="11206" rIns="0" bIns="0" rtlCol="0">
            <a:spAutoFit/>
          </a:bodyPr>
          <a:lstStyle/>
          <a:p>
            <a:pPr marL="11206">
              <a:spcBef>
                <a:spcPts val="88"/>
              </a:spcBef>
            </a:pPr>
            <a:r>
              <a:rPr sz="2118" dirty="0">
                <a:solidFill>
                  <a:srgbClr val="650065"/>
                </a:solidFill>
                <a:latin typeface="Times New Roman"/>
                <a:cs typeface="Times New Roman"/>
              </a:rPr>
              <a:t>(</a:t>
            </a:r>
            <a:r>
              <a:rPr sz="2118" i="1" spc="-9" dirty="0">
                <a:solidFill>
                  <a:srgbClr val="650065"/>
                </a:solidFill>
                <a:latin typeface="Times New Roman"/>
                <a:cs typeface="Times New Roman"/>
              </a:rPr>
              <a:t>i</a:t>
            </a:r>
            <a:r>
              <a:rPr sz="2118" i="1" dirty="0">
                <a:solidFill>
                  <a:srgbClr val="650065"/>
                </a:solidFill>
                <a:latin typeface="Times New Roman"/>
                <a:cs typeface="Times New Roman"/>
              </a:rPr>
              <a:t>i</a:t>
            </a:r>
            <a:r>
              <a:rPr sz="2118" dirty="0">
                <a:solidFill>
                  <a:srgbClr val="650065"/>
                </a:solidFill>
                <a:latin typeface="Times New Roman"/>
                <a:cs typeface="Times New Roman"/>
              </a:rPr>
              <a:t>)</a:t>
            </a:r>
            <a:endParaRPr sz="2118">
              <a:latin typeface="Times New Roman"/>
              <a:cs typeface="Times New Roman"/>
            </a:endParaRPr>
          </a:p>
        </p:txBody>
      </p:sp>
      <p:sp>
        <p:nvSpPr>
          <p:cNvPr id="6" name="object 6"/>
          <p:cNvSpPr txBox="1"/>
          <p:nvPr/>
        </p:nvSpPr>
        <p:spPr>
          <a:xfrm>
            <a:off x="2728403" y="2097291"/>
            <a:ext cx="4477310" cy="4018925"/>
          </a:xfrm>
          <a:prstGeom prst="rect">
            <a:avLst/>
          </a:prstGeom>
        </p:spPr>
        <p:txBody>
          <a:bodyPr vert="horz" wrap="square" lIns="0" tIns="82363" rIns="0" bIns="0" rtlCol="0">
            <a:spAutoFit/>
          </a:bodyPr>
          <a:lstStyle/>
          <a:p>
            <a:pPr marL="489723" indent="-479077">
              <a:spcBef>
                <a:spcPts val="649"/>
              </a:spcBef>
              <a:buAutoNum type="romanLcParenBoth"/>
              <a:tabLst>
                <a:tab pos="489723" algn="l"/>
                <a:tab pos="490284" algn="l"/>
              </a:tabLst>
            </a:pPr>
            <a:r>
              <a:rPr sz="2118" spc="-4" dirty="0">
                <a:solidFill>
                  <a:srgbClr val="650065"/>
                </a:solidFill>
                <a:latin typeface="Times New Roman"/>
                <a:cs typeface="Times New Roman"/>
              </a:rPr>
              <a:t>Product Attributes</a:t>
            </a:r>
            <a:endParaRPr sz="2118">
              <a:latin typeface="Times New Roman"/>
              <a:cs typeface="Times New Roman"/>
            </a:endParaRPr>
          </a:p>
          <a:p>
            <a:pPr marL="818073" lvl="1" indent="-328350">
              <a:spcBef>
                <a:spcPts val="560"/>
              </a:spcBef>
              <a:buFont typeface="MS Gothic"/>
              <a:buChar char="➢"/>
              <a:tabLst>
                <a:tab pos="818073" algn="l"/>
              </a:tabLst>
            </a:pPr>
            <a:r>
              <a:rPr sz="2118" spc="-4" dirty="0">
                <a:solidFill>
                  <a:srgbClr val="A50020"/>
                </a:solidFill>
                <a:latin typeface="Times New Roman"/>
                <a:cs typeface="Times New Roman"/>
              </a:rPr>
              <a:t>Required s/w</a:t>
            </a:r>
            <a:r>
              <a:rPr sz="2118" spc="-9" dirty="0">
                <a:solidFill>
                  <a:srgbClr val="A50020"/>
                </a:solidFill>
                <a:latin typeface="Times New Roman"/>
                <a:cs typeface="Times New Roman"/>
              </a:rPr>
              <a:t> </a:t>
            </a:r>
            <a:r>
              <a:rPr sz="2118" spc="-4" dirty="0">
                <a:solidFill>
                  <a:srgbClr val="A50020"/>
                </a:solidFill>
                <a:latin typeface="Times New Roman"/>
                <a:cs typeface="Times New Roman"/>
              </a:rPr>
              <a:t>reliability</a:t>
            </a:r>
            <a:endParaRPr sz="2118">
              <a:latin typeface="Times New Roman"/>
              <a:cs typeface="Times New Roman"/>
            </a:endParaRPr>
          </a:p>
          <a:p>
            <a:pPr marL="818073" lvl="1" indent="-328350">
              <a:spcBef>
                <a:spcPts val="1006"/>
              </a:spcBef>
              <a:buFont typeface="MS Gothic"/>
              <a:buChar char="➢"/>
              <a:tabLst>
                <a:tab pos="818073" algn="l"/>
              </a:tabLst>
            </a:pPr>
            <a:r>
              <a:rPr sz="2118" spc="-4" dirty="0">
                <a:solidFill>
                  <a:srgbClr val="A50020"/>
                </a:solidFill>
                <a:latin typeface="Times New Roman"/>
                <a:cs typeface="Times New Roman"/>
              </a:rPr>
              <a:t>Size </a:t>
            </a:r>
            <a:r>
              <a:rPr sz="2118" dirty="0">
                <a:solidFill>
                  <a:srgbClr val="A50020"/>
                </a:solidFill>
                <a:latin typeface="Times New Roman"/>
                <a:cs typeface="Times New Roman"/>
              </a:rPr>
              <a:t>of </a:t>
            </a:r>
            <a:r>
              <a:rPr sz="2118" spc="-4" dirty="0">
                <a:solidFill>
                  <a:srgbClr val="A50020"/>
                </a:solidFill>
                <a:latin typeface="Times New Roman"/>
                <a:cs typeface="Times New Roman"/>
              </a:rPr>
              <a:t>application</a:t>
            </a:r>
            <a:r>
              <a:rPr sz="2118" spc="-22" dirty="0">
                <a:solidFill>
                  <a:srgbClr val="A50020"/>
                </a:solidFill>
                <a:latin typeface="Times New Roman"/>
                <a:cs typeface="Times New Roman"/>
              </a:rPr>
              <a:t> </a:t>
            </a:r>
            <a:r>
              <a:rPr sz="2118" spc="-4" dirty="0">
                <a:solidFill>
                  <a:srgbClr val="A50020"/>
                </a:solidFill>
                <a:latin typeface="Times New Roman"/>
                <a:cs typeface="Times New Roman"/>
              </a:rPr>
              <a:t>database</a:t>
            </a:r>
            <a:endParaRPr sz="2118">
              <a:latin typeface="Times New Roman"/>
              <a:cs typeface="Times New Roman"/>
            </a:endParaRPr>
          </a:p>
          <a:p>
            <a:pPr marL="541833" marR="808548" lvl="1" indent="-52670">
              <a:lnSpc>
                <a:spcPts val="3918"/>
              </a:lnSpc>
              <a:spcBef>
                <a:spcPts val="296"/>
              </a:spcBef>
              <a:buFont typeface="MS Gothic"/>
              <a:buChar char="➢"/>
              <a:tabLst>
                <a:tab pos="818073" algn="l"/>
              </a:tabLst>
            </a:pPr>
            <a:r>
              <a:rPr sz="2118" spc="-4" dirty="0">
                <a:solidFill>
                  <a:srgbClr val="A50020"/>
                </a:solidFill>
                <a:latin typeface="Times New Roman"/>
                <a:cs typeface="Times New Roman"/>
              </a:rPr>
              <a:t>Complexity </a:t>
            </a:r>
            <a:r>
              <a:rPr sz="2118" dirty="0">
                <a:solidFill>
                  <a:srgbClr val="A50020"/>
                </a:solidFill>
                <a:latin typeface="Times New Roman"/>
                <a:cs typeface="Times New Roman"/>
              </a:rPr>
              <a:t>of the</a:t>
            </a:r>
            <a:r>
              <a:rPr sz="2118" spc="-66" dirty="0">
                <a:solidFill>
                  <a:srgbClr val="A50020"/>
                </a:solidFill>
                <a:latin typeface="Times New Roman"/>
                <a:cs typeface="Times New Roman"/>
              </a:rPr>
              <a:t> </a:t>
            </a:r>
            <a:r>
              <a:rPr sz="2118" spc="-4" dirty="0">
                <a:solidFill>
                  <a:srgbClr val="A50020"/>
                </a:solidFill>
                <a:latin typeface="Times New Roman"/>
                <a:cs typeface="Times New Roman"/>
              </a:rPr>
              <a:t>product </a:t>
            </a:r>
            <a:r>
              <a:rPr sz="2118" spc="-4" dirty="0">
                <a:solidFill>
                  <a:srgbClr val="650065"/>
                </a:solidFill>
                <a:latin typeface="Times New Roman"/>
                <a:cs typeface="Times New Roman"/>
              </a:rPr>
              <a:t> Hardware Attributes</a:t>
            </a:r>
            <a:endParaRPr sz="2118">
              <a:latin typeface="Times New Roman"/>
              <a:cs typeface="Times New Roman"/>
            </a:endParaRPr>
          </a:p>
          <a:p>
            <a:pPr marL="818073" lvl="1" indent="-328350">
              <a:spcBef>
                <a:spcPts val="604"/>
              </a:spcBef>
              <a:buFont typeface="MS Gothic"/>
              <a:buChar char="➢"/>
              <a:tabLst>
                <a:tab pos="818073" algn="l"/>
              </a:tabLst>
            </a:pPr>
            <a:r>
              <a:rPr sz="2118" spc="-4" dirty="0">
                <a:solidFill>
                  <a:srgbClr val="A50020"/>
                </a:solidFill>
                <a:latin typeface="Times New Roman"/>
                <a:cs typeface="Times New Roman"/>
              </a:rPr>
              <a:t>Run time performance</a:t>
            </a:r>
            <a:r>
              <a:rPr sz="2118" spc="-35" dirty="0">
                <a:solidFill>
                  <a:srgbClr val="A50020"/>
                </a:solidFill>
                <a:latin typeface="Times New Roman"/>
                <a:cs typeface="Times New Roman"/>
              </a:rPr>
              <a:t> </a:t>
            </a:r>
            <a:r>
              <a:rPr sz="2118" spc="-4" dirty="0">
                <a:solidFill>
                  <a:srgbClr val="A50020"/>
                </a:solidFill>
                <a:latin typeface="Times New Roman"/>
                <a:cs typeface="Times New Roman"/>
              </a:rPr>
              <a:t>constraints</a:t>
            </a:r>
            <a:endParaRPr sz="2118">
              <a:latin typeface="Times New Roman"/>
              <a:cs typeface="Times New Roman"/>
            </a:endParaRPr>
          </a:p>
          <a:p>
            <a:pPr marL="818073" lvl="1" indent="-328350">
              <a:spcBef>
                <a:spcPts val="1006"/>
              </a:spcBef>
              <a:buFont typeface="MS Gothic"/>
              <a:buChar char="➢"/>
              <a:tabLst>
                <a:tab pos="818073" algn="l"/>
              </a:tabLst>
            </a:pPr>
            <a:r>
              <a:rPr sz="2118" spc="-4" dirty="0">
                <a:solidFill>
                  <a:srgbClr val="A50020"/>
                </a:solidFill>
                <a:latin typeface="Times New Roman"/>
                <a:cs typeface="Times New Roman"/>
              </a:rPr>
              <a:t>Memory constraints</a:t>
            </a:r>
            <a:endParaRPr sz="2118">
              <a:latin typeface="Times New Roman"/>
              <a:cs typeface="Times New Roman"/>
            </a:endParaRPr>
          </a:p>
          <a:p>
            <a:pPr marL="818073" lvl="1" indent="-328350">
              <a:spcBef>
                <a:spcPts val="785"/>
              </a:spcBef>
              <a:buFont typeface="MS Gothic"/>
              <a:buChar char="➢"/>
              <a:tabLst>
                <a:tab pos="818073" algn="l"/>
              </a:tabLst>
            </a:pPr>
            <a:r>
              <a:rPr sz="2118" spc="-4" dirty="0">
                <a:solidFill>
                  <a:srgbClr val="A50020"/>
                </a:solidFill>
                <a:latin typeface="Times New Roman"/>
                <a:cs typeface="Times New Roman"/>
              </a:rPr>
              <a:t>Virtual machine </a:t>
            </a:r>
            <a:r>
              <a:rPr sz="2118" spc="-9" dirty="0">
                <a:solidFill>
                  <a:srgbClr val="A50020"/>
                </a:solidFill>
                <a:latin typeface="Times New Roman"/>
                <a:cs typeface="Times New Roman"/>
              </a:rPr>
              <a:t>volatility</a:t>
            </a:r>
            <a:endParaRPr sz="2118">
              <a:latin typeface="Times New Roman"/>
              <a:cs typeface="Times New Roman"/>
            </a:endParaRPr>
          </a:p>
          <a:p>
            <a:pPr marL="818073" lvl="1" indent="-328350">
              <a:spcBef>
                <a:spcPts val="772"/>
              </a:spcBef>
              <a:buFont typeface="MS Gothic"/>
              <a:buChar char="➢"/>
              <a:tabLst>
                <a:tab pos="818073" algn="l"/>
              </a:tabLst>
            </a:pPr>
            <a:r>
              <a:rPr sz="2118" spc="-4" dirty="0">
                <a:solidFill>
                  <a:srgbClr val="A50020"/>
                </a:solidFill>
                <a:latin typeface="Times New Roman"/>
                <a:cs typeface="Times New Roman"/>
              </a:rPr>
              <a:t>Turnaround</a:t>
            </a:r>
            <a:r>
              <a:rPr sz="2118" spc="-18" dirty="0">
                <a:solidFill>
                  <a:srgbClr val="A50020"/>
                </a:solidFill>
                <a:latin typeface="Times New Roman"/>
                <a:cs typeface="Times New Roman"/>
              </a:rPr>
              <a:t> </a:t>
            </a:r>
            <a:r>
              <a:rPr sz="2118" spc="-9" dirty="0">
                <a:solidFill>
                  <a:srgbClr val="A50020"/>
                </a:solidFill>
                <a:latin typeface="Times New Roman"/>
                <a:cs typeface="Times New Roman"/>
              </a:rPr>
              <a:t>time</a:t>
            </a:r>
            <a:endParaRPr sz="2118">
              <a:latin typeface="Times New Roman"/>
              <a:cs typeface="Times New Roman"/>
            </a:endParaRPr>
          </a:p>
        </p:txBody>
      </p:sp>
    </p:spTree>
    <p:extLst>
      <p:ext uri="{BB962C8B-B14F-4D97-AF65-F5344CB8AC3E}">
        <p14:creationId xmlns:p14="http://schemas.microsoft.com/office/powerpoint/2010/main" val="510050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4114" y="540304"/>
            <a:ext cx="631407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728402" y="1494864"/>
            <a:ext cx="4574241" cy="4304195"/>
          </a:xfrm>
          <a:prstGeom prst="rect">
            <a:avLst/>
          </a:prstGeom>
        </p:spPr>
        <p:txBody>
          <a:bodyPr vert="horz" wrap="square" lIns="0" tIns="82363" rIns="0" bIns="0" rtlCol="0">
            <a:spAutoFit/>
          </a:bodyPr>
          <a:lstStyle/>
          <a:p>
            <a:pPr marL="489723" indent="-479077">
              <a:spcBef>
                <a:spcPts val="649"/>
              </a:spcBef>
              <a:buClr>
                <a:srgbClr val="000000"/>
              </a:buClr>
              <a:buAutoNum type="romanLcParenBoth" startAt="3"/>
              <a:tabLst>
                <a:tab pos="490284" algn="l"/>
              </a:tabLst>
            </a:pPr>
            <a:r>
              <a:rPr sz="2118" spc="-4" dirty="0">
                <a:solidFill>
                  <a:srgbClr val="650065"/>
                </a:solidFill>
                <a:latin typeface="Times New Roman"/>
                <a:cs typeface="Times New Roman"/>
              </a:rPr>
              <a:t>Personal Attributes</a:t>
            </a:r>
            <a:endParaRPr sz="2118">
              <a:latin typeface="Times New Roman"/>
              <a:cs typeface="Times New Roman"/>
            </a:endParaRPr>
          </a:p>
          <a:p>
            <a:pPr marL="818073" lvl="1" indent="-328350">
              <a:spcBef>
                <a:spcPts val="560"/>
              </a:spcBef>
              <a:buFont typeface="MS Gothic"/>
              <a:buChar char="➢"/>
              <a:tabLst>
                <a:tab pos="818073" algn="l"/>
              </a:tabLst>
            </a:pPr>
            <a:r>
              <a:rPr sz="2118" spc="-4" dirty="0">
                <a:solidFill>
                  <a:srgbClr val="A50020"/>
                </a:solidFill>
                <a:latin typeface="Times New Roman"/>
                <a:cs typeface="Times New Roman"/>
              </a:rPr>
              <a:t>Analyst</a:t>
            </a:r>
            <a:r>
              <a:rPr sz="2118" spc="-13" dirty="0">
                <a:solidFill>
                  <a:srgbClr val="A50020"/>
                </a:solidFill>
                <a:latin typeface="Times New Roman"/>
                <a:cs typeface="Times New Roman"/>
              </a:rPr>
              <a:t> </a:t>
            </a:r>
            <a:r>
              <a:rPr sz="2118" spc="-4" dirty="0">
                <a:solidFill>
                  <a:srgbClr val="A50020"/>
                </a:solidFill>
                <a:latin typeface="Times New Roman"/>
                <a:cs typeface="Times New Roman"/>
              </a:rPr>
              <a:t>capability</a:t>
            </a:r>
            <a:endParaRPr sz="2118">
              <a:latin typeface="Times New Roman"/>
              <a:cs typeface="Times New Roman"/>
            </a:endParaRPr>
          </a:p>
          <a:p>
            <a:pPr marL="818073" lvl="1" indent="-328350">
              <a:spcBef>
                <a:spcPts val="962"/>
              </a:spcBef>
              <a:buFont typeface="MS Gothic"/>
              <a:buChar char="➢"/>
              <a:tabLst>
                <a:tab pos="818073" algn="l"/>
              </a:tabLst>
            </a:pPr>
            <a:r>
              <a:rPr sz="2118" spc="-4" dirty="0">
                <a:solidFill>
                  <a:srgbClr val="326500"/>
                </a:solidFill>
                <a:latin typeface="Times New Roman"/>
                <a:cs typeface="Times New Roman"/>
              </a:rPr>
              <a:t>Programmer capability</a:t>
            </a:r>
            <a:endParaRPr sz="2118">
              <a:latin typeface="Times New Roman"/>
              <a:cs typeface="Times New Roman"/>
            </a:endParaRPr>
          </a:p>
          <a:p>
            <a:pPr marL="818073" lvl="1" indent="-328350">
              <a:spcBef>
                <a:spcPts val="838"/>
              </a:spcBef>
              <a:buFont typeface="MS Gothic"/>
              <a:buChar char="➢"/>
              <a:tabLst>
                <a:tab pos="818073" algn="l"/>
              </a:tabLst>
            </a:pPr>
            <a:r>
              <a:rPr sz="2118" spc="-4" dirty="0">
                <a:solidFill>
                  <a:srgbClr val="A50020"/>
                </a:solidFill>
                <a:latin typeface="Times New Roman"/>
                <a:cs typeface="Times New Roman"/>
              </a:rPr>
              <a:t>Application</a:t>
            </a:r>
            <a:r>
              <a:rPr sz="2118" spc="-18" dirty="0">
                <a:solidFill>
                  <a:srgbClr val="A50020"/>
                </a:solidFill>
                <a:latin typeface="Times New Roman"/>
                <a:cs typeface="Times New Roman"/>
              </a:rPr>
              <a:t> </a:t>
            </a:r>
            <a:r>
              <a:rPr sz="2118" spc="-4" dirty="0">
                <a:solidFill>
                  <a:srgbClr val="A50020"/>
                </a:solidFill>
                <a:latin typeface="Times New Roman"/>
                <a:cs typeface="Times New Roman"/>
              </a:rPr>
              <a:t>experience</a:t>
            </a:r>
            <a:endParaRPr sz="2118">
              <a:latin typeface="Times New Roman"/>
              <a:cs typeface="Times New Roman"/>
            </a:endParaRPr>
          </a:p>
          <a:p>
            <a:pPr marL="818073" lvl="1" indent="-328350">
              <a:spcBef>
                <a:spcPts val="750"/>
              </a:spcBef>
              <a:buFont typeface="MS Gothic"/>
              <a:buChar char="➢"/>
              <a:tabLst>
                <a:tab pos="818073" algn="l"/>
              </a:tabLst>
            </a:pPr>
            <a:r>
              <a:rPr sz="2118" spc="-4" dirty="0">
                <a:solidFill>
                  <a:srgbClr val="326500"/>
                </a:solidFill>
                <a:latin typeface="Times New Roman"/>
                <a:cs typeface="Times New Roman"/>
              </a:rPr>
              <a:t>Virtual </a:t>
            </a:r>
            <a:r>
              <a:rPr sz="2118" spc="-9" dirty="0">
                <a:solidFill>
                  <a:srgbClr val="326500"/>
                </a:solidFill>
                <a:latin typeface="Times New Roman"/>
                <a:cs typeface="Times New Roman"/>
              </a:rPr>
              <a:t>m/c </a:t>
            </a:r>
            <a:r>
              <a:rPr sz="2118" spc="-4" dirty="0">
                <a:solidFill>
                  <a:srgbClr val="326500"/>
                </a:solidFill>
                <a:latin typeface="Times New Roman"/>
                <a:cs typeface="Times New Roman"/>
              </a:rPr>
              <a:t>experience</a:t>
            </a:r>
            <a:endParaRPr sz="2118">
              <a:latin typeface="Times New Roman"/>
              <a:cs typeface="Times New Roman"/>
            </a:endParaRPr>
          </a:p>
          <a:p>
            <a:pPr marL="818073" lvl="1" indent="-328350">
              <a:spcBef>
                <a:spcPts val="785"/>
              </a:spcBef>
              <a:buFont typeface="MS Gothic"/>
              <a:buChar char="➢"/>
              <a:tabLst>
                <a:tab pos="818073" algn="l"/>
              </a:tabLst>
            </a:pPr>
            <a:r>
              <a:rPr sz="2118" spc="-4" dirty="0">
                <a:solidFill>
                  <a:srgbClr val="A50020"/>
                </a:solidFill>
                <a:latin typeface="Times New Roman"/>
                <a:cs typeface="Times New Roman"/>
              </a:rPr>
              <a:t>Programming language</a:t>
            </a:r>
            <a:r>
              <a:rPr sz="2118" spc="-35" dirty="0">
                <a:solidFill>
                  <a:srgbClr val="A50020"/>
                </a:solidFill>
                <a:latin typeface="Times New Roman"/>
                <a:cs typeface="Times New Roman"/>
              </a:rPr>
              <a:t> </a:t>
            </a:r>
            <a:r>
              <a:rPr sz="2118" spc="-4" dirty="0">
                <a:solidFill>
                  <a:srgbClr val="A50020"/>
                </a:solidFill>
                <a:latin typeface="Times New Roman"/>
                <a:cs typeface="Times New Roman"/>
              </a:rPr>
              <a:t>experience</a:t>
            </a:r>
            <a:endParaRPr sz="2118">
              <a:latin typeface="Times New Roman"/>
              <a:cs typeface="Times New Roman"/>
            </a:endParaRPr>
          </a:p>
          <a:p>
            <a:pPr marL="489723" indent="-479077">
              <a:spcBef>
                <a:spcPts val="1006"/>
              </a:spcBef>
              <a:buClr>
                <a:srgbClr val="000000"/>
              </a:buClr>
              <a:buAutoNum type="romanLcParenBoth" startAt="3"/>
              <a:tabLst>
                <a:tab pos="490284" algn="l"/>
              </a:tabLst>
            </a:pPr>
            <a:r>
              <a:rPr sz="2118" spc="-4" dirty="0">
                <a:solidFill>
                  <a:srgbClr val="650065"/>
                </a:solidFill>
                <a:latin typeface="Times New Roman"/>
                <a:cs typeface="Times New Roman"/>
              </a:rPr>
              <a:t>Project Attributes</a:t>
            </a:r>
            <a:endParaRPr sz="2118">
              <a:latin typeface="Times New Roman"/>
              <a:cs typeface="Times New Roman"/>
            </a:endParaRPr>
          </a:p>
          <a:p>
            <a:pPr marL="818073" lvl="1" indent="-328350">
              <a:spcBef>
                <a:spcPts val="794"/>
              </a:spcBef>
              <a:buFont typeface="MS Gothic"/>
              <a:buChar char="➢"/>
              <a:tabLst>
                <a:tab pos="818073" algn="l"/>
              </a:tabLst>
            </a:pPr>
            <a:r>
              <a:rPr sz="2118" dirty="0">
                <a:solidFill>
                  <a:srgbClr val="A50020"/>
                </a:solidFill>
                <a:latin typeface="Times New Roman"/>
                <a:cs typeface="Times New Roman"/>
              </a:rPr>
              <a:t>Modern </a:t>
            </a:r>
            <a:r>
              <a:rPr sz="2118" spc="-4" dirty="0">
                <a:solidFill>
                  <a:srgbClr val="A50020"/>
                </a:solidFill>
                <a:latin typeface="Times New Roman"/>
                <a:cs typeface="Times New Roman"/>
              </a:rPr>
              <a:t>programming</a:t>
            </a:r>
            <a:r>
              <a:rPr sz="2118" spc="-18" dirty="0">
                <a:solidFill>
                  <a:srgbClr val="A50020"/>
                </a:solidFill>
                <a:latin typeface="Times New Roman"/>
                <a:cs typeface="Times New Roman"/>
              </a:rPr>
              <a:t> </a:t>
            </a:r>
            <a:r>
              <a:rPr sz="2118" spc="-4" dirty="0">
                <a:solidFill>
                  <a:srgbClr val="A50020"/>
                </a:solidFill>
                <a:latin typeface="Times New Roman"/>
                <a:cs typeface="Times New Roman"/>
              </a:rPr>
              <a:t>practices</a:t>
            </a:r>
            <a:endParaRPr sz="2118">
              <a:latin typeface="Times New Roman"/>
              <a:cs typeface="Times New Roman"/>
            </a:endParaRPr>
          </a:p>
          <a:p>
            <a:pPr marL="885312" lvl="1" indent="-395588">
              <a:spcBef>
                <a:spcPts val="877"/>
              </a:spcBef>
              <a:buFont typeface="MS Gothic"/>
              <a:buChar char="➢"/>
              <a:tabLst>
                <a:tab pos="885312" algn="l"/>
              </a:tabLst>
            </a:pPr>
            <a:r>
              <a:rPr sz="2118" spc="-4" dirty="0">
                <a:solidFill>
                  <a:srgbClr val="326500"/>
                </a:solidFill>
                <a:latin typeface="Times New Roman"/>
                <a:cs typeface="Times New Roman"/>
              </a:rPr>
              <a:t>Use </a:t>
            </a:r>
            <a:r>
              <a:rPr sz="2118" dirty="0">
                <a:solidFill>
                  <a:srgbClr val="326500"/>
                </a:solidFill>
                <a:latin typeface="Times New Roman"/>
                <a:cs typeface="Times New Roman"/>
              </a:rPr>
              <a:t>of </a:t>
            </a:r>
            <a:r>
              <a:rPr sz="2118" spc="-4" dirty="0">
                <a:solidFill>
                  <a:srgbClr val="326500"/>
                </a:solidFill>
                <a:latin typeface="Times New Roman"/>
                <a:cs typeface="Times New Roman"/>
              </a:rPr>
              <a:t>software</a:t>
            </a:r>
            <a:r>
              <a:rPr sz="2118" spc="-13" dirty="0">
                <a:solidFill>
                  <a:srgbClr val="326500"/>
                </a:solidFill>
                <a:latin typeface="Times New Roman"/>
                <a:cs typeface="Times New Roman"/>
              </a:rPr>
              <a:t> </a:t>
            </a:r>
            <a:r>
              <a:rPr sz="2118" spc="-4" dirty="0">
                <a:solidFill>
                  <a:srgbClr val="326500"/>
                </a:solidFill>
                <a:latin typeface="Times New Roman"/>
                <a:cs typeface="Times New Roman"/>
              </a:rPr>
              <a:t>tools</a:t>
            </a:r>
            <a:endParaRPr sz="2118">
              <a:latin typeface="Times New Roman"/>
              <a:cs typeface="Times New Roman"/>
            </a:endParaRPr>
          </a:p>
          <a:p>
            <a:pPr marL="818073" lvl="1" indent="-328350">
              <a:spcBef>
                <a:spcPts val="772"/>
              </a:spcBef>
              <a:buFont typeface="MS Gothic"/>
              <a:buChar char="➢"/>
              <a:tabLst>
                <a:tab pos="818073" algn="l"/>
              </a:tabLst>
            </a:pPr>
            <a:r>
              <a:rPr sz="2118" spc="-4" dirty="0">
                <a:solidFill>
                  <a:srgbClr val="A50020"/>
                </a:solidFill>
                <a:latin typeface="Times New Roman"/>
                <a:cs typeface="Times New Roman"/>
              </a:rPr>
              <a:t>Required development</a:t>
            </a:r>
            <a:r>
              <a:rPr sz="2118" spc="-9" dirty="0">
                <a:solidFill>
                  <a:srgbClr val="A50020"/>
                </a:solidFill>
                <a:latin typeface="Times New Roman"/>
                <a:cs typeface="Times New Roman"/>
              </a:rPr>
              <a:t> </a:t>
            </a:r>
            <a:r>
              <a:rPr sz="2118" spc="-4" dirty="0">
                <a:solidFill>
                  <a:srgbClr val="A50020"/>
                </a:solidFill>
                <a:latin typeface="Times New Roman"/>
                <a:cs typeface="Times New Roman"/>
              </a:rPr>
              <a:t>Schedule</a:t>
            </a:r>
            <a:endParaRPr sz="2118">
              <a:latin typeface="Times New Roman"/>
              <a:cs typeface="Times New Roman"/>
            </a:endParaRPr>
          </a:p>
        </p:txBody>
      </p:sp>
    </p:spTree>
    <p:extLst>
      <p:ext uri="{BB962C8B-B14F-4D97-AF65-F5344CB8AC3E}">
        <p14:creationId xmlns:p14="http://schemas.microsoft.com/office/powerpoint/2010/main" val="1283119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 name="object 3"/>
          <p:cNvSpPr txBox="1">
            <a:spLocks noGrp="1"/>
          </p:cNvSpPr>
          <p:nvPr>
            <p:ph type="title"/>
          </p:nvPr>
        </p:nvSpPr>
        <p:spPr>
          <a:xfrm>
            <a:off x="1921242" y="214302"/>
            <a:ext cx="747095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graphicFrame>
        <p:nvGraphicFramePr>
          <p:cNvPr id="4" name="object 4"/>
          <p:cNvGraphicFramePr>
            <a:graphicFrameLocks noGrp="1"/>
          </p:cNvGraphicFramePr>
          <p:nvPr/>
        </p:nvGraphicFramePr>
        <p:xfrm>
          <a:off x="2170294" y="1802746"/>
          <a:ext cx="7809939" cy="4702649"/>
        </p:xfrm>
        <a:graphic>
          <a:graphicData uri="http://schemas.openxmlformats.org/drawingml/2006/table">
            <a:tbl>
              <a:tblPr firstRow="1" bandRow="1">
                <a:tableStyleId>{2D5ABB26-0587-4C30-8999-92F81FD0307C}</a:tableStyleId>
              </a:tblPr>
              <a:tblGrid>
                <a:gridCol w="2164976">
                  <a:extLst>
                    <a:ext uri="{9D8B030D-6E8A-4147-A177-3AD203B41FA5}">
                      <a16:colId xmlns:a16="http://schemas.microsoft.com/office/drawing/2014/main" val="20000"/>
                    </a:ext>
                  </a:extLst>
                </a:gridCol>
                <a:gridCol w="941294">
                  <a:extLst>
                    <a:ext uri="{9D8B030D-6E8A-4147-A177-3AD203B41FA5}">
                      <a16:colId xmlns:a16="http://schemas.microsoft.com/office/drawing/2014/main" val="20001"/>
                    </a:ext>
                  </a:extLst>
                </a:gridCol>
                <a:gridCol w="941294">
                  <a:extLst>
                    <a:ext uri="{9D8B030D-6E8A-4147-A177-3AD203B41FA5}">
                      <a16:colId xmlns:a16="http://schemas.microsoft.com/office/drawing/2014/main" val="20002"/>
                    </a:ext>
                  </a:extLst>
                </a:gridCol>
                <a:gridCol w="941294">
                  <a:extLst>
                    <a:ext uri="{9D8B030D-6E8A-4147-A177-3AD203B41FA5}">
                      <a16:colId xmlns:a16="http://schemas.microsoft.com/office/drawing/2014/main" val="20003"/>
                    </a:ext>
                  </a:extLst>
                </a:gridCol>
                <a:gridCol w="941294">
                  <a:extLst>
                    <a:ext uri="{9D8B030D-6E8A-4147-A177-3AD203B41FA5}">
                      <a16:colId xmlns:a16="http://schemas.microsoft.com/office/drawing/2014/main" val="20004"/>
                    </a:ext>
                  </a:extLst>
                </a:gridCol>
                <a:gridCol w="941294">
                  <a:extLst>
                    <a:ext uri="{9D8B030D-6E8A-4147-A177-3AD203B41FA5}">
                      <a16:colId xmlns:a16="http://schemas.microsoft.com/office/drawing/2014/main" val="20005"/>
                    </a:ext>
                  </a:extLst>
                </a:gridCol>
                <a:gridCol w="938493">
                  <a:extLst>
                    <a:ext uri="{9D8B030D-6E8A-4147-A177-3AD203B41FA5}">
                      <a16:colId xmlns:a16="http://schemas.microsoft.com/office/drawing/2014/main" val="20006"/>
                    </a:ext>
                  </a:extLst>
                </a:gridCol>
              </a:tblGrid>
              <a:tr h="344244">
                <a:tc rowSpan="2">
                  <a:txBody>
                    <a:bodyPr/>
                    <a:lstStyle/>
                    <a:p>
                      <a:pPr marL="622935">
                        <a:lnSpc>
                          <a:spcPct val="100000"/>
                        </a:lnSpc>
                        <a:spcBef>
                          <a:spcPts val="330"/>
                        </a:spcBef>
                      </a:pPr>
                      <a:r>
                        <a:rPr sz="1400" b="1" spc="-5" dirty="0">
                          <a:latin typeface="Arial"/>
                          <a:cs typeface="Arial"/>
                        </a:rPr>
                        <a:t>Cost</a:t>
                      </a:r>
                      <a:r>
                        <a:rPr sz="1400" b="1" spc="-15" dirty="0">
                          <a:latin typeface="Arial"/>
                          <a:cs typeface="Arial"/>
                        </a:rPr>
                        <a:t> </a:t>
                      </a:r>
                      <a:r>
                        <a:rPr sz="1400" b="1" spc="-5" dirty="0">
                          <a:latin typeface="Arial"/>
                          <a:cs typeface="Arial"/>
                        </a:rPr>
                        <a:t>Drivers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gridSpan="6">
                  <a:txBody>
                    <a:bodyPr/>
                    <a:lstStyle/>
                    <a:p>
                      <a:pPr algn="ctr">
                        <a:lnSpc>
                          <a:spcPct val="100000"/>
                        </a:lnSpc>
                        <a:spcBef>
                          <a:spcPts val="330"/>
                        </a:spcBef>
                      </a:pPr>
                      <a:r>
                        <a:rPr sz="1400" b="1" spc="-10" dirty="0">
                          <a:latin typeface="Arial"/>
                          <a:cs typeface="Arial"/>
                        </a:rPr>
                        <a:t>RATINGS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51329">
                <a:tc vMerge="1">
                  <a:txBody>
                    <a:bodyPr/>
                    <a:lstStyle/>
                    <a:p>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R="635" algn="ctr">
                        <a:lnSpc>
                          <a:spcPct val="100000"/>
                        </a:lnSpc>
                        <a:spcBef>
                          <a:spcPts val="330"/>
                        </a:spcBef>
                      </a:pPr>
                      <a:r>
                        <a:rPr sz="1400" b="1" dirty="0">
                          <a:latin typeface="Arial"/>
                          <a:cs typeface="Arial"/>
                        </a:rPr>
                        <a:t>Very</a:t>
                      </a:r>
                      <a:r>
                        <a:rPr sz="1400" b="1" spc="-45" dirty="0">
                          <a:latin typeface="Arial"/>
                          <a:cs typeface="Arial"/>
                        </a:rPr>
                        <a:t> </a:t>
                      </a:r>
                      <a:r>
                        <a:rPr sz="1400" b="1" spc="-10" dirty="0">
                          <a:latin typeface="Arial"/>
                          <a:cs typeface="Arial"/>
                        </a:rPr>
                        <a:t>low</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30"/>
                        </a:spcBef>
                      </a:pPr>
                      <a:r>
                        <a:rPr sz="1400" b="1" spc="-15" dirty="0">
                          <a:latin typeface="Arial"/>
                          <a:cs typeface="Arial"/>
                        </a:rPr>
                        <a:t>Low</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30"/>
                        </a:spcBef>
                      </a:pPr>
                      <a:r>
                        <a:rPr sz="1400" b="1" spc="-5" dirty="0">
                          <a:latin typeface="Arial"/>
                          <a:cs typeface="Arial"/>
                        </a:rPr>
                        <a:t>Nominal</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07340">
                        <a:lnSpc>
                          <a:spcPct val="100000"/>
                        </a:lnSpc>
                        <a:spcBef>
                          <a:spcPts val="330"/>
                        </a:spcBef>
                      </a:pPr>
                      <a:r>
                        <a:rPr sz="1400" b="1" spc="-5" dirty="0">
                          <a:latin typeface="Arial"/>
                          <a:cs typeface="Arial"/>
                        </a:rPr>
                        <a:t>High</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18135" marR="304800" indent="-6350">
                        <a:lnSpc>
                          <a:spcPct val="100000"/>
                        </a:lnSpc>
                        <a:spcBef>
                          <a:spcPts val="330"/>
                        </a:spcBef>
                      </a:pPr>
                      <a:r>
                        <a:rPr sz="1400" b="1" dirty="0">
                          <a:latin typeface="Arial"/>
                          <a:cs typeface="Arial"/>
                        </a:rPr>
                        <a:t>Ve</a:t>
                      </a:r>
                      <a:r>
                        <a:rPr sz="1400" b="1" spc="15" dirty="0">
                          <a:latin typeface="Arial"/>
                          <a:cs typeface="Arial"/>
                        </a:rPr>
                        <a:t>r</a:t>
                      </a:r>
                      <a:r>
                        <a:rPr sz="1400" b="1" dirty="0">
                          <a:latin typeface="Arial"/>
                          <a:cs typeface="Arial"/>
                        </a:rPr>
                        <a:t>y  </a:t>
                      </a:r>
                      <a:r>
                        <a:rPr sz="1400" b="1" spc="-5" dirty="0">
                          <a:latin typeface="Arial"/>
                          <a:cs typeface="Arial"/>
                        </a:rPr>
                        <a:t>h</a:t>
                      </a:r>
                      <a:r>
                        <a:rPr sz="1400" b="1" dirty="0">
                          <a:latin typeface="Arial"/>
                          <a:cs typeface="Arial"/>
                        </a:rPr>
                        <a:t>i</a:t>
                      </a:r>
                      <a:r>
                        <a:rPr sz="1400" b="1" spc="-5" dirty="0">
                          <a:latin typeface="Arial"/>
                          <a:cs typeface="Arial"/>
                        </a:rPr>
                        <a:t>g</a:t>
                      </a:r>
                      <a:r>
                        <a:rPr sz="1400" b="1" dirty="0">
                          <a:latin typeface="Arial"/>
                          <a:cs typeface="Arial"/>
                        </a:rPr>
                        <a:t>h</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16865" marR="271145" indent="-40005">
                        <a:lnSpc>
                          <a:spcPct val="100000"/>
                        </a:lnSpc>
                        <a:spcBef>
                          <a:spcPts val="330"/>
                        </a:spcBef>
                      </a:pPr>
                      <a:r>
                        <a:rPr sz="1400" b="1" dirty="0">
                          <a:latin typeface="Arial"/>
                          <a:cs typeface="Arial"/>
                        </a:rPr>
                        <a:t>Ex</a:t>
                      </a:r>
                      <a:r>
                        <a:rPr sz="1400" b="1" spc="-5" dirty="0">
                          <a:latin typeface="Arial"/>
                          <a:cs typeface="Arial"/>
                        </a:rPr>
                        <a:t>t</a:t>
                      </a:r>
                      <a:r>
                        <a:rPr sz="1400" b="1" dirty="0">
                          <a:latin typeface="Arial"/>
                          <a:cs typeface="Arial"/>
                        </a:rPr>
                        <a:t>ra  </a:t>
                      </a:r>
                      <a:r>
                        <a:rPr sz="1400" b="1" spc="-5" dirty="0">
                          <a:latin typeface="Arial"/>
                          <a:cs typeface="Arial"/>
                        </a:rPr>
                        <a:t>high</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FF32"/>
                    </a:solidFill>
                  </a:tcPr>
                </a:tc>
                <a:extLst>
                  <a:ext uri="{0D108BD9-81ED-4DB2-BD59-A6C34878D82A}">
                    <a16:rowId xmlns:a16="http://schemas.microsoft.com/office/drawing/2014/main" val="10001"/>
                  </a:ext>
                </a:extLst>
              </a:tr>
              <a:tr h="377861">
                <a:tc>
                  <a:txBody>
                    <a:bodyPr/>
                    <a:lstStyle/>
                    <a:p>
                      <a:pPr marL="90805">
                        <a:lnSpc>
                          <a:spcPct val="100000"/>
                        </a:lnSpc>
                        <a:spcBef>
                          <a:spcPts val="320"/>
                        </a:spcBef>
                      </a:pPr>
                      <a:r>
                        <a:rPr sz="1400" b="1" spc="-5" dirty="0">
                          <a:latin typeface="Arial"/>
                          <a:cs typeface="Arial"/>
                        </a:rPr>
                        <a:t>Product</a:t>
                      </a:r>
                      <a:r>
                        <a:rPr sz="1400" b="1" spc="20" dirty="0">
                          <a:latin typeface="Arial"/>
                          <a:cs typeface="Arial"/>
                        </a:rPr>
                        <a:t> </a:t>
                      </a:r>
                      <a:r>
                        <a:rPr sz="1400" b="1" spc="-5" dirty="0">
                          <a:latin typeface="Arial"/>
                          <a:cs typeface="Arial"/>
                        </a:rPr>
                        <a:t>Attributes</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7861">
                <a:tc>
                  <a:txBody>
                    <a:bodyPr/>
                    <a:lstStyle/>
                    <a:p>
                      <a:pPr marL="90805">
                        <a:lnSpc>
                          <a:spcPct val="100000"/>
                        </a:lnSpc>
                        <a:spcBef>
                          <a:spcPts val="330"/>
                        </a:spcBef>
                      </a:pPr>
                      <a:r>
                        <a:rPr sz="1400" spc="-5" dirty="0">
                          <a:latin typeface="Arial"/>
                          <a:cs typeface="Arial"/>
                        </a:rPr>
                        <a:t>RELY</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75"/>
                        </a:spcBef>
                      </a:pPr>
                      <a:r>
                        <a:rPr sz="1400" spc="-5" dirty="0">
                          <a:latin typeface="Arial"/>
                          <a:cs typeface="Arial"/>
                        </a:rPr>
                        <a:t>0.75</a:t>
                      </a:r>
                      <a:endParaRPr sz="1400">
                        <a:latin typeface="Arial"/>
                        <a:cs typeface="Arial"/>
                      </a:endParaRPr>
                    </a:p>
                  </a:txBody>
                  <a:tcPr marL="0" marR="0" marT="12046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110"/>
                        </a:spcBef>
                      </a:pPr>
                      <a:r>
                        <a:rPr sz="1400" spc="-5" dirty="0">
                          <a:latin typeface="Arial"/>
                          <a:cs typeface="Arial"/>
                        </a:rPr>
                        <a:t>0.88</a:t>
                      </a:r>
                      <a:endParaRPr sz="14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110"/>
                        </a:spcBef>
                      </a:pPr>
                      <a:r>
                        <a:rPr sz="1400" spc="-5" dirty="0">
                          <a:latin typeface="Arial"/>
                          <a:cs typeface="Arial"/>
                        </a:rPr>
                        <a:t>1.00</a:t>
                      </a:r>
                      <a:endParaRPr sz="14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990"/>
                        </a:spcBef>
                      </a:pPr>
                      <a:r>
                        <a:rPr sz="1400" spc="-5" dirty="0">
                          <a:latin typeface="Arial"/>
                          <a:cs typeface="Arial"/>
                        </a:rPr>
                        <a:t>1.15</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10"/>
                        </a:spcBef>
                      </a:pPr>
                      <a:r>
                        <a:rPr sz="1400" spc="-5" dirty="0">
                          <a:latin typeface="Arial"/>
                          <a:cs typeface="Arial"/>
                        </a:rPr>
                        <a:t>1.40</a:t>
                      </a:r>
                      <a:endParaRPr sz="14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95"/>
                        </a:spcBef>
                      </a:pPr>
                      <a:r>
                        <a:rPr sz="1200" dirty="0">
                          <a:latin typeface="Arial"/>
                          <a:cs typeface="Arial"/>
                        </a:rPr>
                        <a:t>--</a:t>
                      </a:r>
                      <a:endParaRPr sz="1200">
                        <a:latin typeface="Arial"/>
                        <a:cs typeface="Arial"/>
                      </a:endParaRPr>
                    </a:p>
                  </a:txBody>
                  <a:tcPr marL="0" marR="0" marT="12270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9206">
                <a:tc>
                  <a:txBody>
                    <a:bodyPr/>
                    <a:lstStyle/>
                    <a:p>
                      <a:pPr marL="90805">
                        <a:lnSpc>
                          <a:spcPct val="100000"/>
                        </a:lnSpc>
                        <a:spcBef>
                          <a:spcPts val="330"/>
                        </a:spcBef>
                      </a:pPr>
                      <a:r>
                        <a:rPr sz="1400" spc="-10" dirty="0">
                          <a:latin typeface="Arial"/>
                          <a:cs typeface="Arial"/>
                        </a:rPr>
                        <a:t>DATA</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35"/>
                        </a:spcBef>
                      </a:pPr>
                      <a:r>
                        <a:rPr sz="1200" dirty="0">
                          <a:latin typeface="Arial"/>
                          <a:cs typeface="Arial"/>
                        </a:rPr>
                        <a:t>--</a:t>
                      </a:r>
                      <a:endParaRPr sz="1200">
                        <a:latin typeface="Arial"/>
                        <a:cs typeface="Arial"/>
                      </a:endParaRPr>
                    </a:p>
                  </a:txBody>
                  <a:tcPr marL="0" marR="0" marT="11598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000"/>
                        </a:spcBef>
                      </a:pPr>
                      <a:r>
                        <a:rPr sz="1400" spc="-5" dirty="0">
                          <a:latin typeface="Arial"/>
                          <a:cs typeface="Arial"/>
                        </a:rPr>
                        <a:t>0.94</a:t>
                      </a:r>
                      <a:endParaRPr sz="1400">
                        <a:latin typeface="Arial"/>
                        <a:cs typeface="Arial"/>
                      </a:endParaRPr>
                    </a:p>
                  </a:txBody>
                  <a:tcPr marL="0" marR="0" marT="1120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930"/>
                        </a:spcBef>
                      </a:pPr>
                      <a:r>
                        <a:rPr sz="1400" spc="-5" dirty="0">
                          <a:latin typeface="Arial"/>
                          <a:cs typeface="Arial"/>
                        </a:rPr>
                        <a:t>1.00</a:t>
                      </a:r>
                      <a:endParaRPr sz="1400">
                        <a:latin typeface="Arial"/>
                        <a:cs typeface="Arial"/>
                      </a:endParaRPr>
                    </a:p>
                  </a:txBody>
                  <a:tcPr marL="0" marR="0" marT="1042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1000"/>
                        </a:spcBef>
                      </a:pPr>
                      <a:r>
                        <a:rPr sz="1400" spc="-5" dirty="0">
                          <a:latin typeface="Arial"/>
                          <a:cs typeface="Arial"/>
                        </a:rPr>
                        <a:t>1.08</a:t>
                      </a:r>
                      <a:endParaRPr sz="1400">
                        <a:latin typeface="Arial"/>
                        <a:cs typeface="Arial"/>
                      </a:endParaRPr>
                    </a:p>
                  </a:txBody>
                  <a:tcPr marL="0" marR="0" marT="1120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8135">
                        <a:lnSpc>
                          <a:spcPct val="100000"/>
                        </a:lnSpc>
                        <a:spcBef>
                          <a:spcPts val="880"/>
                        </a:spcBef>
                      </a:pPr>
                      <a:r>
                        <a:rPr sz="1400" spc="-5" dirty="0">
                          <a:latin typeface="Arial"/>
                          <a:cs typeface="Arial"/>
                        </a:rPr>
                        <a:t>1.16</a:t>
                      </a:r>
                      <a:endParaRPr sz="1400">
                        <a:latin typeface="Arial"/>
                        <a:cs typeface="Arial"/>
                      </a:endParaRPr>
                    </a:p>
                  </a:txBody>
                  <a:tcPr marL="0" marR="0" marT="9861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19"/>
                        </a:spcBef>
                      </a:pPr>
                      <a:r>
                        <a:rPr sz="1200" dirty="0">
                          <a:latin typeface="Arial"/>
                          <a:cs typeface="Arial"/>
                        </a:rPr>
                        <a:t>--</a:t>
                      </a:r>
                      <a:endParaRPr sz="1200">
                        <a:latin typeface="Arial"/>
                        <a:cs typeface="Arial"/>
                      </a:endParaRPr>
                    </a:p>
                  </a:txBody>
                  <a:tcPr marL="0" marR="0" marT="114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9206">
                <a:tc>
                  <a:txBody>
                    <a:bodyPr/>
                    <a:lstStyle/>
                    <a:p>
                      <a:pPr marL="90805">
                        <a:lnSpc>
                          <a:spcPct val="100000"/>
                        </a:lnSpc>
                        <a:spcBef>
                          <a:spcPts val="330"/>
                        </a:spcBef>
                      </a:pPr>
                      <a:r>
                        <a:rPr sz="1400" spc="-5" dirty="0">
                          <a:latin typeface="Arial"/>
                          <a:cs typeface="Arial"/>
                        </a:rPr>
                        <a:t>CPLX</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990"/>
                        </a:spcBef>
                      </a:pPr>
                      <a:r>
                        <a:rPr sz="1400" spc="-5" dirty="0">
                          <a:latin typeface="Arial"/>
                          <a:cs typeface="Arial"/>
                        </a:rPr>
                        <a:t>0.70</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015"/>
                        </a:spcBef>
                      </a:pPr>
                      <a:r>
                        <a:rPr sz="1400" spc="-5" dirty="0">
                          <a:latin typeface="Arial"/>
                          <a:cs typeface="Arial"/>
                        </a:rPr>
                        <a:t>0.85</a:t>
                      </a:r>
                      <a:endParaRPr sz="1400">
                        <a:latin typeface="Arial"/>
                        <a:cs typeface="Arial"/>
                      </a:endParaRPr>
                    </a:p>
                  </a:txBody>
                  <a:tcPr marL="0" marR="0" marT="1137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894"/>
                        </a:spcBef>
                      </a:pPr>
                      <a:r>
                        <a:rPr sz="1400" spc="-5" dirty="0">
                          <a:latin typeface="Arial"/>
                          <a:cs typeface="Arial"/>
                        </a:rPr>
                        <a:t>1.00</a:t>
                      </a:r>
                      <a:endParaRPr sz="1400">
                        <a:latin typeface="Arial"/>
                        <a:cs typeface="Arial"/>
                      </a:endParaRPr>
                    </a:p>
                  </a:txBody>
                  <a:tcPr marL="0" marR="0" marT="10029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40"/>
                        </a:spcBef>
                      </a:pPr>
                      <a:r>
                        <a:rPr sz="1400" spc="-5" dirty="0">
                          <a:latin typeface="Arial"/>
                          <a:cs typeface="Arial"/>
                        </a:rPr>
                        <a:t>1.15</a:t>
                      </a:r>
                      <a:endParaRPr sz="1400">
                        <a:latin typeface="Arial"/>
                        <a:cs typeface="Arial"/>
                      </a:endParaRPr>
                    </a:p>
                  </a:txBody>
                  <a:tcPr marL="0" marR="0" marT="11654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8135">
                        <a:lnSpc>
                          <a:spcPct val="100000"/>
                        </a:lnSpc>
                        <a:spcBef>
                          <a:spcPts val="894"/>
                        </a:spcBef>
                      </a:pPr>
                      <a:r>
                        <a:rPr sz="1400" spc="-5" dirty="0">
                          <a:latin typeface="Arial"/>
                          <a:cs typeface="Arial"/>
                        </a:rPr>
                        <a:t>1.30</a:t>
                      </a:r>
                      <a:endParaRPr sz="1400">
                        <a:latin typeface="Arial"/>
                        <a:cs typeface="Arial"/>
                      </a:endParaRPr>
                    </a:p>
                  </a:txBody>
                  <a:tcPr marL="0" marR="0" marT="10029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4130" algn="ctr">
                        <a:lnSpc>
                          <a:spcPct val="100000"/>
                        </a:lnSpc>
                        <a:spcBef>
                          <a:spcPts val="894"/>
                        </a:spcBef>
                      </a:pPr>
                      <a:r>
                        <a:rPr sz="1400" spc="-5" dirty="0">
                          <a:latin typeface="Arial"/>
                          <a:cs typeface="Arial"/>
                        </a:rPr>
                        <a:t>1.65</a:t>
                      </a:r>
                      <a:endParaRPr sz="1400">
                        <a:latin typeface="Arial"/>
                        <a:cs typeface="Arial"/>
                      </a:endParaRPr>
                    </a:p>
                  </a:txBody>
                  <a:tcPr marL="0" marR="0" marT="10029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7861">
                <a:tc>
                  <a:txBody>
                    <a:bodyPr/>
                    <a:lstStyle/>
                    <a:p>
                      <a:pPr marL="90805">
                        <a:lnSpc>
                          <a:spcPct val="100000"/>
                        </a:lnSpc>
                        <a:spcBef>
                          <a:spcPts val="320"/>
                        </a:spcBef>
                      </a:pPr>
                      <a:r>
                        <a:rPr sz="1400" b="1" spc="-5" dirty="0">
                          <a:latin typeface="Arial"/>
                          <a:cs typeface="Arial"/>
                        </a:rPr>
                        <a:t>Computer</a:t>
                      </a:r>
                      <a:r>
                        <a:rPr sz="1400" b="1" spc="20" dirty="0">
                          <a:latin typeface="Arial"/>
                          <a:cs typeface="Arial"/>
                        </a:rPr>
                        <a:t> </a:t>
                      </a:r>
                      <a:r>
                        <a:rPr sz="1400" b="1" spc="-5" dirty="0">
                          <a:latin typeface="Arial"/>
                          <a:cs typeface="Arial"/>
                        </a:rPr>
                        <a:t>Attributes</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39718">
                <a:tc>
                  <a:txBody>
                    <a:bodyPr/>
                    <a:lstStyle/>
                    <a:p>
                      <a:pPr marL="90805">
                        <a:lnSpc>
                          <a:spcPct val="100000"/>
                        </a:lnSpc>
                        <a:spcBef>
                          <a:spcPts val="330"/>
                        </a:spcBef>
                      </a:pPr>
                      <a:r>
                        <a:rPr sz="1400" spc="-5" dirty="0">
                          <a:latin typeface="Arial"/>
                          <a:cs typeface="Arial"/>
                        </a:rPr>
                        <a:t>TIME</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000"/>
                        </a:spcBef>
                      </a:pPr>
                      <a:r>
                        <a:rPr sz="1200" dirty="0">
                          <a:latin typeface="Arial"/>
                          <a:cs typeface="Arial"/>
                        </a:rPr>
                        <a:t>--</a:t>
                      </a:r>
                      <a:endParaRPr sz="1200">
                        <a:latin typeface="Arial"/>
                        <a:cs typeface="Arial"/>
                      </a:endParaRPr>
                    </a:p>
                  </a:txBody>
                  <a:tcPr marL="0" marR="0" marT="1120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 algn="ctr">
                        <a:lnSpc>
                          <a:spcPct val="100000"/>
                        </a:lnSpc>
                        <a:spcBef>
                          <a:spcPts val="1095"/>
                        </a:spcBef>
                      </a:pPr>
                      <a:r>
                        <a:rPr sz="1200" dirty="0">
                          <a:latin typeface="Arial"/>
                          <a:cs typeface="Arial"/>
                        </a:rPr>
                        <a:t>--</a:t>
                      </a:r>
                      <a:endParaRPr sz="1200">
                        <a:latin typeface="Arial"/>
                        <a:cs typeface="Arial"/>
                      </a:endParaRPr>
                    </a:p>
                  </a:txBody>
                  <a:tcPr marL="0" marR="0" marT="1227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990"/>
                        </a:spcBef>
                      </a:pPr>
                      <a:r>
                        <a:rPr sz="1400" spc="-5" dirty="0">
                          <a:latin typeface="Arial"/>
                          <a:cs typeface="Arial"/>
                        </a:rPr>
                        <a:t>1.00</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990"/>
                        </a:spcBef>
                      </a:pPr>
                      <a:r>
                        <a:rPr sz="1400" spc="-5" dirty="0">
                          <a:latin typeface="Arial"/>
                          <a:cs typeface="Arial"/>
                        </a:rPr>
                        <a:t>1.11</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990"/>
                        </a:spcBef>
                      </a:pPr>
                      <a:r>
                        <a:rPr sz="1400" spc="-5" dirty="0">
                          <a:latin typeface="Arial"/>
                          <a:cs typeface="Arial"/>
                        </a:rPr>
                        <a:t>1.30</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990"/>
                        </a:spcBef>
                      </a:pPr>
                      <a:r>
                        <a:rPr sz="1400" spc="-5" dirty="0">
                          <a:latin typeface="Arial"/>
                          <a:cs typeface="Arial"/>
                        </a:rPr>
                        <a:t>1.66</a:t>
                      </a:r>
                      <a:endParaRPr sz="1400">
                        <a:latin typeface="Arial"/>
                        <a:cs typeface="Arial"/>
                      </a:endParaRPr>
                    </a:p>
                  </a:txBody>
                  <a:tcPr marL="0" marR="0" marT="1109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77861">
                <a:tc>
                  <a:txBody>
                    <a:bodyPr/>
                    <a:lstStyle/>
                    <a:p>
                      <a:pPr marL="90805">
                        <a:lnSpc>
                          <a:spcPct val="100000"/>
                        </a:lnSpc>
                        <a:spcBef>
                          <a:spcPts val="330"/>
                        </a:spcBef>
                      </a:pPr>
                      <a:r>
                        <a:rPr sz="1400" spc="-10" dirty="0">
                          <a:latin typeface="Arial"/>
                          <a:cs typeface="Arial"/>
                        </a:rPr>
                        <a:t>STOR</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459"/>
                        </a:spcBef>
                      </a:pPr>
                      <a:r>
                        <a:rPr sz="1200" dirty="0">
                          <a:latin typeface="Arial"/>
                          <a:cs typeface="Arial"/>
                        </a:rPr>
                        <a:t>--</a:t>
                      </a:r>
                      <a:endParaRPr sz="1200">
                        <a:latin typeface="Arial"/>
                        <a:cs typeface="Arial"/>
                      </a:endParaRPr>
                    </a:p>
                  </a:txBody>
                  <a:tcPr marL="0" marR="0" marT="5154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565"/>
                        </a:spcBef>
                      </a:pPr>
                      <a:r>
                        <a:rPr sz="1200" dirty="0">
                          <a:latin typeface="Arial"/>
                          <a:cs typeface="Arial"/>
                        </a:rPr>
                        <a:t>--</a:t>
                      </a:r>
                      <a:endParaRPr sz="1200">
                        <a:latin typeface="Arial"/>
                        <a:cs typeface="Arial"/>
                      </a:endParaRPr>
                    </a:p>
                  </a:txBody>
                  <a:tcPr marL="0" marR="0" marT="633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560"/>
                        </a:spcBef>
                      </a:pPr>
                      <a:r>
                        <a:rPr sz="1400" spc="-5" dirty="0">
                          <a:latin typeface="Arial"/>
                          <a:cs typeface="Arial"/>
                        </a:rPr>
                        <a:t>1.00</a:t>
                      </a:r>
                      <a:endParaRPr sz="1400">
                        <a:latin typeface="Arial"/>
                        <a:cs typeface="Arial"/>
                      </a:endParaRPr>
                    </a:p>
                  </a:txBody>
                  <a:tcPr marL="0" marR="0" marT="6275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475"/>
                        </a:spcBef>
                      </a:pPr>
                      <a:r>
                        <a:rPr sz="1400" spc="-5" dirty="0">
                          <a:latin typeface="Arial"/>
                          <a:cs typeface="Arial"/>
                        </a:rPr>
                        <a:t>1.06</a:t>
                      </a:r>
                      <a:endParaRPr sz="1400">
                        <a:latin typeface="Arial"/>
                        <a:cs typeface="Arial"/>
                      </a:endParaRPr>
                    </a:p>
                  </a:txBody>
                  <a:tcPr marL="0" marR="0" marT="5322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475"/>
                        </a:spcBef>
                      </a:pPr>
                      <a:r>
                        <a:rPr sz="1400" spc="-5" dirty="0">
                          <a:latin typeface="Arial"/>
                          <a:cs typeface="Arial"/>
                        </a:rPr>
                        <a:t>1.21</a:t>
                      </a:r>
                      <a:endParaRPr sz="1400">
                        <a:latin typeface="Arial"/>
                        <a:cs typeface="Arial"/>
                      </a:endParaRPr>
                    </a:p>
                  </a:txBody>
                  <a:tcPr marL="0" marR="0" marT="5322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80"/>
                        </a:spcBef>
                      </a:pPr>
                      <a:r>
                        <a:rPr sz="1400" spc="-5" dirty="0">
                          <a:latin typeface="Arial"/>
                          <a:cs typeface="Arial"/>
                        </a:rPr>
                        <a:t>1.56</a:t>
                      </a:r>
                      <a:endParaRPr sz="1400">
                        <a:latin typeface="Arial"/>
                        <a:cs typeface="Arial"/>
                      </a:endParaRPr>
                    </a:p>
                  </a:txBody>
                  <a:tcPr marL="0" marR="0" marT="4258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0551">
                <a:tc>
                  <a:txBody>
                    <a:bodyPr/>
                    <a:lstStyle/>
                    <a:p>
                      <a:pPr marL="90805">
                        <a:lnSpc>
                          <a:spcPct val="100000"/>
                        </a:lnSpc>
                        <a:spcBef>
                          <a:spcPts val="330"/>
                        </a:spcBef>
                      </a:pPr>
                      <a:r>
                        <a:rPr sz="1400" spc="-5" dirty="0">
                          <a:latin typeface="Arial"/>
                          <a:cs typeface="Arial"/>
                        </a:rPr>
                        <a:t>VIRT</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480"/>
                        </a:spcBef>
                      </a:pPr>
                      <a:r>
                        <a:rPr sz="1200" dirty="0">
                          <a:latin typeface="Arial"/>
                          <a:cs typeface="Arial"/>
                        </a:rPr>
                        <a:t>--</a:t>
                      </a:r>
                      <a:endParaRPr sz="1200">
                        <a:latin typeface="Arial"/>
                        <a:cs typeface="Arial"/>
                      </a:endParaRPr>
                    </a:p>
                  </a:txBody>
                  <a:tcPr marL="0" marR="0" marT="537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439"/>
                        </a:spcBef>
                      </a:pPr>
                      <a:r>
                        <a:rPr sz="1400" spc="-5" dirty="0">
                          <a:latin typeface="Arial"/>
                          <a:cs typeface="Arial"/>
                        </a:rPr>
                        <a:t>0.87</a:t>
                      </a:r>
                      <a:endParaRPr sz="1400">
                        <a:latin typeface="Arial"/>
                        <a:cs typeface="Arial"/>
                      </a:endParaRPr>
                    </a:p>
                  </a:txBody>
                  <a:tcPr marL="0" marR="0" marT="49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459"/>
                        </a:spcBef>
                      </a:pPr>
                      <a:r>
                        <a:rPr sz="1400" spc="-5" dirty="0">
                          <a:latin typeface="Arial"/>
                          <a:cs typeface="Arial"/>
                        </a:rPr>
                        <a:t>1.00</a:t>
                      </a:r>
                      <a:endParaRPr sz="1400">
                        <a:latin typeface="Arial"/>
                        <a:cs typeface="Arial"/>
                      </a:endParaRPr>
                    </a:p>
                  </a:txBody>
                  <a:tcPr marL="0" marR="0" marT="5154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459"/>
                        </a:spcBef>
                      </a:pPr>
                      <a:r>
                        <a:rPr sz="1400" spc="-5" dirty="0">
                          <a:latin typeface="Arial"/>
                          <a:cs typeface="Arial"/>
                        </a:rPr>
                        <a:t>1.15</a:t>
                      </a:r>
                      <a:endParaRPr sz="1400">
                        <a:latin typeface="Arial"/>
                        <a:cs typeface="Arial"/>
                      </a:endParaRPr>
                    </a:p>
                  </a:txBody>
                  <a:tcPr marL="0" marR="0" marT="5154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340"/>
                        </a:spcBef>
                      </a:pPr>
                      <a:r>
                        <a:rPr sz="1400" spc="-5" dirty="0">
                          <a:latin typeface="Arial"/>
                          <a:cs typeface="Arial"/>
                        </a:rPr>
                        <a:t>1.30</a:t>
                      </a:r>
                      <a:endParaRPr sz="1400">
                        <a:latin typeface="Arial"/>
                        <a:cs typeface="Arial"/>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5"/>
                        </a:spcBef>
                      </a:pPr>
                      <a:r>
                        <a:rPr sz="1200" dirty="0">
                          <a:latin typeface="Arial"/>
                          <a:cs typeface="Arial"/>
                        </a:rPr>
                        <a:t>--</a:t>
                      </a:r>
                      <a:endParaRPr sz="1200">
                        <a:latin typeface="Arial"/>
                        <a:cs typeface="Arial"/>
                      </a:endParaRPr>
                    </a:p>
                  </a:txBody>
                  <a:tcPr marL="0" marR="0" marT="3641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77861">
                <a:tc>
                  <a:txBody>
                    <a:bodyPr/>
                    <a:lstStyle/>
                    <a:p>
                      <a:pPr marL="90805">
                        <a:lnSpc>
                          <a:spcPct val="100000"/>
                        </a:lnSpc>
                        <a:spcBef>
                          <a:spcPts val="320"/>
                        </a:spcBef>
                      </a:pPr>
                      <a:r>
                        <a:rPr sz="1400" spc="-10" dirty="0">
                          <a:latin typeface="Arial"/>
                          <a:cs typeface="Arial"/>
                        </a:rPr>
                        <a:t>TURN</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200" dirty="0">
                          <a:latin typeface="Arial"/>
                          <a:cs typeface="Arial"/>
                        </a:rPr>
                        <a:t>--</a:t>
                      </a:r>
                      <a:endParaRPr sz="1200">
                        <a:latin typeface="Arial"/>
                        <a:cs typeface="Arial"/>
                      </a:endParaRPr>
                    </a:p>
                  </a:txBody>
                  <a:tcPr marL="0" marR="0" marT="52668"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ct val="100000"/>
                        </a:lnSpc>
                        <a:spcBef>
                          <a:spcPts val="400"/>
                        </a:spcBef>
                      </a:pPr>
                      <a:r>
                        <a:rPr sz="1400" spc="-5" dirty="0">
                          <a:latin typeface="Arial"/>
                          <a:cs typeface="Arial"/>
                        </a:rPr>
                        <a:t>0.87</a:t>
                      </a:r>
                      <a:endParaRPr sz="1400">
                        <a:latin typeface="Arial"/>
                        <a:cs typeface="Arial"/>
                      </a:endParaRPr>
                    </a:p>
                  </a:txBody>
                  <a:tcPr marL="0" marR="0" marT="44824"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20955" algn="ctr">
                        <a:lnSpc>
                          <a:spcPct val="100000"/>
                        </a:lnSpc>
                        <a:spcBef>
                          <a:spcPts val="280"/>
                        </a:spcBef>
                      </a:pPr>
                      <a:r>
                        <a:rPr sz="1400" spc="-5" dirty="0">
                          <a:latin typeface="Arial"/>
                          <a:cs typeface="Arial"/>
                        </a:rPr>
                        <a:t>1.00</a:t>
                      </a:r>
                      <a:endParaRPr sz="1400">
                        <a:latin typeface="Arial"/>
                        <a:cs typeface="Arial"/>
                      </a:endParaRPr>
                    </a:p>
                  </a:txBody>
                  <a:tcPr marL="0" marR="0" marT="313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36550">
                        <a:lnSpc>
                          <a:spcPct val="100000"/>
                        </a:lnSpc>
                        <a:spcBef>
                          <a:spcPts val="400"/>
                        </a:spcBef>
                      </a:pPr>
                      <a:r>
                        <a:rPr sz="1400" spc="-5" dirty="0">
                          <a:latin typeface="Arial"/>
                          <a:cs typeface="Arial"/>
                        </a:rPr>
                        <a:t>1.07</a:t>
                      </a:r>
                      <a:endParaRPr sz="1400">
                        <a:latin typeface="Arial"/>
                        <a:cs typeface="Arial"/>
                      </a:endParaRPr>
                    </a:p>
                  </a:txBody>
                  <a:tcPr marL="0" marR="0" marT="44824"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37820">
                        <a:lnSpc>
                          <a:spcPct val="100000"/>
                        </a:lnSpc>
                        <a:spcBef>
                          <a:spcPts val="390"/>
                        </a:spcBef>
                      </a:pPr>
                      <a:r>
                        <a:rPr sz="1400" spc="-5" dirty="0">
                          <a:latin typeface="Arial"/>
                          <a:cs typeface="Arial"/>
                        </a:rPr>
                        <a:t>1.15</a:t>
                      </a:r>
                      <a:endParaRPr sz="1400">
                        <a:latin typeface="Arial"/>
                        <a:cs typeface="Arial"/>
                      </a:endParaRPr>
                    </a:p>
                  </a:txBody>
                  <a:tcPr marL="0" marR="0" marT="43703"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200" dirty="0">
                          <a:latin typeface="Arial"/>
                          <a:cs typeface="Arial"/>
                        </a:rPr>
                        <a:t>--</a:t>
                      </a:r>
                      <a:endParaRPr sz="12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sp>
        <p:nvSpPr>
          <p:cNvPr id="5" name="object 5"/>
          <p:cNvSpPr txBox="1"/>
          <p:nvPr/>
        </p:nvSpPr>
        <p:spPr>
          <a:xfrm>
            <a:off x="2333058" y="1240715"/>
            <a:ext cx="3813362" cy="337238"/>
          </a:xfrm>
          <a:prstGeom prst="rect">
            <a:avLst/>
          </a:prstGeom>
        </p:spPr>
        <p:txBody>
          <a:bodyPr vert="horz" wrap="square" lIns="0" tIns="11206" rIns="0" bIns="0" rtlCol="0">
            <a:spAutoFit/>
          </a:bodyPr>
          <a:lstStyle/>
          <a:p>
            <a:pPr marL="11206">
              <a:spcBef>
                <a:spcPts val="88"/>
              </a:spcBef>
            </a:pPr>
            <a:r>
              <a:rPr sz="2118" spc="-4" dirty="0">
                <a:latin typeface="Times New Roman"/>
                <a:cs typeface="Times New Roman"/>
              </a:rPr>
              <a:t>Multipliers </a:t>
            </a:r>
            <a:r>
              <a:rPr sz="2118" dirty="0">
                <a:latin typeface="Times New Roman"/>
                <a:cs typeface="Times New Roman"/>
              </a:rPr>
              <a:t>of </a:t>
            </a:r>
            <a:r>
              <a:rPr sz="2118" spc="-4" dirty="0">
                <a:latin typeface="Times New Roman"/>
                <a:cs typeface="Times New Roman"/>
              </a:rPr>
              <a:t>different </a:t>
            </a:r>
            <a:r>
              <a:rPr sz="2118" dirty="0">
                <a:latin typeface="Times New Roman"/>
                <a:cs typeface="Times New Roman"/>
              </a:rPr>
              <a:t>cost</a:t>
            </a:r>
            <a:r>
              <a:rPr sz="2118" spc="-62" dirty="0">
                <a:latin typeface="Times New Roman"/>
                <a:cs typeface="Times New Roman"/>
              </a:rPr>
              <a:t> </a:t>
            </a:r>
            <a:r>
              <a:rPr sz="2118" spc="-4" dirty="0">
                <a:latin typeface="Times New Roman"/>
                <a:cs typeface="Times New Roman"/>
              </a:rPr>
              <a:t>drivers</a:t>
            </a:r>
            <a:endParaRPr sz="2118">
              <a:latin typeface="Times New Roman"/>
              <a:cs typeface="Times New Roman"/>
            </a:endParaRPr>
          </a:p>
        </p:txBody>
      </p:sp>
    </p:spTree>
    <p:extLst>
      <p:ext uri="{BB962C8B-B14F-4D97-AF65-F5344CB8AC3E}">
        <p14:creationId xmlns:p14="http://schemas.microsoft.com/office/powerpoint/2010/main" val="2146211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30817" y="107575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3" name="object 3"/>
          <p:cNvSpPr txBox="1">
            <a:spLocks noGrp="1"/>
          </p:cNvSpPr>
          <p:nvPr>
            <p:ph type="title"/>
          </p:nvPr>
        </p:nvSpPr>
        <p:spPr>
          <a:xfrm>
            <a:off x="3983012" y="11379"/>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graphicFrame>
        <p:nvGraphicFramePr>
          <p:cNvPr id="4" name="object 4"/>
          <p:cNvGraphicFramePr>
            <a:graphicFrameLocks noGrp="1"/>
          </p:cNvGraphicFramePr>
          <p:nvPr/>
        </p:nvGraphicFramePr>
        <p:xfrm>
          <a:off x="2170294" y="1197623"/>
          <a:ext cx="7809939" cy="5025686"/>
        </p:xfrm>
        <a:graphic>
          <a:graphicData uri="http://schemas.openxmlformats.org/drawingml/2006/table">
            <a:tbl>
              <a:tblPr firstRow="1" bandRow="1">
                <a:tableStyleId>{2D5ABB26-0587-4C30-8999-92F81FD0307C}</a:tableStyleId>
              </a:tblPr>
              <a:tblGrid>
                <a:gridCol w="2164976">
                  <a:extLst>
                    <a:ext uri="{9D8B030D-6E8A-4147-A177-3AD203B41FA5}">
                      <a16:colId xmlns:a16="http://schemas.microsoft.com/office/drawing/2014/main" val="20000"/>
                    </a:ext>
                  </a:extLst>
                </a:gridCol>
                <a:gridCol w="941294">
                  <a:extLst>
                    <a:ext uri="{9D8B030D-6E8A-4147-A177-3AD203B41FA5}">
                      <a16:colId xmlns:a16="http://schemas.microsoft.com/office/drawing/2014/main" val="20001"/>
                    </a:ext>
                  </a:extLst>
                </a:gridCol>
                <a:gridCol w="941294">
                  <a:extLst>
                    <a:ext uri="{9D8B030D-6E8A-4147-A177-3AD203B41FA5}">
                      <a16:colId xmlns:a16="http://schemas.microsoft.com/office/drawing/2014/main" val="20002"/>
                    </a:ext>
                  </a:extLst>
                </a:gridCol>
                <a:gridCol w="941294">
                  <a:extLst>
                    <a:ext uri="{9D8B030D-6E8A-4147-A177-3AD203B41FA5}">
                      <a16:colId xmlns:a16="http://schemas.microsoft.com/office/drawing/2014/main" val="20003"/>
                    </a:ext>
                  </a:extLst>
                </a:gridCol>
                <a:gridCol w="941294">
                  <a:extLst>
                    <a:ext uri="{9D8B030D-6E8A-4147-A177-3AD203B41FA5}">
                      <a16:colId xmlns:a16="http://schemas.microsoft.com/office/drawing/2014/main" val="20004"/>
                    </a:ext>
                  </a:extLst>
                </a:gridCol>
                <a:gridCol w="941294">
                  <a:extLst>
                    <a:ext uri="{9D8B030D-6E8A-4147-A177-3AD203B41FA5}">
                      <a16:colId xmlns:a16="http://schemas.microsoft.com/office/drawing/2014/main" val="20005"/>
                    </a:ext>
                  </a:extLst>
                </a:gridCol>
                <a:gridCol w="938493">
                  <a:extLst>
                    <a:ext uri="{9D8B030D-6E8A-4147-A177-3AD203B41FA5}">
                      <a16:colId xmlns:a16="http://schemas.microsoft.com/office/drawing/2014/main" val="20006"/>
                    </a:ext>
                  </a:extLst>
                </a:gridCol>
              </a:tblGrid>
              <a:tr h="344250">
                <a:tc rowSpan="2">
                  <a:txBody>
                    <a:bodyPr/>
                    <a:lstStyle/>
                    <a:p>
                      <a:pPr marL="622935">
                        <a:lnSpc>
                          <a:spcPct val="100000"/>
                        </a:lnSpc>
                        <a:spcBef>
                          <a:spcPts val="330"/>
                        </a:spcBef>
                      </a:pPr>
                      <a:r>
                        <a:rPr sz="1400" b="1" spc="-5" dirty="0">
                          <a:latin typeface="Arial"/>
                          <a:cs typeface="Arial"/>
                        </a:rPr>
                        <a:t>Cost</a:t>
                      </a:r>
                      <a:r>
                        <a:rPr sz="1400" b="1" spc="-15" dirty="0">
                          <a:latin typeface="Arial"/>
                          <a:cs typeface="Arial"/>
                        </a:rPr>
                        <a:t> </a:t>
                      </a:r>
                      <a:r>
                        <a:rPr sz="1400" b="1" spc="-5" dirty="0">
                          <a:latin typeface="Arial"/>
                          <a:cs typeface="Arial"/>
                        </a:rPr>
                        <a:t>Drivers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gridSpan="6">
                  <a:txBody>
                    <a:bodyPr/>
                    <a:lstStyle/>
                    <a:p>
                      <a:pPr algn="ctr">
                        <a:lnSpc>
                          <a:spcPct val="100000"/>
                        </a:lnSpc>
                        <a:spcBef>
                          <a:spcPts val="330"/>
                        </a:spcBef>
                      </a:pPr>
                      <a:r>
                        <a:rPr sz="1400" b="1" spc="-10" dirty="0">
                          <a:latin typeface="Arial"/>
                          <a:cs typeface="Arial"/>
                        </a:rPr>
                        <a:t>RATINGS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51329">
                <a:tc vMerge="1">
                  <a:txBody>
                    <a:bodyPr/>
                    <a:lstStyle/>
                    <a:p>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R="635" algn="ctr">
                        <a:lnSpc>
                          <a:spcPct val="100000"/>
                        </a:lnSpc>
                        <a:spcBef>
                          <a:spcPts val="330"/>
                        </a:spcBef>
                      </a:pPr>
                      <a:r>
                        <a:rPr sz="1400" b="1" dirty="0">
                          <a:latin typeface="Arial"/>
                          <a:cs typeface="Arial"/>
                        </a:rPr>
                        <a:t>Very</a:t>
                      </a:r>
                      <a:r>
                        <a:rPr sz="1400" b="1" spc="-45" dirty="0">
                          <a:latin typeface="Arial"/>
                          <a:cs typeface="Arial"/>
                        </a:rPr>
                        <a:t> </a:t>
                      </a:r>
                      <a:r>
                        <a:rPr sz="1400" b="1" spc="-10" dirty="0">
                          <a:latin typeface="Arial"/>
                          <a:cs typeface="Arial"/>
                        </a:rPr>
                        <a:t>low</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28930">
                        <a:lnSpc>
                          <a:spcPct val="100000"/>
                        </a:lnSpc>
                        <a:spcBef>
                          <a:spcPts val="330"/>
                        </a:spcBef>
                      </a:pPr>
                      <a:r>
                        <a:rPr sz="1400" b="1" spc="-15" dirty="0">
                          <a:latin typeface="Arial"/>
                          <a:cs typeface="Arial"/>
                        </a:rPr>
                        <a:t>Low</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30"/>
                        </a:spcBef>
                      </a:pPr>
                      <a:r>
                        <a:rPr sz="1400" b="1" spc="-5" dirty="0">
                          <a:latin typeface="Arial"/>
                          <a:cs typeface="Arial"/>
                        </a:rPr>
                        <a:t>Nominal</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07340">
                        <a:lnSpc>
                          <a:spcPct val="100000"/>
                        </a:lnSpc>
                        <a:spcBef>
                          <a:spcPts val="330"/>
                        </a:spcBef>
                      </a:pPr>
                      <a:r>
                        <a:rPr sz="1400" b="1" spc="-5" dirty="0">
                          <a:latin typeface="Arial"/>
                          <a:cs typeface="Arial"/>
                        </a:rPr>
                        <a:t>High</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18135" marR="304800" indent="-6350">
                        <a:lnSpc>
                          <a:spcPct val="100000"/>
                        </a:lnSpc>
                        <a:spcBef>
                          <a:spcPts val="330"/>
                        </a:spcBef>
                      </a:pPr>
                      <a:r>
                        <a:rPr sz="1400" b="1" dirty="0">
                          <a:latin typeface="Arial"/>
                          <a:cs typeface="Arial"/>
                        </a:rPr>
                        <a:t>Ve</a:t>
                      </a:r>
                      <a:r>
                        <a:rPr sz="1400" b="1" spc="15" dirty="0">
                          <a:latin typeface="Arial"/>
                          <a:cs typeface="Arial"/>
                        </a:rPr>
                        <a:t>r</a:t>
                      </a:r>
                      <a:r>
                        <a:rPr sz="1400" b="1" dirty="0">
                          <a:latin typeface="Arial"/>
                          <a:cs typeface="Arial"/>
                        </a:rPr>
                        <a:t>y  </a:t>
                      </a:r>
                      <a:r>
                        <a:rPr sz="1400" b="1" spc="-5" dirty="0">
                          <a:latin typeface="Arial"/>
                          <a:cs typeface="Arial"/>
                        </a:rPr>
                        <a:t>h</a:t>
                      </a:r>
                      <a:r>
                        <a:rPr sz="1400" b="1" dirty="0">
                          <a:latin typeface="Arial"/>
                          <a:cs typeface="Arial"/>
                        </a:rPr>
                        <a:t>i</a:t>
                      </a:r>
                      <a:r>
                        <a:rPr sz="1400" b="1" spc="-5" dirty="0">
                          <a:latin typeface="Arial"/>
                          <a:cs typeface="Arial"/>
                        </a:rPr>
                        <a:t>g</a:t>
                      </a:r>
                      <a:r>
                        <a:rPr sz="1400" b="1" dirty="0">
                          <a:latin typeface="Arial"/>
                          <a:cs typeface="Arial"/>
                        </a:rPr>
                        <a:t>h</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32"/>
                    </a:solidFill>
                  </a:tcPr>
                </a:tc>
                <a:tc>
                  <a:txBody>
                    <a:bodyPr/>
                    <a:lstStyle/>
                    <a:p>
                      <a:pPr marL="316865" marR="271145" indent="-40005">
                        <a:lnSpc>
                          <a:spcPct val="100000"/>
                        </a:lnSpc>
                        <a:spcBef>
                          <a:spcPts val="330"/>
                        </a:spcBef>
                      </a:pPr>
                      <a:r>
                        <a:rPr sz="1400" b="1" dirty="0">
                          <a:latin typeface="Arial"/>
                          <a:cs typeface="Arial"/>
                        </a:rPr>
                        <a:t>Ex</a:t>
                      </a:r>
                      <a:r>
                        <a:rPr sz="1400" b="1" spc="-5" dirty="0">
                          <a:latin typeface="Arial"/>
                          <a:cs typeface="Arial"/>
                        </a:rPr>
                        <a:t>t</a:t>
                      </a:r>
                      <a:r>
                        <a:rPr sz="1400" b="1" dirty="0">
                          <a:latin typeface="Arial"/>
                          <a:cs typeface="Arial"/>
                        </a:rPr>
                        <a:t>ra  </a:t>
                      </a:r>
                      <a:r>
                        <a:rPr sz="1400" b="1" spc="-5" dirty="0">
                          <a:latin typeface="Arial"/>
                          <a:cs typeface="Arial"/>
                        </a:rPr>
                        <a:t>high</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FF32"/>
                    </a:solidFill>
                  </a:tcPr>
                </a:tc>
                <a:extLst>
                  <a:ext uri="{0D108BD9-81ED-4DB2-BD59-A6C34878D82A}">
                    <a16:rowId xmlns:a16="http://schemas.microsoft.com/office/drawing/2014/main" val="10001"/>
                  </a:ext>
                </a:extLst>
              </a:tr>
              <a:tr h="377861">
                <a:tc>
                  <a:txBody>
                    <a:bodyPr/>
                    <a:lstStyle/>
                    <a:p>
                      <a:pPr marL="90805">
                        <a:lnSpc>
                          <a:spcPct val="100000"/>
                        </a:lnSpc>
                        <a:spcBef>
                          <a:spcPts val="320"/>
                        </a:spcBef>
                      </a:pPr>
                      <a:r>
                        <a:rPr sz="1400" b="1" spc="-5" dirty="0">
                          <a:latin typeface="Arial"/>
                          <a:cs typeface="Arial"/>
                        </a:rPr>
                        <a:t>Personnel</a:t>
                      </a:r>
                      <a:r>
                        <a:rPr sz="1400" b="1" spc="5" dirty="0">
                          <a:latin typeface="Arial"/>
                          <a:cs typeface="Arial"/>
                        </a:rPr>
                        <a:t> </a:t>
                      </a:r>
                      <a:r>
                        <a:rPr sz="1400" b="1" spc="-5" dirty="0">
                          <a:latin typeface="Arial"/>
                          <a:cs typeface="Arial"/>
                        </a:rPr>
                        <a:t>Attributes</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7445">
                <a:tc>
                  <a:txBody>
                    <a:bodyPr/>
                    <a:lstStyle/>
                    <a:p>
                      <a:pPr marL="90805">
                        <a:lnSpc>
                          <a:spcPct val="100000"/>
                        </a:lnSpc>
                        <a:spcBef>
                          <a:spcPts val="330"/>
                        </a:spcBef>
                      </a:pPr>
                      <a:r>
                        <a:rPr sz="1400" spc="-10" dirty="0">
                          <a:latin typeface="Arial"/>
                          <a:cs typeface="Arial"/>
                        </a:rPr>
                        <a:t>ACAP</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205"/>
                        </a:spcBef>
                      </a:pPr>
                      <a:r>
                        <a:rPr sz="1400" spc="-5" dirty="0">
                          <a:latin typeface="Arial"/>
                          <a:cs typeface="Arial"/>
                        </a:rPr>
                        <a:t>1.46</a:t>
                      </a:r>
                      <a:endParaRPr sz="1400">
                        <a:latin typeface="Arial"/>
                        <a:cs typeface="Arial"/>
                      </a:endParaRPr>
                    </a:p>
                  </a:txBody>
                  <a:tcPr marL="0" marR="0" marT="13503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205"/>
                        </a:spcBef>
                      </a:pPr>
                      <a:r>
                        <a:rPr sz="1400" spc="-5" dirty="0">
                          <a:latin typeface="Arial"/>
                          <a:cs typeface="Arial"/>
                        </a:rPr>
                        <a:t>1.19</a:t>
                      </a:r>
                      <a:endParaRPr sz="1400">
                        <a:latin typeface="Arial"/>
                        <a:cs typeface="Arial"/>
                      </a:endParaRPr>
                    </a:p>
                  </a:txBody>
                  <a:tcPr marL="0" marR="0" marT="13503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85"/>
                        </a:spcBef>
                      </a:pPr>
                      <a:r>
                        <a:rPr sz="1400" spc="-5" dirty="0">
                          <a:latin typeface="Arial"/>
                          <a:cs typeface="Arial"/>
                        </a:rPr>
                        <a:t>1.00</a:t>
                      </a:r>
                      <a:endParaRPr sz="1400">
                        <a:latin typeface="Arial"/>
                        <a:cs typeface="Arial"/>
                      </a:endParaRPr>
                    </a:p>
                  </a:txBody>
                  <a:tcPr marL="0" marR="0" marT="1215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85"/>
                        </a:spcBef>
                      </a:pPr>
                      <a:r>
                        <a:rPr sz="1400" spc="-5" dirty="0">
                          <a:latin typeface="Arial"/>
                          <a:cs typeface="Arial"/>
                        </a:rPr>
                        <a:t>0.86</a:t>
                      </a:r>
                      <a:endParaRPr sz="1400">
                        <a:latin typeface="Arial"/>
                        <a:cs typeface="Arial"/>
                      </a:endParaRPr>
                    </a:p>
                  </a:txBody>
                  <a:tcPr marL="0" marR="0" marT="1215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965"/>
                        </a:spcBef>
                      </a:pPr>
                      <a:r>
                        <a:rPr sz="1400" spc="-5" dirty="0">
                          <a:latin typeface="Arial"/>
                          <a:cs typeface="Arial"/>
                        </a:rPr>
                        <a:t>0.71</a:t>
                      </a:r>
                      <a:endParaRPr sz="1400">
                        <a:latin typeface="Arial"/>
                        <a:cs typeface="Arial"/>
                      </a:endParaRPr>
                    </a:p>
                  </a:txBody>
                  <a:tcPr marL="0" marR="0" marT="10813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6565">
                        <a:lnSpc>
                          <a:spcPct val="100000"/>
                        </a:lnSpc>
                        <a:spcBef>
                          <a:spcPts val="1190"/>
                        </a:spcBef>
                      </a:pPr>
                      <a:r>
                        <a:rPr sz="1200" dirty="0">
                          <a:latin typeface="Arial"/>
                          <a:cs typeface="Arial"/>
                        </a:rPr>
                        <a:t>--</a:t>
                      </a:r>
                      <a:endParaRPr sz="1200">
                        <a:latin typeface="Arial"/>
                        <a:cs typeface="Arial"/>
                      </a:endParaRPr>
                    </a:p>
                  </a:txBody>
                  <a:tcPr marL="0" marR="0" marT="13335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9206">
                <a:tc>
                  <a:txBody>
                    <a:bodyPr/>
                    <a:lstStyle/>
                    <a:p>
                      <a:pPr marL="90805">
                        <a:lnSpc>
                          <a:spcPct val="100000"/>
                        </a:lnSpc>
                        <a:spcBef>
                          <a:spcPts val="330"/>
                        </a:spcBef>
                      </a:pPr>
                      <a:r>
                        <a:rPr sz="1400" spc="-10" dirty="0">
                          <a:latin typeface="Arial"/>
                          <a:cs typeface="Arial"/>
                        </a:rPr>
                        <a:t>AEXP</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60"/>
                        </a:spcBef>
                      </a:pPr>
                      <a:r>
                        <a:rPr sz="1400" spc="-5" dirty="0">
                          <a:latin typeface="Arial"/>
                          <a:cs typeface="Arial"/>
                        </a:rPr>
                        <a:t>1.29</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895"/>
                        </a:lnSpc>
                        <a:spcBef>
                          <a:spcPts val="1385"/>
                        </a:spcBef>
                      </a:pPr>
                      <a:r>
                        <a:rPr sz="1400" spc="-5" dirty="0">
                          <a:latin typeface="Arial"/>
                          <a:cs typeface="Arial"/>
                        </a:rPr>
                        <a:t>1.13</a:t>
                      </a:r>
                      <a:endParaRPr sz="1400">
                        <a:latin typeface="Arial"/>
                        <a:cs typeface="Arial"/>
                      </a:endParaRPr>
                    </a:p>
                  </a:txBody>
                  <a:tcPr marL="0" marR="0" marT="15520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60"/>
                        </a:spcBef>
                      </a:pPr>
                      <a:r>
                        <a:rPr sz="1400" spc="-5" dirty="0">
                          <a:latin typeface="Arial"/>
                          <a:cs typeface="Arial"/>
                        </a:rPr>
                        <a:t>1.00</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60"/>
                        </a:spcBef>
                      </a:pPr>
                      <a:r>
                        <a:rPr sz="1400" spc="-5" dirty="0">
                          <a:latin typeface="Arial"/>
                          <a:cs typeface="Arial"/>
                        </a:rPr>
                        <a:t>0.91</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1160"/>
                        </a:spcBef>
                      </a:pPr>
                      <a:r>
                        <a:rPr sz="1400" spc="-5" dirty="0">
                          <a:latin typeface="Arial"/>
                          <a:cs typeface="Arial"/>
                        </a:rPr>
                        <a:t>0.82</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6565">
                        <a:lnSpc>
                          <a:spcPct val="100000"/>
                        </a:lnSpc>
                        <a:spcBef>
                          <a:spcPts val="900"/>
                        </a:spcBef>
                      </a:pPr>
                      <a:r>
                        <a:rPr sz="1200" dirty="0">
                          <a:latin typeface="Arial"/>
                          <a:cs typeface="Arial"/>
                        </a:rPr>
                        <a:t>--</a:t>
                      </a:r>
                      <a:endParaRPr sz="1200">
                        <a:latin typeface="Arial"/>
                        <a:cs typeface="Arial"/>
                      </a:endParaRPr>
                    </a:p>
                  </a:txBody>
                  <a:tcPr marL="0" marR="0" marT="10085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9206">
                <a:tc>
                  <a:txBody>
                    <a:bodyPr/>
                    <a:lstStyle/>
                    <a:p>
                      <a:pPr marL="90805">
                        <a:lnSpc>
                          <a:spcPct val="100000"/>
                        </a:lnSpc>
                        <a:spcBef>
                          <a:spcPts val="330"/>
                        </a:spcBef>
                      </a:pPr>
                      <a:r>
                        <a:rPr sz="1400" spc="-10" dirty="0">
                          <a:latin typeface="Arial"/>
                          <a:cs typeface="Arial"/>
                        </a:rPr>
                        <a:t>PCAP</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60"/>
                        </a:spcBef>
                      </a:pPr>
                      <a:r>
                        <a:rPr sz="1400" spc="-5" dirty="0">
                          <a:latin typeface="Arial"/>
                          <a:cs typeface="Arial"/>
                        </a:rPr>
                        <a:t>1.42</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280"/>
                        </a:spcBef>
                      </a:pPr>
                      <a:r>
                        <a:rPr sz="1400" spc="-5" dirty="0">
                          <a:latin typeface="Arial"/>
                          <a:cs typeface="Arial"/>
                        </a:rPr>
                        <a:t>1.17</a:t>
                      </a:r>
                      <a:endParaRPr sz="1400">
                        <a:latin typeface="Arial"/>
                        <a:cs typeface="Arial"/>
                      </a:endParaRPr>
                    </a:p>
                  </a:txBody>
                  <a:tcPr marL="0" marR="0" marT="143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60"/>
                        </a:spcBef>
                      </a:pPr>
                      <a:r>
                        <a:rPr sz="1400" spc="-5" dirty="0">
                          <a:latin typeface="Arial"/>
                          <a:cs typeface="Arial"/>
                        </a:rPr>
                        <a:t>1.00</a:t>
                      </a:r>
                      <a:endParaRPr sz="1400">
                        <a:latin typeface="Arial"/>
                        <a:cs typeface="Arial"/>
                      </a:endParaRPr>
                    </a:p>
                  </a:txBody>
                  <a:tcPr marL="0" marR="0" marT="1299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50"/>
                        </a:spcBef>
                      </a:pPr>
                      <a:r>
                        <a:rPr sz="1400" spc="-5" dirty="0">
                          <a:latin typeface="Arial"/>
                          <a:cs typeface="Arial"/>
                        </a:rPr>
                        <a:t>0.86</a:t>
                      </a:r>
                      <a:endParaRPr sz="1400">
                        <a:latin typeface="Arial"/>
                        <a:cs typeface="Arial"/>
                      </a:endParaRPr>
                    </a:p>
                  </a:txBody>
                  <a:tcPr marL="0" marR="0" marT="1176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1025"/>
                        </a:spcBef>
                      </a:pPr>
                      <a:r>
                        <a:rPr sz="1400" spc="-5" dirty="0">
                          <a:latin typeface="Arial"/>
                          <a:cs typeface="Arial"/>
                        </a:rPr>
                        <a:t>0.70</a:t>
                      </a:r>
                      <a:endParaRPr sz="1400">
                        <a:latin typeface="Arial"/>
                        <a:cs typeface="Arial"/>
                      </a:endParaRPr>
                    </a:p>
                  </a:txBody>
                  <a:tcPr marL="0" marR="0" marT="114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1060"/>
                        </a:spcBef>
                      </a:pPr>
                      <a:r>
                        <a:rPr sz="1200" dirty="0">
                          <a:latin typeface="Arial"/>
                          <a:cs typeface="Arial"/>
                        </a:rPr>
                        <a:t>--</a:t>
                      </a:r>
                      <a:endParaRPr sz="1200">
                        <a:latin typeface="Arial"/>
                        <a:cs typeface="Arial"/>
                      </a:endParaRPr>
                    </a:p>
                  </a:txBody>
                  <a:tcPr marL="0" marR="0" marT="11878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7861">
                <a:tc>
                  <a:txBody>
                    <a:bodyPr/>
                    <a:lstStyle/>
                    <a:p>
                      <a:pPr marL="90805">
                        <a:lnSpc>
                          <a:spcPct val="100000"/>
                        </a:lnSpc>
                        <a:spcBef>
                          <a:spcPts val="320"/>
                        </a:spcBef>
                      </a:pPr>
                      <a:r>
                        <a:rPr sz="1400" spc="-10" dirty="0">
                          <a:latin typeface="Arial"/>
                          <a:cs typeface="Arial"/>
                        </a:rPr>
                        <a:t>VEXP</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95"/>
                        </a:spcBef>
                      </a:pPr>
                      <a:r>
                        <a:rPr sz="1400" spc="-5" dirty="0">
                          <a:latin typeface="Arial"/>
                          <a:cs typeface="Arial"/>
                        </a:rPr>
                        <a:t>1.21</a:t>
                      </a:r>
                      <a:endParaRPr sz="1400">
                        <a:latin typeface="Arial"/>
                        <a:cs typeface="Arial"/>
                      </a:endParaRPr>
                    </a:p>
                  </a:txBody>
                  <a:tcPr marL="0" marR="0" marT="133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325"/>
                        </a:spcBef>
                      </a:pPr>
                      <a:r>
                        <a:rPr sz="1400" spc="-5" dirty="0">
                          <a:latin typeface="Arial"/>
                          <a:cs typeface="Arial"/>
                        </a:rPr>
                        <a:t>1.10</a:t>
                      </a:r>
                      <a:endParaRPr sz="1400">
                        <a:latin typeface="Arial"/>
                        <a:cs typeface="Arial"/>
                      </a:endParaRPr>
                    </a:p>
                  </a:txBody>
                  <a:tcPr marL="0" marR="0" marT="14847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400" spc="-5" dirty="0">
                          <a:latin typeface="Arial"/>
                          <a:cs typeface="Arial"/>
                        </a:rPr>
                        <a:t>1.00</a:t>
                      </a:r>
                      <a:endParaRPr sz="14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20"/>
                        </a:spcBef>
                      </a:pPr>
                      <a:r>
                        <a:rPr sz="1400" spc="-5" dirty="0">
                          <a:latin typeface="Arial"/>
                          <a:cs typeface="Arial"/>
                        </a:rPr>
                        <a:t>0.90</a:t>
                      </a:r>
                      <a:endParaRPr sz="14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270" algn="ctr">
                        <a:lnSpc>
                          <a:spcPct val="100000"/>
                        </a:lnSpc>
                        <a:spcBef>
                          <a:spcPts val="1130"/>
                        </a:spcBef>
                      </a:pPr>
                      <a:r>
                        <a:rPr sz="1200" dirty="0">
                          <a:latin typeface="Arial"/>
                          <a:cs typeface="Arial"/>
                        </a:rPr>
                        <a:t>--</a:t>
                      </a:r>
                      <a:endParaRPr sz="1200">
                        <a:latin typeface="Arial"/>
                        <a:cs typeface="Arial"/>
                      </a:endParaRPr>
                    </a:p>
                  </a:txBody>
                  <a:tcPr marL="0" marR="0" marT="12662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1019"/>
                        </a:spcBef>
                      </a:pPr>
                      <a:r>
                        <a:rPr sz="1200" dirty="0">
                          <a:latin typeface="Arial"/>
                          <a:cs typeface="Arial"/>
                        </a:rPr>
                        <a:t>--</a:t>
                      </a:r>
                      <a:endParaRPr sz="1200">
                        <a:latin typeface="Arial"/>
                        <a:cs typeface="Arial"/>
                      </a:endParaRPr>
                    </a:p>
                  </a:txBody>
                  <a:tcPr marL="0" marR="0" marT="114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42899">
                <a:tc>
                  <a:txBody>
                    <a:bodyPr/>
                    <a:lstStyle/>
                    <a:p>
                      <a:pPr marL="90805">
                        <a:lnSpc>
                          <a:spcPct val="100000"/>
                        </a:lnSpc>
                        <a:spcBef>
                          <a:spcPts val="320"/>
                        </a:spcBef>
                      </a:pPr>
                      <a:r>
                        <a:rPr sz="1400" spc="-5" dirty="0">
                          <a:latin typeface="Arial"/>
                          <a:cs typeface="Arial"/>
                        </a:rPr>
                        <a:t>LEXP</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ts val="1885"/>
                        </a:lnSpc>
                        <a:spcBef>
                          <a:spcPts val="1075"/>
                        </a:spcBef>
                      </a:pPr>
                      <a:r>
                        <a:rPr sz="1400" spc="-5" dirty="0">
                          <a:latin typeface="Arial"/>
                          <a:cs typeface="Arial"/>
                        </a:rPr>
                        <a:t>1.14</a:t>
                      </a:r>
                      <a:endParaRPr sz="1400">
                        <a:latin typeface="Arial"/>
                        <a:cs typeface="Arial"/>
                      </a:endParaRPr>
                    </a:p>
                  </a:txBody>
                  <a:tcPr marL="0" marR="0" marT="12046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764"/>
                        </a:lnSpc>
                        <a:spcBef>
                          <a:spcPts val="1195"/>
                        </a:spcBef>
                      </a:pPr>
                      <a:r>
                        <a:rPr sz="1400" spc="-5" dirty="0">
                          <a:latin typeface="Arial"/>
                          <a:cs typeface="Arial"/>
                        </a:rPr>
                        <a:t>1.07</a:t>
                      </a:r>
                      <a:endParaRPr sz="1400">
                        <a:latin typeface="Arial"/>
                        <a:cs typeface="Arial"/>
                      </a:endParaRPr>
                    </a:p>
                  </a:txBody>
                  <a:tcPr marL="0" marR="0" marT="133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764"/>
                        </a:lnSpc>
                        <a:spcBef>
                          <a:spcPts val="1195"/>
                        </a:spcBef>
                      </a:pPr>
                      <a:r>
                        <a:rPr sz="1400" spc="-5" dirty="0">
                          <a:latin typeface="Arial"/>
                          <a:cs typeface="Arial"/>
                        </a:rPr>
                        <a:t>1.00</a:t>
                      </a:r>
                      <a:endParaRPr sz="1400">
                        <a:latin typeface="Arial"/>
                        <a:cs typeface="Arial"/>
                      </a:endParaRPr>
                    </a:p>
                  </a:txBody>
                  <a:tcPr marL="0" marR="0" marT="133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764"/>
                        </a:lnSpc>
                        <a:spcBef>
                          <a:spcPts val="1195"/>
                        </a:spcBef>
                      </a:pPr>
                      <a:r>
                        <a:rPr sz="1400" spc="-5" dirty="0">
                          <a:latin typeface="Arial"/>
                          <a:cs typeface="Arial"/>
                        </a:rPr>
                        <a:t>0.95</a:t>
                      </a:r>
                      <a:endParaRPr sz="1400">
                        <a:latin typeface="Arial"/>
                        <a:cs typeface="Arial"/>
                      </a:endParaRPr>
                    </a:p>
                  </a:txBody>
                  <a:tcPr marL="0" marR="0" marT="133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270" algn="ctr">
                        <a:lnSpc>
                          <a:spcPct val="100000"/>
                        </a:lnSpc>
                        <a:spcBef>
                          <a:spcPts val="1190"/>
                        </a:spcBef>
                      </a:pPr>
                      <a:r>
                        <a:rPr sz="1200" dirty="0">
                          <a:latin typeface="Arial"/>
                          <a:cs typeface="Arial"/>
                        </a:rPr>
                        <a:t>--</a:t>
                      </a:r>
                      <a:endParaRPr sz="1200">
                        <a:latin typeface="Arial"/>
                        <a:cs typeface="Arial"/>
                      </a:endParaRPr>
                    </a:p>
                  </a:txBody>
                  <a:tcPr marL="0" marR="0" marT="133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960"/>
                        </a:spcBef>
                      </a:pPr>
                      <a:r>
                        <a:rPr sz="1200" dirty="0">
                          <a:latin typeface="Arial"/>
                          <a:cs typeface="Arial"/>
                        </a:rPr>
                        <a:t>--</a:t>
                      </a:r>
                      <a:endParaRPr sz="1200">
                        <a:latin typeface="Arial"/>
                        <a:cs typeface="Arial"/>
                      </a:endParaRPr>
                    </a:p>
                  </a:txBody>
                  <a:tcPr marL="0" marR="0" marT="107576"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77861">
                <a:tc>
                  <a:txBody>
                    <a:bodyPr/>
                    <a:lstStyle/>
                    <a:p>
                      <a:pPr marL="90805">
                        <a:lnSpc>
                          <a:spcPct val="100000"/>
                        </a:lnSpc>
                        <a:spcBef>
                          <a:spcPts val="330"/>
                        </a:spcBef>
                      </a:pPr>
                      <a:r>
                        <a:rPr sz="1400" b="1" spc="-5" dirty="0">
                          <a:latin typeface="Arial"/>
                          <a:cs typeface="Arial"/>
                        </a:rPr>
                        <a:t>Project</a:t>
                      </a:r>
                      <a:r>
                        <a:rPr sz="1400" b="1" spc="20" dirty="0">
                          <a:latin typeface="Arial"/>
                          <a:cs typeface="Arial"/>
                        </a:rPr>
                        <a:t> </a:t>
                      </a:r>
                      <a:r>
                        <a:rPr sz="1400" b="1" spc="-5" dirty="0">
                          <a:latin typeface="Arial"/>
                          <a:cs typeface="Arial"/>
                        </a:rPr>
                        <a:t>Attributes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0551">
                <a:tc>
                  <a:txBody>
                    <a:bodyPr/>
                    <a:lstStyle/>
                    <a:p>
                      <a:pPr marL="90805">
                        <a:lnSpc>
                          <a:spcPct val="100000"/>
                        </a:lnSpc>
                        <a:spcBef>
                          <a:spcPts val="330"/>
                        </a:spcBef>
                      </a:pPr>
                      <a:r>
                        <a:rPr sz="1400" spc="-5" dirty="0">
                          <a:latin typeface="Arial"/>
                          <a:cs typeface="Arial"/>
                        </a:rPr>
                        <a:t>MODP</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45"/>
                        </a:spcBef>
                      </a:pPr>
                      <a:r>
                        <a:rPr sz="1400" spc="-5" dirty="0">
                          <a:latin typeface="Arial"/>
                          <a:cs typeface="Arial"/>
                        </a:rPr>
                        <a:t>1.24</a:t>
                      </a:r>
                      <a:endParaRPr sz="1400">
                        <a:latin typeface="Arial"/>
                        <a:cs typeface="Arial"/>
                      </a:endParaRPr>
                    </a:p>
                  </a:txBody>
                  <a:tcPr marL="0" marR="0" marT="1283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80"/>
                        </a:spcBef>
                      </a:pPr>
                      <a:r>
                        <a:rPr sz="1400" spc="-5" dirty="0">
                          <a:latin typeface="Arial"/>
                          <a:cs typeface="Arial"/>
                        </a:rPr>
                        <a:t>1.10</a:t>
                      </a:r>
                      <a:endParaRPr sz="1400">
                        <a:latin typeface="Arial"/>
                        <a:cs typeface="Arial"/>
                      </a:endParaRPr>
                    </a:p>
                  </a:txBody>
                  <a:tcPr marL="0" marR="0" marT="1322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45"/>
                        </a:spcBef>
                      </a:pPr>
                      <a:r>
                        <a:rPr sz="1400" spc="-5" dirty="0">
                          <a:latin typeface="Arial"/>
                          <a:cs typeface="Arial"/>
                        </a:rPr>
                        <a:t>1.00</a:t>
                      </a:r>
                      <a:endParaRPr sz="1400">
                        <a:latin typeface="Arial"/>
                        <a:cs typeface="Arial"/>
                      </a:endParaRPr>
                    </a:p>
                  </a:txBody>
                  <a:tcPr marL="0" marR="0" marT="1283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0200">
                        <a:lnSpc>
                          <a:spcPct val="100000"/>
                        </a:lnSpc>
                        <a:spcBef>
                          <a:spcPts val="1145"/>
                        </a:spcBef>
                      </a:pPr>
                      <a:r>
                        <a:rPr sz="1400" spc="-5" dirty="0">
                          <a:latin typeface="Arial"/>
                          <a:cs typeface="Arial"/>
                        </a:rPr>
                        <a:t>0.91</a:t>
                      </a:r>
                      <a:endParaRPr sz="1400">
                        <a:latin typeface="Arial"/>
                        <a:cs typeface="Arial"/>
                      </a:endParaRPr>
                    </a:p>
                  </a:txBody>
                  <a:tcPr marL="0" marR="0" marT="1283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1145"/>
                        </a:spcBef>
                      </a:pPr>
                      <a:r>
                        <a:rPr sz="1400" spc="-5" dirty="0">
                          <a:latin typeface="Arial"/>
                          <a:cs typeface="Arial"/>
                        </a:rPr>
                        <a:t>0.82</a:t>
                      </a:r>
                      <a:endParaRPr sz="1400">
                        <a:latin typeface="Arial"/>
                        <a:cs typeface="Arial"/>
                      </a:endParaRPr>
                    </a:p>
                  </a:txBody>
                  <a:tcPr marL="0" marR="0" marT="12830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9740">
                        <a:lnSpc>
                          <a:spcPct val="100000"/>
                        </a:lnSpc>
                        <a:spcBef>
                          <a:spcPts val="975"/>
                        </a:spcBef>
                      </a:pPr>
                      <a:r>
                        <a:rPr sz="1200" dirty="0">
                          <a:latin typeface="Arial"/>
                          <a:cs typeface="Arial"/>
                        </a:rPr>
                        <a:t>--</a:t>
                      </a:r>
                      <a:endParaRPr sz="1200">
                        <a:latin typeface="Arial"/>
                        <a:cs typeface="Arial"/>
                      </a:endParaRPr>
                    </a:p>
                  </a:txBody>
                  <a:tcPr marL="0" marR="0" marT="10925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17350">
                <a:tc>
                  <a:txBody>
                    <a:bodyPr/>
                    <a:lstStyle/>
                    <a:p>
                      <a:pPr marL="90805">
                        <a:lnSpc>
                          <a:spcPct val="100000"/>
                        </a:lnSpc>
                        <a:spcBef>
                          <a:spcPts val="320"/>
                        </a:spcBef>
                      </a:pPr>
                      <a:r>
                        <a:rPr sz="1400" spc="-5" dirty="0">
                          <a:latin typeface="Arial"/>
                          <a:cs typeface="Arial"/>
                        </a:rPr>
                        <a:t>TOOL</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705"/>
                        </a:lnSpc>
                        <a:spcBef>
                          <a:spcPts val="1025"/>
                        </a:spcBef>
                      </a:pPr>
                      <a:r>
                        <a:rPr sz="1400" spc="-5" dirty="0">
                          <a:latin typeface="Arial"/>
                          <a:cs typeface="Arial"/>
                        </a:rPr>
                        <a:t>1.24</a:t>
                      </a:r>
                      <a:endParaRPr sz="1400">
                        <a:latin typeface="Arial"/>
                        <a:cs typeface="Arial"/>
                      </a:endParaRPr>
                    </a:p>
                  </a:txBody>
                  <a:tcPr marL="0" marR="0" marT="114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645"/>
                        </a:lnSpc>
                        <a:spcBef>
                          <a:spcPts val="1085"/>
                        </a:spcBef>
                      </a:pPr>
                      <a:r>
                        <a:rPr sz="1400" spc="-5" dirty="0">
                          <a:latin typeface="Arial"/>
                          <a:cs typeface="Arial"/>
                        </a:rPr>
                        <a:t>1.10</a:t>
                      </a:r>
                      <a:endParaRPr sz="1400">
                        <a:latin typeface="Arial"/>
                        <a:cs typeface="Arial"/>
                      </a:endParaRPr>
                    </a:p>
                  </a:txBody>
                  <a:tcPr marL="0" marR="0" marT="1215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610"/>
                        </a:lnSpc>
                        <a:spcBef>
                          <a:spcPts val="1120"/>
                        </a:spcBef>
                      </a:pPr>
                      <a:r>
                        <a:rPr sz="1400" spc="-5" dirty="0">
                          <a:latin typeface="Arial"/>
                          <a:cs typeface="Arial"/>
                        </a:rPr>
                        <a:t>1.00</a:t>
                      </a:r>
                      <a:endParaRPr sz="14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0200">
                        <a:lnSpc>
                          <a:spcPts val="1610"/>
                        </a:lnSpc>
                        <a:spcBef>
                          <a:spcPts val="1120"/>
                        </a:spcBef>
                      </a:pPr>
                      <a:r>
                        <a:rPr sz="1400" spc="-5" dirty="0">
                          <a:latin typeface="Arial"/>
                          <a:cs typeface="Arial"/>
                        </a:rPr>
                        <a:t>0.91</a:t>
                      </a:r>
                      <a:endParaRPr sz="14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ts val="1739"/>
                        </a:lnSpc>
                        <a:spcBef>
                          <a:spcPts val="990"/>
                        </a:spcBef>
                      </a:pPr>
                      <a:r>
                        <a:rPr sz="1400" spc="-5" dirty="0">
                          <a:latin typeface="Arial"/>
                          <a:cs typeface="Arial"/>
                        </a:rPr>
                        <a:t>0.83</a:t>
                      </a:r>
                      <a:endParaRPr sz="1400">
                        <a:latin typeface="Arial"/>
                        <a:cs typeface="Arial"/>
                      </a:endParaRPr>
                    </a:p>
                  </a:txBody>
                  <a:tcPr marL="0" marR="0" marT="1109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9740">
                        <a:lnSpc>
                          <a:spcPct val="100000"/>
                        </a:lnSpc>
                        <a:spcBef>
                          <a:spcPts val="925"/>
                        </a:spcBef>
                      </a:pPr>
                      <a:r>
                        <a:rPr sz="1200" dirty="0">
                          <a:latin typeface="Arial"/>
                          <a:cs typeface="Arial"/>
                        </a:rPr>
                        <a:t>--</a:t>
                      </a:r>
                      <a:endParaRPr sz="1200">
                        <a:latin typeface="Arial"/>
                        <a:cs typeface="Arial"/>
                      </a:endParaRPr>
                    </a:p>
                  </a:txBody>
                  <a:tcPr marL="0" marR="0" marT="10365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79319">
                <a:tc>
                  <a:txBody>
                    <a:bodyPr/>
                    <a:lstStyle/>
                    <a:p>
                      <a:pPr marL="90805">
                        <a:lnSpc>
                          <a:spcPct val="100000"/>
                        </a:lnSpc>
                        <a:spcBef>
                          <a:spcPts val="330"/>
                        </a:spcBef>
                      </a:pPr>
                      <a:r>
                        <a:rPr sz="1400" spc="-5" dirty="0">
                          <a:latin typeface="Arial"/>
                          <a:cs typeface="Arial"/>
                        </a:rPr>
                        <a:t>SCED</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1870"/>
                        </a:lnSpc>
                        <a:spcBef>
                          <a:spcPts val="1400"/>
                        </a:spcBef>
                      </a:pPr>
                      <a:r>
                        <a:rPr sz="1400" spc="-5" dirty="0">
                          <a:latin typeface="Arial"/>
                          <a:cs typeface="Arial"/>
                        </a:rPr>
                        <a:t>1.23</a:t>
                      </a:r>
                      <a:endParaRPr sz="1400">
                        <a:latin typeface="Arial"/>
                        <a:cs typeface="Arial"/>
                      </a:endParaRPr>
                    </a:p>
                  </a:txBody>
                  <a:tcPr marL="0" marR="0" marT="1568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200">
                        <a:latin typeface="Times New Roman"/>
                        <a:cs typeface="Times New Roman"/>
                      </a:endParaRPr>
                    </a:p>
                    <a:p>
                      <a:pPr marL="333375">
                        <a:lnSpc>
                          <a:spcPts val="1714"/>
                        </a:lnSpc>
                      </a:pPr>
                      <a:r>
                        <a:rPr sz="1400" spc="-5" dirty="0">
                          <a:latin typeface="Arial"/>
                          <a:cs typeface="Arial"/>
                        </a:rPr>
                        <a:t>1.08</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15"/>
                        </a:spcBef>
                      </a:pPr>
                      <a:endParaRPr sz="1200">
                        <a:latin typeface="Times New Roman"/>
                        <a:cs typeface="Times New Roman"/>
                      </a:endParaRPr>
                    </a:p>
                    <a:p>
                      <a:pPr algn="ctr">
                        <a:lnSpc>
                          <a:spcPts val="1705"/>
                        </a:lnSpc>
                      </a:pPr>
                      <a:r>
                        <a:rPr sz="1400" spc="-5" dirty="0">
                          <a:latin typeface="Arial"/>
                          <a:cs typeface="Arial"/>
                        </a:rPr>
                        <a:t>1.00</a:t>
                      </a:r>
                      <a:endParaRPr sz="1400">
                        <a:latin typeface="Arial"/>
                        <a:cs typeface="Arial"/>
                      </a:endParaRPr>
                    </a:p>
                  </a:txBody>
                  <a:tcPr marL="0" marR="0" marT="1681"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5"/>
                        </a:spcBef>
                      </a:pPr>
                      <a:endParaRPr sz="1100">
                        <a:latin typeface="Times New Roman"/>
                        <a:cs typeface="Times New Roman"/>
                      </a:endParaRPr>
                    </a:p>
                    <a:p>
                      <a:pPr marL="330200">
                        <a:lnSpc>
                          <a:spcPts val="1730"/>
                        </a:lnSpc>
                        <a:spcBef>
                          <a:spcPts val="5"/>
                        </a:spcBef>
                      </a:pPr>
                      <a:r>
                        <a:rPr sz="1400" spc="-5" dirty="0">
                          <a:latin typeface="Arial"/>
                          <a:cs typeface="Arial"/>
                        </a:rPr>
                        <a:t>1.04</a:t>
                      </a:r>
                      <a:endParaRPr sz="1400">
                        <a:latin typeface="Arial"/>
                        <a:cs typeface="Arial"/>
                      </a:endParaRPr>
                    </a:p>
                  </a:txBody>
                  <a:tcPr marL="0" marR="0" marT="5043"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25"/>
                        </a:spcBef>
                      </a:pPr>
                      <a:endParaRPr sz="1100">
                        <a:latin typeface="Times New Roman"/>
                        <a:cs typeface="Times New Roman"/>
                      </a:endParaRPr>
                    </a:p>
                    <a:p>
                      <a:pPr marL="13335" algn="ctr">
                        <a:lnSpc>
                          <a:spcPts val="1750"/>
                        </a:lnSpc>
                      </a:pPr>
                      <a:r>
                        <a:rPr sz="1400" spc="-5" dirty="0">
                          <a:latin typeface="Arial"/>
                          <a:cs typeface="Arial"/>
                        </a:rPr>
                        <a:t>1.10</a:t>
                      </a:r>
                      <a:endParaRPr sz="1400">
                        <a:latin typeface="Arial"/>
                        <a:cs typeface="Arial"/>
                      </a:endParaRPr>
                    </a:p>
                  </a:txBody>
                  <a:tcPr marL="0" marR="0" marT="2801"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25"/>
                        </a:spcBef>
                      </a:pPr>
                      <a:endParaRPr sz="1100" dirty="0">
                        <a:latin typeface="Times New Roman"/>
                        <a:cs typeface="Times New Roman"/>
                      </a:endParaRPr>
                    </a:p>
                    <a:p>
                      <a:pPr marL="459740">
                        <a:lnSpc>
                          <a:spcPct val="100000"/>
                        </a:lnSpc>
                      </a:pPr>
                      <a:r>
                        <a:rPr sz="1200" dirty="0">
                          <a:latin typeface="Arial"/>
                          <a:cs typeface="Arial"/>
                        </a:rPr>
                        <a:t>--</a:t>
                      </a:r>
                    </a:p>
                  </a:txBody>
                  <a:tcPr marL="0" marR="0" marT="2801"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bl>
          </a:graphicData>
        </a:graphic>
      </p:graphicFrame>
      <p:sp>
        <p:nvSpPr>
          <p:cNvPr id="5" name="object 5"/>
          <p:cNvSpPr txBox="1"/>
          <p:nvPr/>
        </p:nvSpPr>
        <p:spPr>
          <a:xfrm>
            <a:off x="3799176" y="6345172"/>
            <a:ext cx="4202206"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5: </a:t>
            </a:r>
            <a:r>
              <a:rPr sz="1588" spc="-4" dirty="0">
                <a:solidFill>
                  <a:srgbClr val="653200"/>
                </a:solidFill>
                <a:latin typeface="Arial"/>
                <a:cs typeface="Arial"/>
              </a:rPr>
              <a:t>Multiplier values for </a:t>
            </a:r>
            <a:r>
              <a:rPr sz="1588" dirty="0">
                <a:solidFill>
                  <a:srgbClr val="653200"/>
                </a:solidFill>
                <a:latin typeface="Arial"/>
                <a:cs typeface="Arial"/>
              </a:rPr>
              <a:t>effort</a:t>
            </a:r>
            <a:r>
              <a:rPr sz="1588" spc="18" dirty="0">
                <a:solidFill>
                  <a:srgbClr val="653200"/>
                </a:solidFill>
                <a:latin typeface="Arial"/>
                <a:cs typeface="Arial"/>
              </a:rPr>
              <a:t> </a:t>
            </a:r>
            <a:r>
              <a:rPr sz="1588" spc="-4" dirty="0">
                <a:solidFill>
                  <a:srgbClr val="653200"/>
                </a:solidFill>
                <a:latin typeface="Arial"/>
                <a:cs typeface="Arial"/>
              </a:rPr>
              <a:t>calculations</a:t>
            </a:r>
            <a:endParaRPr sz="1588" dirty="0">
              <a:latin typeface="Arial"/>
              <a:cs typeface="Arial"/>
            </a:endParaRPr>
          </a:p>
        </p:txBody>
      </p:sp>
    </p:spTree>
    <p:extLst>
      <p:ext uri="{BB962C8B-B14F-4D97-AF65-F5344CB8AC3E}">
        <p14:creationId xmlns:p14="http://schemas.microsoft.com/office/powerpoint/2010/main" val="1192574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788858" y="3281923"/>
          <a:ext cx="6589058" cy="2263136"/>
        </p:xfrm>
        <a:graphic>
          <a:graphicData uri="http://schemas.openxmlformats.org/drawingml/2006/table">
            <a:tbl>
              <a:tblPr firstRow="1" bandRow="1">
                <a:tableStyleId>{2D5ABB26-0587-4C30-8999-92F81FD0307C}</a:tableStyleId>
              </a:tblPr>
              <a:tblGrid>
                <a:gridCol w="1815353">
                  <a:extLst>
                    <a:ext uri="{9D8B030D-6E8A-4147-A177-3AD203B41FA5}">
                      <a16:colId xmlns:a16="http://schemas.microsoft.com/office/drawing/2014/main" val="20000"/>
                    </a:ext>
                  </a:extLst>
                </a:gridCol>
                <a:gridCol w="1210235">
                  <a:extLst>
                    <a:ext uri="{9D8B030D-6E8A-4147-A177-3AD203B41FA5}">
                      <a16:colId xmlns:a16="http://schemas.microsoft.com/office/drawing/2014/main" val="20001"/>
                    </a:ext>
                  </a:extLst>
                </a:gridCol>
                <a:gridCol w="1344706">
                  <a:extLst>
                    <a:ext uri="{9D8B030D-6E8A-4147-A177-3AD203B41FA5}">
                      <a16:colId xmlns:a16="http://schemas.microsoft.com/office/drawing/2014/main" val="20002"/>
                    </a:ext>
                  </a:extLst>
                </a:gridCol>
                <a:gridCol w="1210235">
                  <a:extLst>
                    <a:ext uri="{9D8B030D-6E8A-4147-A177-3AD203B41FA5}">
                      <a16:colId xmlns:a16="http://schemas.microsoft.com/office/drawing/2014/main" val="20003"/>
                    </a:ext>
                  </a:extLst>
                </a:gridCol>
                <a:gridCol w="1008529">
                  <a:extLst>
                    <a:ext uri="{9D8B030D-6E8A-4147-A177-3AD203B41FA5}">
                      <a16:colId xmlns:a16="http://schemas.microsoft.com/office/drawing/2014/main" val="20004"/>
                    </a:ext>
                  </a:extLst>
                </a:gridCol>
              </a:tblGrid>
              <a:tr h="576878">
                <a:tc>
                  <a:txBody>
                    <a:bodyPr/>
                    <a:lstStyle/>
                    <a:p>
                      <a:pPr algn="ctr">
                        <a:lnSpc>
                          <a:spcPct val="100000"/>
                        </a:lnSpc>
                        <a:spcBef>
                          <a:spcPts val="1180"/>
                        </a:spcBef>
                      </a:pPr>
                      <a:r>
                        <a:rPr sz="1900" b="1" spc="-5" dirty="0">
                          <a:latin typeface="Arial"/>
                          <a:cs typeface="Arial"/>
                        </a:rPr>
                        <a:t>Project</a:t>
                      </a:r>
                      <a:endParaRPr sz="1900">
                        <a:latin typeface="Arial"/>
                        <a:cs typeface="Arial"/>
                      </a:endParaRPr>
                    </a:p>
                  </a:txBody>
                  <a:tcPr marL="0" marR="0" marT="13222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1900" b="1" spc="-5" dirty="0">
                          <a:latin typeface="Arial"/>
                          <a:cs typeface="Arial"/>
                        </a:rPr>
                        <a:t>a</a:t>
                      </a:r>
                      <a:r>
                        <a:rPr sz="2000" b="1" i="1" spc="-7" baseline="-22222" dirty="0">
                          <a:latin typeface="Arial"/>
                          <a:cs typeface="Arial"/>
                        </a:rPr>
                        <a:t>i</a:t>
                      </a:r>
                      <a:endParaRPr sz="2000" baseline="-22222">
                        <a:latin typeface="Arial"/>
                        <a:cs typeface="Arial"/>
                      </a:endParaRPr>
                    </a:p>
                  </a:txBody>
                  <a:tcPr marL="0" marR="0" marT="13222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1900" b="1" spc="-5" dirty="0">
                          <a:latin typeface="Arial"/>
                          <a:cs typeface="Arial"/>
                        </a:rPr>
                        <a:t>b</a:t>
                      </a:r>
                      <a:r>
                        <a:rPr sz="2000" b="1" i="1" spc="-7" baseline="-22222" dirty="0">
                          <a:latin typeface="Arial"/>
                          <a:cs typeface="Arial"/>
                        </a:rPr>
                        <a:t>i</a:t>
                      </a:r>
                      <a:endParaRPr sz="2000" baseline="-22222">
                        <a:latin typeface="Arial"/>
                        <a:cs typeface="Arial"/>
                      </a:endParaRPr>
                    </a:p>
                  </a:txBody>
                  <a:tcPr marL="0" marR="0" marT="13222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1900" b="1" spc="-5" dirty="0">
                          <a:latin typeface="Arial"/>
                          <a:cs typeface="Arial"/>
                        </a:rPr>
                        <a:t>c</a:t>
                      </a:r>
                      <a:r>
                        <a:rPr sz="2000" b="1" i="1" spc="-7" baseline="-22222" dirty="0">
                          <a:latin typeface="Arial"/>
                          <a:cs typeface="Arial"/>
                        </a:rPr>
                        <a:t>i</a:t>
                      </a:r>
                      <a:endParaRPr sz="2000" baseline="-22222">
                        <a:latin typeface="Arial"/>
                        <a:cs typeface="Arial"/>
                      </a:endParaRPr>
                    </a:p>
                  </a:txBody>
                  <a:tcPr marL="0" marR="0" marT="13222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1900" b="1" spc="-5" dirty="0">
                          <a:latin typeface="Arial"/>
                          <a:cs typeface="Arial"/>
                        </a:rPr>
                        <a:t>d</a:t>
                      </a:r>
                      <a:r>
                        <a:rPr sz="2000" b="1" i="1" spc="-7" baseline="-22222" dirty="0">
                          <a:latin typeface="Arial"/>
                          <a:cs typeface="Arial"/>
                        </a:rPr>
                        <a:t>i</a:t>
                      </a:r>
                      <a:endParaRPr sz="2000" baseline="-22222">
                        <a:latin typeface="Arial"/>
                        <a:cs typeface="Arial"/>
                      </a:endParaRPr>
                    </a:p>
                  </a:txBody>
                  <a:tcPr marL="0" marR="0" marT="13222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98CC00"/>
                    </a:solidFill>
                  </a:tcPr>
                </a:tc>
                <a:extLst>
                  <a:ext uri="{0D108BD9-81ED-4DB2-BD59-A6C34878D82A}">
                    <a16:rowId xmlns:a16="http://schemas.microsoft.com/office/drawing/2014/main" val="10000"/>
                  </a:ext>
                </a:extLst>
              </a:tr>
              <a:tr h="562086">
                <a:tc>
                  <a:txBody>
                    <a:bodyPr/>
                    <a:lstStyle/>
                    <a:p>
                      <a:pPr algn="ctr">
                        <a:lnSpc>
                          <a:spcPct val="100000"/>
                        </a:lnSpc>
                        <a:spcBef>
                          <a:spcPts val="1120"/>
                        </a:spcBef>
                      </a:pPr>
                      <a:r>
                        <a:rPr sz="1900" spc="-5" dirty="0">
                          <a:latin typeface="Arial"/>
                          <a:cs typeface="Arial"/>
                        </a:rPr>
                        <a:t>Organic</a:t>
                      </a:r>
                      <a:endParaRPr sz="1900">
                        <a:latin typeface="Arial"/>
                        <a:cs typeface="Arial"/>
                      </a:endParaRPr>
                    </a:p>
                  </a:txBody>
                  <a:tcPr marL="0" marR="0" marT="12550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3.2</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1.05</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2.5</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0.38</a:t>
                      </a:r>
                      <a:endParaRPr sz="1900">
                        <a:latin typeface="Arial"/>
                        <a:cs typeface="Arial"/>
                      </a:endParaRPr>
                    </a:p>
                  </a:txBody>
                  <a:tcPr marL="0" marR="0" marT="125506"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63431">
                <a:tc>
                  <a:txBody>
                    <a:bodyPr/>
                    <a:lstStyle/>
                    <a:p>
                      <a:pPr algn="ctr">
                        <a:lnSpc>
                          <a:spcPct val="100000"/>
                        </a:lnSpc>
                        <a:spcBef>
                          <a:spcPts val="1120"/>
                        </a:spcBef>
                      </a:pPr>
                      <a:r>
                        <a:rPr sz="1900" spc="-5" dirty="0">
                          <a:latin typeface="Arial"/>
                          <a:cs typeface="Arial"/>
                        </a:rPr>
                        <a:t>Semidetached</a:t>
                      </a:r>
                      <a:endParaRPr sz="1900">
                        <a:latin typeface="Arial"/>
                        <a:cs typeface="Arial"/>
                      </a:endParaRPr>
                    </a:p>
                  </a:txBody>
                  <a:tcPr marL="0" marR="0" marT="12550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3.0</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1.12</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2.5</a:t>
                      </a:r>
                      <a:endParaRPr sz="1900">
                        <a:latin typeface="Arial"/>
                        <a:cs typeface="Arial"/>
                      </a:endParaRPr>
                    </a:p>
                  </a:txBody>
                  <a:tcPr marL="0" marR="0" marT="12550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900" spc="-5" dirty="0">
                          <a:latin typeface="Arial"/>
                          <a:cs typeface="Arial"/>
                        </a:rPr>
                        <a:t>0.35</a:t>
                      </a:r>
                      <a:endParaRPr sz="1900">
                        <a:latin typeface="Arial"/>
                        <a:cs typeface="Arial"/>
                      </a:endParaRPr>
                    </a:p>
                  </a:txBody>
                  <a:tcPr marL="0" marR="0" marT="125506"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60741">
                <a:tc>
                  <a:txBody>
                    <a:bodyPr/>
                    <a:lstStyle/>
                    <a:p>
                      <a:pPr algn="ctr">
                        <a:lnSpc>
                          <a:spcPct val="100000"/>
                        </a:lnSpc>
                        <a:spcBef>
                          <a:spcPts val="1110"/>
                        </a:spcBef>
                      </a:pPr>
                      <a:r>
                        <a:rPr sz="1900" spc="-5" dirty="0">
                          <a:latin typeface="Arial"/>
                          <a:cs typeface="Arial"/>
                        </a:rPr>
                        <a:t>Embedded</a:t>
                      </a:r>
                      <a:endParaRPr sz="1900">
                        <a:latin typeface="Arial"/>
                        <a:cs typeface="Arial"/>
                      </a:endParaRPr>
                    </a:p>
                  </a:txBody>
                  <a:tcPr marL="0" marR="0" marT="12438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1900" spc="-5" dirty="0">
                          <a:latin typeface="Arial"/>
                          <a:cs typeface="Arial"/>
                        </a:rPr>
                        <a:t>2.8</a:t>
                      </a:r>
                      <a:endParaRPr sz="19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1900" spc="-5" dirty="0">
                          <a:latin typeface="Arial"/>
                          <a:cs typeface="Arial"/>
                        </a:rPr>
                        <a:t>1.20</a:t>
                      </a:r>
                      <a:endParaRPr sz="19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1900" spc="-5" dirty="0">
                          <a:latin typeface="Arial"/>
                          <a:cs typeface="Arial"/>
                        </a:rPr>
                        <a:t>2.5</a:t>
                      </a:r>
                      <a:endParaRPr sz="1900">
                        <a:latin typeface="Arial"/>
                        <a:cs typeface="Arial"/>
                      </a:endParaRPr>
                    </a:p>
                  </a:txBody>
                  <a:tcPr marL="0" marR="0" marT="12438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1900" spc="-5" dirty="0">
                          <a:latin typeface="Arial"/>
                          <a:cs typeface="Arial"/>
                        </a:rPr>
                        <a:t>0.32</a:t>
                      </a:r>
                      <a:endParaRPr sz="1900">
                        <a:latin typeface="Arial"/>
                        <a:cs typeface="Arial"/>
                      </a:endParaRPr>
                    </a:p>
                  </a:txBody>
                  <a:tcPr marL="0" marR="0" marT="12438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3983012" y="227876"/>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926540" y="5765648"/>
            <a:ext cx="4337237"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6: </a:t>
            </a:r>
            <a:r>
              <a:rPr sz="1588" spc="-4" dirty="0">
                <a:solidFill>
                  <a:srgbClr val="653200"/>
                </a:solidFill>
                <a:latin typeface="Arial"/>
                <a:cs typeface="Arial"/>
              </a:rPr>
              <a:t>Coefficients for intermediate</a:t>
            </a:r>
            <a:r>
              <a:rPr sz="1588" dirty="0">
                <a:solidFill>
                  <a:srgbClr val="653200"/>
                </a:solidFill>
                <a:latin typeface="Arial"/>
                <a:cs typeface="Arial"/>
              </a:rPr>
              <a:t> COCOMO</a:t>
            </a:r>
            <a:endParaRPr sz="1588">
              <a:latin typeface="Arial"/>
              <a:cs typeface="Arial"/>
            </a:endParaRPr>
          </a:p>
        </p:txBody>
      </p:sp>
      <p:sp>
        <p:nvSpPr>
          <p:cNvPr id="6" name="object 6"/>
          <p:cNvSpPr txBox="1"/>
          <p:nvPr/>
        </p:nvSpPr>
        <p:spPr>
          <a:xfrm>
            <a:off x="2523559" y="1400902"/>
            <a:ext cx="4829735" cy="1209461"/>
          </a:xfrm>
          <a:prstGeom prst="rect">
            <a:avLst/>
          </a:prstGeom>
        </p:spPr>
        <p:txBody>
          <a:bodyPr vert="horz" wrap="square" lIns="0" tIns="176493" rIns="0" bIns="0" rtlCol="0">
            <a:spAutoFit/>
          </a:bodyPr>
          <a:lstStyle/>
          <a:p>
            <a:pPr marL="22413">
              <a:spcBef>
                <a:spcPts val="1390"/>
              </a:spcBef>
            </a:pPr>
            <a:r>
              <a:rPr sz="2118" spc="-4" dirty="0">
                <a:solidFill>
                  <a:srgbClr val="650065"/>
                </a:solidFill>
                <a:latin typeface="Times New Roman"/>
                <a:cs typeface="Times New Roman"/>
              </a:rPr>
              <a:t>Intermediate COCOMO equations</a:t>
            </a:r>
            <a:endParaRPr sz="2118">
              <a:latin typeface="Times New Roman"/>
              <a:cs typeface="Times New Roman"/>
            </a:endParaRPr>
          </a:p>
          <a:p>
            <a:pPr marL="1640068">
              <a:lnSpc>
                <a:spcPts val="2559"/>
              </a:lnSpc>
              <a:spcBef>
                <a:spcPts val="1667"/>
              </a:spcBef>
            </a:pPr>
            <a:r>
              <a:rPr sz="2735" i="1" spc="-4" dirty="0">
                <a:latin typeface="Times New Roman"/>
                <a:cs typeface="Times New Roman"/>
              </a:rPr>
              <a:t>E</a:t>
            </a:r>
            <a:r>
              <a:rPr sz="2735" i="1" spc="84" dirty="0">
                <a:latin typeface="Times New Roman"/>
                <a:cs typeface="Times New Roman"/>
              </a:rPr>
              <a:t> </a:t>
            </a:r>
            <a:r>
              <a:rPr sz="2735" spc="-4" dirty="0">
                <a:latin typeface="Symbol"/>
                <a:cs typeface="Symbol"/>
              </a:rPr>
              <a:t></a:t>
            </a:r>
            <a:r>
              <a:rPr sz="2735" spc="-44" dirty="0">
                <a:latin typeface="Times New Roman"/>
                <a:cs typeface="Times New Roman"/>
              </a:rPr>
              <a:t> </a:t>
            </a:r>
            <a:r>
              <a:rPr sz="2735" i="1" spc="-4" dirty="0">
                <a:latin typeface="Times New Roman"/>
                <a:cs typeface="Times New Roman"/>
              </a:rPr>
              <a:t>a</a:t>
            </a:r>
            <a:r>
              <a:rPr sz="2735" i="1" spc="110" dirty="0">
                <a:latin typeface="Times New Roman"/>
                <a:cs typeface="Times New Roman"/>
              </a:rPr>
              <a:t> </a:t>
            </a:r>
            <a:r>
              <a:rPr sz="2735" spc="154" dirty="0">
                <a:latin typeface="Times New Roman"/>
                <a:cs typeface="Times New Roman"/>
              </a:rPr>
              <a:t>(</a:t>
            </a:r>
            <a:r>
              <a:rPr sz="2735" i="1" spc="-9" dirty="0">
                <a:latin typeface="Times New Roman"/>
                <a:cs typeface="Times New Roman"/>
              </a:rPr>
              <a:t>K</a:t>
            </a:r>
            <a:r>
              <a:rPr sz="2735" i="1" spc="-13" dirty="0">
                <a:latin typeface="Times New Roman"/>
                <a:cs typeface="Times New Roman"/>
              </a:rPr>
              <a:t>LO</a:t>
            </a:r>
            <a:r>
              <a:rPr sz="2735" i="1" spc="212" dirty="0">
                <a:latin typeface="Times New Roman"/>
                <a:cs typeface="Times New Roman"/>
              </a:rPr>
              <a:t>C</a:t>
            </a:r>
            <a:r>
              <a:rPr sz="2735" spc="79" dirty="0">
                <a:latin typeface="Times New Roman"/>
                <a:cs typeface="Times New Roman"/>
              </a:rPr>
              <a:t>)</a:t>
            </a:r>
            <a:r>
              <a:rPr sz="2382" i="1" spc="-99" baseline="44753" dirty="0">
                <a:latin typeface="Times New Roman"/>
                <a:cs typeface="Times New Roman"/>
              </a:rPr>
              <a:t>b</a:t>
            </a:r>
            <a:r>
              <a:rPr sz="1655" i="1" spc="13" baseline="44444" dirty="0">
                <a:latin typeface="Times New Roman"/>
                <a:cs typeface="Times New Roman"/>
              </a:rPr>
              <a:t>i</a:t>
            </a:r>
            <a:r>
              <a:rPr sz="1655" i="1" baseline="44444" dirty="0">
                <a:latin typeface="Times New Roman"/>
                <a:cs typeface="Times New Roman"/>
              </a:rPr>
              <a:t>  </a:t>
            </a:r>
            <a:r>
              <a:rPr sz="1655" i="1" spc="-53" baseline="44444" dirty="0">
                <a:latin typeface="Times New Roman"/>
                <a:cs typeface="Times New Roman"/>
              </a:rPr>
              <a:t> </a:t>
            </a:r>
            <a:r>
              <a:rPr sz="2735" spc="-4" dirty="0">
                <a:latin typeface="Times New Roman"/>
                <a:cs typeface="Times New Roman"/>
              </a:rPr>
              <a:t>*</a:t>
            </a:r>
            <a:r>
              <a:rPr sz="2735" spc="-291" dirty="0">
                <a:latin typeface="Times New Roman"/>
                <a:cs typeface="Times New Roman"/>
              </a:rPr>
              <a:t> </a:t>
            </a:r>
            <a:r>
              <a:rPr sz="2735" i="1" dirty="0">
                <a:latin typeface="Times New Roman"/>
                <a:cs typeface="Times New Roman"/>
              </a:rPr>
              <a:t>EA</a:t>
            </a:r>
            <a:r>
              <a:rPr sz="2735" i="1" spc="-4" dirty="0">
                <a:latin typeface="Times New Roman"/>
                <a:cs typeface="Times New Roman"/>
              </a:rPr>
              <a:t>F</a:t>
            </a:r>
            <a:endParaRPr sz="2735">
              <a:latin typeface="Times New Roman"/>
              <a:cs typeface="Times New Roman"/>
            </a:endParaRPr>
          </a:p>
          <a:p>
            <a:pPr marL="12887" algn="ctr">
              <a:lnSpc>
                <a:spcPts val="1182"/>
              </a:lnSpc>
            </a:pPr>
            <a:r>
              <a:rPr sz="1588" i="1" dirty="0">
                <a:latin typeface="Times New Roman"/>
                <a:cs typeface="Times New Roman"/>
              </a:rPr>
              <a:t>i</a:t>
            </a:r>
            <a:endParaRPr sz="1588">
              <a:latin typeface="Times New Roman"/>
              <a:cs typeface="Times New Roman"/>
            </a:endParaRPr>
          </a:p>
        </p:txBody>
      </p:sp>
      <p:sp>
        <p:nvSpPr>
          <p:cNvPr id="7" name="object 7"/>
          <p:cNvSpPr txBox="1"/>
          <p:nvPr/>
        </p:nvSpPr>
        <p:spPr>
          <a:xfrm>
            <a:off x="4883971" y="2860663"/>
            <a:ext cx="79001" cy="255678"/>
          </a:xfrm>
          <a:prstGeom prst="rect">
            <a:avLst/>
          </a:prstGeom>
        </p:spPr>
        <p:txBody>
          <a:bodyPr vert="horz" wrap="square" lIns="0" tIns="11206" rIns="0" bIns="0" rtlCol="0">
            <a:spAutoFit/>
          </a:bodyPr>
          <a:lstStyle/>
          <a:p>
            <a:pPr marL="11206">
              <a:spcBef>
                <a:spcPts val="88"/>
              </a:spcBef>
            </a:pPr>
            <a:r>
              <a:rPr sz="1588" i="1" dirty="0">
                <a:latin typeface="Times New Roman"/>
                <a:cs typeface="Times New Roman"/>
              </a:rPr>
              <a:t>i</a:t>
            </a:r>
            <a:endParaRPr sz="1588">
              <a:latin typeface="Times New Roman"/>
              <a:cs typeface="Times New Roman"/>
            </a:endParaRPr>
          </a:p>
        </p:txBody>
      </p:sp>
      <p:sp>
        <p:nvSpPr>
          <p:cNvPr id="8" name="object 8"/>
          <p:cNvSpPr txBox="1"/>
          <p:nvPr/>
        </p:nvSpPr>
        <p:spPr>
          <a:xfrm>
            <a:off x="4108523" y="2628875"/>
            <a:ext cx="1577228" cy="431068"/>
          </a:xfrm>
          <a:prstGeom prst="rect">
            <a:avLst/>
          </a:prstGeom>
        </p:spPr>
        <p:txBody>
          <a:bodyPr vert="horz" wrap="square" lIns="0" tIns="10085" rIns="0" bIns="0" rtlCol="0">
            <a:spAutoFit/>
          </a:bodyPr>
          <a:lstStyle/>
          <a:p>
            <a:pPr marL="33619">
              <a:spcBef>
                <a:spcPts val="79"/>
              </a:spcBef>
            </a:pPr>
            <a:r>
              <a:rPr sz="2735" i="1" spc="-9" dirty="0">
                <a:latin typeface="Times New Roman"/>
                <a:cs typeface="Times New Roman"/>
              </a:rPr>
              <a:t>D </a:t>
            </a:r>
            <a:r>
              <a:rPr sz="2735" spc="-4" dirty="0">
                <a:latin typeface="Symbol"/>
                <a:cs typeface="Symbol"/>
              </a:rPr>
              <a:t></a:t>
            </a:r>
            <a:r>
              <a:rPr sz="2735" spc="-88" dirty="0">
                <a:latin typeface="Times New Roman"/>
                <a:cs typeface="Times New Roman"/>
              </a:rPr>
              <a:t> </a:t>
            </a:r>
            <a:r>
              <a:rPr sz="2735" i="1" spc="-4" dirty="0">
                <a:latin typeface="Times New Roman"/>
                <a:cs typeface="Times New Roman"/>
              </a:rPr>
              <a:t>c</a:t>
            </a:r>
            <a:r>
              <a:rPr sz="2735" i="1" spc="93" dirty="0">
                <a:latin typeface="Times New Roman"/>
                <a:cs typeface="Times New Roman"/>
              </a:rPr>
              <a:t> </a:t>
            </a:r>
            <a:r>
              <a:rPr sz="2735" spc="154" dirty="0">
                <a:latin typeface="Times New Roman"/>
                <a:cs typeface="Times New Roman"/>
              </a:rPr>
              <a:t>(</a:t>
            </a:r>
            <a:r>
              <a:rPr sz="2735" i="1" spc="159" dirty="0">
                <a:latin typeface="Times New Roman"/>
                <a:cs typeface="Times New Roman"/>
              </a:rPr>
              <a:t>E</a:t>
            </a:r>
            <a:r>
              <a:rPr sz="2735" spc="132" dirty="0">
                <a:latin typeface="Times New Roman"/>
                <a:cs typeface="Times New Roman"/>
              </a:rPr>
              <a:t>)</a:t>
            </a:r>
            <a:r>
              <a:rPr sz="2382" i="1" spc="139" baseline="44753" dirty="0">
                <a:latin typeface="Times New Roman"/>
                <a:cs typeface="Times New Roman"/>
              </a:rPr>
              <a:t>d</a:t>
            </a:r>
            <a:r>
              <a:rPr sz="1655" i="1" spc="13" baseline="44444" dirty="0">
                <a:latin typeface="Times New Roman"/>
                <a:cs typeface="Times New Roman"/>
              </a:rPr>
              <a:t>i</a:t>
            </a:r>
            <a:endParaRPr sz="1655" baseline="44444">
              <a:latin typeface="Times New Roman"/>
              <a:cs typeface="Times New Roman"/>
            </a:endParaRPr>
          </a:p>
        </p:txBody>
      </p:sp>
    </p:spTree>
    <p:extLst>
      <p:ext uri="{BB962C8B-B14F-4D97-AF65-F5344CB8AC3E}">
        <p14:creationId xmlns:p14="http://schemas.microsoft.com/office/powerpoint/2010/main" val="3242417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46176" y="2257761"/>
            <a:ext cx="1826559" cy="900953"/>
          </a:xfrm>
          <a:custGeom>
            <a:avLst/>
            <a:gdLst/>
            <a:ahLst/>
            <a:cxnLst/>
            <a:rect l="l" t="t" r="r" b="b"/>
            <a:pathLst>
              <a:path w="2070100" h="1021079">
                <a:moveTo>
                  <a:pt x="195072" y="763524"/>
                </a:moveTo>
                <a:lnTo>
                  <a:pt x="0" y="1016508"/>
                </a:lnTo>
                <a:lnTo>
                  <a:pt x="141732" y="1018532"/>
                </a:lnTo>
                <a:lnTo>
                  <a:pt x="141732" y="915924"/>
                </a:lnTo>
                <a:lnTo>
                  <a:pt x="162172" y="906088"/>
                </a:lnTo>
                <a:lnTo>
                  <a:pt x="195072" y="763524"/>
                </a:lnTo>
                <a:close/>
              </a:path>
              <a:path w="2070100" h="1021079">
                <a:moveTo>
                  <a:pt x="162172" y="906088"/>
                </a:moveTo>
                <a:lnTo>
                  <a:pt x="141732" y="915924"/>
                </a:lnTo>
                <a:lnTo>
                  <a:pt x="153924" y="941832"/>
                </a:lnTo>
                <a:lnTo>
                  <a:pt x="162172" y="906088"/>
                </a:lnTo>
                <a:close/>
              </a:path>
              <a:path w="2070100" h="1021079">
                <a:moveTo>
                  <a:pt x="320040" y="1021080"/>
                </a:moveTo>
                <a:lnTo>
                  <a:pt x="187083" y="957651"/>
                </a:lnTo>
                <a:lnTo>
                  <a:pt x="166116" y="967740"/>
                </a:lnTo>
                <a:lnTo>
                  <a:pt x="141732" y="915924"/>
                </a:lnTo>
                <a:lnTo>
                  <a:pt x="141732" y="1018532"/>
                </a:lnTo>
                <a:lnTo>
                  <a:pt x="320040" y="1021080"/>
                </a:lnTo>
                <a:close/>
              </a:path>
              <a:path w="2070100" h="1021079">
                <a:moveTo>
                  <a:pt x="2069592" y="51816"/>
                </a:moveTo>
                <a:lnTo>
                  <a:pt x="2045208" y="0"/>
                </a:lnTo>
                <a:lnTo>
                  <a:pt x="162172" y="906088"/>
                </a:lnTo>
                <a:lnTo>
                  <a:pt x="153924" y="941832"/>
                </a:lnTo>
                <a:lnTo>
                  <a:pt x="187083" y="957651"/>
                </a:lnTo>
                <a:lnTo>
                  <a:pt x="2069592" y="51816"/>
                </a:lnTo>
                <a:close/>
              </a:path>
              <a:path w="2070100" h="1021079">
                <a:moveTo>
                  <a:pt x="187083" y="957651"/>
                </a:moveTo>
                <a:lnTo>
                  <a:pt x="153924" y="941832"/>
                </a:lnTo>
                <a:lnTo>
                  <a:pt x="166116" y="967740"/>
                </a:lnTo>
                <a:lnTo>
                  <a:pt x="187083" y="957651"/>
                </a:lnTo>
                <a:close/>
              </a:path>
            </a:pathLst>
          </a:custGeom>
          <a:solidFill>
            <a:srgbClr val="FF0000"/>
          </a:solidFill>
        </p:spPr>
        <p:txBody>
          <a:bodyPr wrap="square" lIns="0" tIns="0" rIns="0" bIns="0" rtlCol="0"/>
          <a:lstStyle/>
          <a:p>
            <a:endParaRPr sz="1588"/>
          </a:p>
        </p:txBody>
      </p:sp>
      <p:sp>
        <p:nvSpPr>
          <p:cNvPr id="3" name="object 3"/>
          <p:cNvSpPr/>
          <p:nvPr/>
        </p:nvSpPr>
        <p:spPr>
          <a:xfrm>
            <a:off x="6018007" y="2257761"/>
            <a:ext cx="1893794" cy="905435"/>
          </a:xfrm>
          <a:custGeom>
            <a:avLst/>
            <a:gdLst/>
            <a:ahLst/>
            <a:cxnLst/>
            <a:rect l="l" t="t" r="r" b="b"/>
            <a:pathLst>
              <a:path w="2146300" h="1026160">
                <a:moveTo>
                  <a:pt x="1990344" y="943356"/>
                </a:moveTo>
                <a:lnTo>
                  <a:pt x="1981418" y="907653"/>
                </a:lnTo>
                <a:lnTo>
                  <a:pt x="24384" y="0"/>
                </a:lnTo>
                <a:lnTo>
                  <a:pt x="0" y="51816"/>
                </a:lnTo>
                <a:lnTo>
                  <a:pt x="1957595" y="959730"/>
                </a:lnTo>
                <a:lnTo>
                  <a:pt x="1990344" y="943356"/>
                </a:lnTo>
                <a:close/>
              </a:path>
              <a:path w="2146300" h="1026160">
                <a:moveTo>
                  <a:pt x="2002536" y="1020601"/>
                </a:moveTo>
                <a:lnTo>
                  <a:pt x="2002536" y="917448"/>
                </a:lnTo>
                <a:lnTo>
                  <a:pt x="1978152" y="969264"/>
                </a:lnTo>
                <a:lnTo>
                  <a:pt x="1957595" y="959730"/>
                </a:lnTo>
                <a:lnTo>
                  <a:pt x="1825752" y="1025652"/>
                </a:lnTo>
                <a:lnTo>
                  <a:pt x="2002536" y="1020601"/>
                </a:lnTo>
                <a:close/>
              </a:path>
              <a:path w="2146300" h="1026160">
                <a:moveTo>
                  <a:pt x="2145792" y="1016508"/>
                </a:moveTo>
                <a:lnTo>
                  <a:pt x="1946148" y="766572"/>
                </a:lnTo>
                <a:lnTo>
                  <a:pt x="1981418" y="907653"/>
                </a:lnTo>
                <a:lnTo>
                  <a:pt x="2002536" y="917448"/>
                </a:lnTo>
                <a:lnTo>
                  <a:pt x="2002536" y="1020601"/>
                </a:lnTo>
                <a:lnTo>
                  <a:pt x="2145792" y="1016508"/>
                </a:lnTo>
                <a:close/>
              </a:path>
              <a:path w="2146300" h="1026160">
                <a:moveTo>
                  <a:pt x="1990344" y="943356"/>
                </a:moveTo>
                <a:lnTo>
                  <a:pt x="1957595" y="959730"/>
                </a:lnTo>
                <a:lnTo>
                  <a:pt x="1978152" y="969264"/>
                </a:lnTo>
                <a:lnTo>
                  <a:pt x="1990344" y="943356"/>
                </a:lnTo>
                <a:close/>
              </a:path>
              <a:path w="2146300" h="1026160">
                <a:moveTo>
                  <a:pt x="2002536" y="917448"/>
                </a:moveTo>
                <a:lnTo>
                  <a:pt x="1981418" y="907653"/>
                </a:lnTo>
                <a:lnTo>
                  <a:pt x="1990344" y="943356"/>
                </a:lnTo>
                <a:lnTo>
                  <a:pt x="2002536" y="917448"/>
                </a:lnTo>
                <a:close/>
              </a:path>
            </a:pathLst>
          </a:custGeom>
          <a:solidFill>
            <a:srgbClr val="FF0000"/>
          </a:solidFill>
        </p:spPr>
        <p:txBody>
          <a:bodyPr wrap="square" lIns="0" tIns="0" rIns="0" bIns="0" rtlCol="0"/>
          <a:lstStyle/>
          <a:p>
            <a:endParaRPr sz="1588"/>
          </a:p>
        </p:txBody>
      </p:sp>
      <p:sp>
        <p:nvSpPr>
          <p:cNvPr id="4" name="object 4"/>
          <p:cNvSpPr txBox="1"/>
          <p:nvPr/>
        </p:nvSpPr>
        <p:spPr>
          <a:xfrm>
            <a:off x="3059205" y="3187807"/>
            <a:ext cx="2156012" cy="771215"/>
          </a:xfrm>
          <a:prstGeom prst="rect">
            <a:avLst/>
          </a:prstGeom>
        </p:spPr>
        <p:txBody>
          <a:bodyPr vert="horz" wrap="square" lIns="0" tIns="10646" rIns="0" bIns="0" rtlCol="0">
            <a:spAutoFit/>
          </a:bodyPr>
          <a:lstStyle/>
          <a:p>
            <a:pPr marL="11206" marR="4483">
              <a:spcBef>
                <a:spcPts val="84"/>
              </a:spcBef>
            </a:pPr>
            <a:r>
              <a:rPr sz="2471" spc="-4" dirty="0">
                <a:solidFill>
                  <a:srgbClr val="0000CC"/>
                </a:solidFill>
                <a:latin typeface="Times New Roman"/>
                <a:cs typeface="Times New Roman"/>
              </a:rPr>
              <a:t>Phase-Sensitive  effort</a:t>
            </a:r>
            <a:r>
              <a:rPr sz="2471" spc="-62" dirty="0">
                <a:solidFill>
                  <a:srgbClr val="0000CC"/>
                </a:solidFill>
                <a:latin typeface="Times New Roman"/>
                <a:cs typeface="Times New Roman"/>
              </a:rPr>
              <a:t> </a:t>
            </a:r>
            <a:r>
              <a:rPr sz="2471" spc="-4" dirty="0">
                <a:solidFill>
                  <a:srgbClr val="0000CC"/>
                </a:solidFill>
                <a:latin typeface="Times New Roman"/>
                <a:cs typeface="Times New Roman"/>
              </a:rPr>
              <a:t>multipliers</a:t>
            </a:r>
            <a:endParaRPr sz="2471">
              <a:latin typeface="Times New Roman"/>
              <a:cs typeface="Times New Roman"/>
            </a:endParaRPr>
          </a:p>
        </p:txBody>
      </p:sp>
      <p:sp>
        <p:nvSpPr>
          <p:cNvPr id="5" name="object 5"/>
          <p:cNvSpPr txBox="1"/>
          <p:nvPr/>
        </p:nvSpPr>
        <p:spPr>
          <a:xfrm>
            <a:off x="7026086" y="3187806"/>
            <a:ext cx="2505635" cy="1343807"/>
          </a:xfrm>
          <a:prstGeom prst="rect">
            <a:avLst/>
          </a:prstGeom>
        </p:spPr>
        <p:txBody>
          <a:bodyPr vert="horz" wrap="square" lIns="0" tIns="10646" rIns="0" bIns="0" rtlCol="0">
            <a:spAutoFit/>
          </a:bodyPr>
          <a:lstStyle/>
          <a:p>
            <a:pPr marL="11206" marR="31938">
              <a:spcBef>
                <a:spcPts val="84"/>
              </a:spcBef>
            </a:pPr>
            <a:r>
              <a:rPr sz="2471" spc="-4" dirty="0">
                <a:solidFill>
                  <a:srgbClr val="653200"/>
                </a:solidFill>
                <a:latin typeface="Times New Roman"/>
                <a:cs typeface="Times New Roman"/>
              </a:rPr>
              <a:t>Three level</a:t>
            </a:r>
            <a:r>
              <a:rPr sz="2471" spc="-53" dirty="0">
                <a:solidFill>
                  <a:srgbClr val="653200"/>
                </a:solidFill>
                <a:latin typeface="Times New Roman"/>
                <a:cs typeface="Times New Roman"/>
              </a:rPr>
              <a:t> </a:t>
            </a:r>
            <a:r>
              <a:rPr sz="2471" spc="-4" dirty="0">
                <a:solidFill>
                  <a:srgbClr val="653200"/>
                </a:solidFill>
                <a:latin typeface="Times New Roman"/>
                <a:cs typeface="Times New Roman"/>
              </a:rPr>
              <a:t>product  hierarchy</a:t>
            </a:r>
            <a:endParaRPr sz="2471">
              <a:latin typeface="Times New Roman"/>
              <a:cs typeface="Times New Roman"/>
            </a:endParaRPr>
          </a:p>
          <a:p>
            <a:pPr marL="11206">
              <a:spcBef>
                <a:spcPts val="1482"/>
              </a:spcBef>
            </a:pPr>
            <a:r>
              <a:rPr sz="2471" spc="-4" dirty="0">
                <a:solidFill>
                  <a:srgbClr val="A50020"/>
                </a:solidFill>
                <a:latin typeface="Times New Roman"/>
                <a:cs typeface="Times New Roman"/>
              </a:rPr>
              <a:t>Modules</a:t>
            </a:r>
            <a:r>
              <a:rPr sz="2471" spc="-53" dirty="0">
                <a:solidFill>
                  <a:srgbClr val="A50020"/>
                </a:solidFill>
                <a:latin typeface="Times New Roman"/>
                <a:cs typeface="Times New Roman"/>
              </a:rPr>
              <a:t> </a:t>
            </a:r>
            <a:r>
              <a:rPr sz="2471" spc="-4" dirty="0">
                <a:solidFill>
                  <a:srgbClr val="A50020"/>
                </a:solidFill>
                <a:latin typeface="Times New Roman"/>
                <a:cs typeface="Times New Roman"/>
              </a:rPr>
              <a:t>subsystem</a:t>
            </a:r>
            <a:endParaRPr sz="2471">
              <a:latin typeface="Times New Roman"/>
              <a:cs typeface="Times New Roman"/>
            </a:endParaRPr>
          </a:p>
        </p:txBody>
      </p:sp>
      <p:sp>
        <p:nvSpPr>
          <p:cNvPr id="6" name="object 6"/>
          <p:cNvSpPr txBox="1"/>
          <p:nvPr/>
        </p:nvSpPr>
        <p:spPr>
          <a:xfrm>
            <a:off x="7026086" y="4707323"/>
            <a:ext cx="1632137" cy="390982"/>
          </a:xfrm>
          <a:prstGeom prst="rect">
            <a:avLst/>
          </a:prstGeom>
        </p:spPr>
        <p:txBody>
          <a:bodyPr vert="horz" wrap="square" lIns="0" tIns="10646" rIns="0" bIns="0" rtlCol="0">
            <a:spAutoFit/>
          </a:bodyPr>
          <a:lstStyle/>
          <a:p>
            <a:pPr marL="11206">
              <a:spcBef>
                <a:spcPts val="84"/>
              </a:spcBef>
            </a:pPr>
            <a:r>
              <a:rPr sz="2471" spc="-4" dirty="0">
                <a:solidFill>
                  <a:srgbClr val="0000CC"/>
                </a:solidFill>
                <a:latin typeface="Times New Roman"/>
                <a:cs typeface="Times New Roman"/>
              </a:rPr>
              <a:t>System</a:t>
            </a:r>
            <a:r>
              <a:rPr sz="2471" spc="-75" dirty="0">
                <a:solidFill>
                  <a:srgbClr val="0000CC"/>
                </a:solidFill>
                <a:latin typeface="Times New Roman"/>
                <a:cs typeface="Times New Roman"/>
              </a:rPr>
              <a:t> </a:t>
            </a:r>
            <a:r>
              <a:rPr sz="2471" spc="-4" dirty="0">
                <a:solidFill>
                  <a:srgbClr val="0000CC"/>
                </a:solidFill>
                <a:latin typeface="Times New Roman"/>
                <a:cs typeface="Times New Roman"/>
              </a:rPr>
              <a:t>level</a:t>
            </a:r>
            <a:endParaRPr sz="2471">
              <a:latin typeface="Times New Roman"/>
              <a:cs typeface="Times New Roman"/>
            </a:endParaRPr>
          </a:p>
        </p:txBody>
      </p:sp>
      <p:sp>
        <p:nvSpPr>
          <p:cNvPr id="7" name="object 7"/>
          <p:cNvSpPr txBox="1"/>
          <p:nvPr/>
        </p:nvSpPr>
        <p:spPr>
          <a:xfrm>
            <a:off x="2319611" y="4277019"/>
            <a:ext cx="894789" cy="771215"/>
          </a:xfrm>
          <a:prstGeom prst="rect">
            <a:avLst/>
          </a:prstGeom>
        </p:spPr>
        <p:txBody>
          <a:bodyPr vert="horz" wrap="square" lIns="0" tIns="10646" rIns="0" bIns="0" rtlCol="0">
            <a:spAutoFit/>
          </a:bodyPr>
          <a:lstStyle/>
          <a:p>
            <a:pPr marL="11206" marR="4483">
              <a:spcBef>
                <a:spcPts val="84"/>
              </a:spcBef>
            </a:pPr>
            <a:r>
              <a:rPr sz="2471" spc="-4" dirty="0">
                <a:latin typeface="Times New Roman"/>
                <a:cs typeface="Times New Roman"/>
              </a:rPr>
              <a:t>Cost  </a:t>
            </a:r>
            <a:r>
              <a:rPr sz="2471" dirty="0">
                <a:latin typeface="Times New Roman"/>
                <a:cs typeface="Times New Roman"/>
              </a:rPr>
              <a:t>d</a:t>
            </a:r>
            <a:r>
              <a:rPr sz="2471" spc="-4" dirty="0">
                <a:latin typeface="Times New Roman"/>
                <a:cs typeface="Times New Roman"/>
              </a:rPr>
              <a:t>ri</a:t>
            </a:r>
            <a:r>
              <a:rPr sz="2471" dirty="0">
                <a:latin typeface="Times New Roman"/>
                <a:cs typeface="Times New Roman"/>
              </a:rPr>
              <a:t>v</a:t>
            </a:r>
            <a:r>
              <a:rPr sz="2471" spc="-13" dirty="0">
                <a:latin typeface="Times New Roman"/>
                <a:cs typeface="Times New Roman"/>
              </a:rPr>
              <a:t>e</a:t>
            </a:r>
            <a:r>
              <a:rPr sz="2471" spc="-4" dirty="0">
                <a:latin typeface="Times New Roman"/>
                <a:cs typeface="Times New Roman"/>
              </a:rPr>
              <a:t>rs</a:t>
            </a:r>
            <a:endParaRPr sz="2471">
              <a:latin typeface="Times New Roman"/>
              <a:cs typeface="Times New Roman"/>
            </a:endParaRPr>
          </a:p>
        </p:txBody>
      </p:sp>
      <p:sp>
        <p:nvSpPr>
          <p:cNvPr id="8" name="object 8"/>
          <p:cNvSpPr txBox="1"/>
          <p:nvPr/>
        </p:nvSpPr>
        <p:spPr>
          <a:xfrm>
            <a:off x="4000499" y="4545960"/>
            <a:ext cx="841001" cy="771215"/>
          </a:xfrm>
          <a:prstGeom prst="rect">
            <a:avLst/>
          </a:prstGeom>
        </p:spPr>
        <p:txBody>
          <a:bodyPr vert="horz" wrap="square" lIns="0" tIns="10646" rIns="0" bIns="0" rtlCol="0">
            <a:spAutoFit/>
          </a:bodyPr>
          <a:lstStyle/>
          <a:p>
            <a:pPr marL="11206" marR="4483">
              <a:spcBef>
                <a:spcPts val="84"/>
              </a:spcBef>
            </a:pPr>
            <a:r>
              <a:rPr sz="2471" dirty="0">
                <a:solidFill>
                  <a:srgbClr val="A50020"/>
                </a:solidFill>
                <a:latin typeface="Times New Roman"/>
                <a:cs typeface="Times New Roman"/>
              </a:rPr>
              <a:t>d</a:t>
            </a:r>
            <a:r>
              <a:rPr sz="2471" spc="-13" dirty="0">
                <a:solidFill>
                  <a:srgbClr val="A50020"/>
                </a:solidFill>
                <a:latin typeface="Times New Roman"/>
                <a:cs typeface="Times New Roman"/>
              </a:rPr>
              <a:t>e</a:t>
            </a:r>
            <a:r>
              <a:rPr sz="2471" spc="-4" dirty="0">
                <a:solidFill>
                  <a:srgbClr val="A50020"/>
                </a:solidFill>
                <a:latin typeface="Times New Roman"/>
                <a:cs typeface="Times New Roman"/>
              </a:rPr>
              <a:t>si</a:t>
            </a:r>
            <a:r>
              <a:rPr sz="2471" spc="-13" dirty="0">
                <a:solidFill>
                  <a:srgbClr val="A50020"/>
                </a:solidFill>
                <a:latin typeface="Times New Roman"/>
                <a:cs typeface="Times New Roman"/>
              </a:rPr>
              <a:t>g</a:t>
            </a:r>
            <a:r>
              <a:rPr sz="2471" spc="-4" dirty="0">
                <a:solidFill>
                  <a:srgbClr val="A50020"/>
                </a:solidFill>
                <a:latin typeface="Times New Roman"/>
                <a:cs typeface="Times New Roman"/>
              </a:rPr>
              <a:t>n  &amp;</a:t>
            </a:r>
            <a:r>
              <a:rPr sz="2471" spc="-53" dirty="0">
                <a:solidFill>
                  <a:srgbClr val="A50020"/>
                </a:solidFill>
                <a:latin typeface="Times New Roman"/>
                <a:cs typeface="Times New Roman"/>
              </a:rPr>
              <a:t> </a:t>
            </a:r>
            <a:r>
              <a:rPr sz="2471" spc="-4" dirty="0">
                <a:solidFill>
                  <a:srgbClr val="A50020"/>
                </a:solidFill>
                <a:latin typeface="Times New Roman"/>
                <a:cs typeface="Times New Roman"/>
              </a:rPr>
              <a:t>test</a:t>
            </a:r>
            <a:endParaRPr sz="2471">
              <a:latin typeface="Times New Roman"/>
              <a:cs typeface="Times New Roman"/>
            </a:endParaRPr>
          </a:p>
        </p:txBody>
      </p:sp>
      <p:sp>
        <p:nvSpPr>
          <p:cNvPr id="9" name="object 9"/>
          <p:cNvSpPr txBox="1"/>
          <p:nvPr/>
        </p:nvSpPr>
        <p:spPr>
          <a:xfrm>
            <a:off x="2319612" y="5411949"/>
            <a:ext cx="3137647" cy="771215"/>
          </a:xfrm>
          <a:prstGeom prst="rect">
            <a:avLst/>
          </a:prstGeom>
        </p:spPr>
        <p:txBody>
          <a:bodyPr vert="horz" wrap="square" lIns="0" tIns="10646" rIns="0" bIns="0" rtlCol="0">
            <a:spAutoFit/>
          </a:bodyPr>
          <a:lstStyle/>
          <a:p>
            <a:pPr marL="11206" marR="4483">
              <a:spcBef>
                <a:spcPts val="84"/>
              </a:spcBef>
            </a:pPr>
            <a:r>
              <a:rPr sz="2471" spc="-4" dirty="0">
                <a:solidFill>
                  <a:srgbClr val="0000CC"/>
                </a:solidFill>
                <a:latin typeface="Times New Roman"/>
                <a:cs typeface="Times New Roman"/>
              </a:rPr>
              <a:t>Manpower allocation</a:t>
            </a:r>
            <a:r>
              <a:rPr sz="2471" spc="-79" dirty="0">
                <a:solidFill>
                  <a:srgbClr val="0000CC"/>
                </a:solidFill>
                <a:latin typeface="Times New Roman"/>
                <a:cs typeface="Times New Roman"/>
              </a:rPr>
              <a:t> </a:t>
            </a:r>
            <a:r>
              <a:rPr sz="2471" dirty="0">
                <a:solidFill>
                  <a:srgbClr val="0000CC"/>
                </a:solidFill>
                <a:latin typeface="Times New Roman"/>
                <a:cs typeface="Times New Roman"/>
              </a:rPr>
              <a:t>for  </a:t>
            </a:r>
            <a:r>
              <a:rPr sz="2471" spc="-9" dirty="0">
                <a:solidFill>
                  <a:srgbClr val="0000CC"/>
                </a:solidFill>
                <a:latin typeface="Times New Roman"/>
                <a:cs typeface="Times New Roman"/>
              </a:rPr>
              <a:t>each</a:t>
            </a:r>
            <a:r>
              <a:rPr sz="2471" spc="-4" dirty="0">
                <a:solidFill>
                  <a:srgbClr val="0000CC"/>
                </a:solidFill>
                <a:latin typeface="Times New Roman"/>
                <a:cs typeface="Times New Roman"/>
              </a:rPr>
              <a:t> phase</a:t>
            </a:r>
            <a:endParaRPr sz="2471">
              <a:latin typeface="Times New Roman"/>
              <a:cs typeface="Times New Roman"/>
            </a:endParaRPr>
          </a:p>
        </p:txBody>
      </p:sp>
      <p:sp>
        <p:nvSpPr>
          <p:cNvPr id="10" name="object 10"/>
          <p:cNvSpPr/>
          <p:nvPr/>
        </p:nvSpPr>
        <p:spPr>
          <a:xfrm>
            <a:off x="3909508" y="3956125"/>
            <a:ext cx="186018" cy="476250"/>
          </a:xfrm>
          <a:custGeom>
            <a:avLst/>
            <a:gdLst/>
            <a:ahLst/>
            <a:cxnLst/>
            <a:rect l="l" t="t" r="r" b="b"/>
            <a:pathLst>
              <a:path w="210819" h="539750">
                <a:moveTo>
                  <a:pt x="57318" y="409673"/>
                </a:moveTo>
                <a:lnTo>
                  <a:pt x="0" y="329184"/>
                </a:lnTo>
                <a:lnTo>
                  <a:pt x="39624" y="539496"/>
                </a:lnTo>
                <a:lnTo>
                  <a:pt x="53340" y="524466"/>
                </a:lnTo>
                <a:lnTo>
                  <a:pt x="53340" y="423672"/>
                </a:lnTo>
                <a:lnTo>
                  <a:pt x="57318" y="409673"/>
                </a:lnTo>
                <a:close/>
              </a:path>
              <a:path w="210819" h="539750">
                <a:moveTo>
                  <a:pt x="70943" y="428806"/>
                </a:moveTo>
                <a:lnTo>
                  <a:pt x="57318" y="409673"/>
                </a:lnTo>
                <a:lnTo>
                  <a:pt x="53340" y="423672"/>
                </a:lnTo>
                <a:lnTo>
                  <a:pt x="70943" y="428806"/>
                </a:lnTo>
                <a:close/>
              </a:path>
              <a:path w="210819" h="539750">
                <a:moveTo>
                  <a:pt x="182880" y="382524"/>
                </a:moveTo>
                <a:lnTo>
                  <a:pt x="93903" y="420308"/>
                </a:lnTo>
                <a:lnTo>
                  <a:pt x="89916" y="434340"/>
                </a:lnTo>
                <a:lnTo>
                  <a:pt x="72691" y="429316"/>
                </a:lnTo>
                <a:lnTo>
                  <a:pt x="71628" y="429768"/>
                </a:lnTo>
                <a:lnTo>
                  <a:pt x="70943" y="428806"/>
                </a:lnTo>
                <a:lnTo>
                  <a:pt x="53340" y="423672"/>
                </a:lnTo>
                <a:lnTo>
                  <a:pt x="53340" y="524466"/>
                </a:lnTo>
                <a:lnTo>
                  <a:pt x="182880" y="382524"/>
                </a:lnTo>
                <a:close/>
              </a:path>
              <a:path w="210819" h="539750">
                <a:moveTo>
                  <a:pt x="210312" y="10668"/>
                </a:moveTo>
                <a:lnTo>
                  <a:pt x="173736" y="0"/>
                </a:lnTo>
                <a:lnTo>
                  <a:pt x="57318" y="409673"/>
                </a:lnTo>
                <a:lnTo>
                  <a:pt x="70943" y="428806"/>
                </a:lnTo>
                <a:lnTo>
                  <a:pt x="72691" y="429316"/>
                </a:lnTo>
                <a:lnTo>
                  <a:pt x="93903" y="420308"/>
                </a:lnTo>
                <a:lnTo>
                  <a:pt x="210312" y="10668"/>
                </a:lnTo>
                <a:close/>
              </a:path>
              <a:path w="210819" h="539750">
                <a:moveTo>
                  <a:pt x="93903" y="420308"/>
                </a:moveTo>
                <a:lnTo>
                  <a:pt x="72691" y="429316"/>
                </a:lnTo>
                <a:lnTo>
                  <a:pt x="89916" y="434340"/>
                </a:lnTo>
                <a:lnTo>
                  <a:pt x="93903" y="420308"/>
                </a:lnTo>
                <a:close/>
              </a:path>
            </a:pathLst>
          </a:custGeom>
          <a:solidFill>
            <a:srgbClr val="FF0000"/>
          </a:solidFill>
        </p:spPr>
        <p:txBody>
          <a:bodyPr wrap="square" lIns="0" tIns="0" rIns="0" bIns="0" rtlCol="0"/>
          <a:lstStyle/>
          <a:p>
            <a:endParaRPr sz="1588"/>
          </a:p>
        </p:txBody>
      </p:sp>
      <p:sp>
        <p:nvSpPr>
          <p:cNvPr id="11" name="object 11"/>
          <p:cNvSpPr/>
          <p:nvPr/>
        </p:nvSpPr>
        <p:spPr>
          <a:xfrm>
            <a:off x="3210261" y="4659406"/>
            <a:ext cx="652182" cy="274544"/>
          </a:xfrm>
          <a:custGeom>
            <a:avLst/>
            <a:gdLst/>
            <a:ahLst/>
            <a:cxnLst/>
            <a:rect l="l" t="t" r="r" b="b"/>
            <a:pathLst>
              <a:path w="739139" h="311150">
                <a:moveTo>
                  <a:pt x="670166" y="202298"/>
                </a:moveTo>
                <a:lnTo>
                  <a:pt x="605028" y="143256"/>
                </a:lnTo>
                <a:lnTo>
                  <a:pt x="557784" y="108204"/>
                </a:lnTo>
                <a:lnTo>
                  <a:pt x="509016" y="77724"/>
                </a:lnTo>
                <a:lnTo>
                  <a:pt x="458724" y="51816"/>
                </a:lnTo>
                <a:lnTo>
                  <a:pt x="408432" y="32004"/>
                </a:lnTo>
                <a:lnTo>
                  <a:pt x="356616" y="15240"/>
                </a:lnTo>
                <a:lnTo>
                  <a:pt x="330708" y="10668"/>
                </a:lnTo>
                <a:lnTo>
                  <a:pt x="306324" y="6096"/>
                </a:lnTo>
                <a:lnTo>
                  <a:pt x="280416" y="1524"/>
                </a:lnTo>
                <a:lnTo>
                  <a:pt x="254508" y="0"/>
                </a:lnTo>
                <a:lnTo>
                  <a:pt x="204216" y="0"/>
                </a:lnTo>
                <a:lnTo>
                  <a:pt x="155448" y="6096"/>
                </a:lnTo>
                <a:lnTo>
                  <a:pt x="108204" y="18288"/>
                </a:lnTo>
                <a:lnTo>
                  <a:pt x="62484" y="35052"/>
                </a:lnTo>
                <a:lnTo>
                  <a:pt x="19812" y="57912"/>
                </a:lnTo>
                <a:lnTo>
                  <a:pt x="0" y="71628"/>
                </a:lnTo>
                <a:lnTo>
                  <a:pt x="21336" y="103632"/>
                </a:lnTo>
                <a:lnTo>
                  <a:pt x="41148" y="89916"/>
                </a:lnTo>
                <a:lnTo>
                  <a:pt x="59436" y="79248"/>
                </a:lnTo>
                <a:lnTo>
                  <a:pt x="79248" y="68580"/>
                </a:lnTo>
                <a:lnTo>
                  <a:pt x="100584" y="60960"/>
                </a:lnTo>
                <a:lnTo>
                  <a:pt x="120396" y="53340"/>
                </a:lnTo>
                <a:lnTo>
                  <a:pt x="141732" y="47244"/>
                </a:lnTo>
                <a:lnTo>
                  <a:pt x="163068" y="42672"/>
                </a:lnTo>
                <a:lnTo>
                  <a:pt x="185928" y="39624"/>
                </a:lnTo>
                <a:lnTo>
                  <a:pt x="208788" y="38100"/>
                </a:lnTo>
                <a:lnTo>
                  <a:pt x="254508" y="38100"/>
                </a:lnTo>
                <a:lnTo>
                  <a:pt x="300228" y="42672"/>
                </a:lnTo>
                <a:lnTo>
                  <a:pt x="348996" y="53340"/>
                </a:lnTo>
                <a:lnTo>
                  <a:pt x="396240" y="68580"/>
                </a:lnTo>
                <a:lnTo>
                  <a:pt x="419100" y="77724"/>
                </a:lnTo>
                <a:lnTo>
                  <a:pt x="443484" y="86868"/>
                </a:lnTo>
                <a:lnTo>
                  <a:pt x="466344" y="99060"/>
                </a:lnTo>
                <a:lnTo>
                  <a:pt x="490728" y="111252"/>
                </a:lnTo>
                <a:lnTo>
                  <a:pt x="513588" y="124968"/>
                </a:lnTo>
                <a:lnTo>
                  <a:pt x="536448" y="140208"/>
                </a:lnTo>
                <a:lnTo>
                  <a:pt x="582168" y="173736"/>
                </a:lnTo>
                <a:lnTo>
                  <a:pt x="624840" y="210312"/>
                </a:lnTo>
                <a:lnTo>
                  <a:pt x="639225" y="224697"/>
                </a:lnTo>
                <a:lnTo>
                  <a:pt x="665988" y="224028"/>
                </a:lnTo>
                <a:lnTo>
                  <a:pt x="670166" y="202298"/>
                </a:lnTo>
                <a:close/>
              </a:path>
              <a:path w="739139" h="311150">
                <a:moveTo>
                  <a:pt x="679704" y="285357"/>
                </a:moveTo>
                <a:lnTo>
                  <a:pt x="679704" y="210312"/>
                </a:lnTo>
                <a:lnTo>
                  <a:pt x="652272" y="237744"/>
                </a:lnTo>
                <a:lnTo>
                  <a:pt x="639225" y="224697"/>
                </a:lnTo>
                <a:lnTo>
                  <a:pt x="544068" y="227076"/>
                </a:lnTo>
                <a:lnTo>
                  <a:pt x="679704" y="285357"/>
                </a:lnTo>
                <a:close/>
              </a:path>
              <a:path w="739139" h="311150">
                <a:moveTo>
                  <a:pt x="665988" y="224028"/>
                </a:moveTo>
                <a:lnTo>
                  <a:pt x="639225" y="224697"/>
                </a:lnTo>
                <a:lnTo>
                  <a:pt x="652272" y="237744"/>
                </a:lnTo>
                <a:lnTo>
                  <a:pt x="665988" y="224028"/>
                </a:lnTo>
                <a:close/>
              </a:path>
              <a:path w="739139" h="311150">
                <a:moveTo>
                  <a:pt x="679704" y="210312"/>
                </a:moveTo>
                <a:lnTo>
                  <a:pt x="672084" y="204216"/>
                </a:lnTo>
                <a:lnTo>
                  <a:pt x="670166" y="202298"/>
                </a:lnTo>
                <a:lnTo>
                  <a:pt x="665988" y="224028"/>
                </a:lnTo>
                <a:lnTo>
                  <a:pt x="679704" y="210312"/>
                </a:lnTo>
                <a:close/>
              </a:path>
              <a:path w="739139" h="311150">
                <a:moveTo>
                  <a:pt x="739140" y="310896"/>
                </a:moveTo>
                <a:lnTo>
                  <a:pt x="688848" y="105156"/>
                </a:lnTo>
                <a:lnTo>
                  <a:pt x="670166" y="202298"/>
                </a:lnTo>
                <a:lnTo>
                  <a:pt x="672084" y="204216"/>
                </a:lnTo>
                <a:lnTo>
                  <a:pt x="679704" y="210312"/>
                </a:lnTo>
                <a:lnTo>
                  <a:pt x="679704" y="285357"/>
                </a:lnTo>
                <a:lnTo>
                  <a:pt x="739140" y="310896"/>
                </a:lnTo>
                <a:close/>
              </a:path>
            </a:pathLst>
          </a:custGeom>
          <a:solidFill>
            <a:srgbClr val="FF0000"/>
          </a:solidFill>
        </p:spPr>
        <p:txBody>
          <a:bodyPr wrap="square" lIns="0" tIns="0" rIns="0" bIns="0" rtlCol="0"/>
          <a:lstStyle/>
          <a:p>
            <a:endParaRPr sz="1588"/>
          </a:p>
        </p:txBody>
      </p:sp>
      <p:sp>
        <p:nvSpPr>
          <p:cNvPr id="12" name="object 12"/>
          <p:cNvSpPr txBox="1"/>
          <p:nvPr/>
        </p:nvSpPr>
        <p:spPr>
          <a:xfrm>
            <a:off x="2333059" y="1493519"/>
            <a:ext cx="4953000" cy="814786"/>
          </a:xfrm>
          <a:prstGeom prst="rect">
            <a:avLst/>
          </a:prstGeom>
        </p:spPr>
        <p:txBody>
          <a:bodyPr vert="horz" wrap="square" lIns="0" tIns="85165" rIns="0" bIns="0" rtlCol="0">
            <a:spAutoFit/>
          </a:bodyPr>
          <a:lstStyle/>
          <a:p>
            <a:pPr marL="11206">
              <a:spcBef>
                <a:spcPts val="671"/>
              </a:spcBef>
            </a:pPr>
            <a:r>
              <a:rPr sz="2118" b="1" u="heavy" spc="-4" dirty="0">
                <a:solidFill>
                  <a:srgbClr val="003200"/>
                </a:solidFill>
                <a:uFill>
                  <a:solidFill>
                    <a:srgbClr val="003200"/>
                  </a:solidFill>
                </a:uFill>
                <a:latin typeface="Arial"/>
                <a:cs typeface="Arial"/>
              </a:rPr>
              <a:t>Detailed COCOMO</a:t>
            </a:r>
            <a:r>
              <a:rPr sz="2118" b="1" u="heavy" spc="-9" dirty="0">
                <a:solidFill>
                  <a:srgbClr val="003200"/>
                </a:solidFill>
                <a:uFill>
                  <a:solidFill>
                    <a:srgbClr val="003200"/>
                  </a:solidFill>
                </a:uFill>
                <a:latin typeface="Arial"/>
                <a:cs typeface="Arial"/>
              </a:rPr>
              <a:t> </a:t>
            </a:r>
            <a:r>
              <a:rPr sz="2118" b="1" u="heavy" spc="-4" dirty="0">
                <a:solidFill>
                  <a:srgbClr val="003200"/>
                </a:solidFill>
                <a:uFill>
                  <a:solidFill>
                    <a:srgbClr val="003200"/>
                  </a:solidFill>
                </a:uFill>
                <a:latin typeface="Arial"/>
                <a:cs typeface="Arial"/>
              </a:rPr>
              <a:t>Model</a:t>
            </a:r>
            <a:endParaRPr sz="2118">
              <a:latin typeface="Arial"/>
              <a:cs typeface="Arial"/>
            </a:endParaRPr>
          </a:p>
          <a:p>
            <a:pPr marL="2783690">
              <a:spcBef>
                <a:spcPts val="582"/>
              </a:spcBef>
            </a:pPr>
            <a:r>
              <a:rPr sz="2118" spc="-4" dirty="0">
                <a:latin typeface="Times New Roman"/>
                <a:cs typeface="Times New Roman"/>
              </a:rPr>
              <a:t>Detailed</a:t>
            </a:r>
            <a:r>
              <a:rPr sz="2118" spc="-49" dirty="0">
                <a:latin typeface="Times New Roman"/>
                <a:cs typeface="Times New Roman"/>
              </a:rPr>
              <a:t> </a:t>
            </a:r>
            <a:r>
              <a:rPr sz="2118" spc="-4" dirty="0">
                <a:latin typeface="Times New Roman"/>
                <a:cs typeface="Times New Roman"/>
              </a:rPr>
              <a:t>COCOMO</a:t>
            </a:r>
            <a:endParaRPr sz="2118">
              <a:latin typeface="Times New Roman"/>
              <a:cs typeface="Times New Roman"/>
            </a:endParaRPr>
          </a:p>
        </p:txBody>
      </p:sp>
      <p:sp>
        <p:nvSpPr>
          <p:cNvPr id="13" name="object 13"/>
          <p:cNvSpPr txBox="1">
            <a:spLocks noGrp="1"/>
          </p:cNvSpPr>
          <p:nvPr>
            <p:ph type="title"/>
          </p:nvPr>
        </p:nvSpPr>
        <p:spPr>
          <a:xfrm>
            <a:off x="1841863" y="566430"/>
            <a:ext cx="63663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4" name="object 1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994833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6847" y="1794692"/>
            <a:ext cx="2521884" cy="390982"/>
          </a:xfrm>
          <a:prstGeom prst="rect">
            <a:avLst/>
          </a:prstGeom>
        </p:spPr>
        <p:txBody>
          <a:bodyPr vert="horz" wrap="square" lIns="0" tIns="10646" rIns="0" bIns="0" rtlCol="0">
            <a:spAutoFit/>
          </a:bodyPr>
          <a:lstStyle/>
          <a:p>
            <a:pPr marL="11206">
              <a:spcBef>
                <a:spcPts val="84"/>
              </a:spcBef>
            </a:pPr>
            <a:r>
              <a:rPr sz="2471" u="heavy" spc="-4" dirty="0">
                <a:solidFill>
                  <a:srgbClr val="0000CC"/>
                </a:solidFill>
                <a:uFill>
                  <a:solidFill>
                    <a:srgbClr val="0000CC"/>
                  </a:solidFill>
                </a:uFill>
                <a:latin typeface="Times New Roman"/>
                <a:cs typeface="Times New Roman"/>
              </a:rPr>
              <a:t>Development</a:t>
            </a:r>
            <a:r>
              <a:rPr sz="2471" u="heavy" spc="-53" dirty="0">
                <a:solidFill>
                  <a:srgbClr val="0000CC"/>
                </a:solidFill>
                <a:uFill>
                  <a:solidFill>
                    <a:srgbClr val="0000CC"/>
                  </a:solidFill>
                </a:uFill>
                <a:latin typeface="Times New Roman"/>
                <a:cs typeface="Times New Roman"/>
              </a:rPr>
              <a:t> </a:t>
            </a:r>
            <a:r>
              <a:rPr sz="2471" u="heavy" spc="-4" dirty="0">
                <a:solidFill>
                  <a:srgbClr val="0000CC"/>
                </a:solidFill>
                <a:uFill>
                  <a:solidFill>
                    <a:srgbClr val="0000CC"/>
                  </a:solidFill>
                </a:uFill>
                <a:latin typeface="Times New Roman"/>
                <a:cs typeface="Times New Roman"/>
              </a:rPr>
              <a:t>Phase</a:t>
            </a:r>
            <a:endParaRPr sz="2471">
              <a:latin typeface="Times New Roman"/>
              <a:cs typeface="Times New Roman"/>
            </a:endParaRPr>
          </a:p>
        </p:txBody>
      </p:sp>
      <p:sp>
        <p:nvSpPr>
          <p:cNvPr id="3" name="object 3"/>
          <p:cNvSpPr txBox="1">
            <a:spLocks noGrp="1"/>
          </p:cNvSpPr>
          <p:nvPr>
            <p:ph type="title"/>
          </p:nvPr>
        </p:nvSpPr>
        <p:spPr>
          <a:xfrm>
            <a:off x="1280160" y="566430"/>
            <a:ext cx="692803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6576952" y="2785251"/>
            <a:ext cx="2224368" cy="1155368"/>
          </a:xfrm>
          <a:prstGeom prst="rect">
            <a:avLst/>
          </a:prstGeom>
        </p:spPr>
        <p:txBody>
          <a:bodyPr vert="horz" wrap="square" lIns="0" tIns="200584" rIns="0" bIns="0" rtlCol="0">
            <a:spAutoFit/>
          </a:bodyPr>
          <a:lstStyle/>
          <a:p>
            <a:pPr marL="11206">
              <a:spcBef>
                <a:spcPts val="1579"/>
              </a:spcBef>
              <a:tabLst>
                <a:tab pos="661743" algn="l"/>
              </a:tabLst>
            </a:pPr>
            <a:r>
              <a:rPr sz="2471" spc="-4" dirty="0">
                <a:solidFill>
                  <a:srgbClr val="A50020"/>
                </a:solidFill>
                <a:latin typeface="Times New Roman"/>
                <a:cs typeface="Times New Roman"/>
              </a:rPr>
              <a:t>:	</a:t>
            </a:r>
            <a:r>
              <a:rPr sz="2471" dirty="0">
                <a:solidFill>
                  <a:srgbClr val="A50020"/>
                </a:solidFill>
                <a:latin typeface="Times New Roman"/>
                <a:cs typeface="Times New Roman"/>
              </a:rPr>
              <a:t>6% </a:t>
            </a:r>
            <a:r>
              <a:rPr sz="2471" spc="-4" dirty="0">
                <a:solidFill>
                  <a:srgbClr val="A50020"/>
                </a:solidFill>
                <a:latin typeface="Times New Roman"/>
                <a:cs typeface="Times New Roman"/>
              </a:rPr>
              <a:t>to</a:t>
            </a:r>
            <a:r>
              <a:rPr sz="2471" spc="-35" dirty="0">
                <a:solidFill>
                  <a:srgbClr val="A50020"/>
                </a:solidFill>
                <a:latin typeface="Times New Roman"/>
                <a:cs typeface="Times New Roman"/>
              </a:rPr>
              <a:t> </a:t>
            </a:r>
            <a:r>
              <a:rPr sz="2471" dirty="0">
                <a:solidFill>
                  <a:srgbClr val="A50020"/>
                </a:solidFill>
                <a:latin typeface="Times New Roman"/>
                <a:cs typeface="Times New Roman"/>
              </a:rPr>
              <a:t>8%</a:t>
            </a:r>
            <a:endParaRPr sz="2471">
              <a:latin typeface="Times New Roman"/>
              <a:cs typeface="Times New Roman"/>
            </a:endParaRPr>
          </a:p>
          <a:p>
            <a:pPr marL="11206">
              <a:spcBef>
                <a:spcPts val="1496"/>
              </a:spcBef>
              <a:tabLst>
                <a:tab pos="661743" algn="l"/>
              </a:tabLst>
            </a:pPr>
            <a:r>
              <a:rPr sz="2471" spc="-4" dirty="0">
                <a:solidFill>
                  <a:srgbClr val="650065"/>
                </a:solidFill>
                <a:latin typeface="Times New Roman"/>
                <a:cs typeface="Times New Roman"/>
              </a:rPr>
              <a:t>:	</a:t>
            </a:r>
            <a:r>
              <a:rPr sz="2471" dirty="0">
                <a:solidFill>
                  <a:srgbClr val="650065"/>
                </a:solidFill>
                <a:latin typeface="Times New Roman"/>
                <a:cs typeface="Times New Roman"/>
              </a:rPr>
              <a:t>10% </a:t>
            </a:r>
            <a:r>
              <a:rPr sz="2471" spc="-4" dirty="0">
                <a:solidFill>
                  <a:srgbClr val="650065"/>
                </a:solidFill>
                <a:latin typeface="Times New Roman"/>
                <a:cs typeface="Times New Roman"/>
              </a:rPr>
              <a:t>to</a:t>
            </a:r>
            <a:r>
              <a:rPr sz="2471" spc="-79" dirty="0">
                <a:solidFill>
                  <a:srgbClr val="650065"/>
                </a:solidFill>
                <a:latin typeface="Times New Roman"/>
                <a:cs typeface="Times New Roman"/>
              </a:rPr>
              <a:t> </a:t>
            </a:r>
            <a:r>
              <a:rPr sz="2471" spc="-4" dirty="0">
                <a:solidFill>
                  <a:srgbClr val="650065"/>
                </a:solidFill>
                <a:latin typeface="Times New Roman"/>
                <a:cs typeface="Times New Roman"/>
              </a:rPr>
              <a:t>40%</a:t>
            </a:r>
            <a:endParaRPr sz="2471">
              <a:latin typeface="Times New Roman"/>
              <a:cs typeface="Times New Roman"/>
            </a:endParaRPr>
          </a:p>
        </p:txBody>
      </p:sp>
      <p:sp>
        <p:nvSpPr>
          <p:cNvPr id="6" name="object 6"/>
          <p:cNvSpPr txBox="1"/>
          <p:nvPr/>
        </p:nvSpPr>
        <p:spPr>
          <a:xfrm>
            <a:off x="2386847" y="2221820"/>
            <a:ext cx="4128807" cy="2308400"/>
          </a:xfrm>
          <a:prstGeom prst="rect">
            <a:avLst/>
          </a:prstGeom>
        </p:spPr>
        <p:txBody>
          <a:bodyPr vert="horz" wrap="square" lIns="0" tIns="199465" rIns="0" bIns="0" rtlCol="0">
            <a:spAutoFit/>
          </a:bodyPr>
          <a:lstStyle/>
          <a:p>
            <a:pPr marL="11206">
              <a:spcBef>
                <a:spcPts val="1571"/>
              </a:spcBef>
            </a:pPr>
            <a:r>
              <a:rPr sz="2471" spc="-4" dirty="0">
                <a:solidFill>
                  <a:srgbClr val="003200"/>
                </a:solidFill>
                <a:latin typeface="Times New Roman"/>
                <a:cs typeface="Times New Roman"/>
              </a:rPr>
              <a:t>Plan / </a:t>
            </a:r>
            <a:r>
              <a:rPr sz="2471" spc="-9" dirty="0">
                <a:solidFill>
                  <a:srgbClr val="003200"/>
                </a:solidFill>
                <a:latin typeface="Times New Roman"/>
                <a:cs typeface="Times New Roman"/>
              </a:rPr>
              <a:t>Requirements</a:t>
            </a:r>
            <a:endParaRPr sz="2471">
              <a:latin typeface="Times New Roman"/>
              <a:cs typeface="Times New Roman"/>
            </a:endParaRPr>
          </a:p>
          <a:p>
            <a:pPr marL="818073" marR="115987">
              <a:lnSpc>
                <a:spcPts val="4456"/>
              </a:lnSpc>
              <a:spcBef>
                <a:spcPts val="388"/>
              </a:spcBef>
            </a:pPr>
            <a:r>
              <a:rPr sz="2471" dirty="0">
                <a:solidFill>
                  <a:srgbClr val="A50020"/>
                </a:solidFill>
                <a:latin typeface="Times New Roman"/>
                <a:cs typeface="Times New Roman"/>
              </a:rPr>
              <a:t>EFFORT  </a:t>
            </a:r>
            <a:r>
              <a:rPr sz="2471" spc="-4" dirty="0">
                <a:solidFill>
                  <a:srgbClr val="650065"/>
                </a:solidFill>
                <a:latin typeface="Times New Roman"/>
                <a:cs typeface="Times New Roman"/>
              </a:rPr>
              <a:t>DEVELOPMENT</a:t>
            </a:r>
            <a:r>
              <a:rPr sz="2471" spc="141" dirty="0">
                <a:solidFill>
                  <a:srgbClr val="650065"/>
                </a:solidFill>
                <a:latin typeface="Times New Roman"/>
                <a:cs typeface="Times New Roman"/>
              </a:rPr>
              <a:t> </a:t>
            </a:r>
            <a:r>
              <a:rPr sz="2471" spc="-4" dirty="0">
                <a:solidFill>
                  <a:srgbClr val="650065"/>
                </a:solidFill>
                <a:latin typeface="Times New Roman"/>
                <a:cs typeface="Times New Roman"/>
              </a:rPr>
              <a:t>TIME</a:t>
            </a:r>
            <a:endParaRPr sz="2471">
              <a:latin typeface="Times New Roman"/>
              <a:cs typeface="Times New Roman"/>
            </a:endParaRPr>
          </a:p>
          <a:p>
            <a:pPr marL="818073">
              <a:spcBef>
                <a:spcPts val="1099"/>
              </a:spcBef>
            </a:pPr>
            <a:r>
              <a:rPr sz="2471" spc="-4" dirty="0">
                <a:latin typeface="Times New Roman"/>
                <a:cs typeface="Times New Roman"/>
              </a:rPr>
              <a:t>% depend </a:t>
            </a:r>
            <a:r>
              <a:rPr sz="2471" dirty="0">
                <a:latin typeface="Times New Roman"/>
                <a:cs typeface="Times New Roman"/>
              </a:rPr>
              <a:t>on </a:t>
            </a:r>
            <a:r>
              <a:rPr sz="2471" spc="-4" dirty="0">
                <a:latin typeface="Times New Roman"/>
                <a:cs typeface="Times New Roman"/>
              </a:rPr>
              <a:t>mode &amp;</a:t>
            </a:r>
            <a:r>
              <a:rPr sz="2471" spc="-66" dirty="0">
                <a:latin typeface="Times New Roman"/>
                <a:cs typeface="Times New Roman"/>
              </a:rPr>
              <a:t> </a:t>
            </a:r>
            <a:r>
              <a:rPr sz="2471" spc="-4" dirty="0">
                <a:latin typeface="Times New Roman"/>
                <a:cs typeface="Times New Roman"/>
              </a:rPr>
              <a:t>size</a:t>
            </a:r>
            <a:endParaRPr sz="2471">
              <a:latin typeface="Times New Roman"/>
              <a:cs typeface="Times New Roman"/>
            </a:endParaRPr>
          </a:p>
        </p:txBody>
      </p:sp>
    </p:spTree>
    <p:extLst>
      <p:ext uri="{BB962C8B-B14F-4D97-AF65-F5344CB8AC3E}">
        <p14:creationId xmlns:p14="http://schemas.microsoft.com/office/powerpoint/2010/main" val="251238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02000" y="1767043"/>
            <a:ext cx="1066800" cy="1202079"/>
          </a:xfrm>
          <a:prstGeom prst="rect">
            <a:avLst/>
          </a:prstGeom>
        </p:spPr>
        <p:txBody>
          <a:bodyPr vert="horz" wrap="square" lIns="0" tIns="78441" rIns="0" bIns="0" rtlCol="0">
            <a:spAutoFit/>
          </a:bodyPr>
          <a:lstStyle/>
          <a:p>
            <a:pPr marL="11206">
              <a:spcBef>
                <a:spcPts val="618"/>
              </a:spcBef>
            </a:pPr>
            <a:r>
              <a:rPr sz="2471" spc="-4" dirty="0">
                <a:solidFill>
                  <a:srgbClr val="003200"/>
                </a:solidFill>
                <a:latin typeface="Times New Roman"/>
                <a:cs typeface="Times New Roman"/>
              </a:rPr>
              <a:t>Design</a:t>
            </a:r>
            <a:endParaRPr sz="2471">
              <a:latin typeface="Times New Roman"/>
              <a:cs typeface="Times New Roman"/>
            </a:endParaRPr>
          </a:p>
          <a:p>
            <a:pPr marL="414640" marR="4483">
              <a:lnSpc>
                <a:spcPct val="110000"/>
              </a:lnSpc>
              <a:spcBef>
                <a:spcPts val="207"/>
              </a:spcBef>
            </a:pPr>
            <a:r>
              <a:rPr sz="2118" spc="-4" dirty="0">
                <a:solidFill>
                  <a:srgbClr val="A50020"/>
                </a:solidFill>
                <a:latin typeface="Times New Roman"/>
                <a:cs typeface="Times New Roman"/>
              </a:rPr>
              <a:t>E</a:t>
            </a:r>
            <a:r>
              <a:rPr sz="2118" spc="-9" dirty="0">
                <a:solidFill>
                  <a:srgbClr val="A50020"/>
                </a:solidFill>
                <a:latin typeface="Times New Roman"/>
                <a:cs typeface="Times New Roman"/>
              </a:rPr>
              <a:t>ff</a:t>
            </a:r>
            <a:r>
              <a:rPr sz="2118" dirty="0">
                <a:solidFill>
                  <a:srgbClr val="A50020"/>
                </a:solidFill>
                <a:latin typeface="Times New Roman"/>
                <a:cs typeface="Times New Roman"/>
              </a:rPr>
              <a:t>ort  </a:t>
            </a:r>
            <a:r>
              <a:rPr sz="2118" spc="-9" dirty="0">
                <a:solidFill>
                  <a:srgbClr val="A50020"/>
                </a:solidFill>
                <a:latin typeface="Times New Roman"/>
                <a:cs typeface="Times New Roman"/>
              </a:rPr>
              <a:t>Time</a:t>
            </a:r>
            <a:endParaRPr sz="2118">
              <a:latin typeface="Times New Roman"/>
              <a:cs typeface="Times New Roman"/>
            </a:endParaRPr>
          </a:p>
        </p:txBody>
      </p:sp>
      <p:sp>
        <p:nvSpPr>
          <p:cNvPr id="3" name="object 3"/>
          <p:cNvSpPr txBox="1"/>
          <p:nvPr/>
        </p:nvSpPr>
        <p:spPr>
          <a:xfrm>
            <a:off x="4215652" y="2237140"/>
            <a:ext cx="97490" cy="733882"/>
          </a:xfrm>
          <a:prstGeom prst="rect">
            <a:avLst/>
          </a:prstGeom>
        </p:spPr>
        <p:txBody>
          <a:bodyPr vert="horz" wrap="square" lIns="0" tIns="43143" rIns="0" bIns="0" rtlCol="0">
            <a:spAutoFit/>
          </a:bodyPr>
          <a:lstStyle/>
          <a:p>
            <a:pPr marL="11206">
              <a:spcBef>
                <a:spcPts val="340"/>
              </a:spcBef>
            </a:pPr>
            <a:r>
              <a:rPr sz="2118" dirty="0">
                <a:solidFill>
                  <a:srgbClr val="A50020"/>
                </a:solidFill>
                <a:latin typeface="Times New Roman"/>
                <a:cs typeface="Times New Roman"/>
              </a:rPr>
              <a:t>:</a:t>
            </a:r>
            <a:endParaRPr sz="2118">
              <a:latin typeface="Times New Roman"/>
              <a:cs typeface="Times New Roman"/>
            </a:endParaRPr>
          </a:p>
          <a:p>
            <a:pPr marL="11206">
              <a:spcBef>
                <a:spcPts val="256"/>
              </a:spcBef>
            </a:pPr>
            <a:r>
              <a:rPr sz="2118" dirty="0">
                <a:solidFill>
                  <a:srgbClr val="A50020"/>
                </a:solidFill>
                <a:latin typeface="Times New Roman"/>
                <a:cs typeface="Times New Roman"/>
              </a:rPr>
              <a:t>:</a:t>
            </a:r>
            <a:endParaRPr sz="2118">
              <a:latin typeface="Times New Roman"/>
              <a:cs typeface="Times New Roman"/>
            </a:endParaRPr>
          </a:p>
        </p:txBody>
      </p:sp>
      <p:sp>
        <p:nvSpPr>
          <p:cNvPr id="4" name="object 4"/>
          <p:cNvSpPr txBox="1"/>
          <p:nvPr/>
        </p:nvSpPr>
        <p:spPr>
          <a:xfrm>
            <a:off x="5022475" y="2237140"/>
            <a:ext cx="1353671" cy="733882"/>
          </a:xfrm>
          <a:prstGeom prst="rect">
            <a:avLst/>
          </a:prstGeom>
        </p:spPr>
        <p:txBody>
          <a:bodyPr vert="horz" wrap="square" lIns="0" tIns="43143" rIns="0" bIns="0" rtlCol="0">
            <a:spAutoFit/>
          </a:bodyPr>
          <a:lstStyle/>
          <a:p>
            <a:pPr marL="11206">
              <a:spcBef>
                <a:spcPts val="340"/>
              </a:spcBef>
            </a:pPr>
            <a:r>
              <a:rPr sz="2118" dirty="0">
                <a:solidFill>
                  <a:srgbClr val="A50020"/>
                </a:solidFill>
                <a:latin typeface="Times New Roman"/>
                <a:cs typeface="Times New Roman"/>
              </a:rPr>
              <a:t>16% to</a:t>
            </a:r>
            <a:r>
              <a:rPr sz="2118" spc="-88" dirty="0">
                <a:solidFill>
                  <a:srgbClr val="A50020"/>
                </a:solidFill>
                <a:latin typeface="Times New Roman"/>
                <a:cs typeface="Times New Roman"/>
              </a:rPr>
              <a:t> </a:t>
            </a:r>
            <a:r>
              <a:rPr sz="2118" dirty="0">
                <a:solidFill>
                  <a:srgbClr val="A50020"/>
                </a:solidFill>
                <a:latin typeface="Times New Roman"/>
                <a:cs typeface="Times New Roman"/>
              </a:rPr>
              <a:t>18%</a:t>
            </a:r>
            <a:endParaRPr sz="2118">
              <a:latin typeface="Times New Roman"/>
              <a:cs typeface="Times New Roman"/>
            </a:endParaRPr>
          </a:p>
          <a:p>
            <a:pPr marL="11206">
              <a:spcBef>
                <a:spcPts val="256"/>
              </a:spcBef>
            </a:pPr>
            <a:r>
              <a:rPr sz="2118" dirty="0">
                <a:solidFill>
                  <a:srgbClr val="A50020"/>
                </a:solidFill>
                <a:latin typeface="Times New Roman"/>
                <a:cs typeface="Times New Roman"/>
              </a:rPr>
              <a:t>19% to</a:t>
            </a:r>
            <a:r>
              <a:rPr sz="2118" spc="-88" dirty="0">
                <a:solidFill>
                  <a:srgbClr val="A50020"/>
                </a:solidFill>
                <a:latin typeface="Times New Roman"/>
                <a:cs typeface="Times New Roman"/>
              </a:rPr>
              <a:t> </a:t>
            </a:r>
            <a:r>
              <a:rPr sz="2118" dirty="0">
                <a:solidFill>
                  <a:srgbClr val="A50020"/>
                </a:solidFill>
                <a:latin typeface="Times New Roman"/>
                <a:cs typeface="Times New Roman"/>
              </a:rPr>
              <a:t>38%</a:t>
            </a:r>
            <a:endParaRPr sz="2118">
              <a:latin typeface="Times New Roman"/>
              <a:cs typeface="Times New Roman"/>
            </a:endParaRPr>
          </a:p>
        </p:txBody>
      </p:sp>
      <p:sp>
        <p:nvSpPr>
          <p:cNvPr id="5" name="object 5"/>
          <p:cNvSpPr txBox="1"/>
          <p:nvPr/>
        </p:nvSpPr>
        <p:spPr>
          <a:xfrm>
            <a:off x="2602000" y="3109813"/>
            <a:ext cx="1748678" cy="390982"/>
          </a:xfrm>
          <a:prstGeom prst="rect">
            <a:avLst/>
          </a:prstGeom>
        </p:spPr>
        <p:txBody>
          <a:bodyPr vert="horz" wrap="square" lIns="0" tIns="10646" rIns="0" bIns="0" rtlCol="0">
            <a:spAutoFit/>
          </a:bodyPr>
          <a:lstStyle/>
          <a:p>
            <a:pPr marL="11206">
              <a:spcBef>
                <a:spcPts val="84"/>
              </a:spcBef>
            </a:pPr>
            <a:r>
              <a:rPr sz="2471" spc="-4" dirty="0">
                <a:solidFill>
                  <a:srgbClr val="003200"/>
                </a:solidFill>
                <a:latin typeface="Times New Roman"/>
                <a:cs typeface="Times New Roman"/>
              </a:rPr>
              <a:t>Programming</a:t>
            </a:r>
            <a:endParaRPr sz="2471">
              <a:latin typeface="Times New Roman"/>
              <a:cs typeface="Times New Roman"/>
            </a:endParaRPr>
          </a:p>
        </p:txBody>
      </p:sp>
      <p:sp>
        <p:nvSpPr>
          <p:cNvPr id="6" name="object 6"/>
          <p:cNvSpPr txBox="1"/>
          <p:nvPr/>
        </p:nvSpPr>
        <p:spPr>
          <a:xfrm>
            <a:off x="3005417" y="3507888"/>
            <a:ext cx="663388" cy="760880"/>
          </a:xfrm>
          <a:prstGeom prst="rect">
            <a:avLst/>
          </a:prstGeom>
        </p:spPr>
        <p:txBody>
          <a:bodyPr vert="horz" wrap="square" lIns="0" tIns="11206" rIns="0" bIns="0" rtlCol="0">
            <a:spAutoFit/>
          </a:bodyPr>
          <a:lstStyle/>
          <a:p>
            <a:pPr marL="11206" marR="4483">
              <a:lnSpc>
                <a:spcPct val="114999"/>
              </a:lnSpc>
              <a:spcBef>
                <a:spcPts val="88"/>
              </a:spcBef>
            </a:pPr>
            <a:r>
              <a:rPr sz="2118" spc="-4" dirty="0">
                <a:solidFill>
                  <a:srgbClr val="650065"/>
                </a:solidFill>
                <a:latin typeface="Times New Roman"/>
                <a:cs typeface="Times New Roman"/>
              </a:rPr>
              <a:t>E</a:t>
            </a:r>
            <a:r>
              <a:rPr sz="2118" spc="-9" dirty="0">
                <a:solidFill>
                  <a:srgbClr val="650065"/>
                </a:solidFill>
                <a:latin typeface="Times New Roman"/>
                <a:cs typeface="Times New Roman"/>
              </a:rPr>
              <a:t>ff</a:t>
            </a:r>
            <a:r>
              <a:rPr sz="2118" dirty="0">
                <a:solidFill>
                  <a:srgbClr val="650065"/>
                </a:solidFill>
                <a:latin typeface="Times New Roman"/>
                <a:cs typeface="Times New Roman"/>
              </a:rPr>
              <a:t>ort  </a:t>
            </a:r>
            <a:r>
              <a:rPr sz="2118" spc="-9" dirty="0">
                <a:solidFill>
                  <a:srgbClr val="650065"/>
                </a:solidFill>
                <a:latin typeface="Times New Roman"/>
                <a:cs typeface="Times New Roman"/>
              </a:rPr>
              <a:t>Time</a:t>
            </a:r>
            <a:endParaRPr sz="2118">
              <a:latin typeface="Times New Roman"/>
              <a:cs typeface="Times New Roman"/>
            </a:endParaRPr>
          </a:p>
        </p:txBody>
      </p:sp>
      <p:sp>
        <p:nvSpPr>
          <p:cNvPr id="7" name="object 7"/>
          <p:cNvSpPr txBox="1"/>
          <p:nvPr/>
        </p:nvSpPr>
        <p:spPr>
          <a:xfrm>
            <a:off x="4215652" y="3507888"/>
            <a:ext cx="97490" cy="763112"/>
          </a:xfrm>
          <a:prstGeom prst="rect">
            <a:avLst/>
          </a:prstGeom>
        </p:spPr>
        <p:txBody>
          <a:bodyPr vert="horz" wrap="square" lIns="0" tIns="59391" rIns="0" bIns="0" rtlCol="0">
            <a:spAutoFit/>
          </a:bodyPr>
          <a:lstStyle/>
          <a:p>
            <a:pPr marL="11206">
              <a:spcBef>
                <a:spcPts val="468"/>
              </a:spcBef>
            </a:pPr>
            <a:r>
              <a:rPr sz="2118" dirty="0">
                <a:solidFill>
                  <a:srgbClr val="650065"/>
                </a:solidFill>
                <a:latin typeface="Times New Roman"/>
                <a:cs typeface="Times New Roman"/>
              </a:rPr>
              <a:t>:</a:t>
            </a:r>
            <a:endParaRPr sz="2118">
              <a:latin typeface="Times New Roman"/>
              <a:cs typeface="Times New Roman"/>
            </a:endParaRPr>
          </a:p>
          <a:p>
            <a:pPr marL="11206">
              <a:spcBef>
                <a:spcPts val="379"/>
              </a:spcBef>
            </a:pPr>
            <a:r>
              <a:rPr sz="2118" dirty="0">
                <a:solidFill>
                  <a:srgbClr val="650065"/>
                </a:solidFill>
                <a:latin typeface="Times New Roman"/>
                <a:cs typeface="Times New Roman"/>
              </a:rPr>
              <a:t>:</a:t>
            </a:r>
            <a:endParaRPr sz="2118">
              <a:latin typeface="Times New Roman"/>
              <a:cs typeface="Times New Roman"/>
            </a:endParaRPr>
          </a:p>
        </p:txBody>
      </p:sp>
      <p:sp>
        <p:nvSpPr>
          <p:cNvPr id="8" name="object 8"/>
          <p:cNvSpPr txBox="1"/>
          <p:nvPr/>
        </p:nvSpPr>
        <p:spPr>
          <a:xfrm>
            <a:off x="5022475" y="3507888"/>
            <a:ext cx="1353671" cy="763112"/>
          </a:xfrm>
          <a:prstGeom prst="rect">
            <a:avLst/>
          </a:prstGeom>
        </p:spPr>
        <p:txBody>
          <a:bodyPr vert="horz" wrap="square" lIns="0" tIns="59391" rIns="0" bIns="0" rtlCol="0">
            <a:spAutoFit/>
          </a:bodyPr>
          <a:lstStyle/>
          <a:p>
            <a:pPr marL="11206">
              <a:spcBef>
                <a:spcPts val="468"/>
              </a:spcBef>
            </a:pPr>
            <a:r>
              <a:rPr sz="2118" dirty="0">
                <a:solidFill>
                  <a:srgbClr val="650065"/>
                </a:solidFill>
                <a:latin typeface="Times New Roman"/>
                <a:cs typeface="Times New Roman"/>
              </a:rPr>
              <a:t>48% to</a:t>
            </a:r>
            <a:r>
              <a:rPr sz="2118" spc="-88" dirty="0">
                <a:solidFill>
                  <a:srgbClr val="650065"/>
                </a:solidFill>
                <a:latin typeface="Times New Roman"/>
                <a:cs typeface="Times New Roman"/>
              </a:rPr>
              <a:t> </a:t>
            </a:r>
            <a:r>
              <a:rPr sz="2118" dirty="0">
                <a:solidFill>
                  <a:srgbClr val="650065"/>
                </a:solidFill>
                <a:latin typeface="Times New Roman"/>
                <a:cs typeface="Times New Roman"/>
              </a:rPr>
              <a:t>68%</a:t>
            </a:r>
            <a:endParaRPr sz="2118">
              <a:latin typeface="Times New Roman"/>
              <a:cs typeface="Times New Roman"/>
            </a:endParaRPr>
          </a:p>
          <a:p>
            <a:pPr marL="11206">
              <a:spcBef>
                <a:spcPts val="379"/>
              </a:spcBef>
            </a:pPr>
            <a:r>
              <a:rPr sz="2118" dirty="0">
                <a:solidFill>
                  <a:srgbClr val="650065"/>
                </a:solidFill>
                <a:latin typeface="Times New Roman"/>
                <a:cs typeface="Times New Roman"/>
              </a:rPr>
              <a:t>24% to</a:t>
            </a:r>
            <a:r>
              <a:rPr sz="2118" spc="-88" dirty="0">
                <a:solidFill>
                  <a:srgbClr val="650065"/>
                </a:solidFill>
                <a:latin typeface="Times New Roman"/>
                <a:cs typeface="Times New Roman"/>
              </a:rPr>
              <a:t> </a:t>
            </a:r>
            <a:r>
              <a:rPr sz="2118" dirty="0">
                <a:solidFill>
                  <a:srgbClr val="650065"/>
                </a:solidFill>
                <a:latin typeface="Times New Roman"/>
                <a:cs typeface="Times New Roman"/>
              </a:rPr>
              <a:t>64%</a:t>
            </a:r>
            <a:endParaRPr sz="2118">
              <a:latin typeface="Times New Roman"/>
              <a:cs typeface="Times New Roman"/>
            </a:endParaRPr>
          </a:p>
        </p:txBody>
      </p:sp>
      <p:sp>
        <p:nvSpPr>
          <p:cNvPr id="9" name="object 9"/>
          <p:cNvSpPr txBox="1"/>
          <p:nvPr/>
        </p:nvSpPr>
        <p:spPr>
          <a:xfrm>
            <a:off x="2602000" y="4418212"/>
            <a:ext cx="2338107" cy="390982"/>
          </a:xfrm>
          <a:prstGeom prst="rect">
            <a:avLst/>
          </a:prstGeom>
        </p:spPr>
        <p:txBody>
          <a:bodyPr vert="horz" wrap="square" lIns="0" tIns="10646" rIns="0" bIns="0" rtlCol="0">
            <a:spAutoFit/>
          </a:bodyPr>
          <a:lstStyle/>
          <a:p>
            <a:pPr marL="11206">
              <a:spcBef>
                <a:spcPts val="84"/>
              </a:spcBef>
            </a:pPr>
            <a:r>
              <a:rPr sz="2471" spc="-4" dirty="0">
                <a:solidFill>
                  <a:srgbClr val="003200"/>
                </a:solidFill>
                <a:latin typeface="Times New Roman"/>
                <a:cs typeface="Times New Roman"/>
              </a:rPr>
              <a:t>Integration &amp;</a:t>
            </a:r>
            <a:r>
              <a:rPr sz="2471" spc="-53" dirty="0">
                <a:solidFill>
                  <a:srgbClr val="003200"/>
                </a:solidFill>
                <a:latin typeface="Times New Roman"/>
                <a:cs typeface="Times New Roman"/>
              </a:rPr>
              <a:t> </a:t>
            </a:r>
            <a:r>
              <a:rPr sz="2471" spc="-9" dirty="0">
                <a:solidFill>
                  <a:srgbClr val="003200"/>
                </a:solidFill>
                <a:latin typeface="Times New Roman"/>
                <a:cs typeface="Times New Roman"/>
              </a:rPr>
              <a:t>Test</a:t>
            </a:r>
            <a:endParaRPr sz="2471">
              <a:latin typeface="Times New Roman"/>
              <a:cs typeface="Times New Roman"/>
            </a:endParaRPr>
          </a:p>
        </p:txBody>
      </p:sp>
      <p:sp>
        <p:nvSpPr>
          <p:cNvPr id="10" name="object 10"/>
          <p:cNvSpPr txBox="1"/>
          <p:nvPr/>
        </p:nvSpPr>
        <p:spPr>
          <a:xfrm>
            <a:off x="3005417" y="4816286"/>
            <a:ext cx="663388" cy="760880"/>
          </a:xfrm>
          <a:prstGeom prst="rect">
            <a:avLst/>
          </a:prstGeom>
        </p:spPr>
        <p:txBody>
          <a:bodyPr vert="horz" wrap="square" lIns="0" tIns="11206" rIns="0" bIns="0" rtlCol="0">
            <a:spAutoFit/>
          </a:bodyPr>
          <a:lstStyle/>
          <a:p>
            <a:pPr marL="11206" marR="4483">
              <a:lnSpc>
                <a:spcPct val="114999"/>
              </a:lnSpc>
              <a:spcBef>
                <a:spcPts val="88"/>
              </a:spcBef>
            </a:pPr>
            <a:r>
              <a:rPr sz="2118" spc="-4" dirty="0">
                <a:solidFill>
                  <a:srgbClr val="A50020"/>
                </a:solidFill>
                <a:latin typeface="Times New Roman"/>
                <a:cs typeface="Times New Roman"/>
              </a:rPr>
              <a:t>E</a:t>
            </a:r>
            <a:r>
              <a:rPr sz="2118" spc="-9" dirty="0">
                <a:solidFill>
                  <a:srgbClr val="A50020"/>
                </a:solidFill>
                <a:latin typeface="Times New Roman"/>
                <a:cs typeface="Times New Roman"/>
              </a:rPr>
              <a:t>ff</a:t>
            </a:r>
            <a:r>
              <a:rPr sz="2118" dirty="0">
                <a:solidFill>
                  <a:srgbClr val="A50020"/>
                </a:solidFill>
                <a:latin typeface="Times New Roman"/>
                <a:cs typeface="Times New Roman"/>
              </a:rPr>
              <a:t>ort  </a:t>
            </a:r>
            <a:r>
              <a:rPr sz="2118" spc="-9" dirty="0">
                <a:solidFill>
                  <a:srgbClr val="A50020"/>
                </a:solidFill>
                <a:latin typeface="Times New Roman"/>
                <a:cs typeface="Times New Roman"/>
              </a:rPr>
              <a:t>Time</a:t>
            </a:r>
            <a:endParaRPr sz="2118">
              <a:latin typeface="Times New Roman"/>
              <a:cs typeface="Times New Roman"/>
            </a:endParaRPr>
          </a:p>
        </p:txBody>
      </p:sp>
      <p:sp>
        <p:nvSpPr>
          <p:cNvPr id="11" name="object 11"/>
          <p:cNvSpPr txBox="1"/>
          <p:nvPr/>
        </p:nvSpPr>
        <p:spPr>
          <a:xfrm>
            <a:off x="4215652" y="4816286"/>
            <a:ext cx="97490" cy="763112"/>
          </a:xfrm>
          <a:prstGeom prst="rect">
            <a:avLst/>
          </a:prstGeom>
        </p:spPr>
        <p:txBody>
          <a:bodyPr vert="horz" wrap="square" lIns="0" tIns="59391" rIns="0" bIns="0" rtlCol="0">
            <a:spAutoFit/>
          </a:bodyPr>
          <a:lstStyle/>
          <a:p>
            <a:pPr marL="11206">
              <a:spcBef>
                <a:spcPts val="468"/>
              </a:spcBef>
            </a:pPr>
            <a:r>
              <a:rPr sz="2118" dirty="0">
                <a:solidFill>
                  <a:srgbClr val="A50020"/>
                </a:solidFill>
                <a:latin typeface="Times New Roman"/>
                <a:cs typeface="Times New Roman"/>
              </a:rPr>
              <a:t>:</a:t>
            </a:r>
            <a:endParaRPr sz="2118">
              <a:latin typeface="Times New Roman"/>
              <a:cs typeface="Times New Roman"/>
            </a:endParaRPr>
          </a:p>
          <a:p>
            <a:pPr marL="11206">
              <a:spcBef>
                <a:spcPts val="379"/>
              </a:spcBef>
            </a:pPr>
            <a:r>
              <a:rPr sz="2118" dirty="0">
                <a:solidFill>
                  <a:srgbClr val="A50020"/>
                </a:solidFill>
                <a:latin typeface="Times New Roman"/>
                <a:cs typeface="Times New Roman"/>
              </a:rPr>
              <a:t>:</a:t>
            </a:r>
            <a:endParaRPr sz="2118">
              <a:latin typeface="Times New Roman"/>
              <a:cs typeface="Times New Roman"/>
            </a:endParaRPr>
          </a:p>
        </p:txBody>
      </p:sp>
      <p:sp>
        <p:nvSpPr>
          <p:cNvPr id="12" name="object 12"/>
          <p:cNvSpPr txBox="1"/>
          <p:nvPr/>
        </p:nvSpPr>
        <p:spPr>
          <a:xfrm>
            <a:off x="5022475" y="4816286"/>
            <a:ext cx="1353671" cy="763112"/>
          </a:xfrm>
          <a:prstGeom prst="rect">
            <a:avLst/>
          </a:prstGeom>
        </p:spPr>
        <p:txBody>
          <a:bodyPr vert="horz" wrap="square" lIns="0" tIns="59391" rIns="0" bIns="0" rtlCol="0">
            <a:spAutoFit/>
          </a:bodyPr>
          <a:lstStyle/>
          <a:p>
            <a:pPr marL="11206">
              <a:spcBef>
                <a:spcPts val="468"/>
              </a:spcBef>
            </a:pPr>
            <a:r>
              <a:rPr sz="2118" dirty="0">
                <a:solidFill>
                  <a:srgbClr val="A50020"/>
                </a:solidFill>
                <a:latin typeface="Times New Roman"/>
                <a:cs typeface="Times New Roman"/>
              </a:rPr>
              <a:t>16% to</a:t>
            </a:r>
            <a:r>
              <a:rPr sz="2118" spc="-88" dirty="0">
                <a:solidFill>
                  <a:srgbClr val="A50020"/>
                </a:solidFill>
                <a:latin typeface="Times New Roman"/>
                <a:cs typeface="Times New Roman"/>
              </a:rPr>
              <a:t> </a:t>
            </a:r>
            <a:r>
              <a:rPr sz="2118" dirty="0">
                <a:solidFill>
                  <a:srgbClr val="A50020"/>
                </a:solidFill>
                <a:latin typeface="Times New Roman"/>
                <a:cs typeface="Times New Roman"/>
              </a:rPr>
              <a:t>34%</a:t>
            </a:r>
            <a:endParaRPr sz="2118">
              <a:latin typeface="Times New Roman"/>
              <a:cs typeface="Times New Roman"/>
            </a:endParaRPr>
          </a:p>
          <a:p>
            <a:pPr marL="11206">
              <a:spcBef>
                <a:spcPts val="379"/>
              </a:spcBef>
            </a:pPr>
            <a:r>
              <a:rPr sz="2118" dirty="0">
                <a:solidFill>
                  <a:srgbClr val="A50020"/>
                </a:solidFill>
                <a:latin typeface="Times New Roman"/>
                <a:cs typeface="Times New Roman"/>
              </a:rPr>
              <a:t>18% to</a:t>
            </a:r>
            <a:r>
              <a:rPr sz="2118" spc="-88" dirty="0">
                <a:solidFill>
                  <a:srgbClr val="A50020"/>
                </a:solidFill>
                <a:latin typeface="Times New Roman"/>
                <a:cs typeface="Times New Roman"/>
              </a:rPr>
              <a:t> </a:t>
            </a:r>
            <a:r>
              <a:rPr sz="2118" dirty="0">
                <a:solidFill>
                  <a:srgbClr val="A50020"/>
                </a:solidFill>
                <a:latin typeface="Times New Roman"/>
                <a:cs typeface="Times New Roman"/>
              </a:rPr>
              <a:t>34%</a:t>
            </a:r>
            <a:endParaRPr sz="2118">
              <a:latin typeface="Times New Roman"/>
              <a:cs typeface="Times New Roman"/>
            </a:endParaRPr>
          </a:p>
        </p:txBody>
      </p:sp>
      <p:sp>
        <p:nvSpPr>
          <p:cNvPr id="13" name="object 13"/>
          <p:cNvSpPr txBox="1">
            <a:spLocks noGrp="1"/>
          </p:cNvSpPr>
          <p:nvPr>
            <p:ph type="title"/>
          </p:nvPr>
        </p:nvSpPr>
        <p:spPr>
          <a:xfrm>
            <a:off x="3983012" y="227876"/>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4" name="object 1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7356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71757" y="2283311"/>
            <a:ext cx="6641726" cy="3453653"/>
          </a:xfrm>
          <a:custGeom>
            <a:avLst/>
            <a:gdLst/>
            <a:ahLst/>
            <a:cxnLst/>
            <a:rect l="l" t="t" r="r" b="b"/>
            <a:pathLst>
              <a:path w="7527290" h="3914140">
                <a:moveTo>
                  <a:pt x="0" y="0"/>
                </a:moveTo>
                <a:lnTo>
                  <a:pt x="0" y="3913632"/>
                </a:lnTo>
                <a:lnTo>
                  <a:pt x="7527036" y="3913632"/>
                </a:lnTo>
                <a:lnTo>
                  <a:pt x="7527036" y="0"/>
                </a:lnTo>
                <a:lnTo>
                  <a:pt x="0" y="0"/>
                </a:lnTo>
                <a:close/>
              </a:path>
            </a:pathLst>
          </a:custGeom>
          <a:solidFill>
            <a:srgbClr val="C0C0C0"/>
          </a:solidFill>
        </p:spPr>
        <p:txBody>
          <a:bodyPr wrap="square" lIns="0" tIns="0" rIns="0" bIns="0" rtlCol="0"/>
          <a:lstStyle/>
          <a:p>
            <a:endParaRPr sz="1588"/>
          </a:p>
        </p:txBody>
      </p:sp>
      <p:sp>
        <p:nvSpPr>
          <p:cNvPr id="3" name="object 3"/>
          <p:cNvSpPr/>
          <p:nvPr/>
        </p:nvSpPr>
        <p:spPr>
          <a:xfrm>
            <a:off x="3071756" y="5045336"/>
            <a:ext cx="6641726" cy="0"/>
          </a:xfrm>
          <a:custGeom>
            <a:avLst/>
            <a:gdLst/>
            <a:ahLst/>
            <a:cxnLst/>
            <a:rect l="l" t="t" r="r" b="b"/>
            <a:pathLst>
              <a:path w="7527290">
                <a:moveTo>
                  <a:pt x="0" y="0"/>
                </a:moveTo>
                <a:lnTo>
                  <a:pt x="7527035" y="0"/>
                </a:lnTo>
              </a:path>
            </a:pathLst>
          </a:custGeom>
          <a:ln w="3175">
            <a:solidFill>
              <a:srgbClr val="000000"/>
            </a:solidFill>
          </a:ln>
        </p:spPr>
        <p:txBody>
          <a:bodyPr wrap="square" lIns="0" tIns="0" rIns="0" bIns="0" rtlCol="0"/>
          <a:lstStyle/>
          <a:p>
            <a:endParaRPr sz="1588"/>
          </a:p>
        </p:txBody>
      </p:sp>
      <p:sp>
        <p:nvSpPr>
          <p:cNvPr id="4" name="object 4"/>
          <p:cNvSpPr/>
          <p:nvPr/>
        </p:nvSpPr>
        <p:spPr>
          <a:xfrm>
            <a:off x="3071756" y="4352813"/>
            <a:ext cx="6641726" cy="0"/>
          </a:xfrm>
          <a:custGeom>
            <a:avLst/>
            <a:gdLst/>
            <a:ahLst/>
            <a:cxnLst/>
            <a:rect l="l" t="t" r="r" b="b"/>
            <a:pathLst>
              <a:path w="7527290">
                <a:moveTo>
                  <a:pt x="0" y="0"/>
                </a:moveTo>
                <a:lnTo>
                  <a:pt x="7527035" y="0"/>
                </a:lnTo>
              </a:path>
            </a:pathLst>
          </a:custGeom>
          <a:ln w="3175">
            <a:solidFill>
              <a:srgbClr val="000000"/>
            </a:solidFill>
          </a:ln>
        </p:spPr>
        <p:txBody>
          <a:bodyPr wrap="square" lIns="0" tIns="0" rIns="0" bIns="0" rtlCol="0"/>
          <a:lstStyle/>
          <a:p>
            <a:endParaRPr sz="1588"/>
          </a:p>
        </p:txBody>
      </p:sp>
      <p:sp>
        <p:nvSpPr>
          <p:cNvPr id="5" name="object 5"/>
          <p:cNvSpPr/>
          <p:nvPr/>
        </p:nvSpPr>
        <p:spPr>
          <a:xfrm>
            <a:off x="3071756" y="3667012"/>
            <a:ext cx="6641726" cy="0"/>
          </a:xfrm>
          <a:custGeom>
            <a:avLst/>
            <a:gdLst/>
            <a:ahLst/>
            <a:cxnLst/>
            <a:rect l="l" t="t" r="r" b="b"/>
            <a:pathLst>
              <a:path w="7527290">
                <a:moveTo>
                  <a:pt x="0" y="0"/>
                </a:moveTo>
                <a:lnTo>
                  <a:pt x="7527035" y="0"/>
                </a:lnTo>
              </a:path>
            </a:pathLst>
          </a:custGeom>
          <a:ln w="3175">
            <a:solidFill>
              <a:srgbClr val="000000"/>
            </a:solidFill>
          </a:ln>
        </p:spPr>
        <p:txBody>
          <a:bodyPr wrap="square" lIns="0" tIns="0" rIns="0" bIns="0" rtlCol="0"/>
          <a:lstStyle/>
          <a:p>
            <a:endParaRPr sz="1588"/>
          </a:p>
        </p:txBody>
      </p:sp>
      <p:sp>
        <p:nvSpPr>
          <p:cNvPr id="6" name="object 6"/>
          <p:cNvSpPr/>
          <p:nvPr/>
        </p:nvSpPr>
        <p:spPr>
          <a:xfrm>
            <a:off x="3073101" y="2975833"/>
            <a:ext cx="271743" cy="0"/>
          </a:xfrm>
          <a:custGeom>
            <a:avLst/>
            <a:gdLst/>
            <a:ahLst/>
            <a:cxnLst/>
            <a:rect l="l" t="t" r="r" b="b"/>
            <a:pathLst>
              <a:path w="307975">
                <a:moveTo>
                  <a:pt x="0" y="0"/>
                </a:moveTo>
                <a:lnTo>
                  <a:pt x="307847" y="0"/>
                </a:lnTo>
              </a:path>
            </a:pathLst>
          </a:custGeom>
          <a:ln w="3175">
            <a:solidFill>
              <a:srgbClr val="000000"/>
            </a:solidFill>
          </a:ln>
        </p:spPr>
        <p:txBody>
          <a:bodyPr wrap="square" lIns="0" tIns="0" rIns="0" bIns="0" rtlCol="0"/>
          <a:lstStyle/>
          <a:p>
            <a:endParaRPr sz="1588"/>
          </a:p>
        </p:txBody>
      </p:sp>
      <p:sp>
        <p:nvSpPr>
          <p:cNvPr id="7" name="object 7"/>
          <p:cNvSpPr/>
          <p:nvPr/>
        </p:nvSpPr>
        <p:spPr>
          <a:xfrm>
            <a:off x="7205382" y="2975833"/>
            <a:ext cx="2507876" cy="0"/>
          </a:xfrm>
          <a:custGeom>
            <a:avLst/>
            <a:gdLst/>
            <a:ahLst/>
            <a:cxnLst/>
            <a:rect l="l" t="t" r="r" b="b"/>
            <a:pathLst>
              <a:path w="2842259">
                <a:moveTo>
                  <a:pt x="0" y="0"/>
                </a:moveTo>
                <a:lnTo>
                  <a:pt x="2842259" y="0"/>
                </a:lnTo>
              </a:path>
            </a:pathLst>
          </a:custGeom>
          <a:ln w="3175">
            <a:solidFill>
              <a:srgbClr val="000000"/>
            </a:solidFill>
          </a:ln>
        </p:spPr>
        <p:txBody>
          <a:bodyPr wrap="square" lIns="0" tIns="0" rIns="0" bIns="0" rtlCol="0"/>
          <a:lstStyle/>
          <a:p>
            <a:endParaRPr sz="1588"/>
          </a:p>
        </p:txBody>
      </p:sp>
      <p:sp>
        <p:nvSpPr>
          <p:cNvPr id="8" name="object 8"/>
          <p:cNvSpPr/>
          <p:nvPr/>
        </p:nvSpPr>
        <p:spPr>
          <a:xfrm>
            <a:off x="3071756" y="2283310"/>
            <a:ext cx="6641726" cy="0"/>
          </a:xfrm>
          <a:custGeom>
            <a:avLst/>
            <a:gdLst/>
            <a:ahLst/>
            <a:cxnLst/>
            <a:rect l="l" t="t" r="r" b="b"/>
            <a:pathLst>
              <a:path w="7527290">
                <a:moveTo>
                  <a:pt x="0" y="0"/>
                </a:moveTo>
                <a:lnTo>
                  <a:pt x="7527035" y="0"/>
                </a:lnTo>
              </a:path>
            </a:pathLst>
          </a:custGeom>
          <a:ln w="3175">
            <a:solidFill>
              <a:srgbClr val="000000"/>
            </a:solidFill>
          </a:ln>
        </p:spPr>
        <p:txBody>
          <a:bodyPr wrap="square" lIns="0" tIns="0" rIns="0" bIns="0" rtlCol="0"/>
          <a:lstStyle/>
          <a:p>
            <a:endParaRPr sz="1588"/>
          </a:p>
        </p:txBody>
      </p:sp>
      <p:sp>
        <p:nvSpPr>
          <p:cNvPr id="9" name="object 9"/>
          <p:cNvSpPr/>
          <p:nvPr/>
        </p:nvSpPr>
        <p:spPr>
          <a:xfrm>
            <a:off x="3071756" y="2283310"/>
            <a:ext cx="6641726" cy="3453653"/>
          </a:xfrm>
          <a:custGeom>
            <a:avLst/>
            <a:gdLst/>
            <a:ahLst/>
            <a:cxnLst/>
            <a:rect l="l" t="t" r="r" b="b"/>
            <a:pathLst>
              <a:path w="7527290" h="3914140">
                <a:moveTo>
                  <a:pt x="0" y="0"/>
                </a:moveTo>
                <a:lnTo>
                  <a:pt x="7527035" y="0"/>
                </a:lnTo>
                <a:lnTo>
                  <a:pt x="7527035" y="3913631"/>
                </a:lnTo>
                <a:lnTo>
                  <a:pt x="0" y="3913631"/>
                </a:lnTo>
                <a:lnTo>
                  <a:pt x="0" y="0"/>
                </a:lnTo>
              </a:path>
            </a:pathLst>
          </a:custGeom>
          <a:ln w="5935">
            <a:solidFill>
              <a:srgbClr val="7F7F7F"/>
            </a:solidFill>
          </a:ln>
        </p:spPr>
        <p:txBody>
          <a:bodyPr wrap="square" lIns="0" tIns="0" rIns="0" bIns="0" rtlCol="0"/>
          <a:lstStyle/>
          <a:p>
            <a:endParaRPr sz="1588"/>
          </a:p>
        </p:txBody>
      </p:sp>
      <p:sp>
        <p:nvSpPr>
          <p:cNvPr id="10" name="object 10"/>
          <p:cNvSpPr/>
          <p:nvPr/>
        </p:nvSpPr>
        <p:spPr>
          <a:xfrm>
            <a:off x="3071756" y="2283310"/>
            <a:ext cx="0" cy="3500717"/>
          </a:xfrm>
          <a:custGeom>
            <a:avLst/>
            <a:gdLst/>
            <a:ahLst/>
            <a:cxnLst/>
            <a:rect l="l" t="t" r="r" b="b"/>
            <a:pathLst>
              <a:path h="3967479">
                <a:moveTo>
                  <a:pt x="0" y="0"/>
                </a:moveTo>
                <a:lnTo>
                  <a:pt x="0" y="3966971"/>
                </a:lnTo>
              </a:path>
            </a:pathLst>
          </a:custGeom>
          <a:ln w="3175">
            <a:solidFill>
              <a:srgbClr val="000000"/>
            </a:solidFill>
          </a:ln>
        </p:spPr>
        <p:txBody>
          <a:bodyPr wrap="square" lIns="0" tIns="0" rIns="0" bIns="0" rtlCol="0"/>
          <a:lstStyle/>
          <a:p>
            <a:endParaRPr sz="1588"/>
          </a:p>
        </p:txBody>
      </p:sp>
      <p:sp>
        <p:nvSpPr>
          <p:cNvPr id="11" name="object 11"/>
          <p:cNvSpPr/>
          <p:nvPr/>
        </p:nvSpPr>
        <p:spPr>
          <a:xfrm>
            <a:off x="3024691" y="5736514"/>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2" name="object 12"/>
          <p:cNvSpPr/>
          <p:nvPr/>
        </p:nvSpPr>
        <p:spPr>
          <a:xfrm>
            <a:off x="3024691" y="5045336"/>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3" name="object 13"/>
          <p:cNvSpPr/>
          <p:nvPr/>
        </p:nvSpPr>
        <p:spPr>
          <a:xfrm>
            <a:off x="3024691" y="4352813"/>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4" name="object 14"/>
          <p:cNvSpPr/>
          <p:nvPr/>
        </p:nvSpPr>
        <p:spPr>
          <a:xfrm>
            <a:off x="3024691" y="3667012"/>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5" name="object 15"/>
          <p:cNvSpPr/>
          <p:nvPr/>
        </p:nvSpPr>
        <p:spPr>
          <a:xfrm>
            <a:off x="3024691" y="2975833"/>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6" name="object 16"/>
          <p:cNvSpPr/>
          <p:nvPr/>
        </p:nvSpPr>
        <p:spPr>
          <a:xfrm>
            <a:off x="3024691" y="2283310"/>
            <a:ext cx="47065" cy="0"/>
          </a:xfrm>
          <a:custGeom>
            <a:avLst/>
            <a:gdLst/>
            <a:ahLst/>
            <a:cxnLst/>
            <a:rect l="l" t="t" r="r" b="b"/>
            <a:pathLst>
              <a:path w="53340">
                <a:moveTo>
                  <a:pt x="0" y="0"/>
                </a:moveTo>
                <a:lnTo>
                  <a:pt x="53339" y="0"/>
                </a:lnTo>
              </a:path>
            </a:pathLst>
          </a:custGeom>
          <a:ln w="3175">
            <a:solidFill>
              <a:srgbClr val="000000"/>
            </a:solidFill>
          </a:ln>
        </p:spPr>
        <p:txBody>
          <a:bodyPr wrap="square" lIns="0" tIns="0" rIns="0" bIns="0" rtlCol="0"/>
          <a:lstStyle/>
          <a:p>
            <a:endParaRPr sz="1588"/>
          </a:p>
        </p:txBody>
      </p:sp>
      <p:sp>
        <p:nvSpPr>
          <p:cNvPr id="17" name="object 17"/>
          <p:cNvSpPr/>
          <p:nvPr/>
        </p:nvSpPr>
        <p:spPr>
          <a:xfrm>
            <a:off x="3071756" y="5736514"/>
            <a:ext cx="6641726" cy="0"/>
          </a:xfrm>
          <a:custGeom>
            <a:avLst/>
            <a:gdLst/>
            <a:ahLst/>
            <a:cxnLst/>
            <a:rect l="l" t="t" r="r" b="b"/>
            <a:pathLst>
              <a:path w="7527290">
                <a:moveTo>
                  <a:pt x="0" y="0"/>
                </a:moveTo>
                <a:lnTo>
                  <a:pt x="7527035" y="0"/>
                </a:lnTo>
              </a:path>
            </a:pathLst>
          </a:custGeom>
          <a:ln w="3175">
            <a:solidFill>
              <a:srgbClr val="000000"/>
            </a:solidFill>
          </a:ln>
        </p:spPr>
        <p:txBody>
          <a:bodyPr wrap="square" lIns="0" tIns="0" rIns="0" bIns="0" rtlCol="0"/>
          <a:lstStyle/>
          <a:p>
            <a:endParaRPr sz="1588"/>
          </a:p>
        </p:txBody>
      </p:sp>
      <p:sp>
        <p:nvSpPr>
          <p:cNvPr id="18" name="object 18"/>
          <p:cNvSpPr/>
          <p:nvPr/>
        </p:nvSpPr>
        <p:spPr>
          <a:xfrm>
            <a:off x="4177104"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19" name="object 19"/>
          <p:cNvSpPr/>
          <p:nvPr/>
        </p:nvSpPr>
        <p:spPr>
          <a:xfrm>
            <a:off x="5287832"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20" name="object 20"/>
          <p:cNvSpPr/>
          <p:nvPr/>
        </p:nvSpPr>
        <p:spPr>
          <a:xfrm>
            <a:off x="6393179"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21" name="object 21"/>
          <p:cNvSpPr/>
          <p:nvPr/>
        </p:nvSpPr>
        <p:spPr>
          <a:xfrm>
            <a:off x="7497183"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22" name="object 22"/>
          <p:cNvSpPr/>
          <p:nvPr/>
        </p:nvSpPr>
        <p:spPr>
          <a:xfrm>
            <a:off x="8607910"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23" name="object 23"/>
          <p:cNvSpPr/>
          <p:nvPr/>
        </p:nvSpPr>
        <p:spPr>
          <a:xfrm>
            <a:off x="9713258" y="5736514"/>
            <a:ext cx="0" cy="47065"/>
          </a:xfrm>
          <a:custGeom>
            <a:avLst/>
            <a:gdLst/>
            <a:ahLst/>
            <a:cxnLst/>
            <a:rect l="l" t="t" r="r" b="b"/>
            <a:pathLst>
              <a:path h="53340">
                <a:moveTo>
                  <a:pt x="0" y="53339"/>
                </a:moveTo>
                <a:lnTo>
                  <a:pt x="0" y="0"/>
                </a:lnTo>
              </a:path>
            </a:pathLst>
          </a:custGeom>
          <a:ln w="3175">
            <a:solidFill>
              <a:srgbClr val="000000"/>
            </a:solidFill>
          </a:ln>
        </p:spPr>
        <p:txBody>
          <a:bodyPr wrap="square" lIns="0" tIns="0" rIns="0" bIns="0" rtlCol="0"/>
          <a:lstStyle/>
          <a:p>
            <a:endParaRPr sz="1588"/>
          </a:p>
        </p:txBody>
      </p:sp>
      <p:sp>
        <p:nvSpPr>
          <p:cNvPr id="24" name="object 24"/>
          <p:cNvSpPr/>
          <p:nvPr/>
        </p:nvSpPr>
        <p:spPr>
          <a:xfrm>
            <a:off x="4124661" y="5349239"/>
            <a:ext cx="629771" cy="141194"/>
          </a:xfrm>
          <a:custGeom>
            <a:avLst/>
            <a:gdLst/>
            <a:ahLst/>
            <a:cxnLst/>
            <a:rect l="l" t="t" r="r" b="b"/>
            <a:pathLst>
              <a:path w="713739" h="160020">
                <a:moveTo>
                  <a:pt x="0" y="160019"/>
                </a:moveTo>
                <a:lnTo>
                  <a:pt x="89915" y="147827"/>
                </a:lnTo>
                <a:lnTo>
                  <a:pt x="131063" y="141731"/>
                </a:lnTo>
                <a:lnTo>
                  <a:pt x="153923" y="118871"/>
                </a:lnTo>
                <a:lnTo>
                  <a:pt x="213359" y="100583"/>
                </a:lnTo>
                <a:lnTo>
                  <a:pt x="344423" y="94487"/>
                </a:lnTo>
                <a:lnTo>
                  <a:pt x="397763" y="88391"/>
                </a:lnTo>
                <a:lnTo>
                  <a:pt x="438911" y="82295"/>
                </a:lnTo>
                <a:lnTo>
                  <a:pt x="487679" y="70103"/>
                </a:lnTo>
                <a:lnTo>
                  <a:pt x="551687" y="59435"/>
                </a:lnTo>
                <a:lnTo>
                  <a:pt x="588263" y="41147"/>
                </a:lnTo>
                <a:lnTo>
                  <a:pt x="617219" y="16763"/>
                </a:lnTo>
                <a:lnTo>
                  <a:pt x="658367" y="6095"/>
                </a:lnTo>
                <a:lnTo>
                  <a:pt x="713231" y="0"/>
                </a:lnTo>
              </a:path>
            </a:pathLst>
          </a:custGeom>
          <a:ln w="11871">
            <a:solidFill>
              <a:srgbClr val="FF0000"/>
            </a:solidFill>
          </a:ln>
        </p:spPr>
        <p:txBody>
          <a:bodyPr wrap="square" lIns="0" tIns="0" rIns="0" bIns="0" rtlCol="0"/>
          <a:lstStyle/>
          <a:p>
            <a:endParaRPr sz="1588"/>
          </a:p>
        </p:txBody>
      </p:sp>
      <p:sp>
        <p:nvSpPr>
          <p:cNvPr id="25" name="object 25"/>
          <p:cNvSpPr/>
          <p:nvPr/>
        </p:nvSpPr>
        <p:spPr>
          <a:xfrm>
            <a:off x="4978548" y="4835562"/>
            <a:ext cx="738468" cy="470647"/>
          </a:xfrm>
          <a:custGeom>
            <a:avLst/>
            <a:gdLst/>
            <a:ahLst/>
            <a:cxnLst/>
            <a:rect l="l" t="t" r="r" b="b"/>
            <a:pathLst>
              <a:path w="836929" h="533400">
                <a:moveTo>
                  <a:pt x="0" y="533399"/>
                </a:moveTo>
                <a:lnTo>
                  <a:pt x="77723" y="469391"/>
                </a:lnTo>
                <a:lnTo>
                  <a:pt x="160019" y="463295"/>
                </a:lnTo>
                <a:lnTo>
                  <a:pt x="266699" y="432815"/>
                </a:lnTo>
                <a:lnTo>
                  <a:pt x="379475" y="403859"/>
                </a:lnTo>
                <a:lnTo>
                  <a:pt x="486155" y="332231"/>
                </a:lnTo>
                <a:lnTo>
                  <a:pt x="598931" y="284987"/>
                </a:lnTo>
                <a:lnTo>
                  <a:pt x="658367" y="237743"/>
                </a:lnTo>
                <a:lnTo>
                  <a:pt x="723899" y="195071"/>
                </a:lnTo>
                <a:lnTo>
                  <a:pt x="777239" y="166115"/>
                </a:lnTo>
                <a:lnTo>
                  <a:pt x="836675" y="0"/>
                </a:lnTo>
              </a:path>
            </a:pathLst>
          </a:custGeom>
          <a:ln w="11871">
            <a:solidFill>
              <a:srgbClr val="FF0000"/>
            </a:solidFill>
          </a:ln>
        </p:spPr>
        <p:txBody>
          <a:bodyPr wrap="square" lIns="0" tIns="0" rIns="0" bIns="0" rtlCol="0"/>
          <a:lstStyle/>
          <a:p>
            <a:endParaRPr sz="1588"/>
          </a:p>
        </p:txBody>
      </p:sp>
      <p:sp>
        <p:nvSpPr>
          <p:cNvPr id="26" name="object 26"/>
          <p:cNvSpPr/>
          <p:nvPr/>
        </p:nvSpPr>
        <p:spPr>
          <a:xfrm>
            <a:off x="6036834" y="3551368"/>
            <a:ext cx="1796863" cy="1226484"/>
          </a:xfrm>
          <a:custGeom>
            <a:avLst/>
            <a:gdLst/>
            <a:ahLst/>
            <a:cxnLst/>
            <a:rect l="l" t="t" r="r" b="b"/>
            <a:pathLst>
              <a:path w="2036445" h="1390014">
                <a:moveTo>
                  <a:pt x="0" y="1389887"/>
                </a:moveTo>
                <a:lnTo>
                  <a:pt x="41147" y="1383791"/>
                </a:lnTo>
                <a:lnTo>
                  <a:pt x="112775" y="1330451"/>
                </a:lnTo>
                <a:lnTo>
                  <a:pt x="178307" y="1289303"/>
                </a:lnTo>
                <a:lnTo>
                  <a:pt x="231647" y="1199387"/>
                </a:lnTo>
                <a:lnTo>
                  <a:pt x="307847" y="1158239"/>
                </a:lnTo>
                <a:lnTo>
                  <a:pt x="438911" y="1086611"/>
                </a:lnTo>
                <a:lnTo>
                  <a:pt x="492251" y="1027175"/>
                </a:lnTo>
                <a:lnTo>
                  <a:pt x="580643" y="998219"/>
                </a:lnTo>
                <a:lnTo>
                  <a:pt x="723899" y="908303"/>
                </a:lnTo>
                <a:lnTo>
                  <a:pt x="723899" y="897635"/>
                </a:lnTo>
                <a:lnTo>
                  <a:pt x="859535" y="826007"/>
                </a:lnTo>
                <a:lnTo>
                  <a:pt x="972311" y="801623"/>
                </a:lnTo>
                <a:lnTo>
                  <a:pt x="1031747" y="772667"/>
                </a:lnTo>
                <a:lnTo>
                  <a:pt x="1068323" y="653795"/>
                </a:lnTo>
                <a:lnTo>
                  <a:pt x="1115567" y="647699"/>
                </a:lnTo>
                <a:lnTo>
                  <a:pt x="1193291" y="541019"/>
                </a:lnTo>
                <a:lnTo>
                  <a:pt x="1228343" y="528827"/>
                </a:lnTo>
                <a:lnTo>
                  <a:pt x="1335023" y="481583"/>
                </a:lnTo>
                <a:lnTo>
                  <a:pt x="1394459" y="403859"/>
                </a:lnTo>
                <a:lnTo>
                  <a:pt x="1459991" y="344423"/>
                </a:lnTo>
                <a:lnTo>
                  <a:pt x="1536191" y="315467"/>
                </a:lnTo>
                <a:lnTo>
                  <a:pt x="1648967" y="237743"/>
                </a:lnTo>
                <a:lnTo>
                  <a:pt x="1691639" y="219455"/>
                </a:lnTo>
                <a:lnTo>
                  <a:pt x="1767839" y="202691"/>
                </a:lnTo>
                <a:lnTo>
                  <a:pt x="1851659" y="143255"/>
                </a:lnTo>
                <a:lnTo>
                  <a:pt x="1970531" y="96011"/>
                </a:lnTo>
                <a:lnTo>
                  <a:pt x="2036063" y="0"/>
                </a:lnTo>
              </a:path>
            </a:pathLst>
          </a:custGeom>
          <a:ln w="11871">
            <a:solidFill>
              <a:srgbClr val="FF0000"/>
            </a:solidFill>
          </a:ln>
        </p:spPr>
        <p:txBody>
          <a:bodyPr wrap="square" lIns="0" tIns="0" rIns="0" bIns="0" rtlCol="0"/>
          <a:lstStyle/>
          <a:p>
            <a:endParaRPr sz="1588"/>
          </a:p>
        </p:txBody>
      </p:sp>
      <p:sp>
        <p:nvSpPr>
          <p:cNvPr id="27" name="object 27"/>
          <p:cNvSpPr/>
          <p:nvPr/>
        </p:nvSpPr>
        <p:spPr>
          <a:xfrm>
            <a:off x="8141297" y="2692101"/>
            <a:ext cx="540684" cy="707651"/>
          </a:xfrm>
          <a:custGeom>
            <a:avLst/>
            <a:gdLst/>
            <a:ahLst/>
            <a:cxnLst/>
            <a:rect l="l" t="t" r="r" b="b"/>
            <a:pathLst>
              <a:path w="612775" h="802004">
                <a:moveTo>
                  <a:pt x="0" y="801623"/>
                </a:moveTo>
                <a:lnTo>
                  <a:pt x="59435" y="713231"/>
                </a:lnTo>
                <a:lnTo>
                  <a:pt x="149351" y="611123"/>
                </a:lnTo>
                <a:lnTo>
                  <a:pt x="268223" y="445007"/>
                </a:lnTo>
                <a:lnTo>
                  <a:pt x="380999" y="272795"/>
                </a:lnTo>
                <a:lnTo>
                  <a:pt x="440435" y="219455"/>
                </a:lnTo>
                <a:lnTo>
                  <a:pt x="528827" y="118871"/>
                </a:lnTo>
                <a:lnTo>
                  <a:pt x="582167" y="53339"/>
                </a:lnTo>
                <a:lnTo>
                  <a:pt x="612647" y="0"/>
                </a:lnTo>
              </a:path>
            </a:pathLst>
          </a:custGeom>
          <a:ln w="11871">
            <a:solidFill>
              <a:srgbClr val="FF0000"/>
            </a:solidFill>
          </a:ln>
        </p:spPr>
        <p:txBody>
          <a:bodyPr wrap="square" lIns="0" tIns="0" rIns="0" bIns="0" rtlCol="0"/>
          <a:lstStyle/>
          <a:p>
            <a:endParaRPr sz="1588"/>
          </a:p>
        </p:txBody>
      </p:sp>
      <p:sp>
        <p:nvSpPr>
          <p:cNvPr id="28" name="object 28"/>
          <p:cNvSpPr/>
          <p:nvPr/>
        </p:nvSpPr>
        <p:spPr>
          <a:xfrm>
            <a:off x="4763396" y="5343860"/>
            <a:ext cx="325531" cy="5603"/>
          </a:xfrm>
          <a:custGeom>
            <a:avLst/>
            <a:gdLst/>
            <a:ahLst/>
            <a:cxnLst/>
            <a:rect l="l" t="t" r="r" b="b"/>
            <a:pathLst>
              <a:path w="368935" h="6350">
                <a:moveTo>
                  <a:pt x="0" y="6095"/>
                </a:moveTo>
                <a:lnTo>
                  <a:pt x="47243" y="6095"/>
                </a:lnTo>
                <a:lnTo>
                  <a:pt x="77723" y="0"/>
                </a:lnTo>
                <a:lnTo>
                  <a:pt x="89915" y="0"/>
                </a:lnTo>
                <a:lnTo>
                  <a:pt x="350519" y="0"/>
                </a:lnTo>
                <a:lnTo>
                  <a:pt x="368807" y="0"/>
                </a:lnTo>
              </a:path>
            </a:pathLst>
          </a:custGeom>
          <a:ln w="11871">
            <a:solidFill>
              <a:srgbClr val="0000FF"/>
            </a:solidFill>
          </a:ln>
        </p:spPr>
        <p:txBody>
          <a:bodyPr wrap="square" lIns="0" tIns="0" rIns="0" bIns="0" rtlCol="0"/>
          <a:lstStyle/>
          <a:p>
            <a:endParaRPr sz="1588"/>
          </a:p>
        </p:txBody>
      </p:sp>
      <p:sp>
        <p:nvSpPr>
          <p:cNvPr id="29" name="object 29"/>
          <p:cNvSpPr/>
          <p:nvPr/>
        </p:nvSpPr>
        <p:spPr>
          <a:xfrm>
            <a:off x="5832437" y="4484594"/>
            <a:ext cx="2545976" cy="318807"/>
          </a:xfrm>
          <a:custGeom>
            <a:avLst/>
            <a:gdLst/>
            <a:ahLst/>
            <a:cxnLst/>
            <a:rect l="l" t="t" r="r" b="b"/>
            <a:pathLst>
              <a:path w="2885440" h="361314">
                <a:moveTo>
                  <a:pt x="0" y="361187"/>
                </a:moveTo>
                <a:lnTo>
                  <a:pt x="18287" y="350519"/>
                </a:lnTo>
                <a:lnTo>
                  <a:pt x="65531" y="344423"/>
                </a:lnTo>
                <a:lnTo>
                  <a:pt x="135635" y="338327"/>
                </a:lnTo>
                <a:lnTo>
                  <a:pt x="184403" y="338327"/>
                </a:lnTo>
                <a:lnTo>
                  <a:pt x="326135" y="326135"/>
                </a:lnTo>
                <a:lnTo>
                  <a:pt x="705611" y="291083"/>
                </a:lnTo>
                <a:lnTo>
                  <a:pt x="1263395" y="213359"/>
                </a:lnTo>
                <a:lnTo>
                  <a:pt x="1763267" y="147827"/>
                </a:lnTo>
                <a:lnTo>
                  <a:pt x="1863851" y="100583"/>
                </a:lnTo>
                <a:lnTo>
                  <a:pt x="2177795" y="47243"/>
                </a:lnTo>
                <a:lnTo>
                  <a:pt x="2706623" y="0"/>
                </a:lnTo>
                <a:lnTo>
                  <a:pt x="2884931" y="0"/>
                </a:lnTo>
              </a:path>
            </a:pathLst>
          </a:custGeom>
          <a:ln w="11871">
            <a:solidFill>
              <a:srgbClr val="0000FF"/>
            </a:solidFill>
          </a:ln>
        </p:spPr>
        <p:txBody>
          <a:bodyPr wrap="square" lIns="0" tIns="0" rIns="0" bIns="0" rtlCol="0"/>
          <a:lstStyle/>
          <a:p>
            <a:endParaRPr sz="1588"/>
          </a:p>
        </p:txBody>
      </p:sp>
      <p:sp>
        <p:nvSpPr>
          <p:cNvPr id="30" name="object 30"/>
          <p:cNvSpPr/>
          <p:nvPr/>
        </p:nvSpPr>
        <p:spPr>
          <a:xfrm>
            <a:off x="7911353" y="3017519"/>
            <a:ext cx="759759" cy="503144"/>
          </a:xfrm>
          <a:custGeom>
            <a:avLst/>
            <a:gdLst/>
            <a:ahLst/>
            <a:cxnLst/>
            <a:rect l="l" t="t" r="r" b="b"/>
            <a:pathLst>
              <a:path w="861059" h="570229">
                <a:moveTo>
                  <a:pt x="0" y="569975"/>
                </a:moveTo>
                <a:lnTo>
                  <a:pt x="100583" y="551687"/>
                </a:lnTo>
                <a:lnTo>
                  <a:pt x="153923" y="492251"/>
                </a:lnTo>
                <a:lnTo>
                  <a:pt x="231647" y="457199"/>
                </a:lnTo>
                <a:lnTo>
                  <a:pt x="266699" y="432815"/>
                </a:lnTo>
                <a:lnTo>
                  <a:pt x="350519" y="414527"/>
                </a:lnTo>
                <a:lnTo>
                  <a:pt x="486155" y="291083"/>
                </a:lnTo>
                <a:lnTo>
                  <a:pt x="528827" y="231647"/>
                </a:lnTo>
                <a:lnTo>
                  <a:pt x="664463" y="184403"/>
                </a:lnTo>
                <a:lnTo>
                  <a:pt x="861059" y="0"/>
                </a:lnTo>
              </a:path>
            </a:pathLst>
          </a:custGeom>
          <a:ln w="11871">
            <a:solidFill>
              <a:srgbClr val="0000FF"/>
            </a:solidFill>
          </a:ln>
        </p:spPr>
        <p:txBody>
          <a:bodyPr wrap="square" lIns="0" tIns="0" rIns="0" bIns="0" rtlCol="0"/>
          <a:lstStyle/>
          <a:p>
            <a:endParaRPr sz="1588"/>
          </a:p>
        </p:txBody>
      </p:sp>
      <p:sp>
        <p:nvSpPr>
          <p:cNvPr id="31" name="object 31"/>
          <p:cNvSpPr/>
          <p:nvPr/>
        </p:nvSpPr>
        <p:spPr>
          <a:xfrm>
            <a:off x="4124661" y="5463539"/>
            <a:ext cx="629771" cy="99732"/>
          </a:xfrm>
          <a:custGeom>
            <a:avLst/>
            <a:gdLst/>
            <a:ahLst/>
            <a:cxnLst/>
            <a:rect l="l" t="t" r="r" b="b"/>
            <a:pathLst>
              <a:path w="713739" h="113029">
                <a:moveTo>
                  <a:pt x="0" y="112775"/>
                </a:moveTo>
                <a:lnTo>
                  <a:pt x="89915" y="102107"/>
                </a:lnTo>
                <a:lnTo>
                  <a:pt x="131063" y="96011"/>
                </a:lnTo>
                <a:lnTo>
                  <a:pt x="153923" y="83819"/>
                </a:lnTo>
                <a:lnTo>
                  <a:pt x="213359" y="71627"/>
                </a:lnTo>
                <a:lnTo>
                  <a:pt x="344423" y="71627"/>
                </a:lnTo>
                <a:lnTo>
                  <a:pt x="397763" y="65531"/>
                </a:lnTo>
                <a:lnTo>
                  <a:pt x="438911" y="59435"/>
                </a:lnTo>
                <a:lnTo>
                  <a:pt x="487679" y="48767"/>
                </a:lnTo>
                <a:lnTo>
                  <a:pt x="551687" y="42671"/>
                </a:lnTo>
                <a:lnTo>
                  <a:pt x="588263" y="30479"/>
                </a:lnTo>
                <a:lnTo>
                  <a:pt x="617219" y="18287"/>
                </a:lnTo>
                <a:lnTo>
                  <a:pt x="658367" y="6095"/>
                </a:lnTo>
                <a:lnTo>
                  <a:pt x="713231" y="0"/>
                </a:lnTo>
              </a:path>
            </a:pathLst>
          </a:custGeom>
          <a:ln w="11871">
            <a:solidFill>
              <a:srgbClr val="007F00"/>
            </a:solidFill>
          </a:ln>
        </p:spPr>
        <p:txBody>
          <a:bodyPr wrap="square" lIns="0" tIns="0" rIns="0" bIns="0" rtlCol="0"/>
          <a:lstStyle/>
          <a:p>
            <a:endParaRPr sz="1588"/>
          </a:p>
        </p:txBody>
      </p:sp>
      <p:sp>
        <p:nvSpPr>
          <p:cNvPr id="32" name="object 32"/>
          <p:cNvSpPr/>
          <p:nvPr/>
        </p:nvSpPr>
        <p:spPr>
          <a:xfrm>
            <a:off x="4978548" y="5097779"/>
            <a:ext cx="738468" cy="340659"/>
          </a:xfrm>
          <a:custGeom>
            <a:avLst/>
            <a:gdLst/>
            <a:ahLst/>
            <a:cxnLst/>
            <a:rect l="l" t="t" r="r" b="b"/>
            <a:pathLst>
              <a:path w="836929" h="386079">
                <a:moveTo>
                  <a:pt x="0" y="385571"/>
                </a:moveTo>
                <a:lnTo>
                  <a:pt x="77723" y="338327"/>
                </a:lnTo>
                <a:lnTo>
                  <a:pt x="160019" y="332231"/>
                </a:lnTo>
                <a:lnTo>
                  <a:pt x="266699" y="307847"/>
                </a:lnTo>
                <a:lnTo>
                  <a:pt x="379475" y="291083"/>
                </a:lnTo>
                <a:lnTo>
                  <a:pt x="486155" y="242315"/>
                </a:lnTo>
                <a:lnTo>
                  <a:pt x="598931" y="207263"/>
                </a:lnTo>
                <a:lnTo>
                  <a:pt x="658367" y="172211"/>
                </a:lnTo>
                <a:lnTo>
                  <a:pt x="723899" y="141731"/>
                </a:lnTo>
                <a:lnTo>
                  <a:pt x="777239" y="123443"/>
                </a:lnTo>
                <a:lnTo>
                  <a:pt x="836675" y="0"/>
                </a:lnTo>
              </a:path>
            </a:pathLst>
          </a:custGeom>
          <a:ln w="11871">
            <a:solidFill>
              <a:srgbClr val="007F00"/>
            </a:solidFill>
          </a:ln>
        </p:spPr>
        <p:txBody>
          <a:bodyPr wrap="square" lIns="0" tIns="0" rIns="0" bIns="0" rtlCol="0"/>
          <a:lstStyle/>
          <a:p>
            <a:endParaRPr sz="1588"/>
          </a:p>
        </p:txBody>
      </p:sp>
      <p:sp>
        <p:nvSpPr>
          <p:cNvPr id="33" name="object 33"/>
          <p:cNvSpPr/>
          <p:nvPr/>
        </p:nvSpPr>
        <p:spPr>
          <a:xfrm>
            <a:off x="6036834" y="4169932"/>
            <a:ext cx="1796863" cy="885265"/>
          </a:xfrm>
          <a:custGeom>
            <a:avLst/>
            <a:gdLst/>
            <a:ahLst/>
            <a:cxnLst/>
            <a:rect l="l" t="t" r="r" b="b"/>
            <a:pathLst>
              <a:path w="2036445" h="1003300">
                <a:moveTo>
                  <a:pt x="0" y="1002791"/>
                </a:moveTo>
                <a:lnTo>
                  <a:pt x="41147" y="1002791"/>
                </a:lnTo>
                <a:lnTo>
                  <a:pt x="112775" y="961643"/>
                </a:lnTo>
                <a:lnTo>
                  <a:pt x="178307" y="932687"/>
                </a:lnTo>
                <a:lnTo>
                  <a:pt x="231647" y="867155"/>
                </a:lnTo>
                <a:lnTo>
                  <a:pt x="307847" y="836675"/>
                </a:lnTo>
                <a:lnTo>
                  <a:pt x="438911" y="783335"/>
                </a:lnTo>
                <a:lnTo>
                  <a:pt x="492251" y="742187"/>
                </a:lnTo>
                <a:lnTo>
                  <a:pt x="580643" y="723899"/>
                </a:lnTo>
                <a:lnTo>
                  <a:pt x="723899" y="658367"/>
                </a:lnTo>
                <a:lnTo>
                  <a:pt x="723899" y="647699"/>
                </a:lnTo>
                <a:lnTo>
                  <a:pt x="859535" y="598931"/>
                </a:lnTo>
                <a:lnTo>
                  <a:pt x="972311" y="582167"/>
                </a:lnTo>
                <a:lnTo>
                  <a:pt x="1031747" y="557783"/>
                </a:lnTo>
                <a:lnTo>
                  <a:pt x="1068323" y="469391"/>
                </a:lnTo>
                <a:lnTo>
                  <a:pt x="1115567" y="469391"/>
                </a:lnTo>
                <a:lnTo>
                  <a:pt x="1193291" y="391667"/>
                </a:lnTo>
                <a:lnTo>
                  <a:pt x="1228343" y="385571"/>
                </a:lnTo>
                <a:lnTo>
                  <a:pt x="1335023" y="350519"/>
                </a:lnTo>
                <a:lnTo>
                  <a:pt x="1394459" y="291083"/>
                </a:lnTo>
                <a:lnTo>
                  <a:pt x="1459991" y="249935"/>
                </a:lnTo>
                <a:lnTo>
                  <a:pt x="1536191" y="231647"/>
                </a:lnTo>
                <a:lnTo>
                  <a:pt x="1648967" y="166115"/>
                </a:lnTo>
                <a:lnTo>
                  <a:pt x="1691639" y="153923"/>
                </a:lnTo>
                <a:lnTo>
                  <a:pt x="1767839" y="141731"/>
                </a:lnTo>
                <a:lnTo>
                  <a:pt x="1851659" y="100583"/>
                </a:lnTo>
                <a:lnTo>
                  <a:pt x="1970531" y="59435"/>
                </a:lnTo>
                <a:lnTo>
                  <a:pt x="2036063" y="0"/>
                </a:lnTo>
              </a:path>
            </a:pathLst>
          </a:custGeom>
          <a:ln w="11871">
            <a:solidFill>
              <a:srgbClr val="007F00"/>
            </a:solidFill>
          </a:ln>
        </p:spPr>
        <p:txBody>
          <a:bodyPr wrap="square" lIns="0" tIns="0" rIns="0" bIns="0" rtlCol="0"/>
          <a:lstStyle/>
          <a:p>
            <a:endParaRPr sz="1588"/>
          </a:p>
        </p:txBody>
      </p:sp>
      <p:sp>
        <p:nvSpPr>
          <p:cNvPr id="34" name="object 34"/>
          <p:cNvSpPr/>
          <p:nvPr/>
        </p:nvSpPr>
        <p:spPr>
          <a:xfrm>
            <a:off x="8141297" y="3556746"/>
            <a:ext cx="540684" cy="508747"/>
          </a:xfrm>
          <a:custGeom>
            <a:avLst/>
            <a:gdLst/>
            <a:ahLst/>
            <a:cxnLst/>
            <a:rect l="l" t="t" r="r" b="b"/>
            <a:pathLst>
              <a:path w="612775" h="576579">
                <a:moveTo>
                  <a:pt x="0" y="576071"/>
                </a:moveTo>
                <a:lnTo>
                  <a:pt x="59435" y="504443"/>
                </a:lnTo>
                <a:lnTo>
                  <a:pt x="149351" y="434339"/>
                </a:lnTo>
                <a:lnTo>
                  <a:pt x="268223" y="315467"/>
                </a:lnTo>
                <a:lnTo>
                  <a:pt x="380999" y="184403"/>
                </a:lnTo>
                <a:lnTo>
                  <a:pt x="440435" y="147827"/>
                </a:lnTo>
                <a:lnTo>
                  <a:pt x="528827" y="83819"/>
                </a:lnTo>
                <a:lnTo>
                  <a:pt x="582167" y="30479"/>
                </a:lnTo>
                <a:lnTo>
                  <a:pt x="612647" y="0"/>
                </a:lnTo>
              </a:path>
            </a:pathLst>
          </a:custGeom>
          <a:ln w="11871">
            <a:solidFill>
              <a:srgbClr val="007F00"/>
            </a:solidFill>
          </a:ln>
        </p:spPr>
        <p:txBody>
          <a:bodyPr wrap="square" lIns="0" tIns="0" rIns="0" bIns="0" rtlCol="0"/>
          <a:lstStyle/>
          <a:p>
            <a:endParaRPr sz="1588"/>
          </a:p>
        </p:txBody>
      </p:sp>
      <p:sp>
        <p:nvSpPr>
          <p:cNvPr id="35" name="object 35"/>
          <p:cNvSpPr/>
          <p:nvPr/>
        </p:nvSpPr>
        <p:spPr>
          <a:xfrm>
            <a:off x="4763396" y="5458160"/>
            <a:ext cx="325531" cy="5603"/>
          </a:xfrm>
          <a:custGeom>
            <a:avLst/>
            <a:gdLst/>
            <a:ahLst/>
            <a:cxnLst/>
            <a:rect l="l" t="t" r="r" b="b"/>
            <a:pathLst>
              <a:path w="368935" h="6350">
                <a:moveTo>
                  <a:pt x="0" y="6095"/>
                </a:moveTo>
                <a:lnTo>
                  <a:pt x="47243" y="6095"/>
                </a:lnTo>
                <a:lnTo>
                  <a:pt x="77723" y="6095"/>
                </a:lnTo>
                <a:lnTo>
                  <a:pt x="89915" y="6095"/>
                </a:lnTo>
                <a:lnTo>
                  <a:pt x="131063" y="6095"/>
                </a:lnTo>
                <a:lnTo>
                  <a:pt x="214883" y="0"/>
                </a:lnTo>
                <a:lnTo>
                  <a:pt x="243839" y="0"/>
                </a:lnTo>
                <a:lnTo>
                  <a:pt x="278891" y="0"/>
                </a:lnTo>
                <a:lnTo>
                  <a:pt x="350519" y="0"/>
                </a:lnTo>
                <a:lnTo>
                  <a:pt x="368807" y="0"/>
                </a:lnTo>
              </a:path>
            </a:pathLst>
          </a:custGeom>
          <a:ln w="11871">
            <a:solidFill>
              <a:srgbClr val="7F007F"/>
            </a:solidFill>
          </a:ln>
        </p:spPr>
        <p:txBody>
          <a:bodyPr wrap="square" lIns="0" tIns="0" rIns="0" bIns="0" rtlCol="0"/>
          <a:lstStyle/>
          <a:p>
            <a:endParaRPr sz="1588"/>
          </a:p>
        </p:txBody>
      </p:sp>
      <p:sp>
        <p:nvSpPr>
          <p:cNvPr id="36" name="object 36"/>
          <p:cNvSpPr/>
          <p:nvPr/>
        </p:nvSpPr>
        <p:spPr>
          <a:xfrm>
            <a:off x="5832437" y="4846320"/>
            <a:ext cx="2545976" cy="224678"/>
          </a:xfrm>
          <a:custGeom>
            <a:avLst/>
            <a:gdLst/>
            <a:ahLst/>
            <a:cxnLst/>
            <a:rect l="l" t="t" r="r" b="b"/>
            <a:pathLst>
              <a:path w="2885440" h="254635">
                <a:moveTo>
                  <a:pt x="0" y="254507"/>
                </a:moveTo>
                <a:lnTo>
                  <a:pt x="18287" y="248411"/>
                </a:lnTo>
                <a:lnTo>
                  <a:pt x="65531" y="248411"/>
                </a:lnTo>
                <a:lnTo>
                  <a:pt x="135635" y="242315"/>
                </a:lnTo>
                <a:lnTo>
                  <a:pt x="184403" y="242315"/>
                </a:lnTo>
                <a:lnTo>
                  <a:pt x="326135" y="236219"/>
                </a:lnTo>
                <a:lnTo>
                  <a:pt x="705611" y="213359"/>
                </a:lnTo>
                <a:lnTo>
                  <a:pt x="1263395" y="153923"/>
                </a:lnTo>
                <a:lnTo>
                  <a:pt x="1763267" y="106679"/>
                </a:lnTo>
                <a:lnTo>
                  <a:pt x="1863851" y="76199"/>
                </a:lnTo>
                <a:lnTo>
                  <a:pt x="2177795" y="35051"/>
                </a:lnTo>
                <a:lnTo>
                  <a:pt x="2706623" y="0"/>
                </a:lnTo>
                <a:lnTo>
                  <a:pt x="2884931" y="0"/>
                </a:lnTo>
              </a:path>
            </a:pathLst>
          </a:custGeom>
          <a:ln w="11871">
            <a:solidFill>
              <a:srgbClr val="7F007F"/>
            </a:solidFill>
          </a:ln>
        </p:spPr>
        <p:txBody>
          <a:bodyPr wrap="square" lIns="0" tIns="0" rIns="0" bIns="0" rtlCol="0"/>
          <a:lstStyle/>
          <a:p>
            <a:endParaRPr sz="1588"/>
          </a:p>
        </p:txBody>
      </p:sp>
      <p:sp>
        <p:nvSpPr>
          <p:cNvPr id="37" name="object 37"/>
          <p:cNvSpPr/>
          <p:nvPr/>
        </p:nvSpPr>
        <p:spPr>
          <a:xfrm>
            <a:off x="5683246" y="4800670"/>
            <a:ext cx="63059" cy="63059"/>
          </a:xfrm>
          <a:prstGeom prst="rect">
            <a:avLst/>
          </a:prstGeom>
          <a:blipFill>
            <a:blip r:embed="rId2" cstate="print"/>
            <a:stretch>
              <a:fillRect/>
            </a:stretch>
          </a:blipFill>
        </p:spPr>
        <p:txBody>
          <a:bodyPr wrap="square" lIns="0" tIns="0" rIns="0" bIns="0" rtlCol="0"/>
          <a:lstStyle/>
          <a:p>
            <a:endParaRPr sz="1588"/>
          </a:p>
        </p:txBody>
      </p:sp>
      <p:sp>
        <p:nvSpPr>
          <p:cNvPr id="38" name="object 38"/>
          <p:cNvSpPr/>
          <p:nvPr/>
        </p:nvSpPr>
        <p:spPr>
          <a:xfrm>
            <a:off x="6642021" y="4308508"/>
            <a:ext cx="61714" cy="73817"/>
          </a:xfrm>
          <a:prstGeom prst="rect">
            <a:avLst/>
          </a:prstGeom>
          <a:blipFill>
            <a:blip r:embed="rId3" cstate="print"/>
            <a:stretch>
              <a:fillRect/>
            </a:stretch>
          </a:blipFill>
        </p:spPr>
        <p:txBody>
          <a:bodyPr wrap="square" lIns="0" tIns="0" rIns="0" bIns="0" rtlCol="0"/>
          <a:lstStyle/>
          <a:p>
            <a:endParaRPr sz="1588"/>
          </a:p>
        </p:txBody>
      </p:sp>
      <p:sp>
        <p:nvSpPr>
          <p:cNvPr id="39" name="object 39"/>
          <p:cNvSpPr/>
          <p:nvPr/>
        </p:nvSpPr>
        <p:spPr>
          <a:xfrm>
            <a:off x="8110369" y="3368488"/>
            <a:ext cx="58271" cy="58271"/>
          </a:xfrm>
          <a:custGeom>
            <a:avLst/>
            <a:gdLst/>
            <a:ahLst/>
            <a:cxnLst/>
            <a:rect l="l" t="t" r="r" b="b"/>
            <a:pathLst>
              <a:path w="66040" h="66039">
                <a:moveTo>
                  <a:pt x="65532" y="32004"/>
                </a:moveTo>
                <a:lnTo>
                  <a:pt x="62865" y="19288"/>
                </a:lnTo>
                <a:lnTo>
                  <a:pt x="55626" y="9144"/>
                </a:lnTo>
                <a:lnTo>
                  <a:pt x="44958" y="2428"/>
                </a:lnTo>
                <a:lnTo>
                  <a:pt x="32004" y="0"/>
                </a:lnTo>
                <a:lnTo>
                  <a:pt x="19931" y="2428"/>
                </a:lnTo>
                <a:lnTo>
                  <a:pt x="9715" y="9144"/>
                </a:lnTo>
                <a:lnTo>
                  <a:pt x="2643" y="19288"/>
                </a:lnTo>
                <a:lnTo>
                  <a:pt x="0" y="32004"/>
                </a:lnTo>
                <a:lnTo>
                  <a:pt x="2643" y="44958"/>
                </a:lnTo>
                <a:lnTo>
                  <a:pt x="9715" y="55626"/>
                </a:lnTo>
                <a:lnTo>
                  <a:pt x="19931" y="62865"/>
                </a:lnTo>
                <a:lnTo>
                  <a:pt x="32004" y="65532"/>
                </a:lnTo>
                <a:lnTo>
                  <a:pt x="44958" y="62865"/>
                </a:lnTo>
                <a:lnTo>
                  <a:pt x="55626" y="55626"/>
                </a:lnTo>
                <a:lnTo>
                  <a:pt x="62865" y="44958"/>
                </a:lnTo>
                <a:lnTo>
                  <a:pt x="65532" y="32004"/>
                </a:lnTo>
                <a:close/>
              </a:path>
            </a:pathLst>
          </a:custGeom>
          <a:solidFill>
            <a:srgbClr val="FF0000"/>
          </a:solidFill>
        </p:spPr>
        <p:txBody>
          <a:bodyPr wrap="square" lIns="0" tIns="0" rIns="0" bIns="0" rtlCol="0"/>
          <a:lstStyle/>
          <a:p>
            <a:endParaRPr sz="1588"/>
          </a:p>
        </p:txBody>
      </p:sp>
      <p:sp>
        <p:nvSpPr>
          <p:cNvPr id="40" name="object 40"/>
          <p:cNvSpPr/>
          <p:nvPr/>
        </p:nvSpPr>
        <p:spPr>
          <a:xfrm>
            <a:off x="8110369" y="3368488"/>
            <a:ext cx="58271" cy="58271"/>
          </a:xfrm>
          <a:custGeom>
            <a:avLst/>
            <a:gdLst/>
            <a:ahLst/>
            <a:cxnLst/>
            <a:rect l="l" t="t" r="r" b="b"/>
            <a:pathLst>
              <a:path w="66040" h="66039">
                <a:moveTo>
                  <a:pt x="65531" y="32003"/>
                </a:moveTo>
                <a:lnTo>
                  <a:pt x="62864" y="19288"/>
                </a:lnTo>
                <a:lnTo>
                  <a:pt x="55625" y="9143"/>
                </a:lnTo>
                <a:lnTo>
                  <a:pt x="44957" y="2428"/>
                </a:lnTo>
                <a:lnTo>
                  <a:pt x="32003" y="0"/>
                </a:lnTo>
                <a:lnTo>
                  <a:pt x="19931" y="2428"/>
                </a:lnTo>
                <a:lnTo>
                  <a:pt x="9715" y="9143"/>
                </a:lnTo>
                <a:lnTo>
                  <a:pt x="2643" y="19288"/>
                </a:lnTo>
                <a:lnTo>
                  <a:pt x="0" y="32003"/>
                </a:lnTo>
                <a:lnTo>
                  <a:pt x="2643" y="44957"/>
                </a:lnTo>
                <a:lnTo>
                  <a:pt x="9715" y="55625"/>
                </a:lnTo>
                <a:lnTo>
                  <a:pt x="19931" y="62864"/>
                </a:lnTo>
                <a:lnTo>
                  <a:pt x="32003" y="65531"/>
                </a:lnTo>
                <a:lnTo>
                  <a:pt x="44957" y="62864"/>
                </a:lnTo>
                <a:lnTo>
                  <a:pt x="55625" y="55625"/>
                </a:lnTo>
                <a:lnTo>
                  <a:pt x="62864" y="44957"/>
                </a:lnTo>
                <a:lnTo>
                  <a:pt x="65531" y="32003"/>
                </a:lnTo>
                <a:close/>
              </a:path>
            </a:pathLst>
          </a:custGeom>
          <a:ln w="5935">
            <a:solidFill>
              <a:srgbClr val="FF0000"/>
            </a:solidFill>
          </a:ln>
        </p:spPr>
        <p:txBody>
          <a:bodyPr wrap="square" lIns="0" tIns="0" rIns="0" bIns="0" rtlCol="0"/>
          <a:lstStyle/>
          <a:p>
            <a:endParaRPr sz="1588"/>
          </a:p>
        </p:txBody>
      </p:sp>
      <p:sp>
        <p:nvSpPr>
          <p:cNvPr id="41" name="object 41"/>
          <p:cNvSpPr/>
          <p:nvPr/>
        </p:nvSpPr>
        <p:spPr>
          <a:xfrm>
            <a:off x="8162813" y="3289150"/>
            <a:ext cx="58271" cy="58271"/>
          </a:xfrm>
          <a:custGeom>
            <a:avLst/>
            <a:gdLst/>
            <a:ahLst/>
            <a:cxnLst/>
            <a:rect l="l" t="t" r="r" b="b"/>
            <a:pathLst>
              <a:path w="66040" h="66039">
                <a:moveTo>
                  <a:pt x="65532" y="33528"/>
                </a:moveTo>
                <a:lnTo>
                  <a:pt x="62865" y="20574"/>
                </a:lnTo>
                <a:lnTo>
                  <a:pt x="55626" y="9906"/>
                </a:lnTo>
                <a:lnTo>
                  <a:pt x="44958" y="2667"/>
                </a:lnTo>
                <a:lnTo>
                  <a:pt x="32004" y="0"/>
                </a:lnTo>
                <a:lnTo>
                  <a:pt x="19931" y="2667"/>
                </a:lnTo>
                <a:lnTo>
                  <a:pt x="9715" y="9906"/>
                </a:lnTo>
                <a:lnTo>
                  <a:pt x="2643" y="20574"/>
                </a:lnTo>
                <a:lnTo>
                  <a:pt x="0" y="33528"/>
                </a:lnTo>
                <a:lnTo>
                  <a:pt x="2643" y="46243"/>
                </a:lnTo>
                <a:lnTo>
                  <a:pt x="9715" y="56388"/>
                </a:lnTo>
                <a:lnTo>
                  <a:pt x="19931" y="63103"/>
                </a:lnTo>
                <a:lnTo>
                  <a:pt x="32004" y="65532"/>
                </a:lnTo>
                <a:lnTo>
                  <a:pt x="44958" y="63103"/>
                </a:lnTo>
                <a:lnTo>
                  <a:pt x="55626" y="56388"/>
                </a:lnTo>
                <a:lnTo>
                  <a:pt x="62865" y="46243"/>
                </a:lnTo>
                <a:lnTo>
                  <a:pt x="65532" y="33528"/>
                </a:lnTo>
                <a:close/>
              </a:path>
            </a:pathLst>
          </a:custGeom>
          <a:solidFill>
            <a:srgbClr val="FF0000"/>
          </a:solidFill>
        </p:spPr>
        <p:txBody>
          <a:bodyPr wrap="square" lIns="0" tIns="0" rIns="0" bIns="0" rtlCol="0"/>
          <a:lstStyle/>
          <a:p>
            <a:endParaRPr sz="1588"/>
          </a:p>
        </p:txBody>
      </p:sp>
      <p:sp>
        <p:nvSpPr>
          <p:cNvPr id="42" name="object 42"/>
          <p:cNvSpPr/>
          <p:nvPr/>
        </p:nvSpPr>
        <p:spPr>
          <a:xfrm>
            <a:off x="8162813" y="3289150"/>
            <a:ext cx="58271" cy="58271"/>
          </a:xfrm>
          <a:custGeom>
            <a:avLst/>
            <a:gdLst/>
            <a:ahLst/>
            <a:cxnLst/>
            <a:rect l="l" t="t" r="r" b="b"/>
            <a:pathLst>
              <a:path w="66040" h="66039">
                <a:moveTo>
                  <a:pt x="65531" y="33527"/>
                </a:moveTo>
                <a:lnTo>
                  <a:pt x="62864" y="20573"/>
                </a:lnTo>
                <a:lnTo>
                  <a:pt x="55625" y="9905"/>
                </a:lnTo>
                <a:lnTo>
                  <a:pt x="44957" y="2666"/>
                </a:lnTo>
                <a:lnTo>
                  <a:pt x="32003" y="0"/>
                </a:lnTo>
                <a:lnTo>
                  <a:pt x="19931" y="2666"/>
                </a:lnTo>
                <a:lnTo>
                  <a:pt x="9715" y="9905"/>
                </a:lnTo>
                <a:lnTo>
                  <a:pt x="2643" y="20573"/>
                </a:lnTo>
                <a:lnTo>
                  <a:pt x="0" y="33527"/>
                </a:lnTo>
                <a:lnTo>
                  <a:pt x="2643" y="46243"/>
                </a:lnTo>
                <a:lnTo>
                  <a:pt x="9715" y="56387"/>
                </a:lnTo>
                <a:lnTo>
                  <a:pt x="19931" y="63103"/>
                </a:lnTo>
                <a:lnTo>
                  <a:pt x="32003" y="65531"/>
                </a:lnTo>
                <a:lnTo>
                  <a:pt x="44957" y="63103"/>
                </a:lnTo>
                <a:lnTo>
                  <a:pt x="55625" y="56387"/>
                </a:lnTo>
                <a:lnTo>
                  <a:pt x="62864" y="46243"/>
                </a:lnTo>
                <a:lnTo>
                  <a:pt x="65531" y="33527"/>
                </a:lnTo>
                <a:close/>
              </a:path>
            </a:pathLst>
          </a:custGeom>
          <a:ln w="5935">
            <a:solidFill>
              <a:srgbClr val="FF0000"/>
            </a:solidFill>
          </a:ln>
        </p:spPr>
        <p:txBody>
          <a:bodyPr wrap="square" lIns="0" tIns="0" rIns="0" bIns="0" rtlCol="0"/>
          <a:lstStyle/>
          <a:p>
            <a:endParaRPr sz="1588"/>
          </a:p>
        </p:txBody>
      </p:sp>
      <p:sp>
        <p:nvSpPr>
          <p:cNvPr id="43" name="object 43"/>
          <p:cNvSpPr/>
          <p:nvPr/>
        </p:nvSpPr>
        <p:spPr>
          <a:xfrm>
            <a:off x="8240806" y="3200400"/>
            <a:ext cx="58271" cy="58271"/>
          </a:xfrm>
          <a:custGeom>
            <a:avLst/>
            <a:gdLst/>
            <a:ahLst/>
            <a:cxnLst/>
            <a:rect l="l" t="t" r="r" b="b"/>
            <a:pathLst>
              <a:path w="66040" h="66039">
                <a:moveTo>
                  <a:pt x="65532" y="33528"/>
                </a:moveTo>
                <a:lnTo>
                  <a:pt x="63103" y="20574"/>
                </a:lnTo>
                <a:lnTo>
                  <a:pt x="56388" y="9906"/>
                </a:lnTo>
                <a:lnTo>
                  <a:pt x="46243" y="2667"/>
                </a:lnTo>
                <a:lnTo>
                  <a:pt x="33528" y="0"/>
                </a:lnTo>
                <a:lnTo>
                  <a:pt x="20574" y="2667"/>
                </a:lnTo>
                <a:lnTo>
                  <a:pt x="9906" y="9906"/>
                </a:lnTo>
                <a:lnTo>
                  <a:pt x="2667" y="20574"/>
                </a:lnTo>
                <a:lnTo>
                  <a:pt x="0" y="33528"/>
                </a:lnTo>
                <a:lnTo>
                  <a:pt x="2667" y="45600"/>
                </a:lnTo>
                <a:lnTo>
                  <a:pt x="9906" y="55816"/>
                </a:lnTo>
                <a:lnTo>
                  <a:pt x="20574" y="62888"/>
                </a:lnTo>
                <a:lnTo>
                  <a:pt x="33528" y="65532"/>
                </a:lnTo>
                <a:lnTo>
                  <a:pt x="46243" y="62888"/>
                </a:lnTo>
                <a:lnTo>
                  <a:pt x="56388" y="55816"/>
                </a:lnTo>
                <a:lnTo>
                  <a:pt x="63103" y="45600"/>
                </a:lnTo>
                <a:lnTo>
                  <a:pt x="65532" y="33528"/>
                </a:lnTo>
                <a:close/>
              </a:path>
            </a:pathLst>
          </a:custGeom>
          <a:solidFill>
            <a:srgbClr val="FF0000"/>
          </a:solidFill>
        </p:spPr>
        <p:txBody>
          <a:bodyPr wrap="square" lIns="0" tIns="0" rIns="0" bIns="0" rtlCol="0"/>
          <a:lstStyle/>
          <a:p>
            <a:endParaRPr sz="1588"/>
          </a:p>
        </p:txBody>
      </p:sp>
      <p:sp>
        <p:nvSpPr>
          <p:cNvPr id="44" name="object 44"/>
          <p:cNvSpPr/>
          <p:nvPr/>
        </p:nvSpPr>
        <p:spPr>
          <a:xfrm>
            <a:off x="8240805" y="3200400"/>
            <a:ext cx="58271" cy="58271"/>
          </a:xfrm>
          <a:custGeom>
            <a:avLst/>
            <a:gdLst/>
            <a:ahLst/>
            <a:cxnLst/>
            <a:rect l="l" t="t" r="r" b="b"/>
            <a:pathLst>
              <a:path w="66040" h="66039">
                <a:moveTo>
                  <a:pt x="65531" y="33527"/>
                </a:moveTo>
                <a:lnTo>
                  <a:pt x="63103" y="20573"/>
                </a:lnTo>
                <a:lnTo>
                  <a:pt x="56387" y="9905"/>
                </a:lnTo>
                <a:lnTo>
                  <a:pt x="46243" y="2666"/>
                </a:lnTo>
                <a:lnTo>
                  <a:pt x="33527" y="0"/>
                </a:lnTo>
                <a:lnTo>
                  <a:pt x="20573" y="2666"/>
                </a:lnTo>
                <a:lnTo>
                  <a:pt x="9905" y="9905"/>
                </a:lnTo>
                <a:lnTo>
                  <a:pt x="2666" y="20573"/>
                </a:lnTo>
                <a:lnTo>
                  <a:pt x="0" y="33527"/>
                </a:lnTo>
                <a:lnTo>
                  <a:pt x="2666" y="45600"/>
                </a:lnTo>
                <a:lnTo>
                  <a:pt x="9905" y="55816"/>
                </a:lnTo>
                <a:lnTo>
                  <a:pt x="20573" y="62888"/>
                </a:lnTo>
                <a:lnTo>
                  <a:pt x="33527" y="65531"/>
                </a:lnTo>
                <a:lnTo>
                  <a:pt x="46243" y="62888"/>
                </a:lnTo>
                <a:lnTo>
                  <a:pt x="56387" y="55816"/>
                </a:lnTo>
                <a:lnTo>
                  <a:pt x="63103" y="45600"/>
                </a:lnTo>
                <a:lnTo>
                  <a:pt x="65531" y="33527"/>
                </a:lnTo>
                <a:close/>
              </a:path>
            </a:pathLst>
          </a:custGeom>
          <a:ln w="5935">
            <a:solidFill>
              <a:srgbClr val="FF0000"/>
            </a:solidFill>
          </a:ln>
        </p:spPr>
        <p:txBody>
          <a:bodyPr wrap="square" lIns="0" tIns="0" rIns="0" bIns="0" rtlCol="0"/>
          <a:lstStyle/>
          <a:p>
            <a:endParaRPr sz="1588"/>
          </a:p>
        </p:txBody>
      </p:sp>
      <p:sp>
        <p:nvSpPr>
          <p:cNvPr id="45" name="object 45"/>
          <p:cNvSpPr/>
          <p:nvPr/>
        </p:nvSpPr>
        <p:spPr>
          <a:xfrm>
            <a:off x="8343075" y="3051208"/>
            <a:ext cx="63059" cy="63059"/>
          </a:xfrm>
          <a:prstGeom prst="rect">
            <a:avLst/>
          </a:prstGeom>
          <a:blipFill>
            <a:blip r:embed="rId4" cstate="print"/>
            <a:stretch>
              <a:fillRect/>
            </a:stretch>
          </a:blipFill>
        </p:spPr>
        <p:txBody>
          <a:bodyPr wrap="square" lIns="0" tIns="0" rIns="0" bIns="0" rtlCol="0"/>
          <a:lstStyle/>
          <a:p>
            <a:endParaRPr sz="1588"/>
          </a:p>
        </p:txBody>
      </p:sp>
      <p:sp>
        <p:nvSpPr>
          <p:cNvPr id="46" name="object 46"/>
          <p:cNvSpPr/>
          <p:nvPr/>
        </p:nvSpPr>
        <p:spPr>
          <a:xfrm>
            <a:off x="8442583" y="2852191"/>
            <a:ext cx="115503" cy="110124"/>
          </a:xfrm>
          <a:prstGeom prst="rect">
            <a:avLst/>
          </a:prstGeom>
          <a:blipFill>
            <a:blip r:embed="rId5" cstate="print"/>
            <a:stretch>
              <a:fillRect/>
            </a:stretch>
          </a:blipFill>
        </p:spPr>
        <p:txBody>
          <a:bodyPr wrap="square" lIns="0" tIns="0" rIns="0" bIns="0" rtlCol="0"/>
          <a:lstStyle/>
          <a:p>
            <a:endParaRPr sz="1588"/>
          </a:p>
        </p:txBody>
      </p:sp>
      <p:sp>
        <p:nvSpPr>
          <p:cNvPr id="47" name="object 47"/>
          <p:cNvSpPr/>
          <p:nvPr/>
        </p:nvSpPr>
        <p:spPr>
          <a:xfrm>
            <a:off x="8574363" y="2658554"/>
            <a:ext cx="135673" cy="167946"/>
          </a:xfrm>
          <a:prstGeom prst="rect">
            <a:avLst/>
          </a:prstGeom>
          <a:blipFill>
            <a:blip r:embed="rId6" cstate="print"/>
            <a:stretch>
              <a:fillRect/>
            </a:stretch>
          </a:blipFill>
        </p:spPr>
        <p:txBody>
          <a:bodyPr wrap="square" lIns="0" tIns="0" rIns="0" bIns="0" rtlCol="0"/>
          <a:lstStyle/>
          <a:p>
            <a:endParaRPr sz="1588"/>
          </a:p>
        </p:txBody>
      </p:sp>
      <p:sp>
        <p:nvSpPr>
          <p:cNvPr id="48" name="object 48"/>
          <p:cNvSpPr/>
          <p:nvPr/>
        </p:nvSpPr>
        <p:spPr>
          <a:xfrm>
            <a:off x="3967330" y="5474297"/>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49" name="object 49"/>
          <p:cNvSpPr/>
          <p:nvPr/>
        </p:nvSpPr>
        <p:spPr>
          <a:xfrm>
            <a:off x="3967330" y="5506570"/>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50" name="object 50"/>
          <p:cNvSpPr/>
          <p:nvPr/>
        </p:nvSpPr>
        <p:spPr>
          <a:xfrm>
            <a:off x="3936402" y="5506570"/>
            <a:ext cx="31376" cy="0"/>
          </a:xfrm>
          <a:custGeom>
            <a:avLst/>
            <a:gdLst/>
            <a:ahLst/>
            <a:cxnLst/>
            <a:rect l="l" t="t" r="r" b="b"/>
            <a:pathLst>
              <a:path w="35560">
                <a:moveTo>
                  <a:pt x="35051" y="0"/>
                </a:moveTo>
                <a:lnTo>
                  <a:pt x="0" y="0"/>
                </a:lnTo>
              </a:path>
            </a:pathLst>
          </a:custGeom>
          <a:ln w="5935">
            <a:solidFill>
              <a:srgbClr val="0000FF"/>
            </a:solidFill>
          </a:ln>
        </p:spPr>
        <p:txBody>
          <a:bodyPr wrap="square" lIns="0" tIns="0" rIns="0" bIns="0" rtlCol="0"/>
          <a:lstStyle/>
          <a:p>
            <a:endParaRPr sz="1588"/>
          </a:p>
        </p:txBody>
      </p:sp>
      <p:sp>
        <p:nvSpPr>
          <p:cNvPr id="51" name="object 51"/>
          <p:cNvSpPr/>
          <p:nvPr/>
        </p:nvSpPr>
        <p:spPr>
          <a:xfrm>
            <a:off x="3967330" y="5506570"/>
            <a:ext cx="32497" cy="0"/>
          </a:xfrm>
          <a:custGeom>
            <a:avLst/>
            <a:gdLst/>
            <a:ahLst/>
            <a:cxnLst/>
            <a:rect l="l" t="t" r="r" b="b"/>
            <a:pathLst>
              <a:path w="36830">
                <a:moveTo>
                  <a:pt x="0" y="0"/>
                </a:moveTo>
                <a:lnTo>
                  <a:pt x="36575" y="0"/>
                </a:lnTo>
              </a:path>
            </a:pathLst>
          </a:custGeom>
          <a:ln w="5935">
            <a:solidFill>
              <a:srgbClr val="0000FF"/>
            </a:solidFill>
          </a:ln>
        </p:spPr>
        <p:txBody>
          <a:bodyPr wrap="square" lIns="0" tIns="0" rIns="0" bIns="0" rtlCol="0"/>
          <a:lstStyle/>
          <a:p>
            <a:endParaRPr sz="1588"/>
          </a:p>
        </p:txBody>
      </p:sp>
      <p:sp>
        <p:nvSpPr>
          <p:cNvPr id="52" name="object 52"/>
          <p:cNvSpPr/>
          <p:nvPr/>
        </p:nvSpPr>
        <p:spPr>
          <a:xfrm>
            <a:off x="6642021" y="3517822"/>
            <a:ext cx="2073394" cy="1362045"/>
          </a:xfrm>
          <a:prstGeom prst="rect">
            <a:avLst/>
          </a:prstGeom>
          <a:blipFill>
            <a:blip r:embed="rId7" cstate="print"/>
            <a:stretch>
              <a:fillRect/>
            </a:stretch>
          </a:blipFill>
        </p:spPr>
        <p:txBody>
          <a:bodyPr wrap="square" lIns="0" tIns="0" rIns="0" bIns="0" rtlCol="0"/>
          <a:lstStyle/>
          <a:p>
            <a:endParaRPr sz="1588"/>
          </a:p>
        </p:txBody>
      </p:sp>
      <p:sp>
        <p:nvSpPr>
          <p:cNvPr id="53" name="object 53"/>
          <p:cNvSpPr/>
          <p:nvPr/>
        </p:nvSpPr>
        <p:spPr>
          <a:xfrm>
            <a:off x="7388261" y="4584102"/>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54" name="object 54"/>
          <p:cNvSpPr/>
          <p:nvPr/>
        </p:nvSpPr>
        <p:spPr>
          <a:xfrm>
            <a:off x="7388261" y="4615030"/>
            <a:ext cx="0" cy="32497"/>
          </a:xfrm>
          <a:custGeom>
            <a:avLst/>
            <a:gdLst/>
            <a:ahLst/>
            <a:cxnLst/>
            <a:rect l="l" t="t" r="r" b="b"/>
            <a:pathLst>
              <a:path h="36829">
                <a:moveTo>
                  <a:pt x="0" y="0"/>
                </a:moveTo>
                <a:lnTo>
                  <a:pt x="0" y="36575"/>
                </a:lnTo>
              </a:path>
            </a:pathLst>
          </a:custGeom>
          <a:ln w="5935">
            <a:solidFill>
              <a:srgbClr val="0000FF"/>
            </a:solidFill>
          </a:ln>
        </p:spPr>
        <p:txBody>
          <a:bodyPr wrap="square" lIns="0" tIns="0" rIns="0" bIns="0" rtlCol="0"/>
          <a:lstStyle/>
          <a:p>
            <a:endParaRPr sz="1588"/>
          </a:p>
        </p:txBody>
      </p:sp>
      <p:sp>
        <p:nvSpPr>
          <p:cNvPr id="55" name="object 55"/>
          <p:cNvSpPr/>
          <p:nvPr/>
        </p:nvSpPr>
        <p:spPr>
          <a:xfrm>
            <a:off x="7355989" y="4615030"/>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56" name="object 56"/>
          <p:cNvSpPr/>
          <p:nvPr/>
        </p:nvSpPr>
        <p:spPr>
          <a:xfrm>
            <a:off x="7388262" y="4615030"/>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57" name="object 57"/>
          <p:cNvSpPr/>
          <p:nvPr/>
        </p:nvSpPr>
        <p:spPr>
          <a:xfrm>
            <a:off x="7477012" y="4542416"/>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58" name="object 58"/>
          <p:cNvSpPr/>
          <p:nvPr/>
        </p:nvSpPr>
        <p:spPr>
          <a:xfrm>
            <a:off x="7477012" y="4573344"/>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59" name="object 59"/>
          <p:cNvSpPr/>
          <p:nvPr/>
        </p:nvSpPr>
        <p:spPr>
          <a:xfrm>
            <a:off x="7444739" y="4573344"/>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60" name="object 60"/>
          <p:cNvSpPr/>
          <p:nvPr/>
        </p:nvSpPr>
        <p:spPr>
          <a:xfrm>
            <a:off x="4091114" y="4397259"/>
            <a:ext cx="2492943" cy="1200680"/>
          </a:xfrm>
          <a:prstGeom prst="rect">
            <a:avLst/>
          </a:prstGeom>
          <a:blipFill>
            <a:blip r:embed="rId8" cstate="print"/>
            <a:stretch>
              <a:fillRect/>
            </a:stretch>
          </a:blipFill>
        </p:spPr>
        <p:txBody>
          <a:bodyPr wrap="square" lIns="0" tIns="0" rIns="0" bIns="0" rtlCol="0"/>
          <a:lstStyle/>
          <a:p>
            <a:endParaRPr sz="1588"/>
          </a:p>
        </p:txBody>
      </p:sp>
      <p:sp>
        <p:nvSpPr>
          <p:cNvPr id="61" name="object 61"/>
          <p:cNvSpPr/>
          <p:nvPr/>
        </p:nvSpPr>
        <p:spPr>
          <a:xfrm>
            <a:off x="7477012" y="4573344"/>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62" name="object 62"/>
          <p:cNvSpPr/>
          <p:nvPr/>
        </p:nvSpPr>
        <p:spPr>
          <a:xfrm>
            <a:off x="7754021" y="4495352"/>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63" name="object 63"/>
          <p:cNvSpPr/>
          <p:nvPr/>
        </p:nvSpPr>
        <p:spPr>
          <a:xfrm>
            <a:off x="7754021" y="4526279"/>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64" name="object 64"/>
          <p:cNvSpPr/>
          <p:nvPr/>
        </p:nvSpPr>
        <p:spPr>
          <a:xfrm>
            <a:off x="7723094" y="4526279"/>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65" name="object 65"/>
          <p:cNvSpPr/>
          <p:nvPr/>
        </p:nvSpPr>
        <p:spPr>
          <a:xfrm>
            <a:off x="7754022" y="4526279"/>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66" name="object 66"/>
          <p:cNvSpPr/>
          <p:nvPr/>
        </p:nvSpPr>
        <p:spPr>
          <a:xfrm>
            <a:off x="8220634" y="4452320"/>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67" name="object 67"/>
          <p:cNvSpPr/>
          <p:nvPr/>
        </p:nvSpPr>
        <p:spPr>
          <a:xfrm>
            <a:off x="8220634" y="4484593"/>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68" name="object 68"/>
          <p:cNvSpPr/>
          <p:nvPr/>
        </p:nvSpPr>
        <p:spPr>
          <a:xfrm>
            <a:off x="8188362" y="4484593"/>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69" name="object 69"/>
          <p:cNvSpPr/>
          <p:nvPr/>
        </p:nvSpPr>
        <p:spPr>
          <a:xfrm>
            <a:off x="8220635" y="4484593"/>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70" name="object 70"/>
          <p:cNvSpPr/>
          <p:nvPr/>
        </p:nvSpPr>
        <p:spPr>
          <a:xfrm>
            <a:off x="8377966" y="4452320"/>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71" name="object 71"/>
          <p:cNvSpPr/>
          <p:nvPr/>
        </p:nvSpPr>
        <p:spPr>
          <a:xfrm>
            <a:off x="8377966" y="4484593"/>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72" name="object 72"/>
          <p:cNvSpPr/>
          <p:nvPr/>
        </p:nvSpPr>
        <p:spPr>
          <a:xfrm>
            <a:off x="8345693" y="4484593"/>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73" name="object 73"/>
          <p:cNvSpPr/>
          <p:nvPr/>
        </p:nvSpPr>
        <p:spPr>
          <a:xfrm>
            <a:off x="8377966" y="4484593"/>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74" name="object 74"/>
          <p:cNvSpPr/>
          <p:nvPr/>
        </p:nvSpPr>
        <p:spPr>
          <a:xfrm>
            <a:off x="7911353" y="3488166"/>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75" name="object 75"/>
          <p:cNvSpPr/>
          <p:nvPr/>
        </p:nvSpPr>
        <p:spPr>
          <a:xfrm>
            <a:off x="7911353" y="3520440"/>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76" name="object 76"/>
          <p:cNvSpPr/>
          <p:nvPr/>
        </p:nvSpPr>
        <p:spPr>
          <a:xfrm>
            <a:off x="7880424" y="3520440"/>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77" name="object 77"/>
          <p:cNvSpPr/>
          <p:nvPr/>
        </p:nvSpPr>
        <p:spPr>
          <a:xfrm>
            <a:off x="7911353" y="3520440"/>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78" name="object 78"/>
          <p:cNvSpPr/>
          <p:nvPr/>
        </p:nvSpPr>
        <p:spPr>
          <a:xfrm>
            <a:off x="8000103" y="3473375"/>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79" name="object 79"/>
          <p:cNvSpPr/>
          <p:nvPr/>
        </p:nvSpPr>
        <p:spPr>
          <a:xfrm>
            <a:off x="8000103" y="3504304"/>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80" name="object 80"/>
          <p:cNvSpPr/>
          <p:nvPr/>
        </p:nvSpPr>
        <p:spPr>
          <a:xfrm>
            <a:off x="7969175" y="3504304"/>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81" name="object 81"/>
          <p:cNvSpPr/>
          <p:nvPr/>
        </p:nvSpPr>
        <p:spPr>
          <a:xfrm>
            <a:off x="8000103" y="3504304"/>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82" name="object 82"/>
          <p:cNvSpPr/>
          <p:nvPr/>
        </p:nvSpPr>
        <p:spPr>
          <a:xfrm>
            <a:off x="8047167" y="3420931"/>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83" name="object 83"/>
          <p:cNvSpPr/>
          <p:nvPr/>
        </p:nvSpPr>
        <p:spPr>
          <a:xfrm>
            <a:off x="8047167" y="3451859"/>
            <a:ext cx="0" cy="32497"/>
          </a:xfrm>
          <a:custGeom>
            <a:avLst/>
            <a:gdLst/>
            <a:ahLst/>
            <a:cxnLst/>
            <a:rect l="l" t="t" r="r" b="b"/>
            <a:pathLst>
              <a:path h="36829">
                <a:moveTo>
                  <a:pt x="0" y="0"/>
                </a:moveTo>
                <a:lnTo>
                  <a:pt x="0" y="36575"/>
                </a:lnTo>
              </a:path>
            </a:pathLst>
          </a:custGeom>
          <a:ln w="5935">
            <a:solidFill>
              <a:srgbClr val="0000FF"/>
            </a:solidFill>
          </a:ln>
        </p:spPr>
        <p:txBody>
          <a:bodyPr wrap="square" lIns="0" tIns="0" rIns="0" bIns="0" rtlCol="0"/>
          <a:lstStyle/>
          <a:p>
            <a:endParaRPr sz="1588"/>
          </a:p>
        </p:txBody>
      </p:sp>
      <p:sp>
        <p:nvSpPr>
          <p:cNvPr id="84" name="object 84"/>
          <p:cNvSpPr/>
          <p:nvPr/>
        </p:nvSpPr>
        <p:spPr>
          <a:xfrm>
            <a:off x="8016239" y="3451859"/>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85" name="object 85"/>
          <p:cNvSpPr/>
          <p:nvPr/>
        </p:nvSpPr>
        <p:spPr>
          <a:xfrm>
            <a:off x="8047167" y="3451859"/>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86" name="object 86"/>
          <p:cNvSpPr/>
          <p:nvPr/>
        </p:nvSpPr>
        <p:spPr>
          <a:xfrm>
            <a:off x="8115747" y="3388658"/>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87" name="object 87"/>
          <p:cNvSpPr/>
          <p:nvPr/>
        </p:nvSpPr>
        <p:spPr>
          <a:xfrm>
            <a:off x="8115747" y="3420931"/>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88" name="object 88"/>
          <p:cNvSpPr/>
          <p:nvPr/>
        </p:nvSpPr>
        <p:spPr>
          <a:xfrm>
            <a:off x="8084819" y="3420931"/>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89" name="object 89"/>
          <p:cNvSpPr/>
          <p:nvPr/>
        </p:nvSpPr>
        <p:spPr>
          <a:xfrm>
            <a:off x="8115748" y="3420931"/>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90" name="object 90"/>
          <p:cNvSpPr/>
          <p:nvPr/>
        </p:nvSpPr>
        <p:spPr>
          <a:xfrm>
            <a:off x="8146676" y="3368488"/>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91" name="object 91"/>
          <p:cNvSpPr/>
          <p:nvPr/>
        </p:nvSpPr>
        <p:spPr>
          <a:xfrm>
            <a:off x="8146676" y="3399416"/>
            <a:ext cx="0" cy="32497"/>
          </a:xfrm>
          <a:custGeom>
            <a:avLst/>
            <a:gdLst/>
            <a:ahLst/>
            <a:cxnLst/>
            <a:rect l="l" t="t" r="r" b="b"/>
            <a:pathLst>
              <a:path h="36829">
                <a:moveTo>
                  <a:pt x="0" y="0"/>
                </a:moveTo>
                <a:lnTo>
                  <a:pt x="0" y="36575"/>
                </a:lnTo>
              </a:path>
            </a:pathLst>
          </a:custGeom>
          <a:ln w="5935">
            <a:solidFill>
              <a:srgbClr val="0000FF"/>
            </a:solidFill>
          </a:ln>
        </p:spPr>
        <p:txBody>
          <a:bodyPr wrap="square" lIns="0" tIns="0" rIns="0" bIns="0" rtlCol="0"/>
          <a:lstStyle/>
          <a:p>
            <a:endParaRPr sz="1588"/>
          </a:p>
        </p:txBody>
      </p:sp>
      <p:sp>
        <p:nvSpPr>
          <p:cNvPr id="92" name="object 92"/>
          <p:cNvSpPr/>
          <p:nvPr/>
        </p:nvSpPr>
        <p:spPr>
          <a:xfrm>
            <a:off x="8115748" y="3399416"/>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93" name="object 93"/>
          <p:cNvSpPr/>
          <p:nvPr/>
        </p:nvSpPr>
        <p:spPr>
          <a:xfrm>
            <a:off x="8146677" y="3399416"/>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94" name="object 94"/>
          <p:cNvSpPr/>
          <p:nvPr/>
        </p:nvSpPr>
        <p:spPr>
          <a:xfrm>
            <a:off x="8220634" y="3352352"/>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95" name="object 95"/>
          <p:cNvSpPr/>
          <p:nvPr/>
        </p:nvSpPr>
        <p:spPr>
          <a:xfrm>
            <a:off x="8220634" y="3383279"/>
            <a:ext cx="0" cy="32497"/>
          </a:xfrm>
          <a:custGeom>
            <a:avLst/>
            <a:gdLst/>
            <a:ahLst/>
            <a:cxnLst/>
            <a:rect l="l" t="t" r="r" b="b"/>
            <a:pathLst>
              <a:path h="36829">
                <a:moveTo>
                  <a:pt x="0" y="0"/>
                </a:moveTo>
                <a:lnTo>
                  <a:pt x="0" y="36575"/>
                </a:lnTo>
              </a:path>
            </a:pathLst>
          </a:custGeom>
          <a:ln w="5935">
            <a:solidFill>
              <a:srgbClr val="0000FF"/>
            </a:solidFill>
          </a:ln>
        </p:spPr>
        <p:txBody>
          <a:bodyPr wrap="square" lIns="0" tIns="0" rIns="0" bIns="0" rtlCol="0"/>
          <a:lstStyle/>
          <a:p>
            <a:endParaRPr sz="1588"/>
          </a:p>
        </p:txBody>
      </p:sp>
      <p:sp>
        <p:nvSpPr>
          <p:cNvPr id="96" name="object 96"/>
          <p:cNvSpPr/>
          <p:nvPr/>
        </p:nvSpPr>
        <p:spPr>
          <a:xfrm>
            <a:off x="8188362" y="3383279"/>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97" name="object 97"/>
          <p:cNvSpPr/>
          <p:nvPr/>
        </p:nvSpPr>
        <p:spPr>
          <a:xfrm>
            <a:off x="8220635" y="3383279"/>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98" name="object 98"/>
          <p:cNvSpPr/>
          <p:nvPr/>
        </p:nvSpPr>
        <p:spPr>
          <a:xfrm>
            <a:off x="8340313" y="3242086"/>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99" name="object 99"/>
          <p:cNvSpPr/>
          <p:nvPr/>
        </p:nvSpPr>
        <p:spPr>
          <a:xfrm>
            <a:off x="8340313" y="3274358"/>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100" name="object 100"/>
          <p:cNvSpPr/>
          <p:nvPr/>
        </p:nvSpPr>
        <p:spPr>
          <a:xfrm>
            <a:off x="8309385" y="3274358"/>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101" name="object 101"/>
          <p:cNvSpPr/>
          <p:nvPr/>
        </p:nvSpPr>
        <p:spPr>
          <a:xfrm>
            <a:off x="8340313" y="3274358"/>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102" name="object 102"/>
          <p:cNvSpPr/>
          <p:nvPr/>
        </p:nvSpPr>
        <p:spPr>
          <a:xfrm>
            <a:off x="8377966" y="3189642"/>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103" name="object 103"/>
          <p:cNvSpPr/>
          <p:nvPr/>
        </p:nvSpPr>
        <p:spPr>
          <a:xfrm>
            <a:off x="8377966" y="3221915"/>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104" name="object 104"/>
          <p:cNvSpPr/>
          <p:nvPr/>
        </p:nvSpPr>
        <p:spPr>
          <a:xfrm>
            <a:off x="8345693" y="3221914"/>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105" name="object 105"/>
          <p:cNvSpPr/>
          <p:nvPr/>
        </p:nvSpPr>
        <p:spPr>
          <a:xfrm>
            <a:off x="8377966" y="3221914"/>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106" name="object 106"/>
          <p:cNvSpPr/>
          <p:nvPr/>
        </p:nvSpPr>
        <p:spPr>
          <a:xfrm>
            <a:off x="8497645" y="3147956"/>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107" name="object 107"/>
          <p:cNvSpPr/>
          <p:nvPr/>
        </p:nvSpPr>
        <p:spPr>
          <a:xfrm>
            <a:off x="8497645" y="3180229"/>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108" name="object 108"/>
          <p:cNvSpPr/>
          <p:nvPr/>
        </p:nvSpPr>
        <p:spPr>
          <a:xfrm>
            <a:off x="8466716" y="3180229"/>
            <a:ext cx="31376" cy="0"/>
          </a:xfrm>
          <a:custGeom>
            <a:avLst/>
            <a:gdLst/>
            <a:ahLst/>
            <a:cxnLst/>
            <a:rect l="l" t="t" r="r" b="b"/>
            <a:pathLst>
              <a:path w="35559">
                <a:moveTo>
                  <a:pt x="35051" y="0"/>
                </a:moveTo>
                <a:lnTo>
                  <a:pt x="0" y="0"/>
                </a:lnTo>
              </a:path>
            </a:pathLst>
          </a:custGeom>
          <a:ln w="5935">
            <a:solidFill>
              <a:srgbClr val="0000FF"/>
            </a:solidFill>
          </a:ln>
        </p:spPr>
        <p:txBody>
          <a:bodyPr wrap="square" lIns="0" tIns="0" rIns="0" bIns="0" rtlCol="0"/>
          <a:lstStyle/>
          <a:p>
            <a:endParaRPr sz="1588"/>
          </a:p>
        </p:txBody>
      </p:sp>
      <p:sp>
        <p:nvSpPr>
          <p:cNvPr id="109" name="object 109"/>
          <p:cNvSpPr/>
          <p:nvPr/>
        </p:nvSpPr>
        <p:spPr>
          <a:xfrm>
            <a:off x="8497645" y="3180229"/>
            <a:ext cx="32497" cy="0"/>
          </a:xfrm>
          <a:custGeom>
            <a:avLst/>
            <a:gdLst/>
            <a:ahLst/>
            <a:cxnLst/>
            <a:rect l="l" t="t" r="r" b="b"/>
            <a:pathLst>
              <a:path w="36829">
                <a:moveTo>
                  <a:pt x="0" y="0"/>
                </a:moveTo>
                <a:lnTo>
                  <a:pt x="36575" y="0"/>
                </a:lnTo>
              </a:path>
            </a:pathLst>
          </a:custGeom>
          <a:ln w="5935">
            <a:solidFill>
              <a:srgbClr val="0000FF"/>
            </a:solidFill>
          </a:ln>
        </p:spPr>
        <p:txBody>
          <a:bodyPr wrap="square" lIns="0" tIns="0" rIns="0" bIns="0" rtlCol="0"/>
          <a:lstStyle/>
          <a:p>
            <a:endParaRPr sz="1588"/>
          </a:p>
        </p:txBody>
      </p:sp>
      <p:sp>
        <p:nvSpPr>
          <p:cNvPr id="110" name="object 110"/>
          <p:cNvSpPr/>
          <p:nvPr/>
        </p:nvSpPr>
        <p:spPr>
          <a:xfrm>
            <a:off x="8671111" y="2985246"/>
            <a:ext cx="0" cy="32497"/>
          </a:xfrm>
          <a:custGeom>
            <a:avLst/>
            <a:gdLst/>
            <a:ahLst/>
            <a:cxnLst/>
            <a:rect l="l" t="t" r="r" b="b"/>
            <a:pathLst>
              <a:path h="36829">
                <a:moveTo>
                  <a:pt x="0" y="36575"/>
                </a:moveTo>
                <a:lnTo>
                  <a:pt x="0" y="0"/>
                </a:lnTo>
              </a:path>
            </a:pathLst>
          </a:custGeom>
          <a:ln w="5935">
            <a:solidFill>
              <a:srgbClr val="0000FF"/>
            </a:solidFill>
          </a:ln>
        </p:spPr>
        <p:txBody>
          <a:bodyPr wrap="square" lIns="0" tIns="0" rIns="0" bIns="0" rtlCol="0"/>
          <a:lstStyle/>
          <a:p>
            <a:endParaRPr sz="1588"/>
          </a:p>
        </p:txBody>
      </p:sp>
      <p:sp>
        <p:nvSpPr>
          <p:cNvPr id="111" name="object 111"/>
          <p:cNvSpPr/>
          <p:nvPr/>
        </p:nvSpPr>
        <p:spPr>
          <a:xfrm>
            <a:off x="8671111" y="3017519"/>
            <a:ext cx="0" cy="31376"/>
          </a:xfrm>
          <a:custGeom>
            <a:avLst/>
            <a:gdLst/>
            <a:ahLst/>
            <a:cxnLst/>
            <a:rect l="l" t="t" r="r" b="b"/>
            <a:pathLst>
              <a:path h="35560">
                <a:moveTo>
                  <a:pt x="0" y="0"/>
                </a:moveTo>
                <a:lnTo>
                  <a:pt x="0" y="35051"/>
                </a:lnTo>
              </a:path>
            </a:pathLst>
          </a:custGeom>
          <a:ln w="5935">
            <a:solidFill>
              <a:srgbClr val="0000FF"/>
            </a:solidFill>
          </a:ln>
        </p:spPr>
        <p:txBody>
          <a:bodyPr wrap="square" lIns="0" tIns="0" rIns="0" bIns="0" rtlCol="0"/>
          <a:lstStyle/>
          <a:p>
            <a:endParaRPr sz="1588"/>
          </a:p>
        </p:txBody>
      </p:sp>
      <p:sp>
        <p:nvSpPr>
          <p:cNvPr id="112" name="object 112"/>
          <p:cNvSpPr/>
          <p:nvPr/>
        </p:nvSpPr>
        <p:spPr>
          <a:xfrm>
            <a:off x="8638838" y="3017519"/>
            <a:ext cx="32497" cy="0"/>
          </a:xfrm>
          <a:custGeom>
            <a:avLst/>
            <a:gdLst/>
            <a:ahLst/>
            <a:cxnLst/>
            <a:rect l="l" t="t" r="r" b="b"/>
            <a:pathLst>
              <a:path w="36829">
                <a:moveTo>
                  <a:pt x="36575" y="0"/>
                </a:moveTo>
                <a:lnTo>
                  <a:pt x="0" y="0"/>
                </a:lnTo>
              </a:path>
            </a:pathLst>
          </a:custGeom>
          <a:ln w="5935">
            <a:solidFill>
              <a:srgbClr val="0000FF"/>
            </a:solidFill>
          </a:ln>
        </p:spPr>
        <p:txBody>
          <a:bodyPr wrap="square" lIns="0" tIns="0" rIns="0" bIns="0" rtlCol="0"/>
          <a:lstStyle/>
          <a:p>
            <a:endParaRPr sz="1588"/>
          </a:p>
        </p:txBody>
      </p:sp>
      <p:sp>
        <p:nvSpPr>
          <p:cNvPr id="113" name="object 113"/>
          <p:cNvSpPr/>
          <p:nvPr/>
        </p:nvSpPr>
        <p:spPr>
          <a:xfrm>
            <a:off x="8671111" y="3017519"/>
            <a:ext cx="31376" cy="0"/>
          </a:xfrm>
          <a:custGeom>
            <a:avLst/>
            <a:gdLst/>
            <a:ahLst/>
            <a:cxnLst/>
            <a:rect l="l" t="t" r="r" b="b"/>
            <a:pathLst>
              <a:path w="35559">
                <a:moveTo>
                  <a:pt x="0" y="0"/>
                </a:moveTo>
                <a:lnTo>
                  <a:pt x="35051" y="0"/>
                </a:lnTo>
              </a:path>
            </a:pathLst>
          </a:custGeom>
          <a:ln w="5935">
            <a:solidFill>
              <a:srgbClr val="0000FF"/>
            </a:solidFill>
          </a:ln>
        </p:spPr>
        <p:txBody>
          <a:bodyPr wrap="square" lIns="0" tIns="0" rIns="0" bIns="0" rtlCol="0"/>
          <a:lstStyle/>
          <a:p>
            <a:endParaRPr sz="1588"/>
          </a:p>
        </p:txBody>
      </p:sp>
      <p:sp>
        <p:nvSpPr>
          <p:cNvPr id="114" name="object 114"/>
          <p:cNvSpPr/>
          <p:nvPr/>
        </p:nvSpPr>
        <p:spPr>
          <a:xfrm>
            <a:off x="3936402" y="5537499"/>
            <a:ext cx="31376" cy="31376"/>
          </a:xfrm>
          <a:custGeom>
            <a:avLst/>
            <a:gdLst/>
            <a:ahLst/>
            <a:cxnLst/>
            <a:rect l="l" t="t" r="r" b="b"/>
            <a:pathLst>
              <a:path w="35560" h="35560">
                <a:moveTo>
                  <a:pt x="35051" y="35051"/>
                </a:moveTo>
                <a:lnTo>
                  <a:pt x="0" y="0"/>
                </a:lnTo>
              </a:path>
            </a:pathLst>
          </a:custGeom>
          <a:ln w="5935">
            <a:solidFill>
              <a:srgbClr val="7F007F"/>
            </a:solidFill>
          </a:ln>
        </p:spPr>
        <p:txBody>
          <a:bodyPr wrap="square" lIns="0" tIns="0" rIns="0" bIns="0" rtlCol="0"/>
          <a:lstStyle/>
          <a:p>
            <a:endParaRPr sz="1588"/>
          </a:p>
        </p:txBody>
      </p:sp>
      <p:sp>
        <p:nvSpPr>
          <p:cNvPr id="115" name="object 115"/>
          <p:cNvSpPr/>
          <p:nvPr/>
        </p:nvSpPr>
        <p:spPr>
          <a:xfrm>
            <a:off x="3967330" y="5568426"/>
            <a:ext cx="32497" cy="32497"/>
          </a:xfrm>
          <a:custGeom>
            <a:avLst/>
            <a:gdLst/>
            <a:ahLst/>
            <a:cxnLst/>
            <a:rect l="l" t="t" r="r" b="b"/>
            <a:pathLst>
              <a:path w="36830" h="36829">
                <a:moveTo>
                  <a:pt x="0" y="0"/>
                </a:moveTo>
                <a:lnTo>
                  <a:pt x="36575" y="36575"/>
                </a:lnTo>
              </a:path>
            </a:pathLst>
          </a:custGeom>
          <a:ln w="5935">
            <a:solidFill>
              <a:srgbClr val="7F007F"/>
            </a:solidFill>
          </a:ln>
        </p:spPr>
        <p:txBody>
          <a:bodyPr wrap="square" lIns="0" tIns="0" rIns="0" bIns="0" rtlCol="0"/>
          <a:lstStyle/>
          <a:p>
            <a:endParaRPr sz="1588"/>
          </a:p>
        </p:txBody>
      </p:sp>
      <p:sp>
        <p:nvSpPr>
          <p:cNvPr id="116" name="object 116"/>
          <p:cNvSpPr/>
          <p:nvPr/>
        </p:nvSpPr>
        <p:spPr>
          <a:xfrm>
            <a:off x="3936402" y="5568426"/>
            <a:ext cx="31376" cy="32497"/>
          </a:xfrm>
          <a:custGeom>
            <a:avLst/>
            <a:gdLst/>
            <a:ahLst/>
            <a:cxnLst/>
            <a:rect l="l" t="t" r="r" b="b"/>
            <a:pathLst>
              <a:path w="35560" h="36829">
                <a:moveTo>
                  <a:pt x="35051" y="0"/>
                </a:moveTo>
                <a:lnTo>
                  <a:pt x="0" y="36575"/>
                </a:lnTo>
              </a:path>
            </a:pathLst>
          </a:custGeom>
          <a:ln w="5935">
            <a:solidFill>
              <a:srgbClr val="7F007F"/>
            </a:solidFill>
          </a:ln>
        </p:spPr>
        <p:txBody>
          <a:bodyPr wrap="square" lIns="0" tIns="0" rIns="0" bIns="0" rtlCol="0"/>
          <a:lstStyle/>
          <a:p>
            <a:endParaRPr sz="1588"/>
          </a:p>
        </p:txBody>
      </p:sp>
      <p:sp>
        <p:nvSpPr>
          <p:cNvPr id="117" name="object 117"/>
          <p:cNvSpPr/>
          <p:nvPr/>
        </p:nvSpPr>
        <p:spPr>
          <a:xfrm>
            <a:off x="3967330" y="5537499"/>
            <a:ext cx="32497" cy="31376"/>
          </a:xfrm>
          <a:custGeom>
            <a:avLst/>
            <a:gdLst/>
            <a:ahLst/>
            <a:cxnLst/>
            <a:rect l="l" t="t" r="r" b="b"/>
            <a:pathLst>
              <a:path w="36830" h="35560">
                <a:moveTo>
                  <a:pt x="0" y="35051"/>
                </a:moveTo>
                <a:lnTo>
                  <a:pt x="36575" y="0"/>
                </a:lnTo>
              </a:path>
            </a:pathLst>
          </a:custGeom>
          <a:ln w="5935">
            <a:solidFill>
              <a:srgbClr val="7F007F"/>
            </a:solidFill>
          </a:ln>
        </p:spPr>
        <p:txBody>
          <a:bodyPr wrap="square" lIns="0" tIns="0" rIns="0" bIns="0" rtlCol="0"/>
          <a:lstStyle/>
          <a:p>
            <a:endParaRPr sz="1588"/>
          </a:p>
        </p:txBody>
      </p:sp>
      <p:sp>
        <p:nvSpPr>
          <p:cNvPr id="118" name="object 118"/>
          <p:cNvSpPr/>
          <p:nvPr/>
        </p:nvSpPr>
        <p:spPr>
          <a:xfrm>
            <a:off x="6916270" y="4951206"/>
            <a:ext cx="31376" cy="31376"/>
          </a:xfrm>
          <a:custGeom>
            <a:avLst/>
            <a:gdLst/>
            <a:ahLst/>
            <a:cxnLst/>
            <a:rect l="l" t="t" r="r" b="b"/>
            <a:pathLst>
              <a:path w="35560" h="35560">
                <a:moveTo>
                  <a:pt x="35051" y="35051"/>
                </a:moveTo>
                <a:lnTo>
                  <a:pt x="0" y="0"/>
                </a:lnTo>
              </a:path>
            </a:pathLst>
          </a:custGeom>
          <a:ln w="5935">
            <a:solidFill>
              <a:srgbClr val="7F007F"/>
            </a:solidFill>
          </a:ln>
        </p:spPr>
        <p:txBody>
          <a:bodyPr wrap="square" lIns="0" tIns="0" rIns="0" bIns="0" rtlCol="0"/>
          <a:lstStyle/>
          <a:p>
            <a:endParaRPr sz="1588"/>
          </a:p>
        </p:txBody>
      </p:sp>
      <p:sp>
        <p:nvSpPr>
          <p:cNvPr id="119" name="object 119"/>
          <p:cNvSpPr/>
          <p:nvPr/>
        </p:nvSpPr>
        <p:spPr>
          <a:xfrm>
            <a:off x="6947198" y="4982135"/>
            <a:ext cx="32497" cy="31376"/>
          </a:xfrm>
          <a:custGeom>
            <a:avLst/>
            <a:gdLst/>
            <a:ahLst/>
            <a:cxnLst/>
            <a:rect l="l" t="t" r="r" b="b"/>
            <a:pathLst>
              <a:path w="36829" h="35560">
                <a:moveTo>
                  <a:pt x="0" y="0"/>
                </a:moveTo>
                <a:lnTo>
                  <a:pt x="36575" y="35051"/>
                </a:lnTo>
              </a:path>
            </a:pathLst>
          </a:custGeom>
          <a:ln w="5935">
            <a:solidFill>
              <a:srgbClr val="7F007F"/>
            </a:solidFill>
          </a:ln>
        </p:spPr>
        <p:txBody>
          <a:bodyPr wrap="square" lIns="0" tIns="0" rIns="0" bIns="0" rtlCol="0"/>
          <a:lstStyle/>
          <a:p>
            <a:endParaRPr sz="1588"/>
          </a:p>
        </p:txBody>
      </p:sp>
      <p:sp>
        <p:nvSpPr>
          <p:cNvPr id="120" name="object 120"/>
          <p:cNvSpPr/>
          <p:nvPr/>
        </p:nvSpPr>
        <p:spPr>
          <a:xfrm>
            <a:off x="6916270" y="4982135"/>
            <a:ext cx="31376" cy="31376"/>
          </a:xfrm>
          <a:custGeom>
            <a:avLst/>
            <a:gdLst/>
            <a:ahLst/>
            <a:cxnLst/>
            <a:rect l="l" t="t" r="r" b="b"/>
            <a:pathLst>
              <a:path w="35560" h="35560">
                <a:moveTo>
                  <a:pt x="35051" y="0"/>
                </a:moveTo>
                <a:lnTo>
                  <a:pt x="0" y="35051"/>
                </a:lnTo>
              </a:path>
            </a:pathLst>
          </a:custGeom>
          <a:ln w="5935">
            <a:solidFill>
              <a:srgbClr val="7F007F"/>
            </a:solidFill>
          </a:ln>
        </p:spPr>
        <p:txBody>
          <a:bodyPr wrap="square" lIns="0" tIns="0" rIns="0" bIns="0" rtlCol="0"/>
          <a:lstStyle/>
          <a:p>
            <a:endParaRPr sz="1588"/>
          </a:p>
        </p:txBody>
      </p:sp>
      <p:sp>
        <p:nvSpPr>
          <p:cNvPr id="121" name="object 121"/>
          <p:cNvSpPr/>
          <p:nvPr/>
        </p:nvSpPr>
        <p:spPr>
          <a:xfrm>
            <a:off x="6947198" y="4951206"/>
            <a:ext cx="32497" cy="31376"/>
          </a:xfrm>
          <a:custGeom>
            <a:avLst/>
            <a:gdLst/>
            <a:ahLst/>
            <a:cxnLst/>
            <a:rect l="l" t="t" r="r" b="b"/>
            <a:pathLst>
              <a:path w="36829" h="35560">
                <a:moveTo>
                  <a:pt x="0" y="35051"/>
                </a:moveTo>
                <a:lnTo>
                  <a:pt x="36575" y="0"/>
                </a:lnTo>
              </a:path>
            </a:pathLst>
          </a:custGeom>
          <a:ln w="5935">
            <a:solidFill>
              <a:srgbClr val="7F007F"/>
            </a:solidFill>
          </a:ln>
        </p:spPr>
        <p:txBody>
          <a:bodyPr wrap="square" lIns="0" tIns="0" rIns="0" bIns="0" rtlCol="0"/>
          <a:lstStyle/>
          <a:p>
            <a:endParaRPr sz="1588"/>
          </a:p>
        </p:txBody>
      </p:sp>
      <p:sp>
        <p:nvSpPr>
          <p:cNvPr id="122" name="object 122"/>
          <p:cNvSpPr/>
          <p:nvPr/>
        </p:nvSpPr>
        <p:spPr>
          <a:xfrm>
            <a:off x="7355989" y="4908177"/>
            <a:ext cx="32497" cy="32497"/>
          </a:xfrm>
          <a:custGeom>
            <a:avLst/>
            <a:gdLst/>
            <a:ahLst/>
            <a:cxnLst/>
            <a:rect l="l" t="t" r="r" b="b"/>
            <a:pathLst>
              <a:path w="36829" h="36829">
                <a:moveTo>
                  <a:pt x="36575" y="36575"/>
                </a:moveTo>
                <a:lnTo>
                  <a:pt x="0" y="0"/>
                </a:lnTo>
              </a:path>
            </a:pathLst>
          </a:custGeom>
          <a:ln w="5935">
            <a:solidFill>
              <a:srgbClr val="7F007F"/>
            </a:solidFill>
          </a:ln>
        </p:spPr>
        <p:txBody>
          <a:bodyPr wrap="square" lIns="0" tIns="0" rIns="0" bIns="0" rtlCol="0"/>
          <a:lstStyle/>
          <a:p>
            <a:endParaRPr sz="1588"/>
          </a:p>
        </p:txBody>
      </p:sp>
      <p:sp>
        <p:nvSpPr>
          <p:cNvPr id="123" name="object 123"/>
          <p:cNvSpPr/>
          <p:nvPr/>
        </p:nvSpPr>
        <p:spPr>
          <a:xfrm>
            <a:off x="7388262" y="4940450"/>
            <a:ext cx="31376" cy="31376"/>
          </a:xfrm>
          <a:custGeom>
            <a:avLst/>
            <a:gdLst/>
            <a:ahLst/>
            <a:cxnLst/>
            <a:rect l="l" t="t" r="r" b="b"/>
            <a:pathLst>
              <a:path w="35559" h="35560">
                <a:moveTo>
                  <a:pt x="0" y="0"/>
                </a:moveTo>
                <a:lnTo>
                  <a:pt x="35051" y="35051"/>
                </a:lnTo>
              </a:path>
            </a:pathLst>
          </a:custGeom>
          <a:ln w="5935">
            <a:solidFill>
              <a:srgbClr val="7F007F"/>
            </a:solidFill>
          </a:ln>
        </p:spPr>
        <p:txBody>
          <a:bodyPr wrap="square" lIns="0" tIns="0" rIns="0" bIns="0" rtlCol="0"/>
          <a:lstStyle/>
          <a:p>
            <a:endParaRPr sz="1588"/>
          </a:p>
        </p:txBody>
      </p:sp>
      <p:sp>
        <p:nvSpPr>
          <p:cNvPr id="124" name="object 124"/>
          <p:cNvSpPr/>
          <p:nvPr/>
        </p:nvSpPr>
        <p:spPr>
          <a:xfrm>
            <a:off x="7355989" y="4940450"/>
            <a:ext cx="32497" cy="31376"/>
          </a:xfrm>
          <a:custGeom>
            <a:avLst/>
            <a:gdLst/>
            <a:ahLst/>
            <a:cxnLst/>
            <a:rect l="l" t="t" r="r" b="b"/>
            <a:pathLst>
              <a:path w="36829" h="35560">
                <a:moveTo>
                  <a:pt x="36575" y="0"/>
                </a:moveTo>
                <a:lnTo>
                  <a:pt x="0" y="35051"/>
                </a:lnTo>
              </a:path>
            </a:pathLst>
          </a:custGeom>
          <a:ln w="5935">
            <a:solidFill>
              <a:srgbClr val="7F007F"/>
            </a:solidFill>
          </a:ln>
        </p:spPr>
        <p:txBody>
          <a:bodyPr wrap="square" lIns="0" tIns="0" rIns="0" bIns="0" rtlCol="0"/>
          <a:lstStyle/>
          <a:p>
            <a:endParaRPr sz="1588"/>
          </a:p>
        </p:txBody>
      </p:sp>
      <p:sp>
        <p:nvSpPr>
          <p:cNvPr id="125" name="object 125"/>
          <p:cNvSpPr/>
          <p:nvPr/>
        </p:nvSpPr>
        <p:spPr>
          <a:xfrm>
            <a:off x="7388262" y="4908177"/>
            <a:ext cx="31376" cy="32497"/>
          </a:xfrm>
          <a:custGeom>
            <a:avLst/>
            <a:gdLst/>
            <a:ahLst/>
            <a:cxnLst/>
            <a:rect l="l" t="t" r="r" b="b"/>
            <a:pathLst>
              <a:path w="35559" h="36829">
                <a:moveTo>
                  <a:pt x="0" y="36575"/>
                </a:moveTo>
                <a:lnTo>
                  <a:pt x="35051" y="0"/>
                </a:lnTo>
              </a:path>
            </a:pathLst>
          </a:custGeom>
          <a:ln w="5935">
            <a:solidFill>
              <a:srgbClr val="7F007F"/>
            </a:solidFill>
          </a:ln>
        </p:spPr>
        <p:txBody>
          <a:bodyPr wrap="square" lIns="0" tIns="0" rIns="0" bIns="0" rtlCol="0"/>
          <a:lstStyle/>
          <a:p>
            <a:endParaRPr sz="1588"/>
          </a:p>
        </p:txBody>
      </p:sp>
      <p:sp>
        <p:nvSpPr>
          <p:cNvPr id="126" name="object 126"/>
          <p:cNvSpPr/>
          <p:nvPr/>
        </p:nvSpPr>
        <p:spPr>
          <a:xfrm>
            <a:off x="7444739" y="4882627"/>
            <a:ext cx="32497" cy="31376"/>
          </a:xfrm>
          <a:custGeom>
            <a:avLst/>
            <a:gdLst/>
            <a:ahLst/>
            <a:cxnLst/>
            <a:rect l="l" t="t" r="r" b="b"/>
            <a:pathLst>
              <a:path w="36829" h="35560">
                <a:moveTo>
                  <a:pt x="36575" y="35051"/>
                </a:moveTo>
                <a:lnTo>
                  <a:pt x="0" y="0"/>
                </a:lnTo>
              </a:path>
            </a:pathLst>
          </a:custGeom>
          <a:ln w="5935">
            <a:solidFill>
              <a:srgbClr val="7F007F"/>
            </a:solidFill>
          </a:ln>
        </p:spPr>
        <p:txBody>
          <a:bodyPr wrap="square" lIns="0" tIns="0" rIns="0" bIns="0" rtlCol="0"/>
          <a:lstStyle/>
          <a:p>
            <a:endParaRPr sz="1588"/>
          </a:p>
        </p:txBody>
      </p:sp>
      <p:sp>
        <p:nvSpPr>
          <p:cNvPr id="127" name="object 127"/>
          <p:cNvSpPr/>
          <p:nvPr/>
        </p:nvSpPr>
        <p:spPr>
          <a:xfrm>
            <a:off x="7477012" y="4913554"/>
            <a:ext cx="31376" cy="32497"/>
          </a:xfrm>
          <a:custGeom>
            <a:avLst/>
            <a:gdLst/>
            <a:ahLst/>
            <a:cxnLst/>
            <a:rect l="l" t="t" r="r" b="b"/>
            <a:pathLst>
              <a:path w="35559" h="36829">
                <a:moveTo>
                  <a:pt x="0" y="0"/>
                </a:moveTo>
                <a:lnTo>
                  <a:pt x="35051" y="36575"/>
                </a:lnTo>
              </a:path>
            </a:pathLst>
          </a:custGeom>
          <a:ln w="5935">
            <a:solidFill>
              <a:srgbClr val="7F007F"/>
            </a:solidFill>
          </a:ln>
        </p:spPr>
        <p:txBody>
          <a:bodyPr wrap="square" lIns="0" tIns="0" rIns="0" bIns="0" rtlCol="0"/>
          <a:lstStyle/>
          <a:p>
            <a:endParaRPr sz="1588"/>
          </a:p>
        </p:txBody>
      </p:sp>
      <p:sp>
        <p:nvSpPr>
          <p:cNvPr id="128" name="object 128"/>
          <p:cNvSpPr/>
          <p:nvPr/>
        </p:nvSpPr>
        <p:spPr>
          <a:xfrm>
            <a:off x="7444739" y="4913554"/>
            <a:ext cx="32497" cy="32497"/>
          </a:xfrm>
          <a:custGeom>
            <a:avLst/>
            <a:gdLst/>
            <a:ahLst/>
            <a:cxnLst/>
            <a:rect l="l" t="t" r="r" b="b"/>
            <a:pathLst>
              <a:path w="36829" h="36829">
                <a:moveTo>
                  <a:pt x="36575" y="0"/>
                </a:moveTo>
                <a:lnTo>
                  <a:pt x="0" y="36575"/>
                </a:lnTo>
              </a:path>
            </a:pathLst>
          </a:custGeom>
          <a:ln w="5935">
            <a:solidFill>
              <a:srgbClr val="7F007F"/>
            </a:solidFill>
          </a:ln>
        </p:spPr>
        <p:txBody>
          <a:bodyPr wrap="square" lIns="0" tIns="0" rIns="0" bIns="0" rtlCol="0"/>
          <a:lstStyle/>
          <a:p>
            <a:endParaRPr sz="1588"/>
          </a:p>
        </p:txBody>
      </p:sp>
      <p:sp>
        <p:nvSpPr>
          <p:cNvPr id="129" name="object 129"/>
          <p:cNvSpPr/>
          <p:nvPr/>
        </p:nvSpPr>
        <p:spPr>
          <a:xfrm>
            <a:off x="7477012" y="4882627"/>
            <a:ext cx="31376" cy="31376"/>
          </a:xfrm>
          <a:custGeom>
            <a:avLst/>
            <a:gdLst/>
            <a:ahLst/>
            <a:cxnLst/>
            <a:rect l="l" t="t" r="r" b="b"/>
            <a:pathLst>
              <a:path w="35559" h="35560">
                <a:moveTo>
                  <a:pt x="0" y="35051"/>
                </a:moveTo>
                <a:lnTo>
                  <a:pt x="35051" y="0"/>
                </a:lnTo>
              </a:path>
            </a:pathLst>
          </a:custGeom>
          <a:ln w="5935">
            <a:solidFill>
              <a:srgbClr val="7F007F"/>
            </a:solidFill>
          </a:ln>
        </p:spPr>
        <p:txBody>
          <a:bodyPr wrap="square" lIns="0" tIns="0" rIns="0" bIns="0" rtlCol="0"/>
          <a:lstStyle/>
          <a:p>
            <a:endParaRPr sz="1588"/>
          </a:p>
        </p:txBody>
      </p:sp>
      <p:sp>
        <p:nvSpPr>
          <p:cNvPr id="130" name="object 130"/>
          <p:cNvSpPr/>
          <p:nvPr/>
        </p:nvSpPr>
        <p:spPr>
          <a:xfrm>
            <a:off x="7723094" y="4846319"/>
            <a:ext cx="31376" cy="31376"/>
          </a:xfrm>
          <a:custGeom>
            <a:avLst/>
            <a:gdLst/>
            <a:ahLst/>
            <a:cxnLst/>
            <a:rect l="l" t="t" r="r" b="b"/>
            <a:pathLst>
              <a:path w="35559" h="35560">
                <a:moveTo>
                  <a:pt x="35051" y="35051"/>
                </a:moveTo>
                <a:lnTo>
                  <a:pt x="0" y="0"/>
                </a:lnTo>
              </a:path>
            </a:pathLst>
          </a:custGeom>
          <a:ln w="5935">
            <a:solidFill>
              <a:srgbClr val="7F007F"/>
            </a:solidFill>
          </a:ln>
        </p:spPr>
        <p:txBody>
          <a:bodyPr wrap="square" lIns="0" tIns="0" rIns="0" bIns="0" rtlCol="0"/>
          <a:lstStyle/>
          <a:p>
            <a:endParaRPr sz="1588"/>
          </a:p>
        </p:txBody>
      </p:sp>
      <p:sp>
        <p:nvSpPr>
          <p:cNvPr id="131" name="object 131"/>
          <p:cNvSpPr/>
          <p:nvPr/>
        </p:nvSpPr>
        <p:spPr>
          <a:xfrm>
            <a:off x="7754022" y="4877248"/>
            <a:ext cx="32497" cy="31376"/>
          </a:xfrm>
          <a:custGeom>
            <a:avLst/>
            <a:gdLst/>
            <a:ahLst/>
            <a:cxnLst/>
            <a:rect l="l" t="t" r="r" b="b"/>
            <a:pathLst>
              <a:path w="36829" h="35560">
                <a:moveTo>
                  <a:pt x="0" y="0"/>
                </a:moveTo>
                <a:lnTo>
                  <a:pt x="36575" y="35051"/>
                </a:lnTo>
              </a:path>
            </a:pathLst>
          </a:custGeom>
          <a:ln w="5935">
            <a:solidFill>
              <a:srgbClr val="7F007F"/>
            </a:solidFill>
          </a:ln>
        </p:spPr>
        <p:txBody>
          <a:bodyPr wrap="square" lIns="0" tIns="0" rIns="0" bIns="0" rtlCol="0"/>
          <a:lstStyle/>
          <a:p>
            <a:endParaRPr sz="1588"/>
          </a:p>
        </p:txBody>
      </p:sp>
      <p:sp>
        <p:nvSpPr>
          <p:cNvPr id="132" name="object 132"/>
          <p:cNvSpPr/>
          <p:nvPr/>
        </p:nvSpPr>
        <p:spPr>
          <a:xfrm>
            <a:off x="7723094" y="4877248"/>
            <a:ext cx="31376" cy="31376"/>
          </a:xfrm>
          <a:custGeom>
            <a:avLst/>
            <a:gdLst/>
            <a:ahLst/>
            <a:cxnLst/>
            <a:rect l="l" t="t" r="r" b="b"/>
            <a:pathLst>
              <a:path w="35559" h="35560">
                <a:moveTo>
                  <a:pt x="35051" y="0"/>
                </a:moveTo>
                <a:lnTo>
                  <a:pt x="0" y="35051"/>
                </a:lnTo>
              </a:path>
            </a:pathLst>
          </a:custGeom>
          <a:ln w="5935">
            <a:solidFill>
              <a:srgbClr val="7F007F"/>
            </a:solidFill>
          </a:ln>
        </p:spPr>
        <p:txBody>
          <a:bodyPr wrap="square" lIns="0" tIns="0" rIns="0" bIns="0" rtlCol="0"/>
          <a:lstStyle/>
          <a:p>
            <a:endParaRPr sz="1588"/>
          </a:p>
        </p:txBody>
      </p:sp>
      <p:sp>
        <p:nvSpPr>
          <p:cNvPr id="133" name="object 133"/>
          <p:cNvSpPr/>
          <p:nvPr/>
        </p:nvSpPr>
        <p:spPr>
          <a:xfrm>
            <a:off x="7754022" y="4846319"/>
            <a:ext cx="32497" cy="31376"/>
          </a:xfrm>
          <a:custGeom>
            <a:avLst/>
            <a:gdLst/>
            <a:ahLst/>
            <a:cxnLst/>
            <a:rect l="l" t="t" r="r" b="b"/>
            <a:pathLst>
              <a:path w="36829" h="35560">
                <a:moveTo>
                  <a:pt x="0" y="35051"/>
                </a:moveTo>
                <a:lnTo>
                  <a:pt x="36575" y="0"/>
                </a:lnTo>
              </a:path>
            </a:pathLst>
          </a:custGeom>
          <a:ln w="5935">
            <a:solidFill>
              <a:srgbClr val="7F007F"/>
            </a:solidFill>
          </a:ln>
        </p:spPr>
        <p:txBody>
          <a:bodyPr wrap="square" lIns="0" tIns="0" rIns="0" bIns="0" rtlCol="0"/>
          <a:lstStyle/>
          <a:p>
            <a:endParaRPr sz="1588"/>
          </a:p>
        </p:txBody>
      </p:sp>
      <p:sp>
        <p:nvSpPr>
          <p:cNvPr id="134" name="object 134"/>
          <p:cNvSpPr txBox="1"/>
          <p:nvPr/>
        </p:nvSpPr>
        <p:spPr>
          <a:xfrm>
            <a:off x="2868257" y="5626875"/>
            <a:ext cx="96371" cy="182173"/>
          </a:xfrm>
          <a:prstGeom prst="rect">
            <a:avLst/>
          </a:prstGeom>
        </p:spPr>
        <p:txBody>
          <a:bodyPr vert="horz" wrap="square" lIns="0" tIns="12326" rIns="0" bIns="0" rtlCol="0">
            <a:spAutoFit/>
          </a:bodyPr>
          <a:lstStyle/>
          <a:p>
            <a:pPr marL="11206">
              <a:spcBef>
                <a:spcPts val="97"/>
              </a:spcBef>
            </a:pPr>
            <a:r>
              <a:rPr sz="1103" spc="-35" dirty="0">
                <a:latin typeface="Arial"/>
                <a:cs typeface="Arial"/>
              </a:rPr>
              <a:t>0</a:t>
            </a:r>
            <a:endParaRPr sz="1103">
              <a:latin typeface="Arial"/>
              <a:cs typeface="Arial"/>
            </a:endParaRPr>
          </a:p>
        </p:txBody>
      </p:sp>
      <p:sp>
        <p:nvSpPr>
          <p:cNvPr id="135" name="object 135"/>
          <p:cNvSpPr txBox="1"/>
          <p:nvPr/>
        </p:nvSpPr>
        <p:spPr>
          <a:xfrm>
            <a:off x="2432572" y="4935697"/>
            <a:ext cx="532279" cy="182173"/>
          </a:xfrm>
          <a:prstGeom prst="rect">
            <a:avLst/>
          </a:prstGeom>
        </p:spPr>
        <p:txBody>
          <a:bodyPr vert="horz" wrap="square" lIns="0" tIns="12326" rIns="0" bIns="0" rtlCol="0">
            <a:spAutoFit/>
          </a:bodyPr>
          <a:lstStyle/>
          <a:p>
            <a:pPr marL="11206">
              <a:spcBef>
                <a:spcPts val="97"/>
              </a:spcBef>
            </a:pPr>
            <a:r>
              <a:rPr sz="1103" spc="9" dirty="0">
                <a:latin typeface="Arial"/>
                <a:cs typeface="Arial"/>
              </a:rPr>
              <a:t>5</a:t>
            </a:r>
            <a:r>
              <a:rPr sz="1103" spc="-4" dirty="0">
                <a:latin typeface="Arial"/>
                <a:cs typeface="Arial"/>
              </a:rPr>
              <a:t>0</a:t>
            </a:r>
            <a:r>
              <a:rPr sz="1103" spc="9" dirty="0">
                <a:latin typeface="Arial"/>
                <a:cs typeface="Arial"/>
              </a:rPr>
              <a:t>0</a:t>
            </a:r>
            <a:r>
              <a:rPr sz="1103" spc="18" dirty="0">
                <a:latin typeface="Arial"/>
                <a:cs typeface="Arial"/>
              </a:rPr>
              <a:t>,</a:t>
            </a:r>
            <a:r>
              <a:rPr sz="1103" spc="-4" dirty="0">
                <a:latin typeface="Arial"/>
                <a:cs typeface="Arial"/>
              </a:rPr>
              <a:t>0</a:t>
            </a:r>
            <a:r>
              <a:rPr sz="1103" spc="9" dirty="0">
                <a:latin typeface="Arial"/>
                <a:cs typeface="Arial"/>
              </a:rPr>
              <a:t>0</a:t>
            </a:r>
            <a:r>
              <a:rPr sz="1103" spc="-35" dirty="0">
                <a:latin typeface="Arial"/>
                <a:cs typeface="Arial"/>
              </a:rPr>
              <a:t>0</a:t>
            </a:r>
            <a:endParaRPr sz="1103">
              <a:latin typeface="Arial"/>
              <a:cs typeface="Arial"/>
            </a:endParaRPr>
          </a:p>
        </p:txBody>
      </p:sp>
      <p:sp>
        <p:nvSpPr>
          <p:cNvPr id="136" name="object 136"/>
          <p:cNvSpPr txBox="1"/>
          <p:nvPr/>
        </p:nvSpPr>
        <p:spPr>
          <a:xfrm>
            <a:off x="2312894" y="4243174"/>
            <a:ext cx="651622"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1,000,000</a:t>
            </a:r>
            <a:endParaRPr sz="1103">
              <a:latin typeface="Arial"/>
              <a:cs typeface="Arial"/>
            </a:endParaRPr>
          </a:p>
        </p:txBody>
      </p:sp>
      <p:sp>
        <p:nvSpPr>
          <p:cNvPr id="137" name="object 137"/>
          <p:cNvSpPr txBox="1"/>
          <p:nvPr/>
        </p:nvSpPr>
        <p:spPr>
          <a:xfrm>
            <a:off x="2312894" y="3557374"/>
            <a:ext cx="651622"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1,500,000</a:t>
            </a:r>
            <a:endParaRPr sz="1103">
              <a:latin typeface="Arial"/>
              <a:cs typeface="Arial"/>
            </a:endParaRPr>
          </a:p>
        </p:txBody>
      </p:sp>
      <p:sp>
        <p:nvSpPr>
          <p:cNvPr id="138" name="object 138"/>
          <p:cNvSpPr txBox="1"/>
          <p:nvPr/>
        </p:nvSpPr>
        <p:spPr>
          <a:xfrm>
            <a:off x="2312894" y="2866196"/>
            <a:ext cx="651622"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2,000,000</a:t>
            </a:r>
            <a:endParaRPr sz="1103">
              <a:latin typeface="Arial"/>
              <a:cs typeface="Arial"/>
            </a:endParaRPr>
          </a:p>
        </p:txBody>
      </p:sp>
      <p:sp>
        <p:nvSpPr>
          <p:cNvPr id="139" name="object 139"/>
          <p:cNvSpPr txBox="1"/>
          <p:nvPr/>
        </p:nvSpPr>
        <p:spPr>
          <a:xfrm>
            <a:off x="2312894" y="2173672"/>
            <a:ext cx="651622"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2,500,000</a:t>
            </a:r>
            <a:endParaRPr sz="1103">
              <a:latin typeface="Arial"/>
              <a:cs typeface="Arial"/>
            </a:endParaRPr>
          </a:p>
        </p:txBody>
      </p:sp>
      <p:sp>
        <p:nvSpPr>
          <p:cNvPr id="140" name="object 140"/>
          <p:cNvSpPr txBox="1"/>
          <p:nvPr/>
        </p:nvSpPr>
        <p:spPr>
          <a:xfrm>
            <a:off x="2774127" y="5842028"/>
            <a:ext cx="597834" cy="182173"/>
          </a:xfrm>
          <a:prstGeom prst="rect">
            <a:avLst/>
          </a:prstGeom>
        </p:spPr>
        <p:txBody>
          <a:bodyPr vert="horz" wrap="square" lIns="0" tIns="12326" rIns="0" bIns="0" rtlCol="0">
            <a:spAutoFit/>
          </a:bodyPr>
          <a:lstStyle/>
          <a:p>
            <a:pPr marL="11206">
              <a:spcBef>
                <a:spcPts val="97"/>
              </a:spcBef>
            </a:pPr>
            <a:r>
              <a:rPr sz="1103" spc="-18" dirty="0">
                <a:latin typeface="Arial"/>
                <a:cs typeface="Arial"/>
              </a:rPr>
              <a:t>Jan</a:t>
            </a:r>
            <a:r>
              <a:rPr sz="1103" spc="-4" dirty="0">
                <a:latin typeface="Arial"/>
                <a:cs typeface="Arial"/>
              </a:rPr>
              <a:t> </a:t>
            </a:r>
            <a:r>
              <a:rPr sz="1103" spc="-9" dirty="0">
                <a:latin typeface="Arial"/>
                <a:cs typeface="Arial"/>
              </a:rPr>
              <a:t>1993</a:t>
            </a:r>
            <a:endParaRPr sz="1103">
              <a:latin typeface="Arial"/>
              <a:cs typeface="Arial"/>
            </a:endParaRPr>
          </a:p>
        </p:txBody>
      </p:sp>
      <p:sp>
        <p:nvSpPr>
          <p:cNvPr id="141" name="object 141"/>
          <p:cNvSpPr txBox="1"/>
          <p:nvPr/>
        </p:nvSpPr>
        <p:spPr>
          <a:xfrm>
            <a:off x="3878131" y="5842028"/>
            <a:ext cx="599515" cy="182173"/>
          </a:xfrm>
          <a:prstGeom prst="rect">
            <a:avLst/>
          </a:prstGeom>
        </p:spPr>
        <p:txBody>
          <a:bodyPr vert="horz" wrap="square" lIns="0" tIns="12326" rIns="0" bIns="0" rtlCol="0">
            <a:spAutoFit/>
          </a:bodyPr>
          <a:lstStyle/>
          <a:p>
            <a:pPr marL="11206">
              <a:spcBef>
                <a:spcPts val="97"/>
              </a:spcBef>
            </a:pPr>
            <a:r>
              <a:rPr sz="1103" spc="-18" dirty="0">
                <a:latin typeface="Arial"/>
                <a:cs typeface="Arial"/>
              </a:rPr>
              <a:t>Jun</a:t>
            </a:r>
            <a:r>
              <a:rPr sz="1103" spc="4" dirty="0">
                <a:latin typeface="Arial"/>
                <a:cs typeface="Arial"/>
              </a:rPr>
              <a:t> </a:t>
            </a:r>
            <a:r>
              <a:rPr sz="1103" spc="-9" dirty="0">
                <a:latin typeface="Arial"/>
                <a:cs typeface="Arial"/>
              </a:rPr>
              <a:t>1994</a:t>
            </a:r>
            <a:endParaRPr sz="1103">
              <a:latin typeface="Arial"/>
              <a:cs typeface="Arial"/>
            </a:endParaRPr>
          </a:p>
        </p:txBody>
      </p:sp>
      <p:sp>
        <p:nvSpPr>
          <p:cNvPr id="142" name="object 142"/>
          <p:cNvSpPr txBox="1"/>
          <p:nvPr/>
        </p:nvSpPr>
        <p:spPr>
          <a:xfrm>
            <a:off x="4988860" y="5842028"/>
            <a:ext cx="599515"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Oct</a:t>
            </a:r>
            <a:r>
              <a:rPr sz="1103" spc="9" dirty="0">
                <a:latin typeface="Arial"/>
                <a:cs typeface="Arial"/>
              </a:rPr>
              <a:t> </a:t>
            </a:r>
            <a:r>
              <a:rPr sz="1103" spc="-9" dirty="0">
                <a:latin typeface="Arial"/>
                <a:cs typeface="Arial"/>
              </a:rPr>
              <a:t>1995</a:t>
            </a:r>
            <a:endParaRPr sz="1103">
              <a:latin typeface="Arial"/>
              <a:cs typeface="Arial"/>
            </a:endParaRPr>
          </a:p>
        </p:txBody>
      </p:sp>
      <p:sp>
        <p:nvSpPr>
          <p:cNvPr id="143" name="object 143"/>
          <p:cNvSpPr txBox="1"/>
          <p:nvPr/>
        </p:nvSpPr>
        <p:spPr>
          <a:xfrm>
            <a:off x="6083452" y="5842028"/>
            <a:ext cx="620806" cy="182173"/>
          </a:xfrm>
          <a:prstGeom prst="rect">
            <a:avLst/>
          </a:prstGeom>
        </p:spPr>
        <p:txBody>
          <a:bodyPr vert="horz" wrap="square" lIns="0" tIns="12326" rIns="0" bIns="0" rtlCol="0">
            <a:spAutoFit/>
          </a:bodyPr>
          <a:lstStyle/>
          <a:p>
            <a:pPr marL="11206">
              <a:spcBef>
                <a:spcPts val="97"/>
              </a:spcBef>
            </a:pPr>
            <a:r>
              <a:rPr sz="1103" dirty="0">
                <a:latin typeface="Arial"/>
                <a:cs typeface="Arial"/>
              </a:rPr>
              <a:t>Mar</a:t>
            </a:r>
            <a:r>
              <a:rPr sz="1103" spc="-18" dirty="0">
                <a:latin typeface="Arial"/>
                <a:cs typeface="Arial"/>
              </a:rPr>
              <a:t> </a:t>
            </a:r>
            <a:r>
              <a:rPr sz="1103" spc="-4" dirty="0">
                <a:latin typeface="Arial"/>
                <a:cs typeface="Arial"/>
              </a:rPr>
              <a:t>1997</a:t>
            </a:r>
            <a:endParaRPr sz="1103">
              <a:latin typeface="Arial"/>
              <a:cs typeface="Arial"/>
            </a:endParaRPr>
          </a:p>
        </p:txBody>
      </p:sp>
      <p:sp>
        <p:nvSpPr>
          <p:cNvPr id="144" name="object 144"/>
          <p:cNvSpPr txBox="1"/>
          <p:nvPr/>
        </p:nvSpPr>
        <p:spPr>
          <a:xfrm>
            <a:off x="7219730" y="5842028"/>
            <a:ext cx="552450" cy="182173"/>
          </a:xfrm>
          <a:prstGeom prst="rect">
            <a:avLst/>
          </a:prstGeom>
        </p:spPr>
        <p:txBody>
          <a:bodyPr vert="horz" wrap="square" lIns="0" tIns="12326" rIns="0" bIns="0" rtlCol="0">
            <a:spAutoFit/>
          </a:bodyPr>
          <a:lstStyle/>
          <a:p>
            <a:pPr marL="11206">
              <a:spcBef>
                <a:spcPts val="97"/>
              </a:spcBef>
            </a:pPr>
            <a:r>
              <a:rPr sz="1103" spc="-13" dirty="0">
                <a:latin typeface="Arial"/>
                <a:cs typeface="Arial"/>
              </a:rPr>
              <a:t>Jul</a:t>
            </a:r>
            <a:r>
              <a:rPr sz="1103" spc="-9" dirty="0">
                <a:latin typeface="Arial"/>
                <a:cs typeface="Arial"/>
              </a:rPr>
              <a:t> 1998</a:t>
            </a:r>
            <a:endParaRPr sz="1103">
              <a:latin typeface="Arial"/>
              <a:cs typeface="Arial"/>
            </a:endParaRPr>
          </a:p>
        </p:txBody>
      </p:sp>
      <p:sp>
        <p:nvSpPr>
          <p:cNvPr id="145" name="object 145"/>
          <p:cNvSpPr txBox="1"/>
          <p:nvPr/>
        </p:nvSpPr>
        <p:spPr>
          <a:xfrm>
            <a:off x="8294152" y="5842028"/>
            <a:ext cx="630331" cy="182173"/>
          </a:xfrm>
          <a:prstGeom prst="rect">
            <a:avLst/>
          </a:prstGeom>
        </p:spPr>
        <p:txBody>
          <a:bodyPr vert="horz" wrap="square" lIns="0" tIns="12326" rIns="0" bIns="0" rtlCol="0">
            <a:spAutoFit/>
          </a:bodyPr>
          <a:lstStyle/>
          <a:p>
            <a:pPr marL="11206">
              <a:spcBef>
                <a:spcPts val="97"/>
              </a:spcBef>
            </a:pPr>
            <a:r>
              <a:rPr sz="1103" spc="-4" dirty="0">
                <a:latin typeface="Arial"/>
                <a:cs typeface="Arial"/>
              </a:rPr>
              <a:t>Dec</a:t>
            </a:r>
            <a:r>
              <a:rPr sz="1103" spc="22" dirty="0">
                <a:latin typeface="Arial"/>
                <a:cs typeface="Arial"/>
              </a:rPr>
              <a:t> </a:t>
            </a:r>
            <a:r>
              <a:rPr sz="1103" spc="-9" dirty="0">
                <a:latin typeface="Arial"/>
                <a:cs typeface="Arial"/>
              </a:rPr>
              <a:t>1999</a:t>
            </a:r>
            <a:endParaRPr sz="1103">
              <a:latin typeface="Arial"/>
              <a:cs typeface="Arial"/>
            </a:endParaRPr>
          </a:p>
        </p:txBody>
      </p:sp>
      <p:sp>
        <p:nvSpPr>
          <p:cNvPr id="146" name="object 146"/>
          <p:cNvSpPr txBox="1"/>
          <p:nvPr/>
        </p:nvSpPr>
        <p:spPr>
          <a:xfrm>
            <a:off x="9414293" y="5842028"/>
            <a:ext cx="593912" cy="182173"/>
          </a:xfrm>
          <a:prstGeom prst="rect">
            <a:avLst/>
          </a:prstGeom>
        </p:spPr>
        <p:txBody>
          <a:bodyPr vert="horz" wrap="square" lIns="0" tIns="12326" rIns="0" bIns="0" rtlCol="0">
            <a:spAutoFit/>
          </a:bodyPr>
          <a:lstStyle/>
          <a:p>
            <a:pPr marL="11206">
              <a:spcBef>
                <a:spcPts val="97"/>
              </a:spcBef>
            </a:pPr>
            <a:r>
              <a:rPr sz="1103" spc="-4" dirty="0">
                <a:latin typeface="Arial"/>
                <a:cs typeface="Arial"/>
              </a:rPr>
              <a:t>Apr</a:t>
            </a:r>
            <a:r>
              <a:rPr sz="1103" spc="-13" dirty="0">
                <a:latin typeface="Arial"/>
                <a:cs typeface="Arial"/>
              </a:rPr>
              <a:t> </a:t>
            </a:r>
            <a:r>
              <a:rPr sz="1103" spc="-9" dirty="0">
                <a:latin typeface="Arial"/>
                <a:cs typeface="Arial"/>
              </a:rPr>
              <a:t>2001</a:t>
            </a:r>
            <a:endParaRPr sz="1103">
              <a:latin typeface="Arial"/>
              <a:cs typeface="Arial"/>
            </a:endParaRPr>
          </a:p>
        </p:txBody>
      </p:sp>
      <p:sp>
        <p:nvSpPr>
          <p:cNvPr id="147" name="object 147"/>
          <p:cNvSpPr txBox="1"/>
          <p:nvPr/>
        </p:nvSpPr>
        <p:spPr>
          <a:xfrm>
            <a:off x="2151253" y="3670359"/>
            <a:ext cx="153888" cy="705971"/>
          </a:xfrm>
          <a:prstGeom prst="rect">
            <a:avLst/>
          </a:prstGeom>
        </p:spPr>
        <p:txBody>
          <a:bodyPr vert="vert270" wrap="square" lIns="0" tIns="0" rIns="0" bIns="0" rtlCol="0">
            <a:spAutoFit/>
          </a:bodyPr>
          <a:lstStyle/>
          <a:p>
            <a:pPr marL="11206">
              <a:lnSpc>
                <a:spcPts val="1169"/>
              </a:lnSpc>
            </a:pPr>
            <a:r>
              <a:rPr sz="1103" b="1" spc="4" dirty="0">
                <a:latin typeface="Arial"/>
                <a:cs typeface="Arial"/>
              </a:rPr>
              <a:t>Total</a:t>
            </a:r>
            <a:r>
              <a:rPr sz="1103" b="1" spc="18" dirty="0">
                <a:latin typeface="Arial"/>
                <a:cs typeface="Arial"/>
              </a:rPr>
              <a:t> </a:t>
            </a:r>
            <a:r>
              <a:rPr sz="1103" b="1" spc="-9" dirty="0">
                <a:latin typeface="Arial"/>
                <a:cs typeface="Arial"/>
              </a:rPr>
              <a:t>LOC</a:t>
            </a:r>
            <a:endParaRPr sz="1103">
              <a:latin typeface="Arial"/>
              <a:cs typeface="Arial"/>
            </a:endParaRPr>
          </a:p>
        </p:txBody>
      </p:sp>
      <p:sp>
        <p:nvSpPr>
          <p:cNvPr id="148" name="object 148"/>
          <p:cNvSpPr/>
          <p:nvPr/>
        </p:nvSpPr>
        <p:spPr>
          <a:xfrm>
            <a:off x="3344732" y="2420470"/>
            <a:ext cx="3854263" cy="1100418"/>
          </a:xfrm>
          <a:custGeom>
            <a:avLst/>
            <a:gdLst/>
            <a:ahLst/>
            <a:cxnLst/>
            <a:rect l="l" t="t" r="r" b="b"/>
            <a:pathLst>
              <a:path w="4368165" h="1247139">
                <a:moveTo>
                  <a:pt x="0" y="0"/>
                </a:moveTo>
                <a:lnTo>
                  <a:pt x="0" y="1246632"/>
                </a:lnTo>
                <a:lnTo>
                  <a:pt x="4367784" y="1246632"/>
                </a:lnTo>
                <a:lnTo>
                  <a:pt x="4367784" y="0"/>
                </a:lnTo>
                <a:lnTo>
                  <a:pt x="0" y="0"/>
                </a:lnTo>
                <a:close/>
              </a:path>
            </a:pathLst>
          </a:custGeom>
          <a:solidFill>
            <a:srgbClr val="EAEAEA"/>
          </a:solidFill>
        </p:spPr>
        <p:txBody>
          <a:bodyPr wrap="square" lIns="0" tIns="0" rIns="0" bIns="0" rtlCol="0"/>
          <a:lstStyle/>
          <a:p>
            <a:endParaRPr sz="1588"/>
          </a:p>
        </p:txBody>
      </p:sp>
      <p:sp>
        <p:nvSpPr>
          <p:cNvPr id="149" name="object 149"/>
          <p:cNvSpPr/>
          <p:nvPr/>
        </p:nvSpPr>
        <p:spPr>
          <a:xfrm>
            <a:off x="3344731" y="2420470"/>
            <a:ext cx="3854263" cy="1100418"/>
          </a:xfrm>
          <a:custGeom>
            <a:avLst/>
            <a:gdLst/>
            <a:ahLst/>
            <a:cxnLst/>
            <a:rect l="l" t="t" r="r" b="b"/>
            <a:pathLst>
              <a:path w="4368165" h="1247139">
                <a:moveTo>
                  <a:pt x="0" y="0"/>
                </a:moveTo>
                <a:lnTo>
                  <a:pt x="0" y="1246631"/>
                </a:lnTo>
                <a:lnTo>
                  <a:pt x="4367783" y="1246631"/>
                </a:lnTo>
                <a:lnTo>
                  <a:pt x="4367783" y="0"/>
                </a:lnTo>
                <a:lnTo>
                  <a:pt x="0" y="0"/>
                </a:lnTo>
                <a:close/>
              </a:path>
            </a:pathLst>
          </a:custGeom>
          <a:ln w="3175">
            <a:solidFill>
              <a:srgbClr val="000000"/>
            </a:solidFill>
          </a:ln>
        </p:spPr>
        <p:txBody>
          <a:bodyPr wrap="square" lIns="0" tIns="0" rIns="0" bIns="0" rtlCol="0"/>
          <a:lstStyle/>
          <a:p>
            <a:endParaRPr sz="1588"/>
          </a:p>
        </p:txBody>
      </p:sp>
      <p:sp>
        <p:nvSpPr>
          <p:cNvPr id="150" name="object 150"/>
          <p:cNvSpPr/>
          <p:nvPr/>
        </p:nvSpPr>
        <p:spPr>
          <a:xfrm>
            <a:off x="3449618" y="2537530"/>
            <a:ext cx="193637" cy="63059"/>
          </a:xfrm>
          <a:prstGeom prst="rect">
            <a:avLst/>
          </a:prstGeom>
          <a:blipFill>
            <a:blip r:embed="rId9" cstate="print"/>
            <a:stretch>
              <a:fillRect/>
            </a:stretch>
          </a:blipFill>
        </p:spPr>
        <p:txBody>
          <a:bodyPr wrap="square" lIns="0" tIns="0" rIns="0" bIns="0" rtlCol="0"/>
          <a:lstStyle/>
          <a:p>
            <a:endParaRPr sz="1588"/>
          </a:p>
        </p:txBody>
      </p:sp>
      <p:sp>
        <p:nvSpPr>
          <p:cNvPr id="151" name="object 151"/>
          <p:cNvSpPr/>
          <p:nvPr/>
        </p:nvSpPr>
        <p:spPr>
          <a:xfrm>
            <a:off x="3449618" y="2844052"/>
            <a:ext cx="193862" cy="0"/>
          </a:xfrm>
          <a:custGeom>
            <a:avLst/>
            <a:gdLst/>
            <a:ahLst/>
            <a:cxnLst/>
            <a:rect l="l" t="t" r="r" b="b"/>
            <a:pathLst>
              <a:path w="219710">
                <a:moveTo>
                  <a:pt x="0" y="0"/>
                </a:moveTo>
                <a:lnTo>
                  <a:pt x="219455" y="0"/>
                </a:lnTo>
              </a:path>
            </a:pathLst>
          </a:custGeom>
          <a:ln w="11871">
            <a:solidFill>
              <a:srgbClr val="0000FF"/>
            </a:solidFill>
          </a:ln>
        </p:spPr>
        <p:txBody>
          <a:bodyPr wrap="square" lIns="0" tIns="0" rIns="0" bIns="0" rtlCol="0"/>
          <a:lstStyle/>
          <a:p>
            <a:endParaRPr sz="1588"/>
          </a:p>
        </p:txBody>
      </p:sp>
      <p:sp>
        <p:nvSpPr>
          <p:cNvPr id="152" name="object 152"/>
          <p:cNvSpPr/>
          <p:nvPr/>
        </p:nvSpPr>
        <p:spPr>
          <a:xfrm>
            <a:off x="3543747" y="2813124"/>
            <a:ext cx="0" cy="31376"/>
          </a:xfrm>
          <a:custGeom>
            <a:avLst/>
            <a:gdLst/>
            <a:ahLst/>
            <a:cxnLst/>
            <a:rect l="l" t="t" r="r" b="b"/>
            <a:pathLst>
              <a:path h="35560">
                <a:moveTo>
                  <a:pt x="0" y="35051"/>
                </a:moveTo>
                <a:lnTo>
                  <a:pt x="0" y="0"/>
                </a:lnTo>
              </a:path>
            </a:pathLst>
          </a:custGeom>
          <a:ln w="5935">
            <a:solidFill>
              <a:srgbClr val="0000FF"/>
            </a:solidFill>
          </a:ln>
        </p:spPr>
        <p:txBody>
          <a:bodyPr wrap="square" lIns="0" tIns="0" rIns="0" bIns="0" rtlCol="0"/>
          <a:lstStyle/>
          <a:p>
            <a:endParaRPr sz="1588"/>
          </a:p>
        </p:txBody>
      </p:sp>
      <p:sp>
        <p:nvSpPr>
          <p:cNvPr id="153" name="object 153"/>
          <p:cNvSpPr/>
          <p:nvPr/>
        </p:nvSpPr>
        <p:spPr>
          <a:xfrm>
            <a:off x="3543747" y="2844052"/>
            <a:ext cx="0" cy="32497"/>
          </a:xfrm>
          <a:custGeom>
            <a:avLst/>
            <a:gdLst/>
            <a:ahLst/>
            <a:cxnLst/>
            <a:rect l="l" t="t" r="r" b="b"/>
            <a:pathLst>
              <a:path h="36829">
                <a:moveTo>
                  <a:pt x="0" y="0"/>
                </a:moveTo>
                <a:lnTo>
                  <a:pt x="0" y="36575"/>
                </a:lnTo>
              </a:path>
            </a:pathLst>
          </a:custGeom>
          <a:ln w="5935">
            <a:solidFill>
              <a:srgbClr val="0000FF"/>
            </a:solidFill>
          </a:ln>
        </p:spPr>
        <p:txBody>
          <a:bodyPr wrap="square" lIns="0" tIns="0" rIns="0" bIns="0" rtlCol="0"/>
          <a:lstStyle/>
          <a:p>
            <a:endParaRPr sz="1588"/>
          </a:p>
        </p:txBody>
      </p:sp>
      <p:sp>
        <p:nvSpPr>
          <p:cNvPr id="154" name="object 154"/>
          <p:cNvSpPr/>
          <p:nvPr/>
        </p:nvSpPr>
        <p:spPr>
          <a:xfrm>
            <a:off x="3511475" y="2844052"/>
            <a:ext cx="32497" cy="0"/>
          </a:xfrm>
          <a:custGeom>
            <a:avLst/>
            <a:gdLst/>
            <a:ahLst/>
            <a:cxnLst/>
            <a:rect l="l" t="t" r="r" b="b"/>
            <a:pathLst>
              <a:path w="36830">
                <a:moveTo>
                  <a:pt x="36575" y="0"/>
                </a:moveTo>
                <a:lnTo>
                  <a:pt x="0" y="0"/>
                </a:lnTo>
              </a:path>
            </a:pathLst>
          </a:custGeom>
          <a:ln w="5935">
            <a:solidFill>
              <a:srgbClr val="0000FF"/>
            </a:solidFill>
          </a:ln>
        </p:spPr>
        <p:txBody>
          <a:bodyPr wrap="square" lIns="0" tIns="0" rIns="0" bIns="0" rtlCol="0"/>
          <a:lstStyle/>
          <a:p>
            <a:endParaRPr sz="1588"/>
          </a:p>
        </p:txBody>
      </p:sp>
      <p:sp>
        <p:nvSpPr>
          <p:cNvPr id="155" name="object 155"/>
          <p:cNvSpPr/>
          <p:nvPr/>
        </p:nvSpPr>
        <p:spPr>
          <a:xfrm>
            <a:off x="3543748" y="2844052"/>
            <a:ext cx="31376" cy="0"/>
          </a:xfrm>
          <a:custGeom>
            <a:avLst/>
            <a:gdLst/>
            <a:ahLst/>
            <a:cxnLst/>
            <a:rect l="l" t="t" r="r" b="b"/>
            <a:pathLst>
              <a:path w="35560">
                <a:moveTo>
                  <a:pt x="0" y="0"/>
                </a:moveTo>
                <a:lnTo>
                  <a:pt x="35051" y="0"/>
                </a:lnTo>
              </a:path>
            </a:pathLst>
          </a:custGeom>
          <a:ln w="5935">
            <a:solidFill>
              <a:srgbClr val="0000FF"/>
            </a:solidFill>
          </a:ln>
        </p:spPr>
        <p:txBody>
          <a:bodyPr wrap="square" lIns="0" tIns="0" rIns="0" bIns="0" rtlCol="0"/>
          <a:lstStyle/>
          <a:p>
            <a:endParaRPr sz="1588"/>
          </a:p>
        </p:txBody>
      </p:sp>
      <p:sp>
        <p:nvSpPr>
          <p:cNvPr id="156" name="object 156"/>
          <p:cNvSpPr/>
          <p:nvPr/>
        </p:nvSpPr>
        <p:spPr>
          <a:xfrm>
            <a:off x="3449618" y="3082136"/>
            <a:ext cx="193637" cy="68438"/>
          </a:xfrm>
          <a:prstGeom prst="rect">
            <a:avLst/>
          </a:prstGeom>
          <a:blipFill>
            <a:blip r:embed="rId10" cstate="print"/>
            <a:stretch>
              <a:fillRect/>
            </a:stretch>
          </a:blipFill>
        </p:spPr>
        <p:txBody>
          <a:bodyPr wrap="square" lIns="0" tIns="0" rIns="0" bIns="0" rtlCol="0"/>
          <a:lstStyle/>
          <a:p>
            <a:endParaRPr sz="1588"/>
          </a:p>
        </p:txBody>
      </p:sp>
      <p:sp>
        <p:nvSpPr>
          <p:cNvPr id="157" name="object 157"/>
          <p:cNvSpPr/>
          <p:nvPr/>
        </p:nvSpPr>
        <p:spPr>
          <a:xfrm>
            <a:off x="3449618" y="3388658"/>
            <a:ext cx="193862" cy="0"/>
          </a:xfrm>
          <a:custGeom>
            <a:avLst/>
            <a:gdLst/>
            <a:ahLst/>
            <a:cxnLst/>
            <a:rect l="l" t="t" r="r" b="b"/>
            <a:pathLst>
              <a:path w="219710">
                <a:moveTo>
                  <a:pt x="0" y="0"/>
                </a:moveTo>
                <a:lnTo>
                  <a:pt x="219455" y="0"/>
                </a:lnTo>
              </a:path>
            </a:pathLst>
          </a:custGeom>
          <a:ln w="11871">
            <a:solidFill>
              <a:srgbClr val="7F007F"/>
            </a:solidFill>
          </a:ln>
        </p:spPr>
        <p:txBody>
          <a:bodyPr wrap="square" lIns="0" tIns="0" rIns="0" bIns="0" rtlCol="0"/>
          <a:lstStyle/>
          <a:p>
            <a:endParaRPr sz="1588"/>
          </a:p>
        </p:txBody>
      </p:sp>
      <p:sp>
        <p:nvSpPr>
          <p:cNvPr id="158" name="object 158"/>
          <p:cNvSpPr/>
          <p:nvPr/>
        </p:nvSpPr>
        <p:spPr>
          <a:xfrm>
            <a:off x="3511475" y="3357730"/>
            <a:ext cx="32497" cy="31376"/>
          </a:xfrm>
          <a:custGeom>
            <a:avLst/>
            <a:gdLst/>
            <a:ahLst/>
            <a:cxnLst/>
            <a:rect l="l" t="t" r="r" b="b"/>
            <a:pathLst>
              <a:path w="36830" h="35560">
                <a:moveTo>
                  <a:pt x="36575" y="35051"/>
                </a:moveTo>
                <a:lnTo>
                  <a:pt x="0" y="0"/>
                </a:lnTo>
              </a:path>
            </a:pathLst>
          </a:custGeom>
          <a:ln w="5935">
            <a:solidFill>
              <a:srgbClr val="7F007F"/>
            </a:solidFill>
          </a:ln>
        </p:spPr>
        <p:txBody>
          <a:bodyPr wrap="square" lIns="0" tIns="0" rIns="0" bIns="0" rtlCol="0"/>
          <a:lstStyle/>
          <a:p>
            <a:endParaRPr sz="1588"/>
          </a:p>
        </p:txBody>
      </p:sp>
      <p:sp>
        <p:nvSpPr>
          <p:cNvPr id="159" name="object 159"/>
          <p:cNvSpPr/>
          <p:nvPr/>
        </p:nvSpPr>
        <p:spPr>
          <a:xfrm>
            <a:off x="3543748" y="3388658"/>
            <a:ext cx="31376" cy="32497"/>
          </a:xfrm>
          <a:custGeom>
            <a:avLst/>
            <a:gdLst/>
            <a:ahLst/>
            <a:cxnLst/>
            <a:rect l="l" t="t" r="r" b="b"/>
            <a:pathLst>
              <a:path w="35560" h="36829">
                <a:moveTo>
                  <a:pt x="0" y="0"/>
                </a:moveTo>
                <a:lnTo>
                  <a:pt x="35051" y="36575"/>
                </a:lnTo>
              </a:path>
            </a:pathLst>
          </a:custGeom>
          <a:ln w="5935">
            <a:solidFill>
              <a:srgbClr val="7F007F"/>
            </a:solidFill>
          </a:ln>
        </p:spPr>
        <p:txBody>
          <a:bodyPr wrap="square" lIns="0" tIns="0" rIns="0" bIns="0" rtlCol="0"/>
          <a:lstStyle/>
          <a:p>
            <a:endParaRPr sz="1588"/>
          </a:p>
        </p:txBody>
      </p:sp>
      <p:sp>
        <p:nvSpPr>
          <p:cNvPr id="160" name="object 160"/>
          <p:cNvSpPr/>
          <p:nvPr/>
        </p:nvSpPr>
        <p:spPr>
          <a:xfrm>
            <a:off x="3511475" y="3388658"/>
            <a:ext cx="32497" cy="32497"/>
          </a:xfrm>
          <a:custGeom>
            <a:avLst/>
            <a:gdLst/>
            <a:ahLst/>
            <a:cxnLst/>
            <a:rect l="l" t="t" r="r" b="b"/>
            <a:pathLst>
              <a:path w="36830" h="36829">
                <a:moveTo>
                  <a:pt x="36575" y="0"/>
                </a:moveTo>
                <a:lnTo>
                  <a:pt x="0" y="36575"/>
                </a:lnTo>
              </a:path>
            </a:pathLst>
          </a:custGeom>
          <a:ln w="5935">
            <a:solidFill>
              <a:srgbClr val="7F007F"/>
            </a:solidFill>
          </a:ln>
        </p:spPr>
        <p:txBody>
          <a:bodyPr wrap="square" lIns="0" tIns="0" rIns="0" bIns="0" rtlCol="0"/>
          <a:lstStyle/>
          <a:p>
            <a:endParaRPr sz="1588"/>
          </a:p>
        </p:txBody>
      </p:sp>
      <p:sp>
        <p:nvSpPr>
          <p:cNvPr id="161" name="object 161"/>
          <p:cNvSpPr/>
          <p:nvPr/>
        </p:nvSpPr>
        <p:spPr>
          <a:xfrm>
            <a:off x="3543748" y="3357730"/>
            <a:ext cx="31376" cy="31376"/>
          </a:xfrm>
          <a:custGeom>
            <a:avLst/>
            <a:gdLst/>
            <a:ahLst/>
            <a:cxnLst/>
            <a:rect l="l" t="t" r="r" b="b"/>
            <a:pathLst>
              <a:path w="35560" h="35560">
                <a:moveTo>
                  <a:pt x="0" y="35051"/>
                </a:moveTo>
                <a:lnTo>
                  <a:pt x="35051" y="0"/>
                </a:lnTo>
              </a:path>
            </a:pathLst>
          </a:custGeom>
          <a:ln w="5935">
            <a:solidFill>
              <a:srgbClr val="7F007F"/>
            </a:solidFill>
          </a:ln>
        </p:spPr>
        <p:txBody>
          <a:bodyPr wrap="square" lIns="0" tIns="0" rIns="0" bIns="0" rtlCol="0"/>
          <a:lstStyle/>
          <a:p>
            <a:endParaRPr sz="1588"/>
          </a:p>
        </p:txBody>
      </p:sp>
      <p:sp>
        <p:nvSpPr>
          <p:cNvPr id="162" name="object 162"/>
          <p:cNvSpPr txBox="1"/>
          <p:nvPr/>
        </p:nvSpPr>
        <p:spPr>
          <a:xfrm>
            <a:off x="3344732" y="2366742"/>
            <a:ext cx="3854263" cy="1152397"/>
          </a:xfrm>
          <a:prstGeom prst="rect">
            <a:avLst/>
          </a:prstGeom>
        </p:spPr>
        <p:txBody>
          <a:bodyPr vert="horz" wrap="square" lIns="0" tIns="11206" rIns="0" bIns="0" rtlCol="0">
            <a:spAutoFit/>
          </a:bodyPr>
          <a:lstStyle/>
          <a:p>
            <a:pPr marL="340117" marR="514938">
              <a:lnSpc>
                <a:spcPct val="145000"/>
              </a:lnSpc>
              <a:spcBef>
                <a:spcPts val="88"/>
              </a:spcBef>
            </a:pPr>
            <a:r>
              <a:rPr sz="1235" spc="-13" dirty="0">
                <a:latin typeface="Arial"/>
                <a:cs typeface="Arial"/>
              </a:rPr>
              <a:t>Total </a:t>
            </a:r>
            <a:r>
              <a:rPr sz="1235" spc="-22" dirty="0">
                <a:latin typeface="Arial"/>
                <a:cs typeface="Arial"/>
              </a:rPr>
              <a:t>LOC </a:t>
            </a:r>
            <a:r>
              <a:rPr sz="1235" spc="-13" dirty="0">
                <a:latin typeface="Arial"/>
                <a:cs typeface="Arial"/>
              </a:rPr>
              <a:t>("wc </a:t>
            </a:r>
            <a:r>
              <a:rPr sz="1235" dirty="0">
                <a:latin typeface="Arial"/>
                <a:cs typeface="Arial"/>
              </a:rPr>
              <a:t>-l") </a:t>
            </a:r>
            <a:r>
              <a:rPr sz="1235" spc="-13" dirty="0">
                <a:latin typeface="Arial"/>
                <a:cs typeface="Arial"/>
              </a:rPr>
              <a:t>-- </a:t>
            </a:r>
            <a:r>
              <a:rPr sz="1235" spc="-9" dirty="0">
                <a:latin typeface="Arial"/>
                <a:cs typeface="Arial"/>
              </a:rPr>
              <a:t>development </a:t>
            </a:r>
            <a:r>
              <a:rPr sz="1235" spc="-18" dirty="0">
                <a:latin typeface="Arial"/>
                <a:cs typeface="Arial"/>
              </a:rPr>
              <a:t>releases  </a:t>
            </a:r>
            <a:r>
              <a:rPr sz="1235" spc="-13" dirty="0">
                <a:latin typeface="Arial"/>
                <a:cs typeface="Arial"/>
              </a:rPr>
              <a:t>Total </a:t>
            </a:r>
            <a:r>
              <a:rPr sz="1235" spc="-22" dirty="0">
                <a:latin typeface="Arial"/>
                <a:cs typeface="Arial"/>
              </a:rPr>
              <a:t>LOC </a:t>
            </a:r>
            <a:r>
              <a:rPr sz="1235" spc="-13" dirty="0">
                <a:latin typeface="Arial"/>
                <a:cs typeface="Arial"/>
              </a:rPr>
              <a:t>("wc </a:t>
            </a:r>
            <a:r>
              <a:rPr sz="1235" dirty="0">
                <a:latin typeface="Arial"/>
                <a:cs typeface="Arial"/>
              </a:rPr>
              <a:t>-l") </a:t>
            </a:r>
            <a:r>
              <a:rPr sz="1235" spc="-13" dirty="0">
                <a:latin typeface="Arial"/>
                <a:cs typeface="Arial"/>
              </a:rPr>
              <a:t>-- stable</a:t>
            </a:r>
            <a:r>
              <a:rPr sz="1235" spc="168" dirty="0">
                <a:latin typeface="Arial"/>
                <a:cs typeface="Arial"/>
              </a:rPr>
              <a:t> </a:t>
            </a:r>
            <a:r>
              <a:rPr sz="1235" spc="-22" dirty="0">
                <a:latin typeface="Arial"/>
                <a:cs typeface="Arial"/>
              </a:rPr>
              <a:t>releases</a:t>
            </a:r>
            <a:endParaRPr sz="1235">
              <a:latin typeface="Arial"/>
              <a:cs typeface="Arial"/>
            </a:endParaRPr>
          </a:p>
          <a:p>
            <a:pPr marL="340117" marR="64437">
              <a:lnSpc>
                <a:spcPts val="2153"/>
              </a:lnSpc>
              <a:spcBef>
                <a:spcPts val="168"/>
              </a:spcBef>
            </a:pPr>
            <a:r>
              <a:rPr sz="1235" spc="-13" dirty="0">
                <a:latin typeface="Arial"/>
                <a:cs typeface="Arial"/>
              </a:rPr>
              <a:t>Total </a:t>
            </a:r>
            <a:r>
              <a:rPr sz="1235" spc="-22" dirty="0">
                <a:latin typeface="Arial"/>
                <a:cs typeface="Arial"/>
              </a:rPr>
              <a:t>LOC </a:t>
            </a:r>
            <a:r>
              <a:rPr sz="1235" spc="-13" dirty="0">
                <a:latin typeface="Arial"/>
                <a:cs typeface="Arial"/>
              </a:rPr>
              <a:t>uncommented -- </a:t>
            </a:r>
            <a:r>
              <a:rPr sz="1235" spc="-9" dirty="0">
                <a:latin typeface="Arial"/>
                <a:cs typeface="Arial"/>
              </a:rPr>
              <a:t>development </a:t>
            </a:r>
            <a:r>
              <a:rPr sz="1235" spc="-18" dirty="0">
                <a:latin typeface="Arial"/>
                <a:cs typeface="Arial"/>
              </a:rPr>
              <a:t>releases  </a:t>
            </a:r>
            <a:r>
              <a:rPr sz="1235" spc="-13" dirty="0">
                <a:latin typeface="Arial"/>
                <a:cs typeface="Arial"/>
              </a:rPr>
              <a:t>Total </a:t>
            </a:r>
            <a:r>
              <a:rPr sz="1235" spc="-22" dirty="0">
                <a:latin typeface="Arial"/>
                <a:cs typeface="Arial"/>
              </a:rPr>
              <a:t>LOC </a:t>
            </a:r>
            <a:r>
              <a:rPr sz="1235" spc="-13" dirty="0">
                <a:latin typeface="Arial"/>
                <a:cs typeface="Arial"/>
              </a:rPr>
              <a:t>uncommented -- stable</a:t>
            </a:r>
            <a:r>
              <a:rPr sz="1235" spc="185" dirty="0">
                <a:latin typeface="Arial"/>
                <a:cs typeface="Arial"/>
              </a:rPr>
              <a:t> </a:t>
            </a:r>
            <a:r>
              <a:rPr sz="1235" spc="-18" dirty="0">
                <a:latin typeface="Arial"/>
                <a:cs typeface="Arial"/>
              </a:rPr>
              <a:t>releases</a:t>
            </a:r>
            <a:endParaRPr sz="1235">
              <a:latin typeface="Arial"/>
              <a:cs typeface="Arial"/>
            </a:endParaRPr>
          </a:p>
        </p:txBody>
      </p:sp>
      <p:sp>
        <p:nvSpPr>
          <p:cNvPr id="163" name="object 163"/>
          <p:cNvSpPr txBox="1"/>
          <p:nvPr/>
        </p:nvSpPr>
        <p:spPr>
          <a:xfrm>
            <a:off x="4105385" y="1708673"/>
            <a:ext cx="3962400" cy="337238"/>
          </a:xfrm>
          <a:prstGeom prst="rect">
            <a:avLst/>
          </a:prstGeom>
        </p:spPr>
        <p:txBody>
          <a:bodyPr vert="horz" wrap="square" lIns="0" tIns="11206" rIns="0" bIns="0" rtlCol="0">
            <a:spAutoFit/>
          </a:bodyPr>
          <a:lstStyle/>
          <a:p>
            <a:pPr marL="11206">
              <a:spcBef>
                <a:spcPts val="88"/>
              </a:spcBef>
            </a:pPr>
            <a:r>
              <a:rPr sz="2118" b="1" spc="-4" dirty="0">
                <a:solidFill>
                  <a:srgbClr val="CC0000"/>
                </a:solidFill>
                <a:latin typeface="Arial"/>
                <a:cs typeface="Arial"/>
              </a:rPr>
              <a:t>Growth of Lines of Code</a:t>
            </a:r>
            <a:r>
              <a:rPr sz="2118" b="1" spc="-53" dirty="0">
                <a:solidFill>
                  <a:srgbClr val="CC0000"/>
                </a:solidFill>
                <a:latin typeface="Arial"/>
                <a:cs typeface="Arial"/>
              </a:rPr>
              <a:t> </a:t>
            </a:r>
            <a:r>
              <a:rPr sz="2118" b="1" spc="-4" dirty="0">
                <a:solidFill>
                  <a:srgbClr val="CC0000"/>
                </a:solidFill>
                <a:latin typeface="Arial"/>
                <a:cs typeface="Arial"/>
              </a:rPr>
              <a:t>(LOC)</a:t>
            </a:r>
            <a:endParaRPr sz="2118">
              <a:latin typeface="Arial"/>
              <a:cs typeface="Arial"/>
            </a:endParaRPr>
          </a:p>
        </p:txBody>
      </p:sp>
      <p:sp>
        <p:nvSpPr>
          <p:cNvPr id="164" name="object 164"/>
          <p:cNvSpPr txBox="1">
            <a:spLocks noGrp="1"/>
          </p:cNvSpPr>
          <p:nvPr>
            <p:ph type="title"/>
          </p:nvPr>
        </p:nvSpPr>
        <p:spPr>
          <a:xfrm>
            <a:off x="3983012" y="227876"/>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165" name="object 16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091082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3749" y="445407"/>
            <a:ext cx="722375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75641" y="1225632"/>
            <a:ext cx="7494494" cy="4954535"/>
          </a:xfrm>
          <a:prstGeom prst="rect">
            <a:avLst/>
          </a:prstGeom>
        </p:spPr>
        <p:txBody>
          <a:bodyPr vert="horz" wrap="square" lIns="0" tIns="109257" rIns="0" bIns="0" rtlCol="0">
            <a:spAutoFit/>
          </a:bodyPr>
          <a:lstStyle/>
          <a:p>
            <a:pPr marL="22413" algn="just">
              <a:spcBef>
                <a:spcPts val="860"/>
              </a:spcBef>
            </a:pPr>
            <a:r>
              <a:rPr sz="2206" b="1" spc="-4" dirty="0">
                <a:solidFill>
                  <a:srgbClr val="CC0000"/>
                </a:solidFill>
                <a:latin typeface="Times New Roman"/>
                <a:cs typeface="Times New Roman"/>
              </a:rPr>
              <a:t>Principle </a:t>
            </a:r>
            <a:r>
              <a:rPr sz="2206" b="1" dirty="0">
                <a:solidFill>
                  <a:srgbClr val="CC0000"/>
                </a:solidFill>
                <a:latin typeface="Times New Roman"/>
                <a:cs typeface="Times New Roman"/>
              </a:rPr>
              <a:t>of </a:t>
            </a:r>
            <a:r>
              <a:rPr sz="2206" b="1" spc="-4" dirty="0">
                <a:solidFill>
                  <a:srgbClr val="CC0000"/>
                </a:solidFill>
                <a:latin typeface="Times New Roman"/>
                <a:cs typeface="Times New Roman"/>
              </a:rPr>
              <a:t>the </a:t>
            </a:r>
            <a:r>
              <a:rPr sz="2206" b="1" dirty="0">
                <a:solidFill>
                  <a:srgbClr val="CC0000"/>
                </a:solidFill>
                <a:latin typeface="Times New Roman"/>
                <a:cs typeface="Times New Roman"/>
              </a:rPr>
              <a:t>effort</a:t>
            </a:r>
            <a:r>
              <a:rPr sz="2206" b="1" spc="22" dirty="0">
                <a:solidFill>
                  <a:srgbClr val="CC0000"/>
                </a:solidFill>
                <a:latin typeface="Times New Roman"/>
                <a:cs typeface="Times New Roman"/>
              </a:rPr>
              <a:t> </a:t>
            </a:r>
            <a:r>
              <a:rPr sz="2206" b="1" dirty="0">
                <a:solidFill>
                  <a:srgbClr val="CC0000"/>
                </a:solidFill>
                <a:latin typeface="Times New Roman"/>
                <a:cs typeface="Times New Roman"/>
              </a:rPr>
              <a:t>estimate</a:t>
            </a:r>
            <a:endParaRPr sz="2206">
              <a:latin typeface="Times New Roman"/>
              <a:cs typeface="Times New Roman"/>
            </a:endParaRPr>
          </a:p>
          <a:p>
            <a:pPr marL="35300" algn="just">
              <a:spcBef>
                <a:spcPts val="741"/>
              </a:spcBef>
            </a:pPr>
            <a:r>
              <a:rPr sz="2118" b="1" spc="-9" dirty="0">
                <a:solidFill>
                  <a:srgbClr val="FF3200"/>
                </a:solidFill>
                <a:latin typeface="Times New Roman"/>
                <a:cs typeface="Times New Roman"/>
              </a:rPr>
              <a:t>Size</a:t>
            </a:r>
            <a:r>
              <a:rPr sz="2118" b="1" spc="-4" dirty="0">
                <a:solidFill>
                  <a:srgbClr val="FF3200"/>
                </a:solidFill>
                <a:latin typeface="Times New Roman"/>
                <a:cs typeface="Times New Roman"/>
              </a:rPr>
              <a:t> equivalent</a:t>
            </a:r>
            <a:endParaRPr sz="2118">
              <a:latin typeface="Times New Roman"/>
              <a:cs typeface="Times New Roman"/>
            </a:endParaRPr>
          </a:p>
          <a:p>
            <a:pPr marL="35300" marR="15689" algn="just">
              <a:lnSpc>
                <a:spcPct val="89800"/>
              </a:lnSpc>
              <a:spcBef>
                <a:spcPts val="1107"/>
              </a:spcBef>
            </a:pPr>
            <a:r>
              <a:rPr sz="2118" spc="-4" dirty="0">
                <a:solidFill>
                  <a:srgbClr val="000099"/>
                </a:solidFill>
                <a:latin typeface="Times New Roman"/>
                <a:cs typeface="Times New Roman"/>
              </a:rPr>
              <a:t>As </a:t>
            </a:r>
            <a:r>
              <a:rPr sz="2118" dirty="0">
                <a:solidFill>
                  <a:srgbClr val="000099"/>
                </a:solidFill>
                <a:latin typeface="Times New Roman"/>
                <a:cs typeface="Times New Roman"/>
              </a:rPr>
              <a:t>the </a:t>
            </a:r>
            <a:r>
              <a:rPr sz="2118" spc="-4" dirty="0">
                <a:solidFill>
                  <a:srgbClr val="000099"/>
                </a:solidFill>
                <a:latin typeface="Times New Roman"/>
                <a:cs typeface="Times New Roman"/>
              </a:rPr>
              <a:t>software might </a:t>
            </a:r>
            <a:r>
              <a:rPr sz="2118" dirty="0">
                <a:solidFill>
                  <a:srgbClr val="000099"/>
                </a:solidFill>
                <a:latin typeface="Times New Roman"/>
                <a:cs typeface="Times New Roman"/>
              </a:rPr>
              <a:t>be </a:t>
            </a:r>
            <a:r>
              <a:rPr sz="2118" spc="-4" dirty="0">
                <a:solidFill>
                  <a:srgbClr val="000099"/>
                </a:solidFill>
                <a:latin typeface="Times New Roman"/>
                <a:cs typeface="Times New Roman"/>
              </a:rPr>
              <a:t>partly developed from </a:t>
            </a:r>
            <a:r>
              <a:rPr sz="2118" dirty="0">
                <a:solidFill>
                  <a:srgbClr val="000099"/>
                </a:solidFill>
                <a:latin typeface="Times New Roman"/>
                <a:cs typeface="Times New Roman"/>
              </a:rPr>
              <a:t>software </a:t>
            </a:r>
            <a:r>
              <a:rPr sz="2118" spc="-4" dirty="0">
                <a:solidFill>
                  <a:srgbClr val="000099"/>
                </a:solidFill>
                <a:latin typeface="Times New Roman"/>
                <a:cs typeface="Times New Roman"/>
              </a:rPr>
              <a:t>already </a:t>
            </a:r>
            <a:r>
              <a:rPr sz="2118" spc="521" dirty="0">
                <a:solidFill>
                  <a:srgbClr val="000099"/>
                </a:solidFill>
                <a:latin typeface="Times New Roman"/>
                <a:cs typeface="Times New Roman"/>
              </a:rPr>
              <a:t> </a:t>
            </a:r>
            <a:r>
              <a:rPr sz="2118" spc="-4" dirty="0">
                <a:solidFill>
                  <a:srgbClr val="000099"/>
                </a:solidFill>
                <a:latin typeface="Times New Roman"/>
                <a:cs typeface="Times New Roman"/>
              </a:rPr>
              <a:t>existing (that </a:t>
            </a:r>
            <a:r>
              <a:rPr sz="2118" dirty="0">
                <a:solidFill>
                  <a:srgbClr val="000099"/>
                </a:solidFill>
                <a:latin typeface="Times New Roman"/>
                <a:cs typeface="Times New Roman"/>
              </a:rPr>
              <a:t>is, </a:t>
            </a:r>
            <a:r>
              <a:rPr sz="2118" spc="-4" dirty="0">
                <a:solidFill>
                  <a:srgbClr val="000099"/>
                </a:solidFill>
                <a:latin typeface="Times New Roman"/>
                <a:cs typeface="Times New Roman"/>
              </a:rPr>
              <a:t>re-usable </a:t>
            </a:r>
            <a:r>
              <a:rPr sz="2118" dirty="0">
                <a:solidFill>
                  <a:srgbClr val="000099"/>
                </a:solidFill>
                <a:latin typeface="Times New Roman"/>
                <a:cs typeface="Times New Roman"/>
              </a:rPr>
              <a:t>code), a </a:t>
            </a:r>
            <a:r>
              <a:rPr sz="2118" spc="-4" dirty="0">
                <a:solidFill>
                  <a:srgbClr val="000099"/>
                </a:solidFill>
                <a:latin typeface="Times New Roman"/>
                <a:cs typeface="Times New Roman"/>
              </a:rPr>
              <a:t>full </a:t>
            </a:r>
            <a:r>
              <a:rPr sz="2118" spc="-9" dirty="0">
                <a:solidFill>
                  <a:srgbClr val="000099"/>
                </a:solidFill>
                <a:latin typeface="Times New Roman"/>
                <a:cs typeface="Times New Roman"/>
              </a:rPr>
              <a:t>development </a:t>
            </a:r>
            <a:r>
              <a:rPr sz="2118" dirty="0">
                <a:solidFill>
                  <a:srgbClr val="000099"/>
                </a:solidFill>
                <a:latin typeface="Times New Roman"/>
                <a:cs typeface="Times New Roman"/>
              </a:rPr>
              <a:t>is not </a:t>
            </a:r>
            <a:r>
              <a:rPr sz="2118" spc="-4" dirty="0">
                <a:solidFill>
                  <a:srgbClr val="000099"/>
                </a:solidFill>
                <a:latin typeface="Times New Roman"/>
                <a:cs typeface="Times New Roman"/>
              </a:rPr>
              <a:t>always  required. </a:t>
            </a:r>
            <a:r>
              <a:rPr sz="2118" dirty="0">
                <a:solidFill>
                  <a:srgbClr val="000099"/>
                </a:solidFill>
                <a:latin typeface="Times New Roman"/>
                <a:cs typeface="Times New Roman"/>
              </a:rPr>
              <a:t>In such </a:t>
            </a:r>
            <a:r>
              <a:rPr sz="2118" spc="-4" dirty="0">
                <a:solidFill>
                  <a:srgbClr val="000099"/>
                </a:solidFill>
                <a:latin typeface="Times New Roman"/>
                <a:cs typeface="Times New Roman"/>
              </a:rPr>
              <a:t>cases, </a:t>
            </a:r>
            <a:r>
              <a:rPr sz="2118" dirty="0">
                <a:solidFill>
                  <a:srgbClr val="000099"/>
                </a:solidFill>
                <a:latin typeface="Times New Roman"/>
                <a:cs typeface="Times New Roman"/>
              </a:rPr>
              <a:t>the </a:t>
            </a:r>
            <a:r>
              <a:rPr sz="2118" spc="-4" dirty="0">
                <a:solidFill>
                  <a:srgbClr val="000099"/>
                </a:solidFill>
                <a:latin typeface="Times New Roman"/>
                <a:cs typeface="Times New Roman"/>
              </a:rPr>
              <a:t>parts </a:t>
            </a:r>
            <a:r>
              <a:rPr sz="2118" dirty="0">
                <a:solidFill>
                  <a:srgbClr val="000099"/>
                </a:solidFill>
                <a:latin typeface="Times New Roman"/>
                <a:cs typeface="Times New Roman"/>
              </a:rPr>
              <a:t>of design </a:t>
            </a:r>
            <a:r>
              <a:rPr sz="2118" spc="-9" dirty="0">
                <a:solidFill>
                  <a:srgbClr val="000099"/>
                </a:solidFill>
                <a:latin typeface="Times New Roman"/>
                <a:cs typeface="Times New Roman"/>
              </a:rPr>
              <a:t>document </a:t>
            </a:r>
            <a:r>
              <a:rPr sz="2118" dirty="0">
                <a:solidFill>
                  <a:srgbClr val="000099"/>
                </a:solidFill>
                <a:latin typeface="Times New Roman"/>
                <a:cs typeface="Times New Roman"/>
              </a:rPr>
              <a:t>(DD%), </a:t>
            </a:r>
            <a:r>
              <a:rPr sz="2118" spc="-4" dirty="0">
                <a:solidFill>
                  <a:srgbClr val="000099"/>
                </a:solidFill>
                <a:latin typeface="Times New Roman"/>
                <a:cs typeface="Times New Roman"/>
              </a:rPr>
              <a:t>code  (C%) </a:t>
            </a:r>
            <a:r>
              <a:rPr sz="2118" dirty="0">
                <a:solidFill>
                  <a:srgbClr val="000099"/>
                </a:solidFill>
                <a:latin typeface="Times New Roman"/>
                <a:cs typeface="Times New Roman"/>
              </a:rPr>
              <a:t>and </a:t>
            </a:r>
            <a:r>
              <a:rPr sz="2118" spc="-4" dirty="0">
                <a:solidFill>
                  <a:srgbClr val="000099"/>
                </a:solidFill>
                <a:latin typeface="Times New Roman"/>
                <a:cs typeface="Times New Roman"/>
              </a:rPr>
              <a:t>integration (I%) </a:t>
            </a:r>
            <a:r>
              <a:rPr sz="2118" dirty="0">
                <a:solidFill>
                  <a:srgbClr val="000099"/>
                </a:solidFill>
                <a:latin typeface="Times New Roman"/>
                <a:cs typeface="Times New Roman"/>
              </a:rPr>
              <a:t>to </a:t>
            </a:r>
            <a:r>
              <a:rPr sz="2118" spc="-9" dirty="0">
                <a:solidFill>
                  <a:srgbClr val="000099"/>
                </a:solidFill>
                <a:latin typeface="Times New Roman"/>
                <a:cs typeface="Times New Roman"/>
              </a:rPr>
              <a:t>be </a:t>
            </a:r>
            <a:r>
              <a:rPr sz="2118" spc="-4" dirty="0">
                <a:solidFill>
                  <a:srgbClr val="000099"/>
                </a:solidFill>
                <a:latin typeface="Times New Roman"/>
                <a:cs typeface="Times New Roman"/>
              </a:rPr>
              <a:t>modified </a:t>
            </a:r>
            <a:r>
              <a:rPr sz="2118" dirty="0">
                <a:solidFill>
                  <a:srgbClr val="000099"/>
                </a:solidFill>
                <a:latin typeface="Times New Roman"/>
                <a:cs typeface="Times New Roman"/>
              </a:rPr>
              <a:t>are </a:t>
            </a:r>
            <a:r>
              <a:rPr sz="2118" spc="-4" dirty="0">
                <a:solidFill>
                  <a:srgbClr val="000099"/>
                </a:solidFill>
                <a:latin typeface="Times New Roman"/>
                <a:cs typeface="Times New Roman"/>
              </a:rPr>
              <a:t>estimated. Then, </a:t>
            </a:r>
            <a:r>
              <a:rPr sz="2118" dirty="0">
                <a:solidFill>
                  <a:srgbClr val="000099"/>
                </a:solidFill>
                <a:latin typeface="Times New Roman"/>
                <a:cs typeface="Times New Roman"/>
              </a:rPr>
              <a:t>an  </a:t>
            </a:r>
            <a:r>
              <a:rPr sz="2118" spc="-4" dirty="0">
                <a:solidFill>
                  <a:srgbClr val="000099"/>
                </a:solidFill>
                <a:latin typeface="Times New Roman"/>
                <a:cs typeface="Times New Roman"/>
              </a:rPr>
              <a:t>adjustment factor, A, is calculated </a:t>
            </a:r>
            <a:r>
              <a:rPr sz="2118" dirty="0">
                <a:solidFill>
                  <a:srgbClr val="000099"/>
                </a:solidFill>
                <a:latin typeface="Times New Roman"/>
                <a:cs typeface="Times New Roman"/>
              </a:rPr>
              <a:t>by </a:t>
            </a:r>
            <a:r>
              <a:rPr sz="2118" spc="-4" dirty="0">
                <a:solidFill>
                  <a:srgbClr val="000099"/>
                </a:solidFill>
                <a:latin typeface="Times New Roman"/>
                <a:cs typeface="Times New Roman"/>
              </a:rPr>
              <a:t>means </a:t>
            </a:r>
            <a:r>
              <a:rPr sz="2118" dirty="0">
                <a:solidFill>
                  <a:srgbClr val="000099"/>
                </a:solidFill>
                <a:latin typeface="Times New Roman"/>
                <a:cs typeface="Times New Roman"/>
              </a:rPr>
              <a:t>of the </a:t>
            </a:r>
            <a:r>
              <a:rPr sz="2118" spc="-4" dirty="0">
                <a:solidFill>
                  <a:srgbClr val="000099"/>
                </a:solidFill>
                <a:latin typeface="Times New Roman"/>
                <a:cs typeface="Times New Roman"/>
              </a:rPr>
              <a:t>following  equation.</a:t>
            </a:r>
            <a:endParaRPr sz="2118">
              <a:latin typeface="Times New Roman"/>
              <a:cs typeface="Times New Roman"/>
            </a:endParaRPr>
          </a:p>
          <a:p>
            <a:pPr marL="1716832" algn="just">
              <a:lnSpc>
                <a:spcPts val="1831"/>
              </a:lnSpc>
            </a:pPr>
            <a:r>
              <a:rPr sz="2118" spc="-4" dirty="0">
                <a:latin typeface="Times New Roman"/>
                <a:cs typeface="Times New Roman"/>
              </a:rPr>
              <a:t>A </a:t>
            </a:r>
            <a:r>
              <a:rPr sz="2118" dirty="0">
                <a:latin typeface="Times New Roman"/>
                <a:cs typeface="Times New Roman"/>
              </a:rPr>
              <a:t>= 0.4 DD + 0.3 C + </a:t>
            </a:r>
            <a:r>
              <a:rPr sz="2118" spc="-4" dirty="0">
                <a:latin typeface="Times New Roman"/>
                <a:cs typeface="Times New Roman"/>
              </a:rPr>
              <a:t>0.3</a:t>
            </a:r>
            <a:r>
              <a:rPr sz="2118" spc="-18" dirty="0">
                <a:latin typeface="Times New Roman"/>
                <a:cs typeface="Times New Roman"/>
              </a:rPr>
              <a:t> </a:t>
            </a:r>
            <a:r>
              <a:rPr sz="2118" dirty="0">
                <a:latin typeface="Times New Roman"/>
                <a:cs typeface="Times New Roman"/>
              </a:rPr>
              <a:t>I</a:t>
            </a:r>
            <a:endParaRPr sz="2118">
              <a:latin typeface="Times New Roman"/>
              <a:cs typeface="Times New Roman"/>
            </a:endParaRPr>
          </a:p>
          <a:p>
            <a:pPr marL="102539" algn="just">
              <a:spcBef>
                <a:spcPts val="635"/>
              </a:spcBef>
            </a:pPr>
            <a:r>
              <a:rPr sz="2118" spc="-4" dirty="0">
                <a:solidFill>
                  <a:srgbClr val="CC6500"/>
                </a:solidFill>
                <a:latin typeface="Times New Roman"/>
                <a:cs typeface="Times New Roman"/>
              </a:rPr>
              <a:t>The size equivalent </a:t>
            </a:r>
            <a:r>
              <a:rPr sz="2118" dirty="0">
                <a:solidFill>
                  <a:srgbClr val="CC6500"/>
                </a:solidFill>
                <a:latin typeface="Times New Roman"/>
                <a:cs typeface="Times New Roman"/>
              </a:rPr>
              <a:t>is </a:t>
            </a:r>
            <a:r>
              <a:rPr sz="2118" spc="-4" dirty="0">
                <a:solidFill>
                  <a:srgbClr val="CC6500"/>
                </a:solidFill>
                <a:latin typeface="Times New Roman"/>
                <a:cs typeface="Times New Roman"/>
              </a:rPr>
              <a:t>obtained</a:t>
            </a:r>
            <a:r>
              <a:rPr sz="2118" spc="-9" dirty="0">
                <a:solidFill>
                  <a:srgbClr val="CC6500"/>
                </a:solidFill>
                <a:latin typeface="Times New Roman"/>
                <a:cs typeface="Times New Roman"/>
              </a:rPr>
              <a:t> </a:t>
            </a:r>
            <a:r>
              <a:rPr sz="2118" dirty="0">
                <a:solidFill>
                  <a:srgbClr val="CC6500"/>
                </a:solidFill>
                <a:latin typeface="Times New Roman"/>
                <a:cs typeface="Times New Roman"/>
              </a:rPr>
              <a:t>by</a:t>
            </a:r>
            <a:endParaRPr sz="2118">
              <a:latin typeface="Times New Roman"/>
              <a:cs typeface="Times New Roman"/>
            </a:endParaRPr>
          </a:p>
          <a:p>
            <a:pPr marL="1582354" algn="just">
              <a:spcBef>
                <a:spcPts val="1165"/>
              </a:spcBef>
            </a:pPr>
            <a:r>
              <a:rPr sz="2118" spc="-4" dirty="0">
                <a:solidFill>
                  <a:srgbClr val="653200"/>
                </a:solidFill>
                <a:latin typeface="Times New Roman"/>
                <a:cs typeface="Times New Roman"/>
              </a:rPr>
              <a:t>S (equivalent) </a:t>
            </a:r>
            <a:r>
              <a:rPr sz="2118" dirty="0">
                <a:solidFill>
                  <a:srgbClr val="653200"/>
                </a:solidFill>
                <a:latin typeface="Times New Roman"/>
                <a:cs typeface="Times New Roman"/>
              </a:rPr>
              <a:t>= </a:t>
            </a:r>
            <a:r>
              <a:rPr sz="2118" spc="-4" dirty="0">
                <a:solidFill>
                  <a:srgbClr val="653200"/>
                </a:solidFill>
                <a:latin typeface="Times New Roman"/>
                <a:cs typeface="Times New Roman"/>
              </a:rPr>
              <a:t>(S </a:t>
            </a:r>
            <a:r>
              <a:rPr sz="2118" dirty="0">
                <a:solidFill>
                  <a:srgbClr val="653200"/>
                </a:solidFill>
                <a:latin typeface="Times New Roman"/>
                <a:cs typeface="Times New Roman"/>
              </a:rPr>
              <a:t>x </a:t>
            </a:r>
            <a:r>
              <a:rPr sz="2118" spc="-4" dirty="0">
                <a:solidFill>
                  <a:srgbClr val="653200"/>
                </a:solidFill>
                <a:latin typeface="Times New Roman"/>
                <a:cs typeface="Times New Roman"/>
              </a:rPr>
              <a:t>A) </a:t>
            </a:r>
            <a:r>
              <a:rPr sz="2118" dirty="0">
                <a:solidFill>
                  <a:srgbClr val="653200"/>
                </a:solidFill>
                <a:latin typeface="Times New Roman"/>
                <a:cs typeface="Times New Roman"/>
              </a:rPr>
              <a:t>/</a:t>
            </a:r>
            <a:r>
              <a:rPr sz="2118" spc="-9" dirty="0">
                <a:solidFill>
                  <a:srgbClr val="653200"/>
                </a:solidFill>
                <a:latin typeface="Times New Roman"/>
                <a:cs typeface="Times New Roman"/>
              </a:rPr>
              <a:t> </a:t>
            </a:r>
            <a:r>
              <a:rPr sz="2118" dirty="0">
                <a:solidFill>
                  <a:srgbClr val="653200"/>
                </a:solidFill>
                <a:latin typeface="Times New Roman"/>
                <a:cs typeface="Times New Roman"/>
              </a:rPr>
              <a:t>100</a:t>
            </a:r>
            <a:endParaRPr sz="2118">
              <a:latin typeface="Times New Roman"/>
              <a:cs typeface="Times New Roman"/>
            </a:endParaRPr>
          </a:p>
          <a:p>
            <a:pPr marR="904363" algn="ctr">
              <a:spcBef>
                <a:spcPts val="556"/>
              </a:spcBef>
              <a:tabLst>
                <a:tab pos="455543" algn="l"/>
              </a:tabLst>
            </a:pPr>
            <a:r>
              <a:rPr sz="2691" i="1" spc="115" dirty="0">
                <a:latin typeface="Times New Roman"/>
                <a:cs typeface="Times New Roman"/>
              </a:rPr>
              <a:t>E</a:t>
            </a:r>
            <a:r>
              <a:rPr sz="2316" i="1" spc="172" baseline="-23809" dirty="0">
                <a:latin typeface="Times New Roman"/>
                <a:cs typeface="Times New Roman"/>
              </a:rPr>
              <a:t>p	</a:t>
            </a:r>
            <a:r>
              <a:rPr sz="2691" spc="-4" dirty="0">
                <a:latin typeface="Symbol"/>
                <a:cs typeface="Symbol"/>
              </a:rPr>
              <a:t></a:t>
            </a:r>
            <a:r>
              <a:rPr sz="2691" spc="-4" dirty="0">
                <a:latin typeface="Times New Roman"/>
                <a:cs typeface="Times New Roman"/>
              </a:rPr>
              <a:t> </a:t>
            </a:r>
            <a:r>
              <a:rPr sz="2824" i="1" spc="-79" dirty="0">
                <a:latin typeface="Symbol"/>
                <a:cs typeface="Symbol"/>
              </a:rPr>
              <a:t></a:t>
            </a:r>
            <a:r>
              <a:rPr sz="2824" i="1" spc="-622" dirty="0">
                <a:latin typeface="Times New Roman"/>
                <a:cs typeface="Times New Roman"/>
              </a:rPr>
              <a:t> </a:t>
            </a:r>
            <a:r>
              <a:rPr sz="2316" i="1" spc="13" baseline="-23809" dirty="0">
                <a:latin typeface="Times New Roman"/>
                <a:cs typeface="Times New Roman"/>
              </a:rPr>
              <a:t>p </a:t>
            </a:r>
            <a:r>
              <a:rPr sz="2691" i="1" spc="-4" dirty="0">
                <a:latin typeface="Times New Roman"/>
                <a:cs typeface="Times New Roman"/>
              </a:rPr>
              <a:t>E</a:t>
            </a:r>
            <a:endParaRPr sz="2691">
              <a:latin typeface="Times New Roman"/>
              <a:cs typeface="Times New Roman"/>
            </a:endParaRPr>
          </a:p>
          <a:p>
            <a:pPr marR="904363" algn="ctr">
              <a:spcBef>
                <a:spcPts val="1028"/>
              </a:spcBef>
              <a:tabLst>
                <a:tab pos="482439" algn="l"/>
              </a:tabLst>
            </a:pPr>
            <a:r>
              <a:rPr sz="2691" i="1" spc="71" dirty="0">
                <a:latin typeface="Times New Roman"/>
                <a:cs typeface="Times New Roman"/>
              </a:rPr>
              <a:t>D</a:t>
            </a:r>
            <a:r>
              <a:rPr sz="2316" i="1" spc="106" baseline="-23809" dirty="0">
                <a:latin typeface="Times New Roman"/>
                <a:cs typeface="Times New Roman"/>
              </a:rPr>
              <a:t>p	</a:t>
            </a:r>
            <a:r>
              <a:rPr sz="2691" spc="-4" dirty="0">
                <a:latin typeface="Symbol"/>
                <a:cs typeface="Symbol"/>
              </a:rPr>
              <a:t></a:t>
            </a:r>
            <a:r>
              <a:rPr sz="2691" spc="-379" dirty="0">
                <a:latin typeface="Times New Roman"/>
                <a:cs typeface="Times New Roman"/>
              </a:rPr>
              <a:t> </a:t>
            </a:r>
            <a:r>
              <a:rPr sz="2824" i="1" spc="-62" dirty="0">
                <a:latin typeface="Symbol"/>
                <a:cs typeface="Symbol"/>
              </a:rPr>
              <a:t></a:t>
            </a:r>
            <a:r>
              <a:rPr sz="2824" i="1" spc="-238" dirty="0">
                <a:latin typeface="Times New Roman"/>
                <a:cs typeface="Times New Roman"/>
              </a:rPr>
              <a:t> </a:t>
            </a:r>
            <a:r>
              <a:rPr sz="2316" i="1" spc="13" baseline="-23809" dirty="0">
                <a:latin typeface="Times New Roman"/>
                <a:cs typeface="Times New Roman"/>
              </a:rPr>
              <a:t>p</a:t>
            </a:r>
            <a:r>
              <a:rPr sz="2316" i="1" spc="-212" baseline="-23809" dirty="0">
                <a:latin typeface="Times New Roman"/>
                <a:cs typeface="Times New Roman"/>
              </a:rPr>
              <a:t> </a:t>
            </a:r>
            <a:r>
              <a:rPr sz="2691" i="1" spc="-4" dirty="0">
                <a:latin typeface="Times New Roman"/>
                <a:cs typeface="Times New Roman"/>
              </a:rPr>
              <a:t>D</a:t>
            </a:r>
            <a:endParaRPr sz="2691">
              <a:latin typeface="Times New Roman"/>
              <a:cs typeface="Times New Roman"/>
            </a:endParaRPr>
          </a:p>
        </p:txBody>
      </p:sp>
    </p:spTree>
    <p:extLst>
      <p:ext uri="{BB962C8B-B14F-4D97-AF65-F5344CB8AC3E}">
        <p14:creationId xmlns:p14="http://schemas.microsoft.com/office/powerpoint/2010/main" val="1353136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0143" y="1802747"/>
          <a:ext cx="7463116" cy="4744570"/>
        </p:xfrm>
        <a:graphic>
          <a:graphicData uri="http://schemas.openxmlformats.org/drawingml/2006/table">
            <a:tbl>
              <a:tblPr firstRow="1" bandRow="1">
                <a:tableStyleId>{2D5ABB26-0587-4C30-8999-92F81FD0307C}</a:tableStyleId>
              </a:tblPr>
              <a:tblGrid>
                <a:gridCol w="1352550">
                  <a:extLst>
                    <a:ext uri="{9D8B030D-6E8A-4147-A177-3AD203B41FA5}">
                      <a16:colId xmlns:a16="http://schemas.microsoft.com/office/drawing/2014/main" val="20000"/>
                    </a:ext>
                  </a:extLst>
                </a:gridCol>
                <a:gridCol w="1341904">
                  <a:extLst>
                    <a:ext uri="{9D8B030D-6E8A-4147-A177-3AD203B41FA5}">
                      <a16:colId xmlns:a16="http://schemas.microsoft.com/office/drawing/2014/main" val="20001"/>
                    </a:ext>
                  </a:extLst>
                </a:gridCol>
                <a:gridCol w="1243853">
                  <a:extLst>
                    <a:ext uri="{9D8B030D-6E8A-4147-A177-3AD203B41FA5}">
                      <a16:colId xmlns:a16="http://schemas.microsoft.com/office/drawing/2014/main" val="20002"/>
                    </a:ext>
                  </a:extLst>
                </a:gridCol>
                <a:gridCol w="1206313">
                  <a:extLst>
                    <a:ext uri="{9D8B030D-6E8A-4147-A177-3AD203B41FA5}">
                      <a16:colId xmlns:a16="http://schemas.microsoft.com/office/drawing/2014/main" val="20003"/>
                    </a:ext>
                  </a:extLst>
                </a:gridCol>
                <a:gridCol w="1183341">
                  <a:extLst>
                    <a:ext uri="{9D8B030D-6E8A-4147-A177-3AD203B41FA5}">
                      <a16:colId xmlns:a16="http://schemas.microsoft.com/office/drawing/2014/main" val="20004"/>
                    </a:ext>
                  </a:extLst>
                </a:gridCol>
                <a:gridCol w="1135155">
                  <a:extLst>
                    <a:ext uri="{9D8B030D-6E8A-4147-A177-3AD203B41FA5}">
                      <a16:colId xmlns:a16="http://schemas.microsoft.com/office/drawing/2014/main" val="20005"/>
                    </a:ext>
                  </a:extLst>
                </a:gridCol>
              </a:tblGrid>
              <a:tr h="533847">
                <a:tc>
                  <a:txBody>
                    <a:bodyPr/>
                    <a:lstStyle/>
                    <a:p>
                      <a:pPr marL="574040" marR="153035" indent="-417830">
                        <a:lnSpc>
                          <a:spcPct val="100000"/>
                        </a:lnSpc>
                        <a:spcBef>
                          <a:spcPts val="320"/>
                        </a:spcBef>
                      </a:pPr>
                      <a:r>
                        <a:rPr sz="1300" b="1" spc="-5" dirty="0">
                          <a:latin typeface="Arial"/>
                          <a:cs typeface="Arial"/>
                        </a:rPr>
                        <a:t>Mode &amp;</a:t>
                      </a:r>
                      <a:r>
                        <a:rPr sz="1300" b="1" spc="-75" dirty="0">
                          <a:latin typeface="Arial"/>
                          <a:cs typeface="Arial"/>
                        </a:rPr>
                        <a:t> </a:t>
                      </a:r>
                      <a:r>
                        <a:rPr sz="1300" b="1" spc="-5" dirty="0">
                          <a:latin typeface="Arial"/>
                          <a:cs typeface="Arial"/>
                        </a:rPr>
                        <a:t>Code  </a:t>
                      </a:r>
                      <a:r>
                        <a:rPr sz="1300" b="1" dirty="0">
                          <a:latin typeface="Arial"/>
                          <a:cs typeface="Arial"/>
                        </a:rPr>
                        <a:t>Size</a:t>
                      </a:r>
                      <a:endParaRPr sz="1300">
                        <a:latin typeface="Arial"/>
                        <a:cs typeface="Arial"/>
                      </a:endParaRPr>
                    </a:p>
                  </a:txBody>
                  <a:tcPr marL="0" marR="0" marT="3585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3189" marR="118110" indent="339725">
                        <a:lnSpc>
                          <a:spcPct val="100000"/>
                        </a:lnSpc>
                        <a:spcBef>
                          <a:spcPts val="320"/>
                        </a:spcBef>
                      </a:pPr>
                      <a:r>
                        <a:rPr sz="1300" b="1" dirty="0">
                          <a:latin typeface="Arial"/>
                          <a:cs typeface="Arial"/>
                        </a:rPr>
                        <a:t>Plan </a:t>
                      </a:r>
                      <a:r>
                        <a:rPr sz="1300" b="1" spc="-5" dirty="0">
                          <a:latin typeface="Arial"/>
                          <a:cs typeface="Arial"/>
                        </a:rPr>
                        <a:t>&amp;  R</a:t>
                      </a:r>
                      <a:r>
                        <a:rPr sz="1300" b="1" spc="5" dirty="0">
                          <a:latin typeface="Arial"/>
                          <a:cs typeface="Arial"/>
                        </a:rPr>
                        <a:t>e</a:t>
                      </a:r>
                      <a:r>
                        <a:rPr sz="1300" b="1" spc="-5" dirty="0">
                          <a:latin typeface="Arial"/>
                          <a:cs typeface="Arial"/>
                        </a:rPr>
                        <a:t>qu</a:t>
                      </a:r>
                      <a:r>
                        <a:rPr sz="1300" b="1" dirty="0">
                          <a:latin typeface="Arial"/>
                          <a:cs typeface="Arial"/>
                        </a:rPr>
                        <a:t>ir</a:t>
                      </a:r>
                      <a:r>
                        <a:rPr sz="1300" b="1" spc="5" dirty="0">
                          <a:latin typeface="Arial"/>
                          <a:cs typeface="Arial"/>
                        </a:rPr>
                        <a:t>e</a:t>
                      </a:r>
                      <a:r>
                        <a:rPr sz="1300" b="1" spc="-5" dirty="0">
                          <a:latin typeface="Arial"/>
                          <a:cs typeface="Arial"/>
                        </a:rPr>
                        <a:t>m</a:t>
                      </a:r>
                      <a:r>
                        <a:rPr sz="1300" b="1" spc="5" dirty="0">
                          <a:latin typeface="Arial"/>
                          <a:cs typeface="Arial"/>
                        </a:rPr>
                        <a:t>e</a:t>
                      </a:r>
                      <a:r>
                        <a:rPr sz="1300" b="1" spc="-5" dirty="0">
                          <a:latin typeface="Arial"/>
                          <a:cs typeface="Arial"/>
                        </a:rPr>
                        <a:t>n</a:t>
                      </a:r>
                      <a:r>
                        <a:rPr sz="1300" b="1" dirty="0">
                          <a:latin typeface="Arial"/>
                          <a:cs typeface="Arial"/>
                        </a:rPr>
                        <a:t>ts</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385445" marR="359410" indent="-21590">
                        <a:lnSpc>
                          <a:spcPct val="100000"/>
                        </a:lnSpc>
                        <a:spcBef>
                          <a:spcPts val="320"/>
                        </a:spcBef>
                      </a:pPr>
                      <a:r>
                        <a:rPr sz="1300" b="1" spc="15" dirty="0">
                          <a:latin typeface="Arial"/>
                          <a:cs typeface="Arial"/>
                        </a:rPr>
                        <a:t>S</a:t>
                      </a:r>
                      <a:r>
                        <a:rPr sz="1300" b="1" spc="-45" dirty="0">
                          <a:latin typeface="Arial"/>
                          <a:cs typeface="Arial"/>
                        </a:rPr>
                        <a:t>y</a:t>
                      </a:r>
                      <a:r>
                        <a:rPr sz="1300" b="1" spc="15" dirty="0">
                          <a:latin typeface="Arial"/>
                          <a:cs typeface="Arial"/>
                        </a:rPr>
                        <a:t>s</a:t>
                      </a:r>
                      <a:r>
                        <a:rPr sz="1300" b="1" dirty="0">
                          <a:latin typeface="Arial"/>
                          <a:cs typeface="Arial"/>
                        </a:rPr>
                        <a:t>t</a:t>
                      </a:r>
                      <a:r>
                        <a:rPr sz="1300" b="1" spc="5" dirty="0">
                          <a:latin typeface="Arial"/>
                          <a:cs typeface="Arial"/>
                        </a:rPr>
                        <a:t>e</a:t>
                      </a:r>
                      <a:r>
                        <a:rPr sz="1300" b="1" dirty="0">
                          <a:latin typeface="Arial"/>
                          <a:cs typeface="Arial"/>
                        </a:rPr>
                        <a:t>m  Design</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363855" marR="305435" indent="-53340">
                        <a:lnSpc>
                          <a:spcPct val="100000"/>
                        </a:lnSpc>
                        <a:spcBef>
                          <a:spcPts val="320"/>
                        </a:spcBef>
                      </a:pPr>
                      <a:r>
                        <a:rPr sz="1300" b="1" spc="-5" dirty="0">
                          <a:latin typeface="Arial"/>
                          <a:cs typeface="Arial"/>
                        </a:rPr>
                        <a:t>D</a:t>
                      </a:r>
                      <a:r>
                        <a:rPr sz="1300" b="1" spc="5" dirty="0">
                          <a:latin typeface="Arial"/>
                          <a:cs typeface="Arial"/>
                        </a:rPr>
                        <a:t>e</a:t>
                      </a:r>
                      <a:r>
                        <a:rPr sz="1300" b="1" dirty="0">
                          <a:latin typeface="Arial"/>
                          <a:cs typeface="Arial"/>
                        </a:rPr>
                        <a:t>t</a:t>
                      </a:r>
                      <a:r>
                        <a:rPr sz="1300" b="1" spc="5" dirty="0">
                          <a:latin typeface="Arial"/>
                          <a:cs typeface="Arial"/>
                        </a:rPr>
                        <a:t>a</a:t>
                      </a:r>
                      <a:r>
                        <a:rPr sz="1300" b="1" dirty="0">
                          <a:latin typeface="Arial"/>
                          <a:cs typeface="Arial"/>
                        </a:rPr>
                        <a:t>i</a:t>
                      </a:r>
                      <a:r>
                        <a:rPr sz="1300" b="1" spc="-10" dirty="0">
                          <a:latin typeface="Arial"/>
                          <a:cs typeface="Arial"/>
                        </a:rPr>
                        <a:t>l</a:t>
                      </a:r>
                      <a:r>
                        <a:rPr sz="1300" b="1" spc="5" dirty="0">
                          <a:latin typeface="Arial"/>
                          <a:cs typeface="Arial"/>
                        </a:rPr>
                        <a:t>e</a:t>
                      </a:r>
                      <a:r>
                        <a:rPr sz="1300" b="1" dirty="0">
                          <a:latin typeface="Arial"/>
                          <a:cs typeface="Arial"/>
                        </a:rPr>
                        <a:t>d  Design</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13664" marR="108585" indent="222250">
                        <a:lnSpc>
                          <a:spcPct val="100000"/>
                        </a:lnSpc>
                        <a:spcBef>
                          <a:spcPts val="320"/>
                        </a:spcBef>
                      </a:pPr>
                      <a:r>
                        <a:rPr sz="1300" b="1" spc="-5" dirty="0">
                          <a:latin typeface="Arial"/>
                          <a:cs typeface="Arial"/>
                        </a:rPr>
                        <a:t>Module  Code &amp;</a:t>
                      </a:r>
                      <a:r>
                        <a:rPr sz="1300" b="1" spc="-50" dirty="0">
                          <a:latin typeface="Arial"/>
                          <a:cs typeface="Arial"/>
                        </a:rPr>
                        <a:t> </a:t>
                      </a:r>
                      <a:r>
                        <a:rPr sz="1300" b="1" spc="-10" dirty="0">
                          <a:latin typeface="Arial"/>
                          <a:cs typeface="Arial"/>
                        </a:rPr>
                        <a:t>Test</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349885" marR="142240" indent="-200025">
                        <a:lnSpc>
                          <a:spcPct val="100000"/>
                        </a:lnSpc>
                        <a:spcBef>
                          <a:spcPts val="320"/>
                        </a:spcBef>
                      </a:pPr>
                      <a:r>
                        <a:rPr sz="1300" b="1" dirty="0">
                          <a:latin typeface="Arial"/>
                          <a:cs typeface="Arial"/>
                        </a:rPr>
                        <a:t>I</a:t>
                      </a:r>
                      <a:r>
                        <a:rPr sz="1300" b="1" spc="-5" dirty="0">
                          <a:latin typeface="Arial"/>
                          <a:cs typeface="Arial"/>
                        </a:rPr>
                        <a:t>n</a:t>
                      </a:r>
                      <a:r>
                        <a:rPr sz="1300" b="1" dirty="0">
                          <a:latin typeface="Arial"/>
                          <a:cs typeface="Arial"/>
                        </a:rPr>
                        <a:t>t</a:t>
                      </a:r>
                      <a:r>
                        <a:rPr sz="1300" b="1" spc="5" dirty="0">
                          <a:latin typeface="Arial"/>
                          <a:cs typeface="Arial"/>
                        </a:rPr>
                        <a:t>e</a:t>
                      </a:r>
                      <a:r>
                        <a:rPr sz="1300" b="1" spc="-5" dirty="0">
                          <a:latin typeface="Arial"/>
                          <a:cs typeface="Arial"/>
                        </a:rPr>
                        <a:t>g</a:t>
                      </a:r>
                      <a:r>
                        <a:rPr sz="1300" b="1" dirty="0">
                          <a:latin typeface="Arial"/>
                          <a:cs typeface="Arial"/>
                        </a:rPr>
                        <a:t>r</a:t>
                      </a:r>
                      <a:r>
                        <a:rPr sz="1300" b="1" spc="-10" dirty="0">
                          <a:latin typeface="Arial"/>
                          <a:cs typeface="Arial"/>
                        </a:rPr>
                        <a:t>a</a:t>
                      </a:r>
                      <a:r>
                        <a:rPr sz="1300" b="1" dirty="0">
                          <a:latin typeface="Arial"/>
                          <a:cs typeface="Arial"/>
                        </a:rPr>
                        <a:t>ti</a:t>
                      </a:r>
                      <a:r>
                        <a:rPr sz="1300" b="1" spc="-5" dirty="0">
                          <a:latin typeface="Arial"/>
                          <a:cs typeface="Arial"/>
                        </a:rPr>
                        <a:t>o</a:t>
                      </a:r>
                      <a:r>
                        <a:rPr sz="1300" b="1" dirty="0">
                          <a:latin typeface="Arial"/>
                          <a:cs typeface="Arial"/>
                        </a:rPr>
                        <a:t>n  </a:t>
                      </a:r>
                      <a:r>
                        <a:rPr sz="1300" b="1" spc="-5" dirty="0">
                          <a:latin typeface="Arial"/>
                          <a:cs typeface="Arial"/>
                        </a:rPr>
                        <a:t>&amp;</a:t>
                      </a:r>
                      <a:r>
                        <a:rPr sz="1300" b="1" spc="-10" dirty="0">
                          <a:latin typeface="Arial"/>
                          <a:cs typeface="Arial"/>
                        </a:rPr>
                        <a:t> Test</a:t>
                      </a:r>
                      <a:endParaRPr sz="13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510987">
                <a:tc>
                  <a:txBody>
                    <a:bodyPr/>
                    <a:lstStyle/>
                    <a:p>
                      <a:pPr marL="91440" marR="234950">
                        <a:lnSpc>
                          <a:spcPct val="100000"/>
                        </a:lnSpc>
                        <a:spcBef>
                          <a:spcPts val="430"/>
                        </a:spcBef>
                      </a:pPr>
                      <a:r>
                        <a:rPr sz="1300" dirty="0">
                          <a:latin typeface="Arial"/>
                          <a:cs typeface="Arial"/>
                        </a:rPr>
                        <a:t>Organic</a:t>
                      </a:r>
                      <a:r>
                        <a:rPr sz="1300" spc="-75" dirty="0">
                          <a:latin typeface="Arial"/>
                          <a:cs typeface="Arial"/>
                        </a:rPr>
                        <a:t> </a:t>
                      </a:r>
                      <a:r>
                        <a:rPr sz="1300" spc="-5" dirty="0">
                          <a:latin typeface="Arial"/>
                          <a:cs typeface="Arial"/>
                        </a:rPr>
                        <a:t>Small  S≈2</a:t>
                      </a:r>
                      <a:endParaRPr sz="1300">
                        <a:latin typeface="Arial"/>
                        <a:cs typeface="Arial"/>
                      </a:endParaRPr>
                    </a:p>
                  </a:txBody>
                  <a:tcPr marL="0" marR="0" marT="4818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0.06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30"/>
                        </a:spcBef>
                      </a:pPr>
                      <a:r>
                        <a:rPr sz="1300" dirty="0">
                          <a:latin typeface="Arial"/>
                          <a:cs typeface="Arial"/>
                        </a:rPr>
                        <a:t>0.16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6570">
                        <a:lnSpc>
                          <a:spcPct val="100000"/>
                        </a:lnSpc>
                        <a:spcBef>
                          <a:spcPts val="1330"/>
                        </a:spcBef>
                      </a:pPr>
                      <a:r>
                        <a:rPr sz="1300" dirty="0">
                          <a:latin typeface="Arial"/>
                          <a:cs typeface="Arial"/>
                        </a:rPr>
                        <a:t>0.26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2600">
                        <a:lnSpc>
                          <a:spcPct val="100000"/>
                        </a:lnSpc>
                        <a:spcBef>
                          <a:spcPts val="1330"/>
                        </a:spcBef>
                      </a:pPr>
                      <a:r>
                        <a:rPr sz="1300" dirty="0">
                          <a:latin typeface="Arial"/>
                          <a:cs typeface="Arial"/>
                        </a:rPr>
                        <a:t>0.42</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0.16</a:t>
                      </a:r>
                      <a:endParaRPr sz="1300">
                        <a:latin typeface="Arial"/>
                        <a:cs typeface="Arial"/>
                      </a:endParaRPr>
                    </a:p>
                  </a:txBody>
                  <a:tcPr marL="0" marR="0" marT="1490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2332">
                <a:tc>
                  <a:txBody>
                    <a:bodyPr/>
                    <a:lstStyle/>
                    <a:p>
                      <a:pPr marL="91440" marR="256540">
                        <a:lnSpc>
                          <a:spcPct val="100000"/>
                        </a:lnSpc>
                        <a:spcBef>
                          <a:spcPts val="455"/>
                        </a:spcBef>
                      </a:pPr>
                      <a:r>
                        <a:rPr sz="1300" dirty="0">
                          <a:latin typeface="Arial"/>
                          <a:cs typeface="Arial"/>
                        </a:rPr>
                        <a:t>Organic  medium</a:t>
                      </a:r>
                      <a:r>
                        <a:rPr sz="1300" spc="-70" dirty="0">
                          <a:latin typeface="Arial"/>
                          <a:cs typeface="Arial"/>
                        </a:rPr>
                        <a:t> </a:t>
                      </a:r>
                      <a:r>
                        <a:rPr sz="1300" spc="-5" dirty="0">
                          <a:latin typeface="Arial"/>
                          <a:cs typeface="Arial"/>
                        </a:rPr>
                        <a:t>S≈32</a:t>
                      </a:r>
                      <a:endParaRPr sz="1300">
                        <a:latin typeface="Arial"/>
                        <a:cs typeface="Arial"/>
                      </a:endParaRPr>
                    </a:p>
                  </a:txBody>
                  <a:tcPr marL="0" marR="0" marT="509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0.06</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517525">
                        <a:lnSpc>
                          <a:spcPct val="100000"/>
                        </a:lnSpc>
                      </a:pPr>
                      <a:r>
                        <a:rPr sz="1300" dirty="0">
                          <a:latin typeface="Arial"/>
                          <a:cs typeface="Arial"/>
                        </a:rPr>
                        <a:t>0.16</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496570">
                        <a:lnSpc>
                          <a:spcPct val="100000"/>
                        </a:lnSpc>
                      </a:pPr>
                      <a:r>
                        <a:rPr sz="1300" dirty="0">
                          <a:latin typeface="Arial"/>
                          <a:cs typeface="Arial"/>
                        </a:rPr>
                        <a:t>0.24</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482600">
                        <a:lnSpc>
                          <a:spcPct val="100000"/>
                        </a:lnSpc>
                      </a:pPr>
                      <a:r>
                        <a:rPr sz="1300" dirty="0">
                          <a:latin typeface="Arial"/>
                          <a:cs typeface="Arial"/>
                        </a:rPr>
                        <a:t>0.38</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0.22</a:t>
                      </a:r>
                      <a:endParaRPr sz="1300">
                        <a:latin typeface="Arial"/>
                        <a:cs typeface="Arial"/>
                      </a:endParaRPr>
                    </a:p>
                  </a:txBody>
                  <a:tcPr marL="0" marR="0" marT="336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3677">
                <a:tc>
                  <a:txBody>
                    <a:bodyPr/>
                    <a:lstStyle/>
                    <a:p>
                      <a:pPr marL="91440" marR="212090">
                        <a:lnSpc>
                          <a:spcPct val="100000"/>
                        </a:lnSpc>
                        <a:spcBef>
                          <a:spcPts val="455"/>
                        </a:spcBef>
                      </a:pPr>
                      <a:r>
                        <a:rPr sz="1300" spc="-5" dirty="0">
                          <a:latin typeface="Arial"/>
                          <a:cs typeface="Arial"/>
                        </a:rPr>
                        <a:t>S</a:t>
                      </a:r>
                      <a:r>
                        <a:rPr sz="1300" spc="5" dirty="0">
                          <a:latin typeface="Arial"/>
                          <a:cs typeface="Arial"/>
                        </a:rPr>
                        <a:t>e</a:t>
                      </a:r>
                      <a:r>
                        <a:rPr sz="1300" spc="-5" dirty="0">
                          <a:latin typeface="Arial"/>
                          <a:cs typeface="Arial"/>
                        </a:rPr>
                        <a:t>m</a:t>
                      </a:r>
                      <a:r>
                        <a:rPr sz="1300" dirty="0">
                          <a:latin typeface="Arial"/>
                          <a:cs typeface="Arial"/>
                        </a:rPr>
                        <a:t>i</a:t>
                      </a:r>
                      <a:r>
                        <a:rPr sz="1300" spc="5" dirty="0">
                          <a:latin typeface="Arial"/>
                          <a:cs typeface="Arial"/>
                        </a:rPr>
                        <a:t>de</a:t>
                      </a:r>
                      <a:r>
                        <a:rPr sz="1300" dirty="0">
                          <a:latin typeface="Arial"/>
                          <a:cs typeface="Arial"/>
                        </a:rPr>
                        <a:t>t</a:t>
                      </a:r>
                      <a:r>
                        <a:rPr sz="1300" spc="5" dirty="0">
                          <a:latin typeface="Arial"/>
                          <a:cs typeface="Arial"/>
                        </a:rPr>
                        <a:t>a</a:t>
                      </a:r>
                      <a:r>
                        <a:rPr sz="1300" spc="-10" dirty="0">
                          <a:latin typeface="Arial"/>
                          <a:cs typeface="Arial"/>
                        </a:rPr>
                        <a:t>c</a:t>
                      </a:r>
                      <a:r>
                        <a:rPr sz="1300" spc="5" dirty="0">
                          <a:latin typeface="Arial"/>
                          <a:cs typeface="Arial"/>
                        </a:rPr>
                        <a:t>he</a:t>
                      </a:r>
                      <a:r>
                        <a:rPr sz="1300" dirty="0">
                          <a:latin typeface="Arial"/>
                          <a:cs typeface="Arial"/>
                        </a:rPr>
                        <a:t>d  medium</a:t>
                      </a:r>
                      <a:r>
                        <a:rPr sz="1300" spc="-40" dirty="0">
                          <a:latin typeface="Arial"/>
                          <a:cs typeface="Arial"/>
                        </a:rPr>
                        <a:t> </a:t>
                      </a:r>
                      <a:r>
                        <a:rPr sz="1300" spc="-5" dirty="0">
                          <a:latin typeface="Arial"/>
                          <a:cs typeface="Arial"/>
                        </a:rPr>
                        <a:t>S≈32</a:t>
                      </a:r>
                      <a:endParaRPr sz="1300">
                        <a:latin typeface="Arial"/>
                        <a:cs typeface="Arial"/>
                      </a:endParaRPr>
                    </a:p>
                  </a:txBody>
                  <a:tcPr marL="0" marR="0" marT="509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0.07</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517525">
                        <a:lnSpc>
                          <a:spcPct val="100000"/>
                        </a:lnSpc>
                      </a:pPr>
                      <a:r>
                        <a:rPr sz="1300" dirty="0">
                          <a:latin typeface="Arial"/>
                          <a:cs typeface="Arial"/>
                        </a:rPr>
                        <a:t>0.17</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496570">
                        <a:lnSpc>
                          <a:spcPct val="100000"/>
                        </a:lnSpc>
                      </a:pPr>
                      <a:r>
                        <a:rPr sz="1300" dirty="0">
                          <a:latin typeface="Arial"/>
                          <a:cs typeface="Arial"/>
                        </a:rPr>
                        <a:t>0.25</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482600">
                        <a:lnSpc>
                          <a:spcPct val="100000"/>
                        </a:lnSpc>
                      </a:pPr>
                      <a:r>
                        <a:rPr sz="1300" dirty="0">
                          <a:latin typeface="Arial"/>
                          <a:cs typeface="Arial"/>
                        </a:rPr>
                        <a:t>0.33</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0.25</a:t>
                      </a:r>
                      <a:endParaRPr sz="1300">
                        <a:latin typeface="Arial"/>
                        <a:cs typeface="Arial"/>
                      </a:endParaRPr>
                    </a:p>
                  </a:txBody>
                  <a:tcPr marL="0" marR="0" marT="336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2332">
                <a:tc>
                  <a:txBody>
                    <a:bodyPr/>
                    <a:lstStyle/>
                    <a:p>
                      <a:pPr marL="91440" marR="212090">
                        <a:lnSpc>
                          <a:spcPct val="100000"/>
                        </a:lnSpc>
                        <a:spcBef>
                          <a:spcPts val="440"/>
                        </a:spcBef>
                      </a:pPr>
                      <a:r>
                        <a:rPr sz="1300" spc="-5" dirty="0">
                          <a:latin typeface="Arial"/>
                          <a:cs typeface="Arial"/>
                        </a:rPr>
                        <a:t>S</a:t>
                      </a:r>
                      <a:r>
                        <a:rPr sz="1300" spc="5" dirty="0">
                          <a:latin typeface="Arial"/>
                          <a:cs typeface="Arial"/>
                        </a:rPr>
                        <a:t>e</a:t>
                      </a:r>
                      <a:r>
                        <a:rPr sz="1300" spc="-5" dirty="0">
                          <a:latin typeface="Arial"/>
                          <a:cs typeface="Arial"/>
                        </a:rPr>
                        <a:t>m</a:t>
                      </a:r>
                      <a:r>
                        <a:rPr sz="1300" dirty="0">
                          <a:latin typeface="Arial"/>
                          <a:cs typeface="Arial"/>
                        </a:rPr>
                        <a:t>i</a:t>
                      </a:r>
                      <a:r>
                        <a:rPr sz="1300" spc="5" dirty="0">
                          <a:latin typeface="Arial"/>
                          <a:cs typeface="Arial"/>
                        </a:rPr>
                        <a:t>de</a:t>
                      </a:r>
                      <a:r>
                        <a:rPr sz="1300" dirty="0">
                          <a:latin typeface="Arial"/>
                          <a:cs typeface="Arial"/>
                        </a:rPr>
                        <a:t>t</a:t>
                      </a:r>
                      <a:r>
                        <a:rPr sz="1300" spc="5" dirty="0">
                          <a:latin typeface="Arial"/>
                          <a:cs typeface="Arial"/>
                        </a:rPr>
                        <a:t>a</a:t>
                      </a:r>
                      <a:r>
                        <a:rPr sz="1300" spc="-10" dirty="0">
                          <a:latin typeface="Arial"/>
                          <a:cs typeface="Arial"/>
                        </a:rPr>
                        <a:t>c</a:t>
                      </a:r>
                      <a:r>
                        <a:rPr sz="1300" spc="5" dirty="0">
                          <a:latin typeface="Arial"/>
                          <a:cs typeface="Arial"/>
                        </a:rPr>
                        <a:t>he</a:t>
                      </a:r>
                      <a:r>
                        <a:rPr sz="1300" dirty="0">
                          <a:latin typeface="Arial"/>
                          <a:cs typeface="Arial"/>
                        </a:rPr>
                        <a:t>d  large</a:t>
                      </a:r>
                      <a:r>
                        <a:rPr sz="1300" spc="-15" dirty="0">
                          <a:latin typeface="Arial"/>
                          <a:cs typeface="Arial"/>
                        </a:rPr>
                        <a:t> </a:t>
                      </a:r>
                      <a:r>
                        <a:rPr sz="1300" spc="-5" dirty="0">
                          <a:latin typeface="Arial"/>
                          <a:cs typeface="Arial"/>
                        </a:rPr>
                        <a:t>S≈128</a:t>
                      </a:r>
                      <a:endParaRPr sz="1300">
                        <a:latin typeface="Arial"/>
                        <a:cs typeface="Arial"/>
                      </a:endParaRPr>
                    </a:p>
                  </a:txBody>
                  <a:tcPr marL="0" marR="0" marT="4930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0.07</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40"/>
                        </a:spcBef>
                      </a:pPr>
                      <a:r>
                        <a:rPr sz="1300" dirty="0">
                          <a:latin typeface="Arial"/>
                          <a:cs typeface="Arial"/>
                        </a:rPr>
                        <a:t>0.17</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6570">
                        <a:lnSpc>
                          <a:spcPct val="100000"/>
                        </a:lnSpc>
                        <a:spcBef>
                          <a:spcPts val="1340"/>
                        </a:spcBef>
                      </a:pPr>
                      <a:r>
                        <a:rPr sz="1300" dirty="0">
                          <a:latin typeface="Arial"/>
                          <a:cs typeface="Arial"/>
                        </a:rPr>
                        <a:t>0.24</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2600">
                        <a:lnSpc>
                          <a:spcPct val="100000"/>
                        </a:lnSpc>
                        <a:spcBef>
                          <a:spcPts val="1340"/>
                        </a:spcBef>
                      </a:pPr>
                      <a:r>
                        <a:rPr sz="1300" dirty="0">
                          <a:latin typeface="Arial"/>
                          <a:cs typeface="Arial"/>
                        </a:rPr>
                        <a:t>0.31</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0.28</a:t>
                      </a:r>
                      <a:endParaRPr sz="1300">
                        <a:latin typeface="Arial"/>
                        <a:cs typeface="Arial"/>
                      </a:endParaRPr>
                    </a:p>
                  </a:txBody>
                  <a:tcPr marL="0" marR="0" marT="1501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987">
                <a:tc>
                  <a:txBody>
                    <a:bodyPr/>
                    <a:lstStyle/>
                    <a:p>
                      <a:pPr marL="91440" marR="404495">
                        <a:lnSpc>
                          <a:spcPct val="100000"/>
                        </a:lnSpc>
                        <a:spcBef>
                          <a:spcPts val="430"/>
                        </a:spcBef>
                      </a:pPr>
                      <a:r>
                        <a:rPr sz="1300" dirty="0">
                          <a:latin typeface="Arial"/>
                          <a:cs typeface="Arial"/>
                        </a:rPr>
                        <a:t>Embedded  large</a:t>
                      </a:r>
                      <a:r>
                        <a:rPr sz="1300" spc="-65" dirty="0">
                          <a:latin typeface="Arial"/>
                          <a:cs typeface="Arial"/>
                        </a:rPr>
                        <a:t> </a:t>
                      </a:r>
                      <a:r>
                        <a:rPr sz="1300" spc="-5" dirty="0">
                          <a:latin typeface="Arial"/>
                          <a:cs typeface="Arial"/>
                        </a:rPr>
                        <a:t>S≈128</a:t>
                      </a:r>
                      <a:endParaRPr sz="1300">
                        <a:latin typeface="Arial"/>
                        <a:cs typeface="Arial"/>
                      </a:endParaRPr>
                    </a:p>
                  </a:txBody>
                  <a:tcPr marL="0" marR="0" marT="4818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0.08</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30"/>
                        </a:spcBef>
                      </a:pPr>
                      <a:r>
                        <a:rPr sz="1300" dirty="0">
                          <a:latin typeface="Arial"/>
                          <a:cs typeface="Arial"/>
                        </a:rPr>
                        <a:t>0.18</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6570">
                        <a:lnSpc>
                          <a:spcPct val="100000"/>
                        </a:lnSpc>
                        <a:spcBef>
                          <a:spcPts val="1330"/>
                        </a:spcBef>
                      </a:pPr>
                      <a:r>
                        <a:rPr sz="1300" dirty="0">
                          <a:latin typeface="Arial"/>
                          <a:cs typeface="Arial"/>
                        </a:rPr>
                        <a:t>0.25</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2600">
                        <a:lnSpc>
                          <a:spcPct val="100000"/>
                        </a:lnSpc>
                        <a:spcBef>
                          <a:spcPts val="1330"/>
                        </a:spcBef>
                      </a:pPr>
                      <a:r>
                        <a:rPr sz="1300" dirty="0">
                          <a:latin typeface="Arial"/>
                          <a:cs typeface="Arial"/>
                        </a:rPr>
                        <a:t>0.26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0.31</a:t>
                      </a:r>
                      <a:endParaRPr sz="1300">
                        <a:latin typeface="Arial"/>
                        <a:cs typeface="Arial"/>
                      </a:endParaRPr>
                    </a:p>
                  </a:txBody>
                  <a:tcPr marL="0" marR="0" marT="1490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84454">
                <a:tc>
                  <a:txBody>
                    <a:bodyPr/>
                    <a:lstStyle/>
                    <a:p>
                      <a:pPr marL="91440" marR="509270" algn="just">
                        <a:lnSpc>
                          <a:spcPct val="100000"/>
                        </a:lnSpc>
                        <a:spcBef>
                          <a:spcPts val="320"/>
                        </a:spcBef>
                      </a:pPr>
                      <a:r>
                        <a:rPr sz="1300" spc="-5" dirty="0">
                          <a:latin typeface="Arial"/>
                          <a:cs typeface="Arial"/>
                        </a:rPr>
                        <a:t>Em</a:t>
                      </a:r>
                      <a:r>
                        <a:rPr sz="1300" spc="5" dirty="0">
                          <a:latin typeface="Arial"/>
                          <a:cs typeface="Arial"/>
                        </a:rPr>
                        <a:t>bedde</a:t>
                      </a:r>
                      <a:r>
                        <a:rPr sz="1300" dirty="0">
                          <a:latin typeface="Arial"/>
                          <a:cs typeface="Arial"/>
                        </a:rPr>
                        <a:t>d  </a:t>
                      </a:r>
                      <a:r>
                        <a:rPr sz="1300" spc="-5" dirty="0">
                          <a:latin typeface="Arial"/>
                          <a:cs typeface="Arial"/>
                        </a:rPr>
                        <a:t>extra </a:t>
                      </a:r>
                      <a:r>
                        <a:rPr sz="1300" dirty="0">
                          <a:latin typeface="Arial"/>
                          <a:cs typeface="Arial"/>
                        </a:rPr>
                        <a:t>large  S≈320</a:t>
                      </a:r>
                      <a:endParaRPr sz="13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algn="ctr">
                        <a:lnSpc>
                          <a:spcPct val="100000"/>
                        </a:lnSpc>
                      </a:pPr>
                      <a:r>
                        <a:rPr sz="1300" dirty="0">
                          <a:latin typeface="Arial"/>
                          <a:cs typeface="Arial"/>
                        </a:rPr>
                        <a:t>0.08</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marL="517525">
                        <a:lnSpc>
                          <a:spcPct val="100000"/>
                        </a:lnSpc>
                      </a:pPr>
                      <a:r>
                        <a:rPr sz="1300" dirty="0">
                          <a:latin typeface="Arial"/>
                          <a:cs typeface="Arial"/>
                        </a:rPr>
                        <a:t>0.18</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marL="496570">
                        <a:lnSpc>
                          <a:spcPct val="100000"/>
                        </a:lnSpc>
                      </a:pPr>
                      <a:r>
                        <a:rPr sz="1300" dirty="0">
                          <a:latin typeface="Arial"/>
                          <a:cs typeface="Arial"/>
                        </a:rPr>
                        <a:t>0.24</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marL="482600">
                        <a:lnSpc>
                          <a:spcPct val="100000"/>
                        </a:lnSpc>
                      </a:pPr>
                      <a:r>
                        <a:rPr sz="1300" dirty="0">
                          <a:latin typeface="Arial"/>
                          <a:cs typeface="Arial"/>
                        </a:rPr>
                        <a:t>0.24</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algn="ctr">
                        <a:lnSpc>
                          <a:spcPct val="100000"/>
                        </a:lnSpc>
                      </a:pPr>
                      <a:r>
                        <a:rPr sz="1300" dirty="0">
                          <a:latin typeface="Arial"/>
                          <a:cs typeface="Arial"/>
                        </a:rPr>
                        <a:t>0.34</a:t>
                      </a:r>
                      <a:endParaRPr sz="1300">
                        <a:latin typeface="Arial"/>
                        <a:cs typeface="Arial"/>
                      </a:endParaRPr>
                    </a:p>
                  </a:txBody>
                  <a:tcPr marL="0" marR="0" marT="4482"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1280160" y="265280"/>
            <a:ext cx="8648245" cy="1409451"/>
          </a:xfrm>
          <a:prstGeom prst="rect">
            <a:avLst/>
          </a:prstGeom>
        </p:spPr>
        <p:txBody>
          <a:bodyPr vert="horz" wrap="square" lIns="0" tIns="119343" rIns="0" bIns="0" rtlCol="0" anchor="ctr">
            <a:spAutoFit/>
          </a:bodyPr>
          <a:lstStyle/>
          <a:p>
            <a:pPr marL="1615974">
              <a:lnSpc>
                <a:spcPct val="100000"/>
              </a:lnSpc>
              <a:spcBef>
                <a:spcPts val="940"/>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a:p>
            <a:pPr marL="33619">
              <a:lnSpc>
                <a:spcPct val="100000"/>
              </a:lnSpc>
              <a:spcBef>
                <a:spcPts val="794"/>
              </a:spcBef>
              <a:tabLst>
                <a:tab pos="3242035" algn="l"/>
              </a:tabLst>
            </a:pPr>
            <a:r>
              <a:rPr sz="2118" spc="-4" dirty="0">
                <a:solidFill>
                  <a:srgbClr val="000000"/>
                </a:solidFill>
                <a:latin typeface="Arial"/>
                <a:cs typeface="Arial"/>
              </a:rPr>
              <a:t>Lifecycle Phase</a:t>
            </a:r>
            <a:r>
              <a:rPr sz="2118" spc="26" dirty="0">
                <a:solidFill>
                  <a:srgbClr val="000000"/>
                </a:solidFill>
                <a:latin typeface="Arial"/>
                <a:cs typeface="Arial"/>
              </a:rPr>
              <a:t> </a:t>
            </a:r>
            <a:r>
              <a:rPr sz="2118" dirty="0">
                <a:solidFill>
                  <a:srgbClr val="000000"/>
                </a:solidFill>
                <a:latin typeface="Arial"/>
                <a:cs typeface="Arial"/>
              </a:rPr>
              <a:t>Values</a:t>
            </a:r>
            <a:r>
              <a:rPr sz="2118" spc="13" dirty="0">
                <a:solidFill>
                  <a:srgbClr val="000000"/>
                </a:solidFill>
                <a:latin typeface="Arial"/>
                <a:cs typeface="Arial"/>
              </a:rPr>
              <a:t> </a:t>
            </a:r>
            <a:r>
              <a:rPr sz="2118" spc="-4" dirty="0">
                <a:solidFill>
                  <a:srgbClr val="000000"/>
                </a:solidFill>
                <a:latin typeface="Arial"/>
                <a:cs typeface="Arial"/>
              </a:rPr>
              <a:t>of	</a:t>
            </a:r>
            <a:r>
              <a:rPr sz="3309" spc="-110" dirty="0">
                <a:solidFill>
                  <a:srgbClr val="000000"/>
                </a:solidFill>
                <a:latin typeface="Symbol"/>
                <a:cs typeface="Symbol"/>
              </a:rPr>
              <a:t></a:t>
            </a:r>
            <a:r>
              <a:rPr sz="3309" spc="-468" dirty="0">
                <a:solidFill>
                  <a:srgbClr val="000000"/>
                </a:solidFill>
                <a:latin typeface="Times New Roman"/>
                <a:cs typeface="Times New Roman"/>
              </a:rPr>
              <a:t> </a:t>
            </a:r>
            <a:r>
              <a:rPr sz="2713" spc="6" baseline="-23035" dirty="0">
                <a:solidFill>
                  <a:srgbClr val="000000"/>
                </a:solidFill>
                <a:latin typeface="Times New Roman"/>
                <a:cs typeface="Times New Roman"/>
              </a:rPr>
              <a:t>p</a:t>
            </a:r>
            <a:endParaRPr sz="2713" baseline="-23035" dirty="0">
              <a:latin typeface="Times New Roman"/>
              <a:cs typeface="Times New Roman"/>
            </a:endParaRPr>
          </a:p>
        </p:txBody>
      </p:sp>
      <p:sp>
        <p:nvSpPr>
          <p:cNvPr id="4" name="object 4"/>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2060421" y="6675333"/>
            <a:ext cx="7087721" cy="230832"/>
          </a:xfrm>
          <a:prstGeom prst="rect">
            <a:avLst/>
          </a:prstGeom>
        </p:spPr>
        <p:txBody>
          <a:bodyPr vert="horz" wrap="square" lIns="0" tIns="0" rIns="0" bIns="0" rtlCol="0">
            <a:spAutoFit/>
          </a:bodyPr>
          <a:lstStyle/>
          <a:p>
            <a:pPr marL="11206">
              <a:lnSpc>
                <a:spcPts val="1805"/>
              </a:lnSpc>
            </a:pPr>
            <a:r>
              <a:rPr sz="1765" b="1" dirty="0">
                <a:latin typeface="Times New Roman"/>
                <a:cs typeface="Times New Roman"/>
              </a:rPr>
              <a:t>Table 7 : </a:t>
            </a:r>
            <a:r>
              <a:rPr sz="1765" spc="-9" dirty="0">
                <a:latin typeface="Times New Roman"/>
                <a:cs typeface="Times New Roman"/>
              </a:rPr>
              <a:t>Effort </a:t>
            </a:r>
            <a:r>
              <a:rPr sz="1765" spc="-4" dirty="0">
                <a:latin typeface="Times New Roman"/>
                <a:cs typeface="Times New Roman"/>
              </a:rPr>
              <a:t>and schedule fractions occurring in each phase </a:t>
            </a:r>
            <a:r>
              <a:rPr sz="1765" dirty="0">
                <a:latin typeface="Times New Roman"/>
                <a:cs typeface="Times New Roman"/>
              </a:rPr>
              <a:t>of </a:t>
            </a:r>
            <a:r>
              <a:rPr sz="1765" spc="-4" dirty="0">
                <a:latin typeface="Times New Roman"/>
                <a:cs typeface="Times New Roman"/>
              </a:rPr>
              <a:t>the</a:t>
            </a:r>
            <a:r>
              <a:rPr sz="1765" spc="26" dirty="0">
                <a:latin typeface="Times New Roman"/>
                <a:cs typeface="Times New Roman"/>
              </a:rPr>
              <a:t> </a:t>
            </a:r>
            <a:r>
              <a:rPr sz="1765" spc="-9" dirty="0">
                <a:latin typeface="Times New Roman"/>
                <a:cs typeface="Times New Roman"/>
              </a:rPr>
              <a:t>lifecycle</a:t>
            </a:r>
            <a:endParaRPr sz="1765" dirty="0">
              <a:latin typeface="Times New Roman"/>
              <a:cs typeface="Times New Roman"/>
            </a:endParaRPr>
          </a:p>
        </p:txBody>
      </p:sp>
    </p:spTree>
    <p:extLst>
      <p:ext uri="{BB962C8B-B14F-4D97-AF65-F5344CB8AC3E}">
        <p14:creationId xmlns:p14="http://schemas.microsoft.com/office/powerpoint/2010/main" val="3559968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10143" y="1802747"/>
          <a:ext cx="7463116" cy="4744570"/>
        </p:xfrm>
        <a:graphic>
          <a:graphicData uri="http://schemas.openxmlformats.org/drawingml/2006/table">
            <a:tbl>
              <a:tblPr firstRow="1" bandRow="1">
                <a:tableStyleId>{2D5ABB26-0587-4C30-8999-92F81FD0307C}</a:tableStyleId>
              </a:tblPr>
              <a:tblGrid>
                <a:gridCol w="1352550">
                  <a:extLst>
                    <a:ext uri="{9D8B030D-6E8A-4147-A177-3AD203B41FA5}">
                      <a16:colId xmlns:a16="http://schemas.microsoft.com/office/drawing/2014/main" val="20000"/>
                    </a:ext>
                  </a:extLst>
                </a:gridCol>
                <a:gridCol w="1341904">
                  <a:extLst>
                    <a:ext uri="{9D8B030D-6E8A-4147-A177-3AD203B41FA5}">
                      <a16:colId xmlns:a16="http://schemas.microsoft.com/office/drawing/2014/main" val="20001"/>
                    </a:ext>
                  </a:extLst>
                </a:gridCol>
                <a:gridCol w="1243853">
                  <a:extLst>
                    <a:ext uri="{9D8B030D-6E8A-4147-A177-3AD203B41FA5}">
                      <a16:colId xmlns:a16="http://schemas.microsoft.com/office/drawing/2014/main" val="20002"/>
                    </a:ext>
                  </a:extLst>
                </a:gridCol>
                <a:gridCol w="1105460">
                  <a:extLst>
                    <a:ext uri="{9D8B030D-6E8A-4147-A177-3AD203B41FA5}">
                      <a16:colId xmlns:a16="http://schemas.microsoft.com/office/drawing/2014/main" val="20003"/>
                    </a:ext>
                  </a:extLst>
                </a:gridCol>
                <a:gridCol w="1284194">
                  <a:extLst>
                    <a:ext uri="{9D8B030D-6E8A-4147-A177-3AD203B41FA5}">
                      <a16:colId xmlns:a16="http://schemas.microsoft.com/office/drawing/2014/main" val="20004"/>
                    </a:ext>
                  </a:extLst>
                </a:gridCol>
                <a:gridCol w="1135155">
                  <a:extLst>
                    <a:ext uri="{9D8B030D-6E8A-4147-A177-3AD203B41FA5}">
                      <a16:colId xmlns:a16="http://schemas.microsoft.com/office/drawing/2014/main" val="20005"/>
                    </a:ext>
                  </a:extLst>
                </a:gridCol>
              </a:tblGrid>
              <a:tr h="533847">
                <a:tc>
                  <a:txBody>
                    <a:bodyPr/>
                    <a:lstStyle/>
                    <a:p>
                      <a:pPr marL="574040" marR="153035" indent="-417830">
                        <a:lnSpc>
                          <a:spcPct val="100000"/>
                        </a:lnSpc>
                        <a:spcBef>
                          <a:spcPts val="320"/>
                        </a:spcBef>
                      </a:pPr>
                      <a:r>
                        <a:rPr sz="1300" b="1" spc="-5" dirty="0">
                          <a:latin typeface="Arial"/>
                          <a:cs typeface="Arial"/>
                        </a:rPr>
                        <a:t>Mode &amp;</a:t>
                      </a:r>
                      <a:r>
                        <a:rPr sz="1300" b="1" spc="-75" dirty="0">
                          <a:latin typeface="Arial"/>
                          <a:cs typeface="Arial"/>
                        </a:rPr>
                        <a:t> </a:t>
                      </a:r>
                      <a:r>
                        <a:rPr sz="1300" b="1" spc="-5" dirty="0">
                          <a:latin typeface="Arial"/>
                          <a:cs typeface="Arial"/>
                        </a:rPr>
                        <a:t>Code  </a:t>
                      </a:r>
                      <a:r>
                        <a:rPr sz="1300" b="1" dirty="0">
                          <a:latin typeface="Arial"/>
                          <a:cs typeface="Arial"/>
                        </a:rPr>
                        <a:t>Size</a:t>
                      </a:r>
                      <a:endParaRPr sz="1300">
                        <a:latin typeface="Arial"/>
                        <a:cs typeface="Arial"/>
                      </a:endParaRPr>
                    </a:p>
                  </a:txBody>
                  <a:tcPr marL="0" marR="0" marT="3585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FFCC"/>
                    </a:solidFill>
                  </a:tcPr>
                </a:tc>
                <a:tc>
                  <a:txBody>
                    <a:bodyPr/>
                    <a:lstStyle/>
                    <a:p>
                      <a:pPr marL="123189" marR="118110" indent="339725">
                        <a:lnSpc>
                          <a:spcPct val="100000"/>
                        </a:lnSpc>
                        <a:spcBef>
                          <a:spcPts val="320"/>
                        </a:spcBef>
                      </a:pPr>
                      <a:r>
                        <a:rPr sz="1300" b="1" dirty="0">
                          <a:latin typeface="Arial"/>
                          <a:cs typeface="Arial"/>
                        </a:rPr>
                        <a:t>Plan </a:t>
                      </a:r>
                      <a:r>
                        <a:rPr sz="1300" b="1" spc="-5" dirty="0">
                          <a:latin typeface="Arial"/>
                          <a:cs typeface="Arial"/>
                        </a:rPr>
                        <a:t>&amp;  R</a:t>
                      </a:r>
                      <a:r>
                        <a:rPr sz="1300" b="1" spc="5" dirty="0">
                          <a:latin typeface="Arial"/>
                          <a:cs typeface="Arial"/>
                        </a:rPr>
                        <a:t>e</a:t>
                      </a:r>
                      <a:r>
                        <a:rPr sz="1300" b="1" spc="-5" dirty="0">
                          <a:latin typeface="Arial"/>
                          <a:cs typeface="Arial"/>
                        </a:rPr>
                        <a:t>qu</a:t>
                      </a:r>
                      <a:r>
                        <a:rPr sz="1300" b="1" dirty="0">
                          <a:latin typeface="Arial"/>
                          <a:cs typeface="Arial"/>
                        </a:rPr>
                        <a:t>ir</a:t>
                      </a:r>
                      <a:r>
                        <a:rPr sz="1300" b="1" spc="5" dirty="0">
                          <a:latin typeface="Arial"/>
                          <a:cs typeface="Arial"/>
                        </a:rPr>
                        <a:t>e</a:t>
                      </a:r>
                      <a:r>
                        <a:rPr sz="1300" b="1" spc="-5" dirty="0">
                          <a:latin typeface="Arial"/>
                          <a:cs typeface="Arial"/>
                        </a:rPr>
                        <a:t>m</a:t>
                      </a:r>
                      <a:r>
                        <a:rPr sz="1300" b="1" spc="5" dirty="0">
                          <a:latin typeface="Arial"/>
                          <a:cs typeface="Arial"/>
                        </a:rPr>
                        <a:t>e</a:t>
                      </a:r>
                      <a:r>
                        <a:rPr sz="1300" b="1" spc="-5" dirty="0">
                          <a:latin typeface="Arial"/>
                          <a:cs typeface="Arial"/>
                        </a:rPr>
                        <a:t>n</a:t>
                      </a:r>
                      <a:r>
                        <a:rPr sz="1300" b="1" dirty="0">
                          <a:latin typeface="Arial"/>
                          <a:cs typeface="Arial"/>
                        </a:rPr>
                        <a:t>ts</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FFCC"/>
                    </a:solidFill>
                  </a:tcPr>
                </a:tc>
                <a:tc>
                  <a:txBody>
                    <a:bodyPr/>
                    <a:lstStyle/>
                    <a:p>
                      <a:pPr marL="385445" marR="359410" indent="-21590">
                        <a:lnSpc>
                          <a:spcPct val="100000"/>
                        </a:lnSpc>
                        <a:spcBef>
                          <a:spcPts val="320"/>
                        </a:spcBef>
                      </a:pPr>
                      <a:r>
                        <a:rPr sz="1300" b="1" spc="15" dirty="0">
                          <a:latin typeface="Arial"/>
                          <a:cs typeface="Arial"/>
                        </a:rPr>
                        <a:t>S</a:t>
                      </a:r>
                      <a:r>
                        <a:rPr sz="1300" b="1" spc="-45" dirty="0">
                          <a:latin typeface="Arial"/>
                          <a:cs typeface="Arial"/>
                        </a:rPr>
                        <a:t>y</a:t>
                      </a:r>
                      <a:r>
                        <a:rPr sz="1300" b="1" spc="15" dirty="0">
                          <a:latin typeface="Arial"/>
                          <a:cs typeface="Arial"/>
                        </a:rPr>
                        <a:t>s</a:t>
                      </a:r>
                      <a:r>
                        <a:rPr sz="1300" b="1" dirty="0">
                          <a:latin typeface="Arial"/>
                          <a:cs typeface="Arial"/>
                        </a:rPr>
                        <a:t>t</a:t>
                      </a:r>
                      <a:r>
                        <a:rPr sz="1300" b="1" spc="5" dirty="0">
                          <a:latin typeface="Arial"/>
                          <a:cs typeface="Arial"/>
                        </a:rPr>
                        <a:t>e</a:t>
                      </a:r>
                      <a:r>
                        <a:rPr sz="1300" b="1" dirty="0">
                          <a:latin typeface="Arial"/>
                          <a:cs typeface="Arial"/>
                        </a:rPr>
                        <a:t>m  Design</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FFCC"/>
                    </a:solidFill>
                  </a:tcPr>
                </a:tc>
                <a:tc>
                  <a:txBody>
                    <a:bodyPr/>
                    <a:lstStyle/>
                    <a:p>
                      <a:pPr marL="307340" marR="247650" indent="-53340">
                        <a:lnSpc>
                          <a:spcPct val="100000"/>
                        </a:lnSpc>
                        <a:spcBef>
                          <a:spcPts val="320"/>
                        </a:spcBef>
                      </a:pPr>
                      <a:r>
                        <a:rPr sz="1300" b="1" spc="-5" dirty="0">
                          <a:latin typeface="Arial"/>
                          <a:cs typeface="Arial"/>
                        </a:rPr>
                        <a:t>D</a:t>
                      </a:r>
                      <a:r>
                        <a:rPr sz="1300" b="1" spc="5" dirty="0">
                          <a:latin typeface="Arial"/>
                          <a:cs typeface="Arial"/>
                        </a:rPr>
                        <a:t>e</a:t>
                      </a:r>
                      <a:r>
                        <a:rPr sz="1300" b="1" dirty="0">
                          <a:latin typeface="Arial"/>
                          <a:cs typeface="Arial"/>
                        </a:rPr>
                        <a:t>t</a:t>
                      </a:r>
                      <a:r>
                        <a:rPr sz="1300" b="1" spc="5" dirty="0">
                          <a:latin typeface="Arial"/>
                          <a:cs typeface="Arial"/>
                        </a:rPr>
                        <a:t>a</a:t>
                      </a:r>
                      <a:r>
                        <a:rPr sz="1300" b="1" dirty="0">
                          <a:latin typeface="Arial"/>
                          <a:cs typeface="Arial"/>
                        </a:rPr>
                        <a:t>i</a:t>
                      </a:r>
                      <a:r>
                        <a:rPr sz="1300" b="1" spc="-10" dirty="0">
                          <a:latin typeface="Arial"/>
                          <a:cs typeface="Arial"/>
                        </a:rPr>
                        <a:t>l</a:t>
                      </a:r>
                      <a:r>
                        <a:rPr sz="1300" b="1" spc="5" dirty="0">
                          <a:latin typeface="Arial"/>
                          <a:cs typeface="Arial"/>
                        </a:rPr>
                        <a:t>e</a:t>
                      </a:r>
                      <a:r>
                        <a:rPr sz="1300" b="1" dirty="0">
                          <a:latin typeface="Arial"/>
                          <a:cs typeface="Arial"/>
                        </a:rPr>
                        <a:t>d  Design</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FFCC"/>
                    </a:solidFill>
                  </a:tcPr>
                </a:tc>
                <a:tc>
                  <a:txBody>
                    <a:bodyPr/>
                    <a:lstStyle/>
                    <a:p>
                      <a:pPr marL="435609" marR="123825" indent="-306705">
                        <a:lnSpc>
                          <a:spcPct val="100000"/>
                        </a:lnSpc>
                        <a:spcBef>
                          <a:spcPts val="320"/>
                        </a:spcBef>
                      </a:pPr>
                      <a:r>
                        <a:rPr sz="1300" b="1" spc="-5" dirty="0">
                          <a:latin typeface="Arial"/>
                          <a:cs typeface="Arial"/>
                        </a:rPr>
                        <a:t>Module</a:t>
                      </a:r>
                      <a:r>
                        <a:rPr sz="1300" b="1" spc="-75" dirty="0">
                          <a:latin typeface="Arial"/>
                          <a:cs typeface="Arial"/>
                        </a:rPr>
                        <a:t> </a:t>
                      </a:r>
                      <a:r>
                        <a:rPr sz="1300" b="1" spc="-5" dirty="0">
                          <a:latin typeface="Arial"/>
                          <a:cs typeface="Arial"/>
                        </a:rPr>
                        <a:t>Code  &amp; </a:t>
                      </a:r>
                      <a:r>
                        <a:rPr sz="1300" b="1" spc="-10" dirty="0">
                          <a:latin typeface="Arial"/>
                          <a:cs typeface="Arial"/>
                        </a:rPr>
                        <a:t>Test</a:t>
                      </a:r>
                      <a:endParaRPr sz="13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FFCC"/>
                    </a:solidFill>
                  </a:tcPr>
                </a:tc>
                <a:tc>
                  <a:txBody>
                    <a:bodyPr/>
                    <a:lstStyle/>
                    <a:p>
                      <a:pPr marL="349885" marR="142240" indent="-200025">
                        <a:lnSpc>
                          <a:spcPct val="100000"/>
                        </a:lnSpc>
                        <a:spcBef>
                          <a:spcPts val="320"/>
                        </a:spcBef>
                      </a:pPr>
                      <a:r>
                        <a:rPr sz="1300" b="1" dirty="0">
                          <a:latin typeface="Arial"/>
                          <a:cs typeface="Arial"/>
                        </a:rPr>
                        <a:t>I</a:t>
                      </a:r>
                      <a:r>
                        <a:rPr sz="1300" b="1" spc="-5" dirty="0">
                          <a:latin typeface="Arial"/>
                          <a:cs typeface="Arial"/>
                        </a:rPr>
                        <a:t>n</a:t>
                      </a:r>
                      <a:r>
                        <a:rPr sz="1300" b="1" dirty="0">
                          <a:latin typeface="Arial"/>
                          <a:cs typeface="Arial"/>
                        </a:rPr>
                        <a:t>t</a:t>
                      </a:r>
                      <a:r>
                        <a:rPr sz="1300" b="1" spc="5" dirty="0">
                          <a:latin typeface="Arial"/>
                          <a:cs typeface="Arial"/>
                        </a:rPr>
                        <a:t>e</a:t>
                      </a:r>
                      <a:r>
                        <a:rPr sz="1300" b="1" spc="-5" dirty="0">
                          <a:latin typeface="Arial"/>
                          <a:cs typeface="Arial"/>
                        </a:rPr>
                        <a:t>g</a:t>
                      </a:r>
                      <a:r>
                        <a:rPr sz="1300" b="1" dirty="0">
                          <a:latin typeface="Arial"/>
                          <a:cs typeface="Arial"/>
                        </a:rPr>
                        <a:t>r</a:t>
                      </a:r>
                      <a:r>
                        <a:rPr sz="1300" b="1" spc="-10" dirty="0">
                          <a:latin typeface="Arial"/>
                          <a:cs typeface="Arial"/>
                        </a:rPr>
                        <a:t>a</a:t>
                      </a:r>
                      <a:r>
                        <a:rPr sz="1300" b="1" dirty="0">
                          <a:latin typeface="Arial"/>
                          <a:cs typeface="Arial"/>
                        </a:rPr>
                        <a:t>ti</a:t>
                      </a:r>
                      <a:r>
                        <a:rPr sz="1300" b="1" spc="-5" dirty="0">
                          <a:latin typeface="Arial"/>
                          <a:cs typeface="Arial"/>
                        </a:rPr>
                        <a:t>o</a:t>
                      </a:r>
                      <a:r>
                        <a:rPr sz="1300" b="1" dirty="0">
                          <a:latin typeface="Arial"/>
                          <a:cs typeface="Arial"/>
                        </a:rPr>
                        <a:t>n  </a:t>
                      </a:r>
                      <a:r>
                        <a:rPr sz="1300" b="1" spc="-5" dirty="0">
                          <a:latin typeface="Arial"/>
                          <a:cs typeface="Arial"/>
                        </a:rPr>
                        <a:t>&amp;</a:t>
                      </a:r>
                      <a:r>
                        <a:rPr sz="1300" b="1" spc="-10" dirty="0">
                          <a:latin typeface="Arial"/>
                          <a:cs typeface="Arial"/>
                        </a:rPr>
                        <a:t> Test</a:t>
                      </a:r>
                      <a:endParaRPr sz="13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00FFCC"/>
                    </a:solidFill>
                  </a:tcPr>
                </a:tc>
                <a:extLst>
                  <a:ext uri="{0D108BD9-81ED-4DB2-BD59-A6C34878D82A}">
                    <a16:rowId xmlns:a16="http://schemas.microsoft.com/office/drawing/2014/main" val="10000"/>
                  </a:ext>
                </a:extLst>
              </a:tr>
              <a:tr h="510987">
                <a:tc>
                  <a:txBody>
                    <a:bodyPr/>
                    <a:lstStyle/>
                    <a:p>
                      <a:pPr marL="91440" marR="234950">
                        <a:lnSpc>
                          <a:spcPct val="100000"/>
                        </a:lnSpc>
                        <a:spcBef>
                          <a:spcPts val="430"/>
                        </a:spcBef>
                      </a:pPr>
                      <a:r>
                        <a:rPr sz="1300" dirty="0">
                          <a:latin typeface="Arial"/>
                          <a:cs typeface="Arial"/>
                        </a:rPr>
                        <a:t>Organic</a:t>
                      </a:r>
                      <a:r>
                        <a:rPr sz="1300" spc="-75" dirty="0">
                          <a:latin typeface="Arial"/>
                          <a:cs typeface="Arial"/>
                        </a:rPr>
                        <a:t> </a:t>
                      </a:r>
                      <a:r>
                        <a:rPr sz="1300" spc="-5" dirty="0">
                          <a:latin typeface="Arial"/>
                          <a:cs typeface="Arial"/>
                        </a:rPr>
                        <a:t>Small  S≈2</a:t>
                      </a:r>
                      <a:endParaRPr sz="1300">
                        <a:latin typeface="Arial"/>
                        <a:cs typeface="Arial"/>
                      </a:endParaRPr>
                    </a:p>
                  </a:txBody>
                  <a:tcPr marL="0" marR="0" marT="4818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0.10</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30"/>
                        </a:spcBef>
                      </a:pPr>
                      <a:r>
                        <a:rPr sz="1300" dirty="0">
                          <a:latin typeface="Arial"/>
                          <a:cs typeface="Arial"/>
                        </a:rPr>
                        <a:t>0.19</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0.24</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0.39</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0.18</a:t>
                      </a:r>
                      <a:endParaRPr sz="1300">
                        <a:latin typeface="Arial"/>
                        <a:cs typeface="Arial"/>
                      </a:endParaRPr>
                    </a:p>
                  </a:txBody>
                  <a:tcPr marL="0" marR="0" marT="1490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2332">
                <a:tc>
                  <a:txBody>
                    <a:bodyPr/>
                    <a:lstStyle/>
                    <a:p>
                      <a:pPr marL="91440" marR="256540">
                        <a:lnSpc>
                          <a:spcPct val="100000"/>
                        </a:lnSpc>
                        <a:spcBef>
                          <a:spcPts val="455"/>
                        </a:spcBef>
                      </a:pPr>
                      <a:r>
                        <a:rPr sz="1300" dirty="0">
                          <a:latin typeface="Arial"/>
                          <a:cs typeface="Arial"/>
                        </a:rPr>
                        <a:t>Organic  medium</a:t>
                      </a:r>
                      <a:r>
                        <a:rPr sz="1300" spc="-70" dirty="0">
                          <a:latin typeface="Arial"/>
                          <a:cs typeface="Arial"/>
                        </a:rPr>
                        <a:t> </a:t>
                      </a:r>
                      <a:r>
                        <a:rPr sz="1300" spc="-5" dirty="0">
                          <a:latin typeface="Arial"/>
                          <a:cs typeface="Arial"/>
                        </a:rPr>
                        <a:t>S≈32</a:t>
                      </a:r>
                      <a:endParaRPr sz="1300">
                        <a:latin typeface="Arial"/>
                        <a:cs typeface="Arial"/>
                      </a:endParaRPr>
                    </a:p>
                  </a:txBody>
                  <a:tcPr marL="0" marR="0" marT="509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0.12</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517525">
                        <a:lnSpc>
                          <a:spcPct val="100000"/>
                        </a:lnSpc>
                      </a:pPr>
                      <a:r>
                        <a:rPr sz="1300" dirty="0">
                          <a:latin typeface="Arial"/>
                          <a:cs typeface="Arial"/>
                        </a:rPr>
                        <a:t>0.19</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0.21</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0.34</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0.26</a:t>
                      </a:r>
                      <a:endParaRPr sz="1300">
                        <a:latin typeface="Arial"/>
                        <a:cs typeface="Arial"/>
                      </a:endParaRPr>
                    </a:p>
                  </a:txBody>
                  <a:tcPr marL="0" marR="0" marT="336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3677">
                <a:tc>
                  <a:txBody>
                    <a:bodyPr/>
                    <a:lstStyle/>
                    <a:p>
                      <a:pPr marL="91440" marR="212090">
                        <a:lnSpc>
                          <a:spcPct val="100000"/>
                        </a:lnSpc>
                        <a:spcBef>
                          <a:spcPts val="455"/>
                        </a:spcBef>
                      </a:pPr>
                      <a:r>
                        <a:rPr sz="1300" spc="-5" dirty="0">
                          <a:latin typeface="Arial"/>
                          <a:cs typeface="Arial"/>
                        </a:rPr>
                        <a:t>S</a:t>
                      </a:r>
                      <a:r>
                        <a:rPr sz="1300" spc="5" dirty="0">
                          <a:latin typeface="Arial"/>
                          <a:cs typeface="Arial"/>
                        </a:rPr>
                        <a:t>e</a:t>
                      </a:r>
                      <a:r>
                        <a:rPr sz="1300" spc="-5" dirty="0">
                          <a:latin typeface="Arial"/>
                          <a:cs typeface="Arial"/>
                        </a:rPr>
                        <a:t>m</a:t>
                      </a:r>
                      <a:r>
                        <a:rPr sz="1300" dirty="0">
                          <a:latin typeface="Arial"/>
                          <a:cs typeface="Arial"/>
                        </a:rPr>
                        <a:t>i</a:t>
                      </a:r>
                      <a:r>
                        <a:rPr sz="1300" spc="5" dirty="0">
                          <a:latin typeface="Arial"/>
                          <a:cs typeface="Arial"/>
                        </a:rPr>
                        <a:t>de</a:t>
                      </a:r>
                      <a:r>
                        <a:rPr sz="1300" dirty="0">
                          <a:latin typeface="Arial"/>
                          <a:cs typeface="Arial"/>
                        </a:rPr>
                        <a:t>t</a:t>
                      </a:r>
                      <a:r>
                        <a:rPr sz="1300" spc="5" dirty="0">
                          <a:latin typeface="Arial"/>
                          <a:cs typeface="Arial"/>
                        </a:rPr>
                        <a:t>a</a:t>
                      </a:r>
                      <a:r>
                        <a:rPr sz="1300" spc="-10" dirty="0">
                          <a:latin typeface="Arial"/>
                          <a:cs typeface="Arial"/>
                        </a:rPr>
                        <a:t>c</a:t>
                      </a:r>
                      <a:r>
                        <a:rPr sz="1300" spc="5" dirty="0">
                          <a:latin typeface="Arial"/>
                          <a:cs typeface="Arial"/>
                        </a:rPr>
                        <a:t>he</a:t>
                      </a:r>
                      <a:r>
                        <a:rPr sz="1300" dirty="0">
                          <a:latin typeface="Arial"/>
                          <a:cs typeface="Arial"/>
                        </a:rPr>
                        <a:t>d  medium</a:t>
                      </a:r>
                      <a:r>
                        <a:rPr sz="1300" spc="-40" dirty="0">
                          <a:latin typeface="Arial"/>
                          <a:cs typeface="Arial"/>
                        </a:rPr>
                        <a:t> </a:t>
                      </a:r>
                      <a:r>
                        <a:rPr sz="1300" spc="-5" dirty="0">
                          <a:latin typeface="Arial"/>
                          <a:cs typeface="Arial"/>
                        </a:rPr>
                        <a:t>S≈32</a:t>
                      </a:r>
                      <a:endParaRPr sz="1300">
                        <a:latin typeface="Arial"/>
                        <a:cs typeface="Arial"/>
                      </a:endParaRPr>
                    </a:p>
                  </a:txBody>
                  <a:tcPr marL="0" marR="0" marT="509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0.20</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517525">
                        <a:lnSpc>
                          <a:spcPct val="100000"/>
                        </a:lnSpc>
                      </a:pPr>
                      <a:r>
                        <a:rPr sz="1300" dirty="0">
                          <a:latin typeface="Arial"/>
                          <a:cs typeface="Arial"/>
                        </a:rPr>
                        <a:t>0.26</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0.21</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0.27</a:t>
                      </a:r>
                      <a:endParaRPr sz="13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algn="ctr">
                        <a:lnSpc>
                          <a:spcPct val="100000"/>
                        </a:lnSpc>
                      </a:pPr>
                      <a:r>
                        <a:rPr sz="1300" dirty="0">
                          <a:latin typeface="Arial"/>
                          <a:cs typeface="Arial"/>
                        </a:rPr>
                        <a:t>0.26</a:t>
                      </a:r>
                      <a:endParaRPr sz="1300">
                        <a:latin typeface="Arial"/>
                        <a:cs typeface="Arial"/>
                      </a:endParaRPr>
                    </a:p>
                  </a:txBody>
                  <a:tcPr marL="0" marR="0" marT="336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2332">
                <a:tc>
                  <a:txBody>
                    <a:bodyPr/>
                    <a:lstStyle/>
                    <a:p>
                      <a:pPr marL="91440" marR="212090">
                        <a:lnSpc>
                          <a:spcPct val="100000"/>
                        </a:lnSpc>
                        <a:spcBef>
                          <a:spcPts val="440"/>
                        </a:spcBef>
                      </a:pPr>
                      <a:r>
                        <a:rPr sz="1300" spc="-5" dirty="0">
                          <a:latin typeface="Arial"/>
                          <a:cs typeface="Arial"/>
                        </a:rPr>
                        <a:t>S</a:t>
                      </a:r>
                      <a:r>
                        <a:rPr sz="1300" spc="5" dirty="0">
                          <a:latin typeface="Arial"/>
                          <a:cs typeface="Arial"/>
                        </a:rPr>
                        <a:t>e</a:t>
                      </a:r>
                      <a:r>
                        <a:rPr sz="1300" spc="-5" dirty="0">
                          <a:latin typeface="Arial"/>
                          <a:cs typeface="Arial"/>
                        </a:rPr>
                        <a:t>m</a:t>
                      </a:r>
                      <a:r>
                        <a:rPr sz="1300" dirty="0">
                          <a:latin typeface="Arial"/>
                          <a:cs typeface="Arial"/>
                        </a:rPr>
                        <a:t>i</a:t>
                      </a:r>
                      <a:r>
                        <a:rPr sz="1300" spc="5" dirty="0">
                          <a:latin typeface="Arial"/>
                          <a:cs typeface="Arial"/>
                        </a:rPr>
                        <a:t>de</a:t>
                      </a:r>
                      <a:r>
                        <a:rPr sz="1300" dirty="0">
                          <a:latin typeface="Arial"/>
                          <a:cs typeface="Arial"/>
                        </a:rPr>
                        <a:t>t</a:t>
                      </a:r>
                      <a:r>
                        <a:rPr sz="1300" spc="5" dirty="0">
                          <a:latin typeface="Arial"/>
                          <a:cs typeface="Arial"/>
                        </a:rPr>
                        <a:t>a</a:t>
                      </a:r>
                      <a:r>
                        <a:rPr sz="1300" spc="-10" dirty="0">
                          <a:latin typeface="Arial"/>
                          <a:cs typeface="Arial"/>
                        </a:rPr>
                        <a:t>c</a:t>
                      </a:r>
                      <a:r>
                        <a:rPr sz="1300" spc="5" dirty="0">
                          <a:latin typeface="Arial"/>
                          <a:cs typeface="Arial"/>
                        </a:rPr>
                        <a:t>he</a:t>
                      </a:r>
                      <a:r>
                        <a:rPr sz="1300" dirty="0">
                          <a:latin typeface="Arial"/>
                          <a:cs typeface="Arial"/>
                        </a:rPr>
                        <a:t>d  large</a:t>
                      </a:r>
                      <a:r>
                        <a:rPr sz="1300" spc="-15" dirty="0">
                          <a:latin typeface="Arial"/>
                          <a:cs typeface="Arial"/>
                        </a:rPr>
                        <a:t> </a:t>
                      </a:r>
                      <a:r>
                        <a:rPr sz="1300" spc="-5" dirty="0">
                          <a:latin typeface="Arial"/>
                          <a:cs typeface="Arial"/>
                        </a:rPr>
                        <a:t>S≈128</a:t>
                      </a:r>
                      <a:endParaRPr sz="1300">
                        <a:latin typeface="Arial"/>
                        <a:cs typeface="Arial"/>
                      </a:endParaRPr>
                    </a:p>
                  </a:txBody>
                  <a:tcPr marL="0" marR="0" marT="4930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0.22</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40"/>
                        </a:spcBef>
                      </a:pPr>
                      <a:r>
                        <a:rPr sz="1300" dirty="0">
                          <a:latin typeface="Arial"/>
                          <a:cs typeface="Arial"/>
                        </a:rPr>
                        <a:t>0.27</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0.19</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0.25</a:t>
                      </a:r>
                      <a:endParaRPr sz="1300">
                        <a:latin typeface="Arial"/>
                        <a:cs typeface="Arial"/>
                      </a:endParaRPr>
                    </a:p>
                  </a:txBody>
                  <a:tcPr marL="0" marR="0" marT="1501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40"/>
                        </a:spcBef>
                      </a:pPr>
                      <a:r>
                        <a:rPr sz="1300" dirty="0">
                          <a:latin typeface="Arial"/>
                          <a:cs typeface="Arial"/>
                        </a:rPr>
                        <a:t>0.29</a:t>
                      </a:r>
                      <a:endParaRPr sz="1300">
                        <a:latin typeface="Arial"/>
                        <a:cs typeface="Arial"/>
                      </a:endParaRPr>
                    </a:p>
                  </a:txBody>
                  <a:tcPr marL="0" marR="0" marT="1501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10987">
                <a:tc>
                  <a:txBody>
                    <a:bodyPr/>
                    <a:lstStyle/>
                    <a:p>
                      <a:pPr marL="91440" marR="404495">
                        <a:lnSpc>
                          <a:spcPct val="100000"/>
                        </a:lnSpc>
                        <a:spcBef>
                          <a:spcPts val="430"/>
                        </a:spcBef>
                      </a:pPr>
                      <a:r>
                        <a:rPr sz="1300" dirty="0">
                          <a:latin typeface="Arial"/>
                          <a:cs typeface="Arial"/>
                        </a:rPr>
                        <a:t>Embedded  large</a:t>
                      </a:r>
                      <a:r>
                        <a:rPr sz="1300" spc="-65" dirty="0">
                          <a:latin typeface="Arial"/>
                          <a:cs typeface="Arial"/>
                        </a:rPr>
                        <a:t> </a:t>
                      </a:r>
                      <a:r>
                        <a:rPr sz="1300" spc="-5" dirty="0">
                          <a:latin typeface="Arial"/>
                          <a:cs typeface="Arial"/>
                        </a:rPr>
                        <a:t>S≈128</a:t>
                      </a:r>
                      <a:endParaRPr sz="1300">
                        <a:latin typeface="Arial"/>
                        <a:cs typeface="Arial"/>
                      </a:endParaRPr>
                    </a:p>
                  </a:txBody>
                  <a:tcPr marL="0" marR="0" marT="4818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0.36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7525">
                        <a:lnSpc>
                          <a:spcPct val="100000"/>
                        </a:lnSpc>
                        <a:spcBef>
                          <a:spcPts val="1330"/>
                        </a:spcBef>
                      </a:pPr>
                      <a:r>
                        <a:rPr sz="1300" dirty="0">
                          <a:latin typeface="Arial"/>
                          <a:cs typeface="Arial"/>
                        </a:rPr>
                        <a:t>0.36</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0.18</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0.18</a:t>
                      </a:r>
                      <a:endParaRPr sz="1300">
                        <a:latin typeface="Arial"/>
                        <a:cs typeface="Arial"/>
                      </a:endParaRPr>
                    </a:p>
                  </a:txBody>
                  <a:tcPr marL="0" marR="0" marT="14903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30"/>
                        </a:spcBef>
                      </a:pPr>
                      <a:r>
                        <a:rPr sz="1300" dirty="0">
                          <a:latin typeface="Arial"/>
                          <a:cs typeface="Arial"/>
                        </a:rPr>
                        <a:t>0.28</a:t>
                      </a:r>
                      <a:endParaRPr sz="1300">
                        <a:latin typeface="Arial"/>
                        <a:cs typeface="Arial"/>
                      </a:endParaRPr>
                    </a:p>
                  </a:txBody>
                  <a:tcPr marL="0" marR="0" marT="1490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684454">
                <a:tc>
                  <a:txBody>
                    <a:bodyPr/>
                    <a:lstStyle/>
                    <a:p>
                      <a:pPr marL="91440" marR="509270" algn="just">
                        <a:lnSpc>
                          <a:spcPct val="100000"/>
                        </a:lnSpc>
                        <a:spcBef>
                          <a:spcPts val="320"/>
                        </a:spcBef>
                      </a:pPr>
                      <a:r>
                        <a:rPr sz="1300" spc="-5" dirty="0">
                          <a:latin typeface="Arial"/>
                          <a:cs typeface="Arial"/>
                        </a:rPr>
                        <a:t>Em</a:t>
                      </a:r>
                      <a:r>
                        <a:rPr sz="1300" spc="5" dirty="0">
                          <a:latin typeface="Arial"/>
                          <a:cs typeface="Arial"/>
                        </a:rPr>
                        <a:t>bedde</a:t>
                      </a:r>
                      <a:r>
                        <a:rPr sz="1300" dirty="0">
                          <a:latin typeface="Arial"/>
                          <a:cs typeface="Arial"/>
                        </a:rPr>
                        <a:t>d  </a:t>
                      </a:r>
                      <a:r>
                        <a:rPr sz="1300" spc="-5" dirty="0">
                          <a:latin typeface="Arial"/>
                          <a:cs typeface="Arial"/>
                        </a:rPr>
                        <a:t>extra </a:t>
                      </a:r>
                      <a:r>
                        <a:rPr sz="1300" dirty="0">
                          <a:latin typeface="Arial"/>
                          <a:cs typeface="Arial"/>
                        </a:rPr>
                        <a:t>large  S≈320</a:t>
                      </a:r>
                      <a:endParaRPr sz="13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algn="ctr">
                        <a:lnSpc>
                          <a:spcPct val="100000"/>
                        </a:lnSpc>
                      </a:pPr>
                      <a:r>
                        <a:rPr sz="1300" dirty="0">
                          <a:latin typeface="Arial"/>
                          <a:cs typeface="Arial"/>
                        </a:rPr>
                        <a:t>0.40</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marL="517525">
                        <a:lnSpc>
                          <a:spcPct val="100000"/>
                        </a:lnSpc>
                      </a:pPr>
                      <a:r>
                        <a:rPr sz="1300" dirty="0">
                          <a:latin typeface="Arial"/>
                          <a:cs typeface="Arial"/>
                        </a:rPr>
                        <a:t>0.38</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algn="ctr">
                        <a:lnSpc>
                          <a:spcPct val="100000"/>
                        </a:lnSpc>
                      </a:pPr>
                      <a:r>
                        <a:rPr sz="1300" dirty="0">
                          <a:latin typeface="Arial"/>
                          <a:cs typeface="Arial"/>
                        </a:rPr>
                        <a:t>0.16</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a:latin typeface="Times New Roman"/>
                        <a:cs typeface="Times New Roman"/>
                      </a:endParaRPr>
                    </a:p>
                    <a:p>
                      <a:pPr algn="ctr">
                        <a:lnSpc>
                          <a:spcPct val="100000"/>
                        </a:lnSpc>
                      </a:pPr>
                      <a:r>
                        <a:rPr sz="1300" dirty="0">
                          <a:latin typeface="Arial"/>
                          <a:cs typeface="Arial"/>
                        </a:rPr>
                        <a:t>0.16</a:t>
                      </a:r>
                      <a:endParaRPr sz="13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0"/>
                        </a:spcBef>
                      </a:pPr>
                      <a:endParaRPr sz="1600" dirty="0">
                        <a:latin typeface="Times New Roman"/>
                        <a:cs typeface="Times New Roman"/>
                      </a:endParaRPr>
                    </a:p>
                    <a:p>
                      <a:pPr algn="ctr">
                        <a:lnSpc>
                          <a:spcPct val="100000"/>
                        </a:lnSpc>
                      </a:pPr>
                      <a:r>
                        <a:rPr sz="1300" dirty="0">
                          <a:latin typeface="Arial"/>
                          <a:cs typeface="Arial"/>
                        </a:rPr>
                        <a:t>0.30</a:t>
                      </a:r>
                    </a:p>
                  </a:txBody>
                  <a:tcPr marL="0" marR="0" marT="4482"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640080" y="265280"/>
            <a:ext cx="10489474" cy="1409451"/>
          </a:xfrm>
          <a:prstGeom prst="rect">
            <a:avLst/>
          </a:prstGeom>
        </p:spPr>
        <p:txBody>
          <a:bodyPr vert="horz" wrap="square" lIns="0" tIns="119343" rIns="0" bIns="0" rtlCol="0" anchor="ctr">
            <a:spAutoFit/>
          </a:bodyPr>
          <a:lstStyle/>
          <a:p>
            <a:pPr marL="1615974">
              <a:lnSpc>
                <a:spcPct val="100000"/>
              </a:lnSpc>
              <a:spcBef>
                <a:spcPts val="940"/>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a:p>
            <a:pPr marL="33619">
              <a:lnSpc>
                <a:spcPct val="100000"/>
              </a:lnSpc>
              <a:spcBef>
                <a:spcPts val="794"/>
              </a:spcBef>
              <a:tabLst>
                <a:tab pos="3263327" algn="l"/>
              </a:tabLst>
            </a:pPr>
            <a:r>
              <a:rPr sz="2118" spc="-4" dirty="0">
                <a:solidFill>
                  <a:srgbClr val="000000"/>
                </a:solidFill>
                <a:latin typeface="Arial"/>
                <a:cs typeface="Arial"/>
              </a:rPr>
              <a:t>Lifecycle Phase</a:t>
            </a:r>
            <a:r>
              <a:rPr sz="2118" spc="22" dirty="0">
                <a:solidFill>
                  <a:srgbClr val="000000"/>
                </a:solidFill>
                <a:latin typeface="Arial"/>
                <a:cs typeface="Arial"/>
              </a:rPr>
              <a:t> </a:t>
            </a:r>
            <a:r>
              <a:rPr sz="2118" dirty="0">
                <a:solidFill>
                  <a:srgbClr val="000000"/>
                </a:solidFill>
                <a:latin typeface="Arial"/>
                <a:cs typeface="Arial"/>
              </a:rPr>
              <a:t>Values</a:t>
            </a:r>
            <a:r>
              <a:rPr sz="2118" spc="18" dirty="0">
                <a:solidFill>
                  <a:srgbClr val="000000"/>
                </a:solidFill>
                <a:latin typeface="Arial"/>
                <a:cs typeface="Arial"/>
              </a:rPr>
              <a:t> </a:t>
            </a:r>
            <a:r>
              <a:rPr sz="2118" spc="-4" dirty="0">
                <a:solidFill>
                  <a:srgbClr val="000000"/>
                </a:solidFill>
                <a:latin typeface="Arial"/>
                <a:cs typeface="Arial"/>
              </a:rPr>
              <a:t>of	</a:t>
            </a:r>
            <a:r>
              <a:rPr sz="3309" spc="-84" dirty="0">
                <a:solidFill>
                  <a:srgbClr val="000000"/>
                </a:solidFill>
                <a:latin typeface="Symbol"/>
                <a:cs typeface="Symbol"/>
              </a:rPr>
              <a:t></a:t>
            </a:r>
            <a:r>
              <a:rPr sz="3309" spc="-247" dirty="0">
                <a:solidFill>
                  <a:srgbClr val="000000"/>
                </a:solidFill>
                <a:latin typeface="Times New Roman"/>
                <a:cs typeface="Times New Roman"/>
              </a:rPr>
              <a:t> </a:t>
            </a:r>
            <a:r>
              <a:rPr sz="2713" spc="6" baseline="-23035" dirty="0">
                <a:solidFill>
                  <a:srgbClr val="000000"/>
                </a:solidFill>
                <a:latin typeface="Times New Roman"/>
                <a:cs typeface="Times New Roman"/>
              </a:rPr>
              <a:t>p</a:t>
            </a:r>
            <a:endParaRPr sz="2713" baseline="-23035" dirty="0">
              <a:latin typeface="Times New Roman"/>
              <a:cs typeface="Times New Roman"/>
            </a:endParaRPr>
          </a:p>
        </p:txBody>
      </p:sp>
      <p:sp>
        <p:nvSpPr>
          <p:cNvPr id="4" name="object 4"/>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2310143" y="6627168"/>
            <a:ext cx="7087721" cy="230832"/>
          </a:xfrm>
          <a:prstGeom prst="rect">
            <a:avLst/>
          </a:prstGeom>
        </p:spPr>
        <p:txBody>
          <a:bodyPr vert="horz" wrap="square" lIns="0" tIns="0" rIns="0" bIns="0" rtlCol="0">
            <a:spAutoFit/>
          </a:bodyPr>
          <a:lstStyle/>
          <a:p>
            <a:pPr marL="11206">
              <a:lnSpc>
                <a:spcPts val="1805"/>
              </a:lnSpc>
            </a:pPr>
            <a:r>
              <a:rPr sz="1765" b="1" dirty="0">
                <a:latin typeface="Times New Roman"/>
                <a:cs typeface="Times New Roman"/>
              </a:rPr>
              <a:t>Table 7 : </a:t>
            </a:r>
            <a:r>
              <a:rPr sz="1765" spc="-9" dirty="0">
                <a:latin typeface="Times New Roman"/>
                <a:cs typeface="Times New Roman"/>
              </a:rPr>
              <a:t>Effort </a:t>
            </a:r>
            <a:r>
              <a:rPr sz="1765" spc="-4" dirty="0">
                <a:latin typeface="Times New Roman"/>
                <a:cs typeface="Times New Roman"/>
              </a:rPr>
              <a:t>and schedule fractions occurring in each phase </a:t>
            </a:r>
            <a:r>
              <a:rPr sz="1765" dirty="0">
                <a:latin typeface="Times New Roman"/>
                <a:cs typeface="Times New Roman"/>
              </a:rPr>
              <a:t>of </a:t>
            </a:r>
            <a:r>
              <a:rPr sz="1765" spc="-4" dirty="0">
                <a:latin typeface="Times New Roman"/>
                <a:cs typeface="Times New Roman"/>
              </a:rPr>
              <a:t>the</a:t>
            </a:r>
            <a:r>
              <a:rPr sz="1765" spc="26" dirty="0">
                <a:latin typeface="Times New Roman"/>
                <a:cs typeface="Times New Roman"/>
              </a:rPr>
              <a:t> </a:t>
            </a:r>
            <a:r>
              <a:rPr sz="1765" spc="-9" dirty="0">
                <a:latin typeface="Times New Roman"/>
                <a:cs typeface="Times New Roman"/>
              </a:rPr>
              <a:t>lifecycle</a:t>
            </a:r>
            <a:endParaRPr sz="1765" dirty="0">
              <a:latin typeface="Times New Roman"/>
              <a:cs typeface="Times New Roman"/>
            </a:endParaRPr>
          </a:p>
        </p:txBody>
      </p:sp>
    </p:spTree>
    <p:extLst>
      <p:ext uri="{BB962C8B-B14F-4D97-AF65-F5344CB8AC3E}">
        <p14:creationId xmlns:p14="http://schemas.microsoft.com/office/powerpoint/2010/main" val="2318523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0160" y="566430"/>
            <a:ext cx="692803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33058" y="1634714"/>
            <a:ext cx="4338918" cy="4105128"/>
          </a:xfrm>
          <a:prstGeom prst="rect">
            <a:avLst/>
          </a:prstGeom>
        </p:spPr>
        <p:txBody>
          <a:bodyPr vert="horz" wrap="square" lIns="0" tIns="11206" rIns="0" bIns="0" rtlCol="0">
            <a:spAutoFit/>
          </a:bodyPr>
          <a:lstStyle/>
          <a:p>
            <a:pPr marL="11206">
              <a:spcBef>
                <a:spcPts val="88"/>
              </a:spcBef>
            </a:pPr>
            <a:r>
              <a:rPr sz="2118" b="1" spc="-4" dirty="0">
                <a:solidFill>
                  <a:srgbClr val="003200"/>
                </a:solidFill>
                <a:latin typeface="Arial"/>
                <a:cs typeface="Arial"/>
              </a:rPr>
              <a:t>Distribution of software life</a:t>
            </a:r>
            <a:r>
              <a:rPr sz="2118" b="1" spc="-40" dirty="0">
                <a:solidFill>
                  <a:srgbClr val="003200"/>
                </a:solidFill>
                <a:latin typeface="Arial"/>
                <a:cs typeface="Arial"/>
              </a:rPr>
              <a:t> </a:t>
            </a:r>
            <a:r>
              <a:rPr sz="2118" b="1" spc="-4" dirty="0">
                <a:solidFill>
                  <a:srgbClr val="003200"/>
                </a:solidFill>
                <a:latin typeface="Arial"/>
                <a:cs typeface="Arial"/>
              </a:rPr>
              <a:t>cycle:</a:t>
            </a:r>
            <a:endParaRPr sz="2118">
              <a:latin typeface="Arial"/>
              <a:cs typeface="Arial"/>
            </a:endParaRPr>
          </a:p>
          <a:p>
            <a:pPr marL="818073" indent="-479077">
              <a:spcBef>
                <a:spcPts val="1535"/>
              </a:spcBef>
              <a:buAutoNum type="arabicPeriod"/>
              <a:tabLst>
                <a:tab pos="817513" algn="l"/>
                <a:tab pos="818073" algn="l"/>
              </a:tabLst>
            </a:pPr>
            <a:r>
              <a:rPr sz="2118" spc="-4" dirty="0">
                <a:solidFill>
                  <a:srgbClr val="650065"/>
                </a:solidFill>
                <a:latin typeface="Times New Roman"/>
                <a:cs typeface="Times New Roman"/>
              </a:rPr>
              <a:t>Requirement </a:t>
            </a:r>
            <a:r>
              <a:rPr sz="2118" dirty="0">
                <a:solidFill>
                  <a:srgbClr val="650065"/>
                </a:solidFill>
                <a:latin typeface="Times New Roman"/>
                <a:cs typeface="Times New Roman"/>
              </a:rPr>
              <a:t>and </a:t>
            </a:r>
            <a:r>
              <a:rPr sz="2118" spc="-4" dirty="0">
                <a:solidFill>
                  <a:srgbClr val="650065"/>
                </a:solidFill>
                <a:latin typeface="Times New Roman"/>
                <a:cs typeface="Times New Roman"/>
              </a:rPr>
              <a:t>product</a:t>
            </a:r>
            <a:r>
              <a:rPr sz="2118" spc="-35" dirty="0">
                <a:solidFill>
                  <a:srgbClr val="650065"/>
                </a:solidFill>
                <a:latin typeface="Times New Roman"/>
                <a:cs typeface="Times New Roman"/>
              </a:rPr>
              <a:t> </a:t>
            </a:r>
            <a:r>
              <a:rPr sz="2118" spc="-4" dirty="0">
                <a:solidFill>
                  <a:srgbClr val="650065"/>
                </a:solidFill>
                <a:latin typeface="Times New Roman"/>
                <a:cs typeface="Times New Roman"/>
              </a:rPr>
              <a:t>design</a:t>
            </a:r>
            <a:endParaRPr sz="2118">
              <a:latin typeface="Times New Roman"/>
              <a:cs typeface="Times New Roman"/>
            </a:endParaRPr>
          </a:p>
          <a:p>
            <a:pPr marL="818073" marR="677432" lvl="1">
              <a:lnSpc>
                <a:spcPct val="109600"/>
              </a:lnSpc>
              <a:spcBef>
                <a:spcPts val="168"/>
              </a:spcBef>
              <a:buAutoNum type="alphaLcParenBoth"/>
              <a:tabLst>
                <a:tab pos="1146423" algn="l"/>
              </a:tabLst>
            </a:pPr>
            <a:r>
              <a:rPr sz="2118" spc="-4" dirty="0">
                <a:solidFill>
                  <a:srgbClr val="A50020"/>
                </a:solidFill>
                <a:latin typeface="Times New Roman"/>
                <a:cs typeface="Times New Roman"/>
              </a:rPr>
              <a:t>Plans </a:t>
            </a:r>
            <a:r>
              <a:rPr sz="2118" dirty="0">
                <a:solidFill>
                  <a:srgbClr val="A50020"/>
                </a:solidFill>
                <a:latin typeface="Times New Roman"/>
                <a:cs typeface="Times New Roman"/>
              </a:rPr>
              <a:t>and</a:t>
            </a:r>
            <a:r>
              <a:rPr sz="2118" spc="-53" dirty="0">
                <a:solidFill>
                  <a:srgbClr val="A50020"/>
                </a:solidFill>
                <a:latin typeface="Times New Roman"/>
                <a:cs typeface="Times New Roman"/>
              </a:rPr>
              <a:t> </a:t>
            </a:r>
            <a:r>
              <a:rPr sz="2118" spc="-4" dirty="0">
                <a:solidFill>
                  <a:srgbClr val="A50020"/>
                </a:solidFill>
                <a:latin typeface="Times New Roman"/>
                <a:cs typeface="Times New Roman"/>
              </a:rPr>
              <a:t>requirements </a:t>
            </a:r>
            <a:r>
              <a:rPr sz="2118" spc="-4" dirty="0">
                <a:solidFill>
                  <a:srgbClr val="326500"/>
                </a:solidFill>
                <a:latin typeface="Times New Roman"/>
                <a:cs typeface="Times New Roman"/>
              </a:rPr>
              <a:t> (b)System</a:t>
            </a:r>
            <a:r>
              <a:rPr sz="2118" spc="-22" dirty="0">
                <a:solidFill>
                  <a:srgbClr val="326500"/>
                </a:solidFill>
                <a:latin typeface="Times New Roman"/>
                <a:cs typeface="Times New Roman"/>
              </a:rPr>
              <a:t> </a:t>
            </a:r>
            <a:r>
              <a:rPr sz="2118" dirty="0">
                <a:solidFill>
                  <a:srgbClr val="326500"/>
                </a:solidFill>
                <a:latin typeface="Times New Roman"/>
                <a:cs typeface="Times New Roman"/>
              </a:rPr>
              <a:t>design</a:t>
            </a:r>
            <a:endParaRPr sz="2118">
              <a:latin typeface="Times New Roman"/>
              <a:cs typeface="Times New Roman"/>
            </a:endParaRPr>
          </a:p>
          <a:p>
            <a:pPr marL="818073" indent="-479077">
              <a:spcBef>
                <a:spcPts val="869"/>
              </a:spcBef>
              <a:buAutoNum type="arabicPeriod"/>
              <a:tabLst>
                <a:tab pos="817513" algn="l"/>
                <a:tab pos="818073" algn="l"/>
              </a:tabLst>
            </a:pPr>
            <a:r>
              <a:rPr sz="2118" spc="-4" dirty="0">
                <a:solidFill>
                  <a:srgbClr val="650065"/>
                </a:solidFill>
                <a:latin typeface="Times New Roman"/>
                <a:cs typeface="Times New Roman"/>
              </a:rPr>
              <a:t>Detailed Design</a:t>
            </a:r>
            <a:endParaRPr sz="2118">
              <a:latin typeface="Times New Roman"/>
              <a:cs typeface="Times New Roman"/>
            </a:endParaRPr>
          </a:p>
          <a:p>
            <a:pPr marL="1145863" lvl="1" indent="-328350">
              <a:spcBef>
                <a:spcPts val="401"/>
              </a:spcBef>
              <a:buAutoNum type="alphaLcParenBoth"/>
              <a:tabLst>
                <a:tab pos="1146423" algn="l"/>
              </a:tabLst>
            </a:pPr>
            <a:r>
              <a:rPr sz="2118" spc="-4" dirty="0">
                <a:solidFill>
                  <a:srgbClr val="326500"/>
                </a:solidFill>
                <a:latin typeface="Times New Roman"/>
                <a:cs typeface="Times New Roman"/>
              </a:rPr>
              <a:t>Detailed design</a:t>
            </a:r>
            <a:endParaRPr sz="2118">
              <a:latin typeface="Times New Roman"/>
              <a:cs typeface="Times New Roman"/>
            </a:endParaRPr>
          </a:p>
          <a:p>
            <a:pPr marL="818073" indent="-479077">
              <a:spcBef>
                <a:spcPts val="1006"/>
              </a:spcBef>
              <a:buClr>
                <a:srgbClr val="000000"/>
              </a:buClr>
              <a:buAutoNum type="arabicPeriod"/>
              <a:tabLst>
                <a:tab pos="817513" algn="l"/>
                <a:tab pos="818073" algn="l"/>
              </a:tabLst>
            </a:pPr>
            <a:r>
              <a:rPr sz="2118" spc="-4" dirty="0">
                <a:solidFill>
                  <a:srgbClr val="650065"/>
                </a:solidFill>
                <a:latin typeface="Times New Roman"/>
                <a:cs typeface="Times New Roman"/>
              </a:rPr>
              <a:t>Code </a:t>
            </a:r>
            <a:r>
              <a:rPr sz="2118" dirty="0">
                <a:solidFill>
                  <a:srgbClr val="650065"/>
                </a:solidFill>
                <a:latin typeface="Times New Roman"/>
                <a:cs typeface="Times New Roman"/>
              </a:rPr>
              <a:t>&amp; </a:t>
            </a:r>
            <a:r>
              <a:rPr sz="2118" spc="-4" dirty="0">
                <a:solidFill>
                  <a:srgbClr val="650065"/>
                </a:solidFill>
                <a:latin typeface="Times New Roman"/>
                <a:cs typeface="Times New Roman"/>
              </a:rPr>
              <a:t>Unit</a:t>
            </a:r>
            <a:r>
              <a:rPr sz="2118" spc="-13" dirty="0">
                <a:solidFill>
                  <a:srgbClr val="650065"/>
                </a:solidFill>
                <a:latin typeface="Times New Roman"/>
                <a:cs typeface="Times New Roman"/>
              </a:rPr>
              <a:t> </a:t>
            </a:r>
            <a:r>
              <a:rPr sz="2118" spc="-4" dirty="0">
                <a:solidFill>
                  <a:srgbClr val="650065"/>
                </a:solidFill>
                <a:latin typeface="Times New Roman"/>
                <a:cs typeface="Times New Roman"/>
              </a:rPr>
              <a:t>test</a:t>
            </a:r>
            <a:endParaRPr sz="2118">
              <a:latin typeface="Times New Roman"/>
              <a:cs typeface="Times New Roman"/>
            </a:endParaRPr>
          </a:p>
          <a:p>
            <a:pPr marL="1145863" lvl="1" indent="-328350">
              <a:spcBef>
                <a:spcPts val="415"/>
              </a:spcBef>
              <a:buAutoNum type="alphaLcParenBoth"/>
              <a:tabLst>
                <a:tab pos="1146423" algn="l"/>
              </a:tabLst>
            </a:pPr>
            <a:r>
              <a:rPr sz="2118" dirty="0">
                <a:solidFill>
                  <a:srgbClr val="A50020"/>
                </a:solidFill>
                <a:latin typeface="Times New Roman"/>
                <a:cs typeface="Times New Roman"/>
              </a:rPr>
              <a:t>Module </a:t>
            </a:r>
            <a:r>
              <a:rPr sz="2118" spc="-4" dirty="0">
                <a:solidFill>
                  <a:srgbClr val="A50020"/>
                </a:solidFill>
                <a:latin typeface="Times New Roman"/>
                <a:cs typeface="Times New Roman"/>
              </a:rPr>
              <a:t>code </a:t>
            </a:r>
            <a:r>
              <a:rPr sz="2118" dirty="0">
                <a:solidFill>
                  <a:srgbClr val="A50020"/>
                </a:solidFill>
                <a:latin typeface="Times New Roman"/>
                <a:cs typeface="Times New Roman"/>
              </a:rPr>
              <a:t>&amp;</a:t>
            </a:r>
            <a:r>
              <a:rPr sz="2118" spc="-26" dirty="0">
                <a:solidFill>
                  <a:srgbClr val="A50020"/>
                </a:solidFill>
                <a:latin typeface="Times New Roman"/>
                <a:cs typeface="Times New Roman"/>
              </a:rPr>
              <a:t> </a:t>
            </a:r>
            <a:r>
              <a:rPr sz="2118" spc="-4" dirty="0">
                <a:solidFill>
                  <a:srgbClr val="A50020"/>
                </a:solidFill>
                <a:latin typeface="Times New Roman"/>
                <a:cs typeface="Times New Roman"/>
              </a:rPr>
              <a:t>test</a:t>
            </a:r>
            <a:endParaRPr sz="2118">
              <a:latin typeface="Times New Roman"/>
              <a:cs typeface="Times New Roman"/>
            </a:endParaRPr>
          </a:p>
          <a:p>
            <a:pPr marL="818073" indent="-479077">
              <a:spcBef>
                <a:spcPts val="1249"/>
              </a:spcBef>
              <a:buClr>
                <a:srgbClr val="000000"/>
              </a:buClr>
              <a:buAutoNum type="arabicPeriod"/>
              <a:tabLst>
                <a:tab pos="817513" algn="l"/>
                <a:tab pos="818073" algn="l"/>
              </a:tabLst>
            </a:pPr>
            <a:r>
              <a:rPr sz="2118" spc="-4" dirty="0">
                <a:solidFill>
                  <a:srgbClr val="650065"/>
                </a:solidFill>
                <a:latin typeface="Times New Roman"/>
                <a:cs typeface="Times New Roman"/>
              </a:rPr>
              <a:t>Integrate and Test</a:t>
            </a:r>
            <a:endParaRPr sz="2118">
              <a:latin typeface="Times New Roman"/>
              <a:cs typeface="Times New Roman"/>
            </a:endParaRPr>
          </a:p>
          <a:p>
            <a:pPr marL="1145863" lvl="1" indent="-328350">
              <a:spcBef>
                <a:spcPts val="401"/>
              </a:spcBef>
              <a:buAutoNum type="alphaLcParenBoth"/>
              <a:tabLst>
                <a:tab pos="1146423" algn="l"/>
              </a:tabLst>
            </a:pPr>
            <a:r>
              <a:rPr sz="2118" spc="-4" dirty="0">
                <a:solidFill>
                  <a:srgbClr val="326500"/>
                </a:solidFill>
                <a:latin typeface="Times New Roman"/>
                <a:cs typeface="Times New Roman"/>
              </a:rPr>
              <a:t>Integrate </a:t>
            </a:r>
            <a:r>
              <a:rPr sz="2118" dirty="0">
                <a:solidFill>
                  <a:srgbClr val="326500"/>
                </a:solidFill>
                <a:latin typeface="Times New Roman"/>
                <a:cs typeface="Times New Roman"/>
              </a:rPr>
              <a:t>&amp;</a:t>
            </a:r>
            <a:r>
              <a:rPr sz="2118" spc="-13" dirty="0">
                <a:solidFill>
                  <a:srgbClr val="326500"/>
                </a:solidFill>
                <a:latin typeface="Times New Roman"/>
                <a:cs typeface="Times New Roman"/>
              </a:rPr>
              <a:t> </a:t>
            </a:r>
            <a:r>
              <a:rPr sz="2118" spc="-4" dirty="0">
                <a:solidFill>
                  <a:srgbClr val="326500"/>
                </a:solidFill>
                <a:latin typeface="Times New Roman"/>
                <a:cs typeface="Times New Roman"/>
              </a:rPr>
              <a:t>Test</a:t>
            </a:r>
            <a:endParaRPr sz="2118">
              <a:latin typeface="Times New Roman"/>
              <a:cs typeface="Times New Roman"/>
            </a:endParaRPr>
          </a:p>
        </p:txBody>
      </p:sp>
    </p:spTree>
    <p:extLst>
      <p:ext uri="{BB962C8B-B14F-4D97-AF65-F5344CB8AC3E}">
        <p14:creationId xmlns:p14="http://schemas.microsoft.com/office/powerpoint/2010/main" val="2312254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597868"/>
            <a:ext cx="7390839" cy="1114588"/>
          </a:xfrm>
          <a:prstGeom prst="rect">
            <a:avLst/>
          </a:prstGeom>
        </p:spPr>
        <p:txBody>
          <a:bodyPr vert="horz" wrap="square" lIns="0" tIns="114860" rIns="0" bIns="0" rtlCol="0">
            <a:spAutoFit/>
          </a:bodyPr>
          <a:lstStyle/>
          <a:p>
            <a:pPr marL="11206">
              <a:spcBef>
                <a:spcPts val="904"/>
              </a:spcBef>
            </a:pPr>
            <a:r>
              <a:rPr sz="1941" spc="-4" dirty="0">
                <a:latin typeface="Times New Roman"/>
                <a:cs typeface="Times New Roman"/>
              </a:rPr>
              <a:t>Example: </a:t>
            </a:r>
            <a:r>
              <a:rPr sz="1941" dirty="0">
                <a:latin typeface="Times New Roman"/>
                <a:cs typeface="Times New Roman"/>
              </a:rPr>
              <a:t>4.7</a:t>
            </a:r>
            <a:endParaRPr sz="1941">
              <a:latin typeface="Times New Roman"/>
              <a:cs typeface="Times New Roman"/>
            </a:endParaRPr>
          </a:p>
          <a:p>
            <a:pPr marL="11206" marR="4483">
              <a:spcBef>
                <a:spcPts val="811"/>
              </a:spcBef>
              <a:tabLst>
                <a:tab pos="1202455" algn="l"/>
                <a:tab pos="2017166" algn="l"/>
                <a:tab pos="2981484" algn="l"/>
                <a:tab pos="3426381" algn="l"/>
                <a:tab pos="3652752" algn="l"/>
                <a:tab pos="4410871" algn="l"/>
                <a:tab pos="4733617" algn="l"/>
                <a:tab pos="5439625" algn="l"/>
                <a:tab pos="5607723" algn="l"/>
                <a:tab pos="6035249" algn="l"/>
                <a:tab pos="6522171" algn="l"/>
                <a:tab pos="7146372" algn="l"/>
                <a:tab pos="7173268" algn="l"/>
              </a:tabLst>
            </a:pPr>
            <a:r>
              <a:rPr sz="1941" spc="-4" dirty="0">
                <a:solidFill>
                  <a:srgbClr val="650065"/>
                </a:solidFill>
                <a:latin typeface="Times New Roman"/>
                <a:cs typeface="Times New Roman"/>
              </a:rPr>
              <a:t>A </a:t>
            </a:r>
            <a:r>
              <a:rPr sz="1941" spc="-106" dirty="0">
                <a:solidFill>
                  <a:srgbClr val="650065"/>
                </a:solidFill>
                <a:latin typeface="Times New Roman"/>
                <a:cs typeface="Times New Roman"/>
              </a:rPr>
              <a:t> </a:t>
            </a:r>
            <a:r>
              <a:rPr sz="1941" dirty="0">
                <a:solidFill>
                  <a:srgbClr val="650065"/>
                </a:solidFill>
                <a:latin typeface="Times New Roman"/>
                <a:cs typeface="Times New Roman"/>
              </a:rPr>
              <a:t>n</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w</a:t>
            </a:r>
            <a:r>
              <a:rPr sz="1941" dirty="0">
                <a:solidFill>
                  <a:srgbClr val="650065"/>
                </a:solidFill>
                <a:latin typeface="Times New Roman"/>
                <a:cs typeface="Times New Roman"/>
              </a:rPr>
              <a:t> </a:t>
            </a:r>
            <a:r>
              <a:rPr sz="1941" spc="-106" dirty="0">
                <a:solidFill>
                  <a:srgbClr val="650065"/>
                </a:solidFill>
                <a:latin typeface="Times New Roman"/>
                <a:cs typeface="Times New Roman"/>
              </a:rPr>
              <a:t> </a:t>
            </a:r>
            <a:r>
              <a:rPr sz="1941" dirty="0">
                <a:solidFill>
                  <a:srgbClr val="650065"/>
                </a:solidFill>
                <a:latin typeface="Times New Roman"/>
                <a:cs typeface="Times New Roman"/>
              </a:rPr>
              <a:t>p</a:t>
            </a:r>
            <a:r>
              <a:rPr sz="1941" spc="-4" dirty="0">
                <a:solidFill>
                  <a:srgbClr val="650065"/>
                </a:solidFill>
                <a:latin typeface="Times New Roman"/>
                <a:cs typeface="Times New Roman"/>
              </a:rPr>
              <a:t>r</a:t>
            </a:r>
            <a:r>
              <a:rPr sz="1941" dirty="0">
                <a:solidFill>
                  <a:srgbClr val="650065"/>
                </a:solidFill>
                <a:latin typeface="Times New Roman"/>
                <a:cs typeface="Times New Roman"/>
              </a:rPr>
              <a:t>o</a:t>
            </a:r>
            <a:r>
              <a:rPr sz="1941" spc="-4" dirty="0">
                <a:solidFill>
                  <a:srgbClr val="650065"/>
                </a:solidFill>
                <a:latin typeface="Times New Roman"/>
                <a:cs typeface="Times New Roman"/>
              </a:rPr>
              <a:t>j</a:t>
            </a:r>
            <a:r>
              <a:rPr sz="1941" dirty="0">
                <a:solidFill>
                  <a:srgbClr val="650065"/>
                </a:solidFill>
                <a:latin typeface="Times New Roman"/>
                <a:cs typeface="Times New Roman"/>
              </a:rPr>
              <a:t>e</a:t>
            </a:r>
            <a:r>
              <a:rPr sz="1941" spc="-9" dirty="0">
                <a:solidFill>
                  <a:srgbClr val="650065"/>
                </a:solidFill>
                <a:latin typeface="Times New Roman"/>
                <a:cs typeface="Times New Roman"/>
              </a:rPr>
              <a:t>c</a:t>
            </a:r>
            <a:r>
              <a:rPr sz="1941" spc="-4" dirty="0">
                <a:solidFill>
                  <a:srgbClr val="650065"/>
                </a:solidFill>
                <a:latin typeface="Times New Roman"/>
                <a:cs typeface="Times New Roman"/>
              </a:rPr>
              <a:t>t</a:t>
            </a:r>
            <a:r>
              <a:rPr sz="1941" dirty="0">
                <a:solidFill>
                  <a:srgbClr val="650065"/>
                </a:solidFill>
                <a:latin typeface="Times New Roman"/>
                <a:cs typeface="Times New Roman"/>
              </a:rPr>
              <a:t> </a:t>
            </a:r>
            <a:r>
              <a:rPr sz="1941" spc="-101" dirty="0">
                <a:solidFill>
                  <a:srgbClr val="650065"/>
                </a:solidFill>
                <a:latin typeface="Times New Roman"/>
                <a:cs typeface="Times New Roman"/>
              </a:rPr>
              <a:t> </a:t>
            </a:r>
            <a:r>
              <a:rPr sz="1941" spc="-9" dirty="0">
                <a:solidFill>
                  <a:srgbClr val="650065"/>
                </a:solidFill>
                <a:latin typeface="Times New Roman"/>
                <a:cs typeface="Times New Roman"/>
              </a:rPr>
              <a:t>w</a:t>
            </a:r>
            <a:r>
              <a:rPr sz="1941" spc="-4" dirty="0">
                <a:solidFill>
                  <a:srgbClr val="650065"/>
                </a:solidFill>
                <a:latin typeface="Times New Roman"/>
                <a:cs typeface="Times New Roman"/>
              </a:rPr>
              <a:t>ith</a:t>
            </a:r>
            <a:r>
              <a:rPr sz="1941" dirty="0">
                <a:solidFill>
                  <a:srgbClr val="650065"/>
                </a:solidFill>
                <a:latin typeface="Times New Roman"/>
                <a:cs typeface="Times New Roman"/>
              </a:rPr>
              <a:t> </a:t>
            </a:r>
            <a:r>
              <a:rPr sz="1941" spc="-97" dirty="0">
                <a:solidFill>
                  <a:srgbClr val="650065"/>
                </a:solidFill>
                <a:latin typeface="Times New Roman"/>
                <a:cs typeface="Times New Roman"/>
              </a:rPr>
              <a:t> </a:t>
            </a:r>
            <a:r>
              <a:rPr sz="1941" spc="-9" dirty="0">
                <a:solidFill>
                  <a:srgbClr val="650065"/>
                </a:solidFill>
                <a:latin typeface="Times New Roman"/>
                <a:cs typeface="Times New Roman"/>
              </a:rPr>
              <a:t>es</a:t>
            </a:r>
            <a:r>
              <a:rPr sz="1941" spc="-4" dirty="0">
                <a:solidFill>
                  <a:srgbClr val="650065"/>
                </a:solidFill>
                <a:latin typeface="Times New Roman"/>
                <a:cs typeface="Times New Roman"/>
              </a:rPr>
              <a:t>t</a:t>
            </a:r>
            <a:r>
              <a:rPr sz="1941" spc="4" dirty="0">
                <a:solidFill>
                  <a:srgbClr val="650065"/>
                </a:solidFill>
                <a:latin typeface="Times New Roman"/>
                <a:cs typeface="Times New Roman"/>
              </a:rPr>
              <a:t>i</a:t>
            </a:r>
            <a:r>
              <a:rPr sz="1941" dirty="0">
                <a:solidFill>
                  <a:srgbClr val="650065"/>
                </a:solidFill>
                <a:latin typeface="Times New Roman"/>
                <a:cs typeface="Times New Roman"/>
              </a:rPr>
              <a:t>m</a:t>
            </a:r>
            <a:r>
              <a:rPr sz="1941" spc="-9" dirty="0">
                <a:solidFill>
                  <a:srgbClr val="650065"/>
                </a:solidFill>
                <a:latin typeface="Times New Roman"/>
                <a:cs typeface="Times New Roman"/>
              </a:rPr>
              <a:t>a</a:t>
            </a:r>
            <a:r>
              <a:rPr sz="1941" spc="-4" dirty="0">
                <a:solidFill>
                  <a:srgbClr val="650065"/>
                </a:solidFill>
                <a:latin typeface="Times New Roman"/>
                <a:cs typeface="Times New Roman"/>
              </a:rPr>
              <a:t>t</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d</a:t>
            </a:r>
            <a:r>
              <a:rPr sz="1941" dirty="0">
                <a:solidFill>
                  <a:srgbClr val="650065"/>
                </a:solidFill>
                <a:latin typeface="Times New Roman"/>
                <a:cs typeface="Times New Roman"/>
              </a:rPr>
              <a:t> </a:t>
            </a:r>
            <a:r>
              <a:rPr sz="1941" spc="-97" dirty="0">
                <a:solidFill>
                  <a:srgbClr val="650065"/>
                </a:solidFill>
                <a:latin typeface="Times New Roman"/>
                <a:cs typeface="Times New Roman"/>
              </a:rPr>
              <a:t> </a:t>
            </a:r>
            <a:r>
              <a:rPr sz="1941" dirty="0">
                <a:solidFill>
                  <a:srgbClr val="650065"/>
                </a:solidFill>
                <a:latin typeface="Times New Roman"/>
                <a:cs typeface="Times New Roman"/>
              </a:rPr>
              <a:t>40</a:t>
            </a:r>
            <a:r>
              <a:rPr sz="1941" spc="-4" dirty="0">
                <a:solidFill>
                  <a:srgbClr val="650065"/>
                </a:solidFill>
                <a:latin typeface="Times New Roman"/>
                <a:cs typeface="Times New Roman"/>
              </a:rPr>
              <a:t>0</a:t>
            </a:r>
            <a:r>
              <a:rPr sz="1941" dirty="0">
                <a:solidFill>
                  <a:srgbClr val="650065"/>
                </a:solidFill>
                <a:latin typeface="Times New Roman"/>
                <a:cs typeface="Times New Roman"/>
              </a:rPr>
              <a:t> </a:t>
            </a:r>
            <a:r>
              <a:rPr sz="1941" spc="-97" dirty="0">
                <a:solidFill>
                  <a:srgbClr val="650065"/>
                </a:solidFill>
                <a:latin typeface="Times New Roman"/>
                <a:cs typeface="Times New Roman"/>
              </a:rPr>
              <a:t> </a:t>
            </a:r>
            <a:r>
              <a:rPr sz="1941" spc="-9" dirty="0">
                <a:solidFill>
                  <a:srgbClr val="650065"/>
                </a:solidFill>
                <a:latin typeface="Times New Roman"/>
                <a:cs typeface="Times New Roman"/>
              </a:rPr>
              <a:t>K</a:t>
            </a:r>
            <a:r>
              <a:rPr sz="1941" spc="4" dirty="0">
                <a:solidFill>
                  <a:srgbClr val="650065"/>
                </a:solidFill>
                <a:latin typeface="Times New Roman"/>
                <a:cs typeface="Times New Roman"/>
              </a:rPr>
              <a:t>L</a:t>
            </a:r>
            <a:r>
              <a:rPr sz="1941" spc="-9" dirty="0">
                <a:solidFill>
                  <a:srgbClr val="650065"/>
                </a:solidFill>
                <a:latin typeface="Times New Roman"/>
                <a:cs typeface="Times New Roman"/>
              </a:rPr>
              <a:t>O</a:t>
            </a:r>
            <a:r>
              <a:rPr sz="1941" spc="-4" dirty="0">
                <a:solidFill>
                  <a:srgbClr val="650065"/>
                </a:solidFill>
                <a:latin typeface="Times New Roman"/>
                <a:cs typeface="Times New Roman"/>
              </a:rPr>
              <a:t>C</a:t>
            </a:r>
            <a:r>
              <a:rPr sz="1941" dirty="0">
                <a:solidFill>
                  <a:srgbClr val="650065"/>
                </a:solidFill>
                <a:latin typeface="Times New Roman"/>
                <a:cs typeface="Times New Roman"/>
              </a:rPr>
              <a:t> </a:t>
            </a:r>
            <a:r>
              <a:rPr sz="1941" spc="-106" dirty="0">
                <a:solidFill>
                  <a:srgbClr val="650065"/>
                </a:solidFill>
                <a:latin typeface="Times New Roman"/>
                <a:cs typeface="Times New Roman"/>
              </a:rPr>
              <a:t> </a:t>
            </a:r>
            <a:r>
              <a:rPr sz="1941" dirty="0">
                <a:solidFill>
                  <a:srgbClr val="650065"/>
                </a:solidFill>
                <a:latin typeface="Times New Roman"/>
                <a:cs typeface="Times New Roman"/>
              </a:rPr>
              <a:t>e</a:t>
            </a:r>
            <a:r>
              <a:rPr sz="1941" spc="-22" dirty="0">
                <a:solidFill>
                  <a:srgbClr val="650065"/>
                </a:solidFill>
                <a:latin typeface="Times New Roman"/>
                <a:cs typeface="Times New Roman"/>
              </a:rPr>
              <a:t>m</a:t>
            </a:r>
            <a:r>
              <a:rPr sz="1941" dirty="0">
                <a:solidFill>
                  <a:srgbClr val="650065"/>
                </a:solidFill>
                <a:latin typeface="Times New Roman"/>
                <a:cs typeface="Times New Roman"/>
              </a:rPr>
              <a:t>b</a:t>
            </a:r>
            <a:r>
              <a:rPr sz="1941" spc="-9" dirty="0">
                <a:solidFill>
                  <a:srgbClr val="650065"/>
                </a:solidFill>
                <a:latin typeface="Times New Roman"/>
                <a:cs typeface="Times New Roman"/>
              </a:rPr>
              <a:t>e</a:t>
            </a:r>
            <a:r>
              <a:rPr sz="1941" dirty="0">
                <a:solidFill>
                  <a:srgbClr val="650065"/>
                </a:solidFill>
                <a:latin typeface="Times New Roman"/>
                <a:cs typeface="Times New Roman"/>
              </a:rPr>
              <a:t>dde</a:t>
            </a:r>
            <a:r>
              <a:rPr sz="1941" spc="-4" dirty="0">
                <a:solidFill>
                  <a:srgbClr val="650065"/>
                </a:solidFill>
                <a:latin typeface="Times New Roman"/>
                <a:cs typeface="Times New Roman"/>
              </a:rPr>
              <a:t>d</a:t>
            </a:r>
            <a:r>
              <a:rPr sz="1941" dirty="0">
                <a:solidFill>
                  <a:srgbClr val="650065"/>
                </a:solidFill>
                <a:latin typeface="Times New Roman"/>
                <a:cs typeface="Times New Roman"/>
              </a:rPr>
              <a:t>	</a:t>
            </a:r>
            <a:r>
              <a:rPr sz="1941" spc="-18" dirty="0">
                <a:solidFill>
                  <a:srgbClr val="650065"/>
                </a:solidFill>
                <a:latin typeface="Times New Roman"/>
                <a:cs typeface="Times New Roman"/>
              </a:rPr>
              <a:t>s</a:t>
            </a:r>
            <a:r>
              <a:rPr sz="1941" spc="9" dirty="0">
                <a:solidFill>
                  <a:srgbClr val="650065"/>
                </a:solidFill>
                <a:latin typeface="Times New Roman"/>
                <a:cs typeface="Times New Roman"/>
              </a:rPr>
              <a:t>y</a:t>
            </a:r>
            <a:r>
              <a:rPr sz="1941" spc="-9" dirty="0">
                <a:solidFill>
                  <a:srgbClr val="650065"/>
                </a:solidFill>
                <a:latin typeface="Times New Roman"/>
                <a:cs typeface="Times New Roman"/>
              </a:rPr>
              <a:t>s</a:t>
            </a:r>
            <a:r>
              <a:rPr sz="1941" spc="-4" dirty="0">
                <a:solidFill>
                  <a:srgbClr val="650065"/>
                </a:solidFill>
                <a:latin typeface="Times New Roman"/>
                <a:cs typeface="Times New Roman"/>
              </a:rPr>
              <a:t>t</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m</a:t>
            </a:r>
            <a:r>
              <a:rPr sz="1941" dirty="0">
                <a:solidFill>
                  <a:srgbClr val="650065"/>
                </a:solidFill>
                <a:latin typeface="Times New Roman"/>
                <a:cs typeface="Times New Roman"/>
              </a:rPr>
              <a:t> </a:t>
            </a:r>
            <a:r>
              <a:rPr sz="1941" spc="-97" dirty="0">
                <a:solidFill>
                  <a:srgbClr val="650065"/>
                </a:solidFill>
                <a:latin typeface="Times New Roman"/>
                <a:cs typeface="Times New Roman"/>
              </a:rPr>
              <a:t> </a:t>
            </a:r>
            <a:r>
              <a:rPr sz="1941" dirty="0">
                <a:solidFill>
                  <a:srgbClr val="650065"/>
                </a:solidFill>
                <a:latin typeface="Times New Roman"/>
                <a:cs typeface="Times New Roman"/>
              </a:rPr>
              <a:t>h</a:t>
            </a:r>
            <a:r>
              <a:rPr sz="1941" spc="-9" dirty="0">
                <a:solidFill>
                  <a:srgbClr val="650065"/>
                </a:solidFill>
                <a:latin typeface="Times New Roman"/>
                <a:cs typeface="Times New Roman"/>
              </a:rPr>
              <a:t>a</a:t>
            </a:r>
            <a:r>
              <a:rPr sz="1941" spc="-4" dirty="0">
                <a:solidFill>
                  <a:srgbClr val="650065"/>
                </a:solidFill>
                <a:latin typeface="Times New Roman"/>
                <a:cs typeface="Times New Roman"/>
              </a:rPr>
              <a:t>s</a:t>
            </a:r>
            <a:r>
              <a:rPr sz="1941" dirty="0">
                <a:solidFill>
                  <a:srgbClr val="650065"/>
                </a:solidFill>
                <a:latin typeface="Times New Roman"/>
                <a:cs typeface="Times New Roman"/>
              </a:rPr>
              <a:t> </a:t>
            </a:r>
            <a:r>
              <a:rPr sz="1941" spc="-97" dirty="0">
                <a:solidFill>
                  <a:srgbClr val="650065"/>
                </a:solidFill>
                <a:latin typeface="Times New Roman"/>
                <a:cs typeface="Times New Roman"/>
              </a:rPr>
              <a:t> </a:t>
            </a:r>
            <a:r>
              <a:rPr sz="1941" spc="-4" dirty="0">
                <a:solidFill>
                  <a:srgbClr val="650065"/>
                </a:solidFill>
                <a:latin typeface="Times New Roman"/>
                <a:cs typeface="Times New Roman"/>
              </a:rPr>
              <a:t>to</a:t>
            </a:r>
            <a:r>
              <a:rPr sz="1941" dirty="0">
                <a:solidFill>
                  <a:srgbClr val="650065"/>
                </a:solidFill>
                <a:latin typeface="Times New Roman"/>
                <a:cs typeface="Times New Roman"/>
              </a:rPr>
              <a:t>	b</a:t>
            </a:r>
            <a:r>
              <a:rPr sz="1941" spc="-4" dirty="0">
                <a:solidFill>
                  <a:srgbClr val="650065"/>
                </a:solidFill>
                <a:latin typeface="Times New Roman"/>
                <a:cs typeface="Times New Roman"/>
              </a:rPr>
              <a:t>e  </a:t>
            </a:r>
            <a:r>
              <a:rPr sz="1941" dirty="0">
                <a:solidFill>
                  <a:srgbClr val="650065"/>
                </a:solidFill>
                <a:latin typeface="Times New Roman"/>
                <a:cs typeface="Times New Roman"/>
              </a:rPr>
              <a:t>d</a:t>
            </a:r>
            <a:r>
              <a:rPr sz="1941" spc="-9" dirty="0">
                <a:solidFill>
                  <a:srgbClr val="650065"/>
                </a:solidFill>
                <a:latin typeface="Times New Roman"/>
                <a:cs typeface="Times New Roman"/>
              </a:rPr>
              <a:t>e</a:t>
            </a:r>
            <a:r>
              <a:rPr sz="1941" dirty="0">
                <a:solidFill>
                  <a:srgbClr val="650065"/>
                </a:solidFill>
                <a:latin typeface="Times New Roman"/>
                <a:cs typeface="Times New Roman"/>
              </a:rPr>
              <a:t>v</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l</a:t>
            </a:r>
            <a:r>
              <a:rPr sz="1941" dirty="0">
                <a:solidFill>
                  <a:srgbClr val="650065"/>
                </a:solidFill>
                <a:latin typeface="Times New Roman"/>
                <a:cs typeface="Times New Roman"/>
              </a:rPr>
              <a:t>op</a:t>
            </a:r>
            <a:r>
              <a:rPr sz="1941" spc="-9" dirty="0">
                <a:solidFill>
                  <a:srgbClr val="650065"/>
                </a:solidFill>
                <a:latin typeface="Times New Roman"/>
                <a:cs typeface="Times New Roman"/>
              </a:rPr>
              <a:t>e</a:t>
            </a:r>
            <a:r>
              <a:rPr sz="1941" dirty="0">
                <a:solidFill>
                  <a:srgbClr val="650065"/>
                </a:solidFill>
                <a:latin typeface="Times New Roman"/>
                <a:cs typeface="Times New Roman"/>
              </a:rPr>
              <a:t>d</a:t>
            </a:r>
            <a:r>
              <a:rPr sz="1941" spc="-4" dirty="0">
                <a:solidFill>
                  <a:srgbClr val="650065"/>
                </a:solidFill>
                <a:latin typeface="Times New Roman"/>
                <a:cs typeface="Times New Roman"/>
              </a:rPr>
              <a:t>.</a:t>
            </a:r>
            <a:r>
              <a:rPr sz="1941" dirty="0">
                <a:solidFill>
                  <a:srgbClr val="650065"/>
                </a:solidFill>
                <a:latin typeface="Times New Roman"/>
                <a:cs typeface="Times New Roman"/>
              </a:rPr>
              <a:t>	</a:t>
            </a:r>
            <a:r>
              <a:rPr sz="1941" spc="-13" dirty="0">
                <a:solidFill>
                  <a:srgbClr val="650065"/>
                </a:solidFill>
                <a:latin typeface="Times New Roman"/>
                <a:cs typeface="Times New Roman"/>
              </a:rPr>
              <a:t>P</a:t>
            </a:r>
            <a:r>
              <a:rPr sz="1941" spc="-4" dirty="0">
                <a:solidFill>
                  <a:srgbClr val="650065"/>
                </a:solidFill>
                <a:latin typeface="Times New Roman"/>
                <a:cs typeface="Times New Roman"/>
              </a:rPr>
              <a:t>r</a:t>
            </a:r>
            <a:r>
              <a:rPr sz="1941" dirty="0">
                <a:solidFill>
                  <a:srgbClr val="650065"/>
                </a:solidFill>
                <a:latin typeface="Times New Roman"/>
                <a:cs typeface="Times New Roman"/>
              </a:rPr>
              <a:t>o</a:t>
            </a:r>
            <a:r>
              <a:rPr sz="1941" spc="-4" dirty="0">
                <a:solidFill>
                  <a:srgbClr val="650065"/>
                </a:solidFill>
                <a:latin typeface="Times New Roman"/>
                <a:cs typeface="Times New Roman"/>
              </a:rPr>
              <a:t>j</a:t>
            </a:r>
            <a:r>
              <a:rPr sz="1941" spc="-9" dirty="0">
                <a:solidFill>
                  <a:srgbClr val="650065"/>
                </a:solidFill>
                <a:latin typeface="Times New Roman"/>
                <a:cs typeface="Times New Roman"/>
              </a:rPr>
              <a:t>ec</a:t>
            </a:r>
            <a:r>
              <a:rPr sz="1941" spc="-4" dirty="0">
                <a:solidFill>
                  <a:srgbClr val="650065"/>
                </a:solidFill>
                <a:latin typeface="Times New Roman"/>
                <a:cs typeface="Times New Roman"/>
              </a:rPr>
              <a:t>t</a:t>
            </a:r>
            <a:r>
              <a:rPr sz="1941" dirty="0">
                <a:solidFill>
                  <a:srgbClr val="650065"/>
                </a:solidFill>
                <a:latin typeface="Times New Roman"/>
                <a:cs typeface="Times New Roman"/>
              </a:rPr>
              <a:t>	</a:t>
            </a:r>
            <a:r>
              <a:rPr sz="1941" spc="-22" dirty="0">
                <a:solidFill>
                  <a:srgbClr val="650065"/>
                </a:solidFill>
                <a:latin typeface="Times New Roman"/>
                <a:cs typeface="Times New Roman"/>
              </a:rPr>
              <a:t>m</a:t>
            </a:r>
            <a:r>
              <a:rPr sz="1941" spc="-9" dirty="0">
                <a:solidFill>
                  <a:srgbClr val="650065"/>
                </a:solidFill>
                <a:latin typeface="Times New Roman"/>
                <a:cs typeface="Times New Roman"/>
              </a:rPr>
              <a:t>a</a:t>
            </a:r>
            <a:r>
              <a:rPr sz="1941" dirty="0">
                <a:solidFill>
                  <a:srgbClr val="650065"/>
                </a:solidFill>
                <a:latin typeface="Times New Roman"/>
                <a:cs typeface="Times New Roman"/>
              </a:rPr>
              <a:t>n</a:t>
            </a:r>
            <a:r>
              <a:rPr sz="1941" spc="-9" dirty="0">
                <a:solidFill>
                  <a:srgbClr val="650065"/>
                </a:solidFill>
                <a:latin typeface="Times New Roman"/>
                <a:cs typeface="Times New Roman"/>
              </a:rPr>
              <a:t>a</a:t>
            </a:r>
            <a:r>
              <a:rPr sz="1941" spc="9" dirty="0">
                <a:solidFill>
                  <a:srgbClr val="650065"/>
                </a:solidFill>
                <a:latin typeface="Times New Roman"/>
                <a:cs typeface="Times New Roman"/>
              </a:rPr>
              <a:t>g</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r</a:t>
            </a:r>
            <a:r>
              <a:rPr sz="1941" dirty="0">
                <a:solidFill>
                  <a:srgbClr val="650065"/>
                </a:solidFill>
                <a:latin typeface="Times New Roman"/>
                <a:cs typeface="Times New Roman"/>
              </a:rPr>
              <a:t>	h</a:t>
            </a:r>
            <a:r>
              <a:rPr sz="1941" spc="-9" dirty="0">
                <a:solidFill>
                  <a:srgbClr val="650065"/>
                </a:solidFill>
                <a:latin typeface="Times New Roman"/>
                <a:cs typeface="Times New Roman"/>
              </a:rPr>
              <a:t>a</a:t>
            </a:r>
            <a:r>
              <a:rPr sz="1941" spc="-4" dirty="0">
                <a:solidFill>
                  <a:srgbClr val="650065"/>
                </a:solidFill>
                <a:latin typeface="Times New Roman"/>
                <a:cs typeface="Times New Roman"/>
              </a:rPr>
              <a:t>s</a:t>
            </a:r>
            <a:r>
              <a:rPr sz="1941" dirty="0">
                <a:solidFill>
                  <a:srgbClr val="650065"/>
                </a:solidFill>
                <a:latin typeface="Times New Roman"/>
                <a:cs typeface="Times New Roman"/>
              </a:rPr>
              <a:t>	</a:t>
            </a:r>
            <a:r>
              <a:rPr sz="1941" spc="-4" dirty="0">
                <a:solidFill>
                  <a:srgbClr val="650065"/>
                </a:solidFill>
                <a:latin typeface="Times New Roman"/>
                <a:cs typeface="Times New Roman"/>
              </a:rPr>
              <a:t>a</a:t>
            </a:r>
            <a:r>
              <a:rPr sz="1941" dirty="0">
                <a:solidFill>
                  <a:srgbClr val="650065"/>
                </a:solidFill>
                <a:latin typeface="Times New Roman"/>
                <a:cs typeface="Times New Roman"/>
              </a:rPr>
              <a:t>	</a:t>
            </a:r>
            <a:r>
              <a:rPr sz="1941" spc="-9" dirty="0">
                <a:solidFill>
                  <a:srgbClr val="650065"/>
                </a:solidFill>
                <a:latin typeface="Times New Roman"/>
                <a:cs typeface="Times New Roman"/>
              </a:rPr>
              <a:t>c</a:t>
            </a:r>
            <a:r>
              <a:rPr sz="1941" dirty="0">
                <a:solidFill>
                  <a:srgbClr val="650065"/>
                </a:solidFill>
                <a:latin typeface="Times New Roman"/>
                <a:cs typeface="Times New Roman"/>
              </a:rPr>
              <a:t>h</a:t>
            </a:r>
            <a:r>
              <a:rPr sz="1941" spc="-13" dirty="0">
                <a:solidFill>
                  <a:srgbClr val="650065"/>
                </a:solidFill>
                <a:latin typeface="Times New Roman"/>
                <a:cs typeface="Times New Roman"/>
              </a:rPr>
              <a:t>o</a:t>
            </a:r>
            <a:r>
              <a:rPr sz="1941" spc="-4" dirty="0">
                <a:solidFill>
                  <a:srgbClr val="650065"/>
                </a:solidFill>
                <a:latin typeface="Times New Roman"/>
                <a:cs typeface="Times New Roman"/>
              </a:rPr>
              <a:t>i</a:t>
            </a:r>
            <a:r>
              <a:rPr sz="1941" spc="-9" dirty="0">
                <a:solidFill>
                  <a:srgbClr val="650065"/>
                </a:solidFill>
                <a:latin typeface="Times New Roman"/>
                <a:cs typeface="Times New Roman"/>
              </a:rPr>
              <a:t>c</a:t>
            </a:r>
            <a:r>
              <a:rPr sz="1941" spc="-4" dirty="0">
                <a:solidFill>
                  <a:srgbClr val="650065"/>
                </a:solidFill>
                <a:latin typeface="Times New Roman"/>
                <a:cs typeface="Times New Roman"/>
              </a:rPr>
              <a:t>e</a:t>
            </a:r>
            <a:r>
              <a:rPr sz="1941" dirty="0">
                <a:solidFill>
                  <a:srgbClr val="650065"/>
                </a:solidFill>
                <a:latin typeface="Times New Roman"/>
                <a:cs typeface="Times New Roman"/>
              </a:rPr>
              <a:t>	o</a:t>
            </a:r>
            <a:r>
              <a:rPr sz="1941" spc="-4" dirty="0">
                <a:solidFill>
                  <a:srgbClr val="650065"/>
                </a:solidFill>
                <a:latin typeface="Times New Roman"/>
                <a:cs typeface="Times New Roman"/>
              </a:rPr>
              <a:t>f</a:t>
            </a:r>
            <a:r>
              <a:rPr sz="1941" dirty="0">
                <a:solidFill>
                  <a:srgbClr val="650065"/>
                </a:solidFill>
                <a:latin typeface="Times New Roman"/>
                <a:cs typeface="Times New Roman"/>
              </a:rPr>
              <a:t>	h</a:t>
            </a:r>
            <a:r>
              <a:rPr sz="1941" spc="-4" dirty="0">
                <a:solidFill>
                  <a:srgbClr val="650065"/>
                </a:solidFill>
                <a:latin typeface="Times New Roman"/>
                <a:cs typeface="Times New Roman"/>
              </a:rPr>
              <a:t>iri</a:t>
            </a:r>
            <a:r>
              <a:rPr sz="1941" dirty="0">
                <a:solidFill>
                  <a:srgbClr val="650065"/>
                </a:solidFill>
                <a:latin typeface="Times New Roman"/>
                <a:cs typeface="Times New Roman"/>
              </a:rPr>
              <a:t>n</a:t>
            </a:r>
            <a:r>
              <a:rPr sz="1941" spc="-4" dirty="0">
                <a:solidFill>
                  <a:srgbClr val="650065"/>
                </a:solidFill>
                <a:latin typeface="Times New Roman"/>
                <a:cs typeface="Times New Roman"/>
              </a:rPr>
              <a:t>g</a:t>
            </a:r>
            <a:r>
              <a:rPr sz="1941" dirty="0">
                <a:solidFill>
                  <a:srgbClr val="650065"/>
                </a:solidFill>
                <a:latin typeface="Times New Roman"/>
                <a:cs typeface="Times New Roman"/>
              </a:rPr>
              <a:t>	</a:t>
            </a:r>
            <a:r>
              <a:rPr sz="1941" spc="-4" dirty="0">
                <a:solidFill>
                  <a:srgbClr val="650065"/>
                </a:solidFill>
                <a:latin typeface="Times New Roman"/>
                <a:cs typeface="Times New Roman"/>
              </a:rPr>
              <a:t>fr</a:t>
            </a:r>
            <a:r>
              <a:rPr sz="1941" spc="9" dirty="0">
                <a:solidFill>
                  <a:srgbClr val="650065"/>
                </a:solidFill>
                <a:latin typeface="Times New Roman"/>
                <a:cs typeface="Times New Roman"/>
              </a:rPr>
              <a:t>o</a:t>
            </a:r>
            <a:r>
              <a:rPr sz="1941" spc="-4" dirty="0">
                <a:solidFill>
                  <a:srgbClr val="650065"/>
                </a:solidFill>
                <a:latin typeface="Times New Roman"/>
                <a:cs typeface="Times New Roman"/>
              </a:rPr>
              <a:t>m</a:t>
            </a:r>
            <a:r>
              <a:rPr sz="1941" dirty="0">
                <a:solidFill>
                  <a:srgbClr val="650065"/>
                </a:solidFill>
                <a:latin typeface="Times New Roman"/>
                <a:cs typeface="Times New Roman"/>
              </a:rPr>
              <a:t>	</a:t>
            </a:r>
            <a:r>
              <a:rPr sz="1941" spc="-4" dirty="0">
                <a:solidFill>
                  <a:srgbClr val="650065"/>
                </a:solidFill>
                <a:latin typeface="Times New Roman"/>
                <a:cs typeface="Times New Roman"/>
              </a:rPr>
              <a:t>t</a:t>
            </a:r>
            <a:r>
              <a:rPr sz="1941" spc="-9" dirty="0">
                <a:solidFill>
                  <a:srgbClr val="650065"/>
                </a:solidFill>
                <a:latin typeface="Times New Roman"/>
                <a:cs typeface="Times New Roman"/>
              </a:rPr>
              <a:t>w</a:t>
            </a:r>
            <a:r>
              <a:rPr sz="1941" spc="-4" dirty="0">
                <a:solidFill>
                  <a:srgbClr val="650065"/>
                </a:solidFill>
                <a:latin typeface="Times New Roman"/>
                <a:cs typeface="Times New Roman"/>
              </a:rPr>
              <a:t>o</a:t>
            </a:r>
            <a:r>
              <a:rPr sz="1941" dirty="0">
                <a:solidFill>
                  <a:srgbClr val="650065"/>
                </a:solidFill>
                <a:latin typeface="Times New Roman"/>
                <a:cs typeface="Times New Roman"/>
              </a:rPr>
              <a:t>	</a:t>
            </a:r>
            <a:r>
              <a:rPr sz="1941" spc="-13" dirty="0">
                <a:solidFill>
                  <a:srgbClr val="650065"/>
                </a:solidFill>
                <a:latin typeface="Times New Roman"/>
                <a:cs typeface="Times New Roman"/>
              </a:rPr>
              <a:t>p</a:t>
            </a:r>
            <a:r>
              <a:rPr sz="1941" dirty="0">
                <a:solidFill>
                  <a:srgbClr val="650065"/>
                </a:solidFill>
                <a:latin typeface="Times New Roman"/>
                <a:cs typeface="Times New Roman"/>
              </a:rPr>
              <a:t>oo</a:t>
            </a:r>
            <a:r>
              <a:rPr sz="1941" spc="-4" dirty="0">
                <a:solidFill>
                  <a:srgbClr val="650065"/>
                </a:solidFill>
                <a:latin typeface="Times New Roman"/>
                <a:cs typeface="Times New Roman"/>
              </a:rPr>
              <a:t>ls</a:t>
            </a:r>
            <a:r>
              <a:rPr sz="1941" dirty="0">
                <a:solidFill>
                  <a:srgbClr val="650065"/>
                </a:solidFill>
                <a:latin typeface="Times New Roman"/>
                <a:cs typeface="Times New Roman"/>
              </a:rPr>
              <a:t>		o</a:t>
            </a:r>
            <a:r>
              <a:rPr sz="1941" spc="-4" dirty="0">
                <a:solidFill>
                  <a:srgbClr val="650065"/>
                </a:solidFill>
                <a:latin typeface="Times New Roman"/>
                <a:cs typeface="Times New Roman"/>
              </a:rPr>
              <a:t>f</a:t>
            </a:r>
            <a:endParaRPr sz="1941">
              <a:latin typeface="Times New Roman"/>
              <a:cs typeface="Times New Roman"/>
            </a:endParaRPr>
          </a:p>
        </p:txBody>
      </p:sp>
      <p:sp>
        <p:nvSpPr>
          <p:cNvPr id="3" name="object 3"/>
          <p:cNvSpPr txBox="1"/>
          <p:nvPr/>
        </p:nvSpPr>
        <p:spPr>
          <a:xfrm>
            <a:off x="2400294" y="2691651"/>
            <a:ext cx="7391960" cy="309421"/>
          </a:xfrm>
          <a:prstGeom prst="rect">
            <a:avLst/>
          </a:prstGeom>
        </p:spPr>
        <p:txBody>
          <a:bodyPr vert="horz" wrap="square" lIns="0" tIns="10646" rIns="0" bIns="0" rtlCol="0">
            <a:spAutoFit/>
          </a:bodyPr>
          <a:lstStyle/>
          <a:p>
            <a:pPr marL="11206">
              <a:spcBef>
                <a:spcPts val="84"/>
              </a:spcBef>
              <a:tabLst>
                <a:tab pos="1311158" algn="l"/>
                <a:tab pos="1968979" algn="l"/>
                <a:tab pos="2762397" algn="l"/>
                <a:tab pos="3676846" algn="l"/>
                <a:tab pos="4278074" algn="l"/>
                <a:tab pos="4878741" algn="l"/>
                <a:tab pos="5493416" algn="l"/>
                <a:tab pos="6723888" algn="l"/>
                <a:tab pos="7079133" algn="l"/>
              </a:tabLst>
            </a:pPr>
            <a:r>
              <a:rPr sz="1941" dirty="0">
                <a:solidFill>
                  <a:srgbClr val="650065"/>
                </a:solidFill>
                <a:latin typeface="Times New Roman"/>
                <a:cs typeface="Times New Roman"/>
              </a:rPr>
              <a:t>d</a:t>
            </a:r>
            <a:r>
              <a:rPr sz="1941" spc="-9" dirty="0">
                <a:solidFill>
                  <a:srgbClr val="650065"/>
                </a:solidFill>
                <a:latin typeface="Times New Roman"/>
                <a:cs typeface="Times New Roman"/>
              </a:rPr>
              <a:t>e</a:t>
            </a:r>
            <a:r>
              <a:rPr sz="1941" dirty="0">
                <a:solidFill>
                  <a:srgbClr val="650065"/>
                </a:solidFill>
                <a:latin typeface="Times New Roman"/>
                <a:cs typeface="Times New Roman"/>
              </a:rPr>
              <a:t>v</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l</a:t>
            </a:r>
            <a:r>
              <a:rPr sz="1941" dirty="0">
                <a:solidFill>
                  <a:srgbClr val="650065"/>
                </a:solidFill>
                <a:latin typeface="Times New Roman"/>
                <a:cs typeface="Times New Roman"/>
              </a:rPr>
              <a:t>op</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r</a:t>
            </a:r>
            <a:r>
              <a:rPr sz="1941" spc="-9" dirty="0">
                <a:solidFill>
                  <a:srgbClr val="650065"/>
                </a:solidFill>
                <a:latin typeface="Times New Roman"/>
                <a:cs typeface="Times New Roman"/>
              </a:rPr>
              <a:t>s</a:t>
            </a:r>
            <a:r>
              <a:rPr sz="1941" spc="-4" dirty="0">
                <a:solidFill>
                  <a:srgbClr val="650065"/>
                </a:solidFill>
                <a:latin typeface="Times New Roman"/>
                <a:cs typeface="Times New Roman"/>
              </a:rPr>
              <a:t>:</a:t>
            </a:r>
            <a:r>
              <a:rPr sz="1941" dirty="0">
                <a:solidFill>
                  <a:srgbClr val="650065"/>
                </a:solidFill>
                <a:latin typeface="Times New Roman"/>
                <a:cs typeface="Times New Roman"/>
              </a:rPr>
              <a:t>	</a:t>
            </a:r>
            <a:r>
              <a:rPr sz="1941" spc="-9" dirty="0">
                <a:solidFill>
                  <a:srgbClr val="650065"/>
                </a:solidFill>
                <a:latin typeface="Times New Roman"/>
                <a:cs typeface="Times New Roman"/>
              </a:rPr>
              <a:t>Ve</a:t>
            </a:r>
            <a:r>
              <a:rPr sz="1941" spc="-4" dirty="0">
                <a:solidFill>
                  <a:srgbClr val="650065"/>
                </a:solidFill>
                <a:latin typeface="Times New Roman"/>
                <a:cs typeface="Times New Roman"/>
              </a:rPr>
              <a:t>ry</a:t>
            </a:r>
            <a:r>
              <a:rPr sz="1941" dirty="0">
                <a:solidFill>
                  <a:srgbClr val="650065"/>
                </a:solidFill>
                <a:latin typeface="Times New Roman"/>
                <a:cs typeface="Times New Roman"/>
              </a:rPr>
              <a:t>	h</a:t>
            </a:r>
            <a:r>
              <a:rPr sz="1941" spc="-4" dirty="0">
                <a:solidFill>
                  <a:srgbClr val="650065"/>
                </a:solidFill>
                <a:latin typeface="Times New Roman"/>
                <a:cs typeface="Times New Roman"/>
              </a:rPr>
              <a:t>i</a:t>
            </a:r>
            <a:r>
              <a:rPr sz="1941" dirty="0">
                <a:solidFill>
                  <a:srgbClr val="650065"/>
                </a:solidFill>
                <a:latin typeface="Times New Roman"/>
                <a:cs typeface="Times New Roman"/>
              </a:rPr>
              <a:t>gh</a:t>
            </a:r>
            <a:r>
              <a:rPr sz="1941" spc="-18" dirty="0">
                <a:solidFill>
                  <a:srgbClr val="650065"/>
                </a:solidFill>
                <a:latin typeface="Times New Roman"/>
                <a:cs typeface="Times New Roman"/>
              </a:rPr>
              <a:t>l</a:t>
            </a:r>
            <a:r>
              <a:rPr sz="1941" spc="-4" dirty="0">
                <a:solidFill>
                  <a:srgbClr val="650065"/>
                </a:solidFill>
                <a:latin typeface="Times New Roman"/>
                <a:cs typeface="Times New Roman"/>
              </a:rPr>
              <a:t>y</a:t>
            </a:r>
            <a:r>
              <a:rPr sz="1941" dirty="0">
                <a:solidFill>
                  <a:srgbClr val="650065"/>
                </a:solidFill>
                <a:latin typeface="Times New Roman"/>
                <a:cs typeface="Times New Roman"/>
              </a:rPr>
              <a:t>	</a:t>
            </a:r>
            <a:r>
              <a:rPr sz="1941" spc="-9" dirty="0">
                <a:solidFill>
                  <a:srgbClr val="650065"/>
                </a:solidFill>
                <a:latin typeface="Times New Roman"/>
                <a:cs typeface="Times New Roman"/>
              </a:rPr>
              <a:t>ca</a:t>
            </a:r>
            <a:r>
              <a:rPr sz="1941" dirty="0">
                <a:solidFill>
                  <a:srgbClr val="650065"/>
                </a:solidFill>
                <a:latin typeface="Times New Roman"/>
                <a:cs typeface="Times New Roman"/>
              </a:rPr>
              <a:t>p</a:t>
            </a:r>
            <a:r>
              <a:rPr sz="1941" spc="-9" dirty="0">
                <a:solidFill>
                  <a:srgbClr val="650065"/>
                </a:solidFill>
                <a:latin typeface="Times New Roman"/>
                <a:cs typeface="Times New Roman"/>
              </a:rPr>
              <a:t>a</a:t>
            </a:r>
            <a:r>
              <a:rPr sz="1941" dirty="0">
                <a:solidFill>
                  <a:srgbClr val="650065"/>
                </a:solidFill>
                <a:latin typeface="Times New Roman"/>
                <a:cs typeface="Times New Roman"/>
              </a:rPr>
              <a:t>b</a:t>
            </a:r>
            <a:r>
              <a:rPr sz="1941" spc="-4" dirty="0">
                <a:solidFill>
                  <a:srgbClr val="650065"/>
                </a:solidFill>
                <a:latin typeface="Times New Roman"/>
                <a:cs typeface="Times New Roman"/>
              </a:rPr>
              <a:t>le</a:t>
            </a:r>
            <a:r>
              <a:rPr sz="1941" dirty="0">
                <a:solidFill>
                  <a:srgbClr val="650065"/>
                </a:solidFill>
                <a:latin typeface="Times New Roman"/>
                <a:cs typeface="Times New Roman"/>
              </a:rPr>
              <a:t>	</a:t>
            </a:r>
            <a:r>
              <a:rPr sz="1941" spc="-9" dirty="0">
                <a:solidFill>
                  <a:srgbClr val="650065"/>
                </a:solidFill>
                <a:latin typeface="Times New Roman"/>
                <a:cs typeface="Times New Roman"/>
              </a:rPr>
              <a:t>w</a:t>
            </a:r>
            <a:r>
              <a:rPr sz="1941" spc="-4" dirty="0">
                <a:solidFill>
                  <a:srgbClr val="650065"/>
                </a:solidFill>
                <a:latin typeface="Times New Roman"/>
                <a:cs typeface="Times New Roman"/>
              </a:rPr>
              <a:t>ith</a:t>
            </a:r>
            <a:r>
              <a:rPr sz="1941" dirty="0">
                <a:solidFill>
                  <a:srgbClr val="650065"/>
                </a:solidFill>
                <a:latin typeface="Times New Roman"/>
                <a:cs typeface="Times New Roman"/>
              </a:rPr>
              <a:t>	v</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ry</a:t>
            </a:r>
            <a:r>
              <a:rPr sz="1941" dirty="0">
                <a:solidFill>
                  <a:srgbClr val="650065"/>
                </a:solidFill>
                <a:latin typeface="Times New Roman"/>
                <a:cs typeface="Times New Roman"/>
              </a:rPr>
              <a:t>	</a:t>
            </a:r>
            <a:r>
              <a:rPr sz="1941" spc="-4" dirty="0">
                <a:solidFill>
                  <a:srgbClr val="650065"/>
                </a:solidFill>
                <a:latin typeface="Times New Roman"/>
                <a:cs typeface="Times New Roman"/>
              </a:rPr>
              <a:t>little</a:t>
            </a:r>
            <a:r>
              <a:rPr sz="1941" dirty="0">
                <a:solidFill>
                  <a:srgbClr val="650065"/>
                </a:solidFill>
                <a:latin typeface="Times New Roman"/>
                <a:cs typeface="Times New Roman"/>
              </a:rPr>
              <a:t>	</a:t>
            </a:r>
            <a:r>
              <a:rPr sz="1941" spc="-9" dirty="0">
                <a:solidFill>
                  <a:srgbClr val="650065"/>
                </a:solidFill>
                <a:latin typeface="Times New Roman"/>
                <a:cs typeface="Times New Roman"/>
              </a:rPr>
              <a:t>e</a:t>
            </a:r>
            <a:r>
              <a:rPr sz="1941" dirty="0">
                <a:solidFill>
                  <a:srgbClr val="650065"/>
                </a:solidFill>
                <a:latin typeface="Times New Roman"/>
                <a:cs typeface="Times New Roman"/>
              </a:rPr>
              <a:t>xp</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ri</a:t>
            </a:r>
            <a:r>
              <a:rPr sz="1941" spc="-9" dirty="0">
                <a:solidFill>
                  <a:srgbClr val="650065"/>
                </a:solidFill>
                <a:latin typeface="Times New Roman"/>
                <a:cs typeface="Times New Roman"/>
              </a:rPr>
              <a:t>e</a:t>
            </a:r>
            <a:r>
              <a:rPr sz="1941" dirty="0">
                <a:solidFill>
                  <a:srgbClr val="650065"/>
                </a:solidFill>
                <a:latin typeface="Times New Roman"/>
                <a:cs typeface="Times New Roman"/>
              </a:rPr>
              <a:t>n</a:t>
            </a:r>
            <a:r>
              <a:rPr sz="1941" spc="-9" dirty="0">
                <a:solidFill>
                  <a:srgbClr val="650065"/>
                </a:solidFill>
                <a:latin typeface="Times New Roman"/>
                <a:cs typeface="Times New Roman"/>
              </a:rPr>
              <a:t>c</a:t>
            </a:r>
            <a:r>
              <a:rPr sz="1941" spc="-4" dirty="0">
                <a:solidFill>
                  <a:srgbClr val="650065"/>
                </a:solidFill>
                <a:latin typeface="Times New Roman"/>
                <a:cs typeface="Times New Roman"/>
              </a:rPr>
              <a:t>e</a:t>
            </a:r>
            <a:r>
              <a:rPr sz="1941" dirty="0">
                <a:solidFill>
                  <a:srgbClr val="650065"/>
                </a:solidFill>
                <a:latin typeface="Times New Roman"/>
                <a:cs typeface="Times New Roman"/>
              </a:rPr>
              <a:t>	</a:t>
            </a:r>
            <a:r>
              <a:rPr sz="1941" spc="-4" dirty="0">
                <a:solidFill>
                  <a:srgbClr val="650065"/>
                </a:solidFill>
                <a:latin typeface="Times New Roman"/>
                <a:cs typeface="Times New Roman"/>
              </a:rPr>
              <a:t>in</a:t>
            </a:r>
            <a:r>
              <a:rPr sz="1941" dirty="0">
                <a:solidFill>
                  <a:srgbClr val="650065"/>
                </a:solidFill>
                <a:latin typeface="Times New Roman"/>
                <a:cs typeface="Times New Roman"/>
              </a:rPr>
              <a:t>	</a:t>
            </a:r>
            <a:r>
              <a:rPr sz="1941" spc="-4" dirty="0">
                <a:solidFill>
                  <a:srgbClr val="650065"/>
                </a:solidFill>
                <a:latin typeface="Times New Roman"/>
                <a:cs typeface="Times New Roman"/>
              </a:rPr>
              <a:t>t</a:t>
            </a:r>
            <a:r>
              <a:rPr sz="1941" dirty="0">
                <a:solidFill>
                  <a:srgbClr val="650065"/>
                </a:solidFill>
                <a:latin typeface="Times New Roman"/>
                <a:cs typeface="Times New Roman"/>
              </a:rPr>
              <a:t>h</a:t>
            </a:r>
            <a:r>
              <a:rPr sz="1941" spc="-4" dirty="0">
                <a:solidFill>
                  <a:srgbClr val="650065"/>
                </a:solidFill>
                <a:latin typeface="Times New Roman"/>
                <a:cs typeface="Times New Roman"/>
              </a:rPr>
              <a:t>e</a:t>
            </a:r>
            <a:endParaRPr sz="1941">
              <a:latin typeface="Times New Roman"/>
              <a:cs typeface="Times New Roman"/>
            </a:endParaRPr>
          </a:p>
        </p:txBody>
      </p:sp>
      <p:sp>
        <p:nvSpPr>
          <p:cNvPr id="4" name="object 4"/>
          <p:cNvSpPr txBox="1"/>
          <p:nvPr/>
        </p:nvSpPr>
        <p:spPr>
          <a:xfrm>
            <a:off x="2400294" y="2839031"/>
            <a:ext cx="7390839" cy="1957233"/>
          </a:xfrm>
          <a:prstGeom prst="rect">
            <a:avLst/>
          </a:prstGeom>
        </p:spPr>
        <p:txBody>
          <a:bodyPr vert="horz" wrap="square" lIns="0" tIns="11206" rIns="0" bIns="0" rtlCol="0">
            <a:spAutoFit/>
          </a:bodyPr>
          <a:lstStyle/>
          <a:p>
            <a:pPr marL="11206" marR="3955327">
              <a:lnSpc>
                <a:spcPct val="150000"/>
              </a:lnSpc>
              <a:spcBef>
                <a:spcPts val="88"/>
              </a:spcBef>
            </a:pPr>
            <a:r>
              <a:rPr sz="1941" spc="-4" dirty="0">
                <a:solidFill>
                  <a:srgbClr val="650065"/>
                </a:solidFill>
                <a:latin typeface="Times New Roman"/>
                <a:cs typeface="Times New Roman"/>
              </a:rPr>
              <a:t>programming language being used  </a:t>
            </a:r>
            <a:r>
              <a:rPr sz="1941" spc="-4" dirty="0">
                <a:latin typeface="Times New Roman"/>
                <a:cs typeface="Times New Roman"/>
              </a:rPr>
              <a:t>Or</a:t>
            </a:r>
            <a:endParaRPr sz="1941">
              <a:latin typeface="Times New Roman"/>
              <a:cs typeface="Times New Roman"/>
            </a:endParaRPr>
          </a:p>
          <a:p>
            <a:pPr marL="11206" marR="4483" algn="just">
              <a:lnSpc>
                <a:spcPct val="99800"/>
              </a:lnSpc>
              <a:spcBef>
                <a:spcPts val="1178"/>
              </a:spcBef>
            </a:pPr>
            <a:r>
              <a:rPr sz="1941" spc="-4" dirty="0">
                <a:solidFill>
                  <a:srgbClr val="A50020"/>
                </a:solidFill>
                <a:latin typeface="Times New Roman"/>
                <a:cs typeface="Times New Roman"/>
              </a:rPr>
              <a:t>Developers </a:t>
            </a:r>
            <a:r>
              <a:rPr sz="1941" dirty="0">
                <a:solidFill>
                  <a:srgbClr val="A50020"/>
                </a:solidFill>
                <a:latin typeface="Times New Roman"/>
                <a:cs typeface="Times New Roman"/>
              </a:rPr>
              <a:t>of </a:t>
            </a:r>
            <a:r>
              <a:rPr sz="1941" spc="-4" dirty="0">
                <a:solidFill>
                  <a:srgbClr val="A50020"/>
                </a:solidFill>
                <a:latin typeface="Times New Roman"/>
                <a:cs typeface="Times New Roman"/>
              </a:rPr>
              <a:t>low quality </a:t>
            </a:r>
            <a:r>
              <a:rPr sz="1941" dirty="0">
                <a:solidFill>
                  <a:srgbClr val="A50020"/>
                </a:solidFill>
                <a:latin typeface="Times New Roman"/>
                <a:cs typeface="Times New Roman"/>
              </a:rPr>
              <a:t>but </a:t>
            </a:r>
            <a:r>
              <a:rPr sz="1941" spc="-4" dirty="0">
                <a:solidFill>
                  <a:srgbClr val="A50020"/>
                </a:solidFill>
                <a:latin typeface="Times New Roman"/>
                <a:cs typeface="Times New Roman"/>
              </a:rPr>
              <a:t>a </a:t>
            </a:r>
            <a:r>
              <a:rPr sz="1941" dirty="0">
                <a:solidFill>
                  <a:srgbClr val="A50020"/>
                </a:solidFill>
                <a:latin typeface="Times New Roman"/>
                <a:cs typeface="Times New Roman"/>
              </a:rPr>
              <a:t>lot of </a:t>
            </a:r>
            <a:r>
              <a:rPr sz="1941" spc="-4" dirty="0">
                <a:solidFill>
                  <a:srgbClr val="A50020"/>
                </a:solidFill>
                <a:latin typeface="Times New Roman"/>
                <a:cs typeface="Times New Roman"/>
              </a:rPr>
              <a:t>experience </a:t>
            </a:r>
            <a:r>
              <a:rPr sz="1941" dirty="0">
                <a:solidFill>
                  <a:srgbClr val="A50020"/>
                </a:solidFill>
                <a:latin typeface="Times New Roman"/>
                <a:cs typeface="Times New Roman"/>
              </a:rPr>
              <a:t>with the </a:t>
            </a:r>
            <a:r>
              <a:rPr sz="1941" spc="-4" dirty="0">
                <a:solidFill>
                  <a:srgbClr val="A50020"/>
                </a:solidFill>
                <a:latin typeface="Times New Roman"/>
                <a:cs typeface="Times New Roman"/>
              </a:rPr>
              <a:t>programming  language. What is </a:t>
            </a:r>
            <a:r>
              <a:rPr sz="1941" dirty="0">
                <a:solidFill>
                  <a:srgbClr val="A50020"/>
                </a:solidFill>
                <a:latin typeface="Times New Roman"/>
                <a:cs typeface="Times New Roman"/>
              </a:rPr>
              <a:t>the </a:t>
            </a:r>
            <a:r>
              <a:rPr sz="1941" spc="-4" dirty="0">
                <a:solidFill>
                  <a:srgbClr val="A50020"/>
                </a:solidFill>
                <a:latin typeface="Times New Roman"/>
                <a:cs typeface="Times New Roman"/>
              </a:rPr>
              <a:t>impact </a:t>
            </a:r>
            <a:r>
              <a:rPr sz="1941" dirty="0">
                <a:solidFill>
                  <a:srgbClr val="A50020"/>
                </a:solidFill>
                <a:latin typeface="Times New Roman"/>
                <a:cs typeface="Times New Roman"/>
              </a:rPr>
              <a:t>of hiring </a:t>
            </a:r>
            <a:r>
              <a:rPr sz="1941" spc="-4" dirty="0">
                <a:solidFill>
                  <a:srgbClr val="A50020"/>
                </a:solidFill>
                <a:latin typeface="Times New Roman"/>
                <a:cs typeface="Times New Roman"/>
              </a:rPr>
              <a:t>all developers </a:t>
            </a:r>
            <a:r>
              <a:rPr sz="1941" dirty="0">
                <a:solidFill>
                  <a:srgbClr val="A50020"/>
                </a:solidFill>
                <a:latin typeface="Times New Roman"/>
                <a:cs typeface="Times New Roman"/>
              </a:rPr>
              <a:t>from one or the  </a:t>
            </a:r>
            <a:r>
              <a:rPr sz="1941" spc="-4" dirty="0">
                <a:solidFill>
                  <a:srgbClr val="A50020"/>
                </a:solidFill>
                <a:latin typeface="Times New Roman"/>
                <a:cs typeface="Times New Roman"/>
              </a:rPr>
              <a:t>other </a:t>
            </a:r>
            <a:r>
              <a:rPr sz="1941" dirty="0">
                <a:solidFill>
                  <a:srgbClr val="A50020"/>
                </a:solidFill>
                <a:latin typeface="Times New Roman"/>
                <a:cs typeface="Times New Roman"/>
              </a:rPr>
              <a:t>pool</a:t>
            </a:r>
            <a:r>
              <a:rPr sz="1941" spc="-9" dirty="0">
                <a:solidFill>
                  <a:srgbClr val="A50020"/>
                </a:solidFill>
                <a:latin typeface="Times New Roman"/>
                <a:cs typeface="Times New Roman"/>
              </a:rPr>
              <a:t> </a:t>
            </a:r>
            <a:r>
              <a:rPr sz="1941" spc="-4" dirty="0">
                <a:solidFill>
                  <a:srgbClr val="A50020"/>
                </a:solidFill>
                <a:latin typeface="Times New Roman"/>
                <a:cs typeface="Times New Roman"/>
              </a:rPr>
              <a:t>?</a:t>
            </a:r>
            <a:endParaRPr sz="1941">
              <a:latin typeface="Times New Roman"/>
              <a:cs typeface="Times New Roman"/>
            </a:endParaRPr>
          </a:p>
        </p:txBody>
      </p:sp>
      <p:sp>
        <p:nvSpPr>
          <p:cNvPr id="5" name="object 5"/>
          <p:cNvSpPr txBox="1">
            <a:spLocks noGrp="1"/>
          </p:cNvSpPr>
          <p:nvPr>
            <p:ph type="title"/>
          </p:nvPr>
        </p:nvSpPr>
        <p:spPr>
          <a:xfrm>
            <a:off x="3983012" y="227876"/>
            <a:ext cx="4225178" cy="1364967"/>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481050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2376" y="1528481"/>
            <a:ext cx="1009650" cy="309421"/>
          </a:xfrm>
          <a:prstGeom prst="rect">
            <a:avLst/>
          </a:prstGeom>
        </p:spPr>
        <p:txBody>
          <a:bodyPr vert="horz" wrap="square" lIns="0" tIns="10646" rIns="0" bIns="0" rtlCol="0">
            <a:spAutoFit/>
          </a:bodyPr>
          <a:lstStyle/>
          <a:p>
            <a:pPr marL="11206">
              <a:spcBef>
                <a:spcPts val="84"/>
              </a:spcBef>
            </a:pPr>
            <a:r>
              <a:rPr sz="1941" b="1" u="heavy" spc="-4" dirty="0">
                <a:solidFill>
                  <a:srgbClr val="FF3200"/>
                </a:solidFill>
                <a:uFill>
                  <a:solidFill>
                    <a:srgbClr val="FF3200"/>
                  </a:solidFill>
                </a:uFill>
                <a:latin typeface="Arial"/>
                <a:cs typeface="Arial"/>
              </a:rPr>
              <a:t>Solution</a:t>
            </a:r>
            <a:endParaRPr sz="1941">
              <a:latin typeface="Arial"/>
              <a:cs typeface="Arial"/>
            </a:endParaRPr>
          </a:p>
        </p:txBody>
      </p:sp>
      <p:sp>
        <p:nvSpPr>
          <p:cNvPr id="3" name="object 3"/>
          <p:cNvSpPr txBox="1"/>
          <p:nvPr/>
        </p:nvSpPr>
        <p:spPr>
          <a:xfrm>
            <a:off x="3707347" y="1999129"/>
            <a:ext cx="6231030" cy="309421"/>
          </a:xfrm>
          <a:prstGeom prst="rect">
            <a:avLst/>
          </a:prstGeom>
        </p:spPr>
        <p:txBody>
          <a:bodyPr vert="horz" wrap="square" lIns="0" tIns="10646" rIns="0" bIns="0" rtlCol="0">
            <a:spAutoFit/>
          </a:bodyPr>
          <a:lstStyle/>
          <a:p>
            <a:pPr marL="11206">
              <a:spcBef>
                <a:spcPts val="84"/>
              </a:spcBef>
              <a:tabLst>
                <a:tab pos="687518" algn="l"/>
                <a:tab pos="1046125" algn="l"/>
                <a:tab pos="2365688" algn="l"/>
                <a:tab pos="3136133" algn="l"/>
                <a:tab pos="3703742" algn="l"/>
                <a:tab pos="4529099" algn="l"/>
                <a:tab pos="4863052" algn="l"/>
              </a:tabLst>
            </a:pPr>
            <a:r>
              <a:rPr sz="1941" dirty="0">
                <a:solidFill>
                  <a:srgbClr val="0000FF"/>
                </a:solidFill>
                <a:latin typeface="Arial"/>
                <a:cs typeface="Arial"/>
              </a:rPr>
              <a:t>case	</a:t>
            </a:r>
            <a:r>
              <a:rPr sz="1941" spc="-4" dirty="0">
                <a:solidFill>
                  <a:srgbClr val="0000FF"/>
                </a:solidFill>
                <a:latin typeface="Arial"/>
                <a:cs typeface="Arial"/>
              </a:rPr>
              <a:t>of	embedded	</a:t>
            </a:r>
            <a:r>
              <a:rPr sz="1941" spc="-9" dirty="0">
                <a:solidFill>
                  <a:srgbClr val="0000FF"/>
                </a:solidFill>
                <a:latin typeface="Arial"/>
                <a:cs typeface="Arial"/>
              </a:rPr>
              <a:t>mode	</a:t>
            </a:r>
            <a:r>
              <a:rPr sz="1941" spc="-4" dirty="0">
                <a:solidFill>
                  <a:srgbClr val="0000FF"/>
                </a:solidFill>
                <a:latin typeface="Arial"/>
                <a:cs typeface="Arial"/>
              </a:rPr>
              <a:t>and	model	is	intermediate</a:t>
            </a:r>
            <a:endParaRPr sz="1941">
              <a:latin typeface="Arial"/>
              <a:cs typeface="Arial"/>
            </a:endParaRPr>
          </a:p>
        </p:txBody>
      </p:sp>
      <p:sp>
        <p:nvSpPr>
          <p:cNvPr id="4" name="object 4"/>
          <p:cNvSpPr txBox="1"/>
          <p:nvPr/>
        </p:nvSpPr>
        <p:spPr>
          <a:xfrm>
            <a:off x="2229965" y="3276599"/>
            <a:ext cx="7730378" cy="2755540"/>
          </a:xfrm>
          <a:prstGeom prst="rect">
            <a:avLst/>
          </a:prstGeom>
        </p:spPr>
        <p:txBody>
          <a:bodyPr vert="horz" wrap="square" lIns="0" tIns="10646" rIns="0" bIns="0" rtlCol="0">
            <a:spAutoFit/>
          </a:bodyPr>
          <a:lstStyle/>
          <a:p>
            <a:pPr marL="2050786">
              <a:spcBef>
                <a:spcPts val="84"/>
              </a:spcBef>
            </a:pPr>
            <a:r>
              <a:rPr sz="1941" spc="-4" dirty="0">
                <a:latin typeface="Arial"/>
                <a:cs typeface="Arial"/>
              </a:rPr>
              <a:t>= 2.8 </a:t>
            </a:r>
            <a:r>
              <a:rPr sz="1941" dirty="0">
                <a:latin typeface="Arial"/>
                <a:cs typeface="Arial"/>
              </a:rPr>
              <a:t>(400)</a:t>
            </a:r>
            <a:r>
              <a:rPr sz="1985" baseline="25925" dirty="0">
                <a:latin typeface="Arial"/>
                <a:cs typeface="Arial"/>
              </a:rPr>
              <a:t>1.20 </a:t>
            </a:r>
            <a:r>
              <a:rPr sz="1941" spc="-4" dirty="0">
                <a:latin typeface="Arial"/>
                <a:cs typeface="Arial"/>
              </a:rPr>
              <a:t>= 3712</a:t>
            </a:r>
            <a:r>
              <a:rPr sz="1941" spc="-185" dirty="0">
                <a:latin typeface="Arial"/>
                <a:cs typeface="Arial"/>
              </a:rPr>
              <a:t> </a:t>
            </a:r>
            <a:r>
              <a:rPr sz="1941" spc="-9" dirty="0">
                <a:latin typeface="Arial"/>
                <a:cs typeface="Arial"/>
              </a:rPr>
              <a:t>PM</a:t>
            </a:r>
            <a:endParaRPr sz="1941">
              <a:latin typeface="Arial"/>
              <a:cs typeface="Arial"/>
            </a:endParaRPr>
          </a:p>
          <a:p>
            <a:pPr>
              <a:spcBef>
                <a:spcPts val="22"/>
              </a:spcBef>
            </a:pPr>
            <a:endParaRPr sz="2559">
              <a:latin typeface="Times New Roman"/>
              <a:cs typeface="Times New Roman"/>
            </a:endParaRPr>
          </a:p>
          <a:p>
            <a:pPr marL="33619" marR="26896"/>
            <a:r>
              <a:rPr sz="1941" b="1" spc="-4" dirty="0">
                <a:latin typeface="Arial"/>
                <a:cs typeface="Arial"/>
              </a:rPr>
              <a:t>Case I: </a:t>
            </a:r>
            <a:r>
              <a:rPr sz="1941" spc="-4" dirty="0">
                <a:solidFill>
                  <a:srgbClr val="653200"/>
                </a:solidFill>
                <a:latin typeface="Arial"/>
                <a:cs typeface="Arial"/>
              </a:rPr>
              <a:t>Developers are very highly capable with very little experience  in the programming </a:t>
            </a:r>
            <a:r>
              <a:rPr sz="1941" dirty="0">
                <a:solidFill>
                  <a:srgbClr val="653200"/>
                </a:solidFill>
                <a:latin typeface="Arial"/>
                <a:cs typeface="Arial"/>
              </a:rPr>
              <a:t>being</a:t>
            </a:r>
            <a:r>
              <a:rPr sz="1941" spc="9" dirty="0">
                <a:solidFill>
                  <a:srgbClr val="653200"/>
                </a:solidFill>
                <a:latin typeface="Arial"/>
                <a:cs typeface="Arial"/>
              </a:rPr>
              <a:t> </a:t>
            </a:r>
            <a:r>
              <a:rPr sz="1941" spc="-4" dirty="0">
                <a:solidFill>
                  <a:srgbClr val="653200"/>
                </a:solidFill>
                <a:latin typeface="Arial"/>
                <a:cs typeface="Arial"/>
              </a:rPr>
              <a:t>used.</a:t>
            </a:r>
            <a:endParaRPr sz="1941">
              <a:latin typeface="Arial"/>
              <a:cs typeface="Arial"/>
            </a:endParaRPr>
          </a:p>
          <a:p>
            <a:pPr>
              <a:spcBef>
                <a:spcPts val="26"/>
              </a:spcBef>
            </a:pPr>
            <a:endParaRPr sz="1632">
              <a:latin typeface="Times New Roman"/>
              <a:cs typeface="Times New Roman"/>
            </a:endParaRPr>
          </a:p>
          <a:p>
            <a:pPr marL="1243919">
              <a:tabLst>
                <a:tab pos="2050226" algn="l"/>
              </a:tabLst>
            </a:pPr>
            <a:r>
              <a:rPr sz="1941" spc="-9" dirty="0">
                <a:latin typeface="Arial"/>
                <a:cs typeface="Arial"/>
              </a:rPr>
              <a:t>EAF	</a:t>
            </a:r>
            <a:r>
              <a:rPr sz="1941" spc="-4" dirty="0">
                <a:latin typeface="Arial"/>
                <a:cs typeface="Arial"/>
              </a:rPr>
              <a:t>= 0.82 x </a:t>
            </a:r>
            <a:r>
              <a:rPr sz="1941" dirty="0">
                <a:latin typeface="Arial"/>
                <a:cs typeface="Arial"/>
              </a:rPr>
              <a:t>1.14 </a:t>
            </a:r>
            <a:r>
              <a:rPr sz="1941" spc="-4" dirty="0">
                <a:latin typeface="Arial"/>
                <a:cs typeface="Arial"/>
              </a:rPr>
              <a:t>=</a:t>
            </a:r>
            <a:r>
              <a:rPr sz="1941" dirty="0">
                <a:latin typeface="Arial"/>
                <a:cs typeface="Arial"/>
              </a:rPr>
              <a:t> </a:t>
            </a:r>
            <a:r>
              <a:rPr sz="1941" spc="-4" dirty="0">
                <a:latin typeface="Arial"/>
                <a:cs typeface="Arial"/>
              </a:rPr>
              <a:t>0.9348</a:t>
            </a:r>
            <a:endParaRPr sz="1941">
              <a:latin typeface="Arial"/>
              <a:cs typeface="Arial"/>
            </a:endParaRPr>
          </a:p>
          <a:p>
            <a:pPr marL="1243919">
              <a:spcBef>
                <a:spcPts val="1165"/>
              </a:spcBef>
              <a:tabLst>
                <a:tab pos="2050226" algn="l"/>
              </a:tabLst>
            </a:pPr>
            <a:r>
              <a:rPr sz="1941" spc="-4" dirty="0">
                <a:latin typeface="Arial"/>
                <a:cs typeface="Arial"/>
              </a:rPr>
              <a:t>E	= 3712 x </a:t>
            </a:r>
            <a:r>
              <a:rPr sz="1941" dirty="0">
                <a:latin typeface="Arial"/>
                <a:cs typeface="Arial"/>
              </a:rPr>
              <a:t>.9348 </a:t>
            </a:r>
            <a:r>
              <a:rPr sz="1941" spc="-4" dirty="0">
                <a:latin typeface="Arial"/>
                <a:cs typeface="Arial"/>
              </a:rPr>
              <a:t>= 3470</a:t>
            </a:r>
            <a:r>
              <a:rPr sz="1941" dirty="0">
                <a:latin typeface="Arial"/>
                <a:cs typeface="Arial"/>
              </a:rPr>
              <a:t> PM</a:t>
            </a:r>
            <a:endParaRPr sz="1941">
              <a:latin typeface="Arial"/>
              <a:cs typeface="Arial"/>
            </a:endParaRPr>
          </a:p>
          <a:p>
            <a:pPr marL="1243919">
              <a:spcBef>
                <a:spcPts val="1165"/>
              </a:spcBef>
              <a:tabLst>
                <a:tab pos="2050226" algn="l"/>
              </a:tabLst>
            </a:pPr>
            <a:r>
              <a:rPr sz="1941" spc="-4" dirty="0">
                <a:latin typeface="Arial"/>
                <a:cs typeface="Arial"/>
              </a:rPr>
              <a:t>D	= 2.5 </a:t>
            </a:r>
            <a:r>
              <a:rPr sz="1941" dirty="0">
                <a:latin typeface="Arial"/>
                <a:cs typeface="Arial"/>
              </a:rPr>
              <a:t>(3470)</a:t>
            </a:r>
            <a:r>
              <a:rPr sz="1985" baseline="25925" dirty="0">
                <a:latin typeface="Arial"/>
                <a:cs typeface="Arial"/>
              </a:rPr>
              <a:t>0.32 </a:t>
            </a:r>
            <a:r>
              <a:rPr sz="1941" spc="-4" dirty="0">
                <a:latin typeface="Arial"/>
                <a:cs typeface="Arial"/>
              </a:rPr>
              <a:t>= 33.9</a:t>
            </a:r>
            <a:r>
              <a:rPr sz="1941" spc="-185" dirty="0">
                <a:latin typeface="Arial"/>
                <a:cs typeface="Arial"/>
              </a:rPr>
              <a:t> </a:t>
            </a:r>
            <a:r>
              <a:rPr sz="1941" spc="-4" dirty="0">
                <a:latin typeface="Arial"/>
                <a:cs typeface="Arial"/>
              </a:rPr>
              <a:t>M</a:t>
            </a:r>
            <a:endParaRPr sz="1941">
              <a:latin typeface="Arial"/>
              <a:cs typeface="Arial"/>
            </a:endParaRPr>
          </a:p>
        </p:txBody>
      </p:sp>
      <p:sp>
        <p:nvSpPr>
          <p:cNvPr id="5" name="object 5"/>
          <p:cNvSpPr txBox="1">
            <a:spLocks noGrp="1"/>
          </p:cNvSpPr>
          <p:nvPr>
            <p:ph type="title"/>
          </p:nvPr>
        </p:nvSpPr>
        <p:spPr>
          <a:xfrm>
            <a:off x="1750423" y="566430"/>
            <a:ext cx="645776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7" name="object 7"/>
          <p:cNvSpPr txBox="1"/>
          <p:nvPr/>
        </p:nvSpPr>
        <p:spPr>
          <a:xfrm>
            <a:off x="2252376" y="1999129"/>
            <a:ext cx="1321174" cy="983709"/>
          </a:xfrm>
          <a:prstGeom prst="rect">
            <a:avLst/>
          </a:prstGeom>
        </p:spPr>
        <p:txBody>
          <a:bodyPr vert="horz" wrap="square" lIns="0" tIns="10646" rIns="0" bIns="0" rtlCol="0">
            <a:spAutoFit/>
          </a:bodyPr>
          <a:lstStyle/>
          <a:p>
            <a:pPr marL="11206" marR="4483">
              <a:spcBef>
                <a:spcPts val="84"/>
              </a:spcBef>
              <a:tabLst>
                <a:tab pos="633726" algn="l"/>
                <a:tab pos="967119" algn="l"/>
              </a:tabLst>
            </a:pPr>
            <a:r>
              <a:rPr sz="1941" spc="-4" dirty="0">
                <a:solidFill>
                  <a:srgbClr val="0000FF"/>
                </a:solidFill>
                <a:latin typeface="Arial"/>
                <a:cs typeface="Arial"/>
              </a:rPr>
              <a:t>This	is	the  COCOMO.</a:t>
            </a:r>
            <a:endParaRPr sz="1941">
              <a:latin typeface="Arial"/>
              <a:cs typeface="Arial"/>
            </a:endParaRPr>
          </a:p>
          <a:p>
            <a:pPr marL="145124">
              <a:spcBef>
                <a:spcPts val="635"/>
              </a:spcBef>
            </a:pPr>
            <a:r>
              <a:rPr sz="1941" spc="-4" dirty="0">
                <a:latin typeface="Arial"/>
                <a:cs typeface="Arial"/>
              </a:rPr>
              <a:t>Hence</a:t>
            </a:r>
            <a:endParaRPr sz="1941">
              <a:latin typeface="Arial"/>
              <a:cs typeface="Arial"/>
            </a:endParaRPr>
          </a:p>
        </p:txBody>
      </p:sp>
      <p:sp>
        <p:nvSpPr>
          <p:cNvPr id="8" name="object 8"/>
          <p:cNvSpPr txBox="1"/>
          <p:nvPr/>
        </p:nvSpPr>
        <p:spPr>
          <a:xfrm>
            <a:off x="4733358" y="2800436"/>
            <a:ext cx="77881" cy="251773"/>
          </a:xfrm>
          <a:prstGeom prst="rect">
            <a:avLst/>
          </a:prstGeom>
        </p:spPr>
        <p:txBody>
          <a:bodyPr vert="horz" wrap="square" lIns="0" tIns="14007" rIns="0" bIns="0" rtlCol="0">
            <a:spAutoFit/>
          </a:bodyPr>
          <a:lstStyle/>
          <a:p>
            <a:pPr marL="11206">
              <a:spcBef>
                <a:spcPts val="110"/>
              </a:spcBef>
            </a:pPr>
            <a:r>
              <a:rPr sz="1544" i="1" spc="4" dirty="0">
                <a:latin typeface="Times New Roman"/>
                <a:cs typeface="Times New Roman"/>
              </a:rPr>
              <a:t>i</a:t>
            </a:r>
            <a:endParaRPr sz="1544">
              <a:latin typeface="Times New Roman"/>
              <a:cs typeface="Times New Roman"/>
            </a:endParaRPr>
          </a:p>
        </p:txBody>
      </p:sp>
      <p:sp>
        <p:nvSpPr>
          <p:cNvPr id="9" name="object 9"/>
          <p:cNvSpPr txBox="1"/>
          <p:nvPr/>
        </p:nvSpPr>
        <p:spPr>
          <a:xfrm>
            <a:off x="3972702" y="2572114"/>
            <a:ext cx="2234453" cy="424838"/>
          </a:xfrm>
          <a:prstGeom prst="rect">
            <a:avLst/>
          </a:prstGeom>
        </p:spPr>
        <p:txBody>
          <a:bodyPr vert="horz" wrap="square" lIns="0" tIns="10646" rIns="0" bIns="0" rtlCol="0">
            <a:spAutoFit/>
          </a:bodyPr>
          <a:lstStyle/>
          <a:p>
            <a:pPr marL="33619">
              <a:spcBef>
                <a:spcPts val="84"/>
              </a:spcBef>
            </a:pPr>
            <a:r>
              <a:rPr sz="2691" i="1" spc="-4" dirty="0">
                <a:latin typeface="Times New Roman"/>
                <a:cs typeface="Times New Roman"/>
              </a:rPr>
              <a:t>E</a:t>
            </a:r>
            <a:r>
              <a:rPr sz="2691" i="1" spc="75" dirty="0">
                <a:latin typeface="Times New Roman"/>
                <a:cs typeface="Times New Roman"/>
              </a:rPr>
              <a:t> </a:t>
            </a:r>
            <a:r>
              <a:rPr sz="2691" spc="-4" dirty="0">
                <a:latin typeface="Symbol"/>
                <a:cs typeface="Symbol"/>
              </a:rPr>
              <a:t></a:t>
            </a:r>
            <a:r>
              <a:rPr sz="2691" spc="-53" dirty="0">
                <a:latin typeface="Times New Roman"/>
                <a:cs typeface="Times New Roman"/>
              </a:rPr>
              <a:t> </a:t>
            </a:r>
            <a:r>
              <a:rPr sz="2691" i="1" spc="-4" dirty="0">
                <a:latin typeface="Times New Roman"/>
                <a:cs typeface="Times New Roman"/>
              </a:rPr>
              <a:t>a</a:t>
            </a:r>
            <a:r>
              <a:rPr sz="2691" i="1" spc="97" dirty="0">
                <a:latin typeface="Times New Roman"/>
                <a:cs typeface="Times New Roman"/>
              </a:rPr>
              <a:t> </a:t>
            </a:r>
            <a:r>
              <a:rPr sz="2691" spc="146" dirty="0">
                <a:latin typeface="Times New Roman"/>
                <a:cs typeface="Times New Roman"/>
              </a:rPr>
              <a:t>(</a:t>
            </a:r>
            <a:r>
              <a:rPr sz="2691" i="1" spc="-9" dirty="0">
                <a:latin typeface="Times New Roman"/>
                <a:cs typeface="Times New Roman"/>
              </a:rPr>
              <a:t>KLO</a:t>
            </a:r>
            <a:r>
              <a:rPr sz="2691" i="1" spc="180" dirty="0">
                <a:latin typeface="Times New Roman"/>
                <a:cs typeface="Times New Roman"/>
              </a:rPr>
              <a:t>C</a:t>
            </a:r>
            <a:r>
              <a:rPr sz="2691" spc="124" dirty="0">
                <a:latin typeface="Times New Roman"/>
                <a:cs typeface="Times New Roman"/>
              </a:rPr>
              <a:t>)</a:t>
            </a:r>
            <a:r>
              <a:rPr sz="2316" i="1" spc="139" baseline="44444" dirty="0">
                <a:latin typeface="Times New Roman"/>
                <a:cs typeface="Times New Roman"/>
              </a:rPr>
              <a:t>d</a:t>
            </a:r>
            <a:r>
              <a:rPr sz="1655" i="1" spc="6" baseline="42222" dirty="0">
                <a:latin typeface="Times New Roman"/>
                <a:cs typeface="Times New Roman"/>
              </a:rPr>
              <a:t>i</a:t>
            </a:r>
            <a:endParaRPr sz="1655" baseline="42222">
              <a:latin typeface="Times New Roman"/>
              <a:cs typeface="Times New Roman"/>
            </a:endParaRPr>
          </a:p>
        </p:txBody>
      </p:sp>
    </p:spTree>
    <p:extLst>
      <p:ext uri="{BB962C8B-B14F-4D97-AF65-F5344CB8AC3E}">
        <p14:creationId xmlns:p14="http://schemas.microsoft.com/office/powerpoint/2010/main" val="2746206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1581" y="1634714"/>
            <a:ext cx="7554446" cy="3952470"/>
          </a:xfrm>
          <a:prstGeom prst="rect">
            <a:avLst/>
          </a:prstGeom>
        </p:spPr>
        <p:txBody>
          <a:bodyPr vert="horz" wrap="square" lIns="0" tIns="10646" rIns="0" bIns="0" rtlCol="0">
            <a:spAutoFit/>
          </a:bodyPr>
          <a:lstStyle/>
          <a:p>
            <a:pPr marL="33619" marR="26896" algn="just">
              <a:spcBef>
                <a:spcPts val="84"/>
              </a:spcBef>
            </a:pPr>
            <a:r>
              <a:rPr sz="1941" b="1" spc="-4" dirty="0">
                <a:latin typeface="Arial"/>
                <a:cs typeface="Arial"/>
              </a:rPr>
              <a:t>Case II: </a:t>
            </a:r>
            <a:r>
              <a:rPr sz="1941" spc="-4" dirty="0">
                <a:solidFill>
                  <a:srgbClr val="653200"/>
                </a:solidFill>
                <a:latin typeface="Arial"/>
                <a:cs typeface="Arial"/>
              </a:rPr>
              <a:t>Developers </a:t>
            </a:r>
            <a:r>
              <a:rPr sz="1941" dirty="0">
                <a:solidFill>
                  <a:srgbClr val="653200"/>
                </a:solidFill>
                <a:latin typeface="Arial"/>
                <a:cs typeface="Arial"/>
              </a:rPr>
              <a:t>are </a:t>
            </a:r>
            <a:r>
              <a:rPr sz="1941" spc="-4" dirty="0">
                <a:solidFill>
                  <a:srgbClr val="653200"/>
                </a:solidFill>
                <a:latin typeface="Arial"/>
                <a:cs typeface="Arial"/>
              </a:rPr>
              <a:t>of low quality but lot of experience with the  programming language being</a:t>
            </a:r>
            <a:r>
              <a:rPr sz="1941" spc="9" dirty="0">
                <a:solidFill>
                  <a:srgbClr val="653200"/>
                </a:solidFill>
                <a:latin typeface="Arial"/>
                <a:cs typeface="Arial"/>
              </a:rPr>
              <a:t> </a:t>
            </a:r>
            <a:r>
              <a:rPr sz="1941" spc="-4" dirty="0">
                <a:solidFill>
                  <a:srgbClr val="653200"/>
                </a:solidFill>
                <a:latin typeface="Arial"/>
                <a:cs typeface="Arial"/>
              </a:rPr>
              <a:t>used.</a:t>
            </a:r>
            <a:endParaRPr sz="1941">
              <a:latin typeface="Arial"/>
              <a:cs typeface="Arial"/>
            </a:endParaRPr>
          </a:p>
          <a:p>
            <a:pPr>
              <a:lnSpc>
                <a:spcPct val="100000"/>
              </a:lnSpc>
            </a:pPr>
            <a:endParaRPr sz="1941">
              <a:latin typeface="Times New Roman"/>
              <a:cs typeface="Times New Roman"/>
            </a:endParaRPr>
          </a:p>
          <a:p>
            <a:pPr marL="1131854">
              <a:spcBef>
                <a:spcPts val="1482"/>
              </a:spcBef>
              <a:tabLst>
                <a:tab pos="1938721" algn="l"/>
              </a:tabLst>
            </a:pPr>
            <a:r>
              <a:rPr sz="1941" spc="-9" dirty="0">
                <a:latin typeface="Arial"/>
                <a:cs typeface="Arial"/>
              </a:rPr>
              <a:t>EAF	</a:t>
            </a:r>
            <a:r>
              <a:rPr sz="1941" spc="-4" dirty="0">
                <a:latin typeface="Arial"/>
                <a:cs typeface="Arial"/>
              </a:rPr>
              <a:t>= 1.29 x </a:t>
            </a:r>
            <a:r>
              <a:rPr sz="1941" dirty="0">
                <a:latin typeface="Arial"/>
                <a:cs typeface="Arial"/>
              </a:rPr>
              <a:t>0.95 </a:t>
            </a:r>
            <a:r>
              <a:rPr sz="1941" spc="-4" dirty="0">
                <a:latin typeface="Arial"/>
                <a:cs typeface="Arial"/>
              </a:rPr>
              <a:t>=</a:t>
            </a:r>
            <a:r>
              <a:rPr sz="1941" dirty="0">
                <a:latin typeface="Arial"/>
                <a:cs typeface="Arial"/>
              </a:rPr>
              <a:t> </a:t>
            </a:r>
            <a:r>
              <a:rPr sz="1941" spc="-4" dirty="0">
                <a:latin typeface="Arial"/>
                <a:cs typeface="Arial"/>
              </a:rPr>
              <a:t>1.22</a:t>
            </a:r>
            <a:endParaRPr sz="1941">
              <a:latin typeface="Arial"/>
              <a:cs typeface="Arial"/>
            </a:endParaRPr>
          </a:p>
          <a:p>
            <a:pPr marL="1131854">
              <a:spcBef>
                <a:spcPts val="1165"/>
              </a:spcBef>
              <a:tabLst>
                <a:tab pos="1938721" algn="l"/>
              </a:tabLst>
            </a:pPr>
            <a:r>
              <a:rPr sz="1941" spc="-4" dirty="0">
                <a:latin typeface="Arial"/>
                <a:cs typeface="Arial"/>
              </a:rPr>
              <a:t>E	= 3712 x </a:t>
            </a:r>
            <a:r>
              <a:rPr sz="1941" spc="4" dirty="0">
                <a:latin typeface="Arial"/>
                <a:cs typeface="Arial"/>
              </a:rPr>
              <a:t>1.22 </a:t>
            </a:r>
            <a:r>
              <a:rPr sz="1941" spc="-4" dirty="0">
                <a:latin typeface="Arial"/>
                <a:cs typeface="Arial"/>
              </a:rPr>
              <a:t>= 4528 </a:t>
            </a:r>
            <a:r>
              <a:rPr sz="1941" dirty="0">
                <a:latin typeface="Arial"/>
                <a:cs typeface="Arial"/>
              </a:rPr>
              <a:t>PM</a:t>
            </a:r>
            <a:endParaRPr sz="1941">
              <a:latin typeface="Arial"/>
              <a:cs typeface="Arial"/>
            </a:endParaRPr>
          </a:p>
          <a:p>
            <a:pPr marL="1131854">
              <a:spcBef>
                <a:spcPts val="1165"/>
              </a:spcBef>
              <a:tabLst>
                <a:tab pos="1938721" algn="l"/>
              </a:tabLst>
            </a:pPr>
            <a:r>
              <a:rPr sz="1941" spc="-4" dirty="0">
                <a:latin typeface="Arial"/>
                <a:cs typeface="Arial"/>
              </a:rPr>
              <a:t>D	= 2.5 </a:t>
            </a:r>
            <a:r>
              <a:rPr sz="1941" dirty="0">
                <a:latin typeface="Arial"/>
                <a:cs typeface="Arial"/>
              </a:rPr>
              <a:t>(4528)</a:t>
            </a:r>
            <a:r>
              <a:rPr sz="1985" baseline="25925" dirty="0">
                <a:latin typeface="Arial"/>
                <a:cs typeface="Arial"/>
              </a:rPr>
              <a:t>0.32 </a:t>
            </a:r>
            <a:r>
              <a:rPr sz="1941" spc="-4" dirty="0">
                <a:latin typeface="Arial"/>
                <a:cs typeface="Arial"/>
              </a:rPr>
              <a:t>= 36.9</a:t>
            </a:r>
            <a:r>
              <a:rPr sz="1941" spc="-185" dirty="0">
                <a:latin typeface="Arial"/>
                <a:cs typeface="Arial"/>
              </a:rPr>
              <a:t> </a:t>
            </a:r>
            <a:r>
              <a:rPr sz="1941" spc="-4" dirty="0">
                <a:latin typeface="Arial"/>
                <a:cs typeface="Arial"/>
              </a:rPr>
              <a:t>M</a:t>
            </a:r>
            <a:endParaRPr sz="1941">
              <a:latin typeface="Arial"/>
              <a:cs typeface="Arial"/>
            </a:endParaRPr>
          </a:p>
          <a:p>
            <a:pPr>
              <a:spcBef>
                <a:spcPts val="4"/>
              </a:spcBef>
            </a:pPr>
            <a:endParaRPr sz="2956">
              <a:latin typeface="Times New Roman"/>
              <a:cs typeface="Times New Roman"/>
            </a:endParaRPr>
          </a:p>
          <a:p>
            <a:pPr marL="30818" marR="29137" algn="just">
              <a:lnSpc>
                <a:spcPct val="99800"/>
              </a:lnSpc>
            </a:pPr>
            <a:r>
              <a:rPr sz="1941" spc="-4" dirty="0">
                <a:solidFill>
                  <a:srgbClr val="009999"/>
                </a:solidFill>
                <a:latin typeface="Arial"/>
                <a:cs typeface="Arial"/>
              </a:rPr>
              <a:t>Case II requires more </a:t>
            </a:r>
            <a:r>
              <a:rPr sz="1941" dirty="0">
                <a:solidFill>
                  <a:srgbClr val="009999"/>
                </a:solidFill>
                <a:latin typeface="Arial"/>
                <a:cs typeface="Arial"/>
              </a:rPr>
              <a:t>effort </a:t>
            </a:r>
            <a:r>
              <a:rPr sz="1941" spc="-4" dirty="0">
                <a:solidFill>
                  <a:srgbClr val="009999"/>
                </a:solidFill>
                <a:latin typeface="Arial"/>
                <a:cs typeface="Arial"/>
              </a:rPr>
              <a:t>and </a:t>
            </a:r>
            <a:r>
              <a:rPr sz="1941" dirty="0">
                <a:solidFill>
                  <a:srgbClr val="009999"/>
                </a:solidFill>
                <a:latin typeface="Arial"/>
                <a:cs typeface="Arial"/>
              </a:rPr>
              <a:t>time. </a:t>
            </a:r>
            <a:r>
              <a:rPr sz="1941" spc="-4" dirty="0">
                <a:solidFill>
                  <a:srgbClr val="009999"/>
                </a:solidFill>
                <a:latin typeface="Arial"/>
                <a:cs typeface="Arial"/>
              </a:rPr>
              <a:t>Hence, low quality developers  with lot of programming language experience could not match with  the </a:t>
            </a:r>
            <a:r>
              <a:rPr sz="1941" dirty="0">
                <a:solidFill>
                  <a:srgbClr val="009999"/>
                </a:solidFill>
                <a:latin typeface="Arial"/>
                <a:cs typeface="Arial"/>
              </a:rPr>
              <a:t>performance </a:t>
            </a:r>
            <a:r>
              <a:rPr sz="1941" spc="-4" dirty="0">
                <a:solidFill>
                  <a:srgbClr val="009999"/>
                </a:solidFill>
                <a:latin typeface="Arial"/>
                <a:cs typeface="Arial"/>
              </a:rPr>
              <a:t>of </a:t>
            </a:r>
            <a:r>
              <a:rPr sz="1941" dirty="0">
                <a:solidFill>
                  <a:srgbClr val="009999"/>
                </a:solidFill>
                <a:latin typeface="Arial"/>
                <a:cs typeface="Arial"/>
              </a:rPr>
              <a:t>very </a:t>
            </a:r>
            <a:r>
              <a:rPr sz="1941" spc="-4" dirty="0">
                <a:solidFill>
                  <a:srgbClr val="009999"/>
                </a:solidFill>
                <a:latin typeface="Arial"/>
                <a:cs typeface="Arial"/>
              </a:rPr>
              <a:t>highly </a:t>
            </a:r>
            <a:r>
              <a:rPr sz="1941" dirty="0">
                <a:solidFill>
                  <a:srgbClr val="009999"/>
                </a:solidFill>
                <a:latin typeface="Arial"/>
                <a:cs typeface="Arial"/>
              </a:rPr>
              <a:t>capable </a:t>
            </a:r>
            <a:r>
              <a:rPr sz="1941" spc="-4" dirty="0">
                <a:solidFill>
                  <a:srgbClr val="009999"/>
                </a:solidFill>
                <a:latin typeface="Arial"/>
                <a:cs typeface="Arial"/>
              </a:rPr>
              <a:t>developers with very litter  experience.</a:t>
            </a:r>
            <a:endParaRPr sz="1941">
              <a:latin typeface="Arial"/>
              <a:cs typeface="Arial"/>
            </a:endParaRPr>
          </a:p>
        </p:txBody>
      </p:sp>
      <p:sp>
        <p:nvSpPr>
          <p:cNvPr id="3" name="object 3"/>
          <p:cNvSpPr txBox="1">
            <a:spLocks noGrp="1"/>
          </p:cNvSpPr>
          <p:nvPr>
            <p:ph type="title"/>
          </p:nvPr>
        </p:nvSpPr>
        <p:spPr>
          <a:xfrm>
            <a:off x="3249149" y="608301"/>
            <a:ext cx="667925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477990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6923" y="1214627"/>
            <a:ext cx="7460316" cy="5049844"/>
          </a:xfrm>
          <a:prstGeom prst="rect">
            <a:avLst/>
          </a:prstGeom>
        </p:spPr>
        <p:txBody>
          <a:bodyPr vert="horz" wrap="square" lIns="0" tIns="161925" rIns="0" bIns="0" rtlCol="0">
            <a:spAutoFit/>
          </a:bodyPr>
          <a:lstStyle/>
          <a:p>
            <a:pPr marL="11206">
              <a:spcBef>
                <a:spcPts val="1275"/>
              </a:spcBef>
            </a:pPr>
            <a:r>
              <a:rPr sz="1941" spc="-4" dirty="0">
                <a:latin typeface="Times New Roman"/>
                <a:cs typeface="Times New Roman"/>
              </a:rPr>
              <a:t>Example: </a:t>
            </a:r>
            <a:r>
              <a:rPr sz="1941" dirty="0">
                <a:latin typeface="Times New Roman"/>
                <a:cs typeface="Times New Roman"/>
              </a:rPr>
              <a:t>4.8</a:t>
            </a:r>
            <a:endParaRPr sz="1941">
              <a:latin typeface="Times New Roman"/>
              <a:cs typeface="Times New Roman"/>
            </a:endParaRPr>
          </a:p>
          <a:p>
            <a:pPr marL="33619" marR="4483">
              <a:lnSpc>
                <a:spcPts val="2100"/>
              </a:lnSpc>
              <a:spcBef>
                <a:spcPts val="1447"/>
              </a:spcBef>
            </a:pPr>
            <a:r>
              <a:rPr sz="1941" spc="-4" dirty="0">
                <a:solidFill>
                  <a:srgbClr val="650065"/>
                </a:solidFill>
                <a:latin typeface="Times New Roman"/>
                <a:cs typeface="Times New Roman"/>
              </a:rPr>
              <a:t>Consider a project to develop a </a:t>
            </a:r>
            <a:r>
              <a:rPr sz="1941" dirty="0">
                <a:solidFill>
                  <a:srgbClr val="650065"/>
                </a:solidFill>
                <a:latin typeface="Times New Roman"/>
                <a:cs typeface="Times New Roman"/>
              </a:rPr>
              <a:t>full </a:t>
            </a:r>
            <a:r>
              <a:rPr sz="1941" spc="-4" dirty="0">
                <a:solidFill>
                  <a:srgbClr val="650065"/>
                </a:solidFill>
                <a:latin typeface="Times New Roman"/>
                <a:cs typeface="Times New Roman"/>
              </a:rPr>
              <a:t>screen editor. </a:t>
            </a:r>
            <a:r>
              <a:rPr sz="1941" spc="-9" dirty="0">
                <a:solidFill>
                  <a:srgbClr val="650065"/>
                </a:solidFill>
                <a:latin typeface="Times New Roman"/>
                <a:cs typeface="Times New Roman"/>
              </a:rPr>
              <a:t>The </a:t>
            </a:r>
            <a:r>
              <a:rPr sz="1941" spc="-4" dirty="0">
                <a:solidFill>
                  <a:srgbClr val="650065"/>
                </a:solidFill>
                <a:latin typeface="Times New Roman"/>
                <a:cs typeface="Times New Roman"/>
              </a:rPr>
              <a:t>major components  identified</a:t>
            </a:r>
            <a:r>
              <a:rPr sz="1941" dirty="0">
                <a:solidFill>
                  <a:srgbClr val="650065"/>
                </a:solidFill>
                <a:latin typeface="Times New Roman"/>
                <a:cs typeface="Times New Roman"/>
              </a:rPr>
              <a:t> </a:t>
            </a:r>
            <a:r>
              <a:rPr sz="1941" spc="-4" dirty="0">
                <a:solidFill>
                  <a:srgbClr val="650065"/>
                </a:solidFill>
                <a:latin typeface="Times New Roman"/>
                <a:cs typeface="Times New Roman"/>
              </a:rPr>
              <a:t>are:</a:t>
            </a:r>
            <a:endParaRPr sz="1941">
              <a:latin typeface="Times New Roman"/>
              <a:cs typeface="Times New Roman"/>
            </a:endParaRPr>
          </a:p>
          <a:p>
            <a:pPr marL="831521" indent="-348522">
              <a:spcBef>
                <a:spcPts val="896"/>
              </a:spcBef>
              <a:buAutoNum type="romanUcPeriod"/>
              <a:tabLst>
                <a:tab pos="830960" algn="l"/>
                <a:tab pos="831521" algn="l"/>
              </a:tabLst>
            </a:pPr>
            <a:r>
              <a:rPr sz="1941" spc="-4" dirty="0">
                <a:solidFill>
                  <a:srgbClr val="0000CC"/>
                </a:solidFill>
                <a:latin typeface="Times New Roman"/>
                <a:cs typeface="Times New Roman"/>
              </a:rPr>
              <a:t>Screen</a:t>
            </a:r>
            <a:r>
              <a:rPr sz="1941" dirty="0">
                <a:solidFill>
                  <a:srgbClr val="0000CC"/>
                </a:solidFill>
                <a:latin typeface="Times New Roman"/>
                <a:cs typeface="Times New Roman"/>
              </a:rPr>
              <a:t> </a:t>
            </a:r>
            <a:r>
              <a:rPr sz="1941" spc="-4" dirty="0">
                <a:solidFill>
                  <a:srgbClr val="0000CC"/>
                </a:solidFill>
                <a:latin typeface="Times New Roman"/>
                <a:cs typeface="Times New Roman"/>
              </a:rPr>
              <a:t>edit</a:t>
            </a:r>
            <a:endParaRPr sz="1941">
              <a:latin typeface="Times New Roman"/>
              <a:cs typeface="Times New Roman"/>
            </a:endParaRPr>
          </a:p>
          <a:p>
            <a:pPr marL="831521" indent="-348522">
              <a:spcBef>
                <a:spcPts val="940"/>
              </a:spcBef>
              <a:buAutoNum type="romanUcPeriod"/>
              <a:tabLst>
                <a:tab pos="830960" algn="l"/>
                <a:tab pos="831521" algn="l"/>
              </a:tabLst>
            </a:pPr>
            <a:r>
              <a:rPr sz="1941" spc="-4" dirty="0">
                <a:latin typeface="Times New Roman"/>
                <a:cs typeface="Times New Roman"/>
              </a:rPr>
              <a:t>Command </a:t>
            </a:r>
            <a:r>
              <a:rPr sz="1941" dirty="0">
                <a:latin typeface="Times New Roman"/>
                <a:cs typeface="Times New Roman"/>
              </a:rPr>
              <a:t>Language </a:t>
            </a:r>
            <a:r>
              <a:rPr sz="1941" spc="-4" dirty="0">
                <a:latin typeface="Times New Roman"/>
                <a:cs typeface="Times New Roman"/>
              </a:rPr>
              <a:t>Interpreter</a:t>
            </a:r>
            <a:endParaRPr sz="1941">
              <a:latin typeface="Times New Roman"/>
              <a:cs typeface="Times New Roman"/>
            </a:endParaRPr>
          </a:p>
          <a:p>
            <a:pPr marL="831521" indent="-348522">
              <a:spcBef>
                <a:spcPts val="935"/>
              </a:spcBef>
              <a:buAutoNum type="romanUcPeriod"/>
              <a:tabLst>
                <a:tab pos="831521" algn="l"/>
              </a:tabLst>
            </a:pPr>
            <a:r>
              <a:rPr sz="1941" spc="-4" dirty="0">
                <a:solidFill>
                  <a:srgbClr val="A50020"/>
                </a:solidFill>
                <a:latin typeface="Times New Roman"/>
                <a:cs typeface="Times New Roman"/>
              </a:rPr>
              <a:t>File </a:t>
            </a:r>
            <a:r>
              <a:rPr sz="1941" dirty="0">
                <a:solidFill>
                  <a:srgbClr val="A50020"/>
                </a:solidFill>
                <a:latin typeface="Times New Roman"/>
                <a:cs typeface="Times New Roman"/>
              </a:rPr>
              <a:t>Input </a:t>
            </a:r>
            <a:r>
              <a:rPr sz="1941" spc="-4" dirty="0">
                <a:solidFill>
                  <a:srgbClr val="A50020"/>
                </a:solidFill>
                <a:latin typeface="Times New Roman"/>
                <a:cs typeface="Times New Roman"/>
              </a:rPr>
              <a:t>&amp;</a:t>
            </a:r>
            <a:r>
              <a:rPr sz="1941" spc="-9" dirty="0">
                <a:solidFill>
                  <a:srgbClr val="A50020"/>
                </a:solidFill>
                <a:latin typeface="Times New Roman"/>
                <a:cs typeface="Times New Roman"/>
              </a:rPr>
              <a:t> </a:t>
            </a:r>
            <a:r>
              <a:rPr sz="1941" spc="-4" dirty="0">
                <a:solidFill>
                  <a:srgbClr val="A50020"/>
                </a:solidFill>
                <a:latin typeface="Times New Roman"/>
                <a:cs typeface="Times New Roman"/>
              </a:rPr>
              <a:t>Output</a:t>
            </a:r>
            <a:endParaRPr sz="1941">
              <a:latin typeface="Times New Roman"/>
              <a:cs typeface="Times New Roman"/>
            </a:endParaRPr>
          </a:p>
          <a:p>
            <a:pPr marL="831521" indent="-348522">
              <a:spcBef>
                <a:spcPts val="931"/>
              </a:spcBef>
              <a:buAutoNum type="romanUcPeriod"/>
              <a:tabLst>
                <a:tab pos="831521" algn="l"/>
              </a:tabLst>
            </a:pPr>
            <a:r>
              <a:rPr sz="1941" spc="-4" dirty="0">
                <a:latin typeface="Times New Roman"/>
                <a:cs typeface="Times New Roman"/>
              </a:rPr>
              <a:t>Cursor</a:t>
            </a:r>
            <a:r>
              <a:rPr sz="1941" spc="-62" dirty="0">
                <a:latin typeface="Times New Roman"/>
                <a:cs typeface="Times New Roman"/>
              </a:rPr>
              <a:t> </a:t>
            </a:r>
            <a:r>
              <a:rPr sz="1941" spc="-4" dirty="0">
                <a:latin typeface="Times New Roman"/>
                <a:cs typeface="Times New Roman"/>
              </a:rPr>
              <a:t>Movement</a:t>
            </a:r>
            <a:endParaRPr sz="1941">
              <a:latin typeface="Times New Roman"/>
              <a:cs typeface="Times New Roman"/>
            </a:endParaRPr>
          </a:p>
          <a:p>
            <a:pPr marL="831521" indent="-348522">
              <a:spcBef>
                <a:spcPts val="940"/>
              </a:spcBef>
              <a:buAutoNum type="romanUcPeriod"/>
              <a:tabLst>
                <a:tab pos="831521" algn="l"/>
              </a:tabLst>
            </a:pPr>
            <a:r>
              <a:rPr sz="1941" spc="-4" dirty="0">
                <a:solidFill>
                  <a:srgbClr val="0000CC"/>
                </a:solidFill>
                <a:latin typeface="Times New Roman"/>
                <a:cs typeface="Times New Roman"/>
              </a:rPr>
              <a:t>Screen</a:t>
            </a:r>
            <a:r>
              <a:rPr sz="1941" spc="-62" dirty="0">
                <a:solidFill>
                  <a:srgbClr val="0000CC"/>
                </a:solidFill>
                <a:latin typeface="Times New Roman"/>
                <a:cs typeface="Times New Roman"/>
              </a:rPr>
              <a:t> </a:t>
            </a:r>
            <a:r>
              <a:rPr sz="1941" spc="-4" dirty="0">
                <a:solidFill>
                  <a:srgbClr val="0000CC"/>
                </a:solidFill>
                <a:latin typeface="Times New Roman"/>
                <a:cs typeface="Times New Roman"/>
              </a:rPr>
              <a:t>Movement</a:t>
            </a:r>
            <a:endParaRPr sz="1941">
              <a:latin typeface="Times New Roman"/>
              <a:cs typeface="Times New Roman"/>
            </a:endParaRPr>
          </a:p>
          <a:p>
            <a:pPr marL="33619" marR="6724">
              <a:lnSpc>
                <a:spcPts val="2100"/>
              </a:lnSpc>
              <a:spcBef>
                <a:spcPts val="1196"/>
              </a:spcBef>
            </a:pPr>
            <a:r>
              <a:rPr sz="1941" spc="-4" dirty="0">
                <a:latin typeface="Times New Roman"/>
                <a:cs typeface="Times New Roman"/>
              </a:rPr>
              <a:t>The size </a:t>
            </a:r>
            <a:r>
              <a:rPr sz="1941" dirty="0">
                <a:latin typeface="Times New Roman"/>
                <a:cs typeface="Times New Roman"/>
              </a:rPr>
              <a:t>of </a:t>
            </a:r>
            <a:r>
              <a:rPr sz="1941" spc="-4" dirty="0">
                <a:latin typeface="Times New Roman"/>
                <a:cs typeface="Times New Roman"/>
              </a:rPr>
              <a:t>these are estimated to </a:t>
            </a:r>
            <a:r>
              <a:rPr sz="1941" dirty="0">
                <a:latin typeface="Times New Roman"/>
                <a:cs typeface="Times New Roman"/>
              </a:rPr>
              <a:t>be </a:t>
            </a:r>
            <a:r>
              <a:rPr sz="1941" spc="-4" dirty="0">
                <a:latin typeface="Times New Roman"/>
                <a:cs typeface="Times New Roman"/>
              </a:rPr>
              <a:t>4k, </a:t>
            </a:r>
            <a:r>
              <a:rPr sz="1941" dirty="0">
                <a:latin typeface="Times New Roman"/>
                <a:cs typeface="Times New Roman"/>
              </a:rPr>
              <a:t>2k, 1k, </a:t>
            </a:r>
            <a:r>
              <a:rPr sz="1941" spc="-9" dirty="0">
                <a:latin typeface="Times New Roman"/>
                <a:cs typeface="Times New Roman"/>
              </a:rPr>
              <a:t>2k and </a:t>
            </a:r>
            <a:r>
              <a:rPr sz="1941" dirty="0">
                <a:latin typeface="Times New Roman"/>
                <a:cs typeface="Times New Roman"/>
              </a:rPr>
              <a:t>3k </a:t>
            </a:r>
            <a:r>
              <a:rPr sz="1941" spc="-4" dirty="0">
                <a:latin typeface="Times New Roman"/>
                <a:cs typeface="Times New Roman"/>
              </a:rPr>
              <a:t>delivered source  code lines. </a:t>
            </a:r>
            <a:r>
              <a:rPr sz="1941" spc="-9" dirty="0">
                <a:latin typeface="Times New Roman"/>
                <a:cs typeface="Times New Roman"/>
              </a:rPr>
              <a:t>Use COCOMO </a:t>
            </a:r>
            <a:r>
              <a:rPr sz="1941" spc="-4" dirty="0">
                <a:latin typeface="Times New Roman"/>
                <a:cs typeface="Times New Roman"/>
              </a:rPr>
              <a:t>to</a:t>
            </a:r>
            <a:r>
              <a:rPr sz="1941" spc="22" dirty="0">
                <a:latin typeface="Times New Roman"/>
                <a:cs typeface="Times New Roman"/>
              </a:rPr>
              <a:t> </a:t>
            </a:r>
            <a:r>
              <a:rPr sz="1941" spc="-4" dirty="0">
                <a:latin typeface="Times New Roman"/>
                <a:cs typeface="Times New Roman"/>
              </a:rPr>
              <a:t>determine</a:t>
            </a:r>
            <a:endParaRPr sz="1941">
              <a:latin typeface="Times New Roman"/>
              <a:cs typeface="Times New Roman"/>
            </a:endParaRPr>
          </a:p>
          <a:p>
            <a:pPr marL="831521" marR="7284" indent="-348522">
              <a:lnSpc>
                <a:spcPts val="2100"/>
              </a:lnSpc>
              <a:spcBef>
                <a:spcPts val="1156"/>
              </a:spcBef>
              <a:buAutoNum type="arabicPeriod"/>
              <a:tabLst>
                <a:tab pos="830960" algn="l"/>
                <a:tab pos="831521" algn="l"/>
              </a:tabLst>
            </a:pPr>
            <a:r>
              <a:rPr sz="1941" spc="-4" dirty="0">
                <a:solidFill>
                  <a:srgbClr val="650065"/>
                </a:solidFill>
                <a:latin typeface="Times New Roman"/>
                <a:cs typeface="Times New Roman"/>
              </a:rPr>
              <a:t>Overall cost and schedule estimates (assume values </a:t>
            </a:r>
            <a:r>
              <a:rPr sz="1941" dirty="0">
                <a:solidFill>
                  <a:srgbClr val="650065"/>
                </a:solidFill>
                <a:latin typeface="Times New Roman"/>
                <a:cs typeface="Times New Roman"/>
              </a:rPr>
              <a:t>for </a:t>
            </a:r>
            <a:r>
              <a:rPr sz="1941" spc="-4" dirty="0">
                <a:solidFill>
                  <a:srgbClr val="650065"/>
                </a:solidFill>
                <a:latin typeface="Times New Roman"/>
                <a:cs typeface="Times New Roman"/>
              </a:rPr>
              <a:t>different  cost drivers, with at least three </a:t>
            </a:r>
            <a:r>
              <a:rPr sz="1941" dirty="0">
                <a:solidFill>
                  <a:srgbClr val="650065"/>
                </a:solidFill>
                <a:latin typeface="Times New Roman"/>
                <a:cs typeface="Times New Roman"/>
              </a:rPr>
              <a:t>of them </a:t>
            </a:r>
            <a:r>
              <a:rPr sz="1941" spc="-4" dirty="0">
                <a:solidFill>
                  <a:srgbClr val="650065"/>
                </a:solidFill>
                <a:latin typeface="Times New Roman"/>
                <a:cs typeface="Times New Roman"/>
              </a:rPr>
              <a:t>being different </a:t>
            </a:r>
            <a:r>
              <a:rPr sz="1941" dirty="0">
                <a:solidFill>
                  <a:srgbClr val="650065"/>
                </a:solidFill>
                <a:latin typeface="Times New Roman"/>
                <a:cs typeface="Times New Roman"/>
              </a:rPr>
              <a:t>from</a:t>
            </a:r>
            <a:r>
              <a:rPr sz="1941" spc="57" dirty="0">
                <a:solidFill>
                  <a:srgbClr val="650065"/>
                </a:solidFill>
                <a:latin typeface="Times New Roman"/>
                <a:cs typeface="Times New Roman"/>
              </a:rPr>
              <a:t> </a:t>
            </a:r>
            <a:r>
              <a:rPr sz="1941" dirty="0">
                <a:solidFill>
                  <a:srgbClr val="650065"/>
                </a:solidFill>
                <a:latin typeface="Times New Roman"/>
                <a:cs typeface="Times New Roman"/>
              </a:rPr>
              <a:t>1.0)</a:t>
            </a:r>
            <a:endParaRPr sz="1941">
              <a:latin typeface="Times New Roman"/>
              <a:cs typeface="Times New Roman"/>
            </a:endParaRPr>
          </a:p>
          <a:p>
            <a:pPr marL="831521" indent="-348522">
              <a:spcBef>
                <a:spcPts val="909"/>
              </a:spcBef>
              <a:buAutoNum type="arabicPeriod"/>
              <a:tabLst>
                <a:tab pos="830960" algn="l"/>
                <a:tab pos="831521" algn="l"/>
              </a:tabLst>
            </a:pPr>
            <a:r>
              <a:rPr sz="1941" spc="-4" dirty="0">
                <a:solidFill>
                  <a:srgbClr val="326500"/>
                </a:solidFill>
                <a:latin typeface="Times New Roman"/>
                <a:cs typeface="Times New Roman"/>
              </a:rPr>
              <a:t>Cost &amp; Schedule estimates </a:t>
            </a:r>
            <a:r>
              <a:rPr sz="1941" dirty="0">
                <a:solidFill>
                  <a:srgbClr val="326500"/>
                </a:solidFill>
                <a:latin typeface="Times New Roman"/>
                <a:cs typeface="Times New Roman"/>
              </a:rPr>
              <a:t>for </a:t>
            </a:r>
            <a:r>
              <a:rPr sz="1941" spc="-4" dirty="0">
                <a:solidFill>
                  <a:srgbClr val="326500"/>
                </a:solidFill>
                <a:latin typeface="Times New Roman"/>
                <a:cs typeface="Times New Roman"/>
              </a:rPr>
              <a:t>different</a:t>
            </a:r>
            <a:r>
              <a:rPr sz="1941" spc="26" dirty="0">
                <a:solidFill>
                  <a:srgbClr val="326500"/>
                </a:solidFill>
                <a:latin typeface="Times New Roman"/>
                <a:cs typeface="Times New Roman"/>
              </a:rPr>
              <a:t> </a:t>
            </a:r>
            <a:r>
              <a:rPr sz="1941" spc="-4" dirty="0">
                <a:solidFill>
                  <a:srgbClr val="326500"/>
                </a:solidFill>
                <a:latin typeface="Times New Roman"/>
                <a:cs typeface="Times New Roman"/>
              </a:rPr>
              <a:t>phases.</a:t>
            </a:r>
            <a:endParaRPr sz="1941">
              <a:latin typeface="Times New Roman"/>
              <a:cs typeface="Times New Roman"/>
            </a:endParaRPr>
          </a:p>
        </p:txBody>
      </p:sp>
      <p:sp>
        <p:nvSpPr>
          <p:cNvPr id="3" name="object 3"/>
          <p:cNvSpPr txBox="1">
            <a:spLocks noGrp="1"/>
          </p:cNvSpPr>
          <p:nvPr>
            <p:ph type="title"/>
          </p:nvPr>
        </p:nvSpPr>
        <p:spPr>
          <a:xfrm>
            <a:off x="1214846" y="445407"/>
            <a:ext cx="699334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21022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40859138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4991" y="1700604"/>
            <a:ext cx="2770654" cy="1056357"/>
          </a:xfrm>
          <a:prstGeom prst="rect">
            <a:avLst/>
          </a:prstGeom>
        </p:spPr>
        <p:txBody>
          <a:bodyPr vert="horz" wrap="square" lIns="0" tIns="10646" rIns="0" bIns="0" rtlCol="0">
            <a:spAutoFit/>
          </a:bodyPr>
          <a:lstStyle/>
          <a:p>
            <a:pPr marL="11206">
              <a:spcBef>
                <a:spcPts val="84"/>
              </a:spcBef>
            </a:pPr>
            <a:r>
              <a:rPr sz="2206" b="1" u="heavy" spc="-4" dirty="0">
                <a:solidFill>
                  <a:srgbClr val="FF3200"/>
                </a:solidFill>
                <a:uFill>
                  <a:solidFill>
                    <a:srgbClr val="FF3200"/>
                  </a:solidFill>
                </a:uFill>
                <a:latin typeface="Times New Roman"/>
                <a:cs typeface="Times New Roman"/>
              </a:rPr>
              <a:t>Solution</a:t>
            </a:r>
            <a:endParaRPr sz="2206">
              <a:latin typeface="Times New Roman"/>
              <a:cs typeface="Times New Roman"/>
            </a:endParaRPr>
          </a:p>
          <a:p>
            <a:pPr>
              <a:spcBef>
                <a:spcPts val="9"/>
              </a:spcBef>
            </a:pPr>
            <a:endParaRPr sz="2471">
              <a:latin typeface="Times New Roman"/>
              <a:cs typeface="Times New Roman"/>
            </a:endParaRPr>
          </a:p>
          <a:p>
            <a:pPr marL="72842"/>
            <a:r>
              <a:rPr sz="2118" spc="-4" dirty="0">
                <a:solidFill>
                  <a:srgbClr val="0000FF"/>
                </a:solidFill>
                <a:latin typeface="Times New Roman"/>
                <a:cs typeface="Times New Roman"/>
              </a:rPr>
              <a:t>Size </a:t>
            </a:r>
            <a:r>
              <a:rPr sz="2118" dirty="0">
                <a:solidFill>
                  <a:srgbClr val="0000FF"/>
                </a:solidFill>
                <a:latin typeface="Times New Roman"/>
                <a:cs typeface="Times New Roman"/>
              </a:rPr>
              <a:t>of </a:t>
            </a:r>
            <a:r>
              <a:rPr sz="2118" spc="-4" dirty="0">
                <a:solidFill>
                  <a:srgbClr val="0000FF"/>
                </a:solidFill>
                <a:latin typeface="Times New Roman"/>
                <a:cs typeface="Times New Roman"/>
              </a:rPr>
              <a:t>five modules</a:t>
            </a:r>
            <a:r>
              <a:rPr sz="2118" spc="-49" dirty="0">
                <a:solidFill>
                  <a:srgbClr val="0000FF"/>
                </a:solidFill>
                <a:latin typeface="Times New Roman"/>
                <a:cs typeface="Times New Roman"/>
              </a:rPr>
              <a:t> </a:t>
            </a:r>
            <a:r>
              <a:rPr sz="2118" spc="-4" dirty="0">
                <a:solidFill>
                  <a:srgbClr val="0000FF"/>
                </a:solidFill>
                <a:latin typeface="Times New Roman"/>
                <a:cs typeface="Times New Roman"/>
              </a:rPr>
              <a:t>are:</a:t>
            </a:r>
            <a:endParaRPr sz="2118">
              <a:latin typeface="Times New Roman"/>
              <a:cs typeface="Times New Roman"/>
            </a:endParaRPr>
          </a:p>
        </p:txBody>
      </p:sp>
      <p:sp>
        <p:nvSpPr>
          <p:cNvPr id="3" name="object 3"/>
          <p:cNvSpPr txBox="1">
            <a:spLocks noGrp="1"/>
          </p:cNvSpPr>
          <p:nvPr>
            <p:ph type="title"/>
          </p:nvPr>
        </p:nvSpPr>
        <p:spPr>
          <a:xfrm>
            <a:off x="1881051" y="566430"/>
            <a:ext cx="632713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3260911" y="2793849"/>
            <a:ext cx="3364006" cy="2932447"/>
          </a:xfrm>
          <a:prstGeom prst="rect">
            <a:avLst/>
          </a:prstGeom>
        </p:spPr>
        <p:txBody>
          <a:bodyPr vert="horz" wrap="square" lIns="0" tIns="172571" rIns="0" bIns="0" rtlCol="0">
            <a:spAutoFit/>
          </a:bodyPr>
          <a:lstStyle/>
          <a:p>
            <a:pPr marL="11206">
              <a:spcBef>
                <a:spcPts val="1359"/>
              </a:spcBef>
            </a:pPr>
            <a:r>
              <a:rPr sz="2118" spc="-4" dirty="0">
                <a:solidFill>
                  <a:srgbClr val="326500"/>
                </a:solidFill>
                <a:latin typeface="Times New Roman"/>
                <a:cs typeface="Times New Roman"/>
              </a:rPr>
              <a:t>Screen</a:t>
            </a:r>
            <a:r>
              <a:rPr sz="2118" spc="-18" dirty="0">
                <a:solidFill>
                  <a:srgbClr val="326500"/>
                </a:solidFill>
                <a:latin typeface="Times New Roman"/>
                <a:cs typeface="Times New Roman"/>
              </a:rPr>
              <a:t> </a:t>
            </a:r>
            <a:r>
              <a:rPr sz="2118" spc="-4" dirty="0">
                <a:solidFill>
                  <a:srgbClr val="326500"/>
                </a:solidFill>
                <a:latin typeface="Times New Roman"/>
                <a:cs typeface="Times New Roman"/>
              </a:rPr>
              <a:t>edit</a:t>
            </a:r>
            <a:endParaRPr sz="2118">
              <a:latin typeface="Times New Roman"/>
              <a:cs typeface="Times New Roman"/>
            </a:endParaRPr>
          </a:p>
          <a:p>
            <a:pPr marL="11206" marR="4483">
              <a:lnSpc>
                <a:spcPct val="149600"/>
              </a:lnSpc>
              <a:spcBef>
                <a:spcPts val="9"/>
              </a:spcBef>
            </a:pPr>
            <a:r>
              <a:rPr sz="2118" spc="-4" dirty="0">
                <a:solidFill>
                  <a:srgbClr val="0000FF"/>
                </a:solidFill>
                <a:latin typeface="Times New Roman"/>
                <a:cs typeface="Times New Roman"/>
              </a:rPr>
              <a:t>Command language interpreter  </a:t>
            </a:r>
            <a:r>
              <a:rPr sz="2118" spc="-4" dirty="0">
                <a:solidFill>
                  <a:srgbClr val="326500"/>
                </a:solidFill>
                <a:latin typeface="Times New Roman"/>
                <a:cs typeface="Times New Roman"/>
              </a:rPr>
              <a:t>File input and</a:t>
            </a:r>
            <a:r>
              <a:rPr sz="2118" spc="-13" dirty="0">
                <a:solidFill>
                  <a:srgbClr val="326500"/>
                </a:solidFill>
                <a:latin typeface="Times New Roman"/>
                <a:cs typeface="Times New Roman"/>
              </a:rPr>
              <a:t> </a:t>
            </a:r>
            <a:r>
              <a:rPr sz="2118" spc="-4" dirty="0">
                <a:solidFill>
                  <a:srgbClr val="326500"/>
                </a:solidFill>
                <a:latin typeface="Times New Roman"/>
                <a:cs typeface="Times New Roman"/>
              </a:rPr>
              <a:t>output</a:t>
            </a:r>
            <a:endParaRPr sz="2118">
              <a:latin typeface="Times New Roman"/>
              <a:cs typeface="Times New Roman"/>
            </a:endParaRPr>
          </a:p>
          <a:p>
            <a:pPr marL="11206" marR="1412016">
              <a:lnSpc>
                <a:spcPts val="3812"/>
              </a:lnSpc>
              <a:spcBef>
                <a:spcPts val="326"/>
              </a:spcBef>
            </a:pPr>
            <a:r>
              <a:rPr sz="2118" spc="-4" dirty="0">
                <a:solidFill>
                  <a:srgbClr val="0000FF"/>
                </a:solidFill>
                <a:latin typeface="Times New Roman"/>
                <a:cs typeface="Times New Roman"/>
              </a:rPr>
              <a:t>Cursor</a:t>
            </a:r>
            <a:r>
              <a:rPr sz="2118" spc="-53" dirty="0">
                <a:solidFill>
                  <a:srgbClr val="0000FF"/>
                </a:solidFill>
                <a:latin typeface="Times New Roman"/>
                <a:cs typeface="Times New Roman"/>
              </a:rPr>
              <a:t> </a:t>
            </a:r>
            <a:r>
              <a:rPr sz="2118" spc="-4" dirty="0">
                <a:solidFill>
                  <a:srgbClr val="0000FF"/>
                </a:solidFill>
                <a:latin typeface="Times New Roman"/>
                <a:cs typeface="Times New Roman"/>
              </a:rPr>
              <a:t>movement  </a:t>
            </a:r>
            <a:r>
              <a:rPr sz="2118" spc="-4" dirty="0">
                <a:solidFill>
                  <a:srgbClr val="326500"/>
                </a:solidFill>
                <a:latin typeface="Times New Roman"/>
                <a:cs typeface="Times New Roman"/>
              </a:rPr>
              <a:t>Screen</a:t>
            </a:r>
            <a:r>
              <a:rPr sz="2118" spc="-62" dirty="0">
                <a:solidFill>
                  <a:srgbClr val="326500"/>
                </a:solidFill>
                <a:latin typeface="Times New Roman"/>
                <a:cs typeface="Times New Roman"/>
              </a:rPr>
              <a:t> </a:t>
            </a:r>
            <a:r>
              <a:rPr sz="2118" spc="-4" dirty="0">
                <a:solidFill>
                  <a:srgbClr val="326500"/>
                </a:solidFill>
                <a:latin typeface="Times New Roman"/>
                <a:cs typeface="Times New Roman"/>
              </a:rPr>
              <a:t>movement</a:t>
            </a:r>
            <a:endParaRPr sz="2118">
              <a:latin typeface="Times New Roman"/>
              <a:cs typeface="Times New Roman"/>
            </a:endParaRPr>
          </a:p>
          <a:p>
            <a:pPr marL="11206">
              <a:spcBef>
                <a:spcPts val="922"/>
              </a:spcBef>
            </a:pPr>
            <a:r>
              <a:rPr sz="2118" b="1" spc="-4" dirty="0">
                <a:solidFill>
                  <a:srgbClr val="0000FF"/>
                </a:solidFill>
                <a:latin typeface="Times New Roman"/>
                <a:cs typeface="Times New Roman"/>
              </a:rPr>
              <a:t>Total</a:t>
            </a:r>
            <a:endParaRPr sz="2118">
              <a:latin typeface="Times New Roman"/>
              <a:cs typeface="Times New Roman"/>
            </a:endParaRPr>
          </a:p>
        </p:txBody>
      </p:sp>
      <p:sp>
        <p:nvSpPr>
          <p:cNvPr id="6" name="object 6"/>
          <p:cNvSpPr txBox="1"/>
          <p:nvPr/>
        </p:nvSpPr>
        <p:spPr>
          <a:xfrm>
            <a:off x="7295027" y="2793849"/>
            <a:ext cx="1370479" cy="2963353"/>
          </a:xfrm>
          <a:prstGeom prst="rect">
            <a:avLst/>
          </a:prstGeom>
        </p:spPr>
        <p:txBody>
          <a:bodyPr vert="horz" wrap="square" lIns="0" tIns="172571" rIns="0" bIns="0" rtlCol="0">
            <a:spAutoFit/>
          </a:bodyPr>
          <a:lstStyle/>
          <a:p>
            <a:pPr marL="11206">
              <a:spcBef>
                <a:spcPts val="1359"/>
              </a:spcBef>
            </a:pPr>
            <a:r>
              <a:rPr sz="2118" dirty="0">
                <a:solidFill>
                  <a:srgbClr val="326500"/>
                </a:solidFill>
                <a:latin typeface="Times New Roman"/>
                <a:cs typeface="Times New Roman"/>
              </a:rPr>
              <a:t>= 4</a:t>
            </a:r>
            <a:r>
              <a:rPr sz="2118" spc="-88" dirty="0">
                <a:solidFill>
                  <a:srgbClr val="326500"/>
                </a:solidFill>
                <a:latin typeface="Times New Roman"/>
                <a:cs typeface="Times New Roman"/>
              </a:rPr>
              <a:t> </a:t>
            </a:r>
            <a:r>
              <a:rPr sz="2118" spc="-4" dirty="0">
                <a:solidFill>
                  <a:srgbClr val="326500"/>
                </a:solidFill>
                <a:latin typeface="Times New Roman"/>
                <a:cs typeface="Times New Roman"/>
              </a:rPr>
              <a:t>KLOC</a:t>
            </a:r>
            <a:endParaRPr sz="2118">
              <a:latin typeface="Times New Roman"/>
              <a:cs typeface="Times New Roman"/>
            </a:endParaRPr>
          </a:p>
          <a:p>
            <a:pPr marL="11206">
              <a:spcBef>
                <a:spcPts val="1271"/>
              </a:spcBef>
            </a:pPr>
            <a:r>
              <a:rPr sz="2118" dirty="0">
                <a:solidFill>
                  <a:srgbClr val="0000FF"/>
                </a:solidFill>
                <a:latin typeface="Times New Roman"/>
                <a:cs typeface="Times New Roman"/>
              </a:rPr>
              <a:t>= 2</a:t>
            </a:r>
            <a:r>
              <a:rPr sz="2118" spc="-88" dirty="0">
                <a:solidFill>
                  <a:srgbClr val="0000FF"/>
                </a:solidFill>
                <a:latin typeface="Times New Roman"/>
                <a:cs typeface="Times New Roman"/>
              </a:rPr>
              <a:t> </a:t>
            </a:r>
            <a:r>
              <a:rPr sz="2118" spc="-4" dirty="0">
                <a:solidFill>
                  <a:srgbClr val="0000FF"/>
                </a:solidFill>
                <a:latin typeface="Times New Roman"/>
                <a:cs typeface="Times New Roman"/>
              </a:rPr>
              <a:t>KLOC</a:t>
            </a:r>
            <a:endParaRPr sz="2118">
              <a:latin typeface="Times New Roman"/>
              <a:cs typeface="Times New Roman"/>
            </a:endParaRPr>
          </a:p>
          <a:p>
            <a:pPr marL="11206">
              <a:spcBef>
                <a:spcPts val="1257"/>
              </a:spcBef>
            </a:pPr>
            <a:r>
              <a:rPr sz="2118" dirty="0">
                <a:solidFill>
                  <a:srgbClr val="326500"/>
                </a:solidFill>
                <a:latin typeface="Times New Roman"/>
                <a:cs typeface="Times New Roman"/>
              </a:rPr>
              <a:t>= 1</a:t>
            </a:r>
            <a:r>
              <a:rPr sz="2118" spc="-88" dirty="0">
                <a:solidFill>
                  <a:srgbClr val="326500"/>
                </a:solidFill>
                <a:latin typeface="Times New Roman"/>
                <a:cs typeface="Times New Roman"/>
              </a:rPr>
              <a:t> </a:t>
            </a:r>
            <a:r>
              <a:rPr sz="2118" spc="-4" dirty="0">
                <a:solidFill>
                  <a:srgbClr val="326500"/>
                </a:solidFill>
                <a:latin typeface="Times New Roman"/>
                <a:cs typeface="Times New Roman"/>
              </a:rPr>
              <a:t>KLOC</a:t>
            </a:r>
            <a:endParaRPr sz="2118">
              <a:latin typeface="Times New Roman"/>
              <a:cs typeface="Times New Roman"/>
            </a:endParaRPr>
          </a:p>
          <a:p>
            <a:pPr marL="11206">
              <a:spcBef>
                <a:spcPts val="1262"/>
              </a:spcBef>
            </a:pPr>
            <a:r>
              <a:rPr sz="2118" dirty="0">
                <a:solidFill>
                  <a:srgbClr val="0000FF"/>
                </a:solidFill>
                <a:latin typeface="Times New Roman"/>
                <a:cs typeface="Times New Roman"/>
              </a:rPr>
              <a:t>= 2</a:t>
            </a:r>
            <a:r>
              <a:rPr sz="2118" spc="-88" dirty="0">
                <a:solidFill>
                  <a:srgbClr val="0000FF"/>
                </a:solidFill>
                <a:latin typeface="Times New Roman"/>
                <a:cs typeface="Times New Roman"/>
              </a:rPr>
              <a:t> </a:t>
            </a:r>
            <a:r>
              <a:rPr sz="2118" spc="-4" dirty="0">
                <a:solidFill>
                  <a:srgbClr val="0000FF"/>
                </a:solidFill>
                <a:latin typeface="Times New Roman"/>
                <a:cs typeface="Times New Roman"/>
              </a:rPr>
              <a:t>KLOC</a:t>
            </a:r>
            <a:endParaRPr sz="2118">
              <a:latin typeface="Times New Roman"/>
              <a:cs typeface="Times New Roman"/>
            </a:endParaRPr>
          </a:p>
          <a:p>
            <a:pPr marL="11206">
              <a:spcBef>
                <a:spcPts val="1271"/>
              </a:spcBef>
            </a:pPr>
            <a:r>
              <a:rPr sz="2118" dirty="0">
                <a:solidFill>
                  <a:srgbClr val="326500"/>
                </a:solidFill>
                <a:latin typeface="Times New Roman"/>
                <a:cs typeface="Times New Roman"/>
              </a:rPr>
              <a:t>= 3</a:t>
            </a:r>
            <a:r>
              <a:rPr sz="2118" spc="-88" dirty="0">
                <a:solidFill>
                  <a:srgbClr val="326500"/>
                </a:solidFill>
                <a:latin typeface="Times New Roman"/>
                <a:cs typeface="Times New Roman"/>
              </a:rPr>
              <a:t> </a:t>
            </a:r>
            <a:r>
              <a:rPr sz="2118" spc="-4" dirty="0">
                <a:solidFill>
                  <a:srgbClr val="326500"/>
                </a:solidFill>
                <a:latin typeface="Times New Roman"/>
                <a:cs typeface="Times New Roman"/>
              </a:rPr>
              <a:t>KLOC</a:t>
            </a:r>
            <a:endParaRPr sz="2118">
              <a:latin typeface="Times New Roman"/>
              <a:cs typeface="Times New Roman"/>
            </a:endParaRPr>
          </a:p>
          <a:p>
            <a:pPr marL="11206">
              <a:spcBef>
                <a:spcPts val="1257"/>
              </a:spcBef>
            </a:pPr>
            <a:r>
              <a:rPr sz="2118" b="1" dirty="0">
                <a:solidFill>
                  <a:srgbClr val="0000FF"/>
                </a:solidFill>
                <a:latin typeface="Times New Roman"/>
                <a:cs typeface="Times New Roman"/>
              </a:rPr>
              <a:t>= 12</a:t>
            </a:r>
            <a:r>
              <a:rPr sz="2118" b="1" spc="-84" dirty="0">
                <a:solidFill>
                  <a:srgbClr val="0000FF"/>
                </a:solidFill>
                <a:latin typeface="Times New Roman"/>
                <a:cs typeface="Times New Roman"/>
              </a:rPr>
              <a:t> </a:t>
            </a:r>
            <a:r>
              <a:rPr sz="2118" b="1" spc="-4" dirty="0">
                <a:solidFill>
                  <a:srgbClr val="0000FF"/>
                </a:solidFill>
                <a:latin typeface="Times New Roman"/>
                <a:cs typeface="Times New Roman"/>
              </a:rPr>
              <a:t>KLOC</a:t>
            </a:r>
            <a:endParaRPr sz="2118">
              <a:latin typeface="Times New Roman"/>
              <a:cs typeface="Times New Roman"/>
            </a:endParaRPr>
          </a:p>
        </p:txBody>
      </p:sp>
    </p:spTree>
    <p:extLst>
      <p:ext uri="{BB962C8B-B14F-4D97-AF65-F5344CB8AC3E}">
        <p14:creationId xmlns:p14="http://schemas.microsoft.com/office/powerpoint/2010/main" val="15711445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767839"/>
            <a:ext cx="5899897" cy="3688541"/>
          </a:xfrm>
          <a:prstGeom prst="rect">
            <a:avLst/>
          </a:prstGeom>
        </p:spPr>
        <p:txBody>
          <a:bodyPr vert="horz" wrap="square" lIns="0" tIns="11206" rIns="0" bIns="0" rtlCol="0">
            <a:spAutoFit/>
          </a:bodyPr>
          <a:lstStyle/>
          <a:p>
            <a:pPr marL="63317">
              <a:spcBef>
                <a:spcPts val="88"/>
              </a:spcBef>
            </a:pPr>
            <a:r>
              <a:rPr sz="2118" spc="-4" dirty="0">
                <a:solidFill>
                  <a:srgbClr val="653200"/>
                </a:solidFill>
                <a:latin typeface="Times New Roman"/>
                <a:cs typeface="Times New Roman"/>
              </a:rPr>
              <a:t>Let us assume </a:t>
            </a:r>
            <a:r>
              <a:rPr sz="2118" dirty="0">
                <a:solidFill>
                  <a:srgbClr val="653200"/>
                </a:solidFill>
                <a:latin typeface="Times New Roman"/>
                <a:cs typeface="Times New Roman"/>
              </a:rPr>
              <a:t>that </a:t>
            </a:r>
            <a:r>
              <a:rPr sz="2118" spc="-9" dirty="0">
                <a:solidFill>
                  <a:srgbClr val="653200"/>
                </a:solidFill>
                <a:latin typeface="Times New Roman"/>
                <a:cs typeface="Times New Roman"/>
              </a:rPr>
              <a:t>significant </a:t>
            </a:r>
            <a:r>
              <a:rPr sz="2118" spc="-4" dirty="0">
                <a:solidFill>
                  <a:srgbClr val="653200"/>
                </a:solidFill>
                <a:latin typeface="Times New Roman"/>
                <a:cs typeface="Times New Roman"/>
              </a:rPr>
              <a:t>cost drivers</a:t>
            </a:r>
            <a:r>
              <a:rPr sz="2118" spc="13" dirty="0">
                <a:solidFill>
                  <a:srgbClr val="653200"/>
                </a:solidFill>
                <a:latin typeface="Times New Roman"/>
                <a:cs typeface="Times New Roman"/>
              </a:rPr>
              <a:t> </a:t>
            </a:r>
            <a:r>
              <a:rPr sz="2118" spc="-4" dirty="0">
                <a:solidFill>
                  <a:srgbClr val="653200"/>
                </a:solidFill>
                <a:latin typeface="Times New Roman"/>
                <a:cs typeface="Times New Roman"/>
              </a:rPr>
              <a:t>are</a:t>
            </a:r>
            <a:endParaRPr sz="2118">
              <a:latin typeface="Times New Roman"/>
              <a:cs typeface="Times New Roman"/>
            </a:endParaRPr>
          </a:p>
          <a:p>
            <a:pPr>
              <a:spcBef>
                <a:spcPts val="18"/>
              </a:spcBef>
            </a:pPr>
            <a:endParaRPr sz="2559">
              <a:latin typeface="Times New Roman"/>
              <a:cs typeface="Times New Roman"/>
            </a:endParaRPr>
          </a:p>
          <a:p>
            <a:pPr marL="414640" indent="-403433">
              <a:buAutoNum type="romanLcPeriod"/>
              <a:tabLst>
                <a:tab pos="414079" algn="l"/>
                <a:tab pos="414640" algn="l"/>
              </a:tabLst>
            </a:pPr>
            <a:r>
              <a:rPr sz="1941" spc="-4" dirty="0">
                <a:solidFill>
                  <a:srgbClr val="003265"/>
                </a:solidFill>
                <a:latin typeface="Arial"/>
                <a:cs typeface="Arial"/>
              </a:rPr>
              <a:t>Required software reliability is high,</a:t>
            </a:r>
            <a:r>
              <a:rPr sz="1941" spc="26" dirty="0">
                <a:solidFill>
                  <a:srgbClr val="003265"/>
                </a:solidFill>
                <a:latin typeface="Arial"/>
                <a:cs typeface="Arial"/>
              </a:rPr>
              <a:t> </a:t>
            </a:r>
            <a:r>
              <a:rPr sz="1941" spc="-4" dirty="0">
                <a:solidFill>
                  <a:srgbClr val="003265"/>
                </a:solidFill>
                <a:latin typeface="Arial"/>
                <a:cs typeface="Arial"/>
              </a:rPr>
              <a:t>i.e.,1.15</a:t>
            </a:r>
            <a:endParaRPr sz="1941">
              <a:latin typeface="Arial"/>
              <a:cs typeface="Arial"/>
            </a:endParaRPr>
          </a:p>
          <a:p>
            <a:pPr>
              <a:lnSpc>
                <a:spcPct val="100000"/>
              </a:lnSpc>
              <a:buAutoNum type="romanLcPeriod"/>
            </a:pPr>
            <a:endParaRPr sz="1677">
              <a:latin typeface="Times New Roman"/>
              <a:cs typeface="Times New Roman"/>
            </a:endParaRPr>
          </a:p>
          <a:p>
            <a:pPr marL="414640" indent="-403433">
              <a:buAutoNum type="romanLcPeriod"/>
              <a:tabLst>
                <a:tab pos="414079" algn="l"/>
                <a:tab pos="414640" algn="l"/>
              </a:tabLst>
            </a:pPr>
            <a:r>
              <a:rPr sz="1941" spc="-4" dirty="0">
                <a:solidFill>
                  <a:srgbClr val="329932"/>
                </a:solidFill>
                <a:latin typeface="Arial"/>
                <a:cs typeface="Arial"/>
              </a:rPr>
              <a:t>Product complexity is high,</a:t>
            </a:r>
            <a:r>
              <a:rPr sz="1941" spc="9" dirty="0">
                <a:solidFill>
                  <a:srgbClr val="329932"/>
                </a:solidFill>
                <a:latin typeface="Arial"/>
                <a:cs typeface="Arial"/>
              </a:rPr>
              <a:t> </a:t>
            </a:r>
            <a:r>
              <a:rPr sz="1941" spc="-4" dirty="0">
                <a:solidFill>
                  <a:srgbClr val="329932"/>
                </a:solidFill>
                <a:latin typeface="Arial"/>
                <a:cs typeface="Arial"/>
              </a:rPr>
              <a:t>i.e.,1.15</a:t>
            </a:r>
            <a:endParaRPr sz="1941">
              <a:latin typeface="Arial"/>
              <a:cs typeface="Arial"/>
            </a:endParaRPr>
          </a:p>
          <a:p>
            <a:pPr>
              <a:spcBef>
                <a:spcPts val="26"/>
              </a:spcBef>
              <a:buAutoNum type="romanLcPeriod"/>
            </a:pPr>
            <a:endParaRPr sz="1632">
              <a:latin typeface="Times New Roman"/>
              <a:cs typeface="Times New Roman"/>
            </a:endParaRPr>
          </a:p>
          <a:p>
            <a:pPr marL="414640" indent="-403433">
              <a:buAutoNum type="romanLcPeriod"/>
              <a:tabLst>
                <a:tab pos="414079" algn="l"/>
                <a:tab pos="414640" algn="l"/>
              </a:tabLst>
            </a:pPr>
            <a:r>
              <a:rPr sz="1941" spc="-4" dirty="0">
                <a:solidFill>
                  <a:srgbClr val="003265"/>
                </a:solidFill>
                <a:latin typeface="Arial"/>
                <a:cs typeface="Arial"/>
              </a:rPr>
              <a:t>Analyst capability is high,</a:t>
            </a:r>
            <a:r>
              <a:rPr sz="1941" spc="4" dirty="0">
                <a:solidFill>
                  <a:srgbClr val="003265"/>
                </a:solidFill>
                <a:latin typeface="Arial"/>
                <a:cs typeface="Arial"/>
              </a:rPr>
              <a:t> </a:t>
            </a:r>
            <a:r>
              <a:rPr sz="1941" spc="-4" dirty="0">
                <a:solidFill>
                  <a:srgbClr val="003265"/>
                </a:solidFill>
                <a:latin typeface="Arial"/>
                <a:cs typeface="Arial"/>
              </a:rPr>
              <a:t>i.e.,0.86</a:t>
            </a:r>
            <a:endParaRPr sz="1941">
              <a:latin typeface="Arial"/>
              <a:cs typeface="Arial"/>
            </a:endParaRPr>
          </a:p>
          <a:p>
            <a:pPr>
              <a:spcBef>
                <a:spcPts val="31"/>
              </a:spcBef>
              <a:buAutoNum type="romanLcPeriod"/>
            </a:pPr>
            <a:endParaRPr sz="1632">
              <a:latin typeface="Times New Roman"/>
              <a:cs typeface="Times New Roman"/>
            </a:endParaRPr>
          </a:p>
          <a:p>
            <a:pPr marL="414640" indent="-403433">
              <a:buAutoNum type="romanLcPeriod"/>
              <a:tabLst>
                <a:tab pos="414079" algn="l"/>
                <a:tab pos="414640" algn="l"/>
              </a:tabLst>
            </a:pPr>
            <a:r>
              <a:rPr sz="1941" spc="-4" dirty="0">
                <a:solidFill>
                  <a:srgbClr val="0032CC"/>
                </a:solidFill>
                <a:latin typeface="Arial"/>
                <a:cs typeface="Arial"/>
              </a:rPr>
              <a:t>Programming language experience </a:t>
            </a:r>
            <a:r>
              <a:rPr sz="1941" spc="4" dirty="0">
                <a:solidFill>
                  <a:srgbClr val="0032CC"/>
                </a:solidFill>
                <a:latin typeface="Arial"/>
                <a:cs typeface="Arial"/>
              </a:rPr>
              <a:t>is</a:t>
            </a:r>
            <a:r>
              <a:rPr sz="1941" spc="40" dirty="0">
                <a:solidFill>
                  <a:srgbClr val="0032CC"/>
                </a:solidFill>
                <a:latin typeface="Arial"/>
                <a:cs typeface="Arial"/>
              </a:rPr>
              <a:t> </a:t>
            </a:r>
            <a:r>
              <a:rPr sz="1941" spc="-4" dirty="0">
                <a:solidFill>
                  <a:srgbClr val="0032CC"/>
                </a:solidFill>
                <a:latin typeface="Arial"/>
                <a:cs typeface="Arial"/>
              </a:rPr>
              <a:t>low,i.e.,1.07</a:t>
            </a:r>
            <a:endParaRPr sz="1941">
              <a:latin typeface="Arial"/>
              <a:cs typeface="Arial"/>
            </a:endParaRPr>
          </a:p>
          <a:p>
            <a:pPr>
              <a:spcBef>
                <a:spcPts val="26"/>
              </a:spcBef>
              <a:buAutoNum type="romanLcPeriod"/>
            </a:pPr>
            <a:endParaRPr sz="1632">
              <a:latin typeface="Times New Roman"/>
              <a:cs typeface="Times New Roman"/>
            </a:endParaRPr>
          </a:p>
          <a:p>
            <a:pPr marL="414640" indent="-403433">
              <a:buAutoNum type="romanLcPeriod"/>
              <a:tabLst>
                <a:tab pos="414079" algn="l"/>
                <a:tab pos="414640" algn="l"/>
              </a:tabLst>
            </a:pPr>
            <a:r>
              <a:rPr sz="1941" spc="-4" dirty="0">
                <a:solidFill>
                  <a:srgbClr val="003265"/>
                </a:solidFill>
                <a:latin typeface="Arial"/>
                <a:cs typeface="Arial"/>
              </a:rPr>
              <a:t>All other drivers are</a:t>
            </a:r>
            <a:r>
              <a:rPr sz="1941" spc="18" dirty="0">
                <a:solidFill>
                  <a:srgbClr val="003265"/>
                </a:solidFill>
                <a:latin typeface="Arial"/>
                <a:cs typeface="Arial"/>
              </a:rPr>
              <a:t> </a:t>
            </a:r>
            <a:r>
              <a:rPr sz="1941" dirty="0">
                <a:solidFill>
                  <a:srgbClr val="003265"/>
                </a:solidFill>
                <a:latin typeface="Arial"/>
                <a:cs typeface="Arial"/>
              </a:rPr>
              <a:t>nominal</a:t>
            </a:r>
            <a:endParaRPr sz="1941">
              <a:latin typeface="Arial"/>
              <a:cs typeface="Arial"/>
            </a:endParaRPr>
          </a:p>
          <a:p>
            <a:pPr marL="1624378">
              <a:spcBef>
                <a:spcPts val="1165"/>
              </a:spcBef>
            </a:pPr>
            <a:r>
              <a:rPr sz="1941" spc="-9" dirty="0">
                <a:solidFill>
                  <a:srgbClr val="003265"/>
                </a:solidFill>
                <a:latin typeface="Arial"/>
                <a:cs typeface="Arial"/>
              </a:rPr>
              <a:t>EAF </a:t>
            </a:r>
            <a:r>
              <a:rPr sz="1941" spc="-4" dirty="0">
                <a:solidFill>
                  <a:srgbClr val="003265"/>
                </a:solidFill>
                <a:latin typeface="Arial"/>
                <a:cs typeface="Arial"/>
              </a:rPr>
              <a:t>= 1.15x1.15x0.86x1.07 =</a:t>
            </a:r>
            <a:r>
              <a:rPr sz="1941" spc="18" dirty="0">
                <a:solidFill>
                  <a:srgbClr val="003265"/>
                </a:solidFill>
                <a:latin typeface="Arial"/>
                <a:cs typeface="Arial"/>
              </a:rPr>
              <a:t> </a:t>
            </a:r>
            <a:r>
              <a:rPr sz="1941" dirty="0">
                <a:solidFill>
                  <a:srgbClr val="003265"/>
                </a:solidFill>
                <a:latin typeface="Arial"/>
                <a:cs typeface="Arial"/>
              </a:rPr>
              <a:t>1.2169</a:t>
            </a:r>
            <a:endParaRPr sz="1941">
              <a:latin typeface="Arial"/>
              <a:cs typeface="Arial"/>
            </a:endParaRPr>
          </a:p>
        </p:txBody>
      </p:sp>
      <p:sp>
        <p:nvSpPr>
          <p:cNvPr id="3" name="object 3"/>
          <p:cNvSpPr/>
          <p:nvPr/>
        </p:nvSpPr>
        <p:spPr>
          <a:xfrm>
            <a:off x="2330817" y="144286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a:spLocks noGrp="1"/>
          </p:cNvSpPr>
          <p:nvPr>
            <p:ph type="title"/>
          </p:nvPr>
        </p:nvSpPr>
        <p:spPr>
          <a:xfrm>
            <a:off x="1881051" y="527434"/>
            <a:ext cx="632713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Tree>
    <p:extLst>
      <p:ext uri="{BB962C8B-B14F-4D97-AF65-F5344CB8AC3E}">
        <p14:creationId xmlns:p14="http://schemas.microsoft.com/office/powerpoint/2010/main" val="35478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5086" y="1700604"/>
            <a:ext cx="7444628" cy="3812506"/>
          </a:xfrm>
          <a:prstGeom prst="rect">
            <a:avLst/>
          </a:prstGeom>
        </p:spPr>
        <p:txBody>
          <a:bodyPr vert="horz" wrap="square" lIns="0" tIns="10085" rIns="0" bIns="0" rtlCol="0">
            <a:spAutoFit/>
          </a:bodyPr>
          <a:lstStyle/>
          <a:p>
            <a:pPr marL="11206" marR="4483" algn="just">
              <a:lnSpc>
                <a:spcPct val="100099"/>
              </a:lnSpc>
              <a:spcBef>
                <a:spcPts val="79"/>
              </a:spcBef>
            </a:pPr>
            <a:r>
              <a:rPr sz="2471" spc="-4" dirty="0">
                <a:solidFill>
                  <a:srgbClr val="0000CC"/>
                </a:solidFill>
                <a:latin typeface="Times New Roman"/>
                <a:cs typeface="Times New Roman"/>
              </a:rPr>
              <a:t>Furthermore, if </a:t>
            </a:r>
            <a:r>
              <a:rPr sz="2471" dirty="0">
                <a:solidFill>
                  <a:srgbClr val="0000CC"/>
                </a:solidFill>
                <a:latin typeface="Times New Roman"/>
                <a:cs typeface="Times New Roman"/>
              </a:rPr>
              <a:t>the </a:t>
            </a:r>
            <a:r>
              <a:rPr sz="2471" spc="-9" dirty="0">
                <a:solidFill>
                  <a:srgbClr val="0000CC"/>
                </a:solidFill>
                <a:latin typeface="Times New Roman"/>
                <a:cs typeface="Times New Roman"/>
              </a:rPr>
              <a:t>main </a:t>
            </a:r>
            <a:r>
              <a:rPr sz="2471" spc="-4" dirty="0">
                <a:solidFill>
                  <a:srgbClr val="0000CC"/>
                </a:solidFill>
                <a:latin typeface="Times New Roman"/>
                <a:cs typeface="Times New Roman"/>
              </a:rPr>
              <a:t>interest is </a:t>
            </a:r>
            <a:r>
              <a:rPr sz="2471" dirty="0">
                <a:solidFill>
                  <a:srgbClr val="0000CC"/>
                </a:solidFill>
                <a:latin typeface="Times New Roman"/>
                <a:cs typeface="Times New Roman"/>
              </a:rPr>
              <a:t>the </a:t>
            </a:r>
            <a:r>
              <a:rPr sz="2471" spc="-9" dirty="0">
                <a:solidFill>
                  <a:srgbClr val="0000CC"/>
                </a:solidFill>
                <a:latin typeface="Times New Roman"/>
                <a:cs typeface="Times New Roman"/>
              </a:rPr>
              <a:t>size </a:t>
            </a:r>
            <a:r>
              <a:rPr sz="2471" dirty="0">
                <a:solidFill>
                  <a:srgbClr val="0000CC"/>
                </a:solidFill>
                <a:latin typeface="Times New Roman"/>
                <a:cs typeface="Times New Roman"/>
              </a:rPr>
              <a:t>of the program  for </a:t>
            </a:r>
            <a:r>
              <a:rPr sz="2471" spc="-4" dirty="0">
                <a:solidFill>
                  <a:srgbClr val="0000CC"/>
                </a:solidFill>
                <a:latin typeface="Times New Roman"/>
                <a:cs typeface="Times New Roman"/>
              </a:rPr>
              <a:t>specific functionality, </a:t>
            </a:r>
            <a:r>
              <a:rPr sz="2471" spc="-9" dirty="0">
                <a:solidFill>
                  <a:srgbClr val="0000CC"/>
                </a:solidFill>
                <a:latin typeface="Times New Roman"/>
                <a:cs typeface="Times New Roman"/>
              </a:rPr>
              <a:t>it may </a:t>
            </a:r>
            <a:r>
              <a:rPr sz="2471" dirty="0">
                <a:solidFill>
                  <a:srgbClr val="0000CC"/>
                </a:solidFill>
                <a:latin typeface="Times New Roman"/>
                <a:cs typeface="Times New Roman"/>
              </a:rPr>
              <a:t>be </a:t>
            </a:r>
            <a:r>
              <a:rPr sz="2471" spc="-4" dirty="0">
                <a:solidFill>
                  <a:srgbClr val="0000CC"/>
                </a:solidFill>
                <a:latin typeface="Times New Roman"/>
                <a:cs typeface="Times New Roman"/>
              </a:rPr>
              <a:t>reasonable </a:t>
            </a:r>
            <a:r>
              <a:rPr sz="2471" spc="-9" dirty="0">
                <a:solidFill>
                  <a:srgbClr val="0000CC"/>
                </a:solidFill>
                <a:latin typeface="Times New Roman"/>
                <a:cs typeface="Times New Roman"/>
              </a:rPr>
              <a:t>to </a:t>
            </a:r>
            <a:r>
              <a:rPr sz="2471" spc="-4" dirty="0">
                <a:solidFill>
                  <a:srgbClr val="0000CC"/>
                </a:solidFill>
                <a:latin typeface="Times New Roman"/>
                <a:cs typeface="Times New Roman"/>
              </a:rPr>
              <a:t>include  executable </a:t>
            </a:r>
            <a:r>
              <a:rPr sz="2471" spc="-9" dirty="0">
                <a:solidFill>
                  <a:srgbClr val="0000CC"/>
                </a:solidFill>
                <a:latin typeface="Times New Roman"/>
                <a:cs typeface="Times New Roman"/>
              </a:rPr>
              <a:t>statements. </a:t>
            </a:r>
            <a:r>
              <a:rPr sz="2471" spc="-4" dirty="0">
                <a:solidFill>
                  <a:srgbClr val="0000CC"/>
                </a:solidFill>
                <a:latin typeface="Times New Roman"/>
                <a:cs typeface="Times New Roman"/>
              </a:rPr>
              <a:t>The </a:t>
            </a:r>
            <a:r>
              <a:rPr sz="2471" dirty="0">
                <a:solidFill>
                  <a:srgbClr val="0000CC"/>
                </a:solidFill>
                <a:latin typeface="Times New Roman"/>
                <a:cs typeface="Times New Roman"/>
              </a:rPr>
              <a:t>only </a:t>
            </a:r>
            <a:r>
              <a:rPr sz="2471" spc="-4" dirty="0">
                <a:solidFill>
                  <a:srgbClr val="0000CC"/>
                </a:solidFill>
                <a:latin typeface="Times New Roman"/>
                <a:cs typeface="Times New Roman"/>
              </a:rPr>
              <a:t>executable </a:t>
            </a:r>
            <a:r>
              <a:rPr sz="2471" spc="-9" dirty="0">
                <a:solidFill>
                  <a:srgbClr val="0000CC"/>
                </a:solidFill>
                <a:latin typeface="Times New Roman"/>
                <a:cs typeface="Times New Roman"/>
              </a:rPr>
              <a:t>statements </a:t>
            </a:r>
            <a:r>
              <a:rPr sz="2471" spc="-4" dirty="0">
                <a:solidFill>
                  <a:srgbClr val="0000CC"/>
                </a:solidFill>
                <a:latin typeface="Times New Roman"/>
                <a:cs typeface="Times New Roman"/>
              </a:rPr>
              <a:t>in  </a:t>
            </a:r>
            <a:r>
              <a:rPr sz="2471" dirty="0">
                <a:solidFill>
                  <a:srgbClr val="0000CC"/>
                </a:solidFill>
                <a:latin typeface="Times New Roman"/>
                <a:cs typeface="Times New Roman"/>
              </a:rPr>
              <a:t>figure</a:t>
            </a:r>
            <a:r>
              <a:rPr sz="2471" spc="110" dirty="0">
                <a:solidFill>
                  <a:srgbClr val="0000CC"/>
                </a:solidFill>
                <a:latin typeface="Times New Roman"/>
                <a:cs typeface="Times New Roman"/>
              </a:rPr>
              <a:t> </a:t>
            </a:r>
            <a:r>
              <a:rPr sz="2471" spc="-4" dirty="0">
                <a:solidFill>
                  <a:srgbClr val="0000CC"/>
                </a:solidFill>
                <a:latin typeface="Times New Roman"/>
                <a:cs typeface="Times New Roman"/>
              </a:rPr>
              <a:t>shown</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above</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are</a:t>
            </a:r>
            <a:r>
              <a:rPr sz="2471" spc="115" dirty="0">
                <a:solidFill>
                  <a:srgbClr val="0000CC"/>
                </a:solidFill>
                <a:latin typeface="Times New Roman"/>
                <a:cs typeface="Times New Roman"/>
              </a:rPr>
              <a:t> </a:t>
            </a:r>
            <a:r>
              <a:rPr sz="2471" spc="-4" dirty="0">
                <a:solidFill>
                  <a:srgbClr val="0000CC"/>
                </a:solidFill>
                <a:latin typeface="Times New Roman"/>
                <a:cs typeface="Times New Roman"/>
              </a:rPr>
              <a:t>in</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lines</a:t>
            </a:r>
            <a:r>
              <a:rPr sz="2471" spc="119" dirty="0">
                <a:solidFill>
                  <a:srgbClr val="0000CC"/>
                </a:solidFill>
                <a:latin typeface="Times New Roman"/>
                <a:cs typeface="Times New Roman"/>
              </a:rPr>
              <a:t> </a:t>
            </a:r>
            <a:r>
              <a:rPr sz="2471" dirty="0">
                <a:solidFill>
                  <a:srgbClr val="0000CC"/>
                </a:solidFill>
                <a:latin typeface="Times New Roman"/>
                <a:cs typeface="Times New Roman"/>
              </a:rPr>
              <a:t>5-17</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leading</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to</a:t>
            </a:r>
            <a:r>
              <a:rPr sz="2471" spc="128" dirty="0">
                <a:solidFill>
                  <a:srgbClr val="0000CC"/>
                </a:solidFill>
                <a:latin typeface="Times New Roman"/>
                <a:cs typeface="Times New Roman"/>
              </a:rPr>
              <a:t> </a:t>
            </a:r>
            <a:r>
              <a:rPr sz="2471" spc="-4" dirty="0">
                <a:solidFill>
                  <a:srgbClr val="0000CC"/>
                </a:solidFill>
                <a:latin typeface="Times New Roman"/>
                <a:cs typeface="Times New Roman"/>
              </a:rPr>
              <a:t>a</a:t>
            </a:r>
            <a:r>
              <a:rPr sz="2471" spc="115" dirty="0">
                <a:solidFill>
                  <a:srgbClr val="0000CC"/>
                </a:solidFill>
                <a:latin typeface="Times New Roman"/>
                <a:cs typeface="Times New Roman"/>
              </a:rPr>
              <a:t> </a:t>
            </a:r>
            <a:r>
              <a:rPr sz="2471" dirty="0">
                <a:solidFill>
                  <a:srgbClr val="0000CC"/>
                </a:solidFill>
                <a:latin typeface="Times New Roman"/>
                <a:cs typeface="Times New Roman"/>
              </a:rPr>
              <a:t>count</a:t>
            </a:r>
            <a:r>
              <a:rPr sz="2471" spc="132" dirty="0">
                <a:solidFill>
                  <a:srgbClr val="0000CC"/>
                </a:solidFill>
                <a:latin typeface="Times New Roman"/>
                <a:cs typeface="Times New Roman"/>
              </a:rPr>
              <a:t> </a:t>
            </a:r>
            <a:r>
              <a:rPr sz="2471" dirty="0">
                <a:solidFill>
                  <a:srgbClr val="0000CC"/>
                </a:solidFill>
                <a:latin typeface="Times New Roman"/>
                <a:cs typeface="Times New Roman"/>
              </a:rPr>
              <a:t>of</a:t>
            </a:r>
            <a:endParaRPr sz="2471" dirty="0">
              <a:latin typeface="Times New Roman"/>
              <a:cs typeface="Times New Roman"/>
            </a:endParaRPr>
          </a:p>
          <a:p>
            <a:pPr marL="11206" marR="5603" algn="just"/>
            <a:r>
              <a:rPr sz="2471" dirty="0">
                <a:solidFill>
                  <a:srgbClr val="0000CC"/>
                </a:solidFill>
                <a:latin typeface="Times New Roman"/>
                <a:cs typeface="Times New Roman"/>
              </a:rPr>
              <a:t>13. </a:t>
            </a:r>
            <a:r>
              <a:rPr sz="2471" spc="-4" dirty="0">
                <a:solidFill>
                  <a:srgbClr val="0000CC"/>
                </a:solidFill>
                <a:latin typeface="Times New Roman"/>
                <a:cs typeface="Times New Roman"/>
              </a:rPr>
              <a:t>The differences in </a:t>
            </a:r>
            <a:r>
              <a:rPr sz="2471" dirty="0">
                <a:solidFill>
                  <a:srgbClr val="0000CC"/>
                </a:solidFill>
                <a:latin typeface="Times New Roman"/>
                <a:cs typeface="Times New Roman"/>
              </a:rPr>
              <a:t>the </a:t>
            </a:r>
            <a:r>
              <a:rPr sz="2471" spc="-4" dirty="0">
                <a:solidFill>
                  <a:srgbClr val="0000CC"/>
                </a:solidFill>
                <a:latin typeface="Times New Roman"/>
                <a:cs typeface="Times New Roman"/>
              </a:rPr>
              <a:t>counts are </a:t>
            </a:r>
            <a:r>
              <a:rPr sz="2471" dirty="0">
                <a:solidFill>
                  <a:srgbClr val="0000CC"/>
                </a:solidFill>
                <a:latin typeface="Times New Roman"/>
                <a:cs typeface="Times New Roman"/>
              </a:rPr>
              <a:t>18 </a:t>
            </a:r>
            <a:r>
              <a:rPr sz="2471" spc="-9" dirty="0">
                <a:solidFill>
                  <a:srgbClr val="0000CC"/>
                </a:solidFill>
                <a:latin typeface="Times New Roman"/>
                <a:cs typeface="Times New Roman"/>
              </a:rPr>
              <a:t>to </a:t>
            </a:r>
            <a:r>
              <a:rPr sz="2471" dirty="0">
                <a:solidFill>
                  <a:srgbClr val="0000CC"/>
                </a:solidFill>
                <a:latin typeface="Times New Roman"/>
                <a:cs typeface="Times New Roman"/>
              </a:rPr>
              <a:t>17 </a:t>
            </a:r>
            <a:r>
              <a:rPr sz="2471" spc="-4" dirty="0">
                <a:solidFill>
                  <a:srgbClr val="0000CC"/>
                </a:solidFill>
                <a:latin typeface="Times New Roman"/>
                <a:cs typeface="Times New Roman"/>
              </a:rPr>
              <a:t>to </a:t>
            </a:r>
            <a:r>
              <a:rPr sz="2471" spc="-9" dirty="0">
                <a:solidFill>
                  <a:srgbClr val="0000CC"/>
                </a:solidFill>
                <a:latin typeface="Times New Roman"/>
                <a:cs typeface="Times New Roman"/>
              </a:rPr>
              <a:t>13. </a:t>
            </a:r>
            <a:r>
              <a:rPr sz="2471" spc="-4" dirty="0">
                <a:solidFill>
                  <a:srgbClr val="0000CC"/>
                </a:solidFill>
                <a:latin typeface="Times New Roman"/>
                <a:cs typeface="Times New Roman"/>
              </a:rPr>
              <a:t>One  </a:t>
            </a:r>
            <a:r>
              <a:rPr sz="2471" spc="-9" dirty="0">
                <a:solidFill>
                  <a:srgbClr val="0000CC"/>
                </a:solidFill>
                <a:latin typeface="Times New Roman"/>
                <a:cs typeface="Times New Roman"/>
              </a:rPr>
              <a:t>can  </a:t>
            </a:r>
            <a:r>
              <a:rPr sz="2471" spc="-4" dirty="0">
                <a:solidFill>
                  <a:srgbClr val="0000CC"/>
                </a:solidFill>
                <a:latin typeface="Times New Roman"/>
                <a:cs typeface="Times New Roman"/>
              </a:rPr>
              <a:t>easily  see  </a:t>
            </a:r>
            <a:r>
              <a:rPr sz="2471" dirty="0">
                <a:solidFill>
                  <a:srgbClr val="0000CC"/>
                </a:solidFill>
                <a:latin typeface="Times New Roman"/>
                <a:cs typeface="Times New Roman"/>
              </a:rPr>
              <a:t>the  </a:t>
            </a:r>
            <a:r>
              <a:rPr sz="2471" spc="-4" dirty="0">
                <a:solidFill>
                  <a:srgbClr val="0000CC"/>
                </a:solidFill>
                <a:latin typeface="Times New Roman"/>
                <a:cs typeface="Times New Roman"/>
              </a:rPr>
              <a:t>potential  for  </a:t>
            </a:r>
            <a:r>
              <a:rPr sz="2471" spc="-9" dirty="0">
                <a:solidFill>
                  <a:srgbClr val="0000CC"/>
                </a:solidFill>
                <a:latin typeface="Times New Roman"/>
                <a:cs typeface="Times New Roman"/>
              </a:rPr>
              <a:t>major  </a:t>
            </a:r>
            <a:r>
              <a:rPr sz="2471" spc="-4" dirty="0">
                <a:solidFill>
                  <a:srgbClr val="0000CC"/>
                </a:solidFill>
                <a:latin typeface="Times New Roman"/>
                <a:cs typeface="Times New Roman"/>
              </a:rPr>
              <a:t>discrepancies</a:t>
            </a:r>
            <a:r>
              <a:rPr sz="2471" spc="401" dirty="0">
                <a:solidFill>
                  <a:srgbClr val="0000CC"/>
                </a:solidFill>
                <a:latin typeface="Times New Roman"/>
                <a:cs typeface="Times New Roman"/>
              </a:rPr>
              <a:t> </a:t>
            </a:r>
            <a:r>
              <a:rPr sz="2471" dirty="0">
                <a:solidFill>
                  <a:srgbClr val="0000CC"/>
                </a:solidFill>
                <a:latin typeface="Times New Roman"/>
                <a:cs typeface="Times New Roman"/>
              </a:rPr>
              <a:t>for</a:t>
            </a:r>
            <a:endParaRPr sz="2471" dirty="0">
              <a:latin typeface="Times New Roman"/>
              <a:cs typeface="Times New Roman"/>
            </a:endParaRPr>
          </a:p>
          <a:p>
            <a:pPr marL="11206" marR="4483" algn="just">
              <a:spcBef>
                <a:spcPts val="13"/>
              </a:spcBef>
            </a:pPr>
            <a:r>
              <a:rPr sz="2471" spc="-4" dirty="0">
                <a:solidFill>
                  <a:srgbClr val="0000CC"/>
                </a:solidFill>
                <a:latin typeface="Times New Roman"/>
                <a:cs typeface="Times New Roman"/>
              </a:rPr>
              <a:t>large </a:t>
            </a:r>
            <a:r>
              <a:rPr sz="2471" spc="-9" dirty="0">
                <a:solidFill>
                  <a:srgbClr val="0000CC"/>
                </a:solidFill>
                <a:latin typeface="Times New Roman"/>
                <a:cs typeface="Times New Roman"/>
              </a:rPr>
              <a:t>programs </a:t>
            </a:r>
            <a:r>
              <a:rPr sz="2471" spc="-4" dirty="0">
                <a:solidFill>
                  <a:srgbClr val="0000CC"/>
                </a:solidFill>
                <a:latin typeface="Times New Roman"/>
                <a:cs typeface="Times New Roman"/>
              </a:rPr>
              <a:t>with </a:t>
            </a:r>
            <a:r>
              <a:rPr sz="2471" spc="-9" dirty="0">
                <a:solidFill>
                  <a:srgbClr val="0000CC"/>
                </a:solidFill>
                <a:latin typeface="Times New Roman"/>
                <a:cs typeface="Times New Roman"/>
              </a:rPr>
              <a:t>many </a:t>
            </a:r>
            <a:r>
              <a:rPr sz="2471" spc="-4" dirty="0">
                <a:solidFill>
                  <a:srgbClr val="0000CC"/>
                </a:solidFill>
                <a:latin typeface="Times New Roman"/>
                <a:cs typeface="Times New Roman"/>
              </a:rPr>
              <a:t>comments </a:t>
            </a:r>
            <a:r>
              <a:rPr sz="2471" dirty="0">
                <a:solidFill>
                  <a:srgbClr val="0000CC"/>
                </a:solidFill>
                <a:latin typeface="Times New Roman"/>
                <a:cs typeface="Times New Roman"/>
              </a:rPr>
              <a:t>or </a:t>
            </a:r>
            <a:r>
              <a:rPr sz="2471" spc="-4" dirty="0">
                <a:solidFill>
                  <a:srgbClr val="0000CC"/>
                </a:solidFill>
                <a:latin typeface="Times New Roman"/>
                <a:cs typeface="Times New Roman"/>
              </a:rPr>
              <a:t>programs written  in language that </a:t>
            </a:r>
            <a:r>
              <a:rPr sz="2471" spc="-9" dirty="0">
                <a:solidFill>
                  <a:srgbClr val="0000CC"/>
                </a:solidFill>
                <a:latin typeface="Times New Roman"/>
                <a:cs typeface="Times New Roman"/>
              </a:rPr>
              <a:t>allow </a:t>
            </a:r>
            <a:r>
              <a:rPr sz="2471" spc="-4" dirty="0">
                <a:solidFill>
                  <a:srgbClr val="0000CC"/>
                </a:solidFill>
                <a:latin typeface="Times New Roman"/>
                <a:cs typeface="Times New Roman"/>
              </a:rPr>
              <a:t>a large number </a:t>
            </a:r>
            <a:r>
              <a:rPr sz="2471" dirty="0">
                <a:solidFill>
                  <a:srgbClr val="0000CC"/>
                </a:solidFill>
                <a:latin typeface="Times New Roman"/>
                <a:cs typeface="Times New Roman"/>
              </a:rPr>
              <a:t>of </a:t>
            </a:r>
            <a:r>
              <a:rPr sz="2471" spc="-4" dirty="0">
                <a:solidFill>
                  <a:srgbClr val="0000CC"/>
                </a:solidFill>
                <a:latin typeface="Times New Roman"/>
                <a:cs typeface="Times New Roman"/>
              </a:rPr>
              <a:t>descriptive </a:t>
            </a:r>
            <a:r>
              <a:rPr sz="2471" dirty="0">
                <a:solidFill>
                  <a:srgbClr val="0000CC"/>
                </a:solidFill>
                <a:latin typeface="Times New Roman"/>
                <a:cs typeface="Times New Roman"/>
              </a:rPr>
              <a:t>but  </a:t>
            </a:r>
            <a:r>
              <a:rPr sz="2471" spc="-4" dirty="0">
                <a:solidFill>
                  <a:srgbClr val="0000CC"/>
                </a:solidFill>
                <a:latin typeface="Times New Roman"/>
                <a:cs typeface="Times New Roman"/>
              </a:rPr>
              <a:t>non-executable </a:t>
            </a:r>
            <a:r>
              <a:rPr sz="2471" spc="-9" dirty="0">
                <a:solidFill>
                  <a:srgbClr val="0000CC"/>
                </a:solidFill>
                <a:latin typeface="Times New Roman"/>
                <a:cs typeface="Times New Roman"/>
              </a:rPr>
              <a:t>statement. </a:t>
            </a:r>
            <a:r>
              <a:rPr sz="2471" spc="-4" dirty="0" smtClean="0">
                <a:solidFill>
                  <a:srgbClr val="0000CC"/>
                </a:solidFill>
                <a:latin typeface="Times New Roman"/>
                <a:cs typeface="Times New Roman"/>
              </a:rPr>
              <a:t>Conte</a:t>
            </a:r>
            <a:r>
              <a:rPr lang="en-US" sz="2471" spc="-4" dirty="0" smtClean="0">
                <a:solidFill>
                  <a:srgbClr val="0000CC"/>
                </a:solidFill>
                <a:latin typeface="Times New Roman"/>
                <a:cs typeface="Times New Roman"/>
              </a:rPr>
              <a:t>nt</a:t>
            </a:r>
            <a:r>
              <a:rPr sz="2471" spc="-4" dirty="0" smtClean="0">
                <a:solidFill>
                  <a:srgbClr val="0000CC"/>
                </a:solidFill>
                <a:latin typeface="Times New Roman"/>
                <a:cs typeface="Times New Roman"/>
              </a:rPr>
              <a:t> </a:t>
            </a:r>
            <a:r>
              <a:rPr sz="2471" spc="-4" dirty="0">
                <a:solidFill>
                  <a:srgbClr val="0000CC"/>
                </a:solidFill>
                <a:latin typeface="Times New Roman"/>
                <a:cs typeface="Times New Roman"/>
              </a:rPr>
              <a:t>has </a:t>
            </a:r>
            <a:r>
              <a:rPr sz="2471" spc="-9" dirty="0">
                <a:solidFill>
                  <a:srgbClr val="0000CC"/>
                </a:solidFill>
                <a:latin typeface="Times New Roman"/>
                <a:cs typeface="Times New Roman"/>
              </a:rPr>
              <a:t>defined </a:t>
            </a:r>
            <a:r>
              <a:rPr sz="2471" spc="-4" dirty="0">
                <a:solidFill>
                  <a:srgbClr val="0000CC"/>
                </a:solidFill>
                <a:latin typeface="Times New Roman"/>
                <a:cs typeface="Times New Roman"/>
              </a:rPr>
              <a:t>lines </a:t>
            </a:r>
            <a:r>
              <a:rPr sz="2471" dirty="0">
                <a:solidFill>
                  <a:srgbClr val="0000CC"/>
                </a:solidFill>
                <a:latin typeface="Times New Roman"/>
                <a:cs typeface="Times New Roman"/>
              </a:rPr>
              <a:t>of </a:t>
            </a:r>
            <a:r>
              <a:rPr sz="2471" spc="-4" dirty="0">
                <a:solidFill>
                  <a:srgbClr val="0000CC"/>
                </a:solidFill>
                <a:latin typeface="Times New Roman"/>
                <a:cs typeface="Times New Roman"/>
              </a:rPr>
              <a:t>code  as:</a:t>
            </a:r>
            <a:endParaRPr sz="2471" dirty="0">
              <a:latin typeface="Times New Roman"/>
              <a:cs typeface="Times New Roman"/>
            </a:endParaRPr>
          </a:p>
        </p:txBody>
      </p:sp>
      <p:sp>
        <p:nvSpPr>
          <p:cNvPr id="3" name="object 3"/>
          <p:cNvSpPr txBox="1">
            <a:spLocks noGrp="1"/>
          </p:cNvSpPr>
          <p:nvPr>
            <p:ph type="title"/>
          </p:nvPr>
        </p:nvSpPr>
        <p:spPr>
          <a:xfrm>
            <a:off x="1384663" y="566430"/>
            <a:ext cx="68235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856601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730187"/>
            <a:ext cx="7657540" cy="608093"/>
          </a:xfrm>
          <a:prstGeom prst="rect">
            <a:avLst/>
          </a:prstGeom>
        </p:spPr>
        <p:txBody>
          <a:bodyPr vert="horz" wrap="square" lIns="0" tIns="10646" rIns="0" bIns="0" rtlCol="0">
            <a:spAutoFit/>
          </a:bodyPr>
          <a:lstStyle/>
          <a:p>
            <a:pPr marL="414079" marR="4483" indent="-403433">
              <a:spcBef>
                <a:spcPts val="84"/>
              </a:spcBef>
              <a:tabLst>
                <a:tab pos="980567" algn="l"/>
                <a:tab pos="1684894" algn="l"/>
                <a:tab pos="2388661" algn="l"/>
                <a:tab pos="3462802" algn="l"/>
                <a:tab pos="3892011" algn="l"/>
                <a:tab pos="4377251" algn="l"/>
                <a:tab pos="5259761" algn="l"/>
                <a:tab pos="5579706" algn="l"/>
                <a:tab pos="6667295" algn="l"/>
                <a:tab pos="7302142" algn="l"/>
              </a:tabLst>
            </a:pPr>
            <a:r>
              <a:rPr sz="1941" spc="-4" dirty="0">
                <a:solidFill>
                  <a:srgbClr val="003265"/>
                </a:solidFill>
                <a:latin typeface="Arial"/>
                <a:cs typeface="Arial"/>
              </a:rPr>
              <a:t>(a)</a:t>
            </a:r>
            <a:r>
              <a:rPr sz="1941" spc="265" dirty="0">
                <a:solidFill>
                  <a:srgbClr val="003265"/>
                </a:solidFill>
                <a:latin typeface="Arial"/>
                <a:cs typeface="Arial"/>
              </a:rPr>
              <a:t> </a:t>
            </a:r>
            <a:r>
              <a:rPr sz="1941" spc="-4" dirty="0">
                <a:solidFill>
                  <a:srgbClr val="003265"/>
                </a:solidFill>
                <a:latin typeface="Arial"/>
                <a:cs typeface="Arial"/>
              </a:rPr>
              <a:t>The</a:t>
            </a:r>
            <a:r>
              <a:rPr sz="1941" dirty="0">
                <a:solidFill>
                  <a:srgbClr val="003265"/>
                </a:solidFill>
                <a:latin typeface="Arial"/>
                <a:cs typeface="Arial"/>
              </a:rPr>
              <a:t>	</a:t>
            </a:r>
            <a:r>
              <a:rPr sz="1941" spc="-4" dirty="0">
                <a:solidFill>
                  <a:srgbClr val="003265"/>
                </a:solidFill>
                <a:latin typeface="Arial"/>
                <a:cs typeface="Arial"/>
              </a:rPr>
              <a:t>initial</a:t>
            </a:r>
            <a:r>
              <a:rPr sz="1941" dirty="0">
                <a:solidFill>
                  <a:srgbClr val="003265"/>
                </a:solidFill>
                <a:latin typeface="Arial"/>
                <a:cs typeface="Arial"/>
              </a:rPr>
              <a:t>	</a:t>
            </a:r>
            <a:r>
              <a:rPr sz="1941" spc="-4" dirty="0">
                <a:solidFill>
                  <a:srgbClr val="003265"/>
                </a:solidFill>
                <a:latin typeface="Arial"/>
                <a:cs typeface="Arial"/>
              </a:rPr>
              <a:t>effort</a:t>
            </a:r>
            <a:r>
              <a:rPr sz="1941" dirty="0">
                <a:solidFill>
                  <a:srgbClr val="003265"/>
                </a:solidFill>
                <a:latin typeface="Arial"/>
                <a:cs typeface="Arial"/>
              </a:rPr>
              <a:t>	</a:t>
            </a:r>
            <a:r>
              <a:rPr sz="1941" spc="-4" dirty="0">
                <a:solidFill>
                  <a:srgbClr val="003265"/>
                </a:solidFill>
                <a:latin typeface="Arial"/>
                <a:cs typeface="Arial"/>
              </a:rPr>
              <a:t>e</a:t>
            </a:r>
            <a:r>
              <a:rPr sz="1941" dirty="0">
                <a:solidFill>
                  <a:srgbClr val="003265"/>
                </a:solidFill>
                <a:latin typeface="Arial"/>
                <a:cs typeface="Arial"/>
              </a:rPr>
              <a:t>s</a:t>
            </a:r>
            <a:r>
              <a:rPr sz="1941" spc="-4" dirty="0">
                <a:solidFill>
                  <a:srgbClr val="003265"/>
                </a:solidFill>
                <a:latin typeface="Arial"/>
                <a:cs typeface="Arial"/>
              </a:rPr>
              <a:t>ti</a:t>
            </a:r>
            <a:r>
              <a:rPr sz="1941" dirty="0">
                <a:solidFill>
                  <a:srgbClr val="003265"/>
                </a:solidFill>
                <a:latin typeface="Arial"/>
                <a:cs typeface="Arial"/>
              </a:rPr>
              <a:t>m</a:t>
            </a:r>
            <a:r>
              <a:rPr sz="1941" spc="-4" dirty="0">
                <a:solidFill>
                  <a:srgbClr val="003265"/>
                </a:solidFill>
                <a:latin typeface="Arial"/>
                <a:cs typeface="Arial"/>
              </a:rPr>
              <a:t>ate</a:t>
            </a:r>
            <a:r>
              <a:rPr sz="1941" dirty="0">
                <a:solidFill>
                  <a:srgbClr val="003265"/>
                </a:solidFill>
                <a:latin typeface="Arial"/>
                <a:cs typeface="Arial"/>
              </a:rPr>
              <a:t>	</a:t>
            </a:r>
            <a:r>
              <a:rPr sz="1941" spc="-4" dirty="0">
                <a:solidFill>
                  <a:srgbClr val="003265"/>
                </a:solidFill>
                <a:latin typeface="Arial"/>
                <a:cs typeface="Arial"/>
              </a:rPr>
              <a:t>for</a:t>
            </a:r>
            <a:r>
              <a:rPr sz="1941" dirty="0">
                <a:solidFill>
                  <a:srgbClr val="003265"/>
                </a:solidFill>
                <a:latin typeface="Arial"/>
                <a:cs typeface="Arial"/>
              </a:rPr>
              <a:t>	</a:t>
            </a:r>
            <a:r>
              <a:rPr sz="1941" spc="-4" dirty="0">
                <a:solidFill>
                  <a:srgbClr val="003265"/>
                </a:solidFill>
                <a:latin typeface="Arial"/>
                <a:cs typeface="Arial"/>
              </a:rPr>
              <a:t>the</a:t>
            </a:r>
            <a:r>
              <a:rPr sz="1941" dirty="0">
                <a:solidFill>
                  <a:srgbClr val="003265"/>
                </a:solidFill>
                <a:latin typeface="Arial"/>
                <a:cs typeface="Arial"/>
              </a:rPr>
              <a:t>	</a:t>
            </a:r>
            <a:r>
              <a:rPr sz="1941" spc="-4" dirty="0">
                <a:solidFill>
                  <a:srgbClr val="003265"/>
                </a:solidFill>
                <a:latin typeface="Arial"/>
                <a:cs typeface="Arial"/>
              </a:rPr>
              <a:t>proje</a:t>
            </a:r>
            <a:r>
              <a:rPr sz="1941" dirty="0">
                <a:solidFill>
                  <a:srgbClr val="003265"/>
                </a:solidFill>
                <a:latin typeface="Arial"/>
                <a:cs typeface="Arial"/>
              </a:rPr>
              <a:t>c</a:t>
            </a:r>
            <a:r>
              <a:rPr sz="1941" spc="-4" dirty="0">
                <a:solidFill>
                  <a:srgbClr val="003265"/>
                </a:solidFill>
                <a:latin typeface="Arial"/>
                <a:cs typeface="Arial"/>
              </a:rPr>
              <a:t>t</a:t>
            </a:r>
            <a:r>
              <a:rPr sz="1941" dirty="0">
                <a:solidFill>
                  <a:srgbClr val="003265"/>
                </a:solidFill>
                <a:latin typeface="Arial"/>
                <a:cs typeface="Arial"/>
              </a:rPr>
              <a:t>	</a:t>
            </a:r>
            <a:r>
              <a:rPr sz="1941" spc="-4" dirty="0">
                <a:solidFill>
                  <a:srgbClr val="003265"/>
                </a:solidFill>
                <a:latin typeface="Arial"/>
                <a:cs typeface="Arial"/>
              </a:rPr>
              <a:t>is</a:t>
            </a:r>
            <a:r>
              <a:rPr sz="1941" dirty="0">
                <a:solidFill>
                  <a:srgbClr val="003265"/>
                </a:solidFill>
                <a:latin typeface="Arial"/>
                <a:cs typeface="Arial"/>
              </a:rPr>
              <a:t>	</a:t>
            </a:r>
            <a:r>
              <a:rPr sz="1941" spc="-4" dirty="0">
                <a:solidFill>
                  <a:srgbClr val="003265"/>
                </a:solidFill>
                <a:latin typeface="Arial"/>
                <a:cs typeface="Arial"/>
              </a:rPr>
              <a:t>obtained</a:t>
            </a:r>
            <a:r>
              <a:rPr sz="1941" dirty="0">
                <a:solidFill>
                  <a:srgbClr val="003265"/>
                </a:solidFill>
                <a:latin typeface="Arial"/>
                <a:cs typeface="Arial"/>
              </a:rPr>
              <a:t>	</a:t>
            </a:r>
            <a:r>
              <a:rPr sz="1941" spc="-4" dirty="0">
                <a:solidFill>
                  <a:srgbClr val="003265"/>
                </a:solidFill>
                <a:latin typeface="Arial"/>
                <a:cs typeface="Arial"/>
              </a:rPr>
              <a:t>f</a:t>
            </a:r>
            <a:r>
              <a:rPr sz="1941" spc="4" dirty="0">
                <a:solidFill>
                  <a:srgbClr val="003265"/>
                </a:solidFill>
                <a:latin typeface="Arial"/>
                <a:cs typeface="Arial"/>
              </a:rPr>
              <a:t>r</a:t>
            </a:r>
            <a:r>
              <a:rPr sz="1941" spc="-4" dirty="0">
                <a:solidFill>
                  <a:srgbClr val="003265"/>
                </a:solidFill>
                <a:latin typeface="Arial"/>
                <a:cs typeface="Arial"/>
              </a:rPr>
              <a:t>om</a:t>
            </a:r>
            <a:r>
              <a:rPr sz="1941" dirty="0">
                <a:solidFill>
                  <a:srgbClr val="003265"/>
                </a:solidFill>
                <a:latin typeface="Arial"/>
                <a:cs typeface="Arial"/>
              </a:rPr>
              <a:t>	</a:t>
            </a:r>
            <a:r>
              <a:rPr sz="1941" spc="4" dirty="0">
                <a:solidFill>
                  <a:srgbClr val="003265"/>
                </a:solidFill>
                <a:latin typeface="Arial"/>
                <a:cs typeface="Arial"/>
              </a:rPr>
              <a:t>t</a:t>
            </a:r>
            <a:r>
              <a:rPr sz="1941" spc="-4" dirty="0">
                <a:solidFill>
                  <a:srgbClr val="003265"/>
                </a:solidFill>
                <a:latin typeface="Arial"/>
                <a:cs typeface="Arial"/>
              </a:rPr>
              <a:t>he  following equation</a:t>
            </a:r>
            <a:endParaRPr sz="1941">
              <a:latin typeface="Arial"/>
              <a:cs typeface="Arial"/>
            </a:endParaRPr>
          </a:p>
        </p:txBody>
      </p:sp>
      <p:sp>
        <p:nvSpPr>
          <p:cNvPr id="3" name="object 3"/>
          <p:cNvSpPr txBox="1"/>
          <p:nvPr/>
        </p:nvSpPr>
        <p:spPr>
          <a:xfrm>
            <a:off x="2280615" y="3424516"/>
            <a:ext cx="2009775" cy="309421"/>
          </a:xfrm>
          <a:prstGeom prst="rect">
            <a:avLst/>
          </a:prstGeom>
        </p:spPr>
        <p:txBody>
          <a:bodyPr vert="horz" wrap="square" lIns="0" tIns="10646" rIns="0" bIns="0" rtlCol="0">
            <a:spAutoFit/>
          </a:bodyPr>
          <a:lstStyle/>
          <a:p>
            <a:pPr marL="11206">
              <a:spcBef>
                <a:spcPts val="84"/>
              </a:spcBef>
            </a:pPr>
            <a:r>
              <a:rPr sz="1941" spc="-4" dirty="0">
                <a:solidFill>
                  <a:srgbClr val="003200"/>
                </a:solidFill>
                <a:latin typeface="Arial"/>
                <a:cs typeface="Arial"/>
              </a:rPr>
              <a:t>Development</a:t>
            </a:r>
            <a:r>
              <a:rPr sz="1941" spc="-49" dirty="0">
                <a:solidFill>
                  <a:srgbClr val="003200"/>
                </a:solidFill>
                <a:latin typeface="Arial"/>
                <a:cs typeface="Arial"/>
              </a:rPr>
              <a:t> </a:t>
            </a:r>
            <a:r>
              <a:rPr sz="1941" spc="-4" dirty="0">
                <a:solidFill>
                  <a:srgbClr val="003200"/>
                </a:solidFill>
                <a:latin typeface="Arial"/>
                <a:cs typeface="Arial"/>
              </a:rPr>
              <a:t>time</a:t>
            </a:r>
            <a:endParaRPr sz="1941">
              <a:latin typeface="Arial"/>
              <a:cs typeface="Arial"/>
            </a:endParaRPr>
          </a:p>
        </p:txBody>
      </p:sp>
      <p:sp>
        <p:nvSpPr>
          <p:cNvPr id="4" name="object 4"/>
          <p:cNvSpPr txBox="1"/>
          <p:nvPr/>
        </p:nvSpPr>
        <p:spPr>
          <a:xfrm>
            <a:off x="4678678" y="2388555"/>
            <a:ext cx="3997138" cy="1817029"/>
          </a:xfrm>
          <a:prstGeom prst="rect">
            <a:avLst/>
          </a:prstGeom>
        </p:spPr>
        <p:txBody>
          <a:bodyPr vert="horz" wrap="square" lIns="0" tIns="159124" rIns="0" bIns="0" rtlCol="0">
            <a:spAutoFit/>
          </a:bodyPr>
          <a:lstStyle/>
          <a:p>
            <a:pPr marL="33619">
              <a:spcBef>
                <a:spcPts val="1253"/>
              </a:spcBef>
            </a:pPr>
            <a:r>
              <a:rPr sz="1941" spc="-4" dirty="0">
                <a:solidFill>
                  <a:srgbClr val="329932"/>
                </a:solidFill>
                <a:latin typeface="Arial"/>
                <a:cs typeface="Arial"/>
              </a:rPr>
              <a:t>E = a</a:t>
            </a:r>
            <a:r>
              <a:rPr sz="1985" spc="-6" baseline="-22222" dirty="0">
                <a:solidFill>
                  <a:srgbClr val="329932"/>
                </a:solidFill>
                <a:latin typeface="Arial"/>
                <a:cs typeface="Arial"/>
              </a:rPr>
              <a:t>i </a:t>
            </a:r>
            <a:r>
              <a:rPr sz="1941" dirty="0">
                <a:solidFill>
                  <a:srgbClr val="329932"/>
                </a:solidFill>
                <a:latin typeface="Arial"/>
                <a:cs typeface="Arial"/>
              </a:rPr>
              <a:t>(KLOC)</a:t>
            </a:r>
            <a:r>
              <a:rPr sz="1985" baseline="25925" dirty="0">
                <a:solidFill>
                  <a:srgbClr val="329932"/>
                </a:solidFill>
                <a:latin typeface="Arial"/>
                <a:cs typeface="Arial"/>
              </a:rPr>
              <a:t>bi </a:t>
            </a:r>
            <a:r>
              <a:rPr sz="1941" spc="-4" dirty="0">
                <a:solidFill>
                  <a:srgbClr val="329932"/>
                </a:solidFill>
                <a:latin typeface="Arial"/>
                <a:cs typeface="Arial"/>
              </a:rPr>
              <a:t>x</a:t>
            </a:r>
            <a:r>
              <a:rPr sz="1941" spc="-194" dirty="0">
                <a:solidFill>
                  <a:srgbClr val="329932"/>
                </a:solidFill>
                <a:latin typeface="Arial"/>
                <a:cs typeface="Arial"/>
              </a:rPr>
              <a:t> </a:t>
            </a:r>
            <a:r>
              <a:rPr sz="1941" spc="-9" dirty="0">
                <a:solidFill>
                  <a:srgbClr val="329932"/>
                </a:solidFill>
                <a:latin typeface="Arial"/>
                <a:cs typeface="Arial"/>
              </a:rPr>
              <a:t>EAF</a:t>
            </a:r>
            <a:endParaRPr sz="1941">
              <a:latin typeface="Arial"/>
              <a:cs typeface="Arial"/>
            </a:endParaRPr>
          </a:p>
          <a:p>
            <a:pPr marL="307618">
              <a:spcBef>
                <a:spcPts val="1165"/>
              </a:spcBef>
            </a:pPr>
            <a:r>
              <a:rPr sz="1941" spc="-4" dirty="0">
                <a:solidFill>
                  <a:srgbClr val="329932"/>
                </a:solidFill>
                <a:latin typeface="Arial"/>
                <a:cs typeface="Arial"/>
              </a:rPr>
              <a:t>= </a:t>
            </a:r>
            <a:r>
              <a:rPr sz="1941" dirty="0">
                <a:solidFill>
                  <a:srgbClr val="329932"/>
                </a:solidFill>
                <a:latin typeface="Arial"/>
                <a:cs typeface="Arial"/>
              </a:rPr>
              <a:t>3.2(12)</a:t>
            </a:r>
            <a:r>
              <a:rPr sz="1985" baseline="25925" dirty="0">
                <a:solidFill>
                  <a:srgbClr val="329932"/>
                </a:solidFill>
                <a:latin typeface="Arial"/>
                <a:cs typeface="Arial"/>
              </a:rPr>
              <a:t>1.05 </a:t>
            </a:r>
            <a:r>
              <a:rPr sz="1941" spc="-4" dirty="0">
                <a:solidFill>
                  <a:srgbClr val="329932"/>
                </a:solidFill>
                <a:latin typeface="Arial"/>
                <a:cs typeface="Arial"/>
              </a:rPr>
              <a:t>x 1.2169 = 52.91</a:t>
            </a:r>
            <a:r>
              <a:rPr sz="1941" spc="-13" dirty="0">
                <a:solidFill>
                  <a:srgbClr val="329932"/>
                </a:solidFill>
                <a:latin typeface="Arial"/>
                <a:cs typeface="Arial"/>
              </a:rPr>
              <a:t> </a:t>
            </a:r>
            <a:r>
              <a:rPr sz="1941" dirty="0">
                <a:solidFill>
                  <a:srgbClr val="329932"/>
                </a:solidFill>
                <a:latin typeface="Arial"/>
                <a:cs typeface="Arial"/>
              </a:rPr>
              <a:t>PM</a:t>
            </a:r>
            <a:endParaRPr sz="1941">
              <a:latin typeface="Arial"/>
              <a:cs typeface="Arial"/>
            </a:endParaRPr>
          </a:p>
          <a:p>
            <a:pPr marL="33619">
              <a:spcBef>
                <a:spcPts val="1165"/>
              </a:spcBef>
            </a:pPr>
            <a:r>
              <a:rPr sz="1941" spc="-4" dirty="0">
                <a:solidFill>
                  <a:srgbClr val="323299"/>
                </a:solidFill>
                <a:latin typeface="Arial"/>
                <a:cs typeface="Arial"/>
              </a:rPr>
              <a:t>D = </a:t>
            </a:r>
            <a:r>
              <a:rPr sz="1941" dirty="0">
                <a:solidFill>
                  <a:srgbClr val="323299"/>
                </a:solidFill>
                <a:latin typeface="Arial"/>
                <a:cs typeface="Arial"/>
              </a:rPr>
              <a:t>C</a:t>
            </a:r>
            <a:r>
              <a:rPr sz="1985" baseline="-22222" dirty="0">
                <a:solidFill>
                  <a:srgbClr val="323299"/>
                </a:solidFill>
                <a:latin typeface="Arial"/>
                <a:cs typeface="Arial"/>
              </a:rPr>
              <a:t>i</a:t>
            </a:r>
            <a:r>
              <a:rPr sz="1941" dirty="0">
                <a:solidFill>
                  <a:srgbClr val="323299"/>
                </a:solidFill>
                <a:latin typeface="Arial"/>
                <a:cs typeface="Arial"/>
              </a:rPr>
              <a:t>(E)</a:t>
            </a:r>
            <a:r>
              <a:rPr sz="1985" baseline="25925" dirty="0">
                <a:solidFill>
                  <a:srgbClr val="323299"/>
                </a:solidFill>
                <a:latin typeface="Arial"/>
                <a:cs typeface="Arial"/>
              </a:rPr>
              <a:t>di</a:t>
            </a:r>
            <a:endParaRPr sz="1985" baseline="25925">
              <a:latin typeface="Arial"/>
              <a:cs typeface="Arial"/>
            </a:endParaRPr>
          </a:p>
          <a:p>
            <a:pPr marL="239258">
              <a:spcBef>
                <a:spcPts val="1165"/>
              </a:spcBef>
            </a:pPr>
            <a:r>
              <a:rPr sz="1941" spc="-4" dirty="0">
                <a:solidFill>
                  <a:srgbClr val="323299"/>
                </a:solidFill>
                <a:latin typeface="Arial"/>
                <a:cs typeface="Arial"/>
              </a:rPr>
              <a:t>= </a:t>
            </a:r>
            <a:r>
              <a:rPr sz="1941" dirty="0">
                <a:solidFill>
                  <a:srgbClr val="323299"/>
                </a:solidFill>
                <a:latin typeface="Arial"/>
                <a:cs typeface="Arial"/>
              </a:rPr>
              <a:t>2.5(52.91)</a:t>
            </a:r>
            <a:r>
              <a:rPr sz="1985" baseline="25925" dirty="0">
                <a:solidFill>
                  <a:srgbClr val="323299"/>
                </a:solidFill>
                <a:latin typeface="Arial"/>
                <a:cs typeface="Arial"/>
              </a:rPr>
              <a:t>0.38 </a:t>
            </a:r>
            <a:r>
              <a:rPr sz="1941" spc="-4" dirty="0">
                <a:solidFill>
                  <a:srgbClr val="323299"/>
                </a:solidFill>
                <a:latin typeface="Arial"/>
                <a:cs typeface="Arial"/>
              </a:rPr>
              <a:t>= 11.29</a:t>
            </a:r>
            <a:r>
              <a:rPr sz="1941" spc="-199" dirty="0">
                <a:solidFill>
                  <a:srgbClr val="323299"/>
                </a:solidFill>
                <a:latin typeface="Arial"/>
                <a:cs typeface="Arial"/>
              </a:rPr>
              <a:t> </a:t>
            </a:r>
            <a:r>
              <a:rPr sz="1941" spc="-4" dirty="0">
                <a:solidFill>
                  <a:srgbClr val="323299"/>
                </a:solidFill>
                <a:latin typeface="Arial"/>
                <a:cs typeface="Arial"/>
              </a:rPr>
              <a:t>M</a:t>
            </a:r>
            <a:endParaRPr sz="1941">
              <a:latin typeface="Arial"/>
              <a:cs typeface="Arial"/>
            </a:endParaRPr>
          </a:p>
        </p:txBody>
      </p:sp>
      <p:sp>
        <p:nvSpPr>
          <p:cNvPr id="5" name="object 5"/>
          <p:cNvSpPr/>
          <p:nvPr/>
        </p:nvSpPr>
        <p:spPr>
          <a:xfrm>
            <a:off x="2330817" y="144286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title"/>
          </p:nvPr>
        </p:nvSpPr>
        <p:spPr>
          <a:xfrm>
            <a:off x="1672046" y="527434"/>
            <a:ext cx="653614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txBox="1"/>
          <p:nvPr/>
        </p:nvSpPr>
        <p:spPr>
          <a:xfrm>
            <a:off x="2258203" y="4285127"/>
            <a:ext cx="7705165" cy="1683131"/>
          </a:xfrm>
          <a:prstGeom prst="rect">
            <a:avLst/>
          </a:prstGeom>
        </p:spPr>
        <p:txBody>
          <a:bodyPr vert="horz" wrap="square" lIns="0" tIns="10646" rIns="0" bIns="0" rtlCol="0">
            <a:spAutoFit/>
          </a:bodyPr>
          <a:lstStyle/>
          <a:p>
            <a:pPr marL="436492" marR="26896" indent="-403433">
              <a:spcBef>
                <a:spcPts val="84"/>
              </a:spcBef>
            </a:pPr>
            <a:r>
              <a:rPr sz="1941" spc="-4" dirty="0">
                <a:solidFill>
                  <a:srgbClr val="CC6500"/>
                </a:solidFill>
                <a:latin typeface="Arial"/>
                <a:cs typeface="Arial"/>
              </a:rPr>
              <a:t>(b) Using the following equations and referring Table 7, phase wise  </a:t>
            </a:r>
            <a:r>
              <a:rPr sz="1941" dirty="0">
                <a:solidFill>
                  <a:srgbClr val="CC6500"/>
                </a:solidFill>
                <a:latin typeface="Arial"/>
                <a:cs typeface="Arial"/>
              </a:rPr>
              <a:t>cost </a:t>
            </a:r>
            <a:r>
              <a:rPr sz="1941" spc="-4" dirty="0">
                <a:solidFill>
                  <a:srgbClr val="CC6500"/>
                </a:solidFill>
                <a:latin typeface="Arial"/>
                <a:cs typeface="Arial"/>
              </a:rPr>
              <a:t>and schedule estimates can </a:t>
            </a:r>
            <a:r>
              <a:rPr sz="1941" dirty="0">
                <a:solidFill>
                  <a:srgbClr val="CC6500"/>
                </a:solidFill>
                <a:latin typeface="Arial"/>
                <a:cs typeface="Arial"/>
              </a:rPr>
              <a:t>be</a:t>
            </a:r>
            <a:r>
              <a:rPr sz="1941" spc="18" dirty="0">
                <a:solidFill>
                  <a:srgbClr val="CC6500"/>
                </a:solidFill>
                <a:latin typeface="Arial"/>
                <a:cs typeface="Arial"/>
              </a:rPr>
              <a:t> </a:t>
            </a:r>
            <a:r>
              <a:rPr sz="1941" spc="-4" dirty="0">
                <a:solidFill>
                  <a:srgbClr val="CC6500"/>
                </a:solidFill>
                <a:latin typeface="Arial"/>
                <a:cs typeface="Arial"/>
              </a:rPr>
              <a:t>calculated.</a:t>
            </a:r>
            <a:endParaRPr sz="1941">
              <a:latin typeface="Arial"/>
              <a:cs typeface="Arial"/>
            </a:endParaRPr>
          </a:p>
          <a:p>
            <a:pPr marL="352444" algn="ctr">
              <a:spcBef>
                <a:spcPts val="449"/>
              </a:spcBef>
              <a:tabLst>
                <a:tab pos="818073" algn="l"/>
              </a:tabLst>
            </a:pPr>
            <a:r>
              <a:rPr sz="2735" i="1" spc="119" dirty="0">
                <a:latin typeface="Times New Roman"/>
                <a:cs typeface="Times New Roman"/>
              </a:rPr>
              <a:t>E</a:t>
            </a:r>
            <a:r>
              <a:rPr sz="2382" i="1" spc="178" baseline="-23148" dirty="0">
                <a:latin typeface="Times New Roman"/>
                <a:cs typeface="Times New Roman"/>
              </a:rPr>
              <a:t>p	</a:t>
            </a:r>
            <a:r>
              <a:rPr sz="2735" dirty="0">
                <a:latin typeface="Symbol"/>
                <a:cs typeface="Symbol"/>
              </a:rPr>
              <a:t></a:t>
            </a:r>
            <a:r>
              <a:rPr sz="2735" dirty="0">
                <a:latin typeface="Times New Roman"/>
                <a:cs typeface="Times New Roman"/>
              </a:rPr>
              <a:t> </a:t>
            </a:r>
            <a:r>
              <a:rPr sz="2868" i="1" spc="-75" dirty="0">
                <a:latin typeface="Symbol"/>
                <a:cs typeface="Symbol"/>
              </a:rPr>
              <a:t></a:t>
            </a:r>
            <a:r>
              <a:rPr sz="2868" i="1" spc="-627" dirty="0">
                <a:latin typeface="Times New Roman"/>
                <a:cs typeface="Times New Roman"/>
              </a:rPr>
              <a:t> </a:t>
            </a:r>
            <a:r>
              <a:rPr sz="2382" i="1" spc="6" baseline="-23148" dirty="0">
                <a:latin typeface="Times New Roman"/>
                <a:cs typeface="Times New Roman"/>
              </a:rPr>
              <a:t>p </a:t>
            </a:r>
            <a:r>
              <a:rPr sz="2735" i="1" spc="4" dirty="0">
                <a:latin typeface="Times New Roman"/>
                <a:cs typeface="Times New Roman"/>
              </a:rPr>
              <a:t>E</a:t>
            </a:r>
            <a:endParaRPr sz="2735">
              <a:latin typeface="Times New Roman"/>
              <a:cs typeface="Times New Roman"/>
            </a:endParaRPr>
          </a:p>
          <a:p>
            <a:pPr marL="353564" algn="ctr">
              <a:spcBef>
                <a:spcPts val="1059"/>
              </a:spcBef>
              <a:tabLst>
                <a:tab pos="846089" algn="l"/>
              </a:tabLst>
            </a:pPr>
            <a:r>
              <a:rPr sz="2735" i="1" spc="71" dirty="0">
                <a:latin typeface="Times New Roman"/>
                <a:cs typeface="Times New Roman"/>
              </a:rPr>
              <a:t>D</a:t>
            </a:r>
            <a:r>
              <a:rPr sz="2382" i="1" spc="106" baseline="-24691" dirty="0">
                <a:latin typeface="Times New Roman"/>
                <a:cs typeface="Times New Roman"/>
              </a:rPr>
              <a:t>p	</a:t>
            </a:r>
            <a:r>
              <a:rPr sz="2735" dirty="0">
                <a:latin typeface="Symbol"/>
                <a:cs typeface="Symbol"/>
              </a:rPr>
              <a:t></a:t>
            </a:r>
            <a:r>
              <a:rPr sz="2735" spc="-375" dirty="0">
                <a:latin typeface="Times New Roman"/>
                <a:cs typeface="Times New Roman"/>
              </a:rPr>
              <a:t> </a:t>
            </a:r>
            <a:r>
              <a:rPr sz="2868" i="1" spc="-57" dirty="0">
                <a:latin typeface="Symbol"/>
                <a:cs typeface="Symbol"/>
              </a:rPr>
              <a:t></a:t>
            </a:r>
            <a:r>
              <a:rPr sz="2868" i="1" spc="-234" dirty="0">
                <a:latin typeface="Times New Roman"/>
                <a:cs typeface="Times New Roman"/>
              </a:rPr>
              <a:t> </a:t>
            </a:r>
            <a:r>
              <a:rPr sz="2382" i="1" spc="6" baseline="-24691" dirty="0">
                <a:latin typeface="Times New Roman"/>
                <a:cs typeface="Times New Roman"/>
              </a:rPr>
              <a:t>p</a:t>
            </a:r>
            <a:r>
              <a:rPr sz="2382" i="1" spc="-218" baseline="-24691" dirty="0">
                <a:latin typeface="Times New Roman"/>
                <a:cs typeface="Times New Roman"/>
              </a:rPr>
              <a:t> </a:t>
            </a:r>
            <a:r>
              <a:rPr sz="2735" i="1" dirty="0">
                <a:latin typeface="Times New Roman"/>
                <a:cs typeface="Times New Roman"/>
              </a:rPr>
              <a:t>D</a:t>
            </a:r>
            <a:endParaRPr sz="2735">
              <a:latin typeface="Times New Roman"/>
              <a:cs typeface="Times New Roman"/>
            </a:endParaRPr>
          </a:p>
        </p:txBody>
      </p:sp>
    </p:spTree>
    <p:extLst>
      <p:ext uri="{BB962C8B-B14F-4D97-AF65-F5344CB8AC3E}">
        <p14:creationId xmlns:p14="http://schemas.microsoft.com/office/powerpoint/2010/main" val="38057458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595717"/>
            <a:ext cx="7510743" cy="608093"/>
          </a:xfrm>
          <a:prstGeom prst="rect">
            <a:avLst/>
          </a:prstGeom>
        </p:spPr>
        <p:txBody>
          <a:bodyPr vert="horz" wrap="square" lIns="0" tIns="10646" rIns="0" bIns="0" rtlCol="0">
            <a:spAutoFit/>
          </a:bodyPr>
          <a:lstStyle/>
          <a:p>
            <a:pPr marL="11206" marR="4483">
              <a:spcBef>
                <a:spcPts val="84"/>
              </a:spcBef>
            </a:pPr>
            <a:r>
              <a:rPr sz="1941" spc="-4" dirty="0">
                <a:solidFill>
                  <a:srgbClr val="326500"/>
                </a:solidFill>
                <a:latin typeface="Arial"/>
                <a:cs typeface="Arial"/>
              </a:rPr>
              <a:t>Since size is only 12 KLOC, it is an organic small model. Phase wise  effort distribution is given</a:t>
            </a:r>
            <a:r>
              <a:rPr sz="1941" spc="13" dirty="0">
                <a:solidFill>
                  <a:srgbClr val="326500"/>
                </a:solidFill>
                <a:latin typeface="Arial"/>
                <a:cs typeface="Arial"/>
              </a:rPr>
              <a:t> </a:t>
            </a:r>
            <a:r>
              <a:rPr sz="1941" spc="-4" dirty="0">
                <a:solidFill>
                  <a:srgbClr val="326500"/>
                </a:solidFill>
                <a:latin typeface="Arial"/>
                <a:cs typeface="Arial"/>
              </a:rPr>
              <a:t>below:</a:t>
            </a:r>
            <a:endParaRPr sz="1941">
              <a:latin typeface="Arial"/>
              <a:cs typeface="Arial"/>
            </a:endParaRPr>
          </a:p>
        </p:txBody>
      </p:sp>
      <p:sp>
        <p:nvSpPr>
          <p:cNvPr id="3" name="object 3"/>
          <p:cNvSpPr txBox="1"/>
          <p:nvPr/>
        </p:nvSpPr>
        <p:spPr>
          <a:xfrm>
            <a:off x="3126441" y="2264842"/>
            <a:ext cx="2271993" cy="1564870"/>
          </a:xfrm>
          <a:prstGeom prst="rect">
            <a:avLst/>
          </a:prstGeom>
        </p:spPr>
        <p:txBody>
          <a:bodyPr vert="horz" wrap="square" lIns="0" tIns="11766" rIns="0" bIns="0" rtlCol="0">
            <a:spAutoFit/>
          </a:bodyPr>
          <a:lstStyle/>
          <a:p>
            <a:pPr marL="11206" marR="4483">
              <a:lnSpc>
                <a:spcPct val="130200"/>
              </a:lnSpc>
              <a:spcBef>
                <a:spcPts val="93"/>
              </a:spcBef>
            </a:pPr>
            <a:r>
              <a:rPr sz="1941" spc="-4" dirty="0">
                <a:solidFill>
                  <a:srgbClr val="323299"/>
                </a:solidFill>
                <a:latin typeface="Arial"/>
                <a:cs typeface="Arial"/>
              </a:rPr>
              <a:t>System Design  Detailed Design  Module </a:t>
            </a:r>
            <a:r>
              <a:rPr sz="1941" dirty="0">
                <a:solidFill>
                  <a:srgbClr val="323299"/>
                </a:solidFill>
                <a:latin typeface="Arial"/>
                <a:cs typeface="Arial"/>
              </a:rPr>
              <a:t>Code </a:t>
            </a:r>
            <a:r>
              <a:rPr sz="1941" spc="-4" dirty="0">
                <a:solidFill>
                  <a:srgbClr val="323299"/>
                </a:solidFill>
                <a:latin typeface="Arial"/>
                <a:cs typeface="Arial"/>
              </a:rPr>
              <a:t>&amp;</a:t>
            </a:r>
            <a:r>
              <a:rPr sz="1941" spc="-49" dirty="0">
                <a:solidFill>
                  <a:srgbClr val="323299"/>
                </a:solidFill>
                <a:latin typeface="Arial"/>
                <a:cs typeface="Arial"/>
              </a:rPr>
              <a:t> </a:t>
            </a:r>
            <a:r>
              <a:rPr sz="1941" spc="-4" dirty="0">
                <a:solidFill>
                  <a:srgbClr val="323299"/>
                </a:solidFill>
                <a:latin typeface="Arial"/>
                <a:cs typeface="Arial"/>
              </a:rPr>
              <a:t>Test  Integration &amp;</a:t>
            </a:r>
            <a:r>
              <a:rPr sz="1941" spc="4" dirty="0">
                <a:solidFill>
                  <a:srgbClr val="323299"/>
                </a:solidFill>
                <a:latin typeface="Arial"/>
                <a:cs typeface="Arial"/>
              </a:rPr>
              <a:t> </a:t>
            </a:r>
            <a:r>
              <a:rPr sz="1941" spc="-4" dirty="0">
                <a:solidFill>
                  <a:srgbClr val="323299"/>
                </a:solidFill>
                <a:latin typeface="Arial"/>
                <a:cs typeface="Arial"/>
              </a:rPr>
              <a:t>Test</a:t>
            </a:r>
            <a:endParaRPr sz="1941">
              <a:latin typeface="Arial"/>
              <a:cs typeface="Arial"/>
            </a:endParaRPr>
          </a:p>
        </p:txBody>
      </p:sp>
      <p:sp>
        <p:nvSpPr>
          <p:cNvPr id="4" name="object 4"/>
          <p:cNvSpPr txBox="1"/>
          <p:nvPr/>
        </p:nvSpPr>
        <p:spPr>
          <a:xfrm>
            <a:off x="6353733" y="2264842"/>
            <a:ext cx="3069290" cy="1566394"/>
          </a:xfrm>
          <a:prstGeom prst="rect">
            <a:avLst/>
          </a:prstGeom>
        </p:spPr>
        <p:txBody>
          <a:bodyPr vert="horz" wrap="square" lIns="0" tIns="101413" rIns="0" bIns="0" rtlCol="0">
            <a:spAutoFit/>
          </a:bodyPr>
          <a:lstStyle/>
          <a:p>
            <a:pPr marL="11206">
              <a:spcBef>
                <a:spcPts val="799"/>
              </a:spcBef>
            </a:pPr>
            <a:r>
              <a:rPr sz="1941" spc="-4" dirty="0">
                <a:solidFill>
                  <a:srgbClr val="323299"/>
                </a:solidFill>
                <a:latin typeface="Arial"/>
                <a:cs typeface="Arial"/>
              </a:rPr>
              <a:t>= 0.16 x </a:t>
            </a:r>
            <a:r>
              <a:rPr sz="1941" dirty="0">
                <a:solidFill>
                  <a:srgbClr val="323299"/>
                </a:solidFill>
                <a:latin typeface="Arial"/>
                <a:cs typeface="Arial"/>
              </a:rPr>
              <a:t>52.91 </a:t>
            </a:r>
            <a:r>
              <a:rPr sz="1941" spc="-4" dirty="0">
                <a:solidFill>
                  <a:srgbClr val="323299"/>
                </a:solidFill>
                <a:latin typeface="Arial"/>
                <a:cs typeface="Arial"/>
              </a:rPr>
              <a:t>= 8.465</a:t>
            </a:r>
            <a:r>
              <a:rPr sz="1941" spc="-9" dirty="0">
                <a:solidFill>
                  <a:srgbClr val="323299"/>
                </a:solidFill>
                <a:latin typeface="Arial"/>
                <a:cs typeface="Arial"/>
              </a:rPr>
              <a:t> PM</a:t>
            </a:r>
            <a:endParaRPr sz="1941">
              <a:latin typeface="Arial"/>
              <a:cs typeface="Arial"/>
            </a:endParaRPr>
          </a:p>
          <a:p>
            <a:pPr marL="11206">
              <a:spcBef>
                <a:spcPts val="706"/>
              </a:spcBef>
            </a:pPr>
            <a:r>
              <a:rPr sz="1941" spc="-4" dirty="0">
                <a:solidFill>
                  <a:srgbClr val="323299"/>
                </a:solidFill>
                <a:latin typeface="Arial"/>
                <a:cs typeface="Arial"/>
              </a:rPr>
              <a:t>= 0.26 x </a:t>
            </a:r>
            <a:r>
              <a:rPr sz="1941" dirty="0">
                <a:solidFill>
                  <a:srgbClr val="323299"/>
                </a:solidFill>
                <a:latin typeface="Arial"/>
                <a:cs typeface="Arial"/>
              </a:rPr>
              <a:t>52.91 </a:t>
            </a:r>
            <a:r>
              <a:rPr sz="1941" spc="-4" dirty="0">
                <a:solidFill>
                  <a:srgbClr val="323299"/>
                </a:solidFill>
                <a:latin typeface="Arial"/>
                <a:cs typeface="Arial"/>
              </a:rPr>
              <a:t>= 13.756</a:t>
            </a:r>
            <a:r>
              <a:rPr sz="1941" spc="-18" dirty="0">
                <a:solidFill>
                  <a:srgbClr val="323299"/>
                </a:solidFill>
                <a:latin typeface="Arial"/>
                <a:cs typeface="Arial"/>
              </a:rPr>
              <a:t> </a:t>
            </a:r>
            <a:r>
              <a:rPr sz="1941" spc="-9" dirty="0">
                <a:solidFill>
                  <a:srgbClr val="323299"/>
                </a:solidFill>
                <a:latin typeface="Arial"/>
                <a:cs typeface="Arial"/>
              </a:rPr>
              <a:t>PM</a:t>
            </a:r>
            <a:endParaRPr sz="1941">
              <a:latin typeface="Arial"/>
              <a:cs typeface="Arial"/>
            </a:endParaRPr>
          </a:p>
          <a:p>
            <a:pPr marL="11206">
              <a:spcBef>
                <a:spcPts val="702"/>
              </a:spcBef>
            </a:pPr>
            <a:r>
              <a:rPr sz="1941" spc="-4" dirty="0">
                <a:solidFill>
                  <a:srgbClr val="323299"/>
                </a:solidFill>
                <a:latin typeface="Arial"/>
                <a:cs typeface="Arial"/>
              </a:rPr>
              <a:t>= 0.42 x </a:t>
            </a:r>
            <a:r>
              <a:rPr sz="1941" dirty="0">
                <a:solidFill>
                  <a:srgbClr val="323299"/>
                </a:solidFill>
                <a:latin typeface="Arial"/>
                <a:cs typeface="Arial"/>
              </a:rPr>
              <a:t>52.91 </a:t>
            </a:r>
            <a:r>
              <a:rPr sz="1941" spc="-4" dirty="0">
                <a:solidFill>
                  <a:srgbClr val="323299"/>
                </a:solidFill>
                <a:latin typeface="Arial"/>
                <a:cs typeface="Arial"/>
              </a:rPr>
              <a:t>= 22.222</a:t>
            </a:r>
            <a:r>
              <a:rPr sz="1941" spc="-18" dirty="0">
                <a:solidFill>
                  <a:srgbClr val="323299"/>
                </a:solidFill>
                <a:latin typeface="Arial"/>
                <a:cs typeface="Arial"/>
              </a:rPr>
              <a:t> </a:t>
            </a:r>
            <a:r>
              <a:rPr sz="1941" spc="-9" dirty="0">
                <a:solidFill>
                  <a:srgbClr val="323299"/>
                </a:solidFill>
                <a:latin typeface="Arial"/>
                <a:cs typeface="Arial"/>
              </a:rPr>
              <a:t>PM</a:t>
            </a:r>
            <a:endParaRPr sz="1941">
              <a:latin typeface="Arial"/>
              <a:cs typeface="Arial"/>
            </a:endParaRPr>
          </a:p>
          <a:p>
            <a:pPr marL="11206">
              <a:spcBef>
                <a:spcPts val="697"/>
              </a:spcBef>
            </a:pPr>
            <a:r>
              <a:rPr sz="1941" spc="-4" dirty="0">
                <a:solidFill>
                  <a:srgbClr val="323299"/>
                </a:solidFill>
                <a:latin typeface="Arial"/>
                <a:cs typeface="Arial"/>
              </a:rPr>
              <a:t>= 0.16 x </a:t>
            </a:r>
            <a:r>
              <a:rPr sz="1941" dirty="0">
                <a:solidFill>
                  <a:srgbClr val="323299"/>
                </a:solidFill>
                <a:latin typeface="Arial"/>
                <a:cs typeface="Arial"/>
              </a:rPr>
              <a:t>52.91 </a:t>
            </a:r>
            <a:r>
              <a:rPr sz="1941" spc="-4" dirty="0">
                <a:solidFill>
                  <a:srgbClr val="323299"/>
                </a:solidFill>
                <a:latin typeface="Arial"/>
                <a:cs typeface="Arial"/>
              </a:rPr>
              <a:t>= 8.465</a:t>
            </a:r>
            <a:r>
              <a:rPr sz="1941" spc="-9" dirty="0">
                <a:solidFill>
                  <a:srgbClr val="323299"/>
                </a:solidFill>
                <a:latin typeface="Arial"/>
                <a:cs typeface="Arial"/>
              </a:rPr>
              <a:t> Pm</a:t>
            </a:r>
            <a:endParaRPr sz="1941">
              <a:latin typeface="Arial"/>
              <a:cs typeface="Arial"/>
            </a:endParaRPr>
          </a:p>
        </p:txBody>
      </p:sp>
      <p:sp>
        <p:nvSpPr>
          <p:cNvPr id="5" name="object 5"/>
          <p:cNvSpPr/>
          <p:nvPr/>
        </p:nvSpPr>
        <p:spPr>
          <a:xfrm>
            <a:off x="2330817" y="144286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title"/>
          </p:nvPr>
        </p:nvSpPr>
        <p:spPr>
          <a:xfrm>
            <a:off x="1084217" y="527434"/>
            <a:ext cx="712397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7" name="object 7"/>
          <p:cNvSpPr txBox="1"/>
          <p:nvPr/>
        </p:nvSpPr>
        <p:spPr>
          <a:xfrm>
            <a:off x="2280615" y="3969122"/>
            <a:ext cx="5068421" cy="309421"/>
          </a:xfrm>
          <a:prstGeom prst="rect">
            <a:avLst/>
          </a:prstGeom>
        </p:spPr>
        <p:txBody>
          <a:bodyPr vert="horz" wrap="square" lIns="0" tIns="10646" rIns="0" bIns="0" rtlCol="0">
            <a:spAutoFit/>
          </a:bodyPr>
          <a:lstStyle/>
          <a:p>
            <a:pPr marL="11206">
              <a:spcBef>
                <a:spcPts val="84"/>
              </a:spcBef>
            </a:pPr>
            <a:r>
              <a:rPr sz="1941" spc="-4" dirty="0">
                <a:solidFill>
                  <a:srgbClr val="0000FF"/>
                </a:solidFill>
                <a:latin typeface="Arial"/>
                <a:cs typeface="Arial"/>
              </a:rPr>
              <a:t>Now Phase wise development time duration</a:t>
            </a:r>
            <a:r>
              <a:rPr sz="1941" spc="26" dirty="0">
                <a:solidFill>
                  <a:srgbClr val="0000FF"/>
                </a:solidFill>
                <a:latin typeface="Arial"/>
                <a:cs typeface="Arial"/>
              </a:rPr>
              <a:t> </a:t>
            </a:r>
            <a:r>
              <a:rPr sz="1941" spc="-4" dirty="0">
                <a:solidFill>
                  <a:srgbClr val="0000FF"/>
                </a:solidFill>
                <a:latin typeface="Arial"/>
                <a:cs typeface="Arial"/>
              </a:rPr>
              <a:t>is</a:t>
            </a:r>
            <a:endParaRPr sz="1941">
              <a:latin typeface="Arial"/>
              <a:cs typeface="Arial"/>
            </a:endParaRPr>
          </a:p>
        </p:txBody>
      </p:sp>
      <p:sp>
        <p:nvSpPr>
          <p:cNvPr id="8" name="object 8"/>
          <p:cNvSpPr txBox="1"/>
          <p:nvPr/>
        </p:nvSpPr>
        <p:spPr>
          <a:xfrm>
            <a:off x="3059205" y="4281900"/>
            <a:ext cx="2271993" cy="1564870"/>
          </a:xfrm>
          <a:prstGeom prst="rect">
            <a:avLst/>
          </a:prstGeom>
        </p:spPr>
        <p:txBody>
          <a:bodyPr vert="horz" wrap="square" lIns="0" tIns="11766" rIns="0" bIns="0" rtlCol="0">
            <a:spAutoFit/>
          </a:bodyPr>
          <a:lstStyle/>
          <a:p>
            <a:pPr marL="11206" marR="4483">
              <a:lnSpc>
                <a:spcPct val="130200"/>
              </a:lnSpc>
              <a:spcBef>
                <a:spcPts val="93"/>
              </a:spcBef>
            </a:pPr>
            <a:r>
              <a:rPr sz="1941" spc="-4" dirty="0">
                <a:solidFill>
                  <a:srgbClr val="CC6500"/>
                </a:solidFill>
                <a:latin typeface="Arial"/>
                <a:cs typeface="Arial"/>
              </a:rPr>
              <a:t>System Design  Detailed Design  Module </a:t>
            </a:r>
            <a:r>
              <a:rPr sz="1941" dirty="0">
                <a:solidFill>
                  <a:srgbClr val="CC6500"/>
                </a:solidFill>
                <a:latin typeface="Arial"/>
                <a:cs typeface="Arial"/>
              </a:rPr>
              <a:t>Code </a:t>
            </a:r>
            <a:r>
              <a:rPr sz="1941" spc="-4" dirty="0">
                <a:solidFill>
                  <a:srgbClr val="CC6500"/>
                </a:solidFill>
                <a:latin typeface="Arial"/>
                <a:cs typeface="Arial"/>
              </a:rPr>
              <a:t>&amp;</a:t>
            </a:r>
            <a:r>
              <a:rPr sz="1941" spc="-49" dirty="0">
                <a:solidFill>
                  <a:srgbClr val="CC6500"/>
                </a:solidFill>
                <a:latin typeface="Arial"/>
                <a:cs typeface="Arial"/>
              </a:rPr>
              <a:t> </a:t>
            </a:r>
            <a:r>
              <a:rPr sz="1941" spc="-4" dirty="0">
                <a:solidFill>
                  <a:srgbClr val="CC6500"/>
                </a:solidFill>
                <a:latin typeface="Arial"/>
                <a:cs typeface="Arial"/>
              </a:rPr>
              <a:t>Test  Integration &amp;</a:t>
            </a:r>
            <a:r>
              <a:rPr sz="1941" spc="4" dirty="0">
                <a:solidFill>
                  <a:srgbClr val="CC6500"/>
                </a:solidFill>
                <a:latin typeface="Arial"/>
                <a:cs typeface="Arial"/>
              </a:rPr>
              <a:t> </a:t>
            </a:r>
            <a:r>
              <a:rPr sz="1941" spc="-4" dirty="0">
                <a:solidFill>
                  <a:srgbClr val="CC6500"/>
                </a:solidFill>
                <a:latin typeface="Arial"/>
                <a:cs typeface="Arial"/>
              </a:rPr>
              <a:t>Test</a:t>
            </a:r>
            <a:endParaRPr sz="1941">
              <a:latin typeface="Arial"/>
              <a:cs typeface="Arial"/>
            </a:endParaRPr>
          </a:p>
        </p:txBody>
      </p:sp>
      <p:sp>
        <p:nvSpPr>
          <p:cNvPr id="9" name="object 9"/>
          <p:cNvSpPr txBox="1"/>
          <p:nvPr/>
        </p:nvSpPr>
        <p:spPr>
          <a:xfrm>
            <a:off x="6286497" y="4281900"/>
            <a:ext cx="2767853" cy="1566394"/>
          </a:xfrm>
          <a:prstGeom prst="rect">
            <a:avLst/>
          </a:prstGeom>
        </p:spPr>
        <p:txBody>
          <a:bodyPr vert="horz" wrap="square" lIns="0" tIns="101413" rIns="0" bIns="0" rtlCol="0">
            <a:spAutoFit/>
          </a:bodyPr>
          <a:lstStyle/>
          <a:p>
            <a:pPr marL="11206">
              <a:spcBef>
                <a:spcPts val="799"/>
              </a:spcBef>
            </a:pPr>
            <a:r>
              <a:rPr sz="1941" spc="-4" dirty="0">
                <a:solidFill>
                  <a:srgbClr val="CC6500"/>
                </a:solidFill>
                <a:latin typeface="Arial"/>
                <a:cs typeface="Arial"/>
              </a:rPr>
              <a:t>= 0.19 x </a:t>
            </a:r>
            <a:r>
              <a:rPr sz="1941" dirty="0">
                <a:solidFill>
                  <a:srgbClr val="CC6500"/>
                </a:solidFill>
                <a:latin typeface="Arial"/>
                <a:cs typeface="Arial"/>
              </a:rPr>
              <a:t>11.29 </a:t>
            </a:r>
            <a:r>
              <a:rPr sz="1941" spc="-4" dirty="0">
                <a:solidFill>
                  <a:srgbClr val="CC6500"/>
                </a:solidFill>
                <a:latin typeface="Arial"/>
                <a:cs typeface="Arial"/>
              </a:rPr>
              <a:t>= 2.145</a:t>
            </a:r>
            <a:r>
              <a:rPr sz="1941" spc="-26" dirty="0">
                <a:solidFill>
                  <a:srgbClr val="CC6500"/>
                </a:solidFill>
                <a:latin typeface="Arial"/>
                <a:cs typeface="Arial"/>
              </a:rPr>
              <a:t> </a:t>
            </a:r>
            <a:r>
              <a:rPr sz="1941" spc="-4" dirty="0">
                <a:solidFill>
                  <a:srgbClr val="CC6500"/>
                </a:solidFill>
                <a:latin typeface="Arial"/>
                <a:cs typeface="Arial"/>
              </a:rPr>
              <a:t>M</a:t>
            </a:r>
            <a:endParaRPr sz="1941">
              <a:latin typeface="Arial"/>
              <a:cs typeface="Arial"/>
            </a:endParaRPr>
          </a:p>
          <a:p>
            <a:pPr marL="11206">
              <a:spcBef>
                <a:spcPts val="706"/>
              </a:spcBef>
            </a:pPr>
            <a:r>
              <a:rPr sz="1941" spc="-4" dirty="0">
                <a:solidFill>
                  <a:srgbClr val="CC6500"/>
                </a:solidFill>
                <a:latin typeface="Arial"/>
                <a:cs typeface="Arial"/>
              </a:rPr>
              <a:t>= 0.24 x </a:t>
            </a:r>
            <a:r>
              <a:rPr sz="1941" dirty="0">
                <a:solidFill>
                  <a:srgbClr val="CC6500"/>
                </a:solidFill>
                <a:latin typeface="Arial"/>
                <a:cs typeface="Arial"/>
              </a:rPr>
              <a:t>11.29 </a:t>
            </a:r>
            <a:r>
              <a:rPr sz="1941" spc="-4" dirty="0">
                <a:solidFill>
                  <a:srgbClr val="CC6500"/>
                </a:solidFill>
                <a:latin typeface="Arial"/>
                <a:cs typeface="Arial"/>
              </a:rPr>
              <a:t>= 2.709</a:t>
            </a:r>
            <a:r>
              <a:rPr sz="1941" spc="-26" dirty="0">
                <a:solidFill>
                  <a:srgbClr val="CC6500"/>
                </a:solidFill>
                <a:latin typeface="Arial"/>
                <a:cs typeface="Arial"/>
              </a:rPr>
              <a:t> </a:t>
            </a:r>
            <a:r>
              <a:rPr sz="1941" spc="-4" dirty="0">
                <a:solidFill>
                  <a:srgbClr val="CC6500"/>
                </a:solidFill>
                <a:latin typeface="Arial"/>
                <a:cs typeface="Arial"/>
              </a:rPr>
              <a:t>M</a:t>
            </a:r>
            <a:endParaRPr sz="1941">
              <a:latin typeface="Arial"/>
              <a:cs typeface="Arial"/>
            </a:endParaRPr>
          </a:p>
          <a:p>
            <a:pPr marL="11206">
              <a:spcBef>
                <a:spcPts val="702"/>
              </a:spcBef>
            </a:pPr>
            <a:r>
              <a:rPr sz="1941" spc="-4" dirty="0">
                <a:solidFill>
                  <a:srgbClr val="CC6500"/>
                </a:solidFill>
                <a:latin typeface="Arial"/>
                <a:cs typeface="Arial"/>
              </a:rPr>
              <a:t>= 0.39 x </a:t>
            </a:r>
            <a:r>
              <a:rPr sz="1941" dirty="0">
                <a:solidFill>
                  <a:srgbClr val="CC6500"/>
                </a:solidFill>
                <a:latin typeface="Arial"/>
                <a:cs typeface="Arial"/>
              </a:rPr>
              <a:t>11.29 </a:t>
            </a:r>
            <a:r>
              <a:rPr sz="1941" spc="-4" dirty="0">
                <a:solidFill>
                  <a:srgbClr val="CC6500"/>
                </a:solidFill>
                <a:latin typeface="Arial"/>
                <a:cs typeface="Arial"/>
              </a:rPr>
              <a:t>= 4.403</a:t>
            </a:r>
            <a:r>
              <a:rPr sz="1941" spc="-26" dirty="0">
                <a:solidFill>
                  <a:srgbClr val="CC6500"/>
                </a:solidFill>
                <a:latin typeface="Arial"/>
                <a:cs typeface="Arial"/>
              </a:rPr>
              <a:t> </a:t>
            </a:r>
            <a:r>
              <a:rPr sz="1941" spc="-4" dirty="0">
                <a:solidFill>
                  <a:srgbClr val="CC6500"/>
                </a:solidFill>
                <a:latin typeface="Arial"/>
                <a:cs typeface="Arial"/>
              </a:rPr>
              <a:t>M</a:t>
            </a:r>
            <a:endParaRPr sz="1941">
              <a:latin typeface="Arial"/>
              <a:cs typeface="Arial"/>
            </a:endParaRPr>
          </a:p>
          <a:p>
            <a:pPr marL="11206">
              <a:spcBef>
                <a:spcPts val="697"/>
              </a:spcBef>
            </a:pPr>
            <a:r>
              <a:rPr sz="1941" spc="-4" dirty="0">
                <a:solidFill>
                  <a:srgbClr val="CC6500"/>
                </a:solidFill>
                <a:latin typeface="Arial"/>
                <a:cs typeface="Arial"/>
              </a:rPr>
              <a:t>= 0.18 x </a:t>
            </a:r>
            <a:r>
              <a:rPr sz="1941" dirty="0">
                <a:solidFill>
                  <a:srgbClr val="CC6500"/>
                </a:solidFill>
                <a:latin typeface="Arial"/>
                <a:cs typeface="Arial"/>
              </a:rPr>
              <a:t>11.29 </a:t>
            </a:r>
            <a:r>
              <a:rPr sz="1941" spc="-4" dirty="0">
                <a:solidFill>
                  <a:srgbClr val="CC6500"/>
                </a:solidFill>
                <a:latin typeface="Arial"/>
                <a:cs typeface="Arial"/>
              </a:rPr>
              <a:t>= 2.032</a:t>
            </a:r>
            <a:r>
              <a:rPr sz="1941" spc="-26" dirty="0">
                <a:solidFill>
                  <a:srgbClr val="CC6500"/>
                </a:solidFill>
                <a:latin typeface="Arial"/>
                <a:cs typeface="Arial"/>
              </a:rPr>
              <a:t> </a:t>
            </a:r>
            <a:r>
              <a:rPr sz="1941" spc="-4" dirty="0">
                <a:solidFill>
                  <a:srgbClr val="CC6500"/>
                </a:solidFill>
                <a:latin typeface="Arial"/>
                <a:cs typeface="Arial"/>
              </a:rPr>
              <a:t>M</a:t>
            </a:r>
            <a:endParaRPr sz="1941">
              <a:latin typeface="Arial"/>
              <a:cs typeface="Arial"/>
            </a:endParaRPr>
          </a:p>
        </p:txBody>
      </p:sp>
    </p:spTree>
    <p:extLst>
      <p:ext uri="{BB962C8B-B14F-4D97-AF65-F5344CB8AC3E}">
        <p14:creationId xmlns:p14="http://schemas.microsoft.com/office/powerpoint/2010/main" val="926563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0615" y="1407010"/>
            <a:ext cx="7510182" cy="1177770"/>
          </a:xfrm>
          <a:prstGeom prst="rect">
            <a:avLst/>
          </a:prstGeom>
        </p:spPr>
        <p:txBody>
          <a:bodyPr vert="horz" wrap="square" lIns="0" tIns="123265" rIns="0" bIns="0" rtlCol="0">
            <a:spAutoFit/>
          </a:bodyPr>
          <a:lstStyle/>
          <a:p>
            <a:pPr marL="63317">
              <a:spcBef>
                <a:spcPts val="971"/>
              </a:spcBef>
            </a:pPr>
            <a:r>
              <a:rPr sz="2118" b="1" spc="-4" dirty="0">
                <a:solidFill>
                  <a:srgbClr val="CC0000"/>
                </a:solidFill>
                <a:latin typeface="Arial"/>
                <a:cs typeface="Arial"/>
              </a:rPr>
              <a:t>COCOMO-II</a:t>
            </a:r>
            <a:endParaRPr sz="2118">
              <a:latin typeface="Arial"/>
              <a:cs typeface="Arial"/>
            </a:endParaRPr>
          </a:p>
          <a:p>
            <a:pPr marL="11206" marR="4483">
              <a:spcBef>
                <a:spcPts val="847"/>
              </a:spcBef>
              <a:tabLst>
                <a:tab pos="536790" algn="l"/>
                <a:tab pos="1663601" algn="l"/>
                <a:tab pos="2833558" algn="l"/>
                <a:tab pos="3175356" algn="l"/>
                <a:tab pos="3956448" algn="l"/>
                <a:tab pos="4547029" algn="l"/>
                <a:tab pos="4744263" algn="l"/>
                <a:tab pos="5685608" algn="l"/>
                <a:tab pos="6127143" algn="l"/>
                <a:tab pos="7241627" algn="l"/>
              </a:tabLst>
            </a:pPr>
            <a:r>
              <a:rPr sz="2030" spc="-4" dirty="0">
                <a:solidFill>
                  <a:srgbClr val="003265"/>
                </a:solidFill>
                <a:latin typeface="Times New Roman"/>
                <a:cs typeface="Times New Roman"/>
              </a:rPr>
              <a:t>T</a:t>
            </a:r>
            <a:r>
              <a:rPr sz="2030" dirty="0">
                <a:solidFill>
                  <a:srgbClr val="003265"/>
                </a:solidFill>
                <a:latin typeface="Times New Roman"/>
                <a:cs typeface="Times New Roman"/>
              </a:rPr>
              <a:t>he	fo</a:t>
            </a:r>
            <a:r>
              <a:rPr sz="2030" spc="-4" dirty="0">
                <a:solidFill>
                  <a:srgbClr val="003265"/>
                </a:solidFill>
                <a:latin typeface="Times New Roman"/>
                <a:cs typeface="Times New Roman"/>
              </a:rPr>
              <a:t>ll</a:t>
            </a:r>
            <a:r>
              <a:rPr sz="2030" dirty="0">
                <a:solidFill>
                  <a:srgbClr val="003265"/>
                </a:solidFill>
                <a:latin typeface="Times New Roman"/>
                <a:cs typeface="Times New Roman"/>
              </a:rPr>
              <a:t>ow</a:t>
            </a:r>
            <a:r>
              <a:rPr sz="2030" spc="-18" dirty="0">
                <a:solidFill>
                  <a:srgbClr val="003265"/>
                </a:solidFill>
                <a:latin typeface="Times New Roman"/>
                <a:cs typeface="Times New Roman"/>
              </a:rPr>
              <a:t>i</a:t>
            </a:r>
            <a:r>
              <a:rPr sz="2030" dirty="0">
                <a:solidFill>
                  <a:srgbClr val="003265"/>
                </a:solidFill>
                <a:latin typeface="Times New Roman"/>
                <a:cs typeface="Times New Roman"/>
              </a:rPr>
              <a:t>ng	</a:t>
            </a:r>
            <a:r>
              <a:rPr sz="2030" spc="-4" dirty="0">
                <a:solidFill>
                  <a:srgbClr val="003265"/>
                </a:solidFill>
                <a:latin typeface="Times New Roman"/>
                <a:cs typeface="Times New Roman"/>
              </a:rPr>
              <a:t>cate</a:t>
            </a:r>
            <a:r>
              <a:rPr sz="2030" dirty="0">
                <a:solidFill>
                  <a:srgbClr val="003265"/>
                </a:solidFill>
                <a:latin typeface="Times New Roman"/>
                <a:cs typeface="Times New Roman"/>
              </a:rPr>
              <a:t>gor</a:t>
            </a:r>
            <a:r>
              <a:rPr sz="2030" spc="-4" dirty="0">
                <a:solidFill>
                  <a:srgbClr val="003265"/>
                </a:solidFill>
                <a:latin typeface="Times New Roman"/>
                <a:cs typeface="Times New Roman"/>
              </a:rPr>
              <a:t>ie</a:t>
            </a:r>
            <a:r>
              <a:rPr sz="2030" dirty="0">
                <a:solidFill>
                  <a:srgbClr val="003265"/>
                </a:solidFill>
                <a:latin typeface="Times New Roman"/>
                <a:cs typeface="Times New Roman"/>
              </a:rPr>
              <a:t>s	of	</a:t>
            </a:r>
            <a:r>
              <a:rPr sz="2030" spc="-4" dirty="0">
                <a:solidFill>
                  <a:srgbClr val="003265"/>
                </a:solidFill>
                <a:latin typeface="Times New Roman"/>
                <a:cs typeface="Times New Roman"/>
              </a:rPr>
              <a:t>a</a:t>
            </a:r>
            <a:r>
              <a:rPr sz="2030" dirty="0">
                <a:solidFill>
                  <a:srgbClr val="003265"/>
                </a:solidFill>
                <a:latin typeface="Times New Roman"/>
                <a:cs typeface="Times New Roman"/>
              </a:rPr>
              <a:t>pp</a:t>
            </a:r>
            <a:r>
              <a:rPr sz="2030" spc="-4" dirty="0">
                <a:solidFill>
                  <a:srgbClr val="003265"/>
                </a:solidFill>
                <a:latin typeface="Times New Roman"/>
                <a:cs typeface="Times New Roman"/>
              </a:rPr>
              <a:t>licati</a:t>
            </a:r>
            <a:r>
              <a:rPr sz="2030" dirty="0">
                <a:solidFill>
                  <a:srgbClr val="003265"/>
                </a:solidFill>
                <a:latin typeface="Times New Roman"/>
                <a:cs typeface="Times New Roman"/>
              </a:rPr>
              <a:t>ons	/	pro</a:t>
            </a:r>
            <a:r>
              <a:rPr sz="2030" spc="-4" dirty="0">
                <a:solidFill>
                  <a:srgbClr val="003265"/>
                </a:solidFill>
                <a:latin typeface="Times New Roman"/>
                <a:cs typeface="Times New Roman"/>
              </a:rPr>
              <a:t>j</a:t>
            </a:r>
            <a:r>
              <a:rPr sz="2030" spc="-13" dirty="0">
                <a:solidFill>
                  <a:srgbClr val="003265"/>
                </a:solidFill>
                <a:latin typeface="Times New Roman"/>
                <a:cs typeface="Times New Roman"/>
              </a:rPr>
              <a:t>e</a:t>
            </a:r>
            <a:r>
              <a:rPr sz="2030" spc="-4" dirty="0">
                <a:solidFill>
                  <a:srgbClr val="003265"/>
                </a:solidFill>
                <a:latin typeface="Times New Roman"/>
                <a:cs typeface="Times New Roman"/>
              </a:rPr>
              <a:t>ct</a:t>
            </a:r>
            <a:r>
              <a:rPr sz="2030" dirty="0">
                <a:solidFill>
                  <a:srgbClr val="003265"/>
                </a:solidFill>
                <a:latin typeface="Times New Roman"/>
                <a:cs typeface="Times New Roman"/>
              </a:rPr>
              <a:t>s	</a:t>
            </a:r>
            <a:r>
              <a:rPr sz="2030" spc="-4" dirty="0">
                <a:solidFill>
                  <a:srgbClr val="003265"/>
                </a:solidFill>
                <a:latin typeface="Times New Roman"/>
                <a:cs typeface="Times New Roman"/>
              </a:rPr>
              <a:t>a</a:t>
            </a:r>
            <a:r>
              <a:rPr sz="2030" dirty="0">
                <a:solidFill>
                  <a:srgbClr val="003265"/>
                </a:solidFill>
                <a:latin typeface="Times New Roman"/>
                <a:cs typeface="Times New Roman"/>
              </a:rPr>
              <a:t>re	</a:t>
            </a:r>
            <a:r>
              <a:rPr sz="2030" spc="-4" dirty="0">
                <a:solidFill>
                  <a:srgbClr val="003265"/>
                </a:solidFill>
                <a:latin typeface="Times New Roman"/>
                <a:cs typeface="Times New Roman"/>
              </a:rPr>
              <a:t>i</a:t>
            </a:r>
            <a:r>
              <a:rPr sz="2030" dirty="0">
                <a:solidFill>
                  <a:srgbClr val="003265"/>
                </a:solidFill>
                <a:latin typeface="Times New Roman"/>
                <a:cs typeface="Times New Roman"/>
              </a:rPr>
              <a:t>d</a:t>
            </a:r>
            <a:r>
              <a:rPr sz="2030" spc="-4" dirty="0">
                <a:solidFill>
                  <a:srgbClr val="003265"/>
                </a:solidFill>
                <a:latin typeface="Times New Roman"/>
                <a:cs typeface="Times New Roman"/>
              </a:rPr>
              <a:t>e</a:t>
            </a:r>
            <a:r>
              <a:rPr sz="2030" dirty="0">
                <a:solidFill>
                  <a:srgbClr val="003265"/>
                </a:solidFill>
                <a:latin typeface="Times New Roman"/>
                <a:cs typeface="Times New Roman"/>
              </a:rPr>
              <a:t>n</a:t>
            </a:r>
            <a:r>
              <a:rPr sz="2030" spc="4" dirty="0">
                <a:solidFill>
                  <a:srgbClr val="003265"/>
                </a:solidFill>
                <a:latin typeface="Times New Roman"/>
                <a:cs typeface="Times New Roman"/>
              </a:rPr>
              <a:t>t</a:t>
            </a:r>
            <a:r>
              <a:rPr sz="2030" spc="-4" dirty="0">
                <a:solidFill>
                  <a:srgbClr val="003265"/>
                </a:solidFill>
                <a:latin typeface="Times New Roman"/>
                <a:cs typeface="Times New Roman"/>
              </a:rPr>
              <a:t>i</a:t>
            </a:r>
            <a:r>
              <a:rPr sz="2030" dirty="0">
                <a:solidFill>
                  <a:srgbClr val="003265"/>
                </a:solidFill>
                <a:latin typeface="Times New Roman"/>
                <a:cs typeface="Times New Roman"/>
              </a:rPr>
              <a:t>f</a:t>
            </a:r>
            <a:r>
              <a:rPr sz="2030" spc="-4" dirty="0">
                <a:solidFill>
                  <a:srgbClr val="003265"/>
                </a:solidFill>
                <a:latin typeface="Times New Roman"/>
                <a:cs typeface="Times New Roman"/>
              </a:rPr>
              <a:t>ie</a:t>
            </a:r>
            <a:r>
              <a:rPr sz="2030" dirty="0">
                <a:solidFill>
                  <a:srgbClr val="003265"/>
                </a:solidFill>
                <a:latin typeface="Times New Roman"/>
                <a:cs typeface="Times New Roman"/>
              </a:rPr>
              <a:t>d	</a:t>
            </a:r>
            <a:r>
              <a:rPr sz="2030" spc="-13" dirty="0">
                <a:solidFill>
                  <a:srgbClr val="003265"/>
                </a:solidFill>
                <a:latin typeface="Times New Roman"/>
                <a:cs typeface="Times New Roman"/>
              </a:rPr>
              <a:t>b</a:t>
            </a:r>
            <a:r>
              <a:rPr sz="2030" dirty="0">
                <a:solidFill>
                  <a:srgbClr val="003265"/>
                </a:solidFill>
                <a:latin typeface="Times New Roman"/>
                <a:cs typeface="Times New Roman"/>
              </a:rPr>
              <a:t>y  </a:t>
            </a:r>
            <a:r>
              <a:rPr sz="2030" spc="-4" dirty="0">
                <a:solidFill>
                  <a:srgbClr val="003265"/>
                </a:solidFill>
                <a:latin typeface="Times New Roman"/>
                <a:cs typeface="Times New Roman"/>
              </a:rPr>
              <a:t>COCOMO-II </a:t>
            </a:r>
            <a:r>
              <a:rPr sz="2030" dirty="0">
                <a:solidFill>
                  <a:srgbClr val="003265"/>
                </a:solidFill>
                <a:latin typeface="Times New Roman"/>
                <a:cs typeface="Times New Roman"/>
              </a:rPr>
              <a:t>and are </a:t>
            </a:r>
            <a:r>
              <a:rPr sz="2030" spc="-4" dirty="0">
                <a:solidFill>
                  <a:srgbClr val="003265"/>
                </a:solidFill>
                <a:latin typeface="Times New Roman"/>
                <a:cs typeface="Times New Roman"/>
              </a:rPr>
              <a:t>shown in</a:t>
            </a:r>
            <a:r>
              <a:rPr sz="2030" spc="35" dirty="0">
                <a:solidFill>
                  <a:srgbClr val="003265"/>
                </a:solidFill>
                <a:latin typeface="Times New Roman"/>
                <a:cs typeface="Times New Roman"/>
              </a:rPr>
              <a:t> </a:t>
            </a:r>
            <a:r>
              <a:rPr sz="2030" dirty="0">
                <a:solidFill>
                  <a:srgbClr val="003265"/>
                </a:solidFill>
                <a:latin typeface="Times New Roman"/>
                <a:cs typeface="Times New Roman"/>
              </a:rPr>
              <a:t>fig.</a:t>
            </a:r>
            <a:r>
              <a:rPr sz="2030" spc="-4" dirty="0">
                <a:solidFill>
                  <a:srgbClr val="003265"/>
                </a:solidFill>
                <a:latin typeface="Times New Roman"/>
                <a:cs typeface="Times New Roman"/>
              </a:rPr>
              <a:t> </a:t>
            </a:r>
            <a:r>
              <a:rPr sz="2030" dirty="0">
                <a:solidFill>
                  <a:srgbClr val="003265"/>
                </a:solidFill>
                <a:latin typeface="Times New Roman"/>
                <a:cs typeface="Times New Roman"/>
              </a:rPr>
              <a:t>4	shown</a:t>
            </a:r>
            <a:r>
              <a:rPr sz="2030" spc="-4" dirty="0">
                <a:solidFill>
                  <a:srgbClr val="003265"/>
                </a:solidFill>
                <a:latin typeface="Times New Roman"/>
                <a:cs typeface="Times New Roman"/>
              </a:rPr>
              <a:t> below:</a:t>
            </a:r>
            <a:endParaRPr sz="2030">
              <a:latin typeface="Times New Roman"/>
              <a:cs typeface="Times New Roman"/>
            </a:endParaRPr>
          </a:p>
        </p:txBody>
      </p:sp>
      <p:graphicFrame>
        <p:nvGraphicFramePr>
          <p:cNvPr id="3" name="object 3"/>
          <p:cNvGraphicFramePr>
            <a:graphicFrameLocks noGrp="1"/>
          </p:cNvGraphicFramePr>
          <p:nvPr/>
        </p:nvGraphicFramePr>
        <p:xfrm>
          <a:off x="3591485" y="2672604"/>
          <a:ext cx="4840942" cy="3460711"/>
        </p:xfrm>
        <a:graphic>
          <a:graphicData uri="http://schemas.openxmlformats.org/drawingml/2006/table">
            <a:tbl>
              <a:tblPr firstRow="1" bandRow="1">
                <a:tableStyleId>{2D5ABB26-0587-4C30-8999-92F81FD0307C}</a:tableStyleId>
              </a:tblPr>
              <a:tblGrid>
                <a:gridCol w="1546412">
                  <a:extLst>
                    <a:ext uri="{9D8B030D-6E8A-4147-A177-3AD203B41FA5}">
                      <a16:colId xmlns:a16="http://schemas.microsoft.com/office/drawing/2014/main" val="20000"/>
                    </a:ext>
                  </a:extLst>
                </a:gridCol>
                <a:gridCol w="1748118">
                  <a:extLst>
                    <a:ext uri="{9D8B030D-6E8A-4147-A177-3AD203B41FA5}">
                      <a16:colId xmlns:a16="http://schemas.microsoft.com/office/drawing/2014/main" val="20001"/>
                    </a:ext>
                  </a:extLst>
                </a:gridCol>
                <a:gridCol w="1546412">
                  <a:extLst>
                    <a:ext uri="{9D8B030D-6E8A-4147-A177-3AD203B41FA5}">
                      <a16:colId xmlns:a16="http://schemas.microsoft.com/office/drawing/2014/main" val="20002"/>
                    </a:ext>
                  </a:extLst>
                </a:gridCol>
              </a:tblGrid>
              <a:tr h="890194">
                <a:tc rowSpan="3">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30"/>
                        </a:spcBef>
                      </a:pPr>
                      <a:endParaRPr sz="2200">
                        <a:latin typeface="Times New Roman"/>
                        <a:cs typeface="Times New Roman"/>
                      </a:endParaRPr>
                    </a:p>
                    <a:p>
                      <a:pPr marL="185420" marR="179070" indent="241935">
                        <a:lnSpc>
                          <a:spcPct val="100000"/>
                        </a:lnSpc>
                      </a:pPr>
                      <a:r>
                        <a:rPr sz="1800" dirty="0">
                          <a:latin typeface="Times New Roman"/>
                          <a:cs typeface="Times New Roman"/>
                        </a:rPr>
                        <a:t>End </a:t>
                      </a:r>
                      <a:r>
                        <a:rPr sz="1800" spc="-5" dirty="0">
                          <a:latin typeface="Times New Roman"/>
                          <a:cs typeface="Times New Roman"/>
                        </a:rPr>
                        <a:t>user  </a:t>
                      </a:r>
                      <a:r>
                        <a:rPr sz="1800" spc="5" dirty="0">
                          <a:latin typeface="Times New Roman"/>
                          <a:cs typeface="Times New Roman"/>
                        </a:rPr>
                        <a:t>p</a:t>
                      </a:r>
                      <a:r>
                        <a:rPr sz="1800" spc="-10" dirty="0">
                          <a:latin typeface="Times New Roman"/>
                          <a:cs typeface="Times New Roman"/>
                        </a:rPr>
                        <a:t>rog</a:t>
                      </a:r>
                      <a:r>
                        <a:rPr sz="1800" dirty="0">
                          <a:latin typeface="Times New Roman"/>
                          <a:cs typeface="Times New Roman"/>
                        </a:rPr>
                        <a:t>r</a:t>
                      </a:r>
                      <a:r>
                        <a:rPr sz="1800" spc="-5" dirty="0">
                          <a:latin typeface="Times New Roman"/>
                          <a:cs typeface="Times New Roman"/>
                        </a:rPr>
                        <a:t>a</a:t>
                      </a:r>
                      <a:r>
                        <a:rPr sz="1800" spc="-15" dirty="0">
                          <a:latin typeface="Times New Roman"/>
                          <a:cs typeface="Times New Roman"/>
                        </a:rPr>
                        <a:t>m</a:t>
                      </a:r>
                      <a:r>
                        <a:rPr sz="1800" spc="-25" dirty="0">
                          <a:latin typeface="Times New Roman"/>
                          <a:cs typeface="Times New Roman"/>
                        </a:rPr>
                        <a:t>m</a:t>
                      </a:r>
                      <a:r>
                        <a:rPr sz="1800" spc="-10" dirty="0">
                          <a:latin typeface="Times New Roman"/>
                          <a:cs typeface="Times New Roman"/>
                        </a:rPr>
                        <a:t>i</a:t>
                      </a:r>
                      <a:r>
                        <a:rPr sz="1800" spc="5" dirty="0">
                          <a:latin typeface="Times New Roman"/>
                          <a:cs typeface="Times New Roman"/>
                        </a:rPr>
                        <a:t>n</a:t>
                      </a:r>
                      <a:r>
                        <a:rPr sz="1800" dirty="0">
                          <a:latin typeface="Times New Roman"/>
                          <a:cs typeface="Times New Roman"/>
                        </a:rPr>
                        <a:t>g</a:t>
                      </a: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CC00"/>
                    </a:solidFill>
                  </a:tcPr>
                </a:tc>
                <a:tc>
                  <a:txBody>
                    <a:bodyPr/>
                    <a:lstStyle/>
                    <a:p>
                      <a:pPr marL="127635" marR="120014" indent="-1270" algn="ctr">
                        <a:lnSpc>
                          <a:spcPct val="100000"/>
                        </a:lnSpc>
                        <a:spcBef>
                          <a:spcPts val="434"/>
                        </a:spcBef>
                      </a:pPr>
                      <a:r>
                        <a:rPr sz="1800" spc="-5" dirty="0">
                          <a:solidFill>
                            <a:srgbClr val="0000CC"/>
                          </a:solidFill>
                          <a:latin typeface="Times New Roman"/>
                          <a:cs typeface="Times New Roman"/>
                        </a:rPr>
                        <a:t>Application  generators </a:t>
                      </a:r>
                      <a:r>
                        <a:rPr sz="1800" dirty="0">
                          <a:solidFill>
                            <a:srgbClr val="0000CC"/>
                          </a:solidFill>
                          <a:latin typeface="Times New Roman"/>
                          <a:cs typeface="Times New Roman"/>
                        </a:rPr>
                        <a:t>&amp;  </a:t>
                      </a:r>
                      <a:r>
                        <a:rPr sz="1800" spc="-5" dirty="0">
                          <a:solidFill>
                            <a:srgbClr val="0000CC"/>
                          </a:solidFill>
                          <a:latin typeface="Times New Roman"/>
                          <a:cs typeface="Times New Roman"/>
                        </a:rPr>
                        <a:t>composition</a:t>
                      </a:r>
                      <a:r>
                        <a:rPr sz="1800" spc="-85" dirty="0">
                          <a:solidFill>
                            <a:srgbClr val="0000CC"/>
                          </a:solidFill>
                          <a:latin typeface="Times New Roman"/>
                          <a:cs typeface="Times New Roman"/>
                        </a:rPr>
                        <a:t> </a:t>
                      </a:r>
                      <a:r>
                        <a:rPr sz="1800" spc="-5" dirty="0">
                          <a:solidFill>
                            <a:srgbClr val="0000CC"/>
                          </a:solidFill>
                          <a:latin typeface="Times New Roman"/>
                          <a:cs typeface="Times New Roman"/>
                        </a:rPr>
                        <a:t>aids</a:t>
                      </a:r>
                      <a:endParaRPr sz="1800">
                        <a:latin typeface="Times New Roman"/>
                        <a:cs typeface="Times New Roman"/>
                      </a:endParaRPr>
                    </a:p>
                  </a:txBody>
                  <a:tcPr marL="0" marR="0" marT="4874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FF"/>
                    </a:solidFill>
                  </a:tcPr>
                </a:tc>
                <a:tc rowSpan="3">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85420">
                        <a:lnSpc>
                          <a:spcPct val="100000"/>
                        </a:lnSpc>
                        <a:spcBef>
                          <a:spcPts val="1445"/>
                        </a:spcBef>
                      </a:pPr>
                      <a:r>
                        <a:rPr sz="1800" spc="-5" dirty="0">
                          <a:solidFill>
                            <a:srgbClr val="000099"/>
                          </a:solidFill>
                          <a:latin typeface="Times New Roman"/>
                          <a:cs typeface="Times New Roman"/>
                        </a:rPr>
                        <a:t>Infrastructure</a:t>
                      </a: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32"/>
                    </a:solidFill>
                  </a:tcPr>
                </a:tc>
                <a:extLst>
                  <a:ext uri="{0D108BD9-81ED-4DB2-BD59-A6C34878D82A}">
                    <a16:rowId xmlns:a16="http://schemas.microsoft.com/office/drawing/2014/main" val="10000"/>
                  </a:ext>
                </a:extLst>
              </a:tr>
              <a:tr h="891539">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CC00"/>
                    </a:solidFill>
                  </a:tcPr>
                </a:tc>
                <a:tc>
                  <a:txBody>
                    <a:bodyPr/>
                    <a:lstStyle/>
                    <a:p>
                      <a:pPr marL="362585" marR="356870" indent="28575">
                        <a:lnSpc>
                          <a:spcPct val="100000"/>
                        </a:lnSpc>
                        <a:spcBef>
                          <a:spcPts val="1764"/>
                        </a:spcBef>
                      </a:pPr>
                      <a:r>
                        <a:rPr sz="1800" spc="-5" dirty="0">
                          <a:solidFill>
                            <a:srgbClr val="650065"/>
                          </a:solidFill>
                          <a:latin typeface="Times New Roman"/>
                          <a:cs typeface="Times New Roman"/>
                        </a:rPr>
                        <a:t>Application  c</a:t>
                      </a:r>
                      <a:r>
                        <a:rPr sz="1800" spc="5" dirty="0">
                          <a:solidFill>
                            <a:srgbClr val="650065"/>
                          </a:solidFill>
                          <a:latin typeface="Times New Roman"/>
                          <a:cs typeface="Times New Roman"/>
                        </a:rPr>
                        <a:t>o</a:t>
                      </a:r>
                      <a:r>
                        <a:rPr sz="1800" spc="-25" dirty="0">
                          <a:solidFill>
                            <a:srgbClr val="650065"/>
                          </a:solidFill>
                          <a:latin typeface="Times New Roman"/>
                          <a:cs typeface="Times New Roman"/>
                        </a:rPr>
                        <a:t>m</a:t>
                      </a:r>
                      <a:r>
                        <a:rPr sz="1800" spc="5" dirty="0">
                          <a:solidFill>
                            <a:srgbClr val="650065"/>
                          </a:solidFill>
                          <a:latin typeface="Times New Roman"/>
                          <a:cs typeface="Times New Roman"/>
                        </a:rPr>
                        <a:t>po</a:t>
                      </a:r>
                      <a:r>
                        <a:rPr sz="1800" dirty="0">
                          <a:solidFill>
                            <a:srgbClr val="650065"/>
                          </a:solidFill>
                          <a:latin typeface="Times New Roman"/>
                          <a:cs typeface="Times New Roman"/>
                        </a:rPr>
                        <a:t>s</a:t>
                      </a:r>
                      <a:r>
                        <a:rPr sz="1800" spc="-20" dirty="0">
                          <a:solidFill>
                            <a:srgbClr val="650065"/>
                          </a:solidFill>
                          <a:latin typeface="Times New Roman"/>
                          <a:cs typeface="Times New Roman"/>
                        </a:rPr>
                        <a:t>i</a:t>
                      </a:r>
                      <a:r>
                        <a:rPr sz="1800" spc="-10" dirty="0">
                          <a:solidFill>
                            <a:srgbClr val="650065"/>
                          </a:solidFill>
                          <a:latin typeface="Times New Roman"/>
                          <a:cs typeface="Times New Roman"/>
                        </a:rPr>
                        <a:t>tio</a:t>
                      </a:r>
                      <a:r>
                        <a:rPr sz="1800" dirty="0">
                          <a:solidFill>
                            <a:srgbClr val="650065"/>
                          </a:solidFill>
                          <a:latin typeface="Times New Roman"/>
                          <a:cs typeface="Times New Roman"/>
                        </a:rPr>
                        <a:t>n</a:t>
                      </a:r>
                      <a:endParaRPr sz="1800">
                        <a:latin typeface="Times New Roman"/>
                        <a:cs typeface="Times New Roman"/>
                      </a:endParaRPr>
                    </a:p>
                  </a:txBody>
                  <a:tcPr marL="0" marR="0" marT="197783"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9865"/>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32"/>
                    </a:solidFill>
                  </a:tcPr>
                </a:tc>
                <a:extLst>
                  <a:ext uri="{0D108BD9-81ED-4DB2-BD59-A6C34878D82A}">
                    <a16:rowId xmlns:a16="http://schemas.microsoft.com/office/drawing/2014/main" val="10001"/>
                  </a:ext>
                </a:extLst>
              </a:tr>
              <a:tr h="902297">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CC00"/>
                    </a:solidFill>
                  </a:tcPr>
                </a:tc>
                <a:tc>
                  <a:txBody>
                    <a:bodyPr/>
                    <a:lstStyle/>
                    <a:p>
                      <a:pPr marL="440055" marR="434975" indent="176530">
                        <a:lnSpc>
                          <a:spcPct val="100000"/>
                        </a:lnSpc>
                        <a:spcBef>
                          <a:spcPts val="1755"/>
                        </a:spcBef>
                      </a:pPr>
                      <a:r>
                        <a:rPr sz="1800" spc="-5" dirty="0">
                          <a:solidFill>
                            <a:srgbClr val="650065"/>
                          </a:solidFill>
                          <a:latin typeface="Times New Roman"/>
                          <a:cs typeface="Times New Roman"/>
                        </a:rPr>
                        <a:t>System  </a:t>
                      </a:r>
                      <a:r>
                        <a:rPr sz="1800" spc="-10" dirty="0">
                          <a:solidFill>
                            <a:srgbClr val="650065"/>
                          </a:solidFill>
                          <a:latin typeface="Times New Roman"/>
                          <a:cs typeface="Times New Roman"/>
                        </a:rPr>
                        <a:t>i</a:t>
                      </a:r>
                      <a:r>
                        <a:rPr sz="1800" spc="5" dirty="0">
                          <a:solidFill>
                            <a:srgbClr val="650065"/>
                          </a:solidFill>
                          <a:latin typeface="Times New Roman"/>
                          <a:cs typeface="Times New Roman"/>
                        </a:rPr>
                        <a:t>n</a:t>
                      </a:r>
                      <a:r>
                        <a:rPr sz="1800" spc="-10" dirty="0">
                          <a:solidFill>
                            <a:srgbClr val="650065"/>
                          </a:solidFill>
                          <a:latin typeface="Times New Roman"/>
                          <a:cs typeface="Times New Roman"/>
                        </a:rPr>
                        <a:t>t</a:t>
                      </a:r>
                      <a:r>
                        <a:rPr sz="1800" spc="-15" dirty="0">
                          <a:solidFill>
                            <a:srgbClr val="650065"/>
                          </a:solidFill>
                          <a:latin typeface="Times New Roman"/>
                          <a:cs typeface="Times New Roman"/>
                        </a:rPr>
                        <a:t>e</a:t>
                      </a:r>
                      <a:r>
                        <a:rPr sz="1800" spc="-10" dirty="0">
                          <a:solidFill>
                            <a:srgbClr val="650065"/>
                          </a:solidFill>
                          <a:latin typeface="Times New Roman"/>
                          <a:cs typeface="Times New Roman"/>
                        </a:rPr>
                        <a:t>g</a:t>
                      </a:r>
                      <a:r>
                        <a:rPr sz="1800" dirty="0">
                          <a:solidFill>
                            <a:srgbClr val="650065"/>
                          </a:solidFill>
                          <a:latin typeface="Times New Roman"/>
                          <a:cs typeface="Times New Roman"/>
                        </a:rPr>
                        <a:t>r</a:t>
                      </a:r>
                      <a:r>
                        <a:rPr sz="1800" spc="-5" dirty="0">
                          <a:solidFill>
                            <a:srgbClr val="650065"/>
                          </a:solidFill>
                          <a:latin typeface="Times New Roman"/>
                          <a:cs typeface="Times New Roman"/>
                        </a:rPr>
                        <a:t>a</a:t>
                      </a:r>
                      <a:r>
                        <a:rPr sz="1800" spc="-10" dirty="0">
                          <a:solidFill>
                            <a:srgbClr val="650065"/>
                          </a:solidFill>
                          <a:latin typeface="Times New Roman"/>
                          <a:cs typeface="Times New Roman"/>
                        </a:rPr>
                        <a:t>t</a:t>
                      </a:r>
                      <a:r>
                        <a:rPr sz="1800" spc="-20" dirty="0">
                          <a:solidFill>
                            <a:srgbClr val="650065"/>
                          </a:solidFill>
                          <a:latin typeface="Times New Roman"/>
                          <a:cs typeface="Times New Roman"/>
                        </a:rPr>
                        <a:t>i</a:t>
                      </a:r>
                      <a:r>
                        <a:rPr sz="1800" spc="5" dirty="0">
                          <a:solidFill>
                            <a:srgbClr val="650065"/>
                          </a:solidFill>
                          <a:latin typeface="Times New Roman"/>
                          <a:cs typeface="Times New Roman"/>
                        </a:rPr>
                        <a:t>o</a:t>
                      </a:r>
                      <a:r>
                        <a:rPr sz="1800" dirty="0">
                          <a:solidFill>
                            <a:srgbClr val="650065"/>
                          </a:solidFill>
                          <a:latin typeface="Times New Roman"/>
                          <a:cs typeface="Times New Roman"/>
                        </a:rPr>
                        <a:t>n</a:t>
                      </a:r>
                      <a:endParaRPr sz="1800">
                        <a:latin typeface="Times New Roman"/>
                        <a:cs typeface="Times New Roman"/>
                      </a:endParaRPr>
                    </a:p>
                  </a:txBody>
                  <a:tcPr marL="0" marR="0" marT="196663"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CC"/>
                    </a:solidFill>
                  </a:tcPr>
                </a:tc>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32"/>
                    </a:solidFill>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title"/>
          </p:nvPr>
        </p:nvSpPr>
        <p:spPr>
          <a:xfrm>
            <a:off x="731520" y="566430"/>
            <a:ext cx="747667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3476064" y="5600250"/>
            <a:ext cx="4751854" cy="337238"/>
          </a:xfrm>
          <a:prstGeom prst="rect">
            <a:avLst/>
          </a:prstGeom>
        </p:spPr>
        <p:txBody>
          <a:bodyPr vert="horz" wrap="square" lIns="0" tIns="11206" rIns="0" bIns="0" rtlCol="0">
            <a:spAutoFit/>
          </a:bodyPr>
          <a:lstStyle/>
          <a:p>
            <a:pPr marL="11206">
              <a:spcBef>
                <a:spcPts val="88"/>
              </a:spcBef>
            </a:pPr>
            <a:r>
              <a:rPr sz="2118" b="1" spc="-4" dirty="0">
                <a:latin typeface="Times New Roman"/>
                <a:cs typeface="Times New Roman"/>
              </a:rPr>
              <a:t>Fig. </a:t>
            </a:r>
            <a:r>
              <a:rPr sz="2118" b="1" dirty="0">
                <a:latin typeface="Times New Roman"/>
                <a:cs typeface="Times New Roman"/>
              </a:rPr>
              <a:t>4 : </a:t>
            </a:r>
            <a:r>
              <a:rPr sz="2118" spc="-4" dirty="0">
                <a:latin typeface="Times New Roman"/>
                <a:cs typeface="Times New Roman"/>
              </a:rPr>
              <a:t>Categories </a:t>
            </a:r>
            <a:r>
              <a:rPr sz="2118" dirty="0">
                <a:latin typeface="Times New Roman"/>
                <a:cs typeface="Times New Roman"/>
              </a:rPr>
              <a:t>of </a:t>
            </a:r>
            <a:r>
              <a:rPr sz="2118" spc="-4" dirty="0">
                <a:latin typeface="Times New Roman"/>
                <a:cs typeface="Times New Roman"/>
              </a:rPr>
              <a:t>applications </a:t>
            </a:r>
            <a:r>
              <a:rPr sz="2118" dirty="0">
                <a:latin typeface="Times New Roman"/>
                <a:cs typeface="Times New Roman"/>
              </a:rPr>
              <a:t>/</a:t>
            </a:r>
            <a:r>
              <a:rPr sz="2118" spc="-35" dirty="0">
                <a:latin typeface="Times New Roman"/>
                <a:cs typeface="Times New Roman"/>
              </a:rPr>
              <a:t> </a:t>
            </a:r>
            <a:r>
              <a:rPr sz="2118" spc="-4" dirty="0">
                <a:latin typeface="Times New Roman"/>
                <a:cs typeface="Times New Roman"/>
              </a:rPr>
              <a:t>projects</a:t>
            </a:r>
            <a:endParaRPr sz="2118">
              <a:latin typeface="Times New Roman"/>
              <a:cs typeface="Times New Roman"/>
            </a:endParaRPr>
          </a:p>
        </p:txBody>
      </p:sp>
    </p:spTree>
    <p:extLst>
      <p:ext uri="{BB962C8B-B14F-4D97-AF65-F5344CB8AC3E}">
        <p14:creationId xmlns:p14="http://schemas.microsoft.com/office/powerpoint/2010/main" val="635170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8722" y="5927013"/>
            <a:ext cx="2858060"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8: </a:t>
            </a:r>
            <a:r>
              <a:rPr sz="1588" spc="-4" dirty="0">
                <a:latin typeface="Arial"/>
                <a:cs typeface="Arial"/>
              </a:rPr>
              <a:t>Stages of</a:t>
            </a:r>
            <a:r>
              <a:rPr sz="1588" spc="-18" dirty="0">
                <a:latin typeface="Arial"/>
                <a:cs typeface="Arial"/>
              </a:rPr>
              <a:t> </a:t>
            </a:r>
            <a:r>
              <a:rPr sz="1588" spc="-4" dirty="0">
                <a:latin typeface="Arial"/>
                <a:cs typeface="Arial"/>
              </a:rPr>
              <a:t>COCOMO-II</a:t>
            </a:r>
            <a:endParaRPr sz="1588">
              <a:latin typeface="Arial"/>
              <a:cs typeface="Arial"/>
            </a:endParaRPr>
          </a:p>
        </p:txBody>
      </p:sp>
      <p:graphicFrame>
        <p:nvGraphicFramePr>
          <p:cNvPr id="3" name="object 3"/>
          <p:cNvGraphicFramePr>
            <a:graphicFrameLocks noGrp="1"/>
          </p:cNvGraphicFramePr>
          <p:nvPr/>
        </p:nvGraphicFramePr>
        <p:xfrm>
          <a:off x="2197188" y="1601040"/>
          <a:ext cx="7732060" cy="4276947"/>
        </p:xfrm>
        <a:graphic>
          <a:graphicData uri="http://schemas.openxmlformats.org/drawingml/2006/table">
            <a:tbl>
              <a:tblPr firstRow="1" bandRow="1">
                <a:tableStyleId>{2D5ABB26-0587-4C30-8999-92F81FD0307C}</a:tableStyleId>
              </a:tblPr>
              <a:tblGrid>
                <a:gridCol w="806824">
                  <a:extLst>
                    <a:ext uri="{9D8B030D-6E8A-4147-A177-3AD203B41FA5}">
                      <a16:colId xmlns:a16="http://schemas.microsoft.com/office/drawing/2014/main" val="20000"/>
                    </a:ext>
                  </a:extLst>
                </a:gridCol>
                <a:gridCol w="1949824">
                  <a:extLst>
                    <a:ext uri="{9D8B030D-6E8A-4147-A177-3AD203B41FA5}">
                      <a16:colId xmlns:a16="http://schemas.microsoft.com/office/drawing/2014/main" val="20001"/>
                    </a:ext>
                  </a:extLst>
                </a:gridCol>
                <a:gridCol w="2017059">
                  <a:extLst>
                    <a:ext uri="{9D8B030D-6E8A-4147-A177-3AD203B41FA5}">
                      <a16:colId xmlns:a16="http://schemas.microsoft.com/office/drawing/2014/main" val="20002"/>
                    </a:ext>
                  </a:extLst>
                </a:gridCol>
                <a:gridCol w="2958353">
                  <a:extLst>
                    <a:ext uri="{9D8B030D-6E8A-4147-A177-3AD203B41FA5}">
                      <a16:colId xmlns:a16="http://schemas.microsoft.com/office/drawing/2014/main" val="20003"/>
                    </a:ext>
                  </a:extLst>
                </a:gridCol>
              </a:tblGrid>
              <a:tr h="536537">
                <a:tc>
                  <a:txBody>
                    <a:bodyPr/>
                    <a:lstStyle/>
                    <a:p>
                      <a:pPr marL="322580" marR="173355" indent="-142240">
                        <a:lnSpc>
                          <a:spcPts val="1930"/>
                        </a:lnSpc>
                        <a:spcBef>
                          <a:spcPts val="15"/>
                        </a:spcBef>
                      </a:pPr>
                      <a:r>
                        <a:rPr sz="1400" b="1" i="1" dirty="0">
                          <a:latin typeface="Arial"/>
                          <a:cs typeface="Arial"/>
                        </a:rPr>
                        <a:t>S</a:t>
                      </a:r>
                      <a:r>
                        <a:rPr sz="1400" b="1" i="1" spc="-5" dirty="0">
                          <a:latin typeface="Arial"/>
                          <a:cs typeface="Arial"/>
                        </a:rPr>
                        <a:t>t</a:t>
                      </a:r>
                      <a:r>
                        <a:rPr sz="1400" b="1" i="1" dirty="0">
                          <a:latin typeface="Arial"/>
                          <a:cs typeface="Arial"/>
                        </a:rPr>
                        <a:t>a</a:t>
                      </a:r>
                      <a:r>
                        <a:rPr sz="1400" b="1" i="1" spc="-5" dirty="0">
                          <a:latin typeface="Arial"/>
                          <a:cs typeface="Arial"/>
                        </a:rPr>
                        <a:t>g</a:t>
                      </a:r>
                      <a:r>
                        <a:rPr sz="1400" b="1" i="1" dirty="0">
                          <a:latin typeface="Arial"/>
                          <a:cs typeface="Arial"/>
                        </a:rPr>
                        <a:t>e  </a:t>
                      </a:r>
                      <a:r>
                        <a:rPr sz="1400" b="1" i="1" spc="-10" dirty="0">
                          <a:latin typeface="Arial"/>
                          <a:cs typeface="Arial"/>
                        </a:rPr>
                        <a:t>No</a:t>
                      </a:r>
                      <a:endParaRPr sz="1400">
                        <a:latin typeface="Arial"/>
                        <a:cs typeface="Arial"/>
                      </a:endParaRPr>
                    </a:p>
                  </a:txBody>
                  <a:tcPr marL="0" marR="0" marT="1681"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a:txBody>
                    <a:bodyPr/>
                    <a:lstStyle/>
                    <a:p>
                      <a:pPr marL="507365">
                        <a:lnSpc>
                          <a:spcPts val="1880"/>
                        </a:lnSpc>
                      </a:pPr>
                      <a:r>
                        <a:rPr sz="1400" b="1" i="1" spc="-5" dirty="0">
                          <a:latin typeface="Arial"/>
                          <a:cs typeface="Arial"/>
                        </a:rPr>
                        <a:t>Model</a:t>
                      </a:r>
                      <a:r>
                        <a:rPr sz="1400" b="1" i="1" dirty="0">
                          <a:latin typeface="Arial"/>
                          <a:cs typeface="Arial"/>
                        </a:rPr>
                        <a:t> </a:t>
                      </a:r>
                      <a:r>
                        <a:rPr sz="1400" b="1" i="1" spc="-10" dirty="0">
                          <a:latin typeface="Arial"/>
                          <a:cs typeface="Arial"/>
                        </a:rPr>
                        <a:t>Name</a:t>
                      </a:r>
                      <a:endParaRPr sz="14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a:txBody>
                    <a:bodyPr/>
                    <a:lstStyle/>
                    <a:p>
                      <a:pPr marL="328930" marR="237490" indent="-83820">
                        <a:lnSpc>
                          <a:spcPts val="1930"/>
                        </a:lnSpc>
                        <a:spcBef>
                          <a:spcPts val="15"/>
                        </a:spcBef>
                      </a:pPr>
                      <a:r>
                        <a:rPr sz="1400" b="1" i="1" spc="-5" dirty="0">
                          <a:latin typeface="Arial"/>
                          <a:cs typeface="Arial"/>
                        </a:rPr>
                        <a:t>Application for </a:t>
                      </a:r>
                      <a:r>
                        <a:rPr sz="1400" b="1" i="1" spc="-10" dirty="0">
                          <a:latin typeface="Arial"/>
                          <a:cs typeface="Arial"/>
                        </a:rPr>
                        <a:t>the  </a:t>
                      </a:r>
                      <a:r>
                        <a:rPr sz="1400" b="1" i="1" spc="-5" dirty="0">
                          <a:latin typeface="Arial"/>
                          <a:cs typeface="Arial"/>
                        </a:rPr>
                        <a:t>types of</a:t>
                      </a:r>
                      <a:r>
                        <a:rPr sz="1400" b="1" i="1" spc="-35" dirty="0">
                          <a:latin typeface="Arial"/>
                          <a:cs typeface="Arial"/>
                        </a:rPr>
                        <a:t> </a:t>
                      </a:r>
                      <a:r>
                        <a:rPr sz="1400" b="1" i="1" dirty="0">
                          <a:latin typeface="Arial"/>
                          <a:cs typeface="Arial"/>
                        </a:rPr>
                        <a:t>projects</a:t>
                      </a:r>
                      <a:endParaRPr sz="1400">
                        <a:latin typeface="Arial"/>
                        <a:cs typeface="Arial"/>
                      </a:endParaRPr>
                    </a:p>
                  </a:txBody>
                  <a:tcPr marL="0" marR="0" marT="1681"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a:txBody>
                    <a:bodyPr/>
                    <a:lstStyle/>
                    <a:p>
                      <a:pPr marL="1068070">
                        <a:lnSpc>
                          <a:spcPts val="1880"/>
                        </a:lnSpc>
                      </a:pPr>
                      <a:r>
                        <a:rPr sz="1400" b="1" i="1" spc="-5" dirty="0">
                          <a:latin typeface="Arial"/>
                          <a:cs typeface="Arial"/>
                        </a:rPr>
                        <a:t>Applications</a:t>
                      </a:r>
                      <a:endParaRPr sz="14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8D07F"/>
                    </a:solidFill>
                  </a:tcPr>
                </a:tc>
                <a:extLst>
                  <a:ext uri="{0D108BD9-81ED-4DB2-BD59-A6C34878D82A}">
                    <a16:rowId xmlns:a16="http://schemas.microsoft.com/office/drawing/2014/main" val="10000"/>
                  </a:ext>
                </a:extLst>
              </a:tr>
              <a:tr h="1574650">
                <a:tc>
                  <a:txBody>
                    <a:bodyPr/>
                    <a:lstStyle/>
                    <a:p>
                      <a:pPr marL="162560">
                        <a:lnSpc>
                          <a:spcPct val="100000"/>
                        </a:lnSpc>
                        <a:spcBef>
                          <a:spcPts val="815"/>
                        </a:spcBef>
                      </a:pPr>
                      <a:r>
                        <a:rPr sz="1300" dirty="0">
                          <a:latin typeface="Arial"/>
                          <a:cs typeface="Arial"/>
                        </a:rPr>
                        <a:t>Stage</a:t>
                      </a:r>
                      <a:r>
                        <a:rPr sz="1300" spc="-30" dirty="0">
                          <a:latin typeface="Arial"/>
                          <a:cs typeface="Arial"/>
                        </a:rPr>
                        <a:t> </a:t>
                      </a:r>
                      <a:r>
                        <a:rPr sz="1300" dirty="0">
                          <a:latin typeface="Arial"/>
                          <a:cs typeface="Arial"/>
                        </a:rPr>
                        <a:t>I</a:t>
                      </a:r>
                      <a:endParaRPr sz="1300">
                        <a:latin typeface="Arial"/>
                        <a:cs typeface="Arial"/>
                      </a:endParaRPr>
                    </a:p>
                  </a:txBody>
                  <a:tcPr marL="0" marR="0" marT="9132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0" marR="82550">
                        <a:lnSpc>
                          <a:spcPct val="100000"/>
                        </a:lnSpc>
                        <a:spcBef>
                          <a:spcPts val="919"/>
                        </a:spcBef>
                        <a:tabLst>
                          <a:tab pos="1179195" algn="l"/>
                        </a:tabLst>
                      </a:pPr>
                      <a:r>
                        <a:rPr sz="1300" spc="-5" dirty="0">
                          <a:latin typeface="Times New Roman"/>
                          <a:cs typeface="Times New Roman"/>
                        </a:rPr>
                        <a:t>A</a:t>
                      </a:r>
                      <a:r>
                        <a:rPr sz="1300" spc="5" dirty="0">
                          <a:latin typeface="Times New Roman"/>
                          <a:cs typeface="Times New Roman"/>
                        </a:rPr>
                        <a:t>pp</a:t>
                      </a:r>
                      <a:r>
                        <a:rPr sz="1300" spc="-10" dirty="0">
                          <a:latin typeface="Times New Roman"/>
                          <a:cs typeface="Times New Roman"/>
                        </a:rPr>
                        <a:t>l</a:t>
                      </a:r>
                      <a:r>
                        <a:rPr sz="1300" dirty="0">
                          <a:latin typeface="Times New Roman"/>
                          <a:cs typeface="Times New Roman"/>
                        </a:rPr>
                        <a:t>i</a:t>
                      </a:r>
                      <a:r>
                        <a:rPr sz="1300" spc="-10" dirty="0">
                          <a:latin typeface="Times New Roman"/>
                          <a:cs typeface="Times New Roman"/>
                        </a:rPr>
                        <a:t>ca</a:t>
                      </a:r>
                      <a:r>
                        <a:rPr sz="1300" dirty="0">
                          <a:latin typeface="Times New Roman"/>
                          <a:cs typeface="Times New Roman"/>
                        </a:rPr>
                        <a:t>t</a:t>
                      </a:r>
                      <a:r>
                        <a:rPr sz="1300" spc="-10" dirty="0">
                          <a:latin typeface="Times New Roman"/>
                          <a:cs typeface="Times New Roman"/>
                        </a:rPr>
                        <a:t>i</a:t>
                      </a:r>
                      <a:r>
                        <a:rPr sz="1300" spc="5" dirty="0">
                          <a:latin typeface="Times New Roman"/>
                          <a:cs typeface="Times New Roman"/>
                        </a:rPr>
                        <a:t>o</a:t>
                      </a:r>
                      <a:r>
                        <a:rPr sz="1300" dirty="0">
                          <a:latin typeface="Times New Roman"/>
                          <a:cs typeface="Times New Roman"/>
                        </a:rPr>
                        <a:t>n	</a:t>
                      </a:r>
                      <a:r>
                        <a:rPr sz="1300" spc="-10" dirty="0">
                          <a:latin typeface="Times New Roman"/>
                          <a:cs typeface="Times New Roman"/>
                        </a:rPr>
                        <a:t>c</a:t>
                      </a:r>
                      <a:r>
                        <a:rPr sz="1300" spc="5" dirty="0">
                          <a:latin typeface="Times New Roman"/>
                          <a:cs typeface="Times New Roman"/>
                        </a:rPr>
                        <a:t>o</a:t>
                      </a:r>
                      <a:r>
                        <a:rPr sz="1300" spc="-15" dirty="0">
                          <a:latin typeface="Times New Roman"/>
                          <a:cs typeface="Times New Roman"/>
                        </a:rPr>
                        <a:t>m</a:t>
                      </a:r>
                      <a:r>
                        <a:rPr sz="1300" spc="-10" dirty="0">
                          <a:latin typeface="Times New Roman"/>
                          <a:cs typeface="Times New Roman"/>
                        </a:rPr>
                        <a:t>p</a:t>
                      </a:r>
                      <a:r>
                        <a:rPr sz="1300" spc="5" dirty="0">
                          <a:latin typeface="Times New Roman"/>
                          <a:cs typeface="Times New Roman"/>
                        </a:rPr>
                        <a:t>o</a:t>
                      </a:r>
                      <a:r>
                        <a:rPr sz="1300" dirty="0">
                          <a:latin typeface="Times New Roman"/>
                          <a:cs typeface="Times New Roman"/>
                        </a:rPr>
                        <a:t>s</a:t>
                      </a:r>
                      <a:r>
                        <a:rPr sz="1300" spc="-10" dirty="0">
                          <a:latin typeface="Times New Roman"/>
                          <a:cs typeface="Times New Roman"/>
                        </a:rPr>
                        <a:t>i</a:t>
                      </a:r>
                      <a:r>
                        <a:rPr sz="1300" dirty="0">
                          <a:latin typeface="Times New Roman"/>
                          <a:cs typeface="Times New Roman"/>
                        </a:rPr>
                        <a:t>t</a:t>
                      </a:r>
                      <a:r>
                        <a:rPr sz="1300" spc="-10" dirty="0">
                          <a:latin typeface="Times New Roman"/>
                          <a:cs typeface="Times New Roman"/>
                        </a:rPr>
                        <a:t>i</a:t>
                      </a:r>
                      <a:r>
                        <a:rPr sz="1300" spc="5" dirty="0">
                          <a:latin typeface="Times New Roman"/>
                          <a:cs typeface="Times New Roman"/>
                        </a:rPr>
                        <a:t>o</a:t>
                      </a:r>
                      <a:r>
                        <a:rPr sz="1300" dirty="0">
                          <a:latin typeface="Times New Roman"/>
                          <a:cs typeface="Times New Roman"/>
                        </a:rPr>
                        <a:t>n  </a:t>
                      </a:r>
                      <a:r>
                        <a:rPr sz="1300" spc="-5" dirty="0">
                          <a:latin typeface="Times New Roman"/>
                          <a:cs typeface="Times New Roman"/>
                        </a:rPr>
                        <a:t>estimation</a:t>
                      </a:r>
                      <a:r>
                        <a:rPr sz="1300" spc="-10" dirty="0">
                          <a:latin typeface="Times New Roman"/>
                          <a:cs typeface="Times New Roman"/>
                        </a:rPr>
                        <a:t> </a:t>
                      </a:r>
                      <a:r>
                        <a:rPr sz="1300" spc="-5" dirty="0">
                          <a:latin typeface="Times New Roman"/>
                          <a:cs typeface="Times New Roman"/>
                        </a:rPr>
                        <a:t>model</a:t>
                      </a:r>
                      <a:endParaRPr sz="1300">
                        <a:latin typeface="Times New Roman"/>
                        <a:cs typeface="Times New Roman"/>
                      </a:endParaRPr>
                    </a:p>
                  </a:txBody>
                  <a:tcPr marL="0" marR="0" marT="10309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4460">
                        <a:lnSpc>
                          <a:spcPct val="100000"/>
                        </a:lnSpc>
                        <a:spcBef>
                          <a:spcPts val="935"/>
                        </a:spcBef>
                      </a:pPr>
                      <a:r>
                        <a:rPr sz="1300" dirty="0">
                          <a:latin typeface="Arial"/>
                          <a:cs typeface="Arial"/>
                        </a:rPr>
                        <a:t>Application</a:t>
                      </a:r>
                      <a:r>
                        <a:rPr sz="1300" spc="-25" dirty="0">
                          <a:latin typeface="Arial"/>
                          <a:cs typeface="Arial"/>
                        </a:rPr>
                        <a:t> </a:t>
                      </a:r>
                      <a:r>
                        <a:rPr sz="1300" spc="-5" dirty="0">
                          <a:latin typeface="Arial"/>
                          <a:cs typeface="Arial"/>
                        </a:rPr>
                        <a:t>composition</a:t>
                      </a:r>
                      <a:endParaRPr sz="1300">
                        <a:latin typeface="Arial"/>
                        <a:cs typeface="Arial"/>
                      </a:endParaRPr>
                    </a:p>
                  </a:txBody>
                  <a:tcPr marL="0" marR="0" marT="1047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285" marR="157480" algn="just">
                        <a:lnSpc>
                          <a:spcPct val="100000"/>
                        </a:lnSpc>
                        <a:spcBef>
                          <a:spcPts val="815"/>
                        </a:spcBef>
                      </a:pPr>
                      <a:r>
                        <a:rPr sz="1300" dirty="0">
                          <a:latin typeface="Arial"/>
                          <a:cs typeface="Arial"/>
                        </a:rPr>
                        <a:t>In addition </a:t>
                      </a:r>
                      <a:r>
                        <a:rPr sz="1300" spc="-5" dirty="0">
                          <a:latin typeface="Arial"/>
                          <a:cs typeface="Arial"/>
                        </a:rPr>
                        <a:t>to application  </a:t>
                      </a:r>
                      <a:r>
                        <a:rPr sz="1300" dirty="0">
                          <a:latin typeface="Arial"/>
                          <a:cs typeface="Arial"/>
                        </a:rPr>
                        <a:t>composition </a:t>
                      </a:r>
                      <a:r>
                        <a:rPr sz="1300" spc="-5" dirty="0">
                          <a:latin typeface="Arial"/>
                          <a:cs typeface="Arial"/>
                        </a:rPr>
                        <a:t>type of projects, </a:t>
                      </a:r>
                      <a:r>
                        <a:rPr sz="1300" dirty="0">
                          <a:latin typeface="Arial"/>
                          <a:cs typeface="Arial"/>
                        </a:rPr>
                        <a:t>this  model </a:t>
                      </a:r>
                      <a:r>
                        <a:rPr sz="1300" spc="-5" dirty="0">
                          <a:latin typeface="Arial"/>
                          <a:cs typeface="Arial"/>
                        </a:rPr>
                        <a:t>is also used </a:t>
                      </a:r>
                      <a:r>
                        <a:rPr sz="1300" dirty="0">
                          <a:latin typeface="Arial"/>
                          <a:cs typeface="Arial"/>
                        </a:rPr>
                        <a:t>for </a:t>
                      </a:r>
                      <a:r>
                        <a:rPr sz="1300" spc="-5" dirty="0">
                          <a:latin typeface="Arial"/>
                          <a:cs typeface="Arial"/>
                        </a:rPr>
                        <a:t>prototyping  </a:t>
                      </a:r>
                      <a:r>
                        <a:rPr sz="1300" dirty="0">
                          <a:latin typeface="Arial"/>
                          <a:cs typeface="Arial"/>
                        </a:rPr>
                        <a:t>(if </a:t>
                      </a:r>
                      <a:r>
                        <a:rPr sz="1300" spc="-5" dirty="0">
                          <a:latin typeface="Arial"/>
                          <a:cs typeface="Arial"/>
                        </a:rPr>
                        <a:t>any) stage </a:t>
                      </a:r>
                      <a:r>
                        <a:rPr sz="1300" dirty="0">
                          <a:latin typeface="Arial"/>
                          <a:cs typeface="Arial"/>
                        </a:rPr>
                        <a:t>of </a:t>
                      </a:r>
                      <a:r>
                        <a:rPr sz="1300" spc="-5" dirty="0">
                          <a:latin typeface="Arial"/>
                          <a:cs typeface="Arial"/>
                        </a:rPr>
                        <a:t>application  generators, infrastructure </a:t>
                      </a:r>
                      <a:r>
                        <a:rPr sz="1300" dirty="0">
                          <a:latin typeface="Arial"/>
                          <a:cs typeface="Arial"/>
                        </a:rPr>
                        <a:t>&amp; </a:t>
                      </a:r>
                      <a:r>
                        <a:rPr sz="1300" spc="-5" dirty="0">
                          <a:latin typeface="Arial"/>
                          <a:cs typeface="Arial"/>
                        </a:rPr>
                        <a:t>system  </a:t>
                      </a:r>
                      <a:r>
                        <a:rPr sz="1300" dirty="0">
                          <a:latin typeface="Arial"/>
                          <a:cs typeface="Arial"/>
                        </a:rPr>
                        <a:t>integration.</a:t>
                      </a:r>
                      <a:endParaRPr sz="1300">
                        <a:latin typeface="Arial"/>
                        <a:cs typeface="Arial"/>
                      </a:endParaRPr>
                    </a:p>
                  </a:txBody>
                  <a:tcPr marL="0" marR="0" marT="9132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41293">
                <a:tc>
                  <a:txBody>
                    <a:bodyPr/>
                    <a:lstStyle/>
                    <a:p>
                      <a:pPr marL="132080">
                        <a:lnSpc>
                          <a:spcPct val="100000"/>
                        </a:lnSpc>
                        <a:spcBef>
                          <a:spcPts val="910"/>
                        </a:spcBef>
                      </a:pPr>
                      <a:r>
                        <a:rPr sz="1300" dirty="0">
                          <a:latin typeface="Arial"/>
                          <a:cs typeface="Arial"/>
                        </a:rPr>
                        <a:t>Stage</a:t>
                      </a:r>
                      <a:r>
                        <a:rPr sz="1300" spc="-35" dirty="0">
                          <a:latin typeface="Arial"/>
                          <a:cs typeface="Arial"/>
                        </a:rPr>
                        <a:t> </a:t>
                      </a:r>
                      <a:r>
                        <a:rPr sz="1300" spc="-5" dirty="0">
                          <a:latin typeface="Arial"/>
                          <a:cs typeface="Arial"/>
                        </a:rPr>
                        <a:t>II</a:t>
                      </a:r>
                      <a:endParaRPr sz="1300">
                        <a:latin typeface="Arial"/>
                        <a:cs typeface="Arial"/>
                      </a:endParaRPr>
                    </a:p>
                  </a:txBody>
                  <a:tcPr marL="0" marR="0" marT="10197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4775" marR="82550">
                        <a:lnSpc>
                          <a:spcPct val="100000"/>
                        </a:lnSpc>
                        <a:spcBef>
                          <a:spcPts val="935"/>
                        </a:spcBef>
                      </a:pPr>
                      <a:r>
                        <a:rPr sz="1300" spc="-5" dirty="0">
                          <a:latin typeface="Arial"/>
                          <a:cs typeface="Arial"/>
                        </a:rPr>
                        <a:t>Early </a:t>
                      </a:r>
                      <a:r>
                        <a:rPr sz="1300" dirty="0">
                          <a:latin typeface="Arial"/>
                          <a:cs typeface="Arial"/>
                        </a:rPr>
                        <a:t>design </a:t>
                      </a:r>
                      <a:r>
                        <a:rPr sz="1300" spc="-5" dirty="0">
                          <a:latin typeface="Arial"/>
                          <a:cs typeface="Arial"/>
                        </a:rPr>
                        <a:t>estimation  </a:t>
                      </a:r>
                      <a:r>
                        <a:rPr sz="1300" dirty="0">
                          <a:latin typeface="Arial"/>
                          <a:cs typeface="Arial"/>
                        </a:rPr>
                        <a:t>model</a:t>
                      </a:r>
                      <a:endParaRPr sz="1300">
                        <a:latin typeface="Arial"/>
                        <a:cs typeface="Arial"/>
                      </a:endParaRPr>
                    </a:p>
                  </a:txBody>
                  <a:tcPr marL="0" marR="0" marT="1047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marR="175260" algn="just">
                        <a:lnSpc>
                          <a:spcPct val="100000"/>
                        </a:lnSpc>
                        <a:spcBef>
                          <a:spcPts val="935"/>
                        </a:spcBef>
                      </a:pPr>
                      <a:r>
                        <a:rPr sz="1300" dirty="0">
                          <a:latin typeface="Arial"/>
                          <a:cs typeface="Arial"/>
                        </a:rPr>
                        <a:t>Application </a:t>
                      </a:r>
                      <a:r>
                        <a:rPr sz="1300" spc="-5" dirty="0">
                          <a:latin typeface="Arial"/>
                          <a:cs typeface="Arial"/>
                        </a:rPr>
                        <a:t>generators,  infrastructure </a:t>
                      </a:r>
                      <a:r>
                        <a:rPr sz="1300" dirty="0">
                          <a:latin typeface="Arial"/>
                          <a:cs typeface="Arial"/>
                        </a:rPr>
                        <a:t>&amp; </a:t>
                      </a:r>
                      <a:r>
                        <a:rPr sz="1300" spc="-5" dirty="0">
                          <a:latin typeface="Arial"/>
                          <a:cs typeface="Arial"/>
                        </a:rPr>
                        <a:t>system  integration</a:t>
                      </a:r>
                      <a:endParaRPr sz="1300">
                        <a:latin typeface="Arial"/>
                        <a:cs typeface="Arial"/>
                      </a:endParaRPr>
                    </a:p>
                  </a:txBody>
                  <a:tcPr marL="0" marR="0" marT="1047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285" marR="140335" algn="just">
                        <a:lnSpc>
                          <a:spcPct val="100000"/>
                        </a:lnSpc>
                        <a:spcBef>
                          <a:spcPts val="1030"/>
                        </a:spcBef>
                      </a:pPr>
                      <a:r>
                        <a:rPr sz="1300" dirty="0">
                          <a:latin typeface="Arial"/>
                          <a:cs typeface="Arial"/>
                        </a:rPr>
                        <a:t>Used </a:t>
                      </a:r>
                      <a:r>
                        <a:rPr sz="1300" spc="-5" dirty="0">
                          <a:latin typeface="Arial"/>
                          <a:cs typeface="Arial"/>
                        </a:rPr>
                        <a:t>in </a:t>
                      </a:r>
                      <a:r>
                        <a:rPr sz="1300" dirty="0">
                          <a:latin typeface="Arial"/>
                          <a:cs typeface="Arial"/>
                        </a:rPr>
                        <a:t>early design </a:t>
                      </a:r>
                      <a:r>
                        <a:rPr sz="1300" spc="-5" dirty="0">
                          <a:latin typeface="Arial"/>
                          <a:cs typeface="Arial"/>
                        </a:rPr>
                        <a:t>stage of a  project, when less is known </a:t>
                      </a:r>
                      <a:r>
                        <a:rPr sz="1300" dirty="0">
                          <a:latin typeface="Arial"/>
                          <a:cs typeface="Arial"/>
                        </a:rPr>
                        <a:t>about  the</a:t>
                      </a:r>
                      <a:r>
                        <a:rPr sz="1300" spc="-10" dirty="0">
                          <a:latin typeface="Arial"/>
                          <a:cs typeface="Arial"/>
                        </a:rPr>
                        <a:t> </a:t>
                      </a:r>
                      <a:r>
                        <a:rPr sz="1300" spc="-5" dirty="0">
                          <a:latin typeface="Arial"/>
                          <a:cs typeface="Arial"/>
                        </a:rPr>
                        <a:t>project.</a:t>
                      </a:r>
                      <a:endParaRPr sz="1300">
                        <a:latin typeface="Arial"/>
                        <a:cs typeface="Arial"/>
                      </a:endParaRPr>
                    </a:p>
                  </a:txBody>
                  <a:tcPr marL="0" marR="0" marT="115421"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035423">
                <a:tc>
                  <a:txBody>
                    <a:bodyPr/>
                    <a:lstStyle/>
                    <a:p>
                      <a:pPr marL="144145">
                        <a:lnSpc>
                          <a:spcPct val="100000"/>
                        </a:lnSpc>
                        <a:spcBef>
                          <a:spcPts val="910"/>
                        </a:spcBef>
                      </a:pPr>
                      <a:r>
                        <a:rPr sz="1300" dirty="0">
                          <a:latin typeface="Arial"/>
                          <a:cs typeface="Arial"/>
                        </a:rPr>
                        <a:t>Stage</a:t>
                      </a:r>
                      <a:r>
                        <a:rPr sz="1300" spc="-50" dirty="0">
                          <a:latin typeface="Arial"/>
                          <a:cs typeface="Arial"/>
                        </a:rPr>
                        <a:t> </a:t>
                      </a:r>
                      <a:r>
                        <a:rPr sz="1300" spc="-5" dirty="0">
                          <a:latin typeface="Arial"/>
                          <a:cs typeface="Arial"/>
                        </a:rPr>
                        <a:t>III</a:t>
                      </a:r>
                      <a:endParaRPr sz="1300">
                        <a:latin typeface="Arial"/>
                        <a:cs typeface="Arial"/>
                      </a:endParaRPr>
                    </a:p>
                  </a:txBody>
                  <a:tcPr marL="0" marR="0" marT="101974"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2710" marR="84455">
                        <a:lnSpc>
                          <a:spcPct val="100000"/>
                        </a:lnSpc>
                        <a:spcBef>
                          <a:spcPts val="935"/>
                        </a:spcBef>
                        <a:tabLst>
                          <a:tab pos="1121410" algn="l"/>
                        </a:tabLst>
                      </a:pPr>
                      <a:r>
                        <a:rPr sz="1300" spc="-5" dirty="0">
                          <a:latin typeface="Arial"/>
                          <a:cs typeface="Arial"/>
                        </a:rPr>
                        <a:t>P</a:t>
                      </a:r>
                      <a:r>
                        <a:rPr sz="1300" spc="5" dirty="0">
                          <a:latin typeface="Arial"/>
                          <a:cs typeface="Arial"/>
                        </a:rPr>
                        <a:t>os</a:t>
                      </a:r>
                      <a:r>
                        <a:rPr sz="1300" dirty="0">
                          <a:latin typeface="Arial"/>
                          <a:cs typeface="Arial"/>
                        </a:rPr>
                        <a:t>t	</a:t>
                      </a:r>
                      <a:r>
                        <a:rPr sz="1300" spc="-10" dirty="0">
                          <a:latin typeface="Arial"/>
                          <a:cs typeface="Arial"/>
                        </a:rPr>
                        <a:t>a</a:t>
                      </a:r>
                      <a:r>
                        <a:rPr sz="1300" dirty="0">
                          <a:latin typeface="Arial"/>
                          <a:cs typeface="Arial"/>
                        </a:rPr>
                        <a:t>r</a:t>
                      </a:r>
                      <a:r>
                        <a:rPr sz="1300" spc="5" dirty="0">
                          <a:latin typeface="Arial"/>
                          <a:cs typeface="Arial"/>
                        </a:rPr>
                        <a:t>ch</a:t>
                      </a:r>
                      <a:r>
                        <a:rPr sz="1300" spc="-10" dirty="0">
                          <a:latin typeface="Arial"/>
                          <a:cs typeface="Arial"/>
                        </a:rPr>
                        <a:t>it</a:t>
                      </a:r>
                      <a:r>
                        <a:rPr sz="1300" spc="5" dirty="0">
                          <a:latin typeface="Arial"/>
                          <a:cs typeface="Arial"/>
                        </a:rPr>
                        <a:t>ec</a:t>
                      </a:r>
                      <a:r>
                        <a:rPr sz="1300" spc="-10" dirty="0">
                          <a:latin typeface="Arial"/>
                          <a:cs typeface="Arial"/>
                        </a:rPr>
                        <a:t>t</a:t>
                      </a:r>
                      <a:r>
                        <a:rPr sz="1300" spc="5" dirty="0">
                          <a:latin typeface="Arial"/>
                          <a:cs typeface="Arial"/>
                        </a:rPr>
                        <a:t>u</a:t>
                      </a:r>
                      <a:r>
                        <a:rPr sz="1300" dirty="0">
                          <a:latin typeface="Arial"/>
                          <a:cs typeface="Arial"/>
                        </a:rPr>
                        <a:t>re  </a:t>
                      </a:r>
                      <a:r>
                        <a:rPr sz="1300" spc="-5" dirty="0">
                          <a:latin typeface="Arial"/>
                          <a:cs typeface="Arial"/>
                        </a:rPr>
                        <a:t>estimation</a:t>
                      </a:r>
                      <a:r>
                        <a:rPr sz="1300" spc="-10" dirty="0">
                          <a:latin typeface="Arial"/>
                          <a:cs typeface="Arial"/>
                        </a:rPr>
                        <a:t> </a:t>
                      </a:r>
                      <a:r>
                        <a:rPr sz="1300" dirty="0">
                          <a:latin typeface="Arial"/>
                          <a:cs typeface="Arial"/>
                        </a:rPr>
                        <a:t>model</a:t>
                      </a:r>
                      <a:endParaRPr sz="1300">
                        <a:latin typeface="Arial"/>
                        <a:cs typeface="Arial"/>
                      </a:endParaRPr>
                    </a:p>
                  </a:txBody>
                  <a:tcPr marL="0" marR="0" marT="1047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6364" marR="126364" algn="just">
                        <a:lnSpc>
                          <a:spcPct val="100000"/>
                        </a:lnSpc>
                        <a:spcBef>
                          <a:spcPts val="910"/>
                        </a:spcBef>
                      </a:pPr>
                      <a:r>
                        <a:rPr sz="1300" dirty="0">
                          <a:latin typeface="Arial"/>
                          <a:cs typeface="Arial"/>
                        </a:rPr>
                        <a:t>Application </a:t>
                      </a:r>
                      <a:r>
                        <a:rPr sz="1300" spc="-5" dirty="0">
                          <a:latin typeface="Arial"/>
                          <a:cs typeface="Arial"/>
                        </a:rPr>
                        <a:t>generators,  infrastructure </a:t>
                      </a:r>
                      <a:r>
                        <a:rPr sz="1300" dirty="0">
                          <a:latin typeface="Arial"/>
                          <a:cs typeface="Arial"/>
                        </a:rPr>
                        <a:t>&amp; </a:t>
                      </a:r>
                      <a:r>
                        <a:rPr sz="1300" spc="-5" dirty="0">
                          <a:latin typeface="Arial"/>
                          <a:cs typeface="Arial"/>
                        </a:rPr>
                        <a:t>system  integration</a:t>
                      </a:r>
                      <a:endParaRPr sz="1300">
                        <a:latin typeface="Arial"/>
                        <a:cs typeface="Arial"/>
                      </a:endParaRPr>
                    </a:p>
                  </a:txBody>
                  <a:tcPr marL="0" marR="0" marT="101974"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7950" marR="139065">
                        <a:lnSpc>
                          <a:spcPct val="100000"/>
                        </a:lnSpc>
                        <a:spcBef>
                          <a:spcPts val="910"/>
                        </a:spcBef>
                        <a:tabLst>
                          <a:tab pos="687070" algn="l"/>
                          <a:tab pos="1198880" algn="l"/>
                          <a:tab pos="1595120" algn="l"/>
                          <a:tab pos="2651125" algn="l"/>
                          <a:tab pos="2942590" algn="l"/>
                        </a:tabLst>
                      </a:pPr>
                      <a:r>
                        <a:rPr sz="1300" spc="-5" dirty="0">
                          <a:latin typeface="Arial"/>
                          <a:cs typeface="Arial"/>
                        </a:rPr>
                        <a:t>U</a:t>
                      </a:r>
                      <a:r>
                        <a:rPr sz="1300" spc="5" dirty="0">
                          <a:latin typeface="Arial"/>
                          <a:cs typeface="Arial"/>
                        </a:rPr>
                        <a:t>se</a:t>
                      </a:r>
                      <a:r>
                        <a:rPr sz="1300" dirty="0">
                          <a:latin typeface="Arial"/>
                          <a:cs typeface="Arial"/>
                        </a:rPr>
                        <a:t>d	</a:t>
                      </a:r>
                      <a:r>
                        <a:rPr sz="1300" spc="-10" dirty="0">
                          <a:latin typeface="Arial"/>
                          <a:cs typeface="Arial"/>
                        </a:rPr>
                        <a:t>a</a:t>
                      </a:r>
                      <a:r>
                        <a:rPr sz="1300" dirty="0">
                          <a:latin typeface="Arial"/>
                          <a:cs typeface="Arial"/>
                        </a:rPr>
                        <a:t>f</a:t>
                      </a:r>
                      <a:r>
                        <a:rPr sz="1300" spc="-10" dirty="0">
                          <a:latin typeface="Arial"/>
                          <a:cs typeface="Arial"/>
                        </a:rPr>
                        <a:t>t</a:t>
                      </a:r>
                      <a:r>
                        <a:rPr sz="1300" spc="5" dirty="0">
                          <a:latin typeface="Arial"/>
                          <a:cs typeface="Arial"/>
                        </a:rPr>
                        <a:t>e</a:t>
                      </a:r>
                      <a:r>
                        <a:rPr sz="1300" dirty="0">
                          <a:latin typeface="Arial"/>
                          <a:cs typeface="Arial"/>
                        </a:rPr>
                        <a:t>r	t</a:t>
                      </a:r>
                      <a:r>
                        <a:rPr sz="1300" spc="5" dirty="0">
                          <a:latin typeface="Arial"/>
                          <a:cs typeface="Arial"/>
                        </a:rPr>
                        <a:t>h</a:t>
                      </a:r>
                      <a:r>
                        <a:rPr sz="1300" dirty="0">
                          <a:latin typeface="Arial"/>
                          <a:cs typeface="Arial"/>
                        </a:rPr>
                        <a:t>e	</a:t>
                      </a:r>
                      <a:r>
                        <a:rPr sz="1300" spc="5" dirty="0">
                          <a:latin typeface="Arial"/>
                          <a:cs typeface="Arial"/>
                        </a:rPr>
                        <a:t>co</a:t>
                      </a:r>
                      <a:r>
                        <a:rPr sz="1300" spc="-5" dirty="0">
                          <a:latin typeface="Arial"/>
                          <a:cs typeface="Arial"/>
                        </a:rPr>
                        <a:t>m</a:t>
                      </a:r>
                      <a:r>
                        <a:rPr sz="1300" spc="5" dirty="0">
                          <a:latin typeface="Arial"/>
                          <a:cs typeface="Arial"/>
                        </a:rPr>
                        <a:t>p</a:t>
                      </a:r>
                      <a:r>
                        <a:rPr sz="1300" dirty="0">
                          <a:latin typeface="Arial"/>
                          <a:cs typeface="Arial"/>
                        </a:rPr>
                        <a:t>l</a:t>
                      </a:r>
                      <a:r>
                        <a:rPr sz="1300" spc="5" dirty="0">
                          <a:latin typeface="Arial"/>
                          <a:cs typeface="Arial"/>
                        </a:rPr>
                        <a:t>e</a:t>
                      </a:r>
                      <a:r>
                        <a:rPr sz="1300" dirty="0">
                          <a:latin typeface="Arial"/>
                          <a:cs typeface="Arial"/>
                        </a:rPr>
                        <a:t>t</a:t>
                      </a:r>
                      <a:r>
                        <a:rPr sz="1300" spc="-10" dirty="0">
                          <a:latin typeface="Arial"/>
                          <a:cs typeface="Arial"/>
                        </a:rPr>
                        <a:t>i</a:t>
                      </a:r>
                      <a:r>
                        <a:rPr sz="1300" spc="5" dirty="0">
                          <a:latin typeface="Arial"/>
                          <a:cs typeface="Arial"/>
                        </a:rPr>
                        <a:t>o</a:t>
                      </a:r>
                      <a:r>
                        <a:rPr sz="1300" dirty="0">
                          <a:latin typeface="Arial"/>
                          <a:cs typeface="Arial"/>
                        </a:rPr>
                        <a:t>n	</a:t>
                      </a:r>
                      <a:r>
                        <a:rPr sz="1300" spc="5" dirty="0">
                          <a:latin typeface="Arial"/>
                          <a:cs typeface="Arial"/>
                        </a:rPr>
                        <a:t>o</a:t>
                      </a:r>
                      <a:r>
                        <a:rPr sz="1300" dirty="0">
                          <a:latin typeface="Arial"/>
                          <a:cs typeface="Arial"/>
                        </a:rPr>
                        <a:t>f	</a:t>
                      </a:r>
                      <a:r>
                        <a:rPr sz="1300" spc="-10" dirty="0">
                          <a:latin typeface="Arial"/>
                          <a:cs typeface="Arial"/>
                        </a:rPr>
                        <a:t>th</a:t>
                      </a:r>
                      <a:r>
                        <a:rPr sz="1300" dirty="0">
                          <a:latin typeface="Arial"/>
                          <a:cs typeface="Arial"/>
                        </a:rPr>
                        <a:t>e  detailed </a:t>
                      </a:r>
                      <a:r>
                        <a:rPr sz="1300" spc="-5" dirty="0">
                          <a:latin typeface="Arial"/>
                          <a:cs typeface="Arial"/>
                        </a:rPr>
                        <a:t>architecture of the</a:t>
                      </a:r>
                      <a:r>
                        <a:rPr sz="1300" spc="-10" dirty="0">
                          <a:latin typeface="Arial"/>
                          <a:cs typeface="Arial"/>
                        </a:rPr>
                        <a:t> </a:t>
                      </a:r>
                      <a:r>
                        <a:rPr sz="1300" spc="-5" dirty="0">
                          <a:latin typeface="Arial"/>
                          <a:cs typeface="Arial"/>
                        </a:rPr>
                        <a:t>project.</a:t>
                      </a:r>
                      <a:endParaRPr sz="1300">
                        <a:latin typeface="Arial"/>
                        <a:cs typeface="Arial"/>
                      </a:endParaRPr>
                    </a:p>
                  </a:txBody>
                  <a:tcPr marL="0" marR="0" marT="101974"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a:spLocks noGrp="1"/>
          </p:cNvSpPr>
          <p:nvPr>
            <p:ph type="title"/>
          </p:nvPr>
        </p:nvSpPr>
        <p:spPr>
          <a:xfrm>
            <a:off x="1606731" y="566430"/>
            <a:ext cx="660145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871530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893" y="6158301"/>
            <a:ext cx="197783" cy="201367"/>
          </a:xfrm>
          <a:prstGeom prst="rect">
            <a:avLst/>
          </a:prstGeom>
        </p:spPr>
        <p:txBody>
          <a:bodyPr vert="horz" wrap="square" lIns="0" tIns="11206" rIns="0" bIns="0" rtlCol="0">
            <a:spAutoFit/>
          </a:bodyPr>
          <a:lstStyle/>
          <a:p>
            <a:pPr marL="11206">
              <a:spcBef>
                <a:spcPts val="88"/>
              </a:spcBef>
            </a:pPr>
            <a:r>
              <a:rPr sz="1235" spc="-4" dirty="0">
                <a:latin typeface="Arial"/>
                <a:cs typeface="Arial"/>
              </a:rPr>
              <a:t>7</a:t>
            </a:r>
            <a:r>
              <a:rPr sz="1235" dirty="0">
                <a:latin typeface="Arial"/>
                <a:cs typeface="Arial"/>
              </a:rPr>
              <a:t>5</a:t>
            </a:r>
            <a:endParaRPr sz="1235">
              <a:latin typeface="Arial"/>
              <a:cs typeface="Arial"/>
            </a:endParaRPr>
          </a:p>
        </p:txBody>
      </p:sp>
      <p:sp>
        <p:nvSpPr>
          <p:cNvPr id="3" name="object 3"/>
          <p:cNvSpPr txBox="1"/>
          <p:nvPr/>
        </p:nvSpPr>
        <p:spPr>
          <a:xfrm>
            <a:off x="3667013" y="6210746"/>
            <a:ext cx="4385422" cy="119935"/>
          </a:xfrm>
          <a:prstGeom prst="rect">
            <a:avLst/>
          </a:prstGeom>
        </p:spPr>
        <p:txBody>
          <a:bodyPr vert="horz" wrap="square" lIns="0" tIns="11206" rIns="0" bIns="0" rtlCol="0">
            <a:spAutoFit/>
          </a:bodyPr>
          <a:lstStyle/>
          <a:p>
            <a:pPr marL="11206">
              <a:spcBef>
                <a:spcPts val="88"/>
              </a:spcBef>
            </a:pPr>
            <a:r>
              <a:rPr sz="706" spc="-4" dirty="0">
                <a:latin typeface="Times New Roman"/>
                <a:cs typeface="Times New Roman"/>
              </a:rPr>
              <a:t>Software Engineering </a:t>
            </a:r>
            <a:r>
              <a:rPr sz="706" spc="-9" dirty="0">
                <a:latin typeface="Times New Roman"/>
                <a:cs typeface="Times New Roman"/>
              </a:rPr>
              <a:t>(3 </a:t>
            </a:r>
            <a:r>
              <a:rPr sz="706" spc="-4" dirty="0">
                <a:latin typeface="Times New Roman"/>
                <a:cs typeface="Times New Roman"/>
              </a:rPr>
              <a:t>ed.), </a:t>
            </a:r>
            <a:r>
              <a:rPr sz="706" dirty="0">
                <a:latin typeface="Times New Roman"/>
                <a:cs typeface="Times New Roman"/>
              </a:rPr>
              <a:t>By K.K </a:t>
            </a:r>
            <a:r>
              <a:rPr sz="706" spc="-4" dirty="0">
                <a:latin typeface="Times New Roman"/>
                <a:cs typeface="Times New Roman"/>
              </a:rPr>
              <a:t>Aggarwal </a:t>
            </a:r>
            <a:r>
              <a:rPr sz="706" dirty="0">
                <a:latin typeface="Times New Roman"/>
                <a:cs typeface="Times New Roman"/>
              </a:rPr>
              <a:t>&amp; </a:t>
            </a:r>
            <a:r>
              <a:rPr sz="706" spc="-4" dirty="0">
                <a:latin typeface="Times New Roman"/>
                <a:cs typeface="Times New Roman"/>
              </a:rPr>
              <a:t>Yogesh </a:t>
            </a:r>
            <a:r>
              <a:rPr sz="706" dirty="0">
                <a:latin typeface="Times New Roman"/>
                <a:cs typeface="Times New Roman"/>
              </a:rPr>
              <a:t>Singh, </a:t>
            </a:r>
            <a:r>
              <a:rPr sz="706" spc="-4" dirty="0">
                <a:latin typeface="Times New Roman"/>
                <a:cs typeface="Times New Roman"/>
              </a:rPr>
              <a:t>Copyright </a:t>
            </a:r>
            <a:r>
              <a:rPr sz="706" dirty="0">
                <a:latin typeface="Times New Roman"/>
                <a:cs typeface="Times New Roman"/>
              </a:rPr>
              <a:t>© </a:t>
            </a:r>
            <a:r>
              <a:rPr sz="706" spc="-4" dirty="0">
                <a:latin typeface="Times New Roman"/>
                <a:cs typeface="Times New Roman"/>
              </a:rPr>
              <a:t>New </a:t>
            </a:r>
            <a:r>
              <a:rPr sz="706" spc="-9" dirty="0">
                <a:latin typeface="Times New Roman"/>
                <a:cs typeface="Times New Roman"/>
              </a:rPr>
              <a:t>Age </a:t>
            </a:r>
            <a:r>
              <a:rPr sz="706" spc="-4" dirty="0">
                <a:latin typeface="Times New Roman"/>
                <a:cs typeface="Times New Roman"/>
              </a:rPr>
              <a:t>International Publishers,</a:t>
            </a:r>
            <a:r>
              <a:rPr sz="706" spc="-44" dirty="0">
                <a:latin typeface="Times New Roman"/>
                <a:cs typeface="Times New Roman"/>
              </a:rPr>
              <a:t> </a:t>
            </a:r>
            <a:r>
              <a:rPr sz="706" spc="-4" dirty="0">
                <a:latin typeface="Times New Roman"/>
                <a:cs typeface="Times New Roman"/>
              </a:rPr>
              <a:t>2007</a:t>
            </a:r>
            <a:endParaRPr sz="706">
              <a:latin typeface="Times New Roman"/>
              <a:cs typeface="Times New Roman"/>
            </a:endParaRPr>
          </a:p>
        </p:txBody>
      </p:sp>
      <p:sp>
        <p:nvSpPr>
          <p:cNvPr id="4" name="object 4"/>
          <p:cNvSpPr txBox="1"/>
          <p:nvPr/>
        </p:nvSpPr>
        <p:spPr>
          <a:xfrm>
            <a:off x="2319612" y="1190961"/>
            <a:ext cx="5500407" cy="337238"/>
          </a:xfrm>
          <a:prstGeom prst="rect">
            <a:avLst/>
          </a:prstGeom>
        </p:spPr>
        <p:txBody>
          <a:bodyPr vert="horz" wrap="square" lIns="0" tIns="11206" rIns="0" bIns="0" rtlCol="0">
            <a:spAutoFit/>
          </a:bodyPr>
          <a:lstStyle/>
          <a:p>
            <a:pPr marL="11206">
              <a:spcBef>
                <a:spcPts val="88"/>
              </a:spcBef>
            </a:pPr>
            <a:r>
              <a:rPr sz="2118" b="1" spc="-4" dirty="0">
                <a:solidFill>
                  <a:srgbClr val="CC6500"/>
                </a:solidFill>
                <a:latin typeface="Arial"/>
                <a:cs typeface="Arial"/>
              </a:rPr>
              <a:t>Application Composition Estimation</a:t>
            </a:r>
            <a:r>
              <a:rPr sz="2118" b="1" spc="-49" dirty="0">
                <a:solidFill>
                  <a:srgbClr val="CC6500"/>
                </a:solidFill>
                <a:latin typeface="Arial"/>
                <a:cs typeface="Arial"/>
              </a:rPr>
              <a:t> </a:t>
            </a:r>
            <a:r>
              <a:rPr sz="2118" b="1" spc="-4" dirty="0">
                <a:solidFill>
                  <a:srgbClr val="CC6500"/>
                </a:solidFill>
                <a:latin typeface="Arial"/>
                <a:cs typeface="Arial"/>
              </a:rPr>
              <a:t>Model</a:t>
            </a:r>
            <a:endParaRPr sz="2118">
              <a:latin typeface="Arial"/>
              <a:cs typeface="Arial"/>
            </a:endParaRPr>
          </a:p>
        </p:txBody>
      </p:sp>
      <p:sp>
        <p:nvSpPr>
          <p:cNvPr id="5" name="object 5"/>
          <p:cNvSpPr txBox="1"/>
          <p:nvPr/>
        </p:nvSpPr>
        <p:spPr>
          <a:xfrm>
            <a:off x="3104029" y="5963320"/>
            <a:ext cx="6184526" cy="337238"/>
          </a:xfrm>
          <a:prstGeom prst="rect">
            <a:avLst/>
          </a:prstGeom>
        </p:spPr>
        <p:txBody>
          <a:bodyPr vert="horz" wrap="square" lIns="0" tIns="11206" rIns="0" bIns="0" rtlCol="0">
            <a:spAutoFit/>
          </a:bodyPr>
          <a:lstStyle/>
          <a:p>
            <a:pPr marL="33619">
              <a:spcBef>
                <a:spcPts val="88"/>
              </a:spcBef>
            </a:pPr>
            <a:r>
              <a:rPr sz="2118" spc="-9" dirty="0">
                <a:solidFill>
                  <a:srgbClr val="653200"/>
                </a:solidFill>
                <a:latin typeface="Times New Roman"/>
                <a:cs typeface="Times New Roman"/>
              </a:rPr>
              <a:t>F</a:t>
            </a:r>
            <a:r>
              <a:rPr sz="2118" dirty="0">
                <a:solidFill>
                  <a:srgbClr val="653200"/>
                </a:solidFill>
                <a:latin typeface="Times New Roman"/>
                <a:cs typeface="Times New Roman"/>
              </a:rPr>
              <a:t>ig.5: </a:t>
            </a:r>
            <a:r>
              <a:rPr sz="2118" spc="-9" dirty="0">
                <a:solidFill>
                  <a:srgbClr val="653200"/>
                </a:solidFill>
                <a:latin typeface="Times New Roman"/>
                <a:cs typeface="Times New Roman"/>
              </a:rPr>
              <a:t>St</a:t>
            </a:r>
            <a:r>
              <a:rPr sz="2118" dirty="0">
                <a:solidFill>
                  <a:srgbClr val="653200"/>
                </a:solidFill>
                <a:latin typeface="Times New Roman"/>
                <a:cs typeface="Times New Roman"/>
              </a:rPr>
              <a:t>e</a:t>
            </a:r>
            <a:r>
              <a:rPr sz="2118" spc="-4" dirty="0">
                <a:solidFill>
                  <a:srgbClr val="653200"/>
                </a:solidFill>
                <a:latin typeface="Times New Roman"/>
                <a:cs typeface="Times New Roman"/>
              </a:rPr>
              <a:t>ps</a:t>
            </a:r>
            <a:r>
              <a:rPr sz="2118" spc="-9" dirty="0">
                <a:solidFill>
                  <a:srgbClr val="653200"/>
                </a:solidFill>
                <a:latin typeface="Times New Roman"/>
                <a:cs typeface="Times New Roman"/>
              </a:rPr>
              <a:t> </a:t>
            </a:r>
            <a:r>
              <a:rPr sz="2118" spc="-176" dirty="0">
                <a:solidFill>
                  <a:srgbClr val="653200"/>
                </a:solidFill>
                <a:latin typeface="Times New Roman"/>
                <a:cs typeface="Times New Roman"/>
              </a:rPr>
              <a:t>f</a:t>
            </a:r>
            <a:r>
              <a:rPr sz="662" baseline="-44444" dirty="0">
                <a:latin typeface="Times New Roman"/>
                <a:cs typeface="Times New Roman"/>
              </a:rPr>
              <a:t>r</a:t>
            </a:r>
            <a:r>
              <a:rPr sz="662" spc="-304" baseline="-44444" dirty="0">
                <a:latin typeface="Times New Roman"/>
                <a:cs typeface="Times New Roman"/>
              </a:rPr>
              <a:t>d</a:t>
            </a:r>
            <a:r>
              <a:rPr sz="2118" dirty="0">
                <a:solidFill>
                  <a:srgbClr val="653200"/>
                </a:solidFill>
                <a:latin typeface="Times New Roman"/>
                <a:cs typeface="Times New Roman"/>
              </a:rPr>
              <a:t>or the e</a:t>
            </a:r>
            <a:r>
              <a:rPr sz="2118" spc="-13" dirty="0">
                <a:solidFill>
                  <a:srgbClr val="653200"/>
                </a:solidFill>
                <a:latin typeface="Times New Roman"/>
                <a:cs typeface="Times New Roman"/>
              </a:rPr>
              <a:t>s</a:t>
            </a:r>
            <a:r>
              <a:rPr sz="2118" spc="-9" dirty="0">
                <a:solidFill>
                  <a:srgbClr val="653200"/>
                </a:solidFill>
                <a:latin typeface="Times New Roman"/>
                <a:cs typeface="Times New Roman"/>
              </a:rPr>
              <a:t>t</a:t>
            </a:r>
            <a:r>
              <a:rPr sz="2118" dirty="0">
                <a:solidFill>
                  <a:srgbClr val="653200"/>
                </a:solidFill>
                <a:latin typeface="Times New Roman"/>
                <a:cs typeface="Times New Roman"/>
              </a:rPr>
              <a:t>i</a:t>
            </a:r>
            <a:r>
              <a:rPr sz="2118" spc="-18" dirty="0">
                <a:solidFill>
                  <a:srgbClr val="653200"/>
                </a:solidFill>
                <a:latin typeface="Times New Roman"/>
                <a:cs typeface="Times New Roman"/>
              </a:rPr>
              <a:t>m</a:t>
            </a:r>
            <a:r>
              <a:rPr sz="2118" dirty="0">
                <a:solidFill>
                  <a:srgbClr val="653200"/>
                </a:solidFill>
                <a:latin typeface="Times New Roman"/>
                <a:cs typeface="Times New Roman"/>
              </a:rPr>
              <a:t>a</a:t>
            </a:r>
            <a:r>
              <a:rPr sz="2118" spc="-9" dirty="0">
                <a:solidFill>
                  <a:srgbClr val="653200"/>
                </a:solidFill>
                <a:latin typeface="Times New Roman"/>
                <a:cs typeface="Times New Roman"/>
              </a:rPr>
              <a:t>t</a:t>
            </a:r>
            <a:r>
              <a:rPr sz="2118" dirty="0">
                <a:solidFill>
                  <a:srgbClr val="653200"/>
                </a:solidFill>
                <a:latin typeface="Times New Roman"/>
                <a:cs typeface="Times New Roman"/>
              </a:rPr>
              <a:t>ion of</a:t>
            </a:r>
            <a:r>
              <a:rPr sz="2118" spc="-9" dirty="0">
                <a:solidFill>
                  <a:srgbClr val="653200"/>
                </a:solidFill>
                <a:latin typeface="Times New Roman"/>
                <a:cs typeface="Times New Roman"/>
              </a:rPr>
              <a:t> </a:t>
            </a:r>
            <a:r>
              <a:rPr sz="2118" dirty="0">
                <a:solidFill>
                  <a:srgbClr val="653200"/>
                </a:solidFill>
                <a:latin typeface="Times New Roman"/>
                <a:cs typeface="Times New Roman"/>
              </a:rPr>
              <a:t>e</a:t>
            </a:r>
            <a:r>
              <a:rPr sz="2118" spc="-9" dirty="0">
                <a:solidFill>
                  <a:srgbClr val="653200"/>
                </a:solidFill>
                <a:latin typeface="Times New Roman"/>
                <a:cs typeface="Times New Roman"/>
              </a:rPr>
              <a:t>ff</a:t>
            </a:r>
            <a:r>
              <a:rPr sz="2118" dirty="0">
                <a:solidFill>
                  <a:srgbClr val="653200"/>
                </a:solidFill>
                <a:latin typeface="Times New Roman"/>
                <a:cs typeface="Times New Roman"/>
              </a:rPr>
              <a:t>ort</a:t>
            </a:r>
            <a:r>
              <a:rPr sz="2118" spc="-9" dirty="0">
                <a:solidFill>
                  <a:srgbClr val="653200"/>
                </a:solidFill>
                <a:latin typeface="Times New Roman"/>
                <a:cs typeface="Times New Roman"/>
              </a:rPr>
              <a:t> </a:t>
            </a:r>
            <a:r>
              <a:rPr sz="2118" dirty="0">
                <a:solidFill>
                  <a:srgbClr val="653200"/>
                </a:solidFill>
                <a:latin typeface="Times New Roman"/>
                <a:cs typeface="Times New Roman"/>
              </a:rPr>
              <a:t>in p</a:t>
            </a:r>
            <a:r>
              <a:rPr sz="2118" spc="-9" dirty="0">
                <a:solidFill>
                  <a:srgbClr val="653200"/>
                </a:solidFill>
                <a:latin typeface="Times New Roman"/>
                <a:cs typeface="Times New Roman"/>
              </a:rPr>
              <a:t>e</a:t>
            </a:r>
            <a:r>
              <a:rPr sz="2118" dirty="0">
                <a:solidFill>
                  <a:srgbClr val="653200"/>
                </a:solidFill>
                <a:latin typeface="Times New Roman"/>
                <a:cs typeface="Times New Roman"/>
              </a:rPr>
              <a:t>r</a:t>
            </a:r>
            <a:r>
              <a:rPr sz="2118" spc="-4" dirty="0">
                <a:solidFill>
                  <a:srgbClr val="653200"/>
                </a:solidFill>
                <a:latin typeface="Times New Roman"/>
                <a:cs typeface="Times New Roman"/>
              </a:rPr>
              <a:t>s</a:t>
            </a:r>
            <a:r>
              <a:rPr sz="2118" dirty="0">
                <a:solidFill>
                  <a:srgbClr val="653200"/>
                </a:solidFill>
                <a:latin typeface="Times New Roman"/>
                <a:cs typeface="Times New Roman"/>
              </a:rPr>
              <a:t>on</a:t>
            </a:r>
            <a:r>
              <a:rPr sz="2118" spc="-13" dirty="0">
                <a:solidFill>
                  <a:srgbClr val="653200"/>
                </a:solidFill>
                <a:latin typeface="Times New Roman"/>
                <a:cs typeface="Times New Roman"/>
              </a:rPr>
              <a:t> </a:t>
            </a:r>
            <a:r>
              <a:rPr sz="2118" spc="-18" dirty="0">
                <a:solidFill>
                  <a:srgbClr val="653200"/>
                </a:solidFill>
                <a:latin typeface="Times New Roman"/>
                <a:cs typeface="Times New Roman"/>
              </a:rPr>
              <a:t>m</a:t>
            </a:r>
            <a:r>
              <a:rPr sz="2118" dirty="0">
                <a:solidFill>
                  <a:srgbClr val="653200"/>
                </a:solidFill>
                <a:latin typeface="Times New Roman"/>
                <a:cs typeface="Times New Roman"/>
              </a:rPr>
              <a:t>ont</a:t>
            </a:r>
            <a:r>
              <a:rPr sz="2118" spc="-4" dirty="0">
                <a:solidFill>
                  <a:srgbClr val="653200"/>
                </a:solidFill>
                <a:latin typeface="Times New Roman"/>
                <a:cs typeface="Times New Roman"/>
              </a:rPr>
              <a:t>hs</a:t>
            </a:r>
            <a:endParaRPr sz="2118">
              <a:latin typeface="Times New Roman"/>
              <a:cs typeface="Times New Roman"/>
            </a:endParaRPr>
          </a:p>
        </p:txBody>
      </p:sp>
      <p:sp>
        <p:nvSpPr>
          <p:cNvPr id="6" name="object 6"/>
          <p:cNvSpPr/>
          <p:nvPr/>
        </p:nvSpPr>
        <p:spPr>
          <a:xfrm>
            <a:off x="2887539" y="1692909"/>
            <a:ext cx="6017997" cy="4180843"/>
          </a:xfrm>
          <a:prstGeom prst="rect">
            <a:avLst/>
          </a:prstGeom>
          <a:blipFill>
            <a:blip r:embed="rId2" cstate="print"/>
            <a:stretch>
              <a:fillRect/>
            </a:stretch>
          </a:blipFill>
        </p:spPr>
        <p:txBody>
          <a:bodyPr wrap="square" lIns="0" tIns="0" rIns="0" bIns="0" rtlCol="0"/>
          <a:lstStyle/>
          <a:p>
            <a:endParaRPr sz="1588"/>
          </a:p>
        </p:txBody>
      </p:sp>
      <p:sp>
        <p:nvSpPr>
          <p:cNvPr id="7" name="object 7"/>
          <p:cNvSpPr txBox="1">
            <a:spLocks noGrp="1"/>
          </p:cNvSpPr>
          <p:nvPr>
            <p:ph type="title"/>
          </p:nvPr>
        </p:nvSpPr>
        <p:spPr>
          <a:xfrm>
            <a:off x="1763486" y="378171"/>
            <a:ext cx="644470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14299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672531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703294"/>
            <a:ext cx="7256929" cy="1602468"/>
          </a:xfrm>
          <a:prstGeom prst="rect">
            <a:avLst/>
          </a:prstGeom>
        </p:spPr>
        <p:txBody>
          <a:bodyPr vert="horz" wrap="square" lIns="0" tIns="10646" rIns="0" bIns="0" rtlCol="0">
            <a:spAutoFit/>
          </a:bodyPr>
          <a:lstStyle/>
          <a:p>
            <a:pPr marL="338996" marR="4483" indent="-328350" algn="just">
              <a:spcBef>
                <a:spcPts val="84"/>
              </a:spcBef>
              <a:buAutoNum type="romanLcPeriod"/>
              <a:tabLst>
                <a:tab pos="339556" algn="l"/>
              </a:tabLst>
            </a:pPr>
            <a:r>
              <a:rPr sz="1941" spc="-4" dirty="0">
                <a:solidFill>
                  <a:srgbClr val="650065"/>
                </a:solidFill>
                <a:latin typeface="Arial"/>
                <a:cs typeface="Arial"/>
              </a:rPr>
              <a:t>Assess object counts: </a:t>
            </a:r>
            <a:r>
              <a:rPr sz="1765" spc="-4" dirty="0">
                <a:solidFill>
                  <a:srgbClr val="000099"/>
                </a:solidFill>
                <a:latin typeface="Arial"/>
                <a:cs typeface="Arial"/>
              </a:rPr>
              <a:t>Estimate the number </a:t>
            </a:r>
            <a:r>
              <a:rPr sz="1765" dirty="0">
                <a:solidFill>
                  <a:srgbClr val="000099"/>
                </a:solidFill>
                <a:latin typeface="Arial"/>
                <a:cs typeface="Arial"/>
              </a:rPr>
              <a:t>of </a:t>
            </a:r>
            <a:r>
              <a:rPr sz="1765" spc="-4" dirty="0">
                <a:solidFill>
                  <a:srgbClr val="000099"/>
                </a:solidFill>
                <a:latin typeface="Arial"/>
                <a:cs typeface="Arial"/>
              </a:rPr>
              <a:t>screens, reports and  </a:t>
            </a:r>
            <a:r>
              <a:rPr sz="1765" dirty="0">
                <a:solidFill>
                  <a:srgbClr val="000099"/>
                </a:solidFill>
                <a:latin typeface="Arial"/>
                <a:cs typeface="Arial"/>
              </a:rPr>
              <a:t>3 </a:t>
            </a:r>
            <a:r>
              <a:rPr sz="1765" spc="-4" dirty="0">
                <a:solidFill>
                  <a:srgbClr val="000099"/>
                </a:solidFill>
                <a:latin typeface="Arial"/>
                <a:cs typeface="Arial"/>
              </a:rPr>
              <a:t>GL components that will comprise this</a:t>
            </a:r>
            <a:r>
              <a:rPr sz="1765" spc="-18" dirty="0">
                <a:solidFill>
                  <a:srgbClr val="000099"/>
                </a:solidFill>
                <a:latin typeface="Arial"/>
                <a:cs typeface="Arial"/>
              </a:rPr>
              <a:t> </a:t>
            </a:r>
            <a:r>
              <a:rPr sz="1765" spc="-4" dirty="0">
                <a:solidFill>
                  <a:srgbClr val="000099"/>
                </a:solidFill>
                <a:latin typeface="Arial"/>
                <a:cs typeface="Arial"/>
              </a:rPr>
              <a:t>application.</a:t>
            </a:r>
            <a:endParaRPr sz="1765">
              <a:latin typeface="Arial"/>
              <a:cs typeface="Arial"/>
            </a:endParaRPr>
          </a:p>
          <a:p>
            <a:pPr marL="338996" marR="4483" indent="-328350" algn="just">
              <a:spcBef>
                <a:spcPts val="1377"/>
              </a:spcBef>
              <a:buAutoNum type="romanLcPeriod"/>
              <a:tabLst>
                <a:tab pos="339556" algn="l"/>
              </a:tabLst>
            </a:pPr>
            <a:r>
              <a:rPr sz="1941" spc="-4" dirty="0">
                <a:solidFill>
                  <a:srgbClr val="650065"/>
                </a:solidFill>
                <a:latin typeface="Arial"/>
                <a:cs typeface="Arial"/>
              </a:rPr>
              <a:t>Classification of complexity levels: </a:t>
            </a:r>
            <a:r>
              <a:rPr sz="1765" dirty="0">
                <a:solidFill>
                  <a:srgbClr val="000099"/>
                </a:solidFill>
                <a:latin typeface="Arial"/>
                <a:cs typeface="Arial"/>
              </a:rPr>
              <a:t>We </a:t>
            </a:r>
            <a:r>
              <a:rPr sz="1765" spc="-4" dirty="0">
                <a:solidFill>
                  <a:srgbClr val="000099"/>
                </a:solidFill>
                <a:latin typeface="Arial"/>
                <a:cs typeface="Arial"/>
              </a:rPr>
              <a:t>have </a:t>
            </a:r>
            <a:r>
              <a:rPr sz="1765" spc="-9" dirty="0">
                <a:solidFill>
                  <a:srgbClr val="000099"/>
                </a:solidFill>
                <a:latin typeface="Arial"/>
                <a:cs typeface="Arial"/>
              </a:rPr>
              <a:t>to </a:t>
            </a:r>
            <a:r>
              <a:rPr sz="1765" spc="-4" dirty="0">
                <a:solidFill>
                  <a:srgbClr val="000099"/>
                </a:solidFill>
                <a:latin typeface="Arial"/>
                <a:cs typeface="Arial"/>
              </a:rPr>
              <a:t>classify each  </a:t>
            </a:r>
            <a:r>
              <a:rPr sz="1765" dirty="0">
                <a:solidFill>
                  <a:srgbClr val="000099"/>
                </a:solidFill>
                <a:latin typeface="Arial"/>
                <a:cs typeface="Arial"/>
              </a:rPr>
              <a:t>object </a:t>
            </a:r>
            <a:r>
              <a:rPr sz="1765" spc="-4" dirty="0">
                <a:solidFill>
                  <a:srgbClr val="000099"/>
                </a:solidFill>
                <a:latin typeface="Arial"/>
                <a:cs typeface="Arial"/>
              </a:rPr>
              <a:t>instance into simple, </a:t>
            </a:r>
            <a:r>
              <a:rPr sz="1765" dirty="0">
                <a:solidFill>
                  <a:srgbClr val="000099"/>
                </a:solidFill>
                <a:latin typeface="Arial"/>
                <a:cs typeface="Arial"/>
              </a:rPr>
              <a:t>medium </a:t>
            </a:r>
            <a:r>
              <a:rPr sz="1765" spc="-4" dirty="0">
                <a:solidFill>
                  <a:srgbClr val="000099"/>
                </a:solidFill>
                <a:latin typeface="Arial"/>
                <a:cs typeface="Arial"/>
              </a:rPr>
              <a:t>and difficult complexity </a:t>
            </a:r>
            <a:r>
              <a:rPr sz="1765" dirty="0">
                <a:solidFill>
                  <a:srgbClr val="000099"/>
                </a:solidFill>
                <a:latin typeface="Arial"/>
                <a:cs typeface="Arial"/>
              </a:rPr>
              <a:t>levels  </a:t>
            </a:r>
            <a:r>
              <a:rPr sz="1765" spc="-4" dirty="0">
                <a:solidFill>
                  <a:srgbClr val="000099"/>
                </a:solidFill>
                <a:latin typeface="Arial"/>
                <a:cs typeface="Arial"/>
              </a:rPr>
              <a:t>depending </a:t>
            </a:r>
            <a:r>
              <a:rPr sz="1765" spc="-9" dirty="0">
                <a:solidFill>
                  <a:srgbClr val="000099"/>
                </a:solidFill>
                <a:latin typeface="Arial"/>
                <a:cs typeface="Arial"/>
              </a:rPr>
              <a:t>on </a:t>
            </a:r>
            <a:r>
              <a:rPr sz="1765" spc="-4" dirty="0">
                <a:solidFill>
                  <a:srgbClr val="000099"/>
                </a:solidFill>
                <a:latin typeface="Arial"/>
                <a:cs typeface="Arial"/>
              </a:rPr>
              <a:t>values </a:t>
            </a:r>
            <a:r>
              <a:rPr sz="1765" spc="-9" dirty="0">
                <a:solidFill>
                  <a:srgbClr val="000099"/>
                </a:solidFill>
                <a:latin typeface="Arial"/>
                <a:cs typeface="Arial"/>
              </a:rPr>
              <a:t>of </a:t>
            </a:r>
            <a:r>
              <a:rPr sz="1765" spc="-4" dirty="0">
                <a:solidFill>
                  <a:srgbClr val="000099"/>
                </a:solidFill>
                <a:latin typeface="Arial"/>
                <a:cs typeface="Arial"/>
              </a:rPr>
              <a:t>its</a:t>
            </a:r>
            <a:r>
              <a:rPr sz="1765" spc="-9" dirty="0">
                <a:solidFill>
                  <a:srgbClr val="000099"/>
                </a:solidFill>
                <a:latin typeface="Arial"/>
                <a:cs typeface="Arial"/>
              </a:rPr>
              <a:t> </a:t>
            </a:r>
            <a:r>
              <a:rPr sz="1765" spc="-4" dirty="0">
                <a:solidFill>
                  <a:srgbClr val="000099"/>
                </a:solidFill>
                <a:latin typeface="Arial"/>
                <a:cs typeface="Arial"/>
              </a:rPr>
              <a:t>characteristics.</a:t>
            </a:r>
            <a:endParaRPr sz="1765">
              <a:latin typeface="Arial"/>
              <a:cs typeface="Arial"/>
            </a:endParaRPr>
          </a:p>
        </p:txBody>
      </p:sp>
      <p:sp>
        <p:nvSpPr>
          <p:cNvPr id="3" name="object 3"/>
          <p:cNvSpPr/>
          <p:nvPr/>
        </p:nvSpPr>
        <p:spPr>
          <a:xfrm>
            <a:off x="2563401" y="3429000"/>
            <a:ext cx="7163299" cy="2255072"/>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4904141" y="5832883"/>
            <a:ext cx="2206438"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9 (a): </a:t>
            </a:r>
            <a:r>
              <a:rPr sz="1588" spc="-9" dirty="0">
                <a:latin typeface="Arial"/>
                <a:cs typeface="Arial"/>
              </a:rPr>
              <a:t>For</a:t>
            </a:r>
            <a:r>
              <a:rPr sz="1588" spc="-22" dirty="0">
                <a:latin typeface="Arial"/>
                <a:cs typeface="Arial"/>
              </a:rPr>
              <a:t> </a:t>
            </a:r>
            <a:r>
              <a:rPr sz="1588" spc="-4" dirty="0">
                <a:latin typeface="Arial"/>
                <a:cs typeface="Arial"/>
              </a:rPr>
              <a:t>screens</a:t>
            </a:r>
            <a:endParaRPr sz="1588">
              <a:latin typeface="Arial"/>
              <a:cs typeface="Arial"/>
            </a:endParaRPr>
          </a:p>
        </p:txBody>
      </p:sp>
      <p:sp>
        <p:nvSpPr>
          <p:cNvPr id="5" name="object 5"/>
          <p:cNvSpPr txBox="1">
            <a:spLocks noGrp="1"/>
          </p:cNvSpPr>
          <p:nvPr>
            <p:ph type="title"/>
          </p:nvPr>
        </p:nvSpPr>
        <p:spPr>
          <a:xfrm>
            <a:off x="1332411" y="566430"/>
            <a:ext cx="6875779"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6296535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04993" y="4219236"/>
            <a:ext cx="2140324"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9 </a:t>
            </a:r>
            <a:r>
              <a:rPr sz="1588" b="1" dirty="0">
                <a:latin typeface="Arial"/>
                <a:cs typeface="Arial"/>
              </a:rPr>
              <a:t>(b): </a:t>
            </a:r>
            <a:r>
              <a:rPr sz="1588" spc="-4" dirty="0">
                <a:latin typeface="Arial"/>
                <a:cs typeface="Arial"/>
              </a:rPr>
              <a:t>For</a:t>
            </a:r>
            <a:r>
              <a:rPr sz="1588" spc="-49" dirty="0">
                <a:latin typeface="Arial"/>
                <a:cs typeface="Arial"/>
              </a:rPr>
              <a:t> </a:t>
            </a:r>
            <a:r>
              <a:rPr sz="1588" spc="-4" dirty="0">
                <a:latin typeface="Arial"/>
                <a:cs typeface="Arial"/>
              </a:rPr>
              <a:t>reports</a:t>
            </a:r>
            <a:endParaRPr sz="1588">
              <a:latin typeface="Arial"/>
              <a:cs typeface="Arial"/>
            </a:endParaRPr>
          </a:p>
        </p:txBody>
      </p:sp>
      <p:sp>
        <p:nvSpPr>
          <p:cNvPr id="3" name="object 3"/>
          <p:cNvSpPr/>
          <p:nvPr/>
        </p:nvSpPr>
        <p:spPr>
          <a:xfrm>
            <a:off x="2555613" y="1787714"/>
            <a:ext cx="7088605" cy="2217415"/>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175657" y="566430"/>
            <a:ext cx="703253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581010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703294"/>
            <a:ext cx="7256929" cy="852647"/>
          </a:xfrm>
          <a:prstGeom prst="rect">
            <a:avLst/>
          </a:prstGeom>
        </p:spPr>
        <p:txBody>
          <a:bodyPr vert="horz" wrap="square" lIns="0" tIns="10646" rIns="0" bIns="0" rtlCol="0">
            <a:spAutoFit/>
          </a:bodyPr>
          <a:lstStyle/>
          <a:p>
            <a:pPr marL="338996" marR="4483" indent="-328350" algn="just">
              <a:spcBef>
                <a:spcPts val="84"/>
              </a:spcBef>
            </a:pPr>
            <a:r>
              <a:rPr sz="1941" spc="-4" dirty="0">
                <a:solidFill>
                  <a:srgbClr val="650065"/>
                </a:solidFill>
                <a:latin typeface="Arial"/>
                <a:cs typeface="Arial"/>
              </a:rPr>
              <a:t>iii. Assign complexity weight to each object : </a:t>
            </a:r>
            <a:r>
              <a:rPr sz="1765" spc="-4" dirty="0">
                <a:solidFill>
                  <a:srgbClr val="000099"/>
                </a:solidFill>
                <a:latin typeface="Arial"/>
                <a:cs typeface="Arial"/>
              </a:rPr>
              <a:t>The </a:t>
            </a:r>
            <a:r>
              <a:rPr sz="1765" dirty="0">
                <a:solidFill>
                  <a:srgbClr val="000099"/>
                </a:solidFill>
                <a:latin typeface="Arial"/>
                <a:cs typeface="Arial"/>
              </a:rPr>
              <a:t>weights </a:t>
            </a:r>
            <a:r>
              <a:rPr sz="1765" spc="-4" dirty="0">
                <a:solidFill>
                  <a:srgbClr val="000099"/>
                </a:solidFill>
                <a:latin typeface="Arial"/>
                <a:cs typeface="Arial"/>
              </a:rPr>
              <a:t>are </a:t>
            </a:r>
            <a:r>
              <a:rPr sz="1765" spc="-9" dirty="0">
                <a:solidFill>
                  <a:srgbClr val="000099"/>
                </a:solidFill>
                <a:latin typeface="Arial"/>
                <a:cs typeface="Arial"/>
              </a:rPr>
              <a:t>used  </a:t>
            </a:r>
            <a:r>
              <a:rPr sz="1765" spc="-4" dirty="0">
                <a:solidFill>
                  <a:srgbClr val="000099"/>
                </a:solidFill>
                <a:latin typeface="Arial"/>
                <a:cs typeface="Arial"/>
              </a:rPr>
              <a:t>for </a:t>
            </a:r>
            <a:r>
              <a:rPr sz="1765" spc="-9" dirty="0">
                <a:solidFill>
                  <a:srgbClr val="000099"/>
                </a:solidFill>
                <a:latin typeface="Arial"/>
                <a:cs typeface="Arial"/>
              </a:rPr>
              <a:t>three </a:t>
            </a:r>
            <a:r>
              <a:rPr sz="1765" spc="-4" dirty="0">
                <a:solidFill>
                  <a:srgbClr val="000099"/>
                </a:solidFill>
                <a:latin typeface="Arial"/>
                <a:cs typeface="Arial"/>
              </a:rPr>
              <a:t>object </a:t>
            </a:r>
            <a:r>
              <a:rPr sz="1765" spc="-9" dirty="0">
                <a:solidFill>
                  <a:srgbClr val="000099"/>
                </a:solidFill>
                <a:latin typeface="Arial"/>
                <a:cs typeface="Arial"/>
              </a:rPr>
              <a:t>types </a:t>
            </a:r>
            <a:r>
              <a:rPr sz="1765" spc="-4" dirty="0">
                <a:solidFill>
                  <a:srgbClr val="000099"/>
                </a:solidFill>
                <a:latin typeface="Arial"/>
                <a:cs typeface="Arial"/>
              </a:rPr>
              <a:t>i.e., screen, report </a:t>
            </a:r>
            <a:r>
              <a:rPr sz="1765" dirty="0">
                <a:solidFill>
                  <a:srgbClr val="000099"/>
                </a:solidFill>
                <a:latin typeface="Arial"/>
                <a:cs typeface="Arial"/>
              </a:rPr>
              <a:t>and </a:t>
            </a:r>
            <a:r>
              <a:rPr sz="1765" spc="-4" dirty="0">
                <a:solidFill>
                  <a:srgbClr val="000099"/>
                </a:solidFill>
                <a:latin typeface="Arial"/>
                <a:cs typeface="Arial"/>
              </a:rPr>
              <a:t>3GL components using  the Table</a:t>
            </a:r>
            <a:r>
              <a:rPr sz="1765" spc="-18" dirty="0">
                <a:solidFill>
                  <a:srgbClr val="000099"/>
                </a:solidFill>
                <a:latin typeface="Arial"/>
                <a:cs typeface="Arial"/>
              </a:rPr>
              <a:t> </a:t>
            </a:r>
            <a:r>
              <a:rPr sz="1765" dirty="0">
                <a:solidFill>
                  <a:srgbClr val="000099"/>
                </a:solidFill>
                <a:latin typeface="Arial"/>
                <a:cs typeface="Arial"/>
              </a:rPr>
              <a:t>10.</a:t>
            </a:r>
            <a:endParaRPr sz="1765">
              <a:latin typeface="Arial"/>
              <a:cs typeface="Arial"/>
            </a:endParaRPr>
          </a:p>
        </p:txBody>
      </p:sp>
      <p:sp>
        <p:nvSpPr>
          <p:cNvPr id="3" name="object 3"/>
          <p:cNvSpPr txBox="1"/>
          <p:nvPr/>
        </p:nvSpPr>
        <p:spPr>
          <a:xfrm>
            <a:off x="4035460" y="5389130"/>
            <a:ext cx="3944471"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10: </a:t>
            </a:r>
            <a:r>
              <a:rPr sz="1588" spc="-4" dirty="0">
                <a:latin typeface="Arial"/>
                <a:cs typeface="Arial"/>
              </a:rPr>
              <a:t>Complexity </a:t>
            </a:r>
            <a:r>
              <a:rPr sz="1588" spc="-9" dirty="0">
                <a:latin typeface="Arial"/>
                <a:cs typeface="Arial"/>
              </a:rPr>
              <a:t>weights </a:t>
            </a:r>
            <a:r>
              <a:rPr sz="1588" spc="-4" dirty="0">
                <a:latin typeface="Arial"/>
                <a:cs typeface="Arial"/>
              </a:rPr>
              <a:t>for each</a:t>
            </a:r>
            <a:r>
              <a:rPr sz="1588" spc="57" dirty="0">
                <a:latin typeface="Arial"/>
                <a:cs typeface="Arial"/>
              </a:rPr>
              <a:t> </a:t>
            </a:r>
            <a:r>
              <a:rPr sz="1588" spc="-4" dirty="0">
                <a:latin typeface="Arial"/>
                <a:cs typeface="Arial"/>
              </a:rPr>
              <a:t>level</a:t>
            </a:r>
            <a:endParaRPr sz="1588">
              <a:latin typeface="Arial"/>
              <a:cs typeface="Arial"/>
            </a:endParaRPr>
          </a:p>
        </p:txBody>
      </p:sp>
      <p:sp>
        <p:nvSpPr>
          <p:cNvPr id="4" name="object 4"/>
          <p:cNvSpPr/>
          <p:nvPr/>
        </p:nvSpPr>
        <p:spPr>
          <a:xfrm>
            <a:off x="2612280" y="2778753"/>
            <a:ext cx="6908824" cy="2303011"/>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title"/>
          </p:nvPr>
        </p:nvSpPr>
        <p:spPr>
          <a:xfrm>
            <a:off x="1645920" y="566430"/>
            <a:ext cx="656227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312217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703293"/>
            <a:ext cx="7393081" cy="3981965"/>
          </a:xfrm>
          <a:prstGeom prst="rect">
            <a:avLst/>
          </a:prstGeom>
        </p:spPr>
        <p:txBody>
          <a:bodyPr vert="horz" wrap="square" lIns="0" tIns="10646" rIns="0" bIns="0" rtlCol="0">
            <a:spAutoFit/>
          </a:bodyPr>
          <a:lstStyle/>
          <a:p>
            <a:pPr marL="338996" marR="140641" indent="-328350" algn="just">
              <a:spcBef>
                <a:spcPts val="84"/>
              </a:spcBef>
              <a:buAutoNum type="romanLcPeriod" startAt="4"/>
              <a:tabLst>
                <a:tab pos="339556" algn="l"/>
              </a:tabLst>
            </a:pPr>
            <a:r>
              <a:rPr sz="1941" spc="-4" dirty="0">
                <a:solidFill>
                  <a:srgbClr val="650065"/>
                </a:solidFill>
                <a:latin typeface="Arial"/>
                <a:cs typeface="Arial"/>
              </a:rPr>
              <a:t>Determine </a:t>
            </a:r>
            <a:r>
              <a:rPr sz="1941" dirty="0">
                <a:solidFill>
                  <a:srgbClr val="650065"/>
                </a:solidFill>
                <a:latin typeface="Arial"/>
                <a:cs typeface="Arial"/>
              </a:rPr>
              <a:t>object </a:t>
            </a:r>
            <a:r>
              <a:rPr sz="1941" spc="-4" dirty="0">
                <a:solidFill>
                  <a:srgbClr val="650065"/>
                </a:solidFill>
                <a:latin typeface="Arial"/>
                <a:cs typeface="Arial"/>
              </a:rPr>
              <a:t>points: </a:t>
            </a:r>
            <a:r>
              <a:rPr sz="1765" dirty="0">
                <a:solidFill>
                  <a:srgbClr val="000099"/>
                </a:solidFill>
                <a:latin typeface="Arial"/>
                <a:cs typeface="Arial"/>
              </a:rPr>
              <a:t>Add </a:t>
            </a:r>
            <a:r>
              <a:rPr sz="1765" spc="-4" dirty="0">
                <a:solidFill>
                  <a:srgbClr val="000099"/>
                </a:solidFill>
                <a:latin typeface="Arial"/>
                <a:cs typeface="Arial"/>
              </a:rPr>
              <a:t>all the </a:t>
            </a:r>
            <a:r>
              <a:rPr sz="1765" dirty="0">
                <a:solidFill>
                  <a:srgbClr val="000099"/>
                </a:solidFill>
                <a:latin typeface="Arial"/>
                <a:cs typeface="Arial"/>
              </a:rPr>
              <a:t>weighted object </a:t>
            </a:r>
            <a:r>
              <a:rPr sz="1765" spc="-4" dirty="0">
                <a:solidFill>
                  <a:srgbClr val="000099"/>
                </a:solidFill>
                <a:latin typeface="Arial"/>
                <a:cs typeface="Arial"/>
              </a:rPr>
              <a:t>instances to  </a:t>
            </a:r>
            <a:r>
              <a:rPr sz="1765" dirty="0">
                <a:solidFill>
                  <a:srgbClr val="000099"/>
                </a:solidFill>
                <a:latin typeface="Arial"/>
                <a:cs typeface="Arial"/>
              </a:rPr>
              <a:t>get </a:t>
            </a:r>
            <a:r>
              <a:rPr sz="1765" spc="-4" dirty="0">
                <a:solidFill>
                  <a:srgbClr val="000099"/>
                </a:solidFill>
                <a:latin typeface="Arial"/>
                <a:cs typeface="Arial"/>
              </a:rPr>
              <a:t>one number </a:t>
            </a:r>
            <a:r>
              <a:rPr sz="1765" dirty="0">
                <a:solidFill>
                  <a:srgbClr val="000099"/>
                </a:solidFill>
                <a:latin typeface="Arial"/>
                <a:cs typeface="Arial"/>
              </a:rPr>
              <a:t>and </a:t>
            </a:r>
            <a:r>
              <a:rPr sz="1765" spc="-4" dirty="0">
                <a:solidFill>
                  <a:srgbClr val="000099"/>
                </a:solidFill>
                <a:latin typeface="Arial"/>
                <a:cs typeface="Arial"/>
              </a:rPr>
              <a:t>this </a:t>
            </a:r>
            <a:r>
              <a:rPr sz="1765" dirty="0">
                <a:solidFill>
                  <a:srgbClr val="000099"/>
                </a:solidFill>
                <a:latin typeface="Arial"/>
                <a:cs typeface="Arial"/>
              </a:rPr>
              <a:t>known </a:t>
            </a:r>
            <a:r>
              <a:rPr sz="1765" spc="-9" dirty="0">
                <a:solidFill>
                  <a:srgbClr val="000099"/>
                </a:solidFill>
                <a:latin typeface="Arial"/>
                <a:cs typeface="Arial"/>
              </a:rPr>
              <a:t>as </a:t>
            </a:r>
            <a:r>
              <a:rPr sz="1765" spc="-4" dirty="0">
                <a:solidFill>
                  <a:srgbClr val="000099"/>
                </a:solidFill>
                <a:latin typeface="Arial"/>
                <a:cs typeface="Arial"/>
              </a:rPr>
              <a:t>object-point</a:t>
            </a:r>
            <a:r>
              <a:rPr sz="1765" spc="-49" dirty="0">
                <a:solidFill>
                  <a:srgbClr val="000099"/>
                </a:solidFill>
                <a:latin typeface="Arial"/>
                <a:cs typeface="Arial"/>
              </a:rPr>
              <a:t> </a:t>
            </a:r>
            <a:r>
              <a:rPr sz="1765" spc="-4" dirty="0">
                <a:solidFill>
                  <a:srgbClr val="000099"/>
                </a:solidFill>
                <a:latin typeface="Arial"/>
                <a:cs typeface="Arial"/>
              </a:rPr>
              <a:t>count.</a:t>
            </a:r>
            <a:endParaRPr sz="1765" dirty="0">
              <a:latin typeface="Arial"/>
              <a:cs typeface="Arial"/>
            </a:endParaRPr>
          </a:p>
          <a:p>
            <a:pPr>
              <a:lnSpc>
                <a:spcPct val="100000"/>
              </a:lnSpc>
              <a:buClr>
                <a:srgbClr val="650065"/>
              </a:buClr>
              <a:buFont typeface="Arial"/>
              <a:buAutoNum type="romanLcPeriod" startAt="4"/>
            </a:pPr>
            <a:endParaRPr sz="2118" dirty="0">
              <a:latin typeface="Times New Roman"/>
              <a:cs typeface="Times New Roman"/>
            </a:endParaRPr>
          </a:p>
          <a:p>
            <a:pPr marL="338996" marR="140641" indent="-328350" algn="just">
              <a:buAutoNum type="romanLcPeriod" startAt="4"/>
              <a:tabLst>
                <a:tab pos="339556" algn="l"/>
              </a:tabLst>
            </a:pPr>
            <a:r>
              <a:rPr sz="1941" spc="-4" dirty="0">
                <a:solidFill>
                  <a:srgbClr val="650065"/>
                </a:solidFill>
                <a:latin typeface="Arial"/>
                <a:cs typeface="Arial"/>
              </a:rPr>
              <a:t>Compute </a:t>
            </a:r>
            <a:r>
              <a:rPr sz="1941" dirty="0">
                <a:solidFill>
                  <a:srgbClr val="650065"/>
                </a:solidFill>
                <a:latin typeface="Arial"/>
                <a:cs typeface="Arial"/>
              </a:rPr>
              <a:t>new </a:t>
            </a:r>
            <a:r>
              <a:rPr sz="1941" spc="-4" dirty="0">
                <a:solidFill>
                  <a:srgbClr val="650065"/>
                </a:solidFill>
                <a:latin typeface="Arial"/>
                <a:cs typeface="Arial"/>
              </a:rPr>
              <a:t>object points: </a:t>
            </a:r>
            <a:r>
              <a:rPr sz="1765" dirty="0">
                <a:solidFill>
                  <a:srgbClr val="000099"/>
                </a:solidFill>
                <a:latin typeface="Arial"/>
                <a:cs typeface="Arial"/>
              </a:rPr>
              <a:t>We </a:t>
            </a:r>
            <a:r>
              <a:rPr sz="1765" spc="-4" dirty="0">
                <a:solidFill>
                  <a:srgbClr val="000099"/>
                </a:solidFill>
                <a:latin typeface="Arial"/>
                <a:cs typeface="Arial"/>
              </a:rPr>
              <a:t>have to estimate the percentage  </a:t>
            </a:r>
            <a:r>
              <a:rPr sz="1765" dirty="0">
                <a:solidFill>
                  <a:srgbClr val="000099"/>
                </a:solidFill>
                <a:latin typeface="Arial"/>
                <a:cs typeface="Arial"/>
              </a:rPr>
              <a:t>of </a:t>
            </a:r>
            <a:r>
              <a:rPr sz="1765" spc="-4" dirty="0">
                <a:solidFill>
                  <a:srgbClr val="000099"/>
                </a:solidFill>
                <a:latin typeface="Arial"/>
                <a:cs typeface="Arial"/>
              </a:rPr>
              <a:t>reuse </a:t>
            </a:r>
            <a:r>
              <a:rPr sz="1765" spc="-9" dirty="0">
                <a:solidFill>
                  <a:srgbClr val="000099"/>
                </a:solidFill>
                <a:latin typeface="Arial"/>
                <a:cs typeface="Arial"/>
              </a:rPr>
              <a:t>to be </a:t>
            </a:r>
            <a:r>
              <a:rPr sz="1765" spc="-4" dirty="0">
                <a:solidFill>
                  <a:srgbClr val="000099"/>
                </a:solidFill>
                <a:latin typeface="Arial"/>
                <a:cs typeface="Arial"/>
              </a:rPr>
              <a:t>achieved </a:t>
            </a:r>
            <a:r>
              <a:rPr sz="1765" spc="-9" dirty="0">
                <a:solidFill>
                  <a:srgbClr val="000099"/>
                </a:solidFill>
                <a:latin typeface="Arial"/>
                <a:cs typeface="Arial"/>
              </a:rPr>
              <a:t>in </a:t>
            </a:r>
            <a:r>
              <a:rPr sz="1765" dirty="0">
                <a:solidFill>
                  <a:srgbClr val="000099"/>
                </a:solidFill>
                <a:latin typeface="Arial"/>
                <a:cs typeface="Arial"/>
              </a:rPr>
              <a:t>a </a:t>
            </a:r>
            <a:r>
              <a:rPr sz="1765" spc="-4" dirty="0">
                <a:solidFill>
                  <a:srgbClr val="000099"/>
                </a:solidFill>
                <a:latin typeface="Arial"/>
                <a:cs typeface="Arial"/>
              </a:rPr>
              <a:t>project. </a:t>
            </a:r>
            <a:r>
              <a:rPr sz="1765" dirty="0">
                <a:solidFill>
                  <a:srgbClr val="000099"/>
                </a:solidFill>
                <a:latin typeface="Arial"/>
                <a:cs typeface="Arial"/>
              </a:rPr>
              <a:t>Depending </a:t>
            </a:r>
            <a:r>
              <a:rPr sz="1765" spc="-9" dirty="0">
                <a:solidFill>
                  <a:srgbClr val="000099"/>
                </a:solidFill>
                <a:latin typeface="Arial"/>
                <a:cs typeface="Arial"/>
              </a:rPr>
              <a:t>on </a:t>
            </a:r>
            <a:r>
              <a:rPr sz="1765" spc="-4" dirty="0">
                <a:solidFill>
                  <a:srgbClr val="000099"/>
                </a:solidFill>
                <a:latin typeface="Arial"/>
                <a:cs typeface="Arial"/>
              </a:rPr>
              <a:t>the percentage  reuse, the new object points (NOP) </a:t>
            </a:r>
            <a:r>
              <a:rPr sz="1765" spc="-9" dirty="0">
                <a:solidFill>
                  <a:srgbClr val="000099"/>
                </a:solidFill>
                <a:latin typeface="Arial"/>
                <a:cs typeface="Arial"/>
              </a:rPr>
              <a:t>are</a:t>
            </a:r>
            <a:r>
              <a:rPr sz="1765" spc="-18" dirty="0">
                <a:solidFill>
                  <a:srgbClr val="000099"/>
                </a:solidFill>
                <a:latin typeface="Arial"/>
                <a:cs typeface="Arial"/>
              </a:rPr>
              <a:t> </a:t>
            </a:r>
            <a:r>
              <a:rPr sz="1765" spc="-4" dirty="0">
                <a:solidFill>
                  <a:srgbClr val="000099"/>
                </a:solidFill>
                <a:latin typeface="Arial"/>
                <a:cs typeface="Arial"/>
              </a:rPr>
              <a:t>computed.</a:t>
            </a:r>
            <a:endParaRPr sz="1765" dirty="0">
              <a:latin typeface="Arial"/>
              <a:cs typeface="Arial"/>
            </a:endParaRPr>
          </a:p>
          <a:p>
            <a:pPr>
              <a:lnSpc>
                <a:spcPct val="100000"/>
              </a:lnSpc>
            </a:pPr>
            <a:endParaRPr sz="1765" dirty="0">
              <a:latin typeface="Times New Roman"/>
              <a:cs typeface="Times New Roman"/>
            </a:endParaRPr>
          </a:p>
          <a:p>
            <a:pPr marL="432009" algn="ctr">
              <a:spcBef>
                <a:spcPts val="1534"/>
              </a:spcBef>
            </a:pPr>
            <a:r>
              <a:rPr sz="1765" spc="-4" dirty="0">
                <a:solidFill>
                  <a:srgbClr val="000099"/>
                </a:solidFill>
                <a:latin typeface="Arial"/>
                <a:cs typeface="Arial"/>
              </a:rPr>
              <a:t>(object points) </a:t>
            </a:r>
            <a:r>
              <a:rPr sz="1765" dirty="0">
                <a:solidFill>
                  <a:srgbClr val="000099"/>
                </a:solidFill>
                <a:latin typeface="Arial"/>
                <a:cs typeface="Arial"/>
              </a:rPr>
              <a:t>*</a:t>
            </a:r>
            <a:r>
              <a:rPr sz="1765" spc="-35" dirty="0">
                <a:solidFill>
                  <a:srgbClr val="000099"/>
                </a:solidFill>
                <a:latin typeface="Arial"/>
                <a:cs typeface="Arial"/>
              </a:rPr>
              <a:t> </a:t>
            </a:r>
            <a:r>
              <a:rPr sz="1765" spc="-4" dirty="0">
                <a:solidFill>
                  <a:srgbClr val="000099"/>
                </a:solidFill>
                <a:latin typeface="Arial"/>
                <a:cs typeface="Arial"/>
              </a:rPr>
              <a:t>(100-%reuse)</a:t>
            </a:r>
            <a:endParaRPr sz="1765" dirty="0">
              <a:latin typeface="Arial"/>
              <a:cs typeface="Arial"/>
            </a:endParaRPr>
          </a:p>
          <a:p>
            <a:pPr marR="202277" algn="ctr">
              <a:spcBef>
                <a:spcPts val="212"/>
              </a:spcBef>
            </a:pPr>
            <a:r>
              <a:rPr sz="1765" b="1" dirty="0">
                <a:solidFill>
                  <a:srgbClr val="000099"/>
                </a:solidFill>
                <a:latin typeface="Arial"/>
                <a:cs typeface="Arial"/>
              </a:rPr>
              <a:t>NOP </a:t>
            </a:r>
            <a:r>
              <a:rPr sz="1765" dirty="0">
                <a:solidFill>
                  <a:srgbClr val="000099"/>
                </a:solidFill>
                <a:latin typeface="Arial"/>
                <a:cs typeface="Arial"/>
              </a:rPr>
              <a:t>=</a:t>
            </a:r>
            <a:r>
              <a:rPr sz="1765" spc="-26" dirty="0">
                <a:solidFill>
                  <a:srgbClr val="000099"/>
                </a:solidFill>
                <a:latin typeface="Arial"/>
                <a:cs typeface="Arial"/>
              </a:rPr>
              <a:t> </a:t>
            </a:r>
            <a:r>
              <a:rPr sz="1765" spc="-9" dirty="0">
                <a:solidFill>
                  <a:srgbClr val="000099"/>
                </a:solidFill>
                <a:latin typeface="Arial"/>
                <a:cs typeface="Arial"/>
              </a:rPr>
              <a:t>-------------------------------------------</a:t>
            </a:r>
            <a:endParaRPr sz="1765" dirty="0">
              <a:latin typeface="Arial"/>
              <a:cs typeface="Arial"/>
            </a:endParaRPr>
          </a:p>
          <a:p>
            <a:pPr marL="199475" algn="ctr">
              <a:spcBef>
                <a:spcPts val="202"/>
              </a:spcBef>
            </a:pPr>
            <a:r>
              <a:rPr sz="1765" spc="-4" dirty="0">
                <a:solidFill>
                  <a:srgbClr val="000099"/>
                </a:solidFill>
                <a:latin typeface="Arial"/>
                <a:cs typeface="Arial"/>
              </a:rPr>
              <a:t>100</a:t>
            </a:r>
            <a:endParaRPr sz="1765" dirty="0">
              <a:latin typeface="Arial"/>
              <a:cs typeface="Arial"/>
            </a:endParaRPr>
          </a:p>
          <a:p>
            <a:pPr>
              <a:spcBef>
                <a:spcPts val="9"/>
              </a:spcBef>
            </a:pPr>
            <a:endParaRPr sz="2338" dirty="0">
              <a:latin typeface="Times New Roman"/>
              <a:cs typeface="Times New Roman"/>
            </a:endParaRPr>
          </a:p>
          <a:p>
            <a:pPr marL="145684" marR="4483"/>
            <a:r>
              <a:rPr sz="1765" dirty="0">
                <a:solidFill>
                  <a:srgbClr val="000099"/>
                </a:solidFill>
                <a:latin typeface="Arial"/>
                <a:cs typeface="Arial"/>
              </a:rPr>
              <a:t>NOP </a:t>
            </a:r>
            <a:r>
              <a:rPr sz="1765" spc="-4" dirty="0">
                <a:solidFill>
                  <a:srgbClr val="000099"/>
                </a:solidFill>
                <a:latin typeface="Arial"/>
                <a:cs typeface="Arial"/>
              </a:rPr>
              <a:t>are the </a:t>
            </a:r>
            <a:r>
              <a:rPr sz="1765" dirty="0">
                <a:solidFill>
                  <a:srgbClr val="000099"/>
                </a:solidFill>
                <a:latin typeface="Arial"/>
                <a:cs typeface="Arial"/>
              </a:rPr>
              <a:t>object </a:t>
            </a:r>
            <a:r>
              <a:rPr sz="1765" spc="-4" dirty="0">
                <a:solidFill>
                  <a:srgbClr val="000099"/>
                </a:solidFill>
                <a:latin typeface="Arial"/>
                <a:cs typeface="Arial"/>
              </a:rPr>
              <a:t>points that will </a:t>
            </a:r>
            <a:r>
              <a:rPr sz="1765" dirty="0">
                <a:solidFill>
                  <a:srgbClr val="000099"/>
                </a:solidFill>
                <a:latin typeface="Arial"/>
                <a:cs typeface="Arial"/>
              </a:rPr>
              <a:t>need </a:t>
            </a:r>
            <a:r>
              <a:rPr sz="1765" spc="-4" dirty="0">
                <a:solidFill>
                  <a:srgbClr val="000099"/>
                </a:solidFill>
                <a:latin typeface="Arial"/>
                <a:cs typeface="Arial"/>
              </a:rPr>
              <a:t>to </a:t>
            </a:r>
            <a:r>
              <a:rPr sz="1765" dirty="0">
                <a:solidFill>
                  <a:srgbClr val="000099"/>
                </a:solidFill>
                <a:latin typeface="Arial"/>
                <a:cs typeface="Arial"/>
              </a:rPr>
              <a:t>be </a:t>
            </a:r>
            <a:r>
              <a:rPr sz="1765" spc="-4" dirty="0">
                <a:solidFill>
                  <a:srgbClr val="000099"/>
                </a:solidFill>
                <a:latin typeface="Arial"/>
                <a:cs typeface="Arial"/>
              </a:rPr>
              <a:t>developed and </a:t>
            </a:r>
            <a:r>
              <a:rPr sz="1765" spc="-9" dirty="0">
                <a:solidFill>
                  <a:srgbClr val="000099"/>
                </a:solidFill>
                <a:latin typeface="Arial"/>
                <a:cs typeface="Arial"/>
              </a:rPr>
              <a:t>differ </a:t>
            </a:r>
            <a:r>
              <a:rPr sz="1765" spc="-4" dirty="0">
                <a:solidFill>
                  <a:srgbClr val="000099"/>
                </a:solidFill>
                <a:latin typeface="Arial"/>
                <a:cs typeface="Arial"/>
              </a:rPr>
              <a:t>from  the object </a:t>
            </a:r>
            <a:r>
              <a:rPr sz="1765" dirty="0">
                <a:solidFill>
                  <a:srgbClr val="000099"/>
                </a:solidFill>
                <a:latin typeface="Arial"/>
                <a:cs typeface="Arial"/>
              </a:rPr>
              <a:t>point </a:t>
            </a:r>
            <a:r>
              <a:rPr sz="1765" spc="-4" dirty="0">
                <a:solidFill>
                  <a:srgbClr val="000099"/>
                </a:solidFill>
                <a:latin typeface="Arial"/>
                <a:cs typeface="Arial"/>
              </a:rPr>
              <a:t>count because there may </a:t>
            </a:r>
            <a:r>
              <a:rPr sz="1765" dirty="0">
                <a:solidFill>
                  <a:srgbClr val="000099"/>
                </a:solidFill>
                <a:latin typeface="Arial"/>
                <a:cs typeface="Arial"/>
              </a:rPr>
              <a:t>be</a:t>
            </a:r>
            <a:r>
              <a:rPr sz="1765" spc="-71" dirty="0">
                <a:solidFill>
                  <a:srgbClr val="000099"/>
                </a:solidFill>
                <a:latin typeface="Arial"/>
                <a:cs typeface="Arial"/>
              </a:rPr>
              <a:t> </a:t>
            </a:r>
            <a:r>
              <a:rPr sz="1765" spc="-4" dirty="0">
                <a:solidFill>
                  <a:srgbClr val="000099"/>
                </a:solidFill>
                <a:latin typeface="Arial"/>
                <a:cs typeface="Arial"/>
              </a:rPr>
              <a:t>reuse.</a:t>
            </a:r>
            <a:endParaRPr sz="1765" dirty="0">
              <a:latin typeface="Arial"/>
              <a:cs typeface="Arial"/>
            </a:endParaRPr>
          </a:p>
        </p:txBody>
      </p:sp>
      <p:sp>
        <p:nvSpPr>
          <p:cNvPr id="3" name="object 3"/>
          <p:cNvSpPr txBox="1">
            <a:spLocks noGrp="1"/>
          </p:cNvSpPr>
          <p:nvPr>
            <p:ph type="title"/>
          </p:nvPr>
        </p:nvSpPr>
        <p:spPr>
          <a:xfrm>
            <a:off x="1155033" y="566430"/>
            <a:ext cx="70531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8734333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489" y="1703293"/>
            <a:ext cx="5549153" cy="309421"/>
          </a:xfrm>
          <a:prstGeom prst="rect">
            <a:avLst/>
          </a:prstGeom>
        </p:spPr>
        <p:txBody>
          <a:bodyPr vert="horz" wrap="square" lIns="0" tIns="10646" rIns="0" bIns="0" rtlCol="0">
            <a:spAutoFit/>
          </a:bodyPr>
          <a:lstStyle/>
          <a:p>
            <a:pPr marL="11206">
              <a:spcBef>
                <a:spcPts val="84"/>
              </a:spcBef>
              <a:tabLst>
                <a:tab pos="375417" algn="l"/>
                <a:tab pos="1780710" algn="l"/>
                <a:tab pos="2432927" algn="l"/>
                <a:tab pos="2968036" algn="l"/>
                <a:tab pos="4248377" algn="l"/>
                <a:tab pos="4780684" algn="l"/>
                <a:tab pos="5287778" algn="l"/>
              </a:tabLst>
            </a:pPr>
            <a:r>
              <a:rPr sz="1941" spc="-4" dirty="0">
                <a:solidFill>
                  <a:srgbClr val="650065"/>
                </a:solidFill>
                <a:latin typeface="Arial"/>
                <a:cs typeface="Arial"/>
              </a:rPr>
              <a:t>of	produ</a:t>
            </a:r>
            <a:r>
              <a:rPr sz="1941" dirty="0">
                <a:solidFill>
                  <a:srgbClr val="650065"/>
                </a:solidFill>
                <a:latin typeface="Arial"/>
                <a:cs typeface="Arial"/>
              </a:rPr>
              <a:t>c</a:t>
            </a:r>
            <a:r>
              <a:rPr sz="1941" spc="-4" dirty="0">
                <a:solidFill>
                  <a:srgbClr val="650065"/>
                </a:solidFill>
                <a:latin typeface="Arial"/>
                <a:cs typeface="Arial"/>
              </a:rPr>
              <a:t>ti</a:t>
            </a:r>
            <a:r>
              <a:rPr sz="1941" spc="-13" dirty="0">
                <a:solidFill>
                  <a:srgbClr val="650065"/>
                </a:solidFill>
                <a:latin typeface="Arial"/>
                <a:cs typeface="Arial"/>
              </a:rPr>
              <a:t>v</a:t>
            </a:r>
            <a:r>
              <a:rPr sz="1941" spc="-4" dirty="0">
                <a:solidFill>
                  <a:srgbClr val="650065"/>
                </a:solidFill>
                <a:latin typeface="Arial"/>
                <a:cs typeface="Arial"/>
              </a:rPr>
              <a:t>ity</a:t>
            </a:r>
            <a:r>
              <a:rPr sz="1941" dirty="0">
                <a:solidFill>
                  <a:srgbClr val="650065"/>
                </a:solidFill>
                <a:latin typeface="Arial"/>
                <a:cs typeface="Arial"/>
              </a:rPr>
              <a:t>	</a:t>
            </a:r>
            <a:r>
              <a:rPr sz="1941" spc="-4" dirty="0">
                <a:solidFill>
                  <a:srgbClr val="650065"/>
                </a:solidFill>
                <a:latin typeface="Arial"/>
                <a:cs typeface="Arial"/>
              </a:rPr>
              <a:t>rate:</a:t>
            </a:r>
            <a:r>
              <a:rPr sz="1941" dirty="0">
                <a:solidFill>
                  <a:srgbClr val="650065"/>
                </a:solidFill>
                <a:latin typeface="Arial"/>
                <a:cs typeface="Arial"/>
              </a:rPr>
              <a:t>	</a:t>
            </a:r>
            <a:r>
              <a:rPr sz="1765" spc="9" dirty="0">
                <a:solidFill>
                  <a:srgbClr val="000099"/>
                </a:solidFill>
                <a:latin typeface="Arial"/>
                <a:cs typeface="Arial"/>
              </a:rPr>
              <a:t>T</a:t>
            </a:r>
            <a:r>
              <a:rPr sz="1765" dirty="0">
                <a:solidFill>
                  <a:srgbClr val="000099"/>
                </a:solidFill>
                <a:latin typeface="Arial"/>
                <a:cs typeface="Arial"/>
              </a:rPr>
              <a:t>he	p</a:t>
            </a:r>
            <a:r>
              <a:rPr sz="1765" spc="-9" dirty="0">
                <a:solidFill>
                  <a:srgbClr val="000099"/>
                </a:solidFill>
                <a:latin typeface="Arial"/>
                <a:cs typeface="Arial"/>
              </a:rPr>
              <a:t>r</a:t>
            </a:r>
            <a:r>
              <a:rPr sz="1765" dirty="0">
                <a:solidFill>
                  <a:srgbClr val="000099"/>
                </a:solidFill>
                <a:latin typeface="Arial"/>
                <a:cs typeface="Arial"/>
              </a:rPr>
              <a:t>od</a:t>
            </a:r>
            <a:r>
              <a:rPr sz="1765" spc="-13" dirty="0">
                <a:solidFill>
                  <a:srgbClr val="000099"/>
                </a:solidFill>
                <a:latin typeface="Arial"/>
                <a:cs typeface="Arial"/>
              </a:rPr>
              <a:t>u</a:t>
            </a:r>
            <a:r>
              <a:rPr sz="1765" spc="4" dirty="0">
                <a:solidFill>
                  <a:srgbClr val="000099"/>
                </a:solidFill>
                <a:latin typeface="Arial"/>
                <a:cs typeface="Arial"/>
              </a:rPr>
              <a:t>c</a:t>
            </a:r>
            <a:r>
              <a:rPr sz="1765" spc="-9" dirty="0">
                <a:solidFill>
                  <a:srgbClr val="000099"/>
                </a:solidFill>
                <a:latin typeface="Arial"/>
                <a:cs typeface="Arial"/>
              </a:rPr>
              <a:t>t</a:t>
            </a:r>
            <a:r>
              <a:rPr sz="1765" spc="-4" dirty="0">
                <a:solidFill>
                  <a:srgbClr val="000099"/>
                </a:solidFill>
                <a:latin typeface="Arial"/>
                <a:cs typeface="Arial"/>
              </a:rPr>
              <a:t>i</a:t>
            </a:r>
            <a:r>
              <a:rPr sz="1765" spc="-9" dirty="0">
                <a:solidFill>
                  <a:srgbClr val="000099"/>
                </a:solidFill>
                <a:latin typeface="Arial"/>
                <a:cs typeface="Arial"/>
              </a:rPr>
              <a:t>v</a:t>
            </a:r>
            <a:r>
              <a:rPr sz="1765" spc="-4" dirty="0">
                <a:solidFill>
                  <a:srgbClr val="000099"/>
                </a:solidFill>
                <a:latin typeface="Arial"/>
                <a:cs typeface="Arial"/>
              </a:rPr>
              <a:t>i</a:t>
            </a:r>
            <a:r>
              <a:rPr sz="1765" spc="-9" dirty="0">
                <a:solidFill>
                  <a:srgbClr val="000099"/>
                </a:solidFill>
                <a:latin typeface="Arial"/>
                <a:cs typeface="Arial"/>
              </a:rPr>
              <a:t>t</a:t>
            </a:r>
            <a:r>
              <a:rPr sz="1765" dirty="0">
                <a:solidFill>
                  <a:srgbClr val="000099"/>
                </a:solidFill>
                <a:latin typeface="Arial"/>
                <a:cs typeface="Arial"/>
              </a:rPr>
              <a:t>y	</a:t>
            </a:r>
            <a:r>
              <a:rPr sz="1765" spc="-9" dirty="0">
                <a:solidFill>
                  <a:srgbClr val="000099"/>
                </a:solidFill>
                <a:latin typeface="Arial"/>
                <a:cs typeface="Arial"/>
              </a:rPr>
              <a:t>r</a:t>
            </a:r>
            <a:r>
              <a:rPr sz="1765" dirty="0">
                <a:solidFill>
                  <a:srgbClr val="000099"/>
                </a:solidFill>
                <a:latin typeface="Arial"/>
                <a:cs typeface="Arial"/>
              </a:rPr>
              <a:t>a</a:t>
            </a:r>
            <a:r>
              <a:rPr sz="1765" spc="-9" dirty="0">
                <a:solidFill>
                  <a:srgbClr val="000099"/>
                </a:solidFill>
                <a:latin typeface="Arial"/>
                <a:cs typeface="Arial"/>
              </a:rPr>
              <a:t>t</a:t>
            </a:r>
            <a:r>
              <a:rPr sz="1765" dirty="0">
                <a:solidFill>
                  <a:srgbClr val="000099"/>
                </a:solidFill>
                <a:latin typeface="Arial"/>
                <a:cs typeface="Arial"/>
              </a:rPr>
              <a:t>e	</a:t>
            </a:r>
            <a:r>
              <a:rPr sz="1765" spc="-9" dirty="0">
                <a:solidFill>
                  <a:srgbClr val="000099"/>
                </a:solidFill>
                <a:latin typeface="Arial"/>
                <a:cs typeface="Arial"/>
              </a:rPr>
              <a:t>c</a:t>
            </a:r>
            <a:r>
              <a:rPr sz="1765" dirty="0">
                <a:solidFill>
                  <a:srgbClr val="000099"/>
                </a:solidFill>
                <a:latin typeface="Arial"/>
                <a:cs typeface="Arial"/>
              </a:rPr>
              <a:t>an	be</a:t>
            </a:r>
            <a:endParaRPr sz="1765">
              <a:latin typeface="Arial"/>
              <a:cs typeface="Arial"/>
            </a:endParaRPr>
          </a:p>
        </p:txBody>
      </p:sp>
      <p:sp>
        <p:nvSpPr>
          <p:cNvPr id="3" name="object 3"/>
          <p:cNvSpPr txBox="1"/>
          <p:nvPr/>
        </p:nvSpPr>
        <p:spPr>
          <a:xfrm>
            <a:off x="2333059" y="1703294"/>
            <a:ext cx="1722904" cy="581034"/>
          </a:xfrm>
          <a:prstGeom prst="rect">
            <a:avLst/>
          </a:prstGeom>
        </p:spPr>
        <p:txBody>
          <a:bodyPr vert="horz" wrap="square" lIns="0" tIns="10646" rIns="0" bIns="0" rtlCol="0">
            <a:spAutoFit/>
          </a:bodyPr>
          <a:lstStyle/>
          <a:p>
            <a:pPr marL="11206">
              <a:spcBef>
                <a:spcPts val="84"/>
              </a:spcBef>
            </a:pPr>
            <a:r>
              <a:rPr sz="1941" spc="-4" dirty="0">
                <a:solidFill>
                  <a:srgbClr val="650065"/>
                </a:solidFill>
                <a:latin typeface="Arial"/>
                <a:cs typeface="Arial"/>
              </a:rPr>
              <a:t>vi.</a:t>
            </a:r>
            <a:r>
              <a:rPr sz="1941" spc="84" dirty="0">
                <a:solidFill>
                  <a:srgbClr val="650065"/>
                </a:solidFill>
                <a:latin typeface="Arial"/>
                <a:cs typeface="Arial"/>
              </a:rPr>
              <a:t> </a:t>
            </a:r>
            <a:r>
              <a:rPr sz="1941" spc="-4" dirty="0">
                <a:solidFill>
                  <a:srgbClr val="650065"/>
                </a:solidFill>
                <a:latin typeface="Arial"/>
                <a:cs typeface="Arial"/>
              </a:rPr>
              <a:t>Calculation</a:t>
            </a:r>
            <a:endParaRPr sz="1941">
              <a:latin typeface="Arial"/>
              <a:cs typeface="Arial"/>
            </a:endParaRPr>
          </a:p>
          <a:p>
            <a:pPr marL="338996">
              <a:spcBef>
                <a:spcPts val="4"/>
              </a:spcBef>
            </a:pPr>
            <a:r>
              <a:rPr sz="1765" spc="-4" dirty="0">
                <a:solidFill>
                  <a:srgbClr val="000099"/>
                </a:solidFill>
                <a:latin typeface="Arial"/>
                <a:cs typeface="Arial"/>
              </a:rPr>
              <a:t>calculated</a:t>
            </a:r>
            <a:r>
              <a:rPr sz="1765" spc="-35" dirty="0">
                <a:solidFill>
                  <a:srgbClr val="000099"/>
                </a:solidFill>
                <a:latin typeface="Arial"/>
                <a:cs typeface="Arial"/>
              </a:rPr>
              <a:t> </a:t>
            </a:r>
            <a:r>
              <a:rPr sz="1765" spc="-4" dirty="0">
                <a:solidFill>
                  <a:srgbClr val="000099"/>
                </a:solidFill>
                <a:latin typeface="Arial"/>
                <a:cs typeface="Arial"/>
              </a:rPr>
              <a:t>as:</a:t>
            </a:r>
            <a:endParaRPr sz="1765">
              <a:latin typeface="Arial"/>
              <a:cs typeface="Arial"/>
            </a:endParaRPr>
          </a:p>
        </p:txBody>
      </p:sp>
      <p:sp>
        <p:nvSpPr>
          <p:cNvPr id="4" name="object 4"/>
          <p:cNvSpPr txBox="1"/>
          <p:nvPr/>
        </p:nvSpPr>
        <p:spPr>
          <a:xfrm>
            <a:off x="3946710" y="2402540"/>
            <a:ext cx="4680697" cy="282928"/>
          </a:xfrm>
          <a:prstGeom prst="rect">
            <a:avLst/>
          </a:prstGeom>
        </p:spPr>
        <p:txBody>
          <a:bodyPr vert="horz" wrap="square" lIns="0" tIns="11206" rIns="0" bIns="0" rtlCol="0">
            <a:spAutoFit/>
          </a:bodyPr>
          <a:lstStyle/>
          <a:p>
            <a:pPr marL="11206">
              <a:spcBef>
                <a:spcPts val="88"/>
              </a:spcBef>
            </a:pPr>
            <a:r>
              <a:rPr sz="1765" spc="-4" dirty="0">
                <a:solidFill>
                  <a:srgbClr val="650065"/>
                </a:solidFill>
                <a:latin typeface="Arial"/>
                <a:cs typeface="Arial"/>
              </a:rPr>
              <a:t>Productivity rate </a:t>
            </a:r>
            <a:r>
              <a:rPr sz="1765" dirty="0">
                <a:solidFill>
                  <a:srgbClr val="650065"/>
                </a:solidFill>
                <a:latin typeface="Arial"/>
                <a:cs typeface="Arial"/>
              </a:rPr>
              <a:t>(PROD) = </a:t>
            </a:r>
            <a:r>
              <a:rPr sz="1765" spc="-4" dirty="0">
                <a:solidFill>
                  <a:srgbClr val="650065"/>
                </a:solidFill>
                <a:latin typeface="Arial"/>
                <a:cs typeface="Arial"/>
              </a:rPr>
              <a:t>NOP/Person</a:t>
            </a:r>
            <a:r>
              <a:rPr sz="1765" spc="-79" dirty="0">
                <a:solidFill>
                  <a:srgbClr val="650065"/>
                </a:solidFill>
                <a:latin typeface="Arial"/>
                <a:cs typeface="Arial"/>
              </a:rPr>
              <a:t> </a:t>
            </a:r>
            <a:r>
              <a:rPr sz="1765" spc="-4" dirty="0">
                <a:solidFill>
                  <a:srgbClr val="650065"/>
                </a:solidFill>
                <a:latin typeface="Arial"/>
                <a:cs typeface="Arial"/>
              </a:rPr>
              <a:t>month</a:t>
            </a:r>
            <a:endParaRPr sz="1765">
              <a:latin typeface="Arial"/>
              <a:cs typeface="Arial"/>
            </a:endParaRPr>
          </a:p>
        </p:txBody>
      </p:sp>
      <p:sp>
        <p:nvSpPr>
          <p:cNvPr id="5" name="object 5"/>
          <p:cNvSpPr txBox="1"/>
          <p:nvPr/>
        </p:nvSpPr>
        <p:spPr>
          <a:xfrm>
            <a:off x="4691677" y="5832883"/>
            <a:ext cx="2631141"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11: </a:t>
            </a:r>
            <a:r>
              <a:rPr sz="1588" spc="-4" dirty="0">
                <a:latin typeface="Arial"/>
                <a:cs typeface="Arial"/>
              </a:rPr>
              <a:t>Productivity</a:t>
            </a:r>
            <a:r>
              <a:rPr sz="1588" spc="-31" dirty="0">
                <a:latin typeface="Arial"/>
                <a:cs typeface="Arial"/>
              </a:rPr>
              <a:t> </a:t>
            </a:r>
            <a:r>
              <a:rPr sz="1588" spc="-4" dirty="0">
                <a:latin typeface="Arial"/>
                <a:cs typeface="Arial"/>
              </a:rPr>
              <a:t>values</a:t>
            </a:r>
            <a:endParaRPr sz="1588">
              <a:latin typeface="Arial"/>
              <a:cs typeface="Arial"/>
            </a:endParaRPr>
          </a:p>
        </p:txBody>
      </p:sp>
      <p:sp>
        <p:nvSpPr>
          <p:cNvPr id="6" name="object 6"/>
          <p:cNvSpPr/>
          <p:nvPr/>
        </p:nvSpPr>
        <p:spPr>
          <a:xfrm>
            <a:off x="3115743" y="2958353"/>
            <a:ext cx="5720767" cy="2805056"/>
          </a:xfrm>
          <a:prstGeom prst="rect">
            <a:avLst/>
          </a:prstGeom>
          <a:blipFill>
            <a:blip r:embed="rId2" cstate="print"/>
            <a:stretch>
              <a:fillRect/>
            </a:stretch>
          </a:blipFill>
        </p:spPr>
        <p:txBody>
          <a:bodyPr wrap="square" lIns="0" tIns="0" rIns="0" bIns="0" rtlCol="0"/>
          <a:lstStyle/>
          <a:p>
            <a:endParaRPr sz="1588"/>
          </a:p>
        </p:txBody>
      </p:sp>
      <p:sp>
        <p:nvSpPr>
          <p:cNvPr id="7" name="object 7"/>
          <p:cNvSpPr txBox="1">
            <a:spLocks noGrp="1"/>
          </p:cNvSpPr>
          <p:nvPr>
            <p:ph type="title"/>
          </p:nvPr>
        </p:nvSpPr>
        <p:spPr>
          <a:xfrm>
            <a:off x="609600" y="566430"/>
            <a:ext cx="7598590"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8" name="object 8"/>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02312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294" y="1767839"/>
            <a:ext cx="7325285" cy="3880410"/>
          </a:xfrm>
          <a:prstGeom prst="rect">
            <a:avLst/>
          </a:prstGeom>
        </p:spPr>
        <p:txBody>
          <a:bodyPr vert="horz" wrap="square" lIns="0" tIns="10085" rIns="0" bIns="0" rtlCol="0">
            <a:spAutoFit/>
          </a:bodyPr>
          <a:lstStyle/>
          <a:p>
            <a:pPr marL="78445" marR="4483" algn="just">
              <a:lnSpc>
                <a:spcPct val="100099"/>
              </a:lnSpc>
              <a:spcBef>
                <a:spcPts val="79"/>
              </a:spcBef>
            </a:pPr>
            <a:r>
              <a:rPr sz="2471" dirty="0">
                <a:latin typeface="Times New Roman"/>
                <a:cs typeface="Times New Roman"/>
              </a:rPr>
              <a:t>“A line of </a:t>
            </a:r>
            <a:r>
              <a:rPr sz="2471" spc="-4" dirty="0">
                <a:latin typeface="Times New Roman"/>
                <a:cs typeface="Times New Roman"/>
              </a:rPr>
              <a:t>code is any line </a:t>
            </a:r>
            <a:r>
              <a:rPr sz="2471" dirty="0">
                <a:latin typeface="Times New Roman"/>
                <a:cs typeface="Times New Roman"/>
              </a:rPr>
              <a:t>of </a:t>
            </a:r>
            <a:r>
              <a:rPr sz="2471" spc="-4" dirty="0">
                <a:latin typeface="Times New Roman"/>
                <a:cs typeface="Times New Roman"/>
              </a:rPr>
              <a:t>program text that is </a:t>
            </a:r>
            <a:r>
              <a:rPr sz="2471" dirty="0">
                <a:latin typeface="Times New Roman"/>
                <a:cs typeface="Times New Roman"/>
              </a:rPr>
              <a:t>not </a:t>
            </a:r>
            <a:r>
              <a:rPr sz="2471" spc="-4" dirty="0">
                <a:latin typeface="Times New Roman"/>
                <a:cs typeface="Times New Roman"/>
              </a:rPr>
              <a:t>a  </a:t>
            </a:r>
            <a:r>
              <a:rPr sz="2471" spc="-9" dirty="0">
                <a:latin typeface="Times New Roman"/>
                <a:cs typeface="Times New Roman"/>
              </a:rPr>
              <a:t>comment </a:t>
            </a:r>
            <a:r>
              <a:rPr sz="2471" dirty="0">
                <a:latin typeface="Times New Roman"/>
                <a:cs typeface="Times New Roman"/>
              </a:rPr>
              <a:t>or </a:t>
            </a:r>
            <a:r>
              <a:rPr sz="2471" spc="-4" dirty="0">
                <a:latin typeface="Times New Roman"/>
                <a:cs typeface="Times New Roman"/>
              </a:rPr>
              <a:t>blank line, regardless </a:t>
            </a:r>
            <a:r>
              <a:rPr sz="2471" dirty="0">
                <a:latin typeface="Times New Roman"/>
                <a:cs typeface="Times New Roman"/>
              </a:rPr>
              <a:t>of </a:t>
            </a:r>
            <a:r>
              <a:rPr sz="2471" spc="-4" dirty="0">
                <a:latin typeface="Times New Roman"/>
                <a:cs typeface="Times New Roman"/>
              </a:rPr>
              <a:t>the number </a:t>
            </a:r>
            <a:r>
              <a:rPr sz="2471" dirty="0">
                <a:latin typeface="Times New Roman"/>
                <a:cs typeface="Times New Roman"/>
              </a:rPr>
              <a:t>of  </a:t>
            </a:r>
            <a:r>
              <a:rPr sz="2471" spc="-9" dirty="0">
                <a:latin typeface="Times New Roman"/>
                <a:cs typeface="Times New Roman"/>
              </a:rPr>
              <a:t>statements </a:t>
            </a:r>
            <a:r>
              <a:rPr sz="2471" dirty="0">
                <a:latin typeface="Times New Roman"/>
                <a:cs typeface="Times New Roman"/>
              </a:rPr>
              <a:t>or </a:t>
            </a:r>
            <a:r>
              <a:rPr sz="2471" spc="-4" dirty="0">
                <a:latin typeface="Times New Roman"/>
                <a:cs typeface="Times New Roman"/>
              </a:rPr>
              <a:t>fragments </a:t>
            </a:r>
            <a:r>
              <a:rPr sz="2471" dirty="0">
                <a:latin typeface="Times New Roman"/>
                <a:cs typeface="Times New Roman"/>
              </a:rPr>
              <a:t>of </a:t>
            </a:r>
            <a:r>
              <a:rPr sz="2471" spc="-9" dirty="0">
                <a:latin typeface="Times New Roman"/>
                <a:cs typeface="Times New Roman"/>
              </a:rPr>
              <a:t>statements </a:t>
            </a:r>
            <a:r>
              <a:rPr sz="2471" dirty="0">
                <a:latin typeface="Times New Roman"/>
                <a:cs typeface="Times New Roman"/>
              </a:rPr>
              <a:t>on the </a:t>
            </a:r>
            <a:r>
              <a:rPr sz="2471" spc="-4" dirty="0">
                <a:latin typeface="Times New Roman"/>
                <a:cs typeface="Times New Roman"/>
              </a:rPr>
              <a:t>line. This  </a:t>
            </a:r>
            <a:r>
              <a:rPr sz="2471" spc="-9" dirty="0">
                <a:latin typeface="Times New Roman"/>
                <a:cs typeface="Times New Roman"/>
              </a:rPr>
              <a:t>specifically </a:t>
            </a:r>
            <a:r>
              <a:rPr sz="2471" spc="-4" dirty="0">
                <a:latin typeface="Times New Roman"/>
                <a:cs typeface="Times New Roman"/>
              </a:rPr>
              <a:t>includes all lines containing program header,  declaration, and executable and non-executable  </a:t>
            </a:r>
            <a:r>
              <a:rPr sz="2471" spc="-9" dirty="0">
                <a:latin typeface="Times New Roman"/>
                <a:cs typeface="Times New Roman"/>
              </a:rPr>
              <a:t>statements”.</a:t>
            </a:r>
            <a:endParaRPr sz="2471">
              <a:latin typeface="Times New Roman"/>
              <a:cs typeface="Times New Roman"/>
            </a:endParaRPr>
          </a:p>
          <a:p>
            <a:pPr>
              <a:spcBef>
                <a:spcPts val="22"/>
              </a:spcBef>
            </a:pPr>
            <a:endParaRPr sz="2912">
              <a:latin typeface="Times New Roman"/>
              <a:cs typeface="Times New Roman"/>
            </a:endParaRPr>
          </a:p>
          <a:p>
            <a:pPr marL="11206" marR="71721" algn="just">
              <a:lnSpc>
                <a:spcPct val="100200"/>
              </a:lnSpc>
              <a:spcBef>
                <a:spcPts val="4"/>
              </a:spcBef>
            </a:pPr>
            <a:r>
              <a:rPr sz="2471" spc="-4" dirty="0">
                <a:solidFill>
                  <a:srgbClr val="650065"/>
                </a:solidFill>
                <a:latin typeface="Times New Roman"/>
                <a:cs typeface="Times New Roman"/>
              </a:rPr>
              <a:t>This is </a:t>
            </a:r>
            <a:r>
              <a:rPr sz="2471" dirty="0">
                <a:solidFill>
                  <a:srgbClr val="650065"/>
                </a:solidFill>
                <a:latin typeface="Times New Roman"/>
                <a:cs typeface="Times New Roman"/>
              </a:rPr>
              <a:t>the </a:t>
            </a:r>
            <a:r>
              <a:rPr sz="2471" spc="-4" dirty="0">
                <a:solidFill>
                  <a:srgbClr val="650065"/>
                </a:solidFill>
                <a:latin typeface="Times New Roman"/>
                <a:cs typeface="Times New Roman"/>
              </a:rPr>
              <a:t>predominant definition </a:t>
            </a:r>
            <a:r>
              <a:rPr sz="2471" dirty="0">
                <a:solidFill>
                  <a:srgbClr val="650065"/>
                </a:solidFill>
                <a:latin typeface="Times New Roman"/>
                <a:cs typeface="Times New Roman"/>
              </a:rPr>
              <a:t>for </a:t>
            </a:r>
            <a:r>
              <a:rPr sz="2471" spc="-9" dirty="0">
                <a:solidFill>
                  <a:srgbClr val="650065"/>
                </a:solidFill>
                <a:latin typeface="Times New Roman"/>
                <a:cs typeface="Times New Roman"/>
              </a:rPr>
              <a:t>lines </a:t>
            </a:r>
            <a:r>
              <a:rPr sz="2471" dirty="0">
                <a:solidFill>
                  <a:srgbClr val="650065"/>
                </a:solidFill>
                <a:latin typeface="Times New Roman"/>
                <a:cs typeface="Times New Roman"/>
              </a:rPr>
              <a:t>of </a:t>
            </a:r>
            <a:r>
              <a:rPr sz="2471" spc="-4" dirty="0">
                <a:solidFill>
                  <a:srgbClr val="650065"/>
                </a:solidFill>
                <a:latin typeface="Times New Roman"/>
                <a:cs typeface="Times New Roman"/>
              </a:rPr>
              <a:t>code </a:t>
            </a:r>
            <a:r>
              <a:rPr sz="2471" spc="-9" dirty="0">
                <a:solidFill>
                  <a:srgbClr val="650065"/>
                </a:solidFill>
                <a:latin typeface="Times New Roman"/>
                <a:cs typeface="Times New Roman"/>
              </a:rPr>
              <a:t>used  </a:t>
            </a:r>
            <a:r>
              <a:rPr sz="2471" dirty="0">
                <a:solidFill>
                  <a:srgbClr val="650065"/>
                </a:solidFill>
                <a:latin typeface="Times New Roman"/>
                <a:cs typeface="Times New Roman"/>
              </a:rPr>
              <a:t>by </a:t>
            </a:r>
            <a:r>
              <a:rPr sz="2471" spc="-9" dirty="0">
                <a:solidFill>
                  <a:srgbClr val="650065"/>
                </a:solidFill>
                <a:latin typeface="Times New Roman"/>
                <a:cs typeface="Times New Roman"/>
              </a:rPr>
              <a:t>researchers. </a:t>
            </a:r>
            <a:r>
              <a:rPr sz="2471" spc="-4" dirty="0">
                <a:solidFill>
                  <a:srgbClr val="650065"/>
                </a:solidFill>
                <a:latin typeface="Times New Roman"/>
                <a:cs typeface="Times New Roman"/>
              </a:rPr>
              <a:t>By this definition, </a:t>
            </a:r>
            <a:r>
              <a:rPr sz="2471" dirty="0">
                <a:solidFill>
                  <a:srgbClr val="650065"/>
                </a:solidFill>
                <a:latin typeface="Times New Roman"/>
                <a:cs typeface="Times New Roman"/>
              </a:rPr>
              <a:t>figure </a:t>
            </a:r>
            <a:r>
              <a:rPr sz="2471" spc="-4" dirty="0">
                <a:solidFill>
                  <a:srgbClr val="650065"/>
                </a:solidFill>
                <a:latin typeface="Times New Roman"/>
                <a:cs typeface="Times New Roman"/>
              </a:rPr>
              <a:t>shown above  has </a:t>
            </a:r>
            <a:r>
              <a:rPr sz="2471" dirty="0">
                <a:solidFill>
                  <a:srgbClr val="650065"/>
                </a:solidFill>
                <a:latin typeface="Times New Roman"/>
                <a:cs typeface="Times New Roman"/>
              </a:rPr>
              <a:t>17 </a:t>
            </a:r>
            <a:r>
              <a:rPr sz="2471" spc="-4" dirty="0">
                <a:solidFill>
                  <a:srgbClr val="650065"/>
                </a:solidFill>
                <a:latin typeface="Times New Roman"/>
                <a:cs typeface="Times New Roman"/>
              </a:rPr>
              <a:t>LOC.</a:t>
            </a:r>
            <a:endParaRPr sz="2471">
              <a:latin typeface="Times New Roman"/>
              <a:cs typeface="Times New Roman"/>
            </a:endParaRPr>
          </a:p>
        </p:txBody>
      </p:sp>
      <p:sp>
        <p:nvSpPr>
          <p:cNvPr id="3" name="object 3"/>
          <p:cNvSpPr txBox="1">
            <a:spLocks noGrp="1"/>
          </p:cNvSpPr>
          <p:nvPr>
            <p:ph type="title"/>
          </p:nvPr>
        </p:nvSpPr>
        <p:spPr>
          <a:xfrm>
            <a:off x="1724297" y="566430"/>
            <a:ext cx="648389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42860995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830435"/>
            <a:ext cx="7258050" cy="1867879"/>
          </a:xfrm>
          <a:prstGeom prst="rect">
            <a:avLst/>
          </a:prstGeom>
        </p:spPr>
        <p:txBody>
          <a:bodyPr vert="horz" wrap="square" lIns="0" tIns="12886" rIns="0" bIns="0" rtlCol="0">
            <a:spAutoFit/>
          </a:bodyPr>
          <a:lstStyle/>
          <a:p>
            <a:pPr marL="338996" marR="4483" indent="-328350">
              <a:lnSpc>
                <a:spcPct val="109800"/>
              </a:lnSpc>
              <a:spcBef>
                <a:spcPts val="101"/>
              </a:spcBef>
            </a:pPr>
            <a:r>
              <a:rPr sz="1941" spc="-4" dirty="0">
                <a:solidFill>
                  <a:srgbClr val="650065"/>
                </a:solidFill>
                <a:latin typeface="Arial"/>
                <a:cs typeface="Arial"/>
              </a:rPr>
              <a:t>vii. Compute </a:t>
            </a:r>
            <a:r>
              <a:rPr sz="1941" dirty="0">
                <a:solidFill>
                  <a:srgbClr val="650065"/>
                </a:solidFill>
                <a:latin typeface="Arial"/>
                <a:cs typeface="Arial"/>
              </a:rPr>
              <a:t>the </a:t>
            </a:r>
            <a:r>
              <a:rPr sz="1941" spc="-4" dirty="0">
                <a:solidFill>
                  <a:srgbClr val="650065"/>
                </a:solidFill>
                <a:latin typeface="Arial"/>
                <a:cs typeface="Arial"/>
              </a:rPr>
              <a:t>effort in Persons-Months: </a:t>
            </a:r>
            <a:r>
              <a:rPr sz="1765" dirty="0">
                <a:solidFill>
                  <a:srgbClr val="000099"/>
                </a:solidFill>
                <a:latin typeface="Arial"/>
                <a:cs typeface="Arial"/>
              </a:rPr>
              <a:t>When PROD </a:t>
            </a:r>
            <a:r>
              <a:rPr sz="1765" spc="-4" dirty="0">
                <a:solidFill>
                  <a:srgbClr val="000099"/>
                </a:solidFill>
                <a:latin typeface="Arial"/>
                <a:cs typeface="Arial"/>
              </a:rPr>
              <a:t>is </a:t>
            </a:r>
            <a:r>
              <a:rPr sz="1765" dirty="0">
                <a:solidFill>
                  <a:srgbClr val="000099"/>
                </a:solidFill>
                <a:latin typeface="Arial"/>
                <a:cs typeface="Arial"/>
              </a:rPr>
              <a:t>known,  we may </a:t>
            </a:r>
            <a:r>
              <a:rPr sz="1765" spc="-4" dirty="0">
                <a:solidFill>
                  <a:srgbClr val="000099"/>
                </a:solidFill>
                <a:latin typeface="Arial"/>
                <a:cs typeface="Arial"/>
              </a:rPr>
              <a:t>estimate </a:t>
            </a:r>
            <a:r>
              <a:rPr sz="1765" spc="-9" dirty="0">
                <a:solidFill>
                  <a:srgbClr val="000099"/>
                </a:solidFill>
                <a:latin typeface="Arial"/>
                <a:cs typeface="Arial"/>
              </a:rPr>
              <a:t>effort </a:t>
            </a:r>
            <a:r>
              <a:rPr sz="1765" spc="-4" dirty="0">
                <a:solidFill>
                  <a:srgbClr val="000099"/>
                </a:solidFill>
                <a:latin typeface="Arial"/>
                <a:cs typeface="Arial"/>
              </a:rPr>
              <a:t>in Person-Months</a:t>
            </a:r>
            <a:r>
              <a:rPr sz="1765" spc="-35" dirty="0">
                <a:solidFill>
                  <a:srgbClr val="000099"/>
                </a:solidFill>
                <a:latin typeface="Arial"/>
                <a:cs typeface="Arial"/>
              </a:rPr>
              <a:t> </a:t>
            </a:r>
            <a:r>
              <a:rPr sz="1765" dirty="0">
                <a:solidFill>
                  <a:srgbClr val="000099"/>
                </a:solidFill>
                <a:latin typeface="Arial"/>
                <a:cs typeface="Arial"/>
              </a:rPr>
              <a:t>as:</a:t>
            </a:r>
            <a:endParaRPr sz="1765">
              <a:latin typeface="Arial"/>
              <a:cs typeface="Arial"/>
            </a:endParaRPr>
          </a:p>
          <a:p>
            <a:pPr>
              <a:lnSpc>
                <a:spcPct val="100000"/>
              </a:lnSpc>
            </a:pPr>
            <a:endParaRPr sz="1765">
              <a:latin typeface="Times New Roman"/>
              <a:cs typeface="Times New Roman"/>
            </a:endParaRPr>
          </a:p>
          <a:p>
            <a:pPr marL="2611670">
              <a:spcBef>
                <a:spcPts val="1147"/>
              </a:spcBef>
            </a:pPr>
            <a:r>
              <a:rPr sz="1765" spc="-9" dirty="0">
                <a:solidFill>
                  <a:srgbClr val="000099"/>
                </a:solidFill>
                <a:latin typeface="Arial"/>
                <a:cs typeface="Arial"/>
              </a:rPr>
              <a:t>NOP</a:t>
            </a:r>
            <a:endParaRPr sz="1765">
              <a:latin typeface="Arial"/>
              <a:cs typeface="Arial"/>
            </a:endParaRPr>
          </a:p>
          <a:p>
            <a:pPr marL="941344"/>
            <a:r>
              <a:rPr sz="1765" b="1" spc="-4" dirty="0">
                <a:solidFill>
                  <a:srgbClr val="000099"/>
                </a:solidFill>
                <a:latin typeface="Arial"/>
                <a:cs typeface="Arial"/>
              </a:rPr>
              <a:t>Effort in </a:t>
            </a:r>
            <a:r>
              <a:rPr sz="1765" b="1" spc="-9" dirty="0">
                <a:solidFill>
                  <a:srgbClr val="000099"/>
                </a:solidFill>
                <a:latin typeface="Arial"/>
                <a:cs typeface="Arial"/>
              </a:rPr>
              <a:t>PM </a:t>
            </a:r>
            <a:r>
              <a:rPr sz="1765" dirty="0">
                <a:solidFill>
                  <a:srgbClr val="000099"/>
                </a:solidFill>
                <a:latin typeface="Arial"/>
                <a:cs typeface="Arial"/>
              </a:rPr>
              <a:t>=</a:t>
            </a:r>
            <a:r>
              <a:rPr sz="1765" spc="-18" dirty="0">
                <a:solidFill>
                  <a:srgbClr val="000099"/>
                </a:solidFill>
                <a:latin typeface="Arial"/>
                <a:cs typeface="Arial"/>
              </a:rPr>
              <a:t> </a:t>
            </a:r>
            <a:r>
              <a:rPr sz="1765" spc="-9" dirty="0">
                <a:solidFill>
                  <a:srgbClr val="000099"/>
                </a:solidFill>
                <a:latin typeface="Arial"/>
                <a:cs typeface="Arial"/>
              </a:rPr>
              <a:t>------------</a:t>
            </a:r>
            <a:endParaRPr sz="1765">
              <a:latin typeface="Arial"/>
              <a:cs typeface="Arial"/>
            </a:endParaRPr>
          </a:p>
          <a:p>
            <a:pPr marL="2617273"/>
            <a:r>
              <a:rPr sz="1765" dirty="0">
                <a:solidFill>
                  <a:srgbClr val="000099"/>
                </a:solidFill>
                <a:latin typeface="Arial"/>
                <a:cs typeface="Arial"/>
              </a:rPr>
              <a:t>PROD</a:t>
            </a:r>
            <a:endParaRPr sz="1765">
              <a:latin typeface="Arial"/>
              <a:cs typeface="Arial"/>
            </a:endParaRPr>
          </a:p>
        </p:txBody>
      </p:sp>
      <p:sp>
        <p:nvSpPr>
          <p:cNvPr id="3" name="object 3"/>
          <p:cNvSpPr txBox="1">
            <a:spLocks noGrp="1"/>
          </p:cNvSpPr>
          <p:nvPr>
            <p:ph type="title"/>
          </p:nvPr>
        </p:nvSpPr>
        <p:spPr>
          <a:xfrm>
            <a:off x="657726" y="566430"/>
            <a:ext cx="7550464"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0351473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842" y="566430"/>
            <a:ext cx="788734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88683" y="1567478"/>
            <a:ext cx="7509062" cy="4021079"/>
          </a:xfrm>
          <a:prstGeom prst="rect">
            <a:avLst/>
          </a:prstGeom>
        </p:spPr>
        <p:txBody>
          <a:bodyPr vert="horz" wrap="square" lIns="0" tIns="10646" rIns="0" bIns="0" rtlCol="0">
            <a:spAutoFit/>
          </a:bodyPr>
          <a:lstStyle/>
          <a:p>
            <a:pPr marL="39223">
              <a:spcBef>
                <a:spcPts val="84"/>
              </a:spcBef>
            </a:pPr>
            <a:r>
              <a:rPr sz="1941" spc="-4" dirty="0">
                <a:latin typeface="Times New Roman"/>
                <a:cs typeface="Times New Roman"/>
              </a:rPr>
              <a:t>Example: </a:t>
            </a:r>
            <a:r>
              <a:rPr sz="1941" dirty="0">
                <a:latin typeface="Times New Roman"/>
                <a:cs typeface="Times New Roman"/>
              </a:rPr>
              <a:t>4.9</a:t>
            </a:r>
            <a:endParaRPr sz="1941">
              <a:latin typeface="Times New Roman"/>
              <a:cs typeface="Times New Roman"/>
            </a:endParaRPr>
          </a:p>
          <a:p>
            <a:pPr marL="11206">
              <a:spcBef>
                <a:spcPts val="1377"/>
              </a:spcBef>
            </a:pPr>
            <a:r>
              <a:rPr sz="1941" spc="-4" dirty="0">
                <a:solidFill>
                  <a:srgbClr val="650065"/>
                </a:solidFill>
                <a:latin typeface="Times New Roman"/>
                <a:cs typeface="Times New Roman"/>
              </a:rPr>
              <a:t>Consider a database application project with </a:t>
            </a:r>
            <a:r>
              <a:rPr sz="1941" dirty="0">
                <a:solidFill>
                  <a:srgbClr val="650065"/>
                </a:solidFill>
                <a:latin typeface="Times New Roman"/>
                <a:cs typeface="Times New Roman"/>
              </a:rPr>
              <a:t>the </a:t>
            </a:r>
            <a:r>
              <a:rPr sz="1941" spc="-4" dirty="0">
                <a:solidFill>
                  <a:srgbClr val="650065"/>
                </a:solidFill>
                <a:latin typeface="Times New Roman"/>
                <a:cs typeface="Times New Roman"/>
              </a:rPr>
              <a:t>following</a:t>
            </a:r>
            <a:r>
              <a:rPr sz="1941" spc="75" dirty="0">
                <a:solidFill>
                  <a:srgbClr val="650065"/>
                </a:solidFill>
                <a:latin typeface="Times New Roman"/>
                <a:cs typeface="Times New Roman"/>
              </a:rPr>
              <a:t> </a:t>
            </a:r>
            <a:r>
              <a:rPr sz="1941" spc="-4" dirty="0">
                <a:solidFill>
                  <a:srgbClr val="650065"/>
                </a:solidFill>
                <a:latin typeface="Times New Roman"/>
                <a:cs typeface="Times New Roman"/>
              </a:rPr>
              <a:t>characteristics:</a:t>
            </a:r>
            <a:endParaRPr sz="1941">
              <a:latin typeface="Times New Roman"/>
              <a:cs typeface="Times New Roman"/>
            </a:endParaRPr>
          </a:p>
          <a:p>
            <a:pPr marL="808548" marR="9526" indent="-348522" algn="just">
              <a:spcBef>
                <a:spcPts val="1165"/>
              </a:spcBef>
              <a:buAutoNum type="romanUcPeriod"/>
              <a:tabLst>
                <a:tab pos="809108" algn="l"/>
              </a:tabLst>
            </a:pPr>
            <a:r>
              <a:rPr sz="1941" spc="-4" dirty="0">
                <a:solidFill>
                  <a:srgbClr val="0000CC"/>
                </a:solidFill>
                <a:latin typeface="Times New Roman"/>
                <a:cs typeface="Times New Roman"/>
              </a:rPr>
              <a:t>The application has 4 screens with 4 </a:t>
            </a:r>
            <a:r>
              <a:rPr sz="1941" spc="-9" dirty="0">
                <a:solidFill>
                  <a:srgbClr val="0000CC"/>
                </a:solidFill>
                <a:latin typeface="Times New Roman"/>
                <a:cs typeface="Times New Roman"/>
              </a:rPr>
              <a:t>views each </a:t>
            </a:r>
            <a:r>
              <a:rPr sz="1941" spc="-4" dirty="0">
                <a:solidFill>
                  <a:srgbClr val="0000CC"/>
                </a:solidFill>
                <a:latin typeface="Times New Roman"/>
                <a:cs typeface="Times New Roman"/>
              </a:rPr>
              <a:t>and 7 data tables  </a:t>
            </a:r>
            <a:r>
              <a:rPr sz="1941" dirty="0">
                <a:solidFill>
                  <a:srgbClr val="0000CC"/>
                </a:solidFill>
                <a:latin typeface="Times New Roman"/>
                <a:cs typeface="Times New Roman"/>
              </a:rPr>
              <a:t>for </a:t>
            </a:r>
            <a:r>
              <a:rPr sz="1941" spc="-4" dirty="0">
                <a:solidFill>
                  <a:srgbClr val="0000CC"/>
                </a:solidFill>
                <a:latin typeface="Times New Roman"/>
                <a:cs typeface="Times New Roman"/>
              </a:rPr>
              <a:t>3 servers and 4</a:t>
            </a:r>
            <a:r>
              <a:rPr sz="1941" spc="18" dirty="0">
                <a:solidFill>
                  <a:srgbClr val="0000CC"/>
                </a:solidFill>
                <a:latin typeface="Times New Roman"/>
                <a:cs typeface="Times New Roman"/>
              </a:rPr>
              <a:t> </a:t>
            </a:r>
            <a:r>
              <a:rPr sz="1941" spc="-4" dirty="0">
                <a:solidFill>
                  <a:srgbClr val="0000CC"/>
                </a:solidFill>
                <a:latin typeface="Times New Roman"/>
                <a:cs typeface="Times New Roman"/>
              </a:rPr>
              <a:t>clients.</a:t>
            </a:r>
            <a:endParaRPr sz="1941">
              <a:latin typeface="Times New Roman"/>
              <a:cs typeface="Times New Roman"/>
            </a:endParaRPr>
          </a:p>
          <a:p>
            <a:pPr marL="808548" marR="11206" indent="-348522" algn="just">
              <a:spcBef>
                <a:spcPts val="1165"/>
              </a:spcBef>
              <a:buAutoNum type="romanUcPeriod"/>
              <a:tabLst>
                <a:tab pos="809108" algn="l"/>
              </a:tabLst>
            </a:pPr>
            <a:r>
              <a:rPr sz="1941" spc="-4" dirty="0">
                <a:latin typeface="Times New Roman"/>
                <a:cs typeface="Times New Roman"/>
              </a:rPr>
              <a:t>The application </a:t>
            </a:r>
            <a:r>
              <a:rPr sz="1941" spc="-13" dirty="0">
                <a:latin typeface="Times New Roman"/>
                <a:cs typeface="Times New Roman"/>
              </a:rPr>
              <a:t>may </a:t>
            </a:r>
            <a:r>
              <a:rPr sz="1941" spc="-4" dirty="0">
                <a:latin typeface="Times New Roman"/>
                <a:cs typeface="Times New Roman"/>
              </a:rPr>
              <a:t>generate two report </a:t>
            </a:r>
            <a:r>
              <a:rPr sz="1941" dirty="0">
                <a:latin typeface="Times New Roman"/>
                <a:cs typeface="Times New Roman"/>
              </a:rPr>
              <a:t>of </a:t>
            </a:r>
            <a:r>
              <a:rPr sz="1941" spc="-4" dirty="0">
                <a:latin typeface="Times New Roman"/>
                <a:cs typeface="Times New Roman"/>
              </a:rPr>
              <a:t>6 sections </a:t>
            </a:r>
            <a:r>
              <a:rPr sz="1941" spc="-9" dirty="0">
                <a:latin typeface="Times New Roman"/>
                <a:cs typeface="Times New Roman"/>
              </a:rPr>
              <a:t>each </a:t>
            </a:r>
            <a:r>
              <a:rPr sz="1941" dirty="0">
                <a:latin typeface="Times New Roman"/>
                <a:cs typeface="Times New Roman"/>
              </a:rPr>
              <a:t>from 07  </a:t>
            </a:r>
            <a:r>
              <a:rPr sz="1941" spc="-4" dirty="0">
                <a:latin typeface="Times New Roman"/>
                <a:cs typeface="Times New Roman"/>
              </a:rPr>
              <a:t>data tables </a:t>
            </a:r>
            <a:r>
              <a:rPr sz="1941" dirty="0">
                <a:latin typeface="Times New Roman"/>
                <a:cs typeface="Times New Roman"/>
              </a:rPr>
              <a:t>for </a:t>
            </a:r>
            <a:r>
              <a:rPr sz="1941" spc="-4" dirty="0">
                <a:latin typeface="Times New Roman"/>
                <a:cs typeface="Times New Roman"/>
              </a:rPr>
              <a:t>two server and 3 clients. There is </a:t>
            </a:r>
            <a:r>
              <a:rPr sz="1941" dirty="0">
                <a:latin typeface="Times New Roman"/>
                <a:cs typeface="Times New Roman"/>
              </a:rPr>
              <a:t>10% </a:t>
            </a:r>
            <a:r>
              <a:rPr sz="1941" spc="-4" dirty="0">
                <a:latin typeface="Times New Roman"/>
                <a:cs typeface="Times New Roman"/>
              </a:rPr>
              <a:t>reuse </a:t>
            </a:r>
            <a:r>
              <a:rPr sz="1941" dirty="0">
                <a:latin typeface="Times New Roman"/>
                <a:cs typeface="Times New Roman"/>
              </a:rPr>
              <a:t>of  </a:t>
            </a:r>
            <a:r>
              <a:rPr sz="1941" spc="-4" dirty="0">
                <a:latin typeface="Times New Roman"/>
                <a:cs typeface="Times New Roman"/>
              </a:rPr>
              <a:t>object points.</a:t>
            </a:r>
            <a:endParaRPr sz="1941">
              <a:latin typeface="Times New Roman"/>
              <a:cs typeface="Times New Roman"/>
            </a:endParaRPr>
          </a:p>
          <a:p>
            <a:pPr>
              <a:spcBef>
                <a:spcPts val="22"/>
              </a:spcBef>
            </a:pPr>
            <a:endParaRPr sz="1544">
              <a:latin typeface="Times New Roman"/>
              <a:cs typeface="Times New Roman"/>
            </a:endParaRPr>
          </a:p>
          <a:p>
            <a:pPr marL="117108" marR="4483" algn="just"/>
            <a:r>
              <a:rPr sz="1941" spc="-4" dirty="0">
                <a:latin typeface="Times New Roman"/>
                <a:cs typeface="Times New Roman"/>
              </a:rPr>
              <a:t>The developer’s experience and capability </a:t>
            </a:r>
            <a:r>
              <a:rPr sz="1941" spc="-9" dirty="0">
                <a:latin typeface="Times New Roman"/>
                <a:cs typeface="Times New Roman"/>
              </a:rPr>
              <a:t>in </a:t>
            </a:r>
            <a:r>
              <a:rPr sz="1941" dirty="0">
                <a:latin typeface="Times New Roman"/>
                <a:cs typeface="Times New Roman"/>
              </a:rPr>
              <a:t>the </a:t>
            </a:r>
            <a:r>
              <a:rPr sz="1941" spc="-9" dirty="0">
                <a:latin typeface="Times New Roman"/>
                <a:cs typeface="Times New Roman"/>
              </a:rPr>
              <a:t>similar </a:t>
            </a:r>
            <a:r>
              <a:rPr sz="1941" spc="-4" dirty="0">
                <a:latin typeface="Times New Roman"/>
                <a:cs typeface="Times New Roman"/>
              </a:rPr>
              <a:t>environment is  low. The maturity </a:t>
            </a:r>
            <a:r>
              <a:rPr sz="1941" dirty="0">
                <a:latin typeface="Times New Roman"/>
                <a:cs typeface="Times New Roman"/>
              </a:rPr>
              <a:t>of </a:t>
            </a:r>
            <a:r>
              <a:rPr sz="1941" spc="-4" dirty="0">
                <a:latin typeface="Times New Roman"/>
                <a:cs typeface="Times New Roman"/>
              </a:rPr>
              <a:t>organization in terms </a:t>
            </a:r>
            <a:r>
              <a:rPr sz="1941" dirty="0">
                <a:latin typeface="Times New Roman"/>
                <a:cs typeface="Times New Roman"/>
              </a:rPr>
              <a:t>of </a:t>
            </a:r>
            <a:r>
              <a:rPr sz="1941" spc="-4" dirty="0">
                <a:latin typeface="Times New Roman"/>
                <a:cs typeface="Times New Roman"/>
              </a:rPr>
              <a:t>capability is </a:t>
            </a:r>
            <a:r>
              <a:rPr sz="1941" spc="-9" dirty="0">
                <a:latin typeface="Times New Roman"/>
                <a:cs typeface="Times New Roman"/>
              </a:rPr>
              <a:t>also </a:t>
            </a:r>
            <a:r>
              <a:rPr sz="1941" spc="-4" dirty="0">
                <a:latin typeface="Times New Roman"/>
                <a:cs typeface="Times New Roman"/>
              </a:rPr>
              <a:t>low.  Calculate </a:t>
            </a:r>
            <a:r>
              <a:rPr sz="1941" dirty="0">
                <a:latin typeface="Times New Roman"/>
                <a:cs typeface="Times New Roman"/>
              </a:rPr>
              <a:t>the </a:t>
            </a:r>
            <a:r>
              <a:rPr sz="1941" spc="-4" dirty="0">
                <a:latin typeface="Times New Roman"/>
                <a:cs typeface="Times New Roman"/>
              </a:rPr>
              <a:t>object </a:t>
            </a:r>
            <a:r>
              <a:rPr sz="1941" dirty="0">
                <a:latin typeface="Times New Roman"/>
                <a:cs typeface="Times New Roman"/>
              </a:rPr>
              <a:t>point count, </a:t>
            </a:r>
            <a:r>
              <a:rPr sz="1941" spc="-9" dirty="0">
                <a:latin typeface="Times New Roman"/>
                <a:cs typeface="Times New Roman"/>
              </a:rPr>
              <a:t>New </a:t>
            </a:r>
            <a:r>
              <a:rPr sz="1941" spc="-4" dirty="0">
                <a:latin typeface="Times New Roman"/>
                <a:cs typeface="Times New Roman"/>
              </a:rPr>
              <a:t>object </a:t>
            </a:r>
            <a:r>
              <a:rPr sz="1941" dirty="0">
                <a:latin typeface="Times New Roman"/>
                <a:cs typeface="Times New Roman"/>
              </a:rPr>
              <a:t>points </a:t>
            </a:r>
            <a:r>
              <a:rPr sz="1941" spc="-9" dirty="0">
                <a:latin typeface="Times New Roman"/>
                <a:cs typeface="Times New Roman"/>
              </a:rPr>
              <a:t>and </a:t>
            </a:r>
            <a:r>
              <a:rPr sz="1941" spc="-4" dirty="0">
                <a:latin typeface="Times New Roman"/>
                <a:cs typeface="Times New Roman"/>
              </a:rPr>
              <a:t>effort to develop  such a</a:t>
            </a:r>
            <a:r>
              <a:rPr sz="1941" dirty="0">
                <a:latin typeface="Times New Roman"/>
                <a:cs typeface="Times New Roman"/>
              </a:rPr>
              <a:t> </a:t>
            </a:r>
            <a:r>
              <a:rPr sz="1941" spc="-4" dirty="0">
                <a:latin typeface="Times New Roman"/>
                <a:cs typeface="Times New Roman"/>
              </a:rPr>
              <a:t>project.</a:t>
            </a:r>
            <a:endParaRPr sz="1941">
              <a:latin typeface="Times New Roman"/>
              <a:cs typeface="Times New Roman"/>
            </a:endParaRPr>
          </a:p>
        </p:txBody>
      </p:sp>
    </p:spTree>
    <p:extLst>
      <p:ext uri="{BB962C8B-B14F-4D97-AF65-F5344CB8AC3E}">
        <p14:creationId xmlns:p14="http://schemas.microsoft.com/office/powerpoint/2010/main" val="28409637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032" y="566430"/>
            <a:ext cx="70531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3" name="object 3"/>
          <p:cNvSpPr/>
          <p:nvPr/>
        </p:nvSpPr>
        <p:spPr>
          <a:xfrm>
            <a:off x="2330817" y="1344700"/>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252376" y="1285897"/>
            <a:ext cx="7619440" cy="4849057"/>
          </a:xfrm>
          <a:prstGeom prst="rect">
            <a:avLst/>
          </a:prstGeom>
        </p:spPr>
        <p:txBody>
          <a:bodyPr vert="horz" wrap="square" lIns="0" tIns="118782" rIns="0" bIns="0" rtlCol="0">
            <a:spAutoFit/>
          </a:bodyPr>
          <a:lstStyle/>
          <a:p>
            <a:pPr marL="11206">
              <a:spcBef>
                <a:spcPts val="935"/>
              </a:spcBef>
            </a:pPr>
            <a:r>
              <a:rPr sz="1941" b="1" u="heavy" spc="-4" dirty="0">
                <a:solidFill>
                  <a:srgbClr val="FF3200"/>
                </a:solidFill>
                <a:uFill>
                  <a:solidFill>
                    <a:srgbClr val="FF3200"/>
                  </a:solidFill>
                </a:uFill>
                <a:latin typeface="Arial"/>
                <a:cs typeface="Arial"/>
              </a:rPr>
              <a:t>Solution</a:t>
            </a:r>
            <a:endParaRPr sz="1941">
              <a:latin typeface="Arial"/>
              <a:cs typeface="Arial"/>
            </a:endParaRPr>
          </a:p>
          <a:p>
            <a:pPr marL="77885" marR="424726">
              <a:spcBef>
                <a:spcPts val="847"/>
              </a:spcBef>
            </a:pPr>
            <a:r>
              <a:rPr sz="1941" spc="-4" dirty="0">
                <a:solidFill>
                  <a:srgbClr val="0000FF"/>
                </a:solidFill>
                <a:latin typeface="Arial"/>
                <a:cs typeface="Arial"/>
              </a:rPr>
              <a:t>This project comes </a:t>
            </a:r>
            <a:r>
              <a:rPr sz="1941" dirty="0">
                <a:solidFill>
                  <a:srgbClr val="0000FF"/>
                </a:solidFill>
                <a:latin typeface="Arial"/>
                <a:cs typeface="Arial"/>
              </a:rPr>
              <a:t>under </a:t>
            </a:r>
            <a:r>
              <a:rPr sz="1941" spc="-4" dirty="0">
                <a:solidFill>
                  <a:srgbClr val="0000FF"/>
                </a:solidFill>
                <a:latin typeface="Arial"/>
                <a:cs typeface="Arial"/>
              </a:rPr>
              <a:t>the </a:t>
            </a:r>
            <a:r>
              <a:rPr sz="1941" dirty="0">
                <a:solidFill>
                  <a:srgbClr val="0000FF"/>
                </a:solidFill>
                <a:latin typeface="Arial"/>
                <a:cs typeface="Arial"/>
              </a:rPr>
              <a:t>category </a:t>
            </a:r>
            <a:r>
              <a:rPr sz="1941" spc="-4" dirty="0">
                <a:solidFill>
                  <a:srgbClr val="0000FF"/>
                </a:solidFill>
                <a:latin typeface="Arial"/>
                <a:cs typeface="Arial"/>
              </a:rPr>
              <a:t>of application composition  estimation model.</a:t>
            </a:r>
            <a:endParaRPr sz="1941">
              <a:latin typeface="Arial"/>
              <a:cs typeface="Arial"/>
            </a:endParaRPr>
          </a:p>
          <a:p>
            <a:pPr marL="885312" marR="2027813">
              <a:lnSpc>
                <a:spcPct val="150000"/>
              </a:lnSpc>
            </a:pPr>
            <a:r>
              <a:rPr sz="1941" spc="-4" dirty="0">
                <a:solidFill>
                  <a:srgbClr val="CC6500"/>
                </a:solidFill>
                <a:latin typeface="Arial"/>
                <a:cs typeface="Arial"/>
              </a:rPr>
              <a:t>Number of </a:t>
            </a:r>
            <a:r>
              <a:rPr sz="1941" dirty="0">
                <a:solidFill>
                  <a:srgbClr val="CC6500"/>
                </a:solidFill>
                <a:latin typeface="Arial"/>
                <a:cs typeface="Arial"/>
              </a:rPr>
              <a:t>screens </a:t>
            </a:r>
            <a:r>
              <a:rPr sz="1941" spc="-4" dirty="0">
                <a:solidFill>
                  <a:srgbClr val="CC6500"/>
                </a:solidFill>
                <a:latin typeface="Arial"/>
                <a:cs typeface="Arial"/>
              </a:rPr>
              <a:t>= 4 with 4 </a:t>
            </a:r>
            <a:r>
              <a:rPr sz="1941" spc="-9" dirty="0">
                <a:solidFill>
                  <a:srgbClr val="CC6500"/>
                </a:solidFill>
                <a:latin typeface="Arial"/>
                <a:cs typeface="Arial"/>
              </a:rPr>
              <a:t>views </a:t>
            </a:r>
            <a:r>
              <a:rPr sz="1941" spc="-4" dirty="0">
                <a:solidFill>
                  <a:srgbClr val="CC6500"/>
                </a:solidFill>
                <a:latin typeface="Arial"/>
                <a:cs typeface="Arial"/>
              </a:rPr>
              <a:t>each  Number of reports = 2 </a:t>
            </a:r>
            <a:r>
              <a:rPr sz="1941" dirty="0">
                <a:solidFill>
                  <a:srgbClr val="CC6500"/>
                </a:solidFill>
                <a:latin typeface="Arial"/>
                <a:cs typeface="Arial"/>
              </a:rPr>
              <a:t>with </a:t>
            </a:r>
            <a:r>
              <a:rPr sz="1941" spc="-4" dirty="0">
                <a:solidFill>
                  <a:srgbClr val="CC6500"/>
                </a:solidFill>
                <a:latin typeface="Arial"/>
                <a:cs typeface="Arial"/>
              </a:rPr>
              <a:t>6 sections</a:t>
            </a:r>
            <a:r>
              <a:rPr sz="1941" spc="44" dirty="0">
                <a:solidFill>
                  <a:srgbClr val="CC6500"/>
                </a:solidFill>
                <a:latin typeface="Arial"/>
                <a:cs typeface="Arial"/>
              </a:rPr>
              <a:t> </a:t>
            </a:r>
            <a:r>
              <a:rPr sz="1941" spc="-4" dirty="0">
                <a:solidFill>
                  <a:srgbClr val="CC6500"/>
                </a:solidFill>
                <a:latin typeface="Arial"/>
                <a:cs typeface="Arial"/>
              </a:rPr>
              <a:t>each</a:t>
            </a:r>
            <a:endParaRPr sz="1941">
              <a:latin typeface="Arial"/>
              <a:cs typeface="Arial"/>
            </a:endParaRPr>
          </a:p>
          <a:p>
            <a:pPr marL="77885" marR="4483">
              <a:spcBef>
                <a:spcPts val="1377"/>
              </a:spcBef>
              <a:tabLst>
                <a:tab pos="829840" algn="l"/>
                <a:tab pos="1623259" algn="l"/>
                <a:tab pos="1935359" algn="l"/>
                <a:tab pos="2424522" algn="l"/>
                <a:tab pos="3176477" algn="l"/>
                <a:tab pos="3762576" algn="l"/>
                <a:tab pos="4473066" algn="l"/>
                <a:tab pos="5387515" algn="l"/>
                <a:tab pos="5903573" algn="l"/>
                <a:tab pos="6351273" algn="l"/>
                <a:tab pos="6730612" algn="l"/>
              </a:tabLst>
            </a:pPr>
            <a:r>
              <a:rPr sz="1941" spc="-4" dirty="0">
                <a:solidFill>
                  <a:srgbClr val="323299"/>
                </a:solidFill>
                <a:latin typeface="Arial"/>
                <a:cs typeface="Arial"/>
              </a:rPr>
              <a:t>Fr</a:t>
            </a:r>
            <a:r>
              <a:rPr sz="1941" spc="9" dirty="0">
                <a:solidFill>
                  <a:srgbClr val="323299"/>
                </a:solidFill>
                <a:latin typeface="Arial"/>
                <a:cs typeface="Arial"/>
              </a:rPr>
              <a:t>o</a:t>
            </a:r>
            <a:r>
              <a:rPr sz="1941" spc="-4" dirty="0">
                <a:solidFill>
                  <a:srgbClr val="323299"/>
                </a:solidFill>
                <a:latin typeface="Arial"/>
                <a:cs typeface="Arial"/>
              </a:rPr>
              <a:t>m</a:t>
            </a:r>
            <a:r>
              <a:rPr sz="1941" dirty="0">
                <a:solidFill>
                  <a:srgbClr val="323299"/>
                </a:solidFill>
                <a:latin typeface="Arial"/>
                <a:cs typeface="Arial"/>
              </a:rPr>
              <a:t>	</a:t>
            </a:r>
            <a:r>
              <a:rPr sz="1941" spc="-4" dirty="0">
                <a:solidFill>
                  <a:srgbClr val="323299"/>
                </a:solidFill>
                <a:latin typeface="Arial"/>
                <a:cs typeface="Arial"/>
              </a:rPr>
              <a:t>Table</a:t>
            </a:r>
            <a:r>
              <a:rPr sz="1941" dirty="0">
                <a:solidFill>
                  <a:srgbClr val="323299"/>
                </a:solidFill>
                <a:latin typeface="Arial"/>
                <a:cs typeface="Arial"/>
              </a:rPr>
              <a:t>	</a:t>
            </a:r>
            <a:r>
              <a:rPr sz="1941" spc="-4" dirty="0">
                <a:solidFill>
                  <a:srgbClr val="323299"/>
                </a:solidFill>
                <a:latin typeface="Arial"/>
                <a:cs typeface="Arial"/>
              </a:rPr>
              <a:t>9</a:t>
            </a:r>
            <a:r>
              <a:rPr sz="1941" dirty="0">
                <a:solidFill>
                  <a:srgbClr val="323299"/>
                </a:solidFill>
                <a:latin typeface="Arial"/>
                <a:cs typeface="Arial"/>
              </a:rPr>
              <a:t>	</a:t>
            </a:r>
            <a:r>
              <a:rPr sz="1941" spc="-9" dirty="0">
                <a:solidFill>
                  <a:srgbClr val="323299"/>
                </a:solidFill>
                <a:latin typeface="Arial"/>
                <a:cs typeface="Arial"/>
              </a:rPr>
              <a:t>w</a:t>
            </a:r>
            <a:r>
              <a:rPr sz="1941" spc="-4" dirty="0">
                <a:solidFill>
                  <a:srgbClr val="323299"/>
                </a:solidFill>
                <a:latin typeface="Arial"/>
                <a:cs typeface="Arial"/>
              </a:rPr>
              <a:t>e</a:t>
            </a:r>
            <a:r>
              <a:rPr sz="1941" dirty="0">
                <a:solidFill>
                  <a:srgbClr val="323299"/>
                </a:solidFill>
                <a:latin typeface="Arial"/>
                <a:cs typeface="Arial"/>
              </a:rPr>
              <a:t>	k</a:t>
            </a:r>
            <a:r>
              <a:rPr sz="1941" spc="-4" dirty="0">
                <a:solidFill>
                  <a:srgbClr val="323299"/>
                </a:solidFill>
                <a:latin typeface="Arial"/>
                <a:cs typeface="Arial"/>
              </a:rPr>
              <a:t>n</a:t>
            </a:r>
            <a:r>
              <a:rPr sz="1941" spc="9" dirty="0">
                <a:solidFill>
                  <a:srgbClr val="323299"/>
                </a:solidFill>
                <a:latin typeface="Arial"/>
                <a:cs typeface="Arial"/>
              </a:rPr>
              <a:t>o</a:t>
            </a:r>
            <a:r>
              <a:rPr sz="1941" spc="-4" dirty="0">
                <a:solidFill>
                  <a:srgbClr val="323299"/>
                </a:solidFill>
                <a:latin typeface="Arial"/>
                <a:cs typeface="Arial"/>
              </a:rPr>
              <a:t>w</a:t>
            </a:r>
            <a:r>
              <a:rPr sz="1941" dirty="0">
                <a:solidFill>
                  <a:srgbClr val="323299"/>
                </a:solidFill>
                <a:latin typeface="Arial"/>
                <a:cs typeface="Arial"/>
              </a:rPr>
              <a:t>	</a:t>
            </a:r>
            <a:r>
              <a:rPr sz="1941" spc="-4" dirty="0">
                <a:solidFill>
                  <a:srgbClr val="323299"/>
                </a:solidFill>
                <a:latin typeface="Arial"/>
                <a:cs typeface="Arial"/>
              </a:rPr>
              <a:t>that</a:t>
            </a:r>
            <a:r>
              <a:rPr sz="1941" dirty="0">
                <a:solidFill>
                  <a:srgbClr val="323299"/>
                </a:solidFill>
                <a:latin typeface="Arial"/>
                <a:cs typeface="Arial"/>
              </a:rPr>
              <a:t>	</a:t>
            </a:r>
            <a:r>
              <a:rPr sz="1941" spc="-4" dirty="0">
                <a:solidFill>
                  <a:srgbClr val="323299"/>
                </a:solidFill>
                <a:latin typeface="Arial"/>
                <a:cs typeface="Arial"/>
              </a:rPr>
              <a:t>ea</a:t>
            </a:r>
            <a:r>
              <a:rPr sz="1941" spc="9" dirty="0">
                <a:solidFill>
                  <a:srgbClr val="323299"/>
                </a:solidFill>
                <a:latin typeface="Arial"/>
                <a:cs typeface="Arial"/>
              </a:rPr>
              <a:t>c</a:t>
            </a:r>
            <a:r>
              <a:rPr sz="1941" spc="-4" dirty="0">
                <a:solidFill>
                  <a:srgbClr val="323299"/>
                </a:solidFill>
                <a:latin typeface="Arial"/>
                <a:cs typeface="Arial"/>
              </a:rPr>
              <a:t>h</a:t>
            </a:r>
            <a:r>
              <a:rPr sz="1941" dirty="0">
                <a:solidFill>
                  <a:srgbClr val="323299"/>
                </a:solidFill>
                <a:latin typeface="Arial"/>
                <a:cs typeface="Arial"/>
              </a:rPr>
              <a:t>	sc</a:t>
            </a:r>
            <a:r>
              <a:rPr sz="1941" spc="-4" dirty="0">
                <a:solidFill>
                  <a:srgbClr val="323299"/>
                </a:solidFill>
                <a:latin typeface="Arial"/>
                <a:cs typeface="Arial"/>
              </a:rPr>
              <a:t>reen</a:t>
            </a:r>
            <a:r>
              <a:rPr sz="1941" dirty="0">
                <a:solidFill>
                  <a:srgbClr val="323299"/>
                </a:solidFill>
                <a:latin typeface="Arial"/>
                <a:cs typeface="Arial"/>
              </a:rPr>
              <a:t>	</a:t>
            </a:r>
            <a:r>
              <a:rPr sz="1941" spc="-9" dirty="0">
                <a:solidFill>
                  <a:srgbClr val="323299"/>
                </a:solidFill>
                <a:latin typeface="Arial"/>
                <a:cs typeface="Arial"/>
              </a:rPr>
              <a:t>w</a:t>
            </a:r>
            <a:r>
              <a:rPr sz="1941" spc="-4" dirty="0">
                <a:solidFill>
                  <a:srgbClr val="323299"/>
                </a:solidFill>
                <a:latin typeface="Arial"/>
                <a:cs typeface="Arial"/>
              </a:rPr>
              <a:t>ill</a:t>
            </a:r>
            <a:r>
              <a:rPr sz="1941" dirty="0">
                <a:solidFill>
                  <a:srgbClr val="323299"/>
                </a:solidFill>
                <a:latin typeface="Arial"/>
                <a:cs typeface="Arial"/>
              </a:rPr>
              <a:t>	</a:t>
            </a:r>
            <a:r>
              <a:rPr sz="1941" spc="-4" dirty="0">
                <a:solidFill>
                  <a:srgbClr val="323299"/>
                </a:solidFill>
                <a:latin typeface="Arial"/>
                <a:cs typeface="Arial"/>
              </a:rPr>
              <a:t>be</a:t>
            </a:r>
            <a:r>
              <a:rPr sz="1941" dirty="0">
                <a:solidFill>
                  <a:srgbClr val="323299"/>
                </a:solidFill>
                <a:latin typeface="Arial"/>
                <a:cs typeface="Arial"/>
              </a:rPr>
              <a:t>	</a:t>
            </a:r>
            <a:r>
              <a:rPr sz="1941" spc="-4" dirty="0">
                <a:solidFill>
                  <a:srgbClr val="323299"/>
                </a:solidFill>
                <a:latin typeface="Arial"/>
                <a:cs typeface="Arial"/>
              </a:rPr>
              <a:t>of</a:t>
            </a:r>
            <a:r>
              <a:rPr sz="1941" dirty="0">
                <a:solidFill>
                  <a:srgbClr val="323299"/>
                </a:solidFill>
                <a:latin typeface="Arial"/>
                <a:cs typeface="Arial"/>
              </a:rPr>
              <a:t>	</a:t>
            </a:r>
            <a:r>
              <a:rPr sz="1941" spc="-13" dirty="0">
                <a:solidFill>
                  <a:srgbClr val="323299"/>
                </a:solidFill>
                <a:latin typeface="Arial"/>
                <a:cs typeface="Arial"/>
              </a:rPr>
              <a:t>m</a:t>
            </a:r>
            <a:r>
              <a:rPr sz="1941" spc="-4" dirty="0">
                <a:solidFill>
                  <a:srgbClr val="323299"/>
                </a:solidFill>
                <a:latin typeface="Arial"/>
                <a:cs typeface="Arial"/>
              </a:rPr>
              <a:t>edi</a:t>
            </a:r>
            <a:r>
              <a:rPr sz="1941" spc="9" dirty="0">
                <a:solidFill>
                  <a:srgbClr val="323299"/>
                </a:solidFill>
                <a:latin typeface="Arial"/>
                <a:cs typeface="Arial"/>
              </a:rPr>
              <a:t>u</a:t>
            </a:r>
            <a:r>
              <a:rPr sz="1941" spc="-4" dirty="0">
                <a:solidFill>
                  <a:srgbClr val="323299"/>
                </a:solidFill>
                <a:latin typeface="Arial"/>
                <a:cs typeface="Arial"/>
              </a:rPr>
              <a:t>m  complexity </a:t>
            </a:r>
            <a:r>
              <a:rPr sz="1941" dirty="0">
                <a:solidFill>
                  <a:srgbClr val="323299"/>
                </a:solidFill>
                <a:latin typeface="Arial"/>
                <a:cs typeface="Arial"/>
              </a:rPr>
              <a:t>and </a:t>
            </a:r>
            <a:r>
              <a:rPr sz="1941" spc="-4" dirty="0">
                <a:solidFill>
                  <a:srgbClr val="323299"/>
                </a:solidFill>
                <a:latin typeface="Arial"/>
                <a:cs typeface="Arial"/>
              </a:rPr>
              <a:t>each </a:t>
            </a:r>
            <a:r>
              <a:rPr sz="1941" dirty="0">
                <a:solidFill>
                  <a:srgbClr val="323299"/>
                </a:solidFill>
                <a:latin typeface="Arial"/>
                <a:cs typeface="Arial"/>
              </a:rPr>
              <a:t>report </a:t>
            </a:r>
            <a:r>
              <a:rPr sz="1941" spc="-4" dirty="0">
                <a:solidFill>
                  <a:srgbClr val="323299"/>
                </a:solidFill>
                <a:latin typeface="Arial"/>
                <a:cs typeface="Arial"/>
              </a:rPr>
              <a:t>will be difficult</a:t>
            </a:r>
            <a:r>
              <a:rPr sz="1941" spc="13" dirty="0">
                <a:solidFill>
                  <a:srgbClr val="323299"/>
                </a:solidFill>
                <a:latin typeface="Arial"/>
                <a:cs typeface="Arial"/>
              </a:rPr>
              <a:t> </a:t>
            </a:r>
            <a:r>
              <a:rPr sz="1941" spc="-4" dirty="0">
                <a:solidFill>
                  <a:srgbClr val="323299"/>
                </a:solidFill>
                <a:latin typeface="Arial"/>
                <a:cs typeface="Arial"/>
              </a:rPr>
              <a:t>complexity.</a:t>
            </a:r>
            <a:endParaRPr sz="1941">
              <a:latin typeface="Arial"/>
              <a:cs typeface="Arial"/>
            </a:endParaRPr>
          </a:p>
          <a:p>
            <a:pPr marL="77885" marR="100297">
              <a:spcBef>
                <a:spcPts val="1377"/>
              </a:spcBef>
            </a:pPr>
            <a:r>
              <a:rPr sz="1941" spc="-4" dirty="0">
                <a:solidFill>
                  <a:srgbClr val="650065"/>
                </a:solidFill>
                <a:latin typeface="Arial"/>
                <a:cs typeface="Arial"/>
              </a:rPr>
              <a:t>Using Table 10 of complexity weights, </a:t>
            </a:r>
            <a:r>
              <a:rPr sz="1941" spc="-9" dirty="0">
                <a:solidFill>
                  <a:srgbClr val="650065"/>
                </a:solidFill>
                <a:latin typeface="Arial"/>
                <a:cs typeface="Arial"/>
              </a:rPr>
              <a:t>we </a:t>
            </a:r>
            <a:r>
              <a:rPr sz="1941" spc="-4" dirty="0">
                <a:solidFill>
                  <a:srgbClr val="650065"/>
                </a:solidFill>
                <a:latin typeface="Arial"/>
                <a:cs typeface="Arial"/>
              </a:rPr>
              <a:t>may </a:t>
            </a:r>
            <a:r>
              <a:rPr sz="1941" dirty="0">
                <a:solidFill>
                  <a:srgbClr val="650065"/>
                </a:solidFill>
                <a:latin typeface="Arial"/>
                <a:cs typeface="Arial"/>
              </a:rPr>
              <a:t>calculate </a:t>
            </a:r>
            <a:r>
              <a:rPr sz="1941" spc="-4" dirty="0">
                <a:solidFill>
                  <a:srgbClr val="650065"/>
                </a:solidFill>
                <a:latin typeface="Arial"/>
                <a:cs typeface="Arial"/>
              </a:rPr>
              <a:t>object point  count.</a:t>
            </a:r>
            <a:endParaRPr sz="1941">
              <a:latin typeface="Arial"/>
              <a:cs typeface="Arial"/>
            </a:endParaRPr>
          </a:p>
          <a:p>
            <a:pPr marL="2378015">
              <a:lnSpc>
                <a:spcPts val="1377"/>
              </a:lnSpc>
            </a:pPr>
            <a:r>
              <a:rPr sz="1941" spc="-4" dirty="0">
                <a:solidFill>
                  <a:srgbClr val="0000FF"/>
                </a:solidFill>
                <a:latin typeface="Arial"/>
                <a:cs typeface="Arial"/>
              </a:rPr>
              <a:t>= 4 x 2 + 2 x 8 =</a:t>
            </a:r>
            <a:r>
              <a:rPr sz="1941" spc="44" dirty="0">
                <a:solidFill>
                  <a:srgbClr val="0000FF"/>
                </a:solidFill>
                <a:latin typeface="Arial"/>
                <a:cs typeface="Arial"/>
              </a:rPr>
              <a:t> </a:t>
            </a:r>
            <a:r>
              <a:rPr sz="1941" dirty="0">
                <a:solidFill>
                  <a:srgbClr val="0000FF"/>
                </a:solidFill>
                <a:latin typeface="Arial"/>
                <a:cs typeface="Arial"/>
              </a:rPr>
              <a:t>24</a:t>
            </a:r>
            <a:endParaRPr sz="1941">
              <a:latin typeface="Arial"/>
              <a:cs typeface="Arial"/>
            </a:endParaRPr>
          </a:p>
          <a:p>
            <a:pPr marR="773807" algn="ctr">
              <a:spcBef>
                <a:spcPts val="1174"/>
              </a:spcBef>
            </a:pPr>
            <a:r>
              <a:rPr sz="1941" spc="-4" dirty="0">
                <a:solidFill>
                  <a:srgbClr val="000099"/>
                </a:solidFill>
                <a:latin typeface="Arial"/>
                <a:cs typeface="Arial"/>
              </a:rPr>
              <a:t>24 * (100</a:t>
            </a:r>
            <a:r>
              <a:rPr sz="1941" spc="9" dirty="0">
                <a:solidFill>
                  <a:srgbClr val="000099"/>
                </a:solidFill>
                <a:latin typeface="Arial"/>
                <a:cs typeface="Arial"/>
              </a:rPr>
              <a:t> </a:t>
            </a:r>
            <a:r>
              <a:rPr sz="1941" dirty="0">
                <a:solidFill>
                  <a:srgbClr val="000099"/>
                </a:solidFill>
                <a:latin typeface="Arial"/>
                <a:cs typeface="Arial"/>
              </a:rPr>
              <a:t>-10)</a:t>
            </a:r>
            <a:endParaRPr sz="1941">
              <a:latin typeface="Arial"/>
              <a:cs typeface="Arial"/>
            </a:endParaRPr>
          </a:p>
          <a:p>
            <a:pPr marR="837124" algn="ctr">
              <a:spcBef>
                <a:spcPts val="243"/>
              </a:spcBef>
            </a:pPr>
            <a:r>
              <a:rPr sz="1941" b="1" spc="-9" dirty="0">
                <a:solidFill>
                  <a:srgbClr val="000099"/>
                </a:solidFill>
                <a:latin typeface="Arial"/>
                <a:cs typeface="Arial"/>
              </a:rPr>
              <a:t>NOP </a:t>
            </a:r>
            <a:r>
              <a:rPr sz="1941" spc="-4" dirty="0">
                <a:solidFill>
                  <a:srgbClr val="000099"/>
                </a:solidFill>
                <a:latin typeface="Arial"/>
                <a:cs typeface="Arial"/>
              </a:rPr>
              <a:t>= </a:t>
            </a:r>
            <a:r>
              <a:rPr sz="1941" dirty="0">
                <a:solidFill>
                  <a:srgbClr val="000099"/>
                </a:solidFill>
                <a:latin typeface="Arial"/>
                <a:cs typeface="Arial"/>
              </a:rPr>
              <a:t>-------------------- </a:t>
            </a:r>
            <a:r>
              <a:rPr sz="1941" spc="-4" dirty="0">
                <a:solidFill>
                  <a:srgbClr val="000099"/>
                </a:solidFill>
                <a:latin typeface="Arial"/>
                <a:cs typeface="Arial"/>
              </a:rPr>
              <a:t>=</a:t>
            </a:r>
            <a:r>
              <a:rPr sz="1941" spc="35" dirty="0">
                <a:solidFill>
                  <a:srgbClr val="000099"/>
                </a:solidFill>
                <a:latin typeface="Arial"/>
                <a:cs typeface="Arial"/>
              </a:rPr>
              <a:t> </a:t>
            </a:r>
            <a:r>
              <a:rPr sz="1941" spc="-4" dirty="0">
                <a:solidFill>
                  <a:srgbClr val="000099"/>
                </a:solidFill>
                <a:latin typeface="Arial"/>
                <a:cs typeface="Arial"/>
              </a:rPr>
              <a:t>21.6</a:t>
            </a:r>
            <a:endParaRPr sz="1941">
              <a:latin typeface="Arial"/>
              <a:cs typeface="Arial"/>
            </a:endParaRPr>
          </a:p>
          <a:p>
            <a:pPr marR="1081986" algn="ctr">
              <a:spcBef>
                <a:spcPts val="247"/>
              </a:spcBef>
            </a:pPr>
            <a:r>
              <a:rPr sz="1941" spc="-4" dirty="0">
                <a:solidFill>
                  <a:srgbClr val="000099"/>
                </a:solidFill>
                <a:latin typeface="Arial"/>
                <a:cs typeface="Arial"/>
              </a:rPr>
              <a:t>100</a:t>
            </a:r>
            <a:endParaRPr sz="1941">
              <a:latin typeface="Arial"/>
              <a:cs typeface="Arial"/>
            </a:endParaRPr>
          </a:p>
        </p:txBody>
      </p:sp>
    </p:spTree>
    <p:extLst>
      <p:ext uri="{BB962C8B-B14F-4D97-AF65-F5344CB8AC3E}">
        <p14:creationId xmlns:p14="http://schemas.microsoft.com/office/powerpoint/2010/main" val="22958167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9612" y="1837764"/>
            <a:ext cx="6344210" cy="3045042"/>
          </a:xfrm>
          <a:prstGeom prst="rect">
            <a:avLst/>
          </a:prstGeom>
        </p:spPr>
        <p:txBody>
          <a:bodyPr vert="horz" wrap="square" lIns="0" tIns="10646" rIns="0" bIns="0" rtlCol="0">
            <a:spAutoFit/>
          </a:bodyPr>
          <a:lstStyle/>
          <a:p>
            <a:pPr marL="11206">
              <a:spcBef>
                <a:spcPts val="84"/>
              </a:spcBef>
            </a:pPr>
            <a:r>
              <a:rPr sz="1941" spc="-4" dirty="0">
                <a:solidFill>
                  <a:srgbClr val="0000FF"/>
                </a:solidFill>
                <a:latin typeface="Arial"/>
                <a:cs typeface="Arial"/>
              </a:rPr>
              <a:t>Table 11 gives the low value of productivity (PROD) i.e.</a:t>
            </a:r>
            <a:r>
              <a:rPr sz="1941" spc="79" dirty="0">
                <a:solidFill>
                  <a:srgbClr val="0000FF"/>
                </a:solidFill>
                <a:latin typeface="Arial"/>
                <a:cs typeface="Arial"/>
              </a:rPr>
              <a:t> </a:t>
            </a:r>
            <a:r>
              <a:rPr sz="1941" spc="-4" dirty="0">
                <a:solidFill>
                  <a:srgbClr val="0000FF"/>
                </a:solidFill>
                <a:latin typeface="Arial"/>
                <a:cs typeface="Arial"/>
              </a:rPr>
              <a:t>7.</a:t>
            </a:r>
            <a:endParaRPr sz="1941">
              <a:latin typeface="Arial"/>
              <a:cs typeface="Arial"/>
            </a:endParaRPr>
          </a:p>
          <a:p>
            <a:pPr>
              <a:lnSpc>
                <a:spcPct val="100000"/>
              </a:lnSpc>
            </a:pPr>
            <a:endParaRPr sz="1941">
              <a:latin typeface="Times New Roman"/>
              <a:cs typeface="Times New Roman"/>
            </a:endParaRPr>
          </a:p>
          <a:p>
            <a:pPr marR="1432748" algn="ctr">
              <a:spcBef>
                <a:spcPts val="1253"/>
              </a:spcBef>
            </a:pPr>
            <a:r>
              <a:rPr sz="1941" spc="-9" dirty="0">
                <a:solidFill>
                  <a:srgbClr val="000099"/>
                </a:solidFill>
                <a:latin typeface="Arial"/>
                <a:cs typeface="Arial"/>
              </a:rPr>
              <a:t>NOP</a:t>
            </a:r>
            <a:endParaRPr sz="1941">
              <a:latin typeface="Arial"/>
              <a:cs typeface="Arial"/>
            </a:endParaRPr>
          </a:p>
          <a:p>
            <a:pPr marL="419683">
              <a:spcBef>
                <a:spcPts val="9"/>
              </a:spcBef>
            </a:pPr>
            <a:r>
              <a:rPr sz="1941" spc="-4" dirty="0">
                <a:solidFill>
                  <a:srgbClr val="000099"/>
                </a:solidFill>
                <a:latin typeface="Arial"/>
                <a:cs typeface="Arial"/>
              </a:rPr>
              <a:t>Efforts in </a:t>
            </a:r>
            <a:r>
              <a:rPr sz="1941" spc="-9" dirty="0">
                <a:solidFill>
                  <a:srgbClr val="000099"/>
                </a:solidFill>
                <a:latin typeface="Arial"/>
                <a:cs typeface="Arial"/>
              </a:rPr>
              <a:t>PM </a:t>
            </a:r>
            <a:r>
              <a:rPr sz="1941" spc="-4" dirty="0">
                <a:solidFill>
                  <a:srgbClr val="000099"/>
                </a:solidFill>
                <a:latin typeface="Arial"/>
                <a:cs typeface="Arial"/>
              </a:rPr>
              <a:t>=</a:t>
            </a:r>
            <a:r>
              <a:rPr sz="1941" spc="22" dirty="0">
                <a:solidFill>
                  <a:srgbClr val="000099"/>
                </a:solidFill>
                <a:latin typeface="Arial"/>
                <a:cs typeface="Arial"/>
              </a:rPr>
              <a:t> </a:t>
            </a:r>
            <a:r>
              <a:rPr sz="1941" dirty="0">
                <a:solidFill>
                  <a:srgbClr val="000099"/>
                </a:solidFill>
                <a:latin typeface="Arial"/>
                <a:cs typeface="Arial"/>
              </a:rPr>
              <a:t>-----------</a:t>
            </a:r>
            <a:endParaRPr sz="1941">
              <a:latin typeface="Arial"/>
              <a:cs typeface="Arial"/>
            </a:endParaRPr>
          </a:p>
          <a:p>
            <a:pPr marR="1392405" algn="ctr">
              <a:spcBef>
                <a:spcPts val="9"/>
              </a:spcBef>
            </a:pPr>
            <a:r>
              <a:rPr sz="1941" spc="-9" dirty="0">
                <a:solidFill>
                  <a:srgbClr val="000099"/>
                </a:solidFill>
                <a:latin typeface="Arial"/>
                <a:cs typeface="Arial"/>
              </a:rPr>
              <a:t>PROD</a:t>
            </a:r>
            <a:endParaRPr sz="1941">
              <a:latin typeface="Arial"/>
              <a:cs typeface="Arial"/>
            </a:endParaRPr>
          </a:p>
          <a:p>
            <a:pPr>
              <a:lnSpc>
                <a:spcPct val="100000"/>
              </a:lnSpc>
            </a:pPr>
            <a:endParaRPr sz="1941">
              <a:latin typeface="Times New Roman"/>
              <a:cs typeface="Times New Roman"/>
            </a:endParaRPr>
          </a:p>
          <a:p>
            <a:pPr marR="1614854" algn="ctr">
              <a:spcBef>
                <a:spcPts val="1350"/>
              </a:spcBef>
            </a:pPr>
            <a:r>
              <a:rPr sz="1941" spc="-4" dirty="0">
                <a:solidFill>
                  <a:srgbClr val="000099"/>
                </a:solidFill>
                <a:latin typeface="Arial"/>
                <a:cs typeface="Arial"/>
              </a:rPr>
              <a:t>21.6</a:t>
            </a:r>
            <a:endParaRPr sz="1941">
              <a:latin typeface="Arial"/>
              <a:cs typeface="Arial"/>
            </a:endParaRPr>
          </a:p>
          <a:p>
            <a:pPr marR="1046685" algn="ctr">
              <a:spcBef>
                <a:spcPts val="9"/>
              </a:spcBef>
            </a:pPr>
            <a:r>
              <a:rPr sz="1941" spc="-4" dirty="0">
                <a:solidFill>
                  <a:srgbClr val="000099"/>
                </a:solidFill>
                <a:latin typeface="Arial"/>
                <a:cs typeface="Arial"/>
              </a:rPr>
              <a:t>Efforts = </a:t>
            </a:r>
            <a:r>
              <a:rPr sz="1941" dirty="0">
                <a:solidFill>
                  <a:srgbClr val="000099"/>
                </a:solidFill>
                <a:latin typeface="Arial"/>
                <a:cs typeface="Arial"/>
              </a:rPr>
              <a:t>----------- </a:t>
            </a:r>
            <a:r>
              <a:rPr sz="1941" spc="-4" dirty="0">
                <a:solidFill>
                  <a:srgbClr val="000099"/>
                </a:solidFill>
                <a:latin typeface="Arial"/>
                <a:cs typeface="Arial"/>
              </a:rPr>
              <a:t>= </a:t>
            </a:r>
            <a:r>
              <a:rPr sz="1941" dirty="0">
                <a:solidFill>
                  <a:srgbClr val="000099"/>
                </a:solidFill>
                <a:latin typeface="Arial"/>
                <a:cs typeface="Arial"/>
              </a:rPr>
              <a:t>3.086</a:t>
            </a:r>
            <a:r>
              <a:rPr sz="1941" spc="18" dirty="0">
                <a:solidFill>
                  <a:srgbClr val="000099"/>
                </a:solidFill>
                <a:latin typeface="Arial"/>
                <a:cs typeface="Arial"/>
              </a:rPr>
              <a:t> </a:t>
            </a:r>
            <a:r>
              <a:rPr sz="1941" spc="-9" dirty="0">
                <a:solidFill>
                  <a:srgbClr val="000099"/>
                </a:solidFill>
                <a:latin typeface="Arial"/>
                <a:cs typeface="Arial"/>
              </a:rPr>
              <a:t>PM</a:t>
            </a:r>
            <a:endParaRPr sz="1941">
              <a:latin typeface="Arial"/>
              <a:cs typeface="Arial"/>
            </a:endParaRPr>
          </a:p>
          <a:p>
            <a:pPr marR="1683774" algn="ctr">
              <a:spcBef>
                <a:spcPts val="9"/>
              </a:spcBef>
            </a:pPr>
            <a:r>
              <a:rPr sz="1941" spc="-4" dirty="0">
                <a:solidFill>
                  <a:srgbClr val="000099"/>
                </a:solidFill>
                <a:latin typeface="Arial"/>
                <a:cs typeface="Arial"/>
              </a:rPr>
              <a:t>7</a:t>
            </a:r>
            <a:endParaRPr sz="1941">
              <a:latin typeface="Arial"/>
              <a:cs typeface="Arial"/>
            </a:endParaRPr>
          </a:p>
        </p:txBody>
      </p:sp>
      <p:sp>
        <p:nvSpPr>
          <p:cNvPr id="3" name="object 3"/>
          <p:cNvSpPr txBox="1">
            <a:spLocks noGrp="1"/>
          </p:cNvSpPr>
          <p:nvPr>
            <p:ph type="title"/>
          </p:nvPr>
        </p:nvSpPr>
        <p:spPr>
          <a:xfrm>
            <a:off x="1283368" y="566430"/>
            <a:ext cx="692482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43425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8204" y="1666986"/>
            <a:ext cx="7491693" cy="3498296"/>
          </a:xfrm>
          <a:prstGeom prst="rect">
            <a:avLst/>
          </a:prstGeom>
        </p:spPr>
        <p:txBody>
          <a:bodyPr vert="horz" wrap="square" lIns="0" tIns="11206" rIns="0" bIns="0" rtlCol="0">
            <a:spAutoFit/>
          </a:bodyPr>
          <a:lstStyle/>
          <a:p>
            <a:pPr marL="85730">
              <a:spcBef>
                <a:spcPts val="88"/>
              </a:spcBef>
            </a:pPr>
            <a:r>
              <a:rPr sz="2118" b="1" spc="-4" dirty="0">
                <a:solidFill>
                  <a:srgbClr val="CC6500"/>
                </a:solidFill>
                <a:latin typeface="Arial"/>
                <a:cs typeface="Arial"/>
              </a:rPr>
              <a:t>The </a:t>
            </a:r>
            <a:r>
              <a:rPr sz="2118" b="1" dirty="0">
                <a:solidFill>
                  <a:srgbClr val="CC6500"/>
                </a:solidFill>
                <a:latin typeface="Arial"/>
                <a:cs typeface="Arial"/>
              </a:rPr>
              <a:t>Early </a:t>
            </a:r>
            <a:r>
              <a:rPr sz="2118" b="1" spc="-4" dirty="0">
                <a:solidFill>
                  <a:srgbClr val="CC6500"/>
                </a:solidFill>
                <a:latin typeface="Arial"/>
                <a:cs typeface="Arial"/>
              </a:rPr>
              <a:t>Design</a:t>
            </a:r>
            <a:r>
              <a:rPr sz="2118" b="1" spc="-22" dirty="0">
                <a:solidFill>
                  <a:srgbClr val="CC6500"/>
                </a:solidFill>
                <a:latin typeface="Arial"/>
                <a:cs typeface="Arial"/>
              </a:rPr>
              <a:t> </a:t>
            </a:r>
            <a:r>
              <a:rPr sz="2118" b="1" spc="-9" dirty="0">
                <a:solidFill>
                  <a:srgbClr val="CC6500"/>
                </a:solidFill>
                <a:latin typeface="Arial"/>
                <a:cs typeface="Arial"/>
              </a:rPr>
              <a:t>Model</a:t>
            </a:r>
            <a:endParaRPr sz="2118">
              <a:latin typeface="Arial"/>
              <a:cs typeface="Arial"/>
            </a:endParaRPr>
          </a:p>
          <a:p>
            <a:pPr marL="33619">
              <a:spcBef>
                <a:spcPts val="1760"/>
              </a:spcBef>
            </a:pPr>
            <a:r>
              <a:rPr sz="1765" dirty="0">
                <a:solidFill>
                  <a:srgbClr val="003265"/>
                </a:solidFill>
                <a:latin typeface="Arial"/>
                <a:cs typeface="Arial"/>
              </a:rPr>
              <a:t>The </a:t>
            </a:r>
            <a:r>
              <a:rPr sz="1765" spc="-4" dirty="0">
                <a:solidFill>
                  <a:srgbClr val="003265"/>
                </a:solidFill>
                <a:latin typeface="Arial"/>
                <a:cs typeface="Arial"/>
              </a:rPr>
              <a:t>COCOMO-II models use the base equation </a:t>
            </a:r>
            <a:r>
              <a:rPr sz="1765" dirty="0">
                <a:solidFill>
                  <a:srgbClr val="003265"/>
                </a:solidFill>
                <a:latin typeface="Arial"/>
                <a:cs typeface="Arial"/>
              </a:rPr>
              <a:t>of </a:t>
            </a:r>
            <a:r>
              <a:rPr sz="1765" spc="-9" dirty="0">
                <a:solidFill>
                  <a:srgbClr val="003265"/>
                </a:solidFill>
                <a:latin typeface="Arial"/>
                <a:cs typeface="Arial"/>
              </a:rPr>
              <a:t>the</a:t>
            </a:r>
            <a:r>
              <a:rPr sz="1765" spc="-53" dirty="0">
                <a:solidFill>
                  <a:srgbClr val="003265"/>
                </a:solidFill>
                <a:latin typeface="Arial"/>
                <a:cs typeface="Arial"/>
              </a:rPr>
              <a:t> </a:t>
            </a:r>
            <a:r>
              <a:rPr sz="1765" spc="-4" dirty="0">
                <a:solidFill>
                  <a:srgbClr val="003265"/>
                </a:solidFill>
                <a:latin typeface="Arial"/>
                <a:cs typeface="Arial"/>
              </a:rPr>
              <a:t>form</a:t>
            </a:r>
            <a:endParaRPr sz="1765">
              <a:latin typeface="Arial"/>
              <a:cs typeface="Arial"/>
            </a:endParaRPr>
          </a:p>
          <a:p>
            <a:pPr marL="1646791">
              <a:spcBef>
                <a:spcPts val="1257"/>
              </a:spcBef>
            </a:pPr>
            <a:r>
              <a:rPr sz="2118" spc="-4" dirty="0">
                <a:solidFill>
                  <a:srgbClr val="003265"/>
                </a:solidFill>
                <a:latin typeface="Arial"/>
                <a:cs typeface="Arial"/>
              </a:rPr>
              <a:t>PM</a:t>
            </a:r>
            <a:r>
              <a:rPr sz="2118" spc="-6" baseline="-20833" dirty="0">
                <a:solidFill>
                  <a:srgbClr val="003265"/>
                </a:solidFill>
                <a:latin typeface="Arial"/>
                <a:cs typeface="Arial"/>
              </a:rPr>
              <a:t>nominal </a:t>
            </a:r>
            <a:r>
              <a:rPr sz="2118" dirty="0">
                <a:solidFill>
                  <a:srgbClr val="003265"/>
                </a:solidFill>
                <a:latin typeface="Arial"/>
                <a:cs typeface="Arial"/>
              </a:rPr>
              <a:t>= A </a:t>
            </a:r>
            <a:r>
              <a:rPr sz="2118" spc="-4" dirty="0">
                <a:solidFill>
                  <a:srgbClr val="003265"/>
                </a:solidFill>
                <a:latin typeface="Arial"/>
                <a:cs typeface="Arial"/>
              </a:rPr>
              <a:t>*</a:t>
            </a:r>
            <a:r>
              <a:rPr sz="2118" spc="-207" dirty="0">
                <a:solidFill>
                  <a:srgbClr val="003265"/>
                </a:solidFill>
                <a:latin typeface="Arial"/>
                <a:cs typeface="Arial"/>
              </a:rPr>
              <a:t> </a:t>
            </a:r>
            <a:r>
              <a:rPr sz="2118" spc="-4" dirty="0">
                <a:solidFill>
                  <a:srgbClr val="003265"/>
                </a:solidFill>
                <a:latin typeface="Arial"/>
                <a:cs typeface="Arial"/>
              </a:rPr>
              <a:t>(size)</a:t>
            </a:r>
            <a:r>
              <a:rPr sz="2118" spc="-6" baseline="24305" dirty="0">
                <a:solidFill>
                  <a:srgbClr val="003265"/>
                </a:solidFill>
                <a:latin typeface="Arial"/>
                <a:cs typeface="Arial"/>
              </a:rPr>
              <a:t>B</a:t>
            </a:r>
            <a:endParaRPr sz="2118" baseline="24305">
              <a:latin typeface="Arial"/>
              <a:cs typeface="Arial"/>
            </a:endParaRPr>
          </a:p>
          <a:p>
            <a:pPr marL="72282">
              <a:spcBef>
                <a:spcPts val="1928"/>
              </a:spcBef>
            </a:pPr>
            <a:r>
              <a:rPr sz="1765" b="1" spc="-4" dirty="0">
                <a:solidFill>
                  <a:srgbClr val="003265"/>
                </a:solidFill>
                <a:latin typeface="Arial"/>
                <a:cs typeface="Arial"/>
              </a:rPr>
              <a:t>where</a:t>
            </a:r>
            <a:endParaRPr sz="1765">
              <a:latin typeface="Arial"/>
              <a:cs typeface="Arial"/>
            </a:endParaRPr>
          </a:p>
          <a:p>
            <a:pPr marL="72282">
              <a:spcBef>
                <a:spcPts val="1059"/>
              </a:spcBef>
            </a:pPr>
            <a:r>
              <a:rPr sz="1765" b="1" spc="-4" dirty="0">
                <a:solidFill>
                  <a:srgbClr val="003265"/>
                </a:solidFill>
                <a:latin typeface="Arial"/>
                <a:cs typeface="Arial"/>
              </a:rPr>
              <a:t>PM</a:t>
            </a:r>
            <a:r>
              <a:rPr sz="2118" b="1" spc="-6" baseline="-20833" dirty="0">
                <a:solidFill>
                  <a:srgbClr val="003265"/>
                </a:solidFill>
                <a:latin typeface="Arial"/>
                <a:cs typeface="Arial"/>
              </a:rPr>
              <a:t>nominal </a:t>
            </a:r>
            <a:r>
              <a:rPr sz="1765" b="1" dirty="0">
                <a:solidFill>
                  <a:srgbClr val="003265"/>
                </a:solidFill>
                <a:latin typeface="Arial"/>
                <a:cs typeface="Arial"/>
              </a:rPr>
              <a:t>= </a:t>
            </a:r>
            <a:r>
              <a:rPr sz="1765" spc="-4" dirty="0">
                <a:solidFill>
                  <a:srgbClr val="003265"/>
                </a:solidFill>
                <a:latin typeface="Arial"/>
                <a:cs typeface="Arial"/>
              </a:rPr>
              <a:t>Effort </a:t>
            </a:r>
            <a:r>
              <a:rPr sz="1765" dirty="0">
                <a:solidFill>
                  <a:srgbClr val="003265"/>
                </a:solidFill>
                <a:latin typeface="Arial"/>
                <a:cs typeface="Arial"/>
              </a:rPr>
              <a:t>of </a:t>
            </a:r>
            <a:r>
              <a:rPr sz="1765" spc="-9" dirty="0">
                <a:solidFill>
                  <a:srgbClr val="003265"/>
                </a:solidFill>
                <a:latin typeface="Arial"/>
                <a:cs typeface="Arial"/>
              </a:rPr>
              <a:t>the </a:t>
            </a:r>
            <a:r>
              <a:rPr sz="1765" spc="-4" dirty="0">
                <a:solidFill>
                  <a:srgbClr val="003265"/>
                </a:solidFill>
                <a:latin typeface="Arial"/>
                <a:cs typeface="Arial"/>
              </a:rPr>
              <a:t>project in person</a:t>
            </a:r>
            <a:r>
              <a:rPr sz="1765" spc="62" dirty="0">
                <a:solidFill>
                  <a:srgbClr val="003265"/>
                </a:solidFill>
                <a:latin typeface="Arial"/>
                <a:cs typeface="Arial"/>
              </a:rPr>
              <a:t> </a:t>
            </a:r>
            <a:r>
              <a:rPr sz="1765" spc="-4" dirty="0">
                <a:solidFill>
                  <a:srgbClr val="003265"/>
                </a:solidFill>
                <a:latin typeface="Arial"/>
                <a:cs typeface="Arial"/>
              </a:rPr>
              <a:t>months</a:t>
            </a:r>
            <a:endParaRPr sz="1765">
              <a:latin typeface="Arial"/>
              <a:cs typeface="Arial"/>
            </a:endParaRPr>
          </a:p>
          <a:p>
            <a:pPr marL="72282">
              <a:spcBef>
                <a:spcPts val="1059"/>
              </a:spcBef>
            </a:pPr>
            <a:r>
              <a:rPr sz="1765" b="1" dirty="0">
                <a:solidFill>
                  <a:srgbClr val="003265"/>
                </a:solidFill>
                <a:latin typeface="Arial"/>
                <a:cs typeface="Arial"/>
              </a:rPr>
              <a:t>A = </a:t>
            </a:r>
            <a:r>
              <a:rPr sz="1765" spc="-4" dirty="0">
                <a:solidFill>
                  <a:srgbClr val="003265"/>
                </a:solidFill>
                <a:latin typeface="Arial"/>
                <a:cs typeface="Arial"/>
              </a:rPr>
              <a:t>Constant representing the nominal productivity, provisionally </a:t>
            </a:r>
            <a:r>
              <a:rPr sz="1765" dirty="0">
                <a:solidFill>
                  <a:srgbClr val="003265"/>
                </a:solidFill>
                <a:latin typeface="Arial"/>
                <a:cs typeface="Arial"/>
              </a:rPr>
              <a:t>set </a:t>
            </a:r>
            <a:r>
              <a:rPr sz="1765" spc="-4" dirty="0">
                <a:solidFill>
                  <a:srgbClr val="003265"/>
                </a:solidFill>
                <a:latin typeface="Arial"/>
                <a:cs typeface="Arial"/>
              </a:rPr>
              <a:t>to</a:t>
            </a:r>
            <a:r>
              <a:rPr sz="1765" spc="-13" dirty="0">
                <a:solidFill>
                  <a:srgbClr val="003265"/>
                </a:solidFill>
                <a:latin typeface="Arial"/>
                <a:cs typeface="Arial"/>
              </a:rPr>
              <a:t> </a:t>
            </a:r>
            <a:r>
              <a:rPr sz="1765" spc="-4" dirty="0">
                <a:solidFill>
                  <a:srgbClr val="003265"/>
                </a:solidFill>
                <a:latin typeface="Arial"/>
                <a:cs typeface="Arial"/>
              </a:rPr>
              <a:t>2.5</a:t>
            </a:r>
            <a:endParaRPr sz="1765">
              <a:latin typeface="Arial"/>
              <a:cs typeface="Arial"/>
            </a:endParaRPr>
          </a:p>
          <a:p>
            <a:pPr marL="72282">
              <a:spcBef>
                <a:spcPts val="1059"/>
              </a:spcBef>
            </a:pPr>
            <a:r>
              <a:rPr sz="1765" b="1" dirty="0">
                <a:solidFill>
                  <a:srgbClr val="003265"/>
                </a:solidFill>
                <a:latin typeface="Arial"/>
                <a:cs typeface="Arial"/>
              </a:rPr>
              <a:t>B = </a:t>
            </a:r>
            <a:r>
              <a:rPr sz="1765" dirty="0">
                <a:solidFill>
                  <a:srgbClr val="003265"/>
                </a:solidFill>
                <a:latin typeface="Arial"/>
                <a:cs typeface="Arial"/>
              </a:rPr>
              <a:t>Scale</a:t>
            </a:r>
            <a:r>
              <a:rPr sz="1765" spc="-18" dirty="0">
                <a:solidFill>
                  <a:srgbClr val="003265"/>
                </a:solidFill>
                <a:latin typeface="Arial"/>
                <a:cs typeface="Arial"/>
              </a:rPr>
              <a:t> </a:t>
            </a:r>
            <a:r>
              <a:rPr sz="1765" spc="-4" dirty="0">
                <a:solidFill>
                  <a:srgbClr val="003265"/>
                </a:solidFill>
                <a:latin typeface="Arial"/>
                <a:cs typeface="Arial"/>
              </a:rPr>
              <a:t>factor</a:t>
            </a:r>
            <a:endParaRPr sz="1765">
              <a:latin typeface="Arial"/>
              <a:cs typeface="Arial"/>
            </a:endParaRPr>
          </a:p>
          <a:p>
            <a:pPr marL="72282">
              <a:spcBef>
                <a:spcPts val="1059"/>
              </a:spcBef>
            </a:pPr>
            <a:r>
              <a:rPr sz="1765" b="1" spc="-4" dirty="0">
                <a:solidFill>
                  <a:srgbClr val="003265"/>
                </a:solidFill>
                <a:latin typeface="Arial"/>
                <a:cs typeface="Arial"/>
              </a:rPr>
              <a:t>Size </a:t>
            </a:r>
            <a:r>
              <a:rPr sz="1765" b="1" dirty="0">
                <a:solidFill>
                  <a:srgbClr val="003265"/>
                </a:solidFill>
                <a:latin typeface="Arial"/>
                <a:cs typeface="Arial"/>
              </a:rPr>
              <a:t>= </a:t>
            </a:r>
            <a:r>
              <a:rPr sz="1765" spc="-4" dirty="0">
                <a:solidFill>
                  <a:srgbClr val="003265"/>
                </a:solidFill>
                <a:latin typeface="Arial"/>
                <a:cs typeface="Arial"/>
              </a:rPr>
              <a:t>Software</a:t>
            </a:r>
            <a:r>
              <a:rPr sz="1765" spc="-26" dirty="0">
                <a:solidFill>
                  <a:srgbClr val="003265"/>
                </a:solidFill>
                <a:latin typeface="Arial"/>
                <a:cs typeface="Arial"/>
              </a:rPr>
              <a:t> </a:t>
            </a:r>
            <a:r>
              <a:rPr sz="1765" spc="-4" dirty="0">
                <a:solidFill>
                  <a:srgbClr val="003265"/>
                </a:solidFill>
                <a:latin typeface="Arial"/>
                <a:cs typeface="Arial"/>
              </a:rPr>
              <a:t>size</a:t>
            </a:r>
            <a:endParaRPr sz="1765">
              <a:latin typeface="Arial"/>
              <a:cs typeface="Arial"/>
            </a:endParaRPr>
          </a:p>
        </p:txBody>
      </p:sp>
      <p:sp>
        <p:nvSpPr>
          <p:cNvPr id="3" name="object 3"/>
          <p:cNvSpPr txBox="1">
            <a:spLocks noGrp="1"/>
          </p:cNvSpPr>
          <p:nvPr>
            <p:ph type="title"/>
          </p:nvPr>
        </p:nvSpPr>
        <p:spPr>
          <a:xfrm>
            <a:off x="1347537" y="566430"/>
            <a:ext cx="68606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4819174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197188" y="1735511"/>
          <a:ext cx="7648574" cy="3630703"/>
        </p:xfrm>
        <a:graphic>
          <a:graphicData uri="http://schemas.openxmlformats.org/drawingml/2006/table">
            <a:tbl>
              <a:tblPr firstRow="1" bandRow="1">
                <a:tableStyleId>{2D5ABB26-0587-4C30-8999-92F81FD0307C}</a:tableStyleId>
              </a:tblPr>
              <a:tblGrid>
                <a:gridCol w="1269626">
                  <a:extLst>
                    <a:ext uri="{9D8B030D-6E8A-4147-A177-3AD203B41FA5}">
                      <a16:colId xmlns:a16="http://schemas.microsoft.com/office/drawing/2014/main" val="20000"/>
                    </a:ext>
                  </a:extLst>
                </a:gridCol>
                <a:gridCol w="666190">
                  <a:extLst>
                    <a:ext uri="{9D8B030D-6E8A-4147-A177-3AD203B41FA5}">
                      <a16:colId xmlns:a16="http://schemas.microsoft.com/office/drawing/2014/main" val="20001"/>
                    </a:ext>
                  </a:extLst>
                </a:gridCol>
                <a:gridCol w="1738592">
                  <a:extLst>
                    <a:ext uri="{9D8B030D-6E8A-4147-A177-3AD203B41FA5}">
                      <a16:colId xmlns:a16="http://schemas.microsoft.com/office/drawing/2014/main" val="20002"/>
                    </a:ext>
                  </a:extLst>
                </a:gridCol>
                <a:gridCol w="281268">
                  <a:extLst>
                    <a:ext uri="{9D8B030D-6E8A-4147-A177-3AD203B41FA5}">
                      <a16:colId xmlns:a16="http://schemas.microsoft.com/office/drawing/2014/main" val="20003"/>
                    </a:ext>
                  </a:extLst>
                </a:gridCol>
                <a:gridCol w="425824">
                  <a:extLst>
                    <a:ext uri="{9D8B030D-6E8A-4147-A177-3AD203B41FA5}">
                      <a16:colId xmlns:a16="http://schemas.microsoft.com/office/drawing/2014/main" val="20004"/>
                    </a:ext>
                  </a:extLst>
                </a:gridCol>
                <a:gridCol w="3267074">
                  <a:extLst>
                    <a:ext uri="{9D8B030D-6E8A-4147-A177-3AD203B41FA5}">
                      <a16:colId xmlns:a16="http://schemas.microsoft.com/office/drawing/2014/main" val="20005"/>
                    </a:ext>
                  </a:extLst>
                </a:gridCol>
              </a:tblGrid>
              <a:tr h="482749">
                <a:tc gridSpan="2">
                  <a:txBody>
                    <a:bodyPr/>
                    <a:lstStyle/>
                    <a:p>
                      <a:pPr marL="522605">
                        <a:lnSpc>
                          <a:spcPts val="1880"/>
                        </a:lnSpc>
                      </a:pPr>
                      <a:r>
                        <a:rPr sz="1400" b="1" i="1" spc="-5" dirty="0">
                          <a:latin typeface="Arial"/>
                          <a:cs typeface="Arial"/>
                        </a:rPr>
                        <a:t>Scale</a:t>
                      </a:r>
                      <a:r>
                        <a:rPr sz="1400" b="1" i="1" spc="-10" dirty="0">
                          <a:latin typeface="Arial"/>
                          <a:cs typeface="Arial"/>
                        </a:rPr>
                        <a:t> </a:t>
                      </a:r>
                      <a:r>
                        <a:rPr sz="1400" b="1" i="1" spc="-5" dirty="0">
                          <a:latin typeface="Arial"/>
                          <a:cs typeface="Arial"/>
                        </a:rPr>
                        <a:t>factor</a:t>
                      </a:r>
                      <a:endParaRPr sz="14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hMerge="1">
                  <a:txBody>
                    <a:bodyPr/>
                    <a:lstStyle/>
                    <a:p>
                      <a:endParaRPr/>
                    </a:p>
                  </a:txBody>
                  <a:tcPr marL="0" marR="0" marT="0" marB="0"/>
                </a:tc>
                <a:tc gridSpan="3">
                  <a:txBody>
                    <a:bodyPr/>
                    <a:lstStyle/>
                    <a:p>
                      <a:pPr marL="810260">
                        <a:lnSpc>
                          <a:spcPts val="1880"/>
                        </a:lnSpc>
                      </a:pPr>
                      <a:r>
                        <a:rPr sz="1400" b="1" i="1" spc="-5" dirty="0">
                          <a:latin typeface="Arial"/>
                          <a:cs typeface="Arial"/>
                        </a:rPr>
                        <a:t>Explanation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hMerge="1">
                  <a:txBody>
                    <a:bodyPr/>
                    <a:lstStyle/>
                    <a:p>
                      <a:endParaRPr/>
                    </a:p>
                  </a:txBody>
                  <a:tcPr marL="0" marR="0" marT="0" marB="0"/>
                </a:tc>
                <a:tc hMerge="1">
                  <a:txBody>
                    <a:bodyPr/>
                    <a:lstStyle/>
                    <a:p>
                      <a:endParaRPr/>
                    </a:p>
                  </a:txBody>
                  <a:tcPr marL="0" marR="0" marT="0" marB="0"/>
                </a:tc>
                <a:tc>
                  <a:txBody>
                    <a:bodyPr/>
                    <a:lstStyle/>
                    <a:p>
                      <a:pPr algn="ctr">
                        <a:lnSpc>
                          <a:spcPts val="1880"/>
                        </a:lnSpc>
                      </a:pPr>
                      <a:r>
                        <a:rPr sz="1400" b="1" i="1" spc="-5" dirty="0">
                          <a:latin typeface="Arial"/>
                          <a:cs typeface="Arial"/>
                        </a:rPr>
                        <a:t>Remarks</a:t>
                      </a:r>
                      <a:endParaRPr sz="14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8D07F"/>
                    </a:solidFill>
                  </a:tcPr>
                </a:tc>
                <a:extLst>
                  <a:ext uri="{0D108BD9-81ED-4DB2-BD59-A6C34878D82A}">
                    <a16:rowId xmlns:a16="http://schemas.microsoft.com/office/drawing/2014/main" val="10000"/>
                  </a:ext>
                </a:extLst>
              </a:tr>
              <a:tr h="1372944">
                <a:tc gridSpan="2">
                  <a:txBody>
                    <a:bodyPr/>
                    <a:lstStyle/>
                    <a:p>
                      <a:pPr marL="121285">
                        <a:lnSpc>
                          <a:spcPct val="100000"/>
                        </a:lnSpc>
                        <a:spcBef>
                          <a:spcPts val="960"/>
                        </a:spcBef>
                      </a:pPr>
                      <a:r>
                        <a:rPr sz="1300" spc="-5" dirty="0">
                          <a:latin typeface="Arial"/>
                          <a:cs typeface="Arial"/>
                        </a:rPr>
                        <a:t>Precedentness</a:t>
                      </a:r>
                      <a:endParaRPr sz="1300">
                        <a:latin typeface="Arial"/>
                        <a:cs typeface="Arial"/>
                      </a:endParaRPr>
                    </a:p>
                  </a:txBody>
                  <a:tcPr marL="0" marR="0" marT="10757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marL="111125" marR="96520" algn="just">
                        <a:lnSpc>
                          <a:spcPct val="100000"/>
                        </a:lnSpc>
                        <a:spcBef>
                          <a:spcPts val="575"/>
                        </a:spcBef>
                      </a:pPr>
                      <a:r>
                        <a:rPr sz="1300" spc="-5" dirty="0">
                          <a:latin typeface="Arial"/>
                          <a:cs typeface="Arial"/>
                        </a:rPr>
                        <a:t>Reflects </a:t>
                      </a:r>
                      <a:r>
                        <a:rPr sz="1300" dirty="0">
                          <a:latin typeface="Arial"/>
                          <a:cs typeface="Arial"/>
                        </a:rPr>
                        <a:t>the </a:t>
                      </a:r>
                      <a:r>
                        <a:rPr sz="1300" spc="-5" dirty="0">
                          <a:latin typeface="Arial"/>
                          <a:cs typeface="Arial"/>
                        </a:rPr>
                        <a:t>previous  </a:t>
                      </a:r>
                      <a:r>
                        <a:rPr sz="1300" dirty="0">
                          <a:latin typeface="Arial"/>
                          <a:cs typeface="Arial"/>
                        </a:rPr>
                        <a:t>experience </a:t>
                      </a:r>
                      <a:r>
                        <a:rPr sz="1300" spc="-10" dirty="0">
                          <a:latin typeface="Arial"/>
                          <a:cs typeface="Arial"/>
                        </a:rPr>
                        <a:t>on </a:t>
                      </a:r>
                      <a:r>
                        <a:rPr sz="1300" dirty="0">
                          <a:latin typeface="Arial"/>
                          <a:cs typeface="Arial"/>
                        </a:rPr>
                        <a:t>similar  </a:t>
                      </a:r>
                      <a:r>
                        <a:rPr sz="1300" spc="-5" dirty="0">
                          <a:latin typeface="Arial"/>
                          <a:cs typeface="Arial"/>
                        </a:rPr>
                        <a:t>projects. This is </a:t>
                      </a:r>
                      <a:r>
                        <a:rPr sz="1300" dirty="0">
                          <a:latin typeface="Arial"/>
                          <a:cs typeface="Arial"/>
                        </a:rPr>
                        <a:t>applicable to  individuals &amp; organization  both </a:t>
                      </a:r>
                      <a:r>
                        <a:rPr sz="1300" spc="-5" dirty="0">
                          <a:latin typeface="Arial"/>
                          <a:cs typeface="Arial"/>
                        </a:rPr>
                        <a:t>in terms of expertise </a:t>
                      </a:r>
                      <a:r>
                        <a:rPr sz="1300" dirty="0">
                          <a:latin typeface="Arial"/>
                          <a:cs typeface="Arial"/>
                        </a:rPr>
                        <a:t>&amp;  experience</a:t>
                      </a:r>
                      <a:endParaRPr sz="1300">
                        <a:latin typeface="Arial"/>
                        <a:cs typeface="Arial"/>
                      </a:endParaRPr>
                    </a:p>
                  </a:txBody>
                  <a:tcPr marL="0" marR="0" marT="644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133985" marR="144780" algn="just">
                        <a:lnSpc>
                          <a:spcPct val="100000"/>
                        </a:lnSpc>
                        <a:spcBef>
                          <a:spcPts val="455"/>
                        </a:spcBef>
                      </a:pPr>
                      <a:r>
                        <a:rPr sz="1300" spc="-5" dirty="0">
                          <a:latin typeface="Arial"/>
                          <a:cs typeface="Arial"/>
                        </a:rPr>
                        <a:t>Very </a:t>
                      </a:r>
                      <a:r>
                        <a:rPr sz="1300" dirty="0">
                          <a:latin typeface="Arial"/>
                          <a:cs typeface="Arial"/>
                        </a:rPr>
                        <a:t>low means </a:t>
                      </a:r>
                      <a:r>
                        <a:rPr sz="1300" spc="-10" dirty="0">
                          <a:latin typeface="Arial"/>
                          <a:cs typeface="Arial"/>
                        </a:rPr>
                        <a:t>no </a:t>
                      </a:r>
                      <a:r>
                        <a:rPr sz="1300" spc="-5" dirty="0">
                          <a:latin typeface="Arial"/>
                          <a:cs typeface="Arial"/>
                        </a:rPr>
                        <a:t>previous  </a:t>
                      </a:r>
                      <a:r>
                        <a:rPr sz="1300" dirty="0">
                          <a:latin typeface="Arial"/>
                          <a:cs typeface="Arial"/>
                        </a:rPr>
                        <a:t>experiences, </a:t>
                      </a:r>
                      <a:r>
                        <a:rPr sz="1300" spc="-5" dirty="0">
                          <a:latin typeface="Arial"/>
                          <a:cs typeface="Arial"/>
                        </a:rPr>
                        <a:t>Extra </a:t>
                      </a:r>
                      <a:r>
                        <a:rPr sz="1300" dirty="0">
                          <a:latin typeface="Arial"/>
                          <a:cs typeface="Arial"/>
                        </a:rPr>
                        <a:t>high </a:t>
                      </a:r>
                      <a:r>
                        <a:rPr sz="1300" spc="-5" dirty="0">
                          <a:latin typeface="Arial"/>
                          <a:cs typeface="Arial"/>
                        </a:rPr>
                        <a:t>means that  </a:t>
                      </a:r>
                      <a:r>
                        <a:rPr sz="1300" dirty="0">
                          <a:latin typeface="Arial"/>
                          <a:cs typeface="Arial"/>
                        </a:rPr>
                        <a:t>organization </a:t>
                      </a:r>
                      <a:r>
                        <a:rPr sz="1300" spc="-10" dirty="0">
                          <a:latin typeface="Arial"/>
                          <a:cs typeface="Arial"/>
                        </a:rPr>
                        <a:t>is </a:t>
                      </a:r>
                      <a:r>
                        <a:rPr sz="1300" dirty="0">
                          <a:latin typeface="Arial"/>
                          <a:cs typeface="Arial"/>
                        </a:rPr>
                        <a:t>completely familiar </a:t>
                      </a:r>
                      <a:r>
                        <a:rPr sz="1300" spc="-5" dirty="0">
                          <a:latin typeface="Arial"/>
                          <a:cs typeface="Arial"/>
                        </a:rPr>
                        <a:t>with  </a:t>
                      </a:r>
                      <a:r>
                        <a:rPr sz="1300" dirty="0">
                          <a:latin typeface="Arial"/>
                          <a:cs typeface="Arial"/>
                        </a:rPr>
                        <a:t>this application</a:t>
                      </a:r>
                      <a:r>
                        <a:rPr sz="1300" spc="-15" dirty="0">
                          <a:latin typeface="Arial"/>
                          <a:cs typeface="Arial"/>
                        </a:rPr>
                        <a:t> </a:t>
                      </a:r>
                      <a:r>
                        <a:rPr sz="1300" spc="-5" dirty="0">
                          <a:latin typeface="Arial"/>
                          <a:cs typeface="Arial"/>
                        </a:rPr>
                        <a:t>domain.</a:t>
                      </a:r>
                      <a:endParaRPr sz="1300">
                        <a:latin typeface="Arial"/>
                        <a:cs typeface="Arial"/>
                      </a:endParaRPr>
                    </a:p>
                  </a:txBody>
                  <a:tcPr marL="0" marR="0" marT="5098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41293">
                <a:tc gridSpan="2">
                  <a:txBody>
                    <a:bodyPr/>
                    <a:lstStyle/>
                    <a:p>
                      <a:pPr marL="69850">
                        <a:lnSpc>
                          <a:spcPct val="100000"/>
                        </a:lnSpc>
                        <a:spcBef>
                          <a:spcPts val="900"/>
                        </a:spcBef>
                      </a:pPr>
                      <a:r>
                        <a:rPr sz="1300" dirty="0">
                          <a:latin typeface="Arial"/>
                          <a:cs typeface="Arial"/>
                        </a:rPr>
                        <a:t>Development</a:t>
                      </a:r>
                      <a:r>
                        <a:rPr sz="1300" spc="-30" dirty="0">
                          <a:latin typeface="Arial"/>
                          <a:cs typeface="Arial"/>
                        </a:rPr>
                        <a:t> </a:t>
                      </a:r>
                      <a:r>
                        <a:rPr sz="1300" dirty="0">
                          <a:latin typeface="Arial"/>
                          <a:cs typeface="Arial"/>
                        </a:rPr>
                        <a:t>flexibility</a:t>
                      </a:r>
                      <a:endParaRPr sz="1300">
                        <a:latin typeface="Arial"/>
                        <a:cs typeface="Arial"/>
                      </a:endParaRPr>
                    </a:p>
                  </a:txBody>
                  <a:tcPr marL="0" marR="0" marT="10085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marL="75565" marR="97790">
                        <a:lnSpc>
                          <a:spcPct val="100000"/>
                        </a:lnSpc>
                        <a:spcBef>
                          <a:spcPts val="800"/>
                        </a:spcBef>
                      </a:pPr>
                      <a:r>
                        <a:rPr sz="1300" dirty="0">
                          <a:latin typeface="Arial"/>
                          <a:cs typeface="Arial"/>
                        </a:rPr>
                        <a:t>Reflect </a:t>
                      </a:r>
                      <a:r>
                        <a:rPr sz="1300" spc="-5" dirty="0">
                          <a:latin typeface="Arial"/>
                          <a:cs typeface="Arial"/>
                        </a:rPr>
                        <a:t>the degree </a:t>
                      </a:r>
                      <a:r>
                        <a:rPr sz="1300" dirty="0">
                          <a:latin typeface="Arial"/>
                          <a:cs typeface="Arial"/>
                        </a:rPr>
                        <a:t>of </a:t>
                      </a:r>
                      <a:r>
                        <a:rPr sz="1300" spc="-5" dirty="0">
                          <a:latin typeface="Arial"/>
                          <a:cs typeface="Arial"/>
                        </a:rPr>
                        <a:t>flexibility  in the </a:t>
                      </a:r>
                      <a:r>
                        <a:rPr sz="1300" dirty="0">
                          <a:latin typeface="Arial"/>
                          <a:cs typeface="Arial"/>
                        </a:rPr>
                        <a:t>development</a:t>
                      </a:r>
                      <a:r>
                        <a:rPr sz="1300" spc="-25" dirty="0">
                          <a:latin typeface="Arial"/>
                          <a:cs typeface="Arial"/>
                        </a:rPr>
                        <a:t> </a:t>
                      </a:r>
                      <a:r>
                        <a:rPr sz="1300" spc="-5" dirty="0">
                          <a:latin typeface="Arial"/>
                          <a:cs typeface="Arial"/>
                        </a:rPr>
                        <a:t>process.</a:t>
                      </a:r>
                      <a:endParaRPr sz="1300">
                        <a:latin typeface="Arial"/>
                        <a:cs typeface="Arial"/>
                      </a:endParaRPr>
                    </a:p>
                  </a:txBody>
                  <a:tcPr marL="0" marR="0" marT="8964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133985" marR="125095" algn="just">
                        <a:lnSpc>
                          <a:spcPct val="100000"/>
                        </a:lnSpc>
                        <a:spcBef>
                          <a:spcPts val="900"/>
                        </a:spcBef>
                      </a:pPr>
                      <a:r>
                        <a:rPr sz="1300" spc="-5" dirty="0">
                          <a:latin typeface="Arial"/>
                          <a:cs typeface="Arial"/>
                        </a:rPr>
                        <a:t>Very </a:t>
                      </a:r>
                      <a:r>
                        <a:rPr sz="1300" dirty="0">
                          <a:latin typeface="Arial"/>
                          <a:cs typeface="Arial"/>
                        </a:rPr>
                        <a:t>low means </a:t>
                      </a:r>
                      <a:r>
                        <a:rPr sz="1300" spc="-5" dirty="0">
                          <a:latin typeface="Arial"/>
                          <a:cs typeface="Arial"/>
                        </a:rPr>
                        <a:t>a well </a:t>
                      </a:r>
                      <a:r>
                        <a:rPr sz="1300" dirty="0">
                          <a:latin typeface="Arial"/>
                          <a:cs typeface="Arial"/>
                        </a:rPr>
                        <a:t>defined </a:t>
                      </a:r>
                      <a:r>
                        <a:rPr sz="1300" spc="-5" dirty="0">
                          <a:latin typeface="Arial"/>
                          <a:cs typeface="Arial"/>
                        </a:rPr>
                        <a:t>process  is used. Extra high means that </a:t>
                      </a:r>
                      <a:r>
                        <a:rPr sz="1300" dirty="0">
                          <a:latin typeface="Arial"/>
                          <a:cs typeface="Arial"/>
                        </a:rPr>
                        <a:t>the client  </a:t>
                      </a:r>
                      <a:r>
                        <a:rPr sz="1300" spc="-5" dirty="0">
                          <a:latin typeface="Arial"/>
                          <a:cs typeface="Arial"/>
                        </a:rPr>
                        <a:t>gives </a:t>
                      </a:r>
                      <a:r>
                        <a:rPr sz="1300" dirty="0">
                          <a:latin typeface="Arial"/>
                          <a:cs typeface="Arial"/>
                        </a:rPr>
                        <a:t>only general</a:t>
                      </a:r>
                      <a:r>
                        <a:rPr sz="1300" spc="-20" dirty="0">
                          <a:latin typeface="Arial"/>
                          <a:cs typeface="Arial"/>
                        </a:rPr>
                        <a:t> </a:t>
                      </a:r>
                      <a:r>
                        <a:rPr sz="1300" dirty="0">
                          <a:latin typeface="Arial"/>
                          <a:cs typeface="Arial"/>
                        </a:rPr>
                        <a:t>goals.</a:t>
                      </a:r>
                      <a:endParaRPr sz="1300">
                        <a:latin typeface="Arial"/>
                        <a:cs typeface="Arial"/>
                      </a:endParaRPr>
                    </a:p>
                  </a:txBody>
                  <a:tcPr marL="0" marR="0" marT="10085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833717">
                <a:tc>
                  <a:txBody>
                    <a:bodyPr/>
                    <a:lstStyle/>
                    <a:p>
                      <a:pPr marL="136525" marR="222885">
                        <a:lnSpc>
                          <a:spcPct val="100000"/>
                        </a:lnSpc>
                        <a:spcBef>
                          <a:spcPts val="900"/>
                        </a:spcBef>
                      </a:pPr>
                      <a:r>
                        <a:rPr sz="1300" spc="-5" dirty="0">
                          <a:latin typeface="Arial"/>
                          <a:cs typeface="Arial"/>
                        </a:rPr>
                        <a:t>A</a:t>
                      </a:r>
                      <a:r>
                        <a:rPr sz="1300" dirty="0">
                          <a:latin typeface="Arial"/>
                          <a:cs typeface="Arial"/>
                        </a:rPr>
                        <a:t>r</a:t>
                      </a:r>
                      <a:r>
                        <a:rPr sz="1300" spc="5" dirty="0">
                          <a:latin typeface="Arial"/>
                          <a:cs typeface="Arial"/>
                        </a:rPr>
                        <a:t>ch</a:t>
                      </a:r>
                      <a:r>
                        <a:rPr sz="1300" dirty="0">
                          <a:latin typeface="Arial"/>
                          <a:cs typeface="Arial"/>
                        </a:rPr>
                        <a:t>it</a:t>
                      </a:r>
                      <a:r>
                        <a:rPr sz="1300" spc="-10" dirty="0">
                          <a:latin typeface="Arial"/>
                          <a:cs typeface="Arial"/>
                        </a:rPr>
                        <a:t>ec</a:t>
                      </a:r>
                      <a:r>
                        <a:rPr sz="1300" dirty="0">
                          <a:latin typeface="Arial"/>
                          <a:cs typeface="Arial"/>
                        </a:rPr>
                        <a:t>t</a:t>
                      </a:r>
                      <a:r>
                        <a:rPr sz="1300" spc="5" dirty="0">
                          <a:latin typeface="Arial"/>
                          <a:cs typeface="Arial"/>
                        </a:rPr>
                        <a:t>u</a:t>
                      </a:r>
                      <a:r>
                        <a:rPr sz="1300" dirty="0">
                          <a:latin typeface="Arial"/>
                          <a:cs typeface="Arial"/>
                        </a:rPr>
                        <a:t>r</a:t>
                      </a:r>
                      <a:r>
                        <a:rPr sz="1300" spc="-10" dirty="0">
                          <a:latin typeface="Arial"/>
                          <a:cs typeface="Arial"/>
                        </a:rPr>
                        <a:t>e</a:t>
                      </a:r>
                      <a:r>
                        <a:rPr sz="1300" dirty="0">
                          <a:latin typeface="Arial"/>
                          <a:cs typeface="Arial"/>
                        </a:rPr>
                        <a:t>/  resolution</a:t>
                      </a:r>
                      <a:endParaRPr sz="1300">
                        <a:latin typeface="Arial"/>
                        <a:cs typeface="Arial"/>
                      </a:endParaRPr>
                    </a:p>
                  </a:txBody>
                  <a:tcPr marL="0" marR="0" marT="100853" marB="0">
                    <a:lnL w="28575">
                      <a:solidFill>
                        <a:srgbClr val="000000"/>
                      </a:solidFill>
                      <a:prstDash val="solid"/>
                    </a:lnL>
                    <a:lnT w="12700">
                      <a:solidFill>
                        <a:srgbClr val="000000"/>
                      </a:solidFill>
                      <a:prstDash val="solid"/>
                    </a:lnT>
                    <a:lnB w="28575">
                      <a:solidFill>
                        <a:srgbClr val="000000"/>
                      </a:solidFill>
                      <a:prstDash val="solid"/>
                    </a:lnB>
                  </a:tcPr>
                </a:tc>
                <a:tc>
                  <a:txBody>
                    <a:bodyPr/>
                    <a:lstStyle/>
                    <a:p>
                      <a:pPr marL="230504">
                        <a:lnSpc>
                          <a:spcPct val="100000"/>
                        </a:lnSpc>
                        <a:spcBef>
                          <a:spcPts val="900"/>
                        </a:spcBef>
                      </a:pPr>
                      <a:r>
                        <a:rPr sz="1300" spc="-5" dirty="0">
                          <a:latin typeface="Arial"/>
                          <a:cs typeface="Arial"/>
                        </a:rPr>
                        <a:t>Risk</a:t>
                      </a:r>
                      <a:endParaRPr sz="1300">
                        <a:latin typeface="Arial"/>
                        <a:cs typeface="Arial"/>
                      </a:endParaRPr>
                    </a:p>
                  </a:txBody>
                  <a:tcPr marL="0" marR="0" marT="100853" marB="0">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12395" marR="72390">
                        <a:lnSpc>
                          <a:spcPct val="100000"/>
                        </a:lnSpc>
                        <a:spcBef>
                          <a:spcPts val="875"/>
                        </a:spcBef>
                        <a:tabLst>
                          <a:tab pos="868044" algn="l"/>
                          <a:tab pos="1296670" algn="l"/>
                        </a:tabLst>
                      </a:pPr>
                      <a:r>
                        <a:rPr sz="1300" spc="-5" dirty="0">
                          <a:latin typeface="Arial"/>
                          <a:cs typeface="Arial"/>
                        </a:rPr>
                        <a:t>R</a:t>
                      </a:r>
                      <a:r>
                        <a:rPr sz="1300" spc="5" dirty="0">
                          <a:latin typeface="Arial"/>
                          <a:cs typeface="Arial"/>
                        </a:rPr>
                        <a:t>e</a:t>
                      </a:r>
                      <a:r>
                        <a:rPr sz="1300" dirty="0">
                          <a:latin typeface="Arial"/>
                          <a:cs typeface="Arial"/>
                        </a:rPr>
                        <a:t>fl</a:t>
                      </a:r>
                      <a:r>
                        <a:rPr sz="1300" spc="5" dirty="0">
                          <a:latin typeface="Arial"/>
                          <a:cs typeface="Arial"/>
                        </a:rPr>
                        <a:t>ec</a:t>
                      </a:r>
                      <a:r>
                        <a:rPr sz="1300" dirty="0">
                          <a:latin typeface="Arial"/>
                          <a:cs typeface="Arial"/>
                        </a:rPr>
                        <a:t>t	t</a:t>
                      </a:r>
                      <a:r>
                        <a:rPr sz="1300" spc="5" dirty="0">
                          <a:latin typeface="Arial"/>
                          <a:cs typeface="Arial"/>
                        </a:rPr>
                        <a:t>h</a:t>
                      </a:r>
                      <a:r>
                        <a:rPr sz="1300" dirty="0">
                          <a:latin typeface="Arial"/>
                          <a:cs typeface="Arial"/>
                        </a:rPr>
                        <a:t>e	</a:t>
                      </a:r>
                      <a:r>
                        <a:rPr sz="1300" spc="5" dirty="0">
                          <a:latin typeface="Arial"/>
                          <a:cs typeface="Arial"/>
                        </a:rPr>
                        <a:t>d</a:t>
                      </a:r>
                      <a:r>
                        <a:rPr sz="1300" spc="-10" dirty="0">
                          <a:latin typeface="Arial"/>
                          <a:cs typeface="Arial"/>
                        </a:rPr>
                        <a:t>eg</a:t>
                      </a:r>
                      <a:r>
                        <a:rPr sz="1300" dirty="0">
                          <a:latin typeface="Arial"/>
                          <a:cs typeface="Arial"/>
                        </a:rPr>
                        <a:t>r</a:t>
                      </a:r>
                      <a:r>
                        <a:rPr sz="1300" spc="5" dirty="0">
                          <a:latin typeface="Arial"/>
                          <a:cs typeface="Arial"/>
                        </a:rPr>
                        <a:t>e</a:t>
                      </a:r>
                      <a:r>
                        <a:rPr sz="1300" dirty="0">
                          <a:latin typeface="Arial"/>
                          <a:cs typeface="Arial"/>
                        </a:rPr>
                        <a:t>e  </a:t>
                      </a:r>
                      <a:r>
                        <a:rPr sz="1300" spc="-5" dirty="0">
                          <a:latin typeface="Arial"/>
                          <a:cs typeface="Arial"/>
                        </a:rPr>
                        <a:t>analysis carried out.</a:t>
                      </a:r>
                      <a:endParaRPr sz="1300">
                        <a:latin typeface="Arial"/>
                        <a:cs typeface="Arial"/>
                      </a:endParaRPr>
                    </a:p>
                  </a:txBody>
                  <a:tcPr marL="0" marR="0" marT="98051" marB="0">
                    <a:lnL w="12700">
                      <a:solidFill>
                        <a:srgbClr val="000000"/>
                      </a:solidFill>
                      <a:prstDash val="solid"/>
                    </a:lnL>
                    <a:lnT w="12700">
                      <a:solidFill>
                        <a:srgbClr val="000000"/>
                      </a:solidFill>
                      <a:prstDash val="solid"/>
                    </a:lnT>
                    <a:lnB w="28575">
                      <a:solidFill>
                        <a:srgbClr val="000000"/>
                      </a:solidFill>
                      <a:prstDash val="solid"/>
                    </a:lnB>
                  </a:tcPr>
                </a:tc>
                <a:tc>
                  <a:txBody>
                    <a:bodyPr/>
                    <a:lstStyle/>
                    <a:p>
                      <a:pPr marL="80010">
                        <a:lnSpc>
                          <a:spcPct val="100000"/>
                        </a:lnSpc>
                        <a:spcBef>
                          <a:spcPts val="875"/>
                        </a:spcBef>
                      </a:pPr>
                      <a:r>
                        <a:rPr sz="1300" dirty="0">
                          <a:latin typeface="Arial"/>
                          <a:cs typeface="Arial"/>
                        </a:rPr>
                        <a:t>of</a:t>
                      </a:r>
                      <a:endParaRPr sz="1300">
                        <a:latin typeface="Arial"/>
                        <a:cs typeface="Arial"/>
                      </a:endParaRPr>
                    </a:p>
                  </a:txBody>
                  <a:tcPr marL="0" marR="0" marT="98051" marB="0">
                    <a:lnT w="12700">
                      <a:solidFill>
                        <a:srgbClr val="000000"/>
                      </a:solidFill>
                      <a:prstDash val="solid"/>
                    </a:lnT>
                    <a:lnB w="28575">
                      <a:solidFill>
                        <a:srgbClr val="000000"/>
                      </a:solidFill>
                      <a:prstDash val="solid"/>
                    </a:lnB>
                  </a:tcPr>
                </a:tc>
                <a:tc>
                  <a:txBody>
                    <a:bodyPr/>
                    <a:lstStyle/>
                    <a:p>
                      <a:pPr marL="79375">
                        <a:lnSpc>
                          <a:spcPct val="100000"/>
                        </a:lnSpc>
                        <a:spcBef>
                          <a:spcPts val="875"/>
                        </a:spcBef>
                      </a:pPr>
                      <a:r>
                        <a:rPr sz="1300" dirty="0">
                          <a:latin typeface="Arial"/>
                          <a:cs typeface="Arial"/>
                        </a:rPr>
                        <a:t>risk</a:t>
                      </a:r>
                      <a:endParaRPr sz="1300">
                        <a:latin typeface="Arial"/>
                        <a:cs typeface="Arial"/>
                      </a:endParaRPr>
                    </a:p>
                  </a:txBody>
                  <a:tcPr marL="0" marR="0" marT="98051" marB="0">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1285" marR="116205" algn="just">
                        <a:lnSpc>
                          <a:spcPct val="100000"/>
                        </a:lnSpc>
                        <a:spcBef>
                          <a:spcPts val="780"/>
                        </a:spcBef>
                      </a:pPr>
                      <a:r>
                        <a:rPr sz="1300" spc="-5" dirty="0">
                          <a:latin typeface="Arial"/>
                          <a:cs typeface="Arial"/>
                        </a:rPr>
                        <a:t>Very </a:t>
                      </a:r>
                      <a:r>
                        <a:rPr sz="1300" dirty="0">
                          <a:latin typeface="Arial"/>
                          <a:cs typeface="Arial"/>
                        </a:rPr>
                        <a:t>low means </a:t>
                      </a:r>
                      <a:r>
                        <a:rPr sz="1300" spc="-5" dirty="0">
                          <a:latin typeface="Arial"/>
                          <a:cs typeface="Arial"/>
                        </a:rPr>
                        <a:t>very little analysis </a:t>
                      </a:r>
                      <a:r>
                        <a:rPr sz="1300" dirty="0">
                          <a:latin typeface="Arial"/>
                          <a:cs typeface="Arial"/>
                        </a:rPr>
                        <a:t>and  </a:t>
                      </a:r>
                      <a:r>
                        <a:rPr sz="1300" spc="-5" dirty="0">
                          <a:latin typeface="Arial"/>
                          <a:cs typeface="Arial"/>
                        </a:rPr>
                        <a:t>Extra </a:t>
                      </a:r>
                      <a:r>
                        <a:rPr sz="1300" dirty="0">
                          <a:latin typeface="Arial"/>
                          <a:cs typeface="Arial"/>
                        </a:rPr>
                        <a:t>high </a:t>
                      </a:r>
                      <a:r>
                        <a:rPr sz="1300" spc="-5" dirty="0">
                          <a:latin typeface="Arial"/>
                          <a:cs typeface="Arial"/>
                        </a:rPr>
                        <a:t>means complete and </a:t>
                      </a:r>
                      <a:r>
                        <a:rPr sz="1300" dirty="0">
                          <a:latin typeface="Arial"/>
                          <a:cs typeface="Arial"/>
                        </a:rPr>
                        <a:t>through  risk</a:t>
                      </a:r>
                      <a:r>
                        <a:rPr sz="1300" spc="-10" dirty="0">
                          <a:latin typeface="Arial"/>
                          <a:cs typeface="Arial"/>
                        </a:rPr>
                        <a:t> </a:t>
                      </a:r>
                      <a:r>
                        <a:rPr sz="1300" dirty="0">
                          <a:latin typeface="Arial"/>
                          <a:cs typeface="Arial"/>
                        </a:rPr>
                        <a:t>analysis.</a:t>
                      </a:r>
                      <a:endParaRPr sz="1300">
                        <a:latin typeface="Arial"/>
                        <a:cs typeface="Arial"/>
                      </a:endParaRPr>
                    </a:p>
                  </a:txBody>
                  <a:tcPr marL="0" marR="0" marT="87406"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1171074" y="566430"/>
            <a:ext cx="703711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5" name="object 5"/>
          <p:cNvSpPr txBox="1"/>
          <p:nvPr/>
        </p:nvSpPr>
        <p:spPr>
          <a:xfrm>
            <a:off x="2939526" y="5537048"/>
            <a:ext cx="6891618" cy="552844"/>
          </a:xfrm>
          <a:prstGeom prst="rect">
            <a:avLst/>
          </a:prstGeom>
        </p:spPr>
        <p:txBody>
          <a:bodyPr vert="horz" wrap="square" lIns="0" tIns="38100" rIns="0" bIns="0" rtlCol="0">
            <a:spAutoFit/>
          </a:bodyPr>
          <a:lstStyle/>
          <a:p>
            <a:pPr marL="6218476">
              <a:spcBef>
                <a:spcPts val="300"/>
              </a:spcBef>
            </a:pPr>
            <a:r>
              <a:rPr sz="1588" b="1" spc="-9" dirty="0">
                <a:latin typeface="Arial"/>
                <a:cs typeface="Arial"/>
              </a:rPr>
              <a:t>C</a:t>
            </a:r>
            <a:r>
              <a:rPr sz="1588" b="1" dirty="0">
                <a:latin typeface="Arial"/>
                <a:cs typeface="Arial"/>
              </a:rPr>
              <a:t>ont…</a:t>
            </a:r>
            <a:endParaRPr sz="1588">
              <a:latin typeface="Arial"/>
              <a:cs typeface="Arial"/>
            </a:endParaRPr>
          </a:p>
          <a:p>
            <a:pPr marL="11206">
              <a:spcBef>
                <a:spcPts val="212"/>
              </a:spcBef>
            </a:pPr>
            <a:r>
              <a:rPr sz="1588" b="1" spc="-4" dirty="0">
                <a:latin typeface="Arial"/>
                <a:cs typeface="Arial"/>
              </a:rPr>
              <a:t>Table 12: </a:t>
            </a:r>
            <a:r>
              <a:rPr sz="1588" spc="-4" dirty="0">
                <a:latin typeface="Arial"/>
                <a:cs typeface="Arial"/>
              </a:rPr>
              <a:t>Scaling factors required for the calculation of the value of</a:t>
            </a:r>
            <a:r>
              <a:rPr sz="1588" spc="57" dirty="0">
                <a:latin typeface="Arial"/>
                <a:cs typeface="Arial"/>
              </a:rPr>
              <a:t> </a:t>
            </a:r>
            <a:r>
              <a:rPr sz="1588" dirty="0">
                <a:latin typeface="Arial"/>
                <a:cs typeface="Arial"/>
              </a:rPr>
              <a:t>B</a:t>
            </a:r>
            <a:endParaRPr sz="1588">
              <a:latin typeface="Arial"/>
              <a:cs typeface="Arial"/>
            </a:endParaRPr>
          </a:p>
        </p:txBody>
      </p:sp>
    </p:spTree>
    <p:extLst>
      <p:ext uri="{BB962C8B-B14F-4D97-AF65-F5344CB8AC3E}">
        <p14:creationId xmlns:p14="http://schemas.microsoft.com/office/powerpoint/2010/main" val="3248121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75703" y="5160530"/>
            <a:ext cx="6219265"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12: </a:t>
            </a:r>
            <a:r>
              <a:rPr sz="1588" spc="-4" dirty="0">
                <a:latin typeface="Arial"/>
                <a:cs typeface="Arial"/>
              </a:rPr>
              <a:t>Scaling factors required for the calculation of the value of</a:t>
            </a:r>
            <a:r>
              <a:rPr sz="1588" spc="93" dirty="0">
                <a:latin typeface="Arial"/>
                <a:cs typeface="Arial"/>
              </a:rPr>
              <a:t> </a:t>
            </a:r>
            <a:r>
              <a:rPr sz="1588" dirty="0">
                <a:latin typeface="Arial"/>
                <a:cs typeface="Arial"/>
              </a:rPr>
              <a:t>B</a:t>
            </a:r>
            <a:endParaRPr sz="1588">
              <a:latin typeface="Arial"/>
              <a:cs typeface="Arial"/>
            </a:endParaRPr>
          </a:p>
        </p:txBody>
      </p:sp>
      <p:graphicFrame>
        <p:nvGraphicFramePr>
          <p:cNvPr id="3" name="object 3"/>
          <p:cNvGraphicFramePr>
            <a:graphicFrameLocks noGrp="1"/>
          </p:cNvGraphicFramePr>
          <p:nvPr/>
        </p:nvGraphicFramePr>
        <p:xfrm>
          <a:off x="2318211" y="1735511"/>
          <a:ext cx="7799295" cy="2852119"/>
        </p:xfrm>
        <a:graphic>
          <a:graphicData uri="http://schemas.openxmlformats.org/drawingml/2006/table">
            <a:tbl>
              <a:tblPr firstRow="1" bandRow="1">
                <a:tableStyleId>{2D5ABB26-0587-4C30-8999-92F81FD0307C}</a:tableStyleId>
              </a:tblPr>
              <a:tblGrid>
                <a:gridCol w="2026584">
                  <a:extLst>
                    <a:ext uri="{9D8B030D-6E8A-4147-A177-3AD203B41FA5}">
                      <a16:colId xmlns:a16="http://schemas.microsoft.com/office/drawing/2014/main" val="20000"/>
                    </a:ext>
                  </a:extLst>
                </a:gridCol>
                <a:gridCol w="2561665">
                  <a:extLst>
                    <a:ext uri="{9D8B030D-6E8A-4147-A177-3AD203B41FA5}">
                      <a16:colId xmlns:a16="http://schemas.microsoft.com/office/drawing/2014/main" val="20001"/>
                    </a:ext>
                  </a:extLst>
                </a:gridCol>
                <a:gridCol w="3211046">
                  <a:extLst>
                    <a:ext uri="{9D8B030D-6E8A-4147-A177-3AD203B41FA5}">
                      <a16:colId xmlns:a16="http://schemas.microsoft.com/office/drawing/2014/main" val="20002"/>
                    </a:ext>
                  </a:extLst>
                </a:gridCol>
              </a:tblGrid>
              <a:tr h="500230">
                <a:tc>
                  <a:txBody>
                    <a:bodyPr/>
                    <a:lstStyle/>
                    <a:p>
                      <a:pPr marR="567055" algn="r">
                        <a:lnSpc>
                          <a:spcPts val="1880"/>
                        </a:lnSpc>
                      </a:pPr>
                      <a:r>
                        <a:rPr sz="1400" b="1" i="1" spc="-5" dirty="0">
                          <a:latin typeface="Arial"/>
                          <a:cs typeface="Arial"/>
                        </a:rPr>
                        <a:t>Scale</a:t>
                      </a:r>
                      <a:r>
                        <a:rPr sz="1400" b="1" i="1" spc="-75" dirty="0">
                          <a:latin typeface="Arial"/>
                          <a:cs typeface="Arial"/>
                        </a:rPr>
                        <a:t> </a:t>
                      </a:r>
                      <a:r>
                        <a:rPr sz="1400" b="1" i="1" spc="-5" dirty="0">
                          <a:latin typeface="Arial"/>
                          <a:cs typeface="Arial"/>
                        </a:rPr>
                        <a:t>factor</a:t>
                      </a:r>
                      <a:endParaRPr sz="14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a:txBody>
                    <a:bodyPr/>
                    <a:lstStyle/>
                    <a:p>
                      <a:pPr marL="875665">
                        <a:lnSpc>
                          <a:spcPts val="1880"/>
                        </a:lnSpc>
                      </a:pPr>
                      <a:r>
                        <a:rPr sz="1400" b="1" i="1" spc="-5" dirty="0">
                          <a:latin typeface="Arial"/>
                          <a:cs typeface="Arial"/>
                        </a:rPr>
                        <a:t>Explanation</a:t>
                      </a:r>
                      <a:endParaRPr sz="14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8D07F"/>
                    </a:solidFill>
                  </a:tcPr>
                </a:tc>
                <a:tc>
                  <a:txBody>
                    <a:bodyPr/>
                    <a:lstStyle/>
                    <a:p>
                      <a:pPr algn="ctr">
                        <a:lnSpc>
                          <a:spcPts val="1880"/>
                        </a:lnSpc>
                      </a:pPr>
                      <a:r>
                        <a:rPr sz="1400" b="1" i="1" spc="-5" dirty="0">
                          <a:latin typeface="Arial"/>
                          <a:cs typeface="Arial"/>
                        </a:rPr>
                        <a:t>Remarks</a:t>
                      </a:r>
                      <a:endParaRPr sz="14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F8D07F"/>
                    </a:solidFill>
                  </a:tcPr>
                </a:tc>
                <a:extLst>
                  <a:ext uri="{0D108BD9-81ED-4DB2-BD59-A6C34878D82A}">
                    <a16:rowId xmlns:a16="http://schemas.microsoft.com/office/drawing/2014/main" val="10000"/>
                  </a:ext>
                </a:extLst>
              </a:tr>
              <a:tr h="978945">
                <a:tc>
                  <a:txBody>
                    <a:bodyPr/>
                    <a:lstStyle/>
                    <a:p>
                      <a:pPr>
                        <a:lnSpc>
                          <a:spcPct val="100000"/>
                        </a:lnSpc>
                        <a:spcBef>
                          <a:spcPts val="5"/>
                        </a:spcBef>
                      </a:pPr>
                      <a:endParaRPr sz="1100">
                        <a:latin typeface="Times New Roman"/>
                        <a:cs typeface="Times New Roman"/>
                      </a:endParaRPr>
                    </a:p>
                    <a:p>
                      <a:pPr marR="561340" algn="r">
                        <a:lnSpc>
                          <a:spcPct val="100000"/>
                        </a:lnSpc>
                      </a:pPr>
                      <a:r>
                        <a:rPr sz="1300" dirty="0">
                          <a:latin typeface="Arial"/>
                          <a:cs typeface="Arial"/>
                        </a:rPr>
                        <a:t>Team</a:t>
                      </a:r>
                      <a:r>
                        <a:rPr sz="1300" spc="-95" dirty="0">
                          <a:latin typeface="Arial"/>
                          <a:cs typeface="Arial"/>
                        </a:rPr>
                        <a:t> </a:t>
                      </a:r>
                      <a:r>
                        <a:rPr sz="1300" dirty="0">
                          <a:latin typeface="Arial"/>
                          <a:cs typeface="Arial"/>
                        </a:rPr>
                        <a:t>cohesion</a:t>
                      </a:r>
                      <a:endParaRPr sz="1300">
                        <a:latin typeface="Arial"/>
                        <a:cs typeface="Arial"/>
                      </a:endParaRPr>
                    </a:p>
                  </a:txBody>
                  <a:tcPr marL="0" marR="0" marT="5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1605" marR="197485">
                        <a:lnSpc>
                          <a:spcPct val="100000"/>
                        </a:lnSpc>
                        <a:spcBef>
                          <a:spcPts val="900"/>
                        </a:spcBef>
                        <a:tabLst>
                          <a:tab pos="1419860" algn="l"/>
                          <a:tab pos="2273300" algn="l"/>
                        </a:tabLst>
                      </a:pPr>
                      <a:r>
                        <a:rPr sz="1300" spc="-5" dirty="0">
                          <a:latin typeface="Arial"/>
                          <a:cs typeface="Arial"/>
                        </a:rPr>
                        <a:t>R</a:t>
                      </a:r>
                      <a:r>
                        <a:rPr sz="1300" spc="5" dirty="0">
                          <a:latin typeface="Arial"/>
                          <a:cs typeface="Arial"/>
                        </a:rPr>
                        <a:t>e</a:t>
                      </a:r>
                      <a:r>
                        <a:rPr sz="1300" dirty="0">
                          <a:latin typeface="Arial"/>
                          <a:cs typeface="Arial"/>
                        </a:rPr>
                        <a:t>fl</a:t>
                      </a:r>
                      <a:r>
                        <a:rPr sz="1300" spc="5" dirty="0">
                          <a:latin typeface="Arial"/>
                          <a:cs typeface="Arial"/>
                        </a:rPr>
                        <a:t>ec</a:t>
                      </a:r>
                      <a:r>
                        <a:rPr sz="1300" spc="-10" dirty="0">
                          <a:latin typeface="Arial"/>
                          <a:cs typeface="Arial"/>
                        </a:rPr>
                        <a:t>t</a:t>
                      </a:r>
                      <a:r>
                        <a:rPr sz="1300" dirty="0">
                          <a:latin typeface="Arial"/>
                          <a:cs typeface="Arial"/>
                        </a:rPr>
                        <a:t>s	t</a:t>
                      </a:r>
                      <a:r>
                        <a:rPr sz="1300" spc="-10" dirty="0">
                          <a:latin typeface="Arial"/>
                          <a:cs typeface="Arial"/>
                        </a:rPr>
                        <a:t>h</a:t>
                      </a:r>
                      <a:r>
                        <a:rPr sz="1300" dirty="0">
                          <a:latin typeface="Arial"/>
                          <a:cs typeface="Arial"/>
                        </a:rPr>
                        <a:t>e	t</a:t>
                      </a:r>
                      <a:r>
                        <a:rPr sz="1300" spc="-10" dirty="0">
                          <a:latin typeface="Arial"/>
                          <a:cs typeface="Arial"/>
                        </a:rPr>
                        <a:t>e</a:t>
                      </a:r>
                      <a:r>
                        <a:rPr sz="1300" spc="5" dirty="0">
                          <a:latin typeface="Arial"/>
                          <a:cs typeface="Arial"/>
                        </a:rPr>
                        <a:t>a</a:t>
                      </a:r>
                      <a:r>
                        <a:rPr sz="1300" dirty="0">
                          <a:latin typeface="Arial"/>
                          <a:cs typeface="Arial"/>
                        </a:rPr>
                        <a:t>m  management</a:t>
                      </a:r>
                      <a:r>
                        <a:rPr sz="1300" spc="-15" dirty="0">
                          <a:latin typeface="Arial"/>
                          <a:cs typeface="Arial"/>
                        </a:rPr>
                        <a:t> </a:t>
                      </a:r>
                      <a:r>
                        <a:rPr sz="1300" dirty="0">
                          <a:latin typeface="Arial"/>
                          <a:cs typeface="Arial"/>
                        </a:rPr>
                        <a:t>skills.</a:t>
                      </a:r>
                      <a:endParaRPr sz="1300">
                        <a:latin typeface="Arial"/>
                        <a:cs typeface="Arial"/>
                      </a:endParaRPr>
                    </a:p>
                  </a:txBody>
                  <a:tcPr marL="0" marR="0" marT="10085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785" marR="156845" algn="just">
                        <a:lnSpc>
                          <a:spcPct val="100000"/>
                        </a:lnSpc>
                        <a:spcBef>
                          <a:spcPts val="900"/>
                        </a:spcBef>
                      </a:pPr>
                      <a:r>
                        <a:rPr sz="1300" spc="-5" dirty="0">
                          <a:latin typeface="Arial"/>
                          <a:cs typeface="Arial"/>
                        </a:rPr>
                        <a:t>Very </a:t>
                      </a:r>
                      <a:r>
                        <a:rPr sz="1300" dirty="0">
                          <a:latin typeface="Arial"/>
                          <a:cs typeface="Arial"/>
                        </a:rPr>
                        <a:t>low means </a:t>
                      </a:r>
                      <a:r>
                        <a:rPr sz="1300" spc="-10" dirty="0">
                          <a:latin typeface="Arial"/>
                          <a:cs typeface="Arial"/>
                        </a:rPr>
                        <a:t>no </a:t>
                      </a:r>
                      <a:r>
                        <a:rPr sz="1300" spc="-5" dirty="0">
                          <a:latin typeface="Arial"/>
                          <a:cs typeface="Arial"/>
                        </a:rPr>
                        <a:t>previous  </a:t>
                      </a:r>
                      <a:r>
                        <a:rPr sz="1300" dirty="0">
                          <a:latin typeface="Arial"/>
                          <a:cs typeface="Arial"/>
                        </a:rPr>
                        <a:t>experiences, </a:t>
                      </a:r>
                      <a:r>
                        <a:rPr sz="1300" spc="-5" dirty="0">
                          <a:latin typeface="Arial"/>
                          <a:cs typeface="Arial"/>
                        </a:rPr>
                        <a:t>Extra </a:t>
                      </a:r>
                      <a:r>
                        <a:rPr sz="1300" dirty="0">
                          <a:latin typeface="Arial"/>
                          <a:cs typeface="Arial"/>
                        </a:rPr>
                        <a:t>high </a:t>
                      </a:r>
                      <a:r>
                        <a:rPr sz="1300" spc="-5" dirty="0">
                          <a:latin typeface="Arial"/>
                          <a:cs typeface="Arial"/>
                        </a:rPr>
                        <a:t>means that  </a:t>
                      </a:r>
                      <a:r>
                        <a:rPr sz="1300" dirty="0">
                          <a:latin typeface="Arial"/>
                          <a:cs typeface="Arial"/>
                        </a:rPr>
                        <a:t>organization </a:t>
                      </a:r>
                      <a:r>
                        <a:rPr sz="1300" spc="-10" dirty="0">
                          <a:latin typeface="Arial"/>
                          <a:cs typeface="Arial"/>
                        </a:rPr>
                        <a:t>is </a:t>
                      </a:r>
                      <a:r>
                        <a:rPr sz="1300" dirty="0">
                          <a:latin typeface="Arial"/>
                          <a:cs typeface="Arial"/>
                        </a:rPr>
                        <a:t>completely familiar </a:t>
                      </a:r>
                      <a:r>
                        <a:rPr sz="1300" spc="-5" dirty="0">
                          <a:latin typeface="Arial"/>
                          <a:cs typeface="Arial"/>
                        </a:rPr>
                        <a:t>with  </a:t>
                      </a:r>
                      <a:r>
                        <a:rPr sz="1300" dirty="0">
                          <a:latin typeface="Arial"/>
                          <a:cs typeface="Arial"/>
                        </a:rPr>
                        <a:t>this application</a:t>
                      </a:r>
                      <a:r>
                        <a:rPr sz="1300" spc="-15" dirty="0">
                          <a:latin typeface="Arial"/>
                          <a:cs typeface="Arial"/>
                        </a:rPr>
                        <a:t> </a:t>
                      </a:r>
                      <a:r>
                        <a:rPr sz="1300" spc="-5" dirty="0">
                          <a:latin typeface="Arial"/>
                          <a:cs typeface="Arial"/>
                        </a:rPr>
                        <a:t>domain.</a:t>
                      </a:r>
                      <a:endParaRPr sz="1300">
                        <a:latin typeface="Arial"/>
                        <a:cs typeface="Arial"/>
                      </a:endParaRPr>
                    </a:p>
                  </a:txBody>
                  <a:tcPr marL="0" marR="0" marT="10085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372944">
                <a:tc>
                  <a:txBody>
                    <a:bodyPr/>
                    <a:lstStyle/>
                    <a:p>
                      <a:pPr>
                        <a:lnSpc>
                          <a:spcPct val="100000"/>
                        </a:lnSpc>
                        <a:spcBef>
                          <a:spcPts val="5"/>
                        </a:spcBef>
                      </a:pPr>
                      <a:endParaRPr sz="1800">
                        <a:latin typeface="Times New Roman"/>
                        <a:cs typeface="Times New Roman"/>
                      </a:endParaRPr>
                    </a:p>
                    <a:p>
                      <a:pPr marL="75565">
                        <a:lnSpc>
                          <a:spcPct val="100000"/>
                        </a:lnSpc>
                      </a:pPr>
                      <a:r>
                        <a:rPr sz="1300" spc="-5" dirty="0">
                          <a:latin typeface="Arial"/>
                          <a:cs typeface="Arial"/>
                        </a:rPr>
                        <a:t>Process</a:t>
                      </a:r>
                      <a:r>
                        <a:rPr sz="1300" spc="-10" dirty="0">
                          <a:latin typeface="Arial"/>
                          <a:cs typeface="Arial"/>
                        </a:rPr>
                        <a:t> </a:t>
                      </a:r>
                      <a:r>
                        <a:rPr sz="1300" spc="-5" dirty="0">
                          <a:latin typeface="Arial"/>
                          <a:cs typeface="Arial"/>
                        </a:rPr>
                        <a:t>maturity</a:t>
                      </a:r>
                      <a:endParaRPr sz="1300">
                        <a:latin typeface="Arial"/>
                        <a:cs typeface="Arial"/>
                      </a:endParaRPr>
                    </a:p>
                  </a:txBody>
                  <a:tcPr marL="0" marR="0" marT="56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35"/>
                        </a:spcBef>
                      </a:pPr>
                      <a:endParaRPr sz="1300">
                        <a:latin typeface="Times New Roman"/>
                        <a:cs typeface="Times New Roman"/>
                      </a:endParaRPr>
                    </a:p>
                    <a:p>
                      <a:pPr marL="65405" marR="236854" algn="just">
                        <a:lnSpc>
                          <a:spcPct val="100000"/>
                        </a:lnSpc>
                        <a:spcBef>
                          <a:spcPts val="5"/>
                        </a:spcBef>
                      </a:pPr>
                      <a:r>
                        <a:rPr sz="1300" spc="-5" dirty="0">
                          <a:latin typeface="Arial"/>
                          <a:cs typeface="Arial"/>
                        </a:rPr>
                        <a:t>Reflects </a:t>
                      </a:r>
                      <a:r>
                        <a:rPr sz="1300" dirty="0">
                          <a:latin typeface="Arial"/>
                          <a:cs typeface="Arial"/>
                        </a:rPr>
                        <a:t>the </a:t>
                      </a:r>
                      <a:r>
                        <a:rPr sz="1300" spc="-5" dirty="0">
                          <a:latin typeface="Arial"/>
                          <a:cs typeface="Arial"/>
                        </a:rPr>
                        <a:t>process maturity  </a:t>
                      </a:r>
                      <a:r>
                        <a:rPr sz="1300" dirty="0">
                          <a:latin typeface="Arial"/>
                          <a:cs typeface="Arial"/>
                        </a:rPr>
                        <a:t>of </a:t>
                      </a:r>
                      <a:r>
                        <a:rPr sz="1300" spc="-5" dirty="0">
                          <a:latin typeface="Arial"/>
                          <a:cs typeface="Arial"/>
                        </a:rPr>
                        <a:t>the organization. Thus it is  </a:t>
                      </a:r>
                      <a:r>
                        <a:rPr sz="1300" dirty="0">
                          <a:latin typeface="Arial"/>
                          <a:cs typeface="Arial"/>
                        </a:rPr>
                        <a:t>dependent </a:t>
                      </a:r>
                      <a:r>
                        <a:rPr sz="1300" spc="-10" dirty="0">
                          <a:latin typeface="Arial"/>
                          <a:cs typeface="Arial"/>
                        </a:rPr>
                        <a:t>on </a:t>
                      </a:r>
                      <a:r>
                        <a:rPr sz="1300" spc="-5" dirty="0">
                          <a:latin typeface="Arial"/>
                          <a:cs typeface="Arial"/>
                        </a:rPr>
                        <a:t>SEI-CMM level  </a:t>
                      </a:r>
                      <a:r>
                        <a:rPr sz="1300" dirty="0">
                          <a:latin typeface="Arial"/>
                          <a:cs typeface="Arial"/>
                        </a:rPr>
                        <a:t>of </a:t>
                      </a:r>
                      <a:r>
                        <a:rPr sz="1300" spc="-5" dirty="0">
                          <a:latin typeface="Arial"/>
                          <a:cs typeface="Arial"/>
                        </a:rPr>
                        <a:t>the</a:t>
                      </a:r>
                      <a:r>
                        <a:rPr sz="1300" spc="-10" dirty="0">
                          <a:latin typeface="Arial"/>
                          <a:cs typeface="Arial"/>
                        </a:rPr>
                        <a:t> </a:t>
                      </a:r>
                      <a:r>
                        <a:rPr sz="1300" spc="-5" dirty="0">
                          <a:latin typeface="Arial"/>
                          <a:cs typeface="Arial"/>
                        </a:rPr>
                        <a:t>organization.</a:t>
                      </a:r>
                      <a:endParaRPr sz="1300">
                        <a:latin typeface="Arial"/>
                        <a:cs typeface="Arial"/>
                      </a:endParaRPr>
                    </a:p>
                  </a:txBody>
                  <a:tcPr marL="0" marR="0" marT="3922"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57785" marR="212090" algn="just">
                        <a:lnSpc>
                          <a:spcPct val="100000"/>
                        </a:lnSpc>
                        <a:spcBef>
                          <a:spcPts val="1160"/>
                        </a:spcBef>
                      </a:pPr>
                      <a:r>
                        <a:rPr sz="1300" spc="-5" dirty="0">
                          <a:latin typeface="Arial"/>
                          <a:cs typeface="Arial"/>
                        </a:rPr>
                        <a:t>Very </a:t>
                      </a:r>
                      <a:r>
                        <a:rPr sz="1300" dirty="0">
                          <a:latin typeface="Arial"/>
                          <a:cs typeface="Arial"/>
                        </a:rPr>
                        <a:t>low means organization </a:t>
                      </a:r>
                      <a:r>
                        <a:rPr sz="1300" spc="-5" dirty="0">
                          <a:latin typeface="Arial"/>
                          <a:cs typeface="Arial"/>
                        </a:rPr>
                        <a:t>has </a:t>
                      </a:r>
                      <a:r>
                        <a:rPr sz="1300" dirty="0">
                          <a:latin typeface="Arial"/>
                          <a:cs typeface="Arial"/>
                        </a:rPr>
                        <a:t>no  </a:t>
                      </a:r>
                      <a:r>
                        <a:rPr sz="1300" spc="-5" dirty="0">
                          <a:latin typeface="Arial"/>
                          <a:cs typeface="Arial"/>
                        </a:rPr>
                        <a:t>level </a:t>
                      </a:r>
                      <a:r>
                        <a:rPr sz="1300" dirty="0">
                          <a:latin typeface="Arial"/>
                          <a:cs typeface="Arial"/>
                        </a:rPr>
                        <a:t>at all </a:t>
                      </a:r>
                      <a:r>
                        <a:rPr sz="1300" spc="-5" dirty="0">
                          <a:latin typeface="Arial"/>
                          <a:cs typeface="Arial"/>
                        </a:rPr>
                        <a:t>and extra </a:t>
                      </a:r>
                      <a:r>
                        <a:rPr sz="1300" dirty="0">
                          <a:latin typeface="Arial"/>
                          <a:cs typeface="Arial"/>
                        </a:rPr>
                        <a:t>high </a:t>
                      </a:r>
                      <a:r>
                        <a:rPr sz="1300" spc="-5" dirty="0">
                          <a:latin typeface="Arial"/>
                          <a:cs typeface="Arial"/>
                        </a:rPr>
                        <a:t>means  </a:t>
                      </a:r>
                      <a:r>
                        <a:rPr sz="1300" dirty="0">
                          <a:latin typeface="Arial"/>
                          <a:cs typeface="Arial"/>
                        </a:rPr>
                        <a:t>organization </a:t>
                      </a:r>
                      <a:r>
                        <a:rPr sz="1300" spc="-5" dirty="0">
                          <a:latin typeface="Arial"/>
                          <a:cs typeface="Arial"/>
                        </a:rPr>
                        <a:t>is </a:t>
                      </a:r>
                      <a:r>
                        <a:rPr sz="1300" dirty="0">
                          <a:latin typeface="Arial"/>
                          <a:cs typeface="Arial"/>
                        </a:rPr>
                        <a:t>related </a:t>
                      </a:r>
                      <a:r>
                        <a:rPr sz="1300" spc="-10" dirty="0">
                          <a:latin typeface="Arial"/>
                          <a:cs typeface="Arial"/>
                        </a:rPr>
                        <a:t>as </a:t>
                      </a:r>
                      <a:r>
                        <a:rPr sz="1300" spc="-5" dirty="0">
                          <a:latin typeface="Arial"/>
                          <a:cs typeface="Arial"/>
                        </a:rPr>
                        <a:t>highest level  </a:t>
                      </a:r>
                      <a:r>
                        <a:rPr sz="1300" dirty="0">
                          <a:latin typeface="Arial"/>
                          <a:cs typeface="Arial"/>
                        </a:rPr>
                        <a:t>of </a:t>
                      </a:r>
                      <a:r>
                        <a:rPr sz="1300" spc="-5" dirty="0">
                          <a:latin typeface="Arial"/>
                          <a:cs typeface="Arial"/>
                        </a:rPr>
                        <a:t>SEI-CMM.</a:t>
                      </a:r>
                      <a:endParaRPr sz="1300">
                        <a:latin typeface="Arial"/>
                        <a:cs typeface="Arial"/>
                      </a:endParaRPr>
                    </a:p>
                  </a:txBody>
                  <a:tcPr marL="0" marR="0" marT="12998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title"/>
          </p:nvPr>
        </p:nvSpPr>
        <p:spPr>
          <a:xfrm>
            <a:off x="1138989" y="566430"/>
            <a:ext cx="7069201"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8380498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85447" y="1399334"/>
          <a:ext cx="7395883" cy="3866924"/>
        </p:xfrm>
        <a:graphic>
          <a:graphicData uri="http://schemas.openxmlformats.org/drawingml/2006/table">
            <a:tbl>
              <a:tblPr firstRow="1" bandRow="1">
                <a:tableStyleId>{2D5ABB26-0587-4C30-8999-92F81FD0307C}</a:tableStyleId>
              </a:tblPr>
              <a:tblGrid>
                <a:gridCol w="2017059">
                  <a:extLst>
                    <a:ext uri="{9D8B030D-6E8A-4147-A177-3AD203B41FA5}">
                      <a16:colId xmlns:a16="http://schemas.microsoft.com/office/drawing/2014/main" val="20000"/>
                    </a:ext>
                  </a:extLst>
                </a:gridCol>
                <a:gridCol w="874059">
                  <a:extLst>
                    <a:ext uri="{9D8B030D-6E8A-4147-A177-3AD203B41FA5}">
                      <a16:colId xmlns:a16="http://schemas.microsoft.com/office/drawing/2014/main" val="20001"/>
                    </a:ext>
                  </a:extLst>
                </a:gridCol>
                <a:gridCol w="874059">
                  <a:extLst>
                    <a:ext uri="{9D8B030D-6E8A-4147-A177-3AD203B41FA5}">
                      <a16:colId xmlns:a16="http://schemas.microsoft.com/office/drawing/2014/main" val="20002"/>
                    </a:ext>
                  </a:extLst>
                </a:gridCol>
                <a:gridCol w="1008529">
                  <a:extLst>
                    <a:ext uri="{9D8B030D-6E8A-4147-A177-3AD203B41FA5}">
                      <a16:colId xmlns:a16="http://schemas.microsoft.com/office/drawing/2014/main" val="20003"/>
                    </a:ext>
                  </a:extLst>
                </a:gridCol>
                <a:gridCol w="874059">
                  <a:extLst>
                    <a:ext uri="{9D8B030D-6E8A-4147-A177-3AD203B41FA5}">
                      <a16:colId xmlns:a16="http://schemas.microsoft.com/office/drawing/2014/main" val="20004"/>
                    </a:ext>
                  </a:extLst>
                </a:gridCol>
                <a:gridCol w="874059">
                  <a:extLst>
                    <a:ext uri="{9D8B030D-6E8A-4147-A177-3AD203B41FA5}">
                      <a16:colId xmlns:a16="http://schemas.microsoft.com/office/drawing/2014/main" val="20005"/>
                    </a:ext>
                  </a:extLst>
                </a:gridCol>
                <a:gridCol w="874059">
                  <a:extLst>
                    <a:ext uri="{9D8B030D-6E8A-4147-A177-3AD203B41FA5}">
                      <a16:colId xmlns:a16="http://schemas.microsoft.com/office/drawing/2014/main" val="20006"/>
                    </a:ext>
                  </a:extLst>
                </a:gridCol>
              </a:tblGrid>
              <a:tr h="536537">
                <a:tc>
                  <a:txBody>
                    <a:bodyPr/>
                    <a:lstStyle/>
                    <a:p>
                      <a:pPr algn="ctr">
                        <a:lnSpc>
                          <a:spcPct val="100000"/>
                        </a:lnSpc>
                        <a:spcBef>
                          <a:spcPts val="315"/>
                        </a:spcBef>
                      </a:pPr>
                      <a:r>
                        <a:rPr sz="1500" b="1" spc="-5" dirty="0">
                          <a:latin typeface="Arial"/>
                          <a:cs typeface="Arial"/>
                        </a:rPr>
                        <a:t>Scaling</a:t>
                      </a:r>
                      <a:r>
                        <a:rPr sz="1500" b="1" spc="-15" dirty="0">
                          <a:latin typeface="Arial"/>
                          <a:cs typeface="Arial"/>
                        </a:rPr>
                        <a:t> </a:t>
                      </a:r>
                      <a:r>
                        <a:rPr sz="1500" b="1" spc="-5" dirty="0">
                          <a:latin typeface="Arial"/>
                          <a:cs typeface="Arial"/>
                        </a:rPr>
                        <a:t>factors</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marL="311785" marR="254000" indent="-53340">
                        <a:lnSpc>
                          <a:spcPct val="100000"/>
                        </a:lnSpc>
                        <a:spcBef>
                          <a:spcPts val="315"/>
                        </a:spcBef>
                      </a:pPr>
                      <a:r>
                        <a:rPr sz="1500" b="1" dirty="0">
                          <a:latin typeface="Arial"/>
                          <a:cs typeface="Arial"/>
                        </a:rPr>
                        <a:t>Ve</a:t>
                      </a:r>
                      <a:r>
                        <a:rPr sz="1500" b="1" spc="-5" dirty="0">
                          <a:latin typeface="Arial"/>
                          <a:cs typeface="Arial"/>
                        </a:rPr>
                        <a:t>r</a:t>
                      </a:r>
                      <a:r>
                        <a:rPr sz="1500" b="1" dirty="0">
                          <a:latin typeface="Arial"/>
                          <a:cs typeface="Arial"/>
                        </a:rPr>
                        <a:t>y  </a:t>
                      </a: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15"/>
                        </a:spcBef>
                      </a:pPr>
                      <a:r>
                        <a:rPr sz="1500" b="1" spc="-10" dirty="0">
                          <a:latin typeface="Arial"/>
                          <a:cs typeface="Arial"/>
                        </a:rPr>
                        <a:t>Low</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15"/>
                        </a:spcBef>
                      </a:pPr>
                      <a:r>
                        <a:rPr sz="1500" b="1" dirty="0">
                          <a:latin typeface="Arial"/>
                          <a:cs typeface="Arial"/>
                        </a:rPr>
                        <a:t>Nominal</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algn="ctr">
                        <a:lnSpc>
                          <a:spcPct val="100000"/>
                        </a:lnSpc>
                        <a:spcBef>
                          <a:spcPts val="315"/>
                        </a:spcBef>
                      </a:pPr>
                      <a:r>
                        <a:rPr sz="1500" b="1" dirty="0">
                          <a:latin typeface="Arial"/>
                          <a:cs typeface="Arial"/>
                        </a:rPr>
                        <a:t>High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marL="264795" marR="254000" indent="-6350">
                        <a:lnSpc>
                          <a:spcPct val="100000"/>
                        </a:lnSpc>
                        <a:spcBef>
                          <a:spcPts val="315"/>
                        </a:spcBef>
                      </a:pPr>
                      <a:r>
                        <a:rPr sz="1500" b="1" dirty="0">
                          <a:latin typeface="Arial"/>
                          <a:cs typeface="Arial"/>
                        </a:rPr>
                        <a:t>Ve</a:t>
                      </a:r>
                      <a:r>
                        <a:rPr sz="1500" b="1" spc="-5" dirty="0">
                          <a:latin typeface="Arial"/>
                          <a:cs typeface="Arial"/>
                        </a:rPr>
                        <a:t>r</a:t>
                      </a:r>
                      <a:r>
                        <a:rPr sz="1500" b="1" dirty="0">
                          <a:latin typeface="Arial"/>
                          <a:cs typeface="Arial"/>
                        </a:rPr>
                        <a:t>y  h</a:t>
                      </a:r>
                      <a:r>
                        <a:rPr sz="1500" b="1" spc="-10" dirty="0">
                          <a:latin typeface="Arial"/>
                          <a:cs typeface="Arial"/>
                        </a:rPr>
                        <a:t>i</a:t>
                      </a:r>
                      <a:r>
                        <a:rPr sz="1500" b="1" dirty="0">
                          <a:latin typeface="Arial"/>
                          <a:cs typeface="Arial"/>
                        </a:rPr>
                        <a:t>gh</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FF32"/>
                    </a:solidFill>
                  </a:tcPr>
                </a:tc>
                <a:tc>
                  <a:txBody>
                    <a:bodyPr/>
                    <a:lstStyle/>
                    <a:p>
                      <a:pPr marL="264795" marR="217804" indent="-41275">
                        <a:lnSpc>
                          <a:spcPct val="100000"/>
                        </a:lnSpc>
                        <a:spcBef>
                          <a:spcPts val="315"/>
                        </a:spcBef>
                      </a:pPr>
                      <a:r>
                        <a:rPr sz="1500" b="1" dirty="0">
                          <a:latin typeface="Arial"/>
                          <a:cs typeface="Arial"/>
                        </a:rPr>
                        <a:t>Ex</a:t>
                      </a:r>
                      <a:r>
                        <a:rPr sz="1500" b="1" spc="-5" dirty="0">
                          <a:latin typeface="Arial"/>
                          <a:cs typeface="Arial"/>
                        </a:rPr>
                        <a:t>tr</a:t>
                      </a:r>
                      <a:r>
                        <a:rPr sz="1500" b="1" dirty="0">
                          <a:latin typeface="Arial"/>
                          <a:cs typeface="Arial"/>
                        </a:rPr>
                        <a:t>a  </a:t>
                      </a:r>
                      <a:r>
                        <a:rPr sz="1500" b="1" spc="-5" dirty="0">
                          <a:latin typeface="Arial"/>
                          <a:cs typeface="Arial"/>
                        </a:rPr>
                        <a:t>high</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FF32"/>
                    </a:solidFill>
                  </a:tcPr>
                </a:tc>
                <a:extLst>
                  <a:ext uri="{0D108BD9-81ED-4DB2-BD59-A6C34878D82A}">
                    <a16:rowId xmlns:a16="http://schemas.microsoft.com/office/drawing/2014/main" val="10000"/>
                  </a:ext>
                </a:extLst>
              </a:tr>
              <a:tr h="462578">
                <a:tc>
                  <a:txBody>
                    <a:bodyPr/>
                    <a:lstStyle/>
                    <a:p>
                      <a:pPr algn="ctr">
                        <a:lnSpc>
                          <a:spcPct val="100000"/>
                        </a:lnSpc>
                        <a:spcBef>
                          <a:spcPts val="315"/>
                        </a:spcBef>
                      </a:pPr>
                      <a:r>
                        <a:rPr sz="1500" dirty="0">
                          <a:latin typeface="Arial"/>
                          <a:cs typeface="Arial"/>
                        </a:rPr>
                        <a:t>Precedent</a:t>
                      </a:r>
                      <a:r>
                        <a:rPr sz="1500" spc="-15" dirty="0">
                          <a:latin typeface="Arial"/>
                          <a:cs typeface="Arial"/>
                        </a:rPr>
                        <a:t> </a:t>
                      </a:r>
                      <a:r>
                        <a:rPr sz="1500" dirty="0">
                          <a:latin typeface="Arial"/>
                          <a:cs typeface="Arial"/>
                        </a:rPr>
                        <a:t>ness</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15"/>
                        </a:spcBef>
                      </a:pPr>
                      <a:r>
                        <a:rPr sz="1500" spc="-5" dirty="0">
                          <a:latin typeface="Arial"/>
                          <a:cs typeface="Arial"/>
                        </a:rPr>
                        <a:t>6.20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4.96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3.72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2.48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1.24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8765" algn="r">
                        <a:lnSpc>
                          <a:spcPct val="100000"/>
                        </a:lnSpc>
                        <a:spcBef>
                          <a:spcPts val="315"/>
                        </a:spcBef>
                      </a:pPr>
                      <a:r>
                        <a:rPr sz="1500" dirty="0">
                          <a:latin typeface="Arial"/>
                          <a:cs typeface="Arial"/>
                        </a:rPr>
                        <a:t>0</a:t>
                      </a:r>
                      <a:r>
                        <a:rPr sz="1500" spc="-10" dirty="0">
                          <a:latin typeface="Arial"/>
                          <a:cs typeface="Arial"/>
                        </a:rPr>
                        <a:t>.</a:t>
                      </a:r>
                      <a:r>
                        <a:rPr sz="1500" dirty="0">
                          <a:latin typeface="Arial"/>
                          <a:cs typeface="Arial"/>
                        </a:rPr>
                        <a:t>00</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6537">
                <a:tc>
                  <a:txBody>
                    <a:bodyPr/>
                    <a:lstStyle/>
                    <a:p>
                      <a:pPr marL="734060" marR="499109" indent="-230504">
                        <a:lnSpc>
                          <a:spcPct val="100000"/>
                        </a:lnSpc>
                        <a:spcBef>
                          <a:spcPts val="315"/>
                        </a:spcBef>
                      </a:pPr>
                      <a:r>
                        <a:rPr sz="1500" spc="5" dirty="0">
                          <a:latin typeface="Arial"/>
                          <a:cs typeface="Arial"/>
                        </a:rPr>
                        <a:t>D</a:t>
                      </a:r>
                      <a:r>
                        <a:rPr sz="1500" dirty="0">
                          <a:latin typeface="Arial"/>
                          <a:cs typeface="Arial"/>
                        </a:rPr>
                        <a:t>ev</a:t>
                      </a:r>
                      <a:r>
                        <a:rPr sz="1500" spc="-15" dirty="0">
                          <a:latin typeface="Arial"/>
                          <a:cs typeface="Arial"/>
                        </a:rPr>
                        <a:t>e</a:t>
                      </a:r>
                      <a:r>
                        <a:rPr sz="1500" spc="5" dirty="0">
                          <a:latin typeface="Arial"/>
                          <a:cs typeface="Arial"/>
                        </a:rPr>
                        <a:t>l</a:t>
                      </a:r>
                      <a:r>
                        <a:rPr sz="1500" dirty="0">
                          <a:latin typeface="Arial"/>
                          <a:cs typeface="Arial"/>
                        </a:rPr>
                        <a:t>op</a:t>
                      </a:r>
                      <a:r>
                        <a:rPr sz="1500" spc="-5" dirty="0">
                          <a:latin typeface="Arial"/>
                          <a:cs typeface="Arial"/>
                        </a:rPr>
                        <a:t>m</a:t>
                      </a:r>
                      <a:r>
                        <a:rPr sz="1500" dirty="0">
                          <a:latin typeface="Arial"/>
                          <a:cs typeface="Arial"/>
                        </a:rPr>
                        <a:t>ent  </a:t>
                      </a:r>
                      <a:r>
                        <a:rPr sz="1500" spc="-5" dirty="0">
                          <a:latin typeface="Arial"/>
                          <a:cs typeface="Arial"/>
                        </a:rPr>
                        <a:t>flexibility</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15"/>
                        </a:spcBef>
                      </a:pPr>
                      <a:r>
                        <a:rPr sz="1500" spc="-5" dirty="0">
                          <a:latin typeface="Arial"/>
                          <a:cs typeface="Arial"/>
                        </a:rPr>
                        <a:t>5.07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4.05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3.04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2.03</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1.01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8765" algn="r">
                        <a:lnSpc>
                          <a:spcPct val="100000"/>
                        </a:lnSpc>
                        <a:spcBef>
                          <a:spcPts val="315"/>
                        </a:spcBef>
                      </a:pPr>
                      <a:r>
                        <a:rPr sz="1500" dirty="0">
                          <a:latin typeface="Arial"/>
                          <a:cs typeface="Arial"/>
                        </a:rPr>
                        <a:t>0</a:t>
                      </a:r>
                      <a:r>
                        <a:rPr sz="1500" spc="-10" dirty="0">
                          <a:latin typeface="Arial"/>
                          <a:cs typeface="Arial"/>
                        </a:rPr>
                        <a:t>.</a:t>
                      </a:r>
                      <a:r>
                        <a:rPr sz="1500" dirty="0">
                          <a:latin typeface="Arial"/>
                          <a:cs typeface="Arial"/>
                        </a:rPr>
                        <a:t>00</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6537">
                <a:tc>
                  <a:txBody>
                    <a:bodyPr/>
                    <a:lstStyle/>
                    <a:p>
                      <a:pPr marL="671830" marR="289560" indent="-378460">
                        <a:lnSpc>
                          <a:spcPts val="2030"/>
                        </a:lnSpc>
                        <a:spcBef>
                          <a:spcPts val="390"/>
                        </a:spcBef>
                      </a:pPr>
                      <a:r>
                        <a:rPr sz="1500" spc="-5" dirty="0">
                          <a:latin typeface="Arial"/>
                          <a:cs typeface="Arial"/>
                        </a:rPr>
                        <a:t>Architecture/</a:t>
                      </a:r>
                      <a:r>
                        <a:rPr sz="1500" spc="-30" dirty="0">
                          <a:latin typeface="Arial"/>
                          <a:cs typeface="Arial"/>
                        </a:rPr>
                        <a:t> </a:t>
                      </a:r>
                      <a:r>
                        <a:rPr sz="1500" dirty="0">
                          <a:latin typeface="Arial"/>
                          <a:cs typeface="Arial"/>
                        </a:rPr>
                        <a:t>Risk  resolution</a:t>
                      </a:r>
                      <a:endParaRPr sz="1500">
                        <a:latin typeface="Arial"/>
                        <a:cs typeface="Arial"/>
                      </a:endParaRPr>
                    </a:p>
                  </a:txBody>
                  <a:tcPr marL="0" marR="0" marT="4370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15"/>
                        </a:spcBef>
                      </a:pPr>
                      <a:r>
                        <a:rPr sz="1500" spc="-5" dirty="0">
                          <a:latin typeface="Arial"/>
                          <a:cs typeface="Arial"/>
                        </a:rPr>
                        <a:t>7.07</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5.65</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4.24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2.83</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1.41</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8765" algn="r">
                        <a:lnSpc>
                          <a:spcPct val="100000"/>
                        </a:lnSpc>
                        <a:spcBef>
                          <a:spcPts val="315"/>
                        </a:spcBef>
                      </a:pPr>
                      <a:r>
                        <a:rPr sz="1500" dirty="0">
                          <a:latin typeface="Arial"/>
                          <a:cs typeface="Arial"/>
                        </a:rPr>
                        <a:t>0</a:t>
                      </a:r>
                      <a:r>
                        <a:rPr sz="1500" spc="-10" dirty="0">
                          <a:latin typeface="Arial"/>
                          <a:cs typeface="Arial"/>
                        </a:rPr>
                        <a:t>.</a:t>
                      </a:r>
                      <a:r>
                        <a:rPr sz="1500" dirty="0">
                          <a:latin typeface="Arial"/>
                          <a:cs typeface="Arial"/>
                        </a:rPr>
                        <a:t>00</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62578">
                <a:tc>
                  <a:txBody>
                    <a:bodyPr/>
                    <a:lstStyle/>
                    <a:p>
                      <a:pPr algn="ctr">
                        <a:lnSpc>
                          <a:spcPct val="100000"/>
                        </a:lnSpc>
                        <a:spcBef>
                          <a:spcPts val="315"/>
                        </a:spcBef>
                      </a:pPr>
                      <a:r>
                        <a:rPr sz="1500" dirty="0">
                          <a:latin typeface="Arial"/>
                          <a:cs typeface="Arial"/>
                        </a:rPr>
                        <a:t>Team</a:t>
                      </a:r>
                      <a:r>
                        <a:rPr sz="1500" spc="-20" dirty="0">
                          <a:latin typeface="Arial"/>
                          <a:cs typeface="Arial"/>
                        </a:rPr>
                        <a:t> </a:t>
                      </a:r>
                      <a:r>
                        <a:rPr sz="1500" dirty="0">
                          <a:latin typeface="Arial"/>
                          <a:cs typeface="Arial"/>
                        </a:rPr>
                        <a:t>cohesion</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15"/>
                        </a:spcBef>
                      </a:pPr>
                      <a:r>
                        <a:rPr sz="1500" spc="-5" dirty="0">
                          <a:latin typeface="Arial"/>
                          <a:cs typeface="Arial"/>
                        </a:rPr>
                        <a:t>5.48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4.38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3.29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2.19</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1500" spc="-5" dirty="0">
                          <a:latin typeface="Arial"/>
                          <a:cs typeface="Arial"/>
                        </a:rPr>
                        <a:t>1.10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8765" algn="r">
                        <a:lnSpc>
                          <a:spcPct val="100000"/>
                        </a:lnSpc>
                        <a:spcBef>
                          <a:spcPts val="315"/>
                        </a:spcBef>
                      </a:pPr>
                      <a:r>
                        <a:rPr sz="1500" dirty="0">
                          <a:latin typeface="Arial"/>
                          <a:cs typeface="Arial"/>
                        </a:rPr>
                        <a:t>0</a:t>
                      </a:r>
                      <a:r>
                        <a:rPr sz="1500" spc="-10" dirty="0">
                          <a:latin typeface="Arial"/>
                          <a:cs typeface="Arial"/>
                        </a:rPr>
                        <a:t>.</a:t>
                      </a:r>
                      <a:r>
                        <a:rPr sz="1500" dirty="0">
                          <a:latin typeface="Arial"/>
                          <a:cs typeface="Arial"/>
                        </a:rPr>
                        <a:t>00</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65267">
                <a:tc>
                  <a:txBody>
                    <a:bodyPr/>
                    <a:lstStyle/>
                    <a:p>
                      <a:pPr algn="ctr">
                        <a:lnSpc>
                          <a:spcPct val="100000"/>
                        </a:lnSpc>
                        <a:spcBef>
                          <a:spcPts val="315"/>
                        </a:spcBef>
                      </a:pPr>
                      <a:r>
                        <a:rPr sz="1500" dirty="0">
                          <a:latin typeface="Arial"/>
                          <a:cs typeface="Arial"/>
                        </a:rPr>
                        <a:t>Process</a:t>
                      </a:r>
                      <a:r>
                        <a:rPr sz="1500" spc="-15" dirty="0">
                          <a:latin typeface="Arial"/>
                          <a:cs typeface="Arial"/>
                        </a:rPr>
                        <a:t> </a:t>
                      </a:r>
                      <a:r>
                        <a:rPr sz="1500" spc="-5" dirty="0">
                          <a:latin typeface="Arial"/>
                          <a:cs typeface="Arial"/>
                        </a:rPr>
                        <a:t>maturity</a:t>
                      </a:r>
                      <a:endParaRPr sz="15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00"/>
                    </a:solidFill>
                  </a:tcPr>
                </a:tc>
                <a:tc>
                  <a:txBody>
                    <a:bodyPr/>
                    <a:lstStyle/>
                    <a:p>
                      <a:pPr algn="ctr">
                        <a:lnSpc>
                          <a:spcPct val="100000"/>
                        </a:lnSpc>
                        <a:spcBef>
                          <a:spcPts val="315"/>
                        </a:spcBef>
                      </a:pPr>
                      <a:r>
                        <a:rPr sz="1500" spc="-5" dirty="0">
                          <a:latin typeface="Arial"/>
                          <a:cs typeface="Arial"/>
                        </a:rPr>
                        <a:t>7.80</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500" spc="-5" dirty="0">
                          <a:latin typeface="Arial"/>
                          <a:cs typeface="Arial"/>
                        </a:rPr>
                        <a:t>6.24</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500" spc="-5" dirty="0">
                          <a:latin typeface="Arial"/>
                          <a:cs typeface="Arial"/>
                        </a:rPr>
                        <a:t>4.68</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500" spc="-5" dirty="0">
                          <a:latin typeface="Arial"/>
                          <a:cs typeface="Arial"/>
                        </a:rPr>
                        <a:t>3.12</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500" spc="-5" dirty="0">
                          <a:latin typeface="Arial"/>
                          <a:cs typeface="Arial"/>
                        </a:rPr>
                        <a:t>1.56</a:t>
                      </a:r>
                      <a:endParaRPr sz="15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278765" algn="r">
                        <a:lnSpc>
                          <a:spcPct val="100000"/>
                        </a:lnSpc>
                        <a:spcBef>
                          <a:spcPts val="315"/>
                        </a:spcBef>
                      </a:pPr>
                      <a:r>
                        <a:rPr sz="1500" dirty="0">
                          <a:latin typeface="Arial"/>
                          <a:cs typeface="Arial"/>
                        </a:rPr>
                        <a:t>0</a:t>
                      </a:r>
                      <a:r>
                        <a:rPr sz="1500" spc="-10" dirty="0">
                          <a:latin typeface="Arial"/>
                          <a:cs typeface="Arial"/>
                        </a:rPr>
                        <a:t>.</a:t>
                      </a:r>
                      <a:r>
                        <a:rPr sz="1500" dirty="0">
                          <a:latin typeface="Arial"/>
                          <a:cs typeface="Arial"/>
                        </a:rPr>
                        <a:t>00</a:t>
                      </a:r>
                      <a:endParaRPr sz="15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
        <p:nvSpPr>
          <p:cNvPr id="3" name="object 3"/>
          <p:cNvSpPr txBox="1"/>
          <p:nvPr/>
        </p:nvSpPr>
        <p:spPr>
          <a:xfrm>
            <a:off x="2400294" y="4555412"/>
            <a:ext cx="7285504" cy="1196961"/>
          </a:xfrm>
          <a:prstGeom prst="rect">
            <a:avLst/>
          </a:prstGeom>
        </p:spPr>
        <p:txBody>
          <a:bodyPr vert="horz" wrap="square" lIns="0" tIns="11206" rIns="0" bIns="0" rtlCol="0">
            <a:spAutoFit/>
          </a:bodyPr>
          <a:lstStyle/>
          <a:p>
            <a:pPr marR="62756" algn="ctr">
              <a:spcBef>
                <a:spcPts val="88"/>
              </a:spcBef>
            </a:pPr>
            <a:r>
              <a:rPr sz="1588" b="1" spc="-4" dirty="0">
                <a:latin typeface="Arial"/>
                <a:cs typeface="Arial"/>
              </a:rPr>
              <a:t>Table 13: </a:t>
            </a:r>
            <a:r>
              <a:rPr sz="1588" spc="-4" dirty="0">
                <a:latin typeface="Arial"/>
                <a:cs typeface="Arial"/>
              </a:rPr>
              <a:t>Data for the Computation of</a:t>
            </a:r>
            <a:r>
              <a:rPr sz="1588" spc="9" dirty="0">
                <a:latin typeface="Arial"/>
                <a:cs typeface="Arial"/>
              </a:rPr>
              <a:t> </a:t>
            </a:r>
            <a:r>
              <a:rPr sz="1588" dirty="0">
                <a:latin typeface="Arial"/>
                <a:cs typeface="Arial"/>
              </a:rPr>
              <a:t>B</a:t>
            </a:r>
            <a:endParaRPr sz="1588">
              <a:latin typeface="Arial"/>
              <a:cs typeface="Arial"/>
            </a:endParaRPr>
          </a:p>
          <a:p>
            <a:pPr>
              <a:spcBef>
                <a:spcPts val="35"/>
              </a:spcBef>
            </a:pPr>
            <a:endParaRPr sz="1235">
              <a:latin typeface="Times New Roman"/>
              <a:cs typeface="Times New Roman"/>
            </a:endParaRPr>
          </a:p>
          <a:p>
            <a:pPr marL="11206"/>
            <a:r>
              <a:rPr sz="1941" spc="-4" dirty="0">
                <a:solidFill>
                  <a:srgbClr val="650065"/>
                </a:solidFill>
                <a:latin typeface="Times New Roman"/>
                <a:cs typeface="Times New Roman"/>
              </a:rPr>
              <a:t>The value </a:t>
            </a:r>
            <a:r>
              <a:rPr sz="1941" dirty="0">
                <a:solidFill>
                  <a:srgbClr val="650065"/>
                </a:solidFill>
                <a:latin typeface="Times New Roman"/>
                <a:cs typeface="Times New Roman"/>
              </a:rPr>
              <a:t>of </a:t>
            </a:r>
            <a:r>
              <a:rPr sz="1941" spc="-4" dirty="0">
                <a:solidFill>
                  <a:srgbClr val="650065"/>
                </a:solidFill>
                <a:latin typeface="Times New Roman"/>
                <a:cs typeface="Times New Roman"/>
              </a:rPr>
              <a:t>B can </a:t>
            </a:r>
            <a:r>
              <a:rPr sz="1941" dirty="0">
                <a:solidFill>
                  <a:srgbClr val="650065"/>
                </a:solidFill>
                <a:latin typeface="Times New Roman"/>
                <a:cs typeface="Times New Roman"/>
              </a:rPr>
              <a:t>be </a:t>
            </a:r>
            <a:r>
              <a:rPr sz="1941" spc="-4" dirty="0">
                <a:solidFill>
                  <a:srgbClr val="650065"/>
                </a:solidFill>
                <a:latin typeface="Times New Roman"/>
                <a:cs typeface="Times New Roman"/>
              </a:rPr>
              <a:t>calculated</a:t>
            </a:r>
            <a:r>
              <a:rPr sz="1941" spc="9" dirty="0">
                <a:solidFill>
                  <a:srgbClr val="650065"/>
                </a:solidFill>
                <a:latin typeface="Times New Roman"/>
                <a:cs typeface="Times New Roman"/>
              </a:rPr>
              <a:t> </a:t>
            </a:r>
            <a:r>
              <a:rPr sz="1941" spc="-4" dirty="0">
                <a:solidFill>
                  <a:srgbClr val="650065"/>
                </a:solidFill>
                <a:latin typeface="Times New Roman"/>
                <a:cs typeface="Times New Roman"/>
              </a:rPr>
              <a:t>as:</a:t>
            </a:r>
            <a:endParaRPr sz="1941">
              <a:latin typeface="Times New Roman"/>
              <a:cs typeface="Times New Roman"/>
            </a:endParaRPr>
          </a:p>
          <a:p>
            <a:pPr marL="817513">
              <a:spcBef>
                <a:spcPts val="1165"/>
              </a:spcBef>
            </a:pPr>
            <a:r>
              <a:rPr sz="1941" spc="-4" dirty="0">
                <a:solidFill>
                  <a:srgbClr val="650065"/>
                </a:solidFill>
                <a:latin typeface="Times New Roman"/>
                <a:cs typeface="Times New Roman"/>
              </a:rPr>
              <a:t>B=0.91 + 0.01 * (Sum </a:t>
            </a:r>
            <a:r>
              <a:rPr sz="1941" dirty="0">
                <a:solidFill>
                  <a:srgbClr val="650065"/>
                </a:solidFill>
                <a:latin typeface="Times New Roman"/>
                <a:cs typeface="Times New Roman"/>
              </a:rPr>
              <a:t>of rating on </a:t>
            </a:r>
            <a:r>
              <a:rPr sz="1941" spc="-4" dirty="0">
                <a:solidFill>
                  <a:srgbClr val="650065"/>
                </a:solidFill>
                <a:latin typeface="Times New Roman"/>
                <a:cs typeface="Times New Roman"/>
              </a:rPr>
              <a:t>scaling factors </a:t>
            </a:r>
            <a:r>
              <a:rPr sz="1941" dirty="0">
                <a:solidFill>
                  <a:srgbClr val="650065"/>
                </a:solidFill>
                <a:latin typeface="Times New Roman"/>
                <a:cs typeface="Times New Roman"/>
              </a:rPr>
              <a:t>for the</a:t>
            </a:r>
            <a:r>
              <a:rPr sz="1941" spc="35" dirty="0">
                <a:solidFill>
                  <a:srgbClr val="650065"/>
                </a:solidFill>
                <a:latin typeface="Times New Roman"/>
                <a:cs typeface="Times New Roman"/>
              </a:rPr>
              <a:t> </a:t>
            </a:r>
            <a:r>
              <a:rPr sz="1941" spc="-4" dirty="0">
                <a:solidFill>
                  <a:srgbClr val="650065"/>
                </a:solidFill>
                <a:latin typeface="Times New Roman"/>
                <a:cs typeface="Times New Roman"/>
              </a:rPr>
              <a:t>project)</a:t>
            </a:r>
            <a:endParaRPr sz="1941">
              <a:latin typeface="Times New Roman"/>
              <a:cs typeface="Times New Roman"/>
            </a:endParaRPr>
          </a:p>
        </p:txBody>
      </p:sp>
      <p:sp>
        <p:nvSpPr>
          <p:cNvPr id="4" name="object 4"/>
          <p:cNvSpPr txBox="1">
            <a:spLocks noGrp="1"/>
          </p:cNvSpPr>
          <p:nvPr>
            <p:ph type="title"/>
          </p:nvPr>
        </p:nvSpPr>
        <p:spPr>
          <a:xfrm>
            <a:off x="1090863" y="566430"/>
            <a:ext cx="7117327"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277464"/>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1230237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7850" y="1328920"/>
            <a:ext cx="6169398" cy="4402091"/>
          </a:xfrm>
          <a:prstGeom prst="rect">
            <a:avLst/>
          </a:prstGeom>
        </p:spPr>
        <p:txBody>
          <a:bodyPr vert="horz" wrap="square" lIns="0" tIns="181535" rIns="0" bIns="0" rtlCol="0">
            <a:spAutoFit/>
          </a:bodyPr>
          <a:lstStyle/>
          <a:p>
            <a:pPr marL="24094">
              <a:spcBef>
                <a:spcPts val="1429"/>
              </a:spcBef>
            </a:pPr>
            <a:r>
              <a:rPr sz="2294" b="1" dirty="0">
                <a:solidFill>
                  <a:srgbClr val="CC0000"/>
                </a:solidFill>
                <a:latin typeface="Times New Roman"/>
                <a:cs typeface="Times New Roman"/>
              </a:rPr>
              <a:t>Early </a:t>
            </a:r>
            <a:r>
              <a:rPr sz="2294" b="1" spc="-4" dirty="0">
                <a:solidFill>
                  <a:srgbClr val="CC0000"/>
                </a:solidFill>
                <a:latin typeface="Times New Roman"/>
                <a:cs typeface="Times New Roman"/>
              </a:rPr>
              <a:t>design cost</a:t>
            </a:r>
            <a:r>
              <a:rPr sz="2294" b="1" spc="-9" dirty="0">
                <a:solidFill>
                  <a:srgbClr val="CC0000"/>
                </a:solidFill>
                <a:latin typeface="Times New Roman"/>
                <a:cs typeface="Times New Roman"/>
              </a:rPr>
              <a:t> </a:t>
            </a:r>
            <a:r>
              <a:rPr sz="2294" b="1" spc="-4" dirty="0">
                <a:solidFill>
                  <a:srgbClr val="CC0000"/>
                </a:solidFill>
                <a:latin typeface="Times New Roman"/>
                <a:cs typeface="Times New Roman"/>
              </a:rPr>
              <a:t>drivers</a:t>
            </a:r>
            <a:endParaRPr sz="2294">
              <a:latin typeface="Times New Roman"/>
              <a:cs typeface="Times New Roman"/>
            </a:endParaRPr>
          </a:p>
          <a:p>
            <a:pPr marL="11206">
              <a:spcBef>
                <a:spcPts val="1125"/>
              </a:spcBef>
            </a:pPr>
            <a:r>
              <a:rPr sz="1941" spc="-4" dirty="0">
                <a:latin typeface="Times New Roman"/>
                <a:cs typeface="Times New Roman"/>
              </a:rPr>
              <a:t>There </a:t>
            </a:r>
            <a:r>
              <a:rPr sz="1941" dirty="0">
                <a:latin typeface="Times New Roman"/>
                <a:cs typeface="Times New Roman"/>
              </a:rPr>
              <a:t>are </a:t>
            </a:r>
            <a:r>
              <a:rPr sz="1941" spc="-4" dirty="0">
                <a:latin typeface="Times New Roman"/>
                <a:cs typeface="Times New Roman"/>
              </a:rPr>
              <a:t>seven early design cost drivers and are given</a:t>
            </a:r>
            <a:r>
              <a:rPr sz="1941" spc="71" dirty="0">
                <a:latin typeface="Times New Roman"/>
                <a:cs typeface="Times New Roman"/>
              </a:rPr>
              <a:t> </a:t>
            </a:r>
            <a:r>
              <a:rPr sz="1941" spc="-4" dirty="0">
                <a:latin typeface="Times New Roman"/>
                <a:cs typeface="Times New Roman"/>
              </a:rPr>
              <a:t>below:</a:t>
            </a:r>
            <a:endParaRPr sz="1941">
              <a:latin typeface="Times New Roman"/>
              <a:cs typeface="Times New Roman"/>
            </a:endParaRPr>
          </a:p>
          <a:p>
            <a:pPr>
              <a:spcBef>
                <a:spcPts val="22"/>
              </a:spcBef>
            </a:pPr>
            <a:endParaRPr sz="1677">
              <a:latin typeface="Times New Roman"/>
              <a:cs typeface="Times New Roman"/>
            </a:endParaRPr>
          </a:p>
          <a:p>
            <a:pPr marL="831521" indent="-403993">
              <a:buAutoNum type="romanLcPeriod"/>
              <a:tabLst>
                <a:tab pos="830960" algn="l"/>
                <a:tab pos="831521" algn="l"/>
              </a:tabLst>
            </a:pPr>
            <a:r>
              <a:rPr sz="1941" spc="-4" dirty="0">
                <a:solidFill>
                  <a:srgbClr val="003265"/>
                </a:solidFill>
                <a:latin typeface="Times New Roman"/>
                <a:cs typeface="Times New Roman"/>
              </a:rPr>
              <a:t>Product Reliability and Complexity</a:t>
            </a:r>
            <a:r>
              <a:rPr sz="1941" spc="49" dirty="0">
                <a:solidFill>
                  <a:srgbClr val="003265"/>
                </a:solidFill>
                <a:latin typeface="Times New Roman"/>
                <a:cs typeface="Times New Roman"/>
              </a:rPr>
              <a:t> </a:t>
            </a:r>
            <a:r>
              <a:rPr sz="1941" spc="-9" dirty="0">
                <a:solidFill>
                  <a:srgbClr val="003265"/>
                </a:solidFill>
                <a:latin typeface="Times New Roman"/>
                <a:cs typeface="Times New Roman"/>
              </a:rPr>
              <a:t>(RCPX)</a:t>
            </a:r>
            <a:endParaRPr sz="1941">
              <a:latin typeface="Times New Roman"/>
              <a:cs typeface="Times New Roman"/>
            </a:endParaRPr>
          </a:p>
          <a:p>
            <a:pPr marL="831521" indent="-403993">
              <a:spcBef>
                <a:spcPts val="1377"/>
              </a:spcBef>
              <a:buAutoNum type="romanLcPeriod"/>
              <a:tabLst>
                <a:tab pos="830960" algn="l"/>
                <a:tab pos="831521" algn="l"/>
              </a:tabLst>
            </a:pPr>
            <a:r>
              <a:rPr sz="1941" spc="-4" dirty="0">
                <a:solidFill>
                  <a:srgbClr val="329932"/>
                </a:solidFill>
                <a:latin typeface="Times New Roman"/>
                <a:cs typeface="Times New Roman"/>
              </a:rPr>
              <a:t>Required </a:t>
            </a:r>
            <a:r>
              <a:rPr sz="1941" spc="-9" dirty="0">
                <a:solidFill>
                  <a:srgbClr val="329932"/>
                </a:solidFill>
                <a:latin typeface="Times New Roman"/>
                <a:cs typeface="Times New Roman"/>
              </a:rPr>
              <a:t>Reuse</a:t>
            </a:r>
            <a:r>
              <a:rPr sz="1941" dirty="0">
                <a:solidFill>
                  <a:srgbClr val="329932"/>
                </a:solidFill>
                <a:latin typeface="Times New Roman"/>
                <a:cs typeface="Times New Roman"/>
              </a:rPr>
              <a:t> </a:t>
            </a:r>
            <a:r>
              <a:rPr sz="1941" spc="-4" dirty="0">
                <a:solidFill>
                  <a:srgbClr val="329932"/>
                </a:solidFill>
                <a:latin typeface="Times New Roman"/>
                <a:cs typeface="Times New Roman"/>
              </a:rPr>
              <a:t>(RUSE)</a:t>
            </a:r>
            <a:endParaRPr sz="1941">
              <a:latin typeface="Times New Roman"/>
              <a:cs typeface="Times New Roman"/>
            </a:endParaRPr>
          </a:p>
          <a:p>
            <a:pPr marL="831521" indent="-403993">
              <a:spcBef>
                <a:spcPts val="1385"/>
              </a:spcBef>
              <a:buAutoNum type="romanLcPeriod"/>
              <a:tabLst>
                <a:tab pos="830960" algn="l"/>
                <a:tab pos="831521" algn="l"/>
              </a:tabLst>
            </a:pPr>
            <a:r>
              <a:rPr sz="1941" spc="-4" dirty="0">
                <a:solidFill>
                  <a:srgbClr val="003265"/>
                </a:solidFill>
                <a:latin typeface="Times New Roman"/>
                <a:cs typeface="Times New Roman"/>
              </a:rPr>
              <a:t>Platform </a:t>
            </a:r>
            <a:r>
              <a:rPr sz="1941" dirty="0">
                <a:solidFill>
                  <a:srgbClr val="003265"/>
                </a:solidFill>
                <a:latin typeface="Times New Roman"/>
                <a:cs typeface="Times New Roman"/>
              </a:rPr>
              <a:t>Difficulty</a:t>
            </a:r>
            <a:r>
              <a:rPr sz="1941" spc="13" dirty="0">
                <a:solidFill>
                  <a:srgbClr val="003265"/>
                </a:solidFill>
                <a:latin typeface="Times New Roman"/>
                <a:cs typeface="Times New Roman"/>
              </a:rPr>
              <a:t> </a:t>
            </a:r>
            <a:r>
              <a:rPr sz="1941" spc="-4" dirty="0">
                <a:solidFill>
                  <a:srgbClr val="003265"/>
                </a:solidFill>
                <a:latin typeface="Times New Roman"/>
                <a:cs typeface="Times New Roman"/>
              </a:rPr>
              <a:t>(PDIF)</a:t>
            </a:r>
            <a:endParaRPr sz="1941">
              <a:latin typeface="Times New Roman"/>
              <a:cs typeface="Times New Roman"/>
            </a:endParaRPr>
          </a:p>
          <a:p>
            <a:pPr marL="831521" indent="-403993">
              <a:spcBef>
                <a:spcPts val="1377"/>
              </a:spcBef>
              <a:buAutoNum type="romanLcPeriod"/>
              <a:tabLst>
                <a:tab pos="830960" algn="l"/>
                <a:tab pos="831521" algn="l"/>
              </a:tabLst>
            </a:pPr>
            <a:r>
              <a:rPr sz="1941" spc="-4" dirty="0">
                <a:solidFill>
                  <a:srgbClr val="0032CC"/>
                </a:solidFill>
                <a:latin typeface="Times New Roman"/>
                <a:cs typeface="Times New Roman"/>
              </a:rPr>
              <a:t>Personnel Capability</a:t>
            </a:r>
            <a:r>
              <a:rPr sz="1941" spc="18" dirty="0">
                <a:solidFill>
                  <a:srgbClr val="0032CC"/>
                </a:solidFill>
                <a:latin typeface="Times New Roman"/>
                <a:cs typeface="Times New Roman"/>
              </a:rPr>
              <a:t> </a:t>
            </a:r>
            <a:r>
              <a:rPr sz="1941" spc="-4" dirty="0">
                <a:solidFill>
                  <a:srgbClr val="0032CC"/>
                </a:solidFill>
                <a:latin typeface="Times New Roman"/>
                <a:cs typeface="Times New Roman"/>
              </a:rPr>
              <a:t>(PERS)</a:t>
            </a:r>
            <a:endParaRPr sz="1941">
              <a:latin typeface="Times New Roman"/>
              <a:cs typeface="Times New Roman"/>
            </a:endParaRPr>
          </a:p>
          <a:p>
            <a:pPr marL="831521" indent="-403993">
              <a:spcBef>
                <a:spcPts val="1377"/>
              </a:spcBef>
              <a:buAutoNum type="romanLcPeriod"/>
              <a:tabLst>
                <a:tab pos="830960" algn="l"/>
                <a:tab pos="831521" algn="l"/>
              </a:tabLst>
            </a:pPr>
            <a:r>
              <a:rPr sz="1941" spc="-4" dirty="0">
                <a:solidFill>
                  <a:srgbClr val="003265"/>
                </a:solidFill>
                <a:latin typeface="Times New Roman"/>
                <a:cs typeface="Times New Roman"/>
              </a:rPr>
              <a:t>Personnel Experience (PREX)</a:t>
            </a:r>
            <a:endParaRPr sz="1941">
              <a:latin typeface="Times New Roman"/>
              <a:cs typeface="Times New Roman"/>
            </a:endParaRPr>
          </a:p>
          <a:p>
            <a:pPr marL="831521" indent="-403993">
              <a:spcBef>
                <a:spcPts val="1421"/>
              </a:spcBef>
              <a:buAutoNum type="romanLcPeriod"/>
              <a:tabLst>
                <a:tab pos="830960" algn="l"/>
                <a:tab pos="831521" algn="l"/>
              </a:tabLst>
            </a:pPr>
            <a:r>
              <a:rPr sz="1941" spc="-4" dirty="0">
                <a:solidFill>
                  <a:srgbClr val="003265"/>
                </a:solidFill>
                <a:latin typeface="Times New Roman"/>
                <a:cs typeface="Times New Roman"/>
              </a:rPr>
              <a:t>Facilities</a:t>
            </a:r>
            <a:r>
              <a:rPr sz="1941" spc="-9" dirty="0">
                <a:solidFill>
                  <a:srgbClr val="003265"/>
                </a:solidFill>
                <a:latin typeface="Times New Roman"/>
                <a:cs typeface="Times New Roman"/>
              </a:rPr>
              <a:t> </a:t>
            </a:r>
            <a:r>
              <a:rPr sz="1941" spc="-4" dirty="0">
                <a:solidFill>
                  <a:srgbClr val="003265"/>
                </a:solidFill>
                <a:latin typeface="Times New Roman"/>
                <a:cs typeface="Times New Roman"/>
              </a:rPr>
              <a:t>(FCIL)</a:t>
            </a:r>
            <a:endParaRPr sz="1941">
              <a:latin typeface="Times New Roman"/>
              <a:cs typeface="Times New Roman"/>
            </a:endParaRPr>
          </a:p>
          <a:p>
            <a:pPr marL="831521" indent="-403993">
              <a:spcBef>
                <a:spcPts val="1377"/>
              </a:spcBef>
              <a:buAutoNum type="romanLcPeriod"/>
              <a:tabLst>
                <a:tab pos="831521" algn="l"/>
              </a:tabLst>
            </a:pPr>
            <a:r>
              <a:rPr sz="1941" spc="-4" dirty="0">
                <a:solidFill>
                  <a:srgbClr val="003265"/>
                </a:solidFill>
                <a:latin typeface="Times New Roman"/>
                <a:cs typeface="Times New Roman"/>
              </a:rPr>
              <a:t>Schedule</a:t>
            </a:r>
            <a:r>
              <a:rPr sz="1941" spc="-9" dirty="0">
                <a:solidFill>
                  <a:srgbClr val="003265"/>
                </a:solidFill>
                <a:latin typeface="Times New Roman"/>
                <a:cs typeface="Times New Roman"/>
              </a:rPr>
              <a:t> </a:t>
            </a:r>
            <a:r>
              <a:rPr sz="1941" spc="-4" dirty="0">
                <a:solidFill>
                  <a:srgbClr val="003265"/>
                </a:solidFill>
                <a:latin typeface="Times New Roman"/>
                <a:cs typeface="Times New Roman"/>
              </a:rPr>
              <a:t>(SCED)</a:t>
            </a:r>
            <a:endParaRPr sz="1941">
              <a:latin typeface="Times New Roman"/>
              <a:cs typeface="Times New Roman"/>
            </a:endParaRPr>
          </a:p>
        </p:txBody>
      </p:sp>
      <p:sp>
        <p:nvSpPr>
          <p:cNvPr id="3" name="object 3"/>
          <p:cNvSpPr txBox="1">
            <a:spLocks noGrp="1"/>
          </p:cNvSpPr>
          <p:nvPr>
            <p:ph type="title"/>
          </p:nvPr>
        </p:nvSpPr>
        <p:spPr>
          <a:xfrm>
            <a:off x="513347" y="566430"/>
            <a:ext cx="769484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5690008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7851" y="1466625"/>
            <a:ext cx="7456954" cy="1150486"/>
          </a:xfrm>
          <a:prstGeom prst="rect">
            <a:avLst/>
          </a:prstGeom>
        </p:spPr>
        <p:txBody>
          <a:bodyPr vert="horz" wrap="square" lIns="0" tIns="10646" rIns="0" bIns="0" rtlCol="0">
            <a:spAutoFit/>
          </a:bodyPr>
          <a:lstStyle/>
          <a:p>
            <a:pPr marL="24094">
              <a:spcBef>
                <a:spcPts val="84"/>
              </a:spcBef>
            </a:pPr>
            <a:r>
              <a:rPr sz="1941" b="1" spc="-4" dirty="0">
                <a:solidFill>
                  <a:srgbClr val="CC0000"/>
                </a:solidFill>
                <a:latin typeface="Arial"/>
                <a:cs typeface="Arial"/>
              </a:rPr>
              <a:t>Post architecture </a:t>
            </a:r>
            <a:r>
              <a:rPr sz="1941" b="1" dirty="0">
                <a:solidFill>
                  <a:srgbClr val="CC0000"/>
                </a:solidFill>
                <a:latin typeface="Arial"/>
                <a:cs typeface="Arial"/>
              </a:rPr>
              <a:t>cost</a:t>
            </a:r>
            <a:r>
              <a:rPr sz="1941" b="1" spc="13" dirty="0">
                <a:solidFill>
                  <a:srgbClr val="CC0000"/>
                </a:solidFill>
                <a:latin typeface="Arial"/>
                <a:cs typeface="Arial"/>
              </a:rPr>
              <a:t> </a:t>
            </a:r>
            <a:r>
              <a:rPr sz="1941" b="1" spc="-4" dirty="0">
                <a:solidFill>
                  <a:srgbClr val="CC0000"/>
                </a:solidFill>
                <a:latin typeface="Arial"/>
                <a:cs typeface="Arial"/>
              </a:rPr>
              <a:t>drivers</a:t>
            </a:r>
            <a:endParaRPr sz="1941">
              <a:latin typeface="Arial"/>
              <a:cs typeface="Arial"/>
            </a:endParaRPr>
          </a:p>
          <a:p>
            <a:pPr>
              <a:spcBef>
                <a:spcPts val="18"/>
              </a:spcBef>
            </a:pPr>
            <a:endParaRPr sz="1632">
              <a:latin typeface="Times New Roman"/>
              <a:cs typeface="Times New Roman"/>
            </a:endParaRPr>
          </a:p>
          <a:p>
            <a:pPr marL="11206" marR="4483">
              <a:lnSpc>
                <a:spcPts val="2321"/>
              </a:lnSpc>
            </a:pPr>
            <a:r>
              <a:rPr sz="1941" spc="-4" dirty="0">
                <a:latin typeface="Times New Roman"/>
                <a:cs typeface="Times New Roman"/>
              </a:rPr>
              <a:t>There </a:t>
            </a:r>
            <a:r>
              <a:rPr sz="1941" dirty="0">
                <a:latin typeface="Times New Roman"/>
                <a:cs typeface="Times New Roman"/>
              </a:rPr>
              <a:t>are 17 </a:t>
            </a:r>
            <a:r>
              <a:rPr sz="1941" spc="-4" dirty="0">
                <a:latin typeface="Times New Roman"/>
                <a:cs typeface="Times New Roman"/>
              </a:rPr>
              <a:t>cost drivers </a:t>
            </a:r>
            <a:r>
              <a:rPr sz="1941" spc="-9" dirty="0">
                <a:latin typeface="Times New Roman"/>
                <a:cs typeface="Times New Roman"/>
              </a:rPr>
              <a:t>in </a:t>
            </a:r>
            <a:r>
              <a:rPr sz="1941" dirty="0">
                <a:latin typeface="Times New Roman"/>
                <a:cs typeface="Times New Roman"/>
              </a:rPr>
              <a:t>the </a:t>
            </a:r>
            <a:r>
              <a:rPr sz="1941" spc="-4" dirty="0">
                <a:latin typeface="Times New Roman"/>
                <a:cs typeface="Times New Roman"/>
              </a:rPr>
              <a:t>Post Architecture model. These are rated  </a:t>
            </a:r>
            <a:r>
              <a:rPr sz="1941" dirty="0">
                <a:latin typeface="Times New Roman"/>
                <a:cs typeface="Times New Roman"/>
              </a:rPr>
              <a:t>on </a:t>
            </a:r>
            <a:r>
              <a:rPr sz="1941" spc="-4" dirty="0">
                <a:latin typeface="Times New Roman"/>
                <a:cs typeface="Times New Roman"/>
              </a:rPr>
              <a:t>a scale </a:t>
            </a:r>
            <a:r>
              <a:rPr sz="1941" dirty="0">
                <a:latin typeface="Times New Roman"/>
                <a:cs typeface="Times New Roman"/>
              </a:rPr>
              <a:t>of </a:t>
            </a:r>
            <a:r>
              <a:rPr sz="1941" spc="-4" dirty="0">
                <a:latin typeface="Times New Roman"/>
                <a:cs typeface="Times New Roman"/>
              </a:rPr>
              <a:t>1 to 6 as given below</a:t>
            </a:r>
            <a:r>
              <a:rPr sz="1941" spc="22" dirty="0">
                <a:latin typeface="Times New Roman"/>
                <a:cs typeface="Times New Roman"/>
              </a:rPr>
              <a:t> </a:t>
            </a:r>
            <a:r>
              <a:rPr sz="1941" spc="-4" dirty="0">
                <a:latin typeface="Times New Roman"/>
                <a:cs typeface="Times New Roman"/>
              </a:rPr>
              <a:t>:</a:t>
            </a:r>
            <a:endParaRPr sz="1941">
              <a:latin typeface="Times New Roman"/>
              <a:cs typeface="Times New Roman"/>
            </a:endParaRPr>
          </a:p>
        </p:txBody>
      </p:sp>
      <p:sp>
        <p:nvSpPr>
          <p:cNvPr id="3" name="object 3"/>
          <p:cNvSpPr txBox="1"/>
          <p:nvPr/>
        </p:nvSpPr>
        <p:spPr>
          <a:xfrm>
            <a:off x="2347850" y="3558448"/>
            <a:ext cx="4902574" cy="2344835"/>
          </a:xfrm>
          <a:prstGeom prst="rect">
            <a:avLst/>
          </a:prstGeom>
        </p:spPr>
        <p:txBody>
          <a:bodyPr vert="horz" wrap="square" lIns="0" tIns="157443" rIns="0" bIns="0" rtlCol="0">
            <a:spAutoFit/>
          </a:bodyPr>
          <a:lstStyle/>
          <a:p>
            <a:pPr marL="11206">
              <a:spcBef>
                <a:spcPts val="1240"/>
              </a:spcBef>
            </a:pPr>
            <a:r>
              <a:rPr sz="1941" spc="-4" dirty="0">
                <a:latin typeface="Times New Roman"/>
                <a:cs typeface="Times New Roman"/>
              </a:rPr>
              <a:t>The list </a:t>
            </a:r>
            <a:r>
              <a:rPr sz="1941" dirty="0">
                <a:latin typeface="Times New Roman"/>
                <a:cs typeface="Times New Roman"/>
              </a:rPr>
              <a:t>of </a:t>
            </a:r>
            <a:r>
              <a:rPr sz="1941" spc="-4" dirty="0">
                <a:latin typeface="Times New Roman"/>
                <a:cs typeface="Times New Roman"/>
              </a:rPr>
              <a:t>seventeen cost drivers is given below</a:t>
            </a:r>
            <a:r>
              <a:rPr sz="1941" spc="31" dirty="0">
                <a:latin typeface="Times New Roman"/>
                <a:cs typeface="Times New Roman"/>
              </a:rPr>
              <a:t> </a:t>
            </a:r>
            <a:r>
              <a:rPr sz="1941" spc="-4" dirty="0">
                <a:latin typeface="Times New Roman"/>
                <a:cs typeface="Times New Roman"/>
              </a:rPr>
              <a:t>:</a:t>
            </a:r>
            <a:endParaRPr sz="1941">
              <a:latin typeface="Times New Roman"/>
              <a:cs typeface="Times New Roman"/>
            </a:endParaRPr>
          </a:p>
          <a:p>
            <a:pPr marL="831521" indent="-403993">
              <a:spcBef>
                <a:spcPts val="1156"/>
              </a:spcBef>
              <a:buAutoNum type="romanLcPeriod"/>
              <a:tabLst>
                <a:tab pos="830960" algn="l"/>
                <a:tab pos="831521" algn="l"/>
              </a:tabLst>
            </a:pPr>
            <a:r>
              <a:rPr sz="1941" spc="-4" dirty="0">
                <a:solidFill>
                  <a:srgbClr val="003265"/>
                </a:solidFill>
                <a:latin typeface="Times New Roman"/>
                <a:cs typeface="Times New Roman"/>
              </a:rPr>
              <a:t>Reliability Required</a:t>
            </a:r>
            <a:r>
              <a:rPr sz="1941" spc="22" dirty="0">
                <a:solidFill>
                  <a:srgbClr val="003265"/>
                </a:solidFill>
                <a:latin typeface="Times New Roman"/>
                <a:cs typeface="Times New Roman"/>
              </a:rPr>
              <a:t> </a:t>
            </a:r>
            <a:r>
              <a:rPr sz="1941" spc="-4" dirty="0">
                <a:solidFill>
                  <a:srgbClr val="003265"/>
                </a:solidFill>
                <a:latin typeface="Times New Roman"/>
                <a:cs typeface="Times New Roman"/>
              </a:rPr>
              <a:t>(RELY)</a:t>
            </a:r>
            <a:endParaRPr sz="1941">
              <a:latin typeface="Times New Roman"/>
              <a:cs typeface="Times New Roman"/>
            </a:endParaRPr>
          </a:p>
          <a:p>
            <a:pPr marL="831521" indent="-403993">
              <a:spcBef>
                <a:spcPts val="1377"/>
              </a:spcBef>
              <a:buAutoNum type="romanLcPeriod"/>
              <a:tabLst>
                <a:tab pos="830960" algn="l"/>
                <a:tab pos="831521" algn="l"/>
              </a:tabLst>
            </a:pPr>
            <a:r>
              <a:rPr sz="1941" spc="-4" dirty="0">
                <a:solidFill>
                  <a:srgbClr val="329932"/>
                </a:solidFill>
                <a:latin typeface="Times New Roman"/>
                <a:cs typeface="Times New Roman"/>
              </a:rPr>
              <a:t>Database Size</a:t>
            </a:r>
            <a:r>
              <a:rPr sz="1941" spc="-9" dirty="0">
                <a:solidFill>
                  <a:srgbClr val="329932"/>
                </a:solidFill>
                <a:latin typeface="Times New Roman"/>
                <a:cs typeface="Times New Roman"/>
              </a:rPr>
              <a:t> </a:t>
            </a:r>
            <a:r>
              <a:rPr sz="1941" spc="-4" dirty="0">
                <a:solidFill>
                  <a:srgbClr val="329932"/>
                </a:solidFill>
                <a:latin typeface="Times New Roman"/>
                <a:cs typeface="Times New Roman"/>
              </a:rPr>
              <a:t>(DATA)</a:t>
            </a:r>
            <a:endParaRPr sz="1941">
              <a:latin typeface="Times New Roman"/>
              <a:cs typeface="Times New Roman"/>
            </a:endParaRPr>
          </a:p>
          <a:p>
            <a:pPr marL="831521" indent="-403993">
              <a:spcBef>
                <a:spcPts val="1385"/>
              </a:spcBef>
              <a:buAutoNum type="romanLcPeriod"/>
              <a:tabLst>
                <a:tab pos="830960" algn="l"/>
                <a:tab pos="831521" algn="l"/>
              </a:tabLst>
            </a:pPr>
            <a:r>
              <a:rPr sz="1941" spc="-4" dirty="0">
                <a:solidFill>
                  <a:srgbClr val="003265"/>
                </a:solidFill>
                <a:latin typeface="Times New Roman"/>
                <a:cs typeface="Times New Roman"/>
              </a:rPr>
              <a:t>Product Complexity</a:t>
            </a:r>
            <a:r>
              <a:rPr sz="1941" spc="18" dirty="0">
                <a:solidFill>
                  <a:srgbClr val="003265"/>
                </a:solidFill>
                <a:latin typeface="Times New Roman"/>
                <a:cs typeface="Times New Roman"/>
              </a:rPr>
              <a:t> </a:t>
            </a:r>
            <a:r>
              <a:rPr sz="1941" spc="-4" dirty="0">
                <a:solidFill>
                  <a:srgbClr val="003265"/>
                </a:solidFill>
                <a:latin typeface="Times New Roman"/>
                <a:cs typeface="Times New Roman"/>
              </a:rPr>
              <a:t>(CPLX)</a:t>
            </a:r>
            <a:endParaRPr sz="1941">
              <a:latin typeface="Times New Roman"/>
              <a:cs typeface="Times New Roman"/>
            </a:endParaRPr>
          </a:p>
          <a:p>
            <a:pPr marL="831521" indent="-403993">
              <a:spcBef>
                <a:spcPts val="1377"/>
              </a:spcBef>
              <a:buAutoNum type="romanLcPeriod"/>
              <a:tabLst>
                <a:tab pos="830960" algn="l"/>
                <a:tab pos="831521" algn="l"/>
              </a:tabLst>
            </a:pPr>
            <a:r>
              <a:rPr sz="1941" spc="-4" dirty="0">
                <a:solidFill>
                  <a:srgbClr val="0032CC"/>
                </a:solidFill>
                <a:latin typeface="Times New Roman"/>
                <a:cs typeface="Times New Roman"/>
              </a:rPr>
              <a:t>Required Reusability</a:t>
            </a:r>
            <a:r>
              <a:rPr sz="1941" spc="4" dirty="0">
                <a:solidFill>
                  <a:srgbClr val="0032CC"/>
                </a:solidFill>
                <a:latin typeface="Times New Roman"/>
                <a:cs typeface="Times New Roman"/>
              </a:rPr>
              <a:t> </a:t>
            </a:r>
            <a:r>
              <a:rPr sz="1941" spc="-4" dirty="0">
                <a:solidFill>
                  <a:srgbClr val="0032CC"/>
                </a:solidFill>
                <a:latin typeface="Times New Roman"/>
                <a:cs typeface="Times New Roman"/>
              </a:rPr>
              <a:t>(RUSE)</a:t>
            </a:r>
            <a:endParaRPr sz="1941">
              <a:latin typeface="Times New Roman"/>
              <a:cs typeface="Times New Roman"/>
            </a:endParaRPr>
          </a:p>
        </p:txBody>
      </p:sp>
      <p:sp>
        <p:nvSpPr>
          <p:cNvPr id="4" name="object 4"/>
          <p:cNvSpPr/>
          <p:nvPr/>
        </p:nvSpPr>
        <p:spPr>
          <a:xfrm>
            <a:off x="2385239" y="2818029"/>
            <a:ext cx="7175897" cy="706616"/>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title"/>
          </p:nvPr>
        </p:nvSpPr>
        <p:spPr>
          <a:xfrm>
            <a:off x="641684" y="566430"/>
            <a:ext cx="7566506"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77477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1297" y="1477509"/>
            <a:ext cx="7296150" cy="2592346"/>
          </a:xfrm>
          <a:prstGeom prst="rect">
            <a:avLst/>
          </a:prstGeom>
        </p:spPr>
        <p:txBody>
          <a:bodyPr vert="horz" wrap="square" lIns="0" tIns="169769" rIns="0" bIns="0" rtlCol="0">
            <a:spAutoFit/>
          </a:bodyPr>
          <a:lstStyle/>
          <a:p>
            <a:pPr marL="11206" algn="just">
              <a:spcBef>
                <a:spcPts val="1337"/>
              </a:spcBef>
            </a:pPr>
            <a:r>
              <a:rPr sz="2294" b="1" spc="-4" dirty="0">
                <a:solidFill>
                  <a:srgbClr val="CC0000"/>
                </a:solidFill>
                <a:latin typeface="Arial"/>
                <a:cs typeface="Arial"/>
              </a:rPr>
              <a:t>Function</a:t>
            </a:r>
            <a:r>
              <a:rPr sz="2294" b="1" spc="-13" dirty="0">
                <a:solidFill>
                  <a:srgbClr val="CC0000"/>
                </a:solidFill>
                <a:latin typeface="Arial"/>
                <a:cs typeface="Arial"/>
              </a:rPr>
              <a:t> </a:t>
            </a:r>
            <a:r>
              <a:rPr sz="2294" b="1" spc="-4" dirty="0">
                <a:solidFill>
                  <a:srgbClr val="CC0000"/>
                </a:solidFill>
                <a:latin typeface="Arial"/>
                <a:cs typeface="Arial"/>
              </a:rPr>
              <a:t>Count</a:t>
            </a:r>
            <a:endParaRPr sz="2294">
              <a:latin typeface="Arial"/>
              <a:cs typeface="Arial"/>
            </a:endParaRPr>
          </a:p>
          <a:p>
            <a:pPr marL="49869" marR="4483" algn="just">
              <a:lnSpc>
                <a:spcPct val="100099"/>
              </a:lnSpc>
              <a:spcBef>
                <a:spcPts val="1337"/>
              </a:spcBef>
            </a:pPr>
            <a:r>
              <a:rPr sz="2471" spc="-9" dirty="0">
                <a:solidFill>
                  <a:srgbClr val="0000CC"/>
                </a:solidFill>
                <a:latin typeface="Times New Roman"/>
                <a:cs typeface="Times New Roman"/>
              </a:rPr>
              <a:t>Alan </a:t>
            </a:r>
            <a:r>
              <a:rPr sz="2471" spc="-4" dirty="0">
                <a:solidFill>
                  <a:srgbClr val="0000CC"/>
                </a:solidFill>
                <a:latin typeface="Times New Roman"/>
                <a:cs typeface="Times New Roman"/>
              </a:rPr>
              <a:t>Albrecht while working </a:t>
            </a:r>
            <a:r>
              <a:rPr sz="2471" dirty="0">
                <a:solidFill>
                  <a:srgbClr val="0000CC"/>
                </a:solidFill>
                <a:latin typeface="Times New Roman"/>
                <a:cs typeface="Times New Roman"/>
              </a:rPr>
              <a:t>for </a:t>
            </a:r>
            <a:r>
              <a:rPr sz="2471" spc="-4" dirty="0">
                <a:solidFill>
                  <a:srgbClr val="0000CC"/>
                </a:solidFill>
                <a:latin typeface="Times New Roman"/>
                <a:cs typeface="Times New Roman"/>
              </a:rPr>
              <a:t>IBM, recognized </a:t>
            </a:r>
            <a:r>
              <a:rPr sz="2471" dirty="0">
                <a:solidFill>
                  <a:srgbClr val="0000CC"/>
                </a:solidFill>
                <a:latin typeface="Times New Roman"/>
                <a:cs typeface="Times New Roman"/>
              </a:rPr>
              <a:t>the  </a:t>
            </a:r>
            <a:r>
              <a:rPr sz="2471" spc="-4" dirty="0">
                <a:solidFill>
                  <a:srgbClr val="0000CC"/>
                </a:solidFill>
                <a:latin typeface="Times New Roman"/>
                <a:cs typeface="Times New Roman"/>
              </a:rPr>
              <a:t>problem in </a:t>
            </a:r>
            <a:r>
              <a:rPr sz="2471" spc="-9" dirty="0">
                <a:solidFill>
                  <a:srgbClr val="0000CC"/>
                </a:solidFill>
                <a:latin typeface="Times New Roman"/>
                <a:cs typeface="Times New Roman"/>
              </a:rPr>
              <a:t>size measurement </a:t>
            </a:r>
            <a:r>
              <a:rPr sz="2471" spc="-4" dirty="0">
                <a:solidFill>
                  <a:srgbClr val="0000CC"/>
                </a:solidFill>
                <a:latin typeface="Times New Roman"/>
                <a:cs typeface="Times New Roman"/>
              </a:rPr>
              <a:t>in the 1970s, and  developed a technique (which </a:t>
            </a:r>
            <a:r>
              <a:rPr sz="2471" dirty="0">
                <a:solidFill>
                  <a:srgbClr val="0000CC"/>
                </a:solidFill>
                <a:latin typeface="Times New Roman"/>
                <a:cs typeface="Times New Roman"/>
              </a:rPr>
              <a:t>he </a:t>
            </a:r>
            <a:r>
              <a:rPr sz="2471" spc="-9" dirty="0">
                <a:solidFill>
                  <a:srgbClr val="0000CC"/>
                </a:solidFill>
                <a:latin typeface="Times New Roman"/>
                <a:cs typeface="Times New Roman"/>
              </a:rPr>
              <a:t>called </a:t>
            </a:r>
            <a:r>
              <a:rPr sz="2471" spc="-4" dirty="0">
                <a:solidFill>
                  <a:srgbClr val="0000CC"/>
                </a:solidFill>
                <a:latin typeface="Times New Roman"/>
                <a:cs typeface="Times New Roman"/>
              </a:rPr>
              <a:t>Function Point  Analysis), which </a:t>
            </a:r>
            <a:r>
              <a:rPr sz="2471" spc="-9" dirty="0">
                <a:solidFill>
                  <a:srgbClr val="0000CC"/>
                </a:solidFill>
                <a:latin typeface="Times New Roman"/>
                <a:cs typeface="Times New Roman"/>
              </a:rPr>
              <a:t>appeared </a:t>
            </a:r>
            <a:r>
              <a:rPr sz="2471" spc="-4" dirty="0">
                <a:solidFill>
                  <a:srgbClr val="0000CC"/>
                </a:solidFill>
                <a:latin typeface="Times New Roman"/>
                <a:cs typeface="Times New Roman"/>
              </a:rPr>
              <a:t>to </a:t>
            </a:r>
            <a:r>
              <a:rPr sz="2471" dirty="0">
                <a:solidFill>
                  <a:srgbClr val="0000CC"/>
                </a:solidFill>
                <a:latin typeface="Times New Roman"/>
                <a:cs typeface="Times New Roman"/>
              </a:rPr>
              <a:t>be </a:t>
            </a:r>
            <a:r>
              <a:rPr sz="2471" spc="-4" dirty="0">
                <a:solidFill>
                  <a:srgbClr val="0000CC"/>
                </a:solidFill>
                <a:latin typeface="Times New Roman"/>
                <a:cs typeface="Times New Roman"/>
              </a:rPr>
              <a:t>a solution </a:t>
            </a:r>
            <a:r>
              <a:rPr sz="2471" spc="-9" dirty="0">
                <a:solidFill>
                  <a:srgbClr val="0000CC"/>
                </a:solidFill>
                <a:latin typeface="Times New Roman"/>
                <a:cs typeface="Times New Roman"/>
              </a:rPr>
              <a:t>to </a:t>
            </a:r>
            <a:r>
              <a:rPr sz="2471" dirty="0">
                <a:solidFill>
                  <a:srgbClr val="0000CC"/>
                </a:solidFill>
                <a:latin typeface="Times New Roman"/>
                <a:cs typeface="Times New Roman"/>
              </a:rPr>
              <a:t>the </a:t>
            </a:r>
            <a:r>
              <a:rPr sz="2471" spc="-4" dirty="0">
                <a:solidFill>
                  <a:srgbClr val="0000CC"/>
                </a:solidFill>
                <a:latin typeface="Times New Roman"/>
                <a:cs typeface="Times New Roman"/>
              </a:rPr>
              <a:t>size  </a:t>
            </a:r>
            <a:r>
              <a:rPr sz="2471" spc="-9" dirty="0">
                <a:solidFill>
                  <a:srgbClr val="0000CC"/>
                </a:solidFill>
                <a:latin typeface="Times New Roman"/>
                <a:cs typeface="Times New Roman"/>
              </a:rPr>
              <a:t>measurement </a:t>
            </a:r>
            <a:r>
              <a:rPr sz="2471" spc="-4" dirty="0">
                <a:solidFill>
                  <a:srgbClr val="0000CC"/>
                </a:solidFill>
                <a:latin typeface="Times New Roman"/>
                <a:cs typeface="Times New Roman"/>
              </a:rPr>
              <a:t>problem.</a:t>
            </a:r>
            <a:endParaRPr sz="2471">
              <a:latin typeface="Times New Roman"/>
              <a:cs typeface="Times New Roman"/>
            </a:endParaRPr>
          </a:p>
        </p:txBody>
      </p:sp>
      <p:sp>
        <p:nvSpPr>
          <p:cNvPr id="3" name="object 3"/>
          <p:cNvSpPr txBox="1">
            <a:spLocks noGrp="1"/>
          </p:cNvSpPr>
          <p:nvPr>
            <p:ph type="title"/>
          </p:nvPr>
        </p:nvSpPr>
        <p:spPr>
          <a:xfrm>
            <a:off x="901337" y="566430"/>
            <a:ext cx="7306853"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316718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8533" y="1742290"/>
            <a:ext cx="3926541" cy="4010691"/>
          </a:xfrm>
          <a:prstGeom prst="rect">
            <a:avLst/>
          </a:prstGeom>
        </p:spPr>
        <p:txBody>
          <a:bodyPr vert="horz" wrap="square" lIns="0" tIns="10646" rIns="0" bIns="0" rtlCol="0">
            <a:spAutoFit/>
          </a:bodyPr>
          <a:lstStyle/>
          <a:p>
            <a:pPr marL="414640" indent="-403433">
              <a:spcBef>
                <a:spcPts val="84"/>
              </a:spcBef>
              <a:buAutoNum type="romanLcPeriod" startAt="5"/>
              <a:tabLst>
                <a:tab pos="414079" algn="l"/>
                <a:tab pos="414640" algn="l"/>
              </a:tabLst>
            </a:pPr>
            <a:r>
              <a:rPr sz="1941" spc="-4" dirty="0">
                <a:solidFill>
                  <a:srgbClr val="003265"/>
                </a:solidFill>
                <a:latin typeface="Times New Roman"/>
                <a:cs typeface="Times New Roman"/>
              </a:rPr>
              <a:t>Documentation</a:t>
            </a:r>
            <a:r>
              <a:rPr sz="1941" dirty="0">
                <a:solidFill>
                  <a:srgbClr val="003265"/>
                </a:solidFill>
                <a:latin typeface="Times New Roman"/>
                <a:cs typeface="Times New Roman"/>
              </a:rPr>
              <a:t> </a:t>
            </a:r>
            <a:r>
              <a:rPr sz="1941" spc="-9" dirty="0">
                <a:solidFill>
                  <a:srgbClr val="003265"/>
                </a:solidFill>
                <a:latin typeface="Times New Roman"/>
                <a:cs typeface="Times New Roman"/>
              </a:rPr>
              <a:t>(DOCU)</a:t>
            </a:r>
            <a:endParaRPr sz="1941">
              <a:latin typeface="Times New Roman"/>
              <a:cs typeface="Times New Roman"/>
            </a:endParaRPr>
          </a:p>
          <a:p>
            <a:pPr marL="414640" indent="-403433">
              <a:spcBef>
                <a:spcPts val="1681"/>
              </a:spcBef>
              <a:buAutoNum type="romanLcPeriod" startAt="5"/>
              <a:tabLst>
                <a:tab pos="414079" algn="l"/>
                <a:tab pos="414640" algn="l"/>
              </a:tabLst>
            </a:pPr>
            <a:r>
              <a:rPr sz="1941" spc="-4" dirty="0">
                <a:solidFill>
                  <a:srgbClr val="329932"/>
                </a:solidFill>
                <a:latin typeface="Times New Roman"/>
                <a:cs typeface="Times New Roman"/>
              </a:rPr>
              <a:t>Execution Time Constraint</a:t>
            </a:r>
            <a:r>
              <a:rPr sz="1941" spc="13" dirty="0">
                <a:solidFill>
                  <a:srgbClr val="329932"/>
                </a:solidFill>
                <a:latin typeface="Times New Roman"/>
                <a:cs typeface="Times New Roman"/>
              </a:rPr>
              <a:t> </a:t>
            </a:r>
            <a:r>
              <a:rPr sz="1941" spc="-4" dirty="0">
                <a:solidFill>
                  <a:srgbClr val="329932"/>
                </a:solidFill>
                <a:latin typeface="Times New Roman"/>
                <a:cs typeface="Times New Roman"/>
              </a:rPr>
              <a:t>(TIME)</a:t>
            </a:r>
            <a:endParaRPr sz="1941">
              <a:latin typeface="Times New Roman"/>
              <a:cs typeface="Times New Roman"/>
            </a:endParaRPr>
          </a:p>
          <a:p>
            <a:pPr marL="11206" marR="224690">
              <a:lnSpc>
                <a:spcPts val="4138"/>
              </a:lnSpc>
              <a:spcBef>
                <a:spcPts val="432"/>
              </a:spcBef>
              <a:buAutoNum type="romanLcPeriod" startAt="5"/>
              <a:tabLst>
                <a:tab pos="414640" algn="l"/>
              </a:tabLst>
            </a:pPr>
            <a:r>
              <a:rPr sz="1941" spc="-4" dirty="0">
                <a:solidFill>
                  <a:srgbClr val="003265"/>
                </a:solidFill>
                <a:latin typeface="Times New Roman"/>
                <a:cs typeface="Times New Roman"/>
              </a:rPr>
              <a:t>Main Storage Constraint (STOR) </a:t>
            </a:r>
            <a:r>
              <a:rPr sz="1941" spc="-4" dirty="0">
                <a:solidFill>
                  <a:srgbClr val="0032CC"/>
                </a:solidFill>
                <a:latin typeface="Times New Roman"/>
                <a:cs typeface="Times New Roman"/>
              </a:rPr>
              <a:t> </a:t>
            </a:r>
            <a:r>
              <a:rPr sz="1941" spc="4" dirty="0">
                <a:solidFill>
                  <a:srgbClr val="0032CC"/>
                </a:solidFill>
                <a:latin typeface="Times New Roman"/>
                <a:cs typeface="Times New Roman"/>
              </a:rPr>
              <a:t>viii.Platform </a:t>
            </a:r>
            <a:r>
              <a:rPr sz="1941" spc="-4" dirty="0">
                <a:solidFill>
                  <a:srgbClr val="0032CC"/>
                </a:solidFill>
                <a:latin typeface="Times New Roman"/>
                <a:cs typeface="Times New Roman"/>
              </a:rPr>
              <a:t>Volatility</a:t>
            </a:r>
            <a:r>
              <a:rPr sz="1941" spc="4" dirty="0">
                <a:solidFill>
                  <a:srgbClr val="0032CC"/>
                </a:solidFill>
                <a:latin typeface="Times New Roman"/>
                <a:cs typeface="Times New Roman"/>
              </a:rPr>
              <a:t> </a:t>
            </a:r>
            <a:r>
              <a:rPr sz="1941" spc="-4" dirty="0">
                <a:solidFill>
                  <a:srgbClr val="0032CC"/>
                </a:solidFill>
                <a:latin typeface="Times New Roman"/>
                <a:cs typeface="Times New Roman"/>
              </a:rPr>
              <a:t>(PVOL)</a:t>
            </a:r>
            <a:endParaRPr sz="1941">
              <a:latin typeface="Times New Roman"/>
              <a:cs typeface="Times New Roman"/>
            </a:endParaRPr>
          </a:p>
          <a:p>
            <a:pPr marL="414640" indent="-403433">
              <a:spcBef>
                <a:spcPts val="1350"/>
              </a:spcBef>
              <a:buAutoNum type="romanLcPeriod" startAt="9"/>
              <a:tabLst>
                <a:tab pos="414079" algn="l"/>
                <a:tab pos="414640" algn="l"/>
              </a:tabLst>
            </a:pPr>
            <a:r>
              <a:rPr sz="1941" spc="-4" dirty="0">
                <a:solidFill>
                  <a:srgbClr val="003265"/>
                </a:solidFill>
                <a:latin typeface="Times New Roman"/>
                <a:cs typeface="Times New Roman"/>
              </a:rPr>
              <a:t>Analyst Capability</a:t>
            </a:r>
            <a:r>
              <a:rPr sz="1941" spc="4" dirty="0">
                <a:solidFill>
                  <a:srgbClr val="003265"/>
                </a:solidFill>
                <a:latin typeface="Times New Roman"/>
                <a:cs typeface="Times New Roman"/>
              </a:rPr>
              <a:t> </a:t>
            </a:r>
            <a:r>
              <a:rPr sz="1941" spc="-4" dirty="0">
                <a:solidFill>
                  <a:srgbClr val="003265"/>
                </a:solidFill>
                <a:latin typeface="Times New Roman"/>
                <a:cs typeface="Times New Roman"/>
              </a:rPr>
              <a:t>(ACAP)</a:t>
            </a:r>
            <a:endParaRPr sz="1941">
              <a:latin typeface="Times New Roman"/>
              <a:cs typeface="Times New Roman"/>
            </a:endParaRPr>
          </a:p>
          <a:p>
            <a:pPr marL="414640" indent="-403433">
              <a:spcBef>
                <a:spcPts val="1601"/>
              </a:spcBef>
              <a:buAutoNum type="romanLcPeriod" startAt="9"/>
              <a:tabLst>
                <a:tab pos="414079" algn="l"/>
                <a:tab pos="414640" algn="l"/>
              </a:tabLst>
            </a:pPr>
            <a:r>
              <a:rPr sz="1941" spc="-4" dirty="0">
                <a:solidFill>
                  <a:srgbClr val="003265"/>
                </a:solidFill>
                <a:latin typeface="Times New Roman"/>
                <a:cs typeface="Times New Roman"/>
              </a:rPr>
              <a:t>Programmers Capability</a:t>
            </a:r>
            <a:r>
              <a:rPr sz="1941" spc="18" dirty="0">
                <a:solidFill>
                  <a:srgbClr val="003265"/>
                </a:solidFill>
                <a:latin typeface="Times New Roman"/>
                <a:cs typeface="Times New Roman"/>
              </a:rPr>
              <a:t> </a:t>
            </a:r>
            <a:r>
              <a:rPr sz="1941" spc="-4" dirty="0">
                <a:solidFill>
                  <a:srgbClr val="003265"/>
                </a:solidFill>
                <a:latin typeface="Times New Roman"/>
                <a:cs typeface="Times New Roman"/>
              </a:rPr>
              <a:t>(PCAP)</a:t>
            </a:r>
            <a:endParaRPr sz="1941">
              <a:latin typeface="Times New Roman"/>
              <a:cs typeface="Times New Roman"/>
            </a:endParaRPr>
          </a:p>
          <a:p>
            <a:pPr>
              <a:spcBef>
                <a:spcPts val="26"/>
              </a:spcBef>
              <a:buClr>
                <a:srgbClr val="003265"/>
              </a:buClr>
              <a:buFont typeface="Times New Roman"/>
              <a:buAutoNum type="romanLcPeriod" startAt="9"/>
            </a:pPr>
            <a:endParaRPr sz="1632">
              <a:latin typeface="Times New Roman"/>
              <a:cs typeface="Times New Roman"/>
            </a:endParaRPr>
          </a:p>
          <a:p>
            <a:pPr marL="414640" indent="-403433">
              <a:buAutoNum type="romanLcPeriod" startAt="9"/>
              <a:tabLst>
                <a:tab pos="414079" algn="l"/>
                <a:tab pos="414640" algn="l"/>
              </a:tabLst>
            </a:pPr>
            <a:r>
              <a:rPr sz="1941" spc="-4" dirty="0">
                <a:solidFill>
                  <a:srgbClr val="003265"/>
                </a:solidFill>
                <a:latin typeface="Times New Roman"/>
                <a:cs typeface="Times New Roman"/>
              </a:rPr>
              <a:t>Personnel Continuity</a:t>
            </a:r>
            <a:r>
              <a:rPr sz="1941" spc="13" dirty="0">
                <a:solidFill>
                  <a:srgbClr val="003265"/>
                </a:solidFill>
                <a:latin typeface="Times New Roman"/>
                <a:cs typeface="Times New Roman"/>
              </a:rPr>
              <a:t> </a:t>
            </a:r>
            <a:r>
              <a:rPr sz="1941" spc="-9" dirty="0">
                <a:solidFill>
                  <a:srgbClr val="003265"/>
                </a:solidFill>
                <a:latin typeface="Times New Roman"/>
                <a:cs typeface="Times New Roman"/>
              </a:rPr>
              <a:t>(PCON)</a:t>
            </a:r>
            <a:endParaRPr sz="1941">
              <a:latin typeface="Times New Roman"/>
              <a:cs typeface="Times New Roman"/>
            </a:endParaRPr>
          </a:p>
          <a:p>
            <a:pPr>
              <a:spcBef>
                <a:spcPts val="31"/>
              </a:spcBef>
              <a:buClr>
                <a:srgbClr val="003265"/>
              </a:buClr>
              <a:buFont typeface="Times New Roman"/>
              <a:buAutoNum type="romanLcPeriod" startAt="9"/>
            </a:pPr>
            <a:endParaRPr sz="1632">
              <a:latin typeface="Times New Roman"/>
              <a:cs typeface="Times New Roman"/>
            </a:endParaRPr>
          </a:p>
          <a:p>
            <a:pPr marL="414640" indent="-403433">
              <a:buAutoNum type="romanLcPeriod" startAt="9"/>
              <a:tabLst>
                <a:tab pos="414640" algn="l"/>
              </a:tabLst>
            </a:pPr>
            <a:r>
              <a:rPr sz="1941" spc="-4" dirty="0">
                <a:solidFill>
                  <a:srgbClr val="003265"/>
                </a:solidFill>
                <a:latin typeface="Times New Roman"/>
                <a:cs typeface="Times New Roman"/>
              </a:rPr>
              <a:t>Analyst Experience</a:t>
            </a:r>
            <a:r>
              <a:rPr sz="1941" spc="-9" dirty="0">
                <a:solidFill>
                  <a:srgbClr val="003265"/>
                </a:solidFill>
                <a:latin typeface="Times New Roman"/>
                <a:cs typeface="Times New Roman"/>
              </a:rPr>
              <a:t> </a:t>
            </a:r>
            <a:r>
              <a:rPr sz="1941" dirty="0">
                <a:solidFill>
                  <a:srgbClr val="003265"/>
                </a:solidFill>
                <a:latin typeface="Times New Roman"/>
                <a:cs typeface="Times New Roman"/>
              </a:rPr>
              <a:t>(AEXP)</a:t>
            </a:r>
            <a:endParaRPr sz="1941">
              <a:latin typeface="Times New Roman"/>
              <a:cs typeface="Times New Roman"/>
            </a:endParaRPr>
          </a:p>
        </p:txBody>
      </p:sp>
      <p:sp>
        <p:nvSpPr>
          <p:cNvPr id="3" name="object 3"/>
          <p:cNvSpPr txBox="1">
            <a:spLocks noGrp="1"/>
          </p:cNvSpPr>
          <p:nvPr>
            <p:ph type="title"/>
          </p:nvPr>
        </p:nvSpPr>
        <p:spPr>
          <a:xfrm>
            <a:off x="850232" y="582472"/>
            <a:ext cx="7357958"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0517934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9612" y="1856590"/>
            <a:ext cx="7218269" cy="2780547"/>
          </a:xfrm>
          <a:prstGeom prst="rect">
            <a:avLst/>
          </a:prstGeom>
        </p:spPr>
        <p:txBody>
          <a:bodyPr vert="horz" wrap="square" lIns="0" tIns="10646" rIns="0" bIns="0" rtlCol="0">
            <a:spAutoFit/>
          </a:bodyPr>
          <a:lstStyle/>
          <a:p>
            <a:pPr marL="476275" indent="-465629">
              <a:spcBef>
                <a:spcPts val="84"/>
              </a:spcBef>
              <a:buAutoNum type="romanLcPeriod" startAt="13"/>
              <a:tabLst>
                <a:tab pos="476836" algn="l"/>
              </a:tabLst>
            </a:pPr>
            <a:r>
              <a:rPr sz="1941" spc="-4" dirty="0">
                <a:solidFill>
                  <a:srgbClr val="003265"/>
                </a:solidFill>
                <a:latin typeface="Times New Roman"/>
                <a:cs typeface="Times New Roman"/>
              </a:rPr>
              <a:t>Programmer Experience (PEXP)</a:t>
            </a:r>
            <a:endParaRPr sz="1941">
              <a:latin typeface="Times New Roman"/>
              <a:cs typeface="Times New Roman"/>
            </a:endParaRPr>
          </a:p>
          <a:p>
            <a:pPr>
              <a:spcBef>
                <a:spcPts val="44"/>
              </a:spcBef>
              <a:buAutoNum type="romanLcPeriod" startAt="13"/>
            </a:pPr>
            <a:endParaRPr sz="1941">
              <a:latin typeface="Times New Roman"/>
              <a:cs typeface="Times New Roman"/>
            </a:endParaRPr>
          </a:p>
          <a:p>
            <a:pPr marL="476275" indent="-465629">
              <a:buAutoNum type="romanLcPeriod" startAt="13"/>
              <a:tabLst>
                <a:tab pos="476836" algn="l"/>
              </a:tabLst>
            </a:pPr>
            <a:r>
              <a:rPr sz="1941" spc="-4" dirty="0">
                <a:solidFill>
                  <a:srgbClr val="329932"/>
                </a:solidFill>
                <a:latin typeface="Times New Roman"/>
                <a:cs typeface="Times New Roman"/>
              </a:rPr>
              <a:t>Language &amp; </a:t>
            </a:r>
            <a:r>
              <a:rPr sz="1941" dirty="0">
                <a:solidFill>
                  <a:srgbClr val="329932"/>
                </a:solidFill>
                <a:latin typeface="Times New Roman"/>
                <a:cs typeface="Times New Roman"/>
              </a:rPr>
              <a:t>Tool </a:t>
            </a:r>
            <a:r>
              <a:rPr sz="1941" spc="-4" dirty="0">
                <a:solidFill>
                  <a:srgbClr val="329932"/>
                </a:solidFill>
                <a:latin typeface="Times New Roman"/>
                <a:cs typeface="Times New Roman"/>
              </a:rPr>
              <a:t>Experience</a:t>
            </a:r>
            <a:r>
              <a:rPr sz="1941" spc="-9" dirty="0">
                <a:solidFill>
                  <a:srgbClr val="329932"/>
                </a:solidFill>
                <a:latin typeface="Times New Roman"/>
                <a:cs typeface="Times New Roman"/>
              </a:rPr>
              <a:t> </a:t>
            </a:r>
            <a:r>
              <a:rPr sz="1941" dirty="0">
                <a:solidFill>
                  <a:srgbClr val="329932"/>
                </a:solidFill>
                <a:latin typeface="Times New Roman"/>
                <a:cs typeface="Times New Roman"/>
              </a:rPr>
              <a:t>(LTEX)</a:t>
            </a:r>
            <a:endParaRPr sz="1941">
              <a:latin typeface="Times New Roman"/>
              <a:cs typeface="Times New Roman"/>
            </a:endParaRPr>
          </a:p>
          <a:p>
            <a:pPr>
              <a:lnSpc>
                <a:spcPct val="100000"/>
              </a:lnSpc>
              <a:buAutoNum type="romanLcPeriod" startAt="13"/>
            </a:pPr>
            <a:endParaRPr sz="2118">
              <a:latin typeface="Times New Roman"/>
              <a:cs typeface="Times New Roman"/>
            </a:endParaRPr>
          </a:p>
          <a:p>
            <a:pPr marL="476275" indent="-465629">
              <a:buAutoNum type="romanLcPeriod" startAt="13"/>
              <a:tabLst>
                <a:tab pos="476275" algn="l"/>
                <a:tab pos="476836" algn="l"/>
              </a:tabLst>
            </a:pPr>
            <a:r>
              <a:rPr sz="1941" spc="-9" dirty="0">
                <a:solidFill>
                  <a:srgbClr val="003265"/>
                </a:solidFill>
                <a:latin typeface="Times New Roman"/>
                <a:cs typeface="Times New Roman"/>
              </a:rPr>
              <a:t>Use </a:t>
            </a:r>
            <a:r>
              <a:rPr sz="1941" dirty="0">
                <a:solidFill>
                  <a:srgbClr val="003265"/>
                </a:solidFill>
                <a:latin typeface="Times New Roman"/>
                <a:cs typeface="Times New Roman"/>
              </a:rPr>
              <a:t>of </a:t>
            </a:r>
            <a:r>
              <a:rPr sz="1941" spc="-4" dirty="0">
                <a:solidFill>
                  <a:srgbClr val="003265"/>
                </a:solidFill>
                <a:latin typeface="Times New Roman"/>
                <a:cs typeface="Times New Roman"/>
              </a:rPr>
              <a:t>Software </a:t>
            </a:r>
            <a:r>
              <a:rPr sz="1941" dirty="0">
                <a:solidFill>
                  <a:srgbClr val="003265"/>
                </a:solidFill>
                <a:latin typeface="Times New Roman"/>
                <a:cs typeface="Times New Roman"/>
              </a:rPr>
              <a:t>Tools</a:t>
            </a:r>
            <a:r>
              <a:rPr sz="1941" spc="-4" dirty="0">
                <a:solidFill>
                  <a:srgbClr val="003265"/>
                </a:solidFill>
                <a:latin typeface="Times New Roman"/>
                <a:cs typeface="Times New Roman"/>
              </a:rPr>
              <a:t> (TOOL)</a:t>
            </a:r>
            <a:endParaRPr sz="1941">
              <a:latin typeface="Times New Roman"/>
              <a:cs typeface="Times New Roman"/>
            </a:endParaRPr>
          </a:p>
          <a:p>
            <a:pPr>
              <a:lnSpc>
                <a:spcPct val="100000"/>
              </a:lnSpc>
              <a:buAutoNum type="romanLcPeriod" startAt="13"/>
            </a:pPr>
            <a:endParaRPr sz="2118">
              <a:latin typeface="Times New Roman"/>
              <a:cs typeface="Times New Roman"/>
            </a:endParaRPr>
          </a:p>
          <a:p>
            <a:pPr marL="476275" indent="-465629">
              <a:buAutoNum type="romanLcPeriod" startAt="13"/>
              <a:tabLst>
                <a:tab pos="476836" algn="l"/>
              </a:tabLst>
            </a:pPr>
            <a:r>
              <a:rPr sz="1941" spc="-4" dirty="0">
                <a:solidFill>
                  <a:srgbClr val="0032CC"/>
                </a:solidFill>
                <a:latin typeface="Times New Roman"/>
                <a:cs typeface="Times New Roman"/>
              </a:rPr>
              <a:t>Site Locations &amp; Communication Technology between Sites</a:t>
            </a:r>
            <a:r>
              <a:rPr sz="1941" spc="75" dirty="0">
                <a:solidFill>
                  <a:srgbClr val="0032CC"/>
                </a:solidFill>
                <a:latin typeface="Times New Roman"/>
                <a:cs typeface="Times New Roman"/>
              </a:rPr>
              <a:t> </a:t>
            </a:r>
            <a:r>
              <a:rPr sz="1941" spc="-4" dirty="0">
                <a:solidFill>
                  <a:srgbClr val="0032CC"/>
                </a:solidFill>
                <a:latin typeface="Times New Roman"/>
                <a:cs typeface="Times New Roman"/>
              </a:rPr>
              <a:t>(SITE)</a:t>
            </a:r>
            <a:endParaRPr sz="1941">
              <a:latin typeface="Times New Roman"/>
              <a:cs typeface="Times New Roman"/>
            </a:endParaRPr>
          </a:p>
          <a:p>
            <a:pPr>
              <a:lnSpc>
                <a:spcPct val="100000"/>
              </a:lnSpc>
              <a:buAutoNum type="romanLcPeriod" startAt="13"/>
            </a:pPr>
            <a:endParaRPr sz="2118">
              <a:latin typeface="Times New Roman"/>
              <a:cs typeface="Times New Roman"/>
            </a:endParaRPr>
          </a:p>
          <a:p>
            <a:pPr marL="517739" indent="-507093">
              <a:buAutoNum type="romanLcPeriod" startAt="13"/>
              <a:tabLst>
                <a:tab pos="518300" algn="l"/>
              </a:tabLst>
            </a:pPr>
            <a:r>
              <a:rPr sz="1941" spc="-4" dirty="0">
                <a:solidFill>
                  <a:srgbClr val="003265"/>
                </a:solidFill>
                <a:latin typeface="Times New Roman"/>
                <a:cs typeface="Times New Roman"/>
              </a:rPr>
              <a:t>Schedule</a:t>
            </a:r>
            <a:r>
              <a:rPr sz="1941" spc="-9" dirty="0">
                <a:solidFill>
                  <a:srgbClr val="003265"/>
                </a:solidFill>
                <a:latin typeface="Times New Roman"/>
                <a:cs typeface="Times New Roman"/>
              </a:rPr>
              <a:t> </a:t>
            </a:r>
            <a:r>
              <a:rPr sz="1941" spc="-4" dirty="0">
                <a:solidFill>
                  <a:srgbClr val="003265"/>
                </a:solidFill>
                <a:latin typeface="Times New Roman"/>
                <a:cs typeface="Times New Roman"/>
              </a:rPr>
              <a:t>(SCED)</a:t>
            </a:r>
            <a:endParaRPr sz="1941">
              <a:latin typeface="Times New Roman"/>
              <a:cs typeface="Times New Roman"/>
            </a:endParaRPr>
          </a:p>
        </p:txBody>
      </p:sp>
      <p:sp>
        <p:nvSpPr>
          <p:cNvPr id="3" name="object 3"/>
          <p:cNvSpPr txBox="1">
            <a:spLocks noGrp="1"/>
          </p:cNvSpPr>
          <p:nvPr>
            <p:ph type="title"/>
          </p:nvPr>
        </p:nvSpPr>
        <p:spPr>
          <a:xfrm>
            <a:off x="1203158" y="566430"/>
            <a:ext cx="70050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4" name="object 4"/>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7222784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2398059" y="1610846"/>
            <a:ext cx="9278471" cy="1356359"/>
          </a:xfrm>
          <a:prstGeom prst="rect">
            <a:avLst/>
          </a:prstGeom>
        </p:spPr>
        <p:txBody>
          <a:bodyPr vert="horz" wrap="square" lIns="0" tIns="252692" rIns="0" bIns="0" rtlCol="0">
            <a:spAutoFit/>
          </a:bodyPr>
          <a:lstStyle/>
          <a:p>
            <a:pPr marL="38662" marR="4483">
              <a:lnSpc>
                <a:spcPct val="100000"/>
              </a:lnSpc>
              <a:spcBef>
                <a:spcPts val="84"/>
              </a:spcBef>
            </a:pPr>
            <a:r>
              <a:rPr sz="1941" dirty="0">
                <a:solidFill>
                  <a:srgbClr val="CC0000"/>
                </a:solidFill>
                <a:latin typeface="Arial"/>
                <a:cs typeface="Arial"/>
              </a:rPr>
              <a:t>Mapping </a:t>
            </a:r>
            <a:r>
              <a:rPr sz="1941" spc="-4" dirty="0">
                <a:solidFill>
                  <a:srgbClr val="CC0000"/>
                </a:solidFill>
                <a:latin typeface="Arial"/>
                <a:cs typeface="Arial"/>
              </a:rPr>
              <a:t>of early design </a:t>
            </a:r>
            <a:r>
              <a:rPr sz="1941" dirty="0">
                <a:solidFill>
                  <a:srgbClr val="CC0000"/>
                </a:solidFill>
                <a:latin typeface="Arial"/>
                <a:cs typeface="Arial"/>
              </a:rPr>
              <a:t>cost </a:t>
            </a:r>
            <a:r>
              <a:rPr sz="1941" spc="-4" dirty="0">
                <a:solidFill>
                  <a:srgbClr val="CC0000"/>
                </a:solidFill>
                <a:latin typeface="Arial"/>
                <a:cs typeface="Arial"/>
              </a:rPr>
              <a:t>drivers and </a:t>
            </a:r>
            <a:r>
              <a:rPr sz="1941" dirty="0">
                <a:solidFill>
                  <a:srgbClr val="CC0000"/>
                </a:solidFill>
                <a:latin typeface="Arial"/>
                <a:cs typeface="Arial"/>
              </a:rPr>
              <a:t>post </a:t>
            </a:r>
            <a:r>
              <a:rPr sz="1941" spc="-4" dirty="0">
                <a:solidFill>
                  <a:srgbClr val="CC0000"/>
                </a:solidFill>
                <a:latin typeface="Arial"/>
                <a:cs typeface="Arial"/>
              </a:rPr>
              <a:t>architecture </a:t>
            </a:r>
            <a:r>
              <a:rPr sz="1941" dirty="0">
                <a:solidFill>
                  <a:srgbClr val="CC0000"/>
                </a:solidFill>
                <a:latin typeface="Arial"/>
                <a:cs typeface="Arial"/>
              </a:rPr>
              <a:t>cost  </a:t>
            </a:r>
            <a:r>
              <a:rPr sz="1941" spc="-4" dirty="0">
                <a:solidFill>
                  <a:srgbClr val="CC0000"/>
                </a:solidFill>
                <a:latin typeface="Arial"/>
                <a:cs typeface="Arial"/>
              </a:rPr>
              <a:t>drivers</a:t>
            </a:r>
            <a:endParaRPr sz="1941">
              <a:latin typeface="Arial"/>
              <a:cs typeface="Arial"/>
            </a:endParaRPr>
          </a:p>
          <a:p>
            <a:pPr marL="25774" marR="35300">
              <a:lnSpc>
                <a:spcPct val="100000"/>
              </a:lnSpc>
              <a:spcBef>
                <a:spcPts val="1641"/>
              </a:spcBef>
            </a:pPr>
            <a:r>
              <a:rPr sz="1941" spc="-4" dirty="0">
                <a:solidFill>
                  <a:srgbClr val="000000"/>
                </a:solidFill>
                <a:latin typeface="Times New Roman"/>
                <a:cs typeface="Times New Roman"/>
              </a:rPr>
              <a:t>The </a:t>
            </a:r>
            <a:r>
              <a:rPr sz="1941" dirty="0">
                <a:solidFill>
                  <a:srgbClr val="000000"/>
                </a:solidFill>
                <a:latin typeface="Times New Roman"/>
                <a:cs typeface="Times New Roman"/>
              </a:rPr>
              <a:t>17 </a:t>
            </a:r>
            <a:r>
              <a:rPr sz="1941" spc="-4" dirty="0">
                <a:solidFill>
                  <a:srgbClr val="000000"/>
                </a:solidFill>
                <a:latin typeface="Times New Roman"/>
                <a:cs typeface="Times New Roman"/>
              </a:rPr>
              <a:t>Post Architecture Cost Drivers are mapped </a:t>
            </a:r>
            <a:r>
              <a:rPr sz="1941" dirty="0">
                <a:solidFill>
                  <a:srgbClr val="000000"/>
                </a:solidFill>
                <a:latin typeface="Times New Roman"/>
                <a:cs typeface="Times New Roman"/>
              </a:rPr>
              <a:t>to </a:t>
            </a:r>
            <a:r>
              <a:rPr sz="1941" spc="-4" dirty="0">
                <a:solidFill>
                  <a:srgbClr val="000000"/>
                </a:solidFill>
                <a:latin typeface="Times New Roman"/>
                <a:cs typeface="Times New Roman"/>
              </a:rPr>
              <a:t>7 Early Design </a:t>
            </a:r>
            <a:r>
              <a:rPr sz="1941" spc="-9" dirty="0">
                <a:solidFill>
                  <a:srgbClr val="000000"/>
                </a:solidFill>
                <a:latin typeface="Times New Roman"/>
                <a:cs typeface="Times New Roman"/>
              </a:rPr>
              <a:t>Cost  </a:t>
            </a:r>
            <a:r>
              <a:rPr sz="1941" spc="-4" dirty="0">
                <a:solidFill>
                  <a:srgbClr val="000000"/>
                </a:solidFill>
                <a:latin typeface="Times New Roman"/>
                <a:cs typeface="Times New Roman"/>
              </a:rPr>
              <a:t>Drivers and are given in Table</a:t>
            </a:r>
            <a:r>
              <a:rPr sz="1941" spc="18" dirty="0">
                <a:solidFill>
                  <a:srgbClr val="000000"/>
                </a:solidFill>
                <a:latin typeface="Times New Roman"/>
                <a:cs typeface="Times New Roman"/>
              </a:rPr>
              <a:t> </a:t>
            </a:r>
            <a:r>
              <a:rPr sz="1941" dirty="0">
                <a:solidFill>
                  <a:srgbClr val="000000"/>
                </a:solidFill>
                <a:latin typeface="Times New Roman"/>
                <a:cs typeface="Times New Roman"/>
              </a:rPr>
              <a:t>14</a:t>
            </a:r>
            <a:endParaRPr sz="1941">
              <a:latin typeface="Times New Roman"/>
              <a:cs typeface="Times New Roman"/>
            </a:endParaRPr>
          </a:p>
        </p:txBody>
      </p:sp>
      <p:graphicFrame>
        <p:nvGraphicFramePr>
          <p:cNvPr id="3" name="object 3"/>
          <p:cNvGraphicFramePr>
            <a:graphicFrameLocks noGrp="1"/>
          </p:cNvGraphicFramePr>
          <p:nvPr/>
        </p:nvGraphicFramePr>
        <p:xfrm>
          <a:off x="2856093" y="3084250"/>
          <a:ext cx="6320117" cy="3063684"/>
        </p:xfrm>
        <a:graphic>
          <a:graphicData uri="http://schemas.openxmlformats.org/drawingml/2006/table">
            <a:tbl>
              <a:tblPr firstRow="1" bandRow="1">
                <a:tableStyleId>{2D5ABB26-0587-4C30-8999-92F81FD0307C}</a:tableStyleId>
              </a:tblPr>
              <a:tblGrid>
                <a:gridCol w="2622176">
                  <a:extLst>
                    <a:ext uri="{9D8B030D-6E8A-4147-A177-3AD203B41FA5}">
                      <a16:colId xmlns:a16="http://schemas.microsoft.com/office/drawing/2014/main" val="20000"/>
                    </a:ext>
                  </a:extLst>
                </a:gridCol>
                <a:gridCol w="3697941">
                  <a:extLst>
                    <a:ext uri="{9D8B030D-6E8A-4147-A177-3AD203B41FA5}">
                      <a16:colId xmlns:a16="http://schemas.microsoft.com/office/drawing/2014/main" val="20001"/>
                    </a:ext>
                  </a:extLst>
                </a:gridCol>
              </a:tblGrid>
              <a:tr h="590325">
                <a:tc>
                  <a:txBody>
                    <a:bodyPr/>
                    <a:lstStyle/>
                    <a:p>
                      <a:pPr algn="ctr">
                        <a:lnSpc>
                          <a:spcPct val="100000"/>
                        </a:lnSpc>
                        <a:spcBef>
                          <a:spcPts val="280"/>
                        </a:spcBef>
                      </a:pPr>
                      <a:r>
                        <a:rPr sz="1700" b="1" spc="-5" dirty="0">
                          <a:latin typeface="Times New Roman"/>
                          <a:cs typeface="Times New Roman"/>
                        </a:rPr>
                        <a:t>Early </a:t>
                      </a:r>
                      <a:r>
                        <a:rPr sz="1700" b="1" spc="-10" dirty="0">
                          <a:latin typeface="Times New Roman"/>
                          <a:cs typeface="Times New Roman"/>
                        </a:rPr>
                        <a:t>Design Cost</a:t>
                      </a:r>
                      <a:r>
                        <a:rPr sz="1700" b="1" spc="10" dirty="0">
                          <a:latin typeface="Times New Roman"/>
                          <a:cs typeface="Times New Roman"/>
                        </a:rPr>
                        <a:t> </a:t>
                      </a:r>
                      <a:r>
                        <a:rPr sz="1700" b="1" spc="-5" dirty="0">
                          <a:latin typeface="Times New Roman"/>
                          <a:cs typeface="Times New Roman"/>
                        </a:rPr>
                        <a:t>Drivers</a:t>
                      </a:r>
                      <a:endParaRPr sz="1700">
                        <a:latin typeface="Times New Roman"/>
                        <a:cs typeface="Times New Roman"/>
                      </a:endParaRPr>
                    </a:p>
                  </a:txBody>
                  <a:tcPr marL="0" marR="0" marT="31376"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775335" marR="589915" indent="-181610">
                        <a:lnSpc>
                          <a:spcPct val="100000"/>
                        </a:lnSpc>
                        <a:spcBef>
                          <a:spcPts val="280"/>
                        </a:spcBef>
                      </a:pPr>
                      <a:r>
                        <a:rPr sz="1700" b="1" spc="-5" dirty="0">
                          <a:latin typeface="Times New Roman"/>
                          <a:cs typeface="Times New Roman"/>
                        </a:rPr>
                        <a:t>Counter part Combined </a:t>
                      </a:r>
                      <a:r>
                        <a:rPr sz="1700" b="1" dirty="0">
                          <a:latin typeface="Times New Roman"/>
                          <a:cs typeface="Times New Roman"/>
                        </a:rPr>
                        <a:t>Post  </a:t>
                      </a:r>
                      <a:r>
                        <a:rPr sz="1700" b="1" spc="-5" dirty="0">
                          <a:latin typeface="Times New Roman"/>
                          <a:cs typeface="Times New Roman"/>
                        </a:rPr>
                        <a:t>Architecture Cost</a:t>
                      </a:r>
                      <a:r>
                        <a:rPr sz="1700" b="1" spc="-20" dirty="0">
                          <a:latin typeface="Times New Roman"/>
                          <a:cs typeface="Times New Roman"/>
                        </a:rPr>
                        <a:t> </a:t>
                      </a:r>
                      <a:r>
                        <a:rPr sz="1700" b="1" spc="-5" dirty="0">
                          <a:latin typeface="Times New Roman"/>
                          <a:cs typeface="Times New Roman"/>
                        </a:rPr>
                        <a:t>drivers</a:t>
                      </a:r>
                      <a:endParaRPr sz="1700">
                        <a:latin typeface="Times New Roman"/>
                        <a:cs typeface="Times New Roman"/>
                      </a:endParaRPr>
                    </a:p>
                  </a:txBody>
                  <a:tcPr marL="0" marR="0" marT="31376"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extLst>
                  <a:ext uri="{0D108BD9-81ED-4DB2-BD59-A6C34878D82A}">
                    <a16:rowId xmlns:a16="http://schemas.microsoft.com/office/drawing/2014/main" val="10000"/>
                  </a:ext>
                </a:extLst>
              </a:tr>
              <a:tr h="321384">
                <a:tc>
                  <a:txBody>
                    <a:bodyPr/>
                    <a:lstStyle/>
                    <a:p>
                      <a:pPr algn="ctr">
                        <a:lnSpc>
                          <a:spcPct val="100000"/>
                        </a:lnSpc>
                        <a:spcBef>
                          <a:spcPts val="300"/>
                        </a:spcBef>
                      </a:pPr>
                      <a:r>
                        <a:rPr sz="1600" spc="-5" dirty="0">
                          <a:latin typeface="Times New Roman"/>
                          <a:cs typeface="Times New Roman"/>
                        </a:rPr>
                        <a:t>RCPX</a:t>
                      </a:r>
                      <a:endParaRPr sz="1600">
                        <a:latin typeface="Times New Roman"/>
                        <a:cs typeface="Times New Roman"/>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00"/>
                        </a:spcBef>
                      </a:pPr>
                      <a:r>
                        <a:rPr sz="1600" spc="-5" dirty="0">
                          <a:latin typeface="Times New Roman"/>
                          <a:cs typeface="Times New Roman"/>
                        </a:rPr>
                        <a:t>RELY, DATA, CPLX,</a:t>
                      </a:r>
                      <a:r>
                        <a:rPr sz="1600" spc="5" dirty="0">
                          <a:latin typeface="Times New Roman"/>
                          <a:cs typeface="Times New Roman"/>
                        </a:rPr>
                        <a:t> </a:t>
                      </a:r>
                      <a:r>
                        <a:rPr sz="1600" spc="-5" dirty="0">
                          <a:latin typeface="Times New Roman"/>
                          <a:cs typeface="Times New Roman"/>
                        </a:rPr>
                        <a:t>DOCU</a:t>
                      </a:r>
                      <a:endParaRPr sz="1600">
                        <a:latin typeface="Times New Roman"/>
                        <a:cs typeface="Times New Roman"/>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22729">
                <a:tc>
                  <a:txBody>
                    <a:bodyPr/>
                    <a:lstStyle/>
                    <a:p>
                      <a:pPr algn="ctr">
                        <a:lnSpc>
                          <a:spcPct val="100000"/>
                        </a:lnSpc>
                        <a:spcBef>
                          <a:spcPts val="310"/>
                        </a:spcBef>
                      </a:pPr>
                      <a:r>
                        <a:rPr sz="1600" spc="-5" dirty="0">
                          <a:latin typeface="Times New Roman"/>
                          <a:cs typeface="Times New Roman"/>
                        </a:rPr>
                        <a:t>RUSE</a:t>
                      </a:r>
                      <a:endParaRPr sz="1600">
                        <a:latin typeface="Times New Roman"/>
                        <a:cs typeface="Times New Roman"/>
                      </a:endParaRPr>
                    </a:p>
                  </a:txBody>
                  <a:tcPr marL="0" marR="0" marT="3473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Times New Roman"/>
                          <a:cs typeface="Times New Roman"/>
                        </a:rPr>
                        <a:t>RUSE</a:t>
                      </a:r>
                      <a:endParaRPr sz="1600">
                        <a:latin typeface="Times New Roman"/>
                        <a:cs typeface="Times New Roman"/>
                      </a:endParaRPr>
                    </a:p>
                  </a:txBody>
                  <a:tcPr marL="0" marR="0" marT="347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1384">
                <a:tc>
                  <a:txBody>
                    <a:bodyPr/>
                    <a:lstStyle/>
                    <a:p>
                      <a:pPr algn="ctr">
                        <a:lnSpc>
                          <a:spcPct val="100000"/>
                        </a:lnSpc>
                        <a:spcBef>
                          <a:spcPts val="300"/>
                        </a:spcBef>
                      </a:pPr>
                      <a:r>
                        <a:rPr sz="1600" spc="-5" dirty="0">
                          <a:latin typeface="Times New Roman"/>
                          <a:cs typeface="Times New Roman"/>
                        </a:rPr>
                        <a:t>PDIF</a:t>
                      </a:r>
                      <a:endParaRPr sz="1600">
                        <a:latin typeface="Times New Roman"/>
                        <a:cs typeface="Times New Roman"/>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00"/>
                        </a:spcBef>
                      </a:pPr>
                      <a:r>
                        <a:rPr sz="1600" spc="-5" dirty="0">
                          <a:latin typeface="Times New Roman"/>
                          <a:cs typeface="Times New Roman"/>
                        </a:rPr>
                        <a:t>TIME, </a:t>
                      </a:r>
                      <a:r>
                        <a:rPr sz="1600" spc="-10" dirty="0">
                          <a:latin typeface="Times New Roman"/>
                          <a:cs typeface="Times New Roman"/>
                        </a:rPr>
                        <a:t>STOR,</a:t>
                      </a:r>
                      <a:r>
                        <a:rPr sz="1600" spc="20" dirty="0">
                          <a:latin typeface="Times New Roman"/>
                          <a:cs typeface="Times New Roman"/>
                        </a:rPr>
                        <a:t> </a:t>
                      </a:r>
                      <a:r>
                        <a:rPr sz="1600" spc="-10" dirty="0">
                          <a:latin typeface="Times New Roman"/>
                          <a:cs typeface="Times New Roman"/>
                        </a:rPr>
                        <a:t>PVOL</a:t>
                      </a:r>
                      <a:endParaRPr sz="1600">
                        <a:latin typeface="Times New Roman"/>
                        <a:cs typeface="Times New Roman"/>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2729">
                <a:tc>
                  <a:txBody>
                    <a:bodyPr/>
                    <a:lstStyle/>
                    <a:p>
                      <a:pPr algn="ctr">
                        <a:lnSpc>
                          <a:spcPct val="100000"/>
                        </a:lnSpc>
                        <a:spcBef>
                          <a:spcPts val="310"/>
                        </a:spcBef>
                      </a:pPr>
                      <a:r>
                        <a:rPr sz="1600" spc="-5" dirty="0">
                          <a:latin typeface="Times New Roman"/>
                          <a:cs typeface="Times New Roman"/>
                        </a:rPr>
                        <a:t>PERS</a:t>
                      </a:r>
                      <a:endParaRPr sz="1600">
                        <a:latin typeface="Times New Roman"/>
                        <a:cs typeface="Times New Roman"/>
                      </a:endParaRPr>
                    </a:p>
                  </a:txBody>
                  <a:tcPr marL="0" marR="0" marT="3473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10"/>
                        </a:spcBef>
                      </a:pPr>
                      <a:r>
                        <a:rPr sz="1600" spc="-5" dirty="0">
                          <a:latin typeface="Times New Roman"/>
                          <a:cs typeface="Times New Roman"/>
                        </a:rPr>
                        <a:t>ACAP, PCAP,</a:t>
                      </a:r>
                      <a:r>
                        <a:rPr sz="1600" spc="20" dirty="0">
                          <a:latin typeface="Times New Roman"/>
                          <a:cs typeface="Times New Roman"/>
                        </a:rPr>
                        <a:t> </a:t>
                      </a:r>
                      <a:r>
                        <a:rPr sz="1600" spc="-5" dirty="0">
                          <a:latin typeface="Times New Roman"/>
                          <a:cs typeface="Times New Roman"/>
                        </a:rPr>
                        <a:t>PCON</a:t>
                      </a:r>
                      <a:endParaRPr sz="1600">
                        <a:latin typeface="Times New Roman"/>
                        <a:cs typeface="Times New Roman"/>
                      </a:endParaRPr>
                    </a:p>
                  </a:txBody>
                  <a:tcPr marL="0" marR="0" marT="3473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2729">
                <a:tc>
                  <a:txBody>
                    <a:bodyPr/>
                    <a:lstStyle/>
                    <a:p>
                      <a:pPr algn="ctr">
                        <a:lnSpc>
                          <a:spcPct val="100000"/>
                        </a:lnSpc>
                        <a:spcBef>
                          <a:spcPts val="300"/>
                        </a:spcBef>
                      </a:pPr>
                      <a:r>
                        <a:rPr sz="1600" spc="-5" dirty="0">
                          <a:latin typeface="Times New Roman"/>
                          <a:cs typeface="Times New Roman"/>
                        </a:rPr>
                        <a:t>PREX</a:t>
                      </a:r>
                      <a:endParaRPr sz="1600">
                        <a:latin typeface="Times New Roman"/>
                        <a:cs typeface="Times New Roman"/>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00"/>
                        </a:spcBef>
                      </a:pPr>
                      <a:r>
                        <a:rPr sz="1600" spc="-5" dirty="0">
                          <a:latin typeface="Times New Roman"/>
                          <a:cs typeface="Times New Roman"/>
                        </a:rPr>
                        <a:t>AEXP, PEXP,</a:t>
                      </a:r>
                      <a:r>
                        <a:rPr sz="1600" spc="20" dirty="0">
                          <a:latin typeface="Times New Roman"/>
                          <a:cs typeface="Times New Roman"/>
                        </a:rPr>
                        <a:t> </a:t>
                      </a:r>
                      <a:r>
                        <a:rPr sz="1600" spc="-5" dirty="0">
                          <a:latin typeface="Times New Roman"/>
                          <a:cs typeface="Times New Roman"/>
                        </a:rPr>
                        <a:t>LTEX</a:t>
                      </a:r>
                      <a:endParaRPr sz="1600">
                        <a:latin typeface="Times New Roman"/>
                        <a:cs typeface="Times New Roman"/>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1384">
                <a:tc>
                  <a:txBody>
                    <a:bodyPr/>
                    <a:lstStyle/>
                    <a:p>
                      <a:pPr algn="ctr">
                        <a:lnSpc>
                          <a:spcPct val="100000"/>
                        </a:lnSpc>
                        <a:spcBef>
                          <a:spcPts val="300"/>
                        </a:spcBef>
                      </a:pPr>
                      <a:r>
                        <a:rPr sz="1600" spc="-5" dirty="0">
                          <a:latin typeface="Times New Roman"/>
                          <a:cs typeface="Times New Roman"/>
                        </a:rPr>
                        <a:t>FCIL</a:t>
                      </a:r>
                      <a:endParaRPr sz="1600">
                        <a:latin typeface="Times New Roman"/>
                        <a:cs typeface="Times New Roman"/>
                      </a:endParaRPr>
                    </a:p>
                  </a:txBody>
                  <a:tcPr marL="0" marR="0" marT="336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00"/>
                        </a:spcBef>
                      </a:pPr>
                      <a:r>
                        <a:rPr sz="1600" spc="-5" dirty="0">
                          <a:latin typeface="Times New Roman"/>
                          <a:cs typeface="Times New Roman"/>
                        </a:rPr>
                        <a:t>TOOL,</a:t>
                      </a:r>
                      <a:r>
                        <a:rPr sz="1600" spc="5" dirty="0">
                          <a:latin typeface="Times New Roman"/>
                          <a:cs typeface="Times New Roman"/>
                        </a:rPr>
                        <a:t> </a:t>
                      </a:r>
                      <a:r>
                        <a:rPr sz="1600" spc="-5" dirty="0">
                          <a:latin typeface="Times New Roman"/>
                          <a:cs typeface="Times New Roman"/>
                        </a:rPr>
                        <a:t>SITE</a:t>
                      </a:r>
                      <a:endParaRPr sz="1600">
                        <a:latin typeface="Times New Roman"/>
                        <a:cs typeface="Times New Roman"/>
                      </a:endParaRPr>
                    </a:p>
                  </a:txBody>
                  <a:tcPr marL="0" marR="0" marT="33618"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2729">
                <a:tc>
                  <a:txBody>
                    <a:bodyPr/>
                    <a:lstStyle/>
                    <a:p>
                      <a:pPr algn="ctr">
                        <a:lnSpc>
                          <a:spcPct val="100000"/>
                        </a:lnSpc>
                        <a:spcBef>
                          <a:spcPts val="310"/>
                        </a:spcBef>
                      </a:pPr>
                      <a:r>
                        <a:rPr sz="1600" spc="-5" dirty="0">
                          <a:latin typeface="Times New Roman"/>
                          <a:cs typeface="Times New Roman"/>
                        </a:rPr>
                        <a:t>SCED</a:t>
                      </a:r>
                      <a:endParaRPr sz="1600">
                        <a:latin typeface="Times New Roman"/>
                        <a:cs typeface="Times New Roman"/>
                      </a:endParaRPr>
                    </a:p>
                  </a:txBody>
                  <a:tcPr marL="0" marR="0" marT="34738"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10"/>
                        </a:spcBef>
                      </a:pPr>
                      <a:r>
                        <a:rPr sz="1600" spc="-5" dirty="0">
                          <a:latin typeface="Times New Roman"/>
                          <a:cs typeface="Times New Roman"/>
                        </a:rPr>
                        <a:t>SCED</a:t>
                      </a:r>
                      <a:endParaRPr sz="1600">
                        <a:latin typeface="Times New Roman"/>
                        <a:cs typeface="Times New Roman"/>
                      </a:endParaRPr>
                    </a:p>
                  </a:txBody>
                  <a:tcPr marL="0" marR="0" marT="3473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898762" y="5994248"/>
            <a:ext cx="2217644"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Table 14: </a:t>
            </a:r>
            <a:r>
              <a:rPr sz="1588" spc="-4" dirty="0">
                <a:latin typeface="Arial"/>
                <a:cs typeface="Arial"/>
              </a:rPr>
              <a:t>Mapping</a:t>
            </a:r>
            <a:r>
              <a:rPr sz="1588" spc="-40" dirty="0">
                <a:latin typeface="Arial"/>
                <a:cs typeface="Arial"/>
              </a:rPr>
              <a:t> </a:t>
            </a:r>
            <a:r>
              <a:rPr sz="1588" spc="-4" dirty="0">
                <a:latin typeface="Arial"/>
                <a:cs typeface="Arial"/>
              </a:rPr>
              <a:t>table</a:t>
            </a:r>
            <a:endParaRPr sz="1588">
              <a:latin typeface="Arial"/>
              <a:cs typeface="Arial"/>
            </a:endParaRPr>
          </a:p>
        </p:txBody>
      </p:sp>
      <p:sp>
        <p:nvSpPr>
          <p:cNvPr id="5" name="object 5"/>
          <p:cNvSpPr txBox="1">
            <a:spLocks noGrp="1"/>
          </p:cNvSpPr>
          <p:nvPr>
            <p:ph type="title"/>
          </p:nvPr>
        </p:nvSpPr>
        <p:spPr>
          <a:xfrm>
            <a:off x="1106905" y="566430"/>
            <a:ext cx="7101285"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6" name="object 6"/>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26909079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475500"/>
            <a:ext cx="7526431" cy="1533957"/>
          </a:xfrm>
          <a:prstGeom prst="rect">
            <a:avLst/>
          </a:prstGeom>
        </p:spPr>
        <p:txBody>
          <a:bodyPr vert="horz" wrap="square" lIns="0" tIns="170890" rIns="0" bIns="0" rtlCol="0">
            <a:spAutoFit/>
          </a:bodyPr>
          <a:lstStyle/>
          <a:p>
            <a:pPr marL="39223">
              <a:spcBef>
                <a:spcPts val="1346"/>
              </a:spcBef>
            </a:pPr>
            <a:r>
              <a:rPr sz="1941" b="1" spc="-4" dirty="0">
                <a:solidFill>
                  <a:srgbClr val="CC0000"/>
                </a:solidFill>
                <a:latin typeface="Arial"/>
                <a:cs typeface="Arial"/>
              </a:rPr>
              <a:t>Product </a:t>
            </a:r>
            <a:r>
              <a:rPr sz="1941" b="1" dirty="0">
                <a:solidFill>
                  <a:srgbClr val="CC0000"/>
                </a:solidFill>
                <a:latin typeface="Arial"/>
                <a:cs typeface="Arial"/>
              </a:rPr>
              <a:t>of </a:t>
            </a:r>
            <a:r>
              <a:rPr sz="1941" b="1" spc="-4" dirty="0">
                <a:solidFill>
                  <a:srgbClr val="CC0000"/>
                </a:solidFill>
                <a:latin typeface="Arial"/>
                <a:cs typeface="Arial"/>
              </a:rPr>
              <a:t>cost drivers for early design</a:t>
            </a:r>
            <a:r>
              <a:rPr sz="1941" b="1" spc="40" dirty="0">
                <a:solidFill>
                  <a:srgbClr val="CC0000"/>
                </a:solidFill>
                <a:latin typeface="Arial"/>
                <a:cs typeface="Arial"/>
              </a:rPr>
              <a:t> </a:t>
            </a:r>
            <a:r>
              <a:rPr sz="1941" b="1" spc="-4" dirty="0">
                <a:solidFill>
                  <a:srgbClr val="CC0000"/>
                </a:solidFill>
                <a:latin typeface="Arial"/>
                <a:cs typeface="Arial"/>
              </a:rPr>
              <a:t>model</a:t>
            </a:r>
            <a:endParaRPr sz="1941">
              <a:latin typeface="Arial"/>
              <a:cs typeface="Arial"/>
            </a:endParaRPr>
          </a:p>
          <a:p>
            <a:pPr marL="338996" marR="4483" indent="-328350" algn="just">
              <a:lnSpc>
                <a:spcPct val="99800"/>
              </a:lnSpc>
              <a:spcBef>
                <a:spcPts val="1266"/>
              </a:spcBef>
            </a:pPr>
            <a:r>
              <a:rPr sz="1941" spc="-4" dirty="0">
                <a:solidFill>
                  <a:srgbClr val="650065"/>
                </a:solidFill>
                <a:latin typeface="Times New Roman"/>
                <a:cs typeface="Times New Roman"/>
              </a:rPr>
              <a:t>i. Product Reliability </a:t>
            </a:r>
            <a:r>
              <a:rPr sz="1941" spc="-9" dirty="0">
                <a:solidFill>
                  <a:srgbClr val="650065"/>
                </a:solidFill>
                <a:latin typeface="Times New Roman"/>
                <a:cs typeface="Times New Roman"/>
              </a:rPr>
              <a:t>and </a:t>
            </a:r>
            <a:r>
              <a:rPr sz="1941" spc="-4" dirty="0">
                <a:solidFill>
                  <a:srgbClr val="650065"/>
                </a:solidFill>
                <a:latin typeface="Times New Roman"/>
                <a:cs typeface="Times New Roman"/>
              </a:rPr>
              <a:t>Complexity (RCPX): </a:t>
            </a:r>
            <a:r>
              <a:rPr sz="1941" spc="-4" dirty="0">
                <a:latin typeface="Times New Roman"/>
                <a:cs typeface="Times New Roman"/>
              </a:rPr>
              <a:t>The cost driver combines  </a:t>
            </a:r>
            <a:r>
              <a:rPr sz="1941" dirty="0">
                <a:latin typeface="Times New Roman"/>
                <a:cs typeface="Times New Roman"/>
              </a:rPr>
              <a:t>four </a:t>
            </a:r>
            <a:r>
              <a:rPr sz="1941" spc="-4" dirty="0">
                <a:latin typeface="Times New Roman"/>
                <a:cs typeface="Times New Roman"/>
              </a:rPr>
              <a:t>Post Architecture cost drivers which are RELY, </a:t>
            </a:r>
            <a:r>
              <a:rPr sz="1941" spc="-9" dirty="0">
                <a:latin typeface="Times New Roman"/>
                <a:cs typeface="Times New Roman"/>
              </a:rPr>
              <a:t>DATA, </a:t>
            </a:r>
            <a:r>
              <a:rPr sz="1941" dirty="0">
                <a:latin typeface="Times New Roman"/>
                <a:cs typeface="Times New Roman"/>
              </a:rPr>
              <a:t>CPLX </a:t>
            </a:r>
            <a:r>
              <a:rPr sz="1941" spc="-4" dirty="0">
                <a:latin typeface="Times New Roman"/>
                <a:cs typeface="Times New Roman"/>
              </a:rPr>
              <a:t>and  </a:t>
            </a:r>
            <a:r>
              <a:rPr sz="1941" spc="-9" dirty="0">
                <a:latin typeface="Times New Roman"/>
                <a:cs typeface="Times New Roman"/>
              </a:rPr>
              <a:t>DOCU.</a:t>
            </a:r>
            <a:endParaRPr sz="1941">
              <a:latin typeface="Times New Roman"/>
              <a:cs typeface="Times New Roman"/>
            </a:endParaRPr>
          </a:p>
        </p:txBody>
      </p:sp>
      <p:sp>
        <p:nvSpPr>
          <p:cNvPr id="3" name="object 3"/>
          <p:cNvSpPr/>
          <p:nvPr/>
        </p:nvSpPr>
        <p:spPr>
          <a:xfrm>
            <a:off x="2239891" y="3092653"/>
            <a:ext cx="7604806" cy="2927463"/>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a:spLocks noGrp="1"/>
          </p:cNvSpPr>
          <p:nvPr>
            <p:ph type="title"/>
          </p:nvPr>
        </p:nvSpPr>
        <p:spPr>
          <a:xfrm>
            <a:off x="1507958" y="566430"/>
            <a:ext cx="6700232" cy="687858"/>
          </a:xfrm>
          <a:prstGeom prst="rect">
            <a:avLst/>
          </a:prstGeom>
        </p:spPr>
        <p:txBody>
          <a:bodyPr vert="horz" wrap="square" lIns="0" tIns="10646" rIns="0" bIns="0" rtlCol="0" anchor="ctr">
            <a:spAutoFit/>
          </a:bodyPr>
          <a:lstStyle/>
          <a:p>
            <a:pPr marL="11206">
              <a:lnSpc>
                <a:spcPct val="100000"/>
              </a:lnSpc>
              <a:spcBef>
                <a:spcPts val="84"/>
              </a:spcBef>
            </a:pPr>
            <a:r>
              <a:rPr spc="168" dirty="0">
                <a:solidFill>
                  <a:srgbClr val="323299"/>
                </a:solidFill>
              </a:rPr>
              <a:t>Software </a:t>
            </a:r>
            <a:r>
              <a:rPr spc="124" dirty="0">
                <a:solidFill>
                  <a:srgbClr val="323299"/>
                </a:solidFill>
              </a:rPr>
              <a:t>Project</a:t>
            </a:r>
            <a:r>
              <a:rPr spc="-410" dirty="0">
                <a:solidFill>
                  <a:srgbClr val="323299"/>
                </a:solidFill>
              </a:rPr>
              <a:t> </a:t>
            </a:r>
            <a:r>
              <a:rPr spc="101" dirty="0">
                <a:solidFill>
                  <a:srgbClr val="323299"/>
                </a:solidFill>
              </a:rPr>
              <a:t>Planning</a:t>
            </a: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403840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930549"/>
            <a:ext cx="7524750" cy="907330"/>
          </a:xfrm>
          <a:prstGeom prst="rect">
            <a:avLst/>
          </a:prstGeom>
        </p:spPr>
        <p:txBody>
          <a:bodyPr vert="horz" wrap="square" lIns="0" tIns="11206" rIns="0" bIns="0" rtlCol="0">
            <a:spAutoFit/>
          </a:bodyPr>
          <a:lstStyle/>
          <a:p>
            <a:pPr marL="338996" marR="4483" indent="-328350" algn="just">
              <a:lnSpc>
                <a:spcPct val="99800"/>
              </a:lnSpc>
              <a:spcBef>
                <a:spcPts val="88"/>
              </a:spcBef>
            </a:pPr>
            <a:r>
              <a:rPr sz="1941" spc="-4" dirty="0">
                <a:solidFill>
                  <a:srgbClr val="650065"/>
                </a:solidFill>
                <a:latin typeface="Times New Roman"/>
                <a:cs typeface="Times New Roman"/>
              </a:rPr>
              <a:t>ii. Required </a:t>
            </a:r>
            <a:r>
              <a:rPr sz="1941" spc="-9" dirty="0">
                <a:solidFill>
                  <a:srgbClr val="650065"/>
                </a:solidFill>
                <a:latin typeface="Times New Roman"/>
                <a:cs typeface="Times New Roman"/>
              </a:rPr>
              <a:t>Reuse </a:t>
            </a:r>
            <a:r>
              <a:rPr sz="1941" spc="-4" dirty="0">
                <a:solidFill>
                  <a:srgbClr val="650065"/>
                </a:solidFill>
                <a:latin typeface="Times New Roman"/>
                <a:cs typeface="Times New Roman"/>
              </a:rPr>
              <a:t>(RUSE) : </a:t>
            </a:r>
            <a:r>
              <a:rPr sz="1941" spc="-4" dirty="0">
                <a:latin typeface="Times New Roman"/>
                <a:cs typeface="Times New Roman"/>
              </a:rPr>
              <a:t>This early design model cost driver is </a:t>
            </a:r>
            <a:r>
              <a:rPr sz="1941" spc="-9" dirty="0">
                <a:latin typeface="Times New Roman"/>
                <a:cs typeface="Times New Roman"/>
              </a:rPr>
              <a:t>same </a:t>
            </a:r>
            <a:r>
              <a:rPr sz="1941" dirty="0">
                <a:latin typeface="Times New Roman"/>
                <a:cs typeface="Times New Roman"/>
              </a:rPr>
              <a:t>as  </a:t>
            </a:r>
            <a:r>
              <a:rPr sz="1941" spc="-4" dirty="0">
                <a:latin typeface="Times New Roman"/>
                <a:cs typeface="Times New Roman"/>
              </a:rPr>
              <a:t>its Post architecture Counterpart. The </a:t>
            </a:r>
            <a:r>
              <a:rPr sz="1941" spc="-9" dirty="0">
                <a:latin typeface="Times New Roman"/>
                <a:cs typeface="Times New Roman"/>
              </a:rPr>
              <a:t>RUSE </a:t>
            </a:r>
            <a:r>
              <a:rPr sz="1941" dirty="0">
                <a:latin typeface="Times New Roman"/>
                <a:cs typeface="Times New Roman"/>
              </a:rPr>
              <a:t>rating </a:t>
            </a:r>
            <a:r>
              <a:rPr sz="1941" spc="-4" dirty="0">
                <a:latin typeface="Times New Roman"/>
                <a:cs typeface="Times New Roman"/>
              </a:rPr>
              <a:t>levels are </a:t>
            </a:r>
            <a:r>
              <a:rPr sz="1941" dirty="0">
                <a:latin typeface="Times New Roman"/>
                <a:cs typeface="Times New Roman"/>
              </a:rPr>
              <a:t>(as </a:t>
            </a:r>
            <a:r>
              <a:rPr sz="1941" spc="-4" dirty="0">
                <a:latin typeface="Times New Roman"/>
                <a:cs typeface="Times New Roman"/>
              </a:rPr>
              <a:t>per  Table</a:t>
            </a:r>
            <a:r>
              <a:rPr sz="1941" spc="-9" dirty="0">
                <a:latin typeface="Times New Roman"/>
                <a:cs typeface="Times New Roman"/>
              </a:rPr>
              <a:t> </a:t>
            </a:r>
            <a:r>
              <a:rPr sz="1941" dirty="0">
                <a:latin typeface="Times New Roman"/>
                <a:cs typeface="Times New Roman"/>
              </a:rPr>
              <a:t>16):</a:t>
            </a:r>
            <a:endParaRPr sz="1941">
              <a:latin typeface="Times New Roman"/>
              <a:cs typeface="Times New Roman"/>
            </a:endParaRPr>
          </a:p>
        </p:txBody>
      </p:sp>
      <p:sp>
        <p:nvSpPr>
          <p:cNvPr id="3" name="object 3"/>
          <p:cNvSpPr/>
          <p:nvPr/>
        </p:nvSpPr>
        <p:spPr>
          <a:xfrm>
            <a:off x="2304342" y="3239557"/>
            <a:ext cx="7524226" cy="1770601"/>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95</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80211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930549"/>
            <a:ext cx="7524750" cy="608093"/>
          </a:xfrm>
          <a:prstGeom prst="rect">
            <a:avLst/>
          </a:prstGeom>
        </p:spPr>
        <p:txBody>
          <a:bodyPr vert="horz" wrap="square" lIns="0" tIns="10646" rIns="0" bIns="0" rtlCol="0">
            <a:spAutoFit/>
          </a:bodyPr>
          <a:lstStyle/>
          <a:p>
            <a:pPr marL="338996" marR="4483" indent="-328350">
              <a:spcBef>
                <a:spcPts val="84"/>
              </a:spcBef>
            </a:pPr>
            <a:r>
              <a:rPr sz="1941" spc="-4" dirty="0">
                <a:solidFill>
                  <a:srgbClr val="650065"/>
                </a:solidFill>
                <a:latin typeface="Times New Roman"/>
                <a:cs typeface="Times New Roman"/>
              </a:rPr>
              <a:t>iii. Platform </a:t>
            </a:r>
            <a:r>
              <a:rPr sz="1941" dirty="0">
                <a:solidFill>
                  <a:srgbClr val="650065"/>
                </a:solidFill>
                <a:latin typeface="Times New Roman"/>
                <a:cs typeface="Times New Roman"/>
              </a:rPr>
              <a:t>Difficulty </a:t>
            </a:r>
            <a:r>
              <a:rPr sz="1941" spc="-4" dirty="0">
                <a:solidFill>
                  <a:srgbClr val="650065"/>
                </a:solidFill>
                <a:latin typeface="Times New Roman"/>
                <a:cs typeface="Times New Roman"/>
              </a:rPr>
              <a:t>(PDIF) : </a:t>
            </a:r>
            <a:r>
              <a:rPr sz="1941" spc="-4" dirty="0">
                <a:latin typeface="Times New Roman"/>
                <a:cs typeface="Times New Roman"/>
              </a:rPr>
              <a:t>This cost driver combines TIME, STOR  and </a:t>
            </a:r>
            <a:r>
              <a:rPr sz="1941" spc="-9" dirty="0">
                <a:latin typeface="Times New Roman"/>
                <a:cs typeface="Times New Roman"/>
              </a:rPr>
              <a:t>PVOL </a:t>
            </a:r>
            <a:r>
              <a:rPr sz="1941" dirty="0">
                <a:latin typeface="Times New Roman"/>
                <a:cs typeface="Times New Roman"/>
              </a:rPr>
              <a:t>of </a:t>
            </a:r>
            <a:r>
              <a:rPr sz="1941" spc="-4" dirty="0">
                <a:latin typeface="Times New Roman"/>
                <a:cs typeface="Times New Roman"/>
              </a:rPr>
              <a:t>Post Architecture Cost</a:t>
            </a:r>
            <a:r>
              <a:rPr sz="1941" spc="26" dirty="0">
                <a:latin typeface="Times New Roman"/>
                <a:cs typeface="Times New Roman"/>
              </a:rPr>
              <a:t> </a:t>
            </a:r>
            <a:r>
              <a:rPr sz="1941" spc="-4" dirty="0">
                <a:latin typeface="Times New Roman"/>
                <a:cs typeface="Times New Roman"/>
              </a:rPr>
              <a:t>Drivers.</a:t>
            </a:r>
            <a:endParaRPr sz="1941">
              <a:latin typeface="Times New Roman"/>
              <a:cs typeface="Times New Roman"/>
            </a:endParaRPr>
          </a:p>
        </p:txBody>
      </p:sp>
      <p:sp>
        <p:nvSpPr>
          <p:cNvPr id="3" name="object 3"/>
          <p:cNvSpPr/>
          <p:nvPr/>
        </p:nvSpPr>
        <p:spPr>
          <a:xfrm>
            <a:off x="2511995" y="3072179"/>
            <a:ext cx="7184918" cy="1824804"/>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96</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10715665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8" y="1930549"/>
            <a:ext cx="7525871" cy="608093"/>
          </a:xfrm>
          <a:prstGeom prst="rect">
            <a:avLst/>
          </a:prstGeom>
        </p:spPr>
        <p:txBody>
          <a:bodyPr vert="horz" wrap="square" lIns="0" tIns="10646" rIns="0" bIns="0" rtlCol="0">
            <a:spAutoFit/>
          </a:bodyPr>
          <a:lstStyle/>
          <a:p>
            <a:pPr marL="338996" marR="4483" indent="-328350">
              <a:spcBef>
                <a:spcPts val="84"/>
              </a:spcBef>
              <a:tabLst>
                <a:tab pos="1429387" algn="l"/>
                <a:tab pos="2575249" algn="l"/>
                <a:tab pos="3446553" algn="l"/>
                <a:tab pos="3633701" algn="l"/>
                <a:tab pos="4191784" algn="l"/>
                <a:tab pos="4706722" algn="l"/>
                <a:tab pos="5415531" algn="l"/>
                <a:tab pos="6476785" algn="l"/>
                <a:tab pos="7089780" algn="l"/>
              </a:tabLst>
            </a:pPr>
            <a:r>
              <a:rPr sz="1941" spc="-4" dirty="0">
                <a:solidFill>
                  <a:srgbClr val="650065"/>
                </a:solidFill>
                <a:latin typeface="Times New Roman"/>
                <a:cs typeface="Times New Roman"/>
              </a:rPr>
              <a:t>i</a:t>
            </a:r>
            <a:r>
              <a:rPr sz="1941" dirty="0">
                <a:solidFill>
                  <a:srgbClr val="650065"/>
                </a:solidFill>
                <a:latin typeface="Times New Roman"/>
                <a:cs typeface="Times New Roman"/>
              </a:rPr>
              <a:t>v</a:t>
            </a:r>
            <a:r>
              <a:rPr sz="1941" spc="-4" dirty="0">
                <a:solidFill>
                  <a:srgbClr val="650065"/>
                </a:solidFill>
                <a:latin typeface="Times New Roman"/>
                <a:cs typeface="Times New Roman"/>
              </a:rPr>
              <a:t>.</a:t>
            </a:r>
            <a:r>
              <a:rPr sz="1941" spc="97" dirty="0">
                <a:solidFill>
                  <a:srgbClr val="650065"/>
                </a:solidFill>
                <a:latin typeface="Times New Roman"/>
                <a:cs typeface="Times New Roman"/>
              </a:rPr>
              <a:t> </a:t>
            </a:r>
            <a:r>
              <a:rPr sz="1941" spc="-4" dirty="0">
                <a:solidFill>
                  <a:srgbClr val="650065"/>
                </a:solidFill>
                <a:latin typeface="Times New Roman"/>
                <a:cs typeface="Times New Roman"/>
              </a:rPr>
              <a:t>P</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r</a:t>
            </a:r>
            <a:r>
              <a:rPr sz="1941" spc="-9" dirty="0">
                <a:solidFill>
                  <a:srgbClr val="650065"/>
                </a:solidFill>
                <a:latin typeface="Times New Roman"/>
                <a:cs typeface="Times New Roman"/>
              </a:rPr>
              <a:t>s</a:t>
            </a:r>
            <a:r>
              <a:rPr sz="1941" dirty="0">
                <a:solidFill>
                  <a:srgbClr val="650065"/>
                </a:solidFill>
                <a:latin typeface="Times New Roman"/>
                <a:cs typeface="Times New Roman"/>
              </a:rPr>
              <a:t>onn</a:t>
            </a:r>
            <a:r>
              <a:rPr sz="1941" spc="-9" dirty="0">
                <a:solidFill>
                  <a:srgbClr val="650065"/>
                </a:solidFill>
                <a:latin typeface="Times New Roman"/>
                <a:cs typeface="Times New Roman"/>
              </a:rPr>
              <a:t>e</a:t>
            </a:r>
            <a:r>
              <a:rPr sz="1941" spc="-4" dirty="0">
                <a:solidFill>
                  <a:srgbClr val="650065"/>
                </a:solidFill>
                <a:latin typeface="Times New Roman"/>
                <a:cs typeface="Times New Roman"/>
              </a:rPr>
              <a:t>l</a:t>
            </a:r>
            <a:r>
              <a:rPr sz="1941" dirty="0">
                <a:solidFill>
                  <a:srgbClr val="650065"/>
                </a:solidFill>
                <a:latin typeface="Times New Roman"/>
                <a:cs typeface="Times New Roman"/>
              </a:rPr>
              <a:t>	</a:t>
            </a:r>
            <a:r>
              <a:rPr sz="1941" spc="-9" dirty="0">
                <a:solidFill>
                  <a:srgbClr val="650065"/>
                </a:solidFill>
                <a:latin typeface="Times New Roman"/>
                <a:cs typeface="Times New Roman"/>
              </a:rPr>
              <a:t>Ca</a:t>
            </a:r>
            <a:r>
              <a:rPr sz="1941" dirty="0">
                <a:solidFill>
                  <a:srgbClr val="650065"/>
                </a:solidFill>
                <a:latin typeface="Times New Roman"/>
                <a:cs typeface="Times New Roman"/>
              </a:rPr>
              <a:t>p</a:t>
            </a:r>
            <a:r>
              <a:rPr sz="1941" spc="-9" dirty="0">
                <a:solidFill>
                  <a:srgbClr val="650065"/>
                </a:solidFill>
                <a:latin typeface="Times New Roman"/>
                <a:cs typeface="Times New Roman"/>
              </a:rPr>
              <a:t>a</a:t>
            </a:r>
            <a:r>
              <a:rPr sz="1941" dirty="0">
                <a:solidFill>
                  <a:srgbClr val="650065"/>
                </a:solidFill>
                <a:latin typeface="Times New Roman"/>
                <a:cs typeface="Times New Roman"/>
              </a:rPr>
              <a:t>b</a:t>
            </a:r>
            <a:r>
              <a:rPr sz="1941" spc="-4" dirty="0">
                <a:solidFill>
                  <a:srgbClr val="650065"/>
                </a:solidFill>
                <a:latin typeface="Times New Roman"/>
                <a:cs typeface="Times New Roman"/>
              </a:rPr>
              <a:t>ili</a:t>
            </a:r>
            <a:r>
              <a:rPr sz="1941" spc="-18" dirty="0">
                <a:solidFill>
                  <a:srgbClr val="650065"/>
                </a:solidFill>
                <a:latin typeface="Times New Roman"/>
                <a:cs typeface="Times New Roman"/>
              </a:rPr>
              <a:t>t</a:t>
            </a:r>
            <a:r>
              <a:rPr sz="1941" spc="-4" dirty="0">
                <a:solidFill>
                  <a:srgbClr val="650065"/>
                </a:solidFill>
                <a:latin typeface="Times New Roman"/>
                <a:cs typeface="Times New Roman"/>
              </a:rPr>
              <a:t>y</a:t>
            </a:r>
            <a:r>
              <a:rPr sz="1941" dirty="0">
                <a:solidFill>
                  <a:srgbClr val="650065"/>
                </a:solidFill>
                <a:latin typeface="Times New Roman"/>
                <a:cs typeface="Times New Roman"/>
              </a:rPr>
              <a:t>	</a:t>
            </a:r>
            <a:r>
              <a:rPr sz="1941" spc="-4" dirty="0">
                <a:solidFill>
                  <a:srgbClr val="650065"/>
                </a:solidFill>
                <a:latin typeface="Times New Roman"/>
                <a:cs typeface="Times New Roman"/>
              </a:rPr>
              <a:t>(PE</a:t>
            </a:r>
            <a:r>
              <a:rPr sz="1941" spc="-9" dirty="0">
                <a:solidFill>
                  <a:srgbClr val="650065"/>
                </a:solidFill>
                <a:latin typeface="Times New Roman"/>
                <a:cs typeface="Times New Roman"/>
              </a:rPr>
              <a:t>R</a:t>
            </a:r>
            <a:r>
              <a:rPr sz="1941" spc="-4" dirty="0">
                <a:solidFill>
                  <a:srgbClr val="650065"/>
                </a:solidFill>
                <a:latin typeface="Times New Roman"/>
                <a:cs typeface="Times New Roman"/>
              </a:rPr>
              <a:t>S)</a:t>
            </a:r>
            <a:r>
              <a:rPr sz="1941" dirty="0">
                <a:solidFill>
                  <a:srgbClr val="650065"/>
                </a:solidFill>
                <a:latin typeface="Times New Roman"/>
                <a:cs typeface="Times New Roman"/>
              </a:rPr>
              <a:t>	</a:t>
            </a:r>
            <a:r>
              <a:rPr sz="1941" spc="-4" dirty="0">
                <a:solidFill>
                  <a:srgbClr val="650065"/>
                </a:solidFill>
                <a:latin typeface="Times New Roman"/>
                <a:cs typeface="Times New Roman"/>
              </a:rPr>
              <a:t>:</a:t>
            </a:r>
            <a:r>
              <a:rPr sz="1941" dirty="0">
                <a:solidFill>
                  <a:srgbClr val="650065"/>
                </a:solidFill>
                <a:latin typeface="Times New Roman"/>
                <a:cs typeface="Times New Roman"/>
              </a:rPr>
              <a:t>	</a:t>
            </a:r>
            <a:r>
              <a:rPr sz="1941" spc="-4" dirty="0">
                <a:latin typeface="Times New Roman"/>
                <a:cs typeface="Times New Roman"/>
              </a:rPr>
              <a:t>T</a:t>
            </a:r>
            <a:r>
              <a:rPr sz="1941" dirty="0">
                <a:latin typeface="Times New Roman"/>
                <a:cs typeface="Times New Roman"/>
              </a:rPr>
              <a:t>h</a:t>
            </a:r>
            <a:r>
              <a:rPr sz="1941" spc="-4" dirty="0">
                <a:latin typeface="Times New Roman"/>
                <a:cs typeface="Times New Roman"/>
              </a:rPr>
              <a:t>is</a:t>
            </a:r>
            <a:r>
              <a:rPr sz="1941" dirty="0">
                <a:latin typeface="Times New Roman"/>
                <a:cs typeface="Times New Roman"/>
              </a:rPr>
              <a:t>	</a:t>
            </a:r>
            <a:r>
              <a:rPr sz="1941" spc="-18" dirty="0">
                <a:latin typeface="Times New Roman"/>
                <a:cs typeface="Times New Roman"/>
              </a:rPr>
              <a:t>c</a:t>
            </a:r>
            <a:r>
              <a:rPr sz="1941" dirty="0">
                <a:latin typeface="Times New Roman"/>
                <a:cs typeface="Times New Roman"/>
              </a:rPr>
              <a:t>o</a:t>
            </a:r>
            <a:r>
              <a:rPr sz="1941" spc="-9" dirty="0">
                <a:latin typeface="Times New Roman"/>
                <a:cs typeface="Times New Roman"/>
              </a:rPr>
              <a:t>s</a:t>
            </a:r>
            <a:r>
              <a:rPr sz="1941" spc="-4" dirty="0">
                <a:latin typeface="Times New Roman"/>
                <a:cs typeface="Times New Roman"/>
              </a:rPr>
              <a:t>t</a:t>
            </a:r>
            <a:r>
              <a:rPr sz="1941" dirty="0">
                <a:latin typeface="Times New Roman"/>
                <a:cs typeface="Times New Roman"/>
              </a:rPr>
              <a:t>	d</a:t>
            </a:r>
            <a:r>
              <a:rPr sz="1941" spc="-4" dirty="0">
                <a:latin typeface="Times New Roman"/>
                <a:cs typeface="Times New Roman"/>
              </a:rPr>
              <a:t>ri</a:t>
            </a:r>
            <a:r>
              <a:rPr sz="1941" dirty="0">
                <a:latin typeface="Times New Roman"/>
                <a:cs typeface="Times New Roman"/>
              </a:rPr>
              <a:t>v</a:t>
            </a:r>
            <a:r>
              <a:rPr sz="1941" spc="-9" dirty="0">
                <a:latin typeface="Times New Roman"/>
                <a:cs typeface="Times New Roman"/>
              </a:rPr>
              <a:t>e</a:t>
            </a:r>
            <a:r>
              <a:rPr sz="1941" spc="-4" dirty="0">
                <a:latin typeface="Times New Roman"/>
                <a:cs typeface="Times New Roman"/>
              </a:rPr>
              <a:t>r</a:t>
            </a:r>
            <a:r>
              <a:rPr sz="1941" dirty="0">
                <a:latin typeface="Times New Roman"/>
                <a:cs typeface="Times New Roman"/>
              </a:rPr>
              <a:t>	</a:t>
            </a:r>
            <a:r>
              <a:rPr sz="1941" spc="-9" dirty="0">
                <a:latin typeface="Times New Roman"/>
                <a:cs typeface="Times New Roman"/>
              </a:rPr>
              <a:t>c</a:t>
            </a:r>
            <a:r>
              <a:rPr sz="1941" spc="-13" dirty="0">
                <a:latin typeface="Times New Roman"/>
                <a:cs typeface="Times New Roman"/>
              </a:rPr>
              <a:t>o</a:t>
            </a:r>
            <a:r>
              <a:rPr sz="1941" spc="-22" dirty="0">
                <a:latin typeface="Times New Roman"/>
                <a:cs typeface="Times New Roman"/>
              </a:rPr>
              <a:t>m</a:t>
            </a:r>
            <a:r>
              <a:rPr sz="1941" dirty="0">
                <a:latin typeface="Times New Roman"/>
                <a:cs typeface="Times New Roman"/>
              </a:rPr>
              <a:t>b</a:t>
            </a:r>
            <a:r>
              <a:rPr sz="1941" spc="-4" dirty="0">
                <a:latin typeface="Times New Roman"/>
                <a:cs typeface="Times New Roman"/>
              </a:rPr>
              <a:t>i</a:t>
            </a:r>
            <a:r>
              <a:rPr sz="1941" dirty="0">
                <a:latin typeface="Times New Roman"/>
                <a:cs typeface="Times New Roman"/>
              </a:rPr>
              <a:t>n</a:t>
            </a:r>
            <a:r>
              <a:rPr sz="1941" spc="-9" dirty="0">
                <a:latin typeface="Times New Roman"/>
                <a:cs typeface="Times New Roman"/>
              </a:rPr>
              <a:t>e</a:t>
            </a:r>
            <a:r>
              <a:rPr sz="1941" spc="-4" dirty="0">
                <a:latin typeface="Times New Roman"/>
                <a:cs typeface="Times New Roman"/>
              </a:rPr>
              <a:t>s</a:t>
            </a:r>
            <a:r>
              <a:rPr sz="1941" dirty="0">
                <a:latin typeface="Times New Roman"/>
                <a:cs typeface="Times New Roman"/>
              </a:rPr>
              <a:t>	</a:t>
            </a:r>
            <a:r>
              <a:rPr sz="1941" spc="-4" dirty="0">
                <a:latin typeface="Times New Roman"/>
                <a:cs typeface="Times New Roman"/>
              </a:rPr>
              <a:t>t</a:t>
            </a:r>
            <a:r>
              <a:rPr sz="1941" dirty="0">
                <a:latin typeface="Times New Roman"/>
                <a:cs typeface="Times New Roman"/>
              </a:rPr>
              <a:t>h</a:t>
            </a:r>
            <a:r>
              <a:rPr sz="1941" spc="-4" dirty="0">
                <a:latin typeface="Times New Roman"/>
                <a:cs typeface="Times New Roman"/>
              </a:rPr>
              <a:t>r</a:t>
            </a:r>
            <a:r>
              <a:rPr sz="1941" spc="-9" dirty="0">
                <a:latin typeface="Times New Roman"/>
                <a:cs typeface="Times New Roman"/>
              </a:rPr>
              <a:t>e</a:t>
            </a:r>
            <a:r>
              <a:rPr sz="1941" spc="-4" dirty="0">
                <a:latin typeface="Times New Roman"/>
                <a:cs typeface="Times New Roman"/>
              </a:rPr>
              <a:t>e</a:t>
            </a:r>
            <a:r>
              <a:rPr sz="1941" dirty="0">
                <a:latin typeface="Times New Roman"/>
                <a:cs typeface="Times New Roman"/>
              </a:rPr>
              <a:t>	</a:t>
            </a:r>
            <a:r>
              <a:rPr sz="1941" spc="-4" dirty="0">
                <a:latin typeface="Times New Roman"/>
                <a:cs typeface="Times New Roman"/>
              </a:rPr>
              <a:t>P</a:t>
            </a:r>
            <a:r>
              <a:rPr sz="1941" dirty="0">
                <a:latin typeface="Times New Roman"/>
                <a:cs typeface="Times New Roman"/>
              </a:rPr>
              <a:t>o</a:t>
            </a:r>
            <a:r>
              <a:rPr sz="1941" spc="-9" dirty="0">
                <a:latin typeface="Times New Roman"/>
                <a:cs typeface="Times New Roman"/>
              </a:rPr>
              <a:t>s</a:t>
            </a:r>
            <a:r>
              <a:rPr sz="1941" spc="-4" dirty="0">
                <a:latin typeface="Times New Roman"/>
                <a:cs typeface="Times New Roman"/>
              </a:rPr>
              <a:t>t  Architecture Cost Drivers. These drivers are </a:t>
            </a:r>
            <a:r>
              <a:rPr sz="1941" spc="-9" dirty="0">
                <a:latin typeface="Times New Roman"/>
                <a:cs typeface="Times New Roman"/>
              </a:rPr>
              <a:t>ACAP, </a:t>
            </a:r>
            <a:r>
              <a:rPr sz="1941" spc="-4" dirty="0">
                <a:latin typeface="Times New Roman"/>
                <a:cs typeface="Times New Roman"/>
              </a:rPr>
              <a:t>PCAP and</a:t>
            </a:r>
            <a:r>
              <a:rPr sz="1941" spc="97" dirty="0">
                <a:latin typeface="Times New Roman"/>
                <a:cs typeface="Times New Roman"/>
              </a:rPr>
              <a:t> </a:t>
            </a:r>
            <a:r>
              <a:rPr sz="1941" spc="-9" dirty="0">
                <a:latin typeface="Times New Roman"/>
                <a:cs typeface="Times New Roman"/>
              </a:rPr>
              <a:t>PCON.</a:t>
            </a:r>
            <a:endParaRPr sz="1941">
              <a:latin typeface="Times New Roman"/>
              <a:cs typeface="Times New Roman"/>
            </a:endParaRPr>
          </a:p>
        </p:txBody>
      </p:sp>
      <p:sp>
        <p:nvSpPr>
          <p:cNvPr id="3" name="object 3"/>
          <p:cNvSpPr/>
          <p:nvPr/>
        </p:nvSpPr>
        <p:spPr>
          <a:xfrm>
            <a:off x="2519042" y="2891118"/>
            <a:ext cx="7348852" cy="2107153"/>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97</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31268848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930549"/>
            <a:ext cx="7525310" cy="608093"/>
          </a:xfrm>
          <a:prstGeom prst="rect">
            <a:avLst/>
          </a:prstGeom>
        </p:spPr>
        <p:txBody>
          <a:bodyPr vert="horz" wrap="square" lIns="0" tIns="10646" rIns="0" bIns="0" rtlCol="0">
            <a:spAutoFit/>
          </a:bodyPr>
          <a:lstStyle/>
          <a:p>
            <a:pPr marL="338996" marR="4483" indent="-328350">
              <a:spcBef>
                <a:spcPts val="84"/>
              </a:spcBef>
              <a:tabLst>
                <a:tab pos="338996" algn="l"/>
              </a:tabLst>
            </a:pPr>
            <a:r>
              <a:rPr sz="1941" dirty="0">
                <a:solidFill>
                  <a:srgbClr val="650065"/>
                </a:solidFill>
                <a:latin typeface="Times New Roman"/>
                <a:cs typeface="Times New Roman"/>
              </a:rPr>
              <a:t>v.	</a:t>
            </a:r>
            <a:r>
              <a:rPr sz="1941" spc="-4" dirty="0">
                <a:solidFill>
                  <a:srgbClr val="650065"/>
                </a:solidFill>
                <a:latin typeface="Times New Roman"/>
                <a:cs typeface="Times New Roman"/>
              </a:rPr>
              <a:t>Personnel Experience (PREX) : </a:t>
            </a:r>
            <a:r>
              <a:rPr sz="1941" spc="-4" dirty="0">
                <a:latin typeface="Times New Roman"/>
                <a:cs typeface="Times New Roman"/>
              </a:rPr>
              <a:t>This early design driver combines three  Post Architecture Cost Drivers, which are AEXP, PEXP and</a:t>
            </a:r>
            <a:r>
              <a:rPr sz="1941" spc="71" dirty="0">
                <a:latin typeface="Times New Roman"/>
                <a:cs typeface="Times New Roman"/>
              </a:rPr>
              <a:t> </a:t>
            </a:r>
            <a:r>
              <a:rPr sz="1941" spc="-4" dirty="0">
                <a:latin typeface="Times New Roman"/>
                <a:cs typeface="Times New Roman"/>
              </a:rPr>
              <a:t>LTEX.</a:t>
            </a:r>
            <a:endParaRPr sz="1941">
              <a:latin typeface="Times New Roman"/>
              <a:cs typeface="Times New Roman"/>
            </a:endParaRPr>
          </a:p>
        </p:txBody>
      </p:sp>
      <p:sp>
        <p:nvSpPr>
          <p:cNvPr id="3" name="object 3"/>
          <p:cNvSpPr/>
          <p:nvPr/>
        </p:nvSpPr>
        <p:spPr>
          <a:xfrm>
            <a:off x="2275954" y="2982681"/>
            <a:ext cx="7715435" cy="153263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98</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7717697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836419"/>
            <a:ext cx="7524190" cy="608093"/>
          </a:xfrm>
          <a:prstGeom prst="rect">
            <a:avLst/>
          </a:prstGeom>
        </p:spPr>
        <p:txBody>
          <a:bodyPr vert="horz" wrap="square" lIns="0" tIns="10646" rIns="0" bIns="0" rtlCol="0">
            <a:spAutoFit/>
          </a:bodyPr>
          <a:lstStyle/>
          <a:p>
            <a:pPr marL="338996" marR="4483" indent="-328350">
              <a:spcBef>
                <a:spcPts val="84"/>
              </a:spcBef>
            </a:pPr>
            <a:r>
              <a:rPr sz="1941" dirty="0">
                <a:solidFill>
                  <a:srgbClr val="650065"/>
                </a:solidFill>
                <a:latin typeface="Times New Roman"/>
                <a:cs typeface="Times New Roman"/>
              </a:rPr>
              <a:t>vi. </a:t>
            </a:r>
            <a:r>
              <a:rPr sz="1941" spc="-4" dirty="0">
                <a:solidFill>
                  <a:srgbClr val="650065"/>
                </a:solidFill>
                <a:latin typeface="Times New Roman"/>
                <a:cs typeface="Times New Roman"/>
              </a:rPr>
              <a:t>Facilities (FCIL): </a:t>
            </a:r>
            <a:r>
              <a:rPr sz="1941" spc="-4" dirty="0">
                <a:latin typeface="Times New Roman"/>
                <a:cs typeface="Times New Roman"/>
              </a:rPr>
              <a:t>This depends </a:t>
            </a:r>
            <a:r>
              <a:rPr sz="1941" dirty="0">
                <a:latin typeface="Times New Roman"/>
                <a:cs typeface="Times New Roman"/>
              </a:rPr>
              <a:t>on </a:t>
            </a:r>
            <a:r>
              <a:rPr sz="1941" spc="-4" dirty="0">
                <a:latin typeface="Times New Roman"/>
                <a:cs typeface="Times New Roman"/>
              </a:rPr>
              <a:t>two Post Architecture Cost Drivers,  which are TOOL and</a:t>
            </a:r>
            <a:r>
              <a:rPr sz="1941" spc="13" dirty="0">
                <a:latin typeface="Times New Roman"/>
                <a:cs typeface="Times New Roman"/>
              </a:rPr>
              <a:t> </a:t>
            </a:r>
            <a:r>
              <a:rPr sz="1941" dirty="0">
                <a:latin typeface="Times New Roman"/>
                <a:cs typeface="Times New Roman"/>
              </a:rPr>
              <a:t>SITE.</a:t>
            </a:r>
            <a:endParaRPr sz="1941">
              <a:latin typeface="Times New Roman"/>
              <a:cs typeface="Times New Roman"/>
            </a:endParaRPr>
          </a:p>
        </p:txBody>
      </p:sp>
      <p:sp>
        <p:nvSpPr>
          <p:cNvPr id="3" name="object 3"/>
          <p:cNvSpPr/>
          <p:nvPr/>
        </p:nvSpPr>
        <p:spPr>
          <a:xfrm>
            <a:off x="2244933" y="2685377"/>
            <a:ext cx="7757432" cy="2827916"/>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7"/>
          </p:nvPr>
        </p:nvSpPr>
        <p:spPr>
          <a:xfrm>
            <a:off x="9256059" y="5686273"/>
            <a:ext cx="2420471" cy="166712"/>
          </a:xfrm>
          <a:prstGeom prst="rect">
            <a:avLst/>
          </a:prstGeom>
        </p:spPr>
        <p:txBody>
          <a:bodyPr vert="horz" wrap="square" lIns="0" tIns="0" rIns="0" bIns="0" rtlCol="0" anchor="ctr">
            <a:spAutoFit/>
          </a:bodyPr>
          <a:lstStyle/>
          <a:p>
            <a:pPr marL="22413">
              <a:lnSpc>
                <a:spcPts val="1293"/>
              </a:lnSpc>
            </a:pPr>
            <a:r>
              <a:rPr dirty="0"/>
              <a:t>99</a:t>
            </a: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25268875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059" y="1742290"/>
            <a:ext cx="7526431" cy="906764"/>
          </a:xfrm>
          <a:prstGeom prst="rect">
            <a:avLst/>
          </a:prstGeom>
        </p:spPr>
        <p:txBody>
          <a:bodyPr vert="horz" wrap="square" lIns="0" tIns="10646" rIns="0" bIns="0" rtlCol="0">
            <a:spAutoFit/>
          </a:bodyPr>
          <a:lstStyle/>
          <a:p>
            <a:pPr marL="338996" marR="4483" indent="-328350" algn="just">
              <a:spcBef>
                <a:spcPts val="84"/>
              </a:spcBef>
            </a:pPr>
            <a:r>
              <a:rPr sz="1941" dirty="0">
                <a:solidFill>
                  <a:srgbClr val="650065"/>
                </a:solidFill>
                <a:latin typeface="Times New Roman"/>
                <a:cs typeface="Times New Roman"/>
              </a:rPr>
              <a:t>vii.Schedule </a:t>
            </a:r>
            <a:r>
              <a:rPr sz="1941" spc="-4" dirty="0">
                <a:solidFill>
                  <a:srgbClr val="650065"/>
                </a:solidFill>
                <a:latin typeface="Times New Roman"/>
                <a:cs typeface="Times New Roman"/>
              </a:rPr>
              <a:t>(SCED) : </a:t>
            </a:r>
            <a:r>
              <a:rPr sz="1941" spc="-4" dirty="0">
                <a:latin typeface="Times New Roman"/>
                <a:cs typeface="Times New Roman"/>
              </a:rPr>
              <a:t>This early design cost driver </a:t>
            </a:r>
            <a:r>
              <a:rPr sz="1941" dirty="0">
                <a:latin typeface="Times New Roman"/>
                <a:cs typeface="Times New Roman"/>
              </a:rPr>
              <a:t>is the </a:t>
            </a:r>
            <a:r>
              <a:rPr sz="1941" spc="-9" dirty="0">
                <a:latin typeface="Times New Roman"/>
                <a:cs typeface="Times New Roman"/>
              </a:rPr>
              <a:t>same </a:t>
            </a:r>
            <a:r>
              <a:rPr sz="1941" dirty="0">
                <a:latin typeface="Times New Roman"/>
                <a:cs typeface="Times New Roman"/>
              </a:rPr>
              <a:t>as </a:t>
            </a:r>
            <a:r>
              <a:rPr sz="1941" spc="-4" dirty="0">
                <a:latin typeface="Times New Roman"/>
                <a:cs typeface="Times New Roman"/>
              </a:rPr>
              <a:t>Post  Architecture Counterpart and rating level are given below using table  </a:t>
            </a:r>
            <a:r>
              <a:rPr sz="1941" dirty="0">
                <a:latin typeface="Times New Roman"/>
                <a:cs typeface="Times New Roman"/>
              </a:rPr>
              <a:t>16.</a:t>
            </a:r>
            <a:endParaRPr sz="1941">
              <a:latin typeface="Times New Roman"/>
              <a:cs typeface="Times New Roman"/>
            </a:endParaRPr>
          </a:p>
        </p:txBody>
      </p:sp>
      <p:sp>
        <p:nvSpPr>
          <p:cNvPr id="3" name="object 3"/>
          <p:cNvSpPr/>
          <p:nvPr/>
        </p:nvSpPr>
        <p:spPr>
          <a:xfrm>
            <a:off x="2336119" y="3004582"/>
            <a:ext cx="7654324" cy="796393"/>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3983012" y="630213"/>
            <a:ext cx="4225178" cy="553976"/>
          </a:xfrm>
          <a:prstGeom prst="rect">
            <a:avLst/>
          </a:prstGeom>
        </p:spPr>
        <p:txBody>
          <a:bodyPr vert="horz" wrap="square" lIns="0" tIns="10646" rIns="0" bIns="0" rtlCol="0">
            <a:spAutoFit/>
          </a:bodyPr>
          <a:lstStyle/>
          <a:p>
            <a:pPr marL="11206">
              <a:spcBef>
                <a:spcPts val="84"/>
              </a:spcBef>
            </a:pPr>
            <a:r>
              <a:rPr sz="3530" i="1" spc="168" dirty="0">
                <a:solidFill>
                  <a:srgbClr val="323299"/>
                </a:solidFill>
                <a:latin typeface="Garamond"/>
                <a:cs typeface="Garamond"/>
              </a:rPr>
              <a:t>Software </a:t>
            </a:r>
            <a:r>
              <a:rPr sz="3530" i="1" spc="124" dirty="0">
                <a:solidFill>
                  <a:srgbClr val="323299"/>
                </a:solidFill>
                <a:latin typeface="Garamond"/>
                <a:cs typeface="Garamond"/>
              </a:rPr>
              <a:t>Project</a:t>
            </a:r>
            <a:r>
              <a:rPr sz="3530" i="1" spc="-410" dirty="0">
                <a:solidFill>
                  <a:srgbClr val="323299"/>
                </a:solidFill>
                <a:latin typeface="Garamond"/>
                <a:cs typeface="Garamond"/>
              </a:rPr>
              <a:t> </a:t>
            </a:r>
            <a:r>
              <a:rPr sz="3530" i="1" spc="101" dirty="0">
                <a:solidFill>
                  <a:srgbClr val="323299"/>
                </a:solidFill>
                <a:latin typeface="Garamond"/>
                <a:cs typeface="Garamond"/>
              </a:rPr>
              <a:t>Planning</a:t>
            </a:r>
            <a:endParaRPr sz="3530">
              <a:latin typeface="Garamond"/>
              <a:cs typeface="Garamond"/>
            </a:endParaRPr>
          </a:p>
        </p:txBody>
      </p:sp>
      <p:sp>
        <p:nvSpPr>
          <p:cNvPr id="5" name="object 5"/>
          <p:cNvSpPr/>
          <p:nvPr/>
        </p:nvSpPr>
        <p:spPr>
          <a:xfrm>
            <a:off x="2330817" y="1417319"/>
            <a:ext cx="7597588"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sz="1588"/>
          </a:p>
        </p:txBody>
      </p:sp>
      <p:sp>
        <p:nvSpPr>
          <p:cNvPr id="6" name="object 6"/>
          <p:cNvSpPr txBox="1"/>
          <p:nvPr/>
        </p:nvSpPr>
        <p:spPr>
          <a:xfrm>
            <a:off x="9428627" y="6194066"/>
            <a:ext cx="307601" cy="166712"/>
          </a:xfrm>
          <a:prstGeom prst="rect">
            <a:avLst/>
          </a:prstGeom>
        </p:spPr>
        <p:txBody>
          <a:bodyPr vert="horz" wrap="square" lIns="0" tIns="0" rIns="0" bIns="0" rtlCol="0">
            <a:spAutoFit/>
          </a:bodyPr>
          <a:lstStyle/>
          <a:p>
            <a:pPr marL="22413">
              <a:lnSpc>
                <a:spcPts val="1293"/>
              </a:lnSpc>
            </a:pPr>
            <a:r>
              <a:rPr sz="1235" dirty="0">
                <a:latin typeface="Arial"/>
                <a:cs typeface="Arial"/>
              </a:rPr>
              <a:t>100</a:t>
            </a:r>
            <a:endParaRPr sz="1235">
              <a:latin typeface="Arial"/>
              <a:cs typeface="Arial"/>
            </a:endParaRPr>
          </a:p>
        </p:txBody>
      </p:sp>
      <p:sp>
        <p:nvSpPr>
          <p:cNvPr id="7" name="object 7"/>
          <p:cNvSpPr txBox="1">
            <a:spLocks noGrp="1"/>
          </p:cNvSpPr>
          <p:nvPr>
            <p:ph type="ftr" sz="quarter" idx="5"/>
          </p:nvPr>
        </p:nvSpPr>
        <p:spPr>
          <a:xfrm>
            <a:off x="5221941" y="5667037"/>
            <a:ext cx="3630706" cy="205184"/>
          </a:xfrm>
          <a:prstGeom prst="rect">
            <a:avLst/>
          </a:prstGeom>
        </p:spPr>
        <p:txBody>
          <a:bodyPr vert="horz" wrap="square" lIns="0" tIns="0" rIns="0" bIns="0" rtlCol="0" anchor="ctr">
            <a:spAutoFit/>
          </a:bodyPr>
          <a:lstStyle/>
          <a:p>
            <a:pPr marL="11206">
              <a:lnSpc>
                <a:spcPts val="767"/>
              </a:lnSpc>
            </a:pPr>
            <a:r>
              <a:rPr spc="-4" dirty="0"/>
              <a:t>Software Engineering </a:t>
            </a:r>
            <a:r>
              <a:rPr spc="-9" dirty="0"/>
              <a:t>(3</a:t>
            </a:r>
            <a:r>
              <a:rPr sz="662" spc="-13" baseline="22222" dirty="0"/>
              <a:t>rd </a:t>
            </a:r>
            <a:r>
              <a:rPr spc="-4" dirty="0"/>
              <a:t>ed.), </a:t>
            </a:r>
            <a:r>
              <a:rPr dirty="0"/>
              <a:t>By K.K </a:t>
            </a:r>
            <a:r>
              <a:rPr spc="-4" dirty="0"/>
              <a:t>Aggarwal </a:t>
            </a:r>
            <a:r>
              <a:rPr dirty="0"/>
              <a:t>&amp; </a:t>
            </a:r>
            <a:r>
              <a:rPr spc="-4" dirty="0"/>
              <a:t>Yogesh </a:t>
            </a:r>
            <a:r>
              <a:rPr dirty="0"/>
              <a:t>Singh, </a:t>
            </a:r>
            <a:r>
              <a:rPr spc="-4" dirty="0"/>
              <a:t>Copyright </a:t>
            </a:r>
            <a:r>
              <a:rPr dirty="0"/>
              <a:t>© </a:t>
            </a:r>
            <a:r>
              <a:rPr spc="-4" dirty="0"/>
              <a:t>New </a:t>
            </a:r>
            <a:r>
              <a:rPr spc="-9" dirty="0"/>
              <a:t>Age </a:t>
            </a:r>
            <a:r>
              <a:rPr spc="-4" dirty="0"/>
              <a:t>International Publishers,</a:t>
            </a:r>
            <a:r>
              <a:rPr spc="66" dirty="0"/>
              <a:t> </a:t>
            </a:r>
            <a:r>
              <a:rPr spc="-4" dirty="0"/>
              <a:t>2007</a:t>
            </a:r>
            <a:endParaRPr/>
          </a:p>
        </p:txBody>
      </p:sp>
    </p:spTree>
    <p:extLst>
      <p:ext uri="{BB962C8B-B14F-4D97-AF65-F5344CB8AC3E}">
        <p14:creationId xmlns:p14="http://schemas.microsoft.com/office/powerpoint/2010/main" val="3521916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14384</Words>
  <Application>Microsoft Office PowerPoint</Application>
  <PresentationFormat>Widescreen</PresentationFormat>
  <Paragraphs>3000</Paragraphs>
  <Slides>206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206</vt:i4>
      </vt:variant>
    </vt:vector>
  </HeadingPairs>
  <TitlesOfParts>
    <vt:vector size="215" baseType="lpstr">
      <vt:lpstr>MS Gothic</vt:lpstr>
      <vt:lpstr>Arial</vt:lpstr>
      <vt:lpstr>Calibri</vt:lpstr>
      <vt:lpstr>Calibri Light</vt:lpstr>
      <vt:lpstr>Garamond</vt:lpstr>
      <vt:lpstr>Symbol</vt:lpstr>
      <vt:lpstr>Times New Roman</vt:lpstr>
      <vt:lpstr>Verdana</vt:lpstr>
      <vt:lpstr>Office Theme</vt:lpstr>
      <vt:lpstr>PowerPoint Presentation</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PowerPoint Presentation</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Boehm’s definition of organic, semidetached, and embedded systems:</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 Lifecycle Phase Values of  p</vt:lpstr>
      <vt:lpstr>Software Project Planning Lifecycle Phase Values of  p</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PowerPoint Presentation</vt:lpstr>
      <vt:lpstr>PowerPoint Presentation</vt:lpstr>
      <vt:lpstr>PowerPoint Presentation</vt:lpstr>
      <vt:lpstr>PowerPoint Presentation</vt:lpstr>
      <vt:lpstr>PowerPoint Presentation</vt:lpstr>
      <vt:lpstr>PowerPoint Presentation</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y(t)  K 1 eat 2 </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Productivity versus difficult</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Software Project Planning</vt:lpstr>
      <vt:lpstr>Multiple Choice Questions</vt:lpstr>
      <vt:lpstr>Multiple Choice Questions</vt:lpstr>
      <vt:lpstr>Multiple Choice Questions</vt:lpstr>
      <vt:lpstr>Multiple Choice Questions</vt:lpstr>
      <vt:lpstr>Multiple Choice Questions</vt:lpstr>
      <vt:lpstr>Multiple Choice Questions</vt:lpstr>
      <vt:lpstr>Exercises</vt:lpstr>
      <vt:lpstr>Exercises</vt:lpstr>
      <vt:lpstr>Exercises</vt:lpstr>
      <vt:lpstr>Exercises</vt:lpstr>
      <vt:lpstr>Exercises</vt:lpstr>
      <vt:lpstr>Exercises</vt:lpstr>
      <vt:lpstr>Exercises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 Bhushan</dc:creator>
  <cp:lastModifiedBy>Shashi Bhushan</cp:lastModifiedBy>
  <cp:revision>100</cp:revision>
  <dcterms:created xsi:type="dcterms:W3CDTF">2020-02-04T09:29:41Z</dcterms:created>
  <dcterms:modified xsi:type="dcterms:W3CDTF">2020-02-12T03:37:59Z</dcterms:modified>
</cp:coreProperties>
</file>