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1" r:id="rId4"/>
    <p:sldId id="262" r:id="rId5"/>
    <p:sldId id="258" r:id="rId6"/>
    <p:sldId id="259" r:id="rId7"/>
    <p:sldId id="260"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3" d="100"/>
          <a:sy n="73" d="100"/>
        </p:scale>
        <p:origin x="6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80FBE1-961C-45C5-9F16-9AC9493E8D3B}"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79930-D781-4DAB-B172-ACB7EE6DE9A2}" type="slidenum">
              <a:rPr lang="en-US" smtClean="0"/>
              <a:t>‹#›</a:t>
            </a:fld>
            <a:endParaRPr lang="en-US"/>
          </a:p>
        </p:txBody>
      </p:sp>
    </p:spTree>
    <p:extLst>
      <p:ext uri="{BB962C8B-B14F-4D97-AF65-F5344CB8AC3E}">
        <p14:creationId xmlns:p14="http://schemas.microsoft.com/office/powerpoint/2010/main" val="335326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80FBE1-961C-45C5-9F16-9AC9493E8D3B}"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79930-D781-4DAB-B172-ACB7EE6DE9A2}" type="slidenum">
              <a:rPr lang="en-US" smtClean="0"/>
              <a:t>‹#›</a:t>
            </a:fld>
            <a:endParaRPr lang="en-US"/>
          </a:p>
        </p:txBody>
      </p:sp>
    </p:spTree>
    <p:extLst>
      <p:ext uri="{BB962C8B-B14F-4D97-AF65-F5344CB8AC3E}">
        <p14:creationId xmlns:p14="http://schemas.microsoft.com/office/powerpoint/2010/main" val="231510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80FBE1-961C-45C5-9F16-9AC9493E8D3B}"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79930-D781-4DAB-B172-ACB7EE6DE9A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11130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80FBE1-961C-45C5-9F16-9AC9493E8D3B}"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79930-D781-4DAB-B172-ACB7EE6DE9A2}" type="slidenum">
              <a:rPr lang="en-US" smtClean="0"/>
              <a:t>‹#›</a:t>
            </a:fld>
            <a:endParaRPr lang="en-US"/>
          </a:p>
        </p:txBody>
      </p:sp>
    </p:spTree>
    <p:extLst>
      <p:ext uri="{BB962C8B-B14F-4D97-AF65-F5344CB8AC3E}">
        <p14:creationId xmlns:p14="http://schemas.microsoft.com/office/powerpoint/2010/main" val="2652527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80FBE1-961C-45C5-9F16-9AC9493E8D3B}"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79930-D781-4DAB-B172-ACB7EE6DE9A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7993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80FBE1-961C-45C5-9F16-9AC9493E8D3B}"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79930-D781-4DAB-B172-ACB7EE6DE9A2}" type="slidenum">
              <a:rPr lang="en-US" smtClean="0"/>
              <a:t>‹#›</a:t>
            </a:fld>
            <a:endParaRPr lang="en-US"/>
          </a:p>
        </p:txBody>
      </p:sp>
    </p:spTree>
    <p:extLst>
      <p:ext uri="{BB962C8B-B14F-4D97-AF65-F5344CB8AC3E}">
        <p14:creationId xmlns:p14="http://schemas.microsoft.com/office/powerpoint/2010/main" val="317827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80FBE1-961C-45C5-9F16-9AC9493E8D3B}"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79930-D781-4DAB-B172-ACB7EE6DE9A2}" type="slidenum">
              <a:rPr lang="en-US" smtClean="0"/>
              <a:t>‹#›</a:t>
            </a:fld>
            <a:endParaRPr lang="en-US"/>
          </a:p>
        </p:txBody>
      </p:sp>
    </p:spTree>
    <p:extLst>
      <p:ext uri="{BB962C8B-B14F-4D97-AF65-F5344CB8AC3E}">
        <p14:creationId xmlns:p14="http://schemas.microsoft.com/office/powerpoint/2010/main" val="3670294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80FBE1-961C-45C5-9F16-9AC9493E8D3B}"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79930-D781-4DAB-B172-ACB7EE6DE9A2}" type="slidenum">
              <a:rPr lang="en-US" smtClean="0"/>
              <a:t>‹#›</a:t>
            </a:fld>
            <a:endParaRPr lang="en-US"/>
          </a:p>
        </p:txBody>
      </p:sp>
    </p:spTree>
    <p:extLst>
      <p:ext uri="{BB962C8B-B14F-4D97-AF65-F5344CB8AC3E}">
        <p14:creationId xmlns:p14="http://schemas.microsoft.com/office/powerpoint/2010/main" val="1204683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80FBE1-961C-45C5-9F16-9AC9493E8D3B}"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79930-D781-4DAB-B172-ACB7EE6DE9A2}" type="slidenum">
              <a:rPr lang="en-US" smtClean="0"/>
              <a:t>‹#›</a:t>
            </a:fld>
            <a:endParaRPr lang="en-US"/>
          </a:p>
        </p:txBody>
      </p:sp>
    </p:spTree>
    <p:extLst>
      <p:ext uri="{BB962C8B-B14F-4D97-AF65-F5344CB8AC3E}">
        <p14:creationId xmlns:p14="http://schemas.microsoft.com/office/powerpoint/2010/main" val="283662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80FBE1-961C-45C5-9F16-9AC9493E8D3B}" type="datetimeFigureOut">
              <a:rPr lang="en-US" smtClean="0"/>
              <a:t>3/25/2020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79930-D781-4DAB-B172-ACB7EE6DE9A2}" type="slidenum">
              <a:rPr lang="en-US" smtClean="0"/>
              <a:t>‹#›</a:t>
            </a:fld>
            <a:endParaRPr lang="en-US"/>
          </a:p>
        </p:txBody>
      </p:sp>
    </p:spTree>
    <p:extLst>
      <p:ext uri="{BB962C8B-B14F-4D97-AF65-F5344CB8AC3E}">
        <p14:creationId xmlns:p14="http://schemas.microsoft.com/office/powerpoint/2010/main" val="349349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80FBE1-961C-45C5-9F16-9AC9493E8D3B}" type="datetimeFigureOut">
              <a:rPr lang="en-US" smtClean="0"/>
              <a:t>3/25/2020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79930-D781-4DAB-B172-ACB7EE6DE9A2}" type="slidenum">
              <a:rPr lang="en-US" smtClean="0"/>
              <a:t>‹#›</a:t>
            </a:fld>
            <a:endParaRPr lang="en-US"/>
          </a:p>
        </p:txBody>
      </p:sp>
    </p:spTree>
    <p:extLst>
      <p:ext uri="{BB962C8B-B14F-4D97-AF65-F5344CB8AC3E}">
        <p14:creationId xmlns:p14="http://schemas.microsoft.com/office/powerpoint/2010/main" val="54463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80FBE1-961C-45C5-9F16-9AC9493E8D3B}" type="datetimeFigureOut">
              <a:rPr lang="en-US" smtClean="0"/>
              <a:t>3/25/2020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79930-D781-4DAB-B172-ACB7EE6DE9A2}" type="slidenum">
              <a:rPr lang="en-US" smtClean="0"/>
              <a:t>‹#›</a:t>
            </a:fld>
            <a:endParaRPr lang="en-US"/>
          </a:p>
        </p:txBody>
      </p:sp>
    </p:spTree>
    <p:extLst>
      <p:ext uri="{BB962C8B-B14F-4D97-AF65-F5344CB8AC3E}">
        <p14:creationId xmlns:p14="http://schemas.microsoft.com/office/powerpoint/2010/main" val="2254145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80FBE1-961C-45C5-9F16-9AC9493E8D3B}" type="datetimeFigureOut">
              <a:rPr lang="en-US" smtClean="0"/>
              <a:t>3/25/2020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D79930-D781-4DAB-B172-ACB7EE6DE9A2}" type="slidenum">
              <a:rPr lang="en-US" smtClean="0"/>
              <a:t>‹#›</a:t>
            </a:fld>
            <a:endParaRPr lang="en-US"/>
          </a:p>
        </p:txBody>
      </p:sp>
    </p:spTree>
    <p:extLst>
      <p:ext uri="{BB962C8B-B14F-4D97-AF65-F5344CB8AC3E}">
        <p14:creationId xmlns:p14="http://schemas.microsoft.com/office/powerpoint/2010/main" val="375317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0FBE1-961C-45C5-9F16-9AC9493E8D3B}" type="datetimeFigureOut">
              <a:rPr lang="en-US" smtClean="0"/>
              <a:t>3/25/2020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D79930-D781-4DAB-B172-ACB7EE6DE9A2}" type="slidenum">
              <a:rPr lang="en-US" smtClean="0"/>
              <a:t>‹#›</a:t>
            </a:fld>
            <a:endParaRPr lang="en-US"/>
          </a:p>
        </p:txBody>
      </p:sp>
    </p:spTree>
    <p:extLst>
      <p:ext uri="{BB962C8B-B14F-4D97-AF65-F5344CB8AC3E}">
        <p14:creationId xmlns:p14="http://schemas.microsoft.com/office/powerpoint/2010/main" val="515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80FBE1-961C-45C5-9F16-9AC9493E8D3B}" type="datetimeFigureOut">
              <a:rPr lang="en-US" smtClean="0"/>
              <a:t>3/25/2020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79930-D781-4DAB-B172-ACB7EE6DE9A2}" type="slidenum">
              <a:rPr lang="en-US" smtClean="0"/>
              <a:t>‹#›</a:t>
            </a:fld>
            <a:endParaRPr lang="en-US"/>
          </a:p>
        </p:txBody>
      </p:sp>
    </p:spTree>
    <p:extLst>
      <p:ext uri="{BB962C8B-B14F-4D97-AF65-F5344CB8AC3E}">
        <p14:creationId xmlns:p14="http://schemas.microsoft.com/office/powerpoint/2010/main" val="356158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C80FBE1-961C-45C5-9F16-9AC9493E8D3B}" type="datetimeFigureOut">
              <a:rPr lang="en-US" smtClean="0"/>
              <a:t>3/25/2020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79930-D781-4DAB-B172-ACB7EE6DE9A2}" type="slidenum">
              <a:rPr lang="en-US" smtClean="0"/>
              <a:t>‹#›</a:t>
            </a:fld>
            <a:endParaRPr lang="en-US"/>
          </a:p>
        </p:txBody>
      </p:sp>
    </p:spTree>
    <p:extLst>
      <p:ext uri="{BB962C8B-B14F-4D97-AF65-F5344CB8AC3E}">
        <p14:creationId xmlns:p14="http://schemas.microsoft.com/office/powerpoint/2010/main" val="3709488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80FBE1-961C-45C5-9F16-9AC9493E8D3B}" type="datetimeFigureOut">
              <a:rPr lang="en-US" smtClean="0"/>
              <a:t>3/25/2020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D79930-D781-4DAB-B172-ACB7EE6DE9A2}" type="slidenum">
              <a:rPr lang="en-US" smtClean="0"/>
              <a:t>‹#›</a:t>
            </a:fld>
            <a:endParaRPr lang="en-US"/>
          </a:p>
        </p:txBody>
      </p:sp>
    </p:spTree>
    <p:extLst>
      <p:ext uri="{BB962C8B-B14F-4D97-AF65-F5344CB8AC3E}">
        <p14:creationId xmlns:p14="http://schemas.microsoft.com/office/powerpoint/2010/main" val="3134563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Session 26 (Black Board)</a:t>
            </a:r>
            <a:endParaRPr lang="en-US" dirty="0"/>
          </a:p>
        </p:txBody>
      </p:sp>
      <p:sp>
        <p:nvSpPr>
          <p:cNvPr id="5" name="Content Placeholder 4"/>
          <p:cNvSpPr>
            <a:spLocks noGrp="1"/>
          </p:cNvSpPr>
          <p:nvPr>
            <p:ph idx="1"/>
          </p:nvPr>
        </p:nvSpPr>
        <p:spPr/>
        <p:txBody>
          <a:bodyPr>
            <a:normAutofit/>
          </a:bodyPr>
          <a:lstStyle/>
          <a:p>
            <a:pPr marL="0" indent="0" algn="ctr">
              <a:buNone/>
            </a:pPr>
            <a:endParaRPr lang="en-US" sz="4000" dirty="0" smtClean="0"/>
          </a:p>
          <a:p>
            <a:pPr marL="0" indent="0" algn="ctr">
              <a:buNone/>
            </a:pPr>
            <a:endParaRPr lang="en-US" sz="4000" dirty="0"/>
          </a:p>
          <a:p>
            <a:pPr marL="0" indent="0" algn="ctr">
              <a:buNone/>
            </a:pPr>
            <a:r>
              <a:rPr lang="en-US" sz="4000" dirty="0" smtClean="0"/>
              <a:t>Introduction to Software Testing</a:t>
            </a:r>
            <a:endParaRPr lang="en-US" sz="4000" dirty="0"/>
          </a:p>
        </p:txBody>
      </p:sp>
    </p:spTree>
    <p:extLst>
      <p:ext uri="{BB962C8B-B14F-4D97-AF65-F5344CB8AC3E}">
        <p14:creationId xmlns:p14="http://schemas.microsoft.com/office/powerpoint/2010/main" val="2387273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hard about BB Testing?</a:t>
            </a:r>
            <a:br>
              <a:rPr lang="en-US" dirty="0" smtClean="0"/>
            </a:br>
            <a:endParaRPr lang="en-US" dirty="0"/>
          </a:p>
        </p:txBody>
      </p:sp>
      <p:sp>
        <p:nvSpPr>
          <p:cNvPr id="3" name="Content Placeholder 2"/>
          <p:cNvSpPr>
            <a:spLocks noGrp="1"/>
          </p:cNvSpPr>
          <p:nvPr>
            <p:ph idx="1"/>
          </p:nvPr>
        </p:nvSpPr>
        <p:spPr/>
        <p:txBody>
          <a:bodyPr/>
          <a:lstStyle/>
          <a:p>
            <a:r>
              <a:rPr lang="en-US" dirty="0" smtClean="0"/>
              <a:t>Data Domain is large.</a:t>
            </a:r>
          </a:p>
          <a:p>
            <a:r>
              <a:rPr lang="en-US" dirty="0" smtClean="0"/>
              <a:t>A Function may take multiple parameters.</a:t>
            </a:r>
          </a:p>
          <a:p>
            <a:endParaRPr lang="en-US" dirty="0"/>
          </a:p>
          <a:p>
            <a:endParaRPr lang="en-US" dirty="0" smtClean="0"/>
          </a:p>
          <a:p>
            <a:r>
              <a:rPr lang="en-US" dirty="0" smtClean="0"/>
              <a:t>Example:  </a:t>
            </a:r>
            <a:r>
              <a:rPr lang="en-US" dirty="0" err="1" smtClean="0"/>
              <a:t>int</a:t>
            </a:r>
            <a:r>
              <a:rPr lang="en-US" dirty="0" smtClean="0"/>
              <a:t> check-equal (</a:t>
            </a:r>
            <a:r>
              <a:rPr lang="en-US" dirty="0" err="1" smtClean="0"/>
              <a:t>int</a:t>
            </a:r>
            <a:r>
              <a:rPr lang="en-US" dirty="0" smtClean="0"/>
              <a:t> x, </a:t>
            </a:r>
            <a:r>
              <a:rPr lang="en-US" dirty="0" err="1" smtClean="0"/>
              <a:t>int</a:t>
            </a:r>
            <a:r>
              <a:rPr lang="en-US" dirty="0" smtClean="0"/>
              <a:t> y) </a:t>
            </a:r>
            <a:br>
              <a:rPr lang="en-US" dirty="0" smtClean="0"/>
            </a:br>
            <a:endParaRPr lang="en-US" dirty="0" smtClean="0"/>
          </a:p>
        </p:txBody>
      </p:sp>
    </p:spTree>
    <p:extLst>
      <p:ext uri="{BB962C8B-B14F-4D97-AF65-F5344CB8AC3E}">
        <p14:creationId xmlns:p14="http://schemas.microsoft.com/office/powerpoint/2010/main" val="2357644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a:t>
            </a:r>
            <a:br>
              <a:rPr lang="en-US" dirty="0" smtClean="0"/>
            </a:br>
            <a:endParaRPr lang="en-US" dirty="0"/>
          </a:p>
        </p:txBody>
      </p:sp>
      <p:sp>
        <p:nvSpPr>
          <p:cNvPr id="3" name="Content Placeholder 2"/>
          <p:cNvSpPr>
            <a:spLocks noGrp="1"/>
          </p:cNvSpPr>
          <p:nvPr>
            <p:ph idx="1"/>
          </p:nvPr>
        </p:nvSpPr>
        <p:spPr/>
        <p:txBody>
          <a:bodyPr/>
          <a:lstStyle/>
          <a:p>
            <a:r>
              <a:rPr lang="en-US" dirty="0" smtClean="0"/>
              <a:t>Equivalence class portioning</a:t>
            </a:r>
            <a:endParaRPr lang="en-US" dirty="0"/>
          </a:p>
          <a:p>
            <a:r>
              <a:rPr lang="en-US" dirty="0" smtClean="0"/>
              <a:t>Scenario </a:t>
            </a:r>
            <a:r>
              <a:rPr lang="en-US" dirty="0" err="1" smtClean="0"/>
              <a:t>Covergae</a:t>
            </a:r>
            <a:endParaRPr lang="en-US" dirty="0" smtClean="0"/>
          </a:p>
          <a:p>
            <a:r>
              <a:rPr lang="en-US" dirty="0" smtClean="0"/>
              <a:t>Special Value (risk based) testing</a:t>
            </a:r>
          </a:p>
          <a:p>
            <a:pPr lvl="1">
              <a:buFont typeface="Arial" panose="020B0604020202020204" pitchFamily="34" charset="0"/>
              <a:buChar char="•"/>
            </a:pPr>
            <a:r>
              <a:rPr lang="en-US" dirty="0"/>
              <a:t>Boundary Value Testing</a:t>
            </a:r>
          </a:p>
          <a:p>
            <a:pPr lvl="1">
              <a:buFont typeface="Arial" panose="020B0604020202020204" pitchFamily="34" charset="0"/>
              <a:buChar char="•"/>
            </a:pPr>
            <a:r>
              <a:rPr lang="en-US" dirty="0"/>
              <a:t>Cause effect ( Decision table</a:t>
            </a:r>
            <a:r>
              <a:rPr lang="en-US" dirty="0" smtClean="0"/>
              <a:t>)</a:t>
            </a:r>
          </a:p>
          <a:p>
            <a:pPr lvl="1">
              <a:buFont typeface="Arial" panose="020B0604020202020204" pitchFamily="34" charset="0"/>
              <a:buChar char="•"/>
            </a:pPr>
            <a:r>
              <a:rPr lang="en-US" dirty="0" smtClean="0"/>
              <a:t>Combinational Testing</a:t>
            </a:r>
          </a:p>
          <a:p>
            <a:pPr lvl="1">
              <a:buFont typeface="Arial" panose="020B0604020202020204" pitchFamily="34" charset="0"/>
              <a:buChar char="•"/>
            </a:pPr>
            <a:r>
              <a:rPr lang="en-US" dirty="0" smtClean="0"/>
              <a:t>Orthogonal array testing</a:t>
            </a:r>
          </a:p>
          <a:p>
            <a:endParaRPr lang="en-US" dirty="0" smtClean="0"/>
          </a:p>
        </p:txBody>
      </p:sp>
    </p:spTree>
    <p:extLst>
      <p:ext uri="{BB962C8B-B14F-4D97-AF65-F5344CB8AC3E}">
        <p14:creationId xmlns:p14="http://schemas.microsoft.com/office/powerpoint/2010/main" val="105298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 Why define equivalence class?</a:t>
            </a:r>
            <a:br>
              <a:rPr lang="en-US" dirty="0" smtClean="0"/>
            </a:br>
            <a:r>
              <a:rPr lang="en-US" dirty="0"/>
              <a:t/>
            </a:r>
            <a:br>
              <a:rPr lang="en-US" dirty="0"/>
            </a:br>
            <a:r>
              <a:rPr lang="en-US" sz="2200" dirty="0" smtClean="0">
                <a:solidFill>
                  <a:schemeClr val="tx1"/>
                </a:solidFill>
              </a:rPr>
              <a:t>Testing code with any one representation value from a equivalence class.</a:t>
            </a:r>
            <a:endParaRPr lang="en-US" sz="2200" dirty="0">
              <a:solidFill>
                <a:schemeClr val="tx1"/>
              </a:solidFill>
            </a:endParaRPr>
          </a:p>
        </p:txBody>
      </p:sp>
      <p:sp>
        <p:nvSpPr>
          <p:cNvPr id="3" name="Content Placeholder 2"/>
          <p:cNvSpPr>
            <a:spLocks noGrp="1"/>
          </p:cNvSpPr>
          <p:nvPr>
            <p:ph idx="1"/>
          </p:nvPr>
        </p:nvSpPr>
        <p:spPr>
          <a:xfrm>
            <a:off x="677334" y="2774543"/>
            <a:ext cx="8596668" cy="3880773"/>
          </a:xfrm>
        </p:spPr>
        <p:txBody>
          <a:bodyPr/>
          <a:lstStyle/>
          <a:p>
            <a:pPr marL="0" indent="0">
              <a:buNone/>
            </a:pPr>
            <a:r>
              <a:rPr lang="en-US" dirty="0" smtClean="0"/>
              <a:t>How do you identify equivalence classes?</a:t>
            </a:r>
          </a:p>
          <a:p>
            <a:r>
              <a:rPr lang="en-US" dirty="0" smtClean="0"/>
              <a:t>Identify Scenario</a:t>
            </a:r>
          </a:p>
          <a:p>
            <a:r>
              <a:rPr lang="en-US" dirty="0" smtClean="0"/>
              <a:t>Examine the input data</a:t>
            </a:r>
          </a:p>
          <a:p>
            <a:r>
              <a:rPr lang="en-US" dirty="0" smtClean="0"/>
              <a:t>Examine output data</a:t>
            </a:r>
            <a:endParaRPr lang="en-US" dirty="0"/>
          </a:p>
        </p:txBody>
      </p:sp>
    </p:spTree>
    <p:extLst>
      <p:ext uri="{BB962C8B-B14F-4D97-AF65-F5344CB8AC3E}">
        <p14:creationId xmlns:p14="http://schemas.microsoft.com/office/powerpoint/2010/main" val="729682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 Lines to identify equivalence class:</a:t>
            </a:r>
            <a:endParaRPr lang="en-US" dirty="0"/>
          </a:p>
        </p:txBody>
      </p:sp>
      <p:sp>
        <p:nvSpPr>
          <p:cNvPr id="3" name="Content Placeholder 2"/>
          <p:cNvSpPr>
            <a:spLocks noGrp="1"/>
          </p:cNvSpPr>
          <p:nvPr>
            <p:ph idx="1"/>
          </p:nvPr>
        </p:nvSpPr>
        <p:spPr/>
        <p:txBody>
          <a:bodyPr/>
          <a:lstStyle/>
          <a:p>
            <a:r>
              <a:rPr lang="en-US" dirty="0" smtClean="0"/>
              <a:t>If an input condition specifies a range, one valid and two invalid equivalence classes are defined.</a:t>
            </a:r>
          </a:p>
          <a:p>
            <a:r>
              <a:rPr lang="en-US" dirty="0" smtClean="0"/>
              <a:t>If an input condition specifies a member of a set, one valid and one invalid equivalence classes are defined</a:t>
            </a:r>
          </a:p>
          <a:p>
            <a:r>
              <a:rPr lang="en-US" dirty="0" smtClean="0"/>
              <a:t>If an input condition is Boolean, one valid and one invalid classes are defined.</a:t>
            </a:r>
            <a:endParaRPr lang="en-US" dirty="0"/>
          </a:p>
        </p:txBody>
      </p:sp>
    </p:spTree>
    <p:extLst>
      <p:ext uri="{BB962C8B-B14F-4D97-AF65-F5344CB8AC3E}">
        <p14:creationId xmlns:p14="http://schemas.microsoft.com/office/powerpoint/2010/main" val="2162370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 Given three sides, determine the type of the triangle:</a:t>
            </a:r>
            <a:br>
              <a:rPr lang="en-US" dirty="0" smtClean="0"/>
            </a:br>
            <a:r>
              <a:rPr lang="en-US" dirty="0" smtClean="0"/>
              <a:t/>
            </a:r>
            <a:br>
              <a:rPr lang="en-US" dirty="0" smtClean="0"/>
            </a:br>
            <a:r>
              <a:rPr lang="en-US" sz="2200" dirty="0" smtClean="0"/>
              <a:t>Isosceles</a:t>
            </a:r>
            <a:br>
              <a:rPr lang="en-US" sz="2200" dirty="0" smtClean="0"/>
            </a:br>
            <a:r>
              <a:rPr lang="en-US" sz="2200" dirty="0" smtClean="0"/>
              <a:t>Scalene</a:t>
            </a:r>
            <a:br>
              <a:rPr lang="en-US" sz="2200" dirty="0" smtClean="0"/>
            </a:br>
            <a:r>
              <a:rPr lang="en-US" sz="2200" dirty="0" smtClean="0"/>
              <a:t>Equilateral </a:t>
            </a:r>
            <a:br>
              <a:rPr lang="en-US" sz="2200" dirty="0" smtClean="0"/>
            </a:br>
            <a:r>
              <a:rPr lang="en-US" sz="2200" dirty="0" err="1" smtClean="0"/>
              <a:t>Etc</a:t>
            </a:r>
            <a:endParaRPr lang="en-US" sz="2200" dirty="0"/>
          </a:p>
        </p:txBody>
      </p:sp>
      <p:sp>
        <p:nvSpPr>
          <p:cNvPr id="3" name="Content Placeholder 2"/>
          <p:cNvSpPr>
            <a:spLocks noGrp="1"/>
          </p:cNvSpPr>
          <p:nvPr>
            <p:ph idx="1"/>
          </p:nvPr>
        </p:nvSpPr>
        <p:spPr>
          <a:xfrm>
            <a:off x="677334" y="3414624"/>
            <a:ext cx="8596668" cy="3880773"/>
          </a:xfrm>
        </p:spPr>
        <p:txBody>
          <a:bodyPr/>
          <a:lstStyle/>
          <a:p>
            <a:r>
              <a:rPr lang="en-US" dirty="0" smtClean="0"/>
              <a:t>Input three sides: three integer – display type of triangle</a:t>
            </a:r>
          </a:p>
          <a:p>
            <a:r>
              <a:rPr lang="en-US" dirty="0" smtClean="0"/>
              <a:t>Hint: Scenarios expressed in output in this case.</a:t>
            </a:r>
          </a:p>
          <a:p>
            <a:endParaRPr lang="en-US" dirty="0"/>
          </a:p>
          <a:p>
            <a:pPr marL="0" indent="0">
              <a:buNone/>
            </a:pPr>
            <a:r>
              <a:rPr lang="en-US" sz="2000" dirty="0" smtClean="0"/>
              <a:t>First Level partitioning</a:t>
            </a:r>
          </a:p>
          <a:p>
            <a:pPr marL="0" indent="0">
              <a:buNone/>
            </a:pPr>
            <a:r>
              <a:rPr lang="en-US" sz="2000" dirty="0" smtClean="0"/>
              <a:t>-create a test case for at least one value from each equivalence class</a:t>
            </a:r>
          </a:p>
          <a:p>
            <a:pPr marL="0" indent="0">
              <a:buNone/>
            </a:pPr>
            <a:r>
              <a:rPr lang="en-US" sz="2000" dirty="0" smtClean="0"/>
              <a:t>-valid set of equivalence classes, invalid set of equivalence classes</a:t>
            </a:r>
          </a:p>
        </p:txBody>
      </p:sp>
    </p:spTree>
    <p:extLst>
      <p:ext uri="{BB962C8B-B14F-4D97-AF65-F5344CB8AC3E}">
        <p14:creationId xmlns:p14="http://schemas.microsoft.com/office/powerpoint/2010/main" val="291231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 set of input values constitute an equivalence class if the tester believes that these are processed identically.</a:t>
            </a:r>
          </a:p>
          <a:p>
            <a:endParaRPr lang="en-US" dirty="0"/>
          </a:p>
          <a:p>
            <a:r>
              <a:rPr lang="en-US" dirty="0" smtClean="0"/>
              <a:t>Example: Issue book (book id)</a:t>
            </a:r>
          </a:p>
          <a:p>
            <a:endParaRPr lang="en-US" dirty="0"/>
          </a:p>
          <a:p>
            <a:r>
              <a:rPr lang="en-US" dirty="0" smtClean="0"/>
              <a:t>Example: Image fetch-image(URL)</a:t>
            </a:r>
            <a:endParaRPr lang="en-US" dirty="0"/>
          </a:p>
        </p:txBody>
      </p:sp>
    </p:spTree>
    <p:extLst>
      <p:ext uri="{BB962C8B-B14F-4D97-AF65-F5344CB8AC3E}">
        <p14:creationId xmlns:p14="http://schemas.microsoft.com/office/powerpoint/2010/main" val="381110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equivalence testing:</a:t>
            </a:r>
            <a:endParaRPr lang="en-US" dirty="0"/>
          </a:p>
        </p:txBody>
      </p:sp>
      <p:sp>
        <p:nvSpPr>
          <p:cNvPr id="3" name="Content Placeholder 2"/>
          <p:cNvSpPr>
            <a:spLocks noGrp="1"/>
          </p:cNvSpPr>
          <p:nvPr>
            <p:ph idx="1"/>
          </p:nvPr>
        </p:nvSpPr>
        <p:spPr/>
        <p:txBody>
          <a:bodyPr/>
          <a:lstStyle/>
          <a:p>
            <a:r>
              <a:rPr lang="en-US" dirty="0" smtClean="0"/>
              <a:t>Week equivalence testing</a:t>
            </a:r>
          </a:p>
          <a:p>
            <a:pPr marL="0" indent="0">
              <a:buNone/>
            </a:pPr>
            <a:r>
              <a:rPr lang="en-US" dirty="0" smtClean="0"/>
              <a:t>- Will not consider all combinations</a:t>
            </a:r>
          </a:p>
          <a:p>
            <a:r>
              <a:rPr lang="en-US" dirty="0" smtClean="0"/>
              <a:t>Strong equivalence testing</a:t>
            </a:r>
          </a:p>
          <a:p>
            <a:pPr marL="0" indent="0">
              <a:buNone/>
            </a:pPr>
            <a:r>
              <a:rPr lang="en-US" dirty="0" smtClean="0"/>
              <a:t>- Will consider all combinations</a:t>
            </a:r>
          </a:p>
          <a:p>
            <a:r>
              <a:rPr lang="en-US" dirty="0" smtClean="0"/>
              <a:t>Strong robust equivalence testing</a:t>
            </a:r>
            <a:endParaRPr lang="en-US" dirty="0"/>
          </a:p>
          <a:p>
            <a:pPr marL="0" indent="0">
              <a:buNone/>
            </a:pPr>
            <a:r>
              <a:rPr lang="en-US" dirty="0" smtClean="0"/>
              <a:t>- Will consider invalid values</a:t>
            </a:r>
            <a:endParaRPr lang="en-US" dirty="0"/>
          </a:p>
        </p:txBody>
      </p:sp>
    </p:spTree>
    <p:extLst>
      <p:ext uri="{BB962C8B-B14F-4D97-AF65-F5344CB8AC3E}">
        <p14:creationId xmlns:p14="http://schemas.microsoft.com/office/powerpoint/2010/main" val="1837146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Design equivalence class test cases:</a:t>
            </a:r>
            <a:endParaRPr lang="en-US" dirty="0"/>
          </a:p>
        </p:txBody>
      </p:sp>
      <p:sp>
        <p:nvSpPr>
          <p:cNvPr id="3" name="Content Placeholder 2"/>
          <p:cNvSpPr>
            <a:spLocks noGrp="1"/>
          </p:cNvSpPr>
          <p:nvPr>
            <p:ph idx="1"/>
          </p:nvPr>
        </p:nvSpPr>
        <p:spPr>
          <a:xfrm>
            <a:off x="677334" y="1533571"/>
            <a:ext cx="8596668" cy="3880773"/>
          </a:xfrm>
        </p:spPr>
        <p:txBody>
          <a:bodyPr/>
          <a:lstStyle/>
          <a:p>
            <a:r>
              <a:rPr lang="en-US" dirty="0" smtClean="0"/>
              <a:t>A bank pays different rates of interest on a deposit depending on the deposit period.</a:t>
            </a:r>
          </a:p>
          <a:p>
            <a:r>
              <a:rPr lang="en-US" dirty="0" smtClean="0"/>
              <a:t>3% deposit </a:t>
            </a:r>
            <a:r>
              <a:rPr lang="en-US" dirty="0" err="1" smtClean="0"/>
              <a:t>upto</a:t>
            </a:r>
            <a:r>
              <a:rPr lang="en-US" dirty="0" smtClean="0"/>
              <a:t> 15 days</a:t>
            </a:r>
          </a:p>
          <a:p>
            <a:r>
              <a:rPr lang="en-US" dirty="0" smtClean="0"/>
              <a:t>4% deposit over 15 days and </a:t>
            </a:r>
            <a:r>
              <a:rPr lang="en-US" dirty="0" err="1" smtClean="0"/>
              <a:t>upto</a:t>
            </a:r>
            <a:r>
              <a:rPr lang="en-US" dirty="0" smtClean="0"/>
              <a:t> 180 days</a:t>
            </a:r>
          </a:p>
          <a:p>
            <a:r>
              <a:rPr lang="en-US" dirty="0" smtClean="0"/>
              <a:t>6% for deposit over 180 days </a:t>
            </a:r>
            <a:r>
              <a:rPr lang="en-US" dirty="0" err="1" smtClean="0"/>
              <a:t>upto</a:t>
            </a:r>
            <a:r>
              <a:rPr lang="en-US" dirty="0" smtClean="0"/>
              <a:t> 1 year</a:t>
            </a:r>
          </a:p>
          <a:p>
            <a:r>
              <a:rPr lang="en-US" dirty="0" smtClean="0"/>
              <a:t>7% for deposit over 1 year but less than 3 year</a:t>
            </a:r>
          </a:p>
          <a:p>
            <a:r>
              <a:rPr lang="en-US" dirty="0" smtClean="0"/>
              <a:t>8% for deposit 3 years and above</a:t>
            </a:r>
            <a:endParaRPr lang="en-US" dirty="0"/>
          </a:p>
        </p:txBody>
      </p:sp>
    </p:spTree>
    <p:extLst>
      <p:ext uri="{BB962C8B-B14F-4D97-AF65-F5344CB8AC3E}">
        <p14:creationId xmlns:p14="http://schemas.microsoft.com/office/powerpoint/2010/main" val="1247575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Design Equivalence class test cases:</a:t>
            </a:r>
            <a:endParaRPr lang="en-US" dirty="0"/>
          </a:p>
        </p:txBody>
      </p:sp>
      <p:sp>
        <p:nvSpPr>
          <p:cNvPr id="3" name="Content Placeholder 2"/>
          <p:cNvSpPr>
            <a:spLocks noGrp="1"/>
          </p:cNvSpPr>
          <p:nvPr>
            <p:ph idx="1"/>
          </p:nvPr>
        </p:nvSpPr>
        <p:spPr>
          <a:xfrm>
            <a:off x="847151" y="1677263"/>
            <a:ext cx="8596668" cy="3880773"/>
          </a:xfrm>
        </p:spPr>
        <p:txBody>
          <a:bodyPr/>
          <a:lstStyle/>
          <a:p>
            <a:r>
              <a:rPr lang="en-US" dirty="0" smtClean="0"/>
              <a:t>For deposit of less than </a:t>
            </a:r>
            <a:r>
              <a:rPr lang="en-US" dirty="0" err="1" smtClean="0"/>
              <a:t>Rs</a:t>
            </a:r>
            <a:r>
              <a:rPr lang="en-US" dirty="0" smtClean="0"/>
              <a:t> 1 lakh, rate of interest</a:t>
            </a:r>
          </a:p>
          <a:p>
            <a:r>
              <a:rPr lang="en-US" dirty="0" smtClean="0"/>
              <a:t>6% for deposit </a:t>
            </a:r>
            <a:r>
              <a:rPr lang="en-US" dirty="0" err="1" smtClean="0"/>
              <a:t>upto</a:t>
            </a:r>
            <a:r>
              <a:rPr lang="en-US" dirty="0" smtClean="0"/>
              <a:t> 1 year</a:t>
            </a:r>
          </a:p>
          <a:p>
            <a:r>
              <a:rPr lang="en-US" dirty="0" smtClean="0"/>
              <a:t>7% for deposit over 1 year and less than 3 year</a:t>
            </a:r>
          </a:p>
          <a:p>
            <a:r>
              <a:rPr lang="en-US" dirty="0" smtClean="0"/>
              <a:t>8% for deposit 3 years and above</a:t>
            </a:r>
          </a:p>
          <a:p>
            <a:endParaRPr lang="en-US" dirty="0"/>
          </a:p>
          <a:p>
            <a:r>
              <a:rPr lang="en-US" dirty="0" smtClean="0"/>
              <a:t>For deposit of more than </a:t>
            </a:r>
            <a:r>
              <a:rPr lang="en-US" dirty="0" err="1" smtClean="0"/>
              <a:t>Rs</a:t>
            </a:r>
            <a:r>
              <a:rPr lang="en-US" dirty="0" smtClean="0"/>
              <a:t> 1 Lakh, rate of interest</a:t>
            </a:r>
          </a:p>
          <a:p>
            <a:r>
              <a:rPr lang="en-US" dirty="0" smtClean="0"/>
              <a:t>7% for deposit </a:t>
            </a:r>
            <a:r>
              <a:rPr lang="en-US" dirty="0" err="1" smtClean="0"/>
              <a:t>upto</a:t>
            </a:r>
            <a:r>
              <a:rPr lang="en-US" dirty="0" smtClean="0"/>
              <a:t> 1 year</a:t>
            </a:r>
          </a:p>
          <a:p>
            <a:r>
              <a:rPr lang="en-US" dirty="0" smtClean="0"/>
              <a:t>8% for deposit over 1 year and less than 3 year</a:t>
            </a:r>
          </a:p>
          <a:p>
            <a:r>
              <a:rPr lang="en-US" dirty="0" smtClean="0"/>
              <a:t>9% for deposit 3 year and above</a:t>
            </a:r>
          </a:p>
        </p:txBody>
      </p:sp>
    </p:spTree>
    <p:extLst>
      <p:ext uri="{BB962C8B-B14F-4D97-AF65-F5344CB8AC3E}">
        <p14:creationId xmlns:p14="http://schemas.microsoft.com/office/powerpoint/2010/main" val="378647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In equivalence testing, we have observed that a lot of experience is required.</a:t>
            </a:r>
            <a:endParaRPr lang="en-US" sz="2000" dirty="0"/>
          </a:p>
        </p:txBody>
      </p:sp>
      <p:sp>
        <p:nvSpPr>
          <p:cNvPr id="3" name="Content Placeholder 2"/>
          <p:cNvSpPr>
            <a:spLocks noGrp="1"/>
          </p:cNvSpPr>
          <p:nvPr>
            <p:ph idx="1"/>
          </p:nvPr>
        </p:nvSpPr>
        <p:spPr/>
        <p:txBody>
          <a:bodyPr/>
          <a:lstStyle/>
          <a:p>
            <a:pPr marL="0" indent="0">
              <a:buNone/>
            </a:pPr>
            <a:r>
              <a:rPr lang="en-US" dirty="0" smtClean="0"/>
              <a:t>Another Black Box Strategy : </a:t>
            </a:r>
            <a:endParaRPr lang="en-US" dirty="0"/>
          </a:p>
          <a:p>
            <a:pPr marL="0" indent="0">
              <a:buNone/>
            </a:pPr>
            <a:r>
              <a:rPr lang="en-US" u="sng" dirty="0" smtClean="0"/>
              <a:t>Special Value Testing:</a:t>
            </a:r>
          </a:p>
          <a:p>
            <a:pPr marL="0" indent="0">
              <a:buNone/>
            </a:pPr>
            <a:r>
              <a:rPr lang="en-US" dirty="0" smtClean="0"/>
              <a:t>What are special values?</a:t>
            </a:r>
          </a:p>
          <a:p>
            <a:pPr marL="0" indent="0">
              <a:buNone/>
            </a:pPr>
            <a:r>
              <a:rPr lang="en-US" dirty="0" smtClean="0"/>
              <a:t>-The tester has reasons to believe these values would execute statements having the risk of containing bugs:</a:t>
            </a:r>
          </a:p>
          <a:p>
            <a:pPr marL="0" indent="0">
              <a:buNone/>
            </a:pPr>
            <a:r>
              <a:rPr lang="en-US" dirty="0" smtClean="0"/>
              <a:t>. General Risk: Example: Boundary value testing</a:t>
            </a:r>
          </a:p>
          <a:p>
            <a:pPr marL="0" indent="0">
              <a:buNone/>
            </a:pPr>
            <a:r>
              <a:rPr lang="en-US" dirty="0" smtClean="0"/>
              <a:t>. Special Risk:  Example: Leap year not considered</a:t>
            </a:r>
            <a:endParaRPr lang="en-US" dirty="0"/>
          </a:p>
        </p:txBody>
      </p:sp>
    </p:spTree>
    <p:extLst>
      <p:ext uri="{BB962C8B-B14F-4D97-AF65-F5344CB8AC3E}">
        <p14:creationId xmlns:p14="http://schemas.microsoft.com/office/powerpoint/2010/main" val="69273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r>
              <a:rPr lang="en-US" b="1" dirty="0" smtClean="0"/>
              <a:t>Test</a:t>
            </a:r>
            <a:r>
              <a:rPr lang="en-US" dirty="0"/>
              <a:t> is a process, to evaluate the functionality of a software </a:t>
            </a:r>
            <a:r>
              <a:rPr lang="en-US" dirty="0" smtClean="0"/>
              <a:t>application</a:t>
            </a:r>
          </a:p>
          <a:p>
            <a:r>
              <a:rPr lang="en-US" dirty="0"/>
              <a:t>I</a:t>
            </a:r>
            <a:r>
              <a:rPr lang="en-US" dirty="0" smtClean="0"/>
              <a:t>ntent </a:t>
            </a:r>
            <a:r>
              <a:rPr lang="en-US" dirty="0"/>
              <a:t>to find whether the developed software met the specified requirements or not and </a:t>
            </a:r>
            <a:endParaRPr lang="en-US" dirty="0" smtClean="0"/>
          </a:p>
          <a:p>
            <a:r>
              <a:rPr lang="en-US" dirty="0"/>
              <a:t>I</a:t>
            </a:r>
            <a:r>
              <a:rPr lang="en-US" dirty="0" smtClean="0"/>
              <a:t>dentify </a:t>
            </a:r>
            <a:r>
              <a:rPr lang="en-US" dirty="0"/>
              <a:t>the defects to ensure that the product is defect free in order to produce the quality product</a:t>
            </a:r>
            <a:r>
              <a:rPr lang="en-US" dirty="0" smtClean="0"/>
              <a:t>.</a:t>
            </a:r>
          </a:p>
          <a:p>
            <a:endParaRPr lang="en-US" dirty="0"/>
          </a:p>
          <a:p>
            <a:r>
              <a:rPr lang="en-US" dirty="0" smtClean="0"/>
              <a:t>A </a:t>
            </a:r>
            <a:r>
              <a:rPr lang="en-US" b="1" dirty="0" smtClean="0"/>
              <a:t>test case in software engineering</a:t>
            </a:r>
            <a:r>
              <a:rPr lang="en-US" dirty="0" smtClean="0"/>
              <a:t> is a set of conditions or variables under which a tester will determine whether an application or </a:t>
            </a:r>
            <a:r>
              <a:rPr lang="en-US" b="1" dirty="0" smtClean="0"/>
              <a:t>software</a:t>
            </a:r>
            <a:r>
              <a:rPr lang="en-US" dirty="0" smtClean="0"/>
              <a:t> system is working correctly or not.</a:t>
            </a:r>
          </a:p>
          <a:p>
            <a:endParaRPr lang="en-US" dirty="0"/>
          </a:p>
        </p:txBody>
      </p:sp>
    </p:spTree>
    <p:extLst>
      <p:ext uri="{BB962C8B-B14F-4D97-AF65-F5344CB8AC3E}">
        <p14:creationId xmlns:p14="http://schemas.microsoft.com/office/powerpoint/2010/main" val="57618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Boundary Value Analysis:</a:t>
            </a:r>
            <a:endParaRPr lang="en-US" sz="2400" dirty="0"/>
          </a:p>
        </p:txBody>
      </p:sp>
      <p:sp>
        <p:nvSpPr>
          <p:cNvPr id="3" name="Content Placeholder 2"/>
          <p:cNvSpPr>
            <a:spLocks noGrp="1"/>
          </p:cNvSpPr>
          <p:nvPr>
            <p:ph idx="1"/>
          </p:nvPr>
        </p:nvSpPr>
        <p:spPr/>
        <p:txBody>
          <a:bodyPr/>
          <a:lstStyle/>
          <a:p>
            <a:r>
              <a:rPr lang="en-US" dirty="0" smtClean="0"/>
              <a:t>Some typical Programming errors occur:</a:t>
            </a:r>
            <a:endParaRPr lang="en-US" dirty="0"/>
          </a:p>
          <a:p>
            <a:pPr marL="0" indent="0">
              <a:buNone/>
            </a:pPr>
            <a:r>
              <a:rPr lang="en-US" dirty="0"/>
              <a:t> .  At Boundary of equivalence classes</a:t>
            </a:r>
          </a:p>
          <a:p>
            <a:pPr marL="0" indent="0">
              <a:buNone/>
            </a:pPr>
            <a:r>
              <a:rPr lang="en-US" dirty="0"/>
              <a:t> .  Might be purely due to psychological errors.</a:t>
            </a:r>
          </a:p>
          <a:p>
            <a:r>
              <a:rPr lang="en-US" dirty="0" smtClean="0"/>
              <a:t>Programmers often fail to see</a:t>
            </a:r>
          </a:p>
          <a:p>
            <a:r>
              <a:rPr lang="en-US" dirty="0" smtClean="0"/>
              <a:t>Programmers may mistakenly use &lt; instead of &lt;=.</a:t>
            </a:r>
          </a:p>
          <a:p>
            <a:endParaRPr lang="en-US" dirty="0"/>
          </a:p>
          <a:p>
            <a:endParaRPr lang="en-US" dirty="0" smtClean="0"/>
          </a:p>
          <a:p>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149927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Boundary Value Analysis:</a:t>
            </a:r>
            <a:br>
              <a:rPr lang="en-US" sz="2400" dirty="0" smtClean="0"/>
            </a:br>
            <a:r>
              <a:rPr lang="en-US" sz="2000" dirty="0">
                <a:solidFill>
                  <a:schemeClr val="tx1"/>
                </a:solidFill>
              </a:rPr>
              <a:t>Select test cases at the boundaries of different equivalence classes.</a:t>
            </a:r>
          </a:p>
        </p:txBody>
      </p:sp>
      <p:sp>
        <p:nvSpPr>
          <p:cNvPr id="3" name="Content Placeholder 2"/>
          <p:cNvSpPr>
            <a:spLocks noGrp="1"/>
          </p:cNvSpPr>
          <p:nvPr>
            <p:ph idx="1"/>
          </p:nvPr>
        </p:nvSpPr>
        <p:spPr/>
        <p:txBody>
          <a:bodyPr/>
          <a:lstStyle/>
          <a:p>
            <a:endParaRPr lang="en-US" dirty="0" smtClean="0"/>
          </a:p>
          <a:p>
            <a:r>
              <a:rPr lang="en-US" u="sng" dirty="0" smtClean="0"/>
              <a:t>BVA: Guidelines:</a:t>
            </a:r>
          </a:p>
          <a:p>
            <a:r>
              <a:rPr lang="en-US" dirty="0" smtClean="0"/>
              <a:t>If an input condition specifies </a:t>
            </a:r>
            <a:r>
              <a:rPr lang="en-US" dirty="0" smtClean="0"/>
              <a:t>a range</a:t>
            </a:r>
            <a:r>
              <a:rPr lang="en-US" dirty="0" smtClean="0"/>
              <a:t>, bounded by values a &amp; b.</a:t>
            </a:r>
          </a:p>
          <a:p>
            <a:r>
              <a:rPr lang="en-US" dirty="0" smtClean="0"/>
              <a:t>Test cases should be designed with value a &amp; b, and just above a , just below </a:t>
            </a:r>
            <a:r>
              <a:rPr lang="en-US" dirty="0" smtClean="0"/>
              <a:t>.</a:t>
            </a:r>
            <a:endParaRPr lang="en-US" dirty="0" smtClean="0"/>
          </a:p>
          <a:p>
            <a:pPr marL="0" indent="0">
              <a:buNone/>
            </a:pPr>
            <a:endParaRPr lang="en-US" dirty="0"/>
          </a:p>
          <a:p>
            <a:pPr marL="0" indent="0">
              <a:buNone/>
            </a:pPr>
            <a:r>
              <a:rPr lang="en-US" dirty="0" smtClean="0"/>
              <a:t>Example: Integer D with input range [-3, 10].</a:t>
            </a:r>
          </a:p>
          <a:p>
            <a:pPr marL="0" indent="0">
              <a:buNone/>
            </a:pPr>
            <a:r>
              <a:rPr lang="en-US" dirty="0" smtClean="0"/>
              <a:t>Test values: -3, 10, 9, -2</a:t>
            </a:r>
            <a:r>
              <a:rPr lang="en-US" dirty="0" smtClean="0"/>
              <a:t>,</a:t>
            </a:r>
            <a:endParaRPr lang="en-US" dirty="0"/>
          </a:p>
        </p:txBody>
      </p:sp>
    </p:spTree>
    <p:extLst>
      <p:ext uri="{BB962C8B-B14F-4D97-AF65-F5344CB8AC3E}">
        <p14:creationId xmlns:p14="http://schemas.microsoft.com/office/powerpoint/2010/main" val="4171309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smtClean="0"/>
              <a:t>If an input condition specifies a number values:</a:t>
            </a:r>
            <a:r>
              <a:rPr lang="en-US" dirty="0" smtClean="0"/>
              <a:t/>
            </a:r>
            <a:br>
              <a:rPr lang="en-US" dirty="0" smtClean="0"/>
            </a:br>
            <a:endParaRPr lang="en-US" dirty="0"/>
          </a:p>
        </p:txBody>
      </p:sp>
      <p:sp>
        <p:nvSpPr>
          <p:cNvPr id="3" name="Content Placeholder 2"/>
          <p:cNvSpPr>
            <a:spLocks noGrp="1"/>
          </p:cNvSpPr>
          <p:nvPr>
            <p:ph idx="1"/>
          </p:nvPr>
        </p:nvSpPr>
        <p:spPr>
          <a:xfrm>
            <a:off x="677334" y="1585823"/>
            <a:ext cx="8596668" cy="3880773"/>
          </a:xfrm>
        </p:spPr>
        <p:txBody>
          <a:bodyPr/>
          <a:lstStyle/>
          <a:p>
            <a:r>
              <a:rPr lang="en-US" dirty="0" smtClean="0"/>
              <a:t>Test cases should exercise minimum &amp; maximum numbers.</a:t>
            </a:r>
          </a:p>
          <a:p>
            <a:r>
              <a:rPr lang="en-US" dirty="0" smtClean="0"/>
              <a:t>Value just above minimum &amp; below maximum are to be tested.</a:t>
            </a:r>
          </a:p>
          <a:p>
            <a:endParaRPr lang="en-US" dirty="0"/>
          </a:p>
          <a:p>
            <a:endParaRPr lang="en-US" dirty="0" smtClean="0"/>
          </a:p>
          <a:p>
            <a:pPr marL="0" indent="0">
              <a:buNone/>
            </a:pPr>
            <a:r>
              <a:rPr lang="en-US" dirty="0" smtClean="0"/>
              <a:t>Example: Enumerate data E with input condition: [3,5,100, 102]</a:t>
            </a:r>
          </a:p>
          <a:p>
            <a:pPr marL="0" indent="0">
              <a:buNone/>
            </a:pPr>
            <a:endParaRPr lang="en-US" dirty="0"/>
          </a:p>
        </p:txBody>
      </p:sp>
    </p:spTree>
    <p:extLst>
      <p:ext uri="{BB962C8B-B14F-4D97-AF65-F5344CB8AC3E}">
        <p14:creationId xmlns:p14="http://schemas.microsoft.com/office/powerpoint/2010/main" val="1737670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Boundary Value Testing: HR Application Example</a:t>
            </a:r>
            <a:endParaRPr lang="en-US" sz="2400" dirty="0"/>
          </a:p>
        </p:txBody>
      </p:sp>
      <p:sp>
        <p:nvSpPr>
          <p:cNvPr id="3" name="Content Placeholder 2"/>
          <p:cNvSpPr>
            <a:spLocks noGrp="1"/>
          </p:cNvSpPr>
          <p:nvPr>
            <p:ph idx="1"/>
          </p:nvPr>
        </p:nvSpPr>
        <p:spPr>
          <a:xfrm>
            <a:off x="677334" y="1389881"/>
            <a:ext cx="8596668" cy="3880773"/>
          </a:xfrm>
        </p:spPr>
        <p:txBody>
          <a:bodyPr/>
          <a:lstStyle/>
          <a:p>
            <a:r>
              <a:rPr lang="en-US" dirty="0" smtClean="0"/>
              <a:t>Process employment applications based on a person’s age.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05881804"/>
              </p:ext>
            </p:extLst>
          </p:nvPr>
        </p:nvGraphicFramePr>
        <p:xfrm>
          <a:off x="1146002" y="2117167"/>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09682908"/>
                    </a:ext>
                  </a:extLst>
                </a:gridCol>
                <a:gridCol w="4064000">
                  <a:extLst>
                    <a:ext uri="{9D8B030D-6E8A-4147-A177-3AD203B41FA5}">
                      <a16:colId xmlns:a16="http://schemas.microsoft.com/office/drawing/2014/main" val="3846066682"/>
                    </a:ext>
                  </a:extLst>
                </a:gridCol>
              </a:tblGrid>
              <a:tr h="370840">
                <a:tc>
                  <a:txBody>
                    <a:bodyPr/>
                    <a:lstStyle/>
                    <a:p>
                      <a:r>
                        <a:rPr lang="en-US" dirty="0" smtClean="0"/>
                        <a:t>0-12</a:t>
                      </a:r>
                      <a:endParaRPr lang="en-US" dirty="0"/>
                    </a:p>
                  </a:txBody>
                  <a:tcPr/>
                </a:tc>
                <a:tc>
                  <a:txBody>
                    <a:bodyPr/>
                    <a:lstStyle/>
                    <a:p>
                      <a:r>
                        <a:rPr lang="en-US" dirty="0" smtClean="0"/>
                        <a:t>Do not hire</a:t>
                      </a:r>
                      <a:endParaRPr lang="en-US" dirty="0"/>
                    </a:p>
                  </a:txBody>
                  <a:tcPr/>
                </a:tc>
                <a:extLst>
                  <a:ext uri="{0D108BD9-81ED-4DB2-BD59-A6C34878D82A}">
                    <a16:rowId xmlns:a16="http://schemas.microsoft.com/office/drawing/2014/main" val="139390551"/>
                  </a:ext>
                </a:extLst>
              </a:tr>
              <a:tr h="370840">
                <a:tc>
                  <a:txBody>
                    <a:bodyPr/>
                    <a:lstStyle/>
                    <a:p>
                      <a:r>
                        <a:rPr lang="en-US" dirty="0" smtClean="0"/>
                        <a:t>12-18</a:t>
                      </a:r>
                      <a:endParaRPr lang="en-US" dirty="0"/>
                    </a:p>
                  </a:txBody>
                  <a:tcPr/>
                </a:tc>
                <a:tc>
                  <a:txBody>
                    <a:bodyPr/>
                    <a:lstStyle/>
                    <a:p>
                      <a:r>
                        <a:rPr lang="en-US" dirty="0" smtClean="0"/>
                        <a:t>May hire as intern</a:t>
                      </a:r>
                      <a:endParaRPr lang="en-US" dirty="0"/>
                    </a:p>
                  </a:txBody>
                  <a:tcPr/>
                </a:tc>
                <a:extLst>
                  <a:ext uri="{0D108BD9-81ED-4DB2-BD59-A6C34878D82A}">
                    <a16:rowId xmlns:a16="http://schemas.microsoft.com/office/drawing/2014/main" val="2082981469"/>
                  </a:ext>
                </a:extLst>
              </a:tr>
              <a:tr h="370840">
                <a:tc>
                  <a:txBody>
                    <a:bodyPr/>
                    <a:lstStyle/>
                    <a:p>
                      <a:r>
                        <a:rPr lang="en-US" dirty="0" smtClean="0"/>
                        <a:t>18-65</a:t>
                      </a:r>
                      <a:endParaRPr lang="en-US" dirty="0"/>
                    </a:p>
                  </a:txBody>
                  <a:tcPr/>
                </a:tc>
                <a:tc>
                  <a:txBody>
                    <a:bodyPr/>
                    <a:lstStyle/>
                    <a:p>
                      <a:r>
                        <a:rPr lang="en-US" dirty="0" smtClean="0"/>
                        <a:t>May hire full time</a:t>
                      </a:r>
                      <a:endParaRPr lang="en-US" dirty="0"/>
                    </a:p>
                  </a:txBody>
                  <a:tcPr/>
                </a:tc>
                <a:extLst>
                  <a:ext uri="{0D108BD9-81ED-4DB2-BD59-A6C34878D82A}">
                    <a16:rowId xmlns:a16="http://schemas.microsoft.com/office/drawing/2014/main" val="1310084683"/>
                  </a:ext>
                </a:extLst>
              </a:tr>
              <a:tr h="370840">
                <a:tc>
                  <a:txBody>
                    <a:bodyPr/>
                    <a:lstStyle/>
                    <a:p>
                      <a:r>
                        <a:rPr lang="en-US" dirty="0" smtClean="0"/>
                        <a:t>65-100</a:t>
                      </a:r>
                      <a:endParaRPr lang="en-US" dirty="0"/>
                    </a:p>
                  </a:txBody>
                  <a:tcPr/>
                </a:tc>
                <a:tc>
                  <a:txBody>
                    <a:bodyPr/>
                    <a:lstStyle/>
                    <a:p>
                      <a:r>
                        <a:rPr lang="en-US" dirty="0" smtClean="0"/>
                        <a:t>Do</a:t>
                      </a:r>
                      <a:r>
                        <a:rPr lang="en-US" baseline="0" dirty="0" smtClean="0"/>
                        <a:t> not hire</a:t>
                      </a:r>
                      <a:endParaRPr lang="en-US" dirty="0"/>
                    </a:p>
                  </a:txBody>
                  <a:tcPr/>
                </a:tc>
                <a:extLst>
                  <a:ext uri="{0D108BD9-81ED-4DB2-BD59-A6C34878D82A}">
                    <a16:rowId xmlns:a16="http://schemas.microsoft.com/office/drawing/2014/main" val="3420883865"/>
                  </a:ext>
                </a:extLst>
              </a:tr>
            </a:tbl>
          </a:graphicData>
        </a:graphic>
      </p:graphicFrame>
    </p:spTree>
    <p:extLst>
      <p:ext uri="{BB962C8B-B14F-4D97-AF65-F5344CB8AC3E}">
        <p14:creationId xmlns:p14="http://schemas.microsoft.com/office/powerpoint/2010/main" val="1070264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Correct Boundaries:</a:t>
            </a:r>
            <a:r>
              <a:rPr lang="en-US" dirty="0" smtClean="0"/>
              <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6548312"/>
              </p:ext>
            </p:extLst>
          </p:nvPr>
        </p:nvGraphicFramePr>
        <p:xfrm>
          <a:off x="677863" y="1493838"/>
          <a:ext cx="8596312" cy="2803844"/>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3637164885"/>
                    </a:ext>
                  </a:extLst>
                </a:gridCol>
                <a:gridCol w="4298156">
                  <a:extLst>
                    <a:ext uri="{9D8B030D-6E8A-4147-A177-3AD203B41FA5}">
                      <a16:colId xmlns:a16="http://schemas.microsoft.com/office/drawing/2014/main" val="1958982171"/>
                    </a:ext>
                  </a:extLst>
                </a:gridCol>
              </a:tblGrid>
              <a:tr h="700961">
                <a:tc>
                  <a:txBody>
                    <a:bodyPr/>
                    <a:lstStyle/>
                    <a:p>
                      <a:r>
                        <a:rPr lang="en-US" dirty="0" smtClean="0"/>
                        <a:t>0-11</a:t>
                      </a:r>
                      <a:endParaRPr lang="en-US" dirty="0"/>
                    </a:p>
                  </a:txBody>
                  <a:tcPr/>
                </a:tc>
                <a:tc>
                  <a:txBody>
                    <a:bodyPr/>
                    <a:lstStyle/>
                    <a:p>
                      <a:r>
                        <a:rPr lang="en-US" dirty="0" smtClean="0"/>
                        <a:t>Don’t hire</a:t>
                      </a:r>
                      <a:endParaRPr lang="en-US" dirty="0"/>
                    </a:p>
                  </a:txBody>
                  <a:tcPr/>
                </a:tc>
                <a:extLst>
                  <a:ext uri="{0D108BD9-81ED-4DB2-BD59-A6C34878D82A}">
                    <a16:rowId xmlns:a16="http://schemas.microsoft.com/office/drawing/2014/main" val="2982887485"/>
                  </a:ext>
                </a:extLst>
              </a:tr>
              <a:tr h="700961">
                <a:tc>
                  <a:txBody>
                    <a:bodyPr/>
                    <a:lstStyle/>
                    <a:p>
                      <a:r>
                        <a:rPr lang="en-US" dirty="0" smtClean="0"/>
                        <a:t>12-17</a:t>
                      </a:r>
                      <a:endParaRPr lang="en-US" dirty="0"/>
                    </a:p>
                  </a:txBody>
                  <a:tcPr/>
                </a:tc>
                <a:tc>
                  <a:txBody>
                    <a:bodyPr/>
                    <a:lstStyle/>
                    <a:p>
                      <a:r>
                        <a:rPr lang="en-US" dirty="0" smtClean="0"/>
                        <a:t>Can Hire as intern</a:t>
                      </a:r>
                      <a:endParaRPr lang="en-US" dirty="0"/>
                    </a:p>
                  </a:txBody>
                  <a:tcPr/>
                </a:tc>
                <a:extLst>
                  <a:ext uri="{0D108BD9-81ED-4DB2-BD59-A6C34878D82A}">
                    <a16:rowId xmlns:a16="http://schemas.microsoft.com/office/drawing/2014/main" val="214144788"/>
                  </a:ext>
                </a:extLst>
              </a:tr>
              <a:tr h="700961">
                <a:tc>
                  <a:txBody>
                    <a:bodyPr/>
                    <a:lstStyle/>
                    <a:p>
                      <a:r>
                        <a:rPr lang="en-US" dirty="0" smtClean="0"/>
                        <a:t>18-64</a:t>
                      </a:r>
                      <a:endParaRPr lang="en-US" dirty="0"/>
                    </a:p>
                  </a:txBody>
                  <a:tcPr/>
                </a:tc>
                <a:tc>
                  <a:txBody>
                    <a:bodyPr/>
                    <a:lstStyle/>
                    <a:p>
                      <a:r>
                        <a:rPr lang="en-US" dirty="0" smtClean="0"/>
                        <a:t>Can hire as full time employees</a:t>
                      </a:r>
                      <a:endParaRPr lang="en-US" dirty="0"/>
                    </a:p>
                  </a:txBody>
                  <a:tcPr/>
                </a:tc>
                <a:extLst>
                  <a:ext uri="{0D108BD9-81ED-4DB2-BD59-A6C34878D82A}">
                    <a16:rowId xmlns:a16="http://schemas.microsoft.com/office/drawing/2014/main" val="1741447645"/>
                  </a:ext>
                </a:extLst>
              </a:tr>
              <a:tr h="700961">
                <a:tc>
                  <a:txBody>
                    <a:bodyPr/>
                    <a:lstStyle/>
                    <a:p>
                      <a:r>
                        <a:rPr lang="en-US" dirty="0" smtClean="0"/>
                        <a:t>65-99</a:t>
                      </a:r>
                      <a:endParaRPr lang="en-US" dirty="0"/>
                    </a:p>
                  </a:txBody>
                  <a:tcPr/>
                </a:tc>
                <a:tc>
                  <a:txBody>
                    <a:bodyPr/>
                    <a:lstStyle/>
                    <a:p>
                      <a:r>
                        <a:rPr lang="en-US" dirty="0" smtClean="0"/>
                        <a:t>Don’t hire</a:t>
                      </a:r>
                      <a:endParaRPr lang="en-US" dirty="0"/>
                    </a:p>
                  </a:txBody>
                  <a:tcPr/>
                </a:tc>
                <a:extLst>
                  <a:ext uri="{0D108BD9-81ED-4DB2-BD59-A6C34878D82A}">
                    <a16:rowId xmlns:a16="http://schemas.microsoft.com/office/drawing/2014/main" val="3738591480"/>
                  </a:ext>
                </a:extLst>
              </a:tr>
            </a:tbl>
          </a:graphicData>
        </a:graphic>
      </p:graphicFrame>
    </p:spTree>
    <p:extLst>
      <p:ext uri="{BB962C8B-B14F-4D97-AF65-F5344CB8AC3E}">
        <p14:creationId xmlns:p14="http://schemas.microsoft.com/office/powerpoint/2010/main" val="54120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ages -3 &amp; 101?</a:t>
            </a:r>
            <a:endParaRPr lang="en-US" dirty="0"/>
          </a:p>
        </p:txBody>
      </p:sp>
      <p:sp>
        <p:nvSpPr>
          <p:cNvPr id="3" name="Content Placeholder 2"/>
          <p:cNvSpPr>
            <a:spLocks noGrp="1"/>
          </p:cNvSpPr>
          <p:nvPr>
            <p:ph idx="1"/>
          </p:nvPr>
        </p:nvSpPr>
        <p:spPr/>
        <p:txBody>
          <a:bodyPr/>
          <a:lstStyle/>
          <a:p>
            <a:r>
              <a:rPr lang="en-US" dirty="0" smtClean="0"/>
              <a:t>Special values on or near the boundaries in this example are</a:t>
            </a:r>
          </a:p>
          <a:p>
            <a:pPr marL="0" indent="0">
              <a:buNone/>
            </a:pPr>
            <a:r>
              <a:rPr lang="en-US" dirty="0" smtClean="0"/>
              <a:t>{-1, 0, 1}, {11,12,13}, {17, 18, 19}, {64, 65, 66} and {98, 99, 100}.</a:t>
            </a:r>
          </a:p>
          <a:p>
            <a:pPr marL="0" indent="0">
              <a:buNone/>
            </a:pPr>
            <a:endParaRPr lang="en-US" dirty="0"/>
          </a:p>
          <a:p>
            <a:pPr marL="0" indent="0">
              <a:buNone/>
            </a:pPr>
            <a:endParaRPr lang="en-US" dirty="0" smtClean="0"/>
          </a:p>
          <a:p>
            <a:pPr marL="0" indent="0">
              <a:buNone/>
            </a:pPr>
            <a:r>
              <a:rPr lang="en-US" dirty="0" smtClean="0"/>
              <a:t>Example: For a function that computes the square root of an integer in the range of 1 and 5000.</a:t>
            </a:r>
          </a:p>
          <a:p>
            <a:pPr marL="0" indent="0">
              <a:buNone/>
            </a:pPr>
            <a:r>
              <a:rPr lang="en-US" dirty="0" smtClean="0"/>
              <a:t>-Test cases must include the values:</a:t>
            </a:r>
          </a:p>
          <a:p>
            <a:pPr marL="0" indent="0">
              <a:buNone/>
            </a:pPr>
            <a:r>
              <a:rPr lang="en-US" dirty="0" smtClean="0"/>
              <a:t>{0,1,2,4999,5000,50001}.</a:t>
            </a:r>
          </a:p>
        </p:txBody>
      </p:sp>
    </p:spTree>
    <p:extLst>
      <p:ext uri="{BB962C8B-B14F-4D97-AF65-F5344CB8AC3E}">
        <p14:creationId xmlns:p14="http://schemas.microsoft.com/office/powerpoint/2010/main" val="1965090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Example: Consider a program that reads the “age” of employees and computes the average age.</a:t>
            </a:r>
            <a:endParaRPr lang="en-US" sz="2400" dirty="0"/>
          </a:p>
        </p:txBody>
      </p:sp>
      <p:sp>
        <p:nvSpPr>
          <p:cNvPr id="3" name="Content Placeholder 2"/>
          <p:cNvSpPr>
            <a:spLocks noGrp="1"/>
          </p:cNvSpPr>
          <p:nvPr>
            <p:ph idx="1"/>
          </p:nvPr>
        </p:nvSpPr>
        <p:spPr>
          <a:xfrm>
            <a:off x="794899" y="1559697"/>
            <a:ext cx="8596668" cy="3880773"/>
          </a:xfrm>
        </p:spPr>
        <p:txBody>
          <a:bodyPr/>
          <a:lstStyle/>
          <a:p>
            <a:r>
              <a:rPr lang="en-US" dirty="0" smtClean="0"/>
              <a:t>Ages-&gt; program-&gt; average age</a:t>
            </a:r>
          </a:p>
          <a:p>
            <a:r>
              <a:rPr lang="en-US" dirty="0" smtClean="0"/>
              <a:t>Assume valid age is 1 to 100.</a:t>
            </a:r>
          </a:p>
          <a:p>
            <a:r>
              <a:rPr lang="en-US" dirty="0" smtClean="0"/>
              <a:t>How would you test this?</a:t>
            </a:r>
          </a:p>
          <a:p>
            <a:r>
              <a:rPr lang="en-US" dirty="0" smtClean="0"/>
              <a:t>How many test cases would you generate?</a:t>
            </a:r>
          </a:p>
          <a:p>
            <a:r>
              <a:rPr lang="en-US" dirty="0" smtClean="0"/>
              <a:t>What would be the test data?</a:t>
            </a:r>
          </a:p>
          <a:p>
            <a:endParaRPr lang="en-US" dirty="0"/>
          </a:p>
        </p:txBody>
      </p:sp>
    </p:spTree>
    <p:extLst>
      <p:ext uri="{BB962C8B-B14F-4D97-AF65-F5344CB8AC3E}">
        <p14:creationId xmlns:p14="http://schemas.microsoft.com/office/powerpoint/2010/main" val="2205153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1&lt;=age&lt;=100</a:t>
            </a:r>
            <a:br>
              <a:rPr lang="en-US" dirty="0" smtClean="0"/>
            </a:br>
            <a:r>
              <a:rPr lang="en-US" dirty="0" smtClean="0"/>
              <a:t>1</a:t>
            </a:r>
            <a:r>
              <a:rPr lang="en-US" dirty="0" smtClean="0">
                <a:sym typeface="Wingdings" panose="05000000000000000000" pitchFamily="2" charset="2"/>
              </a:rPr>
              <a:t>age100</a:t>
            </a:r>
            <a:endParaRPr lang="en-US" dirty="0"/>
          </a:p>
        </p:txBody>
      </p:sp>
      <p:sp>
        <p:nvSpPr>
          <p:cNvPr id="3" name="Content Placeholder 2"/>
          <p:cNvSpPr>
            <a:spLocks noGrp="1"/>
          </p:cNvSpPr>
          <p:nvPr>
            <p:ph idx="1"/>
          </p:nvPr>
        </p:nvSpPr>
        <p:spPr/>
        <p:txBody>
          <a:bodyPr/>
          <a:lstStyle/>
          <a:p>
            <a:r>
              <a:rPr lang="en-US" dirty="0" smtClean="0"/>
              <a:t>This basic boundary value testing would include 5 situations:</a:t>
            </a:r>
          </a:p>
          <a:p>
            <a:pPr>
              <a:buAutoNum type="arabicPeriod"/>
            </a:pPr>
            <a:r>
              <a:rPr lang="en-US" dirty="0" smtClean="0"/>
              <a:t>At minimum boundary</a:t>
            </a:r>
          </a:p>
          <a:p>
            <a:pPr>
              <a:buAutoNum type="arabicPeriod"/>
            </a:pPr>
            <a:r>
              <a:rPr lang="en-US" dirty="0" smtClean="0"/>
              <a:t>Immediately above minimum</a:t>
            </a:r>
          </a:p>
          <a:p>
            <a:pPr>
              <a:buAutoNum type="arabicPeriod"/>
            </a:pPr>
            <a:r>
              <a:rPr lang="en-US" dirty="0" smtClean="0"/>
              <a:t>B/W minimum and maximum( nominal)</a:t>
            </a:r>
          </a:p>
          <a:p>
            <a:pPr>
              <a:buAutoNum type="arabicPeriod"/>
            </a:pPr>
            <a:r>
              <a:rPr lang="en-US" dirty="0" smtClean="0"/>
              <a:t>Immediately below maximum</a:t>
            </a:r>
          </a:p>
          <a:p>
            <a:pPr>
              <a:buAutoNum type="arabicPeriod"/>
            </a:pPr>
            <a:r>
              <a:rPr lang="en-US" dirty="0" smtClean="0"/>
              <a:t>At maximum boundary</a:t>
            </a:r>
          </a:p>
          <a:p>
            <a:pPr>
              <a:buAutoNum type="arabicPeriod"/>
            </a:pPr>
            <a:endParaRPr lang="en-US" dirty="0" smtClean="0"/>
          </a:p>
        </p:txBody>
      </p:sp>
    </p:spTree>
    <p:extLst>
      <p:ext uri="{BB962C8B-B14F-4D97-AF65-F5344CB8AC3E}">
        <p14:creationId xmlns:p14="http://schemas.microsoft.com/office/powerpoint/2010/main" val="3242694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If consider (valid)inside boundary then 5 test cases are there.</a:t>
            </a:r>
            <a:br>
              <a:rPr lang="en-US" sz="2400" dirty="0" smtClean="0"/>
            </a:br>
            <a:r>
              <a:rPr lang="en-US" sz="2400" dirty="0" smtClean="0"/>
              <a:t>If consider invalid one {0, 101}. We have 7 test cases. </a:t>
            </a:r>
            <a:endParaRPr lang="en-US" sz="2400" dirty="0"/>
          </a:p>
        </p:txBody>
      </p:sp>
      <p:sp>
        <p:nvSpPr>
          <p:cNvPr id="3" name="Content Placeholder 2"/>
          <p:cNvSpPr>
            <a:spLocks noGrp="1"/>
          </p:cNvSpPr>
          <p:nvPr>
            <p:ph idx="1"/>
          </p:nvPr>
        </p:nvSpPr>
        <p:spPr>
          <a:xfrm>
            <a:off x="677334" y="1930400"/>
            <a:ext cx="8596668" cy="3880773"/>
          </a:xfrm>
        </p:spPr>
        <p:txBody>
          <a:bodyPr/>
          <a:lstStyle/>
          <a:p>
            <a:r>
              <a:rPr lang="en-US" dirty="0" smtClean="0"/>
              <a:t>How many test cases for this example?</a:t>
            </a:r>
          </a:p>
          <a:p>
            <a:r>
              <a:rPr lang="en-US" dirty="0" smtClean="0"/>
              <a:t>5</a:t>
            </a:r>
          </a:p>
          <a:p>
            <a:r>
              <a:rPr lang="en-US" dirty="0" smtClean="0"/>
              <a:t>Test Input Values:</a:t>
            </a:r>
          </a:p>
          <a:p>
            <a:r>
              <a:rPr lang="en-US" dirty="0" smtClean="0"/>
              <a:t>1- at the minimum</a:t>
            </a:r>
          </a:p>
          <a:p>
            <a:r>
              <a:rPr lang="en-US" dirty="0" smtClean="0"/>
              <a:t>2- at one above minimum</a:t>
            </a:r>
          </a:p>
          <a:p>
            <a:r>
              <a:rPr lang="en-US" dirty="0" smtClean="0"/>
              <a:t>45- at middle</a:t>
            </a:r>
          </a:p>
          <a:p>
            <a:r>
              <a:rPr lang="en-US" dirty="0" smtClean="0"/>
              <a:t>99- at one below maximum</a:t>
            </a:r>
          </a:p>
          <a:p>
            <a:r>
              <a:rPr lang="en-US" dirty="0" smtClean="0"/>
              <a:t>100-at maximum</a:t>
            </a:r>
            <a:endParaRPr lang="en-US" dirty="0"/>
          </a:p>
        </p:txBody>
      </p:sp>
    </p:spTree>
    <p:extLst>
      <p:ext uri="{BB962C8B-B14F-4D97-AF65-F5344CB8AC3E}">
        <p14:creationId xmlns:p14="http://schemas.microsoft.com/office/powerpoint/2010/main" val="2695980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Independent Data: </a:t>
            </a:r>
            <a:r>
              <a:rPr lang="en-US" dirty="0" smtClean="0"/>
              <a:t/>
            </a:r>
            <a:br>
              <a:rPr lang="en-US" dirty="0" smtClean="0"/>
            </a:br>
            <a:endParaRPr lang="en-US" dirty="0"/>
          </a:p>
        </p:txBody>
      </p:sp>
      <p:sp>
        <p:nvSpPr>
          <p:cNvPr id="3" name="Content Placeholder 2"/>
          <p:cNvSpPr>
            <a:spLocks noGrp="1"/>
          </p:cNvSpPr>
          <p:nvPr>
            <p:ph idx="1"/>
          </p:nvPr>
        </p:nvSpPr>
        <p:spPr>
          <a:xfrm>
            <a:off x="585894" y="1270000"/>
            <a:ext cx="8596668" cy="3880773"/>
          </a:xfrm>
        </p:spPr>
        <p:txBody>
          <a:bodyPr/>
          <a:lstStyle/>
          <a:p>
            <a:r>
              <a:rPr lang="en-US" dirty="0" smtClean="0"/>
              <a:t>Suppose there are 2 “distinct” inputs that are assumed to be independent of each other.</a:t>
            </a:r>
          </a:p>
          <a:p>
            <a:pPr marL="0" indent="0">
              <a:buNone/>
            </a:pPr>
            <a:r>
              <a:rPr lang="en-US" dirty="0" smtClean="0"/>
              <a:t>Input Field 1: Years of education (say 1 to 23)</a:t>
            </a:r>
          </a:p>
          <a:p>
            <a:pPr marL="0" indent="0">
              <a:buNone/>
            </a:pPr>
            <a:r>
              <a:rPr lang="en-US" dirty="0" smtClean="0"/>
              <a:t>Input Field 2: Age(1 to 100)</a:t>
            </a:r>
          </a:p>
          <a:p>
            <a:pPr marL="0" indent="0">
              <a:buNone/>
            </a:pPr>
            <a:endParaRPr lang="en-US" dirty="0"/>
          </a:p>
          <a:p>
            <a:pPr marL="0" indent="0">
              <a:buNone/>
            </a:pPr>
            <a:r>
              <a:rPr lang="en-US" dirty="0" smtClean="0"/>
              <a:t>We need 5 test cases for years of education and 5 for age so total is 10.</a:t>
            </a:r>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163273563"/>
              </p:ext>
            </p:extLst>
          </p:nvPr>
        </p:nvGraphicFramePr>
        <p:xfrm>
          <a:off x="585894" y="3828626"/>
          <a:ext cx="8128000" cy="2123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70177637"/>
                    </a:ext>
                  </a:extLst>
                </a:gridCol>
                <a:gridCol w="4064000">
                  <a:extLst>
                    <a:ext uri="{9D8B030D-6E8A-4147-A177-3AD203B41FA5}">
                      <a16:colId xmlns:a16="http://schemas.microsoft.com/office/drawing/2014/main" val="2432441506"/>
                    </a:ext>
                  </a:extLst>
                </a:gridCol>
              </a:tblGrid>
              <a:tr h="370840">
                <a:tc>
                  <a:txBody>
                    <a:bodyPr/>
                    <a:lstStyle/>
                    <a:p>
                      <a:r>
                        <a:rPr lang="en-US" dirty="0" smtClean="0"/>
                        <a:t>Input</a:t>
                      </a:r>
                      <a:r>
                        <a:rPr lang="en-US" baseline="0" dirty="0" smtClean="0"/>
                        <a:t> data: years of education</a:t>
                      </a:r>
                      <a:endParaRPr lang="en-US" dirty="0"/>
                    </a:p>
                  </a:txBody>
                  <a:tcPr/>
                </a:tc>
                <a:tc>
                  <a:txBody>
                    <a:bodyPr/>
                    <a:lstStyle/>
                    <a:p>
                      <a:r>
                        <a:rPr lang="en-US" dirty="0" smtClean="0"/>
                        <a:t>Input data:</a:t>
                      </a:r>
                      <a:r>
                        <a:rPr lang="en-US" baseline="0" dirty="0" smtClean="0"/>
                        <a:t> age</a:t>
                      </a:r>
                      <a:endParaRPr lang="en-US" dirty="0"/>
                    </a:p>
                  </a:txBody>
                  <a:tcPr/>
                </a:tc>
                <a:extLst>
                  <a:ext uri="{0D108BD9-81ED-4DB2-BD59-A6C34878D82A}">
                    <a16:rowId xmlns:a16="http://schemas.microsoft.com/office/drawing/2014/main" val="1760684796"/>
                  </a:ext>
                </a:extLst>
              </a:tr>
              <a:tr h="370840">
                <a:tc>
                  <a:txBody>
                    <a:bodyPr/>
                    <a:lstStyle/>
                    <a:p>
                      <a:r>
                        <a:rPr lang="en-US" dirty="0" smtClean="0"/>
                        <a:t>1. n=1; age= whatever(37)</a:t>
                      </a:r>
                      <a:endParaRPr lang="en-US" dirty="0"/>
                    </a:p>
                  </a:txBody>
                  <a:tcPr/>
                </a:tc>
                <a:tc>
                  <a:txBody>
                    <a:bodyPr/>
                    <a:lstStyle/>
                    <a:p>
                      <a:r>
                        <a:rPr lang="en-US" dirty="0" smtClean="0"/>
                        <a:t>1. n=12; age= 1</a:t>
                      </a:r>
                      <a:endParaRPr lang="en-US" dirty="0"/>
                    </a:p>
                  </a:txBody>
                  <a:tcPr/>
                </a:tc>
                <a:extLst>
                  <a:ext uri="{0D108BD9-81ED-4DB2-BD59-A6C34878D82A}">
                    <a16:rowId xmlns:a16="http://schemas.microsoft.com/office/drawing/2014/main" val="3396295616"/>
                  </a:ext>
                </a:extLst>
              </a:tr>
              <a:tr h="370840">
                <a:tc>
                  <a:txBody>
                    <a:bodyPr/>
                    <a:lstStyle/>
                    <a:p>
                      <a:r>
                        <a:rPr lang="en-US" dirty="0" smtClean="0"/>
                        <a:t>2. n=2; age= whatever</a:t>
                      </a:r>
                      <a:endParaRPr lang="en-US" dirty="0"/>
                    </a:p>
                  </a:txBody>
                  <a:tcPr/>
                </a:tc>
                <a:tc>
                  <a:txBody>
                    <a:bodyPr/>
                    <a:lstStyle/>
                    <a:p>
                      <a:r>
                        <a:rPr lang="en-US" dirty="0" smtClean="0"/>
                        <a:t>2. n=12; age= 2</a:t>
                      </a:r>
                      <a:endParaRPr lang="en-US" dirty="0"/>
                    </a:p>
                  </a:txBody>
                  <a:tcPr/>
                </a:tc>
                <a:extLst>
                  <a:ext uri="{0D108BD9-81ED-4DB2-BD59-A6C34878D82A}">
                    <a16:rowId xmlns:a16="http://schemas.microsoft.com/office/drawing/2014/main" val="3338241260"/>
                  </a:ext>
                </a:extLst>
              </a:tr>
              <a:tr h="370840">
                <a:tc>
                  <a:txBody>
                    <a:bodyPr/>
                    <a:lstStyle/>
                    <a:p>
                      <a:r>
                        <a:rPr lang="en-US" dirty="0" smtClean="0"/>
                        <a:t>3. n=12; age= whatever</a:t>
                      </a:r>
                      <a:endParaRPr lang="en-US" dirty="0"/>
                    </a:p>
                  </a:txBody>
                  <a:tcPr/>
                </a:tc>
                <a:tc>
                  <a:txBody>
                    <a:bodyPr/>
                    <a:lstStyle/>
                    <a:p>
                      <a:r>
                        <a:rPr lang="en-US" dirty="0" smtClean="0"/>
                        <a:t>3. n=12; age= 37</a:t>
                      </a:r>
                      <a:endParaRPr lang="en-US" dirty="0"/>
                    </a:p>
                  </a:txBody>
                  <a:tcPr/>
                </a:tc>
                <a:extLst>
                  <a:ext uri="{0D108BD9-81ED-4DB2-BD59-A6C34878D82A}">
                    <a16:rowId xmlns:a16="http://schemas.microsoft.com/office/drawing/2014/main" val="2190861203"/>
                  </a:ext>
                </a:extLst>
              </a:tr>
              <a:tr h="370840">
                <a:tc>
                  <a:txBody>
                    <a:bodyPr/>
                    <a:lstStyle/>
                    <a:p>
                      <a:r>
                        <a:rPr lang="en-US" dirty="0" smtClean="0"/>
                        <a:t>4. n=22; age= whatever</a:t>
                      </a:r>
                    </a:p>
                    <a:p>
                      <a:r>
                        <a:rPr lang="en-US" dirty="0" smtClean="0"/>
                        <a:t>5. n=23; age= whatever</a:t>
                      </a:r>
                      <a:endParaRPr lang="en-US" dirty="0"/>
                    </a:p>
                  </a:txBody>
                  <a:tcPr/>
                </a:tc>
                <a:tc>
                  <a:txBody>
                    <a:bodyPr/>
                    <a:lstStyle/>
                    <a:p>
                      <a:r>
                        <a:rPr lang="en-US" dirty="0" smtClean="0"/>
                        <a:t>4.</a:t>
                      </a:r>
                      <a:r>
                        <a:rPr lang="en-US" baseline="0" dirty="0" smtClean="0"/>
                        <a:t> </a:t>
                      </a:r>
                      <a:r>
                        <a:rPr lang="en-US" dirty="0" smtClean="0"/>
                        <a:t>n=12; age= 99</a:t>
                      </a:r>
                    </a:p>
                    <a:p>
                      <a:r>
                        <a:rPr lang="en-US" dirty="0" smtClean="0"/>
                        <a:t>5. n=12; age= 100</a:t>
                      </a:r>
                      <a:endParaRPr lang="en-US" dirty="0"/>
                    </a:p>
                  </a:txBody>
                  <a:tcPr/>
                </a:tc>
                <a:extLst>
                  <a:ext uri="{0D108BD9-81ED-4DB2-BD59-A6C34878D82A}">
                    <a16:rowId xmlns:a16="http://schemas.microsoft.com/office/drawing/2014/main" val="121731118"/>
                  </a:ext>
                </a:extLst>
              </a:tr>
            </a:tbl>
          </a:graphicData>
        </a:graphic>
      </p:graphicFrame>
    </p:spTree>
    <p:extLst>
      <p:ext uri="{BB962C8B-B14F-4D97-AF65-F5344CB8AC3E}">
        <p14:creationId xmlns:p14="http://schemas.microsoft.com/office/powerpoint/2010/main" val="158448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 Test Suite?</a:t>
            </a:r>
            <a:br>
              <a:rPr lang="en-US" dirty="0" smtClean="0"/>
            </a:br>
            <a:endParaRPr lang="en-US" dirty="0"/>
          </a:p>
        </p:txBody>
      </p:sp>
      <p:sp>
        <p:nvSpPr>
          <p:cNvPr id="5" name="Content Placeholder 4"/>
          <p:cNvSpPr>
            <a:spLocks noGrp="1"/>
          </p:cNvSpPr>
          <p:nvPr>
            <p:ph idx="1"/>
          </p:nvPr>
        </p:nvSpPr>
        <p:spPr/>
        <p:txBody>
          <a:bodyPr/>
          <a:lstStyle/>
          <a:p>
            <a:r>
              <a:rPr lang="en-US" dirty="0" smtClean="0"/>
              <a:t>Test </a:t>
            </a:r>
            <a:r>
              <a:rPr lang="en-US" dirty="0"/>
              <a:t>suite is a container that has a set of tests which helps testers in executing and reporting the test execution status. It can take any of the three states namely Active, </a:t>
            </a:r>
            <a:r>
              <a:rPr lang="en-US" dirty="0" err="1"/>
              <a:t>Inprogress</a:t>
            </a:r>
            <a:r>
              <a:rPr lang="en-US" dirty="0"/>
              <a:t> and completed.</a:t>
            </a:r>
          </a:p>
          <a:p>
            <a:r>
              <a:rPr lang="en-US" dirty="0"/>
              <a:t>A Test case can be added to multiple test suites and test plans. After creating a test plan, test suites are created which in turn can have any number of tests.</a:t>
            </a:r>
          </a:p>
          <a:p>
            <a:r>
              <a:rPr lang="en-US" dirty="0"/>
              <a:t>Test suites are created based on the cycle or based on the scope. It can contain any type of tests, </a:t>
            </a:r>
            <a:r>
              <a:rPr lang="en-US" dirty="0" err="1"/>
              <a:t>viz</a:t>
            </a:r>
            <a:r>
              <a:rPr lang="en-US" dirty="0"/>
              <a:t> - functional or Non-Functional.</a:t>
            </a:r>
          </a:p>
          <a:p>
            <a:endParaRPr lang="en-US" dirty="0"/>
          </a:p>
        </p:txBody>
      </p:sp>
    </p:spTree>
    <p:extLst>
      <p:ext uri="{BB962C8B-B14F-4D97-AF65-F5344CB8AC3E}">
        <p14:creationId xmlns:p14="http://schemas.microsoft.com/office/powerpoint/2010/main" val="4148168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Note: There needs to be only 9 test cases for 2 independent inputs.</a:t>
            </a:r>
            <a:br>
              <a:rPr lang="en-US" sz="2000" dirty="0" smtClean="0"/>
            </a:br>
            <a:r>
              <a:rPr lang="en-US" sz="2000" dirty="0"/>
              <a:t/>
            </a:r>
            <a:br>
              <a:rPr lang="en-US" sz="2000" dirty="0"/>
            </a:br>
            <a:r>
              <a:rPr lang="en-US" sz="2000" dirty="0" smtClean="0"/>
              <a:t>In General, need (4z+1) test cases for z independent inputs.</a:t>
            </a:r>
            <a:endParaRPr lang="en-US" sz="2000" dirty="0"/>
          </a:p>
        </p:txBody>
      </p:sp>
      <p:sp>
        <p:nvSpPr>
          <p:cNvPr id="3" name="Content Placeholder 2"/>
          <p:cNvSpPr>
            <a:spLocks noGrp="1"/>
          </p:cNvSpPr>
          <p:nvPr>
            <p:ph idx="1"/>
          </p:nvPr>
        </p:nvSpPr>
        <p:spPr>
          <a:xfrm>
            <a:off x="677334" y="1930400"/>
            <a:ext cx="8596668" cy="917303"/>
          </a:xfrm>
        </p:spPr>
        <p:txBody>
          <a:bodyPr/>
          <a:lstStyle/>
          <a:p>
            <a:r>
              <a:rPr lang="en-US" dirty="0" smtClean="0"/>
              <a:t>Given f(</a:t>
            </a:r>
            <a:r>
              <a:rPr lang="en-US" dirty="0" err="1" smtClean="0"/>
              <a:t>x,y</a:t>
            </a:r>
            <a:r>
              <a:rPr lang="en-US" dirty="0" smtClean="0"/>
              <a:t>) with constraints a&lt;=x&lt;=b</a:t>
            </a:r>
          </a:p>
          <a:p>
            <a:pPr marL="3200400" lvl="7" indent="0">
              <a:buNone/>
            </a:pPr>
            <a:r>
              <a:rPr lang="en-US" sz="1800" dirty="0" smtClean="0"/>
              <a:t>  C&lt;=y&lt;=d</a:t>
            </a:r>
          </a:p>
          <a:p>
            <a:pPr marL="3200400" lvl="7" indent="0">
              <a:buNone/>
            </a:pPr>
            <a:endParaRPr lang="en-US" sz="1800" dirty="0" smtClean="0"/>
          </a:p>
          <a:p>
            <a:pPr lvl="7"/>
            <a:endParaRPr lang="en-US" dirty="0"/>
          </a:p>
        </p:txBody>
      </p:sp>
      <p:sp>
        <p:nvSpPr>
          <p:cNvPr id="4" name="Rectangle 3"/>
          <p:cNvSpPr/>
          <p:nvPr/>
        </p:nvSpPr>
        <p:spPr>
          <a:xfrm>
            <a:off x="1058090" y="2847703"/>
            <a:ext cx="9575076" cy="646331"/>
          </a:xfrm>
          <a:prstGeom prst="rect">
            <a:avLst/>
          </a:prstGeom>
        </p:spPr>
        <p:txBody>
          <a:bodyPr wrap="square">
            <a:spAutoFit/>
          </a:bodyPr>
          <a:lstStyle/>
          <a:p>
            <a:pPr lvl="7" algn="just"/>
            <a:r>
              <a:rPr lang="en-US" dirty="0"/>
              <a:t>Boundary value analysis focuses on the boundary of the input space to identify test cases</a:t>
            </a:r>
            <a:r>
              <a:rPr lang="en-US" dirty="0" smtClean="0"/>
              <a:t>.</a:t>
            </a:r>
          </a:p>
        </p:txBody>
      </p:sp>
    </p:spTree>
    <p:extLst>
      <p:ext uri="{BB962C8B-B14F-4D97-AF65-F5344CB8AC3E}">
        <p14:creationId xmlns:p14="http://schemas.microsoft.com/office/powerpoint/2010/main" val="3662402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p:spPr>
        <p:txBody>
          <a:bodyPr>
            <a:noAutofit/>
          </a:bodyPr>
          <a:lstStyle/>
          <a:p>
            <a:r>
              <a:rPr lang="en-US" sz="2400" dirty="0" smtClean="0"/>
              <a:t>Single Fault Assumption:</a:t>
            </a:r>
            <a:br>
              <a:rPr lang="en-US" sz="2400" dirty="0" smtClean="0"/>
            </a:br>
            <a:r>
              <a:rPr lang="en-US" sz="2400" dirty="0"/>
              <a:t/>
            </a:r>
            <a:br>
              <a:rPr lang="en-US" sz="2400" dirty="0"/>
            </a:br>
            <a:r>
              <a:rPr lang="en-US" sz="2400" dirty="0" smtClean="0"/>
              <a:t>. Premise: Failures rarely occurs as the result of the simultaneous occurrence of two ( or more) faults.</a:t>
            </a:r>
            <a:endParaRPr lang="en-US" sz="2400" dirty="0"/>
          </a:p>
        </p:txBody>
      </p:sp>
      <p:sp>
        <p:nvSpPr>
          <p:cNvPr id="3" name="Content Placeholder 2"/>
          <p:cNvSpPr>
            <a:spLocks noGrp="1"/>
          </p:cNvSpPr>
          <p:nvPr>
            <p:ph idx="1"/>
          </p:nvPr>
        </p:nvSpPr>
        <p:spPr/>
        <p:txBody>
          <a:bodyPr/>
          <a:lstStyle/>
          <a:p>
            <a:r>
              <a:rPr lang="en-US" dirty="0" smtClean="0"/>
              <a:t>Robustness Testing:</a:t>
            </a:r>
          </a:p>
          <a:p>
            <a:pPr marL="0" indent="0">
              <a:buNone/>
            </a:pPr>
            <a:r>
              <a:rPr lang="en-US" dirty="0" smtClean="0"/>
              <a:t>This is just extension of the boundary values to include:</a:t>
            </a:r>
          </a:p>
          <a:p>
            <a:pPr>
              <a:buFontTx/>
              <a:buChar char="-"/>
            </a:pPr>
            <a:r>
              <a:rPr lang="en-US" dirty="0" smtClean="0"/>
              <a:t>Less than minimum</a:t>
            </a:r>
          </a:p>
          <a:p>
            <a:pPr>
              <a:buFontTx/>
              <a:buChar char="-"/>
            </a:pPr>
            <a:r>
              <a:rPr lang="en-US" dirty="0" err="1" smtClean="0"/>
              <a:t>Greator</a:t>
            </a:r>
            <a:r>
              <a:rPr lang="en-US" dirty="0" smtClean="0"/>
              <a:t> than maximum</a:t>
            </a:r>
            <a:endParaRPr lang="en-US" dirty="0"/>
          </a:p>
        </p:txBody>
      </p:sp>
    </p:spTree>
    <p:extLst>
      <p:ext uri="{BB962C8B-B14F-4D97-AF65-F5344CB8AC3E}">
        <p14:creationId xmlns:p14="http://schemas.microsoft.com/office/powerpoint/2010/main" val="951107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Some limitations of Boundary Value Testing</a:t>
            </a:r>
            <a:endParaRPr lang="en-US" u="sng" dirty="0"/>
          </a:p>
        </p:txBody>
      </p:sp>
      <p:sp>
        <p:nvSpPr>
          <p:cNvPr id="3" name="Content Placeholder 2"/>
          <p:cNvSpPr>
            <a:spLocks noGrp="1"/>
          </p:cNvSpPr>
          <p:nvPr>
            <p:ph idx="1"/>
          </p:nvPr>
        </p:nvSpPr>
        <p:spPr/>
        <p:txBody>
          <a:bodyPr/>
          <a:lstStyle/>
          <a:p>
            <a:r>
              <a:rPr lang="en-US" dirty="0" smtClean="0"/>
              <a:t>How to handle Boolean variables?</a:t>
            </a:r>
          </a:p>
          <a:p>
            <a:pPr marL="0" indent="0">
              <a:buNone/>
            </a:pPr>
            <a:r>
              <a:rPr lang="en-US" dirty="0" smtClean="0"/>
              <a:t>-True</a:t>
            </a:r>
          </a:p>
          <a:p>
            <a:pPr marL="0" indent="0">
              <a:buNone/>
            </a:pPr>
            <a:r>
              <a:rPr lang="en-US" dirty="0" smtClean="0"/>
              <a:t>-False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15547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68328" y="570411"/>
                <a:ext cx="8596668" cy="1702525"/>
              </a:xfrm>
            </p:spPr>
            <p:txBody>
              <a:bodyPr>
                <a:normAutofit fontScale="90000"/>
              </a:bodyPr>
              <a:lstStyle/>
              <a:p>
                <a:r>
                  <a:rPr lang="en-US" dirty="0" smtClean="0"/>
                  <a:t>Quiz: Design black box test suite for a function that solves a quadratic equation of the form </a:t>
                </a:r>
                <a14:m>
                  <m:oMath xmlns:m="http://schemas.openxmlformats.org/officeDocument/2006/math">
                    <m:r>
                      <a:rPr lang="en-US" b="0" i="1" smtClean="0">
                        <a:latin typeface="Cambria Math" panose="02040503050406030204" pitchFamily="18" charset="0"/>
                      </a:rPr>
                      <m:t>𝑎</m:t>
                    </m:r>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𝑏𝑥</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a14:m>
                <a:endParaRPr lang="en-US" sz="27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68328" y="570411"/>
                <a:ext cx="8596668" cy="1702525"/>
              </a:xfrm>
              <a:blipFill>
                <a:blip r:embed="rId2"/>
                <a:stretch>
                  <a:fillRect l="-1844" t="-4659" b="-3226"/>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00718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Diagram for Test suite</a:t>
            </a:r>
            <a:endParaRPr lang="en-US" dirty="0"/>
          </a:p>
        </p:txBody>
      </p:sp>
      <p:pic>
        <p:nvPicPr>
          <p:cNvPr id="2" name="Content Placeholder 1"/>
          <p:cNvPicPr>
            <a:picLocks noGrp="1" noChangeAspect="1"/>
          </p:cNvPicPr>
          <p:nvPr>
            <p:ph idx="1"/>
          </p:nvPr>
        </p:nvPicPr>
        <p:blipFill>
          <a:blip r:embed="rId2"/>
          <a:stretch>
            <a:fillRect/>
          </a:stretch>
        </p:blipFill>
        <p:spPr>
          <a:xfrm>
            <a:off x="677863" y="2226661"/>
            <a:ext cx="8596312" cy="3749290"/>
          </a:xfrm>
          <a:prstGeom prst="rect">
            <a:avLst/>
          </a:prstGeom>
        </p:spPr>
      </p:pic>
    </p:spTree>
    <p:extLst>
      <p:ext uri="{BB962C8B-B14F-4D97-AF65-F5344CB8AC3E}">
        <p14:creationId xmlns:p14="http://schemas.microsoft.com/office/powerpoint/2010/main" val="1239323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Validation</a:t>
            </a:r>
            <a:br>
              <a:rPr lang="en-US" dirty="0" smtClean="0"/>
            </a:br>
            <a:endParaRPr lang="en-US" dirty="0"/>
          </a:p>
        </p:txBody>
      </p:sp>
      <p:sp>
        <p:nvSpPr>
          <p:cNvPr id="5" name="Content Placeholder 4"/>
          <p:cNvSpPr>
            <a:spLocks noGrp="1"/>
          </p:cNvSpPr>
          <p:nvPr>
            <p:ph idx="1"/>
          </p:nvPr>
        </p:nvSpPr>
        <p:spPr/>
        <p:txBody>
          <a:bodyPr>
            <a:normAutofit/>
          </a:bodyPr>
          <a:lstStyle/>
          <a:p>
            <a:r>
              <a:rPr lang="en-US" dirty="0" smtClean="0"/>
              <a:t>Validation </a:t>
            </a:r>
            <a:r>
              <a:rPr lang="en-US" dirty="0"/>
              <a:t>is process of examining whether or not the software satisfies the user requirements. It is carried out at the end of the SDLC. If the software matches requirements for which it was made, it is validated.</a:t>
            </a:r>
          </a:p>
          <a:p>
            <a:r>
              <a:rPr lang="en-US" dirty="0"/>
              <a:t>Validation ensures the product under development is as per the user requirements.</a:t>
            </a:r>
          </a:p>
          <a:p>
            <a:r>
              <a:rPr lang="en-US" dirty="0"/>
              <a:t>Validation answers the question – "Are we developing the product which attempts all that user needs from this software ?".</a:t>
            </a:r>
          </a:p>
          <a:p>
            <a:r>
              <a:rPr lang="en-US" dirty="0"/>
              <a:t>Validation emphasizes on user requirements.</a:t>
            </a:r>
          </a:p>
          <a:p>
            <a:endParaRPr lang="en-US" dirty="0"/>
          </a:p>
        </p:txBody>
      </p:sp>
    </p:spTree>
    <p:extLst>
      <p:ext uri="{BB962C8B-B14F-4D97-AF65-F5344CB8AC3E}">
        <p14:creationId xmlns:p14="http://schemas.microsoft.com/office/powerpoint/2010/main" val="1172632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Verification</a:t>
            </a:r>
            <a:br>
              <a:rPr lang="en-US" dirty="0" smtClean="0"/>
            </a:br>
            <a:endParaRPr lang="en-US" dirty="0"/>
          </a:p>
        </p:txBody>
      </p:sp>
      <p:sp>
        <p:nvSpPr>
          <p:cNvPr id="5" name="Content Placeholder 4"/>
          <p:cNvSpPr>
            <a:spLocks noGrp="1"/>
          </p:cNvSpPr>
          <p:nvPr>
            <p:ph idx="1"/>
          </p:nvPr>
        </p:nvSpPr>
        <p:spPr/>
        <p:txBody>
          <a:bodyPr/>
          <a:lstStyle/>
          <a:p>
            <a:r>
              <a:rPr lang="en-US" dirty="0" smtClean="0"/>
              <a:t>Verification </a:t>
            </a:r>
            <a:r>
              <a:rPr lang="en-US" dirty="0"/>
              <a:t>is the process of confirming if the software is meeting the business requirements, and is developed adhering to the proper specifications and methodologies.</a:t>
            </a:r>
          </a:p>
          <a:p>
            <a:r>
              <a:rPr lang="en-US" dirty="0"/>
              <a:t>Verification ensures the product being developed is according to design specifications.</a:t>
            </a:r>
          </a:p>
          <a:p>
            <a:r>
              <a:rPr lang="en-US" dirty="0"/>
              <a:t>Verification answers the question– "Are we developing this product by firmly following all design specifications ?"</a:t>
            </a:r>
          </a:p>
          <a:p>
            <a:r>
              <a:rPr lang="en-US" dirty="0"/>
              <a:t>Verifications concentrates on the design and system specifications.</a:t>
            </a:r>
          </a:p>
          <a:p>
            <a:endParaRPr lang="en-US" dirty="0"/>
          </a:p>
        </p:txBody>
      </p:sp>
    </p:spTree>
    <p:extLst>
      <p:ext uri="{BB962C8B-B14F-4D97-AF65-F5344CB8AC3E}">
        <p14:creationId xmlns:p14="http://schemas.microsoft.com/office/powerpoint/2010/main" val="135105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Acceptance Testing</a:t>
            </a:r>
            <a:br>
              <a:rPr lang="en-US" dirty="0" smtClean="0"/>
            </a:br>
            <a:endParaRPr lang="en-US" dirty="0"/>
          </a:p>
        </p:txBody>
      </p:sp>
      <p:sp>
        <p:nvSpPr>
          <p:cNvPr id="5" name="Content Placeholder 4"/>
          <p:cNvSpPr>
            <a:spLocks noGrp="1"/>
          </p:cNvSpPr>
          <p:nvPr>
            <p:ph idx="1"/>
          </p:nvPr>
        </p:nvSpPr>
        <p:spPr/>
        <p:txBody>
          <a:bodyPr>
            <a:normAutofit/>
          </a:bodyPr>
          <a:lstStyle/>
          <a:p>
            <a:r>
              <a:rPr lang="en-US" dirty="0" smtClean="0"/>
              <a:t>When </a:t>
            </a:r>
            <a:r>
              <a:rPr lang="en-US" dirty="0"/>
              <a:t>the software is ready to hand over to the customer it has to go through last phase of testing where it is tested for user-interaction and response. This is important because even if the software matches all user requirements and if user does not like the way it appears or works, it may be rejected.</a:t>
            </a:r>
          </a:p>
          <a:p>
            <a:r>
              <a:rPr lang="en-US" b="1" dirty="0"/>
              <a:t>Alpha testing</a:t>
            </a:r>
            <a:r>
              <a:rPr lang="en-US" dirty="0"/>
              <a:t> - The team of developer themselves perform alpha testing by using the system as if it is being used in work environment. They try to find out how user would react to some action in software and how the system should respond to inputs.</a:t>
            </a:r>
          </a:p>
          <a:p>
            <a:r>
              <a:rPr lang="en-US" b="1" dirty="0"/>
              <a:t>Beta testing</a:t>
            </a:r>
            <a:r>
              <a:rPr lang="en-US" dirty="0"/>
              <a:t> - After the software is tested internally, it is handed over to the users to use it under their production environment only for testing purpose. This is not as yet the delivered product. Developers expect that users at this stage will bring minute problems, which were skipped to attend.</a:t>
            </a:r>
          </a:p>
          <a:p>
            <a:endParaRPr lang="en-US" dirty="0"/>
          </a:p>
        </p:txBody>
      </p:sp>
    </p:spTree>
    <p:extLst>
      <p:ext uri="{BB962C8B-B14F-4D97-AF65-F5344CB8AC3E}">
        <p14:creationId xmlns:p14="http://schemas.microsoft.com/office/powerpoint/2010/main" val="3794697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831" y="839789"/>
            <a:ext cx="8596668" cy="1320800"/>
          </a:xfrm>
        </p:spPr>
        <p:txBody>
          <a:bodyPr>
            <a:normAutofit/>
          </a:bodyPr>
          <a:lstStyle/>
          <a:p>
            <a:r>
              <a:rPr lang="en-US" dirty="0" smtClean="0"/>
              <a:t>Unit Testing</a:t>
            </a:r>
            <a:r>
              <a:rPr lang="en-US" dirty="0"/>
              <a:t/>
            </a:r>
            <a:br>
              <a:rPr lang="en-US" dirty="0"/>
            </a:br>
            <a:r>
              <a:rPr lang="en-US" sz="2200" dirty="0" err="1" smtClean="0"/>
              <a:t>Testing</a:t>
            </a:r>
            <a:r>
              <a:rPr lang="en-US" sz="2200" dirty="0" smtClean="0"/>
              <a:t> of individual methods, modules, classes or components in isolation.</a:t>
            </a:r>
            <a:endParaRPr lang="en-US" sz="2200" dirty="0"/>
          </a:p>
        </p:txBody>
      </p:sp>
      <p:sp>
        <p:nvSpPr>
          <p:cNvPr id="3" name="Content Placeholder 2"/>
          <p:cNvSpPr>
            <a:spLocks noGrp="1"/>
          </p:cNvSpPr>
          <p:nvPr>
            <p:ph idx="1"/>
          </p:nvPr>
        </p:nvSpPr>
        <p:spPr>
          <a:xfrm>
            <a:off x="572831" y="2696166"/>
            <a:ext cx="8596668" cy="3880773"/>
          </a:xfrm>
        </p:spPr>
        <p:txBody>
          <a:bodyPr/>
          <a:lstStyle/>
          <a:p>
            <a:r>
              <a:rPr lang="en-US" dirty="0" smtClean="0"/>
              <a:t>Support Required for Unit Testing:</a:t>
            </a:r>
          </a:p>
          <a:p>
            <a:pPr marL="0" indent="0">
              <a:buNone/>
            </a:pPr>
            <a:r>
              <a:rPr lang="en-US" dirty="0"/>
              <a:t>	</a:t>
            </a:r>
            <a:r>
              <a:rPr lang="en-US" dirty="0" smtClean="0"/>
              <a:t>-Driver</a:t>
            </a:r>
          </a:p>
          <a:p>
            <a:pPr marL="0" indent="0">
              <a:buNone/>
            </a:pPr>
            <a:r>
              <a:rPr lang="en-US" dirty="0"/>
              <a:t>	</a:t>
            </a:r>
            <a:r>
              <a:rPr lang="en-US" dirty="0" smtClean="0"/>
              <a:t>-Stub</a:t>
            </a:r>
            <a:endParaRPr lang="en-US" dirty="0"/>
          </a:p>
        </p:txBody>
      </p:sp>
    </p:spTree>
    <p:extLst>
      <p:ext uri="{BB962C8B-B14F-4D97-AF65-F5344CB8AC3E}">
        <p14:creationId xmlns:p14="http://schemas.microsoft.com/office/powerpoint/2010/main" val="85049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 Unit Testing can be considered as which one of the following types of activities?</a:t>
            </a:r>
            <a:br>
              <a:rPr lang="en-US" dirty="0" smtClean="0"/>
            </a:br>
            <a:endParaRPr lang="en-US" dirty="0"/>
          </a:p>
        </p:txBody>
      </p:sp>
      <p:sp>
        <p:nvSpPr>
          <p:cNvPr id="3" name="Content Placeholder 2"/>
          <p:cNvSpPr>
            <a:spLocks noGrp="1"/>
          </p:cNvSpPr>
          <p:nvPr>
            <p:ph idx="1"/>
          </p:nvPr>
        </p:nvSpPr>
        <p:spPr/>
        <p:txBody>
          <a:bodyPr/>
          <a:lstStyle/>
          <a:p>
            <a:r>
              <a:rPr lang="en-US" dirty="0" smtClean="0"/>
              <a:t>Verification</a:t>
            </a:r>
          </a:p>
          <a:p>
            <a:r>
              <a:rPr lang="en-US" dirty="0" smtClean="0"/>
              <a:t>Validation</a:t>
            </a:r>
          </a:p>
          <a:p>
            <a:pPr marL="0" indent="0">
              <a:buNone/>
            </a:pPr>
            <a:endParaRPr lang="en-US" dirty="0"/>
          </a:p>
          <a:p>
            <a:pPr marL="0" indent="0">
              <a:buNone/>
            </a:pPr>
            <a:r>
              <a:rPr lang="en-US" sz="3200" dirty="0">
                <a:solidFill>
                  <a:schemeClr val="accent1"/>
                </a:solidFill>
                <a:latin typeface="+mj-lt"/>
                <a:ea typeface="+mj-ea"/>
                <a:cs typeface="+mj-cs"/>
              </a:rPr>
              <a:t>Design of </a:t>
            </a:r>
            <a:r>
              <a:rPr lang="en-US" sz="3200" dirty="0" smtClean="0">
                <a:solidFill>
                  <a:schemeClr val="accent1"/>
                </a:solidFill>
                <a:latin typeface="+mj-lt"/>
                <a:ea typeface="+mj-ea"/>
                <a:cs typeface="+mj-cs"/>
              </a:rPr>
              <a:t>Unit </a:t>
            </a:r>
            <a:r>
              <a:rPr lang="en-US" sz="3200" dirty="0">
                <a:solidFill>
                  <a:schemeClr val="accent1"/>
                </a:solidFill>
                <a:latin typeface="+mj-lt"/>
                <a:ea typeface="+mj-ea"/>
                <a:cs typeface="+mj-cs"/>
              </a:rPr>
              <a:t>Test </a:t>
            </a:r>
            <a:r>
              <a:rPr lang="en-US" sz="3200" dirty="0" smtClean="0">
                <a:solidFill>
                  <a:schemeClr val="accent1"/>
                </a:solidFill>
                <a:latin typeface="+mj-lt"/>
                <a:ea typeface="+mj-ea"/>
                <a:cs typeface="+mj-cs"/>
              </a:rPr>
              <a:t>Cases:</a:t>
            </a:r>
          </a:p>
          <a:p>
            <a:pPr marL="0" indent="0">
              <a:buNone/>
            </a:pPr>
            <a:r>
              <a:rPr lang="en-US" dirty="0" smtClean="0"/>
              <a:t>There are three main approaches to design test cases:</a:t>
            </a:r>
          </a:p>
          <a:p>
            <a:pPr>
              <a:buFont typeface="Wingdings" panose="05000000000000000000" pitchFamily="2" charset="2"/>
              <a:buChar char="Ø"/>
            </a:pPr>
            <a:r>
              <a:rPr lang="en-US" dirty="0" smtClean="0"/>
              <a:t>Black Box Approach</a:t>
            </a:r>
          </a:p>
          <a:p>
            <a:pPr>
              <a:buFont typeface="Wingdings" panose="05000000000000000000" pitchFamily="2" charset="2"/>
              <a:buChar char="Ø"/>
            </a:pPr>
            <a:r>
              <a:rPr lang="en-US" dirty="0" smtClean="0"/>
              <a:t>White Box Approach</a:t>
            </a:r>
          </a:p>
          <a:p>
            <a:pPr>
              <a:buFont typeface="Wingdings" panose="05000000000000000000" pitchFamily="2" charset="2"/>
              <a:buChar char="Ø"/>
            </a:pPr>
            <a:r>
              <a:rPr lang="en-US" dirty="0" smtClean="0"/>
              <a:t>Gray Box Approach</a:t>
            </a:r>
            <a:endParaRPr lang="en-US" dirty="0"/>
          </a:p>
        </p:txBody>
      </p:sp>
    </p:spTree>
    <p:extLst>
      <p:ext uri="{BB962C8B-B14F-4D97-AF65-F5344CB8AC3E}">
        <p14:creationId xmlns:p14="http://schemas.microsoft.com/office/powerpoint/2010/main" val="35175418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131</TotalTime>
  <Words>1869</Words>
  <Application>Microsoft Office PowerPoint</Application>
  <PresentationFormat>Widescreen</PresentationFormat>
  <Paragraphs>211</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Cambria Math</vt:lpstr>
      <vt:lpstr>Trebuchet MS</vt:lpstr>
      <vt:lpstr>Wingdings</vt:lpstr>
      <vt:lpstr>Wingdings 3</vt:lpstr>
      <vt:lpstr>Facet</vt:lpstr>
      <vt:lpstr>Session 26 (Black Board)</vt:lpstr>
      <vt:lpstr>PowerPoint Presentation</vt:lpstr>
      <vt:lpstr>What is a Test Suite? </vt:lpstr>
      <vt:lpstr>Diagram for Test suite</vt:lpstr>
      <vt:lpstr>Software Validation </vt:lpstr>
      <vt:lpstr>Software Verification </vt:lpstr>
      <vt:lpstr>Acceptance Testing </vt:lpstr>
      <vt:lpstr>Unit Testing Testing of individual methods, modules, classes or components in isolation.</vt:lpstr>
      <vt:lpstr>Q. Unit Testing can be considered as which one of the following types of activities? </vt:lpstr>
      <vt:lpstr>What is hard about BB Testing? </vt:lpstr>
      <vt:lpstr>Strategies: </vt:lpstr>
      <vt:lpstr>Q. Why define equivalence class?  Testing code with any one representation value from a equivalence class.</vt:lpstr>
      <vt:lpstr>Guide Lines to identify equivalence class:</vt:lpstr>
      <vt:lpstr>Example : Given three sides, determine the type of the triangle:  Isosceles Scalene Equilateral  Etc</vt:lpstr>
      <vt:lpstr>PowerPoint Presentation</vt:lpstr>
      <vt:lpstr>Types of equivalence testing:</vt:lpstr>
      <vt:lpstr>Q. Design equivalence class test cases:</vt:lpstr>
      <vt:lpstr>Q. Design Equivalence class test cases:</vt:lpstr>
      <vt:lpstr>In equivalence testing, we have observed that a lot of experience is required.</vt:lpstr>
      <vt:lpstr>Boundary Value Analysis:</vt:lpstr>
      <vt:lpstr>Boundary Value Analysis: Select test cases at the boundaries of different equivalence classes.</vt:lpstr>
      <vt:lpstr>If an input condition specifies a number values: </vt:lpstr>
      <vt:lpstr>Boundary Value Testing: HR Application Example</vt:lpstr>
      <vt:lpstr>Correct Boundaries: </vt:lpstr>
      <vt:lpstr>What about ages -3 &amp; 101?</vt:lpstr>
      <vt:lpstr>Example: Consider a program that reads the “age” of employees and computes the average age.</vt:lpstr>
      <vt:lpstr>1&lt;=age&lt;=100 1age100</vt:lpstr>
      <vt:lpstr>If consider (valid)inside boundary then 5 test cases are there. If consider invalid one {0, 101}. We have 7 test cases. </vt:lpstr>
      <vt:lpstr>Independent Data:  </vt:lpstr>
      <vt:lpstr>Note: There needs to be only 9 test cases for 2 independent inputs.  In General, need (4z+1) test cases for z independent inputs.</vt:lpstr>
      <vt:lpstr>Single Fault Assumption:  . Premise: Failures rarely occurs as the result of the simultaneous occurrence of two ( or more) faults.</vt:lpstr>
      <vt:lpstr>Some limitations of Boundary Value Testing</vt:lpstr>
      <vt:lpstr>Quiz: Design black box test suite for a function that solves a quadratic equation of the form ax^2+bx+c=0.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26 BB</dc:title>
  <dc:creator>Kalpana Rangra</dc:creator>
  <cp:lastModifiedBy>Shashi Bhushan</cp:lastModifiedBy>
  <cp:revision>28</cp:revision>
  <dcterms:created xsi:type="dcterms:W3CDTF">2020-03-18T10:09:04Z</dcterms:created>
  <dcterms:modified xsi:type="dcterms:W3CDTF">2020-03-25T02:21:14Z</dcterms:modified>
</cp:coreProperties>
</file>