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3" r:id="rId8"/>
    <p:sldId id="264" r:id="rId9"/>
    <p:sldId id="265" r:id="rId10"/>
    <p:sldId id="266" r:id="rId11"/>
    <p:sldId id="274"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02" autoAdjust="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DCE15-24F5-448D-BFFE-FD4B1CB955FB}" type="datetimeFigureOut">
              <a:rPr lang="en-US" smtClean="0"/>
              <a:t>9/18/2017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9BD449-115A-4939-A4EF-89D29769DA1D}" type="slidenum">
              <a:rPr lang="en-US" smtClean="0"/>
              <a:t>‹#›</a:t>
            </a:fld>
            <a:endParaRPr lang="en-US"/>
          </a:p>
        </p:txBody>
      </p:sp>
    </p:spTree>
    <p:extLst>
      <p:ext uri="{BB962C8B-B14F-4D97-AF65-F5344CB8AC3E}">
        <p14:creationId xmlns:p14="http://schemas.microsoft.com/office/powerpoint/2010/main" val="614915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51407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218819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424232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9B59E-AF97-410B-AFC4-A5EE55DE82D1}"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7273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39B59E-AF97-410B-AFC4-A5EE55DE82D1}"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4277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39B59E-AF97-410B-AFC4-A5EE55DE82D1}"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96123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39B59E-AF97-410B-AFC4-A5EE55DE82D1}" type="datetimeFigureOut">
              <a:rPr lang="en-US" smtClean="0"/>
              <a:t>9/18/2017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213368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39B59E-AF97-410B-AFC4-A5EE55DE82D1}" type="datetimeFigureOut">
              <a:rPr lang="en-US" smtClean="0"/>
              <a:t>9/18/2017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405801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9B59E-AF97-410B-AFC4-A5EE55DE82D1}" type="datetimeFigureOut">
              <a:rPr lang="en-US" smtClean="0"/>
              <a:t>9/18/2017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100441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9B59E-AF97-410B-AFC4-A5EE55DE82D1}"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612778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39B59E-AF97-410B-AFC4-A5EE55DE82D1}"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F57EC4-0F81-486B-87E5-17CAC1C9B7BA}" type="slidenum">
              <a:rPr lang="en-US" smtClean="0"/>
              <a:t>‹#›</a:t>
            </a:fld>
            <a:endParaRPr lang="en-US"/>
          </a:p>
        </p:txBody>
      </p:sp>
    </p:spTree>
    <p:extLst>
      <p:ext uri="{BB962C8B-B14F-4D97-AF65-F5344CB8AC3E}">
        <p14:creationId xmlns:p14="http://schemas.microsoft.com/office/powerpoint/2010/main" val="62310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9B59E-AF97-410B-AFC4-A5EE55DE82D1}" type="datetimeFigureOut">
              <a:rPr lang="en-US" smtClean="0"/>
              <a:t>9/18/2017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57EC4-0F81-486B-87E5-17CAC1C9B7BA}" type="slidenum">
              <a:rPr lang="en-US" smtClean="0"/>
              <a:t>‹#›</a:t>
            </a:fld>
            <a:endParaRPr lang="en-US"/>
          </a:p>
        </p:txBody>
      </p:sp>
    </p:spTree>
    <p:extLst>
      <p:ext uri="{BB962C8B-B14F-4D97-AF65-F5344CB8AC3E}">
        <p14:creationId xmlns:p14="http://schemas.microsoft.com/office/powerpoint/2010/main" val="3604970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ndroid.googlesource.com/platform/frameworks/base/+/refs/heads/master/core/res/res/values/styles.xml"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android.googlesource.com/platform/frameworks/base/+/refs/heads/master/core/res/res/values/themes.x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esign.google.com/icons/"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0" y="1"/>
            <a:ext cx="9144000" cy="6857999"/>
          </a:xfrm>
          <a:prstGeom prst="rect">
            <a:avLst/>
          </a:prstGeom>
          <a:ln w="9525" cmpd="thinThick">
            <a:gradFill>
              <a:gsLst>
                <a:gs pos="8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miter lim="800000"/>
            <a:headEnd/>
            <a:tailEnd/>
          </a:ln>
          <a:effectLst>
            <a:reflection blurRad="101600" stA="65000" endPos="59000" dist="114300" dir="5400000" sy="-100000" algn="bl" rotWithShape="0"/>
          </a:effectLst>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1676400" y="177800"/>
            <a:ext cx="7467600" cy="523220"/>
          </a:xfrm>
          <a:prstGeom prst="rect">
            <a:avLst/>
          </a:prstGeom>
          <a:noFill/>
        </p:spPr>
        <p:txBody>
          <a:bodyPr wrap="square" rtlCol="0">
            <a:spAutoFit/>
          </a:bodyPr>
          <a:lstStyle/>
          <a:p>
            <a:pPr algn="r"/>
            <a:r>
              <a:rPr lang="en-US" sz="2800" b="1" dirty="0" smtClean="0">
                <a:solidFill>
                  <a:srgbClr val="002060"/>
                </a:solidFill>
                <a:latin typeface="Arial" panose="020B0604020202020204" pitchFamily="34" charset="0"/>
                <a:cs typeface="Arial" panose="020B0604020202020204" pitchFamily="34" charset="0"/>
              </a:rPr>
              <a:t>MOBILE Applications Using Android</a:t>
            </a:r>
            <a:endParaRPr lang="en-US" sz="2800" b="1" dirty="0">
              <a:solidFill>
                <a:srgbClr val="002060"/>
              </a:solidFill>
              <a:latin typeface="Arial" panose="020B0604020202020204" pitchFamily="34" charset="0"/>
              <a:cs typeface="Arial" panose="020B0604020202020204" pitchFamily="34" charset="0"/>
            </a:endParaRPr>
          </a:p>
        </p:txBody>
      </p:sp>
      <p:sp>
        <p:nvSpPr>
          <p:cNvPr id="2" name="TextBox 1"/>
          <p:cNvSpPr txBox="1"/>
          <p:nvPr/>
        </p:nvSpPr>
        <p:spPr>
          <a:xfrm>
            <a:off x="0" y="6211669"/>
            <a:ext cx="9144000" cy="646331"/>
          </a:xfrm>
          <a:prstGeom prst="rect">
            <a:avLst/>
          </a:prstGeom>
          <a:noFill/>
        </p:spPr>
        <p:txBody>
          <a:bodyPr wrap="square" rtlCol="0">
            <a:spAutoFit/>
          </a:bodyPr>
          <a:lstStyle/>
          <a:p>
            <a:pPr algn="r"/>
            <a:r>
              <a:rPr lang="en-US" sz="3600" b="1" dirty="0" smtClean="0">
                <a:latin typeface="Arial" panose="020B0604020202020204" pitchFamily="34" charset="0"/>
                <a:cs typeface="Arial" panose="020B0604020202020204" pitchFamily="34" charset="0"/>
              </a:rPr>
              <a:t>ANDROID GRAPHICS AND STYLES</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1789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495301"/>
            <a:ext cx="7467600"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USING A CUSTOM NINE-PATCH WITH BUTTONS</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400" y="1114387"/>
            <a:ext cx="8686800" cy="5355312"/>
          </a:xfrm>
          <a:prstGeom prst="rect">
            <a:avLst/>
          </a:prstGeom>
          <a:noFill/>
        </p:spPr>
        <p:txBody>
          <a:bodyPr wrap="square" rtlCol="0">
            <a:spAutoFit/>
          </a:bodyPr>
          <a:lstStyle/>
          <a:p>
            <a:endParaRPr lang="en-US" dirty="0" smtClean="0">
              <a:latin typeface="Times New Roman" panose="02020603050405020304" pitchFamily="18" charset="0"/>
              <a:cs typeface="Times New Roman" panose="02020603050405020304" pitchFamily="18" charset="0"/>
            </a:endParaRPr>
          </a:p>
          <a:p>
            <a:r>
              <a:rPr lang="en-US" b="1" dirty="0"/>
              <a:t>Define a new </a:t>
            </a:r>
            <a:r>
              <a:rPr lang="en-US" b="1" dirty="0" smtClean="0"/>
              <a:t>Style</a:t>
            </a:r>
          </a:p>
          <a:p>
            <a:endParaRPr lang="en-US"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&lt;resources</a:t>
            </a:r>
            <a:r>
              <a:rPr lang="en-US" dirty="0">
                <a:latin typeface="Times New Roman" panose="02020603050405020304" pitchFamily="18" charset="0"/>
                <a:cs typeface="Times New Roman" panose="02020603050405020304" pitchFamily="18" charset="0"/>
              </a:rPr>
              <a:t>&gt; ... </a:t>
            </a:r>
          </a:p>
          <a:p>
            <a:r>
              <a:rPr lang="en-US" dirty="0">
                <a:latin typeface="Times New Roman" panose="02020603050405020304" pitchFamily="18" charset="0"/>
                <a:cs typeface="Times New Roman" panose="02020603050405020304" pitchFamily="18" charset="0"/>
              </a:rPr>
              <a:t>&lt;style name="</a:t>
            </a:r>
            <a:r>
              <a:rPr lang="en-US" dirty="0" err="1">
                <a:latin typeface="Times New Roman" panose="02020603050405020304" pitchFamily="18" charset="0"/>
                <a:cs typeface="Times New Roman" panose="02020603050405020304" pitchFamily="18" charset="0"/>
              </a:rPr>
              <a:t>MyCustomButton</a:t>
            </a:r>
            <a:r>
              <a:rPr lang="en-US" dirty="0">
                <a:latin typeface="Times New Roman" panose="02020603050405020304" pitchFamily="18" charset="0"/>
                <a:cs typeface="Times New Roman" panose="02020603050405020304" pitchFamily="18" charset="0"/>
              </a:rPr>
              <a:t>" parent="</a:t>
            </a:r>
            <a:r>
              <a:rPr lang="en-US" dirty="0" err="1">
                <a:latin typeface="Times New Roman" panose="02020603050405020304" pitchFamily="18" charset="0"/>
                <a:cs typeface="Times New Roman" panose="02020603050405020304" pitchFamily="18" charset="0"/>
              </a:rPr>
              <a:t>android:Widget.Button</a:t>
            </a:r>
            <a:r>
              <a:rPr lang="en-US" dirty="0">
                <a:latin typeface="Times New Roman" panose="02020603050405020304" pitchFamily="18" charset="0"/>
                <a:cs typeface="Times New Roman" panose="02020603050405020304" pitchFamily="18" charset="0"/>
              </a:rPr>
              <a:t>"&gt; </a:t>
            </a:r>
          </a:p>
          <a:p>
            <a:r>
              <a:rPr lang="en-US" dirty="0">
                <a:latin typeface="Times New Roman" panose="02020603050405020304" pitchFamily="18" charset="0"/>
                <a:cs typeface="Times New Roman" panose="02020603050405020304" pitchFamily="18" charset="0"/>
              </a:rPr>
              <a:t>&lt;item name="</a:t>
            </a:r>
            <a:r>
              <a:rPr lang="en-US" dirty="0" err="1">
                <a:latin typeface="Times New Roman" panose="02020603050405020304" pitchFamily="18" charset="0"/>
                <a:cs typeface="Times New Roman" panose="02020603050405020304" pitchFamily="18" charset="0"/>
              </a:rPr>
              <a:t>android:background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drawable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my_nine_patch</a:t>
            </a:r>
            <a:r>
              <a:rPr lang="en-US" dirty="0">
                <a:latin typeface="Times New Roman" panose="02020603050405020304" pitchFamily="18" charset="0"/>
                <a:cs typeface="Times New Roman" panose="02020603050405020304" pitchFamily="18" charset="0"/>
              </a:rPr>
              <a:t>&lt;/item&gt; </a:t>
            </a:r>
          </a:p>
          <a:p>
            <a:r>
              <a:rPr lang="en-US" dirty="0">
                <a:latin typeface="Times New Roman" panose="02020603050405020304" pitchFamily="18" charset="0"/>
                <a:cs typeface="Times New Roman" panose="02020603050405020304" pitchFamily="18" charset="0"/>
              </a:rPr>
              <a:t>&lt;/style&gt; ... </a:t>
            </a:r>
          </a:p>
          <a:p>
            <a:r>
              <a:rPr lang="en-US" dirty="0">
                <a:latin typeface="Times New Roman" panose="02020603050405020304" pitchFamily="18" charset="0"/>
                <a:cs typeface="Times New Roman" panose="02020603050405020304" pitchFamily="18" charset="0"/>
              </a:rPr>
              <a:t>&lt;/resources&gt;</a:t>
            </a:r>
          </a:p>
          <a:p>
            <a:endParaRPr lang="en-US" dirty="0" smtClean="0"/>
          </a:p>
          <a:p>
            <a:r>
              <a:rPr lang="en-US" b="1" dirty="0"/>
              <a:t>Apply the </a:t>
            </a:r>
            <a:r>
              <a:rPr lang="en-US" b="1" dirty="0" smtClean="0"/>
              <a:t>theme</a:t>
            </a:r>
          </a:p>
          <a:p>
            <a:endParaRPr lang="en-US" dirty="0"/>
          </a:p>
          <a:p>
            <a:pPr algn="just"/>
            <a:r>
              <a:rPr lang="en-US" dirty="0">
                <a:latin typeface="Times New Roman" panose="02020603050405020304" pitchFamily="18" charset="0"/>
                <a:cs typeface="Times New Roman" panose="02020603050405020304" pitchFamily="18" charset="0"/>
              </a:rPr>
              <a:t>&lt;resources&gt; </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&lt;style name="</a:t>
            </a:r>
            <a:r>
              <a:rPr lang="en-US" dirty="0" err="1">
                <a:latin typeface="Times New Roman" panose="02020603050405020304" pitchFamily="18" charset="0"/>
                <a:cs typeface="Times New Roman" panose="02020603050405020304" pitchFamily="18" charset="0"/>
              </a:rPr>
              <a:t>MyCustomTheme</a:t>
            </a:r>
            <a:r>
              <a:rPr lang="en-US" dirty="0">
                <a:latin typeface="Times New Roman" panose="02020603050405020304" pitchFamily="18" charset="0"/>
                <a:cs typeface="Times New Roman" panose="02020603050405020304" pitchFamily="18" charset="0"/>
              </a:rPr>
              <a:t>" parent=...&gt;</a:t>
            </a:r>
          </a:p>
          <a:p>
            <a:pPr algn="just"/>
            <a:r>
              <a:rPr lang="en-US" dirty="0">
                <a:latin typeface="Times New Roman" panose="02020603050405020304" pitchFamily="18" charset="0"/>
                <a:cs typeface="Times New Roman" panose="02020603050405020304" pitchFamily="18" charset="0"/>
              </a:rPr>
              <a:t> ... &lt;item name="</a:t>
            </a:r>
            <a:r>
              <a:rPr lang="en-US" dirty="0" err="1">
                <a:latin typeface="Times New Roman" panose="02020603050405020304" pitchFamily="18" charset="0"/>
                <a:cs typeface="Times New Roman" panose="02020603050405020304" pitchFamily="18" charset="0"/>
              </a:rPr>
              <a:t>android:buttonStyle</a:t>
            </a:r>
            <a:r>
              <a:rPr lang="en-US" dirty="0">
                <a:latin typeface="Times New Roman" panose="02020603050405020304" pitchFamily="18" charset="0"/>
                <a:cs typeface="Times New Roman" panose="02020603050405020304" pitchFamily="18" charset="0"/>
              </a:rPr>
              <a:t>"&gt;@style/</a:t>
            </a:r>
            <a:r>
              <a:rPr lang="en-US" dirty="0" err="1">
                <a:latin typeface="Times New Roman" panose="02020603050405020304" pitchFamily="18" charset="0"/>
                <a:cs typeface="Times New Roman" panose="02020603050405020304" pitchFamily="18" charset="0"/>
              </a:rPr>
              <a:t>MyCustomButton</a:t>
            </a:r>
            <a:r>
              <a:rPr lang="en-US" dirty="0">
                <a:latin typeface="Times New Roman" panose="02020603050405020304" pitchFamily="18" charset="0"/>
                <a:cs typeface="Times New Roman" panose="02020603050405020304" pitchFamily="18" charset="0"/>
              </a:rPr>
              <a:t>&lt;/item&gt; </a:t>
            </a:r>
          </a:p>
          <a:p>
            <a:pPr algn="just"/>
            <a:r>
              <a:rPr lang="en-US" dirty="0">
                <a:latin typeface="Times New Roman" panose="02020603050405020304" pitchFamily="18" charset="0"/>
                <a:cs typeface="Times New Roman" panose="02020603050405020304" pitchFamily="18" charset="0"/>
              </a:rPr>
              <a:t>&lt;/style&gt;</a:t>
            </a:r>
          </a:p>
          <a:p>
            <a:pPr algn="just"/>
            <a:r>
              <a:rPr lang="en-US" dirty="0">
                <a:latin typeface="Times New Roman" panose="02020603050405020304" pitchFamily="18" charset="0"/>
                <a:cs typeface="Times New Roman" panose="02020603050405020304" pitchFamily="18" charset="0"/>
              </a:rPr>
              <a:t> ... </a:t>
            </a:r>
          </a:p>
          <a:p>
            <a:pPr algn="just"/>
            <a:r>
              <a:rPr lang="en-US" dirty="0">
                <a:latin typeface="Times New Roman" panose="02020603050405020304" pitchFamily="18" charset="0"/>
                <a:cs typeface="Times New Roman" panose="02020603050405020304" pitchFamily="18" charset="0"/>
              </a:rPr>
              <a:t>&lt;/resources&gt;</a:t>
            </a:r>
          </a:p>
          <a:p>
            <a:pPr algn="just"/>
            <a:endParaRPr lang="en-US" dirty="0">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7481" y="2133600"/>
            <a:ext cx="2008666"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601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6800" y="1738312"/>
            <a:ext cx="7162800" cy="4433888"/>
          </a:xfrm>
          <a:prstGeom prst="rect">
            <a:avLst/>
          </a:prstGeom>
        </p:spPr>
      </p:pic>
    </p:spTree>
    <p:extLst>
      <p:ext uri="{BB962C8B-B14F-4D97-AF65-F5344CB8AC3E}">
        <p14:creationId xmlns:p14="http://schemas.microsoft.com/office/powerpoint/2010/main" val="386020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495301"/>
            <a:ext cx="7467600"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ANDROID THEMES</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400" y="872490"/>
            <a:ext cx="8686800" cy="58785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theme is nothing but an Android style applied to an entire Activity or application, rather than an individual View</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Thus, when a style is applied as a theme, every </a:t>
            </a:r>
            <a:r>
              <a:rPr lang="en-US" b="1" dirty="0">
                <a:latin typeface="Times New Roman" panose="02020603050405020304" pitchFamily="18" charset="0"/>
                <a:cs typeface="Times New Roman" panose="02020603050405020304" pitchFamily="18" charset="0"/>
              </a:rPr>
              <a:t>View</a:t>
            </a:r>
            <a:r>
              <a:rPr lang="en-US" dirty="0">
                <a:latin typeface="Times New Roman" panose="02020603050405020304" pitchFamily="18" charset="0"/>
                <a:cs typeface="Times New Roman" panose="02020603050405020304" pitchFamily="18" charset="0"/>
              </a:rPr>
              <a:t> in the Activity or application will apply each style property that it </a:t>
            </a:r>
            <a:r>
              <a:rPr lang="en-US" dirty="0" smtClean="0">
                <a:latin typeface="Times New Roman" panose="02020603050405020304" pitchFamily="18" charset="0"/>
                <a:cs typeface="Times New Roman" panose="02020603050405020304" pitchFamily="18" charset="0"/>
              </a:rPr>
              <a:t>supports.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For example, you can apply the same </a:t>
            </a:r>
            <a:r>
              <a:rPr lang="en-US" b="1" dirty="0" err="1">
                <a:latin typeface="Times New Roman" panose="02020603050405020304" pitchFamily="18" charset="0"/>
                <a:cs typeface="Times New Roman" panose="02020603050405020304" pitchFamily="18" charset="0"/>
              </a:rPr>
              <a:t>CustomFontStyle</a:t>
            </a:r>
            <a:r>
              <a:rPr lang="en-US" dirty="0">
                <a:latin typeface="Times New Roman" panose="02020603050405020304" pitchFamily="18" charset="0"/>
                <a:cs typeface="Times New Roman" panose="02020603050405020304" pitchFamily="18" charset="0"/>
              </a:rPr>
              <a:t> style as a theme for an Activity and then all text inside that </a:t>
            </a:r>
            <a:r>
              <a:rPr lang="en-US" b="1" dirty="0">
                <a:latin typeface="Times New Roman" panose="02020603050405020304" pitchFamily="18" charset="0"/>
                <a:cs typeface="Times New Roman" panose="02020603050405020304" pitchFamily="18" charset="0"/>
              </a:rPr>
              <a:t>Activity</a:t>
            </a:r>
            <a:r>
              <a:rPr lang="en-US" dirty="0">
                <a:latin typeface="Times New Roman" panose="02020603050405020304" pitchFamily="18" charset="0"/>
                <a:cs typeface="Times New Roman" panose="02020603050405020304" pitchFamily="18" charset="0"/>
              </a:rPr>
              <a:t> will have green monospace font</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To set a theme for all the activities of your application, open the </a:t>
            </a:r>
            <a:r>
              <a:rPr lang="en-US" b="1" dirty="0">
                <a:latin typeface="Times New Roman" panose="02020603050405020304" pitchFamily="18" charset="0"/>
                <a:cs typeface="Times New Roman" panose="02020603050405020304" pitchFamily="18" charset="0"/>
              </a:rPr>
              <a:t>AndroidManifest.xml</a:t>
            </a:r>
            <a:r>
              <a:rPr lang="en-US" dirty="0">
                <a:latin typeface="Times New Roman" panose="02020603050405020304" pitchFamily="18" charset="0"/>
                <a:cs typeface="Times New Roman" panose="02020603050405020304" pitchFamily="18" charset="0"/>
              </a:rPr>
              <a:t> file and edit the </a:t>
            </a:r>
            <a:r>
              <a:rPr lang="en-US" b="1" dirty="0">
                <a:latin typeface="Times New Roman" panose="02020603050405020304" pitchFamily="18" charset="0"/>
                <a:cs typeface="Times New Roman" panose="02020603050405020304" pitchFamily="18" charset="0"/>
              </a:rPr>
              <a:t>&lt;application&gt;</a:t>
            </a:r>
            <a:r>
              <a:rPr lang="en-US" dirty="0">
                <a:latin typeface="Times New Roman" panose="02020603050405020304" pitchFamily="18" charset="0"/>
                <a:cs typeface="Times New Roman" panose="02020603050405020304" pitchFamily="18" charset="0"/>
              </a:rPr>
              <a:t> tag to include the </a:t>
            </a:r>
            <a:r>
              <a:rPr lang="en-US" b="1" dirty="0" err="1">
                <a:latin typeface="Times New Roman" panose="02020603050405020304" pitchFamily="18" charset="0"/>
                <a:cs typeface="Times New Roman" panose="02020603050405020304" pitchFamily="18" charset="0"/>
              </a:rPr>
              <a:t>android:theme</a:t>
            </a:r>
            <a:r>
              <a:rPr lang="en-US" dirty="0">
                <a:latin typeface="Times New Roman" panose="02020603050405020304" pitchFamily="18" charset="0"/>
                <a:cs typeface="Times New Roman" panose="02020603050405020304" pitchFamily="18" charset="0"/>
              </a:rPr>
              <a:t> attribute with the style name.</a:t>
            </a:r>
            <a:r>
              <a:rPr lang="en-US" sz="1600" dirty="0"/>
              <a:t> </a:t>
            </a:r>
            <a:endParaRPr lang="en-US" sz="1600" dirty="0" smtClean="0"/>
          </a:p>
          <a:p>
            <a:pPr algn="just"/>
            <a:endParaRPr lang="en-US" sz="1600" dirty="0" smtClean="0"/>
          </a:p>
          <a:p>
            <a:pPr algn="just"/>
            <a:r>
              <a:rPr lang="en-US" b="1" dirty="0">
                <a:latin typeface="Times New Roman" panose="02020603050405020304" pitchFamily="18" charset="0"/>
                <a:cs typeface="Times New Roman" panose="02020603050405020304" pitchFamily="18" charset="0"/>
              </a:rPr>
              <a:t>&lt;application </a:t>
            </a:r>
            <a:r>
              <a:rPr lang="en-US" b="1" dirty="0" err="1">
                <a:latin typeface="Times New Roman" panose="02020603050405020304" pitchFamily="18" charset="0"/>
                <a:cs typeface="Times New Roman" panose="02020603050405020304" pitchFamily="18" charset="0"/>
              </a:rPr>
              <a:t>android:theme</a:t>
            </a:r>
            <a:r>
              <a:rPr lang="en-US" b="1" dirty="0">
                <a:latin typeface="Times New Roman" panose="02020603050405020304" pitchFamily="18" charset="0"/>
                <a:cs typeface="Times New Roman" panose="02020603050405020304" pitchFamily="18" charset="0"/>
              </a:rPr>
              <a:t>="@style/</a:t>
            </a:r>
            <a:r>
              <a:rPr lang="en-US" b="1" dirty="0" err="1">
                <a:latin typeface="Times New Roman" panose="02020603050405020304" pitchFamily="18" charset="0"/>
                <a:cs typeface="Times New Roman" panose="02020603050405020304" pitchFamily="18" charset="0"/>
              </a:rPr>
              <a:t>CustomFontStyle</a:t>
            </a:r>
            <a:r>
              <a:rPr lang="en-US" b="1" dirty="0" smtClean="0">
                <a:latin typeface="Times New Roman" panose="02020603050405020304" pitchFamily="18" charset="0"/>
                <a:cs typeface="Times New Roman" panose="02020603050405020304" pitchFamily="18" charset="0"/>
              </a:rPr>
              <a:t>"&gt;</a:t>
            </a:r>
          </a:p>
          <a:p>
            <a:pPr algn="just"/>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But if you want a theme applied to just one Activity in your application, then add the </a:t>
            </a:r>
            <a:r>
              <a:rPr lang="en-US" dirty="0" err="1">
                <a:latin typeface="Times New Roman" panose="02020603050405020304" pitchFamily="18" charset="0"/>
                <a:cs typeface="Times New Roman" panose="02020603050405020304" pitchFamily="18" charset="0"/>
              </a:rPr>
              <a:t>android:theme</a:t>
            </a:r>
            <a:r>
              <a:rPr lang="en-US" dirty="0">
                <a:latin typeface="Times New Roman" panose="02020603050405020304" pitchFamily="18" charset="0"/>
                <a:cs typeface="Times New Roman" panose="02020603050405020304" pitchFamily="18" charset="0"/>
              </a:rPr>
              <a:t> attribute to the &lt;activity&gt; tag </a:t>
            </a:r>
            <a:r>
              <a:rPr lang="en-US" dirty="0" smtClean="0">
                <a:latin typeface="Times New Roman" panose="02020603050405020304" pitchFamily="18" charset="0"/>
                <a:cs typeface="Times New Roman" panose="02020603050405020304" pitchFamily="18" charset="0"/>
              </a:rPr>
              <a:t>only</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&lt;activity </a:t>
            </a:r>
            <a:r>
              <a:rPr lang="en-US" b="1" dirty="0" err="1">
                <a:latin typeface="Times New Roman" panose="02020603050405020304" pitchFamily="18" charset="0"/>
                <a:cs typeface="Times New Roman" panose="02020603050405020304" pitchFamily="18" charset="0"/>
              </a:rPr>
              <a:t>android:theme</a:t>
            </a:r>
            <a:r>
              <a:rPr lang="en-US" b="1" dirty="0">
                <a:latin typeface="Times New Roman" panose="02020603050405020304" pitchFamily="18" charset="0"/>
                <a:cs typeface="Times New Roman" panose="02020603050405020304" pitchFamily="18" charset="0"/>
              </a:rPr>
              <a:t>="@style/</a:t>
            </a:r>
            <a:r>
              <a:rPr lang="en-US" b="1" dirty="0" err="1">
                <a:latin typeface="Times New Roman" panose="02020603050405020304" pitchFamily="18" charset="0"/>
                <a:cs typeface="Times New Roman" panose="02020603050405020304" pitchFamily="18" charset="0"/>
              </a:rPr>
              <a:t>CustomFontStyle</a:t>
            </a:r>
            <a:r>
              <a:rPr lang="en-US" b="1" dirty="0" smtClean="0">
                <a:latin typeface="Times New Roman" panose="02020603050405020304" pitchFamily="18" charset="0"/>
                <a:cs typeface="Times New Roman" panose="02020603050405020304" pitchFamily="18" charset="0"/>
              </a:rPr>
              <a:t>"&gt;</a:t>
            </a:r>
          </a:p>
          <a:p>
            <a:pPr algn="just"/>
            <a:r>
              <a:rPr lang="en-US" dirty="0">
                <a:latin typeface="Times New Roman" panose="02020603050405020304" pitchFamily="18" charset="0"/>
                <a:cs typeface="Times New Roman" panose="02020603050405020304" pitchFamily="18" charset="0"/>
              </a:rPr>
              <a:t>inherit them using </a:t>
            </a:r>
            <a:r>
              <a:rPr lang="en-US" b="1" dirty="0">
                <a:latin typeface="Times New Roman" panose="02020603050405020304" pitchFamily="18" charset="0"/>
                <a:cs typeface="Times New Roman" panose="02020603050405020304" pitchFamily="18" charset="0"/>
              </a:rPr>
              <a:t>parent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attribute</a:t>
            </a:r>
          </a:p>
          <a:p>
            <a:pPr algn="just"/>
            <a:r>
              <a:rPr lang="en-US" dirty="0">
                <a:latin typeface="Times New Roman" panose="02020603050405020304" pitchFamily="18" charset="0"/>
                <a:cs typeface="Times New Roman" panose="02020603050405020304" pitchFamily="18" charset="0"/>
              </a:rPr>
              <a:t>&lt;style name="</a:t>
            </a:r>
            <a:r>
              <a:rPr lang="en-US" dirty="0" err="1">
                <a:latin typeface="Times New Roman" panose="02020603050405020304" pitchFamily="18" charset="0"/>
                <a:cs typeface="Times New Roman" panose="02020603050405020304" pitchFamily="18" charset="0"/>
              </a:rPr>
              <a:t>CustomTheme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parent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android:Theme.Light</a:t>
            </a:r>
            <a:r>
              <a:rPr lang="en-US" dirty="0">
                <a:latin typeface="Times New Roman" panose="02020603050405020304" pitchFamily="18" charset="0"/>
                <a:cs typeface="Times New Roman" panose="02020603050405020304" pitchFamily="18" charset="0"/>
              </a:rPr>
              <a:t>"&gt; ... &lt;/style&gt;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323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495301"/>
            <a:ext cx="7467600" cy="830997"/>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ANDROID -STYLING THE COLOUR PALETTE</a:t>
            </a:r>
          </a:p>
          <a:p>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400" y="1030069"/>
            <a:ext cx="8686800"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layout design </a:t>
            </a:r>
            <a:r>
              <a:rPr lang="en-US" sz="2000" dirty="0" smtClean="0">
                <a:latin typeface="Times New Roman" panose="02020603050405020304" pitchFamily="18" charset="0"/>
                <a:cs typeface="Times New Roman" panose="02020603050405020304" pitchFamily="18" charset="0"/>
              </a:rPr>
              <a:t>can be implemented </a:t>
            </a:r>
            <a:r>
              <a:rPr lang="en-US" sz="2000" dirty="0">
                <a:latin typeface="Times New Roman" panose="02020603050405020304" pitchFamily="18" charset="0"/>
                <a:cs typeface="Times New Roman" panose="02020603050405020304" pitchFamily="18" charset="0"/>
              </a:rPr>
              <a:t>based on </a:t>
            </a:r>
            <a:r>
              <a:rPr lang="en-US" sz="2000" dirty="0" smtClean="0">
                <a:latin typeface="Times New Roman" panose="02020603050405020304" pitchFamily="18" charset="0"/>
                <a:cs typeface="Times New Roman" panose="02020603050405020304" pitchFamily="18" charset="0"/>
              </a:rPr>
              <a:t>the base colors, </a:t>
            </a:r>
            <a:r>
              <a:rPr lang="en-US" sz="2000" dirty="0">
                <a:latin typeface="Times New Roman" panose="02020603050405020304" pitchFamily="18" charset="0"/>
                <a:cs typeface="Times New Roman" panose="02020603050405020304" pitchFamily="18" charset="0"/>
              </a:rPr>
              <a:t>for example as following design is designed based on </a:t>
            </a:r>
            <a:r>
              <a:rPr lang="en-US" sz="2000" dirty="0" smtClean="0">
                <a:latin typeface="Times New Roman" panose="02020603050405020304" pitchFamily="18" charset="0"/>
                <a:cs typeface="Times New Roman" panose="02020603050405020304" pitchFamily="18" charset="0"/>
              </a:rPr>
              <a:t>the </a:t>
            </a:r>
            <a:r>
              <a:rPr lang="en-US" sz="2000" dirty="0" err="1" smtClean="0">
                <a:latin typeface="Times New Roman" panose="02020603050405020304" pitchFamily="18" charset="0"/>
                <a:cs typeface="Times New Roman" panose="02020603050405020304" pitchFamily="18" charset="0"/>
              </a:rPr>
              <a:t>colour</a:t>
            </a:r>
            <a:r>
              <a:rPr lang="en-US" sz="2000" dirty="0" smtClean="0">
                <a:latin typeface="Times New Roman" panose="02020603050405020304" pitchFamily="18" charset="0"/>
                <a:cs typeface="Times New Roman" panose="02020603050405020304" pitchFamily="18" charset="0"/>
              </a:rPr>
              <a:t>(blue)</a:t>
            </a:r>
          </a:p>
          <a:p>
            <a:pPr algn="just"/>
            <a:endParaRPr lang="en-US" sz="2000" b="1"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05000"/>
            <a:ext cx="2390775"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000375" y="1905000"/>
            <a:ext cx="5991225" cy="317009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Above layout has designed based on style.xml file</a:t>
            </a:r>
            <a:r>
              <a:rPr lang="en-US" dirty="0" smtClean="0">
                <a:latin typeface="Times New Roman" panose="02020603050405020304" pitchFamily="18" charset="0"/>
                <a:cs typeface="Times New Roman" panose="02020603050405020304" pitchFamily="18" charset="0"/>
              </a:rPr>
              <a:t>, Which </a:t>
            </a: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s </a:t>
            </a:r>
            <a:r>
              <a:rPr lang="en-US" dirty="0">
                <a:latin typeface="Times New Roman" panose="02020603050405020304" pitchFamily="18" charset="0"/>
                <a:cs typeface="Times New Roman" panose="02020603050405020304" pitchFamily="18" charset="0"/>
              </a:rPr>
              <a:t>placed at </a:t>
            </a:r>
            <a:r>
              <a:rPr lang="en-US" b="1" dirty="0">
                <a:latin typeface="Times New Roman" panose="02020603050405020304" pitchFamily="18" charset="0"/>
                <a:cs typeface="Times New Roman" panose="02020603050405020304" pitchFamily="18" charset="0"/>
              </a:rPr>
              <a:t>res/values</a:t>
            </a:r>
            <a:r>
              <a:rPr lang="en-US" b="1" dirty="0" smtClean="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&lt;resource&gt;</a:t>
            </a:r>
          </a:p>
          <a:p>
            <a:r>
              <a:rPr lang="en-US" sz="1600" dirty="0">
                <a:latin typeface="Times New Roman" panose="02020603050405020304" pitchFamily="18" charset="0"/>
                <a:cs typeface="Times New Roman" panose="02020603050405020304" pitchFamily="18" charset="0"/>
              </a:rPr>
              <a:t>   &lt;style name="</a:t>
            </a:r>
            <a:r>
              <a:rPr lang="en-US" sz="1600" dirty="0" err="1">
                <a:latin typeface="Times New Roman" panose="02020603050405020304" pitchFamily="18" charset="0"/>
                <a:cs typeface="Times New Roman" panose="02020603050405020304" pitchFamily="18" charset="0"/>
              </a:rPr>
              <a:t>AppTheme</a:t>
            </a:r>
            <a:r>
              <a:rPr lang="en-US" sz="1600" dirty="0">
                <a:latin typeface="Times New Roman" panose="02020603050405020304" pitchFamily="18" charset="0"/>
                <a:cs typeface="Times New Roman" panose="02020603050405020304" pitchFamily="18" charset="0"/>
              </a:rPr>
              <a:t>" parent="</a:t>
            </a:r>
            <a:r>
              <a:rPr lang="en-US" sz="1600" dirty="0" err="1">
                <a:latin typeface="Times New Roman" panose="02020603050405020304" pitchFamily="18" charset="0"/>
                <a:cs typeface="Times New Roman" panose="02020603050405020304" pitchFamily="18" charset="0"/>
              </a:rPr>
              <a:t>android:Theme.Material</a:t>
            </a:r>
            <a:r>
              <a:rPr lang="en-US" sz="1600" dirty="0">
                <a:latin typeface="Times New Roman" panose="02020603050405020304" pitchFamily="18" charset="0"/>
                <a:cs typeface="Times New Roman" panose="02020603050405020304" pitchFamily="18" charset="0"/>
              </a:rPr>
              <a:t>"&gt;	</a:t>
            </a:r>
          </a:p>
          <a:p>
            <a:r>
              <a:rPr lang="en-US" sz="1600" dirty="0">
                <a:latin typeface="Times New Roman" panose="02020603050405020304" pitchFamily="18" charset="0"/>
                <a:cs typeface="Times New Roman" panose="02020603050405020304" pitchFamily="18" charset="0"/>
              </a:rPr>
              <a:t>      &lt;item name ="</a:t>
            </a:r>
            <a:r>
              <a:rPr lang="en-US" sz="1600" dirty="0" err="1">
                <a:latin typeface="Times New Roman" panose="02020603050405020304" pitchFamily="18" charset="0"/>
                <a:cs typeface="Times New Roman" panose="02020603050405020304" pitchFamily="18" charset="0"/>
              </a:rPr>
              <a:t>android:color</a:t>
            </a:r>
            <a:r>
              <a:rPr lang="en-US" sz="1600" dirty="0">
                <a:latin typeface="Times New Roman" panose="02020603050405020304" pitchFamily="18" charset="0"/>
                <a:cs typeface="Times New Roman" panose="02020603050405020304" pitchFamily="18" charset="0"/>
              </a:rPr>
              <a:t>/primary"&gt;@color/primary&lt;/item&gt;</a:t>
            </a:r>
          </a:p>
          <a:p>
            <a:r>
              <a:rPr lang="en-US" sz="1600" dirty="0">
                <a:latin typeface="Times New Roman" panose="02020603050405020304" pitchFamily="18" charset="0"/>
                <a:cs typeface="Times New Roman" panose="02020603050405020304" pitchFamily="18" charset="0"/>
              </a:rPr>
              <a:t>      &lt;item </a:t>
            </a:r>
            <a:r>
              <a:rPr lang="en-US" sz="1600" dirty="0" smtClean="0">
                <a:latin typeface="Times New Roman" panose="02020603050405020304" pitchFamily="18" charset="0"/>
                <a:cs typeface="Times New Roman" panose="02020603050405020304" pitchFamily="18" charset="0"/>
              </a:rPr>
              <a:t>name ="</a:t>
            </a:r>
            <a:r>
              <a:rPr lang="en-US" sz="1600" dirty="0" err="1">
                <a:latin typeface="Times New Roman" panose="02020603050405020304" pitchFamily="18" charset="0"/>
                <a:cs typeface="Times New Roman" panose="02020603050405020304" pitchFamily="18" charset="0"/>
              </a:rPr>
              <a:t>android:color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primaryDark</a:t>
            </a:r>
            <a:r>
              <a:rPr lang="en-US" sz="1600" dirty="0" smtClean="0">
                <a:latin typeface="Times New Roman" panose="02020603050405020304" pitchFamily="18" charset="0"/>
                <a:cs typeface="Times New Roman" panose="02020603050405020304" pitchFamily="18" charset="0"/>
              </a:rPr>
              <a:t>"&gt; @color/</a:t>
            </a:r>
            <a:r>
              <a:rPr lang="en-US" sz="1600" dirty="0" err="1" smtClean="0">
                <a:latin typeface="Times New Roman" panose="02020603050405020304" pitchFamily="18" charset="0"/>
                <a:cs typeface="Times New Roman" panose="02020603050405020304" pitchFamily="18" charset="0"/>
              </a:rPr>
              <a:t>primary_dark</a:t>
            </a:r>
            <a:r>
              <a:rPr lang="en-US" sz="1600" dirty="0" smtClean="0">
                <a:latin typeface="Times New Roman" panose="02020603050405020304" pitchFamily="18" charset="0"/>
                <a:cs typeface="Times New Roman" panose="02020603050405020304" pitchFamily="18" charset="0"/>
              </a:rPr>
              <a:t>   &lt;/</a:t>
            </a:r>
            <a:r>
              <a:rPr lang="en-US" sz="1600" dirty="0">
                <a:latin typeface="Times New Roman" panose="02020603050405020304" pitchFamily="18" charset="0"/>
                <a:cs typeface="Times New Roman" panose="02020603050405020304" pitchFamily="18" charset="0"/>
              </a:rPr>
              <a:t>item&gt;</a:t>
            </a:r>
          </a:p>
          <a:p>
            <a:r>
              <a:rPr lang="en-US" sz="1600" dirty="0">
                <a:latin typeface="Times New Roman" panose="02020603050405020304" pitchFamily="18" charset="0"/>
                <a:cs typeface="Times New Roman" panose="02020603050405020304" pitchFamily="18" charset="0"/>
              </a:rPr>
              <a:t>      &lt;item name ="</a:t>
            </a:r>
            <a:r>
              <a:rPr lang="en-US" sz="1600" dirty="0" err="1">
                <a:latin typeface="Times New Roman" panose="02020603050405020304" pitchFamily="18" charset="0"/>
                <a:cs typeface="Times New Roman" panose="02020603050405020304" pitchFamily="18" charset="0"/>
              </a:rPr>
              <a:t>android:colorAccent</a:t>
            </a:r>
            <a:r>
              <a:rPr lang="en-US" sz="1600" dirty="0">
                <a:latin typeface="Times New Roman" panose="02020603050405020304" pitchFamily="18" charset="0"/>
                <a:cs typeface="Times New Roman" panose="02020603050405020304" pitchFamily="18" charset="0"/>
              </a:rPr>
              <a:t>/primary"&gt;@</a:t>
            </a:r>
            <a:r>
              <a:rPr lang="en-US" sz="1600" dirty="0" smtClean="0">
                <a:latin typeface="Times New Roman" panose="02020603050405020304" pitchFamily="18" charset="0"/>
                <a:cs typeface="Times New Roman" panose="02020603050405020304" pitchFamily="18" charset="0"/>
              </a:rPr>
              <a:t>color/accent</a:t>
            </a:r>
          </a:p>
          <a:p>
            <a:r>
              <a:rPr lang="en-US" sz="1600" dirty="0" smtClean="0">
                <a:latin typeface="Times New Roman" panose="02020603050405020304" pitchFamily="18" charset="0"/>
                <a:cs typeface="Times New Roman" panose="02020603050405020304" pitchFamily="18" charset="0"/>
              </a:rPr>
              <a:t>&lt;/</a:t>
            </a:r>
            <a:r>
              <a:rPr lang="en-US" sz="1600" dirty="0">
                <a:latin typeface="Times New Roman" panose="02020603050405020304" pitchFamily="18" charset="0"/>
                <a:cs typeface="Times New Roman" panose="02020603050405020304" pitchFamily="18" charset="0"/>
              </a:rPr>
              <a:t>item&gt;</a:t>
            </a:r>
          </a:p>
          <a:p>
            <a:r>
              <a:rPr lang="en-US" sz="1600" dirty="0">
                <a:latin typeface="Times New Roman" panose="02020603050405020304" pitchFamily="18" charset="0"/>
                <a:cs typeface="Times New Roman" panose="02020603050405020304" pitchFamily="18" charset="0"/>
              </a:rPr>
              <a:t>   &lt;/style&gt;</a:t>
            </a:r>
          </a:p>
          <a:p>
            <a:r>
              <a:rPr lang="en-US" sz="1600" dirty="0">
                <a:latin typeface="Times New Roman" panose="02020603050405020304" pitchFamily="18" charset="0"/>
                <a:cs typeface="Times New Roman" panose="02020603050405020304" pitchFamily="18" charset="0"/>
              </a:rPr>
              <a:t>&lt;resource&gt;</a:t>
            </a:r>
          </a:p>
        </p:txBody>
      </p:sp>
    </p:spTree>
    <p:extLst>
      <p:ext uri="{BB962C8B-B14F-4D97-AF65-F5344CB8AC3E}">
        <p14:creationId xmlns:p14="http://schemas.microsoft.com/office/powerpoint/2010/main" val="3408838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495301"/>
            <a:ext cx="7467600" cy="830997"/>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ANDROID -DEFAULT STYLES &amp; THEMES</a:t>
            </a:r>
          </a:p>
          <a:p>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 y="1143000"/>
            <a:ext cx="8458200"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Android platform provides a large collection of styles and themes that you can use in your applications. You can find a reference of all available styles in the </a:t>
            </a:r>
            <a:r>
              <a:rPr lang="en-US" sz="2000" b="1" dirty="0" err="1">
                <a:latin typeface="Times New Roman" panose="02020603050405020304" pitchFamily="18" charset="0"/>
                <a:cs typeface="Times New Roman" panose="02020603050405020304" pitchFamily="18" charset="0"/>
              </a:rPr>
              <a:t>R.style</a:t>
            </a:r>
            <a:r>
              <a:rPr lang="en-US" sz="2000" dirty="0">
                <a:latin typeface="Times New Roman" panose="02020603050405020304" pitchFamily="18" charset="0"/>
                <a:cs typeface="Times New Roman" panose="02020603050405020304" pitchFamily="18" charset="0"/>
              </a:rPr>
              <a:t> class. To use the styles listed here, replace all underscores in the style name with a period.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example, you can apply the Theme_NoTitleBar theme with "@android:style/</a:t>
            </a:r>
            <a:r>
              <a:rPr lang="en-US" sz="2000" dirty="0" err="1">
                <a:latin typeface="Times New Roman" panose="02020603050405020304" pitchFamily="18" charset="0"/>
                <a:cs typeface="Times New Roman" panose="02020603050405020304" pitchFamily="18" charset="0"/>
              </a:rPr>
              <a:t>Theme.NoTitleBar</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You </a:t>
            </a:r>
            <a:r>
              <a:rPr lang="en-US" sz="2000" dirty="0">
                <a:latin typeface="Times New Roman" panose="02020603050405020304" pitchFamily="18" charset="0"/>
                <a:cs typeface="Times New Roman" panose="02020603050405020304" pitchFamily="18" charset="0"/>
              </a:rPr>
              <a:t>can see the following source code for Android styles and themes </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r>
              <a:rPr lang="en-US" sz="2000" dirty="0">
                <a:hlinkClick r:id="rId3"/>
              </a:rPr>
              <a:t>Android Styles (styles.xml)</a:t>
            </a:r>
            <a:endParaRPr lang="en-US" sz="2000" dirty="0"/>
          </a:p>
          <a:p>
            <a:r>
              <a:rPr lang="en-US" sz="2000" dirty="0">
                <a:hlinkClick r:id="rId4"/>
              </a:rPr>
              <a:t>Android Themes (themes.xml)</a:t>
            </a:r>
            <a:endParaRPr lang="en-US" sz="2000" dirty="0"/>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p>
          <a:p>
            <a:pPr algn="just"/>
            <a:endParaRPr lang="en-US" sz="2000" dirty="0"/>
          </a:p>
        </p:txBody>
      </p:sp>
    </p:spTree>
    <p:extLst>
      <p:ext uri="{BB962C8B-B14F-4D97-AF65-F5344CB8AC3E}">
        <p14:creationId xmlns:p14="http://schemas.microsoft.com/office/powerpoint/2010/main" val="3357733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495301"/>
            <a:ext cx="7467600" cy="830997"/>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CREATE APP ICONS</a:t>
            </a:r>
          </a:p>
          <a:p>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 y="1143000"/>
            <a:ext cx="8458200"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Android Studio includes a tool called Image Asset Studio that helps you generate your own app icons </a:t>
            </a:r>
            <a:r>
              <a:rPr lang="en-US" sz="2000" dirty="0" smtClean="0">
                <a:latin typeface="Times New Roman" panose="02020603050405020304" pitchFamily="18" charset="0"/>
                <a:cs typeface="Times New Roman" panose="02020603050405020304" pitchFamily="18" charset="0"/>
              </a:rPr>
              <a:t>from </a:t>
            </a:r>
            <a:r>
              <a:rPr lang="en-US" sz="2000" dirty="0" smtClean="0">
                <a:latin typeface="Times New Roman" panose="02020603050405020304" pitchFamily="18" charset="0"/>
                <a:cs typeface="Times New Roman" panose="02020603050405020304" pitchFamily="18" charset="0"/>
                <a:hlinkClick r:id="rId3"/>
              </a:rPr>
              <a:t>material </a:t>
            </a:r>
            <a:r>
              <a:rPr lang="en-US" sz="2000" dirty="0">
                <a:latin typeface="Times New Roman" panose="02020603050405020304" pitchFamily="18" charset="0"/>
                <a:cs typeface="Times New Roman" panose="02020603050405020304" pitchFamily="18" charset="0"/>
                <a:hlinkClick r:id="rId3"/>
              </a:rPr>
              <a:t>icons</a:t>
            </a:r>
            <a:r>
              <a:rPr lang="en-US" sz="2000" dirty="0">
                <a:latin typeface="Times New Roman" panose="02020603050405020304" pitchFamily="18" charset="0"/>
                <a:cs typeface="Times New Roman" panose="02020603050405020304" pitchFamily="18" charset="0"/>
              </a:rPr>
              <a:t>, custom images, and text strings</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At runtime, Android uses the appropriate resource based on the screen density of the device your app is running on</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Image Asset Studio helps you generate the following icon types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Launcher icons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Action bar and tab icons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Notification icons</a:t>
            </a: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p>
          <a:p>
            <a:pPr algn="just"/>
            <a:endParaRPr lang="en-US" sz="2000" dirty="0"/>
          </a:p>
        </p:txBody>
      </p:sp>
    </p:spTree>
    <p:extLst>
      <p:ext uri="{BB962C8B-B14F-4D97-AF65-F5344CB8AC3E}">
        <p14:creationId xmlns:p14="http://schemas.microsoft.com/office/powerpoint/2010/main" val="1484012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495301"/>
            <a:ext cx="7467600" cy="830997"/>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LAUNCHER ICONS</a:t>
            </a:r>
          </a:p>
          <a:p>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 y="1143000"/>
            <a:ext cx="8458200"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 launcher icon is a graphic that represents your app to users. It can</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Appear in the list of apps installed on a device and on the Home screen.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Represent shortcuts into your app (for example, a contact shortcut icon that opens detail information for a contact).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 used by launcher apps.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first impression of your app.</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Help users find your app on Google Play.</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Image Asset Studio automatically creates separate icons for the recommended generalized screen densities, including </a:t>
            </a:r>
            <a:r>
              <a:rPr lang="en-US" sz="2000" dirty="0" err="1">
                <a:latin typeface="Times New Roman" panose="02020603050405020304" pitchFamily="18" charset="0"/>
                <a:cs typeface="Times New Roman" panose="02020603050405020304" pitchFamily="18" charset="0"/>
              </a:rPr>
              <a:t>mdpi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hdpi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xhdpi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xxhdpi</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xxxhdpi</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endParaRPr lang="en-US" sz="2000" dirty="0"/>
          </a:p>
          <a:p>
            <a:pPr algn="just"/>
            <a:endParaRPr lang="en-US" sz="2000" dirty="0"/>
          </a:p>
        </p:txBody>
      </p:sp>
    </p:spTree>
    <p:extLst>
      <p:ext uri="{BB962C8B-B14F-4D97-AF65-F5344CB8AC3E}">
        <p14:creationId xmlns:p14="http://schemas.microsoft.com/office/powerpoint/2010/main" val="881964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495301"/>
            <a:ext cx="7467600" cy="830997"/>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ACTION BAR AND TAB ICONS</a:t>
            </a:r>
          </a:p>
          <a:p>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 y="1143000"/>
            <a:ext cx="8458200" cy="3477875"/>
          </a:xfrm>
          <a:prstGeom prst="rect">
            <a:avLst/>
          </a:prstGeom>
          <a:noFill/>
        </p:spPr>
        <p:txBody>
          <a:bodyPr wrap="square" rtlCol="0">
            <a:spAutoFit/>
          </a:bodyPr>
          <a:lstStyle/>
          <a:p>
            <a:pPr algn="just"/>
            <a:r>
              <a:rPr lang="en-US" sz="2000" dirty="0"/>
              <a:t>Action Bar icons are graphical elements placed in the Action Bar and that represent individual action items</a:t>
            </a:r>
            <a:r>
              <a:rPr lang="en-US" sz="2000" dirty="0" smtClean="0"/>
              <a:t>.</a:t>
            </a:r>
          </a:p>
          <a:p>
            <a:pPr algn="just"/>
            <a:endParaRPr lang="en-US" sz="2000" dirty="0"/>
          </a:p>
          <a:p>
            <a:pPr algn="just"/>
            <a:r>
              <a:rPr lang="en-US" sz="2000" dirty="0"/>
              <a:t>Tab icons are graphical elements used to represent individual tabs in a multi-tab interface. Each tab icon has two states: unselected and </a:t>
            </a:r>
            <a:r>
              <a:rPr lang="en-US" sz="2000" dirty="0" smtClean="0"/>
              <a:t>selected</a:t>
            </a:r>
          </a:p>
          <a:p>
            <a:pPr algn="just"/>
            <a:endParaRPr lang="en-US" sz="2000" dirty="0"/>
          </a:p>
          <a:p>
            <a:pPr algn="just"/>
            <a:r>
              <a:rPr lang="en-US" sz="2000" dirty="0"/>
              <a:t>Image Asset Studio automatically creates separate icons for the recommended generalized screen densities, including </a:t>
            </a:r>
            <a:r>
              <a:rPr lang="en-US" sz="2000" dirty="0" err="1"/>
              <a:t>mdpi</a:t>
            </a:r>
            <a:r>
              <a:rPr lang="en-US" sz="2000" dirty="0"/>
              <a:t>, </a:t>
            </a:r>
            <a:r>
              <a:rPr lang="en-US" sz="2000" dirty="0" err="1"/>
              <a:t>hdpi</a:t>
            </a:r>
            <a:r>
              <a:rPr lang="en-US" sz="2000" dirty="0"/>
              <a:t>, </a:t>
            </a:r>
            <a:r>
              <a:rPr lang="en-US" sz="2000" dirty="0" err="1"/>
              <a:t>xhdpi</a:t>
            </a:r>
            <a:r>
              <a:rPr lang="en-US" sz="2000" dirty="0"/>
              <a:t>, and </a:t>
            </a:r>
            <a:r>
              <a:rPr lang="en-US" sz="2000" dirty="0" err="1"/>
              <a:t>xxhdpi</a:t>
            </a:r>
            <a:r>
              <a:rPr lang="en-US" sz="2000" dirty="0"/>
              <a:t>. It places the icons in the proper locations in the res/</a:t>
            </a:r>
            <a:r>
              <a:rPr lang="en-US" sz="2000" dirty="0" err="1"/>
              <a:t>drawable</a:t>
            </a:r>
            <a:r>
              <a:rPr lang="en-US" sz="2000" dirty="0"/>
              <a:t>-</a:t>
            </a:r>
            <a:r>
              <a:rPr lang="en-US" sz="2000" i="1" dirty="0"/>
              <a:t>density</a:t>
            </a:r>
            <a:r>
              <a:rPr lang="en-US" sz="2000" dirty="0"/>
              <a:t>/ directories</a:t>
            </a:r>
            <a:r>
              <a:rPr lang="en-US" sz="2000" dirty="0" smtClean="0"/>
              <a:t>.</a:t>
            </a:r>
          </a:p>
          <a:p>
            <a:pPr algn="just"/>
            <a:endParaRPr lang="en-US" sz="2000" dirty="0"/>
          </a:p>
          <a:p>
            <a:pPr algn="just"/>
            <a:endParaRPr lang="en-US" sz="2000" dirty="0"/>
          </a:p>
        </p:txBody>
      </p:sp>
    </p:spTree>
    <p:extLst>
      <p:ext uri="{BB962C8B-B14F-4D97-AF65-F5344CB8AC3E}">
        <p14:creationId xmlns:p14="http://schemas.microsoft.com/office/powerpoint/2010/main" val="3004051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495301"/>
            <a:ext cx="7467600" cy="738664"/>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NOTIFICATION ICONS</a:t>
            </a:r>
          </a:p>
          <a:p>
            <a:endParaRPr lang="en-US" dirty="0"/>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 y="1143000"/>
            <a:ext cx="8458200"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 notification is a message that you can display to the user outside of the normal UI of your app. When you tell the system to issue a notification, it first appears as an icon in the notification area. To see the details of the notification, the user opens the notification drawer. Both the notification area and the notification drawer are system-controlled areas that the user can view at any time</a:t>
            </a:r>
            <a:r>
              <a:rPr lang="en-US" sz="2000" dirty="0" smtClean="0">
                <a:latin typeface="Times New Roman" panose="02020603050405020304" pitchFamily="18" charset="0"/>
                <a:cs typeface="Times New Roman" panose="02020603050405020304" pitchFamily="18" charset="0"/>
              </a:rPr>
              <a:t>.</a:t>
            </a:r>
          </a:p>
          <a:p>
            <a:pPr algn="just"/>
            <a:endParaRPr lang="en-US" sz="2000" dirty="0"/>
          </a:p>
          <a:p>
            <a:pPr algn="just"/>
            <a:endParaRPr lang="en-US" sz="2000" dirty="0"/>
          </a:p>
          <a:p>
            <a:pPr algn="just"/>
            <a:endParaRPr lang="en-US" sz="2000" dirty="0"/>
          </a:p>
        </p:txBody>
      </p:sp>
    </p:spTree>
    <p:extLst>
      <p:ext uri="{BB962C8B-B14F-4D97-AF65-F5344CB8AC3E}">
        <p14:creationId xmlns:p14="http://schemas.microsoft.com/office/powerpoint/2010/main" val="916899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990600" y="495301"/>
            <a:ext cx="5791200" cy="461665"/>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ANDROID GRAPHICS AND STYLING</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3400" y="1600200"/>
            <a:ext cx="8001000" cy="2554545"/>
          </a:xfrm>
          <a:prstGeom prst="rect">
            <a:avLst/>
          </a:prstGeom>
          <a:noFill/>
        </p:spPr>
        <p:txBody>
          <a:bodyPr wrap="square" rtlCol="0">
            <a:spAutoFit/>
          </a:bodyPr>
          <a:lstStyle/>
          <a:p>
            <a:pPr marL="285750" indent="-285750">
              <a:buFont typeface="Wingdings" panose="05000000000000000000" pitchFamily="2" charset="2"/>
              <a:buChar char="Ø"/>
            </a:pPr>
            <a:r>
              <a:rPr lang="en-US" sz="3200" dirty="0" smtClean="0">
                <a:latin typeface="Bell MT" panose="02020503060305020303" pitchFamily="18" charset="0"/>
                <a:cs typeface="Times New Roman" panose="02020603050405020304" pitchFamily="18" charset="0"/>
              </a:rPr>
              <a:t>Creating and using styles</a:t>
            </a:r>
          </a:p>
          <a:p>
            <a:pPr marL="285750" indent="-285750">
              <a:buFont typeface="Wingdings" panose="05000000000000000000" pitchFamily="2" charset="2"/>
              <a:buChar char="Ø"/>
            </a:pPr>
            <a:r>
              <a:rPr lang="en-US" sz="3200" dirty="0" smtClean="0">
                <a:latin typeface="Bell MT" panose="02020503060305020303" pitchFamily="18" charset="0"/>
                <a:cs typeface="Times New Roman" panose="02020603050405020304" pitchFamily="18" charset="0"/>
              </a:rPr>
              <a:t>Creating and using themes</a:t>
            </a:r>
          </a:p>
          <a:p>
            <a:pPr marL="285750" indent="-285750">
              <a:buFont typeface="Wingdings" panose="05000000000000000000" pitchFamily="2" charset="2"/>
              <a:buChar char="Ø"/>
            </a:pPr>
            <a:r>
              <a:rPr lang="en-US" sz="3200" dirty="0" smtClean="0">
                <a:latin typeface="Bell MT" panose="02020503060305020303" pitchFamily="18" charset="0"/>
                <a:cs typeface="Times New Roman" panose="02020603050405020304" pitchFamily="18" charset="0"/>
              </a:rPr>
              <a:t>Creating Icons</a:t>
            </a:r>
          </a:p>
          <a:p>
            <a:pPr marL="285750" indent="-285750">
              <a:buFont typeface="Wingdings" panose="05000000000000000000" pitchFamily="2" charset="2"/>
              <a:buChar char="Ø"/>
            </a:pPr>
            <a:r>
              <a:rPr lang="en-US" sz="3200" dirty="0" smtClean="0">
                <a:latin typeface="Bell MT" panose="02020503060305020303" pitchFamily="18" charset="0"/>
                <a:cs typeface="Times New Roman" panose="02020603050405020304" pitchFamily="18" charset="0"/>
              </a:rPr>
              <a:t>Creating nine </a:t>
            </a:r>
            <a:r>
              <a:rPr lang="en-US" sz="3200" dirty="0" err="1" smtClean="0">
                <a:latin typeface="Bell MT" panose="02020503060305020303" pitchFamily="18" charset="0"/>
                <a:cs typeface="Times New Roman" panose="02020603050405020304" pitchFamily="18" charset="0"/>
              </a:rPr>
              <a:t>NinePatch</a:t>
            </a:r>
            <a:r>
              <a:rPr lang="en-US" sz="3200" dirty="0" smtClean="0">
                <a:latin typeface="Bell MT" panose="02020503060305020303" pitchFamily="18" charset="0"/>
                <a:cs typeface="Times New Roman" panose="02020603050405020304" pitchFamily="18" charset="0"/>
              </a:rPr>
              <a:t> </a:t>
            </a:r>
            <a:r>
              <a:rPr lang="en-US" sz="3200" dirty="0" err="1" smtClean="0">
                <a:latin typeface="Bell MT" panose="02020503060305020303" pitchFamily="18" charset="0"/>
                <a:cs typeface="Times New Roman" panose="02020603050405020304" pitchFamily="18" charset="0"/>
              </a:rPr>
              <a:t>drawables</a:t>
            </a:r>
            <a:endParaRPr lang="en-US" sz="3200" dirty="0" smtClean="0">
              <a:latin typeface="Bell MT" panose="02020503060305020303" pitchFamily="18" charset="0"/>
              <a:cs typeface="Times New Roman" panose="02020603050405020304" pitchFamily="18" charset="0"/>
            </a:endParaRPr>
          </a:p>
          <a:p>
            <a:pPr marL="285750" indent="-285750">
              <a:buFont typeface="Wingdings" panose="05000000000000000000" pitchFamily="2" charset="2"/>
              <a:buChar char="Ø"/>
            </a:pPr>
            <a:endParaRPr lang="en-US" sz="32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193927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495301"/>
            <a:ext cx="6629400" cy="830997"/>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ANDROID -</a:t>
            </a:r>
            <a:r>
              <a:rPr lang="en-US" sz="2400" b="1" dirty="0" smtClean="0">
                <a:latin typeface="Bell MT" panose="02020503060305020303" pitchFamily="18" charset="0"/>
                <a:cs typeface="Times New Roman" panose="02020603050405020304" pitchFamily="18" charset="0"/>
              </a:rPr>
              <a:t>CREATING AND USING STYLES</a:t>
            </a:r>
          </a:p>
          <a:p>
            <a:pPr algn="ct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3400" y="1600200"/>
            <a:ext cx="8001000" cy="4493538"/>
          </a:xfrm>
          <a:prstGeom prst="rect">
            <a:avLst/>
          </a:prstGeom>
          <a:noFill/>
        </p:spPr>
        <p:txBody>
          <a:bodyPr wrap="square" rtlCol="0">
            <a:spAutoFit/>
          </a:bodyPr>
          <a:lstStyle/>
          <a:p>
            <a:pPr marL="28575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 </a:t>
            </a:r>
            <a:r>
              <a:rPr lang="en-US" sz="2200" b="1" dirty="0">
                <a:latin typeface="Times New Roman" panose="02020603050405020304" pitchFamily="18" charset="0"/>
                <a:cs typeface="Times New Roman" panose="02020603050405020304" pitchFamily="18" charset="0"/>
              </a:rPr>
              <a:t>style</a:t>
            </a:r>
            <a:r>
              <a:rPr lang="en-US" sz="2200" dirty="0">
                <a:latin typeface="Times New Roman" panose="02020603050405020304" pitchFamily="18" charset="0"/>
                <a:cs typeface="Times New Roman" panose="02020603050405020304" pitchFamily="18" charset="0"/>
              </a:rPr>
              <a:t> resource defines the format and look for a UI. A style can be applied to an individual View (from within a layout file) or to an entire Activity or application (from within the manifest file</a:t>
            </a:r>
            <a:r>
              <a:rPr lang="en-US" sz="2200" dirty="0" smtClean="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 style is defined in an </a:t>
            </a:r>
            <a:r>
              <a:rPr lang="en-US" sz="2200" b="1" dirty="0">
                <a:latin typeface="Times New Roman" panose="02020603050405020304" pitchFamily="18" charset="0"/>
                <a:cs typeface="Times New Roman" panose="02020603050405020304" pitchFamily="18" charset="0"/>
              </a:rPr>
              <a:t>XML resource </a:t>
            </a:r>
            <a:r>
              <a:rPr lang="en-US" sz="2200" dirty="0">
                <a:latin typeface="Times New Roman" panose="02020603050405020304" pitchFamily="18" charset="0"/>
                <a:cs typeface="Times New Roman" panose="02020603050405020304" pitchFamily="18" charset="0"/>
              </a:rPr>
              <a:t>that is separate from the XML that specifies the </a:t>
            </a:r>
            <a:r>
              <a:rPr lang="en-US" sz="2200" b="1" dirty="0">
                <a:latin typeface="Times New Roman" panose="02020603050405020304" pitchFamily="18" charset="0"/>
                <a:cs typeface="Times New Roman" panose="02020603050405020304" pitchFamily="18" charset="0"/>
              </a:rPr>
              <a:t>layout</a:t>
            </a:r>
            <a:r>
              <a:rPr lang="en-US" sz="2200" dirty="0">
                <a:latin typeface="Times New Roman" panose="02020603050405020304" pitchFamily="18" charset="0"/>
                <a:cs typeface="Times New Roman" panose="02020603050405020304" pitchFamily="18" charset="0"/>
              </a:rPr>
              <a:t>. This XML file resides under </a:t>
            </a:r>
            <a:r>
              <a:rPr lang="en-US" sz="2200" b="1" dirty="0">
                <a:latin typeface="Times New Roman" panose="02020603050405020304" pitchFamily="18" charset="0"/>
                <a:cs typeface="Times New Roman" panose="02020603050405020304" pitchFamily="18" charset="0"/>
              </a:rPr>
              <a:t>res/values/</a:t>
            </a:r>
            <a:r>
              <a:rPr lang="en-US" sz="2200" dirty="0">
                <a:latin typeface="Times New Roman" panose="02020603050405020304" pitchFamily="18" charset="0"/>
                <a:cs typeface="Times New Roman" panose="02020603050405020304" pitchFamily="18" charset="0"/>
              </a:rPr>
              <a:t> directory of your project and will have </a:t>
            </a:r>
            <a:r>
              <a:rPr lang="en-US" sz="2200" b="1" dirty="0">
                <a:latin typeface="Times New Roman" panose="02020603050405020304" pitchFamily="18" charset="0"/>
                <a:cs typeface="Times New Roman" panose="02020603050405020304" pitchFamily="18" charset="0"/>
              </a:rPr>
              <a:t>&lt;resources&gt;</a:t>
            </a:r>
            <a:r>
              <a:rPr lang="en-US" sz="2200" dirty="0">
                <a:latin typeface="Times New Roman" panose="02020603050405020304" pitchFamily="18" charset="0"/>
                <a:cs typeface="Times New Roman" panose="02020603050405020304" pitchFamily="18" charset="0"/>
              </a:rPr>
              <a:t> as the root node which is mandatory for the style file. The name of the XML file is arbitrary, but it must use the .xml extension.</a:t>
            </a: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You can define multiple styles per file using </a:t>
            </a:r>
            <a:r>
              <a:rPr lang="en-US" sz="2200" b="1" dirty="0">
                <a:latin typeface="Times New Roman" panose="02020603050405020304" pitchFamily="18" charset="0"/>
                <a:cs typeface="Times New Roman" panose="02020603050405020304" pitchFamily="18" charset="0"/>
              </a:rPr>
              <a:t>&lt;style&gt;</a:t>
            </a:r>
            <a:r>
              <a:rPr lang="en-US" sz="2200" dirty="0">
                <a:latin typeface="Times New Roman" panose="02020603050405020304" pitchFamily="18" charset="0"/>
                <a:cs typeface="Times New Roman" panose="02020603050405020304" pitchFamily="18" charset="0"/>
              </a:rPr>
              <a:t> tag but each style will have its name that uniquely identifies the style. Android style attributes are set using </a:t>
            </a:r>
            <a:r>
              <a:rPr lang="en-US" sz="2200" b="1" dirty="0">
                <a:latin typeface="Times New Roman" panose="02020603050405020304" pitchFamily="18" charset="0"/>
                <a:cs typeface="Times New Roman" panose="02020603050405020304" pitchFamily="18" charset="0"/>
              </a:rPr>
              <a:t>&lt;item&gt;</a:t>
            </a:r>
            <a:r>
              <a:rPr lang="en-US" sz="2200" dirty="0">
                <a:latin typeface="Times New Roman" panose="02020603050405020304" pitchFamily="18" charset="0"/>
                <a:cs typeface="Times New Roman" panose="02020603050405020304" pitchFamily="18" charset="0"/>
              </a:rPr>
              <a:t> tag as shown below</a:t>
            </a:r>
          </a:p>
          <a:p>
            <a:pPr marL="285750" indent="-28575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418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495301"/>
            <a:ext cx="6629400" cy="830997"/>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ANDROID –</a:t>
            </a:r>
            <a:r>
              <a:rPr lang="en-US" sz="2400" b="1" dirty="0" smtClean="0">
                <a:latin typeface="Bell MT" panose="02020503060305020303" pitchFamily="18" charset="0"/>
                <a:cs typeface="Times New Roman" panose="02020603050405020304" pitchFamily="18" charset="0"/>
              </a:rPr>
              <a:t>XML for STYLE</a:t>
            </a:r>
          </a:p>
          <a:p>
            <a:pPr algn="ct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3400" y="1600200"/>
            <a:ext cx="8001000" cy="3477875"/>
          </a:xfrm>
          <a:prstGeom prst="rect">
            <a:avLst/>
          </a:prstGeom>
          <a:noFill/>
        </p:spPr>
        <p:txBody>
          <a:bodyPr wrap="square" rtlCol="0">
            <a:spAutoFit/>
          </a:bodyPr>
          <a:lstStyle/>
          <a:p>
            <a:r>
              <a:rPr lang="en-US" sz="2000" dirty="0"/>
              <a:t>&lt;?xml version="1.0" encoding="utf-8</a:t>
            </a:r>
            <a:r>
              <a:rPr lang="en-US" sz="2000" dirty="0" smtClean="0"/>
              <a:t>"?&gt;</a:t>
            </a:r>
          </a:p>
          <a:p>
            <a:r>
              <a:rPr lang="en-US" sz="2000" dirty="0" smtClean="0"/>
              <a:t> </a:t>
            </a:r>
            <a:r>
              <a:rPr lang="en-US" sz="2000" dirty="0"/>
              <a:t>&lt;resources&gt; </a:t>
            </a:r>
            <a:endParaRPr lang="en-US" sz="2000" dirty="0" smtClean="0"/>
          </a:p>
          <a:p>
            <a:r>
              <a:rPr lang="en-US" sz="2000" dirty="0" smtClean="0"/>
              <a:t>&lt;</a:t>
            </a:r>
            <a:r>
              <a:rPr lang="en-US" sz="2000" dirty="0"/>
              <a:t>style </a:t>
            </a:r>
            <a:r>
              <a:rPr lang="en-US" sz="2000" dirty="0" smtClean="0"/>
              <a:t>name</a:t>
            </a:r>
            <a:r>
              <a:rPr lang="en-US" sz="2000" dirty="0"/>
              <a:t>="</a:t>
            </a:r>
            <a:r>
              <a:rPr lang="en-US" sz="2000" dirty="0" err="1" smtClean="0"/>
              <a:t>CustomFontStyle</a:t>
            </a:r>
            <a:r>
              <a:rPr lang="en-US" sz="2000" dirty="0"/>
              <a:t>"&gt; </a:t>
            </a:r>
            <a:endParaRPr lang="en-US" sz="2000" dirty="0" smtClean="0"/>
          </a:p>
          <a:p>
            <a:r>
              <a:rPr lang="en-US" sz="2000" dirty="0" smtClean="0"/>
              <a:t>&lt;item name</a:t>
            </a:r>
            <a:r>
              <a:rPr lang="en-US" sz="2000" dirty="0"/>
              <a:t>="</a:t>
            </a:r>
            <a:r>
              <a:rPr lang="en-US" sz="2000" dirty="0" err="1"/>
              <a:t>android:layout_width</a:t>
            </a:r>
            <a:r>
              <a:rPr lang="en-US" sz="2000" dirty="0"/>
              <a:t>"&gt;</a:t>
            </a:r>
            <a:r>
              <a:rPr lang="en-US" sz="2000" dirty="0" err="1"/>
              <a:t>fill_parent</a:t>
            </a:r>
            <a:r>
              <a:rPr lang="en-US" sz="2000" dirty="0"/>
              <a:t>&lt;/item&gt; </a:t>
            </a:r>
            <a:endParaRPr lang="en-US" sz="2000" dirty="0" smtClean="0"/>
          </a:p>
          <a:p>
            <a:r>
              <a:rPr lang="en-US" sz="2000" dirty="0" smtClean="0"/>
              <a:t>&lt;</a:t>
            </a:r>
            <a:r>
              <a:rPr lang="en-US" sz="2000" dirty="0"/>
              <a:t>item name="</a:t>
            </a:r>
            <a:r>
              <a:rPr lang="en-US" sz="2000" dirty="0" err="1"/>
              <a:t>android:layout_height</a:t>
            </a:r>
            <a:r>
              <a:rPr lang="en-US" sz="2000" dirty="0"/>
              <a:t>"&gt;</a:t>
            </a:r>
            <a:r>
              <a:rPr lang="en-US" sz="2000" dirty="0" err="1"/>
              <a:t>wrap_content</a:t>
            </a:r>
            <a:r>
              <a:rPr lang="en-US" sz="2000" dirty="0"/>
              <a:t>&lt;/item&gt; </a:t>
            </a:r>
            <a:endParaRPr lang="en-US" sz="2000" dirty="0" smtClean="0"/>
          </a:p>
          <a:p>
            <a:r>
              <a:rPr lang="en-US" sz="2000" dirty="0" smtClean="0"/>
              <a:t>&lt;</a:t>
            </a:r>
            <a:r>
              <a:rPr lang="en-US" sz="2000" dirty="0"/>
              <a:t>item name="</a:t>
            </a:r>
            <a:r>
              <a:rPr lang="en-US" sz="2000" dirty="0" err="1"/>
              <a:t>android:capitalize</a:t>
            </a:r>
            <a:r>
              <a:rPr lang="en-US" sz="2000" dirty="0"/>
              <a:t>"&gt;characters&lt;/item&gt; </a:t>
            </a:r>
            <a:endParaRPr lang="en-US" sz="2000" dirty="0" smtClean="0"/>
          </a:p>
          <a:p>
            <a:r>
              <a:rPr lang="en-US" sz="2000" dirty="0" smtClean="0"/>
              <a:t>&lt;</a:t>
            </a:r>
            <a:r>
              <a:rPr lang="en-US" sz="2000" dirty="0"/>
              <a:t>item name="</a:t>
            </a:r>
            <a:r>
              <a:rPr lang="en-US" sz="2000" dirty="0" err="1"/>
              <a:t>android:typeface</a:t>
            </a:r>
            <a:r>
              <a:rPr lang="en-US" sz="2000" dirty="0"/>
              <a:t>"&gt;monospace&lt;/item&gt; </a:t>
            </a:r>
            <a:endParaRPr lang="en-US" sz="2000" dirty="0" smtClean="0"/>
          </a:p>
          <a:p>
            <a:r>
              <a:rPr lang="en-US" sz="2000" dirty="0" smtClean="0"/>
              <a:t>&lt;</a:t>
            </a:r>
            <a:r>
              <a:rPr lang="en-US" sz="2000" dirty="0"/>
              <a:t>item name="</a:t>
            </a:r>
            <a:r>
              <a:rPr lang="en-US" sz="2000" dirty="0" err="1"/>
              <a:t>android:textSize</a:t>
            </a:r>
            <a:r>
              <a:rPr lang="en-US" sz="2000" dirty="0"/>
              <a:t>"&gt;12pt&lt;/item&gt; </a:t>
            </a:r>
            <a:endParaRPr lang="en-US" sz="2000" dirty="0" smtClean="0"/>
          </a:p>
          <a:p>
            <a:r>
              <a:rPr lang="en-US" sz="2000" dirty="0" smtClean="0"/>
              <a:t>&lt;</a:t>
            </a:r>
            <a:r>
              <a:rPr lang="en-US" sz="2000" dirty="0"/>
              <a:t>item name="</a:t>
            </a:r>
            <a:r>
              <a:rPr lang="en-US" sz="2000" dirty="0" err="1"/>
              <a:t>android:textColor</a:t>
            </a:r>
            <a:r>
              <a:rPr lang="en-US" sz="2000" dirty="0"/>
              <a:t>"&gt;#00FF00&lt;/item&gt;/&gt; </a:t>
            </a:r>
            <a:endParaRPr lang="en-US" sz="2000" dirty="0" smtClean="0"/>
          </a:p>
          <a:p>
            <a:r>
              <a:rPr lang="en-US" sz="2000" dirty="0" smtClean="0"/>
              <a:t>&lt;/</a:t>
            </a:r>
            <a:r>
              <a:rPr lang="en-US" sz="2000" dirty="0"/>
              <a:t>style</a:t>
            </a:r>
            <a:r>
              <a:rPr lang="en-US" sz="2000" dirty="0" smtClean="0"/>
              <a:t>&gt;</a:t>
            </a:r>
          </a:p>
          <a:p>
            <a:r>
              <a:rPr lang="en-US" sz="2000" dirty="0" smtClean="0"/>
              <a:t> </a:t>
            </a:r>
            <a:r>
              <a:rPr lang="en-US" sz="2000" dirty="0"/>
              <a:t>&lt;/resources</a:t>
            </a:r>
            <a:r>
              <a:rPr lang="en-US" sz="2000" dirty="0" smtClean="0"/>
              <a:t>&gt;</a:t>
            </a:r>
          </a:p>
        </p:txBody>
      </p:sp>
      <p:sp>
        <p:nvSpPr>
          <p:cNvPr id="3" name="TextBox 2"/>
          <p:cNvSpPr txBox="1"/>
          <p:nvPr/>
        </p:nvSpPr>
        <p:spPr>
          <a:xfrm>
            <a:off x="457200" y="5334000"/>
            <a:ext cx="8146846" cy="646331"/>
          </a:xfrm>
          <a:prstGeom prst="rect">
            <a:avLst/>
          </a:prstGeom>
          <a:solidFill>
            <a:schemeClr val="bg1">
              <a:lumMod val="65000"/>
            </a:schemeClr>
          </a:solidFill>
        </p:spPr>
        <p:txBody>
          <a:bodyPr wrap="none" rtlCol="0">
            <a:spAutoFit/>
          </a:bodyPr>
          <a:lstStyle/>
          <a:p>
            <a:r>
              <a:rPr lang="en-US" dirty="0"/>
              <a:t>The value for the &lt;item&gt; can be a keyword string, a hex color, a reference to another </a:t>
            </a:r>
            <a:endParaRPr lang="en-US" dirty="0" smtClean="0"/>
          </a:p>
          <a:p>
            <a:r>
              <a:rPr lang="en-US" dirty="0" smtClean="0"/>
              <a:t>resource </a:t>
            </a:r>
            <a:r>
              <a:rPr lang="en-US" dirty="0"/>
              <a:t>type, or other value depending on the style property</a:t>
            </a:r>
          </a:p>
        </p:txBody>
      </p:sp>
    </p:spTree>
    <p:extLst>
      <p:ext uri="{BB962C8B-B14F-4D97-AF65-F5344CB8AC3E}">
        <p14:creationId xmlns:p14="http://schemas.microsoft.com/office/powerpoint/2010/main" val="970579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495301"/>
            <a:ext cx="6629400" cy="830997"/>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ANDROID –</a:t>
            </a:r>
            <a:r>
              <a:rPr lang="en-US" sz="2400" b="1" dirty="0" smtClean="0">
                <a:latin typeface="Bell MT" panose="02020503060305020303" pitchFamily="18" charset="0"/>
                <a:cs typeface="Times New Roman" panose="02020603050405020304" pitchFamily="18" charset="0"/>
              </a:rPr>
              <a:t>USING STYLE</a:t>
            </a:r>
          </a:p>
          <a:p>
            <a:pPr algn="ct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1716881"/>
            <a:ext cx="8305800" cy="3693319"/>
          </a:xfrm>
          <a:prstGeom prst="rect">
            <a:avLst/>
          </a:prstGeom>
          <a:noFill/>
          <a:ln>
            <a:solidFill>
              <a:srgbClr val="002060"/>
            </a:solidFill>
          </a:ln>
        </p:spPr>
        <p:txBody>
          <a:bodyPr wrap="square" rtlCol="0">
            <a:spAutoFit/>
          </a:bodyPr>
          <a:lstStyle/>
          <a:p>
            <a:r>
              <a:rPr lang="en-US" dirty="0"/>
              <a:t>Once your style is defined, you can use it in your XML Layout file using </a:t>
            </a:r>
            <a:r>
              <a:rPr lang="en-US" b="1" dirty="0"/>
              <a:t>style</a:t>
            </a:r>
            <a:r>
              <a:rPr lang="en-US" dirty="0"/>
              <a:t> attribute as follows </a:t>
            </a:r>
            <a:r>
              <a:rPr lang="en-US" dirty="0" smtClean="0"/>
              <a:t>−</a:t>
            </a:r>
          </a:p>
          <a:p>
            <a:endParaRPr lang="en-US" dirty="0"/>
          </a:p>
          <a:p>
            <a:r>
              <a:rPr lang="en-US" dirty="0"/>
              <a:t>&lt;?xml version="1.0" encoding="utf-8"?&gt; </a:t>
            </a:r>
            <a:endParaRPr lang="en-US" dirty="0" smtClean="0"/>
          </a:p>
          <a:p>
            <a:r>
              <a:rPr lang="en-US" dirty="0" smtClean="0"/>
              <a:t>&lt;</a:t>
            </a:r>
            <a:r>
              <a:rPr lang="en-US" dirty="0" err="1"/>
              <a:t>LinearLayout</a:t>
            </a:r>
            <a:r>
              <a:rPr lang="en-US" dirty="0"/>
              <a:t> </a:t>
            </a:r>
            <a:r>
              <a:rPr lang="en-US" dirty="0" err="1"/>
              <a:t>xmlns:android</a:t>
            </a:r>
            <a:r>
              <a:rPr lang="en-US" dirty="0"/>
              <a:t>="http://schemas.android.com/</a:t>
            </a:r>
            <a:r>
              <a:rPr lang="en-US" dirty="0" err="1"/>
              <a:t>apk</a:t>
            </a:r>
            <a:r>
              <a:rPr lang="en-US" dirty="0"/>
              <a:t>/res/android" </a:t>
            </a:r>
            <a:r>
              <a:rPr lang="en-US" dirty="0" err="1"/>
              <a:t>android:layout_width</a:t>
            </a:r>
            <a:r>
              <a:rPr lang="en-US" dirty="0"/>
              <a:t>="</a:t>
            </a:r>
            <a:r>
              <a:rPr lang="en-US" dirty="0" err="1"/>
              <a:t>fill_parent</a:t>
            </a:r>
            <a:r>
              <a:rPr lang="en-US" dirty="0"/>
              <a:t>" </a:t>
            </a:r>
            <a:endParaRPr lang="en-US" dirty="0" smtClean="0"/>
          </a:p>
          <a:p>
            <a:r>
              <a:rPr lang="en-US" dirty="0" err="1" smtClean="0"/>
              <a:t>android:layout_height</a:t>
            </a:r>
            <a:r>
              <a:rPr lang="en-US" dirty="0"/>
              <a:t>="</a:t>
            </a:r>
            <a:r>
              <a:rPr lang="en-US" dirty="0" err="1"/>
              <a:t>fill_parent</a:t>
            </a:r>
            <a:r>
              <a:rPr lang="en-US" dirty="0"/>
              <a:t>" </a:t>
            </a:r>
            <a:endParaRPr lang="en-US" dirty="0" smtClean="0"/>
          </a:p>
          <a:p>
            <a:r>
              <a:rPr lang="en-US" dirty="0" err="1" smtClean="0"/>
              <a:t>android:orientation</a:t>
            </a:r>
            <a:r>
              <a:rPr lang="en-US" dirty="0"/>
              <a:t>="vertical" &gt; </a:t>
            </a:r>
            <a:endParaRPr lang="en-US" dirty="0" smtClean="0"/>
          </a:p>
          <a:p>
            <a:endParaRPr lang="en-US" dirty="0"/>
          </a:p>
          <a:p>
            <a:r>
              <a:rPr lang="en-US" dirty="0" smtClean="0"/>
              <a:t>&lt;</a:t>
            </a:r>
            <a:r>
              <a:rPr lang="en-US" dirty="0" err="1"/>
              <a:t>TextView</a:t>
            </a:r>
            <a:r>
              <a:rPr lang="en-US" dirty="0"/>
              <a:t> </a:t>
            </a:r>
            <a:r>
              <a:rPr lang="en-US" dirty="0" err="1"/>
              <a:t>android:id</a:t>
            </a:r>
            <a:r>
              <a:rPr lang="en-US" dirty="0"/>
              <a:t>="@+id/</a:t>
            </a:r>
            <a:r>
              <a:rPr lang="en-US" dirty="0" err="1"/>
              <a:t>text_id</a:t>
            </a:r>
            <a:r>
              <a:rPr lang="en-US" dirty="0"/>
              <a:t>" </a:t>
            </a:r>
            <a:endParaRPr lang="en-US" dirty="0" smtClean="0"/>
          </a:p>
          <a:p>
            <a:r>
              <a:rPr lang="en-US" dirty="0" smtClean="0"/>
              <a:t>style</a:t>
            </a:r>
            <a:r>
              <a:rPr lang="en-US" dirty="0"/>
              <a:t>="@style/</a:t>
            </a:r>
            <a:r>
              <a:rPr lang="en-US" dirty="0" err="1"/>
              <a:t>CustomFontStyle</a:t>
            </a:r>
            <a:r>
              <a:rPr lang="en-US" dirty="0"/>
              <a:t>" </a:t>
            </a:r>
            <a:endParaRPr lang="en-US" dirty="0" smtClean="0"/>
          </a:p>
          <a:p>
            <a:r>
              <a:rPr lang="en-US" dirty="0" err="1" smtClean="0"/>
              <a:t>android:text</a:t>
            </a:r>
            <a:r>
              <a:rPr lang="en-US" dirty="0"/>
              <a:t>="@string/</a:t>
            </a:r>
            <a:r>
              <a:rPr lang="en-US" dirty="0" err="1"/>
              <a:t>hello_world</a:t>
            </a:r>
            <a:r>
              <a:rPr lang="en-US" dirty="0"/>
              <a:t>" /&gt; </a:t>
            </a:r>
            <a:endParaRPr lang="en-US" dirty="0" smtClean="0"/>
          </a:p>
          <a:p>
            <a:r>
              <a:rPr lang="en-US" dirty="0" smtClean="0"/>
              <a:t>&lt;/</a:t>
            </a:r>
            <a:r>
              <a:rPr lang="en-US" dirty="0" err="1"/>
              <a:t>LinearLayout</a:t>
            </a:r>
            <a:r>
              <a:rPr lang="en-US" dirty="0"/>
              <a:t>&gt;</a:t>
            </a:r>
          </a:p>
        </p:txBody>
      </p:sp>
    </p:spTree>
    <p:extLst>
      <p:ext uri="{BB962C8B-B14F-4D97-AF65-F5344CB8AC3E}">
        <p14:creationId xmlns:p14="http://schemas.microsoft.com/office/powerpoint/2010/main" val="2054014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495301"/>
            <a:ext cx="6629400" cy="830997"/>
          </a:xfrm>
          <a:prstGeom prst="rect">
            <a:avLst/>
          </a:prstGeom>
          <a:noFill/>
        </p:spPr>
        <p:txBody>
          <a:bodyPr wrap="square" rtlCol="0">
            <a:spAutoFit/>
          </a:bodyPr>
          <a:lstStyle/>
          <a:p>
            <a:pPr algn="ctr"/>
            <a:r>
              <a:rPr lang="en-US" sz="2400" b="1" dirty="0" smtClean="0">
                <a:latin typeface="Arial" panose="020B0604020202020204" pitchFamily="34" charset="0"/>
                <a:cs typeface="Arial" panose="020B0604020202020204" pitchFamily="34" charset="0"/>
              </a:rPr>
              <a:t>ANDROID –</a:t>
            </a:r>
            <a:r>
              <a:rPr lang="en-US" sz="2400" b="1" dirty="0" smtClean="0">
                <a:latin typeface="Bell MT" panose="02020503060305020303" pitchFamily="18" charset="0"/>
                <a:cs typeface="Times New Roman" panose="02020603050405020304" pitchFamily="18" charset="0"/>
              </a:rPr>
              <a:t>STYLE INHERITANCE</a:t>
            </a:r>
          </a:p>
          <a:p>
            <a:pPr algn="ct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8600" y="914400"/>
            <a:ext cx="8686800" cy="649408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Android supports style Inheritance in very much similar way as cascading style sheet in web design. You can use this to inherit properties from an existing style and then define only the properties that you want to change or add</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implement a custom theme create or edit </a:t>
            </a:r>
            <a:r>
              <a:rPr lang="en-US" sz="2000" dirty="0" smtClean="0">
                <a:latin typeface="Times New Roman" panose="02020603050405020304" pitchFamily="18" charset="0"/>
                <a:cs typeface="Times New Roman" panose="02020603050405020304" pitchFamily="18" charset="0"/>
              </a:rPr>
              <a:t>My Android App/res/values/themes.xml </a:t>
            </a:r>
            <a:r>
              <a:rPr lang="en-US" sz="2000" dirty="0">
                <a:latin typeface="Times New Roman" panose="02020603050405020304" pitchFamily="18" charset="0"/>
                <a:cs typeface="Times New Roman" panose="02020603050405020304" pitchFamily="18" charset="0"/>
              </a:rPr>
              <a:t>and add the following </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&lt;resources&gt;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&lt;</a:t>
            </a:r>
            <a:r>
              <a:rPr lang="en-US" sz="2000" dirty="0">
                <a:latin typeface="Times New Roman" panose="02020603050405020304" pitchFamily="18" charset="0"/>
                <a:cs typeface="Times New Roman" panose="02020603050405020304" pitchFamily="18" charset="0"/>
              </a:rPr>
              <a:t>style name="</a:t>
            </a:r>
            <a:r>
              <a:rPr lang="en-US" sz="2000" dirty="0" err="1">
                <a:latin typeface="Times New Roman" panose="02020603050405020304" pitchFamily="18" charset="0"/>
                <a:cs typeface="Times New Roman" panose="02020603050405020304" pitchFamily="18" charset="0"/>
              </a:rPr>
              <a:t>MyCustomTheme</a:t>
            </a:r>
            <a:r>
              <a:rPr lang="en-US" sz="2000" dirty="0">
                <a:latin typeface="Times New Roman" panose="02020603050405020304" pitchFamily="18" charset="0"/>
                <a:cs typeface="Times New Roman" panose="02020603050405020304" pitchFamily="18" charset="0"/>
              </a:rPr>
              <a:t>" parent</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android:style</a:t>
            </a:r>
            <a:r>
              <a:rPr lang="en-US" sz="2000" dirty="0" smtClean="0">
                <a:latin typeface="Times New Roman" panose="02020603050405020304" pitchFamily="18" charset="0"/>
                <a:cs typeface="Times New Roman" panose="02020603050405020304" pitchFamily="18" charset="0"/>
              </a:rPr>
              <a:t>/Theme</a:t>
            </a:r>
            <a:r>
              <a:rPr lang="en-US" sz="2000" dirty="0">
                <a:latin typeface="Times New Roman" panose="02020603050405020304" pitchFamily="18" charset="0"/>
                <a:cs typeface="Times New Roman" panose="02020603050405020304" pitchFamily="18" charset="0"/>
              </a:rPr>
              <a:t>"&gt;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&lt;</a:t>
            </a:r>
            <a:r>
              <a:rPr lang="en-US" sz="2000" dirty="0">
                <a:latin typeface="Times New Roman" panose="02020603050405020304" pitchFamily="18" charset="0"/>
                <a:cs typeface="Times New Roman" panose="02020603050405020304" pitchFamily="18" charset="0"/>
              </a:rPr>
              <a:t>item name="</a:t>
            </a:r>
            <a:r>
              <a:rPr lang="en-US" sz="2000" dirty="0" err="1">
                <a:latin typeface="Times New Roman" panose="02020603050405020304" pitchFamily="18" charset="0"/>
                <a:cs typeface="Times New Roman" panose="02020603050405020304" pitchFamily="18" charset="0"/>
              </a:rPr>
              <a:t>android:textColorPrimary</a:t>
            </a:r>
            <a:r>
              <a:rPr lang="en-US" sz="2000" dirty="0">
                <a:latin typeface="Times New Roman" panose="02020603050405020304" pitchFamily="18" charset="0"/>
                <a:cs typeface="Times New Roman" panose="02020603050405020304" pitchFamily="18" charset="0"/>
              </a:rPr>
              <a:t>"&gt;#ffff0000&lt;/item&gt;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&lt;/</a:t>
            </a:r>
            <a:r>
              <a:rPr lang="en-US" sz="2000" dirty="0">
                <a:latin typeface="Times New Roman" panose="02020603050405020304" pitchFamily="18" charset="0"/>
                <a:cs typeface="Times New Roman" panose="02020603050405020304" pitchFamily="18" charset="0"/>
              </a:rPr>
              <a:t>style&gt; ...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&lt;/</a:t>
            </a:r>
            <a:r>
              <a:rPr lang="en-US" sz="2000" dirty="0">
                <a:latin typeface="Times New Roman" panose="02020603050405020304" pitchFamily="18" charset="0"/>
                <a:cs typeface="Times New Roman" panose="02020603050405020304" pitchFamily="18" charset="0"/>
              </a:rPr>
              <a:t>resources</a:t>
            </a:r>
            <a:r>
              <a:rPr lang="en-US" sz="2000" dirty="0" smtClean="0">
                <a:latin typeface="Times New Roman" panose="02020603050405020304" pitchFamily="18" charset="0"/>
                <a:cs typeface="Times New Roman" panose="02020603050405020304" pitchFamily="18" charset="0"/>
              </a:rPr>
              <a:t>&gt;</a:t>
            </a: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your AndroidManifest.xml apply the theme to the activities you want to style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&lt;activity </a:t>
            </a:r>
            <a:r>
              <a:rPr lang="en-US" sz="2000" dirty="0" err="1">
                <a:latin typeface="Times New Roman" panose="02020603050405020304" pitchFamily="18" charset="0"/>
                <a:cs typeface="Times New Roman" panose="02020603050405020304" pitchFamily="18" charset="0"/>
              </a:rPr>
              <a:t>android:name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com.myapp.MyActivity</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android:theme</a:t>
            </a:r>
            <a:r>
              <a:rPr lang="en-US" sz="2000" dirty="0">
                <a:latin typeface="Times New Roman" panose="02020603050405020304" pitchFamily="18" charset="0"/>
                <a:cs typeface="Times New Roman" panose="02020603050405020304" pitchFamily="18" charset="0"/>
              </a:rPr>
              <a:t>="@style/</a:t>
            </a:r>
            <a:r>
              <a:rPr lang="en-US" sz="2000" dirty="0" err="1">
                <a:latin typeface="Times New Roman" panose="02020603050405020304" pitchFamily="18" charset="0"/>
                <a:cs typeface="Times New Roman" panose="02020603050405020304" pitchFamily="18" charset="0"/>
              </a:rPr>
              <a:t>MyCustomTheme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/&gt;</a:t>
            </a:r>
          </a:p>
          <a:p>
            <a:r>
              <a:rPr lang="en-US" sz="2000" dirty="0">
                <a:solidFill>
                  <a:srgbClr val="FF0000"/>
                </a:solidFill>
                <a:latin typeface="Times New Roman" panose="02020603050405020304" pitchFamily="18" charset="0"/>
                <a:cs typeface="Times New Roman" panose="02020603050405020304" pitchFamily="18" charset="0"/>
              </a:rPr>
              <a:t>Your new theme will be applied to your activity, and text is now bright red.</a:t>
            </a:r>
          </a:p>
          <a:p>
            <a:endParaRPr lang="en-US" sz="20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7200" y="2133600"/>
            <a:ext cx="14200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142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495301"/>
            <a:ext cx="7467600" cy="830997"/>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APPLYING COLORS TO THEME ATTRIBUTES</a:t>
            </a:r>
          </a:p>
          <a:p>
            <a:pPr algn="ct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468755"/>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9375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400" y="1114387"/>
            <a:ext cx="8686800" cy="5232202"/>
          </a:xfrm>
          <a:prstGeom prst="rect">
            <a:avLst/>
          </a:prstGeom>
          <a:noFill/>
        </p:spPr>
        <p:txBody>
          <a:bodyPr wrap="square" rtlCol="0">
            <a:spAutoFit/>
          </a:bodyPr>
          <a:lstStyle/>
          <a:p>
            <a:pPr algn="just"/>
            <a:r>
              <a:rPr lang="en-US" sz="2200" dirty="0" smtClean="0">
                <a:latin typeface="Times New Roman" panose="02020603050405020304" pitchFamily="18" charset="0"/>
                <a:cs typeface="Times New Roman" panose="02020603050405020304" pitchFamily="18" charset="0"/>
              </a:rPr>
              <a:t>Your </a:t>
            </a:r>
            <a:r>
              <a:rPr lang="en-US" sz="2200" dirty="0">
                <a:latin typeface="Times New Roman" panose="02020603050405020304" pitchFamily="18" charset="0"/>
                <a:cs typeface="Times New Roman" panose="02020603050405020304" pitchFamily="18" charset="0"/>
              </a:rPr>
              <a:t>color resource can then be applied to some theme attributes, such as the window background and the primary text color, by adding &lt;item&gt; elements to your custom theme. These attributes are defined in your styles.xml file. For example, to apply the custom color to the window background, add the following two &lt;item&gt; elements to your custom theme, defined in </a:t>
            </a:r>
            <a:r>
              <a:rPr lang="en-US" sz="2200" dirty="0" smtClean="0">
                <a:latin typeface="Times New Roman" panose="02020603050405020304" pitchFamily="18" charset="0"/>
                <a:cs typeface="Times New Roman" panose="02020603050405020304" pitchFamily="18" charset="0"/>
              </a:rPr>
              <a:t>My Android App/res/values/styles.xml </a:t>
            </a:r>
            <a:r>
              <a:rPr lang="en-US" sz="2200" dirty="0">
                <a:latin typeface="Times New Roman" panose="02020603050405020304" pitchFamily="18" charset="0"/>
                <a:cs typeface="Times New Roman" panose="02020603050405020304" pitchFamily="18" charset="0"/>
              </a:rPr>
              <a:t>file </a:t>
            </a:r>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dirty="0"/>
              <a:t>&lt;resources&gt; </a:t>
            </a:r>
            <a:endParaRPr lang="en-US" dirty="0" smtClean="0"/>
          </a:p>
          <a:p>
            <a:pPr algn="just"/>
            <a:r>
              <a:rPr lang="en-US" dirty="0" smtClean="0"/>
              <a:t>... </a:t>
            </a:r>
          </a:p>
          <a:p>
            <a:pPr algn="just"/>
            <a:r>
              <a:rPr lang="en-US" dirty="0" smtClean="0"/>
              <a:t>&lt;</a:t>
            </a:r>
            <a:r>
              <a:rPr lang="en-US" dirty="0"/>
              <a:t>style name="</a:t>
            </a:r>
            <a:r>
              <a:rPr lang="en-US" dirty="0" err="1"/>
              <a:t>MyCustomTheme</a:t>
            </a:r>
            <a:r>
              <a:rPr lang="en-US" dirty="0"/>
              <a:t>" </a:t>
            </a:r>
            <a:r>
              <a:rPr lang="en-US" dirty="0" smtClean="0"/>
              <a:t>...&gt;</a:t>
            </a:r>
          </a:p>
          <a:p>
            <a:pPr algn="just"/>
            <a:r>
              <a:rPr lang="en-US" dirty="0" smtClean="0"/>
              <a:t> </a:t>
            </a:r>
            <a:r>
              <a:rPr lang="en-US" dirty="0"/>
              <a:t>&lt;item name="</a:t>
            </a:r>
            <a:r>
              <a:rPr lang="en-US" dirty="0" err="1"/>
              <a:t>android:windowBackground</a:t>
            </a:r>
            <a:r>
              <a:rPr lang="en-US" dirty="0"/>
              <a:t>"&gt;@</a:t>
            </a:r>
            <a:r>
              <a:rPr lang="en-US" dirty="0" smtClean="0"/>
              <a:t>color/</a:t>
            </a:r>
            <a:r>
              <a:rPr lang="en-US" dirty="0" err="1" smtClean="0"/>
              <a:t>my_custom_color</a:t>
            </a:r>
            <a:endParaRPr lang="en-US" dirty="0" smtClean="0"/>
          </a:p>
          <a:p>
            <a:pPr algn="just"/>
            <a:r>
              <a:rPr lang="en-US" dirty="0"/>
              <a:t> </a:t>
            </a:r>
            <a:r>
              <a:rPr lang="en-US" dirty="0" smtClean="0"/>
              <a:t>                                                                                                                   &lt;/</a:t>
            </a:r>
            <a:r>
              <a:rPr lang="en-US" dirty="0"/>
              <a:t>item&gt; </a:t>
            </a:r>
            <a:endParaRPr lang="en-US" dirty="0" smtClean="0"/>
          </a:p>
          <a:p>
            <a:pPr algn="just"/>
            <a:r>
              <a:rPr lang="en-US" dirty="0" smtClean="0"/>
              <a:t>&lt;</a:t>
            </a:r>
            <a:r>
              <a:rPr lang="en-US" dirty="0"/>
              <a:t>item name="</a:t>
            </a:r>
            <a:r>
              <a:rPr lang="en-US" dirty="0" err="1"/>
              <a:t>android:colorBackgroundCacheHint</a:t>
            </a:r>
            <a:r>
              <a:rPr lang="en-US" dirty="0" smtClean="0"/>
              <a:t>"&gt;</a:t>
            </a:r>
          </a:p>
          <a:p>
            <a:pPr algn="just"/>
            <a:r>
              <a:rPr lang="en-US" dirty="0"/>
              <a:t> </a:t>
            </a:r>
            <a:r>
              <a:rPr lang="en-US" dirty="0" smtClean="0"/>
              <a:t>                                                       @</a:t>
            </a:r>
            <a:r>
              <a:rPr lang="en-US" dirty="0"/>
              <a:t>color/</a:t>
            </a:r>
            <a:r>
              <a:rPr lang="en-US" dirty="0" err="1"/>
              <a:t>my_custom_color</a:t>
            </a:r>
            <a:r>
              <a:rPr lang="en-US" dirty="0"/>
              <a:t>&lt;/item&gt; &lt;/style</a:t>
            </a:r>
            <a:r>
              <a:rPr lang="en-US" dirty="0" smtClean="0"/>
              <a:t>&gt;</a:t>
            </a:r>
          </a:p>
          <a:p>
            <a:pPr algn="just"/>
            <a:r>
              <a:rPr lang="en-US" dirty="0" smtClean="0"/>
              <a:t> </a:t>
            </a:r>
            <a:r>
              <a:rPr lang="en-US" dirty="0"/>
              <a:t>... </a:t>
            </a:r>
            <a:endParaRPr lang="en-US" dirty="0" smtClean="0"/>
          </a:p>
          <a:p>
            <a:pPr algn="just"/>
            <a:r>
              <a:rPr lang="en-US" dirty="0" smtClean="0"/>
              <a:t>&lt;/</a:t>
            </a:r>
            <a:r>
              <a:rPr lang="en-US" dirty="0"/>
              <a:t>resources&gt;</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3485444"/>
            <a:ext cx="1643454"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2774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495301"/>
            <a:ext cx="7467600"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USING A CUSTOM NINE-PATCH WITH BUTTONS</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400" y="1114387"/>
            <a:ext cx="8686800" cy="1477328"/>
          </a:xfrm>
          <a:prstGeom prst="rect">
            <a:avLst/>
          </a:prstGeom>
          <a:noFill/>
        </p:spPr>
        <p:txBody>
          <a:bodyPr wrap="square" rtlCol="0">
            <a:spAutoFit/>
          </a:bodyPr>
          <a:lstStyle/>
          <a:p>
            <a:pPr algn="just"/>
            <a:r>
              <a:rPr lang="en-US" dirty="0"/>
              <a:t>A nine-patch </a:t>
            </a:r>
            <a:r>
              <a:rPr lang="en-US" dirty="0" err="1"/>
              <a:t>drawable</a:t>
            </a:r>
            <a:r>
              <a:rPr lang="en-US" dirty="0"/>
              <a:t> is a special kind of image which can be scaled in width and height while maintaining its visual integrity. Nine-patches are the most common way to specify the appearance of Android buttons, though any </a:t>
            </a:r>
            <a:r>
              <a:rPr lang="en-US" dirty="0" err="1"/>
              <a:t>drawable</a:t>
            </a:r>
            <a:r>
              <a:rPr lang="en-US" dirty="0"/>
              <a:t> type can be </a:t>
            </a:r>
            <a:r>
              <a:rPr lang="en-US" dirty="0" smtClean="0"/>
              <a:t>used.</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372640"/>
            <a:ext cx="43815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2400" y="2907268"/>
            <a:ext cx="4343400" cy="369332"/>
          </a:xfrm>
          <a:prstGeom prst="rect">
            <a:avLst/>
          </a:prstGeom>
          <a:noFill/>
        </p:spPr>
        <p:txBody>
          <a:bodyPr wrap="square" rtlCol="0">
            <a:spAutoFit/>
          </a:bodyPr>
          <a:lstStyle/>
          <a:p>
            <a:r>
              <a:rPr lang="en-US" b="1" cap="all" dirty="0"/>
              <a:t>A SAMPLE OF NINE-PATCH </a:t>
            </a:r>
            <a:r>
              <a:rPr lang="en-US" b="1" cap="all" dirty="0" smtClean="0"/>
              <a:t>BUTTON</a:t>
            </a:r>
            <a:endParaRPr lang="en-US" b="1" cap="all" dirty="0"/>
          </a:p>
        </p:txBody>
      </p:sp>
      <p:sp>
        <p:nvSpPr>
          <p:cNvPr id="6" name="TextBox 5"/>
          <p:cNvSpPr txBox="1"/>
          <p:nvPr/>
        </p:nvSpPr>
        <p:spPr>
          <a:xfrm>
            <a:off x="152400" y="3505200"/>
            <a:ext cx="8458200" cy="1754326"/>
          </a:xfrm>
          <a:prstGeom prst="rect">
            <a:avLst/>
          </a:prstGeom>
          <a:noFill/>
        </p:spPr>
        <p:txBody>
          <a:bodyPr wrap="square" rtlCol="0">
            <a:spAutoFit/>
          </a:bodyPr>
          <a:lstStyle/>
          <a:p>
            <a:r>
              <a:rPr lang="en-US" b="1" cap="all" dirty="0"/>
              <a:t>A SAMPLE OF NINE-PATCH </a:t>
            </a:r>
            <a:r>
              <a:rPr lang="en-US" b="1" cap="all" dirty="0" smtClean="0"/>
              <a:t>BUTTON</a:t>
            </a:r>
          </a:p>
          <a:p>
            <a:endParaRPr lang="en-US" b="1" cap="all"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Save this bitmap as /res/</a:t>
            </a:r>
            <a:r>
              <a:rPr lang="en-US" dirty="0" err="1">
                <a:latin typeface="Times New Roman" panose="02020603050405020304" pitchFamily="18" charset="0"/>
                <a:cs typeface="Times New Roman" panose="02020603050405020304" pitchFamily="18" charset="0"/>
              </a:rPr>
              <a:t>drawable</a:t>
            </a:r>
            <a:r>
              <a:rPr lang="en-US" dirty="0">
                <a:latin typeface="Times New Roman" panose="02020603050405020304" pitchFamily="18" charset="0"/>
                <a:cs typeface="Times New Roman" panose="02020603050405020304" pitchFamily="18" charset="0"/>
              </a:rPr>
              <a:t>/my_nine_patch.9.png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Define a new style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 the new button style to the </a:t>
            </a:r>
            <a:r>
              <a:rPr lang="en-US" dirty="0" smtClean="0">
                <a:latin typeface="Times New Roman" panose="02020603050405020304" pitchFamily="18" charset="0"/>
                <a:cs typeface="Times New Roman" panose="02020603050405020304" pitchFamily="18" charset="0"/>
              </a:rPr>
              <a:t>button Style </a:t>
            </a:r>
            <a:r>
              <a:rPr lang="en-US" dirty="0">
                <a:latin typeface="Times New Roman" panose="02020603050405020304" pitchFamily="18" charset="0"/>
                <a:cs typeface="Times New Roman" panose="02020603050405020304" pitchFamily="18" charset="0"/>
              </a:rPr>
              <a:t>attribute of your custom </a:t>
            </a:r>
            <a:r>
              <a:rPr lang="en-US" dirty="0" smtClean="0">
                <a:latin typeface="Times New Roman" panose="02020603050405020304" pitchFamily="18" charset="0"/>
                <a:cs typeface="Times New Roman" panose="02020603050405020304" pitchFamily="18" charset="0"/>
              </a:rPr>
              <a:t>theme</a:t>
            </a:r>
          </a:p>
          <a:p>
            <a:endParaRPr lang="en-US" dirty="0" smtClean="0"/>
          </a:p>
        </p:txBody>
      </p:sp>
    </p:spTree>
    <p:extLst>
      <p:ext uri="{BB962C8B-B14F-4D97-AF65-F5344CB8AC3E}">
        <p14:creationId xmlns:p14="http://schemas.microsoft.com/office/powerpoint/2010/main" val="4242513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152400" y="495301"/>
            <a:ext cx="7467600"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USING A CUSTOM NINE-PATCH WITH BUTTONS</a:t>
            </a:r>
            <a:endParaRPr lang="en-US" sz="2400" b="1" dirty="0">
              <a:latin typeface="Arial" panose="020B0604020202020204" pitchFamily="34" charset="0"/>
              <a:cs typeface="Arial" panose="020B0604020202020204" pitchFamily="34" charset="0"/>
            </a:endParaRPr>
          </a:p>
        </p:txBody>
      </p:sp>
      <p:cxnSp>
        <p:nvCxnSpPr>
          <p:cNvPr id="8" name="Shape 313"/>
          <p:cNvCxnSpPr>
            <a:endCxn id="9" idx="1"/>
          </p:cNvCxnSpPr>
          <p:nvPr/>
        </p:nvCxnSpPr>
        <p:spPr>
          <a:xfrm flipV="1">
            <a:off x="0" y="247651"/>
            <a:ext cx="6997481" cy="0"/>
          </a:xfrm>
          <a:prstGeom prst="straightConnector1">
            <a:avLst/>
          </a:prstGeom>
          <a:noFill/>
          <a:ln w="9525" cap="flat">
            <a:solidFill>
              <a:srgbClr val="D9D9D9"/>
            </a:solidFill>
            <a:prstDash val="solid"/>
            <a:round/>
            <a:headEnd type="none" w="lg" len="lg"/>
            <a:tailEnd type="none" w="lg" len="lg"/>
          </a:ln>
        </p:spPr>
      </p:cxnSp>
      <p:pic>
        <p:nvPicPr>
          <p:cNvPr id="9" name="Picture 8" descr="Image result for UP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481" y="0"/>
            <a:ext cx="2159438" cy="4953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400" y="1114387"/>
            <a:ext cx="8686800" cy="5355312"/>
          </a:xfrm>
          <a:prstGeom prst="rect">
            <a:avLst/>
          </a:prstGeom>
          <a:noFill/>
        </p:spPr>
        <p:txBody>
          <a:bodyPr wrap="square" rtlCol="0">
            <a:spAutoFit/>
          </a:bodyPr>
          <a:lstStyle/>
          <a:p>
            <a:endParaRPr lang="en-US" dirty="0" smtClean="0">
              <a:latin typeface="Times New Roman" panose="02020603050405020304" pitchFamily="18" charset="0"/>
              <a:cs typeface="Times New Roman" panose="02020603050405020304" pitchFamily="18" charset="0"/>
            </a:endParaRPr>
          </a:p>
          <a:p>
            <a:r>
              <a:rPr lang="en-US" b="1" dirty="0"/>
              <a:t>Define a new </a:t>
            </a:r>
            <a:r>
              <a:rPr lang="en-US" b="1" dirty="0" smtClean="0"/>
              <a:t>Style</a:t>
            </a:r>
          </a:p>
          <a:p>
            <a:endParaRPr lang="en-US"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&lt;resources</a:t>
            </a:r>
            <a:r>
              <a:rPr lang="en-US" dirty="0">
                <a:latin typeface="Times New Roman" panose="02020603050405020304" pitchFamily="18" charset="0"/>
                <a:cs typeface="Times New Roman" panose="02020603050405020304" pitchFamily="18" charset="0"/>
              </a:rPr>
              <a:t>&gt; ... </a:t>
            </a:r>
          </a:p>
          <a:p>
            <a:r>
              <a:rPr lang="en-US" dirty="0">
                <a:latin typeface="Times New Roman" panose="02020603050405020304" pitchFamily="18" charset="0"/>
                <a:cs typeface="Times New Roman" panose="02020603050405020304" pitchFamily="18" charset="0"/>
              </a:rPr>
              <a:t>&lt;style name="</a:t>
            </a:r>
            <a:r>
              <a:rPr lang="en-US" dirty="0" err="1">
                <a:latin typeface="Times New Roman" panose="02020603050405020304" pitchFamily="18" charset="0"/>
                <a:cs typeface="Times New Roman" panose="02020603050405020304" pitchFamily="18" charset="0"/>
              </a:rPr>
              <a:t>MyCustomButton</a:t>
            </a:r>
            <a:r>
              <a:rPr lang="en-US" dirty="0">
                <a:latin typeface="Times New Roman" panose="02020603050405020304" pitchFamily="18" charset="0"/>
                <a:cs typeface="Times New Roman" panose="02020603050405020304" pitchFamily="18" charset="0"/>
              </a:rPr>
              <a:t>" parent="</a:t>
            </a:r>
            <a:r>
              <a:rPr lang="en-US" dirty="0" err="1">
                <a:latin typeface="Times New Roman" panose="02020603050405020304" pitchFamily="18" charset="0"/>
                <a:cs typeface="Times New Roman" panose="02020603050405020304" pitchFamily="18" charset="0"/>
              </a:rPr>
              <a:t>android:Widget.Button</a:t>
            </a:r>
            <a:r>
              <a:rPr lang="en-US" dirty="0">
                <a:latin typeface="Times New Roman" panose="02020603050405020304" pitchFamily="18" charset="0"/>
                <a:cs typeface="Times New Roman" panose="02020603050405020304" pitchFamily="18" charset="0"/>
              </a:rPr>
              <a:t>"&gt; </a:t>
            </a:r>
          </a:p>
          <a:p>
            <a:r>
              <a:rPr lang="en-US" dirty="0">
                <a:latin typeface="Times New Roman" panose="02020603050405020304" pitchFamily="18" charset="0"/>
                <a:cs typeface="Times New Roman" panose="02020603050405020304" pitchFamily="18" charset="0"/>
              </a:rPr>
              <a:t>&lt;item name="</a:t>
            </a:r>
            <a:r>
              <a:rPr lang="en-US" dirty="0" err="1">
                <a:latin typeface="Times New Roman" panose="02020603050405020304" pitchFamily="18" charset="0"/>
                <a:cs typeface="Times New Roman" panose="02020603050405020304" pitchFamily="18" charset="0"/>
              </a:rPr>
              <a:t>android:background</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drawable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my_nine_patch</a:t>
            </a:r>
            <a:r>
              <a:rPr lang="en-US" dirty="0">
                <a:latin typeface="Times New Roman" panose="02020603050405020304" pitchFamily="18" charset="0"/>
                <a:cs typeface="Times New Roman" panose="02020603050405020304" pitchFamily="18" charset="0"/>
              </a:rPr>
              <a:t>&lt;/item&gt; </a:t>
            </a:r>
          </a:p>
          <a:p>
            <a:r>
              <a:rPr lang="en-US" dirty="0">
                <a:latin typeface="Times New Roman" panose="02020603050405020304" pitchFamily="18" charset="0"/>
                <a:cs typeface="Times New Roman" panose="02020603050405020304" pitchFamily="18" charset="0"/>
              </a:rPr>
              <a:t>&lt;/style&gt; ... </a:t>
            </a:r>
          </a:p>
          <a:p>
            <a:r>
              <a:rPr lang="en-US" dirty="0">
                <a:latin typeface="Times New Roman" panose="02020603050405020304" pitchFamily="18" charset="0"/>
                <a:cs typeface="Times New Roman" panose="02020603050405020304" pitchFamily="18" charset="0"/>
              </a:rPr>
              <a:t>&lt;/resources&gt;</a:t>
            </a:r>
          </a:p>
          <a:p>
            <a:endParaRPr lang="en-US" dirty="0" smtClean="0"/>
          </a:p>
          <a:p>
            <a:r>
              <a:rPr lang="en-US" b="1" dirty="0"/>
              <a:t>Apply the </a:t>
            </a:r>
            <a:r>
              <a:rPr lang="en-US" b="1" dirty="0" smtClean="0"/>
              <a:t>theme</a:t>
            </a:r>
          </a:p>
          <a:p>
            <a:endParaRPr lang="en-US" dirty="0"/>
          </a:p>
          <a:p>
            <a:pPr algn="just"/>
            <a:r>
              <a:rPr lang="en-US" dirty="0">
                <a:latin typeface="Times New Roman" panose="02020603050405020304" pitchFamily="18" charset="0"/>
                <a:cs typeface="Times New Roman" panose="02020603050405020304" pitchFamily="18" charset="0"/>
              </a:rPr>
              <a:t>&lt;resources&gt; </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&lt;style name="</a:t>
            </a:r>
            <a:r>
              <a:rPr lang="en-US" dirty="0" err="1">
                <a:latin typeface="Times New Roman" panose="02020603050405020304" pitchFamily="18" charset="0"/>
                <a:cs typeface="Times New Roman" panose="02020603050405020304" pitchFamily="18" charset="0"/>
              </a:rPr>
              <a:t>MyCustomTheme</a:t>
            </a:r>
            <a:r>
              <a:rPr lang="en-US" dirty="0">
                <a:latin typeface="Times New Roman" panose="02020603050405020304" pitchFamily="18" charset="0"/>
                <a:cs typeface="Times New Roman" panose="02020603050405020304" pitchFamily="18" charset="0"/>
              </a:rPr>
              <a:t>" parent=...&gt;</a:t>
            </a:r>
          </a:p>
          <a:p>
            <a:pPr algn="just"/>
            <a:r>
              <a:rPr lang="en-US" dirty="0">
                <a:latin typeface="Times New Roman" panose="02020603050405020304" pitchFamily="18" charset="0"/>
                <a:cs typeface="Times New Roman" panose="02020603050405020304" pitchFamily="18" charset="0"/>
              </a:rPr>
              <a:t> ... &lt;item name="</a:t>
            </a:r>
            <a:r>
              <a:rPr lang="en-US" dirty="0" err="1">
                <a:latin typeface="Times New Roman" panose="02020603050405020304" pitchFamily="18" charset="0"/>
                <a:cs typeface="Times New Roman" panose="02020603050405020304" pitchFamily="18" charset="0"/>
              </a:rPr>
              <a:t>android:buttonStyle</a:t>
            </a:r>
            <a:r>
              <a:rPr lang="en-US" dirty="0">
                <a:latin typeface="Times New Roman" panose="02020603050405020304" pitchFamily="18" charset="0"/>
                <a:cs typeface="Times New Roman" panose="02020603050405020304" pitchFamily="18" charset="0"/>
              </a:rPr>
              <a:t>"&gt;@style/</a:t>
            </a:r>
            <a:r>
              <a:rPr lang="en-US" dirty="0" err="1">
                <a:latin typeface="Times New Roman" panose="02020603050405020304" pitchFamily="18" charset="0"/>
                <a:cs typeface="Times New Roman" panose="02020603050405020304" pitchFamily="18" charset="0"/>
              </a:rPr>
              <a:t>MyCustomButton</a:t>
            </a:r>
            <a:r>
              <a:rPr lang="en-US" dirty="0">
                <a:latin typeface="Times New Roman" panose="02020603050405020304" pitchFamily="18" charset="0"/>
                <a:cs typeface="Times New Roman" panose="02020603050405020304" pitchFamily="18" charset="0"/>
              </a:rPr>
              <a:t>&lt;/item&gt; </a:t>
            </a:r>
          </a:p>
          <a:p>
            <a:pPr algn="just"/>
            <a:r>
              <a:rPr lang="en-US" dirty="0">
                <a:latin typeface="Times New Roman" panose="02020603050405020304" pitchFamily="18" charset="0"/>
                <a:cs typeface="Times New Roman" panose="02020603050405020304" pitchFamily="18" charset="0"/>
              </a:rPr>
              <a:t>&lt;/style&gt;</a:t>
            </a:r>
          </a:p>
          <a:p>
            <a:pPr algn="just"/>
            <a:r>
              <a:rPr lang="en-US" dirty="0">
                <a:latin typeface="Times New Roman" panose="02020603050405020304" pitchFamily="18" charset="0"/>
                <a:cs typeface="Times New Roman" panose="02020603050405020304" pitchFamily="18" charset="0"/>
              </a:rPr>
              <a:t> ... </a:t>
            </a:r>
          </a:p>
          <a:p>
            <a:pPr algn="just"/>
            <a:r>
              <a:rPr lang="en-US" dirty="0">
                <a:latin typeface="Times New Roman" panose="02020603050405020304" pitchFamily="18" charset="0"/>
                <a:cs typeface="Times New Roman" panose="02020603050405020304" pitchFamily="18" charset="0"/>
              </a:rPr>
              <a:t>&lt;/resources&gt;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395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4387</TotalTime>
  <Words>1053</Words>
  <Application>Microsoft Office PowerPoint</Application>
  <PresentationFormat>On-screen Show (4:3)</PresentationFormat>
  <Paragraphs>181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Bell MT</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Uppara Rajnikanth</dc:creator>
  <cp:lastModifiedBy>Dharani Kumar Talapula</cp:lastModifiedBy>
  <cp:revision>130</cp:revision>
  <dcterms:created xsi:type="dcterms:W3CDTF">2016-08-18T02:06:00Z</dcterms:created>
  <dcterms:modified xsi:type="dcterms:W3CDTF">2017-09-18T06:35:57Z</dcterms:modified>
</cp:coreProperties>
</file>