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02" autoAdjust="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DCE15-24F5-448D-BFFE-FD4B1CB955FB}" type="datetimeFigureOut">
              <a:rPr lang="en-US" smtClean="0"/>
              <a:t>11/1/2017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9BD449-115A-4939-A4EF-89D29769DA1D}" type="slidenum">
              <a:rPr lang="en-US" smtClean="0"/>
              <a:t>‹#›</a:t>
            </a:fld>
            <a:endParaRPr lang="en-US"/>
          </a:p>
        </p:txBody>
      </p:sp>
    </p:spTree>
    <p:extLst>
      <p:ext uri="{BB962C8B-B14F-4D97-AF65-F5344CB8AC3E}">
        <p14:creationId xmlns:p14="http://schemas.microsoft.com/office/powerpoint/2010/main" val="614915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51407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218819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424232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7273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39B59E-AF97-410B-AFC4-A5EE55DE82D1}"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4277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39B59E-AF97-410B-AFC4-A5EE55DE82D1}"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96123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39B59E-AF97-410B-AFC4-A5EE55DE82D1}" type="datetimeFigureOut">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213368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39B59E-AF97-410B-AFC4-A5EE55DE82D1}" type="datetimeFigureOut">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405801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9B59E-AF97-410B-AFC4-A5EE55DE82D1}" type="datetimeFigureOut">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00441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9B59E-AF97-410B-AFC4-A5EE55DE82D1}"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612778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9B59E-AF97-410B-AFC4-A5EE55DE82D1}"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62310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9B59E-AF97-410B-AFC4-A5EE55DE82D1}" type="datetimeFigureOut">
              <a:rPr lang="en-US" smtClean="0"/>
              <a:t>11/1/2017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57EC4-0F81-486B-87E5-17CAC1C9B7BA}" type="slidenum">
              <a:rPr lang="en-US" smtClean="0"/>
              <a:t>‹#›</a:t>
            </a:fld>
            <a:endParaRPr lang="en-US"/>
          </a:p>
        </p:txBody>
      </p:sp>
    </p:spTree>
    <p:extLst>
      <p:ext uri="{BB962C8B-B14F-4D97-AF65-F5344CB8AC3E}">
        <p14:creationId xmlns:p14="http://schemas.microsoft.com/office/powerpoint/2010/main" val="3604970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0" y="1"/>
            <a:ext cx="9144000" cy="6857999"/>
          </a:xfrm>
          <a:prstGeom prst="rect">
            <a:avLst/>
          </a:prstGeom>
          <a:ln w="9525" cmpd="thinThick">
            <a:gradFill>
              <a:gsLst>
                <a:gs pos="8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reflection blurRad="101600" stA="65000" endPos="59000" dist="114300" dir="5400000" sy="-100000" algn="bl" rotWithShape="0"/>
          </a:effectLst>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1676400" y="177800"/>
            <a:ext cx="7467600" cy="523220"/>
          </a:xfrm>
          <a:prstGeom prst="rect">
            <a:avLst/>
          </a:prstGeom>
          <a:noFill/>
        </p:spPr>
        <p:txBody>
          <a:bodyPr wrap="square" rtlCol="0">
            <a:spAutoFit/>
          </a:bodyPr>
          <a:lstStyle/>
          <a:p>
            <a:pPr algn="r"/>
            <a:r>
              <a:rPr lang="en-US" sz="2800" b="1" dirty="0" smtClean="0">
                <a:solidFill>
                  <a:srgbClr val="002060"/>
                </a:solidFill>
                <a:latin typeface="Arial" panose="020B0604020202020204" pitchFamily="34" charset="0"/>
                <a:cs typeface="Arial" panose="020B0604020202020204" pitchFamily="34" charset="0"/>
              </a:rPr>
              <a:t>MOBILE APPS  USING ANDROID</a:t>
            </a:r>
            <a:endParaRPr lang="en-US" sz="2800" b="1" dirty="0">
              <a:solidFill>
                <a:srgbClr val="002060"/>
              </a:solidFill>
              <a:latin typeface="Arial" panose="020B0604020202020204" pitchFamily="34" charset="0"/>
              <a:cs typeface="Arial" panose="020B0604020202020204" pitchFamily="34" charset="0"/>
            </a:endParaRPr>
          </a:p>
        </p:txBody>
      </p:sp>
      <p:sp>
        <p:nvSpPr>
          <p:cNvPr id="2" name="TextBox 1"/>
          <p:cNvSpPr txBox="1"/>
          <p:nvPr/>
        </p:nvSpPr>
        <p:spPr>
          <a:xfrm>
            <a:off x="0" y="5638800"/>
            <a:ext cx="9144000" cy="1200329"/>
          </a:xfrm>
          <a:prstGeom prst="rect">
            <a:avLst/>
          </a:prstGeom>
          <a:noFill/>
        </p:spPr>
        <p:txBody>
          <a:bodyPr wrap="square" rtlCol="0">
            <a:spAutoFit/>
          </a:bodyPr>
          <a:lstStyle/>
          <a:p>
            <a:pPr algn="r"/>
            <a:r>
              <a:rPr lang="en-US" sz="3600" b="1" dirty="0" smtClean="0">
                <a:solidFill>
                  <a:srgbClr val="FFFFFF"/>
                </a:solidFill>
                <a:latin typeface="Arial" panose="020B0604020202020204" pitchFamily="34" charset="0"/>
                <a:cs typeface="Arial" panose="020B0604020202020204" pitchFamily="34" charset="0"/>
              </a:rPr>
              <a:t>ANDROID PREFERNCE AND DATA STORAGE</a:t>
            </a:r>
            <a:endParaRPr lang="en-US" sz="3600" b="1"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1789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 y="495301"/>
            <a:ext cx="6997481"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EXTERNAL STORAGE </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1143000"/>
            <a:ext cx="8229600"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Every Android-compatible device supports a shared "external storage" that you can use to save </a:t>
            </a:r>
            <a:r>
              <a:rPr lang="en-US" sz="2000" dirty="0" smtClean="0">
                <a:latin typeface="Times New Roman" panose="02020603050405020304" pitchFamily="18" charset="0"/>
                <a:cs typeface="Times New Roman" panose="02020603050405020304" pitchFamily="18" charset="0"/>
              </a:rPr>
              <a:t>files</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can be a removable storage media (such as an SD card) or an internal (non-removable) </a:t>
            </a:r>
            <a:r>
              <a:rPr lang="en-US" sz="2000" dirty="0" smtClean="0">
                <a:latin typeface="Times New Roman" panose="02020603050405020304" pitchFamily="18" charset="0"/>
                <a:cs typeface="Times New Roman" panose="02020603050405020304" pitchFamily="18" charset="0"/>
              </a:rPr>
              <a:t>storage</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Files </a:t>
            </a:r>
            <a:r>
              <a:rPr lang="en-US" sz="2000" dirty="0">
                <a:latin typeface="Times New Roman" panose="02020603050405020304" pitchFamily="18" charset="0"/>
                <a:cs typeface="Times New Roman" panose="02020603050405020304" pitchFamily="18" charset="0"/>
              </a:rPr>
              <a:t>saved to the external storage are </a:t>
            </a:r>
            <a:r>
              <a:rPr lang="en-US" sz="2000" dirty="0" smtClean="0">
                <a:latin typeface="Times New Roman" panose="02020603050405020304" pitchFamily="18" charset="0"/>
                <a:cs typeface="Times New Roman" panose="02020603050405020304" pitchFamily="18" charset="0"/>
              </a:rPr>
              <a:t>world readable </a:t>
            </a:r>
            <a:r>
              <a:rPr lang="en-US" sz="2000" dirty="0">
                <a:latin typeface="Times New Roman" panose="02020603050405020304" pitchFamily="18" charset="0"/>
                <a:cs typeface="Times New Roman" panose="02020603050405020304" pitchFamily="18" charset="0"/>
              </a:rPr>
              <a:t>and can be modified by the user when they enable USB mass storage to transfer files on a </a:t>
            </a:r>
            <a:r>
              <a:rPr lang="en-US" sz="2000" dirty="0" smtClean="0">
                <a:latin typeface="Times New Roman" panose="02020603050405020304" pitchFamily="18" charset="0"/>
                <a:cs typeface="Times New Roman" panose="02020603050405020304" pitchFamily="18" charset="0"/>
              </a:rPr>
              <a:t>computer</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Checking Media </a:t>
            </a:r>
            <a:r>
              <a:rPr lang="en-US" sz="2000" b="1" dirty="0" smtClean="0">
                <a:latin typeface="Times New Roman" panose="02020603050405020304" pitchFamily="18" charset="0"/>
                <a:cs typeface="Times New Roman" panose="02020603050405020304" pitchFamily="18" charset="0"/>
              </a:rPr>
              <a:t>Availability</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Before you do any work with the external storage, you should always call </a:t>
            </a:r>
            <a:r>
              <a:rPr lang="en-US" sz="2000" dirty="0" err="1">
                <a:latin typeface="Times New Roman" panose="02020603050405020304" pitchFamily="18" charset="0"/>
                <a:cs typeface="Times New Roman" panose="02020603050405020304" pitchFamily="18" charset="0"/>
              </a:rPr>
              <a:t>getExternalStorageState</a:t>
            </a:r>
            <a:r>
              <a:rPr lang="en-US" sz="2000" dirty="0">
                <a:latin typeface="Times New Roman" panose="02020603050405020304" pitchFamily="18" charset="0"/>
                <a:cs typeface="Times New Roman" panose="02020603050405020304" pitchFamily="18" charset="0"/>
              </a:rPr>
              <a:t>() to check the state of the media </a:t>
            </a:r>
            <a:endParaRPr lang="en-US" sz="2000" dirty="0" smtClean="0">
              <a:latin typeface="Times New Roman" panose="02020603050405020304" pitchFamily="18" charset="0"/>
              <a:cs typeface="Times New Roman" panose="02020603050405020304" pitchFamily="18" charset="0"/>
            </a:endParaRPr>
          </a:p>
          <a:p>
            <a:pPr marL="342900" indent="-342900">
              <a:buFont typeface="Wingdings"/>
              <a:buChar char="Ø"/>
            </a:pPr>
            <a:r>
              <a:rPr lang="en-US" sz="2000" dirty="0" smtClean="0">
                <a:latin typeface="Times New Roman" panose="02020603050405020304" pitchFamily="18" charset="0"/>
                <a:cs typeface="Times New Roman" panose="02020603050405020304" pitchFamily="18" charset="0"/>
              </a:rPr>
              <a:t>Mounted </a:t>
            </a:r>
          </a:p>
          <a:p>
            <a:pPr marL="342900" indent="-342900">
              <a:buFont typeface="Wingdings"/>
              <a:buChar char="Ø"/>
            </a:pPr>
            <a:r>
              <a:rPr lang="en-US" sz="2000" dirty="0" smtClean="0">
                <a:latin typeface="Times New Roman" panose="02020603050405020304" pitchFamily="18" charset="0"/>
                <a:cs typeface="Times New Roman" panose="02020603050405020304" pitchFamily="18" charset="0"/>
              </a:rPr>
              <a:t>Missing</a:t>
            </a:r>
          </a:p>
          <a:p>
            <a:pPr marL="342900" indent="-342900">
              <a:buFont typeface="Wingdings"/>
              <a:buChar char="Ø"/>
            </a:pPr>
            <a:r>
              <a:rPr lang="en-US" sz="2000" dirty="0" smtClean="0">
                <a:latin typeface="Times New Roman" panose="02020603050405020304" pitchFamily="18" charset="0"/>
                <a:cs typeface="Times New Roman" panose="02020603050405020304" pitchFamily="18" charset="0"/>
              </a:rPr>
              <a:t> Read-only</a:t>
            </a:r>
          </a:p>
          <a:p>
            <a:pPr marL="342900" indent="-342900">
              <a:buFont typeface="Wingdings"/>
              <a:buChar char="Ø"/>
            </a:pPr>
            <a:r>
              <a:rPr lang="en-US" sz="2000" dirty="0" smtClean="0">
                <a:latin typeface="Times New Roman" panose="02020603050405020304" pitchFamily="18" charset="0"/>
                <a:cs typeface="Times New Roman" panose="02020603050405020304" pitchFamily="18" charset="0"/>
              </a:rPr>
              <a:t>Some </a:t>
            </a:r>
            <a:r>
              <a:rPr lang="en-US" sz="2000" dirty="0">
                <a:latin typeface="Times New Roman" panose="02020603050405020304" pitchFamily="18" charset="0"/>
                <a:cs typeface="Times New Roman" panose="02020603050405020304" pitchFamily="18" charset="0"/>
              </a:rPr>
              <a:t>other stat</a:t>
            </a:r>
          </a:p>
        </p:txBody>
      </p:sp>
    </p:spTree>
    <p:extLst>
      <p:ext uri="{BB962C8B-B14F-4D97-AF65-F5344CB8AC3E}">
        <p14:creationId xmlns:p14="http://schemas.microsoft.com/office/powerpoint/2010/main" val="268159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 y="495301"/>
            <a:ext cx="6997481"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EXTERNAL</a:t>
            </a:r>
            <a:r>
              <a:rPr lang="en-US" sz="2400" b="1" dirty="0">
                <a:latin typeface="Arial" panose="020B0604020202020204" pitchFamily="34" charset="0"/>
                <a:cs typeface="Arial" panose="020B0604020202020204" pitchFamily="34" charset="0"/>
              </a:rPr>
              <a:t> STORAGE - </a:t>
            </a:r>
            <a:r>
              <a:rPr lang="en-US" sz="2400" b="1" dirty="0" smtClean="0">
                <a:latin typeface="Arial" panose="020B0604020202020204" pitchFamily="34" charset="0"/>
                <a:cs typeface="Arial" panose="020B0604020202020204" pitchFamily="34" charset="0"/>
              </a:rPr>
              <a:t>ACCESSING FILES</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914400"/>
            <a:ext cx="8229600" cy="5878532"/>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If you're using API Level 8 or greater, use </a:t>
            </a:r>
            <a:r>
              <a:rPr lang="en-US" sz="2200" dirty="0" err="1">
                <a:latin typeface="Times New Roman" panose="02020603050405020304" pitchFamily="18" charset="0"/>
                <a:cs typeface="Times New Roman" panose="02020603050405020304" pitchFamily="18" charset="0"/>
              </a:rPr>
              <a:t>getExternalFilesDir</a:t>
            </a:r>
            <a:r>
              <a:rPr lang="en-US" sz="2200" dirty="0">
                <a:latin typeface="Times New Roman" panose="02020603050405020304" pitchFamily="18" charset="0"/>
                <a:cs typeface="Times New Roman" panose="02020603050405020304" pitchFamily="18" charset="0"/>
              </a:rPr>
              <a:t>() to open a File that represents the external storage directory where you should save your files </a:t>
            </a:r>
          </a:p>
          <a:p>
            <a:endParaRPr lang="en-US" sz="22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method takes a type parameter that specifies the type of subdirectory you want, such as DIRECTORY_MUSIC and </a:t>
            </a:r>
            <a:r>
              <a:rPr lang="en-US" sz="2200" dirty="0" smtClean="0">
                <a:latin typeface="Times New Roman" panose="02020603050405020304" pitchFamily="18" charset="0"/>
                <a:cs typeface="Times New Roman" panose="02020603050405020304" pitchFamily="18" charset="0"/>
              </a:rPr>
              <a:t>DIRECTORY_RINGTONES</a:t>
            </a:r>
          </a:p>
          <a:p>
            <a:pPr marL="342900" indent="-342900">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method will create the appropriate directory if </a:t>
            </a:r>
            <a:r>
              <a:rPr lang="en-US" sz="2200" dirty="0" smtClean="0">
                <a:latin typeface="Times New Roman" panose="02020603050405020304" pitchFamily="18" charset="0"/>
                <a:cs typeface="Times New Roman" panose="02020603050405020304" pitchFamily="18" charset="0"/>
              </a:rPr>
              <a:t>necessary.</a:t>
            </a:r>
          </a:p>
          <a:p>
            <a:pPr marL="342900" indent="-342900">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By </a:t>
            </a:r>
            <a:r>
              <a:rPr lang="en-US" sz="2200" dirty="0">
                <a:latin typeface="Times New Roman" panose="02020603050405020304" pitchFamily="18" charset="0"/>
                <a:cs typeface="Times New Roman" panose="02020603050405020304" pitchFamily="18" charset="0"/>
              </a:rPr>
              <a:t>specifying the type of directory, you ensure that the Android's media scanner will properly categorize your files in the system (for example, ringtones are identified as ringtones and not </a:t>
            </a:r>
            <a:r>
              <a:rPr lang="en-US" sz="2200" dirty="0" smtClean="0">
                <a:latin typeface="Times New Roman" panose="02020603050405020304" pitchFamily="18" charset="0"/>
                <a:cs typeface="Times New Roman" panose="02020603050405020304" pitchFamily="18" charset="0"/>
              </a:rPr>
              <a:t>music)</a:t>
            </a:r>
          </a:p>
          <a:p>
            <a:pPr marL="342900" indent="-342900">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the user uninstalls your application, this directory and all its contents will be deleted. </a:t>
            </a:r>
            <a:endParaRPr lang="en-US" sz="2200"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you're using API Level 7 or lower, use </a:t>
            </a:r>
            <a:r>
              <a:rPr lang="en-US" b="1" dirty="0" err="1" smtClean="0">
                <a:latin typeface="Times New Roman" panose="02020603050405020304" pitchFamily="18" charset="0"/>
                <a:cs typeface="Times New Roman" panose="02020603050405020304" pitchFamily="18" charset="0"/>
              </a:rPr>
              <a:t>getExternalStorageDirectory</a:t>
            </a:r>
            <a:r>
              <a:rPr lang="en-US" b="1" dirty="0">
                <a:latin typeface="Times New Roman" panose="02020603050405020304" pitchFamily="18" charset="0"/>
                <a:cs typeface="Times New Roman" panose="02020603050405020304" pitchFamily="18" charset="0"/>
              </a:rPr>
              <a:t>(), to open a File representing the root of the external storage. You should then write your data in the following directory: &gt; /Android/data/&lt;</a:t>
            </a:r>
            <a:r>
              <a:rPr lang="en-US" b="1" dirty="0" err="1">
                <a:latin typeface="Times New Roman" panose="02020603050405020304" pitchFamily="18" charset="0"/>
                <a:cs typeface="Times New Roman" panose="02020603050405020304" pitchFamily="18" charset="0"/>
              </a:rPr>
              <a:t>package_name</a:t>
            </a:r>
            <a:r>
              <a:rPr lang="en-US" b="1" dirty="0">
                <a:latin typeface="Times New Roman" panose="02020603050405020304" pitchFamily="18" charset="0"/>
                <a:cs typeface="Times New Roman" panose="02020603050405020304" pitchFamily="18" charset="0"/>
              </a:rPr>
              <a:t>&gt;/files/ </a:t>
            </a:r>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where &lt;</a:t>
            </a:r>
            <a:r>
              <a:rPr lang="en-US" b="1" dirty="0" err="1">
                <a:latin typeface="Times New Roman" panose="02020603050405020304" pitchFamily="18" charset="0"/>
                <a:cs typeface="Times New Roman" panose="02020603050405020304" pitchFamily="18" charset="0"/>
              </a:rPr>
              <a:t>package_name</a:t>
            </a:r>
            <a:r>
              <a:rPr lang="en-US" b="1" dirty="0">
                <a:latin typeface="Times New Roman" panose="02020603050405020304" pitchFamily="18" charset="0"/>
                <a:cs typeface="Times New Roman" panose="02020603050405020304" pitchFamily="18" charset="0"/>
              </a:rPr>
              <a:t>&gt; is your Java-style package name, such as "</a:t>
            </a:r>
            <a:r>
              <a:rPr lang="en-US" b="1" dirty="0" err="1">
                <a:latin typeface="Times New Roman" panose="02020603050405020304" pitchFamily="18" charset="0"/>
                <a:cs typeface="Times New Roman" panose="02020603050405020304" pitchFamily="18" charset="0"/>
              </a:rPr>
              <a:t>com.example.android.app</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08074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 y="495301"/>
            <a:ext cx="6997481"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SAVING FILES THAT SHOULD BE SHARED </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1143000"/>
            <a:ext cx="8382000" cy="5632311"/>
          </a:xfrm>
          <a:prstGeom prst="rect">
            <a:avLst/>
          </a:prstGeom>
        </p:spPr>
        <p:txBody>
          <a:bodyPr wrap="square">
            <a:spAutoFit/>
          </a:bodyPr>
          <a:lstStyle/>
          <a:p>
            <a:r>
              <a:rPr lang="en-US" dirty="0"/>
              <a:t>If you want to save files that are not specific to your application and that should not be deleted when your application is uninstalled, save them to one of the public directories on the external storage. </a:t>
            </a:r>
          </a:p>
          <a:p>
            <a:endParaRPr lang="en-US" dirty="0" smtClean="0"/>
          </a:p>
          <a:p>
            <a:r>
              <a:rPr lang="en-US" dirty="0" smtClean="0"/>
              <a:t>These </a:t>
            </a:r>
            <a:r>
              <a:rPr lang="en-US" dirty="0"/>
              <a:t>directories lay at the root of the external storage, such as Music/, Pictures/, Ringtones/, and others</a:t>
            </a:r>
            <a:r>
              <a:rPr lang="en-US" dirty="0" smtClean="0"/>
              <a:t>.</a:t>
            </a:r>
          </a:p>
          <a:p>
            <a:endParaRPr lang="en-US" dirty="0"/>
          </a:p>
          <a:p>
            <a:r>
              <a:rPr lang="en-US" b="1" dirty="0" smtClean="0"/>
              <a:t>In </a:t>
            </a:r>
            <a:r>
              <a:rPr lang="en-US" b="1" dirty="0"/>
              <a:t>API Level 8 or greater </a:t>
            </a:r>
            <a:endParaRPr lang="en-US" b="1" dirty="0" smtClean="0"/>
          </a:p>
          <a:p>
            <a:endParaRPr lang="en-US" b="1" dirty="0"/>
          </a:p>
          <a:p>
            <a:r>
              <a:rPr lang="en-US" dirty="0" smtClean="0"/>
              <a:t>Use </a:t>
            </a:r>
            <a:r>
              <a:rPr lang="en-US" dirty="0" err="1"/>
              <a:t>getExternalStoragePublicDirectory</a:t>
            </a:r>
            <a:r>
              <a:rPr lang="en-US" dirty="0"/>
              <a:t>(), passing it the type of public directory you want, such as DIRECTORY_MUSIC, DIRECTORY_PICTURES, DIRECTORY_RINGTONES, or others. </a:t>
            </a:r>
          </a:p>
          <a:p>
            <a:r>
              <a:rPr lang="en-US" dirty="0" smtClean="0"/>
              <a:t>This </a:t>
            </a:r>
            <a:r>
              <a:rPr lang="en-US" dirty="0"/>
              <a:t>method will create the appropriate directory if necessary. </a:t>
            </a:r>
            <a:endParaRPr lang="en-US" dirty="0" smtClean="0"/>
          </a:p>
          <a:p>
            <a:endParaRPr lang="en-US" b="1" dirty="0"/>
          </a:p>
          <a:p>
            <a:r>
              <a:rPr lang="en-US" b="1" dirty="0" smtClean="0"/>
              <a:t>In </a:t>
            </a:r>
            <a:r>
              <a:rPr lang="en-US" b="1" dirty="0"/>
              <a:t>API Level 7 or lower </a:t>
            </a:r>
            <a:endParaRPr lang="en-US" b="1" dirty="0" smtClean="0"/>
          </a:p>
          <a:p>
            <a:endParaRPr lang="en-US" dirty="0"/>
          </a:p>
          <a:p>
            <a:r>
              <a:rPr lang="en-US" dirty="0" smtClean="0"/>
              <a:t>Use </a:t>
            </a:r>
            <a:r>
              <a:rPr lang="en-US" dirty="0" err="1"/>
              <a:t>getExternalStorageDirectory</a:t>
            </a:r>
            <a:r>
              <a:rPr lang="en-US" dirty="0"/>
              <a:t>() to open a File that represents the root of the external storage, then save your shared files in one of the following directories: </a:t>
            </a:r>
          </a:p>
          <a:p>
            <a:endParaRPr lang="en-US" dirty="0" smtClean="0"/>
          </a:p>
          <a:p>
            <a:r>
              <a:rPr lang="en-US" dirty="0" smtClean="0"/>
              <a:t>Music</a:t>
            </a:r>
            <a:r>
              <a:rPr lang="en-US" dirty="0"/>
              <a:t>/, Podcasts/, Ringtones/, Alarms/, Notifications/, Pictures/, Movies/, Download/</a:t>
            </a:r>
          </a:p>
        </p:txBody>
      </p:sp>
    </p:spTree>
    <p:extLst>
      <p:ext uri="{BB962C8B-B14F-4D97-AF65-F5344CB8AC3E}">
        <p14:creationId xmlns:p14="http://schemas.microsoft.com/office/powerpoint/2010/main" val="3870575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 y="495301"/>
            <a:ext cx="6997481"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USING DATABASES </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1143000"/>
            <a:ext cx="8382000" cy="3139321"/>
          </a:xfrm>
          <a:prstGeom prst="rect">
            <a:avLst/>
          </a:prstGeom>
        </p:spPr>
        <p:txBody>
          <a:bodyPr wrap="square">
            <a:spAutoFit/>
          </a:bodyPr>
          <a:lstStyle/>
          <a:p>
            <a:r>
              <a:rPr lang="en-US" dirty="0"/>
              <a:t>Android provides full support for SQLite databases. </a:t>
            </a:r>
            <a:endParaRPr lang="en-US" dirty="0" smtClean="0"/>
          </a:p>
          <a:p>
            <a:endParaRPr lang="en-US" dirty="0"/>
          </a:p>
          <a:p>
            <a:r>
              <a:rPr lang="en-US" dirty="0" smtClean="0"/>
              <a:t>SQLite </a:t>
            </a:r>
            <a:r>
              <a:rPr lang="en-US" dirty="0"/>
              <a:t>is a software library that implements a </a:t>
            </a:r>
            <a:r>
              <a:rPr lang="en-US" dirty="0" err="1"/>
              <a:t>selfcontained</a:t>
            </a:r>
            <a:r>
              <a:rPr lang="en-US" dirty="0"/>
              <a:t>, </a:t>
            </a:r>
            <a:r>
              <a:rPr lang="en-US" dirty="0" err="1"/>
              <a:t>serverless</a:t>
            </a:r>
            <a:r>
              <a:rPr lang="en-US" dirty="0"/>
              <a:t>, zero-configuration, transactional SQL database engine.  </a:t>
            </a:r>
            <a:endParaRPr lang="en-US" dirty="0" smtClean="0"/>
          </a:p>
          <a:p>
            <a:endParaRPr lang="en-US" dirty="0"/>
          </a:p>
          <a:p>
            <a:r>
              <a:rPr lang="en-US" dirty="0" smtClean="0"/>
              <a:t>Any </a:t>
            </a:r>
            <a:r>
              <a:rPr lang="en-US" dirty="0"/>
              <a:t>databases you create will be accessible to any class in the application, but not outside the application. </a:t>
            </a:r>
            <a:endParaRPr lang="en-US" dirty="0" smtClean="0"/>
          </a:p>
          <a:p>
            <a:endParaRPr lang="en-US" dirty="0"/>
          </a:p>
          <a:p>
            <a:r>
              <a:rPr lang="en-US" dirty="0" smtClean="0"/>
              <a:t>The </a:t>
            </a:r>
            <a:r>
              <a:rPr lang="en-US" dirty="0"/>
              <a:t>recommended method to create a new SQLite database is to create a subclass of </a:t>
            </a:r>
            <a:r>
              <a:rPr lang="en-US" dirty="0" err="1"/>
              <a:t>SQLiteOpenHelper</a:t>
            </a:r>
            <a:r>
              <a:rPr lang="en-US" dirty="0"/>
              <a:t> and override the </a:t>
            </a:r>
            <a:r>
              <a:rPr lang="en-US" dirty="0" err="1"/>
              <a:t>onCreate</a:t>
            </a:r>
            <a:r>
              <a:rPr lang="en-US" dirty="0"/>
              <a:t>() method, in which you can execute a SQLite command to create tables in the database</a:t>
            </a:r>
          </a:p>
        </p:txBody>
      </p:sp>
    </p:spTree>
    <p:extLst>
      <p:ext uri="{BB962C8B-B14F-4D97-AF65-F5344CB8AC3E}">
        <p14:creationId xmlns:p14="http://schemas.microsoft.com/office/powerpoint/2010/main" val="1783912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 y="495301"/>
            <a:ext cx="6997481"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USING DATABASES – TWO OPTIONS</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1143000"/>
            <a:ext cx="8382000" cy="3693319"/>
          </a:xfrm>
          <a:prstGeom prst="rect">
            <a:avLst/>
          </a:prstGeom>
        </p:spPr>
        <p:txBody>
          <a:bodyPr wrap="square">
            <a:spAutoFit/>
          </a:bodyPr>
          <a:lstStyle/>
          <a:p>
            <a:r>
              <a:rPr lang="en-US" b="1" dirty="0"/>
              <a:t> Option #1 </a:t>
            </a:r>
          </a:p>
          <a:p>
            <a:endParaRPr lang="en-US" dirty="0" smtClean="0"/>
          </a:p>
          <a:p>
            <a:r>
              <a:rPr lang="en-US" dirty="0" smtClean="0"/>
              <a:t>The </a:t>
            </a:r>
            <a:r>
              <a:rPr lang="en-US" dirty="0"/>
              <a:t>recommended method to create a new SQLite database is to create a subclass of </a:t>
            </a:r>
            <a:r>
              <a:rPr lang="en-US" dirty="0" err="1"/>
              <a:t>SQLiteOpenHelper</a:t>
            </a:r>
            <a:r>
              <a:rPr lang="en-US" dirty="0"/>
              <a:t> and override the </a:t>
            </a:r>
            <a:r>
              <a:rPr lang="en-US" dirty="0" err="1"/>
              <a:t>onCreate</a:t>
            </a:r>
            <a:r>
              <a:rPr lang="en-US" dirty="0"/>
              <a:t>() method, in which you can execute a SQLite command to create tables in the database. </a:t>
            </a:r>
            <a:endParaRPr lang="en-US" dirty="0" smtClean="0"/>
          </a:p>
          <a:p>
            <a:endParaRPr lang="en-US" dirty="0"/>
          </a:p>
          <a:p>
            <a:r>
              <a:rPr lang="en-US" dirty="0" smtClean="0"/>
              <a:t>Then </a:t>
            </a:r>
            <a:r>
              <a:rPr lang="en-US" dirty="0"/>
              <a:t>use </a:t>
            </a:r>
            <a:r>
              <a:rPr lang="en-US" dirty="0" err="1"/>
              <a:t>execSQL</a:t>
            </a:r>
            <a:r>
              <a:rPr lang="en-US" dirty="0"/>
              <a:t>() for executing SQL </a:t>
            </a:r>
          </a:p>
          <a:p>
            <a:endParaRPr lang="en-US" dirty="0" smtClean="0"/>
          </a:p>
          <a:p>
            <a:r>
              <a:rPr lang="en-US" b="1" dirty="0" smtClean="0"/>
              <a:t>Option </a:t>
            </a:r>
            <a:r>
              <a:rPr lang="en-US" b="1" dirty="0"/>
              <a:t>#2 </a:t>
            </a:r>
            <a:endParaRPr lang="en-US" b="1" dirty="0" smtClean="0"/>
          </a:p>
          <a:p>
            <a:endParaRPr lang="en-US" dirty="0"/>
          </a:p>
          <a:p>
            <a:r>
              <a:rPr lang="en-US" dirty="0" smtClean="0"/>
              <a:t> </a:t>
            </a:r>
            <a:r>
              <a:rPr lang="en-US" dirty="0"/>
              <a:t>Use </a:t>
            </a:r>
            <a:r>
              <a:rPr lang="en-US" dirty="0" err="1"/>
              <a:t>openOrCreateDatabase</a:t>
            </a:r>
            <a:r>
              <a:rPr lang="en-US" dirty="0"/>
              <a:t>() to create </a:t>
            </a:r>
            <a:r>
              <a:rPr lang="en-US" dirty="0" err="1" smtClean="0"/>
              <a:t>SQLiteDatabase</a:t>
            </a:r>
            <a:endParaRPr lang="en-US" dirty="0" smtClean="0"/>
          </a:p>
          <a:p>
            <a:endParaRPr lang="en-US" dirty="0"/>
          </a:p>
          <a:p>
            <a:r>
              <a:rPr lang="en-US" dirty="0" smtClean="0"/>
              <a:t>Then </a:t>
            </a:r>
            <a:r>
              <a:rPr lang="en-US" dirty="0"/>
              <a:t>use </a:t>
            </a:r>
            <a:r>
              <a:rPr lang="en-US" dirty="0" err="1"/>
              <a:t>execSQL</a:t>
            </a:r>
            <a:r>
              <a:rPr lang="en-US" dirty="0"/>
              <a:t>() for executing SQ</a:t>
            </a:r>
          </a:p>
        </p:txBody>
      </p:sp>
    </p:spTree>
    <p:extLst>
      <p:ext uri="{BB962C8B-B14F-4D97-AF65-F5344CB8AC3E}">
        <p14:creationId xmlns:p14="http://schemas.microsoft.com/office/powerpoint/2010/main" val="4263522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0" y="495301"/>
            <a:ext cx="6324600"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ANDROID- DATA STORAGE OPTIONS</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1219200"/>
            <a:ext cx="8382000" cy="440120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Android provides several options for you to save persistent application </a:t>
            </a:r>
            <a:r>
              <a:rPr lang="en-US" sz="2800" dirty="0" smtClean="0">
                <a:latin typeface="Times New Roman" panose="02020603050405020304" pitchFamily="18" charset="0"/>
                <a:cs typeface="Times New Roman" panose="02020603050405020304" pitchFamily="18" charset="0"/>
              </a:rPr>
              <a:t>data</a:t>
            </a:r>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solution you choose depends on your specific needs, such as </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&gt; </a:t>
            </a:r>
            <a:r>
              <a:rPr lang="en-US" sz="2800" dirty="0">
                <a:latin typeface="Times New Roman" panose="02020603050405020304" pitchFamily="18" charset="0"/>
                <a:cs typeface="Times New Roman" panose="02020603050405020304" pitchFamily="18" charset="0"/>
              </a:rPr>
              <a:t>whether the data should be private to </a:t>
            </a:r>
            <a:r>
              <a:rPr lang="en-US" sz="2800" dirty="0" smtClean="0">
                <a:latin typeface="Times New Roman" panose="02020603050405020304" pitchFamily="18" charset="0"/>
                <a:cs typeface="Times New Roman" panose="02020603050405020304" pitchFamily="18" charset="0"/>
              </a:rPr>
              <a:t>your</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application </a:t>
            </a:r>
            <a:r>
              <a:rPr lang="en-US" sz="2800" dirty="0">
                <a:latin typeface="Times New Roman" panose="02020603050405020304" pitchFamily="18" charset="0"/>
                <a:cs typeface="Times New Roman" panose="02020603050405020304" pitchFamily="18" charset="0"/>
              </a:rPr>
              <a:t>or </a:t>
            </a:r>
            <a:r>
              <a:rPr lang="en-US" sz="2800" dirty="0" smtClean="0">
                <a:latin typeface="Times New Roman" panose="02020603050405020304" pitchFamily="18" charset="0"/>
                <a:cs typeface="Times New Roman" panose="02020603050405020304" pitchFamily="18" charset="0"/>
              </a:rPr>
              <a:t>accessible to other applications</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 the user)  </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&gt; </a:t>
            </a:r>
            <a:r>
              <a:rPr lang="en-US" sz="2800" dirty="0">
                <a:latin typeface="Times New Roman" panose="02020603050405020304" pitchFamily="18" charset="0"/>
                <a:cs typeface="Times New Roman" panose="02020603050405020304" pitchFamily="18" charset="0"/>
              </a:rPr>
              <a:t>how much space your data requires</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27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0" y="495301"/>
            <a:ext cx="6324600"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DATA STORAGE OPTIONS</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1219200"/>
            <a:ext cx="8382000" cy="483209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Shared </a:t>
            </a:r>
            <a:r>
              <a:rPr lang="en-US" sz="2800" dirty="0" smtClean="0">
                <a:latin typeface="Times New Roman" panose="02020603050405020304" pitchFamily="18" charset="0"/>
                <a:cs typeface="Times New Roman" panose="02020603050405020304" pitchFamily="18" charset="0"/>
              </a:rPr>
              <a:t>preferences</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&gt; Store private primitive data in key-value pairs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Internal </a:t>
            </a:r>
            <a:r>
              <a:rPr lang="en-US" sz="2800" dirty="0" smtClean="0">
                <a:latin typeface="Times New Roman" panose="02020603050405020304" pitchFamily="18" charset="0"/>
                <a:cs typeface="Times New Roman" panose="02020603050405020304" pitchFamily="18" charset="0"/>
              </a:rPr>
              <a:t>storage</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&gt; Store private data on the device memory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External storage </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&gt; </a:t>
            </a:r>
            <a:r>
              <a:rPr lang="en-US" sz="2800" dirty="0">
                <a:latin typeface="Times New Roman" panose="02020603050405020304" pitchFamily="18" charset="0"/>
                <a:cs typeface="Times New Roman" panose="02020603050405020304" pitchFamily="18" charset="0"/>
              </a:rPr>
              <a:t>Store public data on the shared external </a:t>
            </a:r>
            <a:r>
              <a:rPr lang="en-US" sz="2800" dirty="0" smtClean="0">
                <a:latin typeface="Times New Roman" panose="02020603050405020304" pitchFamily="18" charset="0"/>
                <a:cs typeface="Times New Roman" panose="02020603050405020304" pitchFamily="18" charset="0"/>
              </a:rPr>
              <a:t>storage</a:t>
            </a: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SQLite databases </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&gt; </a:t>
            </a:r>
            <a:r>
              <a:rPr lang="en-US" sz="2800" dirty="0">
                <a:latin typeface="Times New Roman" panose="02020603050405020304" pitchFamily="18" charset="0"/>
                <a:cs typeface="Times New Roman" panose="02020603050405020304" pitchFamily="18" charset="0"/>
              </a:rPr>
              <a:t>Store structured data in a private </a:t>
            </a:r>
            <a:r>
              <a:rPr lang="en-US" sz="2800" dirty="0" smtClean="0">
                <a:latin typeface="Times New Roman" panose="02020603050405020304" pitchFamily="18" charset="0"/>
                <a:cs typeface="Times New Roman" panose="02020603050405020304" pitchFamily="18" charset="0"/>
              </a:rPr>
              <a:t>database</a:t>
            </a: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Network connection </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&gt; </a:t>
            </a:r>
            <a:r>
              <a:rPr lang="en-US" sz="2800" dirty="0">
                <a:latin typeface="Times New Roman" panose="02020603050405020304" pitchFamily="18" charset="0"/>
                <a:cs typeface="Times New Roman" panose="02020603050405020304" pitchFamily="18" charset="0"/>
              </a:rPr>
              <a:t>Store data on the web with your own network server</a:t>
            </a:r>
          </a:p>
        </p:txBody>
      </p:sp>
    </p:spTree>
    <p:extLst>
      <p:ext uri="{BB962C8B-B14F-4D97-AF65-F5344CB8AC3E}">
        <p14:creationId xmlns:p14="http://schemas.microsoft.com/office/powerpoint/2010/main" val="701799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0" y="495301"/>
            <a:ext cx="6324600"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CONTENT PROVIDER &amp; DATA STORAGE </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1219200"/>
            <a:ext cx="8382000" cy="138499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Most </a:t>
            </a:r>
            <a:r>
              <a:rPr lang="en-US" sz="2800" dirty="0">
                <a:latin typeface="Times New Roman" panose="02020603050405020304" pitchFamily="18" charset="0"/>
                <a:cs typeface="Times New Roman" panose="02020603050405020304" pitchFamily="18" charset="0"/>
              </a:rPr>
              <a:t>content providers store their data using Android's file storage methods or SQLite databases, but you can store your data any way you want.</a:t>
            </a:r>
          </a:p>
        </p:txBody>
      </p:sp>
    </p:spTree>
    <p:extLst>
      <p:ext uri="{BB962C8B-B14F-4D97-AF65-F5344CB8AC3E}">
        <p14:creationId xmlns:p14="http://schemas.microsoft.com/office/powerpoint/2010/main" val="514252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0" y="495301"/>
            <a:ext cx="6324600"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WHEN TO USE SHARED PREFERENCES? </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1026378"/>
            <a:ext cx="8382000" cy="575542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Shared Preferences </a:t>
            </a:r>
            <a:r>
              <a:rPr lang="en-US" sz="2400" dirty="0">
                <a:latin typeface="Times New Roman" panose="02020603050405020304" pitchFamily="18" charset="0"/>
                <a:cs typeface="Times New Roman" panose="02020603050405020304" pitchFamily="18" charset="0"/>
              </a:rPr>
              <a:t>class provides a general framework that allows you to save and retrieve persistent key-value pairs of primitive data types.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You can use </a:t>
            </a:r>
            <a:r>
              <a:rPr lang="en-US" sz="2400" dirty="0" smtClean="0">
                <a:latin typeface="Times New Roman" panose="02020603050405020304" pitchFamily="18" charset="0"/>
                <a:cs typeface="Times New Roman" panose="02020603050405020304" pitchFamily="18" charset="0"/>
              </a:rPr>
              <a:t>Shared Preferences </a:t>
            </a:r>
            <a:r>
              <a:rPr lang="en-US" sz="2400" dirty="0">
                <a:latin typeface="Times New Roman" panose="02020603050405020304" pitchFamily="18" charset="0"/>
                <a:cs typeface="Times New Roman" panose="02020603050405020304" pitchFamily="18" charset="0"/>
              </a:rPr>
              <a:t>to save any primitive data: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&gt; </a:t>
            </a:r>
            <a:r>
              <a:rPr lang="en-US" sz="2400" dirty="0" err="1">
                <a:latin typeface="Times New Roman" panose="02020603050405020304" pitchFamily="18" charset="0"/>
                <a:cs typeface="Times New Roman" panose="02020603050405020304" pitchFamily="18" charset="0"/>
              </a:rPr>
              <a:t>booleans</a:t>
            </a:r>
            <a:r>
              <a:rPr lang="en-US" sz="2400" dirty="0">
                <a:latin typeface="Times New Roman" panose="02020603050405020304" pitchFamily="18" charset="0"/>
                <a:cs typeface="Times New Roman" panose="02020603050405020304" pitchFamily="18" charset="0"/>
              </a:rPr>
              <a:t>, floats, </a:t>
            </a:r>
            <a:r>
              <a:rPr lang="en-US" sz="2400" dirty="0" err="1">
                <a:latin typeface="Times New Roman" panose="02020603050405020304" pitchFamily="18" charset="0"/>
                <a:cs typeface="Times New Roman" panose="02020603050405020304" pitchFamily="18" charset="0"/>
              </a:rPr>
              <a:t>ints</a:t>
            </a:r>
            <a:r>
              <a:rPr lang="en-US" sz="2400" dirty="0">
                <a:latin typeface="Times New Roman" panose="02020603050405020304" pitchFamily="18" charset="0"/>
                <a:cs typeface="Times New Roman" panose="02020603050405020304" pitchFamily="18" charset="0"/>
              </a:rPr>
              <a:t>, longs, and strings.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data will persist across user sessions (even if your application is killed</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u="sng" dirty="0" err="1">
                <a:latin typeface="Times New Roman" panose="02020603050405020304" pitchFamily="18" charset="0"/>
                <a:cs typeface="Times New Roman" panose="02020603050405020304" pitchFamily="18" charset="0"/>
              </a:rPr>
              <a:t>PreferenceActivity</a:t>
            </a:r>
            <a:r>
              <a:rPr lang="en-US" sz="2400" u="sng" dirty="0">
                <a:latin typeface="Times New Roman" panose="02020603050405020304" pitchFamily="18" charset="0"/>
                <a:cs typeface="Times New Roman" panose="02020603050405020304" pitchFamily="18" charset="0"/>
              </a:rPr>
              <a:t> Class </a:t>
            </a:r>
            <a:endParaRPr lang="en-US" sz="2400" u="sng" dirty="0" smtClean="0">
              <a:latin typeface="Times New Roman" panose="02020603050405020304" pitchFamily="18" charset="0"/>
              <a:cs typeface="Times New Roman" panose="02020603050405020304" pitchFamily="18" charset="0"/>
            </a:endParaRPr>
          </a:p>
          <a:p>
            <a:pPr algn="just"/>
            <a:endParaRPr lang="en-US" sz="2400" u="sng"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If you're interested in creating user preferences for your application, see </a:t>
            </a:r>
            <a:r>
              <a:rPr lang="en-US" sz="2000" dirty="0" err="1">
                <a:latin typeface="Times New Roman" panose="02020603050405020304" pitchFamily="18" charset="0"/>
                <a:cs typeface="Times New Roman" panose="02020603050405020304" pitchFamily="18" charset="0"/>
              </a:rPr>
              <a:t>PreferenceActivity</a:t>
            </a:r>
            <a:r>
              <a:rPr lang="en-US" sz="2000" dirty="0">
                <a:latin typeface="Times New Roman" panose="02020603050405020304" pitchFamily="18" charset="0"/>
                <a:cs typeface="Times New Roman" panose="02020603050405020304" pitchFamily="18" charset="0"/>
              </a:rPr>
              <a:t>, which provides an Activity framework for you to create user preferences, which will be automatically persisted (using shared preferences underneath)</a:t>
            </a:r>
          </a:p>
        </p:txBody>
      </p:sp>
    </p:spTree>
    <p:extLst>
      <p:ext uri="{BB962C8B-B14F-4D97-AF65-F5344CB8AC3E}">
        <p14:creationId xmlns:p14="http://schemas.microsoft.com/office/powerpoint/2010/main" val="2429010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0" y="495301"/>
            <a:ext cx="6324600"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HOW TO USE SHARED PREFERENCES? </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1185208"/>
            <a:ext cx="8382000" cy="4708981"/>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get a </a:t>
            </a:r>
            <a:r>
              <a:rPr lang="en-US" sz="2000" dirty="0" smtClean="0">
                <a:latin typeface="Times New Roman" panose="02020603050405020304" pitchFamily="18" charset="0"/>
                <a:cs typeface="Times New Roman" panose="02020603050405020304" pitchFamily="18" charset="0"/>
              </a:rPr>
              <a:t>Shared Preferences </a:t>
            </a:r>
            <a:r>
              <a:rPr lang="en-US" sz="2000" dirty="0">
                <a:latin typeface="Times New Roman" panose="02020603050405020304" pitchFamily="18" charset="0"/>
                <a:cs typeface="Times New Roman" panose="02020603050405020304" pitchFamily="18" charset="0"/>
              </a:rPr>
              <a:t>object for your application, use one of two methods</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getSharedPreferences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Use this if you need multiple preferences files identified by name, which you specify with the first parameter.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err="1" smtClean="0">
                <a:latin typeface="Times New Roman" panose="02020603050405020304" pitchFamily="18" charset="0"/>
                <a:cs typeface="Times New Roman" panose="02020603050405020304" pitchFamily="18" charset="0"/>
              </a:rPr>
              <a:t>getPreferences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Use this if you need only one preferences file for your Activity. Because this will be the only preferences file for your Activity, you don't supply a name</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To write values: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Call </a:t>
            </a:r>
            <a:r>
              <a:rPr lang="en-US" sz="2000" dirty="0">
                <a:latin typeface="Times New Roman" panose="02020603050405020304" pitchFamily="18" charset="0"/>
                <a:cs typeface="Times New Roman" panose="02020603050405020304" pitchFamily="18" charset="0"/>
              </a:rPr>
              <a:t>edit() to get a </a:t>
            </a:r>
            <a:r>
              <a:rPr lang="en-US" sz="2000" dirty="0" err="1" smtClean="0">
                <a:latin typeface="Times New Roman" panose="02020603050405020304" pitchFamily="18" charset="0"/>
                <a:cs typeface="Times New Roman" panose="02020603050405020304" pitchFamily="18" charset="0"/>
              </a:rPr>
              <a:t>SharedPreferences.Editor</a:t>
            </a:r>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Add </a:t>
            </a:r>
            <a:r>
              <a:rPr lang="en-US" sz="2000" dirty="0">
                <a:latin typeface="Times New Roman" panose="02020603050405020304" pitchFamily="18" charset="0"/>
                <a:cs typeface="Times New Roman" panose="02020603050405020304" pitchFamily="18" charset="0"/>
              </a:rPr>
              <a:t>values with methods such as </a:t>
            </a:r>
            <a:r>
              <a:rPr lang="en-US" sz="2000" dirty="0" err="1">
                <a:latin typeface="Times New Roman" panose="02020603050405020304" pitchFamily="18" charset="0"/>
                <a:cs typeface="Times New Roman" panose="02020603050405020304" pitchFamily="18" charset="0"/>
              </a:rPr>
              <a:t>putBoolean</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putString</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Commit </a:t>
            </a:r>
            <a:r>
              <a:rPr lang="en-US" sz="2000" dirty="0">
                <a:latin typeface="Times New Roman" panose="02020603050405020304" pitchFamily="18" charset="0"/>
                <a:cs typeface="Times New Roman" panose="02020603050405020304" pitchFamily="18" charset="0"/>
              </a:rPr>
              <a:t>the new values with commit</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read </a:t>
            </a:r>
            <a:r>
              <a:rPr lang="en-US" sz="2000" dirty="0" smtClean="0">
                <a:latin typeface="Times New Roman" panose="02020603050405020304" pitchFamily="18" charset="0"/>
                <a:cs typeface="Times New Roman" panose="02020603050405020304" pitchFamily="18" charset="0"/>
              </a:rPr>
              <a:t>values:</a:t>
            </a:r>
          </a:p>
          <a:p>
            <a:pPr algn="just"/>
            <a:r>
              <a:rPr lang="en-US" sz="2000" dirty="0" smtClean="0">
                <a:latin typeface="Times New Roman" panose="02020603050405020304" pitchFamily="18" charset="0"/>
                <a:cs typeface="Times New Roman" panose="02020603050405020304" pitchFamily="18" charset="0"/>
              </a:rPr>
              <a:t>use </a:t>
            </a:r>
            <a:r>
              <a:rPr lang="en-US" sz="2000" dirty="0" err="1">
                <a:latin typeface="Times New Roman" panose="02020603050405020304" pitchFamily="18" charset="0"/>
                <a:cs typeface="Times New Roman" panose="02020603050405020304" pitchFamily="18" charset="0"/>
              </a:rPr>
              <a:t>SharedPreferences</a:t>
            </a:r>
            <a:r>
              <a:rPr lang="en-US" sz="2000" dirty="0">
                <a:latin typeface="Times New Roman" panose="02020603050405020304" pitchFamily="18" charset="0"/>
                <a:cs typeface="Times New Roman" panose="02020603050405020304" pitchFamily="18" charset="0"/>
              </a:rPr>
              <a:t> methods such as </a:t>
            </a:r>
            <a:r>
              <a:rPr lang="en-US" sz="2000" dirty="0" err="1">
                <a:latin typeface="Times New Roman" panose="02020603050405020304" pitchFamily="18" charset="0"/>
                <a:cs typeface="Times New Roman" panose="02020603050405020304" pitchFamily="18" charset="0"/>
              </a:rPr>
              <a:t>getBoolean</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getString</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76419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 y="495301"/>
            <a:ext cx="6997481"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EXAMPLE: USING SHARED PREFERENCES </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266824"/>
            <a:ext cx="8305800" cy="5057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186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 y="495301"/>
            <a:ext cx="6997481"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INTERNAL STORAGE</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1143000"/>
            <a:ext cx="8229600"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You can save files directly on the </a:t>
            </a:r>
            <a:r>
              <a:rPr lang="en-US" sz="2000" dirty="0" smtClean="0">
                <a:latin typeface="Times New Roman" panose="02020603050405020304" pitchFamily="18" charset="0"/>
                <a:cs typeface="Times New Roman" panose="02020603050405020304" pitchFamily="18" charset="0"/>
              </a:rPr>
              <a:t>device's internal </a:t>
            </a:r>
            <a:r>
              <a:rPr lang="en-US" sz="2000" dirty="0">
                <a:latin typeface="Times New Roman" panose="02020603050405020304" pitchFamily="18" charset="0"/>
                <a:cs typeface="Times New Roman" panose="02020603050405020304" pitchFamily="18" charset="0"/>
              </a:rPr>
              <a:t>storage</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By default, files saved to the internal </a:t>
            </a:r>
            <a:r>
              <a:rPr lang="en-US" sz="2000" dirty="0" smtClean="0">
                <a:latin typeface="Times New Roman" panose="02020603050405020304" pitchFamily="18" charset="0"/>
                <a:cs typeface="Times New Roman" panose="02020603050405020304" pitchFamily="18" charset="0"/>
              </a:rPr>
              <a:t>storage are </a:t>
            </a:r>
            <a:r>
              <a:rPr lang="en-US" sz="2000" dirty="0">
                <a:latin typeface="Times New Roman" panose="02020603050405020304" pitchFamily="18" charset="0"/>
                <a:cs typeface="Times New Roman" panose="02020603050405020304" pitchFamily="18" charset="0"/>
              </a:rPr>
              <a:t>private to your application and </a:t>
            </a:r>
            <a:r>
              <a:rPr lang="en-US" sz="2000" dirty="0" smtClean="0">
                <a:latin typeface="Times New Roman" panose="02020603050405020304" pitchFamily="18" charset="0"/>
                <a:cs typeface="Times New Roman" panose="02020603050405020304" pitchFamily="18" charset="0"/>
              </a:rPr>
              <a:t>other applications </a:t>
            </a:r>
            <a:r>
              <a:rPr lang="en-US" sz="2000" dirty="0">
                <a:latin typeface="Times New Roman" panose="02020603050405020304" pitchFamily="18" charset="0"/>
                <a:cs typeface="Times New Roman" panose="02020603050405020304" pitchFamily="18" charset="0"/>
              </a:rPr>
              <a:t>cannot access </a:t>
            </a:r>
            <a:r>
              <a:rPr lang="en-US" sz="2000" dirty="0" smtClean="0">
                <a:latin typeface="Times New Roman" panose="02020603050405020304" pitchFamily="18" charset="0"/>
                <a:cs typeface="Times New Roman" panose="02020603050405020304" pitchFamily="18" charset="0"/>
              </a:rPr>
              <a:t>them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When the user uninstalls your </a:t>
            </a:r>
            <a:r>
              <a:rPr lang="en-US" sz="2000" dirty="0" smtClean="0">
                <a:latin typeface="Times New Roman" panose="02020603050405020304" pitchFamily="18" charset="0"/>
                <a:cs typeface="Times New Roman" panose="02020603050405020304" pitchFamily="18" charset="0"/>
              </a:rPr>
              <a:t>application, these </a:t>
            </a:r>
            <a:r>
              <a:rPr lang="en-US" sz="2000" dirty="0">
                <a:latin typeface="Times New Roman" panose="02020603050405020304" pitchFamily="18" charset="0"/>
                <a:cs typeface="Times New Roman" panose="02020603050405020304" pitchFamily="18" charset="0"/>
              </a:rPr>
              <a:t>files are removed</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create and write a private file to the internal storage:</a:t>
            </a:r>
          </a:p>
          <a:p>
            <a:r>
              <a:rPr lang="en-US" sz="2000" dirty="0">
                <a:latin typeface="Times New Roman" panose="02020603050405020304" pitchFamily="18" charset="0"/>
                <a:cs typeface="Times New Roman" panose="02020603050405020304" pitchFamily="18" charset="0"/>
              </a:rPr>
              <a:t> Call </a:t>
            </a:r>
            <a:r>
              <a:rPr lang="en-US" sz="2000" dirty="0" err="1">
                <a:latin typeface="Times New Roman" panose="02020603050405020304" pitchFamily="18" charset="0"/>
                <a:cs typeface="Times New Roman" panose="02020603050405020304" pitchFamily="18" charset="0"/>
              </a:rPr>
              <a:t>openFileOutput</a:t>
            </a:r>
            <a:r>
              <a:rPr lang="en-US" sz="2000" dirty="0">
                <a:latin typeface="Times New Roman" panose="02020603050405020304" pitchFamily="18" charset="0"/>
                <a:cs typeface="Times New Roman" panose="02020603050405020304" pitchFamily="18" charset="0"/>
              </a:rPr>
              <a:t>() with the name of the file and the operating mode. This returns a </a:t>
            </a:r>
            <a:r>
              <a:rPr lang="en-US" sz="2000" dirty="0" err="1">
                <a:latin typeface="Times New Roman" panose="02020603050405020304" pitchFamily="18" charset="0"/>
                <a:cs typeface="Times New Roman" panose="02020603050405020304" pitchFamily="18" charset="0"/>
              </a:rPr>
              <a:t>FileOutputStream</a:t>
            </a:r>
            <a:r>
              <a:rPr lang="en-US" sz="2000" dirty="0">
                <a:latin typeface="Times New Roman" panose="02020603050405020304" pitchFamily="18" charset="0"/>
                <a:cs typeface="Times New Roman" panose="02020603050405020304" pitchFamily="18" charset="0"/>
              </a:rPr>
              <a:t> object</a:t>
            </a:r>
          </a:p>
          <a:p>
            <a:r>
              <a:rPr lang="en-US" sz="2000" dirty="0" smtClean="0">
                <a:latin typeface="Times New Roman" panose="02020603050405020304" pitchFamily="18" charset="0"/>
                <a:cs typeface="Times New Roman" panose="02020603050405020304" pitchFamily="18" charset="0"/>
              </a:rPr>
              <a:t>Write </a:t>
            </a:r>
            <a:r>
              <a:rPr lang="en-US" sz="2000" dirty="0">
                <a:latin typeface="Times New Roman" panose="02020603050405020304" pitchFamily="18" charset="0"/>
                <a:cs typeface="Times New Roman" panose="02020603050405020304" pitchFamily="18" charset="0"/>
              </a:rPr>
              <a:t>to the file with write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Close </a:t>
            </a:r>
            <a:r>
              <a:rPr lang="en-US" sz="2000" dirty="0">
                <a:latin typeface="Times New Roman" panose="02020603050405020304" pitchFamily="18" charset="0"/>
                <a:cs typeface="Times New Roman" panose="02020603050405020304" pitchFamily="18" charset="0"/>
              </a:rPr>
              <a:t>the stream with close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To read a file from internal storage</a:t>
            </a:r>
          </a:p>
          <a:p>
            <a:r>
              <a:rPr lang="en-US" sz="2000" dirty="0" smtClean="0">
                <a:latin typeface="Times New Roman" panose="02020603050405020304" pitchFamily="18" charset="0"/>
                <a:cs typeface="Times New Roman" panose="02020603050405020304" pitchFamily="18" charset="0"/>
              </a:rPr>
              <a:t>Call </a:t>
            </a:r>
            <a:r>
              <a:rPr lang="en-US" sz="2000" dirty="0" err="1">
                <a:latin typeface="Times New Roman" panose="02020603050405020304" pitchFamily="18" charset="0"/>
                <a:cs typeface="Times New Roman" panose="02020603050405020304" pitchFamily="18" charset="0"/>
              </a:rPr>
              <a:t>openFileInput</a:t>
            </a:r>
            <a:r>
              <a:rPr lang="en-US" sz="2000" dirty="0">
                <a:latin typeface="Times New Roman" panose="02020603050405020304" pitchFamily="18" charset="0"/>
                <a:cs typeface="Times New Roman" panose="02020603050405020304" pitchFamily="18" charset="0"/>
              </a:rPr>
              <a:t>() and pass it the name of the </a:t>
            </a:r>
            <a:r>
              <a:rPr lang="en-US" sz="2000" dirty="0" smtClean="0">
                <a:latin typeface="Times New Roman" panose="02020603050405020304" pitchFamily="18" charset="0"/>
                <a:cs typeface="Times New Roman" panose="02020603050405020304" pitchFamily="18" charset="0"/>
              </a:rPr>
              <a:t>file to </a:t>
            </a:r>
            <a:r>
              <a:rPr lang="en-US" sz="2000" dirty="0">
                <a:latin typeface="Times New Roman" panose="02020603050405020304" pitchFamily="18" charset="0"/>
                <a:cs typeface="Times New Roman" panose="02020603050405020304" pitchFamily="18" charset="0"/>
              </a:rPr>
              <a:t>read. This returns a </a:t>
            </a:r>
            <a:r>
              <a:rPr lang="en-US" sz="2000" dirty="0" err="1">
                <a:latin typeface="Times New Roman" panose="02020603050405020304" pitchFamily="18" charset="0"/>
                <a:cs typeface="Times New Roman" panose="02020603050405020304" pitchFamily="18" charset="0"/>
              </a:rPr>
              <a:t>FileInputStream</a:t>
            </a:r>
            <a:r>
              <a:rPr lang="en-US" sz="2000" dirty="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Read </a:t>
            </a:r>
            <a:r>
              <a:rPr lang="en-US" sz="2000" dirty="0">
                <a:latin typeface="Times New Roman" panose="02020603050405020304" pitchFamily="18" charset="0"/>
                <a:cs typeface="Times New Roman" panose="02020603050405020304" pitchFamily="18" charset="0"/>
              </a:rPr>
              <a:t>bytes from the file with read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close the stream with close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975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 y="495301"/>
            <a:ext cx="6997481"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INTERNAL STORAGE – Other useful methods</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1143000"/>
            <a:ext cx="8229600" cy="5724644"/>
          </a:xfrm>
          <a:prstGeom prst="rect">
            <a:avLst/>
          </a:prstGeom>
          <a:noFill/>
        </p:spPr>
        <p:txBody>
          <a:bodyPr wrap="square" rtlCol="0">
            <a:spAutoFit/>
          </a:bodyPr>
          <a:lstStyle/>
          <a:p>
            <a:r>
              <a:rPr lang="en-US" sz="2000" dirty="0"/>
              <a:t>• </a:t>
            </a:r>
            <a:r>
              <a:rPr lang="en-US" sz="2000" i="1" dirty="0" err="1"/>
              <a:t>getFilesDir</a:t>
            </a:r>
            <a:r>
              <a:rPr lang="en-US" sz="2000" i="1" dirty="0"/>
              <a:t>()</a:t>
            </a:r>
          </a:p>
          <a:p>
            <a:r>
              <a:rPr lang="en-US" sz="2000" dirty="0"/>
              <a:t>&gt; Gets the absolute path to the filesystem directory</a:t>
            </a:r>
          </a:p>
          <a:p>
            <a:r>
              <a:rPr lang="en-US" sz="2000" dirty="0"/>
              <a:t>where your internal files are saved.</a:t>
            </a:r>
          </a:p>
          <a:p>
            <a:r>
              <a:rPr lang="en-US" sz="2000" dirty="0"/>
              <a:t>• </a:t>
            </a:r>
            <a:r>
              <a:rPr lang="en-US" sz="2000" i="1" dirty="0" err="1"/>
              <a:t>getDir</a:t>
            </a:r>
            <a:r>
              <a:rPr lang="en-US" sz="2000" i="1" dirty="0"/>
              <a:t>()</a:t>
            </a:r>
          </a:p>
          <a:p>
            <a:r>
              <a:rPr lang="en-US" sz="2000" dirty="0"/>
              <a:t>&gt; Creates (or opens an existing) directory within your</a:t>
            </a:r>
          </a:p>
          <a:p>
            <a:r>
              <a:rPr lang="en-US" sz="2000" dirty="0"/>
              <a:t>internal storage space.</a:t>
            </a:r>
          </a:p>
          <a:p>
            <a:r>
              <a:rPr lang="en-US" sz="2000" dirty="0"/>
              <a:t>• </a:t>
            </a:r>
            <a:r>
              <a:rPr lang="en-US" sz="2000" i="1" dirty="0" err="1"/>
              <a:t>deleteFile</a:t>
            </a:r>
            <a:r>
              <a:rPr lang="en-US" sz="2000" i="1" dirty="0"/>
              <a:t>()</a:t>
            </a:r>
          </a:p>
          <a:p>
            <a:r>
              <a:rPr lang="en-US" sz="2000" dirty="0"/>
              <a:t>&gt; Deletes a file saved on the internal storage.</a:t>
            </a:r>
          </a:p>
          <a:p>
            <a:r>
              <a:rPr lang="en-US" sz="2000" dirty="0"/>
              <a:t>• </a:t>
            </a:r>
            <a:r>
              <a:rPr lang="en-US" sz="2000" i="1" dirty="0" err="1"/>
              <a:t>fileList</a:t>
            </a:r>
            <a:r>
              <a:rPr lang="en-US" sz="2000" i="1" dirty="0"/>
              <a:t>()</a:t>
            </a:r>
          </a:p>
          <a:p>
            <a:r>
              <a:rPr lang="en-US" sz="2000" dirty="0"/>
              <a:t>&gt; Returns an array of files currently saved by your</a:t>
            </a:r>
          </a:p>
          <a:p>
            <a:r>
              <a:rPr lang="en-US" sz="2000" dirty="0"/>
              <a:t>application</a:t>
            </a:r>
            <a:r>
              <a:rPr lang="en-US" sz="2000" dirty="0" smtClean="0"/>
              <a:t>.</a:t>
            </a:r>
          </a:p>
          <a:p>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Example: Using Internal Storage</a:t>
            </a:r>
          </a:p>
          <a:p>
            <a:r>
              <a:rPr lang="en-US" b="1" dirty="0">
                <a:latin typeface="Times New Roman" panose="02020603050405020304" pitchFamily="18" charset="0"/>
                <a:cs typeface="Times New Roman" panose="02020603050405020304" pitchFamily="18" charset="0"/>
              </a:rPr>
              <a:t>String FILENAME = "</a:t>
            </a:r>
            <a:r>
              <a:rPr lang="en-US" b="1" dirty="0" err="1">
                <a:latin typeface="Times New Roman" panose="02020603050405020304" pitchFamily="18" charset="0"/>
                <a:cs typeface="Times New Roman" panose="02020603050405020304" pitchFamily="18" charset="0"/>
              </a:rPr>
              <a:t>hello_file</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String </a:t>
            </a:r>
            <a:r>
              <a:rPr lang="en-US" b="1" dirty="0" err="1">
                <a:latin typeface="Times New Roman" panose="02020603050405020304" pitchFamily="18" charset="0"/>
                <a:cs typeface="Times New Roman" panose="02020603050405020304" pitchFamily="18" charset="0"/>
              </a:rPr>
              <a:t>string</a:t>
            </a:r>
            <a:r>
              <a:rPr lang="en-US" b="1" dirty="0">
                <a:latin typeface="Times New Roman" panose="02020603050405020304" pitchFamily="18" charset="0"/>
                <a:cs typeface="Times New Roman" panose="02020603050405020304" pitchFamily="18" charset="0"/>
              </a:rPr>
              <a:t> = "hello world!";</a:t>
            </a:r>
          </a:p>
          <a:p>
            <a:r>
              <a:rPr lang="en-US" b="1" dirty="0" err="1">
                <a:latin typeface="Times New Roman" panose="02020603050405020304" pitchFamily="18" charset="0"/>
                <a:cs typeface="Times New Roman" panose="02020603050405020304" pitchFamily="18" charset="0"/>
              </a:rPr>
              <a:t>FileOutputStream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fos</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openFileOutput</a:t>
            </a:r>
            <a:r>
              <a:rPr lang="en-US" b="1" dirty="0">
                <a:latin typeface="Times New Roman" panose="02020603050405020304" pitchFamily="18" charset="0"/>
                <a:cs typeface="Times New Roman" panose="02020603050405020304" pitchFamily="18" charset="0"/>
              </a:rPr>
              <a:t>(FILENAME, </a:t>
            </a:r>
            <a:r>
              <a:rPr lang="en-US" b="1" dirty="0" err="1">
                <a:latin typeface="Times New Roman" panose="02020603050405020304" pitchFamily="18" charset="0"/>
                <a:cs typeface="Times New Roman" panose="02020603050405020304" pitchFamily="18" charset="0"/>
              </a:rPr>
              <a:t>Context.MODE_PRIVATE</a:t>
            </a:r>
            <a:r>
              <a:rPr lang="en-US" b="1"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fos.write</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string.getBytes</a:t>
            </a:r>
            <a:r>
              <a:rPr lang="en-US" b="1"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fos.close</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1713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3935</TotalTime>
  <Words>1196</Words>
  <Application>Microsoft Office PowerPoint</Application>
  <PresentationFormat>On-screen Show (4:3)</PresentationFormat>
  <Paragraphs>140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Uppara Rajnikanth</dc:creator>
  <cp:lastModifiedBy>Dharani Kumar Talapula</cp:lastModifiedBy>
  <cp:revision>120</cp:revision>
  <dcterms:created xsi:type="dcterms:W3CDTF">2016-08-18T02:06:00Z</dcterms:created>
  <dcterms:modified xsi:type="dcterms:W3CDTF">2017-11-01T09:54:10Z</dcterms:modified>
</cp:coreProperties>
</file>