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81"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88"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9"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shali Rana" initials="" lastIdx="25" clrIdx="0"/>
  <p:cmAuthor id="1" name="RajaGopalan Varada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C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974" autoAdjust="0"/>
  </p:normalViewPr>
  <p:slideViewPr>
    <p:cSldViewPr snapToGrid="0">
      <p:cViewPr varScale="1">
        <p:scale>
          <a:sx n="53" d="100"/>
          <a:sy n="53" d="100"/>
        </p:scale>
        <p:origin x="112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270483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Notes to the Facilitator:</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Welcome the participants and give them an overview of the module. Tell them that they will learn about the ‘</a:t>
            </a:r>
            <a:r>
              <a:rPr lang="en">
                <a:solidFill>
                  <a:schemeClr val="dk1"/>
                </a:solidFill>
              </a:rPr>
              <a:t>Monitoring in Linux</a:t>
            </a:r>
            <a:r>
              <a:rPr lang="en" sz="1200">
                <a:solidFill>
                  <a:schemeClr val="dk1"/>
                </a:solidFill>
              </a:rPr>
              <a:t>’ in this module.</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Notes to the Participants:</a:t>
            </a:r>
            <a:endParaRPr b="1">
              <a:solidFill>
                <a:schemeClr val="dk1"/>
              </a:solidFill>
            </a:endParaRPr>
          </a:p>
          <a:p>
            <a:pPr marL="0" lvl="0" indent="0" algn="l" rtl="0">
              <a:spcBef>
                <a:spcPts val="0"/>
              </a:spcBef>
              <a:spcAft>
                <a:spcPts val="0"/>
              </a:spcAft>
              <a:buNone/>
            </a:pPr>
            <a:r>
              <a:rPr lang="en">
                <a:solidFill>
                  <a:schemeClr val="dk1"/>
                </a:solidFill>
              </a:rPr>
              <a:t>You will be discussing about </a:t>
            </a:r>
            <a:r>
              <a:rPr lang="en" sz="1200">
                <a:solidFill>
                  <a:schemeClr val="dk1"/>
                </a:solidFill>
              </a:rPr>
              <a:t>‘</a:t>
            </a:r>
            <a:r>
              <a:rPr lang="en">
                <a:solidFill>
                  <a:schemeClr val="dk1"/>
                </a:solidFill>
              </a:rPr>
              <a:t>Monitoring in Linux</a:t>
            </a:r>
            <a:r>
              <a:rPr lang="en" sz="1200">
                <a:solidFill>
                  <a:schemeClr val="dk1"/>
                </a:solidFill>
              </a:rPr>
              <a:t>’ in this module.</a:t>
            </a:r>
            <a:endParaRPr sz="1200">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extLst>
      <p:ext uri="{BB962C8B-B14F-4D97-AF65-F5344CB8AC3E}">
        <p14:creationId xmlns:p14="http://schemas.microsoft.com/office/powerpoint/2010/main" val="4288552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9e775ecc1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9e775ecc1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None/>
            </a:pPr>
            <a:r>
              <a:rPr lang="en" b="1" dirty="0"/>
              <a:t>Answers:</a:t>
            </a:r>
            <a:endParaRPr b="1" dirty="0"/>
          </a:p>
          <a:p>
            <a:pPr marL="0" lvl="0" indent="0" algn="l" rtl="0">
              <a:spcBef>
                <a:spcPts val="0"/>
              </a:spcBef>
              <a:spcAft>
                <a:spcPts val="0"/>
              </a:spcAft>
              <a:buSzPts val="1100"/>
              <a:buNone/>
            </a:pPr>
            <a:r>
              <a:rPr lang="en" dirty="0" smtClean="0"/>
              <a:t>1.</a:t>
            </a:r>
            <a:r>
              <a:rPr lang="en" baseline="0" dirty="0" smtClean="0"/>
              <a:t> </a:t>
            </a:r>
            <a:r>
              <a:rPr lang="en" dirty="0" smtClean="0"/>
              <a:t>a</a:t>
            </a:r>
            <a:r>
              <a:rPr lang="en" dirty="0"/>
              <a:t>. User time</a:t>
            </a:r>
            <a:endParaRPr dirty="0"/>
          </a:p>
          <a:p>
            <a:pPr marL="0" lvl="0" indent="0" algn="l" rtl="0">
              <a:spcBef>
                <a:spcPts val="0"/>
              </a:spcBef>
              <a:spcAft>
                <a:spcPts val="0"/>
              </a:spcAft>
              <a:buSzPts val="1100"/>
              <a:buNone/>
            </a:pPr>
            <a:r>
              <a:rPr lang="en" dirty="0" smtClean="0"/>
              <a:t>2. b</a:t>
            </a:r>
            <a:r>
              <a:rPr lang="en" dirty="0"/>
              <a:t>. Slabs</a:t>
            </a:r>
            <a:endParaRPr dirty="0"/>
          </a:p>
        </p:txBody>
      </p:sp>
    </p:spTree>
    <p:extLst>
      <p:ext uri="{BB962C8B-B14F-4D97-AF65-F5344CB8AC3E}">
        <p14:creationId xmlns:p14="http://schemas.microsoft.com/office/powerpoint/2010/main" val="41668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9e775ecc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9e775ecc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6928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9e775ecc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9e775ecc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Give the participants an overview of the in-built monitoring tools in Linux and list out the important monitoring tools and their function.</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There are many command line tools in Linux that are used for performance monitoring. Many monitoring tools are shipped with the Linux distributions. Some tools deal with the metrics and give the output in an understandable way. Some tools are specific to some specific metric and produce detailed results.</a:t>
            </a:r>
            <a:endParaRPr/>
          </a:p>
          <a:p>
            <a:pPr marL="0" lvl="0" indent="0" algn="l" rtl="0">
              <a:spcBef>
                <a:spcPts val="0"/>
              </a:spcBef>
              <a:spcAft>
                <a:spcPts val="0"/>
              </a:spcAft>
              <a:buNone/>
            </a:pPr>
            <a:endParaRPr/>
          </a:p>
          <a:p>
            <a:pPr marL="0" lvl="0" indent="0" algn="l" rtl="0">
              <a:spcBef>
                <a:spcPts val="0"/>
              </a:spcBef>
              <a:spcAft>
                <a:spcPts val="0"/>
              </a:spcAft>
              <a:buNone/>
            </a:pPr>
            <a:r>
              <a:rPr lang="en"/>
              <a:t>The table above lists down the performance monitoring tools available in Linux. We’ll look at some of the performance monitoring tools now.</a:t>
            </a:r>
            <a:endParaRPr/>
          </a:p>
        </p:txBody>
      </p:sp>
    </p:spTree>
    <p:extLst>
      <p:ext uri="{BB962C8B-B14F-4D97-AF65-F5344CB8AC3E}">
        <p14:creationId xmlns:p14="http://schemas.microsoft.com/office/powerpoint/2010/main" val="3373319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9e775ecc1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9e775ecc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top command.</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Top command is shipped along with many of the Linux and Unix-like systems and is the most frequently used performance monitoring tools used by many system administrators. Top command shows the actual process activity. It displays the CPU-intensive processes as an ordered list and the list is updated every 5 seconds. The listed processes can be sorted using PID, age, cumulative time and the resident memory usage and time (the time for which the process has occupied the </a:t>
            </a:r>
            <a:r>
              <a:rPr lang="en">
                <a:solidFill>
                  <a:schemeClr val="dk1"/>
                </a:solidFill>
              </a:rPr>
              <a:t>CPU</a:t>
            </a:r>
            <a:r>
              <a:rPr lang="en"/>
              <a:t>. The above screenshot shows a sample output of the </a:t>
            </a:r>
            <a:r>
              <a:rPr lang="en">
                <a:latin typeface="Consolas"/>
                <a:ea typeface="Consolas"/>
                <a:cs typeface="Consolas"/>
                <a:sym typeface="Consolas"/>
              </a:rPr>
              <a:t>top</a:t>
            </a:r>
            <a:r>
              <a:rPr lang="en"/>
              <a:t> command. The output consists of the following columns:</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PID - Process identification</a:t>
            </a:r>
            <a:endParaRPr/>
          </a:p>
          <a:p>
            <a:pPr marL="457200" lvl="0" indent="-298450" algn="l" rtl="0">
              <a:spcBef>
                <a:spcPts val="0"/>
              </a:spcBef>
              <a:spcAft>
                <a:spcPts val="0"/>
              </a:spcAft>
              <a:buSzPts val="1100"/>
              <a:buChar char="●"/>
            </a:pPr>
            <a:r>
              <a:rPr lang="en"/>
              <a:t>USER - Name of the user who owns (and perhaps started) the process</a:t>
            </a:r>
            <a:endParaRPr/>
          </a:p>
          <a:p>
            <a:pPr marL="457200" lvl="0" indent="-298450" algn="l" rtl="0">
              <a:spcBef>
                <a:spcPts val="0"/>
              </a:spcBef>
              <a:spcAft>
                <a:spcPts val="0"/>
              </a:spcAft>
              <a:buSzPts val="1100"/>
              <a:buChar char="●"/>
            </a:pPr>
            <a:r>
              <a:rPr lang="en"/>
              <a:t>PRI - Priority of the process</a:t>
            </a:r>
            <a:endParaRPr/>
          </a:p>
          <a:p>
            <a:pPr marL="457200" lvl="0" indent="-298450" algn="l" rtl="0">
              <a:spcBef>
                <a:spcPts val="0"/>
              </a:spcBef>
              <a:spcAft>
                <a:spcPts val="0"/>
              </a:spcAft>
              <a:buSzPts val="1100"/>
              <a:buChar char="●"/>
            </a:pPr>
            <a:r>
              <a:rPr lang="en"/>
              <a:t>NI - Niceness level (Whether the process tries to be nice by adjusting the priority by the number given)</a:t>
            </a:r>
            <a:endParaRPr/>
          </a:p>
          <a:p>
            <a:pPr marL="457200" lvl="0" indent="-298450" algn="l" rtl="0">
              <a:spcBef>
                <a:spcPts val="0"/>
              </a:spcBef>
              <a:spcAft>
                <a:spcPts val="0"/>
              </a:spcAft>
              <a:buSzPts val="1100"/>
              <a:buChar char="●"/>
            </a:pPr>
            <a:r>
              <a:rPr lang="en"/>
              <a:t>SIZE - Amount of memory (code+data+stack) used by the process in kilobytes </a:t>
            </a:r>
            <a:endParaRPr/>
          </a:p>
          <a:p>
            <a:pPr marL="457200" lvl="0" indent="-298450" algn="l" rtl="0">
              <a:spcBef>
                <a:spcPts val="0"/>
              </a:spcBef>
              <a:spcAft>
                <a:spcPts val="0"/>
              </a:spcAft>
              <a:buSzPts val="1100"/>
              <a:buChar char="●"/>
            </a:pPr>
            <a:r>
              <a:rPr lang="en"/>
              <a:t>RSS - Amount of physical RAM used, in kilobytes. </a:t>
            </a:r>
            <a:endParaRPr/>
          </a:p>
          <a:p>
            <a:pPr marL="457200" lvl="0" indent="-298450" algn="l" rtl="0">
              <a:spcBef>
                <a:spcPts val="0"/>
              </a:spcBef>
              <a:spcAft>
                <a:spcPts val="0"/>
              </a:spcAft>
              <a:buSzPts val="1100"/>
              <a:buChar char="●"/>
            </a:pPr>
            <a:r>
              <a:rPr lang="en"/>
              <a:t>SHARE - Amount of memory shared with other processes, in kilobytes </a:t>
            </a:r>
            <a:endParaRPr/>
          </a:p>
          <a:p>
            <a:pPr marL="457200" lvl="0" indent="-298450" algn="l" rtl="0">
              <a:spcBef>
                <a:spcPts val="0"/>
              </a:spcBef>
              <a:spcAft>
                <a:spcPts val="0"/>
              </a:spcAft>
              <a:buSzPts val="1100"/>
              <a:buChar char="●"/>
            </a:pPr>
            <a:r>
              <a:rPr lang="en"/>
              <a:t>STAT - State of the process. The states are as follows: S=sleeping, R=running, T=stopped or traced, D=interruptible sleep, Z=zombie</a:t>
            </a:r>
            <a:endParaRPr/>
          </a:p>
          <a:p>
            <a:pPr marL="457200" lvl="0" indent="-298450" algn="l" rtl="0">
              <a:spcBef>
                <a:spcPts val="0"/>
              </a:spcBef>
              <a:spcAft>
                <a:spcPts val="0"/>
              </a:spcAft>
              <a:buSzPts val="1100"/>
              <a:buChar char="●"/>
            </a:pPr>
            <a:r>
              <a:rPr lang="en"/>
              <a:t>%CPU - Share of the CPU usage (since the last screen update)</a:t>
            </a:r>
            <a:endParaRPr/>
          </a:p>
          <a:p>
            <a:pPr marL="457200" lvl="0" indent="-298450" algn="l" rtl="0">
              <a:spcBef>
                <a:spcPts val="0"/>
              </a:spcBef>
              <a:spcAft>
                <a:spcPts val="0"/>
              </a:spcAft>
              <a:buSzPts val="1100"/>
              <a:buChar char="●"/>
            </a:pPr>
            <a:r>
              <a:rPr lang="en"/>
              <a:t>%MEM - Share of physical memory</a:t>
            </a:r>
            <a:endParaRPr/>
          </a:p>
          <a:p>
            <a:pPr marL="457200" lvl="0" indent="-298450" algn="l" rtl="0">
              <a:spcBef>
                <a:spcPts val="0"/>
              </a:spcBef>
              <a:spcAft>
                <a:spcPts val="0"/>
              </a:spcAft>
              <a:buSzPts val="1100"/>
              <a:buChar char="●"/>
            </a:pPr>
            <a:r>
              <a:rPr lang="en"/>
              <a:t>TIME - Total CPU time used by the process (since it was started)</a:t>
            </a:r>
            <a:endParaRPr/>
          </a:p>
          <a:p>
            <a:pPr marL="457200" lvl="0" indent="-298450" algn="l" rtl="0">
              <a:spcBef>
                <a:spcPts val="0"/>
              </a:spcBef>
              <a:spcAft>
                <a:spcPts val="0"/>
              </a:spcAft>
              <a:buSzPts val="1100"/>
              <a:buChar char="●"/>
            </a:pPr>
            <a:r>
              <a:rPr lang="en"/>
              <a:t>COMMAND - Command line used to start the task (including parameters)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80724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9e775ecc1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9e775ecc1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a:t>
            </a:r>
            <a:r>
              <a:rPr lang="en">
                <a:latin typeface="Consolas"/>
                <a:ea typeface="Consolas"/>
                <a:cs typeface="Consolas"/>
                <a:sym typeface="Consolas"/>
              </a:rPr>
              <a:t>vmstat</a:t>
            </a:r>
            <a:r>
              <a:rPr lang="en"/>
              <a:t> command.</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command vmstat is used to display the statistics like processes, memory, paging, block I/O, traps, and CPU activity. The vmstat command displays, either the average data or the actual samples. The sampling mode is enabled by providing </a:t>
            </a:r>
            <a:r>
              <a:rPr lang="en">
                <a:latin typeface="Consolas"/>
                <a:ea typeface="Consolas"/>
                <a:cs typeface="Consolas"/>
                <a:sym typeface="Consolas"/>
              </a:rPr>
              <a:t>vmstat</a:t>
            </a:r>
            <a:r>
              <a:rPr lang="en"/>
              <a:t> with a sampling frequency and a sampling duration. A sample output of the vmstat command is shown in the screenshot above. The details of the columns are as follows:</a:t>
            </a:r>
            <a:endParaRPr/>
          </a:p>
          <a:p>
            <a:pPr marL="0" lvl="0" indent="0" algn="l" rtl="0">
              <a:spcBef>
                <a:spcPts val="0"/>
              </a:spcBef>
              <a:spcAft>
                <a:spcPts val="0"/>
              </a:spcAft>
              <a:buNone/>
            </a:pPr>
            <a:endParaRPr/>
          </a:p>
          <a:p>
            <a:pPr marL="0" lvl="0" indent="0" algn="l" rtl="0">
              <a:spcBef>
                <a:spcPts val="0"/>
              </a:spcBef>
              <a:spcAft>
                <a:spcPts val="0"/>
              </a:spcAft>
              <a:buNone/>
            </a:pPr>
            <a:r>
              <a:rPr lang="en" b="1"/>
              <a:t>Process (procs)</a:t>
            </a:r>
            <a:endParaRPr b="1"/>
          </a:p>
          <a:p>
            <a:pPr marL="457200" lvl="0" indent="-298450" algn="l" rtl="0">
              <a:spcBef>
                <a:spcPts val="0"/>
              </a:spcBef>
              <a:spcAft>
                <a:spcPts val="0"/>
              </a:spcAft>
              <a:buSzPts val="1100"/>
              <a:buChar char="●"/>
            </a:pPr>
            <a:r>
              <a:rPr lang="en"/>
              <a:t>r: The number of processes waiting for runtime </a:t>
            </a:r>
            <a:endParaRPr/>
          </a:p>
          <a:p>
            <a:pPr marL="457200" lvl="0" indent="-298450" algn="l" rtl="0">
              <a:spcBef>
                <a:spcPts val="0"/>
              </a:spcBef>
              <a:spcAft>
                <a:spcPts val="0"/>
              </a:spcAft>
              <a:buSzPts val="1100"/>
              <a:buChar char="●"/>
            </a:pPr>
            <a:r>
              <a:rPr lang="en"/>
              <a:t>b: The number of processes in uninterruptible sleep </a:t>
            </a:r>
            <a:endParaRPr/>
          </a:p>
          <a:p>
            <a:pPr marL="0" lvl="0" indent="0" algn="l" rtl="0">
              <a:spcBef>
                <a:spcPts val="0"/>
              </a:spcBef>
              <a:spcAft>
                <a:spcPts val="0"/>
              </a:spcAft>
              <a:buNone/>
            </a:pPr>
            <a:endParaRPr b="1"/>
          </a:p>
          <a:p>
            <a:pPr marL="0" lvl="0" indent="0" algn="l" rtl="0">
              <a:spcBef>
                <a:spcPts val="0"/>
              </a:spcBef>
              <a:spcAft>
                <a:spcPts val="0"/>
              </a:spcAft>
              <a:buNone/>
            </a:pPr>
            <a:r>
              <a:rPr lang="en" b="1"/>
              <a:t>Memory </a:t>
            </a:r>
            <a:endParaRPr b="1"/>
          </a:p>
          <a:p>
            <a:pPr marL="457200" lvl="0" indent="-298450" algn="l" rtl="0">
              <a:spcBef>
                <a:spcPts val="0"/>
              </a:spcBef>
              <a:spcAft>
                <a:spcPts val="0"/>
              </a:spcAft>
              <a:buSzPts val="1100"/>
              <a:buChar char="●"/>
            </a:pPr>
            <a:r>
              <a:rPr lang="en"/>
              <a:t>swpd: The amount of virtual memory used (KB) </a:t>
            </a:r>
            <a:endParaRPr/>
          </a:p>
          <a:p>
            <a:pPr marL="457200" lvl="0" indent="-298450" algn="l" rtl="0">
              <a:spcBef>
                <a:spcPts val="0"/>
              </a:spcBef>
              <a:spcAft>
                <a:spcPts val="0"/>
              </a:spcAft>
              <a:buSzPts val="1100"/>
              <a:buChar char="●"/>
            </a:pPr>
            <a:r>
              <a:rPr lang="en"/>
              <a:t>free: The amount of idle memory (KB) </a:t>
            </a:r>
            <a:endParaRPr/>
          </a:p>
          <a:p>
            <a:pPr marL="457200" lvl="0" indent="-298450" algn="l" rtl="0">
              <a:spcBef>
                <a:spcPts val="0"/>
              </a:spcBef>
              <a:spcAft>
                <a:spcPts val="0"/>
              </a:spcAft>
              <a:buSzPts val="1100"/>
              <a:buChar char="●"/>
            </a:pPr>
            <a:r>
              <a:rPr lang="en"/>
              <a:t>buff: The amount of memory used as buffers (KB) </a:t>
            </a:r>
            <a:endParaRPr/>
          </a:p>
          <a:p>
            <a:pPr marL="457200" lvl="0" indent="-298450" algn="l" rtl="0">
              <a:spcBef>
                <a:spcPts val="0"/>
              </a:spcBef>
              <a:spcAft>
                <a:spcPts val="0"/>
              </a:spcAft>
              <a:buSzPts val="1100"/>
              <a:buChar char="●"/>
            </a:pPr>
            <a:r>
              <a:rPr lang="en"/>
              <a:t>cache: The amount of memory used as cache (KB) </a:t>
            </a:r>
            <a:endParaRPr/>
          </a:p>
          <a:p>
            <a:pPr marL="0" lvl="0" indent="0" algn="l" rtl="0">
              <a:spcBef>
                <a:spcPts val="0"/>
              </a:spcBef>
              <a:spcAft>
                <a:spcPts val="0"/>
              </a:spcAft>
              <a:buNone/>
            </a:pPr>
            <a:endParaRPr/>
          </a:p>
          <a:p>
            <a:pPr marL="0" lvl="0" indent="0" algn="l" rtl="0">
              <a:spcBef>
                <a:spcPts val="0"/>
              </a:spcBef>
              <a:spcAft>
                <a:spcPts val="0"/>
              </a:spcAft>
              <a:buNone/>
            </a:pPr>
            <a:r>
              <a:rPr lang="en" b="1"/>
              <a:t>Swap </a:t>
            </a:r>
            <a:endParaRPr b="1"/>
          </a:p>
          <a:p>
            <a:pPr marL="457200" lvl="0" indent="-298450" algn="l" rtl="0">
              <a:spcBef>
                <a:spcPts val="0"/>
              </a:spcBef>
              <a:spcAft>
                <a:spcPts val="0"/>
              </a:spcAft>
              <a:buSzPts val="1100"/>
              <a:buChar char="●"/>
            </a:pPr>
            <a:r>
              <a:rPr lang="en"/>
              <a:t>si: Amount of memory swapped from the disk (KBps) </a:t>
            </a:r>
            <a:endParaRPr/>
          </a:p>
          <a:p>
            <a:pPr marL="457200" lvl="0" indent="-298450" algn="l" rtl="0">
              <a:spcBef>
                <a:spcPts val="0"/>
              </a:spcBef>
              <a:spcAft>
                <a:spcPts val="0"/>
              </a:spcAft>
              <a:buSzPts val="1100"/>
              <a:buChar char="●"/>
            </a:pPr>
            <a:r>
              <a:rPr lang="en"/>
              <a:t>so: Amount of memory swapped to the disk (KBps) IO </a:t>
            </a:r>
            <a:endParaRPr/>
          </a:p>
          <a:p>
            <a:pPr marL="457200" lvl="0" indent="-298450" algn="l" rtl="0">
              <a:spcBef>
                <a:spcPts val="0"/>
              </a:spcBef>
              <a:spcAft>
                <a:spcPts val="0"/>
              </a:spcAft>
              <a:buSzPts val="1100"/>
              <a:buChar char="●"/>
            </a:pPr>
            <a:r>
              <a:rPr lang="en"/>
              <a:t>bi: Blocks sent to a block device (blocks/s) </a:t>
            </a:r>
            <a:endParaRPr/>
          </a:p>
          <a:p>
            <a:pPr marL="457200" lvl="0" indent="-298450" algn="l" rtl="0">
              <a:spcBef>
                <a:spcPts val="0"/>
              </a:spcBef>
              <a:spcAft>
                <a:spcPts val="0"/>
              </a:spcAft>
              <a:buSzPts val="1100"/>
              <a:buChar char="●"/>
            </a:pPr>
            <a:r>
              <a:rPr lang="en"/>
              <a:t>bo: Blocks received from a block device (blocks/s) </a:t>
            </a:r>
            <a:endParaRPr/>
          </a:p>
          <a:p>
            <a:pPr marL="0" lvl="0" indent="0" algn="l" rtl="0">
              <a:spcBef>
                <a:spcPts val="0"/>
              </a:spcBef>
              <a:spcAft>
                <a:spcPts val="0"/>
              </a:spcAft>
              <a:buNone/>
            </a:pPr>
            <a:endParaRPr/>
          </a:p>
          <a:p>
            <a:pPr marL="0" lvl="0" indent="0" algn="l" rtl="0">
              <a:spcBef>
                <a:spcPts val="0"/>
              </a:spcBef>
              <a:spcAft>
                <a:spcPts val="0"/>
              </a:spcAft>
              <a:buNone/>
            </a:pPr>
            <a:r>
              <a:rPr lang="en" b="1"/>
              <a:t>System </a:t>
            </a:r>
            <a:endParaRPr b="1"/>
          </a:p>
          <a:p>
            <a:pPr marL="457200" lvl="0" indent="-298450" algn="l" rtl="0">
              <a:spcBef>
                <a:spcPts val="0"/>
              </a:spcBef>
              <a:spcAft>
                <a:spcPts val="0"/>
              </a:spcAft>
              <a:buSzPts val="1100"/>
              <a:buChar char="●"/>
            </a:pPr>
            <a:r>
              <a:rPr lang="en"/>
              <a:t>in: The number of interrupts per second, including the clock </a:t>
            </a:r>
            <a:endParaRPr/>
          </a:p>
          <a:p>
            <a:pPr marL="457200" lvl="0" indent="-298450" algn="l" rtl="0">
              <a:spcBef>
                <a:spcPts val="0"/>
              </a:spcBef>
              <a:spcAft>
                <a:spcPts val="0"/>
              </a:spcAft>
              <a:buSzPts val="1100"/>
              <a:buChar char="●"/>
            </a:pPr>
            <a:r>
              <a:rPr lang="en"/>
              <a:t>cs: The number of context switches per second CPU (% of total CPU time) </a:t>
            </a:r>
            <a:endParaRPr/>
          </a:p>
          <a:p>
            <a:pPr marL="457200" lvl="0" indent="-298450" algn="l" rtl="0">
              <a:spcBef>
                <a:spcPts val="0"/>
              </a:spcBef>
              <a:spcAft>
                <a:spcPts val="0"/>
              </a:spcAft>
              <a:buSzPts val="1100"/>
              <a:buChar char="●"/>
            </a:pPr>
            <a:r>
              <a:rPr lang="en"/>
              <a:t>us: Time spent on running non-kernel code (user time, including nice time) </a:t>
            </a:r>
            <a:endParaRPr/>
          </a:p>
          <a:p>
            <a:pPr marL="457200" lvl="0" indent="-298450" algn="l" rtl="0">
              <a:spcBef>
                <a:spcPts val="0"/>
              </a:spcBef>
              <a:spcAft>
                <a:spcPts val="0"/>
              </a:spcAft>
              <a:buSzPts val="1100"/>
              <a:buChar char="●"/>
            </a:pPr>
            <a:r>
              <a:rPr lang="en"/>
              <a:t>sy: Time spent on running kernel code (system time) </a:t>
            </a:r>
            <a:endParaRPr/>
          </a:p>
          <a:p>
            <a:pPr marL="457200" lvl="0" indent="-298450" algn="l" rtl="0">
              <a:spcBef>
                <a:spcPts val="0"/>
              </a:spcBef>
              <a:spcAft>
                <a:spcPts val="0"/>
              </a:spcAft>
              <a:buSzPts val="1100"/>
              <a:buChar char="●"/>
            </a:pPr>
            <a:r>
              <a:rPr lang="en"/>
              <a:t>id: Time spent idle </a:t>
            </a:r>
            <a:endParaRPr/>
          </a:p>
          <a:p>
            <a:pPr marL="457200" lvl="0" indent="-298450" algn="l" rtl="0">
              <a:spcBef>
                <a:spcPts val="0"/>
              </a:spcBef>
              <a:spcAft>
                <a:spcPts val="0"/>
              </a:spcAft>
              <a:buSzPts val="1100"/>
              <a:buChar char="●"/>
            </a:pPr>
            <a:r>
              <a:rPr lang="en"/>
              <a:t>wa: Time spent waiting for IO</a:t>
            </a:r>
            <a:endParaRPr/>
          </a:p>
        </p:txBody>
      </p:sp>
    </p:spTree>
    <p:extLst>
      <p:ext uri="{BB962C8B-B14F-4D97-AF65-F5344CB8AC3E}">
        <p14:creationId xmlns:p14="http://schemas.microsoft.com/office/powerpoint/2010/main" val="3400298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9e775ecc1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9e775ecc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lsof command.</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lsof command is used in many Linux/Unix systems for displaying the list of open files and processes. The open files included in the list are disk files, network sockets, pipes, devices and processes. Once major scenarios where the lsof command is used is that when it is unable to unmount a disk because of the error that files are being open or used. Using this command, it is easy to identify the files that are in use.  </a:t>
            </a:r>
            <a:endParaRPr/>
          </a:p>
        </p:txBody>
      </p:sp>
    </p:spTree>
    <p:extLst>
      <p:ext uri="{BB962C8B-B14F-4D97-AF65-F5344CB8AC3E}">
        <p14:creationId xmlns:p14="http://schemas.microsoft.com/office/powerpoint/2010/main" val="2743008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9e775ecc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9e775ecc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uptime command.</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uptime command is used to see the amount of time that the server has been running and the number of users who are logged on. The command will also give us an overview of the average load of the server, which is displayed at intervals of past 1 minute, 5 minutes, and 15 minutes. </a:t>
            </a:r>
            <a:endParaRPr/>
          </a:p>
          <a:p>
            <a:pPr marL="0" lvl="0" indent="0" algn="l" rtl="0">
              <a:spcBef>
                <a:spcPts val="0"/>
              </a:spcBef>
              <a:spcAft>
                <a:spcPts val="0"/>
              </a:spcAft>
              <a:buNone/>
            </a:pPr>
            <a:endParaRPr/>
          </a:p>
          <a:p>
            <a:pPr marL="0" lvl="0" indent="0" algn="l" rtl="0">
              <a:spcBef>
                <a:spcPts val="0"/>
              </a:spcBef>
              <a:spcAft>
                <a:spcPts val="0"/>
              </a:spcAft>
              <a:buNone/>
            </a:pPr>
            <a:r>
              <a:rPr lang="en"/>
              <a:t>The ideal value of the server load is 1, which indicates that each process has immediate access to the CPU and there is no loss in CPU cycles. The load to the server varies from system to system. For a workstation with a single processor, the acceptable values are 1 or 2, whereas for multiprocessor servers, it can be in the range of 8 to 10. </a:t>
            </a:r>
            <a:endParaRPr/>
          </a:p>
          <a:p>
            <a:pPr marL="0" lvl="0" indent="0" algn="l" rtl="0">
              <a:spcBef>
                <a:spcPts val="0"/>
              </a:spcBef>
              <a:spcAft>
                <a:spcPts val="0"/>
              </a:spcAft>
              <a:buNone/>
            </a:pPr>
            <a:endParaRPr/>
          </a:p>
          <a:p>
            <a:pPr marL="0" lvl="0" indent="0" algn="l" rtl="0">
              <a:spcBef>
                <a:spcPts val="0"/>
              </a:spcBef>
              <a:spcAft>
                <a:spcPts val="0"/>
              </a:spcAft>
              <a:buNone/>
            </a:pPr>
            <a:r>
              <a:rPr lang="en"/>
              <a:t>Uptime is used to identify any bottleneck to the server or network. After running the command, if the system load is heavy, the issue is with the server. If it is not high, the issue is with the network.</a:t>
            </a:r>
            <a:endParaRPr/>
          </a:p>
        </p:txBody>
      </p:sp>
    </p:spTree>
    <p:extLst>
      <p:ext uri="{BB962C8B-B14F-4D97-AF65-F5344CB8AC3E}">
        <p14:creationId xmlns:p14="http://schemas.microsoft.com/office/powerpoint/2010/main" val="83111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9e775ecc1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9e775ecc1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ps and pstree commands.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ps and pstree commands are the most commonly used basic commands for system analysis. There are three types of command options for ps, Unix style, BSD style and GNU style. </a:t>
            </a:r>
            <a:endParaRPr/>
          </a:p>
          <a:p>
            <a:pPr marL="0" lvl="0" indent="0" algn="l" rtl="0">
              <a:spcBef>
                <a:spcPts val="0"/>
              </a:spcBef>
              <a:spcAft>
                <a:spcPts val="0"/>
              </a:spcAft>
              <a:buNone/>
            </a:pPr>
            <a:endParaRPr/>
          </a:p>
          <a:p>
            <a:pPr marL="0" lvl="0" indent="0" algn="l" rtl="0">
              <a:spcBef>
                <a:spcPts val="0"/>
              </a:spcBef>
              <a:spcAft>
                <a:spcPts val="0"/>
              </a:spcAft>
              <a:buNone/>
            </a:pPr>
            <a:r>
              <a:rPr lang="en"/>
              <a:t>The ps command provides a list of running processes, but compared to the top command, ps offers a more details about the processes. For example, a simple ps -A command, as shown in the screenshot above, will list all the processes along with their process ids (PIDs). For cases in which it is difficult to see a complete picture of the running processes, we can use the pstree command for a more organized view. It also helps in identifying the originating processes. pgrep is also a variant of ps. In the more detailed output of ps command, the following columns will be present:</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F - Process flag </a:t>
            </a:r>
            <a:endParaRPr/>
          </a:p>
          <a:p>
            <a:pPr marL="457200" lvl="0" indent="-298450" algn="l" rtl="0">
              <a:spcBef>
                <a:spcPts val="0"/>
              </a:spcBef>
              <a:spcAft>
                <a:spcPts val="0"/>
              </a:spcAft>
              <a:buSzPts val="1100"/>
              <a:buChar char="●"/>
            </a:pPr>
            <a:r>
              <a:rPr lang="en"/>
              <a:t>S - State of the process: S=sleeping, R=running, T=stopped or traced, D=interruptible sleep, Z=zombie </a:t>
            </a:r>
            <a:endParaRPr/>
          </a:p>
          <a:p>
            <a:pPr marL="457200" lvl="0" indent="-298450" algn="l" rtl="0">
              <a:spcBef>
                <a:spcPts val="0"/>
              </a:spcBef>
              <a:spcAft>
                <a:spcPts val="0"/>
              </a:spcAft>
              <a:buSzPts val="1100"/>
              <a:buChar char="●"/>
            </a:pPr>
            <a:r>
              <a:rPr lang="en"/>
              <a:t>UID - Name of the user who owns (and perhaps started) the process</a:t>
            </a:r>
            <a:endParaRPr/>
          </a:p>
          <a:p>
            <a:pPr marL="457200" lvl="0" indent="-298450" algn="l" rtl="0">
              <a:spcBef>
                <a:spcPts val="0"/>
              </a:spcBef>
              <a:spcAft>
                <a:spcPts val="0"/>
              </a:spcAft>
              <a:buSzPts val="1100"/>
              <a:buChar char="●"/>
            </a:pPr>
            <a:r>
              <a:rPr lang="en"/>
              <a:t>PID - Process ID number </a:t>
            </a:r>
            <a:endParaRPr/>
          </a:p>
          <a:p>
            <a:pPr marL="457200" lvl="0" indent="-298450" algn="l" rtl="0">
              <a:spcBef>
                <a:spcPts val="0"/>
              </a:spcBef>
              <a:spcAft>
                <a:spcPts val="0"/>
              </a:spcAft>
              <a:buSzPts val="1100"/>
              <a:buChar char="●"/>
            </a:pPr>
            <a:r>
              <a:rPr lang="en"/>
              <a:t>PPID - Parent process ID number </a:t>
            </a:r>
            <a:endParaRPr/>
          </a:p>
          <a:p>
            <a:pPr marL="457200" lvl="0" indent="-298450" algn="l" rtl="0">
              <a:spcBef>
                <a:spcPts val="0"/>
              </a:spcBef>
              <a:spcAft>
                <a:spcPts val="0"/>
              </a:spcAft>
              <a:buSzPts val="1100"/>
              <a:buChar char="●"/>
            </a:pPr>
            <a:r>
              <a:rPr lang="en"/>
              <a:t>LWP - LWP (light weight process, or thread) ID of the lwp being reported</a:t>
            </a:r>
            <a:endParaRPr/>
          </a:p>
          <a:p>
            <a:pPr marL="457200" lvl="0" indent="-298450" algn="l" rtl="0">
              <a:spcBef>
                <a:spcPts val="0"/>
              </a:spcBef>
              <a:spcAft>
                <a:spcPts val="0"/>
              </a:spcAft>
              <a:buSzPts val="1100"/>
              <a:buChar char="●"/>
            </a:pPr>
            <a:r>
              <a:rPr lang="en"/>
              <a:t>C - Integer value of the processor utilization percentage (CPU usage) </a:t>
            </a:r>
            <a:endParaRPr/>
          </a:p>
          <a:p>
            <a:pPr marL="457200" lvl="0" indent="-298450" algn="l" rtl="0">
              <a:spcBef>
                <a:spcPts val="0"/>
              </a:spcBef>
              <a:spcAft>
                <a:spcPts val="0"/>
              </a:spcAft>
              <a:buSzPts val="1100"/>
              <a:buChar char="●"/>
            </a:pPr>
            <a:r>
              <a:rPr lang="en"/>
              <a:t>NLWP - Number of lwps (threads) in the process (alias thcount)</a:t>
            </a:r>
            <a:endParaRPr/>
          </a:p>
          <a:p>
            <a:pPr marL="457200" lvl="0" indent="-298450" algn="l" rtl="0">
              <a:spcBef>
                <a:spcPts val="0"/>
              </a:spcBef>
              <a:spcAft>
                <a:spcPts val="0"/>
              </a:spcAft>
              <a:buSzPts val="1100"/>
              <a:buChar char="●"/>
            </a:pPr>
            <a:r>
              <a:rPr lang="en"/>
              <a:t>PRI - Priority of the process</a:t>
            </a:r>
            <a:endParaRPr/>
          </a:p>
          <a:p>
            <a:pPr marL="457200" lvl="0" indent="-298450" algn="l" rtl="0">
              <a:spcBef>
                <a:spcPts val="0"/>
              </a:spcBef>
              <a:spcAft>
                <a:spcPts val="0"/>
              </a:spcAft>
              <a:buSzPts val="1100"/>
              <a:buChar char="●"/>
            </a:pPr>
            <a:r>
              <a:rPr lang="en"/>
              <a:t>NI - Niceness level </a:t>
            </a:r>
            <a:endParaRPr/>
          </a:p>
          <a:p>
            <a:pPr marL="457200" lvl="0" indent="-298450" algn="l" rtl="0">
              <a:spcBef>
                <a:spcPts val="0"/>
              </a:spcBef>
              <a:spcAft>
                <a:spcPts val="0"/>
              </a:spcAft>
              <a:buSzPts val="1100"/>
              <a:buChar char="●"/>
            </a:pPr>
            <a:r>
              <a:rPr lang="en"/>
              <a:t>ADDR - Process Address space (not displayed) </a:t>
            </a:r>
            <a:endParaRPr/>
          </a:p>
          <a:p>
            <a:pPr marL="457200" lvl="0" indent="-298450" algn="l" rtl="0">
              <a:spcBef>
                <a:spcPts val="0"/>
              </a:spcBef>
              <a:spcAft>
                <a:spcPts val="0"/>
              </a:spcAft>
              <a:buSzPts val="1100"/>
              <a:buChar char="●"/>
            </a:pPr>
            <a:r>
              <a:rPr lang="en"/>
              <a:t>SZ - Amount of memory (code+data+stack) used by the process in kilobytes</a:t>
            </a:r>
            <a:endParaRPr/>
          </a:p>
          <a:p>
            <a:pPr marL="457200" lvl="0" indent="-298450" algn="l" rtl="0">
              <a:spcBef>
                <a:spcPts val="0"/>
              </a:spcBef>
              <a:spcAft>
                <a:spcPts val="0"/>
              </a:spcAft>
              <a:buSzPts val="1100"/>
              <a:buChar char="●"/>
            </a:pPr>
            <a:r>
              <a:rPr lang="en"/>
              <a:t>WCHAN - Name of the kernel function in which the process is sleeping</a:t>
            </a:r>
            <a:endParaRPr/>
          </a:p>
          <a:p>
            <a:pPr marL="457200" lvl="0" indent="-298450" algn="l" rtl="0">
              <a:spcBef>
                <a:spcPts val="0"/>
              </a:spcBef>
              <a:spcAft>
                <a:spcPts val="0"/>
              </a:spcAft>
              <a:buSzPts val="1100"/>
              <a:buChar char="●"/>
            </a:pPr>
            <a:r>
              <a:rPr lang="en"/>
              <a:t>RSS - Resident set size, the non-swapped physical memory that a task has used (in kiloBytes)</a:t>
            </a:r>
            <a:endParaRPr/>
          </a:p>
          <a:p>
            <a:pPr marL="457200" lvl="0" indent="-298450" algn="l" rtl="0">
              <a:spcBef>
                <a:spcPts val="0"/>
              </a:spcBef>
              <a:spcAft>
                <a:spcPts val="0"/>
              </a:spcAft>
              <a:buSzPts val="1100"/>
              <a:buChar char="●"/>
            </a:pPr>
            <a:r>
              <a:rPr lang="en"/>
              <a:t>PSR - Processor that process is currently assigned to</a:t>
            </a:r>
            <a:endParaRPr/>
          </a:p>
          <a:p>
            <a:pPr marL="457200" lvl="0" indent="-298450" algn="l" rtl="0">
              <a:spcBef>
                <a:spcPts val="0"/>
              </a:spcBef>
              <a:spcAft>
                <a:spcPts val="0"/>
              </a:spcAft>
              <a:buSzPts val="1100"/>
              <a:buChar char="●"/>
            </a:pPr>
            <a:r>
              <a:rPr lang="en"/>
              <a:t>STIME - Time the command started</a:t>
            </a:r>
            <a:endParaRPr/>
          </a:p>
          <a:p>
            <a:pPr marL="457200" lvl="0" indent="-298450" algn="l" rtl="0">
              <a:spcBef>
                <a:spcPts val="0"/>
              </a:spcBef>
              <a:spcAft>
                <a:spcPts val="0"/>
              </a:spcAft>
              <a:buSzPts val="1100"/>
              <a:buChar char="●"/>
            </a:pPr>
            <a:r>
              <a:rPr lang="en"/>
              <a:t>TTY - Terminal </a:t>
            </a:r>
            <a:endParaRPr/>
          </a:p>
          <a:p>
            <a:pPr marL="457200" lvl="0" indent="-298450" algn="l" rtl="0">
              <a:spcBef>
                <a:spcPts val="0"/>
              </a:spcBef>
              <a:spcAft>
                <a:spcPts val="0"/>
              </a:spcAft>
              <a:buSzPts val="1100"/>
              <a:buChar char="●"/>
            </a:pPr>
            <a:r>
              <a:rPr lang="en"/>
              <a:t>TIME - Total CPU time used by the process (since it was started)</a:t>
            </a:r>
            <a:endParaRPr/>
          </a:p>
          <a:p>
            <a:pPr marL="457200" lvl="0" indent="-298450" algn="l" rtl="0">
              <a:spcBef>
                <a:spcPts val="0"/>
              </a:spcBef>
              <a:spcAft>
                <a:spcPts val="0"/>
              </a:spcAft>
              <a:buSzPts val="1100"/>
              <a:buChar char="●"/>
            </a:pPr>
            <a:r>
              <a:rPr lang="en"/>
              <a:t>CMD - Command line used to start the task (including parameters) </a:t>
            </a:r>
            <a:endParaRPr/>
          </a:p>
        </p:txBody>
      </p:sp>
    </p:spTree>
    <p:extLst>
      <p:ext uri="{BB962C8B-B14F-4D97-AF65-F5344CB8AC3E}">
        <p14:creationId xmlns:p14="http://schemas.microsoft.com/office/powerpoint/2010/main" val="1999236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9e775ecc1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9e775ecc1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free command.</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/bin/free command is used to know the total amount of free and used memory, which also includes the information on buffers and cache used by the system. The amount of free memory is of limited use and utilization statistics alone may not indicate a memory bottleneck.</a:t>
            </a:r>
            <a:endParaRPr/>
          </a:p>
        </p:txBody>
      </p:sp>
    </p:spTree>
    <p:extLst>
      <p:ext uri="{BB962C8B-B14F-4D97-AF65-F5344CB8AC3E}">
        <p14:creationId xmlns:p14="http://schemas.microsoft.com/office/powerpoint/2010/main" val="2571199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9e775ecc1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9e775ecc1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iostat command.</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iostat command shows the average CPU time since the start of the system like the uptime command. The command also generates a report on the activities of the disk and there are two parts of this report, CPU utilization and disk utilization. The columns in the CPU and disk utilization are as follows: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CPU utilization report</a:t>
            </a:r>
            <a:endParaRPr/>
          </a:p>
          <a:p>
            <a:pPr marL="457200" lvl="0" indent="-298450" algn="l" rtl="0">
              <a:spcBef>
                <a:spcPts val="0"/>
              </a:spcBef>
              <a:spcAft>
                <a:spcPts val="0"/>
              </a:spcAft>
              <a:buSzPts val="1100"/>
              <a:buChar char="●"/>
            </a:pPr>
            <a:r>
              <a:rPr lang="en"/>
              <a:t>%user - Percentage of CPU utilization that was taken up while executing at the user level (applications).</a:t>
            </a:r>
            <a:endParaRPr/>
          </a:p>
          <a:p>
            <a:pPr marL="457200" lvl="0" indent="-298450" algn="l" rtl="0">
              <a:spcBef>
                <a:spcPts val="0"/>
              </a:spcBef>
              <a:spcAft>
                <a:spcPts val="0"/>
              </a:spcAft>
              <a:buSzPts val="1100"/>
              <a:buChar char="●"/>
            </a:pPr>
            <a:r>
              <a:rPr lang="en"/>
              <a:t>%nice - Percentage of CPU utilization that was taken up while executing at the user level with a nice priority. </a:t>
            </a:r>
            <a:endParaRPr/>
          </a:p>
          <a:p>
            <a:pPr marL="457200" lvl="0" indent="-298450" algn="l" rtl="0">
              <a:spcBef>
                <a:spcPts val="0"/>
              </a:spcBef>
              <a:spcAft>
                <a:spcPts val="0"/>
              </a:spcAft>
              <a:buSzPts val="1100"/>
              <a:buChar char="●"/>
            </a:pPr>
            <a:r>
              <a:rPr lang="en"/>
              <a:t>%sys - Shows the percentage of CPU utilization that was taken up while executing at the system level (kernel).</a:t>
            </a:r>
            <a:endParaRPr/>
          </a:p>
          <a:p>
            <a:pPr marL="457200" lvl="0" indent="-298450" algn="l" rtl="0">
              <a:spcBef>
                <a:spcPts val="0"/>
              </a:spcBef>
              <a:spcAft>
                <a:spcPts val="0"/>
              </a:spcAft>
              <a:buSzPts val="1100"/>
              <a:buChar char="●"/>
            </a:pPr>
            <a:r>
              <a:rPr lang="en"/>
              <a:t>%idle - Shows the percentage of time the CPU was idle.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Disk utilization report</a:t>
            </a:r>
            <a:endParaRPr/>
          </a:p>
          <a:p>
            <a:pPr marL="457200" lvl="0" indent="-298450" algn="l" rtl="0">
              <a:spcBef>
                <a:spcPts val="0"/>
              </a:spcBef>
              <a:spcAft>
                <a:spcPts val="0"/>
              </a:spcAft>
              <a:buSzPts val="1100"/>
              <a:buChar char="●"/>
            </a:pPr>
            <a:r>
              <a:rPr lang="en"/>
              <a:t>Device - The name of the block device.</a:t>
            </a:r>
            <a:endParaRPr/>
          </a:p>
          <a:p>
            <a:pPr marL="457200" lvl="0" indent="-298450" algn="l" rtl="0">
              <a:spcBef>
                <a:spcPts val="0"/>
              </a:spcBef>
              <a:spcAft>
                <a:spcPts val="0"/>
              </a:spcAft>
              <a:buSzPts val="1100"/>
              <a:buChar char="●"/>
            </a:pPr>
            <a:r>
              <a:rPr lang="en"/>
              <a:t>tps - The number of transfers per second (I/O requests per second) to the device. Multiple single I/O requests can be combined in a transfer request, because a transfer request can have different sizes.</a:t>
            </a:r>
            <a:endParaRPr/>
          </a:p>
          <a:p>
            <a:pPr marL="457200" lvl="0" indent="-298450" algn="l" rtl="0">
              <a:spcBef>
                <a:spcPts val="0"/>
              </a:spcBef>
              <a:spcAft>
                <a:spcPts val="0"/>
              </a:spcAft>
              <a:buSzPts val="1100"/>
              <a:buChar char="●"/>
            </a:pPr>
            <a:r>
              <a:rPr lang="en"/>
              <a:t>Blk_read/s, Blk_wrtn/s - </a:t>
            </a:r>
            <a:endParaRPr/>
          </a:p>
          <a:p>
            <a:pPr marL="457200" lvl="0" indent="-298450" algn="l" rtl="0">
              <a:spcBef>
                <a:spcPts val="0"/>
              </a:spcBef>
              <a:spcAft>
                <a:spcPts val="0"/>
              </a:spcAft>
              <a:buSzPts val="1100"/>
              <a:buChar char="●"/>
            </a:pPr>
            <a:r>
              <a:rPr lang="en"/>
              <a:t>Blocks read and written per second indicate data read from or written to the device in seconds. </a:t>
            </a:r>
            <a:endParaRPr/>
          </a:p>
          <a:p>
            <a:pPr marL="457200" lvl="0" indent="-298450" algn="l" rtl="0">
              <a:spcBef>
                <a:spcPts val="0"/>
              </a:spcBef>
              <a:spcAft>
                <a:spcPts val="0"/>
              </a:spcAft>
              <a:buSzPts val="1100"/>
              <a:buChar char="●"/>
            </a:pPr>
            <a:r>
              <a:rPr lang="en"/>
              <a:t>Blk_read, Blk_wrtn - Total number of blocks read and written since the boot.</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0158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9e775ec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9e775ec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dirty="0">
                <a:solidFill>
                  <a:schemeClr val="dk1"/>
                </a:solidFill>
              </a:rPr>
              <a:t>Explain the module objectives to the participants. </a:t>
            </a:r>
            <a:endParaRPr sz="1200" dirty="0">
              <a:solidFill>
                <a:schemeClr val="dk1"/>
              </a:solidFill>
            </a:endParaRPr>
          </a:p>
          <a:p>
            <a:pPr marL="0" lvl="0" indent="0" algn="l" rtl="0">
              <a:lnSpc>
                <a:spcPct val="115000"/>
              </a:lnSpc>
              <a:spcBef>
                <a:spcPts val="1600"/>
              </a:spcBef>
              <a:spcAft>
                <a:spcPts val="0"/>
              </a:spcAft>
              <a:buClr>
                <a:schemeClr val="dk1"/>
              </a:buClr>
              <a:buSzPts val="1100"/>
              <a:buFont typeface="Arial"/>
              <a:buNone/>
            </a:pPr>
            <a:endParaRPr lang="en" sz="1200" b="1" dirty="0" smtClean="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b="1" dirty="0" smtClean="0">
                <a:solidFill>
                  <a:schemeClr val="dk1"/>
                </a:solidFill>
              </a:rPr>
              <a:t>Notes </a:t>
            </a:r>
            <a:r>
              <a:rPr lang="en" sz="1200" b="1" dirty="0">
                <a:solidFill>
                  <a:schemeClr val="dk1"/>
                </a:solidFill>
              </a:rPr>
              <a:t>to the Participants:</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You will be informed about the module objectives.</a:t>
            </a:r>
            <a:endParaRPr sz="1200"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At the end of this module, you will be able to: </a:t>
            </a:r>
            <a:endParaRPr sz="1200" dirty="0">
              <a:solidFill>
                <a:schemeClr val="dk1"/>
              </a:solidFill>
            </a:endParaRPr>
          </a:p>
          <a:p>
            <a:pPr marL="457200" lvl="0" indent="-304800" algn="l" rtl="0">
              <a:lnSpc>
                <a:spcPct val="115000"/>
              </a:lnSpc>
              <a:spcBef>
                <a:spcPts val="0"/>
              </a:spcBef>
              <a:spcAft>
                <a:spcPts val="0"/>
              </a:spcAft>
              <a:buClr>
                <a:srgbClr val="000000"/>
              </a:buClr>
              <a:buSzPts val="1200"/>
              <a:buChar char="●"/>
            </a:pPr>
            <a:r>
              <a:rPr lang="en" sz="1200" dirty="0"/>
              <a:t>Provide an overview of Linux monitoring</a:t>
            </a:r>
            <a:endParaRPr sz="1200" dirty="0"/>
          </a:p>
          <a:p>
            <a:pPr marL="457200" lvl="0" indent="-304800" algn="l" rtl="0">
              <a:lnSpc>
                <a:spcPct val="115000"/>
              </a:lnSpc>
              <a:spcBef>
                <a:spcPts val="0"/>
              </a:spcBef>
              <a:spcAft>
                <a:spcPts val="0"/>
              </a:spcAft>
              <a:buClr>
                <a:srgbClr val="000000"/>
              </a:buClr>
              <a:buSzPts val="1200"/>
              <a:buChar char="●"/>
            </a:pPr>
            <a:r>
              <a:rPr lang="en" sz="1200" dirty="0"/>
              <a:t>Identify different metrics that are available for Linux monitoring</a:t>
            </a:r>
            <a:endParaRPr sz="1200" dirty="0"/>
          </a:p>
          <a:p>
            <a:pPr marL="457200" lvl="0" indent="-304800" algn="l" rtl="0">
              <a:lnSpc>
                <a:spcPct val="115000"/>
              </a:lnSpc>
              <a:spcBef>
                <a:spcPts val="0"/>
              </a:spcBef>
              <a:spcAft>
                <a:spcPts val="0"/>
              </a:spcAft>
              <a:buClr>
                <a:srgbClr val="000000"/>
              </a:buClr>
              <a:buSzPts val="1200"/>
              <a:buChar char="●"/>
            </a:pPr>
            <a:r>
              <a:rPr lang="en" sz="1200" dirty="0"/>
              <a:t>Explain the important built-in monitoring tools available in Linux</a:t>
            </a:r>
            <a:endParaRPr sz="1200" dirty="0"/>
          </a:p>
          <a:p>
            <a:pPr marL="457200" lvl="0" indent="-304800" algn="l" rtl="0">
              <a:lnSpc>
                <a:spcPct val="115000"/>
              </a:lnSpc>
              <a:spcBef>
                <a:spcPts val="0"/>
              </a:spcBef>
              <a:spcAft>
                <a:spcPts val="0"/>
              </a:spcAft>
              <a:buClr>
                <a:srgbClr val="000000"/>
              </a:buClr>
              <a:buSzPts val="1200"/>
              <a:buChar char="●"/>
            </a:pPr>
            <a:r>
              <a:rPr lang="en" sz="1200" dirty="0"/>
              <a:t>Discuss third party monitoring tools available for Linux performance monitoring</a:t>
            </a:r>
            <a:endParaRPr sz="1200" dirty="0"/>
          </a:p>
        </p:txBody>
      </p:sp>
    </p:spTree>
    <p:extLst>
      <p:ext uri="{BB962C8B-B14F-4D97-AF65-F5344CB8AC3E}">
        <p14:creationId xmlns:p14="http://schemas.microsoft.com/office/powerpoint/2010/main" val="4233193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9e775ecc1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9e775ecc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netstat command.</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netstat is one of the most popular commands used by administrators who work with the network. The netstat command displays the information related to the network, that includes  socket usage, routing, interface, protocol, network statistics, etc. Some of the options for this command are as follows:</a:t>
            </a:r>
            <a:endParaRPr/>
          </a:p>
          <a:p>
            <a:pPr marL="457200" lvl="0" indent="-298450" algn="l" rtl="0">
              <a:spcBef>
                <a:spcPts val="0"/>
              </a:spcBef>
              <a:spcAft>
                <a:spcPts val="0"/>
              </a:spcAft>
              <a:buSzPts val="1100"/>
              <a:buChar char="●"/>
            </a:pPr>
            <a:r>
              <a:rPr lang="en"/>
              <a:t>-a - Socket information</a:t>
            </a:r>
            <a:endParaRPr/>
          </a:p>
          <a:p>
            <a:pPr marL="457200" lvl="0" indent="-298450" algn="l" rtl="0">
              <a:spcBef>
                <a:spcPts val="0"/>
              </a:spcBef>
              <a:spcAft>
                <a:spcPts val="0"/>
              </a:spcAft>
              <a:buSzPts val="1100"/>
              <a:buChar char="●"/>
            </a:pPr>
            <a:r>
              <a:rPr lang="en"/>
              <a:t>-r - Routing information</a:t>
            </a:r>
            <a:endParaRPr/>
          </a:p>
          <a:p>
            <a:pPr marL="457200" lvl="0" indent="-298450" algn="l" rtl="0">
              <a:spcBef>
                <a:spcPts val="0"/>
              </a:spcBef>
              <a:spcAft>
                <a:spcPts val="0"/>
              </a:spcAft>
              <a:buSzPts val="1100"/>
              <a:buChar char="●"/>
            </a:pPr>
            <a:r>
              <a:rPr lang="en"/>
              <a:t>-i - Network interface statistics</a:t>
            </a:r>
            <a:endParaRPr/>
          </a:p>
          <a:p>
            <a:pPr marL="457200" lvl="0" indent="-298450" algn="l" rtl="0">
              <a:spcBef>
                <a:spcPts val="0"/>
              </a:spcBef>
              <a:spcAft>
                <a:spcPts val="0"/>
              </a:spcAft>
              <a:buSzPts val="1100"/>
              <a:buChar char="●"/>
            </a:pPr>
            <a:r>
              <a:rPr lang="en"/>
              <a:t>-s - Network protocol statistics </a:t>
            </a:r>
            <a:endParaRPr/>
          </a:p>
          <a:p>
            <a:pPr marL="0" lvl="0" indent="0" algn="l" rtl="0">
              <a:spcBef>
                <a:spcPts val="0"/>
              </a:spcBef>
              <a:spcAft>
                <a:spcPts val="0"/>
              </a:spcAft>
              <a:buNone/>
            </a:pPr>
            <a:endParaRPr/>
          </a:p>
          <a:p>
            <a:pPr marL="0" lvl="0" indent="0" algn="l" rtl="0">
              <a:spcBef>
                <a:spcPts val="0"/>
              </a:spcBef>
              <a:spcAft>
                <a:spcPts val="0"/>
              </a:spcAft>
              <a:buNone/>
            </a:pPr>
            <a:r>
              <a:rPr lang="en"/>
              <a:t>The details of the columns in the output of socket information using the netstat command are as follows:</a:t>
            </a:r>
            <a:endParaRPr/>
          </a:p>
          <a:p>
            <a:pPr marL="457200" lvl="0" indent="-298450" algn="l" rtl="0">
              <a:spcBef>
                <a:spcPts val="0"/>
              </a:spcBef>
              <a:spcAft>
                <a:spcPts val="0"/>
              </a:spcAft>
              <a:buSzPts val="1100"/>
              <a:buChar char="●"/>
            </a:pPr>
            <a:r>
              <a:rPr lang="en"/>
              <a:t>Proto - The protocol (tcp, udp, raw) used by the socket</a:t>
            </a:r>
            <a:endParaRPr/>
          </a:p>
          <a:p>
            <a:pPr marL="457200" lvl="0" indent="-298450" algn="l" rtl="0">
              <a:spcBef>
                <a:spcPts val="0"/>
              </a:spcBef>
              <a:spcAft>
                <a:spcPts val="0"/>
              </a:spcAft>
              <a:buSzPts val="1100"/>
              <a:buChar char="●"/>
            </a:pPr>
            <a:r>
              <a:rPr lang="en"/>
              <a:t>Recv-Q - The count of bytes not copied by the user program connected to this socket</a:t>
            </a:r>
            <a:endParaRPr/>
          </a:p>
          <a:p>
            <a:pPr marL="457200" lvl="0" indent="-298450" algn="l" rtl="0">
              <a:spcBef>
                <a:spcPts val="0"/>
              </a:spcBef>
              <a:spcAft>
                <a:spcPts val="0"/>
              </a:spcAft>
              <a:buSzPts val="1100"/>
              <a:buChar char="●"/>
            </a:pPr>
            <a:r>
              <a:rPr lang="en"/>
              <a:t>Send-Q - The count of bytes not acknowledged by the remote host</a:t>
            </a:r>
            <a:endParaRPr/>
          </a:p>
          <a:p>
            <a:pPr marL="457200" lvl="0" indent="-298450" algn="l" rtl="0">
              <a:spcBef>
                <a:spcPts val="0"/>
              </a:spcBef>
              <a:spcAft>
                <a:spcPts val="0"/>
              </a:spcAft>
              <a:buSzPts val="1100"/>
              <a:buChar char="●"/>
            </a:pPr>
            <a:r>
              <a:rPr lang="en"/>
              <a:t>Local Address - Address and port number of the local end of the socket</a:t>
            </a:r>
            <a:endParaRPr/>
          </a:p>
          <a:p>
            <a:pPr marL="457200" lvl="0" indent="-298450" algn="l" rtl="0">
              <a:spcBef>
                <a:spcPts val="0"/>
              </a:spcBef>
              <a:spcAft>
                <a:spcPts val="0"/>
              </a:spcAft>
              <a:buSzPts val="1100"/>
              <a:buChar char="●"/>
            </a:pPr>
            <a:r>
              <a:rPr lang="en"/>
              <a:t>Foreign Address - Address and port number of the remote end of the socket</a:t>
            </a:r>
            <a:endParaRPr/>
          </a:p>
          <a:p>
            <a:pPr marL="457200" lvl="0" indent="-298450" algn="l" rtl="0">
              <a:spcBef>
                <a:spcPts val="0"/>
              </a:spcBef>
              <a:spcAft>
                <a:spcPts val="0"/>
              </a:spcAft>
              <a:buSzPts val="1100"/>
              <a:buChar char="●"/>
            </a:pPr>
            <a:r>
              <a:rPr lang="en"/>
              <a:t>State - The state of the socket</a:t>
            </a:r>
            <a:endParaRPr/>
          </a:p>
        </p:txBody>
      </p:sp>
    </p:spTree>
    <p:extLst>
      <p:ext uri="{BB962C8B-B14F-4D97-AF65-F5344CB8AC3E}">
        <p14:creationId xmlns:p14="http://schemas.microsoft.com/office/powerpoint/2010/main" val="2925733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9e775ecc1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9e775ecc1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iptraf command.</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 command iptraf is used to monitor the traffic of TCP/IP real time and generate real time </a:t>
            </a:r>
            <a:r>
              <a:rPr lang="en">
                <a:solidFill>
                  <a:schemeClr val="dk1"/>
                </a:solidFill>
              </a:rPr>
              <a:t>report</a:t>
            </a:r>
            <a:r>
              <a:rPr lang="en"/>
              <a:t>. These data are generated by session, interface and protocol. The iptraf package provides the iptraf tool.</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The reports provided by iptraf command are as follows:</a:t>
            </a:r>
            <a:endParaRPr/>
          </a:p>
          <a:p>
            <a:pPr marL="457200" lvl="0" indent="-298450" algn="l" rtl="0">
              <a:spcBef>
                <a:spcPts val="0"/>
              </a:spcBef>
              <a:spcAft>
                <a:spcPts val="0"/>
              </a:spcAft>
              <a:buSzPts val="1100"/>
              <a:buChar char="●"/>
            </a:pPr>
            <a:r>
              <a:rPr lang="en"/>
              <a:t>IP traffic monitor - Network traffic statistics by TCP connection</a:t>
            </a:r>
            <a:endParaRPr/>
          </a:p>
          <a:p>
            <a:pPr marL="457200" lvl="0" indent="-298450" algn="l" rtl="0">
              <a:spcBef>
                <a:spcPts val="0"/>
              </a:spcBef>
              <a:spcAft>
                <a:spcPts val="0"/>
              </a:spcAft>
              <a:buSzPts val="1100"/>
              <a:buChar char="●"/>
            </a:pPr>
            <a:r>
              <a:rPr lang="en"/>
              <a:t>General interface statistics - IP traffic statistics by network interface</a:t>
            </a:r>
            <a:endParaRPr/>
          </a:p>
          <a:p>
            <a:pPr marL="457200" lvl="0" indent="-298450" algn="l" rtl="0">
              <a:spcBef>
                <a:spcPts val="0"/>
              </a:spcBef>
              <a:spcAft>
                <a:spcPts val="0"/>
              </a:spcAft>
              <a:buSzPts val="1100"/>
              <a:buChar char="●"/>
            </a:pPr>
            <a:r>
              <a:rPr lang="en"/>
              <a:t>Detailed interface statistics - Network traffic statistics by protocol</a:t>
            </a:r>
            <a:endParaRPr/>
          </a:p>
          <a:p>
            <a:pPr marL="457200" lvl="0" indent="-298450" algn="l" rtl="0">
              <a:spcBef>
                <a:spcPts val="0"/>
              </a:spcBef>
              <a:spcAft>
                <a:spcPts val="0"/>
              </a:spcAft>
              <a:buSzPts val="1100"/>
              <a:buChar char="●"/>
            </a:pPr>
            <a:r>
              <a:rPr lang="en"/>
              <a:t>Statistical breakdowns - Network traffic statistics by TCP/UDP port and packet size</a:t>
            </a:r>
            <a:endParaRPr/>
          </a:p>
          <a:p>
            <a:pPr marL="457200" lvl="0" indent="-298450" algn="l" rtl="0">
              <a:spcBef>
                <a:spcPts val="0"/>
              </a:spcBef>
              <a:spcAft>
                <a:spcPts val="0"/>
              </a:spcAft>
              <a:buSzPts val="1100"/>
              <a:buChar char="●"/>
            </a:pPr>
            <a:r>
              <a:rPr lang="en"/>
              <a:t>LAN station monitor - Network traffic statistics by Layer2 address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09794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9e775ecc1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9e775ecc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tcpdump and ethereal.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Both the command tcpdump and ethereal are used to capture and analyze network traffic. Both these tools are used to analyze network related bottlenecks. The libpcap library is used to capture the packets.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tcpdump:</a:t>
            </a:r>
            <a:r>
              <a:rPr lang="en" dirty="0"/>
              <a:t> tcpdump is can perform basic analysis of the protocol and provide a report about the network. There are many options and expressions available in in tcpdump for filtering the frames to be captured.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Some of the filtering options are given below:</a:t>
            </a:r>
            <a:endParaRPr dirty="0"/>
          </a:p>
          <a:p>
            <a:pPr marL="457200" lvl="0" indent="-298450" algn="l" rtl="0">
              <a:spcBef>
                <a:spcPts val="0"/>
              </a:spcBef>
              <a:spcAft>
                <a:spcPts val="0"/>
              </a:spcAft>
              <a:buSzPts val="1100"/>
              <a:buChar char="●"/>
            </a:pPr>
            <a:r>
              <a:rPr lang="en" dirty="0"/>
              <a:t>-i &lt;interface&gt; - Network interface</a:t>
            </a:r>
            <a:endParaRPr dirty="0"/>
          </a:p>
          <a:p>
            <a:pPr marL="457200" lvl="0" indent="-298450" algn="l" rtl="0">
              <a:spcBef>
                <a:spcPts val="0"/>
              </a:spcBef>
              <a:spcAft>
                <a:spcPts val="0"/>
              </a:spcAft>
              <a:buSzPts val="1100"/>
              <a:buChar char="●"/>
            </a:pPr>
            <a:r>
              <a:rPr lang="en" dirty="0"/>
              <a:t>-e - Print the link-level header</a:t>
            </a:r>
            <a:endParaRPr dirty="0"/>
          </a:p>
          <a:p>
            <a:pPr marL="457200" lvl="0" indent="-298450" algn="l" rtl="0">
              <a:spcBef>
                <a:spcPts val="0"/>
              </a:spcBef>
              <a:spcAft>
                <a:spcPts val="0"/>
              </a:spcAft>
              <a:buSzPts val="1100"/>
              <a:buChar char="●"/>
            </a:pPr>
            <a:r>
              <a:rPr lang="en" dirty="0"/>
              <a:t>-s &lt;snaplen&gt; - Capture &lt;snaplen&gt; bytes from each packet</a:t>
            </a:r>
            <a:endParaRPr dirty="0"/>
          </a:p>
          <a:p>
            <a:pPr marL="457200" lvl="0" indent="-298450" algn="l" rtl="0">
              <a:spcBef>
                <a:spcPts val="0"/>
              </a:spcBef>
              <a:spcAft>
                <a:spcPts val="0"/>
              </a:spcAft>
              <a:buSzPts val="1100"/>
              <a:buChar char="●"/>
            </a:pPr>
            <a:r>
              <a:rPr lang="en" dirty="0"/>
              <a:t>-n - Avoid DNS lookup</a:t>
            </a:r>
            <a:endParaRPr dirty="0"/>
          </a:p>
          <a:p>
            <a:pPr marL="457200" lvl="0" indent="-298450" algn="l" rtl="0">
              <a:spcBef>
                <a:spcPts val="0"/>
              </a:spcBef>
              <a:spcAft>
                <a:spcPts val="0"/>
              </a:spcAft>
              <a:buSzPts val="1100"/>
              <a:buChar char="●"/>
            </a:pPr>
            <a:r>
              <a:rPr lang="en" dirty="0"/>
              <a:t>-w &lt;file&gt; - Write to file</a:t>
            </a:r>
            <a:endParaRPr dirty="0"/>
          </a:p>
          <a:p>
            <a:pPr marL="457200" lvl="0" indent="-298450" algn="l" rtl="0">
              <a:spcBef>
                <a:spcPts val="0"/>
              </a:spcBef>
              <a:spcAft>
                <a:spcPts val="0"/>
              </a:spcAft>
              <a:buSzPts val="1100"/>
              <a:buChar char="●"/>
            </a:pPr>
            <a:r>
              <a:rPr lang="en" dirty="0"/>
              <a:t>-r &lt;file&gt; - Read from file</a:t>
            </a:r>
            <a:endParaRPr dirty="0"/>
          </a:p>
          <a:p>
            <a:pPr marL="457200" lvl="0" indent="-298450" algn="l" rtl="0">
              <a:spcBef>
                <a:spcPts val="0"/>
              </a:spcBef>
              <a:spcAft>
                <a:spcPts val="0"/>
              </a:spcAft>
              <a:buSzPts val="1100"/>
              <a:buChar char="●"/>
            </a:pPr>
            <a:r>
              <a:rPr lang="en" dirty="0"/>
              <a:t>-v, -vv, -vvv - Verbose output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Expressions for filtering are as follows:</a:t>
            </a:r>
            <a:endParaRPr dirty="0"/>
          </a:p>
          <a:p>
            <a:pPr marL="457200" lvl="0" indent="-298450" algn="l" rtl="0">
              <a:spcBef>
                <a:spcPts val="0"/>
              </a:spcBef>
              <a:spcAft>
                <a:spcPts val="0"/>
              </a:spcAft>
              <a:buSzPts val="1100"/>
              <a:buChar char="●"/>
            </a:pPr>
            <a:r>
              <a:rPr lang="en" dirty="0"/>
              <a:t>Keywords:</a:t>
            </a:r>
            <a:endParaRPr dirty="0"/>
          </a:p>
          <a:p>
            <a:pPr marL="914400" lvl="1" indent="-298450" algn="l" rtl="0">
              <a:spcBef>
                <a:spcPts val="0"/>
              </a:spcBef>
              <a:spcAft>
                <a:spcPts val="0"/>
              </a:spcAft>
              <a:buSzPts val="1100"/>
              <a:buChar char="○"/>
            </a:pPr>
            <a:r>
              <a:rPr lang="en" dirty="0"/>
              <a:t>host dst, src, port, src port, dst port, tcp, udp, icmp, net, dst net, src net, and more</a:t>
            </a:r>
            <a:endParaRPr dirty="0"/>
          </a:p>
          <a:p>
            <a:pPr marL="457200" lvl="0" indent="-298450" algn="l" rtl="0">
              <a:spcBef>
                <a:spcPts val="0"/>
              </a:spcBef>
              <a:spcAft>
                <a:spcPts val="0"/>
              </a:spcAft>
              <a:buSzPts val="1100"/>
              <a:buChar char="●"/>
            </a:pPr>
            <a:r>
              <a:rPr lang="en" dirty="0"/>
              <a:t>Primitives may be combined using:</a:t>
            </a:r>
            <a:endParaRPr dirty="0"/>
          </a:p>
          <a:p>
            <a:pPr marL="914400" lvl="1" indent="-298450" algn="l" rtl="0">
              <a:spcBef>
                <a:spcPts val="0"/>
              </a:spcBef>
              <a:spcAft>
                <a:spcPts val="0"/>
              </a:spcAft>
              <a:buSzPts val="1100"/>
              <a:buChar char="○"/>
            </a:pPr>
            <a:r>
              <a:rPr lang="en" dirty="0"/>
              <a:t>Negation (‘`!‘ or ‘not‘)</a:t>
            </a:r>
            <a:endParaRPr dirty="0"/>
          </a:p>
          <a:p>
            <a:pPr marL="914400" lvl="1" indent="-298450" algn="l" rtl="0">
              <a:spcBef>
                <a:spcPts val="0"/>
              </a:spcBef>
              <a:spcAft>
                <a:spcPts val="0"/>
              </a:spcAft>
              <a:buSzPts val="1100"/>
              <a:buChar char="○"/>
            </a:pPr>
            <a:r>
              <a:rPr lang="en" dirty="0"/>
              <a:t>Concatenation (`&amp;&amp;' or `and')</a:t>
            </a:r>
            <a:endParaRPr dirty="0"/>
          </a:p>
          <a:p>
            <a:pPr marL="914400" lvl="1" indent="-298450" algn="l" rtl="0">
              <a:spcBef>
                <a:spcPts val="0"/>
              </a:spcBef>
              <a:spcAft>
                <a:spcPts val="0"/>
              </a:spcAft>
              <a:buSzPts val="1100"/>
              <a:buChar char="○"/>
            </a:pPr>
            <a:r>
              <a:rPr lang="en" dirty="0"/>
              <a:t>Alternation (`||' or `or')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ethereal:</a:t>
            </a:r>
            <a:r>
              <a:rPr lang="en" dirty="0"/>
              <a:t> ethereal functions in a way similar to that of the tcpdump command, but provides more advanced analytics than that of tcpdump. ethereal has a GUI and CLI for using the ethereal command. Like tcpdump, the capture filter can be used with the ethereal command also. Some of the expressions are as follows:</a:t>
            </a:r>
            <a:endParaRPr dirty="0"/>
          </a:p>
          <a:p>
            <a:pPr marL="457200" lvl="0" indent="-298450" algn="l" rtl="0">
              <a:spcBef>
                <a:spcPts val="0"/>
              </a:spcBef>
              <a:spcAft>
                <a:spcPts val="0"/>
              </a:spcAft>
              <a:buSzPts val="1100"/>
              <a:buChar char="●"/>
            </a:pPr>
            <a:r>
              <a:rPr lang="en" dirty="0"/>
              <a:t>IP</a:t>
            </a:r>
            <a:endParaRPr dirty="0"/>
          </a:p>
          <a:p>
            <a:pPr marL="457200" lvl="0" indent="-298450" algn="l" rtl="0">
              <a:spcBef>
                <a:spcPts val="0"/>
              </a:spcBef>
              <a:spcAft>
                <a:spcPts val="0"/>
              </a:spcAft>
              <a:buSzPts val="1100"/>
              <a:buChar char="●"/>
            </a:pPr>
            <a:r>
              <a:rPr lang="en" dirty="0"/>
              <a:t>TCP/UDP</a:t>
            </a:r>
            <a:endParaRPr dirty="0"/>
          </a:p>
          <a:p>
            <a:pPr marL="457200" lvl="0" indent="-298450" algn="l" rtl="0">
              <a:spcBef>
                <a:spcPts val="0"/>
              </a:spcBef>
              <a:spcAft>
                <a:spcPts val="0"/>
              </a:spcAft>
              <a:buSzPts val="1100"/>
              <a:buChar char="●"/>
            </a:pPr>
            <a:r>
              <a:rPr lang="en" dirty="0"/>
              <a:t>Application	</a:t>
            </a:r>
            <a:endParaRPr dirty="0"/>
          </a:p>
        </p:txBody>
      </p:sp>
    </p:spTree>
    <p:extLst>
      <p:ext uri="{BB962C8B-B14F-4D97-AF65-F5344CB8AC3E}">
        <p14:creationId xmlns:p14="http://schemas.microsoft.com/office/powerpoint/2010/main" val="2835548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9e775ecc1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9e775ecc1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Give an overview of the other useful monitoring tool in Linux.</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We’ve so far seen about the important Linux monitoring tools. Other frequently used tools are as follows:</a:t>
            </a:r>
            <a:endParaRPr/>
          </a:p>
          <a:p>
            <a:pPr marL="457200" lvl="0" indent="-298450" algn="l" rtl="0">
              <a:spcBef>
                <a:spcPts val="0"/>
              </a:spcBef>
              <a:spcAft>
                <a:spcPts val="0"/>
              </a:spcAft>
              <a:buSzPts val="1100"/>
              <a:buChar char="●"/>
            </a:pPr>
            <a:r>
              <a:rPr lang="en"/>
              <a:t>sar - for collecting, reporting and saving system activity information</a:t>
            </a:r>
            <a:endParaRPr/>
          </a:p>
          <a:p>
            <a:pPr marL="457200" lvl="0" indent="-298450" algn="l" rtl="0">
              <a:spcBef>
                <a:spcPts val="0"/>
              </a:spcBef>
              <a:spcAft>
                <a:spcPts val="0"/>
              </a:spcAft>
              <a:buSzPts val="1100"/>
              <a:buChar char="●"/>
            </a:pPr>
            <a:r>
              <a:rPr lang="en"/>
              <a:t>mpstat - for reporting the activities of each of the available CPUs on a multiprocessor server</a:t>
            </a:r>
            <a:endParaRPr/>
          </a:p>
          <a:p>
            <a:pPr marL="457200" lvl="0" indent="-298450" algn="l" rtl="0">
              <a:spcBef>
                <a:spcPts val="0"/>
              </a:spcBef>
              <a:spcAft>
                <a:spcPts val="0"/>
              </a:spcAft>
              <a:buSzPts val="1100"/>
              <a:buChar char="●"/>
            </a:pPr>
            <a:r>
              <a:rPr lang="en"/>
              <a:t>numastat -  for getting information about the ratio of local versus remote memory usage and the overall memory configuration of all nodes</a:t>
            </a:r>
            <a:endParaRPr/>
          </a:p>
          <a:p>
            <a:pPr marL="457200" lvl="0" indent="-298450" algn="l" rtl="0">
              <a:spcBef>
                <a:spcPts val="0"/>
              </a:spcBef>
              <a:spcAft>
                <a:spcPts val="0"/>
              </a:spcAft>
              <a:buSzPts val="1100"/>
              <a:buChar char="●"/>
            </a:pPr>
            <a:r>
              <a:rPr lang="en"/>
              <a:t>pmap - measuring the amount of memory that one or more processes are using</a:t>
            </a:r>
            <a:endParaRPr/>
          </a:p>
          <a:p>
            <a:pPr marL="457200" lvl="0" indent="-298450" algn="l" rtl="0">
              <a:spcBef>
                <a:spcPts val="0"/>
              </a:spcBef>
              <a:spcAft>
                <a:spcPts val="0"/>
              </a:spcAft>
              <a:buSzPts val="1100"/>
              <a:buChar char="●"/>
            </a:pPr>
            <a:r>
              <a:rPr lang="en"/>
              <a:t>nmon - Nigel’s monitor - performance monitoring tool for measuring  processor utilization, memory utilization, run queue information, disks I/O statistics, network I/O statistics, paging activity, process metrics, etc.</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27937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9e775ecc1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9e775ecc1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None/>
            </a:pPr>
            <a:r>
              <a:rPr lang="en" b="1" dirty="0"/>
              <a:t>Answers:</a:t>
            </a:r>
            <a:endParaRPr b="1" dirty="0"/>
          </a:p>
          <a:p>
            <a:pPr marL="0" lvl="0" indent="0" algn="l" rtl="0">
              <a:spcBef>
                <a:spcPts val="0"/>
              </a:spcBef>
              <a:spcAft>
                <a:spcPts val="0"/>
              </a:spcAft>
              <a:buSzPts val="1100"/>
              <a:buNone/>
            </a:pPr>
            <a:r>
              <a:rPr lang="en" dirty="0" smtClean="0"/>
              <a:t>1. b</a:t>
            </a:r>
            <a:r>
              <a:rPr lang="en" dirty="0"/>
              <a:t>. pmap</a:t>
            </a:r>
            <a:endParaRPr dirty="0"/>
          </a:p>
          <a:p>
            <a:pPr marL="0" lvl="0" indent="0" algn="l" rtl="0">
              <a:spcBef>
                <a:spcPts val="0"/>
              </a:spcBef>
              <a:spcAft>
                <a:spcPts val="0"/>
              </a:spcAft>
              <a:buSzPts val="1100"/>
              <a:buNone/>
            </a:pPr>
            <a:r>
              <a:rPr lang="en" dirty="0" smtClean="0"/>
              <a:t>2. c</a:t>
            </a:r>
            <a:r>
              <a:rPr lang="en" dirty="0"/>
              <a:t>. uptime</a:t>
            </a:r>
            <a:endParaRPr dirty="0"/>
          </a:p>
        </p:txBody>
      </p:sp>
    </p:spTree>
    <p:extLst>
      <p:ext uri="{BB962C8B-B14F-4D97-AF65-F5344CB8AC3E}">
        <p14:creationId xmlns:p14="http://schemas.microsoft.com/office/powerpoint/2010/main" val="1823409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9e775ecc1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9e775ecc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Tell the participants that they will be going through a knowledge check question.</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None/>
            </a:pPr>
            <a:r>
              <a:rPr lang="en" b="1" dirty="0"/>
              <a:t>Answer: </a:t>
            </a:r>
            <a:endParaRPr b="1" dirty="0"/>
          </a:p>
          <a:p>
            <a:pPr marL="0" lvl="0" indent="0" algn="l" rtl="0">
              <a:spcBef>
                <a:spcPts val="0"/>
              </a:spcBef>
              <a:spcAft>
                <a:spcPts val="0"/>
              </a:spcAft>
              <a:buNone/>
            </a:pPr>
            <a:r>
              <a:rPr lang="en" dirty="0" smtClean="0"/>
              <a:t>3. a</a:t>
            </a:r>
            <a:r>
              <a:rPr lang="en" dirty="0"/>
              <a:t>. True</a:t>
            </a:r>
            <a:endParaRPr dirty="0"/>
          </a:p>
        </p:txBody>
      </p:sp>
    </p:spTree>
    <p:extLst>
      <p:ext uri="{BB962C8B-B14F-4D97-AF65-F5344CB8AC3E}">
        <p14:creationId xmlns:p14="http://schemas.microsoft.com/office/powerpoint/2010/main" val="3374779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9e775ecc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9e775ecc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List out the important third party monitoring tools available for Linux system monitoring.</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Apart from the built-in tools that are available for Linux monitoring. These tools can cover most of the monitoring tasks carried out by the system administrators. There are many third party monitoring tools which can display the monitoring results in a nice UI and many types of alert configuration is available.</a:t>
            </a:r>
            <a:endParaRPr/>
          </a:p>
          <a:p>
            <a:pPr marL="0" lvl="0" indent="0" algn="l" rtl="0">
              <a:spcBef>
                <a:spcPts val="0"/>
              </a:spcBef>
              <a:spcAft>
                <a:spcPts val="0"/>
              </a:spcAft>
              <a:buNone/>
            </a:pPr>
            <a:endParaRPr/>
          </a:p>
          <a:p>
            <a:pPr marL="0" lvl="0" indent="0" algn="l" rtl="0">
              <a:spcBef>
                <a:spcPts val="0"/>
              </a:spcBef>
              <a:spcAft>
                <a:spcPts val="0"/>
              </a:spcAft>
              <a:buNone/>
            </a:pPr>
            <a:r>
              <a:rPr lang="en"/>
              <a:t>Some of the  web-based tools available for Linux system monitoring are as follows:</a:t>
            </a:r>
            <a:endParaRPr/>
          </a:p>
          <a:p>
            <a:pPr marL="457200" lvl="0" indent="-298450" algn="l" rtl="0">
              <a:spcBef>
                <a:spcPts val="0"/>
              </a:spcBef>
              <a:spcAft>
                <a:spcPts val="0"/>
              </a:spcAft>
              <a:buSzPts val="1100"/>
              <a:buChar char="●"/>
            </a:pPr>
            <a:r>
              <a:rPr lang="en"/>
              <a:t>Nagios</a:t>
            </a:r>
            <a:endParaRPr/>
          </a:p>
          <a:p>
            <a:pPr marL="457200" lvl="0" indent="-298450" algn="l" rtl="0">
              <a:spcBef>
                <a:spcPts val="0"/>
              </a:spcBef>
              <a:spcAft>
                <a:spcPts val="0"/>
              </a:spcAft>
              <a:buSzPts val="1100"/>
              <a:buChar char="●"/>
            </a:pPr>
            <a:r>
              <a:rPr lang="en"/>
              <a:t>Cacti</a:t>
            </a:r>
            <a:endParaRPr/>
          </a:p>
          <a:p>
            <a:pPr marL="457200" lvl="0" indent="-298450" algn="l" rtl="0">
              <a:spcBef>
                <a:spcPts val="0"/>
              </a:spcBef>
              <a:spcAft>
                <a:spcPts val="0"/>
              </a:spcAft>
              <a:buSzPts val="1100"/>
              <a:buChar char="●"/>
            </a:pPr>
            <a:r>
              <a:rPr lang="en"/>
              <a:t>Zabbix</a:t>
            </a:r>
            <a:endParaRPr/>
          </a:p>
          <a:p>
            <a:pPr marL="457200" lvl="0" indent="-298450" algn="l" rtl="0">
              <a:spcBef>
                <a:spcPts val="0"/>
              </a:spcBef>
              <a:spcAft>
                <a:spcPts val="0"/>
              </a:spcAft>
              <a:buSzPts val="1100"/>
              <a:buChar char="●"/>
            </a:pPr>
            <a:r>
              <a:rPr lang="en"/>
              <a:t>OpenNMS</a:t>
            </a:r>
            <a:endParaRPr/>
          </a:p>
          <a:p>
            <a:pPr marL="457200" lvl="0" indent="-298450" algn="l" rtl="0">
              <a:spcBef>
                <a:spcPts val="0"/>
              </a:spcBef>
              <a:spcAft>
                <a:spcPts val="0"/>
              </a:spcAft>
              <a:buSzPts val="1100"/>
              <a:buChar char="●"/>
            </a:pPr>
            <a:r>
              <a:rPr lang="en"/>
              <a:t>Icinga</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93295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9e775ecc1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9e775ecc1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the Nagios monitoring tool.</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lnSpc>
                <a:spcPct val="115000"/>
              </a:lnSpc>
              <a:spcBef>
                <a:spcPts val="0"/>
              </a:spcBef>
              <a:spcAft>
                <a:spcPts val="0"/>
              </a:spcAft>
              <a:buClr>
                <a:schemeClr val="dk1"/>
              </a:buClr>
              <a:buSzPts val="1100"/>
              <a:buFont typeface="Arial"/>
              <a:buNone/>
            </a:pPr>
            <a:r>
              <a:rPr lang="en"/>
              <a:t>Nagios is one of the industry leaders in providing monitoring solutions for multiple levels of infrastructure. Nagios can monitor different types of components like network protocols, operating systems, system metrics, applications, services, web server, website, middleware, etc. It runs on a Core 4 monitoring engine, because of which it can offer a high level of performance by consuming fewer server resources. It can be integrated with almost any type of third-party software by using a plugin, and most of these plugins are already available.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261163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9e775ecc1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9e775ecc1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Zabbix.</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lnSpc>
                <a:spcPct val="115000"/>
              </a:lnSpc>
              <a:spcBef>
                <a:spcPts val="0"/>
              </a:spcBef>
              <a:spcAft>
                <a:spcPts val="0"/>
              </a:spcAft>
              <a:buClr>
                <a:schemeClr val="dk1"/>
              </a:buClr>
              <a:buSzPts val="1100"/>
              <a:buFont typeface="Arial"/>
              <a:buNone/>
            </a:pPr>
            <a:r>
              <a:rPr lang="en"/>
              <a:t>Zabbix is an enterprise level software used for monitoring performance, availability of servers, network equipment, web applications, database, etc.</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Zabbix is based on system-agent architecture and the agent has to be installed on a server to be monitored by Zabbix. We need not install the agents for services like </a:t>
            </a:r>
            <a:r>
              <a:rPr lang="en">
                <a:solidFill>
                  <a:schemeClr val="dk1"/>
                </a:solidFill>
              </a:rPr>
              <a:t>FTP, SSH, HTTP, DNS, etc. Zabbix is not limited to Linux and can be installed in Windows, Solaris, MacOS X, etc., and can be integrated with other system management tools.</a:t>
            </a:r>
            <a:endParaRPr/>
          </a:p>
        </p:txBody>
      </p:sp>
    </p:spTree>
    <p:extLst>
      <p:ext uri="{BB962C8B-B14F-4D97-AF65-F5344CB8AC3E}">
        <p14:creationId xmlns:p14="http://schemas.microsoft.com/office/powerpoint/2010/main" val="267477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9e775ecc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9e775ecc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Cacti.</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Cacti is also an open source network monitoring tool that can be installed on Linux or Windows OS. Cacti is connected to another tool called RRDTool, that helps in generating graphs related to the network. Cacti works along with SNMP and helps to represent network statistics in the form of charts that can be easily understood. Cacti requires that the system has MySQL, Apache or IIS that supports PHP.</a:t>
            </a:r>
            <a:endParaRPr/>
          </a:p>
        </p:txBody>
      </p:sp>
    </p:spTree>
    <p:extLst>
      <p:ext uri="{BB962C8B-B14F-4D97-AF65-F5344CB8AC3E}">
        <p14:creationId xmlns:p14="http://schemas.microsoft.com/office/powerpoint/2010/main" val="4218408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9e775ecc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9e775ecc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Inform the participants about the topics that they will be learning in this module.</a:t>
            </a:r>
            <a:endParaRPr sz="1200" dirty="0">
              <a:solidFill>
                <a:schemeClr val="dk1"/>
              </a:solidFill>
            </a:endParaRPr>
          </a:p>
          <a:p>
            <a:pPr marL="0" lvl="0" indent="0" algn="l" rtl="0">
              <a:lnSpc>
                <a:spcPct val="115000"/>
              </a:lnSpc>
              <a:spcBef>
                <a:spcPts val="1600"/>
              </a:spcBef>
              <a:spcAft>
                <a:spcPts val="0"/>
              </a:spcAft>
              <a:buClr>
                <a:schemeClr val="dk1"/>
              </a:buClr>
              <a:buSzPts val="1100"/>
              <a:buFont typeface="Arial"/>
              <a:buNone/>
            </a:pPr>
            <a:endParaRPr lang="en" sz="1200" b="1" dirty="0" smtClean="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 sz="1200" b="1" dirty="0" smtClean="0">
                <a:solidFill>
                  <a:schemeClr val="dk1"/>
                </a:solidFill>
              </a:rPr>
              <a:t>Notes </a:t>
            </a:r>
            <a:r>
              <a:rPr lang="en" sz="1200" b="1" dirty="0">
                <a:solidFill>
                  <a:schemeClr val="dk1"/>
                </a:solidFill>
              </a:rPr>
              <a:t>to the Participants:</a:t>
            </a:r>
            <a:endParaRPr sz="1200"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You will learn about the following topics in this module:</a:t>
            </a:r>
            <a:endParaRPr sz="1200" dirty="0">
              <a:solidFill>
                <a:schemeClr val="dk1"/>
              </a:solidFill>
            </a:endParaRPr>
          </a:p>
          <a:p>
            <a:pPr marL="457200" lvl="0" indent="-298450" algn="l" rtl="0">
              <a:lnSpc>
                <a:spcPct val="115000"/>
              </a:lnSpc>
              <a:spcBef>
                <a:spcPts val="0"/>
              </a:spcBef>
              <a:spcAft>
                <a:spcPts val="0"/>
              </a:spcAft>
              <a:buClr>
                <a:srgbClr val="000000"/>
              </a:buClr>
              <a:buSzPts val="1100"/>
              <a:buFont typeface="+mj-lt"/>
              <a:buAutoNum type="arabicPeriod"/>
            </a:pPr>
            <a:r>
              <a:rPr lang="en" dirty="0"/>
              <a:t>Introduction to Linux Monitoring</a:t>
            </a:r>
            <a:endParaRPr dirty="0"/>
          </a:p>
          <a:p>
            <a:pPr marL="457200" lvl="0" indent="-298450" algn="l" rtl="0">
              <a:lnSpc>
                <a:spcPct val="115000"/>
              </a:lnSpc>
              <a:spcBef>
                <a:spcPts val="0"/>
              </a:spcBef>
              <a:spcAft>
                <a:spcPts val="0"/>
              </a:spcAft>
              <a:buClr>
                <a:srgbClr val="000000"/>
              </a:buClr>
              <a:buSzPts val="1100"/>
              <a:buFont typeface="+mj-lt"/>
              <a:buAutoNum type="arabicPeriod"/>
            </a:pPr>
            <a:r>
              <a:rPr lang="en" dirty="0"/>
              <a:t>Linux Monitoring Metrics</a:t>
            </a:r>
            <a:endParaRPr dirty="0"/>
          </a:p>
          <a:p>
            <a:pPr marL="457200" lvl="0" indent="-298450" algn="l" rtl="0">
              <a:lnSpc>
                <a:spcPct val="115000"/>
              </a:lnSpc>
              <a:spcBef>
                <a:spcPts val="0"/>
              </a:spcBef>
              <a:spcAft>
                <a:spcPts val="0"/>
              </a:spcAft>
              <a:buClr>
                <a:srgbClr val="000000"/>
              </a:buClr>
              <a:buSzPts val="1100"/>
              <a:buFont typeface="+mj-lt"/>
              <a:buAutoNum type="arabicPeriod"/>
            </a:pPr>
            <a:r>
              <a:rPr lang="en" dirty="0"/>
              <a:t>Linux Built-in Monitoring Tools</a:t>
            </a:r>
            <a:endParaRPr dirty="0"/>
          </a:p>
          <a:p>
            <a:pPr marL="457200" lvl="0" indent="-298450" algn="l" rtl="0">
              <a:lnSpc>
                <a:spcPct val="115000"/>
              </a:lnSpc>
              <a:spcBef>
                <a:spcPts val="0"/>
              </a:spcBef>
              <a:spcAft>
                <a:spcPts val="0"/>
              </a:spcAft>
              <a:buClr>
                <a:srgbClr val="000000"/>
              </a:buClr>
              <a:buSzPts val="1100"/>
              <a:buFont typeface="+mj-lt"/>
              <a:buAutoNum type="arabicPeriod"/>
            </a:pPr>
            <a:r>
              <a:rPr lang="en" dirty="0"/>
              <a:t>Third Party Monitoring Tools</a:t>
            </a:r>
            <a:endParaRPr dirty="0"/>
          </a:p>
        </p:txBody>
      </p:sp>
    </p:spTree>
    <p:extLst>
      <p:ext uri="{BB962C8B-B14F-4D97-AF65-F5344CB8AC3E}">
        <p14:creationId xmlns:p14="http://schemas.microsoft.com/office/powerpoint/2010/main" val="2523979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9e775ecc1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9e775ecc1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OpenNMS.</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Clr>
                <a:schemeClr val="dk1"/>
              </a:buClr>
              <a:buSzPts val="1100"/>
              <a:buFont typeface="Arial"/>
              <a:buNone/>
            </a:pPr>
            <a:r>
              <a:rPr lang="en"/>
              <a:t>With OpenNMS, we can capture the metrics using </a:t>
            </a:r>
            <a:r>
              <a:rPr lang="en">
                <a:solidFill>
                  <a:schemeClr val="dk1"/>
                </a:solidFill>
              </a:rPr>
              <a:t>JMX, WMI, SNMP, NRPE, XML, HTTP, JDBC, XML, JSON, etc. OpenNMS is built on an event-driven architecture. OpenNMS can also be installed in Docker containers and the report can be viewed in dashboards and charts.</a:t>
            </a:r>
            <a:r>
              <a:rPr lang="en"/>
              <a:t> Though OpenNMS is designed for Linux specifically, it can also be installed in Windows, Solaris, MacOS X, etc.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1970330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9e775ecc1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49e775ecc1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Explain the participants about Icinga.</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lnSpc>
                <a:spcPct val="115000"/>
              </a:lnSpc>
              <a:spcBef>
                <a:spcPts val="0"/>
              </a:spcBef>
              <a:spcAft>
                <a:spcPts val="0"/>
              </a:spcAft>
              <a:buNone/>
            </a:pPr>
            <a:r>
              <a:rPr lang="en"/>
              <a:t>Icinga helps to monitor all the available systems in the network and also provides a database for the SLA reporting. Icinga can monitor network services, host services and server components. Icinga provides support for event handlers and notifications and it supports multiple operating systems. The important feature of Icinga is the parallelized service check that it can perform.</a:t>
            </a:r>
            <a:endParaRPr/>
          </a:p>
        </p:txBody>
      </p:sp>
    </p:spTree>
    <p:extLst>
      <p:ext uri="{BB962C8B-B14F-4D97-AF65-F5344CB8AC3E}">
        <p14:creationId xmlns:p14="http://schemas.microsoft.com/office/powerpoint/2010/main" val="2763113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9e775ecc1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9e775ecc1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Notes to the Facilitator:</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Tell the participants that they will be going through a knowledge check question.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Answer:</a:t>
            </a:r>
            <a:endParaRPr b="1" dirty="0"/>
          </a:p>
          <a:p>
            <a:pPr marL="0" lvl="0" indent="0" algn="l" rtl="0">
              <a:spcBef>
                <a:spcPts val="0"/>
              </a:spcBef>
              <a:spcAft>
                <a:spcPts val="0"/>
              </a:spcAft>
              <a:buNone/>
            </a:pPr>
            <a:r>
              <a:rPr lang="en" dirty="0" smtClean="0"/>
              <a:t>1. b</a:t>
            </a:r>
            <a:r>
              <a:rPr lang="en" dirty="0"/>
              <a:t>. False</a:t>
            </a:r>
            <a:endParaRPr dirty="0"/>
          </a:p>
        </p:txBody>
      </p:sp>
    </p:spTree>
    <p:extLst>
      <p:ext uri="{BB962C8B-B14F-4D97-AF65-F5344CB8AC3E}">
        <p14:creationId xmlns:p14="http://schemas.microsoft.com/office/powerpoint/2010/main" val="11215562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49e775ecc1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49e775ecc1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rPr>
              <a:t>Notes to the Facilitator:</a:t>
            </a:r>
            <a:endParaRPr sz="1200" b="1"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dirty="0">
                <a:solidFill>
                  <a:schemeClr val="dk1"/>
                </a:solidFill>
              </a:rPr>
              <a:t>Share the module summary with the audience.</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00" dirty="0">
                <a:solidFill>
                  <a:schemeClr val="dk1"/>
                </a:solidFill>
              </a:rPr>
              <a:t>Ask the participants if they have any questions. They can ask their queries by raising their hands.</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dirty="0">
                <a:solidFill>
                  <a:schemeClr val="dk1"/>
                </a:solidFill>
              </a:rPr>
              <a:t>Notes to the Participants:</a:t>
            </a:r>
            <a:endParaRPr b="1" dirty="0">
              <a:solidFill>
                <a:schemeClr val="dk1"/>
              </a:solidFill>
            </a:endParaRPr>
          </a:p>
          <a:p>
            <a:pPr marL="0" lvl="0" indent="0" algn="l" rtl="0">
              <a:lnSpc>
                <a:spcPct val="115000"/>
              </a:lnSpc>
              <a:spcBef>
                <a:spcPts val="0"/>
              </a:spcBef>
              <a:spcAft>
                <a:spcPts val="0"/>
              </a:spcAft>
              <a:buNone/>
            </a:pPr>
            <a:r>
              <a:rPr lang="en" sz="1200" dirty="0">
                <a:solidFill>
                  <a:schemeClr val="dk1"/>
                </a:solidFill>
              </a:rPr>
              <a:t>Now, you have reached the end of the module, In this module, you have learned:</a:t>
            </a:r>
            <a:endParaRPr sz="1200" dirty="0">
              <a:solidFill>
                <a:schemeClr val="dk1"/>
              </a:solidFill>
            </a:endParaRPr>
          </a:p>
          <a:p>
            <a:pPr marL="457200" lvl="0" indent="-304800" algn="l" rtl="0">
              <a:lnSpc>
                <a:spcPct val="115000"/>
              </a:lnSpc>
              <a:spcBef>
                <a:spcPts val="0"/>
              </a:spcBef>
              <a:spcAft>
                <a:spcPts val="0"/>
              </a:spcAft>
              <a:buClr>
                <a:srgbClr val="000000"/>
              </a:buClr>
              <a:buSzPts val="1200"/>
              <a:buFont typeface="+mj-lt"/>
              <a:buAutoNum type="arabicPeriod"/>
            </a:pPr>
            <a:r>
              <a:rPr lang="en" sz="1200" dirty="0"/>
              <a:t>Introduction to Linux monitoring</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Different metrics available for Linux monitoring</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The important built-in monitoring tools available in Linux</a:t>
            </a:r>
            <a:endParaRPr sz="1200" dirty="0"/>
          </a:p>
          <a:p>
            <a:pPr marL="457200" lvl="0" indent="-304800" algn="l" rtl="0">
              <a:lnSpc>
                <a:spcPct val="115000"/>
              </a:lnSpc>
              <a:spcBef>
                <a:spcPts val="0"/>
              </a:spcBef>
              <a:spcAft>
                <a:spcPts val="0"/>
              </a:spcAft>
              <a:buClr>
                <a:srgbClr val="000000"/>
              </a:buClr>
              <a:buSzPts val="1200"/>
              <a:buFont typeface="+mj-lt"/>
              <a:buAutoNum type="arabicPeriod"/>
            </a:pPr>
            <a:r>
              <a:rPr lang="en" sz="1200" dirty="0"/>
              <a:t>Third party monitoring tools available for Linux performance monitoring</a:t>
            </a:r>
            <a:endParaRPr sz="1200" dirty="0"/>
          </a:p>
        </p:txBody>
      </p:sp>
    </p:spTree>
    <p:extLst>
      <p:ext uri="{BB962C8B-B14F-4D97-AF65-F5344CB8AC3E}">
        <p14:creationId xmlns:p14="http://schemas.microsoft.com/office/powerpoint/2010/main" val="3223202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9e775ecc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9e775ec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Give the participants an overview of Linux monitoring and the benefits of monitoring Linux.</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For the proper functioning of any system, it has to be monitored constantly, so that any change or defect in the system or its environment can be checked and fixed immediately. The main purpose of monitoring is to understand the changes that happen to the system, so that we can take immediate action.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performance of the system can be improved by means of using proper monitoring tools and metrics. Improvements in the environment can also be suggested based on the monitoring history. There are multiple other purposes for monitoring, that include:   </a:t>
            </a:r>
            <a:endParaRPr dirty="0"/>
          </a:p>
          <a:p>
            <a:pPr marL="457200" lvl="0" indent="-298450" algn="l" rtl="0">
              <a:spcBef>
                <a:spcPts val="0"/>
              </a:spcBef>
              <a:spcAft>
                <a:spcPts val="0"/>
              </a:spcAft>
              <a:buSzPts val="1100"/>
              <a:buChar char="●"/>
            </a:pPr>
            <a:r>
              <a:rPr lang="en" dirty="0"/>
              <a:t>Checking the availability of an application for a given number of users</a:t>
            </a:r>
            <a:endParaRPr dirty="0"/>
          </a:p>
          <a:p>
            <a:pPr marL="457200" lvl="0" indent="-298450" algn="l" rtl="0">
              <a:spcBef>
                <a:spcPts val="0"/>
              </a:spcBef>
              <a:spcAft>
                <a:spcPts val="0"/>
              </a:spcAft>
              <a:buSzPts val="1100"/>
              <a:buChar char="●"/>
            </a:pPr>
            <a:r>
              <a:rPr lang="en" dirty="0"/>
              <a:t>Tracking of tool deployment</a:t>
            </a:r>
            <a:endParaRPr dirty="0"/>
          </a:p>
          <a:p>
            <a:pPr marL="457200" lvl="0" indent="-298450" algn="l" rtl="0">
              <a:spcBef>
                <a:spcPts val="0"/>
              </a:spcBef>
              <a:spcAft>
                <a:spcPts val="0"/>
              </a:spcAft>
              <a:buSzPts val="1100"/>
              <a:buChar char="●"/>
            </a:pPr>
            <a:r>
              <a:rPr lang="en" dirty="0"/>
              <a:t>Operating system update behavior</a:t>
            </a:r>
            <a:endParaRPr dirty="0"/>
          </a:p>
          <a:p>
            <a:pPr marL="457200" lvl="0" indent="-298450" algn="l" rtl="0">
              <a:spcBef>
                <a:spcPts val="0"/>
              </a:spcBef>
              <a:spcAft>
                <a:spcPts val="0"/>
              </a:spcAft>
              <a:buSzPts val="1100"/>
              <a:buChar char="●"/>
            </a:pPr>
            <a:r>
              <a:rPr lang="en" dirty="0"/>
              <a:t>Purchase requests</a:t>
            </a:r>
            <a:endParaRPr dirty="0"/>
          </a:p>
          <a:p>
            <a:pPr marL="457200" lvl="0" indent="-298450" algn="l" rtl="0">
              <a:spcBef>
                <a:spcPts val="0"/>
              </a:spcBef>
              <a:spcAft>
                <a:spcPts val="0"/>
              </a:spcAft>
              <a:buSzPts val="1100"/>
              <a:buChar char="●"/>
            </a:pPr>
            <a:r>
              <a:rPr lang="en" dirty="0"/>
              <a:t>Exchanges or hardware upgrades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It’s important to monitor the system to keep it up and running. </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5739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9e775ecc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9e775ecc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Notes to the Facilitator:</a:t>
            </a:r>
            <a:endParaRPr b="1"/>
          </a:p>
          <a:p>
            <a:pPr marL="0" lvl="0" indent="0" algn="l" rtl="0">
              <a:spcBef>
                <a:spcPts val="0"/>
              </a:spcBef>
              <a:spcAft>
                <a:spcPts val="0"/>
              </a:spcAft>
              <a:buNone/>
            </a:pPr>
            <a:r>
              <a:rPr lang="en"/>
              <a:t>List out the four categories of metrics used to monitor Linux performance.</a:t>
            </a:r>
            <a:endParaRPr/>
          </a:p>
          <a:p>
            <a:pPr marL="0" lvl="0" indent="0" algn="l" rtl="0">
              <a:spcBef>
                <a:spcPts val="0"/>
              </a:spcBef>
              <a:spcAft>
                <a:spcPts val="0"/>
              </a:spcAft>
              <a:buNone/>
            </a:pPr>
            <a:endParaRPr/>
          </a:p>
          <a:p>
            <a:pPr marL="0" lvl="0" indent="0" algn="l" rtl="0">
              <a:spcBef>
                <a:spcPts val="0"/>
              </a:spcBef>
              <a:spcAft>
                <a:spcPts val="0"/>
              </a:spcAft>
              <a:buNone/>
            </a:pPr>
            <a:r>
              <a:rPr lang="en" b="1"/>
              <a:t>Notes to the Participants:</a:t>
            </a:r>
            <a:endParaRPr b="1"/>
          </a:p>
          <a:p>
            <a:pPr marL="0" lvl="0" indent="0" algn="l" rtl="0">
              <a:spcBef>
                <a:spcPts val="0"/>
              </a:spcBef>
              <a:spcAft>
                <a:spcPts val="0"/>
              </a:spcAft>
              <a:buNone/>
            </a:pPr>
            <a:r>
              <a:rPr lang="en"/>
              <a:t>There are many detailed analytical methods available to measure Linux system performance. The four major categories are as follows:</a:t>
            </a:r>
            <a:endParaRPr/>
          </a:p>
          <a:p>
            <a:pPr marL="457200" lvl="0" indent="-298450" algn="l" rtl="0">
              <a:spcBef>
                <a:spcPts val="0"/>
              </a:spcBef>
              <a:spcAft>
                <a:spcPts val="0"/>
              </a:spcAft>
              <a:buSzPts val="1100"/>
              <a:buAutoNum type="arabicPeriod"/>
            </a:pPr>
            <a:r>
              <a:rPr lang="en" b="1"/>
              <a:t>Processor metrics:</a:t>
            </a:r>
            <a:r>
              <a:rPr lang="en"/>
              <a:t> Processor is the most important component of the computer system and it is very critical to monitor this metric for better system performance.</a:t>
            </a:r>
            <a:endParaRPr/>
          </a:p>
          <a:p>
            <a:pPr marL="457200" lvl="0" indent="-298450" algn="l" rtl="0">
              <a:spcBef>
                <a:spcPts val="0"/>
              </a:spcBef>
              <a:spcAft>
                <a:spcPts val="0"/>
              </a:spcAft>
              <a:buSzPts val="1100"/>
              <a:buAutoNum type="arabicPeriod"/>
            </a:pPr>
            <a:r>
              <a:rPr lang="en" b="1"/>
              <a:t>Memory metrics:</a:t>
            </a:r>
            <a:r>
              <a:rPr lang="en"/>
              <a:t> Memory monitoring is important because it helps maintaining the functioning of the system by constantly monitoring the memory utilization and if there is any performance hit due to memory overflow.</a:t>
            </a:r>
            <a:endParaRPr/>
          </a:p>
          <a:p>
            <a:pPr marL="457200" lvl="0" indent="-298450" algn="l" rtl="0">
              <a:spcBef>
                <a:spcPts val="0"/>
              </a:spcBef>
              <a:spcAft>
                <a:spcPts val="0"/>
              </a:spcAft>
              <a:buSzPts val="1100"/>
              <a:buAutoNum type="arabicPeriod"/>
            </a:pPr>
            <a:r>
              <a:rPr lang="en" b="1"/>
              <a:t>Network interface metrics:</a:t>
            </a:r>
            <a:r>
              <a:rPr lang="en"/>
              <a:t> Network performance is monitored as input and output of data packets and network performance logs also need to be monitored. According to the usage log, suitable plan for the application can be selected.</a:t>
            </a:r>
            <a:endParaRPr/>
          </a:p>
          <a:p>
            <a:pPr marL="457200" lvl="0" indent="-298450" algn="l" rtl="0">
              <a:spcBef>
                <a:spcPts val="0"/>
              </a:spcBef>
              <a:spcAft>
                <a:spcPts val="0"/>
              </a:spcAft>
              <a:buSzPts val="1100"/>
              <a:buAutoNum type="arabicPeriod"/>
            </a:pPr>
            <a:r>
              <a:rPr lang="en" b="1"/>
              <a:t>Block device metrics:</a:t>
            </a:r>
            <a:r>
              <a:rPr lang="en"/>
              <a:t> Block device metrics generally refer to the measuring of I/O operations and relevant metrics.</a:t>
            </a:r>
            <a:endParaRPr/>
          </a:p>
        </p:txBody>
      </p:sp>
    </p:spTree>
    <p:extLst>
      <p:ext uri="{BB962C8B-B14F-4D97-AF65-F5344CB8AC3E}">
        <p14:creationId xmlns:p14="http://schemas.microsoft.com/office/powerpoint/2010/main" val="1125806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9e775ecc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9e775ecc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different metrics that fall under processor metrics.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Since processor is the most critical component of any system, a number of metrics are employed to measure the processor performance. The important metrics that come under processor metrics are as follows:</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Font typeface="+mj-lt"/>
              <a:buAutoNum type="arabicPeriod"/>
            </a:pPr>
            <a:r>
              <a:rPr lang="en" b="1" dirty="0"/>
              <a:t>CPU utilization:</a:t>
            </a:r>
            <a:r>
              <a:rPr lang="en" dirty="0"/>
              <a:t> CPU utilization tells us about the overall utilization per processor and is one of most straightforward metrics. For example, on IBM System x architectures, if the CPU utilization exceeds 80% for a considerable period of time, it indicates the possibility of a bottleneck. </a:t>
            </a:r>
            <a:endParaRPr dirty="0"/>
          </a:p>
          <a:p>
            <a:pPr marL="457200" lvl="0" indent="-298450" algn="l" rtl="0">
              <a:spcBef>
                <a:spcPts val="0"/>
              </a:spcBef>
              <a:spcAft>
                <a:spcPts val="0"/>
              </a:spcAft>
              <a:buSzPts val="1100"/>
              <a:buFont typeface="+mj-lt"/>
              <a:buAutoNum type="arabicPeriod"/>
            </a:pPr>
            <a:r>
              <a:rPr lang="en" b="1" dirty="0"/>
              <a:t>User time:</a:t>
            </a:r>
            <a:r>
              <a:rPr lang="en" dirty="0"/>
              <a:t> User time is a metric that describes the percentage of CPU spent on user processes, that is inclusive of the nice time. A high user time value indicates a better performance, because it indicates the time when the system actually performs</a:t>
            </a:r>
            <a:r>
              <a:rPr lang="en" dirty="0" smtClean="0"/>
              <a:t>.</a:t>
            </a:r>
            <a:endParaRPr dirty="0"/>
          </a:p>
          <a:p>
            <a:pPr marL="457200" lvl="0" indent="-298450" algn="l" rtl="0">
              <a:spcBef>
                <a:spcPts val="0"/>
              </a:spcBef>
              <a:spcAft>
                <a:spcPts val="0"/>
              </a:spcAft>
              <a:buSzPts val="1100"/>
              <a:buFont typeface="+mj-lt"/>
              <a:buAutoNum type="arabicPeriod"/>
            </a:pPr>
            <a:r>
              <a:rPr lang="en" b="1" dirty="0"/>
              <a:t>System time: </a:t>
            </a:r>
            <a:r>
              <a:rPr lang="en" dirty="0"/>
              <a:t>System time is the metric that describes the utilization of CPU on kernel operations, including IRQ and softirq time. Higher values of system time may indicate performance issues in the network and the driver stack. The kernel time should be as less as possible</a:t>
            </a:r>
            <a:r>
              <a:rPr lang="en" dirty="0" smtClean="0"/>
              <a:t>.</a:t>
            </a:r>
            <a:endParaRPr dirty="0"/>
          </a:p>
          <a:p>
            <a:pPr marL="457200" lvl="0" indent="-298450" algn="l" rtl="0">
              <a:spcBef>
                <a:spcPts val="0"/>
              </a:spcBef>
              <a:spcAft>
                <a:spcPts val="0"/>
              </a:spcAft>
              <a:buSzPts val="1100"/>
              <a:buFont typeface="+mj-lt"/>
              <a:buAutoNum type="arabicPeriod"/>
            </a:pPr>
            <a:r>
              <a:rPr lang="en" b="1" dirty="0"/>
              <a:t>Waiting time: </a:t>
            </a:r>
            <a:r>
              <a:rPr lang="en" dirty="0"/>
              <a:t>Waiting time is the time spent by the CPU on waiting for an I/O operation. High waiting time on I/O operations indicates performance bottlenecks like blocked value. </a:t>
            </a:r>
            <a:endParaRPr dirty="0"/>
          </a:p>
          <a:p>
            <a:pPr marL="457200" lvl="0" indent="-298450" algn="l" rtl="0">
              <a:spcBef>
                <a:spcPts val="0"/>
              </a:spcBef>
              <a:spcAft>
                <a:spcPts val="0"/>
              </a:spcAft>
              <a:buSzPts val="1100"/>
              <a:buFont typeface="+mj-lt"/>
              <a:buAutoNum type="arabicPeriod"/>
            </a:pPr>
            <a:r>
              <a:rPr lang="en" b="1" dirty="0"/>
              <a:t>Idle time: </a:t>
            </a:r>
            <a:r>
              <a:rPr lang="en" dirty="0"/>
              <a:t>Idle time describes the time period that the CPU stays idle while waiting for the tasks</a:t>
            </a:r>
            <a:r>
              <a:rPr lang="en" dirty="0" smtClean="0"/>
              <a:t>.</a:t>
            </a:r>
            <a:endParaRPr dirty="0"/>
          </a:p>
          <a:p>
            <a:pPr marL="457200" lvl="0" indent="-298450" algn="l" rtl="0">
              <a:spcBef>
                <a:spcPts val="0"/>
              </a:spcBef>
              <a:spcAft>
                <a:spcPts val="0"/>
              </a:spcAft>
              <a:buSzPts val="1100"/>
              <a:buFont typeface="+mj-lt"/>
              <a:buAutoNum type="arabicPeriod"/>
            </a:pPr>
            <a:r>
              <a:rPr lang="en" b="1" dirty="0"/>
              <a:t>Nice time:</a:t>
            </a:r>
            <a:r>
              <a:rPr lang="en" dirty="0"/>
              <a:t> This metric indicates the percentage of CPU spent on re-nicing the processes that modify the order of execution and the priority of the processes</a:t>
            </a:r>
            <a:r>
              <a:rPr lang="en" dirty="0" smtClean="0"/>
              <a:t>.</a:t>
            </a:r>
            <a:endParaRPr dirty="0"/>
          </a:p>
          <a:p>
            <a:pPr marL="457200" lvl="0" indent="-298450" algn="l" rtl="0">
              <a:spcBef>
                <a:spcPts val="0"/>
              </a:spcBef>
              <a:spcAft>
                <a:spcPts val="0"/>
              </a:spcAft>
              <a:buSzPts val="1100"/>
              <a:buFont typeface="+mj-lt"/>
              <a:buAutoNum type="arabicPeriod"/>
            </a:pPr>
            <a:r>
              <a:rPr lang="en" b="1" dirty="0"/>
              <a:t>Load average: </a:t>
            </a:r>
            <a:r>
              <a:rPr lang="en" dirty="0"/>
              <a:t>This metric is not expressed in terms of percentage. It is the rolling average of the sum of the following: </a:t>
            </a:r>
            <a:endParaRPr dirty="0"/>
          </a:p>
          <a:p>
            <a:pPr marL="914400" lvl="1" indent="-298450" algn="l" rtl="0">
              <a:spcBef>
                <a:spcPts val="0"/>
              </a:spcBef>
              <a:spcAft>
                <a:spcPts val="0"/>
              </a:spcAft>
              <a:buSzPts val="1100"/>
              <a:buChar char="○"/>
            </a:pPr>
            <a:r>
              <a:rPr lang="en" dirty="0"/>
              <a:t>The number of processes in queue waiting to be processed. </a:t>
            </a:r>
            <a:endParaRPr dirty="0"/>
          </a:p>
          <a:p>
            <a:pPr marL="914400" lvl="1" indent="-298450" algn="l" rtl="0">
              <a:spcBef>
                <a:spcPts val="0"/>
              </a:spcBef>
              <a:spcAft>
                <a:spcPts val="0"/>
              </a:spcAft>
              <a:buSzPts val="1100"/>
              <a:buChar char="○"/>
            </a:pPr>
            <a:r>
              <a:rPr lang="en" dirty="0"/>
              <a:t>The number of processes waiting for uninterruptible task to be completed. </a:t>
            </a:r>
            <a:endParaRPr dirty="0"/>
          </a:p>
          <a:p>
            <a:pPr marL="457200" lvl="0" indent="0" algn="l" rtl="0">
              <a:spcBef>
                <a:spcPts val="0"/>
              </a:spcBef>
              <a:spcAft>
                <a:spcPts val="0"/>
              </a:spcAft>
              <a:buNone/>
            </a:pPr>
            <a:r>
              <a:rPr lang="en" dirty="0"/>
              <a:t>This describes the average of the sum of TASK_RUNNING and TASK_UNINTERRUPTIBLE processes. Load average will increase, if the CPU does not have enough time to process the request. Similarly, the load will decrease when the </a:t>
            </a:r>
            <a:r>
              <a:rPr lang="en" dirty="0">
                <a:solidFill>
                  <a:schemeClr val="dk1"/>
                </a:solidFill>
              </a:rPr>
              <a:t>requests sent by the </a:t>
            </a:r>
            <a:r>
              <a:rPr lang="en" dirty="0"/>
              <a:t>processes are immediately responded by the CPU and there is no loss in the CPU cycles</a:t>
            </a:r>
            <a:r>
              <a:rPr lang="en" dirty="0" smtClean="0"/>
              <a:t>.</a:t>
            </a:r>
            <a:endParaRPr dirty="0"/>
          </a:p>
          <a:p>
            <a:pPr marL="457200" lvl="0" indent="-298450" algn="l" rtl="0">
              <a:spcBef>
                <a:spcPts val="0"/>
              </a:spcBef>
              <a:spcAft>
                <a:spcPts val="0"/>
              </a:spcAft>
              <a:buSzPts val="1100"/>
              <a:buFont typeface="+mj-lt"/>
              <a:buAutoNum type="arabicPeriod" startAt="8"/>
            </a:pPr>
            <a:r>
              <a:rPr lang="en" b="1" dirty="0"/>
              <a:t>Runnable processes:</a:t>
            </a:r>
            <a:r>
              <a:rPr lang="en" dirty="0"/>
              <a:t> Runnable processes are the ones that are ready to be executed. The value of runnable processes should not be more than 10 times that of the physical processors for a long time. </a:t>
            </a:r>
            <a:endParaRPr dirty="0"/>
          </a:p>
          <a:p>
            <a:pPr marL="457200" lvl="0" indent="-298450" algn="l" rtl="0">
              <a:spcBef>
                <a:spcPts val="0"/>
              </a:spcBef>
              <a:spcAft>
                <a:spcPts val="0"/>
              </a:spcAft>
              <a:buSzPts val="1100"/>
              <a:buFont typeface="+mj-lt"/>
              <a:buAutoNum type="arabicPeriod" startAt="8"/>
            </a:pPr>
            <a:r>
              <a:rPr lang="en" b="1" dirty="0"/>
              <a:t>Blocked processes: </a:t>
            </a:r>
            <a:r>
              <a:rPr lang="en" dirty="0"/>
              <a:t>This indicates the processes that cannot execute while waiting for an I/O operation to finish. These are also an indication of performance issues related to I/O</a:t>
            </a:r>
            <a:r>
              <a:rPr lang="en" dirty="0" smtClean="0"/>
              <a:t>.</a:t>
            </a:r>
            <a:endParaRPr dirty="0"/>
          </a:p>
          <a:p>
            <a:pPr marL="457200" lvl="0" indent="-298450" algn="l" rtl="0">
              <a:spcBef>
                <a:spcPts val="0"/>
              </a:spcBef>
              <a:spcAft>
                <a:spcPts val="0"/>
              </a:spcAft>
              <a:buSzPts val="1100"/>
              <a:buFont typeface="+mj-lt"/>
              <a:buAutoNum type="arabicPeriod" startAt="8"/>
            </a:pPr>
            <a:r>
              <a:rPr lang="en" b="1" dirty="0"/>
              <a:t>Context switch:</a:t>
            </a:r>
            <a:r>
              <a:rPr lang="en" dirty="0"/>
              <a:t> This metric describes the amount of switches between the threads. A higher value of context switches with interrupts indicates issues related to driver or application. Each of these context switches flush the CPU cache individually. Some amount of context switch is still necessary</a:t>
            </a:r>
            <a:r>
              <a:rPr lang="en" dirty="0" smtClean="0"/>
              <a:t>.</a:t>
            </a:r>
            <a:endParaRPr dirty="0"/>
          </a:p>
          <a:p>
            <a:pPr marL="457200" lvl="0" indent="-298450" algn="l" rtl="0">
              <a:spcBef>
                <a:spcPts val="0"/>
              </a:spcBef>
              <a:spcAft>
                <a:spcPts val="0"/>
              </a:spcAft>
              <a:buSzPts val="1100"/>
              <a:buFont typeface="+mj-lt"/>
              <a:buAutoNum type="arabicPeriod" startAt="8"/>
            </a:pPr>
            <a:r>
              <a:rPr lang="en" b="1" dirty="0"/>
              <a:t>Interrupts:</a:t>
            </a:r>
            <a:r>
              <a:rPr lang="en" dirty="0"/>
              <a:t> There are two types of interrupts, hard and soft interrupts. Hard interrupts have severe effects on system performance, high interrupt values indicate performance bottlenecks in the software, either in the kernel or in the driver. These interrupt values include the interrupts caused by the CPU block.</a:t>
            </a:r>
            <a:endParaRPr dirty="0"/>
          </a:p>
        </p:txBody>
      </p:sp>
    </p:spTree>
    <p:extLst>
      <p:ext uri="{BB962C8B-B14F-4D97-AF65-F5344CB8AC3E}">
        <p14:creationId xmlns:p14="http://schemas.microsoft.com/office/powerpoint/2010/main" val="1199154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9e775ecc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9e775ecc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different types of memory metrics.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endParaRPr b="1" dirty="0"/>
          </a:p>
          <a:p>
            <a:pPr marL="0" lvl="0" indent="0" algn="l" rtl="0">
              <a:lnSpc>
                <a:spcPct val="115000"/>
              </a:lnSpc>
              <a:spcBef>
                <a:spcPts val="0"/>
              </a:spcBef>
              <a:spcAft>
                <a:spcPts val="0"/>
              </a:spcAft>
              <a:buNone/>
            </a:pPr>
            <a:r>
              <a:rPr lang="en" sz="1200" dirty="0"/>
              <a:t>The different memory metrics are as follows:</a:t>
            </a:r>
            <a:endParaRPr sz="1200" b="1" dirty="0"/>
          </a:p>
          <a:p>
            <a:pPr marL="457200" lvl="0" indent="-298450" algn="l" rtl="0">
              <a:spcBef>
                <a:spcPts val="1600"/>
              </a:spcBef>
              <a:spcAft>
                <a:spcPts val="0"/>
              </a:spcAft>
              <a:buSzPts val="1100"/>
              <a:buFont typeface="+mj-lt"/>
              <a:buAutoNum type="arabicPeriod"/>
            </a:pPr>
            <a:r>
              <a:rPr lang="en" b="1" dirty="0"/>
              <a:t>Free memory: </a:t>
            </a:r>
            <a:r>
              <a:rPr lang="en" dirty="0"/>
              <a:t>The value of free memory in Linux need not be seen as a metric of concern. In Linux, most of the unused memory is allocated as file system cache. For deriving the value of free memory, the value of buffers and cache need to be subtracted from the used memory</a:t>
            </a:r>
            <a:r>
              <a:rPr lang="en" dirty="0" smtClean="0"/>
              <a:t>.</a:t>
            </a:r>
            <a:endParaRPr dirty="0"/>
          </a:p>
          <a:p>
            <a:pPr marL="457200" lvl="0" indent="-298450" algn="l" rtl="0">
              <a:spcBef>
                <a:spcPts val="0"/>
              </a:spcBef>
              <a:spcAft>
                <a:spcPts val="0"/>
              </a:spcAft>
              <a:buSzPts val="1100"/>
              <a:buFont typeface="+mj-lt"/>
              <a:buAutoNum type="arabicPeriod"/>
            </a:pPr>
            <a:r>
              <a:rPr lang="en" b="1" dirty="0"/>
              <a:t>Swap usage: </a:t>
            </a:r>
            <a:r>
              <a:rPr lang="en" dirty="0"/>
              <a:t>Swap usage is the amount of swap space used. Swap usage is also a metric of measuring the efficiency of Linux in managing memory. The value of Swap In/Out is used as an identifier to memory bottleneck. Typically, values above 200 to 300 pages per second for a log time, indicates memory issues</a:t>
            </a:r>
            <a:r>
              <a:rPr lang="en" dirty="0" smtClean="0"/>
              <a:t>.</a:t>
            </a:r>
            <a:endParaRPr dirty="0"/>
          </a:p>
          <a:p>
            <a:pPr marL="457200" lvl="0" indent="-298450" algn="l" rtl="0">
              <a:spcBef>
                <a:spcPts val="0"/>
              </a:spcBef>
              <a:spcAft>
                <a:spcPts val="0"/>
              </a:spcAft>
              <a:buSzPts val="1100"/>
              <a:buFont typeface="+mj-lt"/>
              <a:buAutoNum type="arabicPeriod"/>
            </a:pPr>
            <a:r>
              <a:rPr lang="en" b="1" dirty="0"/>
              <a:t>Buffer and cache: </a:t>
            </a:r>
            <a:r>
              <a:rPr lang="en" dirty="0"/>
              <a:t>Refers to the cache that is allocated as file system and block device cache</a:t>
            </a:r>
            <a:r>
              <a:rPr lang="en" dirty="0" smtClean="0"/>
              <a:t>.</a:t>
            </a:r>
            <a:endParaRPr dirty="0"/>
          </a:p>
          <a:p>
            <a:pPr marL="457200" lvl="0" indent="-298450" algn="l" rtl="0">
              <a:spcBef>
                <a:spcPts val="0"/>
              </a:spcBef>
              <a:spcAft>
                <a:spcPts val="0"/>
              </a:spcAft>
              <a:buSzPts val="1100"/>
              <a:buFont typeface="+mj-lt"/>
              <a:buAutoNum type="arabicPeriod"/>
            </a:pPr>
            <a:r>
              <a:rPr lang="en" b="1" dirty="0"/>
              <a:t>Slabs: </a:t>
            </a:r>
            <a:r>
              <a:rPr lang="en" dirty="0"/>
              <a:t>This value indicates the memory utilized by kernel</a:t>
            </a:r>
            <a:r>
              <a:rPr lang="en" dirty="0" smtClean="0"/>
              <a:t>.</a:t>
            </a:r>
            <a:endParaRPr b="1" dirty="0"/>
          </a:p>
          <a:p>
            <a:pPr marL="457200" lvl="0" indent="-298450" algn="l" rtl="0">
              <a:spcBef>
                <a:spcPts val="0"/>
              </a:spcBef>
              <a:spcAft>
                <a:spcPts val="0"/>
              </a:spcAft>
              <a:buSzPts val="1100"/>
              <a:buFont typeface="+mj-lt"/>
              <a:buAutoNum type="arabicPeriod"/>
            </a:pPr>
            <a:r>
              <a:rPr lang="en" b="1" dirty="0"/>
              <a:t>Active versus inactive memory:</a:t>
            </a:r>
            <a:r>
              <a:rPr lang="en" dirty="0"/>
              <a:t> Active memory is the detail about the active use of system memory. The kswapd daemon can swap out the inactive memory to the disk.</a:t>
            </a:r>
            <a:endParaRPr dirty="0"/>
          </a:p>
        </p:txBody>
      </p:sp>
    </p:spTree>
    <p:extLst>
      <p:ext uri="{BB962C8B-B14F-4D97-AF65-F5344CB8AC3E}">
        <p14:creationId xmlns:p14="http://schemas.microsoft.com/office/powerpoint/2010/main" val="1145070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9e775ecc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9e775ecc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different network interface metrics.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lnSpc>
                <a:spcPct val="115000"/>
              </a:lnSpc>
              <a:spcBef>
                <a:spcPts val="0"/>
              </a:spcBef>
              <a:spcAft>
                <a:spcPts val="0"/>
              </a:spcAft>
              <a:buNone/>
            </a:pPr>
            <a:r>
              <a:rPr lang="en" sz="1200" dirty="0"/>
              <a:t>Some of the network interface metrics are as follows:</a:t>
            </a:r>
            <a:endParaRPr sz="1200" dirty="0"/>
          </a:p>
          <a:p>
            <a:pPr marL="457200" lvl="0" indent="-298450" algn="l" rtl="0">
              <a:spcBef>
                <a:spcPts val="1600"/>
              </a:spcBef>
              <a:spcAft>
                <a:spcPts val="0"/>
              </a:spcAft>
              <a:buSzPts val="1100"/>
              <a:buFont typeface="+mj-lt"/>
              <a:buAutoNum type="arabicPeriod"/>
            </a:pPr>
            <a:r>
              <a:rPr lang="en" b="1" dirty="0"/>
              <a:t>Packets received and sent:</a:t>
            </a:r>
            <a:r>
              <a:rPr lang="en" dirty="0"/>
              <a:t> Network interfaces send and receive packets of data. This metric is the quantity of packets sent and received by any given network interface</a:t>
            </a:r>
            <a:r>
              <a:rPr lang="en" dirty="0" smtClean="0"/>
              <a:t>.</a:t>
            </a:r>
            <a:endParaRPr dirty="0"/>
          </a:p>
          <a:p>
            <a:pPr marL="457200" lvl="0" indent="-298450" algn="l" rtl="0">
              <a:spcBef>
                <a:spcPts val="0"/>
              </a:spcBef>
              <a:spcAft>
                <a:spcPts val="0"/>
              </a:spcAft>
              <a:buSzPts val="1100"/>
              <a:buFont typeface="+mj-lt"/>
              <a:buAutoNum type="arabicPeriod"/>
            </a:pPr>
            <a:r>
              <a:rPr lang="en" b="1" dirty="0"/>
              <a:t>Bytes received and sent:</a:t>
            </a:r>
            <a:r>
              <a:rPr lang="en" dirty="0"/>
              <a:t> This is similar to the previous metric, refers to the number of bytes sent and received by a given network interface</a:t>
            </a:r>
            <a:r>
              <a:rPr lang="en" dirty="0" smtClean="0"/>
              <a:t>.</a:t>
            </a:r>
            <a:endParaRPr dirty="0"/>
          </a:p>
          <a:p>
            <a:pPr marL="457200" lvl="0" indent="-298450" algn="l" rtl="0">
              <a:spcBef>
                <a:spcPts val="0"/>
              </a:spcBef>
              <a:spcAft>
                <a:spcPts val="0"/>
              </a:spcAft>
              <a:buSzPts val="1100"/>
              <a:buFont typeface="+mj-lt"/>
              <a:buAutoNum type="arabicPeriod"/>
            </a:pPr>
            <a:r>
              <a:rPr lang="en" b="1" dirty="0"/>
              <a:t>Collisions per second:</a:t>
            </a:r>
            <a:r>
              <a:rPr lang="en" dirty="0"/>
              <a:t> This metric is the number of collisions that occur on the network to which the interface is connected to. Collision values for a long time may indicate an issue in the network interface, not the server. Collisions occur if the network infrastructure contains hubs, and are rare in networks that are configured properly. </a:t>
            </a:r>
            <a:endParaRPr dirty="0"/>
          </a:p>
          <a:p>
            <a:pPr marL="457200" lvl="0" indent="-298450" algn="l" rtl="0">
              <a:spcBef>
                <a:spcPts val="0"/>
              </a:spcBef>
              <a:spcAft>
                <a:spcPts val="0"/>
              </a:spcAft>
              <a:buSzPts val="1100"/>
              <a:buFont typeface="+mj-lt"/>
              <a:buAutoNum type="arabicPeriod"/>
            </a:pPr>
            <a:r>
              <a:rPr lang="en" b="1" dirty="0"/>
              <a:t>Packets dropped</a:t>
            </a:r>
            <a:r>
              <a:rPr lang="en" dirty="0"/>
              <a:t>: This value refers to the number of packets that are dropped by the kernel. The reason for this may be a firewall or lack of network buffers</a:t>
            </a:r>
            <a:r>
              <a:rPr lang="en" dirty="0" smtClean="0"/>
              <a:t>.</a:t>
            </a:r>
            <a:endParaRPr dirty="0"/>
          </a:p>
          <a:p>
            <a:pPr marL="457200" lvl="0" indent="-298450" algn="l" rtl="0">
              <a:spcBef>
                <a:spcPts val="0"/>
              </a:spcBef>
              <a:spcAft>
                <a:spcPts val="0"/>
              </a:spcAft>
              <a:buSzPts val="1100"/>
              <a:buFont typeface="+mj-lt"/>
              <a:buAutoNum type="arabicPeriod"/>
            </a:pPr>
            <a:r>
              <a:rPr lang="en" b="1" dirty="0"/>
              <a:t>Overruns:</a:t>
            </a:r>
            <a:r>
              <a:rPr lang="en" dirty="0"/>
              <a:t> Overruns indicate the number of times that the network interface ran out of buffer space. This is the value that should be used along with the packets dropped value, to identify the bottlenecks in the network buffers or length in network queue</a:t>
            </a:r>
            <a:r>
              <a:rPr lang="en" dirty="0" smtClean="0"/>
              <a:t>.</a:t>
            </a:r>
            <a:endParaRPr dirty="0"/>
          </a:p>
          <a:p>
            <a:pPr marL="457200" lvl="0" indent="-298450" algn="l" rtl="0">
              <a:spcBef>
                <a:spcPts val="0"/>
              </a:spcBef>
              <a:spcAft>
                <a:spcPts val="0"/>
              </a:spcAft>
              <a:buSzPts val="1100"/>
              <a:buFont typeface="+mj-lt"/>
              <a:buAutoNum type="arabicPeriod"/>
            </a:pPr>
            <a:r>
              <a:rPr lang="en" b="1" dirty="0"/>
              <a:t>Errors: </a:t>
            </a:r>
            <a:r>
              <a:rPr lang="en" dirty="0"/>
              <a:t>This value refers to the number of faulty frames. The reason for this could be a mismatch in a network or issue in the network cable. Broken network cables may indicate a performance issue for copper-based networks.</a:t>
            </a:r>
            <a:endParaRPr dirty="0"/>
          </a:p>
        </p:txBody>
      </p:sp>
    </p:spTree>
    <p:extLst>
      <p:ext uri="{BB962C8B-B14F-4D97-AF65-F5344CB8AC3E}">
        <p14:creationId xmlns:p14="http://schemas.microsoft.com/office/powerpoint/2010/main" val="525469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9e775ecc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9e775ecc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Notes to the Facilitator:</a:t>
            </a:r>
            <a:endParaRPr b="1" dirty="0"/>
          </a:p>
          <a:p>
            <a:pPr marL="0" lvl="0" indent="0" algn="l" rtl="0">
              <a:spcBef>
                <a:spcPts val="0"/>
              </a:spcBef>
              <a:spcAft>
                <a:spcPts val="0"/>
              </a:spcAft>
              <a:buNone/>
            </a:pPr>
            <a:r>
              <a:rPr lang="en" dirty="0"/>
              <a:t>Explain the participants about the different block device metrics.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t>Notes to the Participants:</a:t>
            </a:r>
            <a:endParaRPr b="1" dirty="0"/>
          </a:p>
          <a:p>
            <a:pPr marL="0" lvl="0" indent="0" algn="l" rtl="0">
              <a:spcBef>
                <a:spcPts val="0"/>
              </a:spcBef>
              <a:spcAft>
                <a:spcPts val="0"/>
              </a:spcAft>
              <a:buNone/>
            </a:pPr>
            <a:r>
              <a:rPr lang="en" dirty="0"/>
              <a:t>Some of the block device metrics are as follows:</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Font typeface="+mj-lt"/>
              <a:buAutoNum type="arabicPeriod"/>
            </a:pPr>
            <a:r>
              <a:rPr lang="en" b="1" dirty="0"/>
              <a:t>I/O wait:</a:t>
            </a:r>
            <a:r>
              <a:rPr lang="en" dirty="0"/>
              <a:t> Refers to the CPU utilized during the waiting for an I/O operation. High values of I/O for a long time may indicate an I/O issue. </a:t>
            </a:r>
            <a:endParaRPr dirty="0"/>
          </a:p>
          <a:p>
            <a:pPr marL="457200" lvl="0" indent="-298450" algn="l" rtl="0">
              <a:spcBef>
                <a:spcPts val="0"/>
              </a:spcBef>
              <a:spcAft>
                <a:spcPts val="0"/>
              </a:spcAft>
              <a:buSzPts val="1100"/>
              <a:buFont typeface="+mj-lt"/>
              <a:buAutoNum type="arabicPeriod"/>
            </a:pPr>
            <a:r>
              <a:rPr lang="en" b="1" dirty="0"/>
              <a:t>Average queue length: </a:t>
            </a:r>
            <a:r>
              <a:rPr lang="en" dirty="0"/>
              <a:t>Refers to the number of outstanding I/O requests. An optimal disk queue has a length of 2-3. Higher values may indicate an I/O bottleneck in the disk</a:t>
            </a:r>
            <a:r>
              <a:rPr lang="en" dirty="0" smtClean="0"/>
              <a:t>.</a:t>
            </a:r>
            <a:endParaRPr dirty="0"/>
          </a:p>
          <a:p>
            <a:pPr marL="457200" lvl="0" indent="-298450" algn="l" rtl="0">
              <a:spcBef>
                <a:spcPts val="0"/>
              </a:spcBef>
              <a:spcAft>
                <a:spcPts val="0"/>
              </a:spcAft>
              <a:buSzPts val="1100"/>
              <a:buFont typeface="+mj-lt"/>
              <a:buAutoNum type="arabicPeriod"/>
            </a:pPr>
            <a:r>
              <a:rPr lang="en" b="1" dirty="0"/>
              <a:t>Average wait: </a:t>
            </a:r>
            <a:r>
              <a:rPr lang="en" dirty="0"/>
              <a:t>This is the average time taken for servicing an I/O request and is measured in milliseconds (ms). The wait time is the actual I/O operation and the spent in waiting at the I/O queue</a:t>
            </a:r>
            <a:r>
              <a:rPr lang="en" dirty="0" smtClean="0"/>
              <a:t>.</a:t>
            </a:r>
            <a:endParaRPr dirty="0"/>
          </a:p>
          <a:p>
            <a:pPr marL="457200" lvl="0" indent="-298450" algn="l" rtl="0">
              <a:spcBef>
                <a:spcPts val="0"/>
              </a:spcBef>
              <a:spcAft>
                <a:spcPts val="0"/>
              </a:spcAft>
              <a:buSzPts val="1100"/>
              <a:buFont typeface="+mj-lt"/>
              <a:buAutoNum type="arabicPeriod"/>
            </a:pPr>
            <a:r>
              <a:rPr lang="en" b="1" dirty="0"/>
              <a:t>Transfers per second:</a:t>
            </a:r>
            <a:r>
              <a:rPr lang="en" dirty="0"/>
              <a:t> Represents the number of I/O operations per second. This value is used along with the kb/s value to measure the average size of the transfer in the system. This size should match the size of the stripe used by the disk subsystem</a:t>
            </a:r>
            <a:r>
              <a:rPr lang="en" dirty="0" smtClean="0"/>
              <a:t>.</a:t>
            </a:r>
            <a:endParaRPr dirty="0"/>
          </a:p>
          <a:p>
            <a:pPr marL="457200" lvl="0" indent="-298450" algn="l" rtl="0">
              <a:spcBef>
                <a:spcPts val="0"/>
              </a:spcBef>
              <a:spcAft>
                <a:spcPts val="0"/>
              </a:spcAft>
              <a:buSzPts val="1100"/>
              <a:buFont typeface="+mj-lt"/>
              <a:buAutoNum type="arabicPeriod"/>
            </a:pPr>
            <a:r>
              <a:rPr lang="en" b="1" dirty="0"/>
              <a:t>Blocks read/write per second:</a:t>
            </a:r>
            <a:r>
              <a:rPr lang="en" dirty="0"/>
              <a:t> This is the value of the number of reads and writes per second. For example, for in kernel 2.6 this metric is expressed as blocks of 1024 bytes. Earlier versions of kernels are associated with different block sizes</a:t>
            </a:r>
            <a:r>
              <a:rPr lang="en" dirty="0" smtClean="0"/>
              <a:t>.</a:t>
            </a:r>
            <a:endParaRPr dirty="0"/>
          </a:p>
          <a:p>
            <a:pPr marL="457200" lvl="0" indent="-298450" algn="l" rtl="0">
              <a:spcBef>
                <a:spcPts val="0"/>
              </a:spcBef>
              <a:spcAft>
                <a:spcPts val="0"/>
              </a:spcAft>
              <a:buSzPts val="1100"/>
              <a:buFont typeface="+mj-lt"/>
              <a:buAutoNum type="arabicPeriod"/>
            </a:pPr>
            <a:r>
              <a:rPr lang="en" b="1" dirty="0"/>
              <a:t>Kilobytes per second read/write:</a:t>
            </a:r>
            <a:r>
              <a:rPr lang="en" dirty="0"/>
              <a:t> This is the value of the reads and writes from/to the block and is represented in kilobytes. It is the representation of the actual data transferred to and from the block device.</a:t>
            </a:r>
            <a:endParaRPr dirty="0"/>
          </a:p>
          <a:p>
            <a:pPr marL="228600" lvl="0" indent="-228600" algn="l" rtl="0">
              <a:spcBef>
                <a:spcPts val="0"/>
              </a:spcBef>
              <a:spcAft>
                <a:spcPts val="0"/>
              </a:spcAft>
              <a:buFont typeface="+mj-lt"/>
              <a:buAutoNum type="arabicPeriod"/>
            </a:pPr>
            <a:endParaRPr dirty="0"/>
          </a:p>
        </p:txBody>
      </p:sp>
    </p:spTree>
    <p:extLst>
      <p:ext uri="{BB962C8B-B14F-4D97-AF65-F5344CB8AC3E}">
        <p14:creationId xmlns:p14="http://schemas.microsoft.com/office/powerpoint/2010/main" val="3285736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16" name="Shape 16"/>
          <p:cNvSpPr/>
          <p:nvPr/>
        </p:nvSpPr>
        <p:spPr>
          <a:xfrm>
            <a:off x="5835191" y="2955576"/>
            <a:ext cx="5519319"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sz="1400"/>
          </a:p>
        </p:txBody>
      </p:sp>
      <p:sp>
        <p:nvSpPr>
          <p:cNvPr id="17" name="Shape 17"/>
          <p:cNvSpPr txBox="1">
            <a:spLocks noGrp="1"/>
          </p:cNvSpPr>
          <p:nvPr>
            <p:ph type="body" idx="1" hasCustomPrompt="1"/>
          </p:nvPr>
        </p:nvSpPr>
        <p:spPr>
          <a:xfrm>
            <a:off x="2033195" y="719340"/>
            <a:ext cx="9329480" cy="1398560"/>
          </a:xfrm>
          <a:prstGeom prst="rect">
            <a:avLst/>
          </a:prstGeom>
          <a:noFill/>
          <a:ln>
            <a:noFill/>
          </a:ln>
        </p:spPr>
        <p:txBody>
          <a:bodyPr spcFirstLastPara="1" wrap="square" lIns="91425" tIns="45700" rIns="91425" bIns="45700" anchor="ctr" anchorCtr="0"/>
          <a:lstStyle>
            <a:lvl1pPr marL="457189" marR="0" lvl="0" indent="-228594" algn="r" rtl="0">
              <a:lnSpc>
                <a:spcPct val="111111"/>
              </a:lnSpc>
              <a:spcBef>
                <a:spcPts val="0"/>
              </a:spcBef>
              <a:spcAft>
                <a:spcPts val="0"/>
              </a:spcAft>
              <a:buClr>
                <a:srgbClr val="000000"/>
              </a:buClr>
              <a:buSzPts val="5400"/>
              <a:buFont typeface="Arial"/>
              <a:buNone/>
              <a:defRPr sz="40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smtClean="0"/>
              <a:t>Advanced Linux</a:t>
            </a:r>
          </a:p>
        </p:txBody>
      </p:sp>
      <p:sp>
        <p:nvSpPr>
          <p:cNvPr id="18" name="Shape 18"/>
          <p:cNvSpPr txBox="1"/>
          <p:nvPr/>
        </p:nvSpPr>
        <p:spPr>
          <a:xfrm>
            <a:off x="10021944" y="380785"/>
            <a:ext cx="1619968"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dirty="0">
                <a:solidFill>
                  <a:srgbClr val="7F7F7F"/>
                </a:solidFill>
                <a:latin typeface="Arial"/>
                <a:ea typeface="Arial"/>
                <a:cs typeface="Arial"/>
                <a:sym typeface="Arial"/>
              </a:rPr>
              <a:t>Semester </a:t>
            </a:r>
            <a:r>
              <a:rPr lang="en-US" sz="1600" b="1" i="0" u="none" strike="noStrike" cap="none" dirty="0" smtClean="0">
                <a:solidFill>
                  <a:srgbClr val="000000"/>
                </a:solidFill>
                <a:latin typeface="Arial"/>
                <a:ea typeface="Arial"/>
                <a:cs typeface="Arial"/>
                <a:sym typeface="Arial"/>
              </a:rPr>
              <a:t>04</a:t>
            </a:r>
            <a:endParaRPr sz="1400" dirty="0"/>
          </a:p>
        </p:txBody>
      </p:sp>
      <p:sp>
        <p:nvSpPr>
          <p:cNvPr id="19" name="Shape 19"/>
          <p:cNvSpPr txBox="1">
            <a:spLocks noGrp="1"/>
          </p:cNvSpPr>
          <p:nvPr>
            <p:ph type="body" idx="2"/>
          </p:nvPr>
        </p:nvSpPr>
        <p:spPr>
          <a:xfrm>
            <a:off x="2033195" y="2240442"/>
            <a:ext cx="9337643" cy="70406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0" name="Shape 20"/>
          <p:cNvSpPr txBox="1">
            <a:spLocks noGrp="1"/>
          </p:cNvSpPr>
          <p:nvPr>
            <p:ph type="body" idx="3" hasCustomPrompt="1"/>
          </p:nvPr>
        </p:nvSpPr>
        <p:spPr>
          <a:xfrm>
            <a:off x="4880131" y="704163"/>
            <a:ext cx="6474379" cy="430887"/>
          </a:xfrm>
          <a:prstGeom prst="rect">
            <a:avLst/>
          </a:prstGeom>
          <a:noFill/>
          <a:ln>
            <a:noFill/>
          </a:ln>
        </p:spPr>
        <p:txBody>
          <a:bodyPr spcFirstLastPara="1" wrap="square" lIns="91425" tIns="45700" rIns="91425" bIns="45700" anchor="ctr" anchorCtr="0"/>
          <a:lstStyle>
            <a:lvl1pPr marL="457189" marR="0" lvl="0" indent="-228594"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smtClean="0"/>
              <a:t>B.TECH CSE with Specialization in </a:t>
            </a:r>
            <a:r>
              <a:rPr lang="en-US" dirty="0" err="1" smtClean="0"/>
              <a:t>DevOps</a:t>
            </a:r>
            <a:endParaRPr lang="en-US" dirty="0" smtClean="0"/>
          </a:p>
        </p:txBody>
      </p:sp>
      <p:sp>
        <p:nvSpPr>
          <p:cNvPr id="21" name="Shape 21"/>
          <p:cNvSpPr/>
          <p:nvPr/>
        </p:nvSpPr>
        <p:spPr>
          <a:xfrm>
            <a:off x="11429927" y="380787"/>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2" y="1983451"/>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Module </a:t>
            </a:r>
            <a:r>
              <a:rPr lang="en-US" sz="1600" b="0" i="0" u="none" strike="noStrike" cap="none" dirty="0" smtClean="0">
                <a:solidFill>
                  <a:srgbClr val="000000"/>
                </a:solidFill>
                <a:latin typeface="Arial"/>
                <a:ea typeface="Arial"/>
                <a:cs typeface="Arial"/>
                <a:sym typeface="Arial"/>
              </a:rPr>
              <a:t># 05</a:t>
            </a:r>
            <a:endParaRPr sz="1600" b="1" i="0" u="none" strike="noStrike" cap="none" dirty="0">
              <a:solidFill>
                <a:srgbClr val="000000"/>
              </a:solidFill>
              <a:latin typeface="Arial"/>
              <a:ea typeface="Arial"/>
              <a:cs typeface="Arial"/>
              <a:sym typeface="Arial"/>
            </a:endParaRPr>
          </a:p>
        </p:txBody>
      </p:sp>
      <p:sp>
        <p:nvSpPr>
          <p:cNvPr id="23" name="Shape 23"/>
          <p:cNvSpPr/>
          <p:nvPr/>
        </p:nvSpPr>
        <p:spPr>
          <a:xfrm>
            <a:off x="11429927" y="1648618"/>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Tree>
    <p:extLst>
      <p:ext uri="{BB962C8B-B14F-4D97-AF65-F5344CB8AC3E}">
        <p14:creationId xmlns:p14="http://schemas.microsoft.com/office/powerpoint/2010/main" val="31727573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56" name="Shape 256"/>
          <p:cNvGrpSpPr/>
          <p:nvPr/>
        </p:nvGrpSpPr>
        <p:grpSpPr>
          <a:xfrm>
            <a:off x="1398771" y="1953702"/>
            <a:ext cx="1620995" cy="2603951"/>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1"/>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4"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3" y="147148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3" y="1496869"/>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10" y="5129363"/>
            <a:ext cx="3658029"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80" name="Shape 280"/>
          <p:cNvSpPr txBox="1">
            <a:spLocks noGrp="1"/>
          </p:cNvSpPr>
          <p:nvPr>
            <p:ph type="body" idx="3"/>
          </p:nvPr>
        </p:nvSpPr>
        <p:spPr>
          <a:xfrm>
            <a:off x="443343" y="4670027"/>
            <a:ext cx="3644936"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grpSp>
        <p:nvGrpSpPr>
          <p:cNvPr id="281" name="Shape 281"/>
          <p:cNvGrpSpPr/>
          <p:nvPr/>
        </p:nvGrpSpPr>
        <p:grpSpPr>
          <a:xfrm>
            <a:off x="9228128" y="1953702"/>
            <a:ext cx="1620995" cy="2603951"/>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2" name="Shape 292"/>
          <p:cNvSpPr txBox="1">
            <a:spLocks noGrp="1"/>
          </p:cNvSpPr>
          <p:nvPr>
            <p:ph type="body" idx="5"/>
          </p:nvPr>
        </p:nvSpPr>
        <p:spPr>
          <a:xfrm>
            <a:off x="4376388" y="4670027"/>
            <a:ext cx="3713315"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3" name="Shape 293"/>
          <p:cNvSpPr txBox="1">
            <a:spLocks noGrp="1"/>
          </p:cNvSpPr>
          <p:nvPr>
            <p:ph type="body" idx="6"/>
          </p:nvPr>
        </p:nvSpPr>
        <p:spPr>
          <a:xfrm>
            <a:off x="8267579" y="5129363"/>
            <a:ext cx="3610195"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94" name="Shape 294"/>
          <p:cNvSpPr txBox="1">
            <a:spLocks noGrp="1"/>
          </p:cNvSpPr>
          <p:nvPr>
            <p:ph type="body" idx="7"/>
          </p:nvPr>
        </p:nvSpPr>
        <p:spPr>
          <a:xfrm>
            <a:off x="8277636" y="4670027"/>
            <a:ext cx="3597273" cy="37272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695142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98" name="Shape 298"/>
          <p:cNvGrpSpPr/>
          <p:nvPr/>
        </p:nvGrpSpPr>
        <p:grpSpPr>
          <a:xfrm>
            <a:off x="1" y="5025803"/>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5"/>
            <a:ext cx="1304471"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9" y="2920935"/>
            <a:ext cx="1304471"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2" y="2917614"/>
            <a:ext cx="1304471"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4"/>
            <a:ext cx="1304471" cy="2434591"/>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6" y="2881865"/>
            <a:ext cx="1304471"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3"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6" name="Shape 356"/>
          <p:cNvSpPr txBox="1">
            <a:spLocks noGrp="1"/>
          </p:cNvSpPr>
          <p:nvPr>
            <p:ph type="body" idx="3"/>
          </p:nvPr>
        </p:nvSpPr>
        <p:spPr>
          <a:xfrm>
            <a:off x="3081062" y="5721633"/>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7" name="Shape 357"/>
          <p:cNvSpPr txBox="1">
            <a:spLocks noGrp="1"/>
          </p:cNvSpPr>
          <p:nvPr>
            <p:ph type="body" idx="4"/>
          </p:nvPr>
        </p:nvSpPr>
        <p:spPr>
          <a:xfrm>
            <a:off x="5293282"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8" name="Shape 358"/>
          <p:cNvSpPr txBox="1">
            <a:spLocks noGrp="1"/>
          </p:cNvSpPr>
          <p:nvPr>
            <p:ph type="body" idx="5"/>
          </p:nvPr>
        </p:nvSpPr>
        <p:spPr>
          <a:xfrm>
            <a:off x="7412701" y="5707711"/>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59" name="Shape 359"/>
          <p:cNvSpPr txBox="1">
            <a:spLocks noGrp="1"/>
          </p:cNvSpPr>
          <p:nvPr>
            <p:ph type="body" idx="6"/>
          </p:nvPr>
        </p:nvSpPr>
        <p:spPr>
          <a:xfrm>
            <a:off x="9532118" y="5707711"/>
            <a:ext cx="1899629"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360" name="Shape 360"/>
          <p:cNvSpPr txBox="1">
            <a:spLocks noGrp="1"/>
          </p:cNvSpPr>
          <p:nvPr>
            <p:ph type="body" idx="7"/>
          </p:nvPr>
        </p:nvSpPr>
        <p:spPr>
          <a:xfrm>
            <a:off x="514351" y="1304997"/>
            <a:ext cx="10273812" cy="145328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377" marR="0" lvl="1" indent="-342891"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566" marR="0" lvl="2" indent="-330192"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754" marR="0" lvl="3" indent="-323843"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5943" marR="0" lvl="4" indent="-298443"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131" marR="0" lvl="5" indent="-228594" algn="l" rtl="0">
              <a:lnSpc>
                <a:spcPct val="100000"/>
              </a:lnSpc>
              <a:spcBef>
                <a:spcPts val="839"/>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6043745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364" name="Shape 364"/>
          <p:cNvGrpSpPr/>
          <p:nvPr/>
        </p:nvGrpSpPr>
        <p:grpSpPr>
          <a:xfrm>
            <a:off x="1" y="3998262"/>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1"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9" y="1893409"/>
            <a:ext cx="1304471"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2" y="1890089"/>
            <a:ext cx="1304471"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3" y="1890087"/>
            <a:ext cx="1304471" cy="2434591"/>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1"/>
            <a:ext cx="1304471"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2" name="Shape 422"/>
          <p:cNvSpPr txBox="1">
            <a:spLocks noGrp="1"/>
          </p:cNvSpPr>
          <p:nvPr>
            <p:ph type="body" idx="3"/>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3" name="Shape 423"/>
          <p:cNvSpPr txBox="1">
            <a:spLocks noGrp="1"/>
          </p:cNvSpPr>
          <p:nvPr>
            <p:ph type="body" idx="4"/>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4" name="Shape 424"/>
          <p:cNvSpPr txBox="1">
            <a:spLocks noGrp="1"/>
          </p:cNvSpPr>
          <p:nvPr>
            <p:ph type="body" idx="5"/>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5" name="Shape 425"/>
          <p:cNvSpPr txBox="1">
            <a:spLocks noGrp="1"/>
          </p:cNvSpPr>
          <p:nvPr>
            <p:ph type="body" idx="6"/>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6" name="Shape 426"/>
          <p:cNvSpPr txBox="1">
            <a:spLocks noGrp="1"/>
          </p:cNvSpPr>
          <p:nvPr>
            <p:ph type="body" idx="7"/>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7" name="Shape 427"/>
          <p:cNvSpPr txBox="1">
            <a:spLocks noGrp="1"/>
          </p:cNvSpPr>
          <p:nvPr>
            <p:ph type="body" idx="8"/>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8" name="Shape 428"/>
          <p:cNvSpPr txBox="1">
            <a:spLocks noGrp="1"/>
          </p:cNvSpPr>
          <p:nvPr>
            <p:ph type="body" idx="9"/>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29" name="Shape 429"/>
          <p:cNvSpPr txBox="1">
            <a:spLocks noGrp="1"/>
          </p:cNvSpPr>
          <p:nvPr>
            <p:ph type="body" idx="13"/>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30" name="Shape 430"/>
          <p:cNvSpPr txBox="1">
            <a:spLocks noGrp="1"/>
          </p:cNvSpPr>
          <p:nvPr>
            <p:ph type="body" idx="14"/>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5820918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34" name="Shape 434"/>
          <p:cNvSpPr/>
          <p:nvPr/>
        </p:nvSpPr>
        <p:spPr>
          <a:xfrm>
            <a:off x="63576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89"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89" y="1925515"/>
            <a:ext cx="2437587"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3" y="4762330"/>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2" y="4756137"/>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2" y="4749374"/>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3" y="4749946"/>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3" y="4749946"/>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0" name="Shape 450"/>
          <p:cNvSpPr txBox="1">
            <a:spLocks noGrp="1"/>
          </p:cNvSpPr>
          <p:nvPr>
            <p:ph type="body" idx="3"/>
          </p:nvPr>
        </p:nvSpPr>
        <p:spPr>
          <a:xfrm>
            <a:off x="989702"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1" name="Shape 451"/>
          <p:cNvSpPr txBox="1">
            <a:spLocks noGrp="1"/>
          </p:cNvSpPr>
          <p:nvPr>
            <p:ph type="body" idx="4"/>
          </p:nvPr>
        </p:nvSpPr>
        <p:spPr>
          <a:xfrm>
            <a:off x="308069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2" name="Shape 452"/>
          <p:cNvSpPr txBox="1">
            <a:spLocks noGrp="1"/>
          </p:cNvSpPr>
          <p:nvPr>
            <p:ph type="body" idx="5"/>
          </p:nvPr>
        </p:nvSpPr>
        <p:spPr>
          <a:xfrm>
            <a:off x="5220010"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3" name="Shape 453"/>
          <p:cNvSpPr txBox="1">
            <a:spLocks noGrp="1"/>
          </p:cNvSpPr>
          <p:nvPr>
            <p:ph type="body" idx="6"/>
          </p:nvPr>
        </p:nvSpPr>
        <p:spPr>
          <a:xfrm>
            <a:off x="7366814"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4" name="Shape 454"/>
          <p:cNvSpPr txBox="1">
            <a:spLocks noGrp="1"/>
          </p:cNvSpPr>
          <p:nvPr>
            <p:ph type="body" idx="7"/>
          </p:nvPr>
        </p:nvSpPr>
        <p:spPr>
          <a:xfrm>
            <a:off x="9485361" y="2873671"/>
            <a:ext cx="173304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5" name="Shape 455"/>
          <p:cNvSpPr txBox="1">
            <a:spLocks noGrp="1"/>
          </p:cNvSpPr>
          <p:nvPr>
            <p:ph type="body" idx="8"/>
          </p:nvPr>
        </p:nvSpPr>
        <p:spPr>
          <a:xfrm>
            <a:off x="868843"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6" name="Shape 456"/>
          <p:cNvSpPr txBox="1">
            <a:spLocks noGrp="1"/>
          </p:cNvSpPr>
          <p:nvPr>
            <p:ph type="body" idx="9"/>
          </p:nvPr>
        </p:nvSpPr>
        <p:spPr>
          <a:xfrm>
            <a:off x="3213621"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7" name="Shape 457"/>
          <p:cNvSpPr txBox="1">
            <a:spLocks noGrp="1"/>
          </p:cNvSpPr>
          <p:nvPr>
            <p:ph type="body" idx="13"/>
          </p:nvPr>
        </p:nvSpPr>
        <p:spPr>
          <a:xfrm>
            <a:off x="3223678"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8" name="Shape 458"/>
          <p:cNvSpPr txBox="1">
            <a:spLocks noGrp="1"/>
          </p:cNvSpPr>
          <p:nvPr>
            <p:ph type="body" idx="14"/>
          </p:nvPr>
        </p:nvSpPr>
        <p:spPr>
          <a:xfrm>
            <a:off x="5283226"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59" name="Shape 459"/>
          <p:cNvSpPr txBox="1">
            <a:spLocks noGrp="1"/>
          </p:cNvSpPr>
          <p:nvPr>
            <p:ph type="body" idx="15"/>
          </p:nvPr>
        </p:nvSpPr>
        <p:spPr>
          <a:xfrm>
            <a:off x="5293282"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0" name="Shape 460"/>
          <p:cNvSpPr txBox="1">
            <a:spLocks noGrp="1"/>
          </p:cNvSpPr>
          <p:nvPr>
            <p:ph type="body" idx="16"/>
          </p:nvPr>
        </p:nvSpPr>
        <p:spPr>
          <a:xfrm>
            <a:off x="7402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1" name="Shape 461"/>
          <p:cNvSpPr txBox="1">
            <a:spLocks noGrp="1"/>
          </p:cNvSpPr>
          <p:nvPr>
            <p:ph type="body" idx="17"/>
          </p:nvPr>
        </p:nvSpPr>
        <p:spPr>
          <a:xfrm>
            <a:off x="7412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2" name="Shape 462"/>
          <p:cNvSpPr txBox="1">
            <a:spLocks noGrp="1"/>
          </p:cNvSpPr>
          <p:nvPr>
            <p:ph type="body" idx="18"/>
          </p:nvPr>
        </p:nvSpPr>
        <p:spPr>
          <a:xfrm>
            <a:off x="9688643" y="5139521"/>
            <a:ext cx="1733047" cy="108543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463" name="Shape 463"/>
          <p:cNvSpPr txBox="1">
            <a:spLocks noGrp="1"/>
          </p:cNvSpPr>
          <p:nvPr>
            <p:ph type="body" idx="19"/>
          </p:nvPr>
        </p:nvSpPr>
        <p:spPr>
          <a:xfrm>
            <a:off x="9698701" y="4680186"/>
            <a:ext cx="173304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4982403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467" name="Shape 467"/>
          <p:cNvSpPr/>
          <p:nvPr/>
        </p:nvSpPr>
        <p:spPr>
          <a:xfrm>
            <a:off x="9198866"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6"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89" y="1123437"/>
            <a:ext cx="269875"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6" y="1177412"/>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89" y="1388549"/>
            <a:ext cx="269875"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3" y="1483800"/>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6" y="3193537"/>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6" y="3193537"/>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89" y="3122097"/>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6" y="3179248"/>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89" y="3388797"/>
            <a:ext cx="269875" cy="269875"/>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3" y="3488813"/>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1" y="2194999"/>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1" y="2194999"/>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7"/>
            <a:ext cx="58739"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4" y="2485512"/>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5" cy="269875"/>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1"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5"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89" y="2485513"/>
            <a:ext cx="284163"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1"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1"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2"/>
            <a:ext cx="269875"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1" y="4177787"/>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5"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89" y="4484173"/>
            <a:ext cx="284163"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7" y="1306071"/>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7" y="253426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50" y="511559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50"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9"/>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9"/>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10" y="12490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18" name="Shape 518"/>
          <p:cNvSpPr txBox="1">
            <a:spLocks noGrp="1"/>
          </p:cNvSpPr>
          <p:nvPr>
            <p:ph type="body" idx="3"/>
          </p:nvPr>
        </p:nvSpPr>
        <p:spPr>
          <a:xfrm>
            <a:off x="905610" y="16606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19" name="Shape 519"/>
          <p:cNvSpPr txBox="1">
            <a:spLocks noGrp="1"/>
          </p:cNvSpPr>
          <p:nvPr>
            <p:ph type="body" idx="4"/>
          </p:nvPr>
        </p:nvSpPr>
        <p:spPr>
          <a:xfrm>
            <a:off x="905610" y="2518553"/>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0" name="Shape 520"/>
          <p:cNvSpPr txBox="1">
            <a:spLocks noGrp="1"/>
          </p:cNvSpPr>
          <p:nvPr>
            <p:ph type="body" idx="5"/>
          </p:nvPr>
        </p:nvSpPr>
        <p:spPr>
          <a:xfrm>
            <a:off x="905610" y="2930100"/>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1" name="Shape 521"/>
          <p:cNvSpPr txBox="1">
            <a:spLocks noGrp="1"/>
          </p:cNvSpPr>
          <p:nvPr>
            <p:ph type="body" idx="6"/>
          </p:nvPr>
        </p:nvSpPr>
        <p:spPr>
          <a:xfrm>
            <a:off x="905610" y="3774421"/>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2" name="Shape 522"/>
          <p:cNvSpPr txBox="1">
            <a:spLocks noGrp="1"/>
          </p:cNvSpPr>
          <p:nvPr>
            <p:ph type="body" idx="7"/>
          </p:nvPr>
        </p:nvSpPr>
        <p:spPr>
          <a:xfrm>
            <a:off x="905610" y="4185968"/>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3" name="Shape 523"/>
          <p:cNvSpPr txBox="1">
            <a:spLocks noGrp="1"/>
          </p:cNvSpPr>
          <p:nvPr>
            <p:ph type="body" idx="8"/>
          </p:nvPr>
        </p:nvSpPr>
        <p:spPr>
          <a:xfrm>
            <a:off x="905610" y="5041624"/>
            <a:ext cx="5190391"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24" name="Shape 524"/>
          <p:cNvSpPr txBox="1">
            <a:spLocks noGrp="1"/>
          </p:cNvSpPr>
          <p:nvPr>
            <p:ph type="body" idx="9"/>
          </p:nvPr>
        </p:nvSpPr>
        <p:spPr>
          <a:xfrm>
            <a:off x="905610" y="5453169"/>
            <a:ext cx="5190391" cy="75745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grpSp>
        <p:nvGrpSpPr>
          <p:cNvPr id="525" name="Shape 525"/>
          <p:cNvGrpSpPr/>
          <p:nvPr/>
        </p:nvGrpSpPr>
        <p:grpSpPr>
          <a:xfrm>
            <a:off x="7179565" y="2719085"/>
            <a:ext cx="2105024" cy="1658939"/>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9"/>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9"/>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7634764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6" y="633246"/>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546" name="Shape 546"/>
          <p:cNvSpPr/>
          <p:nvPr/>
        </p:nvSpPr>
        <p:spPr>
          <a:xfrm>
            <a:off x="-84570" y="2350436"/>
            <a:ext cx="9794527"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7" y="3744765"/>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9" y="4366074"/>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2" y="3010475"/>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6"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3" y="830142"/>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4" y="392527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5" y="48721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5" y="439034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6" y="2888866"/>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8" y="2775427"/>
            <a:ext cx="2247780" cy="8736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5" name="Shape 565"/>
          <p:cNvSpPr txBox="1">
            <a:spLocks noGrp="1"/>
          </p:cNvSpPr>
          <p:nvPr>
            <p:ph type="body" idx="3"/>
          </p:nvPr>
        </p:nvSpPr>
        <p:spPr>
          <a:xfrm>
            <a:off x="3025297" y="5390259"/>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6" name="Shape 566"/>
          <p:cNvSpPr txBox="1">
            <a:spLocks noGrp="1"/>
          </p:cNvSpPr>
          <p:nvPr>
            <p:ph type="body" idx="4"/>
          </p:nvPr>
        </p:nvSpPr>
        <p:spPr>
          <a:xfrm>
            <a:off x="4721151" y="2149851"/>
            <a:ext cx="2327467" cy="86275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7" name="Shape 567"/>
          <p:cNvSpPr txBox="1">
            <a:spLocks noGrp="1"/>
          </p:cNvSpPr>
          <p:nvPr>
            <p:ph type="body" idx="5"/>
          </p:nvPr>
        </p:nvSpPr>
        <p:spPr>
          <a:xfrm>
            <a:off x="6986775" y="4708150"/>
            <a:ext cx="2327467" cy="78964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8" name="Shape 568"/>
          <p:cNvSpPr txBox="1">
            <a:spLocks noGrp="1"/>
          </p:cNvSpPr>
          <p:nvPr>
            <p:ph type="body" idx="6"/>
          </p:nvPr>
        </p:nvSpPr>
        <p:spPr>
          <a:xfrm>
            <a:off x="10694146" y="1955612"/>
            <a:ext cx="1318631" cy="1860251"/>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9" name="Shape 569"/>
          <p:cNvSpPr txBox="1">
            <a:spLocks noGrp="1"/>
          </p:cNvSpPr>
          <p:nvPr>
            <p:ph type="body" idx="7"/>
          </p:nvPr>
        </p:nvSpPr>
        <p:spPr>
          <a:xfrm>
            <a:off x="1180759" y="2222957"/>
            <a:ext cx="2247780"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0" name="Shape 570"/>
          <p:cNvSpPr txBox="1">
            <a:spLocks noGrp="1"/>
          </p:cNvSpPr>
          <p:nvPr>
            <p:ph type="body" idx="8"/>
          </p:nvPr>
        </p:nvSpPr>
        <p:spPr>
          <a:xfrm>
            <a:off x="4721151" y="160763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1" name="Shape 571"/>
          <p:cNvSpPr txBox="1">
            <a:spLocks noGrp="1"/>
          </p:cNvSpPr>
          <p:nvPr>
            <p:ph type="body" idx="9"/>
          </p:nvPr>
        </p:nvSpPr>
        <p:spPr>
          <a:xfrm>
            <a:off x="3025297" y="6180789"/>
            <a:ext cx="2327467" cy="36417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2" name="Shape 572"/>
          <p:cNvSpPr txBox="1">
            <a:spLocks noGrp="1"/>
          </p:cNvSpPr>
          <p:nvPr>
            <p:ph type="body" idx="13"/>
          </p:nvPr>
        </p:nvSpPr>
        <p:spPr>
          <a:xfrm>
            <a:off x="6986775" y="5537051"/>
            <a:ext cx="2327467" cy="4960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7320674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576" name="Shape 576"/>
          <p:cNvGrpSpPr/>
          <p:nvPr/>
        </p:nvGrpSpPr>
        <p:grpSpPr>
          <a:xfrm>
            <a:off x="8705339" y="1607951"/>
            <a:ext cx="2504672" cy="2336331"/>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1" y="3441707"/>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1"/>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5" y="3441707"/>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1"/>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4" y="261596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3"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4" y="4515838"/>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7"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1" name="Shape 621"/>
          <p:cNvSpPr txBox="1">
            <a:spLocks noGrp="1"/>
          </p:cNvSpPr>
          <p:nvPr>
            <p:ph type="body" idx="3"/>
          </p:nvPr>
        </p:nvSpPr>
        <p:spPr>
          <a:xfrm>
            <a:off x="1575449"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2" name="Shape 622"/>
          <p:cNvSpPr txBox="1">
            <a:spLocks noGrp="1"/>
          </p:cNvSpPr>
          <p:nvPr>
            <p:ph type="body" idx="4"/>
          </p:nvPr>
        </p:nvSpPr>
        <p:spPr>
          <a:xfrm>
            <a:off x="3519529"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3" name="Shape 623"/>
          <p:cNvSpPr txBox="1">
            <a:spLocks noGrp="1"/>
          </p:cNvSpPr>
          <p:nvPr>
            <p:ph type="body" idx="5"/>
          </p:nvPr>
        </p:nvSpPr>
        <p:spPr>
          <a:xfrm>
            <a:off x="3518381"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4" name="Shape 624"/>
          <p:cNvSpPr txBox="1">
            <a:spLocks noGrp="1"/>
          </p:cNvSpPr>
          <p:nvPr>
            <p:ph type="body" idx="6"/>
          </p:nvPr>
        </p:nvSpPr>
        <p:spPr>
          <a:xfrm>
            <a:off x="5400163"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5" name="Shape 625"/>
          <p:cNvSpPr txBox="1">
            <a:spLocks noGrp="1"/>
          </p:cNvSpPr>
          <p:nvPr>
            <p:ph type="body" idx="7"/>
          </p:nvPr>
        </p:nvSpPr>
        <p:spPr>
          <a:xfrm>
            <a:off x="5390683"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6" name="Shape 626"/>
          <p:cNvSpPr txBox="1">
            <a:spLocks noGrp="1"/>
          </p:cNvSpPr>
          <p:nvPr>
            <p:ph type="body" idx="8"/>
          </p:nvPr>
        </p:nvSpPr>
        <p:spPr>
          <a:xfrm>
            <a:off x="7308391" y="3908412"/>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7" name="Shape 627"/>
          <p:cNvSpPr txBox="1">
            <a:spLocks noGrp="1"/>
          </p:cNvSpPr>
          <p:nvPr>
            <p:ph type="body" idx="9"/>
          </p:nvPr>
        </p:nvSpPr>
        <p:spPr>
          <a:xfrm>
            <a:off x="7307244" y="2588974"/>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8" name="Shape 628"/>
          <p:cNvSpPr txBox="1">
            <a:spLocks noGrp="1"/>
          </p:cNvSpPr>
          <p:nvPr>
            <p:ph type="body" idx="13"/>
          </p:nvPr>
        </p:nvSpPr>
        <p:spPr>
          <a:xfrm>
            <a:off x="9250777" y="3111616"/>
            <a:ext cx="1334043" cy="396875"/>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29" name="Shape 629"/>
          <p:cNvSpPr txBox="1">
            <a:spLocks noGrp="1"/>
          </p:cNvSpPr>
          <p:nvPr>
            <p:ph type="body" idx="14"/>
          </p:nvPr>
        </p:nvSpPr>
        <p:spPr>
          <a:xfrm>
            <a:off x="9241297" y="3523162"/>
            <a:ext cx="1334043" cy="129502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6609926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633" name="Shape 633"/>
          <p:cNvGrpSpPr/>
          <p:nvPr/>
        </p:nvGrpSpPr>
        <p:grpSpPr>
          <a:xfrm>
            <a:off x="6992717" y="1169666"/>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400" y="1419553"/>
            <a:ext cx="699075" cy="699075"/>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1" y="1569375"/>
            <a:ext cx="4030291" cy="364504"/>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49" name="Shape 649"/>
          <p:cNvCxnSpPr/>
          <p:nvPr/>
        </p:nvCxnSpPr>
        <p:spPr>
          <a:xfrm>
            <a:off x="1186962" y="2464027"/>
            <a:ext cx="4909039"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400" y="2791669"/>
            <a:ext cx="699075" cy="699075"/>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1" y="2929171"/>
            <a:ext cx="4045444" cy="335239"/>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54" name="Shape 654"/>
          <p:cNvCxnSpPr/>
          <p:nvPr/>
        </p:nvCxnSpPr>
        <p:spPr>
          <a:xfrm>
            <a:off x="1186962" y="3836143"/>
            <a:ext cx="4909039"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400" y="4089831"/>
            <a:ext cx="699075" cy="699075"/>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3" y="4366292"/>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cxnSp>
        <p:nvCxnSpPr>
          <p:cNvPr id="659" name="Shape 659"/>
          <p:cNvCxnSpPr/>
          <p:nvPr/>
        </p:nvCxnSpPr>
        <p:spPr>
          <a:xfrm>
            <a:off x="1186962" y="5134304"/>
            <a:ext cx="4909039"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400" y="5328616"/>
            <a:ext cx="699075" cy="699075"/>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3" y="5522108"/>
            <a:ext cx="3967163" cy="39687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47868756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67" name="Shape 667"/>
          <p:cNvSpPr/>
          <p:nvPr/>
        </p:nvSpPr>
        <p:spPr>
          <a:xfrm>
            <a:off x="610295"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6" y="3266610"/>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7" y="4054131"/>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30"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sz="1400"/>
          </a:p>
        </p:txBody>
      </p:sp>
      <p:sp>
        <p:nvSpPr>
          <p:cNvPr id="672" name="Shape 672"/>
          <p:cNvSpPr txBox="1"/>
          <p:nvPr/>
        </p:nvSpPr>
        <p:spPr>
          <a:xfrm>
            <a:off x="6445473" y="4186519"/>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sz="1400"/>
          </a:p>
        </p:txBody>
      </p:sp>
      <p:sp>
        <p:nvSpPr>
          <p:cNvPr id="673" name="Shape 673"/>
          <p:cNvSpPr txBox="1"/>
          <p:nvPr/>
        </p:nvSpPr>
        <p:spPr>
          <a:xfrm>
            <a:off x="3857018" y="1962293"/>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sz="1400"/>
          </a:p>
        </p:txBody>
      </p:sp>
      <p:sp>
        <p:nvSpPr>
          <p:cNvPr id="674" name="Shape 674"/>
          <p:cNvSpPr txBox="1"/>
          <p:nvPr/>
        </p:nvSpPr>
        <p:spPr>
          <a:xfrm>
            <a:off x="9140955" y="1947916"/>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1" rIns="121900" bIns="60951"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sz="1400"/>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9" y="3266610"/>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5" y="4054131"/>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2" y="3551959"/>
            <a:ext cx="2269863" cy="396875"/>
          </a:xfrm>
          <a:prstGeom prst="rect">
            <a:avLst/>
          </a:prstGeom>
          <a:solidFill>
            <a:schemeClr val="accent2"/>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0" name="Shape 680"/>
          <p:cNvSpPr txBox="1">
            <a:spLocks noGrp="1"/>
          </p:cNvSpPr>
          <p:nvPr>
            <p:ph type="body" idx="3"/>
          </p:nvPr>
        </p:nvSpPr>
        <p:spPr>
          <a:xfrm>
            <a:off x="3434370" y="3551959"/>
            <a:ext cx="2269863"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1" name="Shape 681"/>
          <p:cNvSpPr txBox="1">
            <a:spLocks noGrp="1"/>
          </p:cNvSpPr>
          <p:nvPr>
            <p:ph type="body" idx="4"/>
          </p:nvPr>
        </p:nvSpPr>
        <p:spPr>
          <a:xfrm>
            <a:off x="5932985" y="3551959"/>
            <a:ext cx="2384252" cy="396875"/>
          </a:xfrm>
          <a:prstGeom prst="rect">
            <a:avLst/>
          </a:prstGeom>
          <a:solidFill>
            <a:schemeClr val="accent3"/>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2" name="Shape 682"/>
          <p:cNvSpPr txBox="1">
            <a:spLocks noGrp="1"/>
          </p:cNvSpPr>
          <p:nvPr>
            <p:ph type="body" idx="5"/>
          </p:nvPr>
        </p:nvSpPr>
        <p:spPr>
          <a:xfrm>
            <a:off x="8789087" y="3551959"/>
            <a:ext cx="2384252" cy="396875"/>
          </a:xfrm>
          <a:prstGeom prst="rect">
            <a:avLst/>
          </a:prstGeom>
          <a:solidFill>
            <a:schemeClr val="accent5"/>
          </a:solidFill>
          <a:ln>
            <a:noFill/>
          </a:ln>
        </p:spPr>
        <p:txBody>
          <a:bodyPr spcFirstLastPara="1" wrap="square" lIns="121900" tIns="60950" rIns="121900" bIns="60950" anchor="t" anchorCtr="0"/>
          <a:lstStyle>
            <a:lvl1pPr marL="457189" marR="0" lvl="0" indent="-228594"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3" name="Shape 683"/>
          <p:cNvSpPr txBox="1">
            <a:spLocks noGrp="1"/>
          </p:cNvSpPr>
          <p:nvPr>
            <p:ph type="body" idx="6"/>
          </p:nvPr>
        </p:nvSpPr>
        <p:spPr>
          <a:xfrm>
            <a:off x="861881" y="2095807"/>
            <a:ext cx="2282224"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4" name="Shape 684"/>
          <p:cNvSpPr txBox="1">
            <a:spLocks noGrp="1"/>
          </p:cNvSpPr>
          <p:nvPr>
            <p:ph type="body" idx="7"/>
          </p:nvPr>
        </p:nvSpPr>
        <p:spPr>
          <a:xfrm>
            <a:off x="5932985" y="2095807"/>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5" name="Shape 685"/>
          <p:cNvSpPr txBox="1">
            <a:spLocks noGrp="1"/>
          </p:cNvSpPr>
          <p:nvPr>
            <p:ph type="body" idx="8"/>
          </p:nvPr>
        </p:nvSpPr>
        <p:spPr>
          <a:xfrm>
            <a:off x="3428430"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377" marR="0" lvl="1" indent="-228594"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88560179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smtClean="0"/>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smtClean="0"/>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1583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24"/>
        <p:cNvGrpSpPr/>
        <p:nvPr/>
      </p:nvGrpSpPr>
      <p:grpSpPr>
        <a:xfrm>
          <a:off x="0" y="0"/>
          <a:ext cx="0" cy="0"/>
          <a:chOff x="0" y="0"/>
          <a:chExt cx="0" cy="0"/>
        </a:xfrm>
      </p:grpSpPr>
      <p:sp>
        <p:nvSpPr>
          <p:cNvPr id="25" name="Shape 25"/>
          <p:cNvSpPr txBox="1">
            <a:spLocks noGrp="1"/>
          </p:cNvSpPr>
          <p:nvPr>
            <p:ph type="title" hasCustomPrompt="1"/>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dirty="0" smtClean="0"/>
              <a:t>In a nutshell, we learnt:</a:t>
            </a:r>
            <a:endParaRPr dirty="0"/>
          </a:p>
        </p:txBody>
      </p:sp>
      <p:grpSp>
        <p:nvGrpSpPr>
          <p:cNvPr id="27" name="Shape 27"/>
          <p:cNvGrpSpPr/>
          <p:nvPr/>
        </p:nvGrpSpPr>
        <p:grpSpPr>
          <a:xfrm flipH="1">
            <a:off x="-1" y="1967241"/>
            <a:ext cx="6132405" cy="3823635"/>
            <a:chOff x="6625864" y="1832110"/>
            <a:chExt cx="6820169" cy="4367731"/>
          </a:xfrm>
        </p:grpSpPr>
        <p:sp>
          <p:nvSpPr>
            <p:cNvPr id="28" name="Shape 28"/>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Shape 29"/>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Shape 30"/>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Shape 31"/>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Shape 32"/>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Shape 33"/>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Shape 34"/>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Shape 35"/>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Shape 36"/>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Shape 37"/>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Shape 38"/>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Shape 39"/>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Shape 40"/>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Shape 41"/>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Shape 42"/>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Shape 43"/>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 name="Shape 44"/>
          <p:cNvSpPr txBox="1">
            <a:spLocks noGrp="1"/>
          </p:cNvSpPr>
          <p:nvPr>
            <p:ph type="body" idx="2"/>
          </p:nvPr>
        </p:nvSpPr>
        <p:spPr>
          <a:xfrm>
            <a:off x="6213747" y="1967242"/>
            <a:ext cx="5285919" cy="3749409"/>
          </a:xfrm>
          <a:prstGeom prst="rect">
            <a:avLst/>
          </a:prstGeom>
          <a:noFill/>
          <a:ln>
            <a:noFill/>
          </a:ln>
        </p:spPr>
        <p:txBody>
          <a:bodyPr spcFirstLastPara="1" wrap="square" lIns="0" tIns="0" rIns="91425" bIns="45700" anchor="t" anchorCtr="0"/>
          <a:lstStyle>
            <a:lvl1pPr marL="0" marR="0" lvl="0" indent="0" algn="l" rtl="0">
              <a:lnSpc>
                <a:spcPct val="100000"/>
              </a:lnSpc>
              <a:spcBef>
                <a:spcPts val="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7654" marR="0" lvl="1" indent="-344479" algn="l" rtl="0">
              <a:lnSpc>
                <a:spcPct val="100000"/>
              </a:lnSpc>
              <a:spcBef>
                <a:spcPts val="600"/>
              </a:spcBef>
              <a:spcAft>
                <a:spcPts val="0"/>
              </a:spcAft>
              <a:buClr>
                <a:schemeClr val="dk1"/>
              </a:buClr>
              <a:buSzPts val="1800"/>
              <a:buFont typeface="+mj-lt"/>
              <a:buAutoNum type="arabicPeriod"/>
              <a:defRPr sz="1800" b="0" i="0" u="none" strike="noStrike" cap="none">
                <a:solidFill>
                  <a:schemeClr val="dk1"/>
                </a:solidFill>
                <a:latin typeface="Arial"/>
                <a:ea typeface="Arial"/>
                <a:cs typeface="Arial"/>
                <a:sym typeface="Arial"/>
              </a:defRPr>
            </a:lvl2pPr>
            <a:lvl3pPr marL="682608" marR="0" lvl="2" indent="-344479" algn="l" rtl="0">
              <a:lnSpc>
                <a:spcPct val="100000"/>
              </a:lnSpc>
              <a:spcBef>
                <a:spcPts val="0"/>
              </a:spcBef>
              <a:spcAft>
                <a:spcPts val="0"/>
              </a:spcAft>
              <a:buClr>
                <a:schemeClr val="dk1"/>
              </a:buClr>
              <a:buSzPts val="1600"/>
              <a:buFont typeface="Wingdings 3" panose="05040102010807070707" pitchFamily="18" charset="2"/>
              <a:buChar char="*"/>
              <a:defRPr sz="16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a:p>
            <a:pPr lvl="1"/>
            <a:r>
              <a:rPr lang="en-US" smtClean="0"/>
              <a:t>Second level</a:t>
            </a:r>
          </a:p>
        </p:txBody>
      </p:sp>
      <p:sp>
        <p:nvSpPr>
          <p:cNvPr id="45" name="Shape 4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pic>
        <p:nvPicPr>
          <p:cNvPr id="23" name="Shape 142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83985" y="2388342"/>
            <a:ext cx="2408643" cy="2493524"/>
          </a:xfrm>
          <a:prstGeom prst="rect">
            <a:avLst/>
          </a:prstGeom>
          <a:noFill/>
          <a:ln>
            <a:noFill/>
          </a:ln>
        </p:spPr>
      </p:pic>
    </p:spTree>
    <p:extLst>
      <p:ext uri="{BB962C8B-B14F-4D97-AF65-F5344CB8AC3E}">
        <p14:creationId xmlns:p14="http://schemas.microsoft.com/office/powerpoint/2010/main" val="93814806"/>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70" lvl="0" indent="-457178">
              <a:spcBef>
                <a:spcPts val="0"/>
              </a:spcBef>
              <a:spcAft>
                <a:spcPts val="0"/>
              </a:spcAft>
              <a:buSzPts val="1800"/>
              <a:buChar char="●"/>
              <a:defRPr/>
            </a:lvl1pPr>
            <a:lvl2pPr marL="1219140" lvl="1" indent="-423312">
              <a:spcBef>
                <a:spcPts val="2133"/>
              </a:spcBef>
              <a:spcAft>
                <a:spcPts val="0"/>
              </a:spcAft>
              <a:buSzPts val="1400"/>
              <a:buChar char="○"/>
              <a:defRPr/>
            </a:lvl2pPr>
            <a:lvl3pPr marL="1828709" lvl="2" indent="-423312">
              <a:spcBef>
                <a:spcPts val="2133"/>
              </a:spcBef>
              <a:spcAft>
                <a:spcPts val="0"/>
              </a:spcAft>
              <a:buSzPts val="1400"/>
              <a:buChar char="■"/>
              <a:defRPr/>
            </a:lvl3pPr>
            <a:lvl4pPr marL="2438278" lvl="3" indent="-423312">
              <a:spcBef>
                <a:spcPts val="2133"/>
              </a:spcBef>
              <a:spcAft>
                <a:spcPts val="0"/>
              </a:spcAft>
              <a:buSzPts val="1400"/>
              <a:buChar char="●"/>
              <a:defRPr/>
            </a:lvl4pPr>
            <a:lvl5pPr marL="3047848" lvl="4" indent="-423312">
              <a:spcBef>
                <a:spcPts val="2133"/>
              </a:spcBef>
              <a:spcAft>
                <a:spcPts val="0"/>
              </a:spcAft>
              <a:buSzPts val="1400"/>
              <a:buChar char="○"/>
              <a:defRPr/>
            </a:lvl5pPr>
            <a:lvl6pPr marL="3657418" lvl="5" indent="-423312">
              <a:spcBef>
                <a:spcPts val="2133"/>
              </a:spcBef>
              <a:spcAft>
                <a:spcPts val="0"/>
              </a:spcAft>
              <a:buSzPts val="1400"/>
              <a:buChar char="■"/>
              <a:defRPr/>
            </a:lvl6pPr>
            <a:lvl7pPr marL="4266987" lvl="6" indent="-423312">
              <a:spcBef>
                <a:spcPts val="2133"/>
              </a:spcBef>
              <a:spcAft>
                <a:spcPts val="0"/>
              </a:spcAft>
              <a:buSzPts val="1400"/>
              <a:buChar char="●"/>
              <a:defRPr/>
            </a:lvl7pPr>
            <a:lvl8pPr marL="4876557" lvl="7" indent="-423312">
              <a:spcBef>
                <a:spcPts val="2133"/>
              </a:spcBef>
              <a:spcAft>
                <a:spcPts val="0"/>
              </a:spcAft>
              <a:buSzPts val="1400"/>
              <a:buChar char="○"/>
              <a:defRPr/>
            </a:lvl8pPr>
            <a:lvl9pPr marL="5486126" lvl="8" indent="-423312">
              <a:spcBef>
                <a:spcPts val="2133"/>
              </a:spcBef>
              <a:spcAft>
                <a:spcPts val="2133"/>
              </a:spcAft>
              <a:buSzPts val="1400"/>
              <a:buChar char="■"/>
              <a:defRPr/>
            </a:lvl9pPr>
          </a:lstStyle>
          <a:p>
            <a:pPr lvl="0"/>
            <a:r>
              <a:rPr lang="en-US" smtClean="0"/>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845992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Content" preserve="1" userDrawn="1">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95" name="Shape 695"/>
          <p:cNvSpPr txBox="1">
            <a:spLocks noGrp="1"/>
          </p:cNvSpPr>
          <p:nvPr>
            <p:ph type="body" idx="2"/>
          </p:nvPr>
        </p:nvSpPr>
        <p:spPr>
          <a:xfrm>
            <a:off x="514351" y="1304995"/>
            <a:ext cx="10273812" cy="4840828"/>
          </a:xfrm>
          <a:prstGeom prst="rect">
            <a:avLst/>
          </a:prstGeom>
          <a:noFill/>
          <a:ln>
            <a:noFill/>
          </a:ln>
        </p:spPr>
        <p:txBody>
          <a:bodyPr spcFirstLastPara="1" wrap="square" lIns="0" tIns="0" rIns="91425" bIns="45700" anchor="t" anchorCtr="0"/>
          <a:lstStyle>
            <a:lvl1pPr marL="0" marR="0" lvl="0" indent="-228594" algn="l" rtl="0">
              <a:lnSpc>
                <a:spcPct val="100000"/>
              </a:lnSpc>
              <a:spcBef>
                <a:spcPts val="600"/>
              </a:spcBef>
              <a:spcAft>
                <a:spcPts val="60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4479" marR="0" lvl="1" indent="-342891"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688957" marR="0" lvl="2" indent="-330192" algn="l" rtl="0">
              <a:lnSpc>
                <a:spcPct val="100000"/>
              </a:lnSpc>
              <a:spcBef>
                <a:spcPts val="600"/>
              </a:spcBef>
              <a:spcAft>
                <a:spcPts val="0"/>
              </a:spcAft>
              <a:buClr>
                <a:schemeClr val="dk1"/>
              </a:buClr>
              <a:buSzPts val="1600"/>
              <a:buFont typeface="Wingdings 3" panose="05040102010807070707" pitchFamily="18" charset="2"/>
              <a:buChar char="9"/>
              <a:defRPr sz="1600" b="0" i="0" u="none" strike="noStrike" cap="none">
                <a:solidFill>
                  <a:schemeClr val="dk1"/>
                </a:solidFill>
                <a:latin typeface="Arial"/>
                <a:ea typeface="Arial"/>
                <a:cs typeface="Arial"/>
                <a:sym typeface="Arial"/>
              </a:defRPr>
            </a:lvl3pPr>
            <a:lvl4pPr marL="1828754" marR="0" lvl="3" indent="-323843"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a:p>
            <a:pPr lvl="1"/>
            <a:r>
              <a:rPr lang="en-US" smtClean="0"/>
              <a:t>Second level</a:t>
            </a:r>
          </a:p>
          <a:p>
            <a:pPr lvl="2"/>
            <a:r>
              <a:rPr lang="en-US" smtClean="0"/>
              <a:t>Third level</a:t>
            </a:r>
          </a:p>
        </p:txBody>
      </p:sp>
      <p:sp>
        <p:nvSpPr>
          <p:cNvPr id="696" name="Shape 69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468292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RunningMan-Infographic" preserve="1" userDrawn="1">
  <p:cSld name="1_RunningMan-Infographic">
    <p:spTree>
      <p:nvGrpSpPr>
        <p:cNvPr id="1" name="Shape 697"/>
        <p:cNvGrpSpPr/>
        <p:nvPr/>
      </p:nvGrpSpPr>
      <p:grpSpPr>
        <a:xfrm>
          <a:off x="0" y="0"/>
          <a:ext cx="0" cy="0"/>
          <a:chOff x="0" y="0"/>
          <a:chExt cx="0" cy="0"/>
        </a:xfrm>
      </p:grpSpPr>
      <p:sp>
        <p:nvSpPr>
          <p:cNvPr id="698" name="Shape 698"/>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9" name="Shape 6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01" name="Shape 70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pic>
        <p:nvPicPr>
          <p:cNvPr id="702" name="Shape 702"/>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703" name="Shape 703"/>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04" name="Shape 704"/>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069067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ne_01" preserve="1" userDrawn="1">
  <p:cSld name="Phone_01">
    <p:spTree>
      <p:nvGrpSpPr>
        <p:cNvPr id="1" name="Shape 706"/>
        <p:cNvGrpSpPr/>
        <p:nvPr/>
      </p:nvGrpSpPr>
      <p:grpSpPr>
        <a:xfrm>
          <a:off x="0" y="0"/>
          <a:ext cx="0" cy="0"/>
          <a:chOff x="0" y="0"/>
          <a:chExt cx="0" cy="0"/>
        </a:xfrm>
      </p:grpSpPr>
      <p:sp>
        <p:nvSpPr>
          <p:cNvPr id="707" name="Shape 707"/>
          <p:cNvSpPr>
            <a:spLocks noGrp="1"/>
          </p:cNvSpPr>
          <p:nvPr>
            <p:ph type="pic" idx="2"/>
          </p:nvPr>
        </p:nvSpPr>
        <p:spPr>
          <a:xfrm>
            <a:off x="5652253" y="1975485"/>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08" name="Shape 708"/>
          <p:cNvSpPr>
            <a:spLocks noGrp="1"/>
          </p:cNvSpPr>
          <p:nvPr>
            <p:ph type="pic" idx="3"/>
          </p:nvPr>
        </p:nvSpPr>
        <p:spPr>
          <a:xfrm>
            <a:off x="4468896" y="2177862"/>
            <a:ext cx="1790587"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09" name="Shape 709"/>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1580531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Content+ImageFull" preserve="1" userDrawn="1">
  <p:cSld name="Title+Content+ImageFull">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08635" y="633246"/>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14" name="Shape 714"/>
          <p:cNvSpPr txBox="1">
            <a:spLocks noGrp="1"/>
          </p:cNvSpPr>
          <p:nvPr>
            <p:ph type="body" idx="2"/>
          </p:nvPr>
        </p:nvSpPr>
        <p:spPr>
          <a:xfrm>
            <a:off x="514350" y="1304995"/>
            <a:ext cx="5323743"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715" name="Shape 71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16" name="Shape 716"/>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Tree>
    <p:extLst>
      <p:ext uri="{BB962C8B-B14F-4D97-AF65-F5344CB8AC3E}">
        <p14:creationId xmlns:p14="http://schemas.microsoft.com/office/powerpoint/2010/main" val="4811645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Content+Image" preserve="1" userDrawn="1">
  <p:cSld name="Title+Content+Image">
    <p:spTree>
      <p:nvGrpSpPr>
        <p:cNvPr id="1" name="Shape 717"/>
        <p:cNvGrpSpPr/>
        <p:nvPr/>
      </p:nvGrpSpPr>
      <p:grpSpPr>
        <a:xfrm>
          <a:off x="0" y="0"/>
          <a:ext cx="0" cy="0"/>
          <a:chOff x="0" y="0"/>
          <a:chExt cx="0" cy="0"/>
        </a:xfrm>
      </p:grpSpPr>
      <p:sp>
        <p:nvSpPr>
          <p:cNvPr id="718" name="Shape 718"/>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20" name="Shape 720"/>
          <p:cNvSpPr txBox="1">
            <a:spLocks noGrp="1"/>
          </p:cNvSpPr>
          <p:nvPr>
            <p:ph type="body" idx="2"/>
          </p:nvPr>
        </p:nvSpPr>
        <p:spPr>
          <a:xfrm>
            <a:off x="514351" y="1304995"/>
            <a:ext cx="10273812" cy="4840828"/>
          </a:xfrm>
          <a:prstGeom prst="rect">
            <a:avLst/>
          </a:prstGeom>
          <a:noFill/>
          <a:ln>
            <a:noFill/>
          </a:ln>
        </p:spPr>
        <p:txBody>
          <a:bodyPr spcFirstLastPara="1" wrap="square" lIns="91425" tIns="45700" rIns="91425" bIns="45700" anchor="t" anchorCtr="0"/>
          <a:lstStyle>
            <a:lvl1pPr marL="457189" marR="0" lvl="0" indent="-228594"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377" marR="0" lvl="1" indent="-342891"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566" marR="0" lvl="2" indent="-330192"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754" marR="0" lvl="3" indent="-323843"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5943" marR="0" lvl="4" indent="-298443"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131" marR="0" lvl="5" indent="-342891"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320" marR="0" lvl="6"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509" marR="0" lvl="7"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697" marR="0" lvl="8" indent="-34289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721" name="Shape 72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722" name="Shape 722"/>
          <p:cNvSpPr>
            <a:spLocks noGrp="1"/>
          </p:cNvSpPr>
          <p:nvPr>
            <p:ph type="pic" idx="3"/>
          </p:nvPr>
        </p:nvSpPr>
        <p:spPr>
          <a:xfrm>
            <a:off x="8354663" y="3279531"/>
            <a:ext cx="3322988" cy="2865683"/>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Tree>
    <p:extLst>
      <p:ext uri="{BB962C8B-B14F-4D97-AF65-F5344CB8AC3E}">
        <p14:creationId xmlns:p14="http://schemas.microsoft.com/office/powerpoint/2010/main" val="11256714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3"/>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725" name="Shape 725"/>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30289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054908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48" name="Shape 48"/>
          <p:cNvSpPr/>
          <p:nvPr/>
        </p:nvSpPr>
        <p:spPr>
          <a:xfrm>
            <a:off x="0" y="1447589"/>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Shape 49"/>
          <p:cNvSpPr/>
          <p:nvPr/>
        </p:nvSpPr>
        <p:spPr>
          <a:xfrm>
            <a:off x="12075283" y="1449583"/>
            <a:ext cx="116719" cy="148905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0" name="Shape 50"/>
          <p:cNvSpPr txBox="1"/>
          <p:nvPr/>
        </p:nvSpPr>
        <p:spPr>
          <a:xfrm>
            <a:off x="571926" y="1713956"/>
            <a:ext cx="11192183" cy="707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sz="1400"/>
          </a:p>
        </p:txBody>
      </p:sp>
      <p:sp>
        <p:nvSpPr>
          <p:cNvPr id="51" name="Shape 51"/>
          <p:cNvSpPr txBox="1">
            <a:spLocks noGrp="1"/>
          </p:cNvSpPr>
          <p:nvPr>
            <p:ph type="body" idx="1"/>
          </p:nvPr>
        </p:nvSpPr>
        <p:spPr>
          <a:xfrm>
            <a:off x="571926" y="2422525"/>
            <a:ext cx="11192181" cy="40005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13169426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1450977"/>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n-US" smtClean="0"/>
              <a:t>Click icon to add picture</a:t>
            </a:r>
            <a:endParaRPr/>
          </a:p>
        </p:txBody>
      </p:sp>
      <p:sp>
        <p:nvSpPr>
          <p:cNvPr id="54" name="Shape 54"/>
          <p:cNvSpPr txBox="1">
            <a:spLocks noGrp="1"/>
          </p:cNvSpPr>
          <p:nvPr>
            <p:ph type="body" idx="1"/>
          </p:nvPr>
        </p:nvSpPr>
        <p:spPr>
          <a:xfrm>
            <a:off x="2207739" y="4565684"/>
            <a:ext cx="7375007" cy="8749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5" name="Shape 55"/>
          <p:cNvSpPr txBox="1">
            <a:spLocks noGrp="1"/>
          </p:cNvSpPr>
          <p:nvPr>
            <p:ph type="body" idx="3"/>
          </p:nvPr>
        </p:nvSpPr>
        <p:spPr>
          <a:xfrm>
            <a:off x="207965" y="6206598"/>
            <a:ext cx="11622793" cy="365125"/>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6" name="Shape 56"/>
          <p:cNvSpPr txBox="1">
            <a:spLocks noGrp="1"/>
          </p:cNvSpPr>
          <p:nvPr>
            <p:ph type="body" idx="4"/>
          </p:nvPr>
        </p:nvSpPr>
        <p:spPr>
          <a:xfrm>
            <a:off x="8522430" y="3132903"/>
            <a:ext cx="3308327" cy="457200"/>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7" name="Shape 57"/>
          <p:cNvSpPr txBox="1">
            <a:spLocks noGrp="1"/>
          </p:cNvSpPr>
          <p:nvPr>
            <p:ph type="body" idx="5"/>
          </p:nvPr>
        </p:nvSpPr>
        <p:spPr>
          <a:xfrm>
            <a:off x="8522430" y="3590103"/>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58" name="Shape 5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sp>
        <p:nvSpPr>
          <p:cNvPr id="59" name="Shape 5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Tree>
    <p:extLst>
      <p:ext uri="{BB962C8B-B14F-4D97-AF65-F5344CB8AC3E}">
        <p14:creationId xmlns:p14="http://schemas.microsoft.com/office/powerpoint/2010/main" val="23720846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65" name="Shape 65"/>
          <p:cNvGrpSpPr/>
          <p:nvPr/>
        </p:nvGrpSpPr>
        <p:grpSpPr>
          <a:xfrm>
            <a:off x="638049" y="4989637"/>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73" name="Shape 73"/>
          <p:cNvSpPr/>
          <p:nvPr/>
        </p:nvSpPr>
        <p:spPr>
          <a:xfrm>
            <a:off x="638051" y="3685579"/>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4" name="Shape 74"/>
          <p:cNvSpPr/>
          <p:nvPr/>
        </p:nvSpPr>
        <p:spPr>
          <a:xfrm>
            <a:off x="1406149"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6" name="Shape 76"/>
          <p:cNvSpPr/>
          <p:nvPr/>
        </p:nvSpPr>
        <p:spPr>
          <a:xfrm>
            <a:off x="3710437" y="3266701"/>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7" name="Shape 77"/>
          <p:cNvSpPr/>
          <p:nvPr/>
        </p:nvSpPr>
        <p:spPr>
          <a:xfrm>
            <a:off x="4478532" y="2824266"/>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7" name="Shape 87"/>
          <p:cNvGrpSpPr/>
          <p:nvPr/>
        </p:nvGrpSpPr>
        <p:grpSpPr>
          <a:xfrm>
            <a:off x="8806369" y="4754663"/>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84007" y="4735487"/>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96" name="Shape 96"/>
          <p:cNvSpPr txBox="1">
            <a:spLocks noGrp="1"/>
          </p:cNvSpPr>
          <p:nvPr>
            <p:ph type="body" idx="2"/>
          </p:nvPr>
        </p:nvSpPr>
        <p:spPr>
          <a:xfrm>
            <a:off x="32937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7" name="Shape 97"/>
          <p:cNvSpPr txBox="1">
            <a:spLocks noGrp="1"/>
          </p:cNvSpPr>
          <p:nvPr>
            <p:ph type="body" idx="3"/>
          </p:nvPr>
        </p:nvSpPr>
        <p:spPr>
          <a:xfrm>
            <a:off x="116493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8" name="Shape 98"/>
          <p:cNvSpPr txBox="1">
            <a:spLocks noGrp="1"/>
          </p:cNvSpPr>
          <p:nvPr>
            <p:ph type="body" idx="4"/>
          </p:nvPr>
        </p:nvSpPr>
        <p:spPr>
          <a:xfrm>
            <a:off x="2004883"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99" name="Shape 99"/>
          <p:cNvSpPr txBox="1">
            <a:spLocks noGrp="1"/>
          </p:cNvSpPr>
          <p:nvPr>
            <p:ph type="body" idx="5"/>
          </p:nvPr>
        </p:nvSpPr>
        <p:spPr>
          <a:xfrm>
            <a:off x="2840957"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0" name="Shape 100"/>
          <p:cNvSpPr txBox="1">
            <a:spLocks noGrp="1"/>
          </p:cNvSpPr>
          <p:nvPr>
            <p:ph type="body" idx="6"/>
          </p:nvPr>
        </p:nvSpPr>
        <p:spPr>
          <a:xfrm>
            <a:off x="3673129"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1" name="Shape 101"/>
          <p:cNvSpPr txBox="1">
            <a:spLocks noGrp="1"/>
          </p:cNvSpPr>
          <p:nvPr>
            <p:ph type="body" idx="7"/>
          </p:nvPr>
        </p:nvSpPr>
        <p:spPr>
          <a:xfrm>
            <a:off x="4505301" y="5238566"/>
            <a:ext cx="832172" cy="487940"/>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2" name="Shape 102"/>
          <p:cNvSpPr txBox="1">
            <a:spLocks noGrp="1"/>
          </p:cNvSpPr>
          <p:nvPr>
            <p:ph type="body" idx="8"/>
          </p:nvPr>
        </p:nvSpPr>
        <p:spPr>
          <a:xfrm>
            <a:off x="6585035"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3" name="Shape 103"/>
          <p:cNvSpPr txBox="1">
            <a:spLocks noGrp="1"/>
          </p:cNvSpPr>
          <p:nvPr>
            <p:ph type="body" idx="9"/>
          </p:nvPr>
        </p:nvSpPr>
        <p:spPr>
          <a:xfrm>
            <a:off x="6595091"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4" name="Shape 104"/>
          <p:cNvSpPr txBox="1">
            <a:spLocks noGrp="1"/>
          </p:cNvSpPr>
          <p:nvPr>
            <p:ph type="body" idx="13"/>
          </p:nvPr>
        </p:nvSpPr>
        <p:spPr>
          <a:xfrm>
            <a:off x="6585035"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5" name="Shape 105"/>
          <p:cNvSpPr txBox="1">
            <a:spLocks noGrp="1"/>
          </p:cNvSpPr>
          <p:nvPr>
            <p:ph type="body" idx="14"/>
          </p:nvPr>
        </p:nvSpPr>
        <p:spPr>
          <a:xfrm>
            <a:off x="6595091"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6" name="Shape 106"/>
          <p:cNvSpPr txBox="1">
            <a:spLocks noGrp="1"/>
          </p:cNvSpPr>
          <p:nvPr>
            <p:ph type="body" idx="15"/>
          </p:nvPr>
        </p:nvSpPr>
        <p:spPr>
          <a:xfrm>
            <a:off x="6585035"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7" name="Shape 107"/>
          <p:cNvSpPr txBox="1">
            <a:spLocks noGrp="1"/>
          </p:cNvSpPr>
          <p:nvPr>
            <p:ph type="body" idx="16"/>
          </p:nvPr>
        </p:nvSpPr>
        <p:spPr>
          <a:xfrm>
            <a:off x="6595091"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8" name="Shape 108"/>
          <p:cNvSpPr txBox="1">
            <a:spLocks noGrp="1"/>
          </p:cNvSpPr>
          <p:nvPr>
            <p:ph type="body" idx="17"/>
          </p:nvPr>
        </p:nvSpPr>
        <p:spPr>
          <a:xfrm>
            <a:off x="9506249" y="2080354"/>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09" name="Shape 109"/>
          <p:cNvSpPr txBox="1">
            <a:spLocks noGrp="1"/>
          </p:cNvSpPr>
          <p:nvPr>
            <p:ph type="body" idx="18"/>
          </p:nvPr>
        </p:nvSpPr>
        <p:spPr>
          <a:xfrm>
            <a:off x="9516305" y="1621018"/>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0" name="Shape 110"/>
          <p:cNvSpPr txBox="1">
            <a:spLocks noGrp="1"/>
          </p:cNvSpPr>
          <p:nvPr>
            <p:ph type="body" idx="19"/>
          </p:nvPr>
        </p:nvSpPr>
        <p:spPr>
          <a:xfrm>
            <a:off x="9506249" y="3661587"/>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1" name="Shape 111"/>
          <p:cNvSpPr txBox="1">
            <a:spLocks noGrp="1"/>
          </p:cNvSpPr>
          <p:nvPr>
            <p:ph type="body" idx="20"/>
          </p:nvPr>
        </p:nvSpPr>
        <p:spPr>
          <a:xfrm>
            <a:off x="9516305" y="3202251"/>
            <a:ext cx="201384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2" name="Shape 112"/>
          <p:cNvSpPr txBox="1">
            <a:spLocks noGrp="1"/>
          </p:cNvSpPr>
          <p:nvPr>
            <p:ph type="body" idx="21"/>
          </p:nvPr>
        </p:nvSpPr>
        <p:spPr>
          <a:xfrm>
            <a:off x="9506249" y="5214356"/>
            <a:ext cx="2013843" cy="873861"/>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13" name="Shape 113"/>
          <p:cNvSpPr txBox="1">
            <a:spLocks noGrp="1"/>
          </p:cNvSpPr>
          <p:nvPr>
            <p:ph type="body" idx="22"/>
          </p:nvPr>
        </p:nvSpPr>
        <p:spPr>
          <a:xfrm>
            <a:off x="9516305" y="4755021"/>
            <a:ext cx="2003787"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42195770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114"/>
        <p:cNvGrpSpPr/>
        <p:nvPr/>
      </p:nvGrpSpPr>
      <p:grpSpPr>
        <a:xfrm>
          <a:off x="0" y="0"/>
          <a:ext cx="0" cy="0"/>
          <a:chOff x="0" y="0"/>
          <a:chExt cx="0" cy="0"/>
        </a:xfrm>
      </p:grpSpPr>
      <p:sp>
        <p:nvSpPr>
          <p:cNvPr id="115" name="Shape 115"/>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 name="Shape 11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118" name="Shape 118"/>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pic>
        <p:nvPicPr>
          <p:cNvPr id="119" name="Shape 119"/>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519508" y="1921829"/>
            <a:ext cx="3232360" cy="3589147"/>
          </a:xfrm>
          <a:prstGeom prst="rect">
            <a:avLst/>
          </a:prstGeom>
          <a:noFill/>
          <a:ln>
            <a:noFill/>
          </a:ln>
        </p:spPr>
      </p:pic>
      <p:sp>
        <p:nvSpPr>
          <p:cNvPr id="120" name="Shape 120"/>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1" name="Shape 121"/>
          <p:cNvPicPr preferRelativeResize="0"/>
          <p:nvPr/>
        </p:nvPicPr>
        <p:blipFill rotWithShape="1">
          <a:blip r:embed="rId3">
            <a:alphaModFix/>
            <a:extLst>
              <a:ext uri="{28A0092B-C50C-407E-A947-70E740481C1C}">
                <a14:useLocalDpi xmlns:a14="http://schemas.microsoft.com/office/drawing/2010/main" val="0"/>
              </a:ext>
            </a:extLst>
          </a:blip>
          <a:srcRect/>
          <a:stretch/>
        </p:blipFill>
        <p:spPr>
          <a:xfrm>
            <a:off x="770592" y="1921828"/>
            <a:ext cx="771525" cy="1457325"/>
          </a:xfrm>
          <a:prstGeom prst="rect">
            <a:avLst/>
          </a:prstGeom>
          <a:noFill/>
          <a:ln>
            <a:noFill/>
          </a:ln>
        </p:spPr>
      </p:pic>
      <p:sp>
        <p:nvSpPr>
          <p:cNvPr id="10" name="Text Placeholder 6"/>
          <p:cNvSpPr>
            <a:spLocks noGrp="1"/>
          </p:cNvSpPr>
          <p:nvPr>
            <p:ph type="body" sz="quarter" idx="26"/>
          </p:nvPr>
        </p:nvSpPr>
        <p:spPr>
          <a:xfrm>
            <a:off x="4809151" y="1852368"/>
            <a:ext cx="6690515" cy="3749411"/>
          </a:xfrm>
          <a:prstGeom prst="rect">
            <a:avLst/>
          </a:prstGeom>
        </p:spPr>
        <p:txBody>
          <a:bodyPr/>
          <a:lstStyle>
            <a:lvl1pPr marL="342891" indent="-342891">
              <a:spcAft>
                <a:spcPts val="600"/>
              </a:spcAft>
              <a:buFont typeface="+mj-lt"/>
              <a:buAutoNum type="arabicPeriod"/>
              <a:defRPr sz="1800"/>
            </a:lvl1pPr>
            <a:lvl2pPr marL="688957" indent="-342891">
              <a:spcAft>
                <a:spcPts val="200"/>
              </a:spcAft>
              <a:buAutoNum type="alphaUcParenR"/>
              <a:defRPr sz="1800" b="1"/>
            </a:lvl2pPr>
            <a:lvl3pPr>
              <a:defRPr sz="1800"/>
            </a:lvl3pPr>
            <a:lvl4pPr>
              <a:defRPr sz="1800"/>
            </a:lvl4pPr>
            <a:lvl5pPr>
              <a:defRPr sz="18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857381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6" y="633246"/>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126" name="Shape 126"/>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sp>
        <p:nvSpPr>
          <p:cNvPr id="127" name="Shape 127"/>
          <p:cNvSpPr/>
          <p:nvPr/>
        </p:nvSpPr>
        <p:spPr>
          <a:xfrm>
            <a:off x="1230924" y="4198847"/>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3" y="4105579"/>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6" y="3969058"/>
            <a:ext cx="764423" cy="22979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10"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1" y="3704050"/>
            <a:ext cx="764423" cy="49479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4" y="3559499"/>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8"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2" y="3286461"/>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3" y="3029482"/>
            <a:ext cx="764423" cy="116936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7" y="2774867"/>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70" y="2435219"/>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4" y="2081874"/>
            <a:ext cx="764423" cy="2116975"/>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5" y="1744589"/>
            <a:ext cx="764423" cy="2454259"/>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7" y="3258830"/>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sz="1400"/>
            </a:p>
          </p:txBody>
        </p:sp>
      </p:grpSp>
      <p:grpSp>
        <p:nvGrpSpPr>
          <p:cNvPr id="143" name="Shape 143"/>
          <p:cNvGrpSpPr/>
          <p:nvPr/>
        </p:nvGrpSpPr>
        <p:grpSpPr>
          <a:xfrm>
            <a:off x="9976162" y="877118"/>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sz="1400"/>
            </a:p>
          </p:txBody>
        </p:sp>
      </p:grpSp>
      <p:sp>
        <p:nvSpPr>
          <p:cNvPr id="146" name="Shape 146"/>
          <p:cNvSpPr/>
          <p:nvPr/>
        </p:nvSpPr>
        <p:spPr>
          <a:xfrm>
            <a:off x="1259777"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4"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4"/>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8" y="4808565"/>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5" y="1704655"/>
            <a:ext cx="7145673" cy="104754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1" name="Shape 151"/>
          <p:cNvSpPr txBox="1">
            <a:spLocks noGrp="1"/>
          </p:cNvSpPr>
          <p:nvPr>
            <p:ph type="body" idx="3"/>
          </p:nvPr>
        </p:nvSpPr>
        <p:spPr>
          <a:xfrm>
            <a:off x="1429719"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2" name="Shape 152"/>
          <p:cNvSpPr txBox="1">
            <a:spLocks noGrp="1"/>
          </p:cNvSpPr>
          <p:nvPr>
            <p:ph type="body" idx="4"/>
          </p:nvPr>
        </p:nvSpPr>
        <p:spPr>
          <a:xfrm>
            <a:off x="1439775"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3" name="Shape 153"/>
          <p:cNvSpPr txBox="1">
            <a:spLocks noGrp="1"/>
          </p:cNvSpPr>
          <p:nvPr>
            <p:ph type="body" idx="5"/>
          </p:nvPr>
        </p:nvSpPr>
        <p:spPr>
          <a:xfrm>
            <a:off x="4854717"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4" name="Shape 154"/>
          <p:cNvSpPr txBox="1">
            <a:spLocks noGrp="1"/>
          </p:cNvSpPr>
          <p:nvPr>
            <p:ph type="body" idx="6"/>
          </p:nvPr>
        </p:nvSpPr>
        <p:spPr>
          <a:xfrm>
            <a:off x="4864772"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5" name="Shape 155"/>
          <p:cNvSpPr txBox="1">
            <a:spLocks noGrp="1"/>
          </p:cNvSpPr>
          <p:nvPr>
            <p:ph type="body" idx="7"/>
          </p:nvPr>
        </p:nvSpPr>
        <p:spPr>
          <a:xfrm>
            <a:off x="8236083" y="5190572"/>
            <a:ext cx="2984020" cy="713853"/>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56" name="Shape 156"/>
          <p:cNvSpPr txBox="1">
            <a:spLocks noGrp="1"/>
          </p:cNvSpPr>
          <p:nvPr>
            <p:ph type="body" idx="8"/>
          </p:nvPr>
        </p:nvSpPr>
        <p:spPr>
          <a:xfrm>
            <a:off x="8246139" y="4783989"/>
            <a:ext cx="2984023" cy="362767"/>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1126497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160" name="Shape 160"/>
          <p:cNvGrpSpPr/>
          <p:nvPr/>
        </p:nvGrpSpPr>
        <p:grpSpPr>
          <a:xfrm>
            <a:off x="616489" y="1781439"/>
            <a:ext cx="4118607"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3" y="404611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5" y="2724558"/>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81" y="2717866"/>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2" y="40289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5" y="5330706"/>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2" y="5340062"/>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1"/>
            <a:ext cx="6100312" cy="896652"/>
          </a:xfrm>
          <a:prstGeom prst="rect">
            <a:avLst/>
          </a:prstGeom>
          <a:noFill/>
          <a:ln>
            <a:noFill/>
          </a:ln>
        </p:spPr>
        <p:txBody>
          <a:bodyPr spcFirstLastPara="1" wrap="square" lIns="91425" tIns="45700" rIns="91425" bIns="45700" anchor="t" anchorCtr="0"/>
          <a:lstStyle>
            <a:lvl1pPr marL="457189" marR="0" lvl="0" indent="-22859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566" marR="0" lvl="2" indent="-228594"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754" marR="0" lvl="3" indent="-22859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6" name="Shape 186"/>
          <p:cNvSpPr txBox="1">
            <a:spLocks noGrp="1"/>
          </p:cNvSpPr>
          <p:nvPr>
            <p:ph type="body" idx="3"/>
          </p:nvPr>
        </p:nvSpPr>
        <p:spPr>
          <a:xfrm>
            <a:off x="5389970"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7" name="Shape 187"/>
          <p:cNvSpPr txBox="1">
            <a:spLocks noGrp="1"/>
          </p:cNvSpPr>
          <p:nvPr>
            <p:ph type="body" idx="4"/>
          </p:nvPr>
        </p:nvSpPr>
        <p:spPr>
          <a:xfrm>
            <a:off x="5400026"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8" name="Shape 188"/>
          <p:cNvSpPr txBox="1">
            <a:spLocks noGrp="1"/>
          </p:cNvSpPr>
          <p:nvPr>
            <p:ph type="body" idx="5"/>
          </p:nvPr>
        </p:nvSpPr>
        <p:spPr>
          <a:xfrm>
            <a:off x="5389970"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89" name="Shape 189"/>
          <p:cNvSpPr txBox="1">
            <a:spLocks noGrp="1"/>
          </p:cNvSpPr>
          <p:nvPr>
            <p:ph type="body" idx="6"/>
          </p:nvPr>
        </p:nvSpPr>
        <p:spPr>
          <a:xfrm>
            <a:off x="5400026"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0" name="Shape 190"/>
          <p:cNvSpPr txBox="1">
            <a:spLocks noGrp="1"/>
          </p:cNvSpPr>
          <p:nvPr>
            <p:ph type="body" idx="7"/>
          </p:nvPr>
        </p:nvSpPr>
        <p:spPr>
          <a:xfrm>
            <a:off x="5389970"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1" name="Shape 191"/>
          <p:cNvSpPr txBox="1">
            <a:spLocks noGrp="1"/>
          </p:cNvSpPr>
          <p:nvPr>
            <p:ph type="body" idx="8"/>
          </p:nvPr>
        </p:nvSpPr>
        <p:spPr>
          <a:xfrm>
            <a:off x="5400026"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2" name="Shape 192"/>
          <p:cNvSpPr txBox="1">
            <a:spLocks noGrp="1"/>
          </p:cNvSpPr>
          <p:nvPr>
            <p:ph type="body" idx="9"/>
          </p:nvPr>
        </p:nvSpPr>
        <p:spPr>
          <a:xfrm>
            <a:off x="8908158" y="3082731"/>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3" name="Shape 193"/>
          <p:cNvSpPr txBox="1">
            <a:spLocks noGrp="1"/>
          </p:cNvSpPr>
          <p:nvPr>
            <p:ph type="body" idx="13"/>
          </p:nvPr>
        </p:nvSpPr>
        <p:spPr>
          <a:xfrm>
            <a:off x="8918214" y="2676146"/>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4" name="Shape 194"/>
          <p:cNvSpPr txBox="1">
            <a:spLocks noGrp="1"/>
          </p:cNvSpPr>
          <p:nvPr>
            <p:ph type="body" idx="14"/>
          </p:nvPr>
        </p:nvSpPr>
        <p:spPr>
          <a:xfrm>
            <a:off x="8908158" y="439382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5" name="Shape 195"/>
          <p:cNvSpPr txBox="1">
            <a:spLocks noGrp="1"/>
          </p:cNvSpPr>
          <p:nvPr>
            <p:ph type="body" idx="15"/>
          </p:nvPr>
        </p:nvSpPr>
        <p:spPr>
          <a:xfrm>
            <a:off x="8918214" y="3987245"/>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6" name="Shape 196"/>
          <p:cNvSpPr txBox="1">
            <a:spLocks noGrp="1"/>
          </p:cNvSpPr>
          <p:nvPr>
            <p:ph type="body" idx="16"/>
          </p:nvPr>
        </p:nvSpPr>
        <p:spPr>
          <a:xfrm>
            <a:off x="8908158" y="5694918"/>
            <a:ext cx="2636140" cy="713853"/>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197" name="Shape 197"/>
          <p:cNvSpPr txBox="1">
            <a:spLocks noGrp="1"/>
          </p:cNvSpPr>
          <p:nvPr>
            <p:ph type="body" idx="17"/>
          </p:nvPr>
        </p:nvSpPr>
        <p:spPr>
          <a:xfrm>
            <a:off x="8918214" y="5288334"/>
            <a:ext cx="2636143"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1321802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grpSp>
        <p:nvGrpSpPr>
          <p:cNvPr id="201" name="Shape 201"/>
          <p:cNvGrpSpPr/>
          <p:nvPr/>
        </p:nvGrpSpPr>
        <p:grpSpPr>
          <a:xfrm>
            <a:off x="2011515" y="1953702"/>
            <a:ext cx="1620995" cy="2603951"/>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8" y="1953702"/>
            <a:ext cx="1619441" cy="2603951"/>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1"/>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2" y="1953702"/>
            <a:ext cx="1616845" cy="2603951"/>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8" y="148173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3" y="1479434"/>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6" y="146327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30" y="1506113"/>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6"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6" name="Shape 246"/>
          <p:cNvSpPr txBox="1">
            <a:spLocks noGrp="1"/>
          </p:cNvSpPr>
          <p:nvPr>
            <p:ph type="body" idx="3"/>
          </p:nvPr>
        </p:nvSpPr>
        <p:spPr>
          <a:xfrm>
            <a:off x="2130742"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7" name="Shape 247"/>
          <p:cNvSpPr txBox="1">
            <a:spLocks noGrp="1"/>
          </p:cNvSpPr>
          <p:nvPr>
            <p:ph type="body" idx="4"/>
          </p:nvPr>
        </p:nvSpPr>
        <p:spPr>
          <a:xfrm>
            <a:off x="4230093"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8" name="Shape 248"/>
          <p:cNvSpPr txBox="1">
            <a:spLocks noGrp="1"/>
          </p:cNvSpPr>
          <p:nvPr>
            <p:ph type="body" idx="5"/>
          </p:nvPr>
        </p:nvSpPr>
        <p:spPr>
          <a:xfrm>
            <a:off x="4240150"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49" name="Shape 249"/>
          <p:cNvSpPr txBox="1">
            <a:spLocks noGrp="1"/>
          </p:cNvSpPr>
          <p:nvPr>
            <p:ph type="body" idx="6"/>
          </p:nvPr>
        </p:nvSpPr>
        <p:spPr>
          <a:xfrm>
            <a:off x="6329442"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0" name="Shape 250"/>
          <p:cNvSpPr txBox="1">
            <a:spLocks noGrp="1"/>
          </p:cNvSpPr>
          <p:nvPr>
            <p:ph type="body" idx="7"/>
          </p:nvPr>
        </p:nvSpPr>
        <p:spPr>
          <a:xfrm>
            <a:off x="6339499"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1" name="Shape 251"/>
          <p:cNvSpPr txBox="1">
            <a:spLocks noGrp="1"/>
          </p:cNvSpPr>
          <p:nvPr>
            <p:ph type="body" idx="8"/>
          </p:nvPr>
        </p:nvSpPr>
        <p:spPr>
          <a:xfrm>
            <a:off x="8374877" y="5139323"/>
            <a:ext cx="1733047" cy="1085432"/>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377" marR="0" lvl="1" indent="-228594"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566" marR="0" lvl="2"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754" marR="0" lvl="3" indent="-228594"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
        <p:nvSpPr>
          <p:cNvPr id="252" name="Shape 252"/>
          <p:cNvSpPr txBox="1">
            <a:spLocks noGrp="1"/>
          </p:cNvSpPr>
          <p:nvPr>
            <p:ph type="body" idx="9"/>
          </p:nvPr>
        </p:nvSpPr>
        <p:spPr>
          <a:xfrm>
            <a:off x="8384934" y="4679987"/>
            <a:ext cx="1733047" cy="362767"/>
          </a:xfrm>
          <a:prstGeom prst="rect">
            <a:avLst/>
          </a:prstGeom>
          <a:noFill/>
          <a:ln>
            <a:noFill/>
          </a:ln>
        </p:spPr>
        <p:txBody>
          <a:bodyPr spcFirstLastPara="1" wrap="square" lIns="91425" tIns="45700" rIns="91425" bIns="45700" anchor="t" anchorCtr="0"/>
          <a:lstStyle>
            <a:lvl1pPr marL="457189" marR="0" lvl="0" indent="-228594"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7488177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2">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11" name="Shape 11"/>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a:t>
            </a:r>
            <a:r>
              <a:rPr lang="en-US" sz="800" b="0" i="0" u="none" strike="noStrike" cap="none" dirty="0" smtClean="0">
                <a:solidFill>
                  <a:srgbClr val="7F7F7F"/>
                </a:solidFill>
                <a:latin typeface="Arial"/>
                <a:ea typeface="Arial"/>
                <a:cs typeface="Arial"/>
                <a:sym typeface="Arial"/>
              </a:rPr>
              <a:t>specialization </a:t>
            </a:r>
            <a:r>
              <a:rPr lang="en-US" sz="800" b="0" i="0" u="none" strike="noStrike" cap="none" dirty="0">
                <a:solidFill>
                  <a:srgbClr val="7F7F7F"/>
                </a:solidFill>
                <a:latin typeface="Arial"/>
                <a:ea typeface="Arial"/>
                <a:cs typeface="Arial"/>
                <a:sym typeface="Arial"/>
              </a:rPr>
              <a:t>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 smtClean="0"/>
              <a:pPr/>
              <a:t>‹#›</a:t>
            </a:fld>
            <a:endParaRPr lang="en"/>
          </a:p>
        </p:txBody>
      </p:sp>
      <p:sp>
        <p:nvSpPr>
          <p:cNvPr id="13" name="Shape 13"/>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smtClean="0">
                <a:ln>
                  <a:noFill/>
                </a:ln>
                <a:solidFill>
                  <a:srgbClr val="0EC07D"/>
                </a:solidFill>
                <a:effectLst/>
                <a:uLnTx/>
                <a:uFillTx/>
                <a:latin typeface="Arial"/>
                <a:cs typeface="Arial"/>
                <a:sym typeface="Arial"/>
              </a:rPr>
              <a:t>Module 5: </a:t>
            </a:r>
            <a:r>
              <a:rPr kumimoji="0" lang="en-US" sz="1600" b="0" i="0" u="none" strike="noStrike" kern="0" cap="none" spc="0" normalizeH="0" baseline="0" noProof="0" dirty="0" smtClean="0">
                <a:ln>
                  <a:noFill/>
                </a:ln>
                <a:solidFill>
                  <a:srgbClr val="0EC07D"/>
                </a:solidFill>
                <a:effectLst/>
                <a:uLnTx/>
                <a:uFillTx/>
                <a:latin typeface="Arial"/>
                <a:cs typeface="Arial"/>
                <a:sym typeface="Arial"/>
              </a:rPr>
              <a:t>Monitoring in Linux</a:t>
            </a:r>
          </a:p>
        </p:txBody>
      </p:sp>
    </p:spTree>
    <p:extLst>
      <p:ext uri="{BB962C8B-B14F-4D97-AF65-F5344CB8AC3E}">
        <p14:creationId xmlns:p14="http://schemas.microsoft.com/office/powerpoint/2010/main" val="7762267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9">
            <a:alphaModFix/>
            <a:extLst>
              <a:ext uri="{28A0092B-C50C-407E-A947-70E740481C1C}">
                <a14:useLocalDpi xmlns:a14="http://schemas.microsoft.com/office/drawing/2010/main" val="0"/>
              </a:ext>
            </a:extLst>
          </a:blip>
          <a:srcRect/>
          <a:stretch/>
        </p:blipFill>
        <p:spPr>
          <a:xfrm>
            <a:off x="1" y="0"/>
            <a:ext cx="12191999" cy="6858000"/>
          </a:xfrm>
          <a:prstGeom prst="rect">
            <a:avLst/>
          </a:prstGeom>
          <a:noFill/>
          <a:ln>
            <a:noFill/>
          </a:ln>
        </p:spPr>
      </p:pic>
      <p:sp>
        <p:nvSpPr>
          <p:cNvPr id="689" name="Shape 689"/>
          <p:cNvSpPr/>
          <p:nvPr/>
        </p:nvSpPr>
        <p:spPr>
          <a:xfrm>
            <a:off x="1" y="267885"/>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90" name="Shape 690"/>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a:t>
            </a:r>
            <a:r>
              <a:rPr lang="en-US" sz="800" b="0" i="0" u="none" strike="noStrike" cap="none" dirty="0" smtClean="0">
                <a:solidFill>
                  <a:srgbClr val="7F7F7F"/>
                </a:solidFill>
                <a:latin typeface="Arial"/>
                <a:ea typeface="Arial"/>
                <a:cs typeface="Arial"/>
                <a:sym typeface="Arial"/>
              </a:rPr>
              <a:t>specialization </a:t>
            </a:r>
            <a:r>
              <a:rPr lang="en-US" sz="800" b="0" i="0" u="none" strike="noStrike" cap="none" dirty="0">
                <a:solidFill>
                  <a:srgbClr val="7F7F7F"/>
                </a:solidFill>
                <a:latin typeface="Arial"/>
                <a:ea typeface="Arial"/>
                <a:cs typeface="Arial"/>
                <a:sym typeface="Arial"/>
              </a:rPr>
              <a:t>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6" name="Shape 742"/>
          <p:cNvSpPr txBox="1">
            <a:spLocks/>
          </p:cNvSpPr>
          <p:nvPr/>
        </p:nvSpPr>
        <p:spPr>
          <a:xfrm>
            <a:off x="207963" y="273049"/>
            <a:ext cx="10515600" cy="2984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377" rtl="0" eaLnBrk="1" fontAlgn="auto" latinLnBrk="0" hangingPunct="1">
              <a:lnSpc>
                <a:spcPct val="90000"/>
              </a:lnSpc>
              <a:spcBef>
                <a:spcPts val="0"/>
              </a:spcBef>
              <a:spcAft>
                <a:spcPts val="0"/>
              </a:spcAft>
              <a:buClr>
                <a:srgbClr val="0EC07D"/>
              </a:buClr>
              <a:buSzPts val="1600"/>
              <a:buFont typeface="Arial"/>
              <a:buNone/>
              <a:tabLst/>
              <a:defRPr/>
            </a:pPr>
            <a:r>
              <a:rPr kumimoji="0" lang="en-US" sz="1600" b="1" i="0" u="none" strike="noStrike" kern="0" cap="none" spc="0" normalizeH="0" baseline="0" noProof="0" dirty="0" smtClean="0">
                <a:ln>
                  <a:noFill/>
                </a:ln>
                <a:solidFill>
                  <a:srgbClr val="0EC07D"/>
                </a:solidFill>
                <a:effectLst/>
                <a:uLnTx/>
                <a:uFillTx/>
                <a:latin typeface="Arial"/>
                <a:cs typeface="Arial"/>
                <a:sym typeface="Arial"/>
              </a:rPr>
              <a:t>Module 5: </a:t>
            </a:r>
            <a:r>
              <a:rPr kumimoji="0" lang="en-US" sz="1600" b="0" i="0" u="none" strike="noStrike" kern="0" cap="none" spc="0" normalizeH="0" baseline="0" noProof="0" dirty="0" smtClean="0">
                <a:ln>
                  <a:noFill/>
                </a:ln>
                <a:solidFill>
                  <a:srgbClr val="0EC07D"/>
                </a:solidFill>
                <a:effectLst/>
                <a:uLnTx/>
                <a:uFillTx/>
                <a:latin typeface="Arial"/>
                <a:cs typeface="Arial"/>
                <a:sym typeface="Arial"/>
              </a:rPr>
              <a:t>Monitoring in Linux</a:t>
            </a:r>
          </a:p>
        </p:txBody>
      </p:sp>
    </p:spTree>
    <p:extLst>
      <p:ext uri="{BB962C8B-B14F-4D97-AF65-F5344CB8AC3E}">
        <p14:creationId xmlns:p14="http://schemas.microsoft.com/office/powerpoint/2010/main" val="2003888168"/>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body" idx="1"/>
          </p:nvPr>
        </p:nvSpPr>
        <p:spPr/>
        <p:txBody>
          <a:bodyPr/>
          <a:lstStyle/>
          <a:p>
            <a:r>
              <a:rPr lang="en-US" dirty="0" smtClean="0"/>
              <a:t>Advanced Linux </a:t>
            </a:r>
            <a:endParaRPr lang="en-US" dirty="0"/>
          </a:p>
        </p:txBody>
      </p:sp>
      <p:sp>
        <p:nvSpPr>
          <p:cNvPr id="2" name="Text Placeholder 1"/>
          <p:cNvSpPr>
            <a:spLocks noGrp="1"/>
          </p:cNvSpPr>
          <p:nvPr>
            <p:ph type="body" idx="2"/>
          </p:nvPr>
        </p:nvSpPr>
        <p:spPr/>
        <p:txBody>
          <a:bodyPr/>
          <a:lstStyle/>
          <a:p>
            <a:r>
              <a:rPr lang="en-US" smtClean="0"/>
              <a:t>Monitoring in Linux</a:t>
            </a:r>
            <a:endParaRPr lang="en-US" dirty="0"/>
          </a:p>
        </p:txBody>
      </p:sp>
      <p:sp>
        <p:nvSpPr>
          <p:cNvPr id="6" name="Text Placeholder 5"/>
          <p:cNvSpPr>
            <a:spLocks noGrp="1"/>
          </p:cNvSpPr>
          <p:nvPr>
            <p:ph type="body" idx="3"/>
          </p:nvPr>
        </p:nvSpPr>
        <p:spPr/>
        <p:txBody>
          <a:bodyPr/>
          <a:lstStyle/>
          <a:p>
            <a:r>
              <a:rPr lang="en-US" dirty="0"/>
              <a:t>B.TECH CSE with Specialization in </a:t>
            </a:r>
            <a:r>
              <a:rPr lang="en-US" dirty="0" err="1"/>
              <a:t>DevOps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p:txBody>
          <a:bodyPr/>
          <a:lstStyle/>
          <a:p>
            <a:r>
              <a:rPr lang="en-US" smtClean="0"/>
              <a:t>What did You Grasp?</a:t>
            </a:r>
            <a:endParaRPr lang="en-US"/>
          </a:p>
        </p:txBody>
      </p:sp>
      <p:sp>
        <p:nvSpPr>
          <p:cNvPr id="109" name="Google Shape;109;p22"/>
          <p:cNvSpPr txBox="1">
            <a:spLocks noGrp="1"/>
          </p:cNvSpPr>
          <p:nvPr>
            <p:ph type="body" sz="quarter" idx="26"/>
          </p:nvPr>
        </p:nvSpPr>
        <p:spPr/>
        <p:txBody>
          <a:bodyPr/>
          <a:lstStyle/>
          <a:p>
            <a:r>
              <a:rPr lang="en-US" dirty="0" smtClean="0"/>
              <a:t>Which of the following metrics describes the percentage of CPU spent on user processes?</a:t>
            </a:r>
          </a:p>
          <a:p>
            <a:pPr lvl="1"/>
            <a:r>
              <a:rPr lang="en-US" dirty="0" smtClean="0"/>
              <a:t>User time</a:t>
            </a:r>
          </a:p>
          <a:p>
            <a:pPr lvl="1"/>
            <a:r>
              <a:rPr lang="en-US" dirty="0" smtClean="0"/>
              <a:t>System time</a:t>
            </a:r>
          </a:p>
          <a:p>
            <a:pPr lvl="1"/>
            <a:r>
              <a:rPr lang="en-US" dirty="0" smtClean="0"/>
              <a:t>CPU utilization</a:t>
            </a:r>
          </a:p>
          <a:p>
            <a:pPr lvl="1"/>
            <a:r>
              <a:rPr lang="en-US" dirty="0" smtClean="0"/>
              <a:t>Waiting time</a:t>
            </a:r>
          </a:p>
          <a:p>
            <a:pPr>
              <a:spcBef>
                <a:spcPts val="1800"/>
              </a:spcBef>
            </a:pPr>
            <a:r>
              <a:rPr lang="en-US" dirty="0" smtClean="0"/>
              <a:t>Which of the following metrics refers to the memory utilized by kernel?</a:t>
            </a:r>
          </a:p>
          <a:p>
            <a:pPr lvl="1"/>
            <a:r>
              <a:rPr lang="en-US" dirty="0" smtClean="0"/>
              <a:t>Buffer and cache</a:t>
            </a:r>
          </a:p>
          <a:p>
            <a:pPr lvl="1"/>
            <a:r>
              <a:rPr lang="en-US" dirty="0" smtClean="0"/>
              <a:t>Slabs</a:t>
            </a:r>
          </a:p>
          <a:p>
            <a:pPr lvl="1"/>
            <a:r>
              <a:rPr lang="en-US" dirty="0" smtClean="0"/>
              <a:t>Errors</a:t>
            </a:r>
          </a:p>
          <a:p>
            <a:pPr lvl="1"/>
            <a:r>
              <a:rPr lang="en-US" dirty="0" smtClean="0"/>
              <a:t>Overruns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p:txBody>
          <a:bodyPr/>
          <a:lstStyle/>
          <a:p>
            <a:r>
              <a:rPr lang="en-US" smtClean="0"/>
              <a:t>1.3 Linux In-built Performance Monitoring Tools</a:t>
            </a:r>
            <a:endParaRPr lang="en-US"/>
          </a:p>
        </p:txBody>
      </p:sp>
      <p:sp>
        <p:nvSpPr>
          <p:cNvPr id="115" name="Google Shape;115;p23"/>
          <p:cNvSpPr txBox="1">
            <a:spLocks noGrp="1"/>
          </p:cNvSpPr>
          <p:nvPr>
            <p:ph type="body" idx="2"/>
          </p:nvPr>
        </p:nvSpPr>
        <p:spPr/>
        <p:txBody>
          <a:bodyPr/>
          <a:lstStyle/>
          <a:p>
            <a:r>
              <a:rPr lang="en-US" smtClean="0"/>
              <a:t>Linux has some command line tools for performance monitoring. Linux monitoring tools are displayed in the table below:</a:t>
            </a:r>
          </a:p>
          <a:p>
            <a:endParaRPr lang="en-US"/>
          </a:p>
        </p:txBody>
      </p:sp>
      <p:grpSp>
        <p:nvGrpSpPr>
          <p:cNvPr id="8" name="Group 7"/>
          <p:cNvGrpSpPr/>
          <p:nvPr/>
        </p:nvGrpSpPr>
        <p:grpSpPr>
          <a:xfrm>
            <a:off x="541020" y="2178050"/>
            <a:ext cx="7548880" cy="3721287"/>
            <a:chOff x="541020" y="2178050"/>
            <a:chExt cx="7548880" cy="3721287"/>
          </a:xfrm>
        </p:grpSpPr>
        <p:pic>
          <p:nvPicPr>
            <p:cNvPr id="116" name="Google Shape;116;p23"/>
            <p:cNvPicPr preferRelativeResize="0"/>
            <p:nvPr/>
          </p:nvPicPr>
          <p:blipFill rotWithShape="1">
            <a:blip r:embed="rId3">
              <a:alphaModFix/>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p:blipFill>
          <p:spPr>
            <a:xfrm>
              <a:off x="546099" y="2184400"/>
              <a:ext cx="7543801" cy="3714937"/>
            </a:xfrm>
            <a:prstGeom prst="rect">
              <a:avLst/>
            </a:prstGeom>
            <a:noFill/>
            <a:ln>
              <a:noFill/>
            </a:ln>
          </p:spPr>
        </p:pic>
        <p:sp>
          <p:nvSpPr>
            <p:cNvPr id="4" name="Rectangle 3"/>
            <p:cNvSpPr/>
            <p:nvPr/>
          </p:nvSpPr>
          <p:spPr>
            <a:xfrm>
              <a:off x="541020" y="2178050"/>
              <a:ext cx="7548880" cy="3721287"/>
            </a:xfrm>
            <a:prstGeom prst="rect">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18491" y="2230439"/>
              <a:ext cx="977900" cy="231236"/>
            </a:xfrm>
            <a:prstGeom prst="rect">
              <a:avLst/>
            </a:prstGeom>
            <a:solidFill>
              <a:schemeClr val="bg1"/>
            </a:solidFill>
          </p:spPr>
          <p:txBody>
            <a:bodyPr wrap="square" lIns="0" rtlCol="0" anchor="ctr">
              <a:spAutoFit/>
            </a:bodyPr>
            <a:lstStyle/>
            <a:p>
              <a:r>
                <a:rPr lang="en-US" sz="1600" b="1" dirty="0" smtClean="0"/>
                <a:t>Tool</a:t>
              </a:r>
              <a:endParaRPr lang="en-US" sz="1600" b="1" dirty="0"/>
            </a:p>
          </p:txBody>
        </p:sp>
        <p:sp>
          <p:nvSpPr>
            <p:cNvPr id="9" name="TextBox 8"/>
            <p:cNvSpPr txBox="1"/>
            <p:nvPr/>
          </p:nvSpPr>
          <p:spPr>
            <a:xfrm>
              <a:off x="2746375" y="2230177"/>
              <a:ext cx="3061970" cy="226681"/>
            </a:xfrm>
            <a:prstGeom prst="rect">
              <a:avLst/>
            </a:prstGeom>
            <a:solidFill>
              <a:schemeClr val="bg1"/>
            </a:solidFill>
          </p:spPr>
          <p:txBody>
            <a:bodyPr wrap="square" lIns="0" rtlCol="0" anchor="ctr">
              <a:spAutoFit/>
            </a:bodyPr>
            <a:lstStyle/>
            <a:p>
              <a:r>
                <a:rPr lang="en-US" sz="1600" b="1" dirty="0" smtClean="0"/>
                <a:t>Most useful tool function</a:t>
              </a:r>
              <a:endParaRPr lang="en-US" sz="1600" b="1"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p:txBody>
          <a:bodyPr/>
          <a:lstStyle/>
          <a:p>
            <a:r>
              <a:rPr lang="en-US" dirty="0" smtClean="0"/>
              <a:t>1.3 Linux In-built Performance Monitoring Tools (Contd.)</a:t>
            </a:r>
            <a:endParaRPr lang="en-US" dirty="0"/>
          </a:p>
        </p:txBody>
      </p:sp>
      <p:sp>
        <p:nvSpPr>
          <p:cNvPr id="115" name="Google Shape;115;p23"/>
          <p:cNvSpPr txBox="1">
            <a:spLocks noGrp="1"/>
          </p:cNvSpPr>
          <p:nvPr>
            <p:ph type="body" idx="2"/>
          </p:nvPr>
        </p:nvSpPr>
        <p:spPr/>
        <p:txBody>
          <a:bodyPr/>
          <a:lstStyle/>
          <a:p>
            <a:r>
              <a:rPr lang="en-US" dirty="0" smtClean="0"/>
              <a:t> </a:t>
            </a:r>
            <a:endParaRPr lang="en-US" dirty="0"/>
          </a:p>
        </p:txBody>
      </p:sp>
      <p:pic>
        <p:nvPicPr>
          <p:cNvPr id="116" name="Google Shape;116;p23"/>
          <p:cNvPicPr preferRelativeResize="0"/>
          <p:nvPr/>
        </p:nvPicPr>
        <p:blipFill rotWithShape="1">
          <a:blip r:embed="rId3">
            <a:alphaModFix/>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p:blipFill>
        <p:spPr>
          <a:xfrm>
            <a:off x="546099" y="2184400"/>
            <a:ext cx="7543801" cy="3370239"/>
          </a:xfrm>
          <a:prstGeom prst="rect">
            <a:avLst/>
          </a:prstGeom>
          <a:noFill/>
          <a:ln>
            <a:noFill/>
          </a:ln>
        </p:spPr>
      </p:pic>
      <p:sp>
        <p:nvSpPr>
          <p:cNvPr id="5" name="TextBox 4"/>
          <p:cNvSpPr txBox="1"/>
          <p:nvPr/>
        </p:nvSpPr>
        <p:spPr>
          <a:xfrm>
            <a:off x="618491" y="2230439"/>
            <a:ext cx="977900" cy="231236"/>
          </a:xfrm>
          <a:prstGeom prst="rect">
            <a:avLst/>
          </a:prstGeom>
          <a:solidFill>
            <a:schemeClr val="bg1"/>
          </a:solidFill>
        </p:spPr>
        <p:txBody>
          <a:bodyPr wrap="square" lIns="0" rtlCol="0" anchor="ctr">
            <a:spAutoFit/>
          </a:bodyPr>
          <a:lstStyle/>
          <a:p>
            <a:r>
              <a:rPr lang="en-US" sz="1600" b="1" dirty="0" smtClean="0"/>
              <a:t>Tool</a:t>
            </a:r>
            <a:endParaRPr lang="en-US" sz="1600" b="1" dirty="0"/>
          </a:p>
        </p:txBody>
      </p:sp>
      <p:sp>
        <p:nvSpPr>
          <p:cNvPr id="9" name="TextBox 8"/>
          <p:cNvSpPr txBox="1"/>
          <p:nvPr/>
        </p:nvSpPr>
        <p:spPr>
          <a:xfrm>
            <a:off x="2746375" y="2230177"/>
            <a:ext cx="3061970" cy="226681"/>
          </a:xfrm>
          <a:prstGeom prst="rect">
            <a:avLst/>
          </a:prstGeom>
          <a:solidFill>
            <a:schemeClr val="bg1"/>
          </a:solidFill>
        </p:spPr>
        <p:txBody>
          <a:bodyPr wrap="square" lIns="0" rtlCol="0" anchor="ctr">
            <a:spAutoFit/>
          </a:bodyPr>
          <a:lstStyle/>
          <a:p>
            <a:r>
              <a:rPr lang="en-US" sz="1600" b="1" dirty="0" smtClean="0"/>
              <a:t>Most useful tool function</a:t>
            </a:r>
            <a:endParaRPr lang="en-US" sz="1600" b="1" dirty="0"/>
          </a:p>
        </p:txBody>
      </p:sp>
      <p:cxnSp>
        <p:nvCxnSpPr>
          <p:cNvPr id="10" name="Straight Connector 9"/>
          <p:cNvCxnSpPr/>
          <p:nvPr/>
        </p:nvCxnSpPr>
        <p:spPr>
          <a:xfrm>
            <a:off x="537524" y="2511450"/>
            <a:ext cx="75755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41020" y="2178050"/>
            <a:ext cx="7548880" cy="3376589"/>
          </a:xfrm>
          <a:prstGeom prst="rect">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7536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p:txBody>
          <a:bodyPr/>
          <a:lstStyle/>
          <a:p>
            <a:r>
              <a:rPr lang="en-US" smtClean="0"/>
              <a:t>1.3.1 top </a:t>
            </a:r>
            <a:endParaRPr lang="en-US"/>
          </a:p>
        </p:txBody>
      </p:sp>
      <p:sp>
        <p:nvSpPr>
          <p:cNvPr id="122" name="Google Shape;122;p24"/>
          <p:cNvSpPr txBox="1">
            <a:spLocks noGrp="1"/>
          </p:cNvSpPr>
          <p:nvPr>
            <p:ph type="body" idx="2"/>
          </p:nvPr>
        </p:nvSpPr>
        <p:spPr>
          <a:xfrm>
            <a:off x="514351" y="1304995"/>
            <a:ext cx="3634568" cy="4840828"/>
          </a:xfrm>
        </p:spPr>
        <p:txBody>
          <a:bodyPr/>
          <a:lstStyle/>
          <a:p>
            <a:r>
              <a:rPr lang="en-US" dirty="0" smtClean="0">
                <a:latin typeface="Consolas" panose="020B0609020204030204" pitchFamily="49" charset="0"/>
                <a:sym typeface="Consolas"/>
              </a:rPr>
              <a:t>Top</a:t>
            </a:r>
            <a:r>
              <a:rPr lang="en-US" dirty="0" smtClean="0"/>
              <a:t> command is one of the most important performance monitoring tool used commonly by many of the system administrators. </a:t>
            </a:r>
          </a:p>
          <a:p>
            <a:r>
              <a:rPr lang="en-US" dirty="0" smtClean="0">
                <a:latin typeface="Consolas" panose="020B0609020204030204" pitchFamily="49" charset="0"/>
                <a:sym typeface="Consolas"/>
              </a:rPr>
              <a:t>Top</a:t>
            </a:r>
            <a:r>
              <a:rPr lang="en-US" dirty="0" smtClean="0"/>
              <a:t> command lists all the running and active real-time processes as an ordered list. </a:t>
            </a:r>
          </a:p>
          <a:p>
            <a:endParaRPr lang="en-US" dirty="0" smtClean="0"/>
          </a:p>
          <a:p>
            <a:endParaRPr lang="en-US" dirty="0"/>
          </a:p>
        </p:txBody>
      </p:sp>
      <p:grpSp>
        <p:nvGrpSpPr>
          <p:cNvPr id="6" name="Group 5"/>
          <p:cNvGrpSpPr/>
          <p:nvPr/>
        </p:nvGrpSpPr>
        <p:grpSpPr>
          <a:xfrm>
            <a:off x="4771599" y="633246"/>
            <a:ext cx="7055892" cy="5778569"/>
            <a:chOff x="4885899" y="622231"/>
            <a:chExt cx="7055892" cy="5778569"/>
          </a:xfrm>
        </p:grpSpPr>
        <p:pic>
          <p:nvPicPr>
            <p:cNvPr id="123" name="Google Shape;123;p24"/>
            <p:cNvPicPr preferRelativeResize="0"/>
            <p:nvPr/>
          </p:nvPicPr>
          <p:blipFill>
            <a:blip r:embed="rId3">
              <a:extLst>
                <a:ext uri="{28A0092B-C50C-407E-A947-70E740481C1C}">
                  <a14:useLocalDpi xmlns:a14="http://schemas.microsoft.com/office/drawing/2010/main" val="0"/>
                </a:ext>
              </a:extLst>
            </a:blip>
            <a:stretch>
              <a:fillRect/>
            </a:stretch>
          </p:blipFill>
          <p:spPr>
            <a:xfrm>
              <a:off x="5049675" y="1162733"/>
              <a:ext cx="6741993" cy="5125352"/>
            </a:xfrm>
            <a:prstGeom prst="rect">
              <a:avLst/>
            </a:prstGeom>
            <a:noFill/>
            <a:ln>
              <a:noFill/>
            </a:ln>
          </p:spPr>
        </p:pic>
        <p:sp>
          <p:nvSpPr>
            <p:cNvPr id="4" name="Round Same Side Corner Rectangle 3"/>
            <p:cNvSpPr/>
            <p:nvPr/>
          </p:nvSpPr>
          <p:spPr>
            <a:xfrm>
              <a:off x="4885899" y="622231"/>
              <a:ext cx="7055892" cy="420045"/>
            </a:xfrm>
            <a:prstGeom prst="round2SameRect">
              <a:avLst>
                <a:gd name="adj1" fmla="val 35812"/>
                <a:gd name="adj2" fmla="val 0"/>
              </a:avLst>
            </a:prstGeom>
            <a:solidFill>
              <a:srgbClr val="0EC07D"/>
            </a:solidFill>
          </p:spPr>
          <p:txBody>
            <a:bodyPr wrap="square" anchor="ctr">
              <a:spAutoFit/>
            </a:bodyPr>
            <a:lstStyle/>
            <a:p>
              <a:pPr algn="ctr"/>
              <a:r>
                <a:rPr lang="en-US" b="1" dirty="0">
                  <a:solidFill>
                    <a:schemeClr val="bg1"/>
                  </a:solidFill>
                </a:rPr>
                <a:t>A </a:t>
              </a:r>
              <a:r>
                <a:rPr lang="en-US" b="1" dirty="0" smtClean="0">
                  <a:solidFill>
                    <a:schemeClr val="bg1"/>
                  </a:solidFill>
                </a:rPr>
                <a:t>sample output of </a:t>
              </a:r>
              <a:r>
                <a:rPr lang="en-US" b="1" dirty="0">
                  <a:solidFill>
                    <a:schemeClr val="bg1"/>
                  </a:solidFill>
                </a:rPr>
                <a:t>the </a:t>
              </a:r>
              <a:r>
                <a:rPr lang="en-US" b="1" dirty="0" smtClean="0">
                  <a:solidFill>
                    <a:schemeClr val="bg1"/>
                  </a:solidFill>
                  <a:sym typeface="Consolas"/>
                </a:rPr>
                <a:t>top</a:t>
              </a:r>
              <a:r>
                <a:rPr lang="en-US" b="1" dirty="0" smtClean="0">
                  <a:solidFill>
                    <a:schemeClr val="bg1"/>
                  </a:solidFill>
                </a:rPr>
                <a:t> command</a:t>
              </a:r>
              <a:endParaRPr lang="en-US" b="1" dirty="0">
                <a:solidFill>
                  <a:schemeClr val="bg1"/>
                </a:solidFill>
              </a:endParaRPr>
            </a:p>
          </p:txBody>
        </p:sp>
        <p:sp>
          <p:nvSpPr>
            <p:cNvPr id="5" name="Rounded Rectangle 4"/>
            <p:cNvSpPr/>
            <p:nvPr/>
          </p:nvSpPr>
          <p:spPr>
            <a:xfrm>
              <a:off x="4885899" y="633246"/>
              <a:ext cx="7055892" cy="5767554"/>
            </a:xfrm>
            <a:prstGeom prst="roundRect">
              <a:avLst>
                <a:gd name="adj" fmla="val 2053"/>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p:txBody>
          <a:bodyPr/>
          <a:lstStyle/>
          <a:p>
            <a:r>
              <a:rPr lang="en-US" smtClean="0"/>
              <a:t>1.3.2 vmstat</a:t>
            </a:r>
            <a:endParaRPr lang="en-US"/>
          </a:p>
        </p:txBody>
      </p:sp>
      <p:sp>
        <p:nvSpPr>
          <p:cNvPr id="129" name="Google Shape;129;p25"/>
          <p:cNvSpPr txBox="1">
            <a:spLocks noGrp="1"/>
          </p:cNvSpPr>
          <p:nvPr>
            <p:ph type="body" idx="2"/>
          </p:nvPr>
        </p:nvSpPr>
        <p:spPr/>
        <p:txBody>
          <a:bodyPr/>
          <a:lstStyle/>
          <a:p>
            <a:r>
              <a:rPr lang="en-US" dirty="0" err="1" smtClean="0">
                <a:latin typeface="Consolas" panose="020B0609020204030204" pitchFamily="49" charset="0"/>
                <a:sym typeface="Consolas"/>
              </a:rPr>
              <a:t>vmstat</a:t>
            </a:r>
            <a:r>
              <a:rPr lang="en-US" dirty="0" smtClean="0">
                <a:sym typeface="Consolas"/>
              </a:rPr>
              <a:t> </a:t>
            </a:r>
            <a:r>
              <a:rPr lang="en-US" dirty="0" smtClean="0"/>
              <a:t>is the command used to display the statistics of the virtual memory, kernel threads, I/O blocks, interrupts, CPU activity, etc.</a:t>
            </a:r>
          </a:p>
          <a:p>
            <a:r>
              <a:rPr lang="en-US" dirty="0" err="1" smtClean="0">
                <a:latin typeface="Consolas" panose="020B0609020204030204" pitchFamily="49" charset="0"/>
                <a:sym typeface="Consolas"/>
              </a:rPr>
              <a:t>vmstat</a:t>
            </a:r>
            <a:r>
              <a:rPr lang="en-US" dirty="0" smtClean="0">
                <a:sym typeface="Consolas"/>
              </a:rPr>
              <a:t> </a:t>
            </a:r>
            <a:r>
              <a:rPr lang="en-US" dirty="0" smtClean="0"/>
              <a:t>is not a default command available in the Linux systems, </a:t>
            </a:r>
            <a:r>
              <a:rPr lang="en-US" dirty="0" err="1" smtClean="0"/>
              <a:t>sysstat</a:t>
            </a:r>
            <a:r>
              <a:rPr lang="en-US" dirty="0" smtClean="0"/>
              <a:t> package needs to be installed, that houses the </a:t>
            </a:r>
            <a:r>
              <a:rPr lang="en-US" dirty="0" err="1" smtClean="0"/>
              <a:t>vmstat</a:t>
            </a:r>
            <a:r>
              <a:rPr lang="en-US" dirty="0" smtClean="0"/>
              <a:t> command. </a:t>
            </a:r>
          </a:p>
          <a:p>
            <a:endParaRPr lang="en-US" dirty="0"/>
          </a:p>
        </p:txBody>
      </p:sp>
      <p:pic>
        <p:nvPicPr>
          <p:cNvPr id="130" name="Google Shape;130;p25"/>
          <p:cNvPicPr preferRelativeResize="0"/>
          <p:nvPr/>
        </p:nvPicPr>
        <p:blipFill>
          <a:blip r:embed="rId3">
            <a:extLst>
              <a:ext uri="{28A0092B-C50C-407E-A947-70E740481C1C}">
                <a14:useLocalDpi xmlns:a14="http://schemas.microsoft.com/office/drawing/2010/main" val="0"/>
              </a:ext>
            </a:extLst>
          </a:blip>
          <a:stretch>
            <a:fillRect/>
          </a:stretch>
        </p:blipFill>
        <p:spPr>
          <a:xfrm>
            <a:off x="1587019" y="3613251"/>
            <a:ext cx="8427838" cy="2532572"/>
          </a:xfrm>
          <a:prstGeom prst="rect">
            <a:avLst/>
          </a:prstGeom>
          <a:noFill/>
          <a:ln>
            <a:noFill/>
          </a:ln>
        </p:spPr>
      </p:pic>
      <p:grpSp>
        <p:nvGrpSpPr>
          <p:cNvPr id="5" name="Group 4"/>
          <p:cNvGrpSpPr/>
          <p:nvPr/>
        </p:nvGrpSpPr>
        <p:grpSpPr>
          <a:xfrm>
            <a:off x="1480457" y="3140763"/>
            <a:ext cx="8679543" cy="3071352"/>
            <a:chOff x="1480457" y="3140763"/>
            <a:chExt cx="8679543" cy="3071352"/>
          </a:xfrm>
        </p:grpSpPr>
        <p:sp>
          <p:nvSpPr>
            <p:cNvPr id="9" name="Round Same Side Corner Rectangle 8"/>
            <p:cNvSpPr/>
            <p:nvPr/>
          </p:nvSpPr>
          <p:spPr>
            <a:xfrm>
              <a:off x="1480457" y="3140763"/>
              <a:ext cx="8679543" cy="502323"/>
            </a:xfrm>
            <a:prstGeom prst="round2SameRect">
              <a:avLst>
                <a:gd name="adj1" fmla="val 19796"/>
                <a:gd name="adj2" fmla="val 0"/>
              </a:avLst>
            </a:prstGeom>
            <a:solidFill>
              <a:srgbClr val="0EC07D"/>
            </a:solidFill>
          </p:spPr>
          <p:txBody>
            <a:bodyPr wrap="square" anchor="ctr">
              <a:noAutofit/>
            </a:bodyPr>
            <a:lstStyle/>
            <a:p>
              <a:pPr algn="ctr"/>
              <a:r>
                <a:rPr lang="en-US" sz="1800" b="1" dirty="0">
                  <a:solidFill>
                    <a:schemeClr val="bg1"/>
                  </a:solidFill>
                </a:rPr>
                <a:t>Sample </a:t>
              </a:r>
              <a:r>
                <a:rPr lang="en-US" sz="1800" b="1" dirty="0" smtClean="0">
                  <a:solidFill>
                    <a:schemeClr val="bg1"/>
                  </a:solidFill>
                </a:rPr>
                <a:t>output</a:t>
              </a:r>
              <a:endParaRPr lang="en-US" sz="1800" b="1" dirty="0">
                <a:solidFill>
                  <a:schemeClr val="bg1"/>
                </a:solidFill>
              </a:endParaRPr>
            </a:p>
          </p:txBody>
        </p:sp>
        <p:sp>
          <p:nvSpPr>
            <p:cNvPr id="10" name="Rounded Rectangle 9"/>
            <p:cNvSpPr/>
            <p:nvPr/>
          </p:nvSpPr>
          <p:spPr>
            <a:xfrm>
              <a:off x="1480457" y="3140811"/>
              <a:ext cx="8679543" cy="3071304"/>
            </a:xfrm>
            <a:prstGeom prst="roundRect">
              <a:avLst>
                <a:gd name="adj" fmla="val 2962"/>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p:txBody>
          <a:bodyPr/>
          <a:lstStyle/>
          <a:p>
            <a:r>
              <a:rPr lang="en-US" smtClean="0"/>
              <a:t>1.3.3 lsof</a:t>
            </a:r>
            <a:endParaRPr lang="en-US"/>
          </a:p>
        </p:txBody>
      </p:sp>
      <p:sp>
        <p:nvSpPr>
          <p:cNvPr id="136" name="Google Shape;136;p26"/>
          <p:cNvSpPr txBox="1">
            <a:spLocks noGrp="1"/>
          </p:cNvSpPr>
          <p:nvPr>
            <p:ph type="body" idx="2"/>
          </p:nvPr>
        </p:nvSpPr>
        <p:spPr/>
        <p:txBody>
          <a:bodyPr/>
          <a:lstStyle/>
          <a:p>
            <a:pPr lvl="1"/>
            <a:r>
              <a:rPr lang="en-US" dirty="0" err="1" smtClean="0">
                <a:latin typeface="Consolas" panose="020B0609020204030204" pitchFamily="49" charset="0"/>
                <a:sym typeface="Consolas"/>
              </a:rPr>
              <a:t>lsof</a:t>
            </a:r>
            <a:r>
              <a:rPr lang="en-US" dirty="0" smtClean="0">
                <a:sym typeface="Consolas"/>
              </a:rPr>
              <a:t> </a:t>
            </a:r>
            <a:r>
              <a:rPr lang="en-US" dirty="0" smtClean="0"/>
              <a:t>command is used to list all the open files and processes. </a:t>
            </a:r>
          </a:p>
          <a:p>
            <a:pPr lvl="1"/>
            <a:r>
              <a:rPr lang="en-US" dirty="0" smtClean="0"/>
              <a:t>The open files listed in the output are disk files, network sockets, pipes, devices and processes.</a:t>
            </a:r>
          </a:p>
        </p:txBody>
      </p:sp>
      <p:grpSp>
        <p:nvGrpSpPr>
          <p:cNvPr id="2" name="Group 1"/>
          <p:cNvGrpSpPr/>
          <p:nvPr/>
        </p:nvGrpSpPr>
        <p:grpSpPr>
          <a:xfrm>
            <a:off x="470809" y="2455107"/>
            <a:ext cx="11219977" cy="3676202"/>
            <a:chOff x="470809" y="2455107"/>
            <a:chExt cx="11219977" cy="3676202"/>
          </a:xfrm>
        </p:grpSpPr>
        <p:pic>
          <p:nvPicPr>
            <p:cNvPr id="137" name="Google Shape;137;p26"/>
            <p:cNvPicPr preferRelativeResize="0"/>
            <p:nvPr/>
          </p:nvPicPr>
          <p:blipFill>
            <a:blip r:embed="rId3">
              <a:extLst>
                <a:ext uri="{28A0092B-C50C-407E-A947-70E740481C1C}">
                  <a14:useLocalDpi xmlns:a14="http://schemas.microsoft.com/office/drawing/2010/main" val="0"/>
                </a:ext>
              </a:extLst>
            </a:blip>
            <a:stretch>
              <a:fillRect/>
            </a:stretch>
          </p:blipFill>
          <p:spPr>
            <a:xfrm>
              <a:off x="638658" y="3170394"/>
              <a:ext cx="11052128" cy="2960915"/>
            </a:xfrm>
            <a:prstGeom prst="rect">
              <a:avLst/>
            </a:prstGeom>
            <a:noFill/>
            <a:ln>
              <a:noFill/>
            </a:ln>
          </p:spPr>
        </p:pic>
        <p:grpSp>
          <p:nvGrpSpPr>
            <p:cNvPr id="5" name="Group 4"/>
            <p:cNvGrpSpPr/>
            <p:nvPr/>
          </p:nvGrpSpPr>
          <p:grpSpPr>
            <a:xfrm>
              <a:off x="470809" y="2455107"/>
              <a:ext cx="11144261" cy="3636147"/>
              <a:chOff x="1480457" y="3140763"/>
              <a:chExt cx="8679543" cy="3071352"/>
            </a:xfrm>
          </p:grpSpPr>
          <p:sp>
            <p:nvSpPr>
              <p:cNvPr id="6" name="Round Same Side Corner Rectangle 5"/>
              <p:cNvSpPr/>
              <p:nvPr/>
            </p:nvSpPr>
            <p:spPr>
              <a:xfrm>
                <a:off x="1480457" y="3140763"/>
                <a:ext cx="8679543" cy="502323"/>
              </a:xfrm>
              <a:prstGeom prst="round2SameRect">
                <a:avLst>
                  <a:gd name="adj1" fmla="val 19796"/>
                  <a:gd name="adj2" fmla="val 0"/>
                </a:avLst>
              </a:prstGeom>
              <a:solidFill>
                <a:srgbClr val="0EC07D"/>
              </a:solidFill>
            </p:spPr>
            <p:txBody>
              <a:bodyPr wrap="square" anchor="ctr">
                <a:noAutofit/>
              </a:bodyPr>
              <a:lstStyle/>
              <a:p>
                <a:pPr algn="ctr"/>
                <a:r>
                  <a:rPr lang="en-US" sz="1800" b="1" dirty="0">
                    <a:solidFill>
                      <a:schemeClr val="bg1"/>
                    </a:solidFill>
                  </a:rPr>
                  <a:t>Sample output of the </a:t>
                </a:r>
                <a:r>
                  <a:rPr lang="en-US" sz="1800" b="1" dirty="0" err="1">
                    <a:solidFill>
                      <a:schemeClr val="bg1"/>
                    </a:solidFill>
                    <a:latin typeface="Consolas" panose="020B0609020204030204" pitchFamily="49" charset="0"/>
                  </a:rPr>
                  <a:t>lsof</a:t>
                </a:r>
                <a:r>
                  <a:rPr lang="en-US" sz="1800" b="1" dirty="0">
                    <a:solidFill>
                      <a:schemeClr val="bg1"/>
                    </a:solidFill>
                  </a:rPr>
                  <a:t> </a:t>
                </a:r>
                <a:r>
                  <a:rPr lang="en-US" sz="1800" b="1" dirty="0" smtClean="0">
                    <a:solidFill>
                      <a:schemeClr val="bg1"/>
                    </a:solidFill>
                  </a:rPr>
                  <a:t>command</a:t>
                </a:r>
                <a:endParaRPr lang="en-US" sz="1800" b="1" dirty="0">
                  <a:solidFill>
                    <a:schemeClr val="bg1"/>
                  </a:solidFill>
                </a:endParaRPr>
              </a:p>
            </p:txBody>
          </p:sp>
          <p:sp>
            <p:nvSpPr>
              <p:cNvPr id="7" name="Rounded Rectangle 6"/>
              <p:cNvSpPr/>
              <p:nvPr/>
            </p:nvSpPr>
            <p:spPr>
              <a:xfrm>
                <a:off x="1480457" y="3140811"/>
                <a:ext cx="8679543" cy="3071304"/>
              </a:xfrm>
              <a:prstGeom prst="roundRect">
                <a:avLst>
                  <a:gd name="adj" fmla="val 2962"/>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p:txBody>
          <a:bodyPr/>
          <a:lstStyle/>
          <a:p>
            <a:r>
              <a:rPr lang="en-US" smtClean="0"/>
              <a:t>1.3.4 uptime</a:t>
            </a:r>
            <a:endParaRPr lang="en-US"/>
          </a:p>
        </p:txBody>
      </p:sp>
      <p:sp>
        <p:nvSpPr>
          <p:cNvPr id="143" name="Google Shape;143;p27"/>
          <p:cNvSpPr txBox="1">
            <a:spLocks noGrp="1"/>
          </p:cNvSpPr>
          <p:nvPr>
            <p:ph type="body" idx="2"/>
          </p:nvPr>
        </p:nvSpPr>
        <p:spPr/>
        <p:txBody>
          <a:bodyPr/>
          <a:lstStyle/>
          <a:p>
            <a:pPr lvl="1"/>
            <a:r>
              <a:rPr lang="en-US" dirty="0" smtClean="0"/>
              <a:t>This command is used to see the amount of time that the system has been running and the number of users logged in.</a:t>
            </a:r>
          </a:p>
          <a:p>
            <a:pPr lvl="1"/>
            <a:r>
              <a:rPr lang="en-US" dirty="0" smtClean="0"/>
              <a:t>uptime command also tells us the overview of the average load of the server and it is displayed at intervals of the past 1 minute, 5 minutes, and 15 minutes.</a:t>
            </a:r>
          </a:p>
          <a:p>
            <a:pPr lvl="1"/>
            <a:r>
              <a:rPr lang="en-US" dirty="0" smtClean="0"/>
              <a:t>This command is used to identify a problem with the server or the network. </a:t>
            </a:r>
          </a:p>
          <a:p>
            <a:endParaRPr lang="en-US" dirty="0" smtClean="0"/>
          </a:p>
          <a:p>
            <a:r>
              <a:rPr lang="en-US" dirty="0" smtClean="0"/>
              <a:t> </a:t>
            </a:r>
            <a:endParaRPr lang="en-US" dirty="0"/>
          </a:p>
        </p:txBody>
      </p:sp>
      <p:grpSp>
        <p:nvGrpSpPr>
          <p:cNvPr id="6" name="Group 5"/>
          <p:cNvGrpSpPr/>
          <p:nvPr/>
        </p:nvGrpSpPr>
        <p:grpSpPr>
          <a:xfrm>
            <a:off x="1654628" y="3372991"/>
            <a:ext cx="8679543" cy="1213523"/>
            <a:chOff x="653142" y="3460077"/>
            <a:chExt cx="8679543" cy="1213523"/>
          </a:xfrm>
        </p:grpSpPr>
        <p:pic>
          <p:nvPicPr>
            <p:cNvPr id="144" name="Google Shape;144;p27"/>
            <p:cNvPicPr preferRelativeResize="0"/>
            <p:nvPr/>
          </p:nvPicPr>
          <p:blipFill rotWithShape="1">
            <a:blip r:embed="rId3">
              <a:alphaModFix/>
              <a:extLst>
                <a:ext uri="{28A0092B-C50C-407E-A947-70E740481C1C}">
                  <a14:useLocalDpi xmlns:a14="http://schemas.microsoft.com/office/drawing/2010/main" val="0"/>
                </a:ext>
              </a:extLst>
            </a:blip>
            <a:srcRect t="1" r="13994" b="4817"/>
            <a:stretch/>
          </p:blipFill>
          <p:spPr>
            <a:xfrm>
              <a:off x="919287" y="4141977"/>
              <a:ext cx="8355342" cy="333074"/>
            </a:xfrm>
            <a:prstGeom prst="rect">
              <a:avLst/>
            </a:prstGeom>
            <a:noFill/>
            <a:ln>
              <a:noFill/>
            </a:ln>
          </p:spPr>
        </p:pic>
        <p:grpSp>
          <p:nvGrpSpPr>
            <p:cNvPr id="9" name="Group 8"/>
            <p:cNvGrpSpPr/>
            <p:nvPr/>
          </p:nvGrpSpPr>
          <p:grpSpPr>
            <a:xfrm>
              <a:off x="653142" y="3460077"/>
              <a:ext cx="8679543" cy="1213523"/>
              <a:chOff x="1480457" y="3140763"/>
              <a:chExt cx="8679543" cy="1213523"/>
            </a:xfrm>
          </p:grpSpPr>
          <p:sp>
            <p:nvSpPr>
              <p:cNvPr id="10" name="Round Same Side Corner Rectangle 9"/>
              <p:cNvSpPr/>
              <p:nvPr/>
            </p:nvSpPr>
            <p:spPr>
              <a:xfrm>
                <a:off x="1480457" y="3140763"/>
                <a:ext cx="8679543" cy="502323"/>
              </a:xfrm>
              <a:prstGeom prst="round2SameRect">
                <a:avLst>
                  <a:gd name="adj1" fmla="val 19796"/>
                  <a:gd name="adj2" fmla="val 0"/>
                </a:avLst>
              </a:prstGeom>
              <a:solidFill>
                <a:srgbClr val="0EC07D"/>
              </a:solidFill>
            </p:spPr>
            <p:txBody>
              <a:bodyPr wrap="square" anchor="ctr">
                <a:noAutofit/>
              </a:bodyPr>
              <a:lstStyle/>
              <a:p>
                <a:pPr algn="ctr"/>
                <a:r>
                  <a:rPr lang="en-US" sz="1800" b="1" dirty="0">
                    <a:solidFill>
                      <a:schemeClr val="bg1"/>
                    </a:solidFill>
                  </a:rPr>
                  <a:t>Sample output of the uptime command</a:t>
                </a:r>
              </a:p>
            </p:txBody>
          </p:sp>
          <p:sp>
            <p:nvSpPr>
              <p:cNvPr id="11" name="Rounded Rectangle 10"/>
              <p:cNvSpPr/>
              <p:nvPr/>
            </p:nvSpPr>
            <p:spPr>
              <a:xfrm>
                <a:off x="1480457" y="3140811"/>
                <a:ext cx="8679543" cy="1213475"/>
              </a:xfrm>
              <a:prstGeom prst="roundRect">
                <a:avLst>
                  <a:gd name="adj" fmla="val 8294"/>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p:txBody>
          <a:bodyPr/>
          <a:lstStyle/>
          <a:p>
            <a:r>
              <a:rPr lang="en-US" smtClean="0"/>
              <a:t>1.3.5 ps, pstree</a:t>
            </a:r>
            <a:endParaRPr lang="en-US"/>
          </a:p>
        </p:txBody>
      </p:sp>
      <p:sp>
        <p:nvSpPr>
          <p:cNvPr id="150" name="Google Shape;150;p28"/>
          <p:cNvSpPr txBox="1">
            <a:spLocks noGrp="1"/>
          </p:cNvSpPr>
          <p:nvPr>
            <p:ph type="body" idx="2"/>
          </p:nvPr>
        </p:nvSpPr>
        <p:spPr>
          <a:xfrm>
            <a:off x="514351" y="1304995"/>
            <a:ext cx="11039020" cy="4840828"/>
          </a:xfrm>
        </p:spPr>
        <p:txBody>
          <a:bodyPr/>
          <a:lstStyle/>
          <a:p>
            <a:pPr lvl="1"/>
            <a:r>
              <a:rPr lang="en-US" dirty="0" smtClean="0"/>
              <a:t>These are some of the basic commands related to system analysis.</a:t>
            </a:r>
          </a:p>
          <a:p>
            <a:pPr lvl="1"/>
            <a:r>
              <a:rPr lang="en-US" dirty="0" smtClean="0"/>
              <a:t>The </a:t>
            </a:r>
            <a:r>
              <a:rPr lang="en-US" dirty="0" err="1" smtClean="0"/>
              <a:t>ps</a:t>
            </a:r>
            <a:r>
              <a:rPr lang="en-US" dirty="0" smtClean="0"/>
              <a:t> command lists the existing processes along with more details, compared to the top command.</a:t>
            </a:r>
          </a:p>
          <a:p>
            <a:pPr lvl="1"/>
            <a:r>
              <a:rPr lang="en-US" dirty="0" smtClean="0"/>
              <a:t>The </a:t>
            </a:r>
            <a:r>
              <a:rPr lang="en-US" dirty="0" err="1" smtClean="0"/>
              <a:t>pstree</a:t>
            </a:r>
            <a:r>
              <a:rPr lang="en-US" dirty="0" smtClean="0"/>
              <a:t> command lists the running processes in a tree structure and consolidates the spawned </a:t>
            </a:r>
            <a:r>
              <a:rPr lang="en-US" dirty="0" err="1" smtClean="0"/>
              <a:t>subprocesses</a:t>
            </a:r>
            <a:r>
              <a:rPr lang="en-US" dirty="0" smtClean="0"/>
              <a:t>. </a:t>
            </a:r>
          </a:p>
          <a:p>
            <a:endParaRPr lang="en-US" dirty="0" smtClean="0"/>
          </a:p>
          <a:p>
            <a:endParaRPr lang="en-US" dirty="0"/>
          </a:p>
        </p:txBody>
      </p:sp>
      <p:grpSp>
        <p:nvGrpSpPr>
          <p:cNvPr id="4" name="Group 3"/>
          <p:cNvGrpSpPr/>
          <p:nvPr/>
        </p:nvGrpSpPr>
        <p:grpSpPr>
          <a:xfrm>
            <a:off x="3679812" y="2644221"/>
            <a:ext cx="4726255" cy="3636147"/>
            <a:chOff x="3679812" y="2644221"/>
            <a:chExt cx="4726255" cy="3636147"/>
          </a:xfrm>
        </p:grpSpPr>
        <p:pic>
          <p:nvPicPr>
            <p:cNvPr id="151" name="Google Shape;151;p28"/>
            <p:cNvPicPr preferRelativeResize="0"/>
            <p:nvPr/>
          </p:nvPicPr>
          <p:blipFill rotWithShape="1">
            <a:blip r:embed="rId3">
              <a:extLst>
                <a:ext uri="{28A0092B-C50C-407E-A947-70E740481C1C}">
                  <a14:useLocalDpi xmlns:a14="http://schemas.microsoft.com/office/drawing/2010/main" val="0"/>
                </a:ext>
              </a:extLst>
            </a:blip>
            <a:srcRect/>
            <a:stretch/>
          </p:blipFill>
          <p:spPr>
            <a:xfrm>
              <a:off x="3711288" y="3282848"/>
              <a:ext cx="4619912" cy="2877489"/>
            </a:xfrm>
            <a:prstGeom prst="rect">
              <a:avLst/>
            </a:prstGeom>
            <a:noFill/>
            <a:ln>
              <a:noFill/>
            </a:ln>
          </p:spPr>
        </p:pic>
        <p:grpSp>
          <p:nvGrpSpPr>
            <p:cNvPr id="9" name="Group 8"/>
            <p:cNvGrpSpPr/>
            <p:nvPr/>
          </p:nvGrpSpPr>
          <p:grpSpPr>
            <a:xfrm>
              <a:off x="3679812" y="2644221"/>
              <a:ext cx="4726255" cy="3636147"/>
              <a:chOff x="1480457" y="3140763"/>
              <a:chExt cx="8679543" cy="3071352"/>
            </a:xfrm>
          </p:grpSpPr>
          <p:sp>
            <p:nvSpPr>
              <p:cNvPr id="10" name="Round Same Side Corner Rectangle 9"/>
              <p:cNvSpPr/>
              <p:nvPr/>
            </p:nvSpPr>
            <p:spPr>
              <a:xfrm>
                <a:off x="1480457" y="3140763"/>
                <a:ext cx="8679543" cy="502323"/>
              </a:xfrm>
              <a:prstGeom prst="round2SameRect">
                <a:avLst>
                  <a:gd name="adj1" fmla="val 19796"/>
                  <a:gd name="adj2" fmla="val 0"/>
                </a:avLst>
              </a:prstGeom>
              <a:solidFill>
                <a:srgbClr val="0EC07D"/>
              </a:solidFill>
            </p:spPr>
            <p:txBody>
              <a:bodyPr wrap="square" anchor="ctr">
                <a:noAutofit/>
              </a:bodyPr>
              <a:lstStyle/>
              <a:p>
                <a:pPr algn="ctr"/>
                <a:r>
                  <a:rPr lang="en-US" sz="1800" b="1" dirty="0">
                    <a:solidFill>
                      <a:schemeClr val="bg1"/>
                    </a:solidFill>
                  </a:rPr>
                  <a:t>A sample output of the </a:t>
                </a:r>
                <a:r>
                  <a:rPr lang="en-US" sz="1800" b="1" dirty="0" err="1">
                    <a:solidFill>
                      <a:schemeClr val="bg1"/>
                    </a:solidFill>
                  </a:rPr>
                  <a:t>ps</a:t>
                </a:r>
                <a:r>
                  <a:rPr lang="en-US" sz="1800" b="1" dirty="0">
                    <a:solidFill>
                      <a:schemeClr val="bg1"/>
                    </a:solidFill>
                  </a:rPr>
                  <a:t> </a:t>
                </a:r>
                <a:r>
                  <a:rPr lang="en-US" sz="1800" b="1" dirty="0" smtClean="0">
                    <a:solidFill>
                      <a:schemeClr val="bg1"/>
                    </a:solidFill>
                  </a:rPr>
                  <a:t>command</a:t>
                </a:r>
                <a:endParaRPr lang="en-US" sz="1800" b="1" dirty="0">
                  <a:solidFill>
                    <a:schemeClr val="bg1"/>
                  </a:solidFill>
                </a:endParaRPr>
              </a:p>
            </p:txBody>
          </p:sp>
          <p:sp>
            <p:nvSpPr>
              <p:cNvPr id="11" name="Rounded Rectangle 10"/>
              <p:cNvSpPr/>
              <p:nvPr/>
            </p:nvSpPr>
            <p:spPr>
              <a:xfrm>
                <a:off x="1480457" y="3140811"/>
                <a:ext cx="8679543" cy="3071304"/>
              </a:xfrm>
              <a:prstGeom prst="roundRect">
                <a:avLst>
                  <a:gd name="adj" fmla="val 2962"/>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p:txBody>
          <a:bodyPr/>
          <a:lstStyle/>
          <a:p>
            <a:r>
              <a:rPr lang="en-US" smtClean="0"/>
              <a:t>1.3.6 free</a:t>
            </a:r>
            <a:endParaRPr lang="en-US"/>
          </a:p>
        </p:txBody>
      </p:sp>
      <p:sp>
        <p:nvSpPr>
          <p:cNvPr id="157" name="Google Shape;157;p29"/>
          <p:cNvSpPr txBox="1">
            <a:spLocks noGrp="1"/>
          </p:cNvSpPr>
          <p:nvPr>
            <p:ph type="body" idx="2"/>
          </p:nvPr>
        </p:nvSpPr>
        <p:spPr/>
        <p:txBody>
          <a:bodyPr/>
          <a:lstStyle/>
          <a:p>
            <a:pPr lvl="1"/>
            <a:r>
              <a:rPr lang="en-US" dirty="0" smtClean="0"/>
              <a:t>To know the total amount of the free and used memory, the </a:t>
            </a:r>
            <a:r>
              <a:rPr lang="en-US" dirty="0" smtClean="0">
                <a:latin typeface="Consolas" panose="020B0609020204030204" pitchFamily="49" charset="0"/>
                <a:sym typeface="Consolas"/>
              </a:rPr>
              <a:t>/bin/free</a:t>
            </a:r>
            <a:r>
              <a:rPr lang="en-US" dirty="0" smtClean="0">
                <a:latin typeface="Consolas" panose="020B0609020204030204" pitchFamily="49" charset="0"/>
              </a:rPr>
              <a:t> </a:t>
            </a:r>
            <a:r>
              <a:rPr lang="en-US" dirty="0" smtClean="0"/>
              <a:t>command is used.</a:t>
            </a:r>
          </a:p>
          <a:p>
            <a:pPr lvl="1"/>
            <a:r>
              <a:rPr lang="en-US" dirty="0" smtClean="0"/>
              <a:t>The command also provides information on the buffers and cache used by the system. </a:t>
            </a:r>
          </a:p>
          <a:p>
            <a:endParaRPr lang="en-US" dirty="0"/>
          </a:p>
        </p:txBody>
      </p:sp>
      <p:grpSp>
        <p:nvGrpSpPr>
          <p:cNvPr id="5" name="Group 4"/>
          <p:cNvGrpSpPr/>
          <p:nvPr/>
        </p:nvGrpSpPr>
        <p:grpSpPr>
          <a:xfrm>
            <a:off x="1478416" y="2429562"/>
            <a:ext cx="9104536" cy="2026323"/>
            <a:chOff x="1478416" y="3372991"/>
            <a:chExt cx="9104536" cy="2026323"/>
          </a:xfrm>
        </p:grpSpPr>
        <p:pic>
          <p:nvPicPr>
            <p:cNvPr id="158" name="Google Shape;158;p29"/>
            <p:cNvPicPr preferRelativeResize="0"/>
            <p:nvPr/>
          </p:nvPicPr>
          <p:blipFill>
            <a:blip r:embed="rId3">
              <a:extLst>
                <a:ext uri="{28A0092B-C50C-407E-A947-70E740481C1C}">
                  <a14:useLocalDpi xmlns:a14="http://schemas.microsoft.com/office/drawing/2010/main" val="0"/>
                </a:ext>
              </a:extLst>
            </a:blip>
            <a:stretch>
              <a:fillRect/>
            </a:stretch>
          </p:blipFill>
          <p:spPr>
            <a:xfrm>
              <a:off x="1694050" y="3926089"/>
              <a:ext cx="8888902" cy="1429683"/>
            </a:xfrm>
            <a:prstGeom prst="rect">
              <a:avLst/>
            </a:prstGeom>
            <a:noFill/>
            <a:ln>
              <a:noFill/>
            </a:ln>
          </p:spPr>
        </p:pic>
        <p:grpSp>
          <p:nvGrpSpPr>
            <p:cNvPr id="4" name="Group 3"/>
            <p:cNvGrpSpPr/>
            <p:nvPr/>
          </p:nvGrpSpPr>
          <p:grpSpPr>
            <a:xfrm>
              <a:off x="1478416" y="3372991"/>
              <a:ext cx="9031966" cy="2026323"/>
              <a:chOff x="1654628" y="3372991"/>
              <a:chExt cx="8679543" cy="2026323"/>
            </a:xfrm>
          </p:grpSpPr>
          <p:sp>
            <p:nvSpPr>
              <p:cNvPr id="10" name="Round Same Side Corner Rectangle 9"/>
              <p:cNvSpPr/>
              <p:nvPr/>
            </p:nvSpPr>
            <p:spPr>
              <a:xfrm>
                <a:off x="1654628" y="3372991"/>
                <a:ext cx="8679543" cy="502323"/>
              </a:xfrm>
              <a:prstGeom prst="round2SameRect">
                <a:avLst>
                  <a:gd name="adj1" fmla="val 37132"/>
                  <a:gd name="adj2" fmla="val 0"/>
                </a:avLst>
              </a:prstGeom>
              <a:solidFill>
                <a:srgbClr val="0EC07D"/>
              </a:solidFill>
            </p:spPr>
            <p:txBody>
              <a:bodyPr wrap="square" anchor="ctr">
                <a:noAutofit/>
              </a:bodyPr>
              <a:lstStyle/>
              <a:p>
                <a:pPr algn="ctr"/>
                <a:r>
                  <a:rPr lang="en-US" sz="1800" b="1" dirty="0">
                    <a:solidFill>
                      <a:schemeClr val="bg1"/>
                    </a:solidFill>
                  </a:rPr>
                  <a:t>Sample output of </a:t>
                </a:r>
                <a:r>
                  <a:rPr lang="en-US" sz="1800" b="1" dirty="0">
                    <a:solidFill>
                      <a:schemeClr val="bg1"/>
                    </a:solidFill>
                    <a:latin typeface="Consolas" panose="020B0609020204030204" pitchFamily="49" charset="0"/>
                  </a:rPr>
                  <a:t>/bin/free </a:t>
                </a:r>
                <a:r>
                  <a:rPr lang="en-US" sz="1800" b="1" dirty="0">
                    <a:solidFill>
                      <a:schemeClr val="bg1"/>
                    </a:solidFill>
                  </a:rPr>
                  <a:t>command</a:t>
                </a:r>
              </a:p>
            </p:txBody>
          </p:sp>
          <p:sp>
            <p:nvSpPr>
              <p:cNvPr id="11" name="Rounded Rectangle 10"/>
              <p:cNvSpPr/>
              <p:nvPr/>
            </p:nvSpPr>
            <p:spPr>
              <a:xfrm>
                <a:off x="1654628" y="3373039"/>
                <a:ext cx="8679543" cy="2026275"/>
              </a:xfrm>
              <a:prstGeom prst="roundRect">
                <a:avLst>
                  <a:gd name="adj" fmla="val 8294"/>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p:txBody>
          <a:bodyPr/>
          <a:lstStyle/>
          <a:p>
            <a:r>
              <a:rPr lang="en-US" smtClean="0"/>
              <a:t>1.3.7 iostat</a:t>
            </a:r>
            <a:endParaRPr lang="en-US"/>
          </a:p>
        </p:txBody>
      </p:sp>
      <p:sp>
        <p:nvSpPr>
          <p:cNvPr id="164" name="Google Shape;164;p30"/>
          <p:cNvSpPr txBox="1">
            <a:spLocks noGrp="1"/>
          </p:cNvSpPr>
          <p:nvPr>
            <p:ph type="body" idx="2"/>
          </p:nvPr>
        </p:nvSpPr>
        <p:spPr>
          <a:xfrm>
            <a:off x="514351" y="1304995"/>
            <a:ext cx="11198678" cy="4840828"/>
          </a:xfrm>
        </p:spPr>
        <p:txBody>
          <a:bodyPr/>
          <a:lstStyle/>
          <a:p>
            <a:pPr lvl="1"/>
            <a:r>
              <a:rPr lang="en-US" dirty="0" smtClean="0"/>
              <a:t>The </a:t>
            </a:r>
            <a:r>
              <a:rPr lang="en-US" dirty="0" err="1" smtClean="0"/>
              <a:t>iostat</a:t>
            </a:r>
            <a:r>
              <a:rPr lang="en-US" dirty="0" smtClean="0"/>
              <a:t> command shows the average CPU time, since the start of the system, and it is similar to the uptime command.</a:t>
            </a:r>
          </a:p>
          <a:p>
            <a:pPr lvl="1"/>
            <a:r>
              <a:rPr lang="en-US" dirty="0" smtClean="0"/>
              <a:t>The command also generates a report on the activities of the disk subsystem of the server as CPU utilization and disk utilization.</a:t>
            </a:r>
          </a:p>
          <a:p>
            <a:pPr lvl="1"/>
            <a:r>
              <a:rPr lang="en-US" dirty="0" smtClean="0"/>
              <a:t>The </a:t>
            </a:r>
            <a:r>
              <a:rPr lang="en-US" dirty="0" err="1" smtClean="0"/>
              <a:t>iostat</a:t>
            </a:r>
            <a:r>
              <a:rPr lang="en-US" dirty="0" smtClean="0"/>
              <a:t> is also part of the </a:t>
            </a:r>
            <a:r>
              <a:rPr lang="en-US" dirty="0" err="1" smtClean="0"/>
              <a:t>sysstat</a:t>
            </a:r>
            <a:r>
              <a:rPr lang="en-US" dirty="0" smtClean="0"/>
              <a:t> package.  </a:t>
            </a:r>
          </a:p>
        </p:txBody>
      </p:sp>
      <p:grpSp>
        <p:nvGrpSpPr>
          <p:cNvPr id="2" name="Group 1"/>
          <p:cNvGrpSpPr/>
          <p:nvPr/>
        </p:nvGrpSpPr>
        <p:grpSpPr>
          <a:xfrm>
            <a:off x="2268173" y="3024648"/>
            <a:ext cx="7735018" cy="3376152"/>
            <a:chOff x="2268173" y="3024648"/>
            <a:chExt cx="7735018" cy="3376152"/>
          </a:xfrm>
        </p:grpSpPr>
        <p:pic>
          <p:nvPicPr>
            <p:cNvPr id="165" name="Google Shape;165;p30"/>
            <p:cNvPicPr preferRelativeResize="0"/>
            <p:nvPr/>
          </p:nvPicPr>
          <p:blipFill>
            <a:blip r:embed="rId3">
              <a:extLst>
                <a:ext uri="{28A0092B-C50C-407E-A947-70E740481C1C}">
                  <a14:useLocalDpi xmlns:a14="http://schemas.microsoft.com/office/drawing/2010/main" val="0"/>
                </a:ext>
              </a:extLst>
            </a:blip>
            <a:stretch>
              <a:fillRect/>
            </a:stretch>
          </p:blipFill>
          <p:spPr>
            <a:xfrm>
              <a:off x="2386449" y="3508651"/>
              <a:ext cx="7437348" cy="2831263"/>
            </a:xfrm>
            <a:prstGeom prst="rect">
              <a:avLst/>
            </a:prstGeom>
            <a:noFill/>
            <a:ln>
              <a:noFill/>
            </a:ln>
          </p:spPr>
        </p:pic>
        <p:grpSp>
          <p:nvGrpSpPr>
            <p:cNvPr id="7" name="Group 6"/>
            <p:cNvGrpSpPr/>
            <p:nvPr/>
          </p:nvGrpSpPr>
          <p:grpSpPr>
            <a:xfrm>
              <a:off x="2268173" y="3024648"/>
              <a:ext cx="7735018" cy="3376152"/>
              <a:chOff x="1654628" y="3372991"/>
              <a:chExt cx="8679543" cy="3376152"/>
            </a:xfrm>
          </p:grpSpPr>
          <p:sp>
            <p:nvSpPr>
              <p:cNvPr id="8" name="Round Same Side Corner Rectangle 7"/>
              <p:cNvSpPr/>
              <p:nvPr/>
            </p:nvSpPr>
            <p:spPr>
              <a:xfrm>
                <a:off x="1654628" y="3372991"/>
                <a:ext cx="8679543" cy="502323"/>
              </a:xfrm>
              <a:prstGeom prst="round2SameRect">
                <a:avLst>
                  <a:gd name="adj1" fmla="val 19796"/>
                  <a:gd name="adj2" fmla="val 0"/>
                </a:avLst>
              </a:prstGeom>
              <a:solidFill>
                <a:srgbClr val="0EC07D"/>
              </a:solidFill>
            </p:spPr>
            <p:txBody>
              <a:bodyPr wrap="square" anchor="ctr">
                <a:noAutofit/>
              </a:bodyPr>
              <a:lstStyle/>
              <a:p>
                <a:pPr algn="ctr"/>
                <a:r>
                  <a:rPr lang="en-US" sz="1800" b="1" dirty="0">
                    <a:solidFill>
                      <a:schemeClr val="bg1"/>
                    </a:solidFill>
                  </a:rPr>
                  <a:t>A sample output of </a:t>
                </a:r>
                <a:r>
                  <a:rPr lang="en-US" sz="1800" b="1" dirty="0" err="1">
                    <a:solidFill>
                      <a:schemeClr val="bg1"/>
                    </a:solidFill>
                  </a:rPr>
                  <a:t>iostat</a:t>
                </a:r>
                <a:r>
                  <a:rPr lang="en-US" sz="1800" b="1" dirty="0">
                    <a:solidFill>
                      <a:schemeClr val="bg1"/>
                    </a:solidFill>
                  </a:rPr>
                  <a:t> </a:t>
                </a:r>
                <a:r>
                  <a:rPr lang="en-US" sz="1800" b="1" dirty="0" smtClean="0">
                    <a:solidFill>
                      <a:schemeClr val="bg1"/>
                    </a:solidFill>
                  </a:rPr>
                  <a:t>command</a:t>
                </a:r>
                <a:endParaRPr lang="en-US" sz="1800" b="1" dirty="0">
                  <a:solidFill>
                    <a:schemeClr val="bg1"/>
                  </a:solidFill>
                </a:endParaRPr>
              </a:p>
            </p:txBody>
          </p:sp>
          <p:sp>
            <p:nvSpPr>
              <p:cNvPr id="9" name="Rounded Rectangle 8"/>
              <p:cNvSpPr/>
              <p:nvPr/>
            </p:nvSpPr>
            <p:spPr>
              <a:xfrm>
                <a:off x="1654628" y="3373039"/>
                <a:ext cx="8679543" cy="3376104"/>
              </a:xfrm>
              <a:prstGeom prst="roundRect">
                <a:avLst>
                  <a:gd name="adj" fmla="val 3995"/>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smtClean="0"/>
              <a:t>Module Objectives</a:t>
            </a:r>
            <a:endParaRPr lang="en-US"/>
          </a:p>
        </p:txBody>
      </p:sp>
      <p:sp>
        <p:nvSpPr>
          <p:cNvPr id="61" name="Google Shape;61;p14"/>
          <p:cNvSpPr txBox="1">
            <a:spLocks noGrp="1"/>
          </p:cNvSpPr>
          <p:nvPr>
            <p:ph type="body" idx="2"/>
          </p:nvPr>
        </p:nvSpPr>
        <p:spPr>
          <a:xfrm>
            <a:off x="514351" y="1304995"/>
            <a:ext cx="7133399" cy="4840828"/>
          </a:xfrm>
        </p:spPr>
        <p:txBody>
          <a:bodyPr/>
          <a:lstStyle/>
          <a:p>
            <a:r>
              <a:rPr lang="en-US" dirty="0" smtClean="0"/>
              <a:t>At the end of this module, you will be able to:</a:t>
            </a:r>
          </a:p>
          <a:p>
            <a:pPr lvl="1"/>
            <a:r>
              <a:rPr lang="en-US" dirty="0" smtClean="0"/>
              <a:t>Provide an overview of Linux monitoring</a:t>
            </a:r>
          </a:p>
          <a:p>
            <a:pPr lvl="1"/>
            <a:r>
              <a:rPr lang="en-US" dirty="0" smtClean="0"/>
              <a:t>Identify different metrics that are available for Linux monitoring</a:t>
            </a:r>
          </a:p>
          <a:p>
            <a:pPr lvl="1"/>
            <a:r>
              <a:rPr lang="en-US" dirty="0" smtClean="0"/>
              <a:t>Explain the important built-in monitoring tools available in Linux</a:t>
            </a:r>
          </a:p>
          <a:p>
            <a:pPr lvl="1"/>
            <a:r>
              <a:rPr lang="en-US" dirty="0" smtClean="0"/>
              <a:t>Discuss third party monitoring tools available for Linux performance monitoring</a:t>
            </a:r>
            <a:endParaRPr lang="en-US" dirty="0"/>
          </a:p>
        </p:txBody>
      </p:sp>
      <p:pic>
        <p:nvPicPr>
          <p:cNvPr id="4" name="Picture 3">
            <a:extLst>
              <a:ext uri="{FF2B5EF4-FFF2-40B4-BE49-F238E27FC236}">
                <a16:creationId xmlns=""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p:txBody>
          <a:bodyPr/>
          <a:lstStyle/>
          <a:p>
            <a:r>
              <a:rPr lang="en-US" smtClean="0"/>
              <a:t>1.3.8 netstat</a:t>
            </a:r>
            <a:endParaRPr lang="en-US"/>
          </a:p>
        </p:txBody>
      </p:sp>
      <p:sp>
        <p:nvSpPr>
          <p:cNvPr id="171" name="Google Shape;171;p31"/>
          <p:cNvSpPr txBox="1">
            <a:spLocks noGrp="1"/>
          </p:cNvSpPr>
          <p:nvPr>
            <p:ph type="body" idx="2"/>
          </p:nvPr>
        </p:nvSpPr>
        <p:spPr/>
        <p:txBody>
          <a:bodyPr/>
          <a:lstStyle/>
          <a:p>
            <a:pPr lvl="1"/>
            <a:r>
              <a:rPr lang="en-US" dirty="0" smtClean="0"/>
              <a:t>One of the most popular tools used while working on the network.</a:t>
            </a:r>
          </a:p>
          <a:p>
            <a:pPr lvl="1"/>
            <a:r>
              <a:rPr lang="en-US" dirty="0" smtClean="0"/>
              <a:t>The details related to network are displayed using this command, including socket usage, routing, interface, protocol, network statistics, etc. </a:t>
            </a:r>
          </a:p>
          <a:p>
            <a:endParaRPr lang="en-US" dirty="0"/>
          </a:p>
        </p:txBody>
      </p:sp>
      <p:pic>
        <p:nvPicPr>
          <p:cNvPr id="172" name="Google Shape;172;p31"/>
          <p:cNvPicPr preferRelativeResize="0"/>
          <p:nvPr/>
        </p:nvPicPr>
        <p:blipFill>
          <a:blip r:embed="rId3">
            <a:extLst>
              <a:ext uri="{28A0092B-C50C-407E-A947-70E740481C1C}">
                <a14:useLocalDpi xmlns:a14="http://schemas.microsoft.com/office/drawing/2010/main" val="0"/>
              </a:ext>
            </a:extLst>
          </a:blip>
          <a:stretch>
            <a:fillRect/>
          </a:stretch>
        </p:blipFill>
        <p:spPr>
          <a:xfrm>
            <a:off x="2641932" y="2815773"/>
            <a:ext cx="6987499" cy="3577218"/>
          </a:xfrm>
          <a:prstGeom prst="rect">
            <a:avLst/>
          </a:prstGeom>
          <a:noFill/>
          <a:ln>
            <a:noFill/>
          </a:ln>
        </p:spPr>
      </p:pic>
      <p:grpSp>
        <p:nvGrpSpPr>
          <p:cNvPr id="7" name="Group 6"/>
          <p:cNvGrpSpPr/>
          <p:nvPr/>
        </p:nvGrpSpPr>
        <p:grpSpPr>
          <a:xfrm>
            <a:off x="2111137" y="2365355"/>
            <a:ext cx="8049091" cy="4085144"/>
            <a:chOff x="1654628" y="3372991"/>
            <a:chExt cx="8679543" cy="3376152"/>
          </a:xfrm>
        </p:grpSpPr>
        <p:sp>
          <p:nvSpPr>
            <p:cNvPr id="8" name="Round Same Side Corner Rectangle 7"/>
            <p:cNvSpPr/>
            <p:nvPr/>
          </p:nvSpPr>
          <p:spPr>
            <a:xfrm>
              <a:off x="1654628" y="3372991"/>
              <a:ext cx="8679543" cy="408231"/>
            </a:xfrm>
            <a:prstGeom prst="round2SameRect">
              <a:avLst>
                <a:gd name="adj1" fmla="val 19796"/>
                <a:gd name="adj2" fmla="val 0"/>
              </a:avLst>
            </a:prstGeom>
            <a:solidFill>
              <a:srgbClr val="0EC07D"/>
            </a:solidFill>
          </p:spPr>
          <p:txBody>
            <a:bodyPr wrap="square" anchor="ctr">
              <a:noAutofit/>
            </a:bodyPr>
            <a:lstStyle/>
            <a:p>
              <a:pPr algn="ctr"/>
              <a:r>
                <a:rPr lang="en-US" sz="1800" b="1" dirty="0" smtClean="0">
                  <a:solidFill>
                    <a:schemeClr val="bg1"/>
                  </a:solidFill>
                </a:rPr>
                <a:t>Sample output </a:t>
              </a:r>
              <a:r>
                <a:rPr lang="en-US" sz="1800" b="1" dirty="0">
                  <a:solidFill>
                    <a:schemeClr val="bg1"/>
                  </a:solidFill>
                </a:rPr>
                <a:t>shows the socket information with the </a:t>
              </a:r>
              <a:r>
                <a:rPr lang="en-US" sz="1800" b="1" dirty="0" err="1">
                  <a:solidFill>
                    <a:schemeClr val="bg1"/>
                  </a:solidFill>
                </a:rPr>
                <a:t>netstat</a:t>
              </a:r>
              <a:r>
                <a:rPr lang="en-US" sz="1800" b="1" dirty="0">
                  <a:solidFill>
                    <a:schemeClr val="bg1"/>
                  </a:solidFill>
                </a:rPr>
                <a:t> command</a:t>
              </a:r>
            </a:p>
          </p:txBody>
        </p:sp>
        <p:sp>
          <p:nvSpPr>
            <p:cNvPr id="9" name="Rounded Rectangle 8"/>
            <p:cNvSpPr/>
            <p:nvPr/>
          </p:nvSpPr>
          <p:spPr>
            <a:xfrm>
              <a:off x="1654628" y="3373039"/>
              <a:ext cx="8679543" cy="3376104"/>
            </a:xfrm>
            <a:prstGeom prst="roundRect">
              <a:avLst>
                <a:gd name="adj" fmla="val 3995"/>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p32"/>
          <p:cNvSpPr txBox="1">
            <a:spLocks noGrp="1"/>
          </p:cNvSpPr>
          <p:nvPr>
            <p:ph type="title"/>
          </p:nvPr>
        </p:nvSpPr>
        <p:spPr/>
        <p:txBody>
          <a:bodyPr/>
          <a:lstStyle/>
          <a:p>
            <a:r>
              <a:rPr lang="en-US" smtClean="0"/>
              <a:t>1.3.9 iptraf</a:t>
            </a:r>
            <a:endParaRPr lang="en-US"/>
          </a:p>
        </p:txBody>
      </p:sp>
      <p:sp>
        <p:nvSpPr>
          <p:cNvPr id="177" name="Google Shape;177;p32"/>
          <p:cNvSpPr txBox="1">
            <a:spLocks noGrp="1"/>
          </p:cNvSpPr>
          <p:nvPr>
            <p:ph type="body" idx="2"/>
          </p:nvPr>
        </p:nvSpPr>
        <p:spPr/>
        <p:txBody>
          <a:bodyPr/>
          <a:lstStyle/>
          <a:p>
            <a:pPr lvl="1"/>
            <a:r>
              <a:rPr lang="en-US" dirty="0" smtClean="0"/>
              <a:t>The use of </a:t>
            </a:r>
            <a:r>
              <a:rPr lang="en-US" dirty="0" err="1" smtClean="0"/>
              <a:t>iptraf</a:t>
            </a:r>
            <a:r>
              <a:rPr lang="en-US" dirty="0" smtClean="0"/>
              <a:t> is to monitor the TCP/IP traffic real time and to generate the report.</a:t>
            </a:r>
          </a:p>
          <a:p>
            <a:pPr lvl="1"/>
            <a:r>
              <a:rPr lang="en-US" dirty="0" smtClean="0"/>
              <a:t>Statistics of TCP/IP traffic status by session, interface and protocol. This tool is provided by the </a:t>
            </a:r>
            <a:r>
              <a:rPr lang="en-US" dirty="0" err="1" smtClean="0"/>
              <a:t>iptraf</a:t>
            </a:r>
            <a:r>
              <a:rPr lang="en-US" dirty="0" smtClean="0"/>
              <a:t> package.</a:t>
            </a:r>
          </a:p>
          <a:p>
            <a:r>
              <a:rPr lang="en-US" dirty="0" smtClean="0"/>
              <a:t>The reports provided by </a:t>
            </a:r>
            <a:r>
              <a:rPr lang="en-US" dirty="0" err="1" smtClean="0"/>
              <a:t>iptraf</a:t>
            </a:r>
            <a:r>
              <a:rPr lang="en-US" dirty="0" smtClean="0"/>
              <a:t> command are as follows:</a:t>
            </a:r>
          </a:p>
          <a:p>
            <a:endParaRPr lang="en-US" dirty="0"/>
          </a:p>
        </p:txBody>
      </p:sp>
      <p:grpSp>
        <p:nvGrpSpPr>
          <p:cNvPr id="18" name="Group 17"/>
          <p:cNvGrpSpPr/>
          <p:nvPr/>
        </p:nvGrpSpPr>
        <p:grpSpPr>
          <a:xfrm>
            <a:off x="536850" y="2849398"/>
            <a:ext cx="5559150" cy="579978"/>
            <a:chOff x="536850" y="2922600"/>
            <a:chExt cx="5559150" cy="579978"/>
          </a:xfrm>
        </p:grpSpPr>
        <p:sp>
          <p:nvSpPr>
            <p:cNvPr id="6" name="Freeform 5"/>
            <p:cNvSpPr/>
            <p:nvPr/>
          </p:nvSpPr>
          <p:spPr>
            <a:xfrm>
              <a:off x="611178" y="2995801"/>
              <a:ext cx="5484822" cy="506777"/>
            </a:xfrm>
            <a:custGeom>
              <a:avLst/>
              <a:gdLst>
                <a:gd name="connsiteX0" fmla="*/ 0 w 1783856"/>
                <a:gd name="connsiteY0" fmla="*/ 0 h 557455"/>
                <a:gd name="connsiteX1" fmla="*/ 1783856 w 1783856"/>
                <a:gd name="connsiteY1" fmla="*/ 0 h 557455"/>
                <a:gd name="connsiteX2" fmla="*/ 1783856 w 1783856"/>
                <a:gd name="connsiteY2" fmla="*/ 557455 h 557455"/>
                <a:gd name="connsiteX3" fmla="*/ 0 w 1783856"/>
                <a:gd name="connsiteY3" fmla="*/ 557455 h 557455"/>
                <a:gd name="connsiteX4" fmla="*/ 0 w 1783856"/>
                <a:gd name="connsiteY4" fmla="*/ 0 h 557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856" h="557455">
                  <a:moveTo>
                    <a:pt x="0" y="0"/>
                  </a:moveTo>
                  <a:lnTo>
                    <a:pt x="1783856" y="0"/>
                  </a:lnTo>
                  <a:lnTo>
                    <a:pt x="1783856" y="557455"/>
                  </a:lnTo>
                  <a:lnTo>
                    <a:pt x="0" y="557455"/>
                  </a:lnTo>
                  <a:lnTo>
                    <a:pt x="0" y="0"/>
                  </a:lnTo>
                  <a:close/>
                </a:path>
              </a:pathLst>
            </a:custGeom>
            <a:ln w="28575">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377583" tIns="49530" rIns="49530" bIns="49530" numCol="1" spcCol="1270" anchor="ctr" anchorCtr="0">
              <a:noAutofit/>
            </a:bodyPr>
            <a:lstStyle/>
            <a:p>
              <a:pPr lvl="0" algn="l" defTabSz="577850">
                <a:lnSpc>
                  <a:spcPct val="90000"/>
                </a:lnSpc>
                <a:spcBef>
                  <a:spcPct val="0"/>
                </a:spcBef>
                <a:spcAft>
                  <a:spcPct val="35000"/>
                </a:spcAft>
              </a:pPr>
              <a:r>
                <a:rPr lang="en-US" sz="1800" kern="1200" dirty="0" smtClean="0"/>
                <a:t>IP traffic monitor</a:t>
              </a:r>
              <a:endParaRPr lang="en-US" sz="1800" kern="1200" dirty="0"/>
            </a:p>
          </p:txBody>
        </p:sp>
        <p:sp>
          <p:nvSpPr>
            <p:cNvPr id="7" name="Rectangle 6"/>
            <p:cNvSpPr/>
            <p:nvPr/>
          </p:nvSpPr>
          <p:spPr>
            <a:xfrm>
              <a:off x="536850" y="2922600"/>
              <a:ext cx="390218" cy="520656"/>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9" name="Group 18"/>
          <p:cNvGrpSpPr/>
          <p:nvPr/>
        </p:nvGrpSpPr>
        <p:grpSpPr>
          <a:xfrm>
            <a:off x="536850" y="3571346"/>
            <a:ext cx="5559150" cy="579978"/>
            <a:chOff x="536850" y="3560576"/>
            <a:chExt cx="5559150" cy="579978"/>
          </a:xfrm>
        </p:grpSpPr>
        <p:sp>
          <p:nvSpPr>
            <p:cNvPr id="8" name="Freeform 7"/>
            <p:cNvSpPr/>
            <p:nvPr/>
          </p:nvSpPr>
          <p:spPr>
            <a:xfrm>
              <a:off x="611178" y="3633777"/>
              <a:ext cx="5484822" cy="506777"/>
            </a:xfrm>
            <a:custGeom>
              <a:avLst/>
              <a:gdLst>
                <a:gd name="connsiteX0" fmla="*/ 0 w 1783856"/>
                <a:gd name="connsiteY0" fmla="*/ 0 h 557455"/>
                <a:gd name="connsiteX1" fmla="*/ 1783856 w 1783856"/>
                <a:gd name="connsiteY1" fmla="*/ 0 h 557455"/>
                <a:gd name="connsiteX2" fmla="*/ 1783856 w 1783856"/>
                <a:gd name="connsiteY2" fmla="*/ 557455 h 557455"/>
                <a:gd name="connsiteX3" fmla="*/ 0 w 1783856"/>
                <a:gd name="connsiteY3" fmla="*/ 557455 h 557455"/>
                <a:gd name="connsiteX4" fmla="*/ 0 w 1783856"/>
                <a:gd name="connsiteY4" fmla="*/ 0 h 557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856" h="557455">
                  <a:moveTo>
                    <a:pt x="0" y="0"/>
                  </a:moveTo>
                  <a:lnTo>
                    <a:pt x="1783856" y="0"/>
                  </a:lnTo>
                  <a:lnTo>
                    <a:pt x="1783856" y="557455"/>
                  </a:lnTo>
                  <a:lnTo>
                    <a:pt x="0" y="557455"/>
                  </a:lnTo>
                  <a:lnTo>
                    <a:pt x="0" y="0"/>
                  </a:lnTo>
                  <a:close/>
                </a:path>
              </a:pathLst>
            </a:custGeom>
            <a:ln w="28575">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377583" tIns="49530" rIns="49530" bIns="49530" numCol="1" spcCol="1270" anchor="ctr" anchorCtr="0">
              <a:noAutofit/>
            </a:bodyPr>
            <a:lstStyle/>
            <a:p>
              <a:pPr lvl="0" algn="l" defTabSz="577850">
                <a:lnSpc>
                  <a:spcPct val="90000"/>
                </a:lnSpc>
                <a:spcBef>
                  <a:spcPct val="0"/>
                </a:spcBef>
                <a:spcAft>
                  <a:spcPct val="35000"/>
                </a:spcAft>
              </a:pPr>
              <a:r>
                <a:rPr lang="en-US" sz="1800" kern="1200" smtClean="0"/>
                <a:t>General interface statistics</a:t>
              </a:r>
              <a:endParaRPr lang="en-US" sz="1800" kern="1200" dirty="0" smtClean="0"/>
            </a:p>
          </p:txBody>
        </p:sp>
        <p:sp>
          <p:nvSpPr>
            <p:cNvPr id="9" name="Rectangle 8"/>
            <p:cNvSpPr/>
            <p:nvPr/>
          </p:nvSpPr>
          <p:spPr>
            <a:xfrm>
              <a:off x="536850" y="3560576"/>
              <a:ext cx="390218" cy="520656"/>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20" name="Group 19"/>
          <p:cNvGrpSpPr/>
          <p:nvPr/>
        </p:nvGrpSpPr>
        <p:grpSpPr>
          <a:xfrm>
            <a:off x="536850" y="4293294"/>
            <a:ext cx="5559150" cy="579978"/>
            <a:chOff x="536850" y="4198553"/>
            <a:chExt cx="5559150" cy="579978"/>
          </a:xfrm>
        </p:grpSpPr>
        <p:sp>
          <p:nvSpPr>
            <p:cNvPr id="10" name="Freeform 9"/>
            <p:cNvSpPr/>
            <p:nvPr/>
          </p:nvSpPr>
          <p:spPr>
            <a:xfrm>
              <a:off x="611178" y="4271754"/>
              <a:ext cx="5484822" cy="506777"/>
            </a:xfrm>
            <a:custGeom>
              <a:avLst/>
              <a:gdLst>
                <a:gd name="connsiteX0" fmla="*/ 0 w 1783856"/>
                <a:gd name="connsiteY0" fmla="*/ 0 h 557455"/>
                <a:gd name="connsiteX1" fmla="*/ 1783856 w 1783856"/>
                <a:gd name="connsiteY1" fmla="*/ 0 h 557455"/>
                <a:gd name="connsiteX2" fmla="*/ 1783856 w 1783856"/>
                <a:gd name="connsiteY2" fmla="*/ 557455 h 557455"/>
                <a:gd name="connsiteX3" fmla="*/ 0 w 1783856"/>
                <a:gd name="connsiteY3" fmla="*/ 557455 h 557455"/>
                <a:gd name="connsiteX4" fmla="*/ 0 w 1783856"/>
                <a:gd name="connsiteY4" fmla="*/ 0 h 557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856" h="557455">
                  <a:moveTo>
                    <a:pt x="0" y="0"/>
                  </a:moveTo>
                  <a:lnTo>
                    <a:pt x="1783856" y="0"/>
                  </a:lnTo>
                  <a:lnTo>
                    <a:pt x="1783856" y="557455"/>
                  </a:lnTo>
                  <a:lnTo>
                    <a:pt x="0" y="557455"/>
                  </a:lnTo>
                  <a:lnTo>
                    <a:pt x="0" y="0"/>
                  </a:lnTo>
                  <a:close/>
                </a:path>
              </a:pathLst>
            </a:custGeom>
            <a:ln w="28575">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377583" tIns="49530" rIns="49530" bIns="49530" numCol="1" spcCol="1270" anchor="ctr" anchorCtr="0">
              <a:noAutofit/>
            </a:bodyPr>
            <a:lstStyle/>
            <a:p>
              <a:pPr lvl="0" algn="l" defTabSz="577850">
                <a:lnSpc>
                  <a:spcPct val="90000"/>
                </a:lnSpc>
                <a:spcBef>
                  <a:spcPct val="0"/>
                </a:spcBef>
                <a:spcAft>
                  <a:spcPct val="35000"/>
                </a:spcAft>
              </a:pPr>
              <a:r>
                <a:rPr lang="en-US" sz="1800" kern="1200" smtClean="0"/>
                <a:t>Detailed interface statistics</a:t>
              </a:r>
              <a:endParaRPr lang="en-US" sz="1800" kern="1200" dirty="0" smtClean="0"/>
            </a:p>
          </p:txBody>
        </p:sp>
        <p:sp>
          <p:nvSpPr>
            <p:cNvPr id="11" name="Rectangle 10"/>
            <p:cNvSpPr/>
            <p:nvPr/>
          </p:nvSpPr>
          <p:spPr>
            <a:xfrm>
              <a:off x="536850" y="4198553"/>
              <a:ext cx="390218" cy="520656"/>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21" name="Group 20"/>
          <p:cNvGrpSpPr/>
          <p:nvPr/>
        </p:nvGrpSpPr>
        <p:grpSpPr>
          <a:xfrm>
            <a:off x="536850" y="5015242"/>
            <a:ext cx="5559150" cy="579978"/>
            <a:chOff x="536850" y="4836529"/>
            <a:chExt cx="5559150" cy="579978"/>
          </a:xfrm>
        </p:grpSpPr>
        <p:sp>
          <p:nvSpPr>
            <p:cNvPr id="12" name="Freeform 11"/>
            <p:cNvSpPr/>
            <p:nvPr/>
          </p:nvSpPr>
          <p:spPr>
            <a:xfrm>
              <a:off x="611178" y="4909730"/>
              <a:ext cx="5484822" cy="506777"/>
            </a:xfrm>
            <a:custGeom>
              <a:avLst/>
              <a:gdLst>
                <a:gd name="connsiteX0" fmla="*/ 0 w 1783856"/>
                <a:gd name="connsiteY0" fmla="*/ 0 h 557455"/>
                <a:gd name="connsiteX1" fmla="*/ 1783856 w 1783856"/>
                <a:gd name="connsiteY1" fmla="*/ 0 h 557455"/>
                <a:gd name="connsiteX2" fmla="*/ 1783856 w 1783856"/>
                <a:gd name="connsiteY2" fmla="*/ 557455 h 557455"/>
                <a:gd name="connsiteX3" fmla="*/ 0 w 1783856"/>
                <a:gd name="connsiteY3" fmla="*/ 557455 h 557455"/>
                <a:gd name="connsiteX4" fmla="*/ 0 w 1783856"/>
                <a:gd name="connsiteY4" fmla="*/ 0 h 557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856" h="557455">
                  <a:moveTo>
                    <a:pt x="0" y="0"/>
                  </a:moveTo>
                  <a:lnTo>
                    <a:pt x="1783856" y="0"/>
                  </a:lnTo>
                  <a:lnTo>
                    <a:pt x="1783856" y="557455"/>
                  </a:lnTo>
                  <a:lnTo>
                    <a:pt x="0" y="557455"/>
                  </a:lnTo>
                  <a:lnTo>
                    <a:pt x="0" y="0"/>
                  </a:lnTo>
                  <a:close/>
                </a:path>
              </a:pathLst>
            </a:custGeom>
            <a:ln w="28575">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377583" tIns="49530" rIns="49530" bIns="49530" numCol="1" spcCol="1270" anchor="ctr" anchorCtr="0">
              <a:noAutofit/>
            </a:bodyPr>
            <a:lstStyle/>
            <a:p>
              <a:pPr lvl="0" algn="l" defTabSz="577850">
                <a:lnSpc>
                  <a:spcPct val="90000"/>
                </a:lnSpc>
                <a:spcBef>
                  <a:spcPct val="0"/>
                </a:spcBef>
                <a:spcAft>
                  <a:spcPct val="35000"/>
                </a:spcAft>
              </a:pPr>
              <a:r>
                <a:rPr lang="en-US" sz="1800" kern="1200" smtClean="0"/>
                <a:t>Statistical breakdowns</a:t>
              </a:r>
              <a:endParaRPr lang="en-US" sz="1800" kern="1200" dirty="0" smtClean="0"/>
            </a:p>
          </p:txBody>
        </p:sp>
        <p:sp>
          <p:nvSpPr>
            <p:cNvPr id="13" name="Rectangle 12"/>
            <p:cNvSpPr/>
            <p:nvPr/>
          </p:nvSpPr>
          <p:spPr>
            <a:xfrm>
              <a:off x="536850" y="4836529"/>
              <a:ext cx="390218" cy="520656"/>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22" name="Group 21"/>
          <p:cNvGrpSpPr/>
          <p:nvPr/>
        </p:nvGrpSpPr>
        <p:grpSpPr>
          <a:xfrm>
            <a:off x="536850" y="5737188"/>
            <a:ext cx="5559150" cy="579978"/>
            <a:chOff x="536850" y="5474506"/>
            <a:chExt cx="5559150" cy="579978"/>
          </a:xfrm>
        </p:grpSpPr>
        <p:sp>
          <p:nvSpPr>
            <p:cNvPr id="14" name="Freeform 13"/>
            <p:cNvSpPr/>
            <p:nvPr/>
          </p:nvSpPr>
          <p:spPr>
            <a:xfrm>
              <a:off x="611178" y="5547707"/>
              <a:ext cx="5484822" cy="506777"/>
            </a:xfrm>
            <a:custGeom>
              <a:avLst/>
              <a:gdLst>
                <a:gd name="connsiteX0" fmla="*/ 0 w 1783856"/>
                <a:gd name="connsiteY0" fmla="*/ 0 h 557455"/>
                <a:gd name="connsiteX1" fmla="*/ 1783856 w 1783856"/>
                <a:gd name="connsiteY1" fmla="*/ 0 h 557455"/>
                <a:gd name="connsiteX2" fmla="*/ 1783856 w 1783856"/>
                <a:gd name="connsiteY2" fmla="*/ 557455 h 557455"/>
                <a:gd name="connsiteX3" fmla="*/ 0 w 1783856"/>
                <a:gd name="connsiteY3" fmla="*/ 557455 h 557455"/>
                <a:gd name="connsiteX4" fmla="*/ 0 w 1783856"/>
                <a:gd name="connsiteY4" fmla="*/ 0 h 557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3856" h="557455">
                  <a:moveTo>
                    <a:pt x="0" y="0"/>
                  </a:moveTo>
                  <a:lnTo>
                    <a:pt x="1783856" y="0"/>
                  </a:lnTo>
                  <a:lnTo>
                    <a:pt x="1783856" y="557455"/>
                  </a:lnTo>
                  <a:lnTo>
                    <a:pt x="0" y="557455"/>
                  </a:lnTo>
                  <a:lnTo>
                    <a:pt x="0" y="0"/>
                  </a:lnTo>
                  <a:close/>
                </a:path>
              </a:pathLst>
            </a:custGeom>
            <a:ln w="28575">
              <a:solidFill>
                <a:srgbClr val="0EC07D"/>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377583" tIns="49530" rIns="49530" bIns="49530" numCol="1" spcCol="1270" anchor="ctr" anchorCtr="0">
              <a:noAutofit/>
            </a:bodyPr>
            <a:lstStyle/>
            <a:p>
              <a:pPr lvl="0" algn="l" defTabSz="577850">
                <a:lnSpc>
                  <a:spcPct val="90000"/>
                </a:lnSpc>
                <a:spcBef>
                  <a:spcPct val="0"/>
                </a:spcBef>
                <a:spcAft>
                  <a:spcPct val="35000"/>
                </a:spcAft>
              </a:pPr>
              <a:r>
                <a:rPr lang="en-US" sz="1800" kern="1200" smtClean="0"/>
                <a:t>LAN station monitor</a:t>
              </a:r>
              <a:endParaRPr lang="en-US" sz="1800" kern="1200" dirty="0" smtClean="0"/>
            </a:p>
          </p:txBody>
        </p:sp>
        <p:sp>
          <p:nvSpPr>
            <p:cNvPr id="15" name="Rectangle 14"/>
            <p:cNvSpPr/>
            <p:nvPr/>
          </p:nvSpPr>
          <p:spPr>
            <a:xfrm>
              <a:off x="536850" y="5474506"/>
              <a:ext cx="390218" cy="520656"/>
            </a:xfrm>
            <a:prstGeom prst="rect">
              <a:avLst/>
            </a:prstGeom>
            <a:solidFill>
              <a:srgbClr val="0EC07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p:txBody>
          <a:bodyPr/>
          <a:lstStyle/>
          <a:p>
            <a:r>
              <a:rPr lang="en-US" smtClean="0"/>
              <a:t>1.3.10 tcpdump and ethereal</a:t>
            </a:r>
            <a:endParaRPr lang="en-US"/>
          </a:p>
        </p:txBody>
      </p:sp>
      <p:sp>
        <p:nvSpPr>
          <p:cNvPr id="184" name="Google Shape;184;p33"/>
          <p:cNvSpPr txBox="1">
            <a:spLocks noGrp="1"/>
          </p:cNvSpPr>
          <p:nvPr>
            <p:ph type="body" idx="2"/>
          </p:nvPr>
        </p:nvSpPr>
        <p:spPr>
          <a:xfrm>
            <a:off x="514350" y="1304995"/>
            <a:ext cx="10748735" cy="4840828"/>
          </a:xfrm>
        </p:spPr>
        <p:txBody>
          <a:bodyPr/>
          <a:lstStyle/>
          <a:p>
            <a:pPr lvl="1"/>
            <a:r>
              <a:rPr lang="en-US" dirty="0" smtClean="0"/>
              <a:t>The commands </a:t>
            </a:r>
            <a:r>
              <a:rPr lang="en-US" dirty="0" err="1" smtClean="0"/>
              <a:t>tcpdump</a:t>
            </a:r>
            <a:r>
              <a:rPr lang="en-US" dirty="0" smtClean="0"/>
              <a:t> and ethereal are used to capture and analyze network traffic.</a:t>
            </a:r>
          </a:p>
          <a:p>
            <a:pPr lvl="1"/>
            <a:r>
              <a:rPr lang="en-US" dirty="0" smtClean="0"/>
              <a:t>The library commonly used by these tools for capturing the network details is </a:t>
            </a:r>
            <a:r>
              <a:rPr lang="en-US" dirty="0" err="1" smtClean="0"/>
              <a:t>libpcap</a:t>
            </a:r>
            <a:r>
              <a:rPr lang="en-US" dirty="0" smtClean="0"/>
              <a:t> library.</a:t>
            </a:r>
          </a:p>
          <a:p>
            <a:pPr lvl="1"/>
            <a:r>
              <a:rPr lang="en-US" dirty="0" err="1" smtClean="0"/>
              <a:t>tcpdump</a:t>
            </a:r>
            <a:r>
              <a:rPr lang="en-US" dirty="0" smtClean="0"/>
              <a:t> can basically analyze the protocol and give a picture of the network.</a:t>
            </a:r>
          </a:p>
          <a:p>
            <a:pPr lvl="1"/>
            <a:r>
              <a:rPr lang="en-US" dirty="0" smtClean="0"/>
              <a:t>ethereal also has a similar functionality, but it can perform more advanced analysis than </a:t>
            </a:r>
            <a:r>
              <a:rPr lang="en-US" dirty="0" err="1" smtClean="0"/>
              <a:t>tcpdump</a:t>
            </a:r>
            <a:r>
              <a:rPr lang="en-US" dirty="0" smtClean="0"/>
              <a:t>.</a:t>
            </a:r>
          </a:p>
          <a:p>
            <a:pPr lvl="1"/>
            <a:endParaRPr lang="en-US" dirty="0" smtClean="0"/>
          </a:p>
          <a:p>
            <a:pPr lvl="1"/>
            <a:endParaRPr lang="en-US" dirty="0"/>
          </a:p>
        </p:txBody>
      </p:sp>
      <p:grpSp>
        <p:nvGrpSpPr>
          <p:cNvPr id="5" name="Group 4"/>
          <p:cNvGrpSpPr/>
          <p:nvPr/>
        </p:nvGrpSpPr>
        <p:grpSpPr>
          <a:xfrm>
            <a:off x="315619" y="3048937"/>
            <a:ext cx="11556219" cy="2303724"/>
            <a:chOff x="315619" y="3295680"/>
            <a:chExt cx="11556219" cy="2303724"/>
          </a:xfrm>
        </p:grpSpPr>
        <p:pic>
          <p:nvPicPr>
            <p:cNvPr id="185" name="Google Shape;185;p33"/>
            <p:cNvPicPr preferRelativeResize="0"/>
            <p:nvPr/>
          </p:nvPicPr>
          <p:blipFill>
            <a:blip r:embed="rId3">
              <a:extLst>
                <a:ext uri="{28A0092B-C50C-407E-A947-70E740481C1C}">
                  <a14:useLocalDpi xmlns:a14="http://schemas.microsoft.com/office/drawing/2010/main" val="0"/>
                </a:ext>
              </a:extLst>
            </a:blip>
            <a:stretch>
              <a:fillRect/>
            </a:stretch>
          </p:blipFill>
          <p:spPr>
            <a:xfrm>
              <a:off x="387342" y="3321599"/>
              <a:ext cx="11338710" cy="2135772"/>
            </a:xfrm>
            <a:prstGeom prst="rect">
              <a:avLst/>
            </a:prstGeom>
            <a:noFill/>
            <a:ln>
              <a:noFill/>
            </a:ln>
          </p:spPr>
        </p:pic>
        <p:sp>
          <p:nvSpPr>
            <p:cNvPr id="4" name="Rectangle 3"/>
            <p:cNvSpPr/>
            <p:nvPr/>
          </p:nvSpPr>
          <p:spPr>
            <a:xfrm>
              <a:off x="315619" y="3295680"/>
              <a:ext cx="11556219" cy="2303724"/>
            </a:xfrm>
            <a:prstGeom prst="rect">
              <a:avLst/>
            </a:prstGeom>
            <a:noFill/>
            <a:ln w="38100">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title"/>
          </p:nvPr>
        </p:nvSpPr>
        <p:spPr/>
        <p:txBody>
          <a:bodyPr/>
          <a:lstStyle/>
          <a:p>
            <a:r>
              <a:rPr lang="en-US" smtClean="0"/>
              <a:t>1.4 Other Monitoring Tools</a:t>
            </a:r>
            <a:endParaRPr lang="en-US"/>
          </a:p>
        </p:txBody>
      </p:sp>
      <p:sp>
        <p:nvSpPr>
          <p:cNvPr id="191" name="Google Shape;191;p34"/>
          <p:cNvSpPr txBox="1">
            <a:spLocks noGrp="1"/>
          </p:cNvSpPr>
          <p:nvPr>
            <p:ph type="body" idx="2"/>
          </p:nvPr>
        </p:nvSpPr>
        <p:spPr/>
        <p:txBody>
          <a:bodyPr/>
          <a:lstStyle/>
          <a:p>
            <a:r>
              <a:rPr lang="en-US" dirty="0" smtClean="0"/>
              <a:t>Some of the other important built-in tools are as follows:</a:t>
            </a:r>
          </a:p>
        </p:txBody>
      </p:sp>
      <p:grpSp>
        <p:nvGrpSpPr>
          <p:cNvPr id="15" name="Group 14"/>
          <p:cNvGrpSpPr/>
          <p:nvPr/>
        </p:nvGrpSpPr>
        <p:grpSpPr>
          <a:xfrm>
            <a:off x="514351" y="1817069"/>
            <a:ext cx="10838509" cy="4480230"/>
            <a:chOff x="555209" y="1845170"/>
            <a:chExt cx="10838509" cy="4480230"/>
          </a:xfrm>
        </p:grpSpPr>
        <p:sp>
          <p:nvSpPr>
            <p:cNvPr id="4" name="Rounded Rectangle 3"/>
            <p:cNvSpPr/>
            <p:nvPr/>
          </p:nvSpPr>
          <p:spPr>
            <a:xfrm>
              <a:off x="1889506" y="1931328"/>
              <a:ext cx="9504212" cy="689267"/>
            </a:xfrm>
            <a:prstGeom prst="roundRect">
              <a:avLst/>
            </a:prstGeom>
            <a:solidFill>
              <a:schemeClr val="bg1">
                <a:alpha val="90000"/>
              </a:schemeClr>
            </a:solidFill>
            <a:ln w="38100">
              <a:solidFill>
                <a:srgbClr val="0EC07D">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88" rIns="61028" bIns="45789" numCol="1" spcCol="1270" anchor="ctr" anchorCtr="0">
              <a:noAutofit/>
            </a:bodyPr>
            <a:lstStyle/>
            <a:p>
              <a:pPr lvl="1" algn="l" defTabSz="355600">
                <a:lnSpc>
                  <a:spcPct val="90000"/>
                </a:lnSpc>
                <a:spcBef>
                  <a:spcPct val="0"/>
                </a:spcBef>
                <a:spcAft>
                  <a:spcPct val="15000"/>
                </a:spcAft>
              </a:pPr>
              <a:r>
                <a:rPr lang="en-US" sz="1600" kern="1200" dirty="0" smtClean="0"/>
                <a:t>for collecting, reporting and saving system activity information</a:t>
              </a:r>
              <a:endParaRPr lang="en-US" sz="1600" kern="1200" dirty="0"/>
            </a:p>
          </p:txBody>
        </p:sp>
        <p:sp>
          <p:nvSpPr>
            <p:cNvPr id="5" name="Freeform 4"/>
            <p:cNvSpPr/>
            <p:nvPr/>
          </p:nvSpPr>
          <p:spPr>
            <a:xfrm>
              <a:off x="555209" y="1845170"/>
              <a:ext cx="1450410" cy="861582"/>
            </a:xfrm>
            <a:custGeom>
              <a:avLst/>
              <a:gdLst>
                <a:gd name="connsiteX0" fmla="*/ 0 w 1240943"/>
                <a:gd name="connsiteY0" fmla="*/ 130373 h 782220"/>
                <a:gd name="connsiteX1" fmla="*/ 130373 w 1240943"/>
                <a:gd name="connsiteY1" fmla="*/ 0 h 782220"/>
                <a:gd name="connsiteX2" fmla="*/ 1110570 w 1240943"/>
                <a:gd name="connsiteY2" fmla="*/ 0 h 782220"/>
                <a:gd name="connsiteX3" fmla="*/ 1240943 w 1240943"/>
                <a:gd name="connsiteY3" fmla="*/ 130373 h 782220"/>
                <a:gd name="connsiteX4" fmla="*/ 1240943 w 1240943"/>
                <a:gd name="connsiteY4" fmla="*/ 651847 h 782220"/>
                <a:gd name="connsiteX5" fmla="*/ 1110570 w 1240943"/>
                <a:gd name="connsiteY5" fmla="*/ 782220 h 782220"/>
                <a:gd name="connsiteX6" fmla="*/ 130373 w 1240943"/>
                <a:gd name="connsiteY6" fmla="*/ 782220 h 782220"/>
                <a:gd name="connsiteX7" fmla="*/ 0 w 1240943"/>
                <a:gd name="connsiteY7" fmla="*/ 651847 h 782220"/>
                <a:gd name="connsiteX8" fmla="*/ 0 w 1240943"/>
                <a:gd name="connsiteY8" fmla="*/ 130373 h 78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0943" h="782220">
                  <a:moveTo>
                    <a:pt x="0" y="130373"/>
                  </a:moveTo>
                  <a:cubicBezTo>
                    <a:pt x="0" y="58370"/>
                    <a:pt x="58370" y="0"/>
                    <a:pt x="130373" y="0"/>
                  </a:cubicBezTo>
                  <a:lnTo>
                    <a:pt x="1110570" y="0"/>
                  </a:lnTo>
                  <a:cubicBezTo>
                    <a:pt x="1182573" y="0"/>
                    <a:pt x="1240943" y="58370"/>
                    <a:pt x="1240943" y="130373"/>
                  </a:cubicBezTo>
                  <a:lnTo>
                    <a:pt x="1240943" y="651847"/>
                  </a:lnTo>
                  <a:cubicBezTo>
                    <a:pt x="1240943" y="723850"/>
                    <a:pt x="1182573" y="782220"/>
                    <a:pt x="1110570" y="782220"/>
                  </a:cubicBezTo>
                  <a:lnTo>
                    <a:pt x="130373" y="782220"/>
                  </a:lnTo>
                  <a:cubicBezTo>
                    <a:pt x="58370" y="782220"/>
                    <a:pt x="0" y="723850"/>
                    <a:pt x="0" y="651847"/>
                  </a:cubicBezTo>
                  <a:lnTo>
                    <a:pt x="0" y="130373"/>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765" tIns="72475" rIns="106765" bIns="72475" numCol="1" spcCol="1270" anchor="ctr" anchorCtr="0">
              <a:noAutofit/>
            </a:bodyPr>
            <a:lstStyle/>
            <a:p>
              <a:pPr lvl="0" algn="ctr" defTabSz="800100">
                <a:lnSpc>
                  <a:spcPct val="90000"/>
                </a:lnSpc>
                <a:spcBef>
                  <a:spcPct val="0"/>
                </a:spcBef>
                <a:spcAft>
                  <a:spcPct val="35000"/>
                </a:spcAft>
              </a:pPr>
              <a:r>
                <a:rPr lang="en-US" sz="1800" b="1" kern="1200" dirty="0" err="1" smtClean="0"/>
                <a:t>sar</a:t>
              </a:r>
              <a:endParaRPr lang="en-US" sz="1800" b="1" kern="1200" dirty="0"/>
            </a:p>
          </p:txBody>
        </p:sp>
        <p:sp>
          <p:nvSpPr>
            <p:cNvPr id="6" name="Rounded Rectangle 5"/>
            <p:cNvSpPr/>
            <p:nvPr/>
          </p:nvSpPr>
          <p:spPr>
            <a:xfrm>
              <a:off x="1889506" y="2835990"/>
              <a:ext cx="9504212" cy="689267"/>
            </a:xfrm>
            <a:prstGeom prst="roundRect">
              <a:avLst/>
            </a:prstGeom>
            <a:solidFill>
              <a:schemeClr val="bg1">
                <a:alpha val="90000"/>
              </a:schemeClr>
            </a:solidFill>
            <a:ln w="38100">
              <a:solidFill>
                <a:srgbClr val="0EC07D">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88" rIns="61028" bIns="45789" numCol="1" spcCol="1270" anchor="ctr" anchorCtr="0">
              <a:noAutofit/>
            </a:bodyPr>
            <a:lstStyle/>
            <a:p>
              <a:pPr lvl="1" algn="l" defTabSz="355600">
                <a:lnSpc>
                  <a:spcPct val="90000"/>
                </a:lnSpc>
                <a:spcBef>
                  <a:spcPct val="0"/>
                </a:spcBef>
                <a:spcAft>
                  <a:spcPct val="15000"/>
                </a:spcAft>
              </a:pPr>
              <a:r>
                <a:rPr lang="en-US" sz="1600" kern="1200" smtClean="0"/>
                <a:t>for </a:t>
              </a:r>
              <a:r>
                <a:rPr lang="en-US" sz="1600" kern="1200" dirty="0" smtClean="0"/>
                <a:t>reporting the activities of each of the available CPUs on a multiprocessor server</a:t>
              </a:r>
            </a:p>
          </p:txBody>
        </p:sp>
        <p:sp>
          <p:nvSpPr>
            <p:cNvPr id="7" name="Freeform 6"/>
            <p:cNvSpPr/>
            <p:nvPr/>
          </p:nvSpPr>
          <p:spPr>
            <a:xfrm>
              <a:off x="555209" y="2749831"/>
              <a:ext cx="1450410" cy="861582"/>
            </a:xfrm>
            <a:custGeom>
              <a:avLst/>
              <a:gdLst>
                <a:gd name="connsiteX0" fmla="*/ 0 w 1240943"/>
                <a:gd name="connsiteY0" fmla="*/ 130373 h 782220"/>
                <a:gd name="connsiteX1" fmla="*/ 130373 w 1240943"/>
                <a:gd name="connsiteY1" fmla="*/ 0 h 782220"/>
                <a:gd name="connsiteX2" fmla="*/ 1110570 w 1240943"/>
                <a:gd name="connsiteY2" fmla="*/ 0 h 782220"/>
                <a:gd name="connsiteX3" fmla="*/ 1240943 w 1240943"/>
                <a:gd name="connsiteY3" fmla="*/ 130373 h 782220"/>
                <a:gd name="connsiteX4" fmla="*/ 1240943 w 1240943"/>
                <a:gd name="connsiteY4" fmla="*/ 651847 h 782220"/>
                <a:gd name="connsiteX5" fmla="*/ 1110570 w 1240943"/>
                <a:gd name="connsiteY5" fmla="*/ 782220 h 782220"/>
                <a:gd name="connsiteX6" fmla="*/ 130373 w 1240943"/>
                <a:gd name="connsiteY6" fmla="*/ 782220 h 782220"/>
                <a:gd name="connsiteX7" fmla="*/ 0 w 1240943"/>
                <a:gd name="connsiteY7" fmla="*/ 651847 h 782220"/>
                <a:gd name="connsiteX8" fmla="*/ 0 w 1240943"/>
                <a:gd name="connsiteY8" fmla="*/ 130373 h 78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0943" h="782220">
                  <a:moveTo>
                    <a:pt x="0" y="130373"/>
                  </a:moveTo>
                  <a:cubicBezTo>
                    <a:pt x="0" y="58370"/>
                    <a:pt x="58370" y="0"/>
                    <a:pt x="130373" y="0"/>
                  </a:cubicBezTo>
                  <a:lnTo>
                    <a:pt x="1110570" y="0"/>
                  </a:lnTo>
                  <a:cubicBezTo>
                    <a:pt x="1182573" y="0"/>
                    <a:pt x="1240943" y="58370"/>
                    <a:pt x="1240943" y="130373"/>
                  </a:cubicBezTo>
                  <a:lnTo>
                    <a:pt x="1240943" y="651847"/>
                  </a:lnTo>
                  <a:cubicBezTo>
                    <a:pt x="1240943" y="723850"/>
                    <a:pt x="1182573" y="782220"/>
                    <a:pt x="1110570" y="782220"/>
                  </a:cubicBezTo>
                  <a:lnTo>
                    <a:pt x="130373" y="782220"/>
                  </a:lnTo>
                  <a:cubicBezTo>
                    <a:pt x="58370" y="782220"/>
                    <a:pt x="0" y="723850"/>
                    <a:pt x="0" y="651847"/>
                  </a:cubicBezTo>
                  <a:lnTo>
                    <a:pt x="0" y="130373"/>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765" tIns="72475" rIns="106765" bIns="72475" numCol="1" spcCol="1270" anchor="ctr" anchorCtr="0">
              <a:noAutofit/>
            </a:bodyPr>
            <a:lstStyle/>
            <a:p>
              <a:pPr lvl="0" algn="ctr" defTabSz="800100">
                <a:lnSpc>
                  <a:spcPct val="90000"/>
                </a:lnSpc>
                <a:spcBef>
                  <a:spcPct val="0"/>
                </a:spcBef>
                <a:spcAft>
                  <a:spcPct val="35000"/>
                </a:spcAft>
              </a:pPr>
              <a:r>
                <a:rPr lang="en-US" sz="1800" b="1" kern="1200" dirty="0" err="1" smtClean="0"/>
                <a:t>mpstat</a:t>
              </a:r>
              <a:endParaRPr lang="en-US" sz="1800" b="1" kern="1200" dirty="0" smtClean="0"/>
            </a:p>
          </p:txBody>
        </p:sp>
        <p:sp>
          <p:nvSpPr>
            <p:cNvPr id="8" name="Rounded Rectangle 7"/>
            <p:cNvSpPr/>
            <p:nvPr/>
          </p:nvSpPr>
          <p:spPr>
            <a:xfrm>
              <a:off x="1889506" y="3740651"/>
              <a:ext cx="9504212" cy="689267"/>
            </a:xfrm>
            <a:prstGeom prst="roundRect">
              <a:avLst/>
            </a:prstGeom>
            <a:solidFill>
              <a:schemeClr val="bg1">
                <a:alpha val="90000"/>
              </a:schemeClr>
            </a:solidFill>
            <a:ln w="38100">
              <a:solidFill>
                <a:srgbClr val="0EC07D">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88" rIns="61028" bIns="45789" numCol="1" spcCol="1270" anchor="ctr" anchorCtr="0">
              <a:noAutofit/>
            </a:bodyPr>
            <a:lstStyle/>
            <a:p>
              <a:pPr lvl="1" algn="l" defTabSz="355600">
                <a:lnSpc>
                  <a:spcPct val="90000"/>
                </a:lnSpc>
                <a:spcBef>
                  <a:spcPct val="0"/>
                </a:spcBef>
                <a:spcAft>
                  <a:spcPct val="15000"/>
                </a:spcAft>
              </a:pPr>
              <a:r>
                <a:rPr lang="en-US" sz="1600" kern="1200" dirty="0" smtClean="0"/>
                <a:t>for getting information about the ratio of local versus remote memory usage and the overall memory configuration of all nodes</a:t>
              </a:r>
            </a:p>
          </p:txBody>
        </p:sp>
        <p:sp>
          <p:nvSpPr>
            <p:cNvPr id="9" name="Freeform 8"/>
            <p:cNvSpPr/>
            <p:nvPr/>
          </p:nvSpPr>
          <p:spPr>
            <a:xfrm>
              <a:off x="555209" y="3654494"/>
              <a:ext cx="1450410" cy="861582"/>
            </a:xfrm>
            <a:custGeom>
              <a:avLst/>
              <a:gdLst>
                <a:gd name="connsiteX0" fmla="*/ 0 w 1240943"/>
                <a:gd name="connsiteY0" fmla="*/ 130373 h 782220"/>
                <a:gd name="connsiteX1" fmla="*/ 130373 w 1240943"/>
                <a:gd name="connsiteY1" fmla="*/ 0 h 782220"/>
                <a:gd name="connsiteX2" fmla="*/ 1110570 w 1240943"/>
                <a:gd name="connsiteY2" fmla="*/ 0 h 782220"/>
                <a:gd name="connsiteX3" fmla="*/ 1240943 w 1240943"/>
                <a:gd name="connsiteY3" fmla="*/ 130373 h 782220"/>
                <a:gd name="connsiteX4" fmla="*/ 1240943 w 1240943"/>
                <a:gd name="connsiteY4" fmla="*/ 651847 h 782220"/>
                <a:gd name="connsiteX5" fmla="*/ 1110570 w 1240943"/>
                <a:gd name="connsiteY5" fmla="*/ 782220 h 782220"/>
                <a:gd name="connsiteX6" fmla="*/ 130373 w 1240943"/>
                <a:gd name="connsiteY6" fmla="*/ 782220 h 782220"/>
                <a:gd name="connsiteX7" fmla="*/ 0 w 1240943"/>
                <a:gd name="connsiteY7" fmla="*/ 651847 h 782220"/>
                <a:gd name="connsiteX8" fmla="*/ 0 w 1240943"/>
                <a:gd name="connsiteY8" fmla="*/ 130373 h 78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0943" h="782220">
                  <a:moveTo>
                    <a:pt x="0" y="130373"/>
                  </a:moveTo>
                  <a:cubicBezTo>
                    <a:pt x="0" y="58370"/>
                    <a:pt x="58370" y="0"/>
                    <a:pt x="130373" y="0"/>
                  </a:cubicBezTo>
                  <a:lnTo>
                    <a:pt x="1110570" y="0"/>
                  </a:lnTo>
                  <a:cubicBezTo>
                    <a:pt x="1182573" y="0"/>
                    <a:pt x="1240943" y="58370"/>
                    <a:pt x="1240943" y="130373"/>
                  </a:cubicBezTo>
                  <a:lnTo>
                    <a:pt x="1240943" y="651847"/>
                  </a:lnTo>
                  <a:cubicBezTo>
                    <a:pt x="1240943" y="723850"/>
                    <a:pt x="1182573" y="782220"/>
                    <a:pt x="1110570" y="782220"/>
                  </a:cubicBezTo>
                  <a:lnTo>
                    <a:pt x="130373" y="782220"/>
                  </a:lnTo>
                  <a:cubicBezTo>
                    <a:pt x="58370" y="782220"/>
                    <a:pt x="0" y="723850"/>
                    <a:pt x="0" y="651847"/>
                  </a:cubicBezTo>
                  <a:lnTo>
                    <a:pt x="0" y="130373"/>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765" tIns="72475" rIns="106765" bIns="72475" numCol="1" spcCol="1270" anchor="ctr" anchorCtr="0">
              <a:noAutofit/>
            </a:bodyPr>
            <a:lstStyle/>
            <a:p>
              <a:pPr lvl="0" algn="ctr" defTabSz="800100">
                <a:lnSpc>
                  <a:spcPct val="90000"/>
                </a:lnSpc>
                <a:spcBef>
                  <a:spcPct val="0"/>
                </a:spcBef>
                <a:spcAft>
                  <a:spcPct val="35000"/>
                </a:spcAft>
              </a:pPr>
              <a:r>
                <a:rPr lang="en-US" sz="1800" b="1" kern="1200" dirty="0" err="1" smtClean="0"/>
                <a:t>numastat</a:t>
              </a:r>
              <a:endParaRPr lang="en-US" sz="1800" b="1" kern="1200" dirty="0" smtClean="0"/>
            </a:p>
          </p:txBody>
        </p:sp>
        <p:sp>
          <p:nvSpPr>
            <p:cNvPr id="10" name="Rounded Rectangle 9"/>
            <p:cNvSpPr/>
            <p:nvPr/>
          </p:nvSpPr>
          <p:spPr>
            <a:xfrm>
              <a:off x="1889506" y="4645313"/>
              <a:ext cx="9504212" cy="689267"/>
            </a:xfrm>
            <a:prstGeom prst="roundRect">
              <a:avLst/>
            </a:prstGeom>
            <a:solidFill>
              <a:schemeClr val="bg1">
                <a:alpha val="90000"/>
              </a:schemeClr>
            </a:solidFill>
            <a:ln w="38100">
              <a:solidFill>
                <a:srgbClr val="0EC07D">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88" rIns="61028" bIns="45789" numCol="1" spcCol="1270" anchor="ctr" anchorCtr="0">
              <a:noAutofit/>
            </a:bodyPr>
            <a:lstStyle/>
            <a:p>
              <a:pPr lvl="1" algn="l" defTabSz="355600">
                <a:lnSpc>
                  <a:spcPct val="90000"/>
                </a:lnSpc>
                <a:spcBef>
                  <a:spcPct val="0"/>
                </a:spcBef>
                <a:spcAft>
                  <a:spcPct val="15000"/>
                </a:spcAft>
              </a:pPr>
              <a:r>
                <a:rPr lang="en-US" sz="1600" kern="1200" smtClean="0"/>
                <a:t>measuring </a:t>
              </a:r>
              <a:r>
                <a:rPr lang="en-US" sz="1600" kern="1200" dirty="0" smtClean="0"/>
                <a:t>the amount of memory that one or more processes are using</a:t>
              </a:r>
            </a:p>
          </p:txBody>
        </p:sp>
        <p:sp>
          <p:nvSpPr>
            <p:cNvPr id="11" name="Freeform 10"/>
            <p:cNvSpPr/>
            <p:nvPr/>
          </p:nvSpPr>
          <p:spPr>
            <a:xfrm>
              <a:off x="555209" y="4559155"/>
              <a:ext cx="1450410" cy="861582"/>
            </a:xfrm>
            <a:custGeom>
              <a:avLst/>
              <a:gdLst>
                <a:gd name="connsiteX0" fmla="*/ 0 w 1240943"/>
                <a:gd name="connsiteY0" fmla="*/ 130373 h 782220"/>
                <a:gd name="connsiteX1" fmla="*/ 130373 w 1240943"/>
                <a:gd name="connsiteY1" fmla="*/ 0 h 782220"/>
                <a:gd name="connsiteX2" fmla="*/ 1110570 w 1240943"/>
                <a:gd name="connsiteY2" fmla="*/ 0 h 782220"/>
                <a:gd name="connsiteX3" fmla="*/ 1240943 w 1240943"/>
                <a:gd name="connsiteY3" fmla="*/ 130373 h 782220"/>
                <a:gd name="connsiteX4" fmla="*/ 1240943 w 1240943"/>
                <a:gd name="connsiteY4" fmla="*/ 651847 h 782220"/>
                <a:gd name="connsiteX5" fmla="*/ 1110570 w 1240943"/>
                <a:gd name="connsiteY5" fmla="*/ 782220 h 782220"/>
                <a:gd name="connsiteX6" fmla="*/ 130373 w 1240943"/>
                <a:gd name="connsiteY6" fmla="*/ 782220 h 782220"/>
                <a:gd name="connsiteX7" fmla="*/ 0 w 1240943"/>
                <a:gd name="connsiteY7" fmla="*/ 651847 h 782220"/>
                <a:gd name="connsiteX8" fmla="*/ 0 w 1240943"/>
                <a:gd name="connsiteY8" fmla="*/ 130373 h 78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0943" h="782220">
                  <a:moveTo>
                    <a:pt x="0" y="130373"/>
                  </a:moveTo>
                  <a:cubicBezTo>
                    <a:pt x="0" y="58370"/>
                    <a:pt x="58370" y="0"/>
                    <a:pt x="130373" y="0"/>
                  </a:cubicBezTo>
                  <a:lnTo>
                    <a:pt x="1110570" y="0"/>
                  </a:lnTo>
                  <a:cubicBezTo>
                    <a:pt x="1182573" y="0"/>
                    <a:pt x="1240943" y="58370"/>
                    <a:pt x="1240943" y="130373"/>
                  </a:cubicBezTo>
                  <a:lnTo>
                    <a:pt x="1240943" y="651847"/>
                  </a:lnTo>
                  <a:cubicBezTo>
                    <a:pt x="1240943" y="723850"/>
                    <a:pt x="1182573" y="782220"/>
                    <a:pt x="1110570" y="782220"/>
                  </a:cubicBezTo>
                  <a:lnTo>
                    <a:pt x="130373" y="782220"/>
                  </a:lnTo>
                  <a:cubicBezTo>
                    <a:pt x="58370" y="782220"/>
                    <a:pt x="0" y="723850"/>
                    <a:pt x="0" y="651847"/>
                  </a:cubicBezTo>
                  <a:lnTo>
                    <a:pt x="0" y="130373"/>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765" tIns="72475" rIns="106765" bIns="72475" numCol="1" spcCol="1270" anchor="ctr" anchorCtr="0">
              <a:noAutofit/>
            </a:bodyPr>
            <a:lstStyle/>
            <a:p>
              <a:pPr lvl="0" algn="ctr" defTabSz="800100">
                <a:lnSpc>
                  <a:spcPct val="90000"/>
                </a:lnSpc>
                <a:spcBef>
                  <a:spcPct val="0"/>
                </a:spcBef>
                <a:spcAft>
                  <a:spcPct val="35000"/>
                </a:spcAft>
              </a:pPr>
              <a:r>
                <a:rPr lang="en-US" sz="1800" b="1" kern="1200" dirty="0" err="1" smtClean="0"/>
                <a:t>pmap</a:t>
              </a:r>
              <a:endParaRPr lang="en-US" sz="1800" b="1" kern="1200" dirty="0" smtClean="0"/>
            </a:p>
          </p:txBody>
        </p:sp>
        <p:sp>
          <p:nvSpPr>
            <p:cNvPr id="12" name="Rounded Rectangle 11"/>
            <p:cNvSpPr/>
            <p:nvPr/>
          </p:nvSpPr>
          <p:spPr>
            <a:xfrm>
              <a:off x="1889506" y="5549975"/>
              <a:ext cx="9504212" cy="689267"/>
            </a:xfrm>
            <a:prstGeom prst="roundRect">
              <a:avLst/>
            </a:prstGeom>
            <a:solidFill>
              <a:schemeClr val="bg1">
                <a:alpha val="90000"/>
              </a:schemeClr>
            </a:solidFill>
            <a:ln w="38100">
              <a:solidFill>
                <a:srgbClr val="0EC07D">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88" rIns="61028" bIns="45789" numCol="1" spcCol="1270" anchor="ctr" anchorCtr="0">
              <a:noAutofit/>
            </a:bodyPr>
            <a:lstStyle/>
            <a:p>
              <a:pPr lvl="1" algn="l" defTabSz="355600">
                <a:lnSpc>
                  <a:spcPct val="90000"/>
                </a:lnSpc>
                <a:spcBef>
                  <a:spcPct val="0"/>
                </a:spcBef>
                <a:spcAft>
                  <a:spcPct val="15000"/>
                </a:spcAft>
              </a:pPr>
              <a:r>
                <a:rPr lang="en-US" sz="1600" kern="1200" smtClean="0"/>
                <a:t>Nigel’s </a:t>
              </a:r>
              <a:r>
                <a:rPr lang="en-US" sz="1600" kern="1200" dirty="0" smtClean="0"/>
                <a:t>monitor - performance monitoring tool for measuring  processor utilization, memory utilization, run queue information, disks I/O statistics, network I/O statistics, paging activity, process metrics, etc.</a:t>
              </a:r>
              <a:endParaRPr lang="en-US" sz="1600" kern="1200" dirty="0"/>
            </a:p>
          </p:txBody>
        </p:sp>
        <p:sp>
          <p:nvSpPr>
            <p:cNvPr id="13" name="Freeform 12"/>
            <p:cNvSpPr/>
            <p:nvPr/>
          </p:nvSpPr>
          <p:spPr>
            <a:xfrm>
              <a:off x="555209" y="5463818"/>
              <a:ext cx="1450410" cy="861582"/>
            </a:xfrm>
            <a:custGeom>
              <a:avLst/>
              <a:gdLst>
                <a:gd name="connsiteX0" fmla="*/ 0 w 1240943"/>
                <a:gd name="connsiteY0" fmla="*/ 130373 h 782220"/>
                <a:gd name="connsiteX1" fmla="*/ 130373 w 1240943"/>
                <a:gd name="connsiteY1" fmla="*/ 0 h 782220"/>
                <a:gd name="connsiteX2" fmla="*/ 1110570 w 1240943"/>
                <a:gd name="connsiteY2" fmla="*/ 0 h 782220"/>
                <a:gd name="connsiteX3" fmla="*/ 1240943 w 1240943"/>
                <a:gd name="connsiteY3" fmla="*/ 130373 h 782220"/>
                <a:gd name="connsiteX4" fmla="*/ 1240943 w 1240943"/>
                <a:gd name="connsiteY4" fmla="*/ 651847 h 782220"/>
                <a:gd name="connsiteX5" fmla="*/ 1110570 w 1240943"/>
                <a:gd name="connsiteY5" fmla="*/ 782220 h 782220"/>
                <a:gd name="connsiteX6" fmla="*/ 130373 w 1240943"/>
                <a:gd name="connsiteY6" fmla="*/ 782220 h 782220"/>
                <a:gd name="connsiteX7" fmla="*/ 0 w 1240943"/>
                <a:gd name="connsiteY7" fmla="*/ 651847 h 782220"/>
                <a:gd name="connsiteX8" fmla="*/ 0 w 1240943"/>
                <a:gd name="connsiteY8" fmla="*/ 130373 h 78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0943" h="782220">
                  <a:moveTo>
                    <a:pt x="0" y="130373"/>
                  </a:moveTo>
                  <a:cubicBezTo>
                    <a:pt x="0" y="58370"/>
                    <a:pt x="58370" y="0"/>
                    <a:pt x="130373" y="0"/>
                  </a:cubicBezTo>
                  <a:lnTo>
                    <a:pt x="1110570" y="0"/>
                  </a:lnTo>
                  <a:cubicBezTo>
                    <a:pt x="1182573" y="0"/>
                    <a:pt x="1240943" y="58370"/>
                    <a:pt x="1240943" y="130373"/>
                  </a:cubicBezTo>
                  <a:lnTo>
                    <a:pt x="1240943" y="651847"/>
                  </a:lnTo>
                  <a:cubicBezTo>
                    <a:pt x="1240943" y="723850"/>
                    <a:pt x="1182573" y="782220"/>
                    <a:pt x="1110570" y="782220"/>
                  </a:cubicBezTo>
                  <a:lnTo>
                    <a:pt x="130373" y="782220"/>
                  </a:lnTo>
                  <a:cubicBezTo>
                    <a:pt x="58370" y="782220"/>
                    <a:pt x="0" y="723850"/>
                    <a:pt x="0" y="651847"/>
                  </a:cubicBezTo>
                  <a:lnTo>
                    <a:pt x="0" y="130373"/>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765" tIns="72475" rIns="106765" bIns="72475" numCol="1" spcCol="1270" anchor="ctr" anchorCtr="0">
              <a:noAutofit/>
            </a:bodyPr>
            <a:lstStyle/>
            <a:p>
              <a:pPr lvl="0" algn="ctr" defTabSz="800100">
                <a:lnSpc>
                  <a:spcPct val="90000"/>
                </a:lnSpc>
                <a:spcBef>
                  <a:spcPct val="0"/>
                </a:spcBef>
                <a:spcAft>
                  <a:spcPct val="35000"/>
                </a:spcAft>
              </a:pPr>
              <a:r>
                <a:rPr lang="en-US" sz="1800" b="1" kern="1200" dirty="0" err="1" smtClean="0"/>
                <a:t>nmon</a:t>
              </a:r>
              <a:endParaRPr lang="en-US" sz="1800" b="1" kern="1200" dirty="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p:txBody>
          <a:bodyPr/>
          <a:lstStyle/>
          <a:p>
            <a:r>
              <a:rPr lang="en-US" smtClean="0"/>
              <a:t>What did You Grasp?</a:t>
            </a:r>
            <a:endParaRPr lang="en-US"/>
          </a:p>
        </p:txBody>
      </p:sp>
      <p:sp>
        <p:nvSpPr>
          <p:cNvPr id="197" name="Google Shape;197;p35"/>
          <p:cNvSpPr txBox="1">
            <a:spLocks noGrp="1"/>
          </p:cNvSpPr>
          <p:nvPr>
            <p:ph type="body" sz="quarter" idx="26"/>
          </p:nvPr>
        </p:nvSpPr>
        <p:spPr/>
        <p:txBody>
          <a:bodyPr/>
          <a:lstStyle/>
          <a:p>
            <a:r>
              <a:rPr lang="en-US" dirty="0" smtClean="0"/>
              <a:t>Fill in the blank. </a:t>
            </a:r>
            <a:br>
              <a:rPr lang="en-US" dirty="0" smtClean="0"/>
            </a:br>
            <a:r>
              <a:rPr lang="en-US" dirty="0" smtClean="0"/>
              <a:t>The tool used to measure process memory usage ____.</a:t>
            </a:r>
          </a:p>
          <a:p>
            <a:pPr lvl="1"/>
            <a:r>
              <a:rPr lang="en-US" dirty="0" err="1" smtClean="0"/>
              <a:t>sar</a:t>
            </a:r>
            <a:r>
              <a:rPr lang="en-US" dirty="0" smtClean="0"/>
              <a:t> </a:t>
            </a:r>
          </a:p>
          <a:p>
            <a:pPr lvl="1"/>
            <a:r>
              <a:rPr lang="en-US" dirty="0" err="1" smtClean="0"/>
              <a:t>pmap</a:t>
            </a:r>
            <a:endParaRPr lang="en-US" dirty="0" smtClean="0"/>
          </a:p>
          <a:p>
            <a:pPr lvl="1"/>
            <a:r>
              <a:rPr lang="en-US" dirty="0" err="1" smtClean="0"/>
              <a:t>iptraf</a:t>
            </a:r>
            <a:endParaRPr lang="en-US" dirty="0" smtClean="0"/>
          </a:p>
          <a:p>
            <a:pPr lvl="1"/>
            <a:r>
              <a:rPr lang="en-US" dirty="0" err="1" smtClean="0"/>
              <a:t>Nmon</a:t>
            </a:r>
            <a:endParaRPr lang="en-US" dirty="0" smtClean="0"/>
          </a:p>
          <a:p>
            <a:pPr>
              <a:spcBef>
                <a:spcPts val="1800"/>
              </a:spcBef>
            </a:pPr>
            <a:r>
              <a:rPr lang="en-US" dirty="0" smtClean="0"/>
              <a:t>Which of the following tools is used to measure the average system load?</a:t>
            </a:r>
          </a:p>
          <a:p>
            <a:pPr lvl="1"/>
            <a:r>
              <a:rPr lang="en-US" dirty="0" err="1" smtClean="0"/>
              <a:t>numastat</a:t>
            </a:r>
            <a:endParaRPr lang="en-US" dirty="0" smtClean="0"/>
          </a:p>
          <a:p>
            <a:pPr lvl="1"/>
            <a:r>
              <a:rPr lang="en-US" dirty="0" err="1" smtClean="0"/>
              <a:t>mpstat</a:t>
            </a:r>
            <a:endParaRPr lang="en-US" dirty="0" smtClean="0"/>
          </a:p>
          <a:p>
            <a:pPr lvl="1"/>
            <a:r>
              <a:rPr lang="en-US" dirty="0" smtClean="0"/>
              <a:t>uptime</a:t>
            </a:r>
          </a:p>
          <a:p>
            <a:pPr lvl="1"/>
            <a:r>
              <a:rPr lang="en-US" dirty="0" err="1" smtClean="0"/>
              <a:t>strace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title"/>
          </p:nvPr>
        </p:nvSpPr>
        <p:spPr/>
        <p:txBody>
          <a:bodyPr/>
          <a:lstStyle/>
          <a:p>
            <a:r>
              <a:rPr lang="en-US" smtClean="0"/>
              <a:t>What did You Grasp?</a:t>
            </a:r>
            <a:endParaRPr lang="en-US"/>
          </a:p>
        </p:txBody>
      </p:sp>
      <p:sp>
        <p:nvSpPr>
          <p:cNvPr id="203" name="Google Shape;203;p36"/>
          <p:cNvSpPr txBox="1">
            <a:spLocks noGrp="1"/>
          </p:cNvSpPr>
          <p:nvPr>
            <p:ph type="body" sz="quarter" idx="26"/>
          </p:nvPr>
        </p:nvSpPr>
        <p:spPr/>
        <p:txBody>
          <a:bodyPr/>
          <a:lstStyle/>
          <a:p>
            <a:pPr>
              <a:buFont typeface="+mj-lt"/>
              <a:buAutoNum type="arabicPeriod" startAt="3"/>
            </a:pPr>
            <a:r>
              <a:rPr lang="en-US" dirty="0" smtClean="0"/>
              <a:t>Say True or False. </a:t>
            </a:r>
            <a:br>
              <a:rPr lang="en-US" dirty="0" smtClean="0"/>
            </a:br>
            <a:r>
              <a:rPr lang="en-US" dirty="0" err="1" smtClean="0"/>
              <a:t>mpstat</a:t>
            </a:r>
            <a:r>
              <a:rPr lang="en-US" dirty="0" smtClean="0"/>
              <a:t> is used for monitoring CPUs in multiprocessor servers.</a:t>
            </a:r>
          </a:p>
          <a:p>
            <a:pPr lvl="1"/>
            <a:r>
              <a:rPr lang="en-US" dirty="0" smtClean="0"/>
              <a:t>True</a:t>
            </a:r>
          </a:p>
          <a:p>
            <a:pPr lvl="1"/>
            <a:r>
              <a:rPr lang="en-US" dirty="0" smtClean="0"/>
              <a:t>False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7"/>
          <p:cNvSpPr txBox="1">
            <a:spLocks noGrp="1"/>
          </p:cNvSpPr>
          <p:nvPr>
            <p:ph type="title"/>
          </p:nvPr>
        </p:nvSpPr>
        <p:spPr/>
        <p:txBody>
          <a:bodyPr/>
          <a:lstStyle/>
          <a:p>
            <a:r>
              <a:rPr lang="en-US" smtClean="0"/>
              <a:t>2.1 Third Party Monitoring Tools</a:t>
            </a:r>
            <a:endParaRPr lang="en-US"/>
          </a:p>
        </p:txBody>
      </p:sp>
      <p:sp>
        <p:nvSpPr>
          <p:cNvPr id="209" name="Google Shape;209;p37"/>
          <p:cNvSpPr txBox="1">
            <a:spLocks noGrp="1"/>
          </p:cNvSpPr>
          <p:nvPr>
            <p:ph type="body" idx="2"/>
          </p:nvPr>
        </p:nvSpPr>
        <p:spPr/>
        <p:txBody>
          <a:bodyPr/>
          <a:lstStyle/>
          <a:p>
            <a:r>
              <a:rPr lang="en-US" dirty="0" smtClean="0"/>
              <a:t>Apart from the built-in tools there are third party web-based tools that are available for Linux system monitoring. Some of the popular tools are as follows:</a:t>
            </a:r>
          </a:p>
        </p:txBody>
      </p:sp>
      <p:grpSp>
        <p:nvGrpSpPr>
          <p:cNvPr id="12" name="Group 11"/>
          <p:cNvGrpSpPr/>
          <p:nvPr/>
        </p:nvGrpSpPr>
        <p:grpSpPr>
          <a:xfrm>
            <a:off x="3916409" y="2052477"/>
            <a:ext cx="4475294" cy="4319294"/>
            <a:chOff x="3916409" y="2110533"/>
            <a:chExt cx="4475294" cy="4319294"/>
          </a:xfrm>
        </p:grpSpPr>
        <p:sp>
          <p:nvSpPr>
            <p:cNvPr id="6" name="Freeform 5"/>
            <p:cNvSpPr/>
            <p:nvPr/>
          </p:nvSpPr>
          <p:spPr>
            <a:xfrm>
              <a:off x="4866126" y="3142264"/>
              <a:ext cx="2575860" cy="2575860"/>
            </a:xfrm>
            <a:custGeom>
              <a:avLst/>
              <a:gdLst>
                <a:gd name="connsiteX0" fmla="*/ 0 w 2575860"/>
                <a:gd name="connsiteY0" fmla="*/ 1287930 h 2575860"/>
                <a:gd name="connsiteX1" fmla="*/ 1287930 w 2575860"/>
                <a:gd name="connsiteY1" fmla="*/ 0 h 2575860"/>
                <a:gd name="connsiteX2" fmla="*/ 2575860 w 2575860"/>
                <a:gd name="connsiteY2" fmla="*/ 1287930 h 2575860"/>
                <a:gd name="connsiteX3" fmla="*/ 1287930 w 2575860"/>
                <a:gd name="connsiteY3" fmla="*/ 2575860 h 2575860"/>
                <a:gd name="connsiteX4" fmla="*/ 0 w 2575860"/>
                <a:gd name="connsiteY4" fmla="*/ 1287930 h 2575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5860" h="2575860">
                  <a:moveTo>
                    <a:pt x="0" y="1287930"/>
                  </a:moveTo>
                  <a:cubicBezTo>
                    <a:pt x="0" y="576626"/>
                    <a:pt x="576626" y="0"/>
                    <a:pt x="1287930" y="0"/>
                  </a:cubicBezTo>
                  <a:cubicBezTo>
                    <a:pt x="1999234" y="0"/>
                    <a:pt x="2575860" y="576626"/>
                    <a:pt x="2575860" y="1287930"/>
                  </a:cubicBezTo>
                  <a:cubicBezTo>
                    <a:pt x="2575860" y="1999234"/>
                    <a:pt x="1999234" y="2575860"/>
                    <a:pt x="1287930" y="2575860"/>
                  </a:cubicBezTo>
                  <a:cubicBezTo>
                    <a:pt x="576626" y="2575860"/>
                    <a:pt x="0" y="1999234"/>
                    <a:pt x="0" y="1287930"/>
                  </a:cubicBezTo>
                  <a:close/>
                </a:path>
              </a:pathLst>
            </a:custGeom>
            <a:solidFill>
              <a:srgbClr val="0EC07D"/>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14056" tIns="414056" rIns="414056" bIns="414056" numCol="1" spcCol="1270" anchor="ctr" anchorCtr="0">
              <a:noAutofit/>
            </a:bodyPr>
            <a:lstStyle/>
            <a:p>
              <a:pPr lvl="0" algn="ctr" defTabSz="1289050" rtl="0">
                <a:spcBef>
                  <a:spcPct val="0"/>
                </a:spcBef>
                <a:spcAft>
                  <a:spcPct val="35000"/>
                </a:spcAft>
              </a:pPr>
              <a:r>
                <a:rPr lang="en" sz="2000" b="1" kern="1200" dirty="0" smtClean="0">
                  <a:solidFill>
                    <a:schemeClr val="bg1"/>
                  </a:solidFill>
                </a:rPr>
                <a:t>Third Party Monitoring Tools</a:t>
              </a:r>
              <a:endParaRPr lang="en-US" sz="2000" b="1" kern="1200" dirty="0">
                <a:solidFill>
                  <a:schemeClr val="bg1"/>
                </a:solidFill>
              </a:endParaRPr>
            </a:p>
          </p:txBody>
        </p:sp>
        <p:sp>
          <p:nvSpPr>
            <p:cNvPr id="7" name="Freeform 6"/>
            <p:cNvSpPr/>
            <p:nvPr/>
          </p:nvSpPr>
          <p:spPr>
            <a:xfrm>
              <a:off x="5510091" y="2110533"/>
              <a:ext cx="1287930" cy="1287930"/>
            </a:xfrm>
            <a:custGeom>
              <a:avLst/>
              <a:gdLst>
                <a:gd name="connsiteX0" fmla="*/ 0 w 1287930"/>
                <a:gd name="connsiteY0" fmla="*/ 643965 h 1287930"/>
                <a:gd name="connsiteX1" fmla="*/ 643965 w 1287930"/>
                <a:gd name="connsiteY1" fmla="*/ 0 h 1287930"/>
                <a:gd name="connsiteX2" fmla="*/ 1287930 w 1287930"/>
                <a:gd name="connsiteY2" fmla="*/ 643965 h 1287930"/>
                <a:gd name="connsiteX3" fmla="*/ 643965 w 1287930"/>
                <a:gd name="connsiteY3" fmla="*/ 1287930 h 1287930"/>
                <a:gd name="connsiteX4" fmla="*/ 0 w 1287930"/>
                <a:gd name="connsiteY4" fmla="*/ 643965 h 1287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930" h="1287930">
                  <a:moveTo>
                    <a:pt x="0" y="643965"/>
                  </a:moveTo>
                  <a:cubicBezTo>
                    <a:pt x="0" y="288313"/>
                    <a:pt x="288313" y="0"/>
                    <a:pt x="643965" y="0"/>
                  </a:cubicBezTo>
                  <a:cubicBezTo>
                    <a:pt x="999617" y="0"/>
                    <a:pt x="1287930" y="288313"/>
                    <a:pt x="1287930" y="643965"/>
                  </a:cubicBezTo>
                  <a:cubicBezTo>
                    <a:pt x="1287930" y="999617"/>
                    <a:pt x="999617" y="1287930"/>
                    <a:pt x="643965" y="1287930"/>
                  </a:cubicBezTo>
                  <a:cubicBezTo>
                    <a:pt x="288313" y="1287930"/>
                    <a:pt x="0" y="999617"/>
                    <a:pt x="0" y="643965"/>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06393" tIns="206393" rIns="206393" bIns="206393" numCol="1" spcCol="1270" anchor="ctr" anchorCtr="0">
              <a:noAutofit/>
            </a:bodyPr>
            <a:lstStyle/>
            <a:p>
              <a:pPr lvl="0" algn="ctr" defTabSz="622300" rtl="0">
                <a:lnSpc>
                  <a:spcPct val="90000"/>
                </a:lnSpc>
                <a:spcBef>
                  <a:spcPct val="0"/>
                </a:spcBef>
                <a:spcAft>
                  <a:spcPct val="35000"/>
                </a:spcAft>
              </a:pPr>
              <a:r>
                <a:rPr lang="en-US" sz="1400" kern="1200" dirty="0" err="1" smtClean="0"/>
                <a:t>Nagios</a:t>
              </a:r>
              <a:endParaRPr lang="en-US" sz="1400" kern="1200" dirty="0"/>
            </a:p>
          </p:txBody>
        </p:sp>
        <p:sp>
          <p:nvSpPr>
            <p:cNvPr id="8" name="Freeform 7"/>
            <p:cNvSpPr/>
            <p:nvPr/>
          </p:nvSpPr>
          <p:spPr>
            <a:xfrm>
              <a:off x="7103773" y="3268411"/>
              <a:ext cx="1287930" cy="1287930"/>
            </a:xfrm>
            <a:custGeom>
              <a:avLst/>
              <a:gdLst>
                <a:gd name="connsiteX0" fmla="*/ 0 w 1287930"/>
                <a:gd name="connsiteY0" fmla="*/ 643965 h 1287930"/>
                <a:gd name="connsiteX1" fmla="*/ 643965 w 1287930"/>
                <a:gd name="connsiteY1" fmla="*/ 0 h 1287930"/>
                <a:gd name="connsiteX2" fmla="*/ 1287930 w 1287930"/>
                <a:gd name="connsiteY2" fmla="*/ 643965 h 1287930"/>
                <a:gd name="connsiteX3" fmla="*/ 643965 w 1287930"/>
                <a:gd name="connsiteY3" fmla="*/ 1287930 h 1287930"/>
                <a:gd name="connsiteX4" fmla="*/ 0 w 1287930"/>
                <a:gd name="connsiteY4" fmla="*/ 643965 h 1287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930" h="1287930">
                  <a:moveTo>
                    <a:pt x="0" y="643965"/>
                  </a:moveTo>
                  <a:cubicBezTo>
                    <a:pt x="0" y="288313"/>
                    <a:pt x="288313" y="0"/>
                    <a:pt x="643965" y="0"/>
                  </a:cubicBezTo>
                  <a:cubicBezTo>
                    <a:pt x="999617" y="0"/>
                    <a:pt x="1287930" y="288313"/>
                    <a:pt x="1287930" y="643965"/>
                  </a:cubicBezTo>
                  <a:cubicBezTo>
                    <a:pt x="1287930" y="999617"/>
                    <a:pt x="999617" y="1287930"/>
                    <a:pt x="643965" y="1287930"/>
                  </a:cubicBezTo>
                  <a:cubicBezTo>
                    <a:pt x="288313" y="1287930"/>
                    <a:pt x="0" y="999617"/>
                    <a:pt x="0" y="643965"/>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06393" tIns="206393" rIns="206393" bIns="206393" numCol="1" spcCol="1270" anchor="ctr" anchorCtr="0">
              <a:noAutofit/>
            </a:bodyPr>
            <a:lstStyle/>
            <a:p>
              <a:pPr lvl="0" algn="ctr" defTabSz="622300" rtl="0">
                <a:lnSpc>
                  <a:spcPct val="90000"/>
                </a:lnSpc>
                <a:spcBef>
                  <a:spcPct val="0"/>
                </a:spcBef>
                <a:spcAft>
                  <a:spcPct val="35000"/>
                </a:spcAft>
              </a:pPr>
              <a:r>
                <a:rPr lang="en-US" sz="1400" kern="1200" smtClean="0"/>
                <a:t>Cacti</a:t>
              </a:r>
              <a:endParaRPr lang="en-US" sz="1400" kern="1200" dirty="0"/>
            </a:p>
          </p:txBody>
        </p:sp>
        <p:sp>
          <p:nvSpPr>
            <p:cNvPr id="9" name="Freeform 8"/>
            <p:cNvSpPr/>
            <p:nvPr/>
          </p:nvSpPr>
          <p:spPr>
            <a:xfrm>
              <a:off x="6495041" y="5141897"/>
              <a:ext cx="1287930" cy="1287930"/>
            </a:xfrm>
            <a:custGeom>
              <a:avLst/>
              <a:gdLst>
                <a:gd name="connsiteX0" fmla="*/ 0 w 1287930"/>
                <a:gd name="connsiteY0" fmla="*/ 643965 h 1287930"/>
                <a:gd name="connsiteX1" fmla="*/ 643965 w 1287930"/>
                <a:gd name="connsiteY1" fmla="*/ 0 h 1287930"/>
                <a:gd name="connsiteX2" fmla="*/ 1287930 w 1287930"/>
                <a:gd name="connsiteY2" fmla="*/ 643965 h 1287930"/>
                <a:gd name="connsiteX3" fmla="*/ 643965 w 1287930"/>
                <a:gd name="connsiteY3" fmla="*/ 1287930 h 1287930"/>
                <a:gd name="connsiteX4" fmla="*/ 0 w 1287930"/>
                <a:gd name="connsiteY4" fmla="*/ 643965 h 1287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930" h="1287930">
                  <a:moveTo>
                    <a:pt x="0" y="643965"/>
                  </a:moveTo>
                  <a:cubicBezTo>
                    <a:pt x="0" y="288313"/>
                    <a:pt x="288313" y="0"/>
                    <a:pt x="643965" y="0"/>
                  </a:cubicBezTo>
                  <a:cubicBezTo>
                    <a:pt x="999617" y="0"/>
                    <a:pt x="1287930" y="288313"/>
                    <a:pt x="1287930" y="643965"/>
                  </a:cubicBezTo>
                  <a:cubicBezTo>
                    <a:pt x="1287930" y="999617"/>
                    <a:pt x="999617" y="1287930"/>
                    <a:pt x="643965" y="1287930"/>
                  </a:cubicBezTo>
                  <a:cubicBezTo>
                    <a:pt x="288313" y="1287930"/>
                    <a:pt x="0" y="999617"/>
                    <a:pt x="0" y="643965"/>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06393" tIns="206393" rIns="206393" bIns="206393" numCol="1" spcCol="1270" anchor="ctr" anchorCtr="0">
              <a:noAutofit/>
            </a:bodyPr>
            <a:lstStyle/>
            <a:p>
              <a:pPr lvl="0" algn="ctr" defTabSz="622300" rtl="0">
                <a:lnSpc>
                  <a:spcPct val="90000"/>
                </a:lnSpc>
                <a:spcBef>
                  <a:spcPct val="0"/>
                </a:spcBef>
                <a:spcAft>
                  <a:spcPct val="35000"/>
                </a:spcAft>
              </a:pPr>
              <a:r>
                <a:rPr lang="en-US" sz="1400" kern="1200" dirty="0" err="1" smtClean="0"/>
                <a:t>Zabbix</a:t>
              </a:r>
              <a:endParaRPr lang="en-US" sz="1400" kern="1200" dirty="0"/>
            </a:p>
          </p:txBody>
        </p:sp>
        <p:sp>
          <p:nvSpPr>
            <p:cNvPr id="10" name="Freeform 9"/>
            <p:cNvSpPr/>
            <p:nvPr/>
          </p:nvSpPr>
          <p:spPr>
            <a:xfrm>
              <a:off x="4525141" y="5141897"/>
              <a:ext cx="1287930" cy="1287930"/>
            </a:xfrm>
            <a:custGeom>
              <a:avLst/>
              <a:gdLst>
                <a:gd name="connsiteX0" fmla="*/ 0 w 1287930"/>
                <a:gd name="connsiteY0" fmla="*/ 643965 h 1287930"/>
                <a:gd name="connsiteX1" fmla="*/ 643965 w 1287930"/>
                <a:gd name="connsiteY1" fmla="*/ 0 h 1287930"/>
                <a:gd name="connsiteX2" fmla="*/ 1287930 w 1287930"/>
                <a:gd name="connsiteY2" fmla="*/ 643965 h 1287930"/>
                <a:gd name="connsiteX3" fmla="*/ 643965 w 1287930"/>
                <a:gd name="connsiteY3" fmla="*/ 1287930 h 1287930"/>
                <a:gd name="connsiteX4" fmla="*/ 0 w 1287930"/>
                <a:gd name="connsiteY4" fmla="*/ 643965 h 1287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930" h="1287930">
                  <a:moveTo>
                    <a:pt x="0" y="643965"/>
                  </a:moveTo>
                  <a:cubicBezTo>
                    <a:pt x="0" y="288313"/>
                    <a:pt x="288313" y="0"/>
                    <a:pt x="643965" y="0"/>
                  </a:cubicBezTo>
                  <a:cubicBezTo>
                    <a:pt x="999617" y="0"/>
                    <a:pt x="1287930" y="288313"/>
                    <a:pt x="1287930" y="643965"/>
                  </a:cubicBezTo>
                  <a:cubicBezTo>
                    <a:pt x="1287930" y="999617"/>
                    <a:pt x="999617" y="1287930"/>
                    <a:pt x="643965" y="1287930"/>
                  </a:cubicBezTo>
                  <a:cubicBezTo>
                    <a:pt x="288313" y="1287930"/>
                    <a:pt x="0" y="999617"/>
                    <a:pt x="0" y="643965"/>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06393" tIns="206393" rIns="206393" bIns="206393" numCol="1" spcCol="1270" anchor="ctr" anchorCtr="0">
              <a:noAutofit/>
            </a:bodyPr>
            <a:lstStyle/>
            <a:p>
              <a:pPr lvl="0" algn="ctr" defTabSz="622300" rtl="0">
                <a:lnSpc>
                  <a:spcPct val="90000"/>
                </a:lnSpc>
                <a:spcBef>
                  <a:spcPct val="0"/>
                </a:spcBef>
                <a:spcAft>
                  <a:spcPct val="35000"/>
                </a:spcAft>
              </a:pPr>
              <a:r>
                <a:rPr lang="en-US" sz="1400" kern="1200" smtClean="0"/>
                <a:t>OpenNMS</a:t>
              </a:r>
              <a:endParaRPr lang="en-US" sz="1400" kern="1200" dirty="0"/>
            </a:p>
          </p:txBody>
        </p:sp>
        <p:sp>
          <p:nvSpPr>
            <p:cNvPr id="11" name="Freeform 10"/>
            <p:cNvSpPr/>
            <p:nvPr/>
          </p:nvSpPr>
          <p:spPr>
            <a:xfrm>
              <a:off x="3916409" y="3268411"/>
              <a:ext cx="1287930" cy="1287930"/>
            </a:xfrm>
            <a:custGeom>
              <a:avLst/>
              <a:gdLst>
                <a:gd name="connsiteX0" fmla="*/ 0 w 1287930"/>
                <a:gd name="connsiteY0" fmla="*/ 643965 h 1287930"/>
                <a:gd name="connsiteX1" fmla="*/ 643965 w 1287930"/>
                <a:gd name="connsiteY1" fmla="*/ 0 h 1287930"/>
                <a:gd name="connsiteX2" fmla="*/ 1287930 w 1287930"/>
                <a:gd name="connsiteY2" fmla="*/ 643965 h 1287930"/>
                <a:gd name="connsiteX3" fmla="*/ 643965 w 1287930"/>
                <a:gd name="connsiteY3" fmla="*/ 1287930 h 1287930"/>
                <a:gd name="connsiteX4" fmla="*/ 0 w 1287930"/>
                <a:gd name="connsiteY4" fmla="*/ 643965 h 1287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930" h="1287930">
                  <a:moveTo>
                    <a:pt x="0" y="643965"/>
                  </a:moveTo>
                  <a:cubicBezTo>
                    <a:pt x="0" y="288313"/>
                    <a:pt x="288313" y="0"/>
                    <a:pt x="643965" y="0"/>
                  </a:cubicBezTo>
                  <a:cubicBezTo>
                    <a:pt x="999617" y="0"/>
                    <a:pt x="1287930" y="288313"/>
                    <a:pt x="1287930" y="643965"/>
                  </a:cubicBezTo>
                  <a:cubicBezTo>
                    <a:pt x="1287930" y="999617"/>
                    <a:pt x="999617" y="1287930"/>
                    <a:pt x="643965" y="1287930"/>
                  </a:cubicBezTo>
                  <a:cubicBezTo>
                    <a:pt x="288313" y="1287930"/>
                    <a:pt x="0" y="999617"/>
                    <a:pt x="0" y="643965"/>
                  </a:cubicBezTo>
                  <a:close/>
                </a:path>
              </a:pathLst>
            </a:custGeom>
            <a:solidFill>
              <a:schemeClr val="bg1"/>
            </a:solidFill>
            <a:ln w="38100">
              <a:solidFill>
                <a:srgbClr val="0EC07D"/>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06393" tIns="206393" rIns="206393" bIns="206393" numCol="1" spcCol="1270" anchor="ctr" anchorCtr="0">
              <a:noAutofit/>
            </a:bodyPr>
            <a:lstStyle/>
            <a:p>
              <a:pPr lvl="0" algn="ctr" defTabSz="622300" rtl="0">
                <a:lnSpc>
                  <a:spcPct val="90000"/>
                </a:lnSpc>
                <a:spcBef>
                  <a:spcPct val="0"/>
                </a:spcBef>
                <a:spcAft>
                  <a:spcPct val="35000"/>
                </a:spcAft>
              </a:pPr>
              <a:r>
                <a:rPr lang="en-US" sz="1400" kern="1200" smtClean="0"/>
                <a:t>Icinga</a:t>
              </a:r>
              <a:endParaRPr lang="en-US" sz="1400" kern="1200" dirty="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a:spLocks noGrp="1"/>
          </p:cNvSpPr>
          <p:nvPr>
            <p:ph type="title"/>
          </p:nvPr>
        </p:nvSpPr>
        <p:spPr/>
        <p:txBody>
          <a:bodyPr/>
          <a:lstStyle/>
          <a:p>
            <a:r>
              <a:rPr lang="en-US" smtClean="0"/>
              <a:t>2.1.1 Nagios</a:t>
            </a:r>
            <a:endParaRPr lang="en-US"/>
          </a:p>
        </p:txBody>
      </p:sp>
      <p:sp>
        <p:nvSpPr>
          <p:cNvPr id="215" name="Google Shape;215;p38"/>
          <p:cNvSpPr txBox="1">
            <a:spLocks noGrp="1"/>
          </p:cNvSpPr>
          <p:nvPr>
            <p:ph type="body" idx="2"/>
          </p:nvPr>
        </p:nvSpPr>
        <p:spPr/>
        <p:txBody>
          <a:bodyPr/>
          <a:lstStyle/>
          <a:p>
            <a:pPr lvl="1"/>
            <a:r>
              <a:rPr lang="en-US" dirty="0" err="1" smtClean="0"/>
              <a:t>Nagios</a:t>
            </a:r>
            <a:r>
              <a:rPr lang="en-US" dirty="0" smtClean="0"/>
              <a:t> is one of the most popular open source Linux monitoring tools licensed under GPL.</a:t>
            </a:r>
          </a:p>
          <a:p>
            <a:pPr lvl="1"/>
            <a:r>
              <a:rPr lang="en-US" dirty="0" smtClean="0"/>
              <a:t>It is a comprehensive tool available to monitor availability and response time of network, utilization of system resources like CPU load, RAM allocation, number of logged in users, etc. </a:t>
            </a:r>
          </a:p>
          <a:p>
            <a:r>
              <a:rPr lang="en-US" dirty="0" smtClean="0"/>
              <a:t>The sample screenshot from </a:t>
            </a:r>
            <a:r>
              <a:rPr lang="en-US" dirty="0" err="1" smtClean="0"/>
              <a:t>Nagios</a:t>
            </a:r>
            <a:r>
              <a:rPr lang="en-US" dirty="0" smtClean="0"/>
              <a:t> is given below:  </a:t>
            </a:r>
            <a:endParaRPr lang="en-US" dirty="0"/>
          </a:p>
        </p:txBody>
      </p:sp>
      <p:pic>
        <p:nvPicPr>
          <p:cNvPr id="216" name="Google Shape;216;p38"/>
          <p:cNvPicPr preferRelativeResize="0"/>
          <p:nvPr/>
        </p:nvPicPr>
        <p:blipFill>
          <a:blip r:embed="rId3">
            <a:extLst>
              <a:ext uri="{28A0092B-C50C-407E-A947-70E740481C1C}">
                <a14:useLocalDpi xmlns:a14="http://schemas.microsoft.com/office/drawing/2010/main" val="0"/>
              </a:ext>
            </a:extLst>
          </a:blip>
          <a:stretch>
            <a:fillRect/>
          </a:stretch>
        </p:blipFill>
        <p:spPr>
          <a:xfrm>
            <a:off x="2822528" y="2724042"/>
            <a:ext cx="6553701" cy="371345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9"/>
          <p:cNvSpPr txBox="1">
            <a:spLocks noGrp="1"/>
          </p:cNvSpPr>
          <p:nvPr>
            <p:ph type="title"/>
          </p:nvPr>
        </p:nvSpPr>
        <p:spPr/>
        <p:txBody>
          <a:bodyPr/>
          <a:lstStyle/>
          <a:p>
            <a:r>
              <a:rPr lang="en-US" smtClean="0"/>
              <a:t>2.1.2 Zabbix</a:t>
            </a:r>
            <a:endParaRPr lang="en-US"/>
          </a:p>
        </p:txBody>
      </p:sp>
      <p:sp>
        <p:nvSpPr>
          <p:cNvPr id="222" name="Google Shape;222;p39"/>
          <p:cNvSpPr txBox="1">
            <a:spLocks noGrp="1"/>
          </p:cNvSpPr>
          <p:nvPr>
            <p:ph type="body" idx="2"/>
          </p:nvPr>
        </p:nvSpPr>
        <p:spPr/>
        <p:txBody>
          <a:bodyPr/>
          <a:lstStyle/>
          <a:p>
            <a:r>
              <a:rPr lang="en-US" smtClean="0"/>
              <a:t>The figure shows the sample dashboard in Zabbix.</a:t>
            </a:r>
          </a:p>
          <a:p>
            <a:endParaRPr lang="en-US"/>
          </a:p>
        </p:txBody>
      </p:sp>
      <p:pic>
        <p:nvPicPr>
          <p:cNvPr id="223" name="Google Shape;223;p39"/>
          <p:cNvPicPr preferRelativeResize="0"/>
          <p:nvPr/>
        </p:nvPicPr>
        <p:blipFill>
          <a:blip r:embed="rId3">
            <a:extLst>
              <a:ext uri="{28A0092B-C50C-407E-A947-70E740481C1C}">
                <a14:useLocalDpi xmlns:a14="http://schemas.microsoft.com/office/drawing/2010/main" val="0"/>
              </a:ext>
            </a:extLst>
          </a:blip>
          <a:stretch>
            <a:fillRect/>
          </a:stretch>
        </p:blipFill>
        <p:spPr>
          <a:xfrm>
            <a:off x="1457780" y="1725729"/>
            <a:ext cx="9602106" cy="46722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a:spLocks noGrp="1"/>
          </p:cNvSpPr>
          <p:nvPr>
            <p:ph type="title"/>
          </p:nvPr>
        </p:nvSpPr>
        <p:spPr/>
        <p:txBody>
          <a:bodyPr/>
          <a:lstStyle/>
          <a:p>
            <a:r>
              <a:rPr lang="en-US" smtClean="0"/>
              <a:t>2.1.3 Cacti</a:t>
            </a:r>
            <a:endParaRPr lang="en-US"/>
          </a:p>
        </p:txBody>
      </p:sp>
      <p:sp>
        <p:nvSpPr>
          <p:cNvPr id="229" name="Google Shape;229;p40"/>
          <p:cNvSpPr txBox="1">
            <a:spLocks noGrp="1"/>
          </p:cNvSpPr>
          <p:nvPr>
            <p:ph type="body" idx="2"/>
          </p:nvPr>
        </p:nvSpPr>
        <p:spPr>
          <a:xfrm>
            <a:off x="514351" y="1304995"/>
            <a:ext cx="10922906" cy="4840828"/>
          </a:xfrm>
        </p:spPr>
        <p:txBody>
          <a:bodyPr/>
          <a:lstStyle/>
          <a:p>
            <a:r>
              <a:rPr lang="en-US" dirty="0" smtClean="0"/>
              <a:t>Cacti is also an open source monitoring tool for Linux. The sample dashboard in Cacti is shown below.</a:t>
            </a:r>
            <a:endParaRPr lang="en-US" dirty="0"/>
          </a:p>
        </p:txBody>
      </p:sp>
      <p:pic>
        <p:nvPicPr>
          <p:cNvPr id="230" name="Google Shape;230;p40"/>
          <p:cNvPicPr preferRelativeResize="0"/>
          <p:nvPr/>
        </p:nvPicPr>
        <p:blipFill>
          <a:blip r:embed="rId3">
            <a:extLst>
              <a:ext uri="{28A0092B-C50C-407E-A947-70E740481C1C}">
                <a14:useLocalDpi xmlns:a14="http://schemas.microsoft.com/office/drawing/2010/main" val="0"/>
              </a:ext>
            </a:extLst>
          </a:blip>
          <a:stretch>
            <a:fillRect/>
          </a:stretch>
        </p:blipFill>
        <p:spPr>
          <a:xfrm>
            <a:off x="1112157" y="1730133"/>
            <a:ext cx="9947728" cy="47437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p:txBody>
          <a:bodyPr/>
          <a:lstStyle/>
          <a:p>
            <a:r>
              <a:rPr lang="en-US" smtClean="0"/>
              <a:t>Module Topics</a:t>
            </a:r>
            <a:endParaRPr lang="en-US"/>
          </a:p>
        </p:txBody>
      </p:sp>
      <p:sp>
        <p:nvSpPr>
          <p:cNvPr id="67" name="Google Shape;67;p15"/>
          <p:cNvSpPr txBox="1">
            <a:spLocks noGrp="1"/>
          </p:cNvSpPr>
          <p:nvPr>
            <p:ph type="body" idx="2"/>
          </p:nvPr>
        </p:nvSpPr>
        <p:spPr/>
        <p:txBody>
          <a:bodyPr/>
          <a:lstStyle/>
          <a:p>
            <a:r>
              <a:rPr lang="en-US" dirty="0" smtClean="0"/>
              <a:t>Let us take a quick look at the topics that we will cover in this module:</a:t>
            </a:r>
          </a:p>
          <a:p>
            <a:pPr marL="344488" lvl="1" indent="-342900">
              <a:buFont typeface="+mj-lt"/>
              <a:buAutoNum type="arabicPeriod"/>
            </a:pPr>
            <a:r>
              <a:rPr lang="en-US" dirty="0" smtClean="0"/>
              <a:t>Introduction to Linux Monitoring</a:t>
            </a:r>
          </a:p>
          <a:p>
            <a:pPr marL="344488" lvl="1" indent="-342900">
              <a:buFont typeface="+mj-lt"/>
              <a:buAutoNum type="arabicPeriod"/>
            </a:pPr>
            <a:r>
              <a:rPr lang="en-US" dirty="0" smtClean="0"/>
              <a:t>Linux Monitoring Metrics</a:t>
            </a:r>
          </a:p>
          <a:p>
            <a:pPr marL="344488" lvl="1" indent="-342900">
              <a:buFont typeface="+mj-lt"/>
              <a:buAutoNum type="arabicPeriod"/>
            </a:pPr>
            <a:r>
              <a:rPr lang="en-US" dirty="0" smtClean="0"/>
              <a:t>Linux Built-in Monitoring Tools</a:t>
            </a:r>
          </a:p>
          <a:p>
            <a:pPr marL="344488" lvl="1" indent="-342900">
              <a:buFont typeface="+mj-lt"/>
              <a:buAutoNum type="arabicPeriod"/>
            </a:pPr>
            <a:r>
              <a:rPr lang="en-US" dirty="0" smtClean="0"/>
              <a:t>Third Party Monitoring Tools</a:t>
            </a:r>
            <a:endParaRPr lang="en-US" dirty="0"/>
          </a:p>
        </p:txBody>
      </p:sp>
      <p:pic>
        <p:nvPicPr>
          <p:cNvPr id="4" name="Picture 3">
            <a:extLst>
              <a:ext uri="{FF2B5EF4-FFF2-40B4-BE49-F238E27FC236}">
                <a16:creationId xmlns="" xmlns:a16="http://schemas.microsoft.com/office/drawing/2014/main" id="{71B936D1-0957-4038-AD1C-9B3E5879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1"/>
          <p:cNvSpPr txBox="1">
            <a:spLocks noGrp="1"/>
          </p:cNvSpPr>
          <p:nvPr>
            <p:ph type="title"/>
          </p:nvPr>
        </p:nvSpPr>
        <p:spPr/>
        <p:txBody>
          <a:bodyPr/>
          <a:lstStyle/>
          <a:p>
            <a:r>
              <a:rPr lang="en-US" smtClean="0"/>
              <a:t>2.1.4 OpenNMS</a:t>
            </a:r>
            <a:endParaRPr lang="en-US"/>
          </a:p>
        </p:txBody>
      </p:sp>
      <p:sp>
        <p:nvSpPr>
          <p:cNvPr id="236" name="Google Shape;236;p41"/>
          <p:cNvSpPr txBox="1">
            <a:spLocks noGrp="1"/>
          </p:cNvSpPr>
          <p:nvPr>
            <p:ph type="body" idx="2"/>
          </p:nvPr>
        </p:nvSpPr>
        <p:spPr/>
        <p:txBody>
          <a:bodyPr/>
          <a:lstStyle/>
          <a:p>
            <a:r>
              <a:rPr lang="en-US" smtClean="0"/>
              <a:t>The figure shows the sample screenshot from OpenNMS.</a:t>
            </a:r>
          </a:p>
          <a:p>
            <a:endParaRPr lang="en-US"/>
          </a:p>
        </p:txBody>
      </p:sp>
      <p:pic>
        <p:nvPicPr>
          <p:cNvPr id="237" name="Google Shape;237;p41"/>
          <p:cNvPicPr preferRelativeResize="0"/>
          <p:nvPr/>
        </p:nvPicPr>
        <p:blipFill>
          <a:blip r:embed="rId3">
            <a:extLst>
              <a:ext uri="{28A0092B-C50C-407E-A947-70E740481C1C}">
                <a14:useLocalDpi xmlns:a14="http://schemas.microsoft.com/office/drawing/2010/main" val="0"/>
              </a:ext>
            </a:extLst>
          </a:blip>
          <a:stretch>
            <a:fillRect/>
          </a:stretch>
        </p:blipFill>
        <p:spPr>
          <a:xfrm>
            <a:off x="1405113" y="1719944"/>
            <a:ext cx="9383050" cy="473891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a:spLocks noGrp="1"/>
          </p:cNvSpPr>
          <p:nvPr>
            <p:ph type="title"/>
          </p:nvPr>
        </p:nvSpPr>
        <p:spPr/>
        <p:txBody>
          <a:bodyPr/>
          <a:lstStyle/>
          <a:p>
            <a:r>
              <a:rPr lang="en-US" smtClean="0"/>
              <a:t>2.1.5 Icinga</a:t>
            </a:r>
            <a:endParaRPr lang="en-US"/>
          </a:p>
        </p:txBody>
      </p:sp>
      <p:sp>
        <p:nvSpPr>
          <p:cNvPr id="243" name="Google Shape;243;p42"/>
          <p:cNvSpPr txBox="1">
            <a:spLocks noGrp="1"/>
          </p:cNvSpPr>
          <p:nvPr>
            <p:ph type="body" idx="2"/>
          </p:nvPr>
        </p:nvSpPr>
        <p:spPr/>
        <p:txBody>
          <a:bodyPr/>
          <a:lstStyle/>
          <a:p>
            <a:r>
              <a:rPr lang="en-US" smtClean="0"/>
              <a:t>The figure shows the sample dashboard in Icinga. </a:t>
            </a:r>
            <a:endParaRPr lang="en-US"/>
          </a:p>
        </p:txBody>
      </p:sp>
      <p:pic>
        <p:nvPicPr>
          <p:cNvPr id="244" name="Google Shape;244;p42"/>
          <p:cNvPicPr preferRelativeResize="0"/>
          <p:nvPr/>
        </p:nvPicPr>
        <p:blipFill>
          <a:blip r:embed="rId3">
            <a:extLst>
              <a:ext uri="{28A0092B-C50C-407E-A947-70E740481C1C}">
                <a14:useLocalDpi xmlns:a14="http://schemas.microsoft.com/office/drawing/2010/main" val="0"/>
              </a:ext>
            </a:extLst>
          </a:blip>
          <a:stretch>
            <a:fillRect/>
          </a:stretch>
        </p:blipFill>
        <p:spPr>
          <a:xfrm>
            <a:off x="1012367" y="1702285"/>
            <a:ext cx="9949963" cy="477069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3"/>
          <p:cNvSpPr txBox="1">
            <a:spLocks noGrp="1"/>
          </p:cNvSpPr>
          <p:nvPr>
            <p:ph type="title"/>
          </p:nvPr>
        </p:nvSpPr>
        <p:spPr/>
        <p:txBody>
          <a:bodyPr/>
          <a:lstStyle/>
          <a:p>
            <a:r>
              <a:rPr lang="en-US" smtClean="0"/>
              <a:t>What did You Grasp?</a:t>
            </a:r>
            <a:endParaRPr lang="en-US"/>
          </a:p>
        </p:txBody>
      </p:sp>
      <p:sp>
        <p:nvSpPr>
          <p:cNvPr id="250" name="Google Shape;250;p43"/>
          <p:cNvSpPr txBox="1">
            <a:spLocks noGrp="1"/>
          </p:cNvSpPr>
          <p:nvPr>
            <p:ph type="body" sz="quarter" idx="26"/>
          </p:nvPr>
        </p:nvSpPr>
        <p:spPr/>
        <p:txBody>
          <a:bodyPr/>
          <a:lstStyle/>
          <a:p>
            <a:r>
              <a:rPr lang="en-US" dirty="0" smtClean="0"/>
              <a:t>Say True or False. </a:t>
            </a:r>
            <a:br>
              <a:rPr lang="en-US" dirty="0" smtClean="0"/>
            </a:br>
            <a:r>
              <a:rPr lang="en-US" dirty="0" err="1" smtClean="0"/>
              <a:t>Icinga</a:t>
            </a:r>
            <a:r>
              <a:rPr lang="en-US" dirty="0" smtClean="0"/>
              <a:t> supports only Linux.</a:t>
            </a:r>
          </a:p>
          <a:p>
            <a:pPr lvl="1"/>
            <a:r>
              <a:rPr lang="en-US" dirty="0" smtClean="0"/>
              <a:t>True</a:t>
            </a:r>
          </a:p>
          <a:p>
            <a:pPr lvl="1"/>
            <a:r>
              <a:rPr lang="en-US" dirty="0" smtClean="0"/>
              <a:t>False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4"/>
          <p:cNvSpPr txBox="1">
            <a:spLocks noGrp="1"/>
          </p:cNvSpPr>
          <p:nvPr>
            <p:ph type="title"/>
          </p:nvPr>
        </p:nvSpPr>
        <p:spPr/>
        <p:txBody>
          <a:bodyPr/>
          <a:lstStyle/>
          <a:p>
            <a:r>
              <a:rPr lang="en-US" dirty="0"/>
              <a:t>In a nutshell, we learnt:</a:t>
            </a:r>
          </a:p>
        </p:txBody>
      </p:sp>
      <p:sp>
        <p:nvSpPr>
          <p:cNvPr id="256" name="Google Shape;256;p44"/>
          <p:cNvSpPr txBox="1">
            <a:spLocks noGrp="1"/>
          </p:cNvSpPr>
          <p:nvPr>
            <p:ph type="body" idx="2"/>
          </p:nvPr>
        </p:nvSpPr>
        <p:spPr/>
        <p:txBody>
          <a:bodyPr/>
          <a:lstStyle/>
          <a:p>
            <a:pPr lvl="1"/>
            <a:r>
              <a:rPr lang="en-US" smtClean="0"/>
              <a:t>Introduction to Linux monitoring</a:t>
            </a:r>
          </a:p>
          <a:p>
            <a:pPr lvl="1"/>
            <a:r>
              <a:rPr lang="en-US" smtClean="0"/>
              <a:t>Different metrics available for Linux monitoring</a:t>
            </a:r>
          </a:p>
          <a:p>
            <a:pPr lvl="1"/>
            <a:r>
              <a:rPr lang="en-US" smtClean="0"/>
              <a:t>The important built-in monitoring tools available in Linux</a:t>
            </a:r>
          </a:p>
          <a:p>
            <a:pPr lvl="1"/>
            <a:r>
              <a:rPr lang="en-US" smtClean="0"/>
              <a:t>Third party monitoring tools available for Linux performance monitoring</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210461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p:txBody>
          <a:bodyPr/>
          <a:lstStyle/>
          <a:p>
            <a:r>
              <a:rPr lang="en-US" smtClean="0"/>
              <a:t>1.1 Introduction to Monitoring in Linux</a:t>
            </a:r>
            <a:endParaRPr lang="en-US"/>
          </a:p>
        </p:txBody>
      </p:sp>
      <p:sp>
        <p:nvSpPr>
          <p:cNvPr id="73" name="Google Shape;73;p16"/>
          <p:cNvSpPr txBox="1">
            <a:spLocks noGrp="1"/>
          </p:cNvSpPr>
          <p:nvPr>
            <p:ph type="body" idx="2"/>
          </p:nvPr>
        </p:nvSpPr>
        <p:spPr/>
        <p:txBody>
          <a:bodyPr/>
          <a:lstStyle/>
          <a:p>
            <a:pPr lvl="1"/>
            <a:r>
              <a:rPr lang="en-US" dirty="0" smtClean="0"/>
              <a:t>Monitoring is done to check and maintain the health of Linux servers. </a:t>
            </a:r>
          </a:p>
          <a:p>
            <a:pPr lvl="1"/>
            <a:r>
              <a:rPr lang="en-US" dirty="0" smtClean="0"/>
              <a:t>The major goal of monitoring is to understand the changes that happen to the environment, so that immediate action can be taken.</a:t>
            </a:r>
          </a:p>
          <a:p>
            <a:pPr lvl="1"/>
            <a:r>
              <a:rPr lang="en-US" dirty="0" smtClean="0"/>
              <a:t>With proper monitoring tools and metrics, performance of the system can be improved.</a:t>
            </a:r>
          </a:p>
        </p:txBody>
      </p:sp>
      <p:grpSp>
        <p:nvGrpSpPr>
          <p:cNvPr id="6" name="Group 5"/>
          <p:cNvGrpSpPr/>
          <p:nvPr/>
        </p:nvGrpSpPr>
        <p:grpSpPr>
          <a:xfrm>
            <a:off x="857251" y="2802180"/>
            <a:ext cx="7848481" cy="3089643"/>
            <a:chOff x="857251" y="2802180"/>
            <a:chExt cx="7848481" cy="3089643"/>
          </a:xfrm>
        </p:grpSpPr>
        <p:sp>
          <p:nvSpPr>
            <p:cNvPr id="7" name="Rounded Rectangle 6"/>
            <p:cNvSpPr/>
            <p:nvPr/>
          </p:nvSpPr>
          <p:spPr>
            <a:xfrm>
              <a:off x="857251" y="2802180"/>
              <a:ext cx="7848481" cy="426157"/>
            </a:xfrm>
            <a:prstGeom prst="roundRect">
              <a:avLst/>
            </a:prstGeom>
            <a:solidFill>
              <a:srgbClr val="0EC07D"/>
            </a:solidFill>
            <a:ln>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21372" rIns="25817" bIns="21372" numCol="1" spcCol="1270" anchor="ctr" anchorCtr="0">
              <a:noAutofit/>
            </a:bodyPr>
            <a:lstStyle/>
            <a:p>
              <a:pPr lvl="0" defTabSz="311150">
                <a:lnSpc>
                  <a:spcPct val="90000"/>
                </a:lnSpc>
                <a:spcBef>
                  <a:spcPct val="0"/>
                </a:spcBef>
                <a:spcAft>
                  <a:spcPct val="35000"/>
                </a:spcAft>
              </a:pPr>
              <a:r>
                <a:rPr lang="en-US" sz="1800" kern="1200" dirty="0" smtClean="0"/>
                <a:t>Some of the benefits of Linux monitoring include:</a:t>
              </a:r>
              <a:endParaRPr lang="en-US" sz="1800" kern="1200" dirty="0"/>
            </a:p>
          </p:txBody>
        </p:sp>
        <p:sp>
          <p:nvSpPr>
            <p:cNvPr id="8" name="Freeform 7"/>
            <p:cNvSpPr/>
            <p:nvPr/>
          </p:nvSpPr>
          <p:spPr>
            <a:xfrm>
              <a:off x="896763" y="3228337"/>
              <a:ext cx="91440" cy="319618"/>
            </a:xfrm>
            <a:custGeom>
              <a:avLst/>
              <a:gdLst/>
              <a:ahLst/>
              <a:cxnLst/>
              <a:rect l="0" t="0" r="0" b="0"/>
              <a:pathLst>
                <a:path>
                  <a:moveTo>
                    <a:pt x="45720" y="0"/>
                  </a:moveTo>
                  <a:lnTo>
                    <a:pt x="45720" y="319618"/>
                  </a:lnTo>
                  <a:lnTo>
                    <a:pt x="130951" y="319618"/>
                  </a:lnTo>
                </a:path>
              </a:pathLst>
            </a:custGeom>
            <a:noFill/>
            <a:ln>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Rounded Rectangle 8"/>
            <p:cNvSpPr/>
            <p:nvPr/>
          </p:nvSpPr>
          <p:spPr>
            <a:xfrm>
              <a:off x="1027713" y="3334877"/>
              <a:ext cx="7602370" cy="426157"/>
            </a:xfrm>
            <a:prstGeom prst="roundRect">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832" rIns="22007" bIns="18832" numCol="1" spcCol="1270" anchor="ctr" anchorCtr="0">
              <a:noAutofit/>
            </a:bodyPr>
            <a:lstStyle/>
            <a:p>
              <a:pPr lvl="0" defTabSz="222250">
                <a:lnSpc>
                  <a:spcPct val="90000"/>
                </a:lnSpc>
                <a:spcBef>
                  <a:spcPct val="0"/>
                </a:spcBef>
                <a:spcAft>
                  <a:spcPct val="35000"/>
                </a:spcAft>
              </a:pPr>
              <a:r>
                <a:rPr lang="en-US" sz="1800" kern="1200" dirty="0" smtClean="0"/>
                <a:t>Checking the availability of an application for a given number of users</a:t>
              </a:r>
            </a:p>
          </p:txBody>
        </p:sp>
        <p:sp>
          <p:nvSpPr>
            <p:cNvPr id="10" name="Freeform 9"/>
            <p:cNvSpPr/>
            <p:nvPr/>
          </p:nvSpPr>
          <p:spPr>
            <a:xfrm>
              <a:off x="896763" y="3228337"/>
              <a:ext cx="91440" cy="852315"/>
            </a:xfrm>
            <a:custGeom>
              <a:avLst/>
              <a:gdLst/>
              <a:ahLst/>
              <a:cxnLst/>
              <a:rect l="0" t="0" r="0" b="0"/>
              <a:pathLst>
                <a:path>
                  <a:moveTo>
                    <a:pt x="45720" y="0"/>
                  </a:moveTo>
                  <a:lnTo>
                    <a:pt x="45720" y="852315"/>
                  </a:lnTo>
                  <a:lnTo>
                    <a:pt x="130951" y="852315"/>
                  </a:lnTo>
                </a:path>
              </a:pathLst>
            </a:custGeom>
            <a:noFill/>
            <a:ln>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Rounded Rectangle 10"/>
            <p:cNvSpPr/>
            <p:nvPr/>
          </p:nvSpPr>
          <p:spPr>
            <a:xfrm>
              <a:off x="1027713" y="3867574"/>
              <a:ext cx="7602370" cy="426157"/>
            </a:xfrm>
            <a:prstGeom prst="roundRect">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832" rIns="22007" bIns="18832" numCol="1" spcCol="1270" anchor="ctr" anchorCtr="0">
              <a:noAutofit/>
            </a:bodyPr>
            <a:lstStyle/>
            <a:p>
              <a:pPr lvl="0" defTabSz="222250">
                <a:lnSpc>
                  <a:spcPct val="90000"/>
                </a:lnSpc>
                <a:spcBef>
                  <a:spcPct val="0"/>
                </a:spcBef>
                <a:spcAft>
                  <a:spcPct val="35000"/>
                </a:spcAft>
              </a:pPr>
              <a:r>
                <a:rPr lang="en-US" sz="1800" kern="1200" dirty="0" smtClean="0"/>
                <a:t>Tracking of tool deployment</a:t>
              </a:r>
            </a:p>
          </p:txBody>
        </p:sp>
        <p:sp>
          <p:nvSpPr>
            <p:cNvPr id="12" name="Freeform 11"/>
            <p:cNvSpPr/>
            <p:nvPr/>
          </p:nvSpPr>
          <p:spPr>
            <a:xfrm>
              <a:off x="896763" y="3228337"/>
              <a:ext cx="91440" cy="1385012"/>
            </a:xfrm>
            <a:custGeom>
              <a:avLst/>
              <a:gdLst/>
              <a:ahLst/>
              <a:cxnLst/>
              <a:rect l="0" t="0" r="0" b="0"/>
              <a:pathLst>
                <a:path>
                  <a:moveTo>
                    <a:pt x="45720" y="0"/>
                  </a:moveTo>
                  <a:lnTo>
                    <a:pt x="45720" y="1385012"/>
                  </a:lnTo>
                  <a:lnTo>
                    <a:pt x="130951" y="1385012"/>
                  </a:lnTo>
                </a:path>
              </a:pathLst>
            </a:custGeom>
            <a:noFill/>
            <a:ln>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Rounded Rectangle 12"/>
            <p:cNvSpPr/>
            <p:nvPr/>
          </p:nvSpPr>
          <p:spPr>
            <a:xfrm>
              <a:off x="1027713" y="4400271"/>
              <a:ext cx="7602370" cy="426157"/>
            </a:xfrm>
            <a:prstGeom prst="roundRect">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832" rIns="22007" bIns="18832" numCol="1" spcCol="1270" anchor="ctr" anchorCtr="0">
              <a:noAutofit/>
            </a:bodyPr>
            <a:lstStyle/>
            <a:p>
              <a:pPr lvl="0" defTabSz="222250">
                <a:lnSpc>
                  <a:spcPct val="90000"/>
                </a:lnSpc>
                <a:spcBef>
                  <a:spcPct val="0"/>
                </a:spcBef>
                <a:spcAft>
                  <a:spcPct val="35000"/>
                </a:spcAft>
              </a:pPr>
              <a:r>
                <a:rPr lang="en-US" sz="1800" kern="1200" dirty="0" smtClean="0"/>
                <a:t>Operating system update behavior</a:t>
              </a:r>
            </a:p>
          </p:txBody>
        </p:sp>
        <p:sp>
          <p:nvSpPr>
            <p:cNvPr id="14" name="Freeform 13"/>
            <p:cNvSpPr/>
            <p:nvPr/>
          </p:nvSpPr>
          <p:spPr>
            <a:xfrm>
              <a:off x="896763" y="3228337"/>
              <a:ext cx="91440" cy="1917709"/>
            </a:xfrm>
            <a:custGeom>
              <a:avLst/>
              <a:gdLst/>
              <a:ahLst/>
              <a:cxnLst/>
              <a:rect l="0" t="0" r="0" b="0"/>
              <a:pathLst>
                <a:path>
                  <a:moveTo>
                    <a:pt x="45720" y="0"/>
                  </a:moveTo>
                  <a:lnTo>
                    <a:pt x="45720" y="1917709"/>
                  </a:lnTo>
                  <a:lnTo>
                    <a:pt x="130951" y="1917709"/>
                  </a:lnTo>
                </a:path>
              </a:pathLst>
            </a:custGeom>
            <a:noFill/>
            <a:ln>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Rounded Rectangle 14"/>
            <p:cNvSpPr/>
            <p:nvPr/>
          </p:nvSpPr>
          <p:spPr>
            <a:xfrm>
              <a:off x="1027713" y="4932968"/>
              <a:ext cx="7602370" cy="426157"/>
            </a:xfrm>
            <a:prstGeom prst="roundRect">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832" rIns="22007" bIns="18832" numCol="1" spcCol="1270" anchor="ctr" anchorCtr="0">
              <a:noAutofit/>
            </a:bodyPr>
            <a:lstStyle/>
            <a:p>
              <a:pPr lvl="0" defTabSz="222250">
                <a:lnSpc>
                  <a:spcPct val="90000"/>
                </a:lnSpc>
                <a:spcBef>
                  <a:spcPct val="0"/>
                </a:spcBef>
                <a:spcAft>
                  <a:spcPct val="35000"/>
                </a:spcAft>
              </a:pPr>
              <a:r>
                <a:rPr lang="en-US" sz="1800" kern="1200" dirty="0" smtClean="0"/>
                <a:t>Purchase requests</a:t>
              </a:r>
            </a:p>
          </p:txBody>
        </p:sp>
        <p:sp>
          <p:nvSpPr>
            <p:cNvPr id="16" name="Freeform 15"/>
            <p:cNvSpPr/>
            <p:nvPr/>
          </p:nvSpPr>
          <p:spPr>
            <a:xfrm>
              <a:off x="896763" y="3228337"/>
              <a:ext cx="91440" cy="2450407"/>
            </a:xfrm>
            <a:custGeom>
              <a:avLst/>
              <a:gdLst/>
              <a:ahLst/>
              <a:cxnLst/>
              <a:rect l="0" t="0" r="0" b="0"/>
              <a:pathLst>
                <a:path>
                  <a:moveTo>
                    <a:pt x="45720" y="0"/>
                  </a:moveTo>
                  <a:lnTo>
                    <a:pt x="45720" y="2450407"/>
                  </a:lnTo>
                  <a:lnTo>
                    <a:pt x="130951" y="2450407"/>
                  </a:lnTo>
                </a:path>
              </a:pathLst>
            </a:custGeom>
            <a:noFill/>
            <a:ln>
              <a:solidFill>
                <a:srgbClr val="0EC07D"/>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Rounded Rectangle 16"/>
            <p:cNvSpPr/>
            <p:nvPr/>
          </p:nvSpPr>
          <p:spPr>
            <a:xfrm>
              <a:off x="1027713" y="5465666"/>
              <a:ext cx="7602370" cy="426157"/>
            </a:xfrm>
            <a:prstGeom prst="roundRect">
              <a:avLst/>
            </a:prstGeom>
            <a:ln>
              <a:solidFill>
                <a:srgbClr val="0EC07D"/>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18832" rIns="22007" bIns="18832" numCol="1" spcCol="1270" anchor="ctr" anchorCtr="0">
              <a:noAutofit/>
            </a:bodyPr>
            <a:lstStyle/>
            <a:p>
              <a:pPr lvl="0" defTabSz="222250">
                <a:lnSpc>
                  <a:spcPct val="90000"/>
                </a:lnSpc>
                <a:spcBef>
                  <a:spcPct val="0"/>
                </a:spcBef>
                <a:spcAft>
                  <a:spcPct val="35000"/>
                </a:spcAft>
              </a:pPr>
              <a:r>
                <a:rPr lang="en-US" sz="1800" kern="1200" dirty="0" smtClean="0"/>
                <a:t>Exchanges or hardware upgrades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p:txBody>
          <a:bodyPr/>
          <a:lstStyle/>
          <a:p>
            <a:r>
              <a:rPr lang="en-US" smtClean="0"/>
              <a:t>1.2 Linux Monitoring Metrics</a:t>
            </a:r>
            <a:endParaRPr lang="en-US"/>
          </a:p>
        </p:txBody>
      </p:sp>
      <p:sp>
        <p:nvSpPr>
          <p:cNvPr id="79" name="Google Shape;79;p17"/>
          <p:cNvSpPr txBox="1">
            <a:spLocks noGrp="1"/>
          </p:cNvSpPr>
          <p:nvPr>
            <p:ph type="body" idx="2"/>
          </p:nvPr>
        </p:nvSpPr>
        <p:spPr/>
        <p:txBody>
          <a:bodyPr/>
          <a:lstStyle/>
          <a:p>
            <a:r>
              <a:rPr lang="en-US" smtClean="0"/>
              <a:t>There are four major categories of monitoring metrics:</a:t>
            </a:r>
            <a:endParaRPr lang="en-US" dirty="0" smtClean="0"/>
          </a:p>
        </p:txBody>
      </p:sp>
      <p:sp>
        <p:nvSpPr>
          <p:cNvPr id="53" name="Rounded Rectangle 52"/>
          <p:cNvSpPr/>
          <p:nvPr/>
        </p:nvSpPr>
        <p:spPr>
          <a:xfrm>
            <a:off x="717550" y="1711583"/>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Processor metrics</a:t>
            </a:r>
          </a:p>
        </p:txBody>
      </p:sp>
      <p:sp>
        <p:nvSpPr>
          <p:cNvPr id="54" name="Rectangle 53"/>
          <p:cNvSpPr/>
          <p:nvPr/>
        </p:nvSpPr>
        <p:spPr>
          <a:xfrm>
            <a:off x="717551" y="1731086"/>
            <a:ext cx="663421" cy="31577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5" name="Oval 54"/>
          <p:cNvSpPr/>
          <p:nvPr/>
        </p:nvSpPr>
        <p:spPr>
          <a:xfrm>
            <a:off x="530707" y="1727728"/>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1</a:t>
            </a:r>
            <a:endParaRPr lang="en-US" sz="1200" dirty="0"/>
          </a:p>
        </p:txBody>
      </p:sp>
      <p:sp>
        <p:nvSpPr>
          <p:cNvPr id="51" name="Rounded Rectangle 50"/>
          <p:cNvSpPr/>
          <p:nvPr/>
        </p:nvSpPr>
        <p:spPr>
          <a:xfrm>
            <a:off x="717550" y="2150462"/>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Memory metrics</a:t>
            </a:r>
          </a:p>
        </p:txBody>
      </p:sp>
      <p:sp>
        <p:nvSpPr>
          <p:cNvPr id="52" name="Oval 51"/>
          <p:cNvSpPr/>
          <p:nvPr/>
        </p:nvSpPr>
        <p:spPr>
          <a:xfrm>
            <a:off x="530707" y="2166955"/>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2</a:t>
            </a:r>
            <a:endParaRPr lang="en-US" sz="1200" dirty="0"/>
          </a:p>
        </p:txBody>
      </p:sp>
      <p:sp>
        <p:nvSpPr>
          <p:cNvPr id="48" name="Rounded Rectangle 47"/>
          <p:cNvSpPr/>
          <p:nvPr/>
        </p:nvSpPr>
        <p:spPr>
          <a:xfrm>
            <a:off x="717550" y="2589341"/>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Network interface metrics</a:t>
            </a:r>
          </a:p>
        </p:txBody>
      </p:sp>
      <p:sp>
        <p:nvSpPr>
          <p:cNvPr id="49" name="Rectangle 48"/>
          <p:cNvSpPr/>
          <p:nvPr/>
        </p:nvSpPr>
        <p:spPr>
          <a:xfrm>
            <a:off x="717551" y="2608845"/>
            <a:ext cx="663421" cy="31577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0" name="Oval 49"/>
          <p:cNvSpPr/>
          <p:nvPr/>
        </p:nvSpPr>
        <p:spPr>
          <a:xfrm>
            <a:off x="530707" y="2597214"/>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3</a:t>
            </a:r>
            <a:endParaRPr lang="en-US" sz="1200" dirty="0"/>
          </a:p>
        </p:txBody>
      </p:sp>
      <p:sp>
        <p:nvSpPr>
          <p:cNvPr id="45" name="Rounded Rectangle 44"/>
          <p:cNvSpPr/>
          <p:nvPr/>
        </p:nvSpPr>
        <p:spPr>
          <a:xfrm>
            <a:off x="717550" y="3028220"/>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Block device metrics</a:t>
            </a:r>
          </a:p>
        </p:txBody>
      </p:sp>
      <p:sp>
        <p:nvSpPr>
          <p:cNvPr id="46" name="Rectangle 45"/>
          <p:cNvSpPr/>
          <p:nvPr/>
        </p:nvSpPr>
        <p:spPr>
          <a:xfrm>
            <a:off x="717551" y="3047722"/>
            <a:ext cx="663421" cy="31577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7" name="Oval 46"/>
          <p:cNvSpPr/>
          <p:nvPr/>
        </p:nvSpPr>
        <p:spPr>
          <a:xfrm>
            <a:off x="530707" y="3049141"/>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4</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p:txBody>
          <a:bodyPr/>
          <a:lstStyle/>
          <a:p>
            <a:r>
              <a:rPr lang="en-US" smtClean="0"/>
              <a:t>1.2.1 Processor Metrics</a:t>
            </a:r>
            <a:endParaRPr lang="en-US"/>
          </a:p>
        </p:txBody>
      </p:sp>
      <p:sp>
        <p:nvSpPr>
          <p:cNvPr id="85" name="Google Shape;85;p18"/>
          <p:cNvSpPr txBox="1">
            <a:spLocks noGrp="1"/>
          </p:cNvSpPr>
          <p:nvPr>
            <p:ph type="body" idx="2"/>
          </p:nvPr>
        </p:nvSpPr>
        <p:spPr/>
        <p:txBody>
          <a:bodyPr/>
          <a:lstStyle/>
          <a:p>
            <a:r>
              <a:rPr lang="en-US" smtClean="0"/>
              <a:t>The metrics that fall under processor metrics are as follows:</a:t>
            </a:r>
            <a:endParaRPr lang="en-US" dirty="0" smtClean="0"/>
          </a:p>
        </p:txBody>
      </p:sp>
      <p:sp>
        <p:nvSpPr>
          <p:cNvPr id="47" name="Rounded Rectangle 46"/>
          <p:cNvSpPr/>
          <p:nvPr/>
        </p:nvSpPr>
        <p:spPr>
          <a:xfrm>
            <a:off x="717551" y="1711583"/>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smtClean="0"/>
              <a:t>CPU utilization</a:t>
            </a:r>
            <a:endParaRPr lang="en-US" sz="1600" kern="1200" dirty="0"/>
          </a:p>
        </p:txBody>
      </p:sp>
      <p:sp>
        <p:nvSpPr>
          <p:cNvPr id="48" name="Rectangle 47"/>
          <p:cNvSpPr/>
          <p:nvPr/>
        </p:nvSpPr>
        <p:spPr>
          <a:xfrm>
            <a:off x="717551" y="1745440"/>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9" name="Oval 48"/>
          <p:cNvSpPr/>
          <p:nvPr/>
        </p:nvSpPr>
        <p:spPr>
          <a:xfrm>
            <a:off x="530707" y="1727728"/>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1</a:t>
            </a:r>
            <a:endParaRPr lang="en-US" sz="1200" dirty="0"/>
          </a:p>
        </p:txBody>
      </p:sp>
      <p:sp>
        <p:nvSpPr>
          <p:cNvPr id="45" name="Rounded Rectangle 44"/>
          <p:cNvSpPr/>
          <p:nvPr/>
        </p:nvSpPr>
        <p:spPr>
          <a:xfrm>
            <a:off x="717551" y="2150462"/>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smtClean="0"/>
              <a:t>User time</a:t>
            </a:r>
            <a:endParaRPr lang="en-US" sz="1600" kern="1200" dirty="0" smtClean="0"/>
          </a:p>
        </p:txBody>
      </p:sp>
      <p:sp>
        <p:nvSpPr>
          <p:cNvPr id="46" name="Oval 45"/>
          <p:cNvSpPr/>
          <p:nvPr/>
        </p:nvSpPr>
        <p:spPr>
          <a:xfrm>
            <a:off x="530707" y="2166955"/>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2</a:t>
            </a:r>
            <a:endParaRPr lang="en-US" sz="1200" dirty="0"/>
          </a:p>
        </p:txBody>
      </p:sp>
      <p:sp>
        <p:nvSpPr>
          <p:cNvPr id="42" name="Rounded Rectangle 41"/>
          <p:cNvSpPr/>
          <p:nvPr/>
        </p:nvSpPr>
        <p:spPr>
          <a:xfrm>
            <a:off x="717551" y="2589341"/>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smtClean="0"/>
              <a:t>System time</a:t>
            </a:r>
            <a:endParaRPr lang="en-US" sz="1600" kern="1200" dirty="0" smtClean="0"/>
          </a:p>
        </p:txBody>
      </p:sp>
      <p:sp>
        <p:nvSpPr>
          <p:cNvPr id="43" name="Rectangle 42"/>
          <p:cNvSpPr/>
          <p:nvPr/>
        </p:nvSpPr>
        <p:spPr>
          <a:xfrm>
            <a:off x="717551" y="2623199"/>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4" name="Oval 43"/>
          <p:cNvSpPr/>
          <p:nvPr/>
        </p:nvSpPr>
        <p:spPr>
          <a:xfrm>
            <a:off x="530707" y="2597214"/>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3</a:t>
            </a:r>
            <a:endParaRPr lang="en-US" sz="1200" dirty="0"/>
          </a:p>
        </p:txBody>
      </p:sp>
      <p:sp>
        <p:nvSpPr>
          <p:cNvPr id="39" name="Rounded Rectangle 38"/>
          <p:cNvSpPr/>
          <p:nvPr/>
        </p:nvSpPr>
        <p:spPr>
          <a:xfrm>
            <a:off x="717551" y="3028220"/>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smtClean="0"/>
              <a:t>Waiting</a:t>
            </a:r>
            <a:endParaRPr lang="en-US" sz="1600" kern="1200" dirty="0" smtClean="0"/>
          </a:p>
        </p:txBody>
      </p:sp>
      <p:sp>
        <p:nvSpPr>
          <p:cNvPr id="40" name="Rectangle 39"/>
          <p:cNvSpPr/>
          <p:nvPr/>
        </p:nvSpPr>
        <p:spPr>
          <a:xfrm>
            <a:off x="717551" y="3062076"/>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1" name="Oval 40"/>
          <p:cNvSpPr/>
          <p:nvPr/>
        </p:nvSpPr>
        <p:spPr>
          <a:xfrm>
            <a:off x="530707" y="3049141"/>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4</a:t>
            </a:r>
            <a:endParaRPr lang="en-US" sz="1200" dirty="0"/>
          </a:p>
        </p:txBody>
      </p:sp>
      <p:sp>
        <p:nvSpPr>
          <p:cNvPr id="36" name="Rounded Rectangle 35"/>
          <p:cNvSpPr/>
          <p:nvPr/>
        </p:nvSpPr>
        <p:spPr>
          <a:xfrm>
            <a:off x="717551" y="3467099"/>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smtClean="0"/>
              <a:t>Idle time</a:t>
            </a:r>
            <a:endParaRPr lang="en-US" sz="1600" kern="1200" dirty="0" smtClean="0"/>
          </a:p>
        </p:txBody>
      </p:sp>
      <p:sp>
        <p:nvSpPr>
          <p:cNvPr id="37" name="Rectangle 36"/>
          <p:cNvSpPr/>
          <p:nvPr/>
        </p:nvSpPr>
        <p:spPr>
          <a:xfrm>
            <a:off x="717551" y="3500956"/>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8" name="Oval 37"/>
          <p:cNvSpPr/>
          <p:nvPr/>
        </p:nvSpPr>
        <p:spPr>
          <a:xfrm>
            <a:off x="530707" y="3483423"/>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5</a:t>
            </a:r>
            <a:endParaRPr lang="en-US" sz="1200" dirty="0"/>
          </a:p>
        </p:txBody>
      </p:sp>
      <p:sp>
        <p:nvSpPr>
          <p:cNvPr id="33" name="Rounded Rectangle 32"/>
          <p:cNvSpPr/>
          <p:nvPr/>
        </p:nvSpPr>
        <p:spPr>
          <a:xfrm>
            <a:off x="717551" y="3905978"/>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smtClean="0"/>
              <a:t>Nice time</a:t>
            </a:r>
            <a:endParaRPr lang="en-US" sz="1600" kern="1200" dirty="0" smtClean="0"/>
          </a:p>
        </p:txBody>
      </p:sp>
      <p:sp>
        <p:nvSpPr>
          <p:cNvPr id="34" name="Rectangle 33"/>
          <p:cNvSpPr/>
          <p:nvPr/>
        </p:nvSpPr>
        <p:spPr>
          <a:xfrm>
            <a:off x="717551" y="3939835"/>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5" name="Oval 34"/>
          <p:cNvSpPr/>
          <p:nvPr/>
        </p:nvSpPr>
        <p:spPr>
          <a:xfrm>
            <a:off x="530707" y="3935350"/>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6</a:t>
            </a:r>
            <a:endParaRPr lang="en-US" sz="1200" dirty="0"/>
          </a:p>
        </p:txBody>
      </p:sp>
      <p:sp>
        <p:nvSpPr>
          <p:cNvPr id="31" name="Rounded Rectangle 30"/>
          <p:cNvSpPr/>
          <p:nvPr/>
        </p:nvSpPr>
        <p:spPr>
          <a:xfrm>
            <a:off x="717551" y="4344857"/>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smtClean="0"/>
              <a:t>Load average</a:t>
            </a:r>
            <a:endParaRPr lang="en-US" sz="1600" kern="1200" dirty="0" smtClean="0"/>
          </a:p>
        </p:txBody>
      </p:sp>
      <p:sp>
        <p:nvSpPr>
          <p:cNvPr id="32" name="Oval 31"/>
          <p:cNvSpPr/>
          <p:nvPr/>
        </p:nvSpPr>
        <p:spPr>
          <a:xfrm>
            <a:off x="530707" y="4369632"/>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7</a:t>
            </a:r>
            <a:endParaRPr lang="en-US" sz="1200" dirty="0"/>
          </a:p>
        </p:txBody>
      </p:sp>
      <p:sp>
        <p:nvSpPr>
          <p:cNvPr id="28" name="Rounded Rectangle 27"/>
          <p:cNvSpPr/>
          <p:nvPr/>
        </p:nvSpPr>
        <p:spPr>
          <a:xfrm>
            <a:off x="717551" y="4783736"/>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smtClean="0"/>
              <a:t>Runnable processes</a:t>
            </a:r>
          </a:p>
        </p:txBody>
      </p:sp>
      <p:sp>
        <p:nvSpPr>
          <p:cNvPr id="29" name="Rectangle 28"/>
          <p:cNvSpPr/>
          <p:nvPr/>
        </p:nvSpPr>
        <p:spPr>
          <a:xfrm>
            <a:off x="717551" y="4817592"/>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0" name="Oval 29"/>
          <p:cNvSpPr/>
          <p:nvPr/>
        </p:nvSpPr>
        <p:spPr>
          <a:xfrm>
            <a:off x="530707" y="4803238"/>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8</a:t>
            </a:r>
            <a:endParaRPr lang="en-US" sz="1200" dirty="0"/>
          </a:p>
        </p:txBody>
      </p:sp>
      <p:sp>
        <p:nvSpPr>
          <p:cNvPr id="25" name="Rounded Rectangle 24"/>
          <p:cNvSpPr/>
          <p:nvPr/>
        </p:nvSpPr>
        <p:spPr>
          <a:xfrm>
            <a:off x="717551" y="5222615"/>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smtClean="0"/>
              <a:t>Blocked processes</a:t>
            </a:r>
            <a:endParaRPr lang="en-US" sz="1600" kern="1200" dirty="0" smtClean="0"/>
          </a:p>
        </p:txBody>
      </p:sp>
      <p:sp>
        <p:nvSpPr>
          <p:cNvPr id="26" name="Rectangle 25"/>
          <p:cNvSpPr/>
          <p:nvPr/>
        </p:nvSpPr>
        <p:spPr>
          <a:xfrm>
            <a:off x="717551" y="5256473"/>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Oval 26"/>
          <p:cNvSpPr/>
          <p:nvPr/>
        </p:nvSpPr>
        <p:spPr>
          <a:xfrm>
            <a:off x="530707" y="5255699"/>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9</a:t>
            </a:r>
            <a:endParaRPr lang="en-US" sz="1200" dirty="0"/>
          </a:p>
        </p:txBody>
      </p:sp>
      <p:sp>
        <p:nvSpPr>
          <p:cNvPr id="22" name="Rounded Rectangle 21"/>
          <p:cNvSpPr/>
          <p:nvPr/>
        </p:nvSpPr>
        <p:spPr>
          <a:xfrm>
            <a:off x="717551" y="5661494"/>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smtClean="0"/>
              <a:t>Context switch</a:t>
            </a:r>
          </a:p>
        </p:txBody>
      </p:sp>
      <p:sp>
        <p:nvSpPr>
          <p:cNvPr id="23" name="Rectangle 22"/>
          <p:cNvSpPr/>
          <p:nvPr/>
        </p:nvSpPr>
        <p:spPr>
          <a:xfrm>
            <a:off x="717551" y="5695350"/>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Oval 23"/>
          <p:cNvSpPr/>
          <p:nvPr/>
        </p:nvSpPr>
        <p:spPr>
          <a:xfrm>
            <a:off x="530707" y="5680996"/>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10</a:t>
            </a:r>
            <a:endParaRPr lang="en-US" sz="1200" dirty="0"/>
          </a:p>
        </p:txBody>
      </p:sp>
      <p:sp>
        <p:nvSpPr>
          <p:cNvPr id="20" name="Rounded Rectangle 19"/>
          <p:cNvSpPr/>
          <p:nvPr/>
        </p:nvSpPr>
        <p:spPr>
          <a:xfrm>
            <a:off x="717551" y="6100369"/>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smtClean="0"/>
              <a:t>Interrupts</a:t>
            </a:r>
            <a:endParaRPr lang="en-US" sz="1600" kern="1200" dirty="0"/>
          </a:p>
        </p:txBody>
      </p:sp>
      <p:sp>
        <p:nvSpPr>
          <p:cNvPr id="21" name="Oval 20"/>
          <p:cNvSpPr/>
          <p:nvPr/>
        </p:nvSpPr>
        <p:spPr>
          <a:xfrm>
            <a:off x="530707" y="6125017"/>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11</a:t>
            </a: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p:txBody>
          <a:bodyPr/>
          <a:lstStyle/>
          <a:p>
            <a:r>
              <a:rPr lang="en-US" smtClean="0"/>
              <a:t>1.2.2 Memory Metrics</a:t>
            </a:r>
            <a:endParaRPr lang="en-US"/>
          </a:p>
        </p:txBody>
      </p:sp>
      <p:sp>
        <p:nvSpPr>
          <p:cNvPr id="91" name="Google Shape;91;p19"/>
          <p:cNvSpPr txBox="1">
            <a:spLocks noGrp="1"/>
          </p:cNvSpPr>
          <p:nvPr>
            <p:ph type="body" idx="2"/>
          </p:nvPr>
        </p:nvSpPr>
        <p:spPr/>
        <p:txBody>
          <a:bodyPr/>
          <a:lstStyle/>
          <a:p>
            <a:r>
              <a:rPr lang="en-US" dirty="0" smtClean="0"/>
              <a:t>The different memory metrics are as follows:</a:t>
            </a:r>
          </a:p>
        </p:txBody>
      </p:sp>
      <p:sp>
        <p:nvSpPr>
          <p:cNvPr id="4" name="Rounded Rectangle 3"/>
          <p:cNvSpPr/>
          <p:nvPr/>
        </p:nvSpPr>
        <p:spPr>
          <a:xfrm>
            <a:off x="717551" y="1711583"/>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Free memory</a:t>
            </a:r>
          </a:p>
        </p:txBody>
      </p:sp>
      <p:sp>
        <p:nvSpPr>
          <p:cNvPr id="5" name="Rectangle 4"/>
          <p:cNvSpPr/>
          <p:nvPr/>
        </p:nvSpPr>
        <p:spPr>
          <a:xfrm>
            <a:off x="717551" y="1745440"/>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Oval 5"/>
          <p:cNvSpPr/>
          <p:nvPr/>
        </p:nvSpPr>
        <p:spPr>
          <a:xfrm>
            <a:off x="530707" y="1727728"/>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1</a:t>
            </a:r>
            <a:endParaRPr lang="en-US" sz="1200" dirty="0"/>
          </a:p>
        </p:txBody>
      </p:sp>
      <p:sp>
        <p:nvSpPr>
          <p:cNvPr id="7" name="Rounded Rectangle 6"/>
          <p:cNvSpPr/>
          <p:nvPr/>
        </p:nvSpPr>
        <p:spPr>
          <a:xfrm>
            <a:off x="717551" y="2150462"/>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Swap usage</a:t>
            </a:r>
          </a:p>
        </p:txBody>
      </p:sp>
      <p:sp>
        <p:nvSpPr>
          <p:cNvPr id="8" name="Oval 7"/>
          <p:cNvSpPr/>
          <p:nvPr/>
        </p:nvSpPr>
        <p:spPr>
          <a:xfrm>
            <a:off x="530707" y="2166955"/>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2</a:t>
            </a:r>
            <a:endParaRPr lang="en-US" sz="1200" dirty="0"/>
          </a:p>
        </p:txBody>
      </p:sp>
      <p:sp>
        <p:nvSpPr>
          <p:cNvPr id="9" name="Rounded Rectangle 8"/>
          <p:cNvSpPr/>
          <p:nvPr/>
        </p:nvSpPr>
        <p:spPr>
          <a:xfrm>
            <a:off x="717551" y="2589341"/>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Buffer and cache</a:t>
            </a:r>
          </a:p>
        </p:txBody>
      </p:sp>
      <p:sp>
        <p:nvSpPr>
          <p:cNvPr id="10" name="Rectangle 9"/>
          <p:cNvSpPr/>
          <p:nvPr/>
        </p:nvSpPr>
        <p:spPr>
          <a:xfrm>
            <a:off x="717551" y="2623199"/>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Oval 10"/>
          <p:cNvSpPr/>
          <p:nvPr/>
        </p:nvSpPr>
        <p:spPr>
          <a:xfrm>
            <a:off x="530707" y="2597214"/>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3</a:t>
            </a:r>
            <a:endParaRPr lang="en-US" sz="1200" dirty="0"/>
          </a:p>
        </p:txBody>
      </p:sp>
      <p:sp>
        <p:nvSpPr>
          <p:cNvPr id="12" name="Rounded Rectangle 11"/>
          <p:cNvSpPr/>
          <p:nvPr/>
        </p:nvSpPr>
        <p:spPr>
          <a:xfrm>
            <a:off x="717551" y="3028220"/>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Slabs</a:t>
            </a:r>
            <a:endParaRPr lang="en-US" sz="1600" kern="1200" dirty="0" smtClean="0"/>
          </a:p>
        </p:txBody>
      </p:sp>
      <p:sp>
        <p:nvSpPr>
          <p:cNvPr id="13" name="Rectangle 12"/>
          <p:cNvSpPr/>
          <p:nvPr/>
        </p:nvSpPr>
        <p:spPr>
          <a:xfrm>
            <a:off x="717551" y="3062076"/>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Oval 13"/>
          <p:cNvSpPr/>
          <p:nvPr/>
        </p:nvSpPr>
        <p:spPr>
          <a:xfrm>
            <a:off x="530707" y="3049141"/>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4</a:t>
            </a:r>
            <a:endParaRPr lang="en-US" sz="1200" dirty="0"/>
          </a:p>
        </p:txBody>
      </p:sp>
      <p:sp>
        <p:nvSpPr>
          <p:cNvPr id="15" name="Rounded Rectangle 14"/>
          <p:cNvSpPr/>
          <p:nvPr/>
        </p:nvSpPr>
        <p:spPr>
          <a:xfrm>
            <a:off x="717551" y="3467099"/>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Active versus inactive memory</a:t>
            </a:r>
          </a:p>
        </p:txBody>
      </p:sp>
      <p:sp>
        <p:nvSpPr>
          <p:cNvPr id="16" name="Rectangle 15"/>
          <p:cNvSpPr/>
          <p:nvPr/>
        </p:nvSpPr>
        <p:spPr>
          <a:xfrm>
            <a:off x="717551" y="3500956"/>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Oval 16"/>
          <p:cNvSpPr/>
          <p:nvPr/>
        </p:nvSpPr>
        <p:spPr>
          <a:xfrm>
            <a:off x="530707" y="3483423"/>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5</a:t>
            </a:r>
            <a:endParaRPr lang="en-US"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p:txBody>
          <a:bodyPr/>
          <a:lstStyle/>
          <a:p>
            <a:r>
              <a:rPr lang="en-US" smtClean="0"/>
              <a:t>1.2.3 Network Interface Metrics</a:t>
            </a:r>
            <a:endParaRPr lang="en-US"/>
          </a:p>
        </p:txBody>
      </p:sp>
      <p:sp>
        <p:nvSpPr>
          <p:cNvPr id="97" name="Google Shape;97;p20"/>
          <p:cNvSpPr txBox="1">
            <a:spLocks noGrp="1"/>
          </p:cNvSpPr>
          <p:nvPr>
            <p:ph type="body" idx="2"/>
          </p:nvPr>
        </p:nvSpPr>
        <p:spPr/>
        <p:txBody>
          <a:bodyPr/>
          <a:lstStyle/>
          <a:p>
            <a:r>
              <a:rPr lang="en-US" smtClean="0"/>
              <a:t>Some of the network interface metrics are as follows:</a:t>
            </a:r>
            <a:endParaRPr lang="en-US" dirty="0" smtClean="0"/>
          </a:p>
        </p:txBody>
      </p:sp>
      <p:sp>
        <p:nvSpPr>
          <p:cNvPr id="4" name="Rounded Rectangle 3"/>
          <p:cNvSpPr/>
          <p:nvPr/>
        </p:nvSpPr>
        <p:spPr>
          <a:xfrm>
            <a:off x="717551" y="1711583"/>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Packets received and sent</a:t>
            </a:r>
          </a:p>
        </p:txBody>
      </p:sp>
      <p:sp>
        <p:nvSpPr>
          <p:cNvPr id="5" name="Rectangle 4"/>
          <p:cNvSpPr/>
          <p:nvPr/>
        </p:nvSpPr>
        <p:spPr>
          <a:xfrm>
            <a:off x="717551" y="1745440"/>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Oval 5"/>
          <p:cNvSpPr/>
          <p:nvPr/>
        </p:nvSpPr>
        <p:spPr>
          <a:xfrm>
            <a:off x="530707" y="1727728"/>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1</a:t>
            </a:r>
            <a:endParaRPr lang="en-US" sz="1200" dirty="0"/>
          </a:p>
        </p:txBody>
      </p:sp>
      <p:sp>
        <p:nvSpPr>
          <p:cNvPr id="7" name="Rounded Rectangle 6"/>
          <p:cNvSpPr/>
          <p:nvPr/>
        </p:nvSpPr>
        <p:spPr>
          <a:xfrm>
            <a:off x="717551" y="2150462"/>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Bytes received and sent </a:t>
            </a:r>
          </a:p>
        </p:txBody>
      </p:sp>
      <p:sp>
        <p:nvSpPr>
          <p:cNvPr id="8" name="Oval 7"/>
          <p:cNvSpPr/>
          <p:nvPr/>
        </p:nvSpPr>
        <p:spPr>
          <a:xfrm>
            <a:off x="530707" y="2166955"/>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2</a:t>
            </a:r>
            <a:endParaRPr lang="en-US" sz="1200" dirty="0"/>
          </a:p>
        </p:txBody>
      </p:sp>
      <p:sp>
        <p:nvSpPr>
          <p:cNvPr id="9" name="Rounded Rectangle 8"/>
          <p:cNvSpPr/>
          <p:nvPr/>
        </p:nvSpPr>
        <p:spPr>
          <a:xfrm>
            <a:off x="717551" y="2589341"/>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Collisions per second</a:t>
            </a:r>
          </a:p>
        </p:txBody>
      </p:sp>
      <p:sp>
        <p:nvSpPr>
          <p:cNvPr id="10" name="Rectangle 9"/>
          <p:cNvSpPr/>
          <p:nvPr/>
        </p:nvSpPr>
        <p:spPr>
          <a:xfrm>
            <a:off x="717551" y="2623199"/>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Oval 10"/>
          <p:cNvSpPr/>
          <p:nvPr/>
        </p:nvSpPr>
        <p:spPr>
          <a:xfrm>
            <a:off x="530707" y="2597214"/>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3</a:t>
            </a:r>
            <a:endParaRPr lang="en-US" sz="1200" dirty="0"/>
          </a:p>
        </p:txBody>
      </p:sp>
      <p:sp>
        <p:nvSpPr>
          <p:cNvPr id="12" name="Rounded Rectangle 11"/>
          <p:cNvSpPr/>
          <p:nvPr/>
        </p:nvSpPr>
        <p:spPr>
          <a:xfrm>
            <a:off x="717551" y="3028220"/>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Packets dropped</a:t>
            </a:r>
          </a:p>
        </p:txBody>
      </p:sp>
      <p:sp>
        <p:nvSpPr>
          <p:cNvPr id="13" name="Rectangle 12"/>
          <p:cNvSpPr/>
          <p:nvPr/>
        </p:nvSpPr>
        <p:spPr>
          <a:xfrm>
            <a:off x="717551" y="3062076"/>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Oval 13"/>
          <p:cNvSpPr/>
          <p:nvPr/>
        </p:nvSpPr>
        <p:spPr>
          <a:xfrm>
            <a:off x="530707" y="3049141"/>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4</a:t>
            </a:r>
            <a:endParaRPr lang="en-US" sz="1200" dirty="0"/>
          </a:p>
        </p:txBody>
      </p:sp>
      <p:sp>
        <p:nvSpPr>
          <p:cNvPr id="15" name="Rounded Rectangle 14"/>
          <p:cNvSpPr/>
          <p:nvPr/>
        </p:nvSpPr>
        <p:spPr>
          <a:xfrm>
            <a:off x="717551" y="3467099"/>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Overruns</a:t>
            </a:r>
            <a:endParaRPr lang="en-US" sz="1600" kern="1200" dirty="0" smtClean="0"/>
          </a:p>
        </p:txBody>
      </p:sp>
      <p:sp>
        <p:nvSpPr>
          <p:cNvPr id="16" name="Rectangle 15"/>
          <p:cNvSpPr/>
          <p:nvPr/>
        </p:nvSpPr>
        <p:spPr>
          <a:xfrm>
            <a:off x="717551" y="3500956"/>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Oval 16"/>
          <p:cNvSpPr/>
          <p:nvPr/>
        </p:nvSpPr>
        <p:spPr>
          <a:xfrm>
            <a:off x="530707" y="3483423"/>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5</a:t>
            </a:r>
            <a:endParaRPr lang="en-US" sz="1200" dirty="0"/>
          </a:p>
        </p:txBody>
      </p:sp>
      <p:sp>
        <p:nvSpPr>
          <p:cNvPr id="18" name="Rounded Rectangle 17"/>
          <p:cNvSpPr/>
          <p:nvPr/>
        </p:nvSpPr>
        <p:spPr>
          <a:xfrm>
            <a:off x="717551" y="3905978"/>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Errors</a:t>
            </a:r>
            <a:endParaRPr lang="en-US" sz="1600" kern="1200" dirty="0" smtClean="0"/>
          </a:p>
        </p:txBody>
      </p:sp>
      <p:sp>
        <p:nvSpPr>
          <p:cNvPr id="19" name="Rectangle 18"/>
          <p:cNvSpPr/>
          <p:nvPr/>
        </p:nvSpPr>
        <p:spPr>
          <a:xfrm>
            <a:off x="717551" y="3939835"/>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Oval 19"/>
          <p:cNvSpPr/>
          <p:nvPr/>
        </p:nvSpPr>
        <p:spPr>
          <a:xfrm>
            <a:off x="530707" y="3935350"/>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6</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p:txBody>
          <a:bodyPr/>
          <a:lstStyle/>
          <a:p>
            <a:r>
              <a:rPr lang="en-US" smtClean="0"/>
              <a:t>1.2.4 Block Device Metrics</a:t>
            </a:r>
            <a:endParaRPr lang="en-US"/>
          </a:p>
        </p:txBody>
      </p:sp>
      <p:sp>
        <p:nvSpPr>
          <p:cNvPr id="103" name="Google Shape;103;p21"/>
          <p:cNvSpPr txBox="1">
            <a:spLocks noGrp="1"/>
          </p:cNvSpPr>
          <p:nvPr>
            <p:ph type="body" idx="2"/>
          </p:nvPr>
        </p:nvSpPr>
        <p:spPr/>
        <p:txBody>
          <a:bodyPr/>
          <a:lstStyle/>
          <a:p>
            <a:r>
              <a:rPr lang="en-US" dirty="0" smtClean="0"/>
              <a:t>Some of the block device metrics are as follows:</a:t>
            </a:r>
          </a:p>
          <a:p>
            <a:endParaRPr lang="en-US" dirty="0"/>
          </a:p>
        </p:txBody>
      </p:sp>
      <p:sp>
        <p:nvSpPr>
          <p:cNvPr id="4" name="Rounded Rectangle 3"/>
          <p:cNvSpPr/>
          <p:nvPr/>
        </p:nvSpPr>
        <p:spPr>
          <a:xfrm>
            <a:off x="717551" y="1711583"/>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err="1"/>
              <a:t>Iowait</a:t>
            </a:r>
            <a:endParaRPr lang="en-US" sz="1600" kern="1200" dirty="0"/>
          </a:p>
        </p:txBody>
      </p:sp>
      <p:sp>
        <p:nvSpPr>
          <p:cNvPr id="5" name="Rectangle 4"/>
          <p:cNvSpPr/>
          <p:nvPr/>
        </p:nvSpPr>
        <p:spPr>
          <a:xfrm>
            <a:off x="717551" y="1745440"/>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Oval 5"/>
          <p:cNvSpPr/>
          <p:nvPr/>
        </p:nvSpPr>
        <p:spPr>
          <a:xfrm>
            <a:off x="530707" y="1727728"/>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1</a:t>
            </a:r>
            <a:endParaRPr lang="en-US" sz="1200" dirty="0"/>
          </a:p>
        </p:txBody>
      </p:sp>
      <p:sp>
        <p:nvSpPr>
          <p:cNvPr id="7" name="Rounded Rectangle 6"/>
          <p:cNvSpPr/>
          <p:nvPr/>
        </p:nvSpPr>
        <p:spPr>
          <a:xfrm>
            <a:off x="717551" y="2150462"/>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Average queue length </a:t>
            </a:r>
          </a:p>
        </p:txBody>
      </p:sp>
      <p:sp>
        <p:nvSpPr>
          <p:cNvPr id="8" name="Oval 7"/>
          <p:cNvSpPr/>
          <p:nvPr/>
        </p:nvSpPr>
        <p:spPr>
          <a:xfrm>
            <a:off x="530707" y="2166955"/>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2</a:t>
            </a:r>
            <a:endParaRPr lang="en-US" sz="1200" dirty="0"/>
          </a:p>
        </p:txBody>
      </p:sp>
      <p:sp>
        <p:nvSpPr>
          <p:cNvPr id="9" name="Rounded Rectangle 8"/>
          <p:cNvSpPr/>
          <p:nvPr/>
        </p:nvSpPr>
        <p:spPr>
          <a:xfrm>
            <a:off x="717551" y="2589341"/>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Average wait</a:t>
            </a:r>
          </a:p>
        </p:txBody>
      </p:sp>
      <p:sp>
        <p:nvSpPr>
          <p:cNvPr id="10" name="Rectangle 9"/>
          <p:cNvSpPr/>
          <p:nvPr/>
        </p:nvSpPr>
        <p:spPr>
          <a:xfrm>
            <a:off x="717551" y="2623199"/>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Oval 10"/>
          <p:cNvSpPr/>
          <p:nvPr/>
        </p:nvSpPr>
        <p:spPr>
          <a:xfrm>
            <a:off x="530707" y="2597214"/>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3</a:t>
            </a:r>
            <a:endParaRPr lang="en-US" sz="1200" dirty="0"/>
          </a:p>
        </p:txBody>
      </p:sp>
      <p:sp>
        <p:nvSpPr>
          <p:cNvPr id="12" name="Rounded Rectangle 11"/>
          <p:cNvSpPr/>
          <p:nvPr/>
        </p:nvSpPr>
        <p:spPr>
          <a:xfrm>
            <a:off x="717551" y="3028220"/>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Transfers per second</a:t>
            </a:r>
          </a:p>
        </p:txBody>
      </p:sp>
      <p:sp>
        <p:nvSpPr>
          <p:cNvPr id="13" name="Rectangle 12"/>
          <p:cNvSpPr/>
          <p:nvPr/>
        </p:nvSpPr>
        <p:spPr>
          <a:xfrm>
            <a:off x="717551" y="3062076"/>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Oval 13"/>
          <p:cNvSpPr/>
          <p:nvPr/>
        </p:nvSpPr>
        <p:spPr>
          <a:xfrm>
            <a:off x="530707" y="3049141"/>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4</a:t>
            </a:r>
            <a:endParaRPr lang="en-US" sz="1200" dirty="0"/>
          </a:p>
        </p:txBody>
      </p:sp>
      <p:sp>
        <p:nvSpPr>
          <p:cNvPr id="15" name="Rounded Rectangle 14"/>
          <p:cNvSpPr/>
          <p:nvPr/>
        </p:nvSpPr>
        <p:spPr>
          <a:xfrm>
            <a:off x="717551" y="3467099"/>
            <a:ext cx="4572000" cy="355176"/>
          </a:xfrm>
          <a:prstGeom prst="roundRect">
            <a:avLst/>
          </a:prstGeom>
          <a:solidFill>
            <a:srgbClr val="0EC07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Blocks read/write per second</a:t>
            </a:r>
          </a:p>
        </p:txBody>
      </p:sp>
      <p:sp>
        <p:nvSpPr>
          <p:cNvPr id="16" name="Rectangle 15"/>
          <p:cNvSpPr/>
          <p:nvPr/>
        </p:nvSpPr>
        <p:spPr>
          <a:xfrm>
            <a:off x="717551" y="3500956"/>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Oval 16"/>
          <p:cNvSpPr/>
          <p:nvPr/>
        </p:nvSpPr>
        <p:spPr>
          <a:xfrm>
            <a:off x="530707" y="3483423"/>
            <a:ext cx="322887" cy="322887"/>
          </a:xfrm>
          <a:prstGeom prst="ellipse">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5</a:t>
            </a:r>
            <a:endParaRPr lang="en-US" sz="1200" dirty="0"/>
          </a:p>
        </p:txBody>
      </p:sp>
      <p:sp>
        <p:nvSpPr>
          <p:cNvPr id="18" name="Rounded Rectangle 17"/>
          <p:cNvSpPr/>
          <p:nvPr/>
        </p:nvSpPr>
        <p:spPr>
          <a:xfrm>
            <a:off x="717551" y="3905978"/>
            <a:ext cx="4572000" cy="355176"/>
          </a:xfrm>
          <a:prstGeom prst="roundRect">
            <a:avLst/>
          </a:prstGeom>
          <a:solidFill>
            <a:schemeClr val="tx2">
              <a:lumMod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43910" rIns="43910" bIns="43910" numCol="1" spcCol="1270" anchor="ctr" anchorCtr="0">
            <a:noAutofit/>
          </a:bodyPr>
          <a:lstStyle/>
          <a:p>
            <a:pPr lvl="0" defTabSz="311150">
              <a:lnSpc>
                <a:spcPct val="90000"/>
              </a:lnSpc>
              <a:spcBef>
                <a:spcPct val="0"/>
              </a:spcBef>
              <a:spcAft>
                <a:spcPct val="35000"/>
              </a:spcAft>
            </a:pPr>
            <a:r>
              <a:rPr lang="en-US" sz="1600" kern="1200" dirty="0"/>
              <a:t>Kilobytes per second read/write</a:t>
            </a:r>
          </a:p>
        </p:txBody>
      </p:sp>
      <p:sp>
        <p:nvSpPr>
          <p:cNvPr id="19" name="Rectangle 18"/>
          <p:cNvSpPr/>
          <p:nvPr/>
        </p:nvSpPr>
        <p:spPr>
          <a:xfrm>
            <a:off x="717551" y="3939835"/>
            <a:ext cx="1787693" cy="2870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Oval 19"/>
          <p:cNvSpPr/>
          <p:nvPr/>
        </p:nvSpPr>
        <p:spPr>
          <a:xfrm>
            <a:off x="530707" y="3935350"/>
            <a:ext cx="322887" cy="322887"/>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smtClean="0"/>
              <a:t>6</a:t>
            </a:r>
            <a:endParaRPr lang="en-US" sz="1200" dirty="0"/>
          </a:p>
        </p:txBody>
      </p:sp>
    </p:spTree>
  </p:cSld>
  <p:clrMapOvr>
    <a:masterClrMapping/>
  </p:clrMapOvr>
</p:sld>
</file>

<file path=ppt/theme/theme1.xml><?xml version="1.0" encoding="utf-8"?>
<a:theme xmlns:a="http://schemas.openxmlformats.org/drawingml/2006/main" name="DevOps_Semester 1_Mod5-Upes-Xebia-v1.0.0">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DevOps_Sem 4_Elective 2_Module 05_v1.0.0_PPT</Template>
  <TotalTime>80</TotalTime>
  <Words>6369</Words>
  <Application>Microsoft Office PowerPoint</Application>
  <PresentationFormat>Widescreen</PresentationFormat>
  <Paragraphs>585</Paragraphs>
  <Slides>34</Slides>
  <Notes>33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34</vt:i4>
      </vt:variant>
    </vt:vector>
  </HeadingPairs>
  <TitlesOfParts>
    <vt:vector size="45" baseType="lpstr">
      <vt:lpstr>Arial</vt:lpstr>
      <vt:lpstr>Calibri</vt:lpstr>
      <vt:lpstr>Consolas</vt:lpstr>
      <vt:lpstr>Noto Sans Symbols</vt:lpstr>
      <vt:lpstr>Open Sans</vt:lpstr>
      <vt:lpstr>Roboto</vt:lpstr>
      <vt:lpstr>Source Sans Pro</vt:lpstr>
      <vt:lpstr>Source Sans Pro Light</vt:lpstr>
      <vt:lpstr>Wingdings 3</vt:lpstr>
      <vt:lpstr>DevOps_Semester 1_Mod5-Upes-Xebia-v1.0.0</vt:lpstr>
      <vt:lpstr>Custom Design</vt:lpstr>
      <vt:lpstr>PowerPoint Presentation</vt:lpstr>
      <vt:lpstr>Module Objectives</vt:lpstr>
      <vt:lpstr>Module Topics</vt:lpstr>
      <vt:lpstr>1.1 Introduction to Monitoring in Linux</vt:lpstr>
      <vt:lpstr>1.2 Linux Monitoring Metrics</vt:lpstr>
      <vt:lpstr>1.2.1 Processor Metrics</vt:lpstr>
      <vt:lpstr>1.2.2 Memory Metrics</vt:lpstr>
      <vt:lpstr>1.2.3 Network Interface Metrics</vt:lpstr>
      <vt:lpstr>1.2.4 Block Device Metrics</vt:lpstr>
      <vt:lpstr>What did You Grasp?</vt:lpstr>
      <vt:lpstr>1.3 Linux In-built Performance Monitoring Tools</vt:lpstr>
      <vt:lpstr>1.3 Linux In-built Performance Monitoring Tools (Contd.)</vt:lpstr>
      <vt:lpstr>1.3.1 top </vt:lpstr>
      <vt:lpstr>1.3.2 vmstat</vt:lpstr>
      <vt:lpstr>1.3.3 lsof</vt:lpstr>
      <vt:lpstr>1.3.4 uptime</vt:lpstr>
      <vt:lpstr>1.3.5 ps, pstree</vt:lpstr>
      <vt:lpstr>1.3.6 free</vt:lpstr>
      <vt:lpstr>1.3.7 iostat</vt:lpstr>
      <vt:lpstr>1.3.8 netstat</vt:lpstr>
      <vt:lpstr>1.3.9 iptraf</vt:lpstr>
      <vt:lpstr>1.3.10 tcpdump and ethereal</vt:lpstr>
      <vt:lpstr>1.4 Other Monitoring Tools</vt:lpstr>
      <vt:lpstr>What did You Grasp?</vt:lpstr>
      <vt:lpstr>What did You Grasp?</vt:lpstr>
      <vt:lpstr>2.1 Third Party Monitoring Tools</vt:lpstr>
      <vt:lpstr>2.1.1 Nagios</vt:lpstr>
      <vt:lpstr>2.1.2 Zabbix</vt:lpstr>
      <vt:lpstr>2.1.3 Cacti</vt:lpstr>
      <vt:lpstr>2.1.4 OpenNMS</vt:lpstr>
      <vt:lpstr>2.1.5 Icinga</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Mohan.Singh</dc:creator>
  <cp:lastModifiedBy>Windows User</cp:lastModifiedBy>
  <cp:revision>18</cp:revision>
  <dcterms:modified xsi:type="dcterms:W3CDTF">2018-12-15T07:21:35Z</dcterms:modified>
</cp:coreProperties>
</file>