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42"/>
  </p:notesMasterIdLst>
  <p:sldIdLst>
    <p:sldId id="256" r:id="rId3"/>
    <p:sldId id="257" r:id="rId4"/>
    <p:sldId id="258" r:id="rId5"/>
    <p:sldId id="259" r:id="rId6"/>
    <p:sldId id="260" r:id="rId7"/>
    <p:sldId id="261" r:id="rId8"/>
    <p:sldId id="290" r:id="rId9"/>
    <p:sldId id="262" r:id="rId10"/>
    <p:sldId id="263" r:id="rId11"/>
    <p:sldId id="264" r:id="rId12"/>
    <p:sldId id="291" r:id="rId13"/>
    <p:sldId id="292" r:id="rId14"/>
    <p:sldId id="265" r:id="rId15"/>
    <p:sldId id="293" r:id="rId16"/>
    <p:sldId id="294" r:id="rId17"/>
    <p:sldId id="295" r:id="rId18"/>
    <p:sldId id="296" r:id="rId19"/>
    <p:sldId id="297" r:id="rId20"/>
    <p:sldId id="298" r:id="rId21"/>
    <p:sldId id="299" r:id="rId22"/>
    <p:sldId id="300" r:id="rId23"/>
    <p:sldId id="301" r:id="rId24"/>
    <p:sldId id="302" r:id="rId25"/>
    <p:sldId id="303" r:id="rId26"/>
    <p:sldId id="266" r:id="rId27"/>
    <p:sldId id="304" r:id="rId28"/>
    <p:sldId id="268" r:id="rId29"/>
    <p:sldId id="274" r:id="rId30"/>
    <p:sldId id="275" r:id="rId31"/>
    <p:sldId id="277" r:id="rId32"/>
    <p:sldId id="278" r:id="rId33"/>
    <p:sldId id="279" r:id="rId34"/>
    <p:sldId id="280" r:id="rId35"/>
    <p:sldId id="305" r:id="rId36"/>
    <p:sldId id="283" r:id="rId37"/>
    <p:sldId id="284" r:id="rId38"/>
    <p:sldId id="287" r:id="rId39"/>
    <p:sldId id="288" r:id="rId40"/>
    <p:sldId id="289" r:id="rId41"/>
  </p:sldIdLst>
  <p:sldSz cx="12192000" cy="6858000"/>
  <p:notesSz cx="6858000" cy="9144000"/>
  <p:embeddedFontLst>
    <p:embeddedFont>
      <p:font typeface="Open Sans" panose="020B0604020202020204" charset="0"/>
      <p:regular r:id="rId43"/>
      <p:bold r:id="rId44"/>
      <p:italic r:id="rId45"/>
      <p:boldItalic r:id="rId46"/>
    </p:embeddedFont>
    <p:embeddedFont>
      <p:font typeface="Source Sans Pro Light" panose="020B0604020202020204" charset="0"/>
      <p:regular r:id="rId47"/>
      <p:italic r:id="rId48"/>
    </p:embeddedFont>
    <p:embeddedFont>
      <p:font typeface="Source Sans Pro" panose="020B0604020202020204" charset="0"/>
      <p:regular r:id="rId49"/>
      <p:bold r:id="rId50"/>
      <p:italic r:id="rId51"/>
      <p:boldItalic r:id="rId52"/>
    </p:embeddedFont>
    <p:embeddedFont>
      <p:font typeface="Wingdings 3" panose="05040102010807070707" pitchFamily="18" charset="2"/>
      <p:regular r:id="rId53"/>
    </p:embeddedFont>
    <p:embeddedFont>
      <p:font typeface="Roboto" panose="020B0604020202020204" charset="0"/>
      <p:regular r:id="rId54"/>
      <p:bold r:id="rId55"/>
      <p:italic r:id="rId56"/>
      <p:boldItalic r:id="rId57"/>
    </p:embeddedFont>
    <p:embeddedFont>
      <p:font typeface="Calibri" panose="020F0502020204030204"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aGopalan Varadan" initials="" lastIdx="6" clrIdx="0"/>
  <p:cmAuthor id="1" name="Aparna Chugh" initials="AC" lastIdx="1" clrIdx="1">
    <p:extLst>
      <p:ext uri="{19B8F6BF-5375-455C-9EA6-DF929625EA0E}">
        <p15:presenceInfo xmlns:p15="http://schemas.microsoft.com/office/powerpoint/2012/main" userId="S-1-5-21-3559396982-2458520963-2388249483-15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F1AC"/>
    <a:srgbClr val="0EC07D"/>
    <a:srgbClr val="203864"/>
    <a:srgbClr val="65A0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20" autoAdjust="0"/>
  </p:normalViewPr>
  <p:slideViewPr>
    <p:cSldViewPr snapToGrid="0">
      <p:cViewPr varScale="1">
        <p:scale>
          <a:sx n="58" d="100"/>
          <a:sy n="58" d="100"/>
        </p:scale>
        <p:origin x="11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12.fntdata"/><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7.fntdata"/><Relationship Id="rId57" Type="http://schemas.openxmlformats.org/officeDocument/2006/relationships/font" Target="fonts/font15.fntdata"/><Relationship Id="rId61" Type="http://schemas.openxmlformats.org/officeDocument/2006/relationships/font" Target="fonts/font1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9.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4.fntdata"/><Relationship Id="rId5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463741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Shape 72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0" name="Shape 73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Welcome the participants and give them an overview of the module. Tell them that they will learn about the ‘Introduction to Automation’ in this module.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You will learn about the ‘Introduction to Automation’ in this module.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731" name="Shape 73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9758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Shape 8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6" name="Shape 86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Tell the participants that you will be guiding them and explaining to them the Build Process in this topic.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You will learn about the Build Process on this topic.</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The main phases of the Build Process are:</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Write and commit bits of code:</a:t>
            </a:r>
            <a:r>
              <a:rPr lang="en-US" sz="1200" b="0" i="0" u="none" strike="noStrike" cap="none" dirty="0">
                <a:solidFill>
                  <a:schemeClr val="dk1"/>
                </a:solidFill>
                <a:latin typeface="Calibri"/>
                <a:ea typeface="Calibri"/>
                <a:cs typeface="Calibri"/>
                <a:sym typeface="Calibri"/>
              </a:rPr>
              <a:t> As a measure of safe-keeping the Build, the code is generally committed or uploaded to a central source code repository. Multiple versions of the source code will be available in this repository for reference at any point in time. To prevent any Data loss, due to system crashes or other unforeseen situations, the code is not kept in the individual’s system for longer time periods. The pieces of code are committed to the repository, as soon as it is complete.</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Scan the code for problems:</a:t>
            </a:r>
            <a:r>
              <a:rPr lang="en-US" sz="1200" b="0" i="0" u="none" strike="noStrike" cap="none" dirty="0">
                <a:solidFill>
                  <a:schemeClr val="dk1"/>
                </a:solidFill>
                <a:latin typeface="Calibri"/>
                <a:ea typeface="Calibri"/>
                <a:cs typeface="Calibri"/>
                <a:sym typeface="Calibri"/>
              </a:rPr>
              <a:t> After the code is committed to the repository, then it is scanned for common bugs. Based on the programming language used, multiple tools are available for scanning the code. These scanners automatically monitor the code before it is deployed.</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Compile the code:</a:t>
            </a:r>
            <a:r>
              <a:rPr lang="en-US" sz="1200" b="0" i="0" u="none" strike="noStrike" cap="none" dirty="0">
                <a:solidFill>
                  <a:schemeClr val="dk1"/>
                </a:solidFill>
                <a:latin typeface="Calibri"/>
                <a:ea typeface="Calibri"/>
                <a:cs typeface="Calibri"/>
                <a:sym typeface="Calibri"/>
              </a:rPr>
              <a:t> During the compilation process, the code is compiled to create working components of the application for various devices. The scripts can also be used to create Database Tables, Test Data and stored procedures.</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Run automated tests:</a:t>
            </a:r>
            <a:r>
              <a:rPr lang="en-US" sz="1200" b="0" i="0" u="none" strike="noStrike" cap="none" dirty="0">
                <a:solidFill>
                  <a:schemeClr val="dk1"/>
                </a:solidFill>
                <a:latin typeface="Calibri"/>
                <a:ea typeface="Calibri"/>
                <a:cs typeface="Calibri"/>
                <a:sym typeface="Calibri"/>
              </a:rPr>
              <a:t> Here, scripts are used to load the browser, land on a web page, and test the usability of features on that page. No manual intervention is needed during this phase. Automated tests run daily, ensure high-quality applications. There are hundreds of automated tests available for a given application.</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Report any problems:</a:t>
            </a:r>
            <a:r>
              <a:rPr lang="en-US" sz="1200" b="0" i="0" u="none" strike="noStrike" cap="none" dirty="0">
                <a:solidFill>
                  <a:schemeClr val="dk1"/>
                </a:solidFill>
                <a:latin typeface="Calibri"/>
                <a:ea typeface="Calibri"/>
                <a:cs typeface="Calibri"/>
                <a:sym typeface="Calibri"/>
              </a:rPr>
              <a:t> Whenever any problem is detected by automated tests, the development team is notified immediately of action. This helps to create bug-free code throughout the development process.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867" name="Shape 86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33858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Shape 9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3" name="Shape 933"/>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a:t>Notes to the facilitator</a:t>
            </a:r>
            <a:r>
              <a:rPr lang="en-US"/>
              <a:t>:</a:t>
            </a:r>
            <a:endParaRPr/>
          </a:p>
          <a:p>
            <a:pPr marL="0" lvl="0" indent="0" rtl="0">
              <a:spcBef>
                <a:spcPts val="0"/>
              </a:spcBef>
              <a:spcAft>
                <a:spcPts val="0"/>
              </a:spcAft>
              <a:buNone/>
            </a:pPr>
            <a:r>
              <a:rPr lang="en-US"/>
              <a:t>Explain the participants about the automated build process.</a:t>
            </a:r>
            <a:endParaRPr/>
          </a:p>
          <a:p>
            <a:pPr marL="0" lvl="0" indent="0" rtl="0">
              <a:spcBef>
                <a:spcPts val="0"/>
              </a:spcBef>
              <a:spcAft>
                <a:spcPts val="0"/>
              </a:spcAft>
              <a:buNone/>
            </a:pPr>
            <a:endParaRPr/>
          </a:p>
          <a:p>
            <a:pPr marL="0" lvl="0" indent="0" rtl="0">
              <a:spcBef>
                <a:spcPts val="0"/>
              </a:spcBef>
              <a:spcAft>
                <a:spcPts val="0"/>
              </a:spcAft>
              <a:buNone/>
            </a:pPr>
            <a:r>
              <a:rPr lang="en-US" b="1"/>
              <a:t>Notes to the participants</a:t>
            </a:r>
            <a:r>
              <a:rPr lang="en-US"/>
              <a:t>:</a:t>
            </a:r>
            <a:endParaRPr/>
          </a:p>
          <a:p>
            <a:pPr marL="0" lvl="0" indent="0" rtl="0">
              <a:spcBef>
                <a:spcPts val="0"/>
              </a:spcBef>
              <a:spcAft>
                <a:spcPts val="0"/>
              </a:spcAft>
              <a:buClr>
                <a:schemeClr val="dk1"/>
              </a:buClr>
              <a:buSzPts val="1100"/>
              <a:buFont typeface="Arial"/>
              <a:buNone/>
            </a:pPr>
            <a:r>
              <a:rPr lang="en-US"/>
              <a:t>Build automation transforms code changes, committed by team members, automatically to published deployment artifacts, ready for deployment, and validation in (test) environments.</a:t>
            </a:r>
            <a:endParaRPr/>
          </a:p>
          <a:p>
            <a:pPr marL="0" lvl="0" indent="0" rtl="0">
              <a:spcBef>
                <a:spcPts val="0"/>
              </a:spcBef>
              <a:spcAft>
                <a:spcPts val="0"/>
              </a:spcAft>
              <a:buNone/>
            </a:pPr>
            <a:endParaRPr/>
          </a:p>
          <a:p>
            <a:pPr marL="0" lvl="0" indent="0" rtl="0">
              <a:spcBef>
                <a:spcPts val="0"/>
              </a:spcBef>
              <a:spcAft>
                <a:spcPts val="0"/>
              </a:spcAft>
              <a:buClr>
                <a:schemeClr val="dk1"/>
              </a:buClr>
              <a:buSzPts val="1100"/>
              <a:buFont typeface="Arial"/>
              <a:buNone/>
            </a:pPr>
            <a:r>
              <a:rPr lang="en-US"/>
              <a:t>Once a team member commits a number of code changes, the code changes can be merged automatically, analyzed, compiled, unit tested, and assembled automatically. The automated build process can create a new deployment package and publish it to an artifact repository. In this manner, a continuous flow from code commit to validated deployment package can be implemented.</a:t>
            </a:r>
            <a:endParaRPr/>
          </a:p>
          <a:p>
            <a:pPr marL="0" lvl="0" indent="0" rtl="0">
              <a:spcBef>
                <a:spcPts val="0"/>
              </a:spcBef>
              <a:spcAft>
                <a:spcPts val="0"/>
              </a:spcAft>
              <a:buNone/>
            </a:pPr>
            <a:endParaRPr/>
          </a:p>
          <a:p>
            <a:pPr marL="0" lvl="0" indent="0" rtl="0">
              <a:spcBef>
                <a:spcPts val="0"/>
              </a:spcBef>
              <a:spcAft>
                <a:spcPts val="0"/>
              </a:spcAft>
              <a:buClr>
                <a:schemeClr val="dk1"/>
              </a:buClr>
              <a:buSzPts val="1100"/>
              <a:buFont typeface="Arial"/>
              <a:buNone/>
            </a:pPr>
            <a:r>
              <a:rPr lang="en-US"/>
              <a:t>The automated build process is important for a fail-fast strategy. It is the component which provides the first (central) feedback on the quality of committed code changes. A central build system can adopt a fail-fast strategy. For example, if there are code merge conflicts, the build should fail, so team members can fix the code merge conflict. Traditionally build automation was done using Make files. We’ll learn about this in the fifth module. </a:t>
            </a:r>
            <a:endParaRPr/>
          </a:p>
          <a:p>
            <a:pPr marL="0" lvl="0" indent="0" rtl="0">
              <a:spcBef>
                <a:spcPts val="0"/>
              </a:spcBef>
              <a:spcAft>
                <a:spcPts val="0"/>
              </a:spcAft>
              <a:buNone/>
            </a:pPr>
            <a:endParaRPr/>
          </a:p>
          <a:p>
            <a:pPr marL="0" lvl="0" indent="0" rtl="0">
              <a:spcBef>
                <a:spcPts val="0"/>
              </a:spcBef>
              <a:spcAft>
                <a:spcPts val="0"/>
              </a:spcAft>
              <a:buNone/>
            </a:pPr>
            <a:r>
              <a:rPr lang="en-US"/>
              <a:t>An automated build system typically includes:</a:t>
            </a:r>
            <a:endParaRPr/>
          </a:p>
          <a:p>
            <a:pPr marL="457200" lvl="0" indent="-304800" rtl="0">
              <a:spcBef>
                <a:spcPts val="0"/>
              </a:spcBef>
              <a:spcAft>
                <a:spcPts val="0"/>
              </a:spcAft>
              <a:buSzPts val="1200"/>
              <a:buChar char="●"/>
            </a:pPr>
            <a:r>
              <a:rPr lang="en-US" b="1"/>
              <a:t>Source Version Control System</a:t>
            </a:r>
            <a:r>
              <a:rPr lang="en-US"/>
              <a:t>: For example, Git, Gitlab, GitHub, Atlassian Stash, Subversion</a:t>
            </a:r>
            <a:endParaRPr/>
          </a:p>
          <a:p>
            <a:pPr marL="457200" lvl="0" indent="-304800" rtl="0">
              <a:spcBef>
                <a:spcPts val="0"/>
              </a:spcBef>
              <a:spcAft>
                <a:spcPts val="0"/>
              </a:spcAft>
              <a:buSzPts val="1200"/>
              <a:buChar char="●"/>
            </a:pPr>
            <a:r>
              <a:rPr lang="en-US" b="1"/>
              <a:t>Continuous Integration Server</a:t>
            </a:r>
            <a:r>
              <a:rPr lang="en-US"/>
              <a:t>: For example, Atlassian Bamboo, Jenkins</a:t>
            </a:r>
            <a:endParaRPr/>
          </a:p>
          <a:p>
            <a:pPr marL="457200" lvl="0" indent="-304800" rtl="0">
              <a:spcBef>
                <a:spcPts val="0"/>
              </a:spcBef>
              <a:spcAft>
                <a:spcPts val="0"/>
              </a:spcAft>
              <a:buSzPts val="1200"/>
              <a:buChar char="●"/>
            </a:pPr>
            <a:r>
              <a:rPr lang="en-US" b="1"/>
              <a:t>Code Quality Analysis and Reporting</a:t>
            </a:r>
            <a:r>
              <a:rPr lang="en-US"/>
              <a:t>: For example, Sonarcube</a:t>
            </a:r>
            <a:endParaRPr/>
          </a:p>
          <a:p>
            <a:pPr marL="457200" lvl="0" indent="-304800" rtl="0">
              <a:spcBef>
                <a:spcPts val="0"/>
              </a:spcBef>
              <a:spcAft>
                <a:spcPts val="0"/>
              </a:spcAft>
              <a:buSzPts val="1200"/>
              <a:buChar char="●"/>
            </a:pPr>
            <a:r>
              <a:rPr lang="en-US" b="1"/>
              <a:t>Artifact Repository</a:t>
            </a:r>
            <a:r>
              <a:rPr lang="en-US"/>
              <a:t>: For example, Nexus or Artifactory</a:t>
            </a:r>
            <a:endParaRPr/>
          </a:p>
          <a:p>
            <a:pPr marL="457200" lvl="0" indent="-304800" rtl="0">
              <a:spcBef>
                <a:spcPts val="0"/>
              </a:spcBef>
              <a:spcAft>
                <a:spcPts val="0"/>
              </a:spcAft>
              <a:buSzPts val="1200"/>
              <a:buChar char="●"/>
            </a:pPr>
            <a:r>
              <a:rPr lang="en-US" b="1"/>
              <a:t>Build Tools</a:t>
            </a:r>
            <a:r>
              <a:rPr lang="en-US"/>
              <a:t>: For example, Maven, Gradle, Grunt, NPM, Bower, Ant, Gulp</a:t>
            </a:r>
            <a:endParaRPr/>
          </a:p>
          <a:p>
            <a:pPr marL="457200" lvl="0" indent="-304800" rtl="0">
              <a:spcBef>
                <a:spcPts val="0"/>
              </a:spcBef>
              <a:spcAft>
                <a:spcPts val="0"/>
              </a:spcAft>
              <a:buSzPts val="1200"/>
              <a:buChar char="●"/>
            </a:pPr>
            <a:r>
              <a:rPr lang="en-US" b="1"/>
              <a:t>Static Analysis</a:t>
            </a:r>
            <a:r>
              <a:rPr lang="en-US"/>
              <a:t>: For example, FindBugs, CheckStyle, PMD, PHPMD.</a:t>
            </a:r>
            <a:endParaRPr/>
          </a:p>
          <a:p>
            <a:pPr marL="457200" lvl="0" indent="-304800" rtl="0">
              <a:spcBef>
                <a:spcPts val="0"/>
              </a:spcBef>
              <a:spcAft>
                <a:spcPts val="0"/>
              </a:spcAft>
              <a:buSzPts val="1200"/>
              <a:buChar char="●"/>
            </a:pPr>
            <a:r>
              <a:rPr lang="en-US" b="1"/>
              <a:t>Unit Test and Test Runner Frameworks</a:t>
            </a:r>
            <a:r>
              <a:rPr lang="en-US"/>
              <a:t>: For example, Junit and Karma</a:t>
            </a:r>
            <a:endParaRPr/>
          </a:p>
        </p:txBody>
      </p:sp>
      <p:sp>
        <p:nvSpPr>
          <p:cNvPr id="934" name="Shape 934"/>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a:buSzPts val="300"/>
              <a:buFont typeface="Calibri"/>
              <a:buNone/>
            </a:pPr>
            <a:fld id="{00000000-1234-1234-1234-123412341234}" type="slidenum">
              <a:rPr lang="en-US"/>
              <a:pPr>
                <a:buSzPts val="300"/>
                <a:buFont typeface="Calibri"/>
                <a:buNone/>
              </a:pPr>
              <a:t>11</a:t>
            </a:fld>
            <a:endParaRPr/>
          </a:p>
        </p:txBody>
      </p:sp>
    </p:spTree>
    <p:extLst>
      <p:ext uri="{BB962C8B-B14F-4D97-AF65-F5344CB8AC3E}">
        <p14:creationId xmlns:p14="http://schemas.microsoft.com/office/powerpoint/2010/main" val="1649287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2" name="Shape 94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t>Notes to the facilitator:</a:t>
            </a:r>
            <a:endParaRPr b="1" dirty="0"/>
          </a:p>
          <a:p>
            <a:pPr marL="0" lvl="0" indent="0" rtl="0">
              <a:spcBef>
                <a:spcPts val="0"/>
              </a:spcBef>
              <a:spcAft>
                <a:spcPts val="0"/>
              </a:spcAft>
              <a:buNone/>
            </a:pPr>
            <a:r>
              <a:rPr lang="en-US" dirty="0"/>
              <a:t>Explain the advantages and disadvantages of build automation to the participants.</a:t>
            </a:r>
            <a:endParaRPr dirty="0"/>
          </a:p>
          <a:p>
            <a:pPr marL="0" lvl="0" indent="0" rtl="0">
              <a:spcBef>
                <a:spcPts val="0"/>
              </a:spcBef>
              <a:spcAft>
                <a:spcPts val="0"/>
              </a:spcAft>
              <a:buNone/>
            </a:pPr>
            <a:endParaRPr dirty="0"/>
          </a:p>
          <a:p>
            <a:pPr marL="0" lvl="0" indent="0" rtl="0">
              <a:spcBef>
                <a:spcPts val="0"/>
              </a:spcBef>
              <a:spcAft>
                <a:spcPts val="0"/>
              </a:spcAft>
              <a:buNone/>
            </a:pPr>
            <a:r>
              <a:rPr lang="en-US" b="1" dirty="0"/>
              <a:t>Notes to the participants:</a:t>
            </a:r>
            <a:endParaRPr b="1" dirty="0"/>
          </a:p>
          <a:p>
            <a:pPr marL="0" lvl="0" indent="0" rtl="0">
              <a:spcBef>
                <a:spcPts val="0"/>
              </a:spcBef>
              <a:spcAft>
                <a:spcPts val="0"/>
              </a:spcAft>
              <a:buNone/>
            </a:pPr>
            <a:r>
              <a:rPr lang="en-US" dirty="0"/>
              <a:t>Automating the build process is the preliminary step to introduce Continuous delivery and </a:t>
            </a:r>
            <a:r>
              <a:rPr lang="en-US" dirty="0" err="1"/>
              <a:t>DevOps</a:t>
            </a:r>
            <a:r>
              <a:rPr lang="en-US" dirty="0"/>
              <a:t> concepts. With build automation tools, automation of simple and repeatable tasks can be achieved. Build automation saves a lot of time and money, which is not the case with manual builds as the cost of  ‘bad builds’ is very high.</a:t>
            </a:r>
            <a:endParaRPr dirty="0"/>
          </a:p>
          <a:p>
            <a:pPr marL="0" lvl="0" indent="0" rtl="0">
              <a:spcBef>
                <a:spcPts val="0"/>
              </a:spcBef>
              <a:spcAft>
                <a:spcPts val="0"/>
              </a:spcAft>
              <a:buNone/>
            </a:pPr>
            <a:endParaRPr dirty="0"/>
          </a:p>
          <a:p>
            <a:pPr marL="0" lvl="0" indent="0">
              <a:spcBef>
                <a:spcPts val="0"/>
              </a:spcBef>
              <a:spcAft>
                <a:spcPts val="0"/>
              </a:spcAft>
              <a:buNone/>
            </a:pPr>
            <a:r>
              <a:rPr lang="en-US" dirty="0"/>
              <a:t>The advantages and disadvantages of build automation are listed above.  </a:t>
            </a:r>
            <a:endParaRPr dirty="0"/>
          </a:p>
        </p:txBody>
      </p:sp>
      <p:sp>
        <p:nvSpPr>
          <p:cNvPr id="943" name="Shape 943"/>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a:buSzPts val="300"/>
              <a:buFont typeface="Calibri"/>
              <a:buNone/>
            </a:pPr>
            <a:fld id="{00000000-1234-1234-1234-123412341234}" type="slidenum">
              <a:rPr lang="en-US"/>
              <a:pPr>
                <a:buSzPts val="300"/>
                <a:buFont typeface="Calibri"/>
                <a:buNone/>
              </a:pPr>
              <a:t>12</a:t>
            </a:fld>
            <a:endParaRPr/>
          </a:p>
        </p:txBody>
      </p:sp>
    </p:spTree>
    <p:extLst>
      <p:ext uri="{BB962C8B-B14F-4D97-AF65-F5344CB8AC3E}">
        <p14:creationId xmlns:p14="http://schemas.microsoft.com/office/powerpoint/2010/main" val="2746096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Shape 92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4" name="Shape 92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Answer: </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1. B. Automated tests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25" name="Shape 92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51535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Shape 9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1" name="Shape 961"/>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t>Notes to the facilitator:</a:t>
            </a:r>
            <a:endParaRPr b="1" dirty="0"/>
          </a:p>
          <a:p>
            <a:pPr marL="0" lvl="0" indent="0" rtl="0">
              <a:spcBef>
                <a:spcPts val="0"/>
              </a:spcBef>
              <a:spcAft>
                <a:spcPts val="0"/>
              </a:spcAft>
              <a:buNone/>
            </a:pPr>
            <a:r>
              <a:rPr lang="en-US" dirty="0"/>
              <a:t>Explain the participants about the automated tests and the need for it.</a:t>
            </a:r>
            <a:endParaRPr dirty="0"/>
          </a:p>
          <a:p>
            <a:pPr marL="0" lvl="0" indent="0" rtl="0">
              <a:spcBef>
                <a:spcPts val="0"/>
              </a:spcBef>
              <a:spcAft>
                <a:spcPts val="0"/>
              </a:spcAft>
              <a:buNone/>
            </a:pPr>
            <a:endParaRPr dirty="0"/>
          </a:p>
          <a:p>
            <a:pPr marL="0" lvl="0" indent="0" rtl="0">
              <a:spcBef>
                <a:spcPts val="0"/>
              </a:spcBef>
              <a:spcAft>
                <a:spcPts val="0"/>
              </a:spcAft>
              <a:buNone/>
            </a:pPr>
            <a:r>
              <a:rPr lang="en-US" b="1" dirty="0"/>
              <a:t>Notes to the participants:</a:t>
            </a:r>
            <a:endParaRPr b="1" dirty="0"/>
          </a:p>
          <a:p>
            <a:pPr marL="0" lvl="0" indent="0" rtl="0">
              <a:spcBef>
                <a:spcPts val="0"/>
              </a:spcBef>
              <a:spcAft>
                <a:spcPts val="0"/>
              </a:spcAft>
              <a:buClr>
                <a:schemeClr val="dk1"/>
              </a:buClr>
              <a:buSzPts val="1100"/>
              <a:buFont typeface="Arial"/>
              <a:buNone/>
            </a:pPr>
            <a:r>
              <a:rPr lang="en-US" dirty="0"/>
              <a:t>Distinction between end-to-end tests and unit tests:</a:t>
            </a:r>
            <a:endParaRPr dirty="0"/>
          </a:p>
          <a:p>
            <a:pPr marL="457200" lvl="0" indent="-304800" rtl="0">
              <a:spcBef>
                <a:spcPts val="0"/>
              </a:spcBef>
              <a:spcAft>
                <a:spcPts val="0"/>
              </a:spcAft>
              <a:buSzPts val="1200"/>
              <a:buChar char="●"/>
            </a:pPr>
            <a:r>
              <a:rPr lang="en-US" dirty="0"/>
              <a:t>End-to-End Tests: Tests the flow of the process and makes sure that functional requirements are met resulting in happy scenarios. End-to-end tests inform you when the code is failing.</a:t>
            </a:r>
            <a:endParaRPr dirty="0"/>
          </a:p>
          <a:p>
            <a:pPr marL="457200" lvl="0" indent="-304800" rtl="0">
              <a:spcBef>
                <a:spcPts val="0"/>
              </a:spcBef>
              <a:spcAft>
                <a:spcPts val="0"/>
              </a:spcAft>
              <a:buSzPts val="1200"/>
              <a:buChar char="●"/>
            </a:pPr>
            <a:r>
              <a:rPr lang="en-US" dirty="0"/>
              <a:t>Unit Tests: Tests the functionality, the edge cases, boundaries, and exceptions. Unit tests inform you where the code is failing.</a:t>
            </a:r>
            <a:endParaRPr dirty="0"/>
          </a:p>
          <a:p>
            <a:pPr marL="0" lvl="0" indent="0" rtl="0">
              <a:spcBef>
                <a:spcPts val="0"/>
              </a:spcBef>
              <a:spcAft>
                <a:spcPts val="0"/>
              </a:spcAft>
              <a:buNone/>
            </a:pPr>
            <a:endParaRPr dirty="0"/>
          </a:p>
          <a:p>
            <a:pPr marL="0" lvl="0" indent="0" rtl="0">
              <a:spcBef>
                <a:spcPts val="0"/>
              </a:spcBef>
              <a:spcAft>
                <a:spcPts val="0"/>
              </a:spcAft>
              <a:buClr>
                <a:schemeClr val="dk1"/>
              </a:buClr>
              <a:buSzPts val="1100"/>
              <a:buFont typeface="Arial"/>
              <a:buNone/>
            </a:pPr>
            <a:r>
              <a:rPr lang="en-US" dirty="0"/>
              <a:t>A reverse pyramid (as depicted in the figure) is an anti-pattern, also when you automate the higher level tests, it results in a very costly anti-pattern!</a:t>
            </a:r>
            <a:endParaRPr dirty="0"/>
          </a:p>
          <a:p>
            <a:pPr marL="0" lvl="0" indent="0" rtl="0">
              <a:spcBef>
                <a:spcPts val="0"/>
              </a:spcBef>
              <a:spcAft>
                <a:spcPts val="0"/>
              </a:spcAft>
              <a:buNone/>
            </a:pPr>
            <a:endParaRPr dirty="0"/>
          </a:p>
          <a:p>
            <a:pPr marL="0" lvl="0" indent="0" rtl="0">
              <a:spcBef>
                <a:spcPts val="0"/>
              </a:spcBef>
              <a:spcAft>
                <a:spcPts val="0"/>
              </a:spcAft>
              <a:buClr>
                <a:schemeClr val="dk1"/>
              </a:buClr>
              <a:buSzPts val="1100"/>
              <a:buFont typeface="Arial"/>
              <a:buNone/>
            </a:pPr>
            <a:r>
              <a:rPr lang="en-US" b="1" dirty="0"/>
              <a:t>Example:</a:t>
            </a:r>
            <a:endParaRPr b="1" dirty="0"/>
          </a:p>
          <a:p>
            <a:pPr marL="0" lvl="0" indent="0" rtl="0">
              <a:spcBef>
                <a:spcPts val="0"/>
              </a:spcBef>
              <a:spcAft>
                <a:spcPts val="0"/>
              </a:spcAft>
              <a:buClr>
                <a:schemeClr val="dk1"/>
              </a:buClr>
              <a:buSzPts val="1100"/>
              <a:buFont typeface="Arial"/>
              <a:buNone/>
            </a:pPr>
            <a:r>
              <a:rPr lang="en-US" dirty="0"/>
              <a:t>An application has 3 layers and each layer has 5 flows.</a:t>
            </a:r>
            <a:endParaRPr dirty="0"/>
          </a:p>
          <a:p>
            <a:pPr marL="0" lvl="0" indent="0" rtl="0">
              <a:spcBef>
                <a:spcPts val="0"/>
              </a:spcBef>
              <a:spcAft>
                <a:spcPts val="0"/>
              </a:spcAft>
              <a:buClr>
                <a:schemeClr val="dk1"/>
              </a:buClr>
              <a:buSzPts val="1100"/>
              <a:buFont typeface="Arial"/>
              <a:buNone/>
            </a:pPr>
            <a:r>
              <a:rPr lang="en-US" dirty="0"/>
              <a:t>Test: To test all paths through the entire application and this would require:</a:t>
            </a:r>
            <a:endParaRPr dirty="0"/>
          </a:p>
          <a:p>
            <a:pPr marL="457200" lvl="0" indent="-304800" rtl="0">
              <a:spcBef>
                <a:spcPts val="0"/>
              </a:spcBef>
              <a:spcAft>
                <a:spcPts val="0"/>
              </a:spcAft>
              <a:buSzPts val="1200"/>
              <a:buChar char="●"/>
            </a:pPr>
            <a:r>
              <a:rPr lang="en-US" dirty="0"/>
              <a:t>End-to-End Tests: 5^3 = 125</a:t>
            </a:r>
            <a:endParaRPr dirty="0"/>
          </a:p>
          <a:p>
            <a:pPr marL="457200" lvl="0" indent="-304800" rtl="0">
              <a:spcBef>
                <a:spcPts val="0"/>
              </a:spcBef>
              <a:spcAft>
                <a:spcPts val="0"/>
              </a:spcAft>
              <a:buSzPts val="1200"/>
              <a:buChar char="●"/>
            </a:pPr>
            <a:r>
              <a:rPr lang="en-US" dirty="0"/>
              <a:t>Unit Tests: 5 x 3 = 15</a:t>
            </a:r>
            <a:endParaRPr dirty="0"/>
          </a:p>
          <a:p>
            <a:pPr marL="0" lvl="0" indent="0" rtl="0">
              <a:spcBef>
                <a:spcPts val="0"/>
              </a:spcBef>
              <a:spcAft>
                <a:spcPts val="0"/>
              </a:spcAft>
              <a:buNone/>
            </a:pPr>
            <a:endParaRPr dirty="0"/>
          </a:p>
          <a:p>
            <a:pPr marL="0" lvl="0" indent="0" rtl="0">
              <a:spcBef>
                <a:spcPts val="0"/>
              </a:spcBef>
              <a:spcAft>
                <a:spcPts val="0"/>
              </a:spcAft>
              <a:buClr>
                <a:schemeClr val="dk1"/>
              </a:buClr>
              <a:buSzPts val="1100"/>
              <a:buFont typeface="Arial"/>
              <a:buNone/>
            </a:pPr>
            <a:r>
              <a:rPr lang="en-US" dirty="0" err="1"/>
              <a:t>Siloed</a:t>
            </a:r>
            <a:r>
              <a:rPr lang="en-US" dirty="0"/>
              <a:t> testing is slow, very expensive, and (frankly) no longer a viable option.</a:t>
            </a:r>
            <a:endParaRPr dirty="0"/>
          </a:p>
          <a:p>
            <a:pPr marL="0" lvl="0" indent="0" rtl="0">
              <a:spcBef>
                <a:spcPts val="0"/>
              </a:spcBef>
              <a:spcAft>
                <a:spcPts val="0"/>
              </a:spcAft>
              <a:buClr>
                <a:schemeClr val="dk1"/>
              </a:buClr>
              <a:buSzPts val="1100"/>
              <a:buFont typeface="Arial"/>
              <a:buNone/>
            </a:pPr>
            <a:r>
              <a:rPr lang="en-US" dirty="0"/>
              <a:t>Testers and developers should work together to write, run, automate, and maintain tests which implies:</a:t>
            </a:r>
            <a:endParaRPr dirty="0"/>
          </a:p>
          <a:p>
            <a:pPr marL="457200" lvl="0" indent="-304800" rtl="0">
              <a:spcBef>
                <a:spcPts val="0"/>
              </a:spcBef>
              <a:spcAft>
                <a:spcPts val="0"/>
              </a:spcAft>
              <a:buSzPts val="1200"/>
              <a:buChar char="●"/>
            </a:pPr>
            <a:r>
              <a:rPr lang="en-US" dirty="0"/>
              <a:t>Whole team testing</a:t>
            </a:r>
            <a:endParaRPr dirty="0"/>
          </a:p>
          <a:p>
            <a:pPr marL="457200" lvl="0" indent="-304800" rtl="0">
              <a:spcBef>
                <a:spcPts val="0"/>
              </a:spcBef>
              <a:spcAft>
                <a:spcPts val="0"/>
              </a:spcAft>
              <a:buSzPts val="1200"/>
              <a:buChar char="●"/>
            </a:pPr>
            <a:r>
              <a:rPr lang="en-US" dirty="0"/>
              <a:t>Test code is production code</a:t>
            </a:r>
            <a:endParaRPr dirty="0"/>
          </a:p>
          <a:p>
            <a:pPr marL="0" lvl="0" indent="0" rtl="0">
              <a:spcBef>
                <a:spcPts val="0"/>
              </a:spcBef>
              <a:spcAft>
                <a:spcPts val="0"/>
              </a:spcAft>
              <a:buNone/>
            </a:pPr>
            <a:endParaRPr dirty="0"/>
          </a:p>
          <a:p>
            <a:pPr marL="0" lvl="0" indent="0" rtl="0">
              <a:spcBef>
                <a:spcPts val="0"/>
              </a:spcBef>
              <a:spcAft>
                <a:spcPts val="0"/>
              </a:spcAft>
              <a:buClr>
                <a:schemeClr val="dk1"/>
              </a:buClr>
              <a:buSzPts val="1100"/>
              <a:buFont typeface="Arial"/>
              <a:buNone/>
            </a:pPr>
            <a:r>
              <a:rPr lang="en-US" dirty="0"/>
              <a:t>Tests should be written, before code is written. Once written, tests can be used over and over again and help keeping the system stable.</a:t>
            </a:r>
            <a:endParaRPr dirty="0"/>
          </a:p>
          <a:p>
            <a:pPr marL="0" lvl="0" indent="0">
              <a:spcBef>
                <a:spcPts val="0"/>
              </a:spcBef>
              <a:spcAft>
                <a:spcPts val="0"/>
              </a:spcAft>
              <a:buNone/>
            </a:pPr>
            <a:endParaRPr dirty="0"/>
          </a:p>
        </p:txBody>
      </p:sp>
      <p:sp>
        <p:nvSpPr>
          <p:cNvPr id="962" name="Shape 962"/>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a:buSzPts val="300"/>
              <a:buFont typeface="Calibri"/>
              <a:buNone/>
            </a:pPr>
            <a:fld id="{00000000-1234-1234-1234-123412341234}" type="slidenum">
              <a:rPr lang="en-US"/>
              <a:pPr>
                <a:buSzPts val="300"/>
                <a:buFont typeface="Calibri"/>
                <a:buNone/>
              </a:pPr>
              <a:t>14</a:t>
            </a:fld>
            <a:endParaRPr/>
          </a:p>
        </p:txBody>
      </p:sp>
    </p:spTree>
    <p:extLst>
      <p:ext uri="{BB962C8B-B14F-4D97-AF65-F5344CB8AC3E}">
        <p14:creationId xmlns:p14="http://schemas.microsoft.com/office/powerpoint/2010/main" val="3314522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Shape 9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0" name="Shape 97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t>Notes to the facilitator:</a:t>
            </a:r>
            <a:endParaRPr b="1" dirty="0"/>
          </a:p>
          <a:p>
            <a:pPr marL="0" lvl="0" indent="0" rtl="0">
              <a:spcBef>
                <a:spcPts val="0"/>
              </a:spcBef>
              <a:spcAft>
                <a:spcPts val="0"/>
              </a:spcAft>
              <a:buNone/>
            </a:pPr>
            <a:r>
              <a:rPr lang="en-US" dirty="0"/>
              <a:t>Explain the participants how </a:t>
            </a:r>
            <a:r>
              <a:rPr lang="en-US" dirty="0" err="1"/>
              <a:t>DevOps</a:t>
            </a:r>
            <a:r>
              <a:rPr lang="en-US" dirty="0"/>
              <a:t> merges specification and verification using automated tests.</a:t>
            </a:r>
            <a:endParaRPr dirty="0"/>
          </a:p>
          <a:p>
            <a:pPr marL="0" lvl="0" indent="0" rtl="0">
              <a:spcBef>
                <a:spcPts val="0"/>
              </a:spcBef>
              <a:spcAft>
                <a:spcPts val="0"/>
              </a:spcAft>
              <a:buNone/>
            </a:pPr>
            <a:endParaRPr dirty="0"/>
          </a:p>
          <a:p>
            <a:pPr marL="0" lvl="0" indent="0" rtl="0">
              <a:spcBef>
                <a:spcPts val="0"/>
              </a:spcBef>
              <a:spcAft>
                <a:spcPts val="0"/>
              </a:spcAft>
              <a:buNone/>
            </a:pPr>
            <a:r>
              <a:rPr lang="en-US" b="1" dirty="0"/>
              <a:t>Notes to the participants:</a:t>
            </a:r>
            <a:endParaRPr b="1" dirty="0"/>
          </a:p>
          <a:p>
            <a:pPr marL="0" lvl="0" indent="0" rtl="0">
              <a:spcBef>
                <a:spcPts val="0"/>
              </a:spcBef>
              <a:spcAft>
                <a:spcPts val="0"/>
              </a:spcAft>
              <a:buClr>
                <a:schemeClr val="dk1"/>
              </a:buClr>
              <a:buSzPts val="1100"/>
              <a:buFont typeface="Arial"/>
              <a:buNone/>
            </a:pPr>
            <a:r>
              <a:rPr lang="en-US" dirty="0"/>
              <a:t>Test automation can be adopted in the software delivery process. Combining Behavior Driven Development (BDD) and Test Driven Development (TDD) principles, testing becomes a first class citizen in the process and techniques replace traditional Waterfall process artifacts.</a:t>
            </a:r>
            <a:endParaRPr dirty="0"/>
          </a:p>
          <a:p>
            <a:pPr marL="0" lvl="0" indent="0" rtl="0">
              <a:spcBef>
                <a:spcPts val="0"/>
              </a:spcBef>
              <a:spcAft>
                <a:spcPts val="0"/>
              </a:spcAft>
              <a:buNone/>
            </a:pPr>
            <a:endParaRPr dirty="0"/>
          </a:p>
          <a:p>
            <a:pPr marL="0" lvl="0" indent="0" rtl="0">
              <a:spcBef>
                <a:spcPts val="0"/>
              </a:spcBef>
              <a:spcAft>
                <a:spcPts val="0"/>
              </a:spcAft>
              <a:buClr>
                <a:schemeClr val="dk1"/>
              </a:buClr>
              <a:buSzPts val="1100"/>
              <a:buFont typeface="Arial"/>
              <a:buNone/>
            </a:pPr>
            <a:r>
              <a:rPr lang="en-US" dirty="0"/>
              <a:t>The process:</a:t>
            </a:r>
            <a:endParaRPr dirty="0"/>
          </a:p>
          <a:p>
            <a:pPr marL="0" lvl="0" indent="0" rtl="0">
              <a:spcBef>
                <a:spcPts val="0"/>
              </a:spcBef>
              <a:spcAft>
                <a:spcPts val="0"/>
              </a:spcAft>
              <a:buClr>
                <a:schemeClr val="dk1"/>
              </a:buClr>
              <a:buSzPts val="1100"/>
              <a:buFont typeface="Arial"/>
              <a:buNone/>
            </a:pPr>
            <a:r>
              <a:rPr lang="en-US" dirty="0"/>
              <a:t>Given an Agile development process, the development cycle starts with a backlog of user stories. These user stories are refined with clear acceptance criteria.</a:t>
            </a:r>
            <a:endParaRPr dirty="0"/>
          </a:p>
          <a:p>
            <a:pPr marL="457200" lvl="0" indent="-304800" rtl="0">
              <a:spcBef>
                <a:spcPts val="0"/>
              </a:spcBef>
              <a:spcAft>
                <a:spcPts val="0"/>
              </a:spcAft>
              <a:buSzPts val="1200"/>
              <a:buChar char="●"/>
            </a:pPr>
            <a:r>
              <a:rPr lang="en-US" dirty="0"/>
              <a:t>Now, a feature test can be specified using the BDD “Specification By Example” technique. This technique defines functionality using a strict syntax (Gherkin specification). The specified functionality (for example, the feature test scenarios) proves the acceptance criteria of the user story. The feature test specification is also a functional specification of the system.</a:t>
            </a:r>
            <a:endParaRPr dirty="0"/>
          </a:p>
          <a:p>
            <a:pPr marL="457200" lvl="0" indent="-304800" rtl="0">
              <a:spcBef>
                <a:spcPts val="0"/>
              </a:spcBef>
              <a:spcAft>
                <a:spcPts val="0"/>
              </a:spcAft>
              <a:buSzPts val="1200"/>
              <a:buChar char="●"/>
            </a:pPr>
            <a:r>
              <a:rPr lang="en-US" dirty="0"/>
              <a:t>Now, when the feature test is executed, it will fail, because at this point, no code has been written to implement the user story.</a:t>
            </a:r>
            <a:endParaRPr dirty="0"/>
          </a:p>
          <a:p>
            <a:pPr marL="457200" lvl="0" indent="-304800" rtl="0">
              <a:spcBef>
                <a:spcPts val="0"/>
              </a:spcBef>
              <a:spcAft>
                <a:spcPts val="0"/>
              </a:spcAft>
              <a:buSzPts val="1200"/>
              <a:buChar char="●"/>
            </a:pPr>
            <a:r>
              <a:rPr lang="en-US" dirty="0"/>
              <a:t>Next, the low level tests, like unit tests can be specified. Specifying these types of test is both a test specification, as well as a (detailed) design activity. Writing these type of tests upfront forces you to think about the (planned) software design.</a:t>
            </a:r>
            <a:endParaRPr dirty="0"/>
          </a:p>
          <a:p>
            <a:pPr marL="457200" lvl="0" indent="-304800" rtl="0">
              <a:spcBef>
                <a:spcPts val="0"/>
              </a:spcBef>
              <a:spcAft>
                <a:spcPts val="0"/>
              </a:spcAft>
              <a:buSzPts val="1200"/>
              <a:buChar char="●"/>
            </a:pPr>
            <a:r>
              <a:rPr lang="en-US" dirty="0"/>
              <a:t>When these low level tests are executed immediately, they will fail, because at this point, no code has been written to implement the user story.</a:t>
            </a:r>
            <a:endParaRPr dirty="0"/>
          </a:p>
          <a:p>
            <a:pPr marL="457200" lvl="0" indent="-304800" rtl="0">
              <a:spcBef>
                <a:spcPts val="0"/>
              </a:spcBef>
              <a:spcAft>
                <a:spcPts val="0"/>
              </a:spcAft>
              <a:buSzPts val="1200"/>
              <a:buChar char="●"/>
            </a:pPr>
            <a:r>
              <a:rPr lang="en-US" dirty="0"/>
              <a:t>Now, the software for (part of) the user story can be written.</a:t>
            </a:r>
            <a:endParaRPr dirty="0"/>
          </a:p>
          <a:p>
            <a:pPr marL="457200" lvl="0" indent="-304800" rtl="0">
              <a:spcBef>
                <a:spcPts val="0"/>
              </a:spcBef>
              <a:spcAft>
                <a:spcPts val="0"/>
              </a:spcAft>
              <a:buSzPts val="1200"/>
              <a:buChar char="●"/>
            </a:pPr>
            <a:r>
              <a:rPr lang="en-US" dirty="0"/>
              <a:t>The implemented software can be tested with the specified low level tests. The goal is to ensure that all low level tests run successfully. This includes fixing bugs and refactoring the software code and/or test code.</a:t>
            </a:r>
            <a:endParaRPr dirty="0"/>
          </a:p>
          <a:p>
            <a:pPr marL="457200" lvl="0" indent="-304800" rtl="0">
              <a:spcBef>
                <a:spcPts val="0"/>
              </a:spcBef>
              <a:spcAft>
                <a:spcPts val="0"/>
              </a:spcAft>
              <a:buSzPts val="1200"/>
              <a:buChar char="●"/>
            </a:pPr>
            <a:r>
              <a:rPr lang="en-US" dirty="0"/>
              <a:t>Once, all low level tests are successful, the feature tests can be executed. If these tests fail, the process of writing low level tests, adjusting the software code, fixing bugs, and refactoring is repeated until all feature tests and low level tests run successfully.</a:t>
            </a:r>
            <a:endParaRPr dirty="0"/>
          </a:p>
          <a:p>
            <a:pPr marL="0" lvl="0" indent="0">
              <a:spcBef>
                <a:spcPts val="0"/>
              </a:spcBef>
              <a:spcAft>
                <a:spcPts val="0"/>
              </a:spcAft>
              <a:buNone/>
            </a:pPr>
            <a:endParaRPr dirty="0"/>
          </a:p>
        </p:txBody>
      </p:sp>
      <p:sp>
        <p:nvSpPr>
          <p:cNvPr id="971" name="Shape 971"/>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a:buSzPts val="300"/>
              <a:buFont typeface="Calibri"/>
              <a:buNone/>
            </a:pPr>
            <a:fld id="{00000000-1234-1234-1234-123412341234}" type="slidenum">
              <a:rPr lang="en-US"/>
              <a:pPr>
                <a:buSzPts val="300"/>
                <a:buFont typeface="Calibri"/>
                <a:buNone/>
              </a:pPr>
              <a:t>15</a:t>
            </a:fld>
            <a:endParaRPr/>
          </a:p>
        </p:txBody>
      </p:sp>
    </p:spTree>
    <p:extLst>
      <p:ext uri="{BB962C8B-B14F-4D97-AF65-F5344CB8AC3E}">
        <p14:creationId xmlns:p14="http://schemas.microsoft.com/office/powerpoint/2010/main" val="2348672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Shape 9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9" name="Shape 979"/>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t>Notes to the facilitator:</a:t>
            </a:r>
            <a:endParaRPr b="1" dirty="0"/>
          </a:p>
          <a:p>
            <a:pPr marL="0" lvl="0" indent="0" rtl="0">
              <a:spcBef>
                <a:spcPts val="0"/>
              </a:spcBef>
              <a:spcAft>
                <a:spcPts val="0"/>
              </a:spcAft>
              <a:buNone/>
            </a:pPr>
            <a:r>
              <a:rPr lang="en-US" dirty="0"/>
              <a:t>Explain the participants about the different suites of automated tests.</a:t>
            </a:r>
            <a:endParaRPr dirty="0"/>
          </a:p>
          <a:p>
            <a:pPr marL="0" lvl="0" indent="0" rtl="0">
              <a:spcBef>
                <a:spcPts val="0"/>
              </a:spcBef>
              <a:spcAft>
                <a:spcPts val="0"/>
              </a:spcAft>
              <a:buNone/>
            </a:pPr>
            <a:endParaRPr dirty="0"/>
          </a:p>
          <a:p>
            <a:pPr marL="0" lvl="0" indent="0" rtl="0">
              <a:spcBef>
                <a:spcPts val="0"/>
              </a:spcBef>
              <a:spcAft>
                <a:spcPts val="0"/>
              </a:spcAft>
              <a:buNone/>
            </a:pPr>
            <a:r>
              <a:rPr lang="en-US" b="1" dirty="0"/>
              <a:t>Notes to the participants:</a:t>
            </a:r>
            <a:endParaRPr b="1" dirty="0"/>
          </a:p>
          <a:p>
            <a:pPr marL="171450" lvl="0" indent="-171450" rtl="0">
              <a:spcBef>
                <a:spcPts val="0"/>
              </a:spcBef>
              <a:spcAft>
                <a:spcPts val="0"/>
              </a:spcAft>
              <a:buClr>
                <a:schemeClr val="dk1"/>
              </a:buClr>
              <a:buSzPts val="1100"/>
              <a:buFont typeface="Arial" panose="020B0604020202020204" pitchFamily="34" charset="0"/>
              <a:buChar char="•"/>
            </a:pPr>
            <a:r>
              <a:rPr lang="en-US" b="1" dirty="0"/>
              <a:t>Unit tests</a:t>
            </a:r>
            <a:r>
              <a:rPr lang="en-US" dirty="0"/>
              <a:t>: Unit tests are run first by developers, in some cases even before they add their changes to the repository. Unit tests normally test individual classes or functions. When those classes or functions need access to external resources, those resources are often faked as "mocks" or "stubs".</a:t>
            </a:r>
            <a:endParaRPr dirty="0"/>
          </a:p>
          <a:p>
            <a:pPr marL="171450" lvl="0" indent="-171450" rtl="0">
              <a:spcBef>
                <a:spcPts val="0"/>
              </a:spcBef>
              <a:spcAft>
                <a:spcPts val="0"/>
              </a:spcAft>
              <a:buClr>
                <a:schemeClr val="dk1"/>
              </a:buClr>
              <a:buSzPts val="1100"/>
              <a:buFont typeface="Arial" panose="020B0604020202020204" pitchFamily="34" charset="0"/>
              <a:buChar char="•"/>
            </a:pPr>
            <a:r>
              <a:rPr lang="en-US" b="1" dirty="0"/>
              <a:t>Integration tests</a:t>
            </a:r>
            <a:r>
              <a:rPr lang="en-US" dirty="0"/>
              <a:t>: Integration tests are a next level up from unit tests. Integration tests make sure that the modules that comprise an application work properly with each other. Ideally integration tests are run in environments that are similar to the production environment. For example, you'd want to make sure that if your application uses a database that the same database is available in your integration environment.</a:t>
            </a:r>
            <a:endParaRPr dirty="0"/>
          </a:p>
          <a:p>
            <a:pPr marL="171450" lvl="0" indent="-171450" rtl="0">
              <a:spcBef>
                <a:spcPts val="0"/>
              </a:spcBef>
              <a:spcAft>
                <a:spcPts val="0"/>
              </a:spcAft>
              <a:buClr>
                <a:schemeClr val="dk1"/>
              </a:buClr>
              <a:buSzPts val="1100"/>
              <a:buFont typeface="Arial" panose="020B0604020202020204" pitchFamily="34" charset="0"/>
              <a:buChar char="•"/>
            </a:pPr>
            <a:r>
              <a:rPr lang="en-US" b="1" dirty="0"/>
              <a:t>System tests</a:t>
            </a:r>
            <a:r>
              <a:rPr lang="en-US" dirty="0"/>
              <a:t>: Should test the entire system in an environment as close as possible to the real production environment.</a:t>
            </a:r>
            <a:endParaRPr dirty="0"/>
          </a:p>
          <a:p>
            <a:pPr marL="0" lvl="0" indent="0">
              <a:spcBef>
                <a:spcPts val="0"/>
              </a:spcBef>
              <a:spcAft>
                <a:spcPts val="0"/>
              </a:spcAft>
              <a:buNone/>
            </a:pPr>
            <a:endParaRPr dirty="0"/>
          </a:p>
        </p:txBody>
      </p:sp>
      <p:sp>
        <p:nvSpPr>
          <p:cNvPr id="980" name="Shape 980"/>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a:buSzPts val="300"/>
              <a:buFont typeface="Calibri"/>
              <a:buNone/>
            </a:pPr>
            <a:fld id="{00000000-1234-1234-1234-123412341234}" type="slidenum">
              <a:rPr lang="en-US"/>
              <a:pPr>
                <a:buSzPts val="300"/>
                <a:buFont typeface="Calibri"/>
                <a:buNone/>
              </a:pPr>
              <a:t>16</a:t>
            </a:fld>
            <a:endParaRPr/>
          </a:p>
        </p:txBody>
      </p:sp>
    </p:spTree>
    <p:extLst>
      <p:ext uri="{BB962C8B-B14F-4D97-AF65-F5344CB8AC3E}">
        <p14:creationId xmlns:p14="http://schemas.microsoft.com/office/powerpoint/2010/main" val="457111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Shape 9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3" name="Shape 993"/>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t>Notes to the facilitator:</a:t>
            </a:r>
            <a:endParaRPr b="1" dirty="0"/>
          </a:p>
          <a:p>
            <a:pPr marL="0" lvl="0" indent="0">
              <a:spcBef>
                <a:spcPts val="0"/>
              </a:spcBef>
              <a:spcAft>
                <a:spcPts val="0"/>
              </a:spcAft>
              <a:buNone/>
            </a:pPr>
            <a:r>
              <a:rPr lang="en-US" dirty="0"/>
              <a:t>Answer: </a:t>
            </a:r>
          </a:p>
          <a:p>
            <a:pPr marL="0" lvl="0" indent="0">
              <a:spcBef>
                <a:spcPts val="0"/>
              </a:spcBef>
              <a:spcAft>
                <a:spcPts val="0"/>
              </a:spcAft>
              <a:buNone/>
            </a:pPr>
            <a:r>
              <a:rPr lang="en-US" dirty="0"/>
              <a:t>1. A. Integration test</a:t>
            </a:r>
            <a:endParaRPr dirty="0"/>
          </a:p>
        </p:txBody>
      </p:sp>
      <p:sp>
        <p:nvSpPr>
          <p:cNvPr id="994" name="Shape 994"/>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a:buSzPts val="300"/>
              <a:buFont typeface="Calibri"/>
              <a:buNone/>
            </a:pPr>
            <a:fld id="{00000000-1234-1234-1234-123412341234}" type="slidenum">
              <a:rPr lang="en-US"/>
              <a:pPr>
                <a:buSzPts val="300"/>
                <a:buFont typeface="Calibri"/>
                <a:buNone/>
              </a:pPr>
              <a:t>17</a:t>
            </a:fld>
            <a:endParaRPr/>
          </a:p>
        </p:txBody>
      </p:sp>
    </p:spTree>
    <p:extLst>
      <p:ext uri="{BB962C8B-B14F-4D97-AF65-F5344CB8AC3E}">
        <p14:creationId xmlns:p14="http://schemas.microsoft.com/office/powerpoint/2010/main" val="2750239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Shape 10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1" name="Shape 1001"/>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a:t>Notes to the facilitator</a:t>
            </a:r>
            <a:r>
              <a:rPr lang="en-US"/>
              <a:t>:</a:t>
            </a:r>
            <a:endParaRPr/>
          </a:p>
          <a:p>
            <a:pPr marL="0" lvl="0" indent="0" rtl="0">
              <a:spcBef>
                <a:spcPts val="0"/>
              </a:spcBef>
              <a:spcAft>
                <a:spcPts val="0"/>
              </a:spcAft>
              <a:buNone/>
            </a:pPr>
            <a:r>
              <a:rPr lang="en-US"/>
              <a:t>Explain the participants about the need for automated deployment and how it is implemented.</a:t>
            </a:r>
            <a:endParaRPr/>
          </a:p>
          <a:p>
            <a:pPr marL="0" lvl="0" indent="0" rtl="0">
              <a:spcBef>
                <a:spcPts val="0"/>
              </a:spcBef>
              <a:spcAft>
                <a:spcPts val="0"/>
              </a:spcAft>
              <a:buNone/>
            </a:pPr>
            <a:endParaRPr/>
          </a:p>
          <a:p>
            <a:pPr marL="0" lvl="0" indent="0" rtl="0">
              <a:spcBef>
                <a:spcPts val="0"/>
              </a:spcBef>
              <a:spcAft>
                <a:spcPts val="0"/>
              </a:spcAft>
              <a:buNone/>
            </a:pPr>
            <a:r>
              <a:rPr lang="en-US" b="1"/>
              <a:t>Notes to the participants</a:t>
            </a:r>
            <a:r>
              <a:rPr lang="en-US"/>
              <a:t>:</a:t>
            </a:r>
            <a:endParaRPr/>
          </a:p>
          <a:p>
            <a:pPr marL="0" lvl="0" indent="0" rtl="0">
              <a:spcBef>
                <a:spcPts val="0"/>
              </a:spcBef>
              <a:spcAft>
                <a:spcPts val="0"/>
              </a:spcAft>
              <a:buClr>
                <a:schemeClr val="dk1"/>
              </a:buClr>
              <a:buSzPts val="1100"/>
              <a:buFont typeface="Arial"/>
              <a:buNone/>
            </a:pPr>
            <a:r>
              <a:rPr lang="en-US"/>
              <a:t>Application deployment implies:</a:t>
            </a:r>
            <a:endParaRPr/>
          </a:p>
          <a:p>
            <a:pPr marL="457200" lvl="0" indent="-304800" rtl="0">
              <a:spcBef>
                <a:spcPts val="0"/>
              </a:spcBef>
              <a:spcAft>
                <a:spcPts val="0"/>
              </a:spcAft>
              <a:buSzPts val="1200"/>
              <a:buChar char="●"/>
            </a:pPr>
            <a:r>
              <a:rPr lang="en-US"/>
              <a:t>Installing applications</a:t>
            </a:r>
            <a:endParaRPr/>
          </a:p>
          <a:p>
            <a:pPr marL="457200" lvl="0" indent="-304800" rtl="0">
              <a:spcBef>
                <a:spcPts val="0"/>
              </a:spcBef>
              <a:spcAft>
                <a:spcPts val="0"/>
              </a:spcAft>
              <a:buSzPts val="1200"/>
              <a:buChar char="●"/>
            </a:pPr>
            <a:r>
              <a:rPr lang="en-US"/>
              <a:t>Updating applications</a:t>
            </a:r>
            <a:endParaRPr/>
          </a:p>
          <a:p>
            <a:pPr marL="457200" lvl="0" indent="-304800" rtl="0">
              <a:spcBef>
                <a:spcPts val="0"/>
              </a:spcBef>
              <a:spcAft>
                <a:spcPts val="0"/>
              </a:spcAft>
              <a:buSzPts val="1200"/>
              <a:buChar char="●"/>
            </a:pPr>
            <a:r>
              <a:rPr lang="en-US"/>
              <a:t>Configuring resources</a:t>
            </a:r>
            <a:endParaRPr/>
          </a:p>
          <a:p>
            <a:pPr marL="457200" lvl="0" indent="-304800" rtl="0">
              <a:spcBef>
                <a:spcPts val="0"/>
              </a:spcBef>
              <a:spcAft>
                <a:spcPts val="0"/>
              </a:spcAft>
              <a:buSzPts val="1200"/>
              <a:buChar char="●"/>
            </a:pPr>
            <a:r>
              <a:rPr lang="en-US"/>
              <a:t>Configuring middleware components</a:t>
            </a:r>
            <a:endParaRPr/>
          </a:p>
          <a:p>
            <a:pPr marL="457200" lvl="0" indent="-304800" rtl="0">
              <a:spcBef>
                <a:spcPts val="0"/>
              </a:spcBef>
              <a:spcAft>
                <a:spcPts val="0"/>
              </a:spcAft>
              <a:buSzPts val="1200"/>
              <a:buChar char="●"/>
            </a:pPr>
            <a:r>
              <a:rPr lang="en-US"/>
              <a:t>Starting/stopping components</a:t>
            </a:r>
            <a:endParaRPr/>
          </a:p>
          <a:p>
            <a:pPr marL="457200" lvl="0" indent="-304800" rtl="0">
              <a:spcBef>
                <a:spcPts val="0"/>
              </a:spcBef>
              <a:spcAft>
                <a:spcPts val="0"/>
              </a:spcAft>
              <a:buSzPts val="1200"/>
              <a:buChar char="●"/>
            </a:pPr>
            <a:r>
              <a:rPr lang="en-US"/>
              <a:t>Configuring the installed application</a:t>
            </a:r>
            <a:endParaRPr/>
          </a:p>
          <a:p>
            <a:pPr marL="457200" lvl="0" indent="-304800" rtl="0">
              <a:spcBef>
                <a:spcPts val="0"/>
              </a:spcBef>
              <a:spcAft>
                <a:spcPts val="0"/>
              </a:spcAft>
              <a:buSzPts val="1200"/>
              <a:buChar char="●"/>
            </a:pPr>
            <a:r>
              <a:rPr lang="en-US"/>
              <a:t>Configuration systems like load balancers, routers</a:t>
            </a:r>
            <a:endParaRPr/>
          </a:p>
          <a:p>
            <a:pPr marL="457200" lvl="0" indent="-304800" rtl="0">
              <a:spcBef>
                <a:spcPts val="0"/>
              </a:spcBef>
              <a:spcAft>
                <a:spcPts val="0"/>
              </a:spcAft>
              <a:buSzPts val="1200"/>
              <a:buChar char="●"/>
            </a:pPr>
            <a:r>
              <a:rPr lang="en-US"/>
              <a:t>Verification of components</a:t>
            </a:r>
            <a:endParaRPr/>
          </a:p>
          <a:p>
            <a:pPr marL="457200" lvl="0" indent="-304800" rtl="0">
              <a:spcBef>
                <a:spcPts val="0"/>
              </a:spcBef>
              <a:spcAft>
                <a:spcPts val="0"/>
              </a:spcAft>
              <a:buSzPts val="1200"/>
              <a:buChar char="●"/>
            </a:pPr>
            <a:r>
              <a:rPr lang="en-US"/>
              <a:t>Scaled to the enterprise</a:t>
            </a:r>
            <a:endParaRPr/>
          </a:p>
          <a:p>
            <a:pPr marL="0" lvl="0" indent="0" rtl="0">
              <a:spcBef>
                <a:spcPts val="0"/>
              </a:spcBef>
              <a:spcAft>
                <a:spcPts val="0"/>
              </a:spcAft>
              <a:buNone/>
            </a:pPr>
            <a:endParaRPr/>
          </a:p>
          <a:p>
            <a:pPr marL="0" lvl="0" indent="0" rtl="0">
              <a:spcBef>
                <a:spcPts val="0"/>
              </a:spcBef>
              <a:spcAft>
                <a:spcPts val="0"/>
              </a:spcAft>
              <a:buClr>
                <a:schemeClr val="dk1"/>
              </a:buClr>
              <a:buSzPts val="1100"/>
              <a:buFont typeface="Arial"/>
              <a:buNone/>
            </a:pPr>
            <a:r>
              <a:rPr lang="en-US"/>
              <a:t>Providing a new functionality is always a traditional clashing point between development and operations as operations is accountable for continuity. Business units would like to have new functionality live in production as soon as possible, while Service Management is responsible for maintaining applications on a technical perspective and operations is responsible for hosting the application. Application deployment is where the two worlds meet! There is lots of confusion at the boundary of these worlds.</a:t>
            </a:r>
            <a:endParaRPr/>
          </a:p>
          <a:p>
            <a:pPr marL="0" lvl="0" indent="0" rtl="0">
              <a:spcBef>
                <a:spcPts val="0"/>
              </a:spcBef>
              <a:spcAft>
                <a:spcPts val="0"/>
              </a:spcAft>
              <a:buNone/>
            </a:pPr>
            <a:endParaRPr/>
          </a:p>
          <a:p>
            <a:pPr marL="0" lvl="0" indent="0" rtl="0">
              <a:spcBef>
                <a:spcPts val="0"/>
              </a:spcBef>
              <a:spcAft>
                <a:spcPts val="0"/>
              </a:spcAft>
              <a:buClr>
                <a:schemeClr val="dk1"/>
              </a:buClr>
              <a:buSzPts val="1100"/>
              <a:buFont typeface="Arial"/>
              <a:buNone/>
            </a:pPr>
            <a:r>
              <a:rPr lang="en-US"/>
              <a:t>Developers are typically concerned with:</a:t>
            </a:r>
            <a:endParaRPr/>
          </a:p>
          <a:p>
            <a:pPr marL="457200" lvl="0" indent="-304800" rtl="0">
              <a:spcBef>
                <a:spcPts val="0"/>
              </a:spcBef>
              <a:spcAft>
                <a:spcPts val="0"/>
              </a:spcAft>
              <a:buSzPts val="1200"/>
              <a:buChar char="●"/>
            </a:pPr>
            <a:r>
              <a:rPr lang="en-US"/>
              <a:t>Understanding requested features</a:t>
            </a:r>
            <a:endParaRPr/>
          </a:p>
          <a:p>
            <a:pPr marL="457200" lvl="0" indent="-304800" rtl="0">
              <a:spcBef>
                <a:spcPts val="0"/>
              </a:spcBef>
              <a:spcAft>
                <a:spcPts val="0"/>
              </a:spcAft>
              <a:buSzPts val="1200"/>
              <a:buChar char="●"/>
            </a:pPr>
            <a:r>
              <a:rPr lang="en-US"/>
              <a:t>Designing components</a:t>
            </a:r>
            <a:endParaRPr/>
          </a:p>
          <a:p>
            <a:pPr marL="457200" lvl="0" indent="-304800" rtl="0">
              <a:spcBef>
                <a:spcPts val="0"/>
              </a:spcBef>
              <a:spcAft>
                <a:spcPts val="0"/>
              </a:spcAft>
              <a:buSzPts val="1200"/>
              <a:buChar char="●"/>
            </a:pPr>
            <a:r>
              <a:rPr lang="en-US"/>
              <a:t>Writing code</a:t>
            </a:r>
            <a:endParaRPr/>
          </a:p>
          <a:p>
            <a:pPr marL="457200" lvl="0" indent="-304800" rtl="0">
              <a:spcBef>
                <a:spcPts val="0"/>
              </a:spcBef>
              <a:spcAft>
                <a:spcPts val="0"/>
              </a:spcAft>
              <a:buSzPts val="1200"/>
              <a:buChar char="●"/>
            </a:pPr>
            <a:r>
              <a:rPr lang="en-US"/>
              <a:t>Writing test cases</a:t>
            </a:r>
            <a:endParaRPr/>
          </a:p>
          <a:p>
            <a:pPr marL="457200" lvl="0" indent="-304800" rtl="0">
              <a:spcBef>
                <a:spcPts val="0"/>
              </a:spcBef>
              <a:spcAft>
                <a:spcPts val="0"/>
              </a:spcAft>
              <a:buSzPts val="1200"/>
              <a:buChar char="●"/>
            </a:pPr>
            <a:r>
              <a:rPr lang="en-US"/>
              <a:t>Compiling code</a:t>
            </a:r>
            <a:endParaRPr/>
          </a:p>
          <a:p>
            <a:pPr marL="457200" lvl="0" indent="-304800" rtl="0">
              <a:spcBef>
                <a:spcPts val="0"/>
              </a:spcBef>
              <a:spcAft>
                <a:spcPts val="0"/>
              </a:spcAft>
              <a:buSzPts val="1200"/>
              <a:buChar char="●"/>
            </a:pPr>
            <a:r>
              <a:rPr lang="en-US"/>
              <a:t>Testing code</a:t>
            </a:r>
            <a:endParaRPr/>
          </a:p>
          <a:p>
            <a:pPr marL="0" lvl="0" indent="0" rtl="0">
              <a:spcBef>
                <a:spcPts val="0"/>
              </a:spcBef>
              <a:spcAft>
                <a:spcPts val="0"/>
              </a:spcAft>
              <a:buNone/>
            </a:pPr>
            <a:endParaRPr/>
          </a:p>
          <a:p>
            <a:pPr marL="0" lvl="0" indent="0" rtl="0">
              <a:spcBef>
                <a:spcPts val="0"/>
              </a:spcBef>
              <a:spcAft>
                <a:spcPts val="0"/>
              </a:spcAft>
              <a:buClr>
                <a:schemeClr val="dk1"/>
              </a:buClr>
              <a:buSzPts val="1100"/>
              <a:buFont typeface="Arial"/>
              <a:buNone/>
            </a:pPr>
            <a:r>
              <a:rPr lang="en-US"/>
              <a:t>An Operator is typically concerned with:</a:t>
            </a:r>
            <a:endParaRPr/>
          </a:p>
          <a:p>
            <a:pPr marL="457200" lvl="0" indent="-304800" rtl="0">
              <a:spcBef>
                <a:spcPts val="0"/>
              </a:spcBef>
              <a:spcAft>
                <a:spcPts val="0"/>
              </a:spcAft>
              <a:buSzPts val="1200"/>
              <a:buChar char="●"/>
            </a:pPr>
            <a:r>
              <a:rPr lang="en-US"/>
              <a:t>Installing server hardware and Operating Software (OS)</a:t>
            </a:r>
            <a:endParaRPr/>
          </a:p>
          <a:p>
            <a:pPr marL="457200" lvl="0" indent="-304800" rtl="0">
              <a:spcBef>
                <a:spcPts val="0"/>
              </a:spcBef>
              <a:spcAft>
                <a:spcPts val="0"/>
              </a:spcAft>
              <a:buSzPts val="1200"/>
              <a:buChar char="●"/>
            </a:pPr>
            <a:r>
              <a:rPr lang="en-US"/>
              <a:t>Configuring servers, network, and storage</a:t>
            </a:r>
            <a:endParaRPr/>
          </a:p>
          <a:p>
            <a:pPr marL="457200" lvl="0" indent="-304800" rtl="0">
              <a:spcBef>
                <a:spcPts val="0"/>
              </a:spcBef>
              <a:spcAft>
                <a:spcPts val="0"/>
              </a:spcAft>
              <a:buSzPts val="1200"/>
              <a:buChar char="●"/>
            </a:pPr>
            <a:r>
              <a:rPr lang="en-US"/>
              <a:t>Monitoring servers</a:t>
            </a:r>
            <a:endParaRPr/>
          </a:p>
          <a:p>
            <a:pPr marL="457200" lvl="0" indent="-304800" rtl="0">
              <a:spcBef>
                <a:spcPts val="0"/>
              </a:spcBef>
              <a:spcAft>
                <a:spcPts val="0"/>
              </a:spcAft>
              <a:buSzPts val="1200"/>
              <a:buChar char="●"/>
            </a:pPr>
            <a:r>
              <a:rPr lang="en-US"/>
              <a:t>Responding to outages</a:t>
            </a:r>
            <a:endParaRPr/>
          </a:p>
          <a:p>
            <a:pPr marL="457200" lvl="0" indent="-304800" rtl="0">
              <a:spcBef>
                <a:spcPts val="0"/>
              </a:spcBef>
              <a:spcAft>
                <a:spcPts val="0"/>
              </a:spcAft>
              <a:buSzPts val="1200"/>
              <a:buChar char="●"/>
            </a:pPr>
            <a:r>
              <a:rPr lang="en-US"/>
              <a:t>Appling security measures</a:t>
            </a:r>
            <a:endParaRPr/>
          </a:p>
          <a:p>
            <a:pPr marL="457200" lvl="0" indent="-304800" rtl="0">
              <a:spcBef>
                <a:spcPts val="0"/>
              </a:spcBef>
              <a:spcAft>
                <a:spcPts val="0"/>
              </a:spcAft>
              <a:buSzPts val="1200"/>
              <a:buChar char="●"/>
            </a:pPr>
            <a:r>
              <a:rPr lang="en-US"/>
              <a:t>Maintaining disaster recovery protocols</a:t>
            </a:r>
            <a:endParaRPr/>
          </a:p>
          <a:p>
            <a:pPr marL="0" lvl="0" indent="0" rtl="0">
              <a:spcBef>
                <a:spcPts val="0"/>
              </a:spcBef>
              <a:spcAft>
                <a:spcPts val="0"/>
              </a:spcAft>
              <a:buNone/>
            </a:pPr>
            <a:endParaRPr/>
          </a:p>
          <a:p>
            <a:pPr marL="0" lvl="0" indent="0">
              <a:spcBef>
                <a:spcPts val="0"/>
              </a:spcBef>
              <a:spcAft>
                <a:spcPts val="0"/>
              </a:spcAft>
              <a:buNone/>
            </a:pPr>
            <a:r>
              <a:rPr lang="en-US"/>
              <a:t>The common issues associated with manual application deployment are:</a:t>
            </a:r>
            <a:endParaRPr/>
          </a:p>
          <a:p>
            <a:pPr marL="457200" lvl="0" indent="-304800">
              <a:spcBef>
                <a:spcPts val="0"/>
              </a:spcBef>
              <a:spcAft>
                <a:spcPts val="0"/>
              </a:spcAft>
              <a:buSzPts val="1200"/>
              <a:buChar char="●"/>
            </a:pPr>
            <a:r>
              <a:rPr lang="en-US"/>
              <a:t>Inconsistency</a:t>
            </a:r>
            <a:endParaRPr/>
          </a:p>
          <a:p>
            <a:pPr marL="457200" lvl="0" indent="-304800">
              <a:spcBef>
                <a:spcPts val="0"/>
              </a:spcBef>
              <a:spcAft>
                <a:spcPts val="0"/>
              </a:spcAft>
              <a:buSzPts val="1200"/>
              <a:buChar char="●"/>
            </a:pPr>
            <a:r>
              <a:rPr lang="en-US"/>
              <a:t>Slow deployment</a:t>
            </a:r>
            <a:endParaRPr/>
          </a:p>
          <a:p>
            <a:pPr marL="457200" lvl="0" indent="-304800">
              <a:spcBef>
                <a:spcPts val="0"/>
              </a:spcBef>
              <a:spcAft>
                <a:spcPts val="0"/>
              </a:spcAft>
              <a:buSzPts val="1200"/>
              <a:buChar char="●"/>
            </a:pPr>
            <a:r>
              <a:rPr lang="en-US"/>
              <a:t>Not repeatable or reliable</a:t>
            </a:r>
            <a:endParaRPr/>
          </a:p>
          <a:p>
            <a:pPr marL="457200" lvl="0" indent="-304800">
              <a:spcBef>
                <a:spcPts val="0"/>
              </a:spcBef>
              <a:spcAft>
                <a:spcPts val="0"/>
              </a:spcAft>
              <a:buSzPts val="1200"/>
              <a:buChar char="●"/>
            </a:pPr>
            <a:r>
              <a:rPr lang="en-US"/>
              <a:t>Outdated and extensive documentation is required</a:t>
            </a:r>
            <a:endParaRPr/>
          </a:p>
          <a:p>
            <a:pPr marL="457200" lvl="0" indent="-304800" rtl="0">
              <a:spcBef>
                <a:spcPts val="0"/>
              </a:spcBef>
              <a:spcAft>
                <a:spcPts val="0"/>
              </a:spcAft>
              <a:buSzPts val="1200"/>
              <a:buChar char="●"/>
            </a:pPr>
            <a:r>
              <a:rPr lang="en-US"/>
              <a:t>Affects collaboration between teams</a:t>
            </a:r>
            <a:endParaRPr/>
          </a:p>
          <a:p>
            <a:pPr marL="0" lvl="0" indent="0" rtl="0">
              <a:spcBef>
                <a:spcPts val="0"/>
              </a:spcBef>
              <a:spcAft>
                <a:spcPts val="0"/>
              </a:spcAft>
              <a:buNone/>
            </a:pPr>
            <a:endParaRPr/>
          </a:p>
          <a:p>
            <a:pPr marL="0" lvl="0" indent="0">
              <a:spcBef>
                <a:spcPts val="0"/>
              </a:spcBef>
              <a:spcAft>
                <a:spcPts val="0"/>
              </a:spcAft>
              <a:buNone/>
            </a:pPr>
            <a:r>
              <a:rPr lang="en-US"/>
              <a:t>These reasons make the application deployment process an ideal candidate for automation.  </a:t>
            </a:r>
            <a:endParaRPr/>
          </a:p>
          <a:p>
            <a:pPr marL="0" lvl="0" indent="0">
              <a:spcBef>
                <a:spcPts val="0"/>
              </a:spcBef>
              <a:spcAft>
                <a:spcPts val="0"/>
              </a:spcAft>
              <a:buNone/>
            </a:pPr>
            <a:endParaRPr/>
          </a:p>
          <a:p>
            <a:pPr marL="0" lvl="0" indent="0">
              <a:spcBef>
                <a:spcPts val="0"/>
              </a:spcBef>
              <a:spcAft>
                <a:spcPts val="0"/>
              </a:spcAft>
              <a:buNone/>
            </a:pPr>
            <a:r>
              <a:rPr lang="en-US"/>
              <a:t>According to Jez humble and Dave Farley, “A deployment pipeline is, in essence, an automated implementation of your application’s build, deploy, test and release process.”</a:t>
            </a:r>
            <a:endParaRPr/>
          </a:p>
          <a:p>
            <a:pPr marL="0" lvl="0" indent="0">
              <a:spcBef>
                <a:spcPts val="0"/>
              </a:spcBef>
              <a:spcAft>
                <a:spcPts val="0"/>
              </a:spcAft>
              <a:buNone/>
            </a:pPr>
            <a:endParaRPr/>
          </a:p>
          <a:p>
            <a:pPr marL="0" lvl="0" indent="0" rtl="0">
              <a:spcBef>
                <a:spcPts val="0"/>
              </a:spcBef>
              <a:spcAft>
                <a:spcPts val="0"/>
              </a:spcAft>
              <a:buNone/>
            </a:pPr>
            <a:r>
              <a:rPr lang="en-US"/>
              <a:t>There are a set of requirements that a deployment automation system needs to satisfy.</a:t>
            </a:r>
            <a:endParaRPr/>
          </a:p>
          <a:p>
            <a:pPr marL="457200" lvl="0" indent="-304800" rtl="0">
              <a:spcBef>
                <a:spcPts val="0"/>
              </a:spcBef>
              <a:spcAft>
                <a:spcPts val="0"/>
              </a:spcAft>
              <a:buSzPts val="1200"/>
              <a:buChar char="●"/>
            </a:pPr>
            <a:r>
              <a:rPr lang="en-US"/>
              <a:t>The system must support packages, environments and bindings, which are important for any deployment.</a:t>
            </a:r>
            <a:endParaRPr/>
          </a:p>
          <a:p>
            <a:pPr marL="457200" lvl="0" indent="-304800" rtl="0">
              <a:spcBef>
                <a:spcPts val="0"/>
              </a:spcBef>
              <a:spcAft>
                <a:spcPts val="0"/>
              </a:spcAft>
              <a:buSzPts val="1200"/>
              <a:buChar char="●"/>
            </a:pPr>
            <a:r>
              <a:rPr lang="en-US"/>
              <a:t>The system should support middleware systems.</a:t>
            </a:r>
            <a:endParaRPr/>
          </a:p>
          <a:p>
            <a:pPr marL="457200" lvl="0" indent="-304800" rtl="0">
              <a:spcBef>
                <a:spcPts val="0"/>
              </a:spcBef>
              <a:spcAft>
                <a:spcPts val="0"/>
              </a:spcAft>
              <a:buSzPts val="1200"/>
              <a:buChar char="●"/>
            </a:pPr>
            <a:r>
              <a:rPr lang="en-US"/>
              <a:t>The system should have the ability to customize common deployment scenarios.</a:t>
            </a:r>
            <a:endParaRPr/>
          </a:p>
          <a:p>
            <a:pPr marL="457200" lvl="0" indent="-304800" rtl="0">
              <a:spcBef>
                <a:spcPts val="0"/>
              </a:spcBef>
              <a:spcAft>
                <a:spcPts val="0"/>
              </a:spcAft>
              <a:buSzPts val="1200"/>
              <a:buChar char="●"/>
            </a:pPr>
            <a:r>
              <a:rPr lang="en-US"/>
              <a:t>Irrespective of the role, developers, administrators or deployment personnel should be able to use the tool with ease.</a:t>
            </a:r>
            <a:endParaRPr/>
          </a:p>
          <a:p>
            <a:pPr marL="457200" lvl="0" indent="-304800" rtl="0">
              <a:spcBef>
                <a:spcPts val="0"/>
              </a:spcBef>
              <a:spcAft>
                <a:spcPts val="0"/>
              </a:spcAft>
              <a:buSzPts val="1200"/>
              <a:buChar char="●"/>
            </a:pPr>
            <a:r>
              <a:rPr lang="en-US"/>
              <a:t>The system must have the ability to scale, to accommodate many applications that have many users.</a:t>
            </a:r>
            <a:endParaRPr/>
          </a:p>
          <a:p>
            <a:pPr marL="457200" lvl="0" indent="-304800" rtl="0">
              <a:spcBef>
                <a:spcPts val="0"/>
              </a:spcBef>
              <a:spcAft>
                <a:spcPts val="0"/>
              </a:spcAft>
              <a:buSzPts val="1200"/>
              <a:buChar char="●"/>
            </a:pPr>
            <a:r>
              <a:rPr lang="en-US"/>
              <a:t>There must be cross-platform support.</a:t>
            </a:r>
            <a:endParaRPr/>
          </a:p>
        </p:txBody>
      </p:sp>
      <p:sp>
        <p:nvSpPr>
          <p:cNvPr id="1002" name="Shape 1002"/>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chemeClr val="dk1"/>
              </a:buClr>
              <a:buSzPts val="300"/>
              <a:buFont typeface="Calibri"/>
              <a:buNone/>
            </a:pPr>
            <a:fld id="{00000000-1234-1234-1234-123412341234}" type="slidenum">
              <a:rPr lang="en-US"/>
              <a:t>18</a:t>
            </a:fld>
            <a:endParaRPr/>
          </a:p>
        </p:txBody>
      </p:sp>
    </p:spTree>
    <p:extLst>
      <p:ext uri="{BB962C8B-B14F-4D97-AF65-F5344CB8AC3E}">
        <p14:creationId xmlns:p14="http://schemas.microsoft.com/office/powerpoint/2010/main" val="3670985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Shape 101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1" name="Shape 1011"/>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a:t>Notes to the facilitator</a:t>
            </a:r>
            <a:r>
              <a:rPr lang="en-US"/>
              <a:t>:</a:t>
            </a:r>
            <a:endParaRPr/>
          </a:p>
          <a:p>
            <a:pPr marL="0" lvl="0" indent="0" rtl="0">
              <a:spcBef>
                <a:spcPts val="0"/>
              </a:spcBef>
              <a:spcAft>
                <a:spcPts val="0"/>
              </a:spcAft>
              <a:buNone/>
            </a:pPr>
            <a:r>
              <a:rPr lang="en-US"/>
              <a:t>Explain the participants about the benefits of automated deployment.</a:t>
            </a:r>
            <a:endParaRPr/>
          </a:p>
          <a:p>
            <a:pPr marL="0" lvl="0" indent="0" rtl="0">
              <a:spcBef>
                <a:spcPts val="0"/>
              </a:spcBef>
              <a:spcAft>
                <a:spcPts val="0"/>
              </a:spcAft>
              <a:buNone/>
            </a:pPr>
            <a:endParaRPr/>
          </a:p>
          <a:p>
            <a:pPr marL="0" lvl="0" indent="0" rtl="0">
              <a:spcBef>
                <a:spcPts val="0"/>
              </a:spcBef>
              <a:spcAft>
                <a:spcPts val="0"/>
              </a:spcAft>
              <a:buNone/>
            </a:pPr>
            <a:r>
              <a:rPr lang="en-US" b="1"/>
              <a:t>Notes to the participants</a:t>
            </a:r>
            <a:r>
              <a:rPr lang="en-US"/>
              <a:t>:</a:t>
            </a:r>
            <a:endParaRPr/>
          </a:p>
          <a:p>
            <a:pPr marL="0" lvl="0" indent="0" rtl="0">
              <a:spcBef>
                <a:spcPts val="0"/>
              </a:spcBef>
              <a:spcAft>
                <a:spcPts val="0"/>
              </a:spcAft>
              <a:buNone/>
            </a:pPr>
            <a:r>
              <a:rPr lang="en-US"/>
              <a:t>A fully automated deployment process brings its own set of benefits, which are otherwise not possible with manual deployment.  With automated deployment tools, engineers can focus more on developing the software, than spending their valuable time in performing and validating a manual deployment. The time taken to initiate a fully automated deployment is almost negligible.</a:t>
            </a:r>
            <a:endParaRPr/>
          </a:p>
          <a:p>
            <a:pPr marL="0" lvl="0" indent="0" rtl="0">
              <a:spcBef>
                <a:spcPts val="0"/>
              </a:spcBef>
              <a:spcAft>
                <a:spcPts val="0"/>
              </a:spcAft>
              <a:buNone/>
            </a:pPr>
            <a:endParaRPr/>
          </a:p>
          <a:p>
            <a:pPr marL="0" lvl="0" indent="0" rtl="0">
              <a:spcBef>
                <a:spcPts val="0"/>
              </a:spcBef>
              <a:spcAft>
                <a:spcPts val="0"/>
              </a:spcAft>
              <a:buNone/>
            </a:pPr>
            <a:r>
              <a:rPr lang="en-US"/>
              <a:t>Automated deployments are not only repeatable but also configurable. Thus, if the software is to be deployed in an entirely new test environment or a new client installation needs to be done, the overhead of deployment can be avoided. </a:t>
            </a:r>
            <a:endParaRPr/>
          </a:p>
          <a:p>
            <a:pPr marL="0" lvl="0" indent="0" rtl="0">
              <a:spcBef>
                <a:spcPts val="0"/>
              </a:spcBef>
              <a:spcAft>
                <a:spcPts val="0"/>
              </a:spcAft>
              <a:buNone/>
            </a:pPr>
            <a:endParaRPr/>
          </a:p>
          <a:p>
            <a:pPr marL="0" lvl="0" indent="0" rtl="0">
              <a:spcBef>
                <a:spcPts val="0"/>
              </a:spcBef>
              <a:spcAft>
                <a:spcPts val="0"/>
              </a:spcAft>
              <a:buNone/>
            </a:pPr>
            <a:r>
              <a:rPr lang="en-US"/>
              <a:t>Most importantly, automated deployment does not require any technical knowhow, since anyone with basic knowledge can initiate the process at the click of a button. This eliminates dependencies on a subset of expert personnel.</a:t>
            </a:r>
            <a:endParaRPr/>
          </a:p>
          <a:p>
            <a:pPr marL="0" lvl="0" indent="0" rtl="0">
              <a:spcBef>
                <a:spcPts val="0"/>
              </a:spcBef>
              <a:spcAft>
                <a:spcPts val="0"/>
              </a:spcAft>
              <a:buNone/>
            </a:pPr>
            <a:endParaRPr/>
          </a:p>
          <a:p>
            <a:pPr marL="0" lvl="0" indent="0" rtl="0">
              <a:spcBef>
                <a:spcPts val="0"/>
              </a:spcBef>
              <a:spcAft>
                <a:spcPts val="0"/>
              </a:spcAft>
              <a:buClr>
                <a:schemeClr val="dk1"/>
              </a:buClr>
              <a:buSzPts val="1100"/>
              <a:buFont typeface="Arial"/>
              <a:buNone/>
            </a:pPr>
            <a:r>
              <a:rPr lang="en-US"/>
              <a:t>The important benefits of automated deployment are summarized above.</a:t>
            </a:r>
            <a:endParaRPr/>
          </a:p>
        </p:txBody>
      </p:sp>
      <p:sp>
        <p:nvSpPr>
          <p:cNvPr id="1012" name="Shape 1012"/>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chemeClr val="dk1"/>
              </a:buClr>
              <a:buSzPts val="300"/>
              <a:buFont typeface="Calibri"/>
              <a:buNone/>
            </a:pPr>
            <a:fld id="{00000000-1234-1234-1234-123412341234}" type="slidenum">
              <a:rPr lang="en-US"/>
              <a:t>19</a:t>
            </a:fld>
            <a:endParaRPr/>
          </a:p>
        </p:txBody>
      </p:sp>
    </p:spTree>
    <p:extLst>
      <p:ext uri="{BB962C8B-B14F-4D97-AF65-F5344CB8AC3E}">
        <p14:creationId xmlns:p14="http://schemas.microsoft.com/office/powerpoint/2010/main" val="3788107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Shape 7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8" name="Shape 73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IN" sz="1200" b="1" i="0" u="none" strike="noStrike" cap="none" dirty="0">
                <a:solidFill>
                  <a:schemeClr val="dk1"/>
                </a:solidFill>
                <a:latin typeface="Calibri"/>
                <a:ea typeface="Calibri"/>
                <a:cs typeface="Calibri"/>
                <a:sym typeface="Calibri"/>
              </a:rPr>
              <a:t>Notes to the Facilitator: </a:t>
            </a:r>
          </a:p>
          <a:p>
            <a:pPr marL="0" marR="0" lvl="0" indent="0" algn="l" rtl="0">
              <a:spcBef>
                <a:spcPts val="0"/>
              </a:spcBef>
              <a:spcAft>
                <a:spcPts val="0"/>
              </a:spcAft>
              <a:buClr>
                <a:schemeClr val="dk1"/>
              </a:buClr>
              <a:buSzPts val="1200"/>
              <a:buFont typeface="Calibri"/>
              <a:buNone/>
            </a:pPr>
            <a:endParaRPr lang="en-IN" dirty="0"/>
          </a:p>
          <a:p>
            <a:pPr marL="0" marR="0" lvl="0" indent="0" algn="l" rtl="0">
              <a:spcBef>
                <a:spcPts val="0"/>
              </a:spcBef>
              <a:spcAft>
                <a:spcPts val="0"/>
              </a:spcAft>
              <a:buClr>
                <a:schemeClr val="dk1"/>
              </a:buClr>
              <a:buSzPts val="1200"/>
              <a:buFont typeface="Calibri"/>
              <a:buNone/>
            </a:pPr>
            <a:r>
              <a:rPr lang="en-IN" sz="1200" b="0" i="0" u="none" strike="noStrike" cap="none" dirty="0">
                <a:solidFill>
                  <a:schemeClr val="dk1"/>
                </a:solidFill>
                <a:latin typeface="Calibri"/>
                <a:ea typeface="Calibri"/>
                <a:cs typeface="Calibri"/>
                <a:sym typeface="Calibri"/>
              </a:rPr>
              <a:t>Explain the module objectives to the participant’s. Tell them at the end of this module, they will be able to understand:</a:t>
            </a:r>
            <a:endParaRPr lang="en-IN" dirty="0"/>
          </a:p>
          <a:p>
            <a:pPr marL="457200" marR="0" lvl="0" indent="-298450" algn="l" rtl="0">
              <a:lnSpc>
                <a:spcPct val="115000"/>
              </a:lnSpc>
              <a:spcBef>
                <a:spcPts val="0"/>
              </a:spcBef>
              <a:spcAft>
                <a:spcPts val="0"/>
              </a:spcAft>
              <a:buClr>
                <a:srgbClr val="000000"/>
              </a:buClr>
              <a:buSzPts val="1100"/>
              <a:buFont typeface="Calibri"/>
              <a:buChar char="●"/>
            </a:pPr>
            <a:r>
              <a:rPr lang="en-IN" dirty="0"/>
              <a:t>Introduction to Automation</a:t>
            </a:r>
          </a:p>
          <a:p>
            <a:pPr marL="457200" marR="0" lvl="0" indent="-298450" algn="l" rtl="0">
              <a:lnSpc>
                <a:spcPct val="115000"/>
              </a:lnSpc>
              <a:spcBef>
                <a:spcPts val="0"/>
              </a:spcBef>
              <a:spcAft>
                <a:spcPts val="0"/>
              </a:spcAft>
              <a:buClr>
                <a:srgbClr val="000000"/>
              </a:buClr>
              <a:buSzPts val="1100"/>
              <a:buFont typeface="Calibri"/>
              <a:buChar char="●"/>
            </a:pPr>
            <a:r>
              <a:rPr lang="en-IN" sz="1200" b="0" i="0" u="none" strike="noStrike" cap="none" dirty="0">
                <a:solidFill>
                  <a:schemeClr val="dk1"/>
                </a:solidFill>
                <a:latin typeface="Calibri"/>
                <a:ea typeface="Calibri"/>
                <a:cs typeface="Calibri"/>
                <a:sym typeface="Calibri"/>
              </a:rPr>
              <a:t>The phases involved in software development - delivery pipeline.</a:t>
            </a:r>
            <a:endParaRPr lang="en-IN" dirty="0"/>
          </a:p>
          <a:p>
            <a:pPr marL="457200" marR="0" lvl="0" indent="-298450" algn="l" rtl="0">
              <a:lnSpc>
                <a:spcPct val="115000"/>
              </a:lnSpc>
              <a:spcBef>
                <a:spcPts val="0"/>
              </a:spcBef>
              <a:spcAft>
                <a:spcPts val="0"/>
              </a:spcAft>
              <a:buClr>
                <a:srgbClr val="000000"/>
              </a:buClr>
              <a:buSzPts val="1100"/>
              <a:buFont typeface="Calibri"/>
              <a:buChar char="●"/>
            </a:pPr>
            <a:r>
              <a:rPr lang="en-IN" dirty="0"/>
              <a:t>Fully automated software delivery process that includes:</a:t>
            </a:r>
          </a:p>
          <a:p>
            <a:pPr marL="552450" marR="0" lvl="1" indent="-171450" algn="l" rtl="0">
              <a:lnSpc>
                <a:spcPct val="115000"/>
              </a:lnSpc>
              <a:spcBef>
                <a:spcPts val="0"/>
              </a:spcBef>
              <a:spcAft>
                <a:spcPts val="0"/>
              </a:spcAft>
              <a:buSzPts val="1200"/>
              <a:buFont typeface="Courier New" panose="02070309020205020404" pitchFamily="49" charset="0"/>
              <a:buChar char="o"/>
            </a:pPr>
            <a:r>
              <a:rPr lang="en-IN" dirty="0"/>
              <a:t>Automated Build</a:t>
            </a:r>
          </a:p>
          <a:p>
            <a:pPr marL="552450" marR="0" lvl="1" indent="-171450" algn="l" rtl="0">
              <a:lnSpc>
                <a:spcPct val="115000"/>
              </a:lnSpc>
              <a:spcBef>
                <a:spcPts val="0"/>
              </a:spcBef>
              <a:spcAft>
                <a:spcPts val="0"/>
              </a:spcAft>
              <a:buSzPts val="1200"/>
              <a:buFont typeface="Courier New" panose="02070309020205020404" pitchFamily="49" charset="0"/>
              <a:buChar char="o"/>
            </a:pPr>
            <a:r>
              <a:rPr lang="en-IN" dirty="0"/>
              <a:t>Automated Test</a:t>
            </a:r>
          </a:p>
          <a:p>
            <a:pPr marL="552450" marR="0" lvl="1" indent="-171450" algn="l" rtl="0">
              <a:lnSpc>
                <a:spcPct val="115000"/>
              </a:lnSpc>
              <a:spcBef>
                <a:spcPts val="0"/>
              </a:spcBef>
              <a:spcAft>
                <a:spcPts val="0"/>
              </a:spcAft>
              <a:buSzPts val="1200"/>
              <a:buFont typeface="Courier New" panose="02070309020205020404" pitchFamily="49" charset="0"/>
              <a:buChar char="o"/>
            </a:pPr>
            <a:r>
              <a:rPr lang="en-IN" dirty="0"/>
              <a:t>Automated Deployment</a:t>
            </a:r>
          </a:p>
          <a:p>
            <a:pPr marL="552450" marR="0" lvl="1" indent="-171450" algn="l" rtl="0">
              <a:lnSpc>
                <a:spcPct val="115000"/>
              </a:lnSpc>
              <a:spcBef>
                <a:spcPts val="0"/>
              </a:spcBef>
              <a:spcAft>
                <a:spcPts val="0"/>
              </a:spcAft>
              <a:buSzPts val="1200"/>
              <a:buFont typeface="Courier New" panose="02070309020205020404" pitchFamily="49" charset="0"/>
              <a:buChar char="o"/>
            </a:pPr>
            <a:r>
              <a:rPr lang="en-IN" dirty="0"/>
              <a:t>Automated Provisioning</a:t>
            </a:r>
          </a:p>
          <a:p>
            <a:pPr marL="457200" marR="0" lvl="0" indent="-298450" algn="l" rtl="0">
              <a:lnSpc>
                <a:spcPct val="115000"/>
              </a:lnSpc>
              <a:spcBef>
                <a:spcPts val="0"/>
              </a:spcBef>
              <a:spcAft>
                <a:spcPts val="0"/>
              </a:spcAft>
              <a:buClr>
                <a:srgbClr val="000000"/>
              </a:buClr>
              <a:buSzPts val="1100"/>
              <a:buFont typeface="Calibri"/>
              <a:buChar char="●"/>
            </a:pPr>
            <a:r>
              <a:rPr lang="en-IN" sz="1200" b="0" i="0" u="none" strike="noStrike" cap="none" dirty="0">
                <a:solidFill>
                  <a:schemeClr val="dk1"/>
                </a:solidFill>
                <a:latin typeface="Calibri"/>
                <a:ea typeface="Calibri"/>
                <a:cs typeface="Calibri"/>
                <a:sym typeface="Calibri"/>
              </a:rPr>
              <a:t>The concept of Rapid Application Development, its advantages and disadvantages.</a:t>
            </a:r>
            <a:endParaRPr lang="en-IN" dirty="0"/>
          </a:p>
          <a:p>
            <a:pPr marL="457200" marR="0" lvl="0" indent="-298450" algn="l" rtl="0">
              <a:lnSpc>
                <a:spcPct val="115000"/>
              </a:lnSpc>
              <a:spcBef>
                <a:spcPts val="0"/>
              </a:spcBef>
              <a:spcAft>
                <a:spcPts val="0"/>
              </a:spcAft>
              <a:buClr>
                <a:srgbClr val="000000"/>
              </a:buClr>
              <a:buSzPts val="1100"/>
              <a:buFont typeface="Calibri"/>
              <a:buChar char="●"/>
            </a:pPr>
            <a:r>
              <a:rPr lang="en-IN" sz="1200" b="0" i="0" u="none" strike="noStrike" cap="none" dirty="0">
                <a:solidFill>
                  <a:schemeClr val="dk1"/>
                </a:solidFill>
                <a:latin typeface="Calibri"/>
                <a:ea typeface="Calibri"/>
                <a:cs typeface="Calibri"/>
                <a:sym typeface="Calibri"/>
              </a:rPr>
              <a:t>Modern code generators and the way they work, and </a:t>
            </a:r>
            <a:endParaRPr lang="en-IN" dirty="0"/>
          </a:p>
          <a:p>
            <a:pPr marL="457200" marR="0" lvl="0" indent="-298450" algn="l" rtl="0">
              <a:lnSpc>
                <a:spcPct val="115000"/>
              </a:lnSpc>
              <a:spcBef>
                <a:spcPts val="0"/>
              </a:spcBef>
              <a:spcAft>
                <a:spcPts val="0"/>
              </a:spcAft>
              <a:buClr>
                <a:srgbClr val="000000"/>
              </a:buClr>
              <a:buSzPts val="1100"/>
              <a:buFont typeface="Calibri"/>
              <a:buChar char="●"/>
            </a:pPr>
            <a:r>
              <a:rPr lang="en-IN" sz="1200" b="0" i="0" u="none" strike="noStrike" cap="none" dirty="0">
                <a:solidFill>
                  <a:schemeClr val="dk1"/>
                </a:solidFill>
                <a:latin typeface="Calibri"/>
                <a:ea typeface="Calibri"/>
                <a:cs typeface="Calibri"/>
                <a:sym typeface="Calibri"/>
              </a:rPr>
              <a:t>Model-driven architecture, its concepts, models and tools. </a:t>
            </a:r>
          </a:p>
          <a:p>
            <a:pPr marL="158750" marR="0" lvl="0" indent="0" algn="l" rtl="0">
              <a:lnSpc>
                <a:spcPct val="115000"/>
              </a:lnSpc>
              <a:spcBef>
                <a:spcPts val="0"/>
              </a:spcBef>
              <a:spcAft>
                <a:spcPts val="0"/>
              </a:spcAft>
              <a:buClr>
                <a:srgbClr val="000000"/>
              </a:buClr>
              <a:buSzPts val="1100"/>
              <a:buFont typeface="Calibri"/>
              <a:buNone/>
            </a:pPr>
            <a:endParaRPr lang="en-IN" sz="1200" b="1" i="0" u="none" strike="noStrike" cap="none" dirty="0">
              <a:solidFill>
                <a:schemeClr val="dk1"/>
              </a:solidFill>
              <a:latin typeface="Calibri"/>
              <a:ea typeface="Calibri"/>
              <a:cs typeface="Calibri"/>
              <a:sym typeface="Calibri"/>
            </a:endParaRPr>
          </a:p>
          <a:p>
            <a:pPr marL="0" marR="0" lvl="0" indent="0" algn="l" rtl="0">
              <a:spcBef>
                <a:spcPts val="1600"/>
              </a:spcBef>
              <a:spcAft>
                <a:spcPts val="0"/>
              </a:spcAft>
              <a:buClr>
                <a:schemeClr val="dk1"/>
              </a:buClr>
              <a:buSzPts val="1200"/>
              <a:buFont typeface="Calibri"/>
              <a:buNone/>
            </a:pPr>
            <a:r>
              <a:rPr lang="en-IN" sz="1200" b="1" i="0" u="none" strike="noStrike" cap="none" dirty="0">
                <a:solidFill>
                  <a:schemeClr val="dk1"/>
                </a:solidFill>
                <a:latin typeface="Calibri"/>
                <a:ea typeface="Calibri"/>
                <a:cs typeface="Calibri"/>
                <a:sym typeface="Calibri"/>
              </a:rPr>
              <a:t>Notes to the Participants:</a:t>
            </a:r>
            <a:endParaRPr lang="en-IN" dirty="0"/>
          </a:p>
          <a:p>
            <a:pPr marL="0" marR="0" lvl="0" indent="0" algn="l" rtl="0">
              <a:lnSpc>
                <a:spcPct val="115000"/>
              </a:lnSpc>
              <a:spcBef>
                <a:spcPts val="0"/>
              </a:spcBef>
              <a:spcAft>
                <a:spcPts val="0"/>
              </a:spcAft>
              <a:buClr>
                <a:schemeClr val="dk1"/>
              </a:buClr>
              <a:buSzPts val="1200"/>
              <a:buFont typeface="Calibri"/>
              <a:buNone/>
            </a:pPr>
            <a:r>
              <a:rPr lang="en-IN" sz="1200" b="0" i="0" u="none" strike="noStrike" cap="none" dirty="0">
                <a:solidFill>
                  <a:schemeClr val="dk1"/>
                </a:solidFill>
                <a:latin typeface="Calibri"/>
                <a:ea typeface="Calibri"/>
                <a:cs typeface="Calibri"/>
                <a:sym typeface="Calibri"/>
              </a:rPr>
              <a:t>You will be informed about the module objectives. </a:t>
            </a:r>
            <a:endParaRPr lang="en-IN" dirty="0"/>
          </a:p>
          <a:p>
            <a:pPr marL="0" marR="0" lvl="0" indent="0" algn="l" rtl="0">
              <a:lnSpc>
                <a:spcPct val="115000"/>
              </a:lnSpc>
              <a:spcBef>
                <a:spcPts val="1600"/>
              </a:spcBef>
              <a:spcAft>
                <a:spcPts val="0"/>
              </a:spcAft>
              <a:buClr>
                <a:schemeClr val="dk1"/>
              </a:buClr>
              <a:buSzPts val="1200"/>
              <a:buFont typeface="Calibri"/>
              <a:buNone/>
            </a:pPr>
            <a:r>
              <a:rPr lang="en-IN" sz="1200" b="0" i="0" u="none" strike="noStrike" cap="none" dirty="0">
                <a:solidFill>
                  <a:schemeClr val="dk1"/>
                </a:solidFill>
                <a:latin typeface="Calibri"/>
                <a:ea typeface="Calibri"/>
                <a:cs typeface="Calibri"/>
                <a:sym typeface="Calibri"/>
              </a:rPr>
              <a:t>At the end of this module, you will be able to understand:</a:t>
            </a:r>
            <a:endParaRPr lang="en-IN" dirty="0"/>
          </a:p>
          <a:p>
            <a:pPr marL="457200" lvl="0" indent="-298450" rtl="0">
              <a:lnSpc>
                <a:spcPct val="115000"/>
              </a:lnSpc>
              <a:spcBef>
                <a:spcPts val="0"/>
              </a:spcBef>
              <a:spcAft>
                <a:spcPts val="0"/>
              </a:spcAft>
              <a:buClr>
                <a:schemeClr val="dk1"/>
              </a:buClr>
              <a:buSzPts val="1100"/>
              <a:buFont typeface="Calibri"/>
              <a:buChar char="●"/>
            </a:pPr>
            <a:r>
              <a:rPr lang="en-IN" dirty="0"/>
              <a:t>Introduction to Automation</a:t>
            </a:r>
          </a:p>
          <a:p>
            <a:pPr marL="457200" lvl="0" indent="-298450" rtl="0">
              <a:lnSpc>
                <a:spcPct val="115000"/>
              </a:lnSpc>
              <a:spcBef>
                <a:spcPts val="0"/>
              </a:spcBef>
              <a:spcAft>
                <a:spcPts val="0"/>
              </a:spcAft>
              <a:buClr>
                <a:schemeClr val="dk1"/>
              </a:buClr>
              <a:buSzPts val="1100"/>
              <a:buFont typeface="Calibri"/>
              <a:buChar char="●"/>
            </a:pPr>
            <a:r>
              <a:rPr lang="en-IN" dirty="0"/>
              <a:t>The phases involved in software development - delivery pipeline.</a:t>
            </a:r>
          </a:p>
          <a:p>
            <a:pPr marL="457200" lvl="0" indent="-298450" rtl="0">
              <a:lnSpc>
                <a:spcPct val="115000"/>
              </a:lnSpc>
              <a:spcBef>
                <a:spcPts val="0"/>
              </a:spcBef>
              <a:spcAft>
                <a:spcPts val="0"/>
              </a:spcAft>
              <a:buClr>
                <a:schemeClr val="dk1"/>
              </a:buClr>
              <a:buSzPts val="1100"/>
              <a:buFont typeface="Calibri"/>
              <a:buChar char="●"/>
            </a:pPr>
            <a:r>
              <a:rPr lang="en-IN" dirty="0"/>
              <a:t>Fully automated software delivery process that includes:</a:t>
            </a:r>
          </a:p>
          <a:p>
            <a:pPr marL="552450" lvl="1" indent="-171450" rtl="0">
              <a:lnSpc>
                <a:spcPct val="115000"/>
              </a:lnSpc>
              <a:spcBef>
                <a:spcPts val="0"/>
              </a:spcBef>
              <a:spcAft>
                <a:spcPts val="0"/>
              </a:spcAft>
              <a:buSzPts val="1200"/>
              <a:buFont typeface="Courier New" panose="02070309020205020404" pitchFamily="49" charset="0"/>
              <a:buChar char="o"/>
            </a:pPr>
            <a:r>
              <a:rPr lang="en-IN" dirty="0"/>
              <a:t>Automated Build</a:t>
            </a:r>
          </a:p>
          <a:p>
            <a:pPr marL="552450" lvl="1" indent="-171450" rtl="0">
              <a:lnSpc>
                <a:spcPct val="115000"/>
              </a:lnSpc>
              <a:spcBef>
                <a:spcPts val="0"/>
              </a:spcBef>
              <a:spcAft>
                <a:spcPts val="0"/>
              </a:spcAft>
              <a:buSzPts val="1200"/>
              <a:buFont typeface="Courier New" panose="02070309020205020404" pitchFamily="49" charset="0"/>
              <a:buChar char="o"/>
            </a:pPr>
            <a:r>
              <a:rPr lang="en-IN" dirty="0"/>
              <a:t>Automated Test</a:t>
            </a:r>
          </a:p>
          <a:p>
            <a:pPr marL="552450" lvl="1" indent="-171450" rtl="0">
              <a:lnSpc>
                <a:spcPct val="115000"/>
              </a:lnSpc>
              <a:spcBef>
                <a:spcPts val="0"/>
              </a:spcBef>
              <a:spcAft>
                <a:spcPts val="0"/>
              </a:spcAft>
              <a:buSzPts val="1200"/>
              <a:buFont typeface="Courier New" panose="02070309020205020404" pitchFamily="49" charset="0"/>
              <a:buChar char="o"/>
            </a:pPr>
            <a:r>
              <a:rPr lang="en-IN" dirty="0"/>
              <a:t>Automated Deployment</a:t>
            </a:r>
          </a:p>
          <a:p>
            <a:pPr marL="552450" lvl="1" indent="-171450" rtl="0">
              <a:lnSpc>
                <a:spcPct val="115000"/>
              </a:lnSpc>
              <a:spcBef>
                <a:spcPts val="0"/>
              </a:spcBef>
              <a:spcAft>
                <a:spcPts val="0"/>
              </a:spcAft>
              <a:buSzPts val="1200"/>
              <a:buFont typeface="Courier New" panose="02070309020205020404" pitchFamily="49" charset="0"/>
              <a:buChar char="o"/>
            </a:pPr>
            <a:r>
              <a:rPr lang="en-IN" dirty="0"/>
              <a:t>Automated Provisioning</a:t>
            </a:r>
          </a:p>
          <a:p>
            <a:pPr marL="457200" lvl="0" indent="-298450" rtl="0">
              <a:lnSpc>
                <a:spcPct val="115000"/>
              </a:lnSpc>
              <a:spcBef>
                <a:spcPts val="0"/>
              </a:spcBef>
              <a:spcAft>
                <a:spcPts val="0"/>
              </a:spcAft>
              <a:buClr>
                <a:schemeClr val="dk1"/>
              </a:buClr>
              <a:buSzPts val="1100"/>
              <a:buFont typeface="Calibri"/>
              <a:buChar char="●"/>
            </a:pPr>
            <a:r>
              <a:rPr lang="en-IN" dirty="0"/>
              <a:t>The concept of Rapid Application Development, its advantages and disadvantages.</a:t>
            </a:r>
          </a:p>
          <a:p>
            <a:pPr marL="457200" lvl="0" indent="-298450" rtl="0">
              <a:lnSpc>
                <a:spcPct val="115000"/>
              </a:lnSpc>
              <a:spcBef>
                <a:spcPts val="0"/>
              </a:spcBef>
              <a:spcAft>
                <a:spcPts val="0"/>
              </a:spcAft>
              <a:buClr>
                <a:schemeClr val="dk1"/>
              </a:buClr>
              <a:buSzPts val="1100"/>
              <a:buFont typeface="Calibri"/>
              <a:buChar char="●"/>
            </a:pPr>
            <a:r>
              <a:rPr lang="en-IN" dirty="0"/>
              <a:t>Modern code generators and the way they work, and </a:t>
            </a:r>
          </a:p>
          <a:p>
            <a:pPr marL="457200" lvl="0" indent="-298450" rtl="0">
              <a:lnSpc>
                <a:spcPct val="115000"/>
              </a:lnSpc>
              <a:spcBef>
                <a:spcPts val="0"/>
              </a:spcBef>
              <a:spcAft>
                <a:spcPts val="0"/>
              </a:spcAft>
              <a:buClr>
                <a:schemeClr val="dk1"/>
              </a:buClr>
              <a:buSzPts val="1100"/>
              <a:buFont typeface="Calibri"/>
              <a:buChar char="●"/>
            </a:pPr>
            <a:r>
              <a:rPr lang="en-IN" dirty="0"/>
              <a:t>Model-driven architecture, its concepts, models and tools.</a:t>
            </a:r>
            <a:endParaRPr lang="en-IN" sz="1200" b="0" i="0" u="none" strike="noStrike" cap="none" dirty="0">
              <a:solidFill>
                <a:schemeClr val="dk1"/>
              </a:solidFill>
              <a:latin typeface="Calibri"/>
              <a:ea typeface="Calibri"/>
              <a:cs typeface="Calibri"/>
              <a:sym typeface="Calibri"/>
            </a:endParaRPr>
          </a:p>
        </p:txBody>
      </p:sp>
      <p:sp>
        <p:nvSpPr>
          <p:cNvPr id="739" name="Shape 73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69408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Shape 10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9" name="Shape 1019"/>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t>Notes to Facilitator</a:t>
            </a:r>
            <a:r>
              <a:rPr lang="en-US" dirty="0"/>
              <a:t>:</a:t>
            </a:r>
            <a:endParaRPr dirty="0"/>
          </a:p>
          <a:p>
            <a:pPr marL="0" lvl="0" indent="0" rtl="0">
              <a:spcBef>
                <a:spcPts val="0"/>
              </a:spcBef>
              <a:spcAft>
                <a:spcPts val="0"/>
              </a:spcAft>
              <a:buNone/>
            </a:pPr>
            <a:r>
              <a:rPr lang="en-US" dirty="0"/>
              <a:t>Explain how deployment automation drives the adoption of </a:t>
            </a:r>
            <a:r>
              <a:rPr lang="en-US" dirty="0" err="1"/>
              <a:t>DevOps</a:t>
            </a:r>
            <a:r>
              <a:rPr lang="en-US" dirty="0"/>
              <a:t> in organizations.</a:t>
            </a:r>
            <a:endParaRPr dirty="0"/>
          </a:p>
          <a:p>
            <a:pPr marL="0" lvl="0" indent="0" rtl="0">
              <a:spcBef>
                <a:spcPts val="0"/>
              </a:spcBef>
              <a:spcAft>
                <a:spcPts val="0"/>
              </a:spcAft>
              <a:buNone/>
            </a:pPr>
            <a:endParaRPr dirty="0"/>
          </a:p>
          <a:p>
            <a:pPr marL="0" lvl="0" indent="0" rtl="0">
              <a:spcBef>
                <a:spcPts val="0"/>
              </a:spcBef>
              <a:spcAft>
                <a:spcPts val="0"/>
              </a:spcAft>
              <a:buNone/>
            </a:pPr>
            <a:r>
              <a:rPr lang="en-US" b="1" dirty="0"/>
              <a:t>Notes to the Participants</a:t>
            </a:r>
            <a:r>
              <a:rPr lang="en-US" dirty="0"/>
              <a:t>:</a:t>
            </a:r>
            <a:endParaRPr dirty="0"/>
          </a:p>
          <a:p>
            <a:pPr marL="0" lvl="0" indent="0" rtl="0">
              <a:spcBef>
                <a:spcPts val="0"/>
              </a:spcBef>
              <a:spcAft>
                <a:spcPts val="0"/>
              </a:spcAft>
              <a:buNone/>
            </a:pPr>
            <a:r>
              <a:rPr lang="en-US" dirty="0"/>
              <a:t>Deployment automation allows us to think infrastructure as code, thus the entire deployment process becomes an engineering task, that the development teams can focus on. This brings the development and operation teams together to define and plan the tasks, even before any iteration begins. Once an iteration commences, the respective teams carry out the tasks and demonstrate to the customer. Then the teams sit together and brainstorm on the feedback and ways for improvement. By this, the teams always have the deployable code and working software at the end of each iteration.</a:t>
            </a:r>
            <a:endParaRPr dirty="0"/>
          </a:p>
          <a:p>
            <a:pPr marL="0" lvl="0" indent="0" rtl="0">
              <a:spcBef>
                <a:spcPts val="0"/>
              </a:spcBef>
              <a:spcAft>
                <a:spcPts val="0"/>
              </a:spcAft>
              <a:buNone/>
            </a:pPr>
            <a:endParaRPr dirty="0"/>
          </a:p>
          <a:p>
            <a:pPr marL="0" lvl="0" indent="0">
              <a:spcBef>
                <a:spcPts val="0"/>
              </a:spcBef>
              <a:spcAft>
                <a:spcPts val="0"/>
              </a:spcAft>
              <a:buNone/>
            </a:pPr>
            <a:r>
              <a:rPr lang="en-US" dirty="0"/>
              <a:t>Businesses continuously demand changes, and deployment automation is one of the keys that enable the teams to bring in changes. User feedback is received at frequent intervals and in early stages. Deployment automation also helps in developing and maintaining software in a lean way, with the features that the users want. </a:t>
            </a:r>
            <a:endParaRPr dirty="0"/>
          </a:p>
        </p:txBody>
      </p:sp>
      <p:sp>
        <p:nvSpPr>
          <p:cNvPr id="1020" name="Shape 1020"/>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chemeClr val="dk1"/>
              </a:buClr>
              <a:buSzPts val="300"/>
              <a:buFont typeface="Calibri"/>
              <a:buNone/>
            </a:pPr>
            <a:fld id="{00000000-1234-1234-1234-123412341234}" type="slidenum">
              <a:rPr lang="en-US"/>
              <a:t>20</a:t>
            </a:fld>
            <a:endParaRPr/>
          </a:p>
        </p:txBody>
      </p:sp>
    </p:spTree>
    <p:extLst>
      <p:ext uri="{BB962C8B-B14F-4D97-AF65-F5344CB8AC3E}">
        <p14:creationId xmlns:p14="http://schemas.microsoft.com/office/powerpoint/2010/main" val="306392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Shape 10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8" name="Shape 102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t>Notes to the facilitator:</a:t>
            </a:r>
            <a:endParaRPr b="1" dirty="0"/>
          </a:p>
          <a:p>
            <a:pPr marL="0" lvl="0" indent="0">
              <a:spcBef>
                <a:spcPts val="0"/>
              </a:spcBef>
              <a:spcAft>
                <a:spcPts val="0"/>
              </a:spcAft>
              <a:buNone/>
            </a:pPr>
            <a:r>
              <a:rPr lang="en-US" dirty="0"/>
              <a:t>Answer: B. False</a:t>
            </a:r>
            <a:endParaRPr dirty="0"/>
          </a:p>
        </p:txBody>
      </p:sp>
      <p:sp>
        <p:nvSpPr>
          <p:cNvPr id="1029" name="Shape 1029"/>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chemeClr val="dk1"/>
              </a:buClr>
              <a:buSzPts val="300"/>
              <a:buFont typeface="Calibri"/>
              <a:buNone/>
            </a:pPr>
            <a:fld id="{00000000-1234-1234-1234-123412341234}" type="slidenum">
              <a:rPr lang="en-US"/>
              <a:t>21</a:t>
            </a:fld>
            <a:endParaRPr/>
          </a:p>
        </p:txBody>
      </p:sp>
    </p:spTree>
    <p:extLst>
      <p:ext uri="{BB962C8B-B14F-4D97-AF65-F5344CB8AC3E}">
        <p14:creationId xmlns:p14="http://schemas.microsoft.com/office/powerpoint/2010/main" val="165060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Shape 10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6" name="Shape 103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t>Notes to the facilitator:</a:t>
            </a:r>
            <a:endParaRPr b="1" dirty="0"/>
          </a:p>
          <a:p>
            <a:pPr marL="0" lvl="0" indent="0" rtl="0">
              <a:spcBef>
                <a:spcPts val="0"/>
              </a:spcBef>
              <a:spcAft>
                <a:spcPts val="0"/>
              </a:spcAft>
              <a:buNone/>
            </a:pPr>
            <a:r>
              <a:rPr lang="en-US" dirty="0"/>
              <a:t>Explain the participants about automated provisioning.</a:t>
            </a:r>
            <a:endParaRPr dirty="0"/>
          </a:p>
          <a:p>
            <a:pPr marL="0" lvl="0" indent="0" rtl="0">
              <a:spcBef>
                <a:spcPts val="0"/>
              </a:spcBef>
              <a:spcAft>
                <a:spcPts val="0"/>
              </a:spcAft>
              <a:buNone/>
            </a:pPr>
            <a:endParaRPr dirty="0"/>
          </a:p>
          <a:p>
            <a:pPr marL="0" lvl="0" indent="0" rtl="0">
              <a:spcBef>
                <a:spcPts val="0"/>
              </a:spcBef>
              <a:spcAft>
                <a:spcPts val="0"/>
              </a:spcAft>
              <a:buNone/>
            </a:pPr>
            <a:r>
              <a:rPr lang="en-US" b="1" dirty="0"/>
              <a:t>Notes to the participants</a:t>
            </a:r>
            <a:r>
              <a:rPr lang="en-US" dirty="0"/>
              <a:t>:</a:t>
            </a:r>
            <a:endParaRPr dirty="0"/>
          </a:p>
          <a:p>
            <a:pPr marL="0" lvl="0" indent="0" rtl="0">
              <a:spcBef>
                <a:spcPts val="0"/>
              </a:spcBef>
              <a:spcAft>
                <a:spcPts val="0"/>
              </a:spcAft>
              <a:buNone/>
            </a:pPr>
            <a:r>
              <a:rPr lang="en-US" dirty="0"/>
              <a:t>Rather than provisioning and managing environment components, like an Application server manually, DevOps teams must be able to acquire new environment components on demand, fully automated. No manual setup, installation, configuration, and maintenance should be required.</a:t>
            </a:r>
            <a:endParaRPr dirty="0"/>
          </a:p>
          <a:p>
            <a:pPr marL="0" lvl="0" indent="0" rtl="0">
              <a:spcBef>
                <a:spcPts val="0"/>
              </a:spcBef>
              <a:spcAft>
                <a:spcPts val="0"/>
              </a:spcAft>
              <a:buNone/>
            </a:pPr>
            <a:endParaRPr dirty="0"/>
          </a:p>
          <a:p>
            <a:pPr marL="0" lvl="0" indent="0" rtl="0">
              <a:spcBef>
                <a:spcPts val="0"/>
              </a:spcBef>
              <a:spcAft>
                <a:spcPts val="0"/>
              </a:spcAft>
              <a:buNone/>
            </a:pPr>
            <a:r>
              <a:rPr lang="en-US" dirty="0"/>
              <a:t>Automated provisioning is defined as the fully automated delivery and maintenance of application environment components. Application environment components are the deployment target containers of the application. For example, a Database server or Application Runtime server. In a DevOps</a:t>
            </a:r>
            <a:endParaRPr dirty="0"/>
          </a:p>
          <a:p>
            <a:pPr marL="0" lvl="0" indent="0" rtl="0">
              <a:spcBef>
                <a:spcPts val="0"/>
              </a:spcBef>
              <a:spcAft>
                <a:spcPts val="0"/>
              </a:spcAft>
              <a:buNone/>
            </a:pPr>
            <a:r>
              <a:rPr lang="en-US" dirty="0"/>
              <a:t>organization, automated provisioning can be the responsibility of DevOps Platform teams. Ideally, these teams deliver platform products, which are used autonomously by DevOps Business System teams. In other words, the Business System DevOps teams can use the platform products via fully automated self services. There is a clear separation of responsibilities.</a:t>
            </a:r>
            <a:endParaRPr dirty="0"/>
          </a:p>
          <a:p>
            <a:pPr marL="0" lvl="0" indent="0" rtl="0">
              <a:spcBef>
                <a:spcPts val="0"/>
              </a:spcBef>
              <a:spcAft>
                <a:spcPts val="0"/>
              </a:spcAft>
              <a:buNone/>
            </a:pPr>
            <a:endParaRPr dirty="0"/>
          </a:p>
          <a:p>
            <a:pPr marL="0" lvl="0" indent="0" rtl="0">
              <a:spcBef>
                <a:spcPts val="0"/>
              </a:spcBef>
              <a:spcAft>
                <a:spcPts val="0"/>
              </a:spcAft>
              <a:buNone/>
            </a:pPr>
            <a:r>
              <a:rPr lang="en-US" dirty="0"/>
              <a:t>Goals of automated provisioning:</a:t>
            </a:r>
            <a:endParaRPr dirty="0"/>
          </a:p>
          <a:p>
            <a:pPr marL="457200" lvl="0" indent="-304800" rtl="0">
              <a:spcBef>
                <a:spcPts val="0"/>
              </a:spcBef>
              <a:spcAft>
                <a:spcPts val="0"/>
              </a:spcAft>
              <a:buSzPts val="1200"/>
              <a:buChar char="●"/>
            </a:pPr>
            <a:r>
              <a:rPr lang="en-US" dirty="0"/>
              <a:t>Consistency across application environments</a:t>
            </a:r>
            <a:endParaRPr dirty="0"/>
          </a:p>
          <a:p>
            <a:pPr marL="457200" lvl="0" indent="-304800" rtl="0">
              <a:spcBef>
                <a:spcPts val="0"/>
              </a:spcBef>
              <a:spcAft>
                <a:spcPts val="0"/>
              </a:spcAft>
              <a:buSzPts val="1200"/>
              <a:buChar char="●"/>
            </a:pPr>
            <a:r>
              <a:rPr lang="en-US" dirty="0"/>
              <a:t>Standardization of the platforms and reduction of the number of variations</a:t>
            </a:r>
            <a:endParaRPr dirty="0"/>
          </a:p>
          <a:p>
            <a:pPr marL="457200" lvl="0" indent="-304800" rtl="0">
              <a:spcBef>
                <a:spcPts val="0"/>
              </a:spcBef>
              <a:spcAft>
                <a:spcPts val="0"/>
              </a:spcAft>
              <a:buSzPts val="1200"/>
              <a:buChar char="●"/>
            </a:pPr>
            <a:r>
              <a:rPr lang="en-US" dirty="0"/>
              <a:t>Control, traceability of system changes, no change is applied manually, and there is a single, central source of truth</a:t>
            </a:r>
            <a:endParaRPr dirty="0"/>
          </a:p>
          <a:p>
            <a:pPr marL="457200" lvl="0" indent="-304800" rtl="0">
              <a:spcBef>
                <a:spcPts val="0"/>
              </a:spcBef>
              <a:spcAft>
                <a:spcPts val="0"/>
              </a:spcAft>
              <a:buSzPts val="1200"/>
              <a:buChar char="●"/>
            </a:pPr>
            <a:r>
              <a:rPr lang="en-US" dirty="0"/>
              <a:t>New environments are delivered within minutes/hours instead of weeks/months, hence, great speed</a:t>
            </a:r>
            <a:endParaRPr dirty="0"/>
          </a:p>
          <a:p>
            <a:pPr marL="457200" lvl="0" indent="-304800" rtl="0">
              <a:spcBef>
                <a:spcPts val="0"/>
              </a:spcBef>
              <a:spcAft>
                <a:spcPts val="0"/>
              </a:spcAft>
              <a:buSzPts val="1200"/>
              <a:buChar char="●"/>
            </a:pPr>
            <a:r>
              <a:rPr lang="en-US" dirty="0"/>
              <a:t>Defect reduction</a:t>
            </a:r>
            <a:endParaRPr dirty="0"/>
          </a:p>
          <a:p>
            <a:pPr marL="0" lvl="0" indent="0" rtl="0">
              <a:spcBef>
                <a:spcPts val="0"/>
              </a:spcBef>
              <a:spcAft>
                <a:spcPts val="0"/>
              </a:spcAft>
              <a:buNone/>
            </a:pPr>
            <a:endParaRPr dirty="0"/>
          </a:p>
          <a:p>
            <a:pPr marL="0" lvl="0" indent="0" rtl="0">
              <a:spcBef>
                <a:spcPts val="0"/>
              </a:spcBef>
              <a:spcAft>
                <a:spcPts val="0"/>
              </a:spcAft>
              <a:buNone/>
            </a:pPr>
            <a:r>
              <a:rPr lang="en-US" b="1" dirty="0"/>
              <a:t>Continuous Delivery for Automated Provisioning</a:t>
            </a:r>
            <a:endParaRPr b="1" dirty="0"/>
          </a:p>
          <a:p>
            <a:pPr marL="0" lvl="0" indent="0" rtl="0">
              <a:spcBef>
                <a:spcPts val="0"/>
              </a:spcBef>
              <a:spcAft>
                <a:spcPts val="0"/>
              </a:spcAft>
              <a:buNone/>
            </a:pPr>
            <a:r>
              <a:rPr lang="en-US" dirty="0"/>
              <a:t>Automated provisioning requires a development rather than an operations perspective, because changes to infrastructure must be provisioned in a controlled manner, including extensive verification of these infrastructure changes. Infrastructure changes must be viewed as code (Infrastructure as Code) rather than change instructions bound to a change ticket. This new perspective implies that software delivery process based on the Continuous Delivery can be applied to manage infrastructure changes (for example, the platform products). This approach requires profound standardization of the platform product characteristics.</a:t>
            </a:r>
            <a:endParaRPr dirty="0"/>
          </a:p>
          <a:p>
            <a:pPr marL="0" lvl="0" indent="0" rtl="0">
              <a:spcBef>
                <a:spcPts val="0"/>
              </a:spcBef>
              <a:spcAft>
                <a:spcPts val="0"/>
              </a:spcAft>
              <a:buClr>
                <a:schemeClr val="dk1"/>
              </a:buClr>
              <a:buSzPts val="1100"/>
              <a:buFont typeface="Arial"/>
              <a:buNone/>
            </a:pPr>
            <a:endParaRPr dirty="0"/>
          </a:p>
          <a:p>
            <a:pPr marL="0" lvl="0" indent="0">
              <a:spcBef>
                <a:spcPts val="0"/>
              </a:spcBef>
              <a:spcAft>
                <a:spcPts val="0"/>
              </a:spcAft>
              <a:buNone/>
            </a:pPr>
            <a:endParaRPr dirty="0"/>
          </a:p>
        </p:txBody>
      </p:sp>
      <p:sp>
        <p:nvSpPr>
          <p:cNvPr id="1037" name="Shape 1037"/>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chemeClr val="dk1"/>
              </a:buClr>
              <a:buSzPts val="300"/>
              <a:buFont typeface="Calibri"/>
              <a:buNone/>
            </a:pPr>
            <a:fld id="{00000000-1234-1234-1234-123412341234}" type="slidenum">
              <a:rPr lang="en-US"/>
              <a:t>22</a:t>
            </a:fld>
            <a:endParaRPr/>
          </a:p>
        </p:txBody>
      </p:sp>
    </p:spTree>
    <p:extLst>
      <p:ext uri="{BB962C8B-B14F-4D97-AF65-F5344CB8AC3E}">
        <p14:creationId xmlns:p14="http://schemas.microsoft.com/office/powerpoint/2010/main" val="2661100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Shape 10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5" name="Shape 1045"/>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t>Notes to the Facilitator:</a:t>
            </a:r>
            <a:endParaRPr b="1" dirty="0"/>
          </a:p>
          <a:p>
            <a:pPr marL="0" lvl="0" indent="0" rtl="0">
              <a:spcBef>
                <a:spcPts val="0"/>
              </a:spcBef>
              <a:spcAft>
                <a:spcPts val="0"/>
              </a:spcAft>
              <a:buNone/>
            </a:pPr>
            <a:r>
              <a:rPr lang="en-US" dirty="0"/>
              <a:t>Explain how a fully automated provisioning uses a </a:t>
            </a:r>
            <a:r>
              <a:rPr lang="en-US" dirty="0" err="1"/>
              <a:t>toolchain</a:t>
            </a:r>
            <a:r>
              <a:rPr lang="en-US" dirty="0"/>
              <a:t> approach to implement the specification-driven end-to-end automation.</a:t>
            </a:r>
            <a:endParaRPr dirty="0"/>
          </a:p>
          <a:p>
            <a:pPr marL="0" lvl="0" indent="0" rtl="0">
              <a:spcBef>
                <a:spcPts val="0"/>
              </a:spcBef>
              <a:spcAft>
                <a:spcPts val="0"/>
              </a:spcAft>
              <a:buNone/>
            </a:pPr>
            <a:endParaRPr dirty="0"/>
          </a:p>
          <a:p>
            <a:pPr marL="0" lvl="0" indent="0" rtl="0">
              <a:spcBef>
                <a:spcPts val="0"/>
              </a:spcBef>
              <a:spcAft>
                <a:spcPts val="0"/>
              </a:spcAft>
              <a:buNone/>
            </a:pPr>
            <a:r>
              <a:rPr lang="en-US" b="1" dirty="0"/>
              <a:t>Notes to the participants:</a:t>
            </a:r>
            <a:endParaRPr b="1" dirty="0"/>
          </a:p>
          <a:p>
            <a:pPr marL="0" lvl="0" indent="0" rtl="0">
              <a:spcBef>
                <a:spcPts val="0"/>
              </a:spcBef>
              <a:spcAft>
                <a:spcPts val="0"/>
              </a:spcAft>
              <a:buNone/>
            </a:pPr>
            <a:r>
              <a:rPr lang="en-US" dirty="0"/>
              <a:t>Fully automated provisioning doesn’t involve a single technology. It is a set of tools that enable the achievement of end-to-end automation. The image above represents the </a:t>
            </a:r>
            <a:r>
              <a:rPr lang="en-US" dirty="0" err="1"/>
              <a:t>toolchain</a:t>
            </a:r>
            <a:r>
              <a:rPr lang="en-US" dirty="0"/>
              <a:t> approach.</a:t>
            </a:r>
            <a:endParaRPr dirty="0"/>
          </a:p>
          <a:p>
            <a:pPr marL="0" lvl="0" indent="0" rtl="0">
              <a:spcBef>
                <a:spcPts val="0"/>
              </a:spcBef>
              <a:spcAft>
                <a:spcPts val="0"/>
              </a:spcAft>
              <a:buNone/>
            </a:pPr>
            <a:endParaRPr dirty="0"/>
          </a:p>
          <a:p>
            <a:pPr marL="0" lvl="0" indent="0" rtl="0">
              <a:spcBef>
                <a:spcPts val="0"/>
              </a:spcBef>
              <a:spcAft>
                <a:spcPts val="0"/>
              </a:spcAft>
              <a:buNone/>
            </a:pPr>
            <a:r>
              <a:rPr lang="en-US" dirty="0"/>
              <a:t>The different layers of automated provisioning are as follows:</a:t>
            </a:r>
            <a:endParaRPr dirty="0"/>
          </a:p>
          <a:p>
            <a:pPr marL="457200" lvl="0" indent="-304800" rtl="0">
              <a:spcBef>
                <a:spcPts val="0"/>
              </a:spcBef>
              <a:spcAft>
                <a:spcPts val="0"/>
              </a:spcAft>
              <a:buSzPts val="1200"/>
              <a:buAutoNum type="arabicPeriod"/>
            </a:pPr>
            <a:r>
              <a:rPr lang="en-US" dirty="0"/>
              <a:t>Automated OS install or Image Launch: Any specific version of the operating system has to be automatically installed across multiple machines, which involve physical or virtual machines (local or cloud-based). Cloud infrastructure allows to configurable virtual machine images that can be copied and these machines can be spun up as and when needed.</a:t>
            </a:r>
            <a:endParaRPr dirty="0"/>
          </a:p>
          <a:p>
            <a:pPr marL="457200" lvl="0" indent="-304800" rtl="0">
              <a:spcBef>
                <a:spcPts val="0"/>
              </a:spcBef>
              <a:spcAft>
                <a:spcPts val="0"/>
              </a:spcAft>
              <a:buSzPts val="1200"/>
              <a:buAutoNum type="arabicPeriod"/>
            </a:pPr>
            <a:r>
              <a:rPr lang="en-US" dirty="0"/>
              <a:t>System Configuration: Once the OS is installed, we need to make sure that all the OS, network and security settings are in place. The correct version of the libraries and packages also have to be configured. This layer of automation enables us to automatically identify and correct and configuration drift. The common tools of configuration management are given above.</a:t>
            </a:r>
            <a:endParaRPr dirty="0"/>
          </a:p>
          <a:p>
            <a:pPr marL="457200" lvl="0" indent="-304800">
              <a:spcBef>
                <a:spcPts val="0"/>
              </a:spcBef>
              <a:spcAft>
                <a:spcPts val="0"/>
              </a:spcAft>
              <a:buSzPts val="1200"/>
              <a:buAutoNum type="arabicPeriod"/>
            </a:pPr>
            <a:r>
              <a:rPr lang="en-US" dirty="0"/>
              <a:t>Orchestration: Orchestration refers to the coordination of actions that needs to be there across multiple tiers, such as web application, database, etc. and multiple servers have to effectively start, update and manage the integrated system. Similar to the configuration layer, the orchestration layer also needs to be specification-driven. The facilities needed to speed up ad hoc management and emergency troubleshooting are also provided by the orchestration layer.</a:t>
            </a:r>
            <a:endParaRPr dirty="0"/>
          </a:p>
        </p:txBody>
      </p:sp>
      <p:sp>
        <p:nvSpPr>
          <p:cNvPr id="1046" name="Shape 1046"/>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chemeClr val="dk1"/>
              </a:buClr>
              <a:buSzPts val="300"/>
              <a:buFont typeface="Calibri"/>
              <a:buNone/>
            </a:pPr>
            <a:fld id="{00000000-1234-1234-1234-123412341234}" type="slidenum">
              <a:rPr lang="en-US"/>
              <a:t>23</a:t>
            </a:fld>
            <a:endParaRPr/>
          </a:p>
        </p:txBody>
      </p:sp>
    </p:spTree>
    <p:extLst>
      <p:ext uri="{BB962C8B-B14F-4D97-AF65-F5344CB8AC3E}">
        <p14:creationId xmlns:p14="http://schemas.microsoft.com/office/powerpoint/2010/main" val="2292878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Shape 10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5" name="Shape 1055"/>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t>Notes to the Facilitator:</a:t>
            </a:r>
            <a:endParaRPr b="1" dirty="0"/>
          </a:p>
          <a:p>
            <a:pPr marL="0" lvl="0" indent="0" rtl="0">
              <a:spcBef>
                <a:spcPts val="0"/>
              </a:spcBef>
              <a:spcAft>
                <a:spcPts val="0"/>
              </a:spcAft>
              <a:buNone/>
            </a:pPr>
            <a:r>
              <a:rPr lang="en-US" dirty="0"/>
              <a:t>Answers:</a:t>
            </a:r>
          </a:p>
          <a:p>
            <a:pPr marL="0" lvl="0" indent="0" rtl="0">
              <a:spcBef>
                <a:spcPts val="0"/>
              </a:spcBef>
              <a:spcAft>
                <a:spcPts val="0"/>
              </a:spcAft>
              <a:buNone/>
            </a:pPr>
            <a:r>
              <a:rPr lang="en-US" dirty="0"/>
              <a:t>1.</a:t>
            </a:r>
            <a:r>
              <a:rPr lang="en-US" baseline="0" dirty="0"/>
              <a:t> A. </a:t>
            </a:r>
            <a:r>
              <a:rPr lang="en-US" dirty="0"/>
              <a:t>Puppet </a:t>
            </a:r>
          </a:p>
          <a:p>
            <a:pPr marL="0" lvl="0" indent="0" rtl="0">
              <a:spcBef>
                <a:spcPts val="0"/>
              </a:spcBef>
              <a:spcAft>
                <a:spcPts val="0"/>
              </a:spcAft>
              <a:buNone/>
            </a:pPr>
            <a:r>
              <a:rPr lang="en-US" dirty="0"/>
              <a:t>    D. Chef</a:t>
            </a:r>
            <a:endParaRPr dirty="0"/>
          </a:p>
        </p:txBody>
      </p:sp>
      <p:sp>
        <p:nvSpPr>
          <p:cNvPr id="1056" name="Shape 1056"/>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chemeClr val="dk1"/>
              </a:buClr>
              <a:buSzPts val="300"/>
              <a:buFont typeface="Calibri"/>
              <a:buNone/>
            </a:pPr>
            <a:fld id="{00000000-1234-1234-1234-123412341234}" type="slidenum">
              <a:rPr lang="en-US"/>
              <a:t>24</a:t>
            </a:fld>
            <a:endParaRPr/>
          </a:p>
        </p:txBody>
      </p:sp>
    </p:spTree>
    <p:extLst>
      <p:ext uri="{BB962C8B-B14F-4D97-AF65-F5344CB8AC3E}">
        <p14:creationId xmlns:p14="http://schemas.microsoft.com/office/powerpoint/2010/main" val="1015477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Shape 93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2" name="Shape 93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Give an overview of Rapid Application Development model to the participants.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Tell the participants that Rapid Application Development (RAD) model is a type of incremental software development methodology that applies principles of iterative development and prototyping. </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Reiterate that in this model, analysis, design, build and test phases are divided into series of short, iterative development cycles.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33" name="Shape 93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44089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Shape 10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5" name="Shape 108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various phases in RAD process. </a:t>
            </a:r>
            <a:endParaRPr dirty="0"/>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Say: </a:t>
            </a:r>
            <a:r>
              <a:rPr lang="en-US" sz="1200" b="0" i="0" u="none" strike="noStrike" cap="none" dirty="0">
                <a:solidFill>
                  <a:schemeClr val="dk1"/>
                </a:solidFill>
                <a:latin typeface="Calibri"/>
                <a:ea typeface="Calibri"/>
                <a:cs typeface="Calibri"/>
                <a:sym typeface="Calibri"/>
              </a:rPr>
              <a:t>The RAD process has following phases: </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Business modeling</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Data modeling</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Process modeling</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Application generation</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Testing and turnover</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Let us learn more about the phases in RAD:</a:t>
            </a:r>
            <a:endParaRPr/>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Business modeling</a:t>
            </a:r>
            <a:r>
              <a:rPr lang="en-US" sz="1200" b="0" i="0" u="none" strike="noStrike" cap="none" dirty="0">
                <a:solidFill>
                  <a:schemeClr val="dk1"/>
                </a:solidFill>
                <a:latin typeface="Calibri"/>
                <a:ea typeface="Calibri"/>
                <a:cs typeface="Calibri"/>
                <a:sym typeface="Calibri"/>
              </a:rPr>
              <a:t>: A complete business analysis is performed to find the vital information for business, how it can be obtained, how and when is the information processed and what are the factors driving successful flow of information.</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Data modeling</a:t>
            </a:r>
            <a:r>
              <a:rPr lang="en-US" sz="1200" b="0" i="0" u="none" strike="noStrike" cap="none" dirty="0">
                <a:solidFill>
                  <a:schemeClr val="dk1"/>
                </a:solidFill>
                <a:latin typeface="Calibri"/>
                <a:ea typeface="Calibri"/>
                <a:cs typeface="Calibri"/>
                <a:sym typeface="Calibri"/>
              </a:rPr>
              <a:t>: The attributes of all data sets is identified and defined. The relation between these data objects are established and defined in detail in relevance to the business model. Data objects that are required for the business are defined in this phase. Information collected during business modeling is used in this phase.</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Process modeling</a:t>
            </a:r>
            <a:r>
              <a:rPr lang="en-US" sz="1200" b="0" i="0" u="none" strike="noStrike" cap="none" dirty="0">
                <a:solidFill>
                  <a:schemeClr val="dk1"/>
                </a:solidFill>
                <a:latin typeface="Calibri"/>
                <a:ea typeface="Calibri"/>
                <a:cs typeface="Calibri"/>
                <a:sym typeface="Calibri"/>
              </a:rPr>
              <a:t>: The flow needed for the business objective is generated in this </a:t>
            </a:r>
            <a:r>
              <a:rPr lang="en-US" sz="1200" b="0" i="0" u="none" strike="noStrike" cap="none" dirty="0" err="1">
                <a:solidFill>
                  <a:schemeClr val="dk1"/>
                </a:solidFill>
                <a:latin typeface="Calibri"/>
                <a:ea typeface="Calibri"/>
                <a:cs typeface="Calibri"/>
                <a:sym typeface="Calibri"/>
              </a:rPr>
              <a:t>phase.The</a:t>
            </a:r>
            <a:r>
              <a:rPr lang="en-US" sz="1200" b="0" i="0" u="none" strike="noStrike" cap="none" dirty="0">
                <a:solidFill>
                  <a:schemeClr val="dk1"/>
                </a:solidFill>
                <a:latin typeface="Calibri"/>
                <a:ea typeface="Calibri"/>
                <a:cs typeface="Calibri"/>
                <a:sym typeface="Calibri"/>
              </a:rPr>
              <a:t> Process model for change or enhancement to the data object is also defined during this phase.</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Application generation</a:t>
            </a:r>
            <a:r>
              <a:rPr lang="en-US" sz="1200" b="0" i="0" u="none" strike="noStrike" cap="none" dirty="0">
                <a:solidFill>
                  <a:schemeClr val="dk1"/>
                </a:solidFill>
                <a:latin typeface="Calibri"/>
                <a:ea typeface="Calibri"/>
                <a:cs typeface="Calibri"/>
                <a:sym typeface="Calibri"/>
              </a:rPr>
              <a:t>: This is the phase of prototype development. It is in this phase that the actual system is created and coding is done by using automation tools. This converts the overall concept, process and related information into actual desired output. This output is called a prototype as it’s still half-baked. </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Testing and turnover</a:t>
            </a:r>
            <a:r>
              <a:rPr lang="en-US" sz="1200" b="0" i="0" u="none" strike="noStrike" cap="none" dirty="0">
                <a:solidFill>
                  <a:schemeClr val="dk1"/>
                </a:solidFill>
                <a:latin typeface="Calibri"/>
                <a:ea typeface="Calibri"/>
                <a:cs typeface="Calibri"/>
                <a:sym typeface="Calibri"/>
              </a:rPr>
              <a:t>: As the model is based on iterative development, prototype testing happens during every iteration and testing time is actually reduced. Data flow and the interfaces between all the components need to be thoroughly tested.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086" name="Shape 108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algn="r">
              <a:buSzPts val="300"/>
              <a:buFont typeface="Calibri"/>
              <a:buNone/>
            </a:pPr>
            <a:fld id="{00000000-1234-1234-1234-123412341234}" type="slidenum">
              <a:rPr lang="en-US" sz="1200">
                <a:latin typeface="Calibri"/>
                <a:ea typeface="Calibri"/>
                <a:cs typeface="Calibri"/>
                <a:sym typeface="Calibri"/>
              </a:rPr>
              <a:pPr algn="r">
                <a:buSzPts val="300"/>
                <a:buFont typeface="Calibri"/>
                <a:buNone/>
              </a:pPr>
              <a:t>26</a:t>
            </a:fld>
            <a:endParaRPr sz="1200">
              <a:latin typeface="Calibri"/>
              <a:ea typeface="Calibri"/>
              <a:cs typeface="Calibri"/>
              <a:sym typeface="Calibri"/>
            </a:endParaRPr>
          </a:p>
        </p:txBody>
      </p:sp>
    </p:spTree>
    <p:extLst>
      <p:ext uri="{BB962C8B-B14F-4D97-AF65-F5344CB8AC3E}">
        <p14:creationId xmlns:p14="http://schemas.microsoft.com/office/powerpoint/2010/main" val="3486013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Shape 9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2" name="Shape 97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essential aspects of RAD to the participants. </a:t>
            </a:r>
            <a:endParaRPr/>
          </a:p>
          <a:p>
            <a:pPr marL="0" marR="0" lvl="0" indent="0" algn="l" rtl="0">
              <a:spcBef>
                <a:spcPts val="0"/>
              </a:spcBef>
              <a:spcAft>
                <a:spcPts val="0"/>
              </a:spcAft>
              <a:buClr>
                <a:schemeClr val="dk1"/>
              </a:buClr>
              <a:buSzPts val="1200"/>
              <a:buFont typeface="Calibri"/>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Participant:</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It is critical that all the aspects mentioned above are adequate to ensure high-speed development. Development life cycles, which make up these aspects together as effectively as possible, are of the utmost importance. Various aspects of RAD are: </a:t>
            </a:r>
            <a:endParaRPr/>
          </a:p>
          <a:p>
            <a:pPr marL="0" marR="0" lvl="0" indent="0" algn="l" rtl="0">
              <a:spcBef>
                <a:spcPts val="0"/>
              </a:spcBef>
              <a:spcAft>
                <a:spcPts val="0"/>
              </a:spcAft>
              <a:buClr>
                <a:schemeClr val="dk1"/>
              </a:buClr>
              <a:buSzPts val="1200"/>
              <a:buFont typeface="Calibri"/>
              <a:buNone/>
            </a:pPr>
            <a:endParaRPr sz="1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Methodology</a:t>
            </a:r>
            <a:r>
              <a:rPr lang="en-US" sz="1200" b="0" i="0" u="none" strike="noStrike" cap="none">
                <a:solidFill>
                  <a:schemeClr val="dk1"/>
                </a:solidFill>
                <a:latin typeface="Calibri"/>
                <a:ea typeface="Calibri"/>
                <a:cs typeface="Calibri"/>
                <a:sym typeface="Calibri"/>
              </a:rPr>
              <a:t>:</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Important features of RAD methodology include:</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Combining the best available techniques and specifying the sequence of tasks that will make those techniques most effective.</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Using evolutionary prototypes that are eventually transformed into the final product.</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Using workshops, instead of interviews, to gather requirements and review design.</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Selecting a set of tools to support modelling, prototyping and code reusability, as well as automating many of the combinations of techniques.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Implementing time-boxed development that allows development teams to quickly build the core of the system and implement refinements in subsequent releases.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Providing guidelines for success and describing the pitfalls to avoid.</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People</a:t>
            </a:r>
            <a:r>
              <a:rPr lang="en-US" sz="1200" b="0" i="0" u="none" strike="noStrike" cap="none">
                <a:solidFill>
                  <a:schemeClr val="dk1"/>
                </a:solidFill>
                <a:latin typeface="Calibri"/>
                <a:ea typeface="Calibri"/>
                <a:cs typeface="Calibri"/>
                <a:sym typeface="Calibri"/>
              </a:rPr>
              <a:t>:</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In RAD there are 5 typical user roles: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RAD Facilitator who plans and manage the project</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Information specialists who translate the end users' needs.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End users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scribe who documents the sessions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developers.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Management</a:t>
            </a:r>
            <a:r>
              <a:rPr lang="en-US" sz="1200" b="0" i="0" u="none" strike="noStrike" cap="none">
                <a:solidFill>
                  <a:schemeClr val="dk1"/>
                </a:solidFill>
                <a:latin typeface="Calibri"/>
                <a:ea typeface="Calibri"/>
                <a:cs typeface="Calibri"/>
                <a:sym typeface="Calibri"/>
              </a:rPr>
              <a:t>:</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It is important that the management is completely committed to RAD to enable high-speed development. Managers must motivate the IT team and end users for faster system building. Managers should also focus on ‘Early Adapters’, who see value in new methodologies and lead the way in making it practical to use. The best way for managers to introduce RAD is to start small. Original Construction Teams of two to four people should be established and their members should be thoroughly trained in the use of the tools and techniques. As these teams gain experience, they will be able to fine-tune the development lifecycle to improve its effectiveness in their environment.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Tools</a:t>
            </a:r>
            <a:r>
              <a:rPr lang="en-US" sz="1200" b="0" i="0" u="none" strike="noStrike" cap="none">
                <a:solidFill>
                  <a:schemeClr val="dk1"/>
                </a:solidFill>
                <a:latin typeface="Calibri"/>
                <a:ea typeface="Calibri"/>
                <a:cs typeface="Calibri"/>
                <a:sym typeface="Calibri"/>
              </a:rPr>
              <a:t>:</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Examples of tools that can be used in RAD projects are Computer-Assisted Software Engineering (CASE) tools. These tools play a pivotal role in eradicating some problems that exist in other models of software development. For example, CASE tools can be used to develop models (using e.g UML diagrams) and directly generate code based on those models instead of hard coding.</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73" name="Shape 97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7391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Shape 10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9" name="Shape 108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Answer: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B. RAD involves minimal planning and rapid prototyping.</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    D. RAD follows an incremental approach, where multiple phases are divided into short iterations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2. B. Application generation</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090" name="Shape 109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75641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Shape 10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7" name="Shape 109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Introduce the topic of Code Generation to the participants.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a:t>Code generators, also called application generators, </a:t>
            </a:r>
            <a:r>
              <a:rPr lang="en-US" sz="1200" b="0" i="0" u="none" strike="noStrike" cap="none">
                <a:solidFill>
                  <a:schemeClr val="dk1"/>
                </a:solidFill>
                <a:latin typeface="Calibri"/>
                <a:ea typeface="Calibri"/>
                <a:cs typeface="Calibri"/>
                <a:sym typeface="Calibri"/>
              </a:rPr>
              <a:t>have significant advantages. </a:t>
            </a:r>
            <a:r>
              <a:rPr lang="en-US"/>
              <a:t>By taking a set of inputs provided by the developers,</a:t>
            </a:r>
            <a:r>
              <a:rPr lang="en-US" sz="1200" b="0" i="0" u="none" strike="noStrike" cap="none">
                <a:solidFill>
                  <a:schemeClr val="dk1"/>
                </a:solidFill>
                <a:latin typeface="Calibri"/>
                <a:ea typeface="Calibri"/>
                <a:cs typeface="Calibri"/>
                <a:sym typeface="Calibri"/>
              </a:rPr>
              <a:t> they start the development process</a:t>
            </a:r>
            <a:r>
              <a:rPr lang="en-US"/>
              <a:t>. These generators can automate the development process, by creating </a:t>
            </a:r>
            <a:r>
              <a:rPr lang="en-US" sz="1200" b="0" i="0" u="none" strike="noStrike" cap="none">
                <a:solidFill>
                  <a:schemeClr val="dk1"/>
                </a:solidFill>
                <a:latin typeface="Calibri"/>
                <a:ea typeface="Calibri"/>
                <a:cs typeface="Calibri"/>
                <a:sym typeface="Calibri"/>
              </a:rPr>
              <a:t>bug-free and reliable basic code, as compared to </a:t>
            </a:r>
            <a:r>
              <a:rPr lang="en-US"/>
              <a:t>manual</a:t>
            </a:r>
            <a:r>
              <a:rPr lang="en-US" sz="1200" b="0" i="0" u="none" strike="noStrike" cap="none">
                <a:solidFill>
                  <a:schemeClr val="dk1"/>
                </a:solidFill>
                <a:latin typeface="Calibri"/>
                <a:ea typeface="Calibri"/>
                <a:cs typeface="Calibri"/>
                <a:sym typeface="Calibri"/>
              </a:rPr>
              <a:t> code wr</a:t>
            </a:r>
            <a:r>
              <a:rPr lang="en-US"/>
              <a:t>itten by developers</a:t>
            </a:r>
            <a:r>
              <a:rPr lang="en-US" sz="1200" b="0" i="0" u="none" strike="noStrike" cap="none">
                <a:solidFill>
                  <a:schemeClr val="dk1"/>
                </a:solidFill>
                <a:latin typeface="Calibri"/>
                <a:ea typeface="Calibri"/>
                <a:cs typeface="Calibri"/>
                <a:sym typeface="Calibri"/>
              </a:rPr>
              <a:t>. Testing and bug-fixing thus become easier.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a:t>Some sophisticated code generators have the ability to </a:t>
            </a:r>
            <a:r>
              <a:rPr lang="en-US" sz="1200" b="0" i="0" u="none" strike="noStrike" cap="none">
                <a:solidFill>
                  <a:schemeClr val="dk1"/>
                </a:solidFill>
                <a:latin typeface="Calibri"/>
                <a:ea typeface="Calibri"/>
                <a:cs typeface="Calibri"/>
                <a:sym typeface="Calibri"/>
              </a:rPr>
              <a:t>generate complex web pages including reports, forms, and other </a:t>
            </a:r>
            <a:r>
              <a:rPr lang="en-US"/>
              <a:t>complex </a:t>
            </a:r>
            <a:r>
              <a:rPr lang="en-US" sz="1200" b="0" i="0" u="none" strike="noStrike" cap="none">
                <a:solidFill>
                  <a:schemeClr val="dk1"/>
                </a:solidFill>
                <a:latin typeface="Calibri"/>
                <a:ea typeface="Calibri"/>
                <a:cs typeface="Calibri"/>
                <a:sym typeface="Calibri"/>
              </a:rPr>
              <a:t>features. </a:t>
            </a:r>
            <a:r>
              <a:rPr lang="en-US"/>
              <a:t>Code quality is one of the major advantages offered by these generators, as the code will be clean and bug-free similar to the ones written by veterans.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Active code generators generate code and keep track throughout its lifecycle. Passive code generators’ job gets over once the code is generated.</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098" name="Shape 109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6321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Shape 7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7" name="Shape 74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IN" sz="1200" b="1" i="0" u="none" strike="noStrike" cap="none" dirty="0">
                <a:solidFill>
                  <a:schemeClr val="dk1"/>
                </a:solidFill>
                <a:latin typeface="Calibri"/>
                <a:ea typeface="Calibri"/>
                <a:cs typeface="Calibri"/>
                <a:sym typeface="Calibri"/>
              </a:rPr>
              <a:t>Notes to the Facilitator:</a:t>
            </a:r>
            <a:endParaRPr lang="en-IN" dirty="0"/>
          </a:p>
          <a:p>
            <a:pPr marL="0" marR="0" lvl="0" indent="0" algn="l" rtl="0">
              <a:spcBef>
                <a:spcPts val="0"/>
              </a:spcBef>
              <a:spcAft>
                <a:spcPts val="0"/>
              </a:spcAft>
              <a:buClr>
                <a:schemeClr val="dk1"/>
              </a:buClr>
              <a:buSzPts val="1200"/>
              <a:buFont typeface="Calibri"/>
              <a:buNone/>
            </a:pPr>
            <a:r>
              <a:rPr lang="en-IN" sz="1200" b="0" i="0" u="none" strike="noStrike" cap="none" dirty="0">
                <a:solidFill>
                  <a:schemeClr val="dk1"/>
                </a:solidFill>
                <a:latin typeface="Calibri"/>
                <a:ea typeface="Calibri"/>
                <a:cs typeface="Calibri"/>
                <a:sym typeface="Calibri"/>
              </a:rPr>
              <a:t>Inform the participants about the topics that they will be learning in this module.</a:t>
            </a:r>
            <a:endParaRPr lang="en-IN" dirty="0"/>
          </a:p>
          <a:p>
            <a:pPr marL="0" marR="0" lvl="0" indent="0" algn="l" rtl="0">
              <a:spcBef>
                <a:spcPts val="0"/>
              </a:spcBef>
              <a:spcAft>
                <a:spcPts val="0"/>
              </a:spcAft>
              <a:buClr>
                <a:schemeClr val="dk1"/>
              </a:buClr>
              <a:buSzPts val="1200"/>
              <a:buFont typeface="Calibri"/>
              <a:buNone/>
            </a:pPr>
            <a:r>
              <a:rPr lang="en-IN" sz="1200" b="0" i="0" u="none" strike="noStrike" cap="none" dirty="0">
                <a:solidFill>
                  <a:schemeClr val="dk1"/>
                </a:solidFill>
                <a:latin typeface="Calibri"/>
                <a:ea typeface="Calibri"/>
                <a:cs typeface="Calibri"/>
                <a:sym typeface="Calibri"/>
              </a:rPr>
              <a:t>Reiterate the topics:</a:t>
            </a:r>
            <a:endParaRPr lang="en-IN" dirty="0"/>
          </a:p>
          <a:p>
            <a:pPr marL="457200" marR="0" lvl="0" indent="-298450" algn="l" rtl="0">
              <a:lnSpc>
                <a:spcPct val="115000"/>
              </a:lnSpc>
              <a:spcBef>
                <a:spcPts val="0"/>
              </a:spcBef>
              <a:spcAft>
                <a:spcPts val="0"/>
              </a:spcAft>
              <a:buClr>
                <a:srgbClr val="000000"/>
              </a:buClr>
              <a:buSzPts val="1100"/>
              <a:buFont typeface="Calibri"/>
              <a:buChar char="●"/>
            </a:pPr>
            <a:r>
              <a:rPr lang="en-IN" dirty="0"/>
              <a:t>Introduction to Automation</a:t>
            </a:r>
          </a:p>
          <a:p>
            <a:pPr marL="457200" marR="0" lvl="0" indent="-298450" algn="l" rtl="0">
              <a:lnSpc>
                <a:spcPct val="115000"/>
              </a:lnSpc>
              <a:spcBef>
                <a:spcPts val="0"/>
              </a:spcBef>
              <a:spcAft>
                <a:spcPts val="0"/>
              </a:spcAft>
              <a:buClr>
                <a:srgbClr val="000000"/>
              </a:buClr>
              <a:buSzPts val="1100"/>
              <a:buFont typeface="Calibri"/>
              <a:buChar char="●"/>
            </a:pPr>
            <a:r>
              <a:rPr lang="en-IN" sz="1200" b="0" i="0" u="none" strike="noStrike" cap="none" dirty="0">
                <a:solidFill>
                  <a:schemeClr val="dk1"/>
                </a:solidFill>
                <a:latin typeface="Calibri"/>
                <a:ea typeface="Calibri"/>
                <a:cs typeface="Calibri"/>
                <a:sym typeface="Calibri"/>
              </a:rPr>
              <a:t>Development Delivery Pipeline Overview</a:t>
            </a:r>
            <a:endParaRPr lang="en-IN" dirty="0"/>
          </a:p>
          <a:p>
            <a:pPr marL="457200" lvl="0" indent="-298450" rtl="0">
              <a:lnSpc>
                <a:spcPct val="115000"/>
              </a:lnSpc>
              <a:spcBef>
                <a:spcPts val="0"/>
              </a:spcBef>
              <a:spcAft>
                <a:spcPts val="0"/>
              </a:spcAft>
              <a:buClr>
                <a:srgbClr val="000000"/>
              </a:buClr>
              <a:buSzPts val="1100"/>
              <a:buFont typeface="Calibri"/>
              <a:buChar char="●"/>
            </a:pPr>
            <a:r>
              <a:rPr lang="en-IN" dirty="0"/>
              <a:t>Automation of Software Delivery Process.</a:t>
            </a:r>
          </a:p>
          <a:p>
            <a:pPr marL="552450" lvl="1" indent="-171450" rtl="0">
              <a:lnSpc>
                <a:spcPct val="115000"/>
              </a:lnSpc>
              <a:spcBef>
                <a:spcPts val="0"/>
              </a:spcBef>
              <a:spcAft>
                <a:spcPts val="0"/>
              </a:spcAft>
              <a:buSzPts val="1200"/>
              <a:buFont typeface="Courier New" panose="02070309020205020404" pitchFamily="49" charset="0"/>
              <a:buChar char="o"/>
            </a:pPr>
            <a:r>
              <a:rPr lang="en-IN" dirty="0"/>
              <a:t>Automated Build</a:t>
            </a:r>
          </a:p>
          <a:p>
            <a:pPr marL="552450" lvl="1" indent="-171450" rtl="0">
              <a:lnSpc>
                <a:spcPct val="115000"/>
              </a:lnSpc>
              <a:spcBef>
                <a:spcPts val="0"/>
              </a:spcBef>
              <a:spcAft>
                <a:spcPts val="0"/>
              </a:spcAft>
              <a:buSzPts val="1200"/>
              <a:buFont typeface="Courier New" panose="02070309020205020404" pitchFamily="49" charset="0"/>
              <a:buChar char="o"/>
            </a:pPr>
            <a:r>
              <a:rPr lang="en-IN" dirty="0"/>
              <a:t>Automated Test</a:t>
            </a:r>
          </a:p>
          <a:p>
            <a:pPr marL="552450" lvl="1" indent="-171450" rtl="0">
              <a:lnSpc>
                <a:spcPct val="115000"/>
              </a:lnSpc>
              <a:spcBef>
                <a:spcPts val="0"/>
              </a:spcBef>
              <a:spcAft>
                <a:spcPts val="0"/>
              </a:spcAft>
              <a:buSzPts val="1200"/>
              <a:buFont typeface="Courier New" panose="02070309020205020404" pitchFamily="49" charset="0"/>
              <a:buChar char="o"/>
            </a:pPr>
            <a:r>
              <a:rPr lang="en-IN" dirty="0"/>
              <a:t>Automated Deployment</a:t>
            </a:r>
          </a:p>
          <a:p>
            <a:pPr marL="552450" lvl="1" indent="-171450" rtl="0">
              <a:lnSpc>
                <a:spcPct val="115000"/>
              </a:lnSpc>
              <a:spcBef>
                <a:spcPts val="0"/>
              </a:spcBef>
              <a:spcAft>
                <a:spcPts val="0"/>
              </a:spcAft>
              <a:buSzPts val="1200"/>
              <a:buFont typeface="Courier New" panose="02070309020205020404" pitchFamily="49" charset="0"/>
              <a:buChar char="o"/>
            </a:pPr>
            <a:r>
              <a:rPr lang="en-IN" dirty="0"/>
              <a:t>Automated Provisioning</a:t>
            </a:r>
          </a:p>
          <a:p>
            <a:pPr marL="457200" marR="0" lvl="0" indent="-298450" algn="l" rtl="0">
              <a:lnSpc>
                <a:spcPct val="115000"/>
              </a:lnSpc>
              <a:spcBef>
                <a:spcPts val="0"/>
              </a:spcBef>
              <a:spcAft>
                <a:spcPts val="0"/>
              </a:spcAft>
              <a:buClr>
                <a:srgbClr val="000000"/>
              </a:buClr>
              <a:buSzPts val="1100"/>
              <a:buFont typeface="Calibri"/>
              <a:buChar char="●"/>
            </a:pPr>
            <a:r>
              <a:rPr lang="en-IN" sz="1200" b="0" i="0" u="none" strike="noStrike" cap="none" dirty="0">
                <a:solidFill>
                  <a:schemeClr val="dk1"/>
                </a:solidFill>
                <a:latin typeface="Calibri"/>
                <a:ea typeface="Calibri"/>
                <a:cs typeface="Calibri"/>
                <a:sym typeface="Calibri"/>
              </a:rPr>
              <a:t>RAD (Rapid Application Development)</a:t>
            </a:r>
            <a:endParaRPr lang="en-IN" dirty="0"/>
          </a:p>
          <a:p>
            <a:pPr marL="457200" marR="0" lvl="0" indent="-298450" algn="l" rtl="0">
              <a:lnSpc>
                <a:spcPct val="115000"/>
              </a:lnSpc>
              <a:spcBef>
                <a:spcPts val="0"/>
              </a:spcBef>
              <a:spcAft>
                <a:spcPts val="0"/>
              </a:spcAft>
              <a:buClr>
                <a:srgbClr val="000000"/>
              </a:buClr>
              <a:buSzPts val="1100"/>
              <a:buFont typeface="Calibri"/>
              <a:buChar char="●"/>
            </a:pPr>
            <a:r>
              <a:rPr lang="en-IN" sz="1200" b="0" i="0" u="none" strike="noStrike" cap="none" dirty="0">
                <a:solidFill>
                  <a:schemeClr val="dk1"/>
                </a:solidFill>
                <a:latin typeface="Calibri"/>
                <a:ea typeface="Calibri"/>
                <a:cs typeface="Calibri"/>
                <a:sym typeface="Calibri"/>
              </a:rPr>
              <a:t>Code Generation</a:t>
            </a:r>
            <a:endParaRPr lang="en-IN" dirty="0"/>
          </a:p>
          <a:p>
            <a:pPr marL="457200" marR="0" lvl="0" indent="-298450" algn="l" rtl="0">
              <a:lnSpc>
                <a:spcPct val="115000"/>
              </a:lnSpc>
              <a:spcBef>
                <a:spcPts val="0"/>
              </a:spcBef>
              <a:spcAft>
                <a:spcPts val="0"/>
              </a:spcAft>
              <a:buClr>
                <a:srgbClr val="000000"/>
              </a:buClr>
              <a:buSzPts val="1100"/>
              <a:buFont typeface="Calibri"/>
              <a:buChar char="●"/>
            </a:pPr>
            <a:r>
              <a:rPr lang="en-IN" sz="1200" b="0" i="0" u="none" strike="noStrike" cap="none" dirty="0">
                <a:solidFill>
                  <a:schemeClr val="dk1"/>
                </a:solidFill>
                <a:latin typeface="Calibri"/>
                <a:ea typeface="Calibri"/>
                <a:cs typeface="Calibri"/>
                <a:sym typeface="Calibri"/>
              </a:rPr>
              <a:t>MDA/MDD (Model-Driven Architecture/Development)</a:t>
            </a:r>
          </a:p>
          <a:p>
            <a:pPr marL="0" marR="0" lvl="0" indent="0" algn="l" rtl="0">
              <a:spcBef>
                <a:spcPts val="1600"/>
              </a:spcBef>
              <a:spcAft>
                <a:spcPts val="0"/>
              </a:spcAft>
              <a:buClr>
                <a:schemeClr val="dk1"/>
              </a:buClr>
              <a:buSzPts val="1100"/>
              <a:buFont typeface="Arial"/>
              <a:buNone/>
            </a:pPr>
            <a:endParaRPr lang="en-IN" sz="1200" b="1" i="0" u="none" strike="noStrike" cap="none" dirty="0">
              <a:solidFill>
                <a:schemeClr val="dk1"/>
              </a:solidFill>
              <a:latin typeface="Calibri"/>
              <a:ea typeface="Calibri"/>
              <a:cs typeface="Calibri"/>
              <a:sym typeface="Calibri"/>
            </a:endParaRPr>
          </a:p>
          <a:p>
            <a:pPr marL="0" marR="0" lvl="0" indent="0" algn="l" rtl="0">
              <a:spcBef>
                <a:spcPts val="1600"/>
              </a:spcBef>
              <a:spcAft>
                <a:spcPts val="0"/>
              </a:spcAft>
              <a:buClr>
                <a:schemeClr val="dk1"/>
              </a:buClr>
              <a:buSzPts val="1100"/>
              <a:buFont typeface="Arial"/>
              <a:buNone/>
            </a:pPr>
            <a:r>
              <a:rPr lang="en-IN" sz="1200" b="1" i="0" u="none" strike="noStrike" cap="none" dirty="0">
                <a:solidFill>
                  <a:schemeClr val="dk1"/>
                </a:solidFill>
                <a:latin typeface="Calibri"/>
                <a:ea typeface="Calibri"/>
                <a:cs typeface="Calibri"/>
                <a:sym typeface="Calibri"/>
              </a:rPr>
              <a:t>Notes to the Participants:</a:t>
            </a:r>
            <a:endParaRPr lang="en-IN" dirty="0"/>
          </a:p>
          <a:p>
            <a:pPr marL="0" marR="0" lvl="0" indent="0" algn="l" rtl="0">
              <a:spcBef>
                <a:spcPts val="0"/>
              </a:spcBef>
              <a:spcAft>
                <a:spcPts val="0"/>
              </a:spcAft>
              <a:buClr>
                <a:schemeClr val="dk1"/>
              </a:buClr>
              <a:buSzPts val="1200"/>
              <a:buFont typeface="Calibri"/>
              <a:buNone/>
            </a:pPr>
            <a:r>
              <a:rPr lang="en-IN" sz="1200" b="0" i="0" u="none" strike="noStrike" cap="none" dirty="0">
                <a:solidFill>
                  <a:schemeClr val="dk1"/>
                </a:solidFill>
                <a:latin typeface="Calibri"/>
                <a:ea typeface="Calibri"/>
                <a:cs typeface="Calibri"/>
                <a:sym typeface="Calibri"/>
              </a:rPr>
              <a:t>You will learn about the following topics in this module:</a:t>
            </a:r>
            <a:endParaRPr lang="en-IN" dirty="0"/>
          </a:p>
          <a:p>
            <a:pPr marL="457200" lvl="0" indent="-298450" rtl="0">
              <a:lnSpc>
                <a:spcPct val="115000"/>
              </a:lnSpc>
              <a:spcBef>
                <a:spcPts val="0"/>
              </a:spcBef>
              <a:spcAft>
                <a:spcPts val="0"/>
              </a:spcAft>
              <a:buClr>
                <a:schemeClr val="dk1"/>
              </a:buClr>
              <a:buSzPts val="1100"/>
              <a:buFont typeface="Calibri"/>
              <a:buChar char="●"/>
            </a:pPr>
            <a:r>
              <a:rPr lang="en-IN" dirty="0"/>
              <a:t>Introduction to Automation</a:t>
            </a:r>
          </a:p>
          <a:p>
            <a:pPr marL="457200" lvl="0" indent="-298450" rtl="0">
              <a:lnSpc>
                <a:spcPct val="115000"/>
              </a:lnSpc>
              <a:spcBef>
                <a:spcPts val="0"/>
              </a:spcBef>
              <a:spcAft>
                <a:spcPts val="0"/>
              </a:spcAft>
              <a:buClr>
                <a:schemeClr val="dk1"/>
              </a:buClr>
              <a:buSzPts val="1100"/>
              <a:buFont typeface="Calibri"/>
              <a:buChar char="●"/>
            </a:pPr>
            <a:r>
              <a:rPr lang="en-IN" dirty="0"/>
              <a:t>Development Delivery Pipeline Overview</a:t>
            </a:r>
          </a:p>
          <a:p>
            <a:pPr marL="457200" lvl="0" indent="-298450" rtl="0">
              <a:lnSpc>
                <a:spcPct val="115000"/>
              </a:lnSpc>
              <a:spcBef>
                <a:spcPts val="0"/>
              </a:spcBef>
              <a:spcAft>
                <a:spcPts val="0"/>
              </a:spcAft>
              <a:buClr>
                <a:schemeClr val="dk1"/>
              </a:buClr>
              <a:buSzPts val="1100"/>
              <a:buFont typeface="Calibri"/>
              <a:buChar char="●"/>
            </a:pPr>
            <a:r>
              <a:rPr lang="en-IN" dirty="0"/>
              <a:t>Automation of Software Delivery Process.</a:t>
            </a:r>
          </a:p>
          <a:p>
            <a:pPr marL="552450" lvl="1" indent="-171450" rtl="0">
              <a:lnSpc>
                <a:spcPct val="115000"/>
              </a:lnSpc>
              <a:spcBef>
                <a:spcPts val="0"/>
              </a:spcBef>
              <a:spcAft>
                <a:spcPts val="0"/>
              </a:spcAft>
              <a:buSzPts val="1200"/>
              <a:buFont typeface="Courier New" panose="02070309020205020404" pitchFamily="49" charset="0"/>
              <a:buChar char="o"/>
            </a:pPr>
            <a:r>
              <a:rPr lang="en-IN" dirty="0"/>
              <a:t>Automated Build</a:t>
            </a:r>
          </a:p>
          <a:p>
            <a:pPr marL="552450" lvl="1" indent="-171450" rtl="0">
              <a:lnSpc>
                <a:spcPct val="115000"/>
              </a:lnSpc>
              <a:spcBef>
                <a:spcPts val="0"/>
              </a:spcBef>
              <a:spcAft>
                <a:spcPts val="0"/>
              </a:spcAft>
              <a:buSzPts val="1200"/>
              <a:buFont typeface="Courier New" panose="02070309020205020404" pitchFamily="49" charset="0"/>
              <a:buChar char="o"/>
            </a:pPr>
            <a:r>
              <a:rPr lang="en-IN" dirty="0"/>
              <a:t>Automated Test</a:t>
            </a:r>
          </a:p>
          <a:p>
            <a:pPr marL="552450" lvl="1" indent="-171450" rtl="0">
              <a:lnSpc>
                <a:spcPct val="115000"/>
              </a:lnSpc>
              <a:spcBef>
                <a:spcPts val="0"/>
              </a:spcBef>
              <a:spcAft>
                <a:spcPts val="0"/>
              </a:spcAft>
              <a:buSzPts val="1200"/>
              <a:buFont typeface="Courier New" panose="02070309020205020404" pitchFamily="49" charset="0"/>
              <a:buChar char="o"/>
            </a:pPr>
            <a:r>
              <a:rPr lang="en-IN" dirty="0"/>
              <a:t>Automated Deployment</a:t>
            </a:r>
          </a:p>
          <a:p>
            <a:pPr marL="552450" lvl="1" indent="-171450" rtl="0">
              <a:lnSpc>
                <a:spcPct val="115000"/>
              </a:lnSpc>
              <a:spcBef>
                <a:spcPts val="0"/>
              </a:spcBef>
              <a:spcAft>
                <a:spcPts val="0"/>
              </a:spcAft>
              <a:buSzPts val="1200"/>
              <a:buFont typeface="Courier New" panose="02070309020205020404" pitchFamily="49" charset="0"/>
              <a:buChar char="o"/>
            </a:pPr>
            <a:r>
              <a:rPr lang="en-IN" dirty="0"/>
              <a:t>Automated Provisioning</a:t>
            </a:r>
          </a:p>
          <a:p>
            <a:pPr marL="457200" lvl="0" indent="-298450" rtl="0">
              <a:lnSpc>
                <a:spcPct val="115000"/>
              </a:lnSpc>
              <a:spcBef>
                <a:spcPts val="0"/>
              </a:spcBef>
              <a:spcAft>
                <a:spcPts val="0"/>
              </a:spcAft>
              <a:buClr>
                <a:schemeClr val="dk1"/>
              </a:buClr>
              <a:buSzPts val="1100"/>
              <a:buFont typeface="Calibri"/>
              <a:buChar char="●"/>
            </a:pPr>
            <a:r>
              <a:rPr lang="en-IN" dirty="0"/>
              <a:t>RAD (Rapid Application Development)</a:t>
            </a:r>
          </a:p>
          <a:p>
            <a:pPr marL="457200" lvl="0" indent="-298450" rtl="0">
              <a:lnSpc>
                <a:spcPct val="115000"/>
              </a:lnSpc>
              <a:spcBef>
                <a:spcPts val="0"/>
              </a:spcBef>
              <a:spcAft>
                <a:spcPts val="0"/>
              </a:spcAft>
              <a:buClr>
                <a:schemeClr val="dk1"/>
              </a:buClr>
              <a:buSzPts val="1100"/>
              <a:buFont typeface="Calibri"/>
              <a:buChar char="●"/>
            </a:pPr>
            <a:r>
              <a:rPr lang="en-IN" dirty="0"/>
              <a:t>Code Generation</a:t>
            </a:r>
          </a:p>
          <a:p>
            <a:pPr marL="457200" lvl="0" indent="-298450" rtl="0">
              <a:lnSpc>
                <a:spcPct val="115000"/>
              </a:lnSpc>
              <a:spcBef>
                <a:spcPts val="0"/>
              </a:spcBef>
              <a:spcAft>
                <a:spcPts val="0"/>
              </a:spcAft>
              <a:buClr>
                <a:schemeClr val="dk1"/>
              </a:buClr>
              <a:buSzPts val="1100"/>
              <a:buFont typeface="Calibri"/>
              <a:buChar char="●"/>
            </a:pPr>
            <a:r>
              <a:rPr lang="en-IN" dirty="0"/>
              <a:t>MDA/MDD (Model-Driven Architecture/Development</a:t>
            </a:r>
            <a:r>
              <a:rPr lang="en-US" sz="1200" b="0" i="0" u="none" strike="noStrike" cap="none" dirty="0">
                <a:solidFill>
                  <a:schemeClr val="dk1"/>
                </a:solidFill>
                <a:latin typeface="Calibri"/>
                <a:ea typeface="Calibri"/>
                <a:cs typeface="Calibri"/>
                <a:sym typeface="Calibri"/>
              </a:rPr>
              <a:t>)</a:t>
            </a:r>
            <a:endParaRPr sz="1200" b="0" i="0" u="none" strike="noStrike" cap="none" dirty="0">
              <a:solidFill>
                <a:schemeClr val="dk1"/>
              </a:solidFill>
              <a:latin typeface="Calibri"/>
              <a:ea typeface="Calibri"/>
              <a:cs typeface="Calibri"/>
              <a:sym typeface="Calibri"/>
            </a:endParaRPr>
          </a:p>
        </p:txBody>
      </p:sp>
      <p:sp>
        <p:nvSpPr>
          <p:cNvPr id="748" name="Shape 74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41893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Shape 11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3" name="Shape 116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Introduce the three categories of Code Generators to the participants, as shown on the slide:</a:t>
            </a:r>
            <a:endParaRPr/>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a:solidFill>
                  <a:schemeClr val="dk1"/>
                </a:solidFill>
                <a:latin typeface="Calibri"/>
                <a:ea typeface="Calibri"/>
                <a:cs typeface="Calibri"/>
                <a:sym typeface="Calibri"/>
              </a:rPr>
              <a:t>Templating</a:t>
            </a:r>
            <a:endParaRPr sz="1200" b="0" i="0" u="none" strike="noStrike" cap="none">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a:solidFill>
                  <a:schemeClr val="dk1"/>
                </a:solidFill>
                <a:latin typeface="Calibri"/>
                <a:ea typeface="Calibri"/>
                <a:cs typeface="Calibri"/>
                <a:sym typeface="Calibri"/>
              </a:rPr>
              <a:t>Round-tripping</a:t>
            </a:r>
            <a:endParaRPr/>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a:solidFill>
                  <a:schemeClr val="dk1"/>
                </a:solidFill>
                <a:latin typeface="Calibri"/>
                <a:ea typeface="Calibri"/>
                <a:cs typeface="Calibri"/>
                <a:sym typeface="Calibri"/>
              </a:rPr>
              <a:t>Compiling</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There are three categories of Code Generators. Look at the table and observe the characteristics of the categories.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Code generators can also be categorized as follows:</a:t>
            </a:r>
            <a:endParaRPr/>
          </a:p>
          <a:p>
            <a:pPr marL="171450" marR="0" lvl="0" indent="-171450" algn="l" rtl="0">
              <a:spcBef>
                <a:spcPts val="0"/>
              </a:spcBef>
              <a:spcAft>
                <a:spcPts val="0"/>
              </a:spcAft>
              <a:buClr>
                <a:schemeClr val="dk1"/>
              </a:buClr>
              <a:buSzPts val="1200"/>
              <a:buFont typeface="Arial"/>
              <a:buChar char="•"/>
            </a:pPr>
            <a:r>
              <a:rPr lang="en-US" sz="1200" b="1" i="0" u="none" strike="noStrike" cap="none">
                <a:solidFill>
                  <a:schemeClr val="dk1"/>
                </a:solidFill>
                <a:latin typeface="Calibri"/>
                <a:ea typeface="Calibri"/>
                <a:cs typeface="Calibri"/>
                <a:sym typeface="Calibri"/>
              </a:rPr>
              <a:t>Database script generators</a:t>
            </a:r>
            <a:r>
              <a:rPr lang="en-US" sz="1200" b="0" i="0" u="none" strike="noStrike" cap="none">
                <a:solidFill>
                  <a:schemeClr val="dk1"/>
                </a:solidFill>
                <a:latin typeface="Calibri"/>
                <a:ea typeface="Calibri"/>
                <a:cs typeface="Calibri"/>
                <a:sym typeface="Calibri"/>
              </a:rPr>
              <a:t>: Relational database models are created and updated by means of incremental scripts.</a:t>
            </a:r>
            <a:endParaRPr/>
          </a:p>
          <a:p>
            <a:pPr marL="171450" marR="0" lvl="0" indent="-171450" algn="l" rtl="0">
              <a:spcBef>
                <a:spcPts val="0"/>
              </a:spcBef>
              <a:spcAft>
                <a:spcPts val="0"/>
              </a:spcAft>
              <a:buClr>
                <a:schemeClr val="dk1"/>
              </a:buClr>
              <a:buSzPts val="1200"/>
              <a:buFont typeface="Arial"/>
              <a:buChar char="•"/>
            </a:pPr>
            <a:r>
              <a:rPr lang="en-US" sz="1200" b="1" i="0" u="none" strike="noStrike" cap="none">
                <a:solidFill>
                  <a:schemeClr val="dk1"/>
                </a:solidFill>
                <a:latin typeface="Calibri"/>
                <a:ea typeface="Calibri"/>
                <a:cs typeface="Calibri"/>
                <a:sym typeface="Calibri"/>
              </a:rPr>
              <a:t>Application source code generators</a:t>
            </a:r>
            <a:r>
              <a:rPr lang="en-US" sz="1200" b="0" i="0" u="none" strike="noStrike" cap="none">
                <a:solidFill>
                  <a:schemeClr val="dk1"/>
                </a:solidFill>
                <a:latin typeface="Calibri"/>
                <a:ea typeface="Calibri"/>
                <a:cs typeface="Calibri"/>
                <a:sym typeface="Calibri"/>
              </a:rPr>
              <a:t>: Code is generated in any programming language.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164" name="Shape 116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128304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Shape 1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7" name="Shape 117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Explain the commonly used code generation tools to the participants.</a:t>
            </a:r>
            <a:endParaRPr sz="12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Commonly used code generation tools are:</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err="1">
                <a:solidFill>
                  <a:schemeClr val="dk1"/>
                </a:solidFill>
                <a:latin typeface="Calibri"/>
                <a:ea typeface="Calibri"/>
                <a:cs typeface="Calibri"/>
                <a:sym typeface="Calibri"/>
              </a:rPr>
              <a:t>Acceleo</a:t>
            </a:r>
            <a:r>
              <a:rPr lang="en-US" sz="1200" b="0" i="0" u="none" strike="noStrike" cap="none" dirty="0">
                <a:solidFill>
                  <a:schemeClr val="dk1"/>
                </a:solidFill>
                <a:latin typeface="Calibri"/>
                <a:ea typeface="Calibri"/>
                <a:cs typeface="Calibri"/>
                <a:sym typeface="Calibri"/>
              </a:rPr>
              <a:t>: An open-source code-generator, where the model-driven approach is used for generating applications. It helps in the  incremental generation of code, the code can be generated, modified and regenerated without losing previous modifications.</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err="1">
                <a:solidFill>
                  <a:schemeClr val="dk1"/>
                </a:solidFill>
                <a:latin typeface="Calibri"/>
                <a:ea typeface="Calibri"/>
                <a:cs typeface="Calibri"/>
                <a:sym typeface="Calibri"/>
              </a:rPr>
              <a:t>Actifsource</a:t>
            </a:r>
            <a:r>
              <a:rPr lang="en-US" sz="1200" b="0" i="0" u="none" strike="noStrike" cap="none" dirty="0">
                <a:solidFill>
                  <a:schemeClr val="dk1"/>
                </a:solidFill>
                <a:latin typeface="Calibri"/>
                <a:ea typeface="Calibri"/>
                <a:cs typeface="Calibri"/>
                <a:sym typeface="Calibri"/>
              </a:rPr>
              <a:t>: It is used in creating any graphical editor for the domain models. A comprehensive design and code generation tool, that follows a model-driven approach. Based on Eclipse IDE, this also offers multi-model support.</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err="1">
                <a:solidFill>
                  <a:schemeClr val="dk1"/>
                </a:solidFill>
                <a:latin typeface="Calibri"/>
                <a:ea typeface="Calibri"/>
                <a:cs typeface="Calibri"/>
                <a:sym typeface="Calibri"/>
              </a:rPr>
              <a:t>Altova</a:t>
            </a:r>
            <a:r>
              <a:rPr lang="en-US" sz="1200" b="1" i="0" u="none" strike="noStrike" cap="none" dirty="0">
                <a:solidFill>
                  <a:schemeClr val="dk1"/>
                </a:solidFill>
                <a:latin typeface="Calibri"/>
                <a:ea typeface="Calibri"/>
                <a:cs typeface="Calibri"/>
                <a:sym typeface="Calibri"/>
              </a:rPr>
              <a:t> </a:t>
            </a:r>
            <a:r>
              <a:rPr lang="en-US" sz="1200" b="1" i="0" u="none" strike="noStrike" cap="none" dirty="0" err="1">
                <a:solidFill>
                  <a:schemeClr val="dk1"/>
                </a:solidFill>
                <a:latin typeface="Calibri"/>
                <a:ea typeface="Calibri"/>
                <a:cs typeface="Calibri"/>
                <a:sym typeface="Calibri"/>
              </a:rPr>
              <a:t>MapForce</a:t>
            </a:r>
            <a:r>
              <a:rPr lang="en-US" sz="1200" b="0" i="0" u="none" strike="noStrike" cap="none" dirty="0">
                <a:solidFill>
                  <a:schemeClr val="dk1"/>
                </a:solidFill>
                <a:latin typeface="Calibri"/>
                <a:ea typeface="Calibri"/>
                <a:cs typeface="Calibri"/>
                <a:sym typeface="Calibri"/>
              </a:rPr>
              <a:t>: The Graphical data mapping, conversion and integration, instantly transforms data or auto-generates data integration code.</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Spring </a:t>
            </a:r>
            <a:r>
              <a:rPr lang="en-US" sz="1200" b="1" i="0" u="none" strike="noStrike" cap="none" dirty="0" err="1">
                <a:solidFill>
                  <a:schemeClr val="dk1"/>
                </a:solidFill>
                <a:latin typeface="Calibri"/>
                <a:ea typeface="Calibri"/>
                <a:cs typeface="Calibri"/>
                <a:sym typeface="Calibri"/>
              </a:rPr>
              <a:t>Roo</a:t>
            </a:r>
            <a:r>
              <a:rPr lang="en-US" sz="1200" b="0" i="0" u="none" strike="noStrike" cap="none" dirty="0">
                <a:solidFill>
                  <a:schemeClr val="dk1"/>
                </a:solidFill>
                <a:latin typeface="Calibri"/>
                <a:ea typeface="Calibri"/>
                <a:cs typeface="Calibri"/>
                <a:sym typeface="Calibri"/>
              </a:rPr>
              <a:t>: The Offers more features than a code generator. Any change made to the entities, changes the code automatically, with just a set of commands.</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RISE</a:t>
            </a:r>
            <a:r>
              <a:rPr lang="en-US" sz="1200" b="0" i="0" u="none" strike="noStrike" cap="none" dirty="0">
                <a:solidFill>
                  <a:schemeClr val="dk1"/>
                </a:solidFill>
                <a:latin typeface="Calibri"/>
                <a:ea typeface="Calibri"/>
                <a:cs typeface="Calibri"/>
                <a:sym typeface="Calibri"/>
              </a:rPr>
              <a:t>: Based on the RISE-model, that contains the entire life-cycle of the data model, and code generator translates this into an incremental database specific scripts.</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err="1">
                <a:solidFill>
                  <a:schemeClr val="dk1"/>
                </a:solidFill>
                <a:latin typeface="Calibri"/>
                <a:ea typeface="Calibri"/>
                <a:cs typeface="Calibri"/>
                <a:sym typeface="Calibri"/>
              </a:rPr>
              <a:t>MyGeneration</a:t>
            </a:r>
            <a:r>
              <a:rPr lang="en-US" sz="1200" b="0" i="0" u="none" strike="noStrike" cap="none" dirty="0">
                <a:solidFill>
                  <a:schemeClr val="dk1"/>
                </a:solidFill>
                <a:latin typeface="Calibri"/>
                <a:ea typeface="Calibri"/>
                <a:cs typeface="Calibri"/>
                <a:sym typeface="Calibri"/>
              </a:rPr>
              <a:t>: Microsoft .NET based tool.</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err="1">
                <a:solidFill>
                  <a:schemeClr val="dk1"/>
                </a:solidFill>
                <a:latin typeface="Calibri"/>
                <a:ea typeface="Calibri"/>
                <a:cs typeface="Calibri"/>
                <a:sym typeface="Calibri"/>
              </a:rPr>
              <a:t>CodeSmith</a:t>
            </a:r>
            <a:r>
              <a:rPr lang="en-US" sz="1200" b="1" i="0" u="none" strike="noStrike" cap="none" dirty="0">
                <a:solidFill>
                  <a:schemeClr val="dk1"/>
                </a:solidFill>
                <a:latin typeface="Calibri"/>
                <a:ea typeface="Calibri"/>
                <a:cs typeface="Calibri"/>
                <a:sym typeface="Calibri"/>
              </a:rPr>
              <a:t> Generator</a:t>
            </a:r>
            <a:r>
              <a:rPr lang="en-US" sz="1200" b="0" i="0" u="none" strike="noStrike" cap="none" dirty="0">
                <a:solidFill>
                  <a:schemeClr val="dk1"/>
                </a:solidFill>
                <a:latin typeface="Calibri"/>
                <a:ea typeface="Calibri"/>
                <a:cs typeface="Calibri"/>
                <a:sym typeface="Calibri"/>
              </a:rPr>
              <a:t>: The template-driven source code generator that automates the creation of source code for any programming language.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178" name="Shape 117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609159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Shape 12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5" name="Shape 121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Answer: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1. A. Prototyping</a:t>
            </a:r>
            <a:endParaRPr/>
          </a:p>
          <a:p>
            <a:pPr marL="0" marR="0" lvl="0" indent="0" algn="l" rtl="0">
              <a:lnSpc>
                <a:spcPct val="100000"/>
              </a:lnSpc>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2. B. False</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16" name="Shape 121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79825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Shape 12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3" name="Shape 122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overview of  Model-Driven Architecture (MDA) to the participants.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MDA is intended to support the model-driven engineering of software systems. Developed by the Object Management Group (OMG) in 2001. The MDA is a specification that provides a set of guidelines for structuring specifications expressed as models. MDA is an open and vendor-neutral architectural framework that leverages associated OMG standards (and models specifically) within the systems development lifecycle across various domains and technologies.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overall process of MDA is documented in a document produced and regularly maintained by the OMG and called the </a:t>
            </a:r>
            <a:r>
              <a:rPr lang="en-US" sz="1200" b="1" i="1" u="none" strike="noStrike" cap="none">
                <a:solidFill>
                  <a:schemeClr val="dk1"/>
                </a:solidFill>
                <a:latin typeface="Calibri"/>
                <a:ea typeface="Calibri"/>
                <a:cs typeface="Calibri"/>
                <a:sym typeface="Calibri"/>
              </a:rPr>
              <a:t>MDA Guide</a:t>
            </a:r>
            <a:r>
              <a:rPr lang="en-US" sz="1200" b="0" i="0" u="none" strike="noStrike" cap="none">
                <a:solidFill>
                  <a:schemeClr val="dk1"/>
                </a:solidFill>
                <a:latin typeface="Calibri"/>
                <a:ea typeface="Calibri"/>
                <a:cs typeface="Calibri"/>
                <a:sym typeface="Calibri"/>
              </a:rPr>
              <a:t>. The principles of MDA can also be applied to other areas like business process modelling where the architecture and technology neutral PIM is mapped onto either system or manual processes.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Note that the term “</a:t>
            </a:r>
            <a:r>
              <a:rPr lang="en-US" sz="1200" b="1" i="1" u="none" strike="noStrike" cap="none">
                <a:solidFill>
                  <a:schemeClr val="dk1"/>
                </a:solidFill>
                <a:latin typeface="Calibri"/>
                <a:ea typeface="Calibri"/>
                <a:cs typeface="Calibri"/>
                <a:sym typeface="Calibri"/>
              </a:rPr>
              <a:t>architecture</a:t>
            </a:r>
            <a:r>
              <a:rPr lang="en-US" sz="1200" b="0" i="0" u="none" strike="noStrike" cap="none">
                <a:solidFill>
                  <a:schemeClr val="dk1"/>
                </a:solidFill>
                <a:latin typeface="Calibri"/>
                <a:ea typeface="Calibri"/>
                <a:cs typeface="Calibri"/>
                <a:sym typeface="Calibri"/>
              </a:rPr>
              <a:t>” in MDA does not refer to the architecture of the system being modelled but rather to the architecture of the various standards and model forms that serve as the technology basis for MDA.</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24" name="Shape 122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639172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Shape 12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5" name="Shape 125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Explain the overview of  Model-Driven Architecture (MDA) to the participants.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MDA is intended to support the model-driven engineering of software systems. Developed by the Object Management Group (OMG) in 2001. The MDA is a specification that provides a set of guidelines for structuring specifications expressed as models. MDA is an open and vendor-neutral architectural framework that leverages associated OMG standards (and models specifically) within the systems development lifecycle across various domains and technologies.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overall process of MDA is documented in a document produced and regularly maintained by the OMG and called the </a:t>
            </a:r>
            <a:r>
              <a:rPr lang="en-US" sz="1200" b="1" i="1" u="none" strike="noStrike" cap="none">
                <a:solidFill>
                  <a:schemeClr val="dk1"/>
                </a:solidFill>
                <a:latin typeface="Calibri"/>
                <a:ea typeface="Calibri"/>
                <a:cs typeface="Calibri"/>
                <a:sym typeface="Calibri"/>
              </a:rPr>
              <a:t>MDA Guide</a:t>
            </a:r>
            <a:r>
              <a:rPr lang="en-US" sz="1200" b="0" i="0" u="none" strike="noStrike" cap="none">
                <a:solidFill>
                  <a:schemeClr val="dk1"/>
                </a:solidFill>
                <a:latin typeface="Calibri"/>
                <a:ea typeface="Calibri"/>
                <a:cs typeface="Calibri"/>
                <a:sym typeface="Calibri"/>
              </a:rPr>
              <a:t>. The principles of MDA can also be applied to other areas like business process modelling where the architecture and technology neutral PIM is mapped onto either system or manual processes.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Note that the term “</a:t>
            </a:r>
            <a:r>
              <a:rPr lang="en-US" sz="1200" b="1" i="1" u="none" strike="noStrike" cap="none">
                <a:solidFill>
                  <a:schemeClr val="dk1"/>
                </a:solidFill>
                <a:latin typeface="Calibri"/>
                <a:ea typeface="Calibri"/>
                <a:cs typeface="Calibri"/>
                <a:sym typeface="Calibri"/>
              </a:rPr>
              <a:t>architecture</a:t>
            </a:r>
            <a:r>
              <a:rPr lang="en-US" sz="1200" b="0" i="0" u="none" strike="noStrike" cap="none">
                <a:solidFill>
                  <a:schemeClr val="dk1"/>
                </a:solidFill>
                <a:latin typeface="Calibri"/>
                <a:ea typeface="Calibri"/>
                <a:cs typeface="Calibri"/>
                <a:sym typeface="Calibri"/>
              </a:rPr>
              <a:t>” in MDA does not refer to the architecture of the system being modelled but rather to the architecture of the various standards and model forms that serve as the technology basis for MDA.</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a:p>
          <a:p>
            <a:pPr marL="0" lvl="0" indent="0" rtl="0">
              <a:spcBef>
                <a:spcPts val="0"/>
              </a:spcBef>
              <a:spcAft>
                <a:spcPts val="0"/>
              </a:spcAft>
              <a:buClr>
                <a:schemeClr val="dk1"/>
              </a:buClr>
              <a:buSzPts val="1200"/>
              <a:buFont typeface="Calibri"/>
              <a:buNone/>
            </a:pPr>
            <a:r>
              <a:rPr lang="en-US"/>
              <a:t>One fundamental aspect of MDA is its ability to address the complete development lifecycle, covering analysis and design, programming, testing, component assembly as well as deployment and maintenance.</a:t>
            </a:r>
            <a:endParaRPr/>
          </a:p>
          <a:p>
            <a:pPr marL="0" lvl="0" indent="0" rtl="0">
              <a:spcBef>
                <a:spcPts val="0"/>
              </a:spcBef>
              <a:spcAft>
                <a:spcPts val="0"/>
              </a:spcAft>
              <a:buClr>
                <a:schemeClr val="dk1"/>
              </a:buClr>
              <a:buSzPts val="1100"/>
              <a:buFont typeface="Arial"/>
              <a:buNone/>
            </a:pPr>
            <a:endParaRPr/>
          </a:p>
          <a:p>
            <a:pPr marL="0" lvl="0" indent="0" rtl="0">
              <a:spcBef>
                <a:spcPts val="0"/>
              </a:spcBef>
              <a:spcAft>
                <a:spcPts val="0"/>
              </a:spcAft>
              <a:buClr>
                <a:schemeClr val="dk1"/>
              </a:buClr>
              <a:buSzPts val="1200"/>
              <a:buFont typeface="Calibri"/>
              <a:buNone/>
            </a:pPr>
            <a:r>
              <a:rPr lang="en-US"/>
              <a:t>MDA itself is not a new OMG specification but rather an approach to software development which is enabled by existing OMG specifications such as the Unified Modeling Language (UML), the Meta Object Facility (MOF) and the Common Warehouse Metamodel (CWM). Other adopted technologies which are of interest are the UML Profile for Enterprise Distributed Object Computing (EDOC), including its mapping to EJB, and the CORBA Component Model (CCM). Since MDA is the topic of interest here, we will not be seeing  the other OMG specifications.</a:t>
            </a:r>
            <a:endParaRPr/>
          </a:p>
          <a:p>
            <a:pPr marL="0" lvl="0" indent="0" rtl="0">
              <a:spcBef>
                <a:spcPts val="0"/>
              </a:spcBef>
              <a:spcAft>
                <a:spcPts val="0"/>
              </a:spcAft>
              <a:buClr>
                <a:schemeClr val="dk1"/>
              </a:buClr>
              <a:buSzPts val="1200"/>
              <a:buFont typeface="Calibri"/>
              <a:buNone/>
            </a:pPr>
            <a:endParaRPr/>
          </a:p>
          <a:p>
            <a:pPr marL="0" lvl="0" indent="0">
              <a:spcBef>
                <a:spcPts val="0"/>
              </a:spcBef>
              <a:spcAft>
                <a:spcPts val="0"/>
              </a:spcAft>
              <a:buClr>
                <a:schemeClr val="dk1"/>
              </a:buClr>
              <a:buSzPts val="1100"/>
              <a:buFont typeface="Arial"/>
              <a:buNone/>
            </a:pPr>
            <a:r>
              <a:rPr lang="en-US"/>
              <a:t>The MDA approach is aimed at separating design from architecture.</a:t>
            </a:r>
            <a:endParaRPr/>
          </a:p>
          <a:p>
            <a:pPr marL="0" lvl="0" indent="0">
              <a:spcBef>
                <a:spcPts val="0"/>
              </a:spcBef>
              <a:spcAft>
                <a:spcPts val="0"/>
              </a:spcAft>
              <a:buClr>
                <a:schemeClr val="dk1"/>
              </a:buClr>
              <a:buSzPts val="1100"/>
              <a:buFont typeface="Arial"/>
              <a:buNone/>
            </a:pPr>
            <a:r>
              <a:rPr lang="en-US"/>
              <a:t>Design: Addresses the functional requirements (use cases) of the application.</a:t>
            </a:r>
            <a:endParaRPr/>
          </a:p>
          <a:p>
            <a:pPr marL="0" lvl="0" indent="0">
              <a:spcBef>
                <a:spcPts val="0"/>
              </a:spcBef>
              <a:spcAft>
                <a:spcPts val="0"/>
              </a:spcAft>
              <a:buClr>
                <a:schemeClr val="dk1"/>
              </a:buClr>
              <a:buSzPts val="1100"/>
              <a:buFont typeface="Arial"/>
              <a:buNone/>
            </a:pPr>
            <a:r>
              <a:rPr lang="en-US"/>
              <a:t>Architecture: Infrastructure for non-functional requirements like scalability, reliability and performance.</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Clr>
                <a:schemeClr val="dk1"/>
              </a:buClr>
              <a:buSzPts val="1200"/>
              <a:buFont typeface="Calibri"/>
              <a:buNone/>
            </a:pPr>
            <a:r>
              <a:rPr lang="en-US"/>
              <a:t>The advantages of MDA are as follows.</a:t>
            </a:r>
            <a:endParaRPr/>
          </a:p>
          <a:p>
            <a:pPr marL="457200" lvl="0" indent="-298450" rtl="0">
              <a:spcBef>
                <a:spcPts val="0"/>
              </a:spcBef>
              <a:spcAft>
                <a:spcPts val="0"/>
              </a:spcAft>
              <a:buSzPts val="1100"/>
              <a:buChar char="●"/>
            </a:pPr>
            <a:r>
              <a:rPr lang="en-US" b="1"/>
              <a:t>Portability</a:t>
            </a:r>
            <a:r>
              <a:rPr lang="en-US"/>
              <a:t>: The migration of existing functionalities to new environments and platforms, as per the business requirements, can be rapidly done.</a:t>
            </a:r>
            <a:endParaRPr/>
          </a:p>
          <a:p>
            <a:pPr marL="457200" lvl="0" indent="-298450" rtl="0">
              <a:spcBef>
                <a:spcPts val="0"/>
              </a:spcBef>
              <a:spcAft>
                <a:spcPts val="0"/>
              </a:spcAft>
              <a:buSzPts val="1100"/>
              <a:buChar char="●"/>
            </a:pPr>
            <a:r>
              <a:rPr lang="en-US" b="1"/>
              <a:t>Productivity and Time-to-Market</a:t>
            </a:r>
            <a:r>
              <a:rPr lang="en-US"/>
              <a:t>: Many of the tasks are automated and the development team can concentrate on the core logic. Thus productivity is increased and time to reach market becomes shorter.</a:t>
            </a:r>
            <a:endParaRPr/>
          </a:p>
          <a:p>
            <a:pPr marL="457200" lvl="0" indent="-298450" rtl="0">
              <a:spcBef>
                <a:spcPts val="0"/>
              </a:spcBef>
              <a:spcAft>
                <a:spcPts val="0"/>
              </a:spcAft>
              <a:buSzPts val="1100"/>
              <a:buChar char="●"/>
            </a:pPr>
            <a:r>
              <a:rPr lang="en-US" b="1"/>
              <a:t>Quality</a:t>
            </a:r>
            <a:r>
              <a:rPr lang="en-US"/>
              <a:t>: The consistency and reliability of the components built, contributes to the overall quality of the system.</a:t>
            </a:r>
            <a:endParaRPr/>
          </a:p>
          <a:p>
            <a:pPr marL="457200" lvl="0" indent="-298450" rtl="0">
              <a:spcBef>
                <a:spcPts val="0"/>
              </a:spcBef>
              <a:spcAft>
                <a:spcPts val="0"/>
              </a:spcAft>
              <a:buSzPts val="1100"/>
              <a:buChar char="●"/>
            </a:pPr>
            <a:r>
              <a:rPr lang="en-US" b="1"/>
              <a:t>Integration</a:t>
            </a:r>
            <a:r>
              <a:rPr lang="en-US"/>
              <a:t>: The MDA greatly facilitates the production of integration bridges with legacy and/or external system.</a:t>
            </a:r>
            <a:endParaRPr/>
          </a:p>
          <a:p>
            <a:pPr marL="457200" lvl="0" indent="-298450" rtl="0">
              <a:spcBef>
                <a:spcPts val="0"/>
              </a:spcBef>
              <a:spcAft>
                <a:spcPts val="0"/>
              </a:spcAft>
              <a:buSzPts val="1100"/>
              <a:buChar char="●"/>
            </a:pPr>
            <a:r>
              <a:rPr lang="en-US" b="1"/>
              <a:t>Maintenance</a:t>
            </a:r>
            <a:r>
              <a:rPr lang="en-US"/>
              <a:t>: Since the design is available in a machine-readable form, analysts, developers and testers can directly access the specifications of the system and thus maintenance process is simplified.</a:t>
            </a:r>
            <a:endParaRPr/>
          </a:p>
          <a:p>
            <a:pPr marL="457200" lvl="0" indent="-298450" rtl="0">
              <a:spcBef>
                <a:spcPts val="0"/>
              </a:spcBef>
              <a:spcAft>
                <a:spcPts val="0"/>
              </a:spcAft>
              <a:buSzPts val="1100"/>
              <a:buChar char="●"/>
            </a:pPr>
            <a:r>
              <a:rPr lang="en-US" b="1"/>
              <a:t>Testing and Simulation</a:t>
            </a:r>
            <a:r>
              <a:rPr lang="en-US"/>
              <a:t>: The models can be validated against requirements and tested against various infrastructures. </a:t>
            </a:r>
            <a:endParaRPr/>
          </a:p>
          <a:p>
            <a:pPr marL="457200" lvl="0" indent="-298450" rtl="0">
              <a:spcBef>
                <a:spcPts val="0"/>
              </a:spcBef>
              <a:spcAft>
                <a:spcPts val="0"/>
              </a:spcAft>
              <a:buSzPts val="1100"/>
              <a:buChar char="●"/>
            </a:pPr>
            <a:r>
              <a:rPr lang="en-US" b="1"/>
              <a:t>Return on Investment</a:t>
            </a:r>
            <a:r>
              <a:rPr lang="en-US"/>
              <a:t>: The investments done on tools generates greater value. </a:t>
            </a:r>
            <a:endParaRPr/>
          </a:p>
          <a:p>
            <a:pPr marL="0" lvl="0" indent="0" rtl="0">
              <a:spcBef>
                <a:spcPts val="0"/>
              </a:spcBef>
              <a:spcAft>
                <a:spcPts val="0"/>
              </a:spcAft>
              <a:buClr>
                <a:schemeClr val="dk1"/>
              </a:buClr>
              <a:buSzPts val="1200"/>
              <a:buFont typeface="Calibri"/>
              <a:buNone/>
            </a:pP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56" name="Shape 125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algn="r">
              <a:buSzPts val="300"/>
              <a:buFont typeface="Calibri"/>
              <a:buNone/>
            </a:pPr>
            <a:fld id="{00000000-1234-1234-1234-123412341234}" type="slidenum">
              <a:rPr lang="en-US" sz="1200">
                <a:latin typeface="Calibri"/>
                <a:ea typeface="Calibri"/>
                <a:cs typeface="Calibri"/>
                <a:sym typeface="Calibri"/>
              </a:rPr>
              <a:pPr algn="r">
                <a:buSzPts val="300"/>
                <a:buFont typeface="Calibri"/>
                <a:buNone/>
              </a:pPr>
              <a:t>34</a:t>
            </a:fld>
            <a:endParaRPr sz="1200">
              <a:latin typeface="Calibri"/>
              <a:ea typeface="Calibri"/>
              <a:cs typeface="Calibri"/>
              <a:sym typeface="Calibri"/>
            </a:endParaRPr>
          </a:p>
        </p:txBody>
      </p:sp>
    </p:spTree>
    <p:extLst>
      <p:ext uri="{BB962C8B-B14F-4D97-AF65-F5344CB8AC3E}">
        <p14:creationId xmlns:p14="http://schemas.microsoft.com/office/powerpoint/2010/main" val="6939384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Shape 12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2" name="Shape 129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Explain the MDA concepts to the participant.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The following are the important concepts related to MDA.</a:t>
            </a:r>
            <a:endParaRPr dirty="0"/>
          </a:p>
          <a:p>
            <a:pPr marL="228600" marR="0" lvl="0" indent="-228600" algn="l" rtl="0">
              <a:spcBef>
                <a:spcPts val="0"/>
              </a:spcBef>
              <a:spcAft>
                <a:spcPts val="0"/>
              </a:spcAft>
              <a:buClr>
                <a:schemeClr val="dk1"/>
              </a:buClr>
              <a:buSzPts val="1200"/>
              <a:buFont typeface="Arial"/>
              <a:buAutoNum type="arabicPeriod"/>
            </a:pPr>
            <a:r>
              <a:rPr lang="en-US" sz="1200" b="1" i="0" u="none" strike="noStrike" cap="none" dirty="0">
                <a:solidFill>
                  <a:schemeClr val="dk1"/>
                </a:solidFill>
                <a:latin typeface="Calibri"/>
                <a:ea typeface="Calibri"/>
                <a:cs typeface="Calibri"/>
                <a:sym typeface="Calibri"/>
              </a:rPr>
              <a:t>System:</a:t>
            </a:r>
            <a:r>
              <a:rPr lang="en-US" sz="1200" b="0" i="0" u="none" strike="noStrike" cap="none" dirty="0">
                <a:solidFill>
                  <a:schemeClr val="dk1"/>
                </a:solidFill>
                <a:latin typeface="Calibri"/>
                <a:ea typeface="Calibri"/>
                <a:cs typeface="Calibri"/>
                <a:sym typeface="Calibri"/>
              </a:rPr>
              <a:t> The context of MDA is the software system, either pre-existing or the one being built.</a:t>
            </a:r>
            <a:endParaRPr dirty="0"/>
          </a:p>
          <a:p>
            <a:pPr marL="228600" marR="0" lvl="0" indent="-228600" algn="l" rtl="0">
              <a:spcBef>
                <a:spcPts val="0"/>
              </a:spcBef>
              <a:spcAft>
                <a:spcPts val="0"/>
              </a:spcAft>
              <a:buClr>
                <a:schemeClr val="dk1"/>
              </a:buClr>
              <a:buSzPts val="1200"/>
              <a:buFont typeface="Arial"/>
              <a:buAutoNum type="arabicPeriod"/>
            </a:pPr>
            <a:r>
              <a:rPr lang="en-US" sz="1200" b="1" i="0" u="none" strike="noStrike" cap="none" dirty="0">
                <a:solidFill>
                  <a:schemeClr val="dk1"/>
                </a:solidFill>
                <a:latin typeface="Calibri"/>
                <a:ea typeface="Calibri"/>
                <a:cs typeface="Calibri"/>
                <a:sym typeface="Calibri"/>
              </a:rPr>
              <a:t>Model</a:t>
            </a:r>
            <a:r>
              <a:rPr lang="en-US" sz="1200" b="0" i="0" u="none" strike="noStrike" cap="none" dirty="0">
                <a:solidFill>
                  <a:schemeClr val="dk1"/>
                </a:solidFill>
                <a:latin typeface="Calibri"/>
                <a:ea typeface="Calibri"/>
                <a:cs typeface="Calibri"/>
                <a:sym typeface="Calibri"/>
              </a:rPr>
              <a:t>: A formal specification of the function, structure and behavior of a system in a given context. A model is usually represented by a combination of pictures and text, the formal notation being UML. In order for the specification to be formal, a model is expressed in XML in accordance with a well-defined schema (XMI). This is because, XML has a well-defined semantics associated with each of its constructs, which makes it more meaningful than a diagram with shapes and lines.</a:t>
            </a:r>
            <a:endParaRPr dirty="0"/>
          </a:p>
          <a:p>
            <a:pPr marL="228600" marR="0" lvl="0" indent="-228600" algn="l" rtl="0">
              <a:spcBef>
                <a:spcPts val="0"/>
              </a:spcBef>
              <a:spcAft>
                <a:spcPts val="0"/>
              </a:spcAft>
              <a:buClr>
                <a:schemeClr val="dk1"/>
              </a:buClr>
              <a:buSzPts val="1200"/>
              <a:buFont typeface="Arial"/>
              <a:buAutoNum type="arabicPeriod"/>
            </a:pPr>
            <a:r>
              <a:rPr lang="en-US" sz="1200" b="1" i="0" u="none" strike="noStrike" cap="none" dirty="0">
                <a:solidFill>
                  <a:schemeClr val="dk1"/>
                </a:solidFill>
                <a:latin typeface="Calibri"/>
                <a:ea typeface="Calibri"/>
                <a:cs typeface="Calibri"/>
                <a:sym typeface="Calibri"/>
              </a:rPr>
              <a:t>Model-driven</a:t>
            </a:r>
            <a:r>
              <a:rPr lang="en-US" sz="1200" b="0" i="0" u="none" strike="noStrike" cap="none" dirty="0">
                <a:solidFill>
                  <a:schemeClr val="dk1"/>
                </a:solidFill>
                <a:latin typeface="Calibri"/>
                <a:ea typeface="Calibri"/>
                <a:cs typeface="Calibri"/>
                <a:sym typeface="Calibri"/>
              </a:rPr>
              <a:t>: An approach to software development, where models are the primary sources of documentation, analysis, design, construction, deployment and maintenance of a system.</a:t>
            </a:r>
            <a:endParaRPr dirty="0"/>
          </a:p>
          <a:p>
            <a:pPr marL="228600" marR="0" lvl="0" indent="-228600" algn="l" rtl="0">
              <a:spcBef>
                <a:spcPts val="0"/>
              </a:spcBef>
              <a:spcAft>
                <a:spcPts val="0"/>
              </a:spcAft>
              <a:buClr>
                <a:schemeClr val="dk1"/>
              </a:buClr>
              <a:buSzPts val="1200"/>
              <a:buFont typeface="Arial"/>
              <a:buAutoNum type="arabicPeriod"/>
            </a:pPr>
            <a:r>
              <a:rPr lang="en-US" sz="1200" b="1" i="0" u="none" strike="noStrike" cap="none" dirty="0">
                <a:solidFill>
                  <a:schemeClr val="dk1"/>
                </a:solidFill>
                <a:latin typeface="Calibri"/>
                <a:ea typeface="Calibri"/>
                <a:cs typeface="Calibri"/>
                <a:sym typeface="Calibri"/>
              </a:rPr>
              <a:t>Architecture:</a:t>
            </a:r>
            <a:r>
              <a:rPr lang="en-US" sz="1200" b="0" i="0" u="none" strike="noStrike" cap="none" dirty="0">
                <a:solidFill>
                  <a:schemeClr val="dk1"/>
                </a:solidFill>
                <a:latin typeface="Calibri"/>
                <a:ea typeface="Calibri"/>
                <a:cs typeface="Calibri"/>
                <a:sym typeface="Calibri"/>
              </a:rPr>
              <a:t> The specification of the parts and connectors of a system, and the rules that define how the parts interact using the connectors. In MDA, inter-related models are used to represent the parts, connectors and rules.</a:t>
            </a:r>
            <a:endParaRPr dirty="0"/>
          </a:p>
          <a:p>
            <a:pPr marL="228600" marR="0" lvl="0" indent="-228600" algn="l" rtl="0">
              <a:spcBef>
                <a:spcPts val="0"/>
              </a:spcBef>
              <a:spcAft>
                <a:spcPts val="0"/>
              </a:spcAft>
              <a:buClr>
                <a:schemeClr val="dk1"/>
              </a:buClr>
              <a:buSzPts val="1200"/>
              <a:buFont typeface="Arial"/>
              <a:buAutoNum type="arabicPeriod"/>
            </a:pPr>
            <a:r>
              <a:rPr lang="en-US" sz="1200" b="1" i="0" u="none" strike="noStrike" cap="none" dirty="0">
                <a:solidFill>
                  <a:schemeClr val="dk1"/>
                </a:solidFill>
                <a:latin typeface="Calibri"/>
                <a:ea typeface="Calibri"/>
                <a:cs typeface="Calibri"/>
                <a:sym typeface="Calibri"/>
              </a:rPr>
              <a:t>Viewpoint</a:t>
            </a:r>
            <a:r>
              <a:rPr lang="en-US" sz="1200" b="0" i="0" u="none" strike="noStrike" cap="none" dirty="0">
                <a:solidFill>
                  <a:schemeClr val="dk1"/>
                </a:solidFill>
                <a:latin typeface="Calibri"/>
                <a:ea typeface="Calibri"/>
                <a:cs typeface="Calibri"/>
                <a:sym typeface="Calibri"/>
              </a:rPr>
              <a:t>: An abstraction technique for focusing on a particular set of concerns within a system. A viewpoint can also be represented by one or more models. Three default MDA viewpoints: computation independent, platform independent and platform specific.</a:t>
            </a:r>
            <a:endParaRPr dirty="0"/>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MDA viewpoints</a:t>
            </a:r>
            <a:endParaRPr b="1" i="0"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MDA specifies three default viewpoints on a system: computation independent, platform independent and a platform specific.</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The computation independent viewpoint focuses on the context and requirements of the system without consideration for its structure or processing.</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The platform independent viewpoint focuses on the operational capabilities of a system outside the context of a specific platform (or set of platforms) by showing only those parts of a complete specification that can be abstracted out of that platform.</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A platform specific viewpoint augments a platform independent viewpoint with details relating to the use of a specific platform.</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228600" marR="0" lvl="0" indent="-228600" algn="l" rtl="0">
              <a:spcBef>
                <a:spcPts val="0"/>
              </a:spcBef>
              <a:spcAft>
                <a:spcPts val="0"/>
              </a:spcAft>
              <a:buClr>
                <a:schemeClr val="dk1"/>
              </a:buClr>
              <a:buSzPts val="1200"/>
              <a:buFont typeface="Arial"/>
              <a:buAutoNum type="arabicPeriod" startAt="6"/>
            </a:pPr>
            <a:r>
              <a:rPr lang="en-US" sz="1200" b="1" i="0" u="none" strike="noStrike" cap="none" dirty="0">
                <a:solidFill>
                  <a:schemeClr val="dk1"/>
                </a:solidFill>
                <a:latin typeface="Calibri"/>
                <a:ea typeface="Calibri"/>
                <a:cs typeface="Calibri"/>
                <a:sym typeface="Calibri"/>
              </a:rPr>
              <a:t>Platform:</a:t>
            </a:r>
            <a:r>
              <a:rPr lang="en-US" sz="1200" b="0" i="0" u="none" strike="noStrike" cap="none" dirty="0">
                <a:solidFill>
                  <a:schemeClr val="dk1"/>
                </a:solidFill>
                <a:latin typeface="Calibri"/>
                <a:ea typeface="Calibri"/>
                <a:cs typeface="Calibri"/>
                <a:sym typeface="Calibri"/>
              </a:rPr>
              <a:t> A set of subsystems and technologies that provide a coherent set of functionality through interfaces and usage patterns. Common examples of platforms are operating systems, programming languages, databases, user interfaces, middleware solutions, etc.</a:t>
            </a:r>
            <a:endParaRPr dirty="0"/>
          </a:p>
          <a:p>
            <a:pPr marL="228600" marR="0" lvl="0" indent="-228600" algn="l" rtl="0">
              <a:spcBef>
                <a:spcPts val="0"/>
              </a:spcBef>
              <a:spcAft>
                <a:spcPts val="0"/>
              </a:spcAft>
              <a:buClr>
                <a:schemeClr val="dk1"/>
              </a:buClr>
              <a:buSzPts val="1200"/>
              <a:buFont typeface="Arial"/>
              <a:buAutoNum type="arabicPeriod" startAt="6"/>
            </a:pPr>
            <a:r>
              <a:rPr lang="en-US" sz="1200" b="1" i="0" u="none" strike="noStrike" cap="none" dirty="0">
                <a:solidFill>
                  <a:schemeClr val="dk1"/>
                </a:solidFill>
                <a:latin typeface="Calibri"/>
                <a:ea typeface="Calibri"/>
                <a:cs typeface="Calibri"/>
                <a:sym typeface="Calibri"/>
              </a:rPr>
              <a:t>Platform Independence:</a:t>
            </a:r>
            <a:r>
              <a:rPr lang="en-US" sz="1200" b="0" i="0" u="none" strike="noStrike" cap="none" dirty="0">
                <a:solidFill>
                  <a:schemeClr val="dk1"/>
                </a:solidFill>
                <a:latin typeface="Calibri"/>
                <a:ea typeface="Calibri"/>
                <a:cs typeface="Calibri"/>
                <a:sym typeface="Calibri"/>
              </a:rPr>
              <a:t> A characteristic exhibited by a model when it is expressed independently of the features of another platform. Independence is a measure of abstraction, that separates one platform from another.</a:t>
            </a:r>
            <a:endParaRPr dirty="0"/>
          </a:p>
          <a:p>
            <a:pPr marL="228600" marR="0" lvl="0" indent="-228600" algn="l" rtl="0">
              <a:spcBef>
                <a:spcPts val="0"/>
              </a:spcBef>
              <a:spcAft>
                <a:spcPts val="0"/>
              </a:spcAft>
              <a:buClr>
                <a:schemeClr val="dk1"/>
              </a:buClr>
              <a:buSzPts val="1200"/>
              <a:buFont typeface="Arial"/>
              <a:buAutoNum type="arabicPeriod" startAt="6"/>
            </a:pPr>
            <a:r>
              <a:rPr lang="en-US" sz="1200" b="1" i="0" u="none" strike="noStrike" cap="none" dirty="0">
                <a:solidFill>
                  <a:schemeClr val="dk1"/>
                </a:solidFill>
                <a:latin typeface="Calibri"/>
                <a:ea typeface="Calibri"/>
                <a:cs typeface="Calibri"/>
                <a:sym typeface="Calibri"/>
              </a:rPr>
              <a:t>Platform Model: </a:t>
            </a:r>
            <a:r>
              <a:rPr lang="en-US" sz="1200" b="0" i="0" u="none" strike="noStrike" cap="none" dirty="0">
                <a:solidFill>
                  <a:schemeClr val="dk1"/>
                </a:solidFill>
                <a:latin typeface="Calibri"/>
                <a:ea typeface="Calibri"/>
                <a:cs typeface="Calibri"/>
                <a:sym typeface="Calibri"/>
              </a:rPr>
              <a:t>A platform model provides the set of technical concepts representing the constituent elements and the services it provides. Platform model also specifies the constraints on the use of the elements and services by other parts of the system.</a:t>
            </a:r>
            <a:endParaRPr dirty="0"/>
          </a:p>
          <a:p>
            <a:pPr marL="228600" marR="0" lvl="0" indent="-228600" algn="l" rtl="0">
              <a:spcBef>
                <a:spcPts val="0"/>
              </a:spcBef>
              <a:spcAft>
                <a:spcPts val="0"/>
              </a:spcAft>
              <a:buClr>
                <a:schemeClr val="dk1"/>
              </a:buClr>
              <a:buSzPts val="1200"/>
              <a:buFont typeface="Arial"/>
              <a:buAutoNum type="arabicPeriod" startAt="6"/>
            </a:pPr>
            <a:r>
              <a:rPr lang="en-US" sz="1200" b="1" i="0" u="none" strike="noStrike" cap="none" dirty="0">
                <a:solidFill>
                  <a:schemeClr val="dk1"/>
                </a:solidFill>
                <a:latin typeface="Calibri"/>
                <a:ea typeface="Calibri"/>
                <a:cs typeface="Calibri"/>
                <a:sym typeface="Calibri"/>
              </a:rPr>
              <a:t>Model Transformation</a:t>
            </a:r>
            <a:r>
              <a:rPr lang="en-US" sz="1200" b="0" i="0" u="none" strike="noStrike" cap="none" dirty="0">
                <a:solidFill>
                  <a:schemeClr val="dk1"/>
                </a:solidFill>
                <a:latin typeface="Calibri"/>
                <a:ea typeface="Calibri"/>
                <a:cs typeface="Calibri"/>
                <a:sym typeface="Calibri"/>
              </a:rPr>
              <a:t>: The process by which one model is converted to another, within the same system is called Model Transformation. The Transformation combines the concepts of platform, independent model with additional details to produce a platform specific model.</a:t>
            </a:r>
            <a:endParaRPr dirty="0"/>
          </a:p>
          <a:p>
            <a:pPr marL="228600" marR="0" lvl="0" indent="-228600" algn="l" rtl="0">
              <a:spcBef>
                <a:spcPts val="0"/>
              </a:spcBef>
              <a:spcAft>
                <a:spcPts val="0"/>
              </a:spcAft>
              <a:buClr>
                <a:schemeClr val="dk1"/>
              </a:buClr>
              <a:buSzPts val="1200"/>
              <a:buFont typeface="Arial"/>
              <a:buAutoNum type="arabicPeriod" startAt="6"/>
            </a:pPr>
            <a:r>
              <a:rPr lang="en-US" sz="1200" b="1" i="0" u="none" strike="noStrike" cap="none" dirty="0">
                <a:solidFill>
                  <a:schemeClr val="dk1"/>
                </a:solidFill>
                <a:latin typeface="Calibri"/>
                <a:ea typeface="Calibri"/>
                <a:cs typeface="Calibri"/>
                <a:sym typeface="Calibri"/>
              </a:rPr>
              <a:t>Implementation</a:t>
            </a:r>
            <a:r>
              <a:rPr lang="en-US" sz="1200" b="0" i="0" u="none" strike="noStrike" cap="none" dirty="0">
                <a:solidFill>
                  <a:schemeClr val="dk1"/>
                </a:solidFill>
                <a:latin typeface="Calibri"/>
                <a:ea typeface="Calibri"/>
                <a:cs typeface="Calibri"/>
                <a:sym typeface="Calibri"/>
              </a:rPr>
              <a:t>: A specification that provides the necessary details for constructing a system and rolling it out for operation.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293" name="Shape 129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842017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Shape 133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2" name="Shape 133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List out the following MDA models: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Computation Independent Model (CIM)</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Platform Independent Model (PIM)</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Platform Specific Model (PSM)</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There are three major MDA models specified by MDA based on the three viewpoints stated in the previous slide. These models can perhaps more accurately be described as layers of abstraction since within each of these three layers a set of models can be constructed, each one corresponding to a more focused view of the system (user interface, information, engineering, architecture, etc.).</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1. Computation Independent Model (CIM)</a:t>
            </a:r>
            <a:r>
              <a:rPr lang="en-US" sz="1200" b="0" i="0" u="none" strike="noStrike" cap="none">
                <a:solidFill>
                  <a:schemeClr val="dk1"/>
                </a:solidFill>
                <a:latin typeface="Calibri"/>
                <a:ea typeface="Calibri"/>
                <a:cs typeface="Calibri"/>
                <a:sym typeface="Calibri"/>
              </a:rPr>
              <a:t>: It is termed business or domain model because it uses a vocabulary familiar to the subject matter experts. Provides exact specifications as to what the system must do  but hides all the IT specifications. This is to ensure the model remains independent of how the system will be implemented. The role of CIM is significant in bridging the gap that exists between the subject matter experts and IT people who implement the system. In an MDA specification, CIM requirements should be traceable to the PIM and PSM constructs that implement them.</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2. Platform Independent Model (PIM)</a:t>
            </a:r>
            <a:r>
              <a:rPr lang="en-US" sz="1200" b="0" i="0" u="none" strike="noStrike" cap="none">
                <a:solidFill>
                  <a:schemeClr val="dk1"/>
                </a:solidFill>
                <a:latin typeface="Calibri"/>
                <a:ea typeface="Calibri"/>
                <a:cs typeface="Calibri"/>
                <a:sym typeface="Calibri"/>
              </a:rPr>
              <a:t>: This model exhibits its degree of independence so that it could be mapped to one or more platforms. To make this happen, a set of services is first defined in a way, that abstracts out technical details. Other models then specify a realization of these services in a platform-specific manner.</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3. Platform Specific Model (PSM)</a:t>
            </a:r>
            <a:r>
              <a:rPr lang="en-US" sz="1200" b="0" i="0" u="none" strike="noStrike" cap="none">
                <a:solidFill>
                  <a:schemeClr val="dk1"/>
                </a:solidFill>
                <a:latin typeface="Calibri"/>
                <a:ea typeface="Calibri"/>
                <a:cs typeface="Calibri"/>
                <a:sym typeface="Calibri"/>
              </a:rPr>
              <a:t>: A combination of specifications mentioned in PIM and additional details, which elaborates how a system uses a particular platform. A PSM is considered abstract, if it does not include details of implementing the platform. In these cases, it relies on other explicit or implicit models that contain these details.</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333" name="Shape 133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290996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Shape 14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9" name="Shape 148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 </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Answer: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1, B. Model</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2. B. False</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490" name="Shape 149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50501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Shape 14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7" name="Shape 149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 </a:t>
            </a:r>
            <a:r>
              <a:rPr lang="en-US" sz="1200" b="0" i="0" u="none" strike="noStrike" cap="none">
                <a:solidFill>
                  <a:schemeClr val="dk1"/>
                </a:solidFill>
                <a:latin typeface="Calibri"/>
                <a:ea typeface="Calibri"/>
                <a:cs typeface="Calibri"/>
                <a:sym typeface="Calibri"/>
              </a:rPr>
              <a:t> Now, you have reached the end of the module, in this module, you have learned: </a:t>
            </a:r>
            <a:endParaRPr/>
          </a:p>
          <a:p>
            <a:pPr marL="457200" marR="0" lvl="0" indent="-298450" algn="l" rtl="0">
              <a:lnSpc>
                <a:spcPct val="115000"/>
              </a:lnSpc>
              <a:spcBef>
                <a:spcPts val="0"/>
              </a:spcBef>
              <a:spcAft>
                <a:spcPts val="0"/>
              </a:spcAft>
              <a:buClr>
                <a:srgbClr val="000000"/>
              </a:buClr>
              <a:buSzPts val="1100"/>
              <a:buFont typeface="Calibri"/>
              <a:buChar char="●"/>
            </a:pPr>
            <a:r>
              <a:rPr lang="en-US"/>
              <a:t>Introduction to Automation</a:t>
            </a:r>
            <a:endParaRPr/>
          </a:p>
          <a:p>
            <a:pPr marL="457200" marR="0" lvl="0" indent="-298450" algn="l" rtl="0">
              <a:lnSpc>
                <a:spcPct val="115000"/>
              </a:lnSpc>
              <a:spcBef>
                <a:spcPts val="0"/>
              </a:spcBef>
              <a:spcAft>
                <a:spcPts val="0"/>
              </a:spcAft>
              <a:buClr>
                <a:srgbClr val="000000"/>
              </a:buClr>
              <a:buSzPts val="1100"/>
              <a:buFont typeface="Calibri"/>
              <a:buChar char="●"/>
            </a:pPr>
            <a:r>
              <a:rPr lang="en-US" sz="1200" b="0" i="0" u="none" strike="noStrike" cap="none">
                <a:solidFill>
                  <a:schemeClr val="dk1"/>
                </a:solidFill>
                <a:latin typeface="Calibri"/>
                <a:ea typeface="Calibri"/>
                <a:cs typeface="Calibri"/>
                <a:sym typeface="Calibri"/>
              </a:rPr>
              <a:t>The stages in a software delivery pipeline. </a:t>
            </a:r>
            <a:endParaRPr/>
          </a:p>
          <a:p>
            <a:pPr marL="457200" marR="0" lvl="0" indent="-298450" algn="l" rtl="0">
              <a:lnSpc>
                <a:spcPct val="115000"/>
              </a:lnSpc>
              <a:spcBef>
                <a:spcPts val="0"/>
              </a:spcBef>
              <a:spcAft>
                <a:spcPts val="0"/>
              </a:spcAft>
              <a:buClr>
                <a:srgbClr val="000000"/>
              </a:buClr>
              <a:buSzPts val="1100"/>
              <a:buFont typeface="Calibri"/>
              <a:buChar char="●"/>
            </a:pPr>
            <a:r>
              <a:rPr lang="en-US" sz="1200" b="0" i="0" u="none" strike="noStrike" cap="none">
                <a:solidFill>
                  <a:schemeClr val="dk1"/>
                </a:solidFill>
                <a:latin typeface="Calibri"/>
                <a:ea typeface="Calibri"/>
                <a:cs typeface="Calibri"/>
                <a:sym typeface="Calibri"/>
              </a:rPr>
              <a:t>How a continuous delivery pipeline is structured. </a:t>
            </a:r>
            <a:endParaRPr/>
          </a:p>
          <a:p>
            <a:pPr marL="457200" marR="0" lvl="0" indent="-298450" algn="l" rtl="0">
              <a:lnSpc>
                <a:spcPct val="115000"/>
              </a:lnSpc>
              <a:spcBef>
                <a:spcPts val="0"/>
              </a:spcBef>
              <a:spcAft>
                <a:spcPts val="0"/>
              </a:spcAft>
              <a:buClr>
                <a:srgbClr val="000000"/>
              </a:buClr>
              <a:buSzPts val="1100"/>
              <a:buFont typeface="Calibri"/>
              <a:buChar char="●"/>
            </a:pPr>
            <a:r>
              <a:rPr lang="en-US" sz="1200" b="0" i="0" u="none" strike="noStrike" cap="none">
                <a:solidFill>
                  <a:schemeClr val="dk1"/>
                </a:solidFill>
                <a:latin typeface="Calibri"/>
                <a:ea typeface="Calibri"/>
                <a:cs typeface="Calibri"/>
                <a:sym typeface="Calibri"/>
              </a:rPr>
              <a:t>The Various steps involved in automating the build process. </a:t>
            </a:r>
            <a:endParaRPr/>
          </a:p>
          <a:p>
            <a:pPr marL="457200" marR="0" lvl="0" indent="-298450" algn="l" rtl="0">
              <a:lnSpc>
                <a:spcPct val="115000"/>
              </a:lnSpc>
              <a:spcBef>
                <a:spcPts val="0"/>
              </a:spcBef>
              <a:spcAft>
                <a:spcPts val="0"/>
              </a:spcAft>
              <a:buClr>
                <a:srgbClr val="000000"/>
              </a:buClr>
              <a:buSzPts val="1100"/>
              <a:buFont typeface="Calibri"/>
              <a:buChar char="●"/>
            </a:pPr>
            <a:r>
              <a:rPr lang="en-US" sz="1200" b="0" i="0" u="none" strike="noStrike" cap="none">
                <a:solidFill>
                  <a:schemeClr val="dk1"/>
                </a:solidFill>
                <a:latin typeface="Calibri"/>
                <a:ea typeface="Calibri"/>
                <a:cs typeface="Calibri"/>
                <a:sym typeface="Calibri"/>
              </a:rPr>
              <a:t>The Rapid application development, phases involved, important aspects, advantages and disadvantages. </a:t>
            </a:r>
            <a:endParaRPr/>
          </a:p>
          <a:p>
            <a:pPr marL="457200" marR="0" lvl="0" indent="-298450" algn="l" rtl="0">
              <a:lnSpc>
                <a:spcPct val="115000"/>
              </a:lnSpc>
              <a:spcBef>
                <a:spcPts val="0"/>
              </a:spcBef>
              <a:spcAft>
                <a:spcPts val="0"/>
              </a:spcAft>
              <a:buClr>
                <a:srgbClr val="000000"/>
              </a:buClr>
              <a:buSzPts val="1100"/>
              <a:buFont typeface="Calibri"/>
              <a:buChar char="●"/>
            </a:pPr>
            <a:r>
              <a:rPr lang="en-US" sz="1200" b="0" i="0" u="none" strike="noStrike" cap="none">
                <a:solidFill>
                  <a:schemeClr val="dk1"/>
                </a:solidFill>
                <a:latin typeface="Calibri"/>
                <a:ea typeface="Calibri"/>
                <a:cs typeface="Calibri"/>
                <a:sym typeface="Calibri"/>
              </a:rPr>
              <a:t>An Introduction to code generation and types of code generators. </a:t>
            </a:r>
            <a:endParaRPr/>
          </a:p>
          <a:p>
            <a:pPr marL="457200" marR="0" lvl="0" indent="-298450" algn="l" rtl="0">
              <a:lnSpc>
                <a:spcPct val="115000"/>
              </a:lnSpc>
              <a:spcBef>
                <a:spcPts val="0"/>
              </a:spcBef>
              <a:spcAft>
                <a:spcPts val="0"/>
              </a:spcAft>
              <a:buClr>
                <a:srgbClr val="000000"/>
              </a:buClr>
              <a:buSzPts val="1100"/>
              <a:buFont typeface="Calibri"/>
              <a:buChar char="●"/>
            </a:pPr>
            <a:r>
              <a:rPr lang="en-US" sz="1200" b="0" i="0" u="none" strike="noStrike" cap="none">
                <a:solidFill>
                  <a:schemeClr val="dk1"/>
                </a:solidFill>
                <a:latin typeface="Calibri"/>
                <a:ea typeface="Calibri"/>
                <a:cs typeface="Calibri"/>
                <a:sym typeface="Calibri"/>
              </a:rPr>
              <a:t>The Model-driven architecture, its concepts, models and the tools for MDA. </a:t>
            </a:r>
            <a:endParaRPr/>
          </a:p>
          <a:p>
            <a:pPr marL="0" marR="0" lvl="0" indent="0" algn="l" rtl="0">
              <a:lnSpc>
                <a:spcPct val="115000"/>
              </a:lnSpc>
              <a:spcBef>
                <a:spcPts val="1600"/>
              </a:spcBef>
              <a:spcAft>
                <a:spcPts val="0"/>
              </a:spcAft>
              <a:buClr>
                <a:schemeClr val="dk1"/>
              </a:buClr>
              <a:buSzPts val="1200"/>
              <a:buFont typeface="Calibri"/>
              <a:buNone/>
            </a:pPr>
            <a:endParaRPr sz="1200" b="1" i="0" u="none" strike="noStrike" cap="none">
              <a:solidFill>
                <a:schemeClr val="dk1"/>
              </a:solidFill>
              <a:latin typeface="Calibri"/>
              <a:ea typeface="Calibri"/>
              <a:cs typeface="Calibri"/>
              <a:sym typeface="Calibri"/>
            </a:endParaRPr>
          </a:p>
          <a:p>
            <a:pPr marL="0" marR="0" lvl="0" indent="0" algn="l" rtl="0">
              <a:lnSpc>
                <a:spcPct val="115000"/>
              </a:lnSpc>
              <a:spcBef>
                <a:spcPts val="160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lnSpc>
                <a:spcPct val="115000"/>
              </a:lnSpc>
              <a:spcBef>
                <a:spcPts val="1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In this module, you have learned: </a:t>
            </a:r>
            <a:endParaRPr/>
          </a:p>
          <a:p>
            <a:pPr marL="457200" marR="0" lvl="0" indent="-298450" algn="l" rtl="0">
              <a:lnSpc>
                <a:spcPct val="115000"/>
              </a:lnSpc>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The stages in a software delivery pipeline. </a:t>
            </a:r>
            <a:endParaRPr/>
          </a:p>
          <a:p>
            <a:pPr marL="457200" marR="0" lvl="0" indent="-298450" algn="l" rtl="0">
              <a:lnSpc>
                <a:spcPct val="115000"/>
              </a:lnSpc>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How a continuous delivery pipeline is structured. </a:t>
            </a:r>
            <a:endParaRPr/>
          </a:p>
          <a:p>
            <a:pPr marL="457200" marR="0" lvl="0" indent="-298450" algn="l" rtl="0">
              <a:lnSpc>
                <a:spcPct val="115000"/>
              </a:lnSpc>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Various steps involved in automating the build process. </a:t>
            </a:r>
            <a:endParaRPr/>
          </a:p>
          <a:p>
            <a:pPr marL="457200" marR="0" lvl="0" indent="-298450" algn="l" rtl="0">
              <a:lnSpc>
                <a:spcPct val="115000"/>
              </a:lnSpc>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Rapid application development, phases involved, important aspects, advantages and disadvantages. </a:t>
            </a:r>
            <a:endParaRPr/>
          </a:p>
          <a:p>
            <a:pPr marL="457200" marR="0" lvl="0" indent="-298450" algn="l" rtl="0">
              <a:lnSpc>
                <a:spcPct val="115000"/>
              </a:lnSpc>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Introduction to code generation and types of code generators. </a:t>
            </a:r>
            <a:endParaRPr/>
          </a:p>
          <a:p>
            <a:pPr marL="457200" marR="0" lvl="0" indent="-298450" algn="l" rtl="0">
              <a:lnSpc>
                <a:spcPct val="115000"/>
              </a:lnSpc>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Model-driven architecture, its concepts, models and the tools for MDA. </a:t>
            </a:r>
            <a:endParaRPr/>
          </a:p>
          <a:p>
            <a:pPr marL="0" marR="0" lvl="0" indent="0" algn="l" rtl="0">
              <a:lnSpc>
                <a:spcPct val="115000"/>
              </a:lnSpc>
              <a:spcBef>
                <a:spcPts val="1600"/>
              </a:spcBef>
              <a:spcAft>
                <a:spcPts val="0"/>
              </a:spcAft>
              <a:buClr>
                <a:schemeClr val="dk1"/>
              </a:buClr>
              <a:buSzPts val="1200"/>
              <a:buFont typeface="Calibri"/>
              <a:buNone/>
            </a:pPr>
            <a:endParaRPr sz="1200" b="1" i="0" u="none" strike="noStrike" cap="none">
              <a:solidFill>
                <a:schemeClr val="dk1"/>
              </a:solidFill>
              <a:latin typeface="Calibri"/>
              <a:ea typeface="Calibri"/>
              <a:cs typeface="Calibri"/>
              <a:sym typeface="Calibri"/>
            </a:endParaRPr>
          </a:p>
          <a:p>
            <a:pPr marL="0" marR="0" lvl="0" indent="0" algn="l" rtl="0">
              <a:lnSpc>
                <a:spcPct val="115000"/>
              </a:lnSpc>
              <a:spcBef>
                <a:spcPts val="1600"/>
              </a:spcBef>
              <a:spcAft>
                <a:spcPts val="0"/>
              </a:spcAft>
              <a:buClr>
                <a:schemeClr val="dk1"/>
              </a:buClr>
              <a:buSzPts val="1200"/>
              <a:buFont typeface="Calibri"/>
              <a:buNone/>
            </a:pPr>
            <a:endParaRPr sz="1200" b="1" i="0" u="none" strike="noStrike" cap="none">
              <a:solidFill>
                <a:schemeClr val="dk1"/>
              </a:solidFill>
              <a:latin typeface="Calibri"/>
              <a:ea typeface="Calibri"/>
              <a:cs typeface="Calibri"/>
              <a:sym typeface="Calibri"/>
            </a:endParaRPr>
          </a:p>
          <a:p>
            <a:pPr marL="0" marR="0" lvl="0" indent="0" algn="l" rtl="0">
              <a:spcBef>
                <a:spcPts val="160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498" name="Shape 149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17888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Shape 15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6" name="Shape 150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507" name="Shape 150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5886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6" name="Shape 75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dirty="0"/>
              <a:t>Notes to the Facilitator:</a:t>
            </a:r>
            <a:endParaRPr b="1" dirty="0"/>
          </a:p>
          <a:p>
            <a:pPr marL="0" lvl="0" indent="0">
              <a:spcBef>
                <a:spcPts val="0"/>
              </a:spcBef>
              <a:spcAft>
                <a:spcPts val="0"/>
              </a:spcAft>
              <a:buNone/>
            </a:pPr>
            <a:r>
              <a:rPr lang="en-US" dirty="0"/>
              <a:t>Explain the participants how technology has aided in automating the routine manual jobs. Explain them the example of ATMs, and money dispersing process has been automated because of them and how the job of cashiers or tellers in the bank has greatly reduced. Explain them how it has impacted the lives of people. Relate this example with the software development and delivery process and tell them how manual tasks can be automated.</a:t>
            </a:r>
            <a:endParaRPr dirty="0"/>
          </a:p>
          <a:p>
            <a:pPr marL="0" lvl="0" indent="0">
              <a:spcBef>
                <a:spcPts val="0"/>
              </a:spcBef>
              <a:spcAft>
                <a:spcPts val="0"/>
              </a:spcAft>
              <a:buNone/>
            </a:pPr>
            <a:endParaRPr dirty="0"/>
          </a:p>
          <a:p>
            <a:pPr marL="0" lvl="0" indent="0">
              <a:spcBef>
                <a:spcPts val="0"/>
              </a:spcBef>
              <a:spcAft>
                <a:spcPts val="0"/>
              </a:spcAft>
              <a:buNone/>
            </a:pPr>
            <a:r>
              <a:rPr lang="en-US" b="1" dirty="0"/>
              <a:t>Notes to the participants:</a:t>
            </a:r>
            <a:endParaRPr b="1" dirty="0"/>
          </a:p>
          <a:p>
            <a:pPr marL="0" lvl="0" indent="0">
              <a:spcBef>
                <a:spcPts val="0"/>
              </a:spcBef>
              <a:spcAft>
                <a:spcPts val="0"/>
              </a:spcAft>
              <a:buNone/>
            </a:pPr>
            <a:r>
              <a:rPr lang="en-US" dirty="0"/>
              <a:t>To explain automation, we can take for example two routine types of jobs:</a:t>
            </a:r>
            <a:endParaRPr dirty="0"/>
          </a:p>
          <a:p>
            <a:pPr marL="457200" lvl="0" indent="-304800">
              <a:spcBef>
                <a:spcPts val="0"/>
              </a:spcBef>
              <a:spcAft>
                <a:spcPts val="0"/>
              </a:spcAft>
              <a:buSzPts val="1200"/>
              <a:buChar char="●"/>
            </a:pPr>
            <a:r>
              <a:rPr lang="en-US" dirty="0"/>
              <a:t>Routine cognitive, include sales and office occupations performing administrative tasks.</a:t>
            </a:r>
            <a:endParaRPr dirty="0"/>
          </a:p>
          <a:p>
            <a:pPr marL="457200" lvl="0" indent="-304800" rtl="0">
              <a:spcBef>
                <a:spcPts val="0"/>
              </a:spcBef>
              <a:spcAft>
                <a:spcPts val="0"/>
              </a:spcAft>
              <a:buSzPts val="1200"/>
              <a:buChar char="●"/>
            </a:pPr>
            <a:r>
              <a:rPr lang="en-US" dirty="0"/>
              <a:t>Routine manual, include construction, transportation, production and repair occupations.</a:t>
            </a:r>
            <a:endParaRPr dirty="0"/>
          </a:p>
          <a:p>
            <a:pPr marL="0" lvl="0" indent="0" rtl="0">
              <a:spcBef>
                <a:spcPts val="0"/>
              </a:spcBef>
              <a:spcAft>
                <a:spcPts val="0"/>
              </a:spcAft>
              <a:buNone/>
            </a:pPr>
            <a:endParaRPr dirty="0"/>
          </a:p>
          <a:p>
            <a:pPr marL="0" lvl="0" indent="0" rtl="0">
              <a:spcBef>
                <a:spcPts val="0"/>
              </a:spcBef>
              <a:spcAft>
                <a:spcPts val="0"/>
              </a:spcAft>
              <a:buNone/>
            </a:pPr>
            <a:r>
              <a:rPr lang="en-US" dirty="0"/>
              <a:t>With the advent of technology advancements, more and more routine jobs can be automated. For example, ATMs greatly reduce the job load of a teller in a bank. In a few seconds, the transaction gets over and the entries are automatically done in the user’s account. This has also eliminated the time spent in standing in queues in bank and the time taken for manual transaction and entries.</a:t>
            </a:r>
            <a:endParaRPr dirty="0"/>
          </a:p>
          <a:p>
            <a:pPr marL="0" lvl="0" indent="0" rtl="0">
              <a:spcBef>
                <a:spcPts val="0"/>
              </a:spcBef>
              <a:spcAft>
                <a:spcPts val="0"/>
              </a:spcAft>
              <a:buNone/>
            </a:pPr>
            <a:endParaRPr dirty="0"/>
          </a:p>
          <a:p>
            <a:pPr marL="0" lvl="0" indent="0" rtl="0">
              <a:spcBef>
                <a:spcPts val="0"/>
              </a:spcBef>
              <a:spcAft>
                <a:spcPts val="0"/>
              </a:spcAft>
              <a:buNone/>
            </a:pPr>
            <a:r>
              <a:rPr lang="en-US" dirty="0"/>
              <a:t>Similarly in IT, the distinction between manual versus cognitive and routine versus non-routine tasks can be made. Also in IT, routine tasks can be very well automated.</a:t>
            </a:r>
            <a:endParaRPr dirty="0"/>
          </a:p>
          <a:p>
            <a:pPr marL="0" lvl="0" indent="0">
              <a:spcBef>
                <a:spcPts val="0"/>
              </a:spcBef>
              <a:spcAft>
                <a:spcPts val="0"/>
              </a:spcAft>
              <a:buNone/>
            </a:pPr>
            <a:endParaRPr dirty="0"/>
          </a:p>
          <a:p>
            <a:pPr marL="0" lvl="0" indent="0">
              <a:spcBef>
                <a:spcPts val="0"/>
              </a:spcBef>
              <a:spcAft>
                <a:spcPts val="0"/>
              </a:spcAft>
              <a:buNone/>
            </a:pPr>
            <a:r>
              <a:rPr lang="en-US" dirty="0"/>
              <a:t>Traditionally, IT software delivery started with project plan, with task or work broken down. From the perspective of a single project, many tasks appear to be non-routine at the start of the project, because only a few task iterations are planned. Retrospective, many project routine activities are executed throughout the project (planned or not planned). Furthermore, after the production handover to operations, many manual routine tasks are required throughout the lifecycle of the software delivered by each project.</a:t>
            </a:r>
            <a:endParaRPr dirty="0"/>
          </a:p>
          <a:p>
            <a:pPr marL="0" lvl="0" indent="0">
              <a:spcBef>
                <a:spcPts val="0"/>
              </a:spcBef>
              <a:spcAft>
                <a:spcPts val="0"/>
              </a:spcAft>
              <a:buNone/>
            </a:pPr>
            <a:endParaRPr dirty="0"/>
          </a:p>
          <a:p>
            <a:pPr marL="0" lvl="0" indent="0">
              <a:spcBef>
                <a:spcPts val="0"/>
              </a:spcBef>
              <a:spcAft>
                <a:spcPts val="0"/>
              </a:spcAft>
              <a:buNone/>
            </a:pPr>
            <a:r>
              <a:rPr lang="en-US" dirty="0"/>
              <a:t>Continuous Delivery and Data Center/Cloud Automation have a profound impact on the automation of routine tasks in IT. With Continuous Delivery and Data Center/Cloud Automation, many manual tasks, such as installation and deployment activities are being automated. Combined with Agile and</a:t>
            </a:r>
            <a:endParaRPr dirty="0"/>
          </a:p>
          <a:p>
            <a:pPr marL="0" lvl="0" indent="0">
              <a:spcBef>
                <a:spcPts val="0"/>
              </a:spcBef>
              <a:spcAft>
                <a:spcPts val="0"/>
              </a:spcAft>
              <a:buNone/>
            </a:pPr>
            <a:r>
              <a:rPr lang="en-US" dirty="0"/>
              <a:t>Lean principles, these initiatives, identify the routine tasks within the software delivery which can be automated.</a:t>
            </a:r>
            <a:endParaRPr dirty="0"/>
          </a:p>
          <a:p>
            <a:pPr marL="0" lvl="0" indent="0">
              <a:spcBef>
                <a:spcPts val="0"/>
              </a:spcBef>
              <a:spcAft>
                <a:spcPts val="0"/>
              </a:spcAft>
              <a:buNone/>
            </a:pPr>
            <a:endParaRPr dirty="0"/>
          </a:p>
          <a:p>
            <a:pPr marL="0" lvl="0" indent="0">
              <a:spcBef>
                <a:spcPts val="0"/>
              </a:spcBef>
              <a:spcAft>
                <a:spcPts val="0"/>
              </a:spcAft>
              <a:buNone/>
            </a:pPr>
            <a:r>
              <a:rPr lang="en-US" dirty="0"/>
              <a:t>The figure shows the task classification quadrant by Charles </a:t>
            </a:r>
            <a:r>
              <a:rPr lang="en-US" dirty="0" err="1"/>
              <a:t>Perrow</a:t>
            </a:r>
            <a:r>
              <a:rPr lang="en-US" dirty="0"/>
              <a:t>. The quadrant is based on two dimensions: Tasks Analyzability and Task Variability. Their distinction:</a:t>
            </a:r>
            <a:endParaRPr dirty="0"/>
          </a:p>
          <a:p>
            <a:pPr marL="457200" lvl="0" indent="-304800">
              <a:spcBef>
                <a:spcPts val="0"/>
              </a:spcBef>
              <a:spcAft>
                <a:spcPts val="0"/>
              </a:spcAft>
              <a:buSzPts val="1200"/>
              <a:buChar char="●"/>
            </a:pPr>
            <a:r>
              <a:rPr lang="en-US" dirty="0"/>
              <a:t>Task Analyzability is defined as the extent to which, when an exception is encountered, there are known analytical methods for dealing with it.</a:t>
            </a:r>
            <a:endParaRPr dirty="0"/>
          </a:p>
          <a:p>
            <a:pPr marL="457200" lvl="0" indent="-304800" rtl="0">
              <a:spcBef>
                <a:spcPts val="0"/>
              </a:spcBef>
              <a:spcAft>
                <a:spcPts val="0"/>
              </a:spcAft>
              <a:buSzPts val="1200"/>
              <a:buChar char="●"/>
            </a:pPr>
            <a:r>
              <a:rPr lang="en-US" dirty="0"/>
              <a:t>Task Variability is defined by the number of exceptions to standard procedures encouraged in the application of a given technology.</a:t>
            </a:r>
            <a:endParaRPr dirty="0"/>
          </a:p>
          <a:p>
            <a:pPr marL="0" lvl="0" indent="0" rtl="0">
              <a:spcBef>
                <a:spcPts val="0"/>
              </a:spcBef>
              <a:spcAft>
                <a:spcPts val="0"/>
              </a:spcAft>
              <a:buNone/>
            </a:pPr>
            <a:endParaRPr dirty="0"/>
          </a:p>
          <a:p>
            <a:pPr marL="0" lvl="0" indent="0">
              <a:spcBef>
                <a:spcPts val="0"/>
              </a:spcBef>
              <a:spcAft>
                <a:spcPts val="0"/>
              </a:spcAft>
              <a:buNone/>
            </a:pPr>
            <a:r>
              <a:rPr lang="en-US" dirty="0"/>
              <a:t>Considering software delivery processes, many tasks to deliver software has a relatively low task variability and a high task analyzability or the software delivery process can be transformed using tasks with low variability. Once, these manual routine tasks are identified, these tasks can be automated with engineering tasks. Scripted (manual) test execution, (manual) deployment execution, (manual) code compilation are examples of routine tasks within a software delivery process.</a:t>
            </a:r>
            <a:endParaRPr dirty="0"/>
          </a:p>
          <a:p>
            <a:pPr marL="0" lvl="0" indent="0">
              <a:spcBef>
                <a:spcPts val="0"/>
              </a:spcBef>
              <a:spcAft>
                <a:spcPts val="0"/>
              </a:spcAft>
              <a:buNone/>
            </a:pPr>
            <a:endParaRPr dirty="0"/>
          </a:p>
          <a:p>
            <a:pPr marL="0" lvl="0" indent="0">
              <a:spcBef>
                <a:spcPts val="0"/>
              </a:spcBef>
              <a:spcAft>
                <a:spcPts val="0"/>
              </a:spcAft>
              <a:buNone/>
            </a:pPr>
            <a:r>
              <a:rPr lang="en-US" dirty="0"/>
              <a:t>We’ll now see about the technologies and processes involved in software development and delivery.</a:t>
            </a:r>
            <a:endParaRPr dirty="0"/>
          </a:p>
          <a:p>
            <a:pPr marL="0" lvl="0" indent="0" rtl="0">
              <a:spcBef>
                <a:spcPts val="0"/>
              </a:spcBef>
              <a:spcAft>
                <a:spcPts val="0"/>
              </a:spcAft>
              <a:buClr>
                <a:schemeClr val="dk1"/>
              </a:buClr>
              <a:buSzPts val="1100"/>
              <a:buFont typeface="Arial"/>
              <a:buNone/>
            </a:pPr>
            <a:endParaRPr dirty="0"/>
          </a:p>
          <a:p>
            <a:pPr marL="0" lvl="0" indent="0">
              <a:spcBef>
                <a:spcPts val="0"/>
              </a:spcBef>
              <a:spcAft>
                <a:spcPts val="0"/>
              </a:spcAft>
              <a:buNone/>
            </a:pPr>
            <a:endParaRPr dirty="0"/>
          </a:p>
          <a:p>
            <a:pPr marL="0" lvl="0" indent="0" rtl="0">
              <a:spcBef>
                <a:spcPts val="0"/>
              </a:spcBef>
              <a:spcAft>
                <a:spcPts val="0"/>
              </a:spcAft>
              <a:buNone/>
            </a:pPr>
            <a:endParaRPr dirty="0"/>
          </a:p>
        </p:txBody>
      </p:sp>
      <p:sp>
        <p:nvSpPr>
          <p:cNvPr id="757" name="Shape 757"/>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chemeClr val="dk1"/>
              </a:buClr>
              <a:buSzPts val="300"/>
              <a:buFont typeface="Calibri"/>
              <a:buNone/>
            </a:pPr>
            <a:fld id="{00000000-1234-1234-1234-123412341234}" type="slidenum">
              <a:rPr lang="en-US"/>
              <a:t>4</a:t>
            </a:fld>
            <a:endParaRPr/>
          </a:p>
        </p:txBody>
      </p:sp>
    </p:spTree>
    <p:extLst>
      <p:ext uri="{BB962C8B-B14F-4D97-AF65-F5344CB8AC3E}">
        <p14:creationId xmlns:p14="http://schemas.microsoft.com/office/powerpoint/2010/main" val="3265981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Shape 7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5" name="Shape 76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Tell the participants that they will be learning about the software delivery pipeline.</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Depending on the software being developed the delivery pipeline will differ. Hence, there’s no strict rule for the stages in the pipeline. When we look at different pipelines, the common stages involved in a software delivery pipeline are:</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Build</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During the build stage, application/software is built, </a:t>
            </a:r>
            <a:r>
              <a:rPr lang="en-US" sz="1200" b="0" i="0" u="none" strike="noStrike" cap="none" dirty="0" err="1">
                <a:solidFill>
                  <a:schemeClr val="dk1"/>
                </a:solidFill>
                <a:latin typeface="Calibri"/>
                <a:ea typeface="Calibri"/>
                <a:cs typeface="Calibri"/>
                <a:sym typeface="Calibri"/>
              </a:rPr>
              <a:t>i.e</a:t>
            </a:r>
            <a:r>
              <a:rPr lang="en-US" sz="1200" b="0" i="0" u="none" strike="noStrike" cap="none" dirty="0">
                <a:solidFill>
                  <a:schemeClr val="dk1"/>
                </a:solidFill>
                <a:latin typeface="Calibri"/>
                <a:ea typeface="Calibri"/>
                <a:cs typeface="Calibri"/>
                <a:sym typeface="Calibri"/>
              </a:rPr>
              <a:t>, the actual code is written and compiled and archived. Units tests are also run at this stage. A source-code repository is similar to a database where the source code is committed or uploaded by developers and maintained. Multiple versions of a commit are maintained in this repository. </a:t>
            </a:r>
            <a:r>
              <a:rPr lang="en-US" sz="1200" b="0" i="0" u="none" strike="noStrike" cap="none" dirty="0" err="1">
                <a:solidFill>
                  <a:schemeClr val="dk1"/>
                </a:solidFill>
                <a:latin typeface="Calibri"/>
                <a:ea typeface="Calibri"/>
                <a:cs typeface="Calibri"/>
                <a:sym typeface="Calibri"/>
              </a:rPr>
              <a:t>E.g</a:t>
            </a: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BitBucket</a:t>
            </a:r>
            <a:r>
              <a:rPr lang="en-US" sz="1200" b="0" i="0" u="none" strike="noStrike" cap="none" dirty="0">
                <a:solidFill>
                  <a:schemeClr val="dk1"/>
                </a:solidFill>
                <a:latin typeface="Calibri"/>
                <a:ea typeface="Calibri"/>
                <a:cs typeface="Calibri"/>
                <a:sym typeface="Calibri"/>
              </a:rPr>
              <a:t> and GitHub. This source-code repository serves as the input for a build. The output is a working piece, that is a small component of the software being built. This output, an artefact, is stored in an artefact repository. It is in this stage that multiple builds are packaged into one single unit, to enable for testing.</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Test</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During this stage, the production environment is cloned and a staging environment is created. The build </a:t>
            </a:r>
            <a:r>
              <a:rPr lang="en-US" sz="1200" b="0" i="0" u="none" strike="noStrike" cap="none" dirty="0" err="1">
                <a:solidFill>
                  <a:schemeClr val="dk1"/>
                </a:solidFill>
                <a:latin typeface="Calibri"/>
                <a:ea typeface="Calibri"/>
                <a:cs typeface="Calibri"/>
                <a:sym typeface="Calibri"/>
              </a:rPr>
              <a:t>artiefacts</a:t>
            </a:r>
            <a:r>
              <a:rPr lang="en-US" sz="1200" b="0" i="0" u="none" strike="noStrike" cap="none" dirty="0">
                <a:solidFill>
                  <a:schemeClr val="dk1"/>
                </a:solidFill>
                <a:latin typeface="Calibri"/>
                <a:ea typeface="Calibri"/>
                <a:cs typeface="Calibri"/>
                <a:sym typeface="Calibri"/>
              </a:rPr>
              <a:t> are integrated and installed or deployed in this staging environment. In this stage, automated tests are run to check the new version of the software. Functional tests or integration tests are done to verify the new functionalities. Regression tests are done to ensure that new version doesn’t impact any functionality. Performance tests are done finally.</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Release</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Here, the software is deployed in the production environment. In this stage, additional tests are also done to ensure the software works as expected.</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The stages happen in a sequential manner in simple pipelines. This means, any error in one stage has an  impact on the next stage, there is a possibility that the overall process gets delayed.</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In a complex pipeline, multiple instances of some stages can exist. For example, there could be production stages for each of the data </a:t>
            </a:r>
            <a:r>
              <a:rPr lang="en-US" sz="1200" b="0" i="0" u="none" strike="noStrike" cap="none" dirty="0" err="1">
                <a:solidFill>
                  <a:schemeClr val="dk1"/>
                </a:solidFill>
                <a:latin typeface="Calibri"/>
                <a:ea typeface="Calibri"/>
                <a:cs typeface="Calibri"/>
                <a:sym typeface="Calibri"/>
              </a:rPr>
              <a:t>centres</a:t>
            </a:r>
            <a:r>
              <a:rPr lang="en-US" sz="1200" b="0" i="0" u="none" strike="noStrike" cap="none" dirty="0">
                <a:solidFill>
                  <a:schemeClr val="dk1"/>
                </a:solidFill>
                <a:latin typeface="Calibri"/>
                <a:ea typeface="Calibri"/>
                <a:cs typeface="Calibri"/>
                <a:sym typeface="Calibri"/>
              </a:rPr>
              <a:t>. These production stages are run in parallel. These production runs can have manual approval steps to avoid unintended deployments.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To provide rapid feedbacks, early stages should be kept simple and run fast. Later stages run progressively more complex tests in a production-like environment. These stages also take a longer time to run and they even require more dependencies in a production-like environment.</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766" name="Shape 76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7984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Shape 8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5" name="Shape 80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Guide the participants on an overview of the continuous delivery pipeline.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Participants:</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Continuous delivery is a strategy, by which companies deliver new features of the software to the users, in a fast and efficient manner. Continuous delivery believes in creating a repeatable, reliable and incrementally improving process, for taking software from an idea to the product. Continuous delivery imparts automated software production line to enable a constant flow of changes into production.</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Software delivery process is broken down into multiple stages, where at each stage, quality of new features undergoes a verification process from a different angle. This ensures that functionalities are tested properly and the product is error free when it reaches the user.</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Though there is no such thing as a standard pipeline, a typical Continuous Delivery pipeline has the following stages.</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Calibri"/>
              <a:buNone/>
            </a:pPr>
            <a:r>
              <a:rPr lang="en-US" sz="1200" b="1" i="0" u="none" strike="noStrike" cap="none" dirty="0">
                <a:solidFill>
                  <a:schemeClr val="dk1"/>
                </a:solidFill>
                <a:latin typeface="Calibri"/>
                <a:ea typeface="Calibri"/>
                <a:cs typeface="Calibri"/>
                <a:sym typeface="Calibri"/>
              </a:rPr>
              <a:t>Build Automation and Continuous Integration:</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During the first step, binaries are first built to create deliverables to be passed on to the subsequent phases. It is during this phase that the new features developed by individual developers are integrated into the central code base on a continuous basis. As soon as the code is integrated, it is built and unit tested. Continuous feedbacks keep the development team aware of the health of their application.</a:t>
            </a:r>
            <a:endParaRPr dirty="0"/>
          </a:p>
          <a:p>
            <a:pPr marL="0" marR="0" lvl="0" indent="0" algn="l" rtl="0">
              <a:spcBef>
                <a:spcPts val="0"/>
              </a:spcBef>
              <a:spcAft>
                <a:spcPts val="0"/>
              </a:spcAft>
              <a:buClr>
                <a:schemeClr val="dk1"/>
              </a:buClr>
              <a:buSzPts val="1200"/>
              <a:buFont typeface="Calibri"/>
              <a:buNone/>
            </a:pPr>
            <a:endParaRPr sz="12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Calibri"/>
              <a:buNone/>
            </a:pPr>
            <a:r>
              <a:rPr lang="en-US" sz="1200" b="1" i="0" u="none" strike="noStrike" cap="none" dirty="0">
                <a:solidFill>
                  <a:schemeClr val="dk1"/>
                </a:solidFill>
                <a:latin typeface="Calibri"/>
                <a:ea typeface="Calibri"/>
                <a:cs typeface="Calibri"/>
                <a:sym typeface="Calibri"/>
              </a:rPr>
              <a:t>Test Automation:</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Testing of the application is done rigorously throughout this stage to make sure that the newer version of the application meets the necessary standards. It is at this stage that functionality, security, performance and compliance are thoroughly verified by the pipeline. This stage involves different types of automated or manual activities.</a:t>
            </a:r>
            <a:endParaRPr dirty="0"/>
          </a:p>
          <a:p>
            <a:pPr marL="0" marR="0" lvl="0" indent="0" algn="l" rtl="0">
              <a:spcBef>
                <a:spcPts val="0"/>
              </a:spcBef>
              <a:spcAft>
                <a:spcPts val="0"/>
              </a:spcAft>
              <a:buClr>
                <a:schemeClr val="dk1"/>
              </a:buClr>
              <a:buSzPts val="1200"/>
              <a:buFont typeface="Calibri"/>
              <a:buNone/>
            </a:pPr>
            <a:endParaRPr sz="12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Calibri"/>
              <a:buNone/>
            </a:pPr>
            <a:r>
              <a:rPr lang="en-US" sz="1200" b="1" i="0" u="none" strike="noStrike" cap="none" dirty="0">
                <a:solidFill>
                  <a:schemeClr val="dk1"/>
                </a:solidFill>
                <a:latin typeface="Calibri"/>
                <a:ea typeface="Calibri"/>
                <a:cs typeface="Calibri"/>
                <a:sym typeface="Calibri"/>
              </a:rPr>
              <a:t>Deployment Automation:</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Each and every time, an application is installed for testing, it requires a deployment. During the testing process, the overall quality of the application is verified and so, the rollout time is important. Because of the quality checks done during the previous stages, this step involves relatively lower risk. The newer version of the deployment is initially rolled out to a subset of the production environment and monitored for performance and feedbacks before it is completely rolled out. With automated deployment, new functionalities can be delivered to users within minutes.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806" name="Shape 80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62896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Shape 86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6" name="Shape 86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a:t>Notes to the Facilitator</a:t>
            </a:r>
            <a:r>
              <a:rPr lang="en-US" dirty="0"/>
              <a:t>:</a:t>
            </a:r>
            <a:endParaRPr dirty="0"/>
          </a:p>
          <a:p>
            <a:pPr marL="0" lvl="0" indent="0" rtl="0">
              <a:spcBef>
                <a:spcPts val="0"/>
              </a:spcBef>
              <a:spcAft>
                <a:spcPts val="0"/>
              </a:spcAft>
              <a:buNone/>
            </a:pPr>
            <a:r>
              <a:rPr lang="en-US" dirty="0"/>
              <a:t>Explain the participants about the focus topics of continuous delivery and the components of a fully automated software delivery process, which are also the key focus topics of continuous delivery.</a:t>
            </a:r>
            <a:endParaRPr dirty="0"/>
          </a:p>
          <a:p>
            <a:pPr marL="0" lvl="0" indent="0" rtl="0">
              <a:spcBef>
                <a:spcPts val="0"/>
              </a:spcBef>
              <a:spcAft>
                <a:spcPts val="0"/>
              </a:spcAft>
              <a:buNone/>
            </a:pPr>
            <a:endParaRPr dirty="0"/>
          </a:p>
          <a:p>
            <a:pPr marL="0" lvl="0" indent="0" rtl="0">
              <a:spcBef>
                <a:spcPts val="0"/>
              </a:spcBef>
              <a:spcAft>
                <a:spcPts val="0"/>
              </a:spcAft>
              <a:buNone/>
            </a:pPr>
            <a:r>
              <a:rPr lang="en-US" b="1" dirty="0"/>
              <a:t>Notes to the Participants</a:t>
            </a:r>
            <a:r>
              <a:rPr lang="en-US" dirty="0"/>
              <a:t>:</a:t>
            </a:r>
            <a:endParaRPr dirty="0"/>
          </a:p>
          <a:p>
            <a:pPr marL="0" lvl="0" indent="0" rtl="0">
              <a:spcBef>
                <a:spcPts val="0"/>
              </a:spcBef>
              <a:spcAft>
                <a:spcPts val="0"/>
              </a:spcAft>
              <a:buNone/>
            </a:pPr>
            <a:r>
              <a:rPr lang="en-US" dirty="0"/>
              <a:t>We learnt about continuous delivery in the first semester. Continuous delivery can be adopted by using three basic principles.</a:t>
            </a:r>
            <a:endParaRPr dirty="0"/>
          </a:p>
          <a:p>
            <a:pPr marL="457200" lvl="0" indent="-304800" rtl="0">
              <a:spcBef>
                <a:spcPts val="0"/>
              </a:spcBef>
              <a:spcAft>
                <a:spcPts val="0"/>
              </a:spcAft>
              <a:buSzPts val="1200"/>
              <a:buFont typeface="Arial" panose="020B0604020202020204" pitchFamily="34" charset="0"/>
              <a:buChar char="•"/>
            </a:pPr>
            <a:r>
              <a:rPr lang="en-US" b="1" dirty="0"/>
              <a:t>Rigorous automation </a:t>
            </a:r>
            <a:r>
              <a:rPr lang="en-US" dirty="0"/>
              <a:t>- Automation of software delivery activities, such as test execution and deployments results, make the software delivery process faster, cheaper, and better. Automated task execution requires no manual (human) machine interaction time, it eliminates wait times as a result of dependencies between manual tasks, and it eliminates the need for manual task execution validation activities. Automation results in a highly reliable, repeatable, standardized process to transform business ideas into working software in production.</a:t>
            </a:r>
            <a:endParaRPr dirty="0"/>
          </a:p>
          <a:p>
            <a:pPr marL="457200" lvl="0" indent="-304800" rtl="0">
              <a:spcBef>
                <a:spcPts val="0"/>
              </a:spcBef>
              <a:spcAft>
                <a:spcPts val="0"/>
              </a:spcAft>
              <a:buSzPts val="1200"/>
              <a:buFont typeface="Arial" panose="020B0604020202020204" pitchFamily="34" charset="0"/>
              <a:buChar char="•"/>
            </a:pPr>
            <a:r>
              <a:rPr lang="en-US" b="1" dirty="0"/>
              <a:t>Extreme feedback </a:t>
            </a:r>
            <a:r>
              <a:rPr lang="en-US" dirty="0"/>
              <a:t>- Extreme feedback helps the teams to analyze: the effectiveness of their software delivery process, the effectiveness (real business value) of features they have delivered, and it enables teams to experiment with (the implementation of) software features using statistical evaluation methods and real customer feedback.</a:t>
            </a:r>
            <a:endParaRPr dirty="0"/>
          </a:p>
          <a:p>
            <a:pPr marL="457200" lvl="0" indent="-304800" rtl="0">
              <a:spcBef>
                <a:spcPts val="0"/>
              </a:spcBef>
              <a:spcAft>
                <a:spcPts val="0"/>
              </a:spcAft>
              <a:buSzPts val="1200"/>
              <a:buFont typeface="Arial" panose="020B0604020202020204" pitchFamily="34" charset="0"/>
              <a:buChar char="•"/>
            </a:pPr>
            <a:r>
              <a:rPr lang="en-US" b="1" dirty="0"/>
              <a:t>Continuous change </a:t>
            </a:r>
            <a:r>
              <a:rPr lang="en-US" dirty="0"/>
              <a:t>- The first two principles:, Rigorous Automation and Extreme Feedback, enable continuous change. The team applies collected feedback, ideas and observations of team members, and best practices from their organization or external best practices to improve their software delivery process and their (software) product.</a:t>
            </a:r>
            <a:endParaRPr dirty="0"/>
          </a:p>
          <a:p>
            <a:pPr marL="0" lvl="0" indent="0" rtl="0">
              <a:spcBef>
                <a:spcPts val="0"/>
              </a:spcBef>
              <a:spcAft>
                <a:spcPts val="0"/>
              </a:spcAft>
              <a:buNone/>
            </a:pPr>
            <a:endParaRPr dirty="0"/>
          </a:p>
          <a:p>
            <a:pPr marL="0" lvl="0" indent="0" rtl="0">
              <a:spcBef>
                <a:spcPts val="0"/>
              </a:spcBef>
              <a:spcAft>
                <a:spcPts val="0"/>
              </a:spcAft>
              <a:buNone/>
            </a:pPr>
            <a:r>
              <a:rPr lang="en-US" dirty="0"/>
              <a:t>As given in the image above, continuous delivery can be adopted using six focus topics.</a:t>
            </a:r>
            <a:endParaRPr dirty="0"/>
          </a:p>
          <a:p>
            <a:pPr marL="228600" lvl="0" indent="-228600" rtl="0">
              <a:spcBef>
                <a:spcPts val="0"/>
              </a:spcBef>
              <a:spcAft>
                <a:spcPts val="0"/>
              </a:spcAft>
              <a:buClr>
                <a:schemeClr val="dk1"/>
              </a:buClr>
              <a:buSzPts val="1100"/>
              <a:buFont typeface="+mj-lt"/>
              <a:buAutoNum type="arabicPeriod"/>
            </a:pPr>
            <a:r>
              <a:rPr lang="en-US" b="1" dirty="0"/>
              <a:t>Agile Organization</a:t>
            </a:r>
            <a:r>
              <a:rPr lang="en-US" dirty="0"/>
              <a:t>: An Agile organization adopts Agile and Lean principles combined with autonomous, multidisciplinary teams. A </a:t>
            </a:r>
            <a:r>
              <a:rPr lang="en-US" dirty="0" err="1"/>
              <a:t>DevOps</a:t>
            </a:r>
            <a:r>
              <a:rPr lang="en-US" dirty="0"/>
              <a:t> organization with its culture and principles, as already covered in previous modules, represents such an Agile organization and more.</a:t>
            </a:r>
            <a:endParaRPr dirty="0"/>
          </a:p>
          <a:p>
            <a:pPr marL="228600" lvl="0" indent="-228600" rtl="0">
              <a:spcBef>
                <a:spcPts val="0"/>
              </a:spcBef>
              <a:spcAft>
                <a:spcPts val="0"/>
              </a:spcAft>
              <a:buClr>
                <a:schemeClr val="dk1"/>
              </a:buClr>
              <a:buSzPts val="1100"/>
              <a:buFont typeface="+mj-lt"/>
              <a:buAutoNum type="arabicPeriod"/>
            </a:pPr>
            <a:r>
              <a:rPr lang="en-US" b="1" dirty="0"/>
              <a:t>Automated Build</a:t>
            </a:r>
            <a:r>
              <a:rPr lang="en-US" dirty="0"/>
              <a:t>: Automated build is defined as the automated process to transform code changes (committed by team members), automatically to published deployment artifacts, ready for deployment, and validation in (test) environments in a consistent manner.</a:t>
            </a:r>
            <a:endParaRPr dirty="0"/>
          </a:p>
          <a:p>
            <a:pPr marL="228600" lvl="0" indent="-228600" rtl="0">
              <a:spcBef>
                <a:spcPts val="0"/>
              </a:spcBef>
              <a:spcAft>
                <a:spcPts val="0"/>
              </a:spcAft>
              <a:buClr>
                <a:schemeClr val="dk1"/>
              </a:buClr>
              <a:buSzPts val="1100"/>
              <a:buFont typeface="+mj-lt"/>
              <a:buAutoNum type="arabicPeriod"/>
            </a:pPr>
            <a:r>
              <a:rPr lang="en-US" b="1" dirty="0"/>
              <a:t>Automated Test</a:t>
            </a:r>
            <a:r>
              <a:rPr lang="en-US" dirty="0"/>
              <a:t>: Automated testing involves the automated test execution of test specifications/test scripts. Example of tests are: static code quality analysis, unit tests, functional tests, and load tests.</a:t>
            </a:r>
            <a:endParaRPr dirty="0"/>
          </a:p>
          <a:p>
            <a:pPr marL="228600" lvl="0" indent="-228600" rtl="0">
              <a:spcBef>
                <a:spcPts val="0"/>
              </a:spcBef>
              <a:spcAft>
                <a:spcPts val="0"/>
              </a:spcAft>
              <a:buClr>
                <a:schemeClr val="dk1"/>
              </a:buClr>
              <a:buSzPts val="1100"/>
              <a:buFont typeface="+mj-lt"/>
              <a:buAutoNum type="arabicPeriod"/>
            </a:pPr>
            <a:r>
              <a:rPr lang="en-US" b="1" dirty="0"/>
              <a:t>Automated Deployment</a:t>
            </a:r>
            <a:r>
              <a:rPr lang="en-US" dirty="0"/>
              <a:t>: Automated deployment is defined as the process to automatically deploy published deployment artifacts to application environments. This includes steps to move deployment artifacts to target (virtual) machines and steps to configure these (virtual machines) and other servers/components used by the software.</a:t>
            </a:r>
            <a:endParaRPr dirty="0"/>
          </a:p>
          <a:p>
            <a:pPr marL="228600" lvl="0" indent="-228600" rtl="0">
              <a:spcBef>
                <a:spcPts val="0"/>
              </a:spcBef>
              <a:spcAft>
                <a:spcPts val="0"/>
              </a:spcAft>
              <a:buClr>
                <a:schemeClr val="dk1"/>
              </a:buClr>
              <a:buSzPts val="1100"/>
              <a:buFont typeface="+mj-lt"/>
              <a:buAutoNum type="arabicPeriod"/>
            </a:pPr>
            <a:r>
              <a:rPr lang="en-US" b="1" dirty="0"/>
              <a:t>Automated Provisioning</a:t>
            </a:r>
            <a:r>
              <a:rPr lang="en-US" dirty="0"/>
              <a:t>: Automated provisioning ensures the components, such as network components, server components, and runtime software stacks, of (test) environments can be created on demand using a fully automated (system provisioning) process.</a:t>
            </a:r>
            <a:endParaRPr dirty="0"/>
          </a:p>
          <a:p>
            <a:pPr marL="228600" lvl="0" indent="-228600">
              <a:spcBef>
                <a:spcPts val="0"/>
              </a:spcBef>
              <a:spcAft>
                <a:spcPts val="0"/>
              </a:spcAft>
              <a:buFont typeface="+mj-lt"/>
              <a:buAutoNum type="arabicPeriod"/>
            </a:pPr>
            <a:r>
              <a:rPr lang="en-US" b="1" dirty="0"/>
              <a:t>Architecture</a:t>
            </a:r>
            <a:r>
              <a:rPr lang="en-US" dirty="0"/>
              <a:t>: The architecture(s), defined at all levels (for example, enterprise, business, application, and technical) either amplifies or dampens the ability to optimize the software delivery process of teams. For example, strong coupling between teams results in low autonomy of teams due to cross team dependencies. Another example, the software architecture determines the complexity of adopting software code changes.</a:t>
            </a:r>
            <a:endParaRPr dirty="0"/>
          </a:p>
          <a:p>
            <a:pPr marL="0" lvl="0" indent="0">
              <a:spcBef>
                <a:spcPts val="0"/>
              </a:spcBef>
              <a:spcAft>
                <a:spcPts val="0"/>
              </a:spcAft>
              <a:buNone/>
            </a:pPr>
            <a:endParaRPr dirty="0"/>
          </a:p>
          <a:p>
            <a:pPr marL="0" lvl="0" indent="0" rtl="0">
              <a:spcBef>
                <a:spcPts val="0"/>
              </a:spcBef>
              <a:spcAft>
                <a:spcPts val="0"/>
              </a:spcAft>
              <a:buClr>
                <a:schemeClr val="dk1"/>
              </a:buClr>
              <a:buSzPts val="1100"/>
              <a:buFont typeface="Arial"/>
              <a:buNone/>
            </a:pPr>
            <a:r>
              <a:rPr lang="en-US" dirty="0"/>
              <a:t>Of these, we will focus on automated build, test, deployment and provisioning.</a:t>
            </a:r>
            <a:endParaRPr dirty="0"/>
          </a:p>
          <a:p>
            <a:pPr marL="0" lvl="0" indent="0" rtl="0">
              <a:spcBef>
                <a:spcPts val="0"/>
              </a:spcBef>
              <a:spcAft>
                <a:spcPts val="0"/>
              </a:spcAft>
              <a:buNone/>
            </a:pPr>
            <a:endParaRPr dirty="0"/>
          </a:p>
        </p:txBody>
      </p:sp>
      <p:sp>
        <p:nvSpPr>
          <p:cNvPr id="867" name="Shape 867"/>
          <p:cNvSpPr txBox="1">
            <a:spLocks noGrp="1"/>
          </p:cNvSpPr>
          <p:nvPr>
            <p:ph type="sldNum" idx="12"/>
          </p:nvPr>
        </p:nvSpPr>
        <p:spPr>
          <a:xfrm>
            <a:off x="3884612" y="8685213"/>
            <a:ext cx="2971800" cy="458700"/>
          </a:xfrm>
          <a:prstGeom prst="rect">
            <a:avLst/>
          </a:prstGeom>
        </p:spPr>
        <p:txBody>
          <a:bodyPr spcFirstLastPara="1" wrap="square" lIns="91425" tIns="45700" rIns="91425" bIns="45700" anchor="b" anchorCtr="0">
            <a:noAutofit/>
          </a:bodyPr>
          <a:lstStyle/>
          <a:p>
            <a:pPr>
              <a:buSzPts val="300"/>
              <a:buFont typeface="Calibri"/>
              <a:buNone/>
            </a:pPr>
            <a:fld id="{00000000-1234-1234-1234-123412341234}" type="slidenum">
              <a:rPr lang="en-US"/>
              <a:pPr>
                <a:buSzPts val="300"/>
                <a:buFont typeface="Calibri"/>
                <a:buNone/>
              </a:pPr>
              <a:t>7</a:t>
            </a:fld>
            <a:endParaRPr/>
          </a:p>
        </p:txBody>
      </p:sp>
    </p:spTree>
    <p:extLst>
      <p:ext uri="{BB962C8B-B14F-4D97-AF65-F5344CB8AC3E}">
        <p14:creationId xmlns:p14="http://schemas.microsoft.com/office/powerpoint/2010/main" val="283815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Shape 8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9" name="Shape 84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 </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Tell the participants that they will be going through a knowledge check question.</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Answer: </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B. Staging</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b="1" i="0" u="none" strike="noStrike" cap="none">
              <a:solidFill>
                <a:schemeClr val="dk1"/>
              </a:solidFill>
              <a:latin typeface="Calibri"/>
              <a:ea typeface="Calibri"/>
              <a:cs typeface="Calibri"/>
              <a:sym typeface="Calibri"/>
            </a:endParaRPr>
          </a:p>
        </p:txBody>
      </p:sp>
      <p:sp>
        <p:nvSpPr>
          <p:cNvPr id="850" name="Shape 85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4523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Shape 8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7" name="Shape 85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Do: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Form multiple groups of participants. </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Ask them to list down the steps and processes involved in building a social network application used internally by people who belong to your university.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Participants:</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Imagine you are developing a social network application, which would be used internally by the students and teachers in your university. Discuss among yourselves, create a storyboard for the app and list down the various steps involved the development of the application till rolling it out for production.</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58" name="Shape 85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32919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blip>
          <a:srcRect/>
          <a:stretch/>
        </p:blipFill>
        <p:spPr>
          <a:xfrm>
            <a:off x="-3133" y="5307"/>
            <a:ext cx="12185706" cy="6847385"/>
          </a:xfrm>
          <a:prstGeom prst="rect">
            <a:avLst/>
          </a:prstGeom>
          <a:noFill/>
          <a:ln>
            <a:noFill/>
          </a:ln>
        </p:spPr>
      </p:pic>
      <p:sp>
        <p:nvSpPr>
          <p:cNvPr id="16" name="Shape 16"/>
          <p:cNvSpPr/>
          <p:nvPr/>
        </p:nvSpPr>
        <p:spPr>
          <a:xfrm>
            <a:off x="5835191" y="2955576"/>
            <a:ext cx="5519318"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a:solidFill>
                  <a:srgbClr val="595959"/>
                </a:solidFill>
                <a:latin typeface="Arial"/>
                <a:ea typeface="Arial"/>
                <a:cs typeface="Arial"/>
                <a:sym typeface="Arial"/>
              </a:rPr>
              <a:t>Copyright © 2018, Xebia Group. All rights reserved. This course is licensed to UPES. </a:t>
            </a:r>
            <a:r>
              <a:rPr lang="en-US" sz="900" b="1" i="0" u="none" strike="noStrike" cap="none">
                <a:solidFill>
                  <a:srgbClr val="595959"/>
                </a:solidFill>
                <a:latin typeface="Arial"/>
                <a:ea typeface="Arial"/>
                <a:cs typeface="Arial"/>
                <a:sym typeface="Arial"/>
              </a:rPr>
              <a:t>release 1.0.0</a:t>
            </a:r>
            <a:r>
              <a:rPr lang="en-US" sz="900" b="0" i="0" u="none" strike="noStrike" cap="none">
                <a:solidFill>
                  <a:srgbClr val="595959"/>
                </a:solidFill>
                <a:latin typeface="Arial"/>
                <a:ea typeface="Arial"/>
                <a:cs typeface="Arial"/>
                <a:sym typeface="Arial"/>
              </a:rPr>
              <a:t> </a:t>
            </a:r>
            <a:endParaRPr/>
          </a:p>
        </p:txBody>
      </p:sp>
      <p:sp>
        <p:nvSpPr>
          <p:cNvPr id="17" name="Shape 17"/>
          <p:cNvSpPr txBox="1">
            <a:spLocks noGrp="1"/>
          </p:cNvSpPr>
          <p:nvPr>
            <p:ph type="body" idx="1"/>
          </p:nvPr>
        </p:nvSpPr>
        <p:spPr>
          <a:xfrm>
            <a:off x="4528969" y="719340"/>
            <a:ext cx="6833704" cy="1398560"/>
          </a:xfrm>
          <a:prstGeom prst="rect">
            <a:avLst/>
          </a:prstGeom>
          <a:noFill/>
          <a:ln>
            <a:noFill/>
          </a:ln>
        </p:spPr>
        <p:txBody>
          <a:bodyPr spcFirstLastPara="1" wrap="square" lIns="91425" tIns="45700" rIns="91425" bIns="45700" anchor="ctr" anchorCtr="0"/>
          <a:lstStyle>
            <a:lvl1pPr marL="457200" marR="0" lvl="0" indent="-228600" algn="r" rtl="0">
              <a:lnSpc>
                <a:spcPct val="111111"/>
              </a:lnSpc>
              <a:spcBef>
                <a:spcPts val="0"/>
              </a:spcBef>
              <a:spcAft>
                <a:spcPts val="0"/>
              </a:spcAft>
              <a:buClr>
                <a:srgbClr val="000000"/>
              </a:buClr>
              <a:buSzPts val="5400"/>
              <a:buFont typeface="Arial"/>
              <a:buNone/>
              <a:defRPr sz="5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Shape 18"/>
          <p:cNvSpPr txBox="1"/>
          <p:nvPr/>
        </p:nvSpPr>
        <p:spPr>
          <a:xfrm>
            <a:off x="10021944" y="380786"/>
            <a:ext cx="161996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a:solidFill>
                  <a:srgbClr val="7F7F7F"/>
                </a:solidFill>
                <a:latin typeface="Arial"/>
                <a:ea typeface="Arial"/>
                <a:cs typeface="Arial"/>
                <a:sym typeface="Arial"/>
              </a:rPr>
              <a:t>Semester </a:t>
            </a:r>
            <a:r>
              <a:rPr lang="en-US" sz="1600" b="1" i="0" u="none" strike="noStrike" cap="none">
                <a:solidFill>
                  <a:srgbClr val="000000"/>
                </a:solidFill>
                <a:latin typeface="Arial"/>
                <a:ea typeface="Arial"/>
                <a:cs typeface="Arial"/>
                <a:sym typeface="Arial"/>
              </a:rPr>
              <a:t>03</a:t>
            </a:r>
            <a:endParaRPr/>
          </a:p>
        </p:txBody>
      </p:sp>
      <p:sp>
        <p:nvSpPr>
          <p:cNvPr id="19" name="Shape 19"/>
          <p:cNvSpPr txBox="1">
            <a:spLocks noGrp="1"/>
          </p:cNvSpPr>
          <p:nvPr>
            <p:ph type="body" idx="2"/>
          </p:nvPr>
        </p:nvSpPr>
        <p:spPr>
          <a:xfrm>
            <a:off x="4884251" y="2240441"/>
            <a:ext cx="6486586" cy="704061"/>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Shape 20"/>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Shape 21"/>
          <p:cNvSpPr/>
          <p:nvPr/>
        </p:nvSpPr>
        <p:spPr>
          <a:xfrm>
            <a:off x="11429926" y="380786"/>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22" name="Shape 22"/>
          <p:cNvSpPr txBox="1"/>
          <p:nvPr/>
        </p:nvSpPr>
        <p:spPr>
          <a:xfrm>
            <a:off x="10116901" y="1983451"/>
            <a:ext cx="131318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Module # </a:t>
            </a:r>
            <a:r>
              <a:rPr lang="en-US" sz="1600" b="1" i="0" u="none" strike="noStrike" cap="none">
                <a:solidFill>
                  <a:srgbClr val="000000"/>
                </a:solidFill>
                <a:latin typeface="Arial"/>
                <a:ea typeface="Arial"/>
                <a:cs typeface="Arial"/>
                <a:sym typeface="Arial"/>
              </a:rPr>
              <a:t>01</a:t>
            </a:r>
            <a:endParaRPr sz="1600" b="1" i="0" u="none" strike="noStrike" cap="none">
              <a:solidFill>
                <a:srgbClr val="000000"/>
              </a:solidFill>
              <a:latin typeface="Arial"/>
              <a:ea typeface="Arial"/>
              <a:cs typeface="Arial"/>
              <a:sym typeface="Arial"/>
            </a:endParaRPr>
          </a:p>
        </p:txBody>
      </p:sp>
      <p:sp>
        <p:nvSpPr>
          <p:cNvPr id="23" name="Shape 23"/>
          <p:cNvSpPr/>
          <p:nvPr/>
        </p:nvSpPr>
        <p:spPr>
          <a:xfrm>
            <a:off x="11429926" y="1648617"/>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5" name="Shape 25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56" name="Shape 256"/>
          <p:cNvGrpSpPr/>
          <p:nvPr/>
        </p:nvGrpSpPr>
        <p:grpSpPr>
          <a:xfrm>
            <a:off x="1398771" y="1953702"/>
            <a:ext cx="1620994" cy="2603950"/>
            <a:chOff x="2011515" y="1953702"/>
            <a:chExt cx="1620994" cy="2603950"/>
          </a:xfrm>
        </p:grpSpPr>
        <p:sp>
          <p:nvSpPr>
            <p:cNvPr id="257" name="Shape 257"/>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8" name="Shape 258"/>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9" name="Shape 259"/>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0" name="Shape 260"/>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1" name="Shape 261"/>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2" name="Shape 262"/>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Shape 263"/>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Shape 264"/>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5" name="Shape 265"/>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66" name="Shape 266"/>
          <p:cNvGrpSpPr/>
          <p:nvPr/>
        </p:nvGrpSpPr>
        <p:grpSpPr>
          <a:xfrm>
            <a:off x="5202409" y="1953702"/>
            <a:ext cx="1620896" cy="2603950"/>
            <a:chOff x="6077203" y="1953702"/>
            <a:chExt cx="1620896" cy="2603950"/>
          </a:xfrm>
        </p:grpSpPr>
        <p:sp>
          <p:nvSpPr>
            <p:cNvPr id="267" name="Shape 267"/>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Shape 268"/>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9" name="Shape 269"/>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0" name="Shape 270"/>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1" name="Shape 271"/>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2" name="Shape 272"/>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3" name="Shape 273"/>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4" name="Shape 274"/>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5" name="Shape 275"/>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6" name="Shape 276"/>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7" name="Shape 277"/>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8" name="Shape 278"/>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9" name="Shape 279"/>
          <p:cNvSpPr txBox="1">
            <a:spLocks noGrp="1"/>
          </p:cNvSpPr>
          <p:nvPr>
            <p:ph type="body" idx="2"/>
          </p:nvPr>
        </p:nvSpPr>
        <p:spPr>
          <a:xfrm>
            <a:off x="442709" y="5129363"/>
            <a:ext cx="3658029"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 name="Shape 280"/>
          <p:cNvSpPr txBox="1">
            <a:spLocks noGrp="1"/>
          </p:cNvSpPr>
          <p:nvPr>
            <p:ph type="body" idx="3"/>
          </p:nvPr>
        </p:nvSpPr>
        <p:spPr>
          <a:xfrm>
            <a:off x="443342" y="4670026"/>
            <a:ext cx="3644936"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81" name="Shape 281"/>
          <p:cNvGrpSpPr/>
          <p:nvPr/>
        </p:nvGrpSpPr>
        <p:grpSpPr>
          <a:xfrm>
            <a:off x="9228128" y="1953702"/>
            <a:ext cx="1620994" cy="2603950"/>
            <a:chOff x="2011515" y="1953702"/>
            <a:chExt cx="1620994" cy="2603950"/>
          </a:xfrm>
        </p:grpSpPr>
        <p:sp>
          <p:nvSpPr>
            <p:cNvPr id="282" name="Shape 28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3" name="Shape 28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Shape 28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5" name="Shape 28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6" name="Shape 28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7" name="Shape 28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8" name="Shape 28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9" name="Shape 28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0" name="Shape 29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1" name="Shape 291"/>
          <p:cNvSpPr txBox="1">
            <a:spLocks noGrp="1"/>
          </p:cNvSpPr>
          <p:nvPr>
            <p:ph type="body" idx="4"/>
          </p:nvPr>
        </p:nvSpPr>
        <p:spPr>
          <a:xfrm>
            <a:off x="4364610" y="5129363"/>
            <a:ext cx="3726654"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 name="Shape 292"/>
          <p:cNvSpPr txBox="1">
            <a:spLocks noGrp="1"/>
          </p:cNvSpPr>
          <p:nvPr>
            <p:ph type="body" idx="5"/>
          </p:nvPr>
        </p:nvSpPr>
        <p:spPr>
          <a:xfrm>
            <a:off x="4376387" y="4670026"/>
            <a:ext cx="3713315"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3" name="Shape 293"/>
          <p:cNvSpPr txBox="1">
            <a:spLocks noGrp="1"/>
          </p:cNvSpPr>
          <p:nvPr>
            <p:ph type="body" idx="6"/>
          </p:nvPr>
        </p:nvSpPr>
        <p:spPr>
          <a:xfrm>
            <a:off x="8267578" y="5129363"/>
            <a:ext cx="3610195"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 name="Shape 294"/>
          <p:cNvSpPr txBox="1">
            <a:spLocks noGrp="1"/>
          </p:cNvSpPr>
          <p:nvPr>
            <p:ph type="body" idx="7"/>
          </p:nvPr>
        </p:nvSpPr>
        <p:spPr>
          <a:xfrm>
            <a:off x="8277634" y="4670026"/>
            <a:ext cx="3597273"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95"/>
        <p:cNvGrpSpPr/>
        <p:nvPr/>
      </p:nvGrpSpPr>
      <p:grpSpPr>
        <a:xfrm>
          <a:off x="0" y="0"/>
          <a:ext cx="0" cy="0"/>
          <a:chOff x="0" y="0"/>
          <a:chExt cx="0" cy="0"/>
        </a:xfrm>
      </p:grpSpPr>
      <p:sp>
        <p:nvSpPr>
          <p:cNvPr id="296" name="Shape 29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7" name="Shape 29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98" name="Shape 298"/>
          <p:cNvGrpSpPr/>
          <p:nvPr/>
        </p:nvGrpSpPr>
        <p:grpSpPr>
          <a:xfrm>
            <a:off x="0" y="5025802"/>
            <a:ext cx="12192001" cy="144981"/>
            <a:chOff x="1751419" y="4036682"/>
            <a:chExt cx="9944457" cy="58272"/>
          </a:xfrm>
        </p:grpSpPr>
        <p:sp>
          <p:nvSpPr>
            <p:cNvPr id="299" name="Shape 299"/>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0" name="Shape 300"/>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1" name="Shape 301"/>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2" name="Shape 302"/>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3" name="Shape 303"/>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04" name="Shape 304"/>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05" name="Shape 305"/>
          <p:cNvGrpSpPr/>
          <p:nvPr/>
        </p:nvGrpSpPr>
        <p:grpSpPr>
          <a:xfrm>
            <a:off x="1217471" y="2920934"/>
            <a:ext cx="1304470" cy="2431269"/>
            <a:chOff x="1217471" y="1893408"/>
            <a:chExt cx="1304470" cy="2431269"/>
          </a:xfrm>
        </p:grpSpPr>
        <p:grpSp>
          <p:nvGrpSpPr>
            <p:cNvPr id="306" name="Shape 306"/>
            <p:cNvGrpSpPr/>
            <p:nvPr/>
          </p:nvGrpSpPr>
          <p:grpSpPr>
            <a:xfrm>
              <a:off x="1217471" y="2766893"/>
              <a:ext cx="1304470" cy="1557784"/>
              <a:chOff x="1217471" y="2766893"/>
              <a:chExt cx="1304470" cy="1557784"/>
            </a:xfrm>
          </p:grpSpPr>
          <p:grpSp>
            <p:nvGrpSpPr>
              <p:cNvPr id="307" name="Shape 307"/>
              <p:cNvGrpSpPr/>
              <p:nvPr/>
            </p:nvGrpSpPr>
            <p:grpSpPr>
              <a:xfrm>
                <a:off x="1217471" y="2766893"/>
                <a:ext cx="1304470" cy="1557784"/>
                <a:chOff x="1199541" y="3267114"/>
                <a:chExt cx="1304470" cy="1557784"/>
              </a:xfrm>
            </p:grpSpPr>
            <p:sp>
              <p:nvSpPr>
                <p:cNvPr id="308" name="Shape 308"/>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9" name="Shape 309"/>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10" name="Shape 310"/>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11" name="Shape 311"/>
            <p:cNvGrpSpPr/>
            <p:nvPr/>
          </p:nvGrpSpPr>
          <p:grpSpPr>
            <a:xfrm>
              <a:off x="1289951" y="1893408"/>
              <a:ext cx="1136271" cy="1246506"/>
              <a:chOff x="627304" y="1987183"/>
              <a:chExt cx="1594615" cy="1749317"/>
            </a:xfrm>
          </p:grpSpPr>
          <p:sp>
            <p:nvSpPr>
              <p:cNvPr id="312" name="Shape 31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3" name="Shape 31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4" name="Shape 31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15" name="Shape 315"/>
          <p:cNvGrpSpPr/>
          <p:nvPr/>
        </p:nvGrpSpPr>
        <p:grpSpPr>
          <a:xfrm>
            <a:off x="3286748" y="2920934"/>
            <a:ext cx="1304470" cy="2483739"/>
            <a:chOff x="3326504" y="1893408"/>
            <a:chExt cx="1304470" cy="2483739"/>
          </a:xfrm>
        </p:grpSpPr>
        <p:grpSp>
          <p:nvGrpSpPr>
            <p:cNvPr id="316" name="Shape 316"/>
            <p:cNvGrpSpPr/>
            <p:nvPr/>
          </p:nvGrpSpPr>
          <p:grpSpPr>
            <a:xfrm>
              <a:off x="3326504" y="2772528"/>
              <a:ext cx="1304470" cy="1604619"/>
              <a:chOff x="3326504" y="2772528"/>
              <a:chExt cx="1304470" cy="1604619"/>
            </a:xfrm>
          </p:grpSpPr>
          <p:grpSp>
            <p:nvGrpSpPr>
              <p:cNvPr id="317" name="Shape 317"/>
              <p:cNvGrpSpPr/>
              <p:nvPr/>
            </p:nvGrpSpPr>
            <p:grpSpPr>
              <a:xfrm>
                <a:off x="3326504" y="2772528"/>
                <a:ext cx="1304470" cy="1604619"/>
                <a:chOff x="3269602" y="3277053"/>
                <a:chExt cx="1304470" cy="1593145"/>
              </a:xfrm>
            </p:grpSpPr>
            <p:sp>
              <p:nvSpPr>
                <p:cNvPr id="318" name="Shape 318"/>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Shape 319"/>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0" name="Shape 320"/>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21" name="Shape 321"/>
            <p:cNvGrpSpPr/>
            <p:nvPr/>
          </p:nvGrpSpPr>
          <p:grpSpPr>
            <a:xfrm>
              <a:off x="3410604" y="1893408"/>
              <a:ext cx="1136271" cy="1246506"/>
              <a:chOff x="627304" y="1987183"/>
              <a:chExt cx="1594615" cy="1749317"/>
            </a:xfrm>
          </p:grpSpPr>
          <p:sp>
            <p:nvSpPr>
              <p:cNvPr id="322" name="Shape 32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3" name="Shape 32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Shape 32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25" name="Shape 325"/>
          <p:cNvGrpSpPr/>
          <p:nvPr/>
        </p:nvGrpSpPr>
        <p:grpSpPr>
          <a:xfrm>
            <a:off x="5362701" y="2917613"/>
            <a:ext cx="1304470" cy="2426375"/>
            <a:chOff x="5452152" y="1890087"/>
            <a:chExt cx="1304470" cy="2426375"/>
          </a:xfrm>
        </p:grpSpPr>
        <p:grpSp>
          <p:nvGrpSpPr>
            <p:cNvPr id="326" name="Shape 326"/>
            <p:cNvGrpSpPr/>
            <p:nvPr/>
          </p:nvGrpSpPr>
          <p:grpSpPr>
            <a:xfrm>
              <a:off x="5452152" y="2763572"/>
              <a:ext cx="1304470" cy="1552890"/>
              <a:chOff x="5452152" y="2763572"/>
              <a:chExt cx="1304470" cy="1552890"/>
            </a:xfrm>
          </p:grpSpPr>
          <p:grpSp>
            <p:nvGrpSpPr>
              <p:cNvPr id="327" name="Shape 327"/>
              <p:cNvGrpSpPr/>
              <p:nvPr/>
            </p:nvGrpSpPr>
            <p:grpSpPr>
              <a:xfrm>
                <a:off x="5452152" y="2763572"/>
                <a:ext cx="1304470" cy="1552890"/>
                <a:chOff x="5960996" y="3267114"/>
                <a:chExt cx="1304470" cy="1559509"/>
              </a:xfrm>
            </p:grpSpPr>
            <p:sp>
              <p:nvSpPr>
                <p:cNvPr id="328" name="Shape 328"/>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9" name="Shape 329"/>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30" name="Shape 330"/>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31" name="Shape 331"/>
            <p:cNvGrpSpPr/>
            <p:nvPr/>
          </p:nvGrpSpPr>
          <p:grpSpPr>
            <a:xfrm>
              <a:off x="5556109" y="1890087"/>
              <a:ext cx="1136271" cy="1246506"/>
              <a:chOff x="627304" y="1987183"/>
              <a:chExt cx="1594615" cy="1749317"/>
            </a:xfrm>
          </p:grpSpPr>
          <p:sp>
            <p:nvSpPr>
              <p:cNvPr id="332" name="Shape 33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3" name="Shape 33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4" name="Shape 33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35" name="Shape 335"/>
          <p:cNvGrpSpPr/>
          <p:nvPr/>
        </p:nvGrpSpPr>
        <p:grpSpPr>
          <a:xfrm>
            <a:off x="7695802" y="2917613"/>
            <a:ext cx="1304470" cy="2434590"/>
            <a:chOff x="7521759" y="1890087"/>
            <a:chExt cx="1304470" cy="2434590"/>
          </a:xfrm>
        </p:grpSpPr>
        <p:grpSp>
          <p:nvGrpSpPr>
            <p:cNvPr id="336" name="Shape 336"/>
            <p:cNvGrpSpPr/>
            <p:nvPr/>
          </p:nvGrpSpPr>
          <p:grpSpPr>
            <a:xfrm>
              <a:off x="7521759" y="2766893"/>
              <a:ext cx="1304470" cy="1557784"/>
              <a:chOff x="7521759" y="2766893"/>
              <a:chExt cx="1304470" cy="1557784"/>
            </a:xfrm>
          </p:grpSpPr>
          <p:grpSp>
            <p:nvGrpSpPr>
              <p:cNvPr id="337" name="Shape 337"/>
              <p:cNvGrpSpPr/>
              <p:nvPr/>
            </p:nvGrpSpPr>
            <p:grpSpPr>
              <a:xfrm>
                <a:off x="7521759" y="2766893"/>
                <a:ext cx="1304470" cy="1557784"/>
                <a:chOff x="7980910" y="3267114"/>
                <a:chExt cx="1304470" cy="1557784"/>
              </a:xfrm>
            </p:grpSpPr>
            <p:sp>
              <p:nvSpPr>
                <p:cNvPr id="338" name="Shape 338"/>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9" name="Shape 339"/>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40" name="Shape 340"/>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41" name="Shape 341"/>
            <p:cNvGrpSpPr/>
            <p:nvPr/>
          </p:nvGrpSpPr>
          <p:grpSpPr>
            <a:xfrm>
              <a:off x="7622141" y="1890087"/>
              <a:ext cx="1136271" cy="1246506"/>
              <a:chOff x="627304" y="1987183"/>
              <a:chExt cx="1594615" cy="1749317"/>
            </a:xfrm>
          </p:grpSpPr>
          <p:sp>
            <p:nvSpPr>
              <p:cNvPr id="342" name="Shape 34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3" name="Shape 34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4" name="Shape 34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45" name="Shape 345"/>
          <p:cNvGrpSpPr/>
          <p:nvPr/>
        </p:nvGrpSpPr>
        <p:grpSpPr>
          <a:xfrm>
            <a:off x="10039725" y="2881865"/>
            <a:ext cx="1304470" cy="2435707"/>
            <a:chOff x="9646841" y="1888970"/>
            <a:chExt cx="1304470" cy="2435707"/>
          </a:xfrm>
        </p:grpSpPr>
        <p:grpSp>
          <p:nvGrpSpPr>
            <p:cNvPr id="346" name="Shape 346"/>
            <p:cNvGrpSpPr/>
            <p:nvPr/>
          </p:nvGrpSpPr>
          <p:grpSpPr>
            <a:xfrm>
              <a:off x="9646841" y="2766893"/>
              <a:ext cx="1304470" cy="1557784"/>
              <a:chOff x="9646841" y="2766893"/>
              <a:chExt cx="1304470" cy="1557784"/>
            </a:xfrm>
          </p:grpSpPr>
          <p:grpSp>
            <p:nvGrpSpPr>
              <p:cNvPr id="347" name="Shape 347"/>
              <p:cNvGrpSpPr/>
              <p:nvPr/>
            </p:nvGrpSpPr>
            <p:grpSpPr>
              <a:xfrm>
                <a:off x="9646841" y="2766893"/>
                <a:ext cx="1304470" cy="1557784"/>
                <a:chOff x="9539460" y="3267114"/>
                <a:chExt cx="1304470" cy="1557784"/>
              </a:xfrm>
            </p:grpSpPr>
            <p:sp>
              <p:nvSpPr>
                <p:cNvPr id="348" name="Shape 348"/>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9" name="Shape 349"/>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50" name="Shape 350"/>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51" name="Shape 351"/>
            <p:cNvGrpSpPr/>
            <p:nvPr/>
          </p:nvGrpSpPr>
          <p:grpSpPr>
            <a:xfrm>
              <a:off x="9755990" y="1888970"/>
              <a:ext cx="1136271" cy="1246506"/>
              <a:chOff x="627304" y="1987183"/>
              <a:chExt cx="1594615" cy="1749317"/>
            </a:xfrm>
          </p:grpSpPr>
          <p:sp>
            <p:nvSpPr>
              <p:cNvPr id="352" name="Shape 352"/>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3" name="Shape 353"/>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4" name="Shape 354"/>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355" name="Shape 355"/>
          <p:cNvSpPr txBox="1">
            <a:spLocks noGrp="1"/>
          </p:cNvSpPr>
          <p:nvPr>
            <p:ph type="body" idx="2"/>
          </p:nvPr>
        </p:nvSpPr>
        <p:spPr>
          <a:xfrm>
            <a:off x="868842"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6" name="Shape 356"/>
          <p:cNvSpPr txBox="1">
            <a:spLocks noGrp="1"/>
          </p:cNvSpPr>
          <p:nvPr>
            <p:ph type="body" idx="3"/>
          </p:nvPr>
        </p:nvSpPr>
        <p:spPr>
          <a:xfrm>
            <a:off x="3081061" y="5721632"/>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7" name="Shape 357"/>
          <p:cNvSpPr txBox="1">
            <a:spLocks noGrp="1"/>
          </p:cNvSpPr>
          <p:nvPr>
            <p:ph type="body" idx="4"/>
          </p:nvPr>
        </p:nvSpPr>
        <p:spPr>
          <a:xfrm>
            <a:off x="5293281"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8" name="Shape 358"/>
          <p:cNvSpPr txBox="1">
            <a:spLocks noGrp="1"/>
          </p:cNvSpPr>
          <p:nvPr>
            <p:ph type="body" idx="5"/>
          </p:nvPr>
        </p:nvSpPr>
        <p:spPr>
          <a:xfrm>
            <a:off x="7412699"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9" name="Shape 359"/>
          <p:cNvSpPr txBox="1">
            <a:spLocks noGrp="1"/>
          </p:cNvSpPr>
          <p:nvPr>
            <p:ph type="body" idx="6"/>
          </p:nvPr>
        </p:nvSpPr>
        <p:spPr>
          <a:xfrm>
            <a:off x="9532117" y="5707711"/>
            <a:ext cx="1899629"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0" name="Shape 360"/>
          <p:cNvSpPr txBox="1">
            <a:spLocks noGrp="1"/>
          </p:cNvSpPr>
          <p:nvPr>
            <p:ph type="body" idx="7"/>
          </p:nvPr>
        </p:nvSpPr>
        <p:spPr>
          <a:xfrm>
            <a:off x="514350" y="1304995"/>
            <a:ext cx="10273812" cy="14532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8"/>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8"/>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8"/>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8"/>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8"/>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3" name="Shape 36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64" name="Shape 364"/>
          <p:cNvGrpSpPr/>
          <p:nvPr/>
        </p:nvGrpSpPr>
        <p:grpSpPr>
          <a:xfrm>
            <a:off x="0" y="3998260"/>
            <a:ext cx="12192001" cy="126791"/>
            <a:chOff x="1751419" y="4036682"/>
            <a:chExt cx="9944457" cy="50961"/>
          </a:xfrm>
        </p:grpSpPr>
        <p:sp>
          <p:nvSpPr>
            <p:cNvPr id="365" name="Shape 365"/>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6" name="Shape 366"/>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7" name="Shape 367"/>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8" name="Shape 368"/>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9" name="Shape 369"/>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70" name="Shape 370"/>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71" name="Shape 371"/>
          <p:cNvGrpSpPr/>
          <p:nvPr/>
        </p:nvGrpSpPr>
        <p:grpSpPr>
          <a:xfrm>
            <a:off x="1217471" y="1893408"/>
            <a:ext cx="1304470" cy="2431269"/>
            <a:chOff x="1217471" y="1893408"/>
            <a:chExt cx="1304470" cy="2431269"/>
          </a:xfrm>
        </p:grpSpPr>
        <p:grpSp>
          <p:nvGrpSpPr>
            <p:cNvPr id="372" name="Shape 372"/>
            <p:cNvGrpSpPr/>
            <p:nvPr/>
          </p:nvGrpSpPr>
          <p:grpSpPr>
            <a:xfrm>
              <a:off x="1217471" y="2766893"/>
              <a:ext cx="1304470" cy="1557784"/>
              <a:chOff x="1217471" y="2766893"/>
              <a:chExt cx="1304470" cy="1557784"/>
            </a:xfrm>
          </p:grpSpPr>
          <p:grpSp>
            <p:nvGrpSpPr>
              <p:cNvPr id="373" name="Shape 373"/>
              <p:cNvGrpSpPr/>
              <p:nvPr/>
            </p:nvGrpSpPr>
            <p:grpSpPr>
              <a:xfrm>
                <a:off x="1217471" y="2766893"/>
                <a:ext cx="1304470" cy="1557784"/>
                <a:chOff x="1199541" y="3267114"/>
                <a:chExt cx="1304470" cy="1557784"/>
              </a:xfrm>
            </p:grpSpPr>
            <p:sp>
              <p:nvSpPr>
                <p:cNvPr id="374" name="Shape 374"/>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5" name="Shape 375"/>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76" name="Shape 376"/>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77" name="Shape 377"/>
            <p:cNvGrpSpPr/>
            <p:nvPr/>
          </p:nvGrpSpPr>
          <p:grpSpPr>
            <a:xfrm>
              <a:off x="1289951" y="1893408"/>
              <a:ext cx="1136271" cy="1246506"/>
              <a:chOff x="627304" y="1987183"/>
              <a:chExt cx="1594615" cy="1749317"/>
            </a:xfrm>
          </p:grpSpPr>
          <p:sp>
            <p:nvSpPr>
              <p:cNvPr id="378" name="Shape 37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9" name="Shape 37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0" name="Shape 38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81" name="Shape 381"/>
          <p:cNvGrpSpPr/>
          <p:nvPr/>
        </p:nvGrpSpPr>
        <p:grpSpPr>
          <a:xfrm>
            <a:off x="3286748" y="1893408"/>
            <a:ext cx="1304470" cy="2483739"/>
            <a:chOff x="3326504" y="1893408"/>
            <a:chExt cx="1304470" cy="2483739"/>
          </a:xfrm>
        </p:grpSpPr>
        <p:grpSp>
          <p:nvGrpSpPr>
            <p:cNvPr id="382" name="Shape 382"/>
            <p:cNvGrpSpPr/>
            <p:nvPr/>
          </p:nvGrpSpPr>
          <p:grpSpPr>
            <a:xfrm>
              <a:off x="3326504" y="2772528"/>
              <a:ext cx="1304470" cy="1604619"/>
              <a:chOff x="3326504" y="2772528"/>
              <a:chExt cx="1304470" cy="1604619"/>
            </a:xfrm>
          </p:grpSpPr>
          <p:grpSp>
            <p:nvGrpSpPr>
              <p:cNvPr id="383" name="Shape 383"/>
              <p:cNvGrpSpPr/>
              <p:nvPr/>
            </p:nvGrpSpPr>
            <p:grpSpPr>
              <a:xfrm>
                <a:off x="3326504" y="2772528"/>
                <a:ext cx="1304470" cy="1604619"/>
                <a:chOff x="3269602" y="3277053"/>
                <a:chExt cx="1304470" cy="1593145"/>
              </a:xfrm>
            </p:grpSpPr>
            <p:sp>
              <p:nvSpPr>
                <p:cNvPr id="384" name="Shape 384"/>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5" name="Shape 385"/>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86" name="Shape 386"/>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87" name="Shape 387"/>
            <p:cNvGrpSpPr/>
            <p:nvPr/>
          </p:nvGrpSpPr>
          <p:grpSpPr>
            <a:xfrm>
              <a:off x="3410604" y="1893408"/>
              <a:ext cx="1136271" cy="1246506"/>
              <a:chOff x="627304" y="1987183"/>
              <a:chExt cx="1594615" cy="1749317"/>
            </a:xfrm>
          </p:grpSpPr>
          <p:sp>
            <p:nvSpPr>
              <p:cNvPr id="388" name="Shape 38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9" name="Shape 38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0" name="Shape 39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91" name="Shape 391"/>
          <p:cNvGrpSpPr/>
          <p:nvPr/>
        </p:nvGrpSpPr>
        <p:grpSpPr>
          <a:xfrm>
            <a:off x="5362701" y="1890087"/>
            <a:ext cx="1304470" cy="2426375"/>
            <a:chOff x="5452152" y="1890087"/>
            <a:chExt cx="1304470" cy="2426375"/>
          </a:xfrm>
        </p:grpSpPr>
        <p:grpSp>
          <p:nvGrpSpPr>
            <p:cNvPr id="392" name="Shape 392"/>
            <p:cNvGrpSpPr/>
            <p:nvPr/>
          </p:nvGrpSpPr>
          <p:grpSpPr>
            <a:xfrm>
              <a:off x="5452152" y="2763572"/>
              <a:ext cx="1304470" cy="1552890"/>
              <a:chOff x="5452152" y="2763572"/>
              <a:chExt cx="1304470" cy="1552890"/>
            </a:xfrm>
          </p:grpSpPr>
          <p:grpSp>
            <p:nvGrpSpPr>
              <p:cNvPr id="393" name="Shape 393"/>
              <p:cNvGrpSpPr/>
              <p:nvPr/>
            </p:nvGrpSpPr>
            <p:grpSpPr>
              <a:xfrm>
                <a:off x="5452152" y="2763572"/>
                <a:ext cx="1304470" cy="1552890"/>
                <a:chOff x="5960996" y="3267114"/>
                <a:chExt cx="1304470" cy="1559509"/>
              </a:xfrm>
            </p:grpSpPr>
            <p:sp>
              <p:nvSpPr>
                <p:cNvPr id="394" name="Shape 394"/>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5" name="Shape 395"/>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96" name="Shape 396"/>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97" name="Shape 397"/>
            <p:cNvGrpSpPr/>
            <p:nvPr/>
          </p:nvGrpSpPr>
          <p:grpSpPr>
            <a:xfrm>
              <a:off x="5556109" y="1890087"/>
              <a:ext cx="1136271" cy="1246506"/>
              <a:chOff x="627304" y="1987183"/>
              <a:chExt cx="1594615" cy="1749317"/>
            </a:xfrm>
          </p:grpSpPr>
          <p:sp>
            <p:nvSpPr>
              <p:cNvPr id="398" name="Shape 39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9" name="Shape 39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0" name="Shape 40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01" name="Shape 401"/>
          <p:cNvGrpSpPr/>
          <p:nvPr/>
        </p:nvGrpSpPr>
        <p:grpSpPr>
          <a:xfrm>
            <a:off x="7392552" y="1890087"/>
            <a:ext cx="1304470" cy="2434590"/>
            <a:chOff x="7521759" y="1890087"/>
            <a:chExt cx="1304470" cy="2434590"/>
          </a:xfrm>
        </p:grpSpPr>
        <p:grpSp>
          <p:nvGrpSpPr>
            <p:cNvPr id="402" name="Shape 402"/>
            <p:cNvGrpSpPr/>
            <p:nvPr/>
          </p:nvGrpSpPr>
          <p:grpSpPr>
            <a:xfrm>
              <a:off x="7521759" y="2766893"/>
              <a:ext cx="1304470" cy="1557784"/>
              <a:chOff x="7521759" y="2766893"/>
              <a:chExt cx="1304470" cy="1557784"/>
            </a:xfrm>
          </p:grpSpPr>
          <p:grpSp>
            <p:nvGrpSpPr>
              <p:cNvPr id="403" name="Shape 403"/>
              <p:cNvGrpSpPr/>
              <p:nvPr/>
            </p:nvGrpSpPr>
            <p:grpSpPr>
              <a:xfrm>
                <a:off x="7521759" y="2766893"/>
                <a:ext cx="1304470" cy="1557784"/>
                <a:chOff x="7980910" y="3267114"/>
                <a:chExt cx="1304470" cy="1557784"/>
              </a:xfrm>
            </p:grpSpPr>
            <p:sp>
              <p:nvSpPr>
                <p:cNvPr id="404" name="Shape 404"/>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5" name="Shape 405"/>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06" name="Shape 406"/>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07" name="Shape 407"/>
            <p:cNvGrpSpPr/>
            <p:nvPr/>
          </p:nvGrpSpPr>
          <p:grpSpPr>
            <a:xfrm>
              <a:off x="7622141" y="1890087"/>
              <a:ext cx="1136271" cy="1246506"/>
              <a:chOff x="627304" y="1987183"/>
              <a:chExt cx="1594615" cy="1749317"/>
            </a:xfrm>
          </p:grpSpPr>
          <p:sp>
            <p:nvSpPr>
              <p:cNvPr id="408" name="Shape 40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9" name="Shape 40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0" name="Shape 41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11" name="Shape 411"/>
          <p:cNvGrpSpPr/>
          <p:nvPr/>
        </p:nvGrpSpPr>
        <p:grpSpPr>
          <a:xfrm>
            <a:off x="9507695" y="1888970"/>
            <a:ext cx="1304470" cy="2435707"/>
            <a:chOff x="9646841" y="1888970"/>
            <a:chExt cx="1304470" cy="2435707"/>
          </a:xfrm>
        </p:grpSpPr>
        <p:grpSp>
          <p:nvGrpSpPr>
            <p:cNvPr id="412" name="Shape 412"/>
            <p:cNvGrpSpPr/>
            <p:nvPr/>
          </p:nvGrpSpPr>
          <p:grpSpPr>
            <a:xfrm>
              <a:off x="9646841" y="2766893"/>
              <a:ext cx="1304470" cy="1557784"/>
              <a:chOff x="9646841" y="2766893"/>
              <a:chExt cx="1304470" cy="1557784"/>
            </a:xfrm>
          </p:grpSpPr>
          <p:grpSp>
            <p:nvGrpSpPr>
              <p:cNvPr id="413" name="Shape 413"/>
              <p:cNvGrpSpPr/>
              <p:nvPr/>
            </p:nvGrpSpPr>
            <p:grpSpPr>
              <a:xfrm>
                <a:off x="9646841" y="2766893"/>
                <a:ext cx="1304470" cy="1557784"/>
                <a:chOff x="9539460" y="3267114"/>
                <a:chExt cx="1304470" cy="1557784"/>
              </a:xfrm>
            </p:grpSpPr>
            <p:sp>
              <p:nvSpPr>
                <p:cNvPr id="414" name="Shape 414"/>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5" name="Shape 415"/>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16" name="Shape 416"/>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17" name="Shape 417"/>
            <p:cNvGrpSpPr/>
            <p:nvPr/>
          </p:nvGrpSpPr>
          <p:grpSpPr>
            <a:xfrm>
              <a:off x="9755990" y="1888970"/>
              <a:ext cx="1136271" cy="1246506"/>
              <a:chOff x="627304" y="1987183"/>
              <a:chExt cx="1594615" cy="1749317"/>
            </a:xfrm>
          </p:grpSpPr>
          <p:sp>
            <p:nvSpPr>
              <p:cNvPr id="418" name="Shape 418"/>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9" name="Shape 419"/>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0" name="Shape 420"/>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421" name="Shape 421"/>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Shape 422"/>
          <p:cNvSpPr txBox="1">
            <a:spLocks noGrp="1"/>
          </p:cNvSpPr>
          <p:nvPr>
            <p:ph type="body" idx="3"/>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Shape 423"/>
          <p:cNvSpPr txBox="1">
            <a:spLocks noGrp="1"/>
          </p:cNvSpPr>
          <p:nvPr>
            <p:ph type="body" idx="4"/>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4" name="Shape 424"/>
          <p:cNvSpPr txBox="1">
            <a:spLocks noGrp="1"/>
          </p:cNvSpPr>
          <p:nvPr>
            <p:ph type="body" idx="5"/>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5" name="Shape 425"/>
          <p:cNvSpPr txBox="1">
            <a:spLocks noGrp="1"/>
          </p:cNvSpPr>
          <p:nvPr>
            <p:ph type="body" idx="6"/>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6" name="Shape 426"/>
          <p:cNvSpPr txBox="1">
            <a:spLocks noGrp="1"/>
          </p:cNvSpPr>
          <p:nvPr>
            <p:ph type="body" idx="7"/>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7" name="Shape 427"/>
          <p:cNvSpPr txBox="1">
            <a:spLocks noGrp="1"/>
          </p:cNvSpPr>
          <p:nvPr>
            <p:ph type="body" idx="8"/>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8" name="Shape 428"/>
          <p:cNvSpPr txBox="1">
            <a:spLocks noGrp="1"/>
          </p:cNvSpPr>
          <p:nvPr>
            <p:ph type="body" idx="9"/>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9" name="Shape 429"/>
          <p:cNvSpPr txBox="1">
            <a:spLocks noGrp="1"/>
          </p:cNvSpPr>
          <p:nvPr>
            <p:ph type="body" idx="13"/>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0" name="Shape 430"/>
          <p:cNvSpPr txBox="1">
            <a:spLocks noGrp="1"/>
          </p:cNvSpPr>
          <p:nvPr>
            <p:ph type="body" idx="14"/>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31"/>
        <p:cNvGrpSpPr/>
        <p:nvPr/>
      </p:nvGrpSpPr>
      <p:grpSpPr>
        <a:xfrm>
          <a:off x="0" y="0"/>
          <a:ext cx="0" cy="0"/>
          <a:chOff x="0" y="0"/>
          <a:chExt cx="0" cy="0"/>
        </a:xfrm>
      </p:grpSpPr>
      <p:sp>
        <p:nvSpPr>
          <p:cNvPr id="432" name="Shape 43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3" name="Shape 43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4" name="Shape 434"/>
          <p:cNvSpPr/>
          <p:nvPr/>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5" name="Shape 435"/>
          <p:cNvSpPr/>
          <p:nvPr/>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6" name="Shape 436"/>
          <p:cNvSpPr/>
          <p:nvPr/>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7" name="Shape 437"/>
          <p:cNvSpPr/>
          <p:nvPr/>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8" name="Shape 438"/>
          <p:cNvSpPr/>
          <p:nvPr/>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9" name="Shape 439"/>
          <p:cNvSpPr/>
          <p:nvPr/>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Shape 440"/>
          <p:cNvSpPr/>
          <p:nvPr/>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1" name="Shape 441"/>
          <p:cNvSpPr/>
          <p:nvPr/>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2" name="Shape 442"/>
          <p:cNvSpPr/>
          <p:nvPr/>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3" name="Shape 443"/>
          <p:cNvSpPr/>
          <p:nvPr/>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4" name="Shape 444"/>
          <p:cNvSpPr/>
          <p:nvPr/>
        </p:nvSpPr>
        <p:spPr>
          <a:xfrm>
            <a:off x="662131" y="4762328"/>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5" name="Shape 445"/>
          <p:cNvSpPr/>
          <p:nvPr/>
        </p:nvSpPr>
        <p:spPr>
          <a:xfrm>
            <a:off x="2947441" y="4756135"/>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6" name="Shape 446"/>
          <p:cNvSpPr/>
          <p:nvPr/>
        </p:nvSpPr>
        <p:spPr>
          <a:xfrm>
            <a:off x="7158061" y="4749373"/>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7" name="Shape 447"/>
          <p:cNvSpPr/>
          <p:nvPr/>
        </p:nvSpPr>
        <p:spPr>
          <a:xfrm>
            <a:off x="9436042" y="4749944"/>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8" name="Shape 448"/>
          <p:cNvSpPr/>
          <p:nvPr/>
        </p:nvSpPr>
        <p:spPr>
          <a:xfrm>
            <a:off x="5052751" y="4749944"/>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9" name="Shape 449"/>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Shape 450"/>
          <p:cNvSpPr txBox="1">
            <a:spLocks noGrp="1"/>
          </p:cNvSpPr>
          <p:nvPr>
            <p:ph type="body" idx="3"/>
          </p:nvPr>
        </p:nvSpPr>
        <p:spPr>
          <a:xfrm>
            <a:off x="989700"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Shape 451"/>
          <p:cNvSpPr txBox="1">
            <a:spLocks noGrp="1"/>
          </p:cNvSpPr>
          <p:nvPr>
            <p:ph type="body" idx="4"/>
          </p:nvPr>
        </p:nvSpPr>
        <p:spPr>
          <a:xfrm>
            <a:off x="308069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Shape 452"/>
          <p:cNvSpPr txBox="1">
            <a:spLocks noGrp="1"/>
          </p:cNvSpPr>
          <p:nvPr>
            <p:ph type="body" idx="5"/>
          </p:nvPr>
        </p:nvSpPr>
        <p:spPr>
          <a:xfrm>
            <a:off x="5220008"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Shape 453"/>
          <p:cNvSpPr txBox="1">
            <a:spLocks noGrp="1"/>
          </p:cNvSpPr>
          <p:nvPr>
            <p:ph type="body" idx="6"/>
          </p:nvPr>
        </p:nvSpPr>
        <p:spPr>
          <a:xfrm>
            <a:off x="736681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4" name="Shape 454"/>
          <p:cNvSpPr txBox="1">
            <a:spLocks noGrp="1"/>
          </p:cNvSpPr>
          <p:nvPr>
            <p:ph type="body" idx="7"/>
          </p:nvPr>
        </p:nvSpPr>
        <p:spPr>
          <a:xfrm>
            <a:off x="9485359"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5" name="Shape 455"/>
          <p:cNvSpPr txBox="1">
            <a:spLocks noGrp="1"/>
          </p:cNvSpPr>
          <p:nvPr>
            <p:ph type="body" idx="8"/>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6" name="Shape 456"/>
          <p:cNvSpPr txBox="1">
            <a:spLocks noGrp="1"/>
          </p:cNvSpPr>
          <p:nvPr>
            <p:ph type="body" idx="9"/>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7" name="Shape 457"/>
          <p:cNvSpPr txBox="1">
            <a:spLocks noGrp="1"/>
          </p:cNvSpPr>
          <p:nvPr>
            <p:ph type="body" idx="13"/>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8" name="Shape 458"/>
          <p:cNvSpPr txBox="1">
            <a:spLocks noGrp="1"/>
          </p:cNvSpPr>
          <p:nvPr>
            <p:ph type="body" idx="14"/>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9" name="Shape 459"/>
          <p:cNvSpPr txBox="1">
            <a:spLocks noGrp="1"/>
          </p:cNvSpPr>
          <p:nvPr>
            <p:ph type="body" idx="15"/>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0" name="Shape 460"/>
          <p:cNvSpPr txBox="1">
            <a:spLocks noGrp="1"/>
          </p:cNvSpPr>
          <p:nvPr>
            <p:ph type="body" idx="16"/>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1" name="Shape 461"/>
          <p:cNvSpPr txBox="1">
            <a:spLocks noGrp="1"/>
          </p:cNvSpPr>
          <p:nvPr>
            <p:ph type="body" idx="17"/>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2" name="Shape 462"/>
          <p:cNvSpPr txBox="1">
            <a:spLocks noGrp="1"/>
          </p:cNvSpPr>
          <p:nvPr>
            <p:ph type="body" idx="18"/>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3" name="Shape 463"/>
          <p:cNvSpPr txBox="1">
            <a:spLocks noGrp="1"/>
          </p:cNvSpPr>
          <p:nvPr>
            <p:ph type="body" idx="19"/>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66" name="Shape 46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7" name="Shape 467"/>
          <p:cNvSpPr/>
          <p:nvPr/>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8" name="Shape 468"/>
          <p:cNvSpPr/>
          <p:nvPr/>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9" name="Shape 469"/>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0" name="Shape 470"/>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1" name="Shape 471"/>
          <p:cNvSpPr/>
          <p:nvPr/>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2" name="Shape 472"/>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3" name="Shape 473"/>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Shape 474"/>
          <p:cNvSpPr/>
          <p:nvPr/>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Shape 475"/>
          <p:cNvSpPr/>
          <p:nvPr/>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6" name="Shape 476"/>
          <p:cNvSpPr/>
          <p:nvPr/>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7" name="Shape 477"/>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Shape 478"/>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9" name="Shape 479"/>
          <p:cNvSpPr/>
          <p:nvPr/>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0" name="Shape 480"/>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1" name="Shape 481"/>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2" name="Shape 482"/>
          <p:cNvSpPr/>
          <p:nvPr/>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3" name="Shape 483"/>
          <p:cNvSpPr/>
          <p:nvPr/>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4" name="Shape 484"/>
          <p:cNvSpPr/>
          <p:nvPr/>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Shape 485"/>
          <p:cNvSpPr/>
          <p:nvPr/>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6" name="Shape 486"/>
          <p:cNvSpPr/>
          <p:nvPr/>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Shape 487"/>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Shape 488"/>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Shape 489"/>
          <p:cNvSpPr/>
          <p:nvPr/>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Shape 490"/>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Shape 491"/>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2" name="Shape 492"/>
          <p:cNvSpPr/>
          <p:nvPr/>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Shape 493"/>
          <p:cNvSpPr/>
          <p:nvPr/>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4" name="Shape 494"/>
          <p:cNvSpPr/>
          <p:nvPr/>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5" name="Shape 495"/>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6" name="Shape 496"/>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7" name="Shape 497"/>
          <p:cNvSpPr/>
          <p:nvPr/>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Shape 498"/>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Shape 499"/>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Shape 500"/>
          <p:cNvSpPr/>
          <p:nvPr/>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Shape 501"/>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2" name="Shape 502"/>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3" name="Shape 503"/>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04" name="Shape 504"/>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505" name="Shape 505"/>
          <p:cNvGrpSpPr/>
          <p:nvPr/>
        </p:nvGrpSpPr>
        <p:grpSpPr>
          <a:xfrm>
            <a:off x="8852789" y="1619529"/>
            <a:ext cx="2105024" cy="1658938"/>
            <a:chOff x="5946775" y="4468571"/>
            <a:chExt cx="2105024" cy="1658938"/>
          </a:xfrm>
        </p:grpSpPr>
        <p:sp>
          <p:nvSpPr>
            <p:cNvPr id="506" name="Shape 506"/>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7" name="Shape 507"/>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8" name="Shape 508"/>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9" name="Shape 509"/>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0" name="Shape 510"/>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11" name="Shape 511"/>
          <p:cNvGrpSpPr/>
          <p:nvPr/>
        </p:nvGrpSpPr>
        <p:grpSpPr>
          <a:xfrm>
            <a:off x="7179565" y="559872"/>
            <a:ext cx="2105024" cy="1658938"/>
            <a:chOff x="4146550" y="1468196"/>
            <a:chExt cx="2105024" cy="1658938"/>
          </a:xfrm>
        </p:grpSpPr>
        <p:sp>
          <p:nvSpPr>
            <p:cNvPr id="512" name="Shape 512"/>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Shape 513"/>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4" name="Shape 514"/>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5" name="Shape 515"/>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6" name="Shape 516"/>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17" name="Shape 517"/>
          <p:cNvSpPr txBox="1">
            <a:spLocks noGrp="1"/>
          </p:cNvSpPr>
          <p:nvPr>
            <p:ph type="body" idx="2"/>
          </p:nvPr>
        </p:nvSpPr>
        <p:spPr>
          <a:xfrm>
            <a:off x="905608" y="12490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8" name="Shape 518"/>
          <p:cNvSpPr txBox="1">
            <a:spLocks noGrp="1"/>
          </p:cNvSpPr>
          <p:nvPr>
            <p:ph type="body" idx="3"/>
          </p:nvPr>
        </p:nvSpPr>
        <p:spPr>
          <a:xfrm>
            <a:off x="905609" y="16605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9" name="Shape 519"/>
          <p:cNvSpPr txBox="1">
            <a:spLocks noGrp="1"/>
          </p:cNvSpPr>
          <p:nvPr>
            <p:ph type="body" idx="4"/>
          </p:nvPr>
        </p:nvSpPr>
        <p:spPr>
          <a:xfrm>
            <a:off x="905608" y="25185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0" name="Shape 520"/>
          <p:cNvSpPr txBox="1">
            <a:spLocks noGrp="1"/>
          </p:cNvSpPr>
          <p:nvPr>
            <p:ph type="body" idx="5"/>
          </p:nvPr>
        </p:nvSpPr>
        <p:spPr>
          <a:xfrm>
            <a:off x="905609" y="29300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1" name="Shape 521"/>
          <p:cNvSpPr txBox="1">
            <a:spLocks noGrp="1"/>
          </p:cNvSpPr>
          <p:nvPr>
            <p:ph type="body" idx="6"/>
          </p:nvPr>
        </p:nvSpPr>
        <p:spPr>
          <a:xfrm>
            <a:off x="905608" y="3774421"/>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2" name="Shape 522"/>
          <p:cNvSpPr txBox="1">
            <a:spLocks noGrp="1"/>
          </p:cNvSpPr>
          <p:nvPr>
            <p:ph type="body" idx="7"/>
          </p:nvPr>
        </p:nvSpPr>
        <p:spPr>
          <a:xfrm>
            <a:off x="905609" y="4185967"/>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3" name="Shape 523"/>
          <p:cNvSpPr txBox="1">
            <a:spLocks noGrp="1"/>
          </p:cNvSpPr>
          <p:nvPr>
            <p:ph type="body" idx="8"/>
          </p:nvPr>
        </p:nvSpPr>
        <p:spPr>
          <a:xfrm>
            <a:off x="905608" y="504162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4" name="Shape 524"/>
          <p:cNvSpPr txBox="1">
            <a:spLocks noGrp="1"/>
          </p:cNvSpPr>
          <p:nvPr>
            <p:ph type="body" idx="9"/>
          </p:nvPr>
        </p:nvSpPr>
        <p:spPr>
          <a:xfrm>
            <a:off x="905609" y="545316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25" name="Shape 525"/>
          <p:cNvGrpSpPr/>
          <p:nvPr/>
        </p:nvGrpSpPr>
        <p:grpSpPr>
          <a:xfrm>
            <a:off x="7179565" y="2719086"/>
            <a:ext cx="2105024" cy="1658938"/>
            <a:chOff x="4146550" y="1468196"/>
            <a:chExt cx="2105024" cy="1658938"/>
          </a:xfrm>
        </p:grpSpPr>
        <p:sp>
          <p:nvSpPr>
            <p:cNvPr id="526" name="Shape 526"/>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7" name="Shape 527"/>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8" name="Shape 528"/>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9" name="Shape 529"/>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0" name="Shape 530"/>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1" name="Shape 531"/>
          <p:cNvGrpSpPr/>
          <p:nvPr/>
        </p:nvGrpSpPr>
        <p:grpSpPr>
          <a:xfrm>
            <a:off x="8852789" y="3752912"/>
            <a:ext cx="2105024" cy="1658938"/>
            <a:chOff x="5946775" y="4468571"/>
            <a:chExt cx="2105024" cy="1658938"/>
          </a:xfrm>
        </p:grpSpPr>
        <p:sp>
          <p:nvSpPr>
            <p:cNvPr id="532" name="Shape 532"/>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3" name="Shape 533"/>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4" name="Shape 534"/>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5" name="Shape 535"/>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Shape 536"/>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7" name="Shape 537"/>
          <p:cNvGrpSpPr/>
          <p:nvPr/>
        </p:nvGrpSpPr>
        <p:grpSpPr>
          <a:xfrm>
            <a:off x="7179565" y="4794313"/>
            <a:ext cx="2105024" cy="1658938"/>
            <a:chOff x="4146550" y="1468196"/>
            <a:chExt cx="2105024" cy="1658938"/>
          </a:xfrm>
        </p:grpSpPr>
        <p:sp>
          <p:nvSpPr>
            <p:cNvPr id="538" name="Shape 538"/>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9" name="Shape 539"/>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0" name="Shape 540"/>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1" name="Shape 541"/>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2" name="Shape 542"/>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208635" y="633245"/>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5" name="Shape 545"/>
          <p:cNvSpPr txBox="1">
            <a:spLocks noGrp="1"/>
          </p:cNvSpPr>
          <p:nvPr>
            <p:ph type="body" idx="1"/>
          </p:nvPr>
        </p:nvSpPr>
        <p:spPr>
          <a:xfrm>
            <a:off x="207963" y="273050"/>
            <a:ext cx="9569083"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6" name="Shape 546"/>
          <p:cNvSpPr/>
          <p:nvPr/>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47" name="Shape 547"/>
          <p:cNvGrpSpPr/>
          <p:nvPr/>
        </p:nvGrpSpPr>
        <p:grpSpPr>
          <a:xfrm>
            <a:off x="1760306" y="3744764"/>
            <a:ext cx="995965" cy="993236"/>
            <a:chOff x="1760306" y="3744764"/>
            <a:chExt cx="995965" cy="993236"/>
          </a:xfrm>
        </p:grpSpPr>
        <p:sp>
          <p:nvSpPr>
            <p:cNvPr id="548" name="Shape 548"/>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9" name="Shape 549"/>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0" name="Shape 550"/>
          <p:cNvGrpSpPr/>
          <p:nvPr/>
        </p:nvGrpSpPr>
        <p:grpSpPr>
          <a:xfrm>
            <a:off x="3658378" y="4366073"/>
            <a:ext cx="995965" cy="993236"/>
            <a:chOff x="3658378" y="4366073"/>
            <a:chExt cx="995965" cy="993236"/>
          </a:xfrm>
        </p:grpSpPr>
        <p:sp>
          <p:nvSpPr>
            <p:cNvPr id="551" name="Shape 551"/>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52" name="Shape 552"/>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3" name="Shape 553"/>
          <p:cNvGrpSpPr/>
          <p:nvPr/>
        </p:nvGrpSpPr>
        <p:grpSpPr>
          <a:xfrm>
            <a:off x="5556451" y="3010474"/>
            <a:ext cx="995965" cy="993236"/>
            <a:chOff x="5556451" y="3010474"/>
            <a:chExt cx="995965" cy="993236"/>
          </a:xfrm>
        </p:grpSpPr>
        <p:sp>
          <p:nvSpPr>
            <p:cNvPr id="554" name="Shape 554"/>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5" name="Shape 555"/>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56" name="Shape 556"/>
          <p:cNvGrpSpPr/>
          <p:nvPr/>
        </p:nvGrpSpPr>
        <p:grpSpPr>
          <a:xfrm>
            <a:off x="7454525" y="3536691"/>
            <a:ext cx="995965" cy="993236"/>
            <a:chOff x="7454525" y="3536691"/>
            <a:chExt cx="995965" cy="993236"/>
          </a:xfrm>
        </p:grpSpPr>
        <p:sp>
          <p:nvSpPr>
            <p:cNvPr id="557" name="Shape 557"/>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58" name="Shape 558"/>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559" name="Shape 559"/>
          <p:cNvSpPr/>
          <p:nvPr/>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sp>
        <p:nvSpPr>
          <p:cNvPr id="560" name="Shape 560"/>
          <p:cNvSpPr/>
          <p:nvPr/>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1" name="Shape 561"/>
          <p:cNvSpPr/>
          <p:nvPr/>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2" name="Shape 562"/>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3" name="Shape 563"/>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64" name="Shape 564"/>
          <p:cNvSpPr txBox="1">
            <a:spLocks noGrp="1"/>
          </p:cNvSpPr>
          <p:nvPr>
            <p:ph type="body" idx="2"/>
          </p:nvPr>
        </p:nvSpPr>
        <p:spPr>
          <a:xfrm>
            <a:off x="1180757" y="2775427"/>
            <a:ext cx="2247780" cy="8736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5" name="Shape 565"/>
          <p:cNvSpPr txBox="1">
            <a:spLocks noGrp="1"/>
          </p:cNvSpPr>
          <p:nvPr>
            <p:ph type="body" idx="3"/>
          </p:nvPr>
        </p:nvSpPr>
        <p:spPr>
          <a:xfrm>
            <a:off x="3025297" y="5390259"/>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6" name="Shape 566"/>
          <p:cNvSpPr txBox="1">
            <a:spLocks noGrp="1"/>
          </p:cNvSpPr>
          <p:nvPr>
            <p:ph type="body" idx="4"/>
          </p:nvPr>
        </p:nvSpPr>
        <p:spPr>
          <a:xfrm>
            <a:off x="4721151" y="2149850"/>
            <a:ext cx="2327466" cy="86275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7" name="Shape 567"/>
          <p:cNvSpPr txBox="1">
            <a:spLocks noGrp="1"/>
          </p:cNvSpPr>
          <p:nvPr>
            <p:ph type="body" idx="5"/>
          </p:nvPr>
        </p:nvSpPr>
        <p:spPr>
          <a:xfrm>
            <a:off x="6986775" y="4708150"/>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8" name="Shape 568"/>
          <p:cNvSpPr txBox="1">
            <a:spLocks noGrp="1"/>
          </p:cNvSpPr>
          <p:nvPr>
            <p:ph type="body" idx="6"/>
          </p:nvPr>
        </p:nvSpPr>
        <p:spPr>
          <a:xfrm>
            <a:off x="10694145" y="1955612"/>
            <a:ext cx="1318631" cy="18602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9" name="Shape 569"/>
          <p:cNvSpPr txBox="1">
            <a:spLocks noGrp="1"/>
          </p:cNvSpPr>
          <p:nvPr>
            <p:ph type="body" idx="7"/>
          </p:nvPr>
        </p:nvSpPr>
        <p:spPr>
          <a:xfrm>
            <a:off x="1180758" y="2222957"/>
            <a:ext cx="2247780"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0" name="Shape 570"/>
          <p:cNvSpPr txBox="1">
            <a:spLocks noGrp="1"/>
          </p:cNvSpPr>
          <p:nvPr>
            <p:ph type="body" idx="8"/>
          </p:nvPr>
        </p:nvSpPr>
        <p:spPr>
          <a:xfrm>
            <a:off x="4721151" y="1607631"/>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1" name="Shape 571"/>
          <p:cNvSpPr txBox="1">
            <a:spLocks noGrp="1"/>
          </p:cNvSpPr>
          <p:nvPr>
            <p:ph type="body" idx="9"/>
          </p:nvPr>
        </p:nvSpPr>
        <p:spPr>
          <a:xfrm>
            <a:off x="3025297" y="6180788"/>
            <a:ext cx="2327466" cy="36417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2" name="Shape 572"/>
          <p:cNvSpPr txBox="1">
            <a:spLocks noGrp="1"/>
          </p:cNvSpPr>
          <p:nvPr>
            <p:ph type="body" idx="13"/>
          </p:nvPr>
        </p:nvSpPr>
        <p:spPr>
          <a:xfrm>
            <a:off x="6986775" y="5537050"/>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73"/>
        <p:cNvGrpSpPr/>
        <p:nvPr/>
      </p:nvGrpSpPr>
      <p:grpSpPr>
        <a:xfrm>
          <a:off x="0" y="0"/>
          <a:ext cx="0" cy="0"/>
          <a:chOff x="0" y="0"/>
          <a:chExt cx="0" cy="0"/>
        </a:xfrm>
      </p:grpSpPr>
      <p:sp>
        <p:nvSpPr>
          <p:cNvPr id="574" name="Shape 57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5" name="Shape 57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76" name="Shape 576"/>
          <p:cNvGrpSpPr/>
          <p:nvPr/>
        </p:nvGrpSpPr>
        <p:grpSpPr>
          <a:xfrm>
            <a:off x="8705339" y="1607951"/>
            <a:ext cx="2504672" cy="2336330"/>
            <a:chOff x="8705339" y="1607951"/>
            <a:chExt cx="2504672" cy="2336330"/>
          </a:xfrm>
        </p:grpSpPr>
        <p:grpSp>
          <p:nvGrpSpPr>
            <p:cNvPr id="577" name="Shape 577"/>
            <p:cNvGrpSpPr/>
            <p:nvPr/>
          </p:nvGrpSpPr>
          <p:grpSpPr>
            <a:xfrm>
              <a:off x="8705339" y="1607951"/>
              <a:ext cx="2358104" cy="2097263"/>
              <a:chOff x="8705339" y="1607951"/>
              <a:chExt cx="2358104" cy="2097263"/>
            </a:xfrm>
          </p:grpSpPr>
          <p:sp>
            <p:nvSpPr>
              <p:cNvPr id="578" name="Shape 578"/>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9" name="Shape 579"/>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0" name="Shape 580"/>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1" name="Shape 581"/>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82" name="Shape 582"/>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3" name="Shape 583"/>
          <p:cNvGrpSpPr/>
          <p:nvPr/>
        </p:nvGrpSpPr>
        <p:grpSpPr>
          <a:xfrm>
            <a:off x="6794670" y="3441706"/>
            <a:ext cx="2503757" cy="2336328"/>
            <a:chOff x="3371475" y="3591818"/>
            <a:chExt cx="2074748" cy="1936007"/>
          </a:xfrm>
        </p:grpSpPr>
        <p:sp>
          <p:nvSpPr>
            <p:cNvPr id="584" name="Shape 584"/>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5" name="Shape 585"/>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6" name="Shape 586"/>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7" name="Shape 587"/>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8" name="Shape 588"/>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9" name="Shape 589"/>
          <p:cNvGrpSpPr/>
          <p:nvPr/>
        </p:nvGrpSpPr>
        <p:grpSpPr>
          <a:xfrm>
            <a:off x="4892567" y="1607951"/>
            <a:ext cx="2504672" cy="2336330"/>
            <a:chOff x="4892567" y="1607951"/>
            <a:chExt cx="2504672" cy="2336330"/>
          </a:xfrm>
        </p:grpSpPr>
        <p:sp>
          <p:nvSpPr>
            <p:cNvPr id="590" name="Shape 590"/>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1" name="Shape 591"/>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2" name="Shape 592"/>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3" name="Shape 593"/>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4" name="Shape 594"/>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95" name="Shape 595"/>
          <p:cNvGrpSpPr/>
          <p:nvPr/>
        </p:nvGrpSpPr>
        <p:grpSpPr>
          <a:xfrm>
            <a:off x="2992894" y="3441706"/>
            <a:ext cx="2503757" cy="2336328"/>
            <a:chOff x="3371475" y="3591818"/>
            <a:chExt cx="2074748" cy="1936007"/>
          </a:xfrm>
        </p:grpSpPr>
        <p:sp>
          <p:nvSpPr>
            <p:cNvPr id="596" name="Shape 596"/>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7" name="Shape 597"/>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8" name="Shape 598"/>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9" name="Shape 599"/>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0" name="Shape 600"/>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601" name="Shape 601"/>
          <p:cNvGrpSpPr/>
          <p:nvPr/>
        </p:nvGrpSpPr>
        <p:grpSpPr>
          <a:xfrm>
            <a:off x="1090792" y="1607950"/>
            <a:ext cx="2504672" cy="2336331"/>
            <a:chOff x="1090792" y="1607950"/>
            <a:chExt cx="2504672" cy="2336331"/>
          </a:xfrm>
        </p:grpSpPr>
        <p:sp>
          <p:nvSpPr>
            <p:cNvPr id="602" name="Shape 602"/>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3" name="Shape 603"/>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4" name="Shape 604"/>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5" name="Shape 605"/>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6" name="Shape 606"/>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607" name="Shape 607"/>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8" name="Shape 608"/>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609" name="Shape 609"/>
          <p:cNvSpPr/>
          <p:nvPr/>
        </p:nvSpPr>
        <p:spPr>
          <a:xfrm>
            <a:off x="3864632"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Shape 610"/>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611" name="Shape 611"/>
          <p:cNvGrpSpPr/>
          <p:nvPr/>
        </p:nvGrpSpPr>
        <p:grpSpPr>
          <a:xfrm>
            <a:off x="5759496" y="2448663"/>
            <a:ext cx="611596" cy="611596"/>
            <a:chOff x="5759496" y="2448663"/>
            <a:chExt cx="611596" cy="611596"/>
          </a:xfrm>
        </p:grpSpPr>
        <p:sp>
          <p:nvSpPr>
            <p:cNvPr id="612" name="Shape 612"/>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3" name="Shape 613"/>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4" name="Shape 614"/>
          <p:cNvGrpSpPr/>
          <p:nvPr/>
        </p:nvGrpSpPr>
        <p:grpSpPr>
          <a:xfrm>
            <a:off x="7681647" y="4349703"/>
            <a:ext cx="611596" cy="611596"/>
            <a:chOff x="7681647" y="4349703"/>
            <a:chExt cx="611596" cy="611596"/>
          </a:xfrm>
        </p:grpSpPr>
        <p:sp>
          <p:nvSpPr>
            <p:cNvPr id="615" name="Shape 615"/>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6" name="Shape 616"/>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17" name="Shape 617"/>
          <p:cNvGrpSpPr/>
          <p:nvPr/>
        </p:nvGrpSpPr>
        <p:grpSpPr>
          <a:xfrm>
            <a:off x="9576939" y="2448663"/>
            <a:ext cx="611596" cy="611596"/>
            <a:chOff x="9576939" y="2448663"/>
            <a:chExt cx="611596" cy="611596"/>
          </a:xfrm>
        </p:grpSpPr>
        <p:sp>
          <p:nvSpPr>
            <p:cNvPr id="618" name="Shape 618"/>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9" name="Shape 619"/>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620" name="Shape 620"/>
          <p:cNvSpPr txBox="1">
            <a:spLocks noGrp="1"/>
          </p:cNvSpPr>
          <p:nvPr>
            <p:ph type="body" idx="2"/>
          </p:nvPr>
        </p:nvSpPr>
        <p:spPr>
          <a:xfrm>
            <a:off x="1584929"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1" name="Shape 621"/>
          <p:cNvSpPr txBox="1">
            <a:spLocks noGrp="1"/>
          </p:cNvSpPr>
          <p:nvPr>
            <p:ph type="body" idx="3"/>
          </p:nvPr>
        </p:nvSpPr>
        <p:spPr>
          <a:xfrm>
            <a:off x="1575449"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2" name="Shape 622"/>
          <p:cNvSpPr txBox="1">
            <a:spLocks noGrp="1"/>
          </p:cNvSpPr>
          <p:nvPr>
            <p:ph type="body" idx="4"/>
          </p:nvPr>
        </p:nvSpPr>
        <p:spPr>
          <a:xfrm>
            <a:off x="3519528"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3" name="Shape 623"/>
          <p:cNvSpPr txBox="1">
            <a:spLocks noGrp="1"/>
          </p:cNvSpPr>
          <p:nvPr>
            <p:ph type="body" idx="5"/>
          </p:nvPr>
        </p:nvSpPr>
        <p:spPr>
          <a:xfrm>
            <a:off x="3518381"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Shape 624"/>
          <p:cNvSpPr txBox="1">
            <a:spLocks noGrp="1"/>
          </p:cNvSpPr>
          <p:nvPr>
            <p:ph type="body" idx="6"/>
          </p:nvPr>
        </p:nvSpPr>
        <p:spPr>
          <a:xfrm>
            <a:off x="5400162"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5" name="Shape 625"/>
          <p:cNvSpPr txBox="1">
            <a:spLocks noGrp="1"/>
          </p:cNvSpPr>
          <p:nvPr>
            <p:ph type="body" idx="7"/>
          </p:nvPr>
        </p:nvSpPr>
        <p:spPr>
          <a:xfrm>
            <a:off x="5390682"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6" name="Shape 626"/>
          <p:cNvSpPr txBox="1">
            <a:spLocks noGrp="1"/>
          </p:cNvSpPr>
          <p:nvPr>
            <p:ph type="body" idx="8"/>
          </p:nvPr>
        </p:nvSpPr>
        <p:spPr>
          <a:xfrm>
            <a:off x="7308390"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7" name="Shape 627"/>
          <p:cNvSpPr txBox="1">
            <a:spLocks noGrp="1"/>
          </p:cNvSpPr>
          <p:nvPr>
            <p:ph type="body" idx="9"/>
          </p:nvPr>
        </p:nvSpPr>
        <p:spPr>
          <a:xfrm>
            <a:off x="7307243"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8" name="Shape 628"/>
          <p:cNvSpPr txBox="1">
            <a:spLocks noGrp="1"/>
          </p:cNvSpPr>
          <p:nvPr>
            <p:ph type="body" idx="13"/>
          </p:nvPr>
        </p:nvSpPr>
        <p:spPr>
          <a:xfrm>
            <a:off x="9250776"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9" name="Shape 629"/>
          <p:cNvSpPr txBox="1">
            <a:spLocks noGrp="1"/>
          </p:cNvSpPr>
          <p:nvPr>
            <p:ph type="body" idx="14"/>
          </p:nvPr>
        </p:nvSpPr>
        <p:spPr>
          <a:xfrm>
            <a:off x="9241296"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30"/>
        <p:cNvGrpSpPr/>
        <p:nvPr/>
      </p:nvGrpSpPr>
      <p:grpSpPr>
        <a:xfrm>
          <a:off x="0" y="0"/>
          <a:ext cx="0" cy="0"/>
          <a:chOff x="0" y="0"/>
          <a:chExt cx="0" cy="0"/>
        </a:xfrm>
      </p:grpSpPr>
      <p:sp>
        <p:nvSpPr>
          <p:cNvPr id="631" name="Shape 63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2" name="Shape 632"/>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633" name="Shape 633"/>
          <p:cNvGrpSpPr/>
          <p:nvPr/>
        </p:nvGrpSpPr>
        <p:grpSpPr>
          <a:xfrm>
            <a:off x="6992716" y="1169665"/>
            <a:ext cx="4573641" cy="5344829"/>
            <a:chOff x="2813" y="961"/>
            <a:chExt cx="2052" cy="2397"/>
          </a:xfrm>
        </p:grpSpPr>
        <p:sp>
          <p:nvSpPr>
            <p:cNvPr id="634" name="Shape 634"/>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5" name="Shape 635"/>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6" name="Shape 636"/>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7" name="Shape 637"/>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8" name="Shape 638"/>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9" name="Shape 639"/>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0" name="Shape 640"/>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1" name="Shape 641"/>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2" name="Shape 642"/>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3" name="Shape 643"/>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4" name="Shape 644"/>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45" name="Shape 645"/>
          <p:cNvGrpSpPr/>
          <p:nvPr/>
        </p:nvGrpSpPr>
        <p:grpSpPr>
          <a:xfrm>
            <a:off x="1044399" y="1419553"/>
            <a:ext cx="699075" cy="699074"/>
            <a:chOff x="1044399" y="1577809"/>
            <a:chExt cx="699075" cy="699074"/>
          </a:xfrm>
        </p:grpSpPr>
        <p:sp>
          <p:nvSpPr>
            <p:cNvPr id="646" name="Shape 64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7" name="Shape 64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48" name="Shape 648"/>
          <p:cNvSpPr txBox="1">
            <a:spLocks noGrp="1"/>
          </p:cNvSpPr>
          <p:nvPr>
            <p:ph type="body" idx="2"/>
          </p:nvPr>
        </p:nvSpPr>
        <p:spPr>
          <a:xfrm>
            <a:off x="1890220" y="1569374"/>
            <a:ext cx="4030291" cy="364504"/>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49" name="Shape 649"/>
          <p:cNvCxnSpPr/>
          <p:nvPr/>
        </p:nvCxnSpPr>
        <p:spPr>
          <a:xfrm>
            <a:off x="1186962" y="2464026"/>
            <a:ext cx="4909038" cy="0"/>
          </a:xfrm>
          <a:prstGeom prst="straightConnector1">
            <a:avLst/>
          </a:prstGeom>
          <a:noFill/>
          <a:ln w="9525" cap="flat" cmpd="sng">
            <a:solidFill>
              <a:srgbClr val="16BF7F"/>
            </a:solidFill>
            <a:prstDash val="solid"/>
            <a:round/>
            <a:headEnd type="none" w="sm" len="sm"/>
            <a:tailEnd type="none" w="sm" len="sm"/>
          </a:ln>
        </p:spPr>
      </p:cxnSp>
      <p:grpSp>
        <p:nvGrpSpPr>
          <p:cNvPr id="650" name="Shape 650"/>
          <p:cNvGrpSpPr/>
          <p:nvPr/>
        </p:nvGrpSpPr>
        <p:grpSpPr>
          <a:xfrm>
            <a:off x="1044399" y="2791669"/>
            <a:ext cx="699075" cy="699074"/>
            <a:chOff x="1044399" y="1577809"/>
            <a:chExt cx="699075" cy="699074"/>
          </a:xfrm>
        </p:grpSpPr>
        <p:sp>
          <p:nvSpPr>
            <p:cNvPr id="651" name="Shape 65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2" name="Shape 65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3" name="Shape 653"/>
          <p:cNvSpPr txBox="1">
            <a:spLocks noGrp="1"/>
          </p:cNvSpPr>
          <p:nvPr>
            <p:ph type="body" idx="3"/>
          </p:nvPr>
        </p:nvSpPr>
        <p:spPr>
          <a:xfrm>
            <a:off x="1890220" y="2929171"/>
            <a:ext cx="4045444" cy="335238"/>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54" name="Shape 654"/>
          <p:cNvCxnSpPr/>
          <p:nvPr/>
        </p:nvCxnSpPr>
        <p:spPr>
          <a:xfrm>
            <a:off x="1186962" y="3836142"/>
            <a:ext cx="4909038" cy="0"/>
          </a:xfrm>
          <a:prstGeom prst="straightConnector1">
            <a:avLst/>
          </a:prstGeom>
          <a:noFill/>
          <a:ln w="9525" cap="flat" cmpd="sng">
            <a:solidFill>
              <a:srgbClr val="16BF7F"/>
            </a:solidFill>
            <a:prstDash val="solid"/>
            <a:round/>
            <a:headEnd type="none" w="sm" len="sm"/>
            <a:tailEnd type="none" w="sm" len="sm"/>
          </a:ln>
        </p:spPr>
      </p:cxnSp>
      <p:grpSp>
        <p:nvGrpSpPr>
          <p:cNvPr id="655" name="Shape 655"/>
          <p:cNvGrpSpPr/>
          <p:nvPr/>
        </p:nvGrpSpPr>
        <p:grpSpPr>
          <a:xfrm>
            <a:off x="1044399" y="4089831"/>
            <a:ext cx="699075" cy="699074"/>
            <a:chOff x="1044399" y="1577809"/>
            <a:chExt cx="699075" cy="699074"/>
          </a:xfrm>
        </p:grpSpPr>
        <p:sp>
          <p:nvSpPr>
            <p:cNvPr id="656" name="Shape 656"/>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7" name="Shape 657"/>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8" name="Shape 658"/>
          <p:cNvSpPr txBox="1">
            <a:spLocks noGrp="1"/>
          </p:cNvSpPr>
          <p:nvPr>
            <p:ph type="body" idx="4"/>
          </p:nvPr>
        </p:nvSpPr>
        <p:spPr>
          <a:xfrm>
            <a:off x="1906182" y="4366292"/>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59" name="Shape 659"/>
          <p:cNvCxnSpPr/>
          <p:nvPr/>
        </p:nvCxnSpPr>
        <p:spPr>
          <a:xfrm>
            <a:off x="1186962" y="5134304"/>
            <a:ext cx="4909038" cy="0"/>
          </a:xfrm>
          <a:prstGeom prst="straightConnector1">
            <a:avLst/>
          </a:prstGeom>
          <a:noFill/>
          <a:ln w="9525" cap="flat" cmpd="sng">
            <a:solidFill>
              <a:srgbClr val="16BF7F"/>
            </a:solidFill>
            <a:prstDash val="solid"/>
            <a:round/>
            <a:headEnd type="none" w="sm" len="sm"/>
            <a:tailEnd type="none" w="sm" len="sm"/>
          </a:ln>
        </p:spPr>
      </p:cxnSp>
      <p:grpSp>
        <p:nvGrpSpPr>
          <p:cNvPr id="660" name="Shape 660"/>
          <p:cNvGrpSpPr/>
          <p:nvPr/>
        </p:nvGrpSpPr>
        <p:grpSpPr>
          <a:xfrm>
            <a:off x="1044399" y="5328616"/>
            <a:ext cx="699075" cy="699074"/>
            <a:chOff x="1044399" y="1577809"/>
            <a:chExt cx="699075" cy="699074"/>
          </a:xfrm>
        </p:grpSpPr>
        <p:sp>
          <p:nvSpPr>
            <p:cNvPr id="661" name="Shape 66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2" name="Shape 662"/>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63" name="Shape 663"/>
          <p:cNvSpPr txBox="1">
            <a:spLocks noGrp="1"/>
          </p:cNvSpPr>
          <p:nvPr>
            <p:ph type="body" idx="5"/>
          </p:nvPr>
        </p:nvSpPr>
        <p:spPr>
          <a:xfrm>
            <a:off x="1906182" y="5522107"/>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64"/>
        <p:cNvGrpSpPr/>
        <p:nvPr/>
      </p:nvGrpSpPr>
      <p:grpSpPr>
        <a:xfrm>
          <a:off x="0" y="0"/>
          <a:ext cx="0" cy="0"/>
          <a:chOff x="0" y="0"/>
          <a:chExt cx="0" cy="0"/>
        </a:xfrm>
      </p:grpSpPr>
      <p:sp>
        <p:nvSpPr>
          <p:cNvPr id="665" name="Shape 66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6" name="Shape 66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7" name="Shape 667"/>
          <p:cNvSpPr/>
          <p:nvPr/>
        </p:nvSpPr>
        <p:spPr>
          <a:xfrm>
            <a:off x="610294"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8" name="Shape 668"/>
          <p:cNvSpPr/>
          <p:nvPr/>
        </p:nvSpPr>
        <p:spPr>
          <a:xfrm>
            <a:off x="2087814" y="3266609"/>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9" name="Shape 669"/>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0" name="Shape 670"/>
          <p:cNvSpPr/>
          <p:nvPr/>
        </p:nvSpPr>
        <p:spPr>
          <a:xfrm rot="10800000" flipH="1">
            <a:off x="4620556" y="4054130"/>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71" name="Shape 671"/>
          <p:cNvSpPr txBox="1"/>
          <p:nvPr/>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a:p>
        </p:txBody>
      </p:sp>
      <p:sp>
        <p:nvSpPr>
          <p:cNvPr id="672" name="Shape 672"/>
          <p:cNvSpPr txBox="1"/>
          <p:nvPr/>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a:p>
        </p:txBody>
      </p:sp>
      <p:sp>
        <p:nvSpPr>
          <p:cNvPr id="673" name="Shape 673"/>
          <p:cNvSpPr txBox="1"/>
          <p:nvPr/>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a:p>
        </p:txBody>
      </p:sp>
      <p:sp>
        <p:nvSpPr>
          <p:cNvPr id="674" name="Shape 674"/>
          <p:cNvSpPr txBox="1"/>
          <p:nvPr/>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a:p>
        </p:txBody>
      </p:sp>
      <p:sp>
        <p:nvSpPr>
          <p:cNvPr id="675" name="Shape 675"/>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6" name="Shape 676"/>
          <p:cNvSpPr/>
          <p:nvPr/>
        </p:nvSpPr>
        <p:spPr>
          <a:xfrm>
            <a:off x="7166547" y="3266609"/>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7" name="Shape 677"/>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8" name="Shape 678"/>
          <p:cNvSpPr/>
          <p:nvPr/>
        </p:nvSpPr>
        <p:spPr>
          <a:xfrm rot="10800000" flipH="1">
            <a:off x="9869243" y="4054130"/>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79" name="Shape 679"/>
          <p:cNvSpPr txBox="1">
            <a:spLocks noGrp="1"/>
          </p:cNvSpPr>
          <p:nvPr>
            <p:ph type="body" idx="2"/>
          </p:nvPr>
        </p:nvSpPr>
        <p:spPr>
          <a:xfrm>
            <a:off x="861881" y="3551958"/>
            <a:ext cx="2269863" cy="396875"/>
          </a:xfrm>
          <a:prstGeom prst="rect">
            <a:avLst/>
          </a:prstGeom>
          <a:solidFill>
            <a:schemeClr val="accent2"/>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0" name="Shape 680"/>
          <p:cNvSpPr txBox="1">
            <a:spLocks noGrp="1"/>
          </p:cNvSpPr>
          <p:nvPr>
            <p:ph type="body" idx="3"/>
          </p:nvPr>
        </p:nvSpPr>
        <p:spPr>
          <a:xfrm>
            <a:off x="3434369" y="3551958"/>
            <a:ext cx="2269863"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1" name="Shape 681"/>
          <p:cNvSpPr txBox="1">
            <a:spLocks noGrp="1"/>
          </p:cNvSpPr>
          <p:nvPr>
            <p:ph type="body" idx="4"/>
          </p:nvPr>
        </p:nvSpPr>
        <p:spPr>
          <a:xfrm>
            <a:off x="5932984" y="3551958"/>
            <a:ext cx="2384252"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2" name="Shape 682"/>
          <p:cNvSpPr txBox="1">
            <a:spLocks noGrp="1"/>
          </p:cNvSpPr>
          <p:nvPr>
            <p:ph type="body" idx="5"/>
          </p:nvPr>
        </p:nvSpPr>
        <p:spPr>
          <a:xfrm>
            <a:off x="8789087" y="3551958"/>
            <a:ext cx="2384252" cy="396875"/>
          </a:xfrm>
          <a:prstGeom prst="rect">
            <a:avLst/>
          </a:prstGeom>
          <a:solidFill>
            <a:schemeClr val="accent5"/>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Source Sans Pro"/>
              <a:buNone/>
              <a:defRPr sz="1467" b="1" i="0" u="none" strike="noStrike" cap="none">
                <a:solidFill>
                  <a:schemeClr val="lt1"/>
                </a:solidFill>
                <a:latin typeface="Source Sans Pro"/>
                <a:ea typeface="Source Sans Pro"/>
                <a:cs typeface="Source Sans Pro"/>
                <a:sym typeface="Source Sans Pro"/>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3" name="Shape 683"/>
          <p:cNvSpPr txBox="1">
            <a:spLocks noGrp="1"/>
          </p:cNvSpPr>
          <p:nvPr>
            <p:ph type="body" idx="6"/>
          </p:nvPr>
        </p:nvSpPr>
        <p:spPr>
          <a:xfrm>
            <a:off x="861882" y="2095806"/>
            <a:ext cx="2282224"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4" name="Shape 684"/>
          <p:cNvSpPr txBox="1">
            <a:spLocks noGrp="1"/>
          </p:cNvSpPr>
          <p:nvPr>
            <p:ph type="body" idx="7"/>
          </p:nvPr>
        </p:nvSpPr>
        <p:spPr>
          <a:xfrm>
            <a:off x="5932984" y="2095806"/>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5" name="Shape 685"/>
          <p:cNvSpPr txBox="1">
            <a:spLocks noGrp="1"/>
          </p:cNvSpPr>
          <p:nvPr>
            <p:ph type="body" idx="8"/>
          </p:nvPr>
        </p:nvSpPr>
        <p:spPr>
          <a:xfrm>
            <a:off x="3428429"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6" name="Shape 686"/>
          <p:cNvSpPr txBox="1">
            <a:spLocks noGrp="1"/>
          </p:cNvSpPr>
          <p:nvPr>
            <p:ph type="body" idx="9"/>
          </p:nvPr>
        </p:nvSpPr>
        <p:spPr>
          <a:xfrm>
            <a:off x="8789087"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Content">
  <p:cSld name="Title+Content">
    <p:spTree>
      <p:nvGrpSpPr>
        <p:cNvPr id="1" name="Shape 692"/>
        <p:cNvGrpSpPr/>
        <p:nvPr/>
      </p:nvGrpSpPr>
      <p:grpSpPr>
        <a:xfrm>
          <a:off x="0" y="0"/>
          <a:ext cx="0" cy="0"/>
          <a:chOff x="0" y="0"/>
          <a:chExt cx="0" cy="0"/>
        </a:xfrm>
      </p:grpSpPr>
      <p:sp>
        <p:nvSpPr>
          <p:cNvPr id="693" name="Shape 69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4" name="Shape 69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5" name="Shape 695"/>
          <p:cNvSpPr txBox="1">
            <a:spLocks noGrp="1"/>
          </p:cNvSpPr>
          <p:nvPr>
            <p:ph type="body" idx="2"/>
          </p:nvPr>
        </p:nvSpPr>
        <p:spPr>
          <a:xfrm>
            <a:off x="514350" y="1304995"/>
            <a:ext cx="10273800" cy="48408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6" name="Shape 696"/>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unningMan-Infographic">
  <p:cSld name="RunningMan-Infographic">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Shape 2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7" name="Shape 27"/>
          <p:cNvGrpSpPr/>
          <p:nvPr/>
        </p:nvGrpSpPr>
        <p:grpSpPr>
          <a:xfrm flipH="1">
            <a:off x="-1" y="1967241"/>
            <a:ext cx="6132405" cy="3823634"/>
            <a:chOff x="6625864" y="1832110"/>
            <a:chExt cx="6820169" cy="4367731"/>
          </a:xfrm>
        </p:grpSpPr>
        <p:sp>
          <p:nvSpPr>
            <p:cNvPr id="28" name="Shape 28"/>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 name="Shape 29"/>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 name="Shape 30"/>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 name="Shape 31"/>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 name="Shape 32"/>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 name="Shape 33"/>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 name="Shape 34"/>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 name="Shape 35"/>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 name="Shape 36"/>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 name="Shape 37"/>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 name="Shape 38"/>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Shape 39"/>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Shape 40"/>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Shape 41"/>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Shape 42"/>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Shape 43"/>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4" name="Shape 44"/>
          <p:cNvSpPr txBox="1">
            <a:spLocks noGrp="1"/>
          </p:cNvSpPr>
          <p:nvPr>
            <p:ph type="body" idx="2"/>
          </p:nvPr>
        </p:nvSpPr>
        <p:spPr>
          <a:xfrm>
            <a:off x="6213746" y="1967241"/>
            <a:ext cx="5285919"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697"/>
        <p:cNvGrpSpPr/>
        <p:nvPr/>
      </p:nvGrpSpPr>
      <p:grpSpPr>
        <a:xfrm>
          <a:off x="0" y="0"/>
          <a:ext cx="0" cy="0"/>
          <a:chOff x="0" y="0"/>
          <a:chExt cx="0" cy="0"/>
        </a:xfrm>
      </p:grpSpPr>
      <p:sp>
        <p:nvSpPr>
          <p:cNvPr id="698" name="Shape 698"/>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9" name="Shape 69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0" name="Shape 700"/>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1" name="Shape 701"/>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pic>
        <p:nvPicPr>
          <p:cNvPr id="702" name="Shape 702"/>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03" name="Shape 703"/>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04" name="Shape 704"/>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705" name="Shape 705"/>
          <p:cNvSpPr txBox="1">
            <a:spLocks noGrp="1"/>
          </p:cNvSpPr>
          <p:nvPr>
            <p:ph type="body" idx="2"/>
          </p:nvPr>
        </p:nvSpPr>
        <p:spPr>
          <a:xfrm>
            <a:off x="4809152" y="1852369"/>
            <a:ext cx="6690513" cy="3749409"/>
          </a:xfrm>
          <a:prstGeom prst="rect">
            <a:avLst/>
          </a:prstGeom>
          <a:noFill/>
          <a:ln>
            <a:noFill/>
          </a:ln>
        </p:spPr>
        <p:txBody>
          <a:bodyPr spcFirstLastPara="1" wrap="square" lIns="91425" tIns="45700" rIns="91425" bIns="45700" anchor="t" anchorCtr="0"/>
          <a:lstStyle>
            <a:lvl1pPr marL="457200" marR="0" lvl="0" indent="-34290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hone_01">
  <p:cSld name="Phone_01">
    <p:spTree>
      <p:nvGrpSpPr>
        <p:cNvPr id="1" name="Shape 706"/>
        <p:cNvGrpSpPr/>
        <p:nvPr/>
      </p:nvGrpSpPr>
      <p:grpSpPr>
        <a:xfrm>
          <a:off x="0" y="0"/>
          <a:ext cx="0" cy="0"/>
          <a:chOff x="0" y="0"/>
          <a:chExt cx="0" cy="0"/>
        </a:xfrm>
      </p:grpSpPr>
      <p:sp>
        <p:nvSpPr>
          <p:cNvPr id="707" name="Shape 707"/>
          <p:cNvSpPr>
            <a:spLocks noGrp="1"/>
          </p:cNvSpPr>
          <p:nvPr>
            <p:ph type="pic" idx="2"/>
          </p:nvPr>
        </p:nvSpPr>
        <p:spPr>
          <a:xfrm>
            <a:off x="5652253" y="1975483"/>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8" name="Shape 708"/>
          <p:cNvSpPr>
            <a:spLocks noGrp="1"/>
          </p:cNvSpPr>
          <p:nvPr>
            <p:ph type="pic" idx="3"/>
          </p:nvPr>
        </p:nvSpPr>
        <p:spPr>
          <a:xfrm>
            <a:off x="4468896" y="2177860"/>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9" name="Shape 70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0" name="Shape 71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Content+ImageFull">
  <p:cSld name="Title+Content+ImageFull">
    <p:spTree>
      <p:nvGrpSpPr>
        <p:cNvPr id="1" name="Shape 711"/>
        <p:cNvGrpSpPr/>
        <p:nvPr/>
      </p:nvGrpSpPr>
      <p:grpSpPr>
        <a:xfrm>
          <a:off x="0" y="0"/>
          <a:ext cx="0" cy="0"/>
          <a:chOff x="0" y="0"/>
          <a:chExt cx="0" cy="0"/>
        </a:xfrm>
      </p:grpSpPr>
      <p:sp>
        <p:nvSpPr>
          <p:cNvPr id="712" name="Shape 712"/>
          <p:cNvSpPr txBox="1">
            <a:spLocks noGrp="1"/>
          </p:cNvSpPr>
          <p:nvPr>
            <p:ph type="title"/>
          </p:nvPr>
        </p:nvSpPr>
        <p:spPr>
          <a:xfrm>
            <a:off x="208634" y="633245"/>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3" name="Shape 713"/>
          <p:cNvSpPr txBox="1">
            <a:spLocks noGrp="1"/>
          </p:cNvSpPr>
          <p:nvPr>
            <p:ph type="body" idx="1"/>
          </p:nvPr>
        </p:nvSpPr>
        <p:spPr>
          <a:xfrm>
            <a:off x="207962" y="273050"/>
            <a:ext cx="10984645"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4" name="Shape 714"/>
          <p:cNvSpPr txBox="1">
            <a:spLocks noGrp="1"/>
          </p:cNvSpPr>
          <p:nvPr>
            <p:ph type="body" idx="2"/>
          </p:nvPr>
        </p:nvSpPr>
        <p:spPr>
          <a:xfrm>
            <a:off x="514350" y="1304995"/>
            <a:ext cx="532374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5" name="Shape 715"/>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716" name="Shape 716"/>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Content+Image">
  <p:cSld name="Title+Content+Image">
    <p:spTree>
      <p:nvGrpSpPr>
        <p:cNvPr id="1" name="Shape 717"/>
        <p:cNvGrpSpPr/>
        <p:nvPr/>
      </p:nvGrpSpPr>
      <p:grpSpPr>
        <a:xfrm>
          <a:off x="0" y="0"/>
          <a:ext cx="0" cy="0"/>
          <a:chOff x="0" y="0"/>
          <a:chExt cx="0" cy="0"/>
        </a:xfrm>
      </p:grpSpPr>
      <p:sp>
        <p:nvSpPr>
          <p:cNvPr id="718" name="Shape 71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9" name="Shape 71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0" name="Shape 720"/>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1" name="Shape 721"/>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722" name="Shape 722"/>
          <p:cNvSpPr>
            <a:spLocks noGrp="1"/>
          </p:cNvSpPr>
          <p:nvPr>
            <p:ph type="pic" idx="3"/>
          </p:nvPr>
        </p:nvSpPr>
        <p:spPr>
          <a:xfrm>
            <a:off x="8354662" y="3279531"/>
            <a:ext cx="3322988" cy="2865682"/>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3"/>
        <p:cNvGrpSpPr/>
        <p:nvPr/>
      </p:nvGrpSpPr>
      <p:grpSpPr>
        <a:xfrm>
          <a:off x="0" y="0"/>
          <a:ext cx="0" cy="0"/>
          <a:chOff x="0" y="0"/>
          <a:chExt cx="0" cy="0"/>
        </a:xfrm>
      </p:grpSpPr>
      <p:sp>
        <p:nvSpPr>
          <p:cNvPr id="724" name="Shape 724"/>
          <p:cNvSpPr txBox="1">
            <a:spLocks noGrp="1"/>
          </p:cNvSpPr>
          <p:nvPr>
            <p:ph type="title"/>
          </p:nvPr>
        </p:nvSpPr>
        <p:spPr>
          <a:xfrm>
            <a:off x="560327" y="246382"/>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5" name="Shape 725"/>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6"/>
        <p:cNvGrpSpPr/>
        <p:nvPr/>
      </p:nvGrpSpPr>
      <p:grpSpPr>
        <a:xfrm>
          <a:off x="0" y="0"/>
          <a:ext cx="0" cy="0"/>
          <a:chOff x="0" y="0"/>
          <a:chExt cx="0" cy="0"/>
        </a:xfrm>
      </p:grpSpPr>
      <p:sp>
        <p:nvSpPr>
          <p:cNvPr id="727" name="Shape 72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3133" y="5307"/>
            <a:ext cx="12185706" cy="6847385"/>
          </a:xfrm>
          <a:prstGeom prst="rect">
            <a:avLst/>
          </a:prstGeom>
          <a:noFill/>
          <a:ln>
            <a:noFill/>
          </a:ln>
        </p:spPr>
      </p:pic>
      <p:sp>
        <p:nvSpPr>
          <p:cNvPr id="48" name="Shape 48"/>
          <p:cNvSpPr/>
          <p:nvPr/>
        </p:nvSpPr>
        <p:spPr>
          <a:xfrm>
            <a:off x="0" y="1447588"/>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 name="Shape 49"/>
          <p:cNvSpPr/>
          <p:nvPr/>
        </p:nvSpPr>
        <p:spPr>
          <a:xfrm>
            <a:off x="12075283" y="1449583"/>
            <a:ext cx="116718" cy="1489054"/>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50" name="Shape 50"/>
          <p:cNvSpPr txBox="1"/>
          <p:nvPr/>
        </p:nvSpPr>
        <p:spPr>
          <a:xfrm>
            <a:off x="571924" y="1713956"/>
            <a:ext cx="11192183" cy="7078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a:p>
        </p:txBody>
      </p:sp>
      <p:sp>
        <p:nvSpPr>
          <p:cNvPr id="51" name="Shape 51"/>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inition">
  <p:cSld name="Definition">
    <p:spTree>
      <p:nvGrpSpPr>
        <p:cNvPr id="1" name="Shape 52"/>
        <p:cNvGrpSpPr/>
        <p:nvPr/>
      </p:nvGrpSpPr>
      <p:grpSpPr>
        <a:xfrm>
          <a:off x="0" y="0"/>
          <a:ext cx="0" cy="0"/>
          <a:chOff x="0" y="0"/>
          <a:chExt cx="0" cy="0"/>
        </a:xfrm>
      </p:grpSpPr>
      <p:sp>
        <p:nvSpPr>
          <p:cNvPr id="53" name="Shape 53"/>
          <p:cNvSpPr>
            <a:spLocks noGrp="1"/>
          </p:cNvSpPr>
          <p:nvPr>
            <p:ph type="pic" idx="2"/>
          </p:nvPr>
        </p:nvSpPr>
        <p:spPr>
          <a:xfrm>
            <a:off x="0" y="1450975"/>
            <a:ext cx="12192000" cy="282257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Shape 54"/>
          <p:cNvSpPr txBox="1">
            <a:spLocks noGrp="1"/>
          </p:cNvSpPr>
          <p:nvPr>
            <p:ph type="body" idx="1"/>
          </p:nvPr>
        </p:nvSpPr>
        <p:spPr>
          <a:xfrm>
            <a:off x="2207738" y="4565682"/>
            <a:ext cx="7375007" cy="8749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Shape 55"/>
          <p:cNvSpPr txBox="1">
            <a:spLocks noGrp="1"/>
          </p:cNvSpPr>
          <p:nvPr>
            <p:ph type="body" idx="3"/>
          </p:nvPr>
        </p:nvSpPr>
        <p:spPr>
          <a:xfrm>
            <a:off x="207963" y="6206597"/>
            <a:ext cx="11622793" cy="36512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900"/>
              <a:buFont typeface="Arial"/>
              <a:buNone/>
              <a:defRPr sz="900" b="0" i="1"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 name="Shape 56"/>
          <p:cNvSpPr txBox="1">
            <a:spLocks noGrp="1"/>
          </p:cNvSpPr>
          <p:nvPr>
            <p:ph type="body" idx="4"/>
          </p:nvPr>
        </p:nvSpPr>
        <p:spPr>
          <a:xfrm>
            <a:off x="8522430" y="3132903"/>
            <a:ext cx="3308326" cy="457200"/>
          </a:xfrm>
          <a:prstGeom prst="rect">
            <a:avLst/>
          </a:prstGeom>
          <a:solidFill>
            <a:srgbClr val="7F7F7F">
              <a:alpha val="57647"/>
            </a:srgbClr>
          </a:solid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 name="Shape 57"/>
          <p:cNvSpPr txBox="1">
            <a:spLocks noGrp="1"/>
          </p:cNvSpPr>
          <p:nvPr>
            <p:ph type="body" idx="5"/>
          </p:nvPr>
        </p:nvSpPr>
        <p:spPr>
          <a:xfrm>
            <a:off x="8522429" y="3590102"/>
            <a:ext cx="3308327" cy="544575"/>
          </a:xfrm>
          <a:prstGeom prst="rect">
            <a:avLst/>
          </a:prstGeom>
          <a:solidFill>
            <a:srgbClr val="7F7F7F">
              <a:alpha val="57647"/>
            </a:srgbClr>
          </a:solid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59" name="Shape 5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Shape 60"/>
          <p:cNvSpPr txBox="1">
            <a:spLocks noGrp="1"/>
          </p:cNvSpPr>
          <p:nvPr>
            <p:ph type="body" idx="6"/>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4" name="Shape 64"/>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65" name="Shape 65"/>
          <p:cNvGrpSpPr/>
          <p:nvPr/>
        </p:nvGrpSpPr>
        <p:grpSpPr>
          <a:xfrm>
            <a:off x="638049" y="4989635"/>
            <a:ext cx="4348480" cy="128151"/>
            <a:chOff x="4800600" y="3954464"/>
            <a:chExt cx="3261360" cy="96113"/>
          </a:xfrm>
        </p:grpSpPr>
        <p:cxnSp>
          <p:nvCxnSpPr>
            <p:cNvPr id="66" name="Shape 66"/>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67" name="Shape 67"/>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8" name="Shape 68"/>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69" name="Shape 69"/>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0" name="Shape 70"/>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1" name="Shape 71"/>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2" name="Shape 72"/>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grpSp>
      <p:sp>
        <p:nvSpPr>
          <p:cNvPr id="73" name="Shape 73"/>
          <p:cNvSpPr/>
          <p:nvPr/>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4" name="Shape 74"/>
          <p:cNvSpPr/>
          <p:nvPr/>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5" name="Shape 75"/>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6" name="Shape 76"/>
          <p:cNvSpPr/>
          <p:nvPr/>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77" name="Shape 77"/>
          <p:cNvSpPr/>
          <p:nvPr/>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78" name="Shape 78"/>
          <p:cNvGrpSpPr/>
          <p:nvPr/>
        </p:nvGrpSpPr>
        <p:grpSpPr>
          <a:xfrm>
            <a:off x="8797949" y="3162820"/>
            <a:ext cx="616688" cy="616688"/>
            <a:chOff x="8998834" y="3241078"/>
            <a:chExt cx="616688" cy="616688"/>
          </a:xfrm>
        </p:grpSpPr>
        <p:sp>
          <p:nvSpPr>
            <p:cNvPr id="79" name="Shape 79"/>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0" name="Shape 80"/>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1" name="Shape 81"/>
          <p:cNvGrpSpPr/>
          <p:nvPr/>
        </p:nvGrpSpPr>
        <p:grpSpPr>
          <a:xfrm>
            <a:off x="8754275" y="1601639"/>
            <a:ext cx="616688" cy="616688"/>
            <a:chOff x="8998834" y="2145924"/>
            <a:chExt cx="616688" cy="616688"/>
          </a:xfrm>
        </p:grpSpPr>
        <p:sp>
          <p:nvSpPr>
            <p:cNvPr id="82" name="Shape 82"/>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3" name="Shape 83"/>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4" name="Shape 84"/>
          <p:cNvGrpSpPr/>
          <p:nvPr/>
        </p:nvGrpSpPr>
        <p:grpSpPr>
          <a:xfrm>
            <a:off x="5852665" y="3159323"/>
            <a:ext cx="616688" cy="616688"/>
            <a:chOff x="5866603" y="3248975"/>
            <a:chExt cx="616688" cy="616688"/>
          </a:xfrm>
        </p:grpSpPr>
        <p:sp>
          <p:nvSpPr>
            <p:cNvPr id="85" name="Shape 85"/>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Shape 86"/>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7" name="Shape 87"/>
          <p:cNvGrpSpPr/>
          <p:nvPr/>
        </p:nvGrpSpPr>
        <p:grpSpPr>
          <a:xfrm>
            <a:off x="8806369" y="4754662"/>
            <a:ext cx="616688" cy="616688"/>
            <a:chOff x="8998834" y="4446928"/>
            <a:chExt cx="616688" cy="616688"/>
          </a:xfrm>
        </p:grpSpPr>
        <p:sp>
          <p:nvSpPr>
            <p:cNvPr id="88" name="Shape 88"/>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Shape 89"/>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0" name="Shape 90"/>
          <p:cNvGrpSpPr/>
          <p:nvPr/>
        </p:nvGrpSpPr>
        <p:grpSpPr>
          <a:xfrm>
            <a:off x="5866603" y="1538356"/>
            <a:ext cx="616688" cy="616688"/>
            <a:chOff x="5866603" y="2153819"/>
            <a:chExt cx="616688" cy="616688"/>
          </a:xfrm>
        </p:grpSpPr>
        <p:sp>
          <p:nvSpPr>
            <p:cNvPr id="91" name="Shape 91"/>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Shape 92"/>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3" name="Shape 93"/>
          <p:cNvGrpSpPr/>
          <p:nvPr/>
        </p:nvGrpSpPr>
        <p:grpSpPr>
          <a:xfrm>
            <a:off x="5884007" y="4735486"/>
            <a:ext cx="616688" cy="616688"/>
            <a:chOff x="5866603" y="4454825"/>
            <a:chExt cx="616688" cy="616688"/>
          </a:xfrm>
        </p:grpSpPr>
        <p:sp>
          <p:nvSpPr>
            <p:cNvPr id="94" name="Shape 94"/>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Shape 95"/>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96" name="Shape 96"/>
          <p:cNvSpPr txBox="1">
            <a:spLocks noGrp="1"/>
          </p:cNvSpPr>
          <p:nvPr>
            <p:ph type="body" idx="2"/>
          </p:nvPr>
        </p:nvSpPr>
        <p:spPr>
          <a:xfrm>
            <a:off x="32937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7" name="Shape 97"/>
          <p:cNvSpPr txBox="1">
            <a:spLocks noGrp="1"/>
          </p:cNvSpPr>
          <p:nvPr>
            <p:ph type="body" idx="3"/>
          </p:nvPr>
        </p:nvSpPr>
        <p:spPr>
          <a:xfrm>
            <a:off x="116493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Shape 98"/>
          <p:cNvSpPr txBox="1">
            <a:spLocks noGrp="1"/>
          </p:cNvSpPr>
          <p:nvPr>
            <p:ph type="body" idx="4"/>
          </p:nvPr>
        </p:nvSpPr>
        <p:spPr>
          <a:xfrm>
            <a:off x="2004882"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 name="Shape 99"/>
          <p:cNvSpPr txBox="1">
            <a:spLocks noGrp="1"/>
          </p:cNvSpPr>
          <p:nvPr>
            <p:ph type="body" idx="5"/>
          </p:nvPr>
        </p:nvSpPr>
        <p:spPr>
          <a:xfrm>
            <a:off x="2840956"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 name="Shape 100"/>
          <p:cNvSpPr txBox="1">
            <a:spLocks noGrp="1"/>
          </p:cNvSpPr>
          <p:nvPr>
            <p:ph type="body" idx="6"/>
          </p:nvPr>
        </p:nvSpPr>
        <p:spPr>
          <a:xfrm>
            <a:off x="3673128"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1" name="Shape 101"/>
          <p:cNvSpPr txBox="1">
            <a:spLocks noGrp="1"/>
          </p:cNvSpPr>
          <p:nvPr>
            <p:ph type="body" idx="7"/>
          </p:nvPr>
        </p:nvSpPr>
        <p:spPr>
          <a:xfrm>
            <a:off x="4505300"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 name="Shape 102"/>
          <p:cNvSpPr txBox="1">
            <a:spLocks noGrp="1"/>
          </p:cNvSpPr>
          <p:nvPr>
            <p:ph type="body" idx="8"/>
          </p:nvPr>
        </p:nvSpPr>
        <p:spPr>
          <a:xfrm>
            <a:off x="6585035"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 name="Shape 103"/>
          <p:cNvSpPr txBox="1">
            <a:spLocks noGrp="1"/>
          </p:cNvSpPr>
          <p:nvPr>
            <p:ph type="body" idx="9"/>
          </p:nvPr>
        </p:nvSpPr>
        <p:spPr>
          <a:xfrm>
            <a:off x="6595091"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 name="Shape 104"/>
          <p:cNvSpPr txBox="1">
            <a:spLocks noGrp="1"/>
          </p:cNvSpPr>
          <p:nvPr>
            <p:ph type="body" idx="13"/>
          </p:nvPr>
        </p:nvSpPr>
        <p:spPr>
          <a:xfrm>
            <a:off x="6585035"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 name="Shape 105"/>
          <p:cNvSpPr txBox="1">
            <a:spLocks noGrp="1"/>
          </p:cNvSpPr>
          <p:nvPr>
            <p:ph type="body" idx="14"/>
          </p:nvPr>
        </p:nvSpPr>
        <p:spPr>
          <a:xfrm>
            <a:off x="6595091"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Shape 106"/>
          <p:cNvSpPr txBox="1">
            <a:spLocks noGrp="1"/>
          </p:cNvSpPr>
          <p:nvPr>
            <p:ph type="body" idx="15"/>
          </p:nvPr>
        </p:nvSpPr>
        <p:spPr>
          <a:xfrm>
            <a:off x="6585035"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 name="Shape 107"/>
          <p:cNvSpPr txBox="1">
            <a:spLocks noGrp="1"/>
          </p:cNvSpPr>
          <p:nvPr>
            <p:ph type="body" idx="16"/>
          </p:nvPr>
        </p:nvSpPr>
        <p:spPr>
          <a:xfrm>
            <a:off x="6595091"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 name="Shape 108"/>
          <p:cNvSpPr txBox="1">
            <a:spLocks noGrp="1"/>
          </p:cNvSpPr>
          <p:nvPr>
            <p:ph type="body" idx="17"/>
          </p:nvPr>
        </p:nvSpPr>
        <p:spPr>
          <a:xfrm>
            <a:off x="9506250"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9" name="Shape 109"/>
          <p:cNvSpPr txBox="1">
            <a:spLocks noGrp="1"/>
          </p:cNvSpPr>
          <p:nvPr>
            <p:ph type="body" idx="18"/>
          </p:nvPr>
        </p:nvSpPr>
        <p:spPr>
          <a:xfrm>
            <a:off x="9516306"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Shape 110"/>
          <p:cNvSpPr txBox="1">
            <a:spLocks noGrp="1"/>
          </p:cNvSpPr>
          <p:nvPr>
            <p:ph type="body" idx="19"/>
          </p:nvPr>
        </p:nvSpPr>
        <p:spPr>
          <a:xfrm>
            <a:off x="9506250"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 name="Shape 111"/>
          <p:cNvSpPr txBox="1">
            <a:spLocks noGrp="1"/>
          </p:cNvSpPr>
          <p:nvPr>
            <p:ph type="body" idx="20"/>
          </p:nvPr>
        </p:nvSpPr>
        <p:spPr>
          <a:xfrm>
            <a:off x="9516306"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 name="Shape 112"/>
          <p:cNvSpPr txBox="1">
            <a:spLocks noGrp="1"/>
          </p:cNvSpPr>
          <p:nvPr>
            <p:ph type="body" idx="21"/>
          </p:nvPr>
        </p:nvSpPr>
        <p:spPr>
          <a:xfrm>
            <a:off x="9506250"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 name="Shape 113"/>
          <p:cNvSpPr txBox="1">
            <a:spLocks noGrp="1"/>
          </p:cNvSpPr>
          <p:nvPr>
            <p:ph type="body" idx="22"/>
          </p:nvPr>
        </p:nvSpPr>
        <p:spPr>
          <a:xfrm>
            <a:off x="9516306"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114"/>
        <p:cNvGrpSpPr/>
        <p:nvPr/>
      </p:nvGrpSpPr>
      <p:grpSpPr>
        <a:xfrm>
          <a:off x="0" y="0"/>
          <a:ext cx="0" cy="0"/>
          <a:chOff x="0" y="0"/>
          <a:chExt cx="0" cy="0"/>
        </a:xfrm>
      </p:grpSpPr>
      <p:sp>
        <p:nvSpPr>
          <p:cNvPr id="115" name="Shape 115"/>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6" name="Shape 11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7" name="Shape 11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8" name="Shape 118"/>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pic>
        <p:nvPicPr>
          <p:cNvPr id="119" name="Shape 119"/>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120" name="Shape 120"/>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1" name="Shape 121"/>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122" name="Shape 122"/>
          <p:cNvSpPr txBox="1">
            <a:spLocks noGrp="1"/>
          </p:cNvSpPr>
          <p:nvPr>
            <p:ph type="body" idx="2"/>
          </p:nvPr>
        </p:nvSpPr>
        <p:spPr>
          <a:xfrm>
            <a:off x="4809152" y="1852369"/>
            <a:ext cx="6690513"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08635" y="633245"/>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5" name="Shape 125"/>
          <p:cNvSpPr txBox="1">
            <a:spLocks noGrp="1"/>
          </p:cNvSpPr>
          <p:nvPr>
            <p:ph type="body" idx="1"/>
          </p:nvPr>
        </p:nvSpPr>
        <p:spPr>
          <a:xfrm>
            <a:off x="207963" y="273050"/>
            <a:ext cx="9753747"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 name="Shape 126"/>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27" name="Shape 127"/>
          <p:cNvSpPr/>
          <p:nvPr/>
        </p:nvSpPr>
        <p:spPr>
          <a:xfrm>
            <a:off x="1230923" y="4198846"/>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Shape 128"/>
          <p:cNvSpPr/>
          <p:nvPr/>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Shape 129"/>
          <p:cNvSpPr/>
          <p:nvPr/>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Shape 130"/>
          <p:cNvSpPr/>
          <p:nvPr/>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Shape 131"/>
          <p:cNvSpPr/>
          <p:nvPr/>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Shape 132"/>
          <p:cNvSpPr/>
          <p:nvPr/>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Shape 133"/>
          <p:cNvSpPr/>
          <p:nvPr/>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Shape 134"/>
          <p:cNvSpPr/>
          <p:nvPr/>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Shape 135"/>
          <p:cNvSpPr/>
          <p:nvPr/>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Shape 136"/>
          <p:cNvSpPr/>
          <p:nvPr/>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Shape 137"/>
          <p:cNvSpPr/>
          <p:nvPr/>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Shape 138"/>
          <p:cNvSpPr/>
          <p:nvPr/>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Shape 139"/>
          <p:cNvSpPr/>
          <p:nvPr/>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40" name="Shape 140"/>
          <p:cNvGrpSpPr/>
          <p:nvPr/>
        </p:nvGrpSpPr>
        <p:grpSpPr>
          <a:xfrm>
            <a:off x="1567506" y="3258829"/>
            <a:ext cx="648327" cy="648329"/>
            <a:chOff x="1379092" y="2228211"/>
            <a:chExt cx="916410" cy="916410"/>
          </a:xfrm>
        </p:grpSpPr>
        <p:sp>
          <p:nvSpPr>
            <p:cNvPr id="141" name="Shape 141"/>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Open Sans"/>
                <a:ea typeface="Open Sans"/>
                <a:cs typeface="Open Sans"/>
                <a:sym typeface="Open Sans"/>
              </a:endParaRPr>
            </a:p>
          </p:txBody>
        </p:sp>
        <p:sp>
          <p:nvSpPr>
            <p:cNvPr id="142" name="Shape 142"/>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Source Sans Pro"/>
                <a:buNone/>
              </a:pPr>
              <a:r>
                <a:rPr lang="en-US" sz="1400" b="1" i="0" u="none" strike="noStrike" cap="none">
                  <a:solidFill>
                    <a:schemeClr val="lt1"/>
                  </a:solidFill>
                  <a:latin typeface="Source Sans Pro"/>
                  <a:ea typeface="Source Sans Pro"/>
                  <a:cs typeface="Source Sans Pro"/>
                  <a:sym typeface="Source Sans Pro"/>
                </a:rPr>
                <a:t>1K</a:t>
              </a:r>
              <a:endParaRPr/>
            </a:p>
          </p:txBody>
        </p:sp>
      </p:grpSp>
      <p:grpSp>
        <p:nvGrpSpPr>
          <p:cNvPr id="143" name="Shape 143"/>
          <p:cNvGrpSpPr/>
          <p:nvPr/>
        </p:nvGrpSpPr>
        <p:grpSpPr>
          <a:xfrm>
            <a:off x="9976161" y="877117"/>
            <a:ext cx="648329" cy="648329"/>
            <a:chOff x="9976161" y="877117"/>
            <a:chExt cx="648329" cy="648329"/>
          </a:xfrm>
        </p:grpSpPr>
        <p:sp>
          <p:nvSpPr>
            <p:cNvPr id="144" name="Shape 144"/>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5" name="Shape 145"/>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Open Sans"/>
                <a:buNone/>
              </a:pPr>
              <a:r>
                <a:rPr lang="en-US" sz="1400" b="1" i="0" u="none" strike="noStrike" cap="none">
                  <a:solidFill>
                    <a:schemeClr val="lt1"/>
                  </a:solidFill>
                  <a:latin typeface="Open Sans"/>
                  <a:ea typeface="Open Sans"/>
                  <a:cs typeface="Open Sans"/>
                  <a:sym typeface="Open Sans"/>
                </a:rPr>
                <a:t>8K</a:t>
              </a:r>
              <a:endParaRPr/>
            </a:p>
          </p:txBody>
        </p:sp>
      </p:grpSp>
      <p:sp>
        <p:nvSpPr>
          <p:cNvPr id="146" name="Shape 146"/>
          <p:cNvSpPr/>
          <p:nvPr/>
        </p:nvSpPr>
        <p:spPr>
          <a:xfrm>
            <a:off x="1259775"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Shape 147"/>
          <p:cNvSpPr/>
          <p:nvPr/>
        </p:nvSpPr>
        <p:spPr>
          <a:xfrm>
            <a:off x="1230923"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8" name="Shape 148"/>
          <p:cNvSpPr/>
          <p:nvPr/>
        </p:nvSpPr>
        <p:spPr>
          <a:xfrm>
            <a:off x="7965129" y="4808043"/>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9" name="Shape 149"/>
          <p:cNvSpPr/>
          <p:nvPr/>
        </p:nvSpPr>
        <p:spPr>
          <a:xfrm>
            <a:off x="4561947" y="4808564"/>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50" name="Shape 150"/>
          <p:cNvSpPr txBox="1">
            <a:spLocks noGrp="1"/>
          </p:cNvSpPr>
          <p:nvPr>
            <p:ph type="body" idx="2"/>
          </p:nvPr>
        </p:nvSpPr>
        <p:spPr>
          <a:xfrm>
            <a:off x="1567503" y="1704654"/>
            <a:ext cx="7145673" cy="104754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1" name="Shape 151"/>
          <p:cNvSpPr txBox="1">
            <a:spLocks noGrp="1"/>
          </p:cNvSpPr>
          <p:nvPr>
            <p:ph type="body" idx="3"/>
          </p:nvPr>
        </p:nvSpPr>
        <p:spPr>
          <a:xfrm>
            <a:off x="1429718"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2" name="Shape 152"/>
          <p:cNvSpPr txBox="1">
            <a:spLocks noGrp="1"/>
          </p:cNvSpPr>
          <p:nvPr>
            <p:ph type="body" idx="4"/>
          </p:nvPr>
        </p:nvSpPr>
        <p:spPr>
          <a:xfrm>
            <a:off x="1439774"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3" name="Shape 153"/>
          <p:cNvSpPr txBox="1">
            <a:spLocks noGrp="1"/>
          </p:cNvSpPr>
          <p:nvPr>
            <p:ph type="body" idx="5"/>
          </p:nvPr>
        </p:nvSpPr>
        <p:spPr>
          <a:xfrm>
            <a:off x="4854716"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4" name="Shape 154"/>
          <p:cNvSpPr txBox="1">
            <a:spLocks noGrp="1"/>
          </p:cNvSpPr>
          <p:nvPr>
            <p:ph type="body" idx="6"/>
          </p:nvPr>
        </p:nvSpPr>
        <p:spPr>
          <a:xfrm>
            <a:off x="4864772"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5" name="Shape 155"/>
          <p:cNvSpPr txBox="1">
            <a:spLocks noGrp="1"/>
          </p:cNvSpPr>
          <p:nvPr>
            <p:ph type="body" idx="7"/>
          </p:nvPr>
        </p:nvSpPr>
        <p:spPr>
          <a:xfrm>
            <a:off x="8236082"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6" name="Shape 156"/>
          <p:cNvSpPr txBox="1">
            <a:spLocks noGrp="1"/>
          </p:cNvSpPr>
          <p:nvPr>
            <p:ph type="body" idx="8"/>
          </p:nvPr>
        </p:nvSpPr>
        <p:spPr>
          <a:xfrm>
            <a:off x="8246138"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9" name="Shape 159"/>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60" name="Shape 160"/>
          <p:cNvGrpSpPr/>
          <p:nvPr/>
        </p:nvGrpSpPr>
        <p:grpSpPr>
          <a:xfrm>
            <a:off x="616489" y="1781438"/>
            <a:ext cx="4118606" cy="3898703"/>
            <a:chOff x="4036696" y="1781438"/>
            <a:chExt cx="4118606" cy="3898703"/>
          </a:xfrm>
        </p:grpSpPr>
        <p:grpSp>
          <p:nvGrpSpPr>
            <p:cNvPr id="161" name="Shape 161"/>
            <p:cNvGrpSpPr/>
            <p:nvPr/>
          </p:nvGrpSpPr>
          <p:grpSpPr>
            <a:xfrm>
              <a:off x="4036696" y="2918588"/>
              <a:ext cx="1791108" cy="1022485"/>
              <a:chOff x="4036696" y="2918588"/>
              <a:chExt cx="1791108" cy="1022485"/>
            </a:xfrm>
          </p:grpSpPr>
          <p:sp>
            <p:nvSpPr>
              <p:cNvPr id="162" name="Shape 162"/>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Shape 163"/>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4" name="Shape 164"/>
            <p:cNvGrpSpPr/>
            <p:nvPr/>
          </p:nvGrpSpPr>
          <p:grpSpPr>
            <a:xfrm>
              <a:off x="5040846" y="1781438"/>
              <a:ext cx="1334646" cy="1571209"/>
              <a:chOff x="5040846" y="1781438"/>
              <a:chExt cx="1334646" cy="1571209"/>
            </a:xfrm>
          </p:grpSpPr>
          <p:sp>
            <p:nvSpPr>
              <p:cNvPr id="165" name="Shape 165"/>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Shape 166"/>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7" name="Shape 167"/>
            <p:cNvGrpSpPr/>
            <p:nvPr/>
          </p:nvGrpSpPr>
          <p:grpSpPr>
            <a:xfrm>
              <a:off x="6364196" y="2087338"/>
              <a:ext cx="1310871" cy="1584933"/>
              <a:chOff x="6364196" y="2087338"/>
              <a:chExt cx="1310871" cy="1584933"/>
            </a:xfrm>
          </p:grpSpPr>
          <p:sp>
            <p:nvSpPr>
              <p:cNvPr id="168" name="Shape 168"/>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Shape 169"/>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0" name="Shape 170"/>
            <p:cNvGrpSpPr/>
            <p:nvPr/>
          </p:nvGrpSpPr>
          <p:grpSpPr>
            <a:xfrm>
              <a:off x="6364196" y="3523737"/>
              <a:ext cx="1791106" cy="1022483"/>
              <a:chOff x="6364196" y="3523737"/>
              <a:chExt cx="1791106" cy="1022483"/>
            </a:xfrm>
          </p:grpSpPr>
          <p:sp>
            <p:nvSpPr>
              <p:cNvPr id="171" name="Shape 171"/>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Shape 172"/>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3" name="Shape 173"/>
            <p:cNvGrpSpPr/>
            <p:nvPr/>
          </p:nvGrpSpPr>
          <p:grpSpPr>
            <a:xfrm>
              <a:off x="5818896" y="4108937"/>
              <a:ext cx="1334627" cy="1571204"/>
              <a:chOff x="5818896" y="4108937"/>
              <a:chExt cx="1334627" cy="1571204"/>
            </a:xfrm>
          </p:grpSpPr>
          <p:sp>
            <p:nvSpPr>
              <p:cNvPr id="174" name="Shape 174"/>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Shape 175"/>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6" name="Shape 176"/>
            <p:cNvGrpSpPr/>
            <p:nvPr/>
          </p:nvGrpSpPr>
          <p:grpSpPr>
            <a:xfrm>
              <a:off x="4522146" y="3789737"/>
              <a:ext cx="1310882" cy="1584928"/>
              <a:chOff x="4522146" y="3789737"/>
              <a:chExt cx="1310882" cy="1584928"/>
            </a:xfrm>
          </p:grpSpPr>
          <p:sp>
            <p:nvSpPr>
              <p:cNvPr id="177" name="Shape 177"/>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8" name="Shape 178"/>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sp>
        <p:nvSpPr>
          <p:cNvPr id="179" name="Shape 179"/>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0" name="Shape 180"/>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1" name="Shape 181"/>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2" name="Shape 182"/>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3" name="Shape 183"/>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4" name="Shape 184"/>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5" name="Shape 185"/>
          <p:cNvSpPr txBox="1">
            <a:spLocks noGrp="1"/>
          </p:cNvSpPr>
          <p:nvPr>
            <p:ph type="body" idx="2"/>
          </p:nvPr>
        </p:nvSpPr>
        <p:spPr>
          <a:xfrm>
            <a:off x="5400025" y="1659170"/>
            <a:ext cx="6100312" cy="89665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 name="Shape 186"/>
          <p:cNvSpPr txBox="1">
            <a:spLocks noGrp="1"/>
          </p:cNvSpPr>
          <p:nvPr>
            <p:ph type="body" idx="3"/>
          </p:nvPr>
        </p:nvSpPr>
        <p:spPr>
          <a:xfrm>
            <a:off x="5389969"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 name="Shape 187"/>
          <p:cNvSpPr txBox="1">
            <a:spLocks noGrp="1"/>
          </p:cNvSpPr>
          <p:nvPr>
            <p:ph type="body" idx="4"/>
          </p:nvPr>
        </p:nvSpPr>
        <p:spPr>
          <a:xfrm>
            <a:off x="5400025"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 name="Shape 188"/>
          <p:cNvSpPr txBox="1">
            <a:spLocks noGrp="1"/>
          </p:cNvSpPr>
          <p:nvPr>
            <p:ph type="body" idx="5"/>
          </p:nvPr>
        </p:nvSpPr>
        <p:spPr>
          <a:xfrm>
            <a:off x="5389969"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 name="Shape 189"/>
          <p:cNvSpPr txBox="1">
            <a:spLocks noGrp="1"/>
          </p:cNvSpPr>
          <p:nvPr>
            <p:ph type="body" idx="6"/>
          </p:nvPr>
        </p:nvSpPr>
        <p:spPr>
          <a:xfrm>
            <a:off x="5400025"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Shape 190"/>
          <p:cNvSpPr txBox="1">
            <a:spLocks noGrp="1"/>
          </p:cNvSpPr>
          <p:nvPr>
            <p:ph type="body" idx="7"/>
          </p:nvPr>
        </p:nvSpPr>
        <p:spPr>
          <a:xfrm>
            <a:off x="5389969"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Shape 191"/>
          <p:cNvSpPr txBox="1">
            <a:spLocks noGrp="1"/>
          </p:cNvSpPr>
          <p:nvPr>
            <p:ph type="body" idx="8"/>
          </p:nvPr>
        </p:nvSpPr>
        <p:spPr>
          <a:xfrm>
            <a:off x="5400025"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 name="Shape 192"/>
          <p:cNvSpPr txBox="1">
            <a:spLocks noGrp="1"/>
          </p:cNvSpPr>
          <p:nvPr>
            <p:ph type="body" idx="9"/>
          </p:nvPr>
        </p:nvSpPr>
        <p:spPr>
          <a:xfrm>
            <a:off x="8908157"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 name="Shape 193"/>
          <p:cNvSpPr txBox="1">
            <a:spLocks noGrp="1"/>
          </p:cNvSpPr>
          <p:nvPr>
            <p:ph type="body" idx="13"/>
          </p:nvPr>
        </p:nvSpPr>
        <p:spPr>
          <a:xfrm>
            <a:off x="8918213"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 name="Shape 194"/>
          <p:cNvSpPr txBox="1">
            <a:spLocks noGrp="1"/>
          </p:cNvSpPr>
          <p:nvPr>
            <p:ph type="body" idx="14"/>
          </p:nvPr>
        </p:nvSpPr>
        <p:spPr>
          <a:xfrm>
            <a:off x="8908157"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5" name="Shape 195"/>
          <p:cNvSpPr txBox="1">
            <a:spLocks noGrp="1"/>
          </p:cNvSpPr>
          <p:nvPr>
            <p:ph type="body" idx="15"/>
          </p:nvPr>
        </p:nvSpPr>
        <p:spPr>
          <a:xfrm>
            <a:off x="8918213"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6" name="Shape 196"/>
          <p:cNvSpPr txBox="1">
            <a:spLocks noGrp="1"/>
          </p:cNvSpPr>
          <p:nvPr>
            <p:ph type="body" idx="16"/>
          </p:nvPr>
        </p:nvSpPr>
        <p:spPr>
          <a:xfrm>
            <a:off x="8908157"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 name="Shape 197"/>
          <p:cNvSpPr txBox="1">
            <a:spLocks noGrp="1"/>
          </p:cNvSpPr>
          <p:nvPr>
            <p:ph type="body" idx="17"/>
          </p:nvPr>
        </p:nvSpPr>
        <p:spPr>
          <a:xfrm>
            <a:off x="8918213"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0" name="Shape 200"/>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01" name="Shape 201"/>
          <p:cNvGrpSpPr/>
          <p:nvPr/>
        </p:nvGrpSpPr>
        <p:grpSpPr>
          <a:xfrm>
            <a:off x="2011515" y="1953702"/>
            <a:ext cx="1620994" cy="2603950"/>
            <a:chOff x="2011515" y="1953702"/>
            <a:chExt cx="1620994" cy="2603950"/>
          </a:xfrm>
        </p:grpSpPr>
        <p:sp>
          <p:nvSpPr>
            <p:cNvPr id="202" name="Shape 20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Shape 20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Shape 20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Shape 20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Shape 20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7" name="Shape 20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Shape 20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Shape 20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0" name="Shape 21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11" name="Shape 211"/>
          <p:cNvGrpSpPr/>
          <p:nvPr/>
        </p:nvGrpSpPr>
        <p:grpSpPr>
          <a:xfrm>
            <a:off x="4044026" y="1953702"/>
            <a:ext cx="1619441" cy="2603950"/>
            <a:chOff x="4044026" y="1953702"/>
            <a:chExt cx="1619441" cy="2603950"/>
          </a:xfrm>
        </p:grpSpPr>
        <p:sp>
          <p:nvSpPr>
            <p:cNvPr id="212" name="Shape 212"/>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Shape 213"/>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4" name="Shape 214"/>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Shape 215"/>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6" name="Shape 216"/>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Shape 217"/>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Shape 218"/>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Shape 219"/>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Shape 220"/>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1" name="Shape 221"/>
          <p:cNvGrpSpPr/>
          <p:nvPr/>
        </p:nvGrpSpPr>
        <p:grpSpPr>
          <a:xfrm>
            <a:off x="6077203" y="1953702"/>
            <a:ext cx="1620896" cy="2603950"/>
            <a:chOff x="6077203" y="1953702"/>
            <a:chExt cx="1620896" cy="2603950"/>
          </a:xfrm>
        </p:grpSpPr>
        <p:sp>
          <p:nvSpPr>
            <p:cNvPr id="222" name="Shape 222"/>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Shape 223"/>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Shape 224"/>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5" name="Shape 225"/>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6" name="Shape 226"/>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7" name="Shape 227"/>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8" name="Shape 228"/>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Shape 229"/>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Shape 230"/>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31" name="Shape 231"/>
          <p:cNvGrpSpPr/>
          <p:nvPr/>
        </p:nvGrpSpPr>
        <p:grpSpPr>
          <a:xfrm>
            <a:off x="8112261" y="1953702"/>
            <a:ext cx="1616845" cy="2603950"/>
            <a:chOff x="8112261" y="1953702"/>
            <a:chExt cx="1616845" cy="2603950"/>
          </a:xfrm>
        </p:grpSpPr>
        <p:sp>
          <p:nvSpPr>
            <p:cNvPr id="232" name="Shape 232"/>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Shape 233"/>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4" name="Shape 234"/>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5" name="Shape 235"/>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6" name="Shape 236"/>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7" name="Shape 237"/>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8" name="Shape 238"/>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Shape 239"/>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Shape 240"/>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1" name="Shape 241"/>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2" name="Shape 242"/>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3" name="Shape 243"/>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4" name="Shape 244"/>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5" name="Shape 245"/>
          <p:cNvSpPr txBox="1">
            <a:spLocks noGrp="1"/>
          </p:cNvSpPr>
          <p:nvPr>
            <p:ph type="body" idx="2"/>
          </p:nvPr>
        </p:nvSpPr>
        <p:spPr>
          <a:xfrm>
            <a:off x="2120685"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6" name="Shape 246"/>
          <p:cNvSpPr txBox="1">
            <a:spLocks noGrp="1"/>
          </p:cNvSpPr>
          <p:nvPr>
            <p:ph type="body" idx="3"/>
          </p:nvPr>
        </p:nvSpPr>
        <p:spPr>
          <a:xfrm>
            <a:off x="2130741"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 name="Shape 247"/>
          <p:cNvSpPr txBox="1">
            <a:spLocks noGrp="1"/>
          </p:cNvSpPr>
          <p:nvPr>
            <p:ph type="body" idx="4"/>
          </p:nvPr>
        </p:nvSpPr>
        <p:spPr>
          <a:xfrm>
            <a:off x="423009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8" name="Shape 248"/>
          <p:cNvSpPr txBox="1">
            <a:spLocks noGrp="1"/>
          </p:cNvSpPr>
          <p:nvPr>
            <p:ph type="body" idx="5"/>
          </p:nvPr>
        </p:nvSpPr>
        <p:spPr>
          <a:xfrm>
            <a:off x="424014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9" name="Shape 249"/>
          <p:cNvSpPr txBox="1">
            <a:spLocks noGrp="1"/>
          </p:cNvSpPr>
          <p:nvPr>
            <p:ph type="body" idx="6"/>
          </p:nvPr>
        </p:nvSpPr>
        <p:spPr>
          <a:xfrm>
            <a:off x="632944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0" name="Shape 250"/>
          <p:cNvSpPr txBox="1">
            <a:spLocks noGrp="1"/>
          </p:cNvSpPr>
          <p:nvPr>
            <p:ph type="body" idx="7"/>
          </p:nvPr>
        </p:nvSpPr>
        <p:spPr>
          <a:xfrm>
            <a:off x="633949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 name="Shape 251"/>
          <p:cNvSpPr txBox="1">
            <a:spLocks noGrp="1"/>
          </p:cNvSpPr>
          <p:nvPr>
            <p:ph type="body" idx="8"/>
          </p:nvPr>
        </p:nvSpPr>
        <p:spPr>
          <a:xfrm>
            <a:off x="8374876"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 name="Shape 252"/>
          <p:cNvSpPr txBox="1">
            <a:spLocks noGrp="1"/>
          </p:cNvSpPr>
          <p:nvPr>
            <p:ph type="body" idx="9"/>
          </p:nvPr>
        </p:nvSpPr>
        <p:spPr>
          <a:xfrm>
            <a:off x="8384932"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20">
            <a:alphaModFix/>
          </a:blip>
          <a:srcRect/>
          <a:stretch/>
        </p:blipFill>
        <p:spPr>
          <a:xfrm>
            <a:off x="0" y="0"/>
            <a:ext cx="12191998" cy="6858000"/>
          </a:xfrm>
          <a:prstGeom prst="rect">
            <a:avLst/>
          </a:prstGeom>
          <a:noFill/>
          <a:ln>
            <a:noFill/>
          </a:ln>
        </p:spPr>
      </p:pic>
      <p:sp>
        <p:nvSpPr>
          <p:cNvPr id="11" name="Shape 11"/>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a:solidFill>
                  <a:srgbClr val="7F7F7F"/>
                </a:solidFill>
                <a:latin typeface="Arial"/>
                <a:ea typeface="Arial"/>
                <a:cs typeface="Arial"/>
                <a:sym typeface="Arial"/>
              </a:rPr>
              <a:t>Copyright © 2018, Xebia Group. All rights reserved. This course B.TECH CSE with Specialization in DevOps is licensed to UPES.</a:t>
            </a:r>
            <a:endParaRPr sz="800" b="0" i="0" u="none" strike="noStrike" cap="none">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3" name="Shape 13"/>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7"/>
        <p:cNvGrpSpPr/>
        <p:nvPr/>
      </p:nvGrpSpPr>
      <p:grpSpPr>
        <a:xfrm>
          <a:off x="0" y="0"/>
          <a:ext cx="0" cy="0"/>
          <a:chOff x="0" y="0"/>
          <a:chExt cx="0" cy="0"/>
        </a:xfrm>
      </p:grpSpPr>
      <p:pic>
        <p:nvPicPr>
          <p:cNvPr id="688" name="Shape 688"/>
          <p:cNvPicPr preferRelativeResize="0"/>
          <p:nvPr/>
        </p:nvPicPr>
        <p:blipFill rotWithShape="1">
          <a:blip r:embed="rId9">
            <a:alphaModFix/>
          </a:blip>
          <a:srcRect/>
          <a:stretch/>
        </p:blipFill>
        <p:spPr>
          <a:xfrm>
            <a:off x="0" y="0"/>
            <a:ext cx="12191998" cy="6858000"/>
          </a:xfrm>
          <a:prstGeom prst="rect">
            <a:avLst/>
          </a:prstGeom>
          <a:noFill/>
          <a:ln>
            <a:noFill/>
          </a:ln>
        </p:spPr>
      </p:pic>
      <p:sp>
        <p:nvSpPr>
          <p:cNvPr id="689" name="Shape 689"/>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90" name="Shape 690"/>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a:solidFill>
                  <a:srgbClr val="7F7F7F"/>
                </a:solidFill>
                <a:latin typeface="Arial"/>
                <a:ea typeface="Arial"/>
                <a:cs typeface="Arial"/>
                <a:sym typeface="Arial"/>
              </a:rPr>
              <a:t>Copyright © 2018, Xebia Group. All rights reserved. This course B.TECH CSE with Specialization in DevOps is licensed to UPES.</a:t>
            </a:r>
            <a:endParaRPr sz="800" b="0" i="0" u="none" strike="noStrike" cap="none">
              <a:solidFill>
                <a:srgbClr val="7F7F7F"/>
              </a:solidFill>
              <a:latin typeface="Arial"/>
              <a:ea typeface="Arial"/>
              <a:cs typeface="Arial"/>
              <a:sym typeface="Arial"/>
            </a:endParaRPr>
          </a:p>
        </p:txBody>
      </p:sp>
      <p:sp>
        <p:nvSpPr>
          <p:cNvPr id="691" name="Shape 691"/>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9.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Shape 733"/>
          <p:cNvSpPr txBox="1">
            <a:spLocks noGrp="1"/>
          </p:cNvSpPr>
          <p:nvPr>
            <p:ph type="body" idx="1"/>
          </p:nvPr>
        </p:nvSpPr>
        <p:spPr>
          <a:xfrm>
            <a:off x="4528969" y="719340"/>
            <a:ext cx="6833704" cy="1398560"/>
          </a:xfrm>
          <a:prstGeom prst="rect">
            <a:avLst/>
          </a:prstGeom>
          <a:noFill/>
          <a:ln>
            <a:noFill/>
          </a:ln>
        </p:spPr>
        <p:txBody>
          <a:bodyPr spcFirstLastPara="1" wrap="square" lIns="91425" tIns="45700" rIns="91425" bIns="45700" anchor="ctr" anchorCtr="0">
            <a:noAutofit/>
          </a:bodyPr>
          <a:lstStyle/>
          <a:p>
            <a:pPr marL="0" marR="0" lvl="0" indent="0" algn="r" rtl="0">
              <a:lnSpc>
                <a:spcPct val="111111"/>
              </a:lnSpc>
              <a:spcBef>
                <a:spcPts val="0"/>
              </a:spcBef>
              <a:spcAft>
                <a:spcPts val="0"/>
              </a:spcAft>
              <a:buClr>
                <a:srgbClr val="000000"/>
              </a:buClr>
              <a:buSzPts val="5400"/>
              <a:buFont typeface="Arial"/>
              <a:buNone/>
            </a:pPr>
            <a:r>
              <a:rPr lang="en-US" sz="5400" b="1" i="0" u="none" strike="noStrike" cap="none">
                <a:solidFill>
                  <a:srgbClr val="000000"/>
                </a:solidFill>
                <a:latin typeface="Arial"/>
                <a:ea typeface="Arial"/>
                <a:cs typeface="Arial"/>
                <a:sym typeface="Arial"/>
              </a:rPr>
              <a:t>DevOps Automation</a:t>
            </a:r>
            <a:endParaRPr sz="5400" b="1" i="0" u="none" strike="noStrike" cap="none">
              <a:solidFill>
                <a:srgbClr val="000000"/>
              </a:solidFill>
              <a:latin typeface="Arial"/>
              <a:ea typeface="Arial"/>
              <a:cs typeface="Arial"/>
              <a:sym typeface="Arial"/>
            </a:endParaRPr>
          </a:p>
        </p:txBody>
      </p:sp>
      <p:sp>
        <p:nvSpPr>
          <p:cNvPr id="734" name="Shape 734"/>
          <p:cNvSpPr txBox="1">
            <a:spLocks noGrp="1"/>
          </p:cNvSpPr>
          <p:nvPr>
            <p:ph type="body" idx="2"/>
          </p:nvPr>
        </p:nvSpPr>
        <p:spPr>
          <a:xfrm>
            <a:off x="4186989" y="2240441"/>
            <a:ext cx="7183848" cy="70406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Introduction to Automation</a:t>
            </a:r>
            <a:endParaRPr/>
          </a:p>
        </p:txBody>
      </p:sp>
      <p:sp>
        <p:nvSpPr>
          <p:cNvPr id="735" name="Shape 735"/>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7F7F7F"/>
              </a:buClr>
              <a:buSzPts val="2200"/>
              <a:buFont typeface="Arial"/>
              <a:buNone/>
            </a:pPr>
            <a:r>
              <a:rPr lang="en-US" sz="2200" b="1" i="0" u="none" strike="noStrike" cap="none">
                <a:solidFill>
                  <a:srgbClr val="7F7F7F"/>
                </a:solidFill>
                <a:latin typeface="Arial"/>
                <a:ea typeface="Arial"/>
                <a:cs typeface="Arial"/>
                <a:sym typeface="Arial"/>
              </a:rPr>
              <a:t>B.TECH CSE with Specialization in DevOps</a:t>
            </a:r>
            <a:endParaRPr sz="2200" b="1" i="0" u="none" strike="noStrike" cap="none">
              <a:solidFill>
                <a:srgbClr val="7F7F7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Shape 86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3</a:t>
            </a:r>
            <a:r>
              <a:rPr lang="en-US" sz="2800" b="1" i="0" u="none" strike="noStrike" cap="none" dirty="0">
                <a:solidFill>
                  <a:schemeClr val="dk2"/>
                </a:solidFill>
                <a:latin typeface="Arial"/>
                <a:ea typeface="Arial"/>
                <a:cs typeface="Arial"/>
                <a:sym typeface="Arial"/>
              </a:rPr>
              <a:t>. The Build Process</a:t>
            </a:r>
            <a:endParaRPr sz="2800" b="1" i="0" u="none" strike="noStrike" cap="none" dirty="0">
              <a:solidFill>
                <a:schemeClr val="dk2"/>
              </a:solidFill>
              <a:latin typeface="Arial"/>
              <a:ea typeface="Arial"/>
              <a:cs typeface="Arial"/>
              <a:sym typeface="Arial"/>
            </a:endParaRPr>
          </a:p>
        </p:txBody>
      </p:sp>
      <p:sp>
        <p:nvSpPr>
          <p:cNvPr id="870" name="Shape 87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Introduction to Automation</a:t>
            </a:r>
            <a:endParaRPr sz="1600" b="0" i="0" u="none" strike="noStrike" cap="none">
              <a:solidFill>
                <a:srgbClr val="0EC07D"/>
              </a:solidFill>
              <a:latin typeface="Arial"/>
              <a:ea typeface="Arial"/>
              <a:cs typeface="Arial"/>
              <a:sym typeface="Arial"/>
            </a:endParaRPr>
          </a:p>
        </p:txBody>
      </p:sp>
      <p:sp>
        <p:nvSpPr>
          <p:cNvPr id="871" name="Shape 871"/>
          <p:cNvSpPr txBox="1">
            <a:spLocks noGrp="1"/>
          </p:cNvSpPr>
          <p:nvPr>
            <p:ph type="body" idx="2"/>
          </p:nvPr>
        </p:nvSpPr>
        <p:spPr>
          <a:xfrm>
            <a:off x="514350" y="1304995"/>
            <a:ext cx="10273800" cy="4840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The build process includes the following steps: </a:t>
            </a:r>
            <a:endParaRPr/>
          </a:p>
          <a:p>
            <a:pPr marL="0" marR="0" lvl="0" indent="0" algn="l" rtl="0">
              <a:lnSpc>
                <a:spcPct val="9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872" name="Shape 872"/>
          <p:cNvGrpSpPr/>
          <p:nvPr/>
        </p:nvGrpSpPr>
        <p:grpSpPr>
          <a:xfrm>
            <a:off x="779524" y="1990329"/>
            <a:ext cx="10741754" cy="4170084"/>
            <a:chOff x="1090792" y="1607950"/>
            <a:chExt cx="10119219" cy="4170084"/>
          </a:xfrm>
        </p:grpSpPr>
        <p:grpSp>
          <p:nvGrpSpPr>
            <p:cNvPr id="873" name="Shape 873"/>
            <p:cNvGrpSpPr/>
            <p:nvPr/>
          </p:nvGrpSpPr>
          <p:grpSpPr>
            <a:xfrm>
              <a:off x="8705339" y="1607951"/>
              <a:ext cx="2504672" cy="2336330"/>
              <a:chOff x="8705339" y="1607951"/>
              <a:chExt cx="2504672" cy="2336330"/>
            </a:xfrm>
          </p:grpSpPr>
          <p:grpSp>
            <p:nvGrpSpPr>
              <p:cNvPr id="874" name="Shape 874"/>
              <p:cNvGrpSpPr/>
              <p:nvPr/>
            </p:nvGrpSpPr>
            <p:grpSpPr>
              <a:xfrm>
                <a:off x="8705339" y="1607951"/>
                <a:ext cx="2358104" cy="2097263"/>
                <a:chOff x="8705339" y="1607951"/>
                <a:chExt cx="2358104" cy="2097263"/>
              </a:xfrm>
            </p:grpSpPr>
            <p:sp>
              <p:nvSpPr>
                <p:cNvPr id="875" name="Shape 875"/>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76" name="Shape 876"/>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77" name="Shape 877"/>
                <p:cNvSpPr/>
                <p:nvPr/>
              </p:nvSpPr>
              <p:spPr>
                <a:xfrm>
                  <a:off x="8705339" y="2785319"/>
                  <a:ext cx="455853" cy="919353"/>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78" name="Shape 878"/>
                <p:cNvSpPr/>
                <p:nvPr/>
              </p:nvSpPr>
              <p:spPr>
                <a:xfrm>
                  <a:off x="10607442" y="2785321"/>
                  <a:ext cx="455853" cy="919893"/>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879" name="Shape 879"/>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grpSp>
          <p:nvGrpSpPr>
            <p:cNvPr id="880" name="Shape 880"/>
            <p:cNvGrpSpPr/>
            <p:nvPr/>
          </p:nvGrpSpPr>
          <p:grpSpPr>
            <a:xfrm>
              <a:off x="6794670" y="3441706"/>
              <a:ext cx="2503757" cy="2336328"/>
              <a:chOff x="3371475" y="3591818"/>
              <a:chExt cx="2074748" cy="1936007"/>
            </a:xfrm>
          </p:grpSpPr>
          <p:sp>
            <p:nvSpPr>
              <p:cNvPr id="881" name="Shape 881"/>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82" name="Shape 882"/>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83" name="Shape 883"/>
              <p:cNvSpPr/>
              <p:nvPr/>
            </p:nvSpPr>
            <p:spPr>
              <a:xfrm rot="10800000" flipH="1">
                <a:off x="3371475" y="3790370"/>
                <a:ext cx="377745" cy="761826"/>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84" name="Shape 884"/>
              <p:cNvSpPr/>
              <p:nvPr/>
            </p:nvSpPr>
            <p:spPr>
              <a:xfrm rot="10800000" flipH="1">
                <a:off x="4946903" y="3789921"/>
                <a:ext cx="377745" cy="762272"/>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85" name="Shape 885"/>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grpSp>
          <p:nvGrpSpPr>
            <p:cNvPr id="886" name="Shape 886"/>
            <p:cNvGrpSpPr/>
            <p:nvPr/>
          </p:nvGrpSpPr>
          <p:grpSpPr>
            <a:xfrm>
              <a:off x="4892567" y="1607951"/>
              <a:ext cx="2504672" cy="2336330"/>
              <a:chOff x="4892567" y="1607951"/>
              <a:chExt cx="2504672" cy="2336330"/>
            </a:xfrm>
          </p:grpSpPr>
          <p:sp>
            <p:nvSpPr>
              <p:cNvPr id="887" name="Shape 887"/>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88" name="Shape 888"/>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89" name="Shape 889"/>
              <p:cNvSpPr/>
              <p:nvPr/>
            </p:nvSpPr>
            <p:spPr>
              <a:xfrm>
                <a:off x="4892567" y="2785319"/>
                <a:ext cx="455853" cy="919353"/>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90" name="Shape 890"/>
              <p:cNvSpPr/>
              <p:nvPr/>
            </p:nvSpPr>
            <p:spPr>
              <a:xfrm>
                <a:off x="6794671" y="2785321"/>
                <a:ext cx="455853" cy="919893"/>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91" name="Shape 891"/>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grpSp>
          <p:nvGrpSpPr>
            <p:cNvPr id="892" name="Shape 892"/>
            <p:cNvGrpSpPr/>
            <p:nvPr/>
          </p:nvGrpSpPr>
          <p:grpSpPr>
            <a:xfrm>
              <a:off x="2992894" y="3441706"/>
              <a:ext cx="2503757" cy="2336328"/>
              <a:chOff x="3371475" y="3591818"/>
              <a:chExt cx="2074748" cy="1936007"/>
            </a:xfrm>
          </p:grpSpPr>
          <p:sp>
            <p:nvSpPr>
              <p:cNvPr id="893" name="Shape 893"/>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94" name="Shape 894"/>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95" name="Shape 895"/>
              <p:cNvSpPr/>
              <p:nvPr/>
            </p:nvSpPr>
            <p:spPr>
              <a:xfrm rot="10800000" flipH="1">
                <a:off x="3371475" y="3790370"/>
                <a:ext cx="377745" cy="761826"/>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96" name="Shape 896"/>
              <p:cNvSpPr/>
              <p:nvPr/>
            </p:nvSpPr>
            <p:spPr>
              <a:xfrm rot="10800000" flipH="1">
                <a:off x="4946903" y="3789921"/>
                <a:ext cx="377745" cy="762272"/>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97" name="Shape 897"/>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grpSp>
          <p:nvGrpSpPr>
            <p:cNvPr id="898" name="Shape 898"/>
            <p:cNvGrpSpPr/>
            <p:nvPr/>
          </p:nvGrpSpPr>
          <p:grpSpPr>
            <a:xfrm>
              <a:off x="1090792" y="1607950"/>
              <a:ext cx="2504672" cy="2336331"/>
              <a:chOff x="1090792" y="1607950"/>
              <a:chExt cx="2504672" cy="2336331"/>
            </a:xfrm>
          </p:grpSpPr>
          <p:sp>
            <p:nvSpPr>
              <p:cNvPr id="899" name="Shape 899"/>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00" name="Shape 900"/>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01" name="Shape 901"/>
              <p:cNvSpPr/>
              <p:nvPr/>
            </p:nvSpPr>
            <p:spPr>
              <a:xfrm>
                <a:off x="1090792" y="2785318"/>
                <a:ext cx="455853" cy="919353"/>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02" name="Shape 902"/>
              <p:cNvSpPr/>
              <p:nvPr/>
            </p:nvSpPr>
            <p:spPr>
              <a:xfrm>
                <a:off x="2992894" y="2785318"/>
                <a:ext cx="455853" cy="919893"/>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03" name="Shape 903"/>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904" name="Shape 904"/>
            <p:cNvSpPr/>
            <p:nvPr/>
          </p:nvSpPr>
          <p:spPr>
            <a:xfrm>
              <a:off x="1981263" y="2448663"/>
              <a:ext cx="611596" cy="611596"/>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05" name="Shape 905"/>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sp>
          <p:nvSpPr>
            <p:cNvPr id="906" name="Shape 906"/>
            <p:cNvSpPr/>
            <p:nvPr/>
          </p:nvSpPr>
          <p:spPr>
            <a:xfrm>
              <a:off x="3864632" y="4349703"/>
              <a:ext cx="611596" cy="611596"/>
            </a:xfrm>
            <a:prstGeom prst="ellipse">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07" name="Shape 907"/>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nvGrpSpPr>
            <p:cNvPr id="908" name="Shape 908"/>
            <p:cNvGrpSpPr/>
            <p:nvPr/>
          </p:nvGrpSpPr>
          <p:grpSpPr>
            <a:xfrm>
              <a:off x="5759496" y="2448663"/>
              <a:ext cx="611596" cy="611596"/>
              <a:chOff x="5759496" y="2448663"/>
              <a:chExt cx="611596" cy="611596"/>
            </a:xfrm>
          </p:grpSpPr>
          <p:sp>
            <p:nvSpPr>
              <p:cNvPr id="909" name="Shape 909"/>
              <p:cNvSpPr/>
              <p:nvPr/>
            </p:nvSpPr>
            <p:spPr>
              <a:xfrm>
                <a:off x="5759496" y="2448663"/>
                <a:ext cx="611596" cy="611596"/>
              </a:xfrm>
              <a:prstGeom prst="ellipse">
                <a:avLst/>
              </a:pr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10" name="Shape 910"/>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911" name="Shape 911"/>
            <p:cNvGrpSpPr/>
            <p:nvPr/>
          </p:nvGrpSpPr>
          <p:grpSpPr>
            <a:xfrm>
              <a:off x="7681647" y="4349703"/>
              <a:ext cx="611596" cy="611596"/>
              <a:chOff x="7681647" y="4349703"/>
              <a:chExt cx="611596" cy="611596"/>
            </a:xfrm>
          </p:grpSpPr>
          <p:sp>
            <p:nvSpPr>
              <p:cNvPr id="912" name="Shape 912"/>
              <p:cNvSpPr/>
              <p:nvPr/>
            </p:nvSpPr>
            <p:spPr>
              <a:xfrm>
                <a:off x="7681647" y="4349703"/>
                <a:ext cx="611596" cy="611596"/>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13" name="Shape 913"/>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914" name="Shape 914"/>
            <p:cNvGrpSpPr/>
            <p:nvPr/>
          </p:nvGrpSpPr>
          <p:grpSpPr>
            <a:xfrm>
              <a:off x="9576939" y="2448663"/>
              <a:ext cx="611596" cy="611596"/>
              <a:chOff x="9576939" y="2448663"/>
              <a:chExt cx="611596" cy="611596"/>
            </a:xfrm>
          </p:grpSpPr>
          <p:sp>
            <p:nvSpPr>
              <p:cNvPr id="915" name="Shape 915"/>
              <p:cNvSpPr/>
              <p:nvPr/>
            </p:nvSpPr>
            <p:spPr>
              <a:xfrm>
                <a:off x="9576939" y="2448663"/>
                <a:ext cx="611596" cy="611596"/>
              </a:xfrm>
              <a:prstGeom prst="ellipse">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16" name="Shape 916"/>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sp>
          <p:nvSpPr>
            <p:cNvPr id="917" name="Shape 917"/>
            <p:cNvSpPr txBox="1"/>
            <p:nvPr/>
          </p:nvSpPr>
          <p:spPr>
            <a:xfrm>
              <a:off x="1584929" y="3111615"/>
              <a:ext cx="1334043" cy="39687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Write and Commit bits of Code</a:t>
              </a:r>
              <a:endParaRPr/>
            </a:p>
          </p:txBody>
        </p:sp>
        <p:sp>
          <p:nvSpPr>
            <p:cNvPr id="918" name="Shape 918"/>
            <p:cNvSpPr txBox="1"/>
            <p:nvPr/>
          </p:nvSpPr>
          <p:spPr>
            <a:xfrm>
              <a:off x="3452826" y="3908411"/>
              <a:ext cx="1467447" cy="39687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Scan the Code for Problems</a:t>
              </a:r>
              <a:endParaRPr/>
            </a:p>
          </p:txBody>
        </p:sp>
        <p:sp>
          <p:nvSpPr>
            <p:cNvPr id="919" name="Shape 919"/>
            <p:cNvSpPr txBox="1"/>
            <p:nvPr/>
          </p:nvSpPr>
          <p:spPr>
            <a:xfrm>
              <a:off x="5400162" y="3111615"/>
              <a:ext cx="1334043" cy="39687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Compile the Code</a:t>
              </a:r>
              <a:endParaRPr/>
            </a:p>
          </p:txBody>
        </p:sp>
        <p:sp>
          <p:nvSpPr>
            <p:cNvPr id="920" name="Shape 920"/>
            <p:cNvSpPr txBox="1"/>
            <p:nvPr/>
          </p:nvSpPr>
          <p:spPr>
            <a:xfrm>
              <a:off x="7118440" y="3941661"/>
              <a:ext cx="1614192" cy="396875"/>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Run Automated Tests</a:t>
              </a:r>
              <a:endParaRPr/>
            </a:p>
          </p:txBody>
        </p:sp>
        <p:sp>
          <p:nvSpPr>
            <p:cNvPr id="921" name="Shape 921"/>
            <p:cNvSpPr txBox="1"/>
            <p:nvPr/>
          </p:nvSpPr>
          <p:spPr>
            <a:xfrm>
              <a:off x="9150824" y="3111615"/>
              <a:ext cx="1467447" cy="39687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Report Any Problems</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Shape 936"/>
          <p:cNvSpPr txBox="1">
            <a:spLocks noGrp="1"/>
          </p:cNvSpPr>
          <p:nvPr>
            <p:ph type="title"/>
          </p:nvPr>
        </p:nvSpPr>
        <p:spPr>
          <a:xfrm>
            <a:off x="208635" y="633245"/>
            <a:ext cx="10515600" cy="4923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dirty="0"/>
              <a:t>3.1 Automated Build</a:t>
            </a:r>
            <a:endParaRPr dirty="0"/>
          </a:p>
        </p:txBody>
      </p:sp>
      <p:sp>
        <p:nvSpPr>
          <p:cNvPr id="937" name="Shape 937"/>
          <p:cNvSpPr txBox="1">
            <a:spLocks noGrp="1"/>
          </p:cNvSpPr>
          <p:nvPr>
            <p:ph type="body" idx="1"/>
          </p:nvPr>
        </p:nvSpPr>
        <p:spPr>
          <a:xfrm>
            <a:off x="207963" y="273050"/>
            <a:ext cx="105156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EC07D"/>
              </a:buClr>
              <a:buSzPts val="1600"/>
              <a:buFont typeface="Arial"/>
              <a:buNone/>
            </a:pPr>
            <a:r>
              <a:rPr lang="en-US" b="1"/>
              <a:t>Module 1</a:t>
            </a:r>
            <a:r>
              <a:rPr lang="en-US"/>
              <a:t>: Introduction to Automation</a:t>
            </a:r>
            <a:endParaRPr/>
          </a:p>
        </p:txBody>
      </p:sp>
      <p:sp>
        <p:nvSpPr>
          <p:cNvPr id="938" name="Shape 938"/>
          <p:cNvSpPr txBox="1">
            <a:spLocks noGrp="1"/>
          </p:cNvSpPr>
          <p:nvPr>
            <p:ph type="body" idx="2"/>
          </p:nvPr>
        </p:nvSpPr>
        <p:spPr>
          <a:xfrm>
            <a:off x="514350" y="1304995"/>
            <a:ext cx="10273800" cy="4840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n-US"/>
              <a:t> Automated build enables automated software package delivery flow.</a:t>
            </a:r>
            <a:endParaRPr/>
          </a:p>
          <a:p>
            <a:pPr marL="0" lvl="0" indent="0">
              <a:spcBef>
                <a:spcPts val="838"/>
              </a:spcBef>
              <a:spcAft>
                <a:spcPts val="838"/>
              </a:spcAft>
              <a:buNone/>
            </a:pPr>
            <a:endParaRPr/>
          </a:p>
        </p:txBody>
      </p:sp>
      <p:grpSp>
        <p:nvGrpSpPr>
          <p:cNvPr id="4" name="Group 3"/>
          <p:cNvGrpSpPr/>
          <p:nvPr/>
        </p:nvGrpSpPr>
        <p:grpSpPr>
          <a:xfrm>
            <a:off x="514350" y="1983547"/>
            <a:ext cx="10823499" cy="4162248"/>
            <a:chOff x="514350" y="1858990"/>
            <a:chExt cx="10823499" cy="4162248"/>
          </a:xfrm>
        </p:grpSpPr>
        <p:pic>
          <p:nvPicPr>
            <p:cNvPr id="939" name="Shape 939"/>
            <p:cNvPicPr preferRelativeResize="0"/>
            <p:nvPr/>
          </p:nvPicPr>
          <p:blipFill rotWithShape="1">
            <a:blip r:embed="rId3">
              <a:alphaModFix/>
            </a:blip>
            <a:srcRect b="-65"/>
            <a:stretch/>
          </p:blipFill>
          <p:spPr>
            <a:xfrm>
              <a:off x="514350" y="1858990"/>
              <a:ext cx="10823499" cy="4162248"/>
            </a:xfrm>
            <a:prstGeom prst="rect">
              <a:avLst/>
            </a:prstGeom>
            <a:noFill/>
            <a:ln>
              <a:noFill/>
            </a:ln>
          </p:spPr>
        </p:pic>
        <p:sp>
          <p:nvSpPr>
            <p:cNvPr id="156" name="Rounded Rectangle 1"/>
            <p:cNvSpPr/>
            <p:nvPr/>
          </p:nvSpPr>
          <p:spPr>
            <a:xfrm>
              <a:off x="3924301" y="4917183"/>
              <a:ext cx="1795236" cy="1104055"/>
            </a:xfrm>
            <a:custGeom>
              <a:avLst/>
              <a:gdLst>
                <a:gd name="connsiteX0" fmla="*/ 0 w 1795236"/>
                <a:gd name="connsiteY0" fmla="*/ 266540 h 1370595"/>
                <a:gd name="connsiteX1" fmla="*/ 266540 w 1795236"/>
                <a:gd name="connsiteY1" fmla="*/ 0 h 1370595"/>
                <a:gd name="connsiteX2" fmla="*/ 1528696 w 1795236"/>
                <a:gd name="connsiteY2" fmla="*/ 0 h 1370595"/>
                <a:gd name="connsiteX3" fmla="*/ 1795236 w 1795236"/>
                <a:gd name="connsiteY3" fmla="*/ 266540 h 1370595"/>
                <a:gd name="connsiteX4" fmla="*/ 1795236 w 1795236"/>
                <a:gd name="connsiteY4" fmla="*/ 1104055 h 1370595"/>
                <a:gd name="connsiteX5" fmla="*/ 1528696 w 1795236"/>
                <a:gd name="connsiteY5" fmla="*/ 1370595 h 1370595"/>
                <a:gd name="connsiteX6" fmla="*/ 266540 w 1795236"/>
                <a:gd name="connsiteY6" fmla="*/ 1370595 h 1370595"/>
                <a:gd name="connsiteX7" fmla="*/ 0 w 1795236"/>
                <a:gd name="connsiteY7" fmla="*/ 1104055 h 1370595"/>
                <a:gd name="connsiteX8" fmla="*/ 0 w 1795236"/>
                <a:gd name="connsiteY8" fmla="*/ 266540 h 1370595"/>
                <a:gd name="connsiteX0" fmla="*/ 266540 w 1795236"/>
                <a:gd name="connsiteY0" fmla="*/ 0 h 1370595"/>
                <a:gd name="connsiteX1" fmla="*/ 1528696 w 1795236"/>
                <a:gd name="connsiteY1" fmla="*/ 0 h 1370595"/>
                <a:gd name="connsiteX2" fmla="*/ 1795236 w 1795236"/>
                <a:gd name="connsiteY2" fmla="*/ 266540 h 1370595"/>
                <a:gd name="connsiteX3" fmla="*/ 1795236 w 1795236"/>
                <a:gd name="connsiteY3" fmla="*/ 1104055 h 1370595"/>
                <a:gd name="connsiteX4" fmla="*/ 1528696 w 1795236"/>
                <a:gd name="connsiteY4" fmla="*/ 1370595 h 1370595"/>
                <a:gd name="connsiteX5" fmla="*/ 266540 w 1795236"/>
                <a:gd name="connsiteY5" fmla="*/ 1370595 h 1370595"/>
                <a:gd name="connsiteX6" fmla="*/ 0 w 1795236"/>
                <a:gd name="connsiteY6" fmla="*/ 1104055 h 1370595"/>
                <a:gd name="connsiteX7" fmla="*/ 0 w 1795236"/>
                <a:gd name="connsiteY7" fmla="*/ 266540 h 1370595"/>
                <a:gd name="connsiteX8" fmla="*/ 357980 w 1795236"/>
                <a:gd name="connsiteY8" fmla="*/ 91440 h 1370595"/>
                <a:gd name="connsiteX0" fmla="*/ 266540 w 1795236"/>
                <a:gd name="connsiteY0" fmla="*/ 0 h 1370595"/>
                <a:gd name="connsiteX1" fmla="*/ 1528696 w 1795236"/>
                <a:gd name="connsiteY1" fmla="*/ 0 h 1370595"/>
                <a:gd name="connsiteX2" fmla="*/ 1795236 w 1795236"/>
                <a:gd name="connsiteY2" fmla="*/ 266540 h 1370595"/>
                <a:gd name="connsiteX3" fmla="*/ 1795236 w 1795236"/>
                <a:gd name="connsiteY3" fmla="*/ 1104055 h 1370595"/>
                <a:gd name="connsiteX4" fmla="*/ 1528696 w 1795236"/>
                <a:gd name="connsiteY4" fmla="*/ 1370595 h 1370595"/>
                <a:gd name="connsiteX5" fmla="*/ 266540 w 1795236"/>
                <a:gd name="connsiteY5" fmla="*/ 1370595 h 1370595"/>
                <a:gd name="connsiteX6" fmla="*/ 0 w 1795236"/>
                <a:gd name="connsiteY6" fmla="*/ 1104055 h 1370595"/>
                <a:gd name="connsiteX7" fmla="*/ 0 w 1795236"/>
                <a:gd name="connsiteY7" fmla="*/ 266540 h 1370595"/>
                <a:gd name="connsiteX0" fmla="*/ 1528696 w 1795236"/>
                <a:gd name="connsiteY0" fmla="*/ 0 h 1370595"/>
                <a:gd name="connsiteX1" fmla="*/ 1795236 w 1795236"/>
                <a:gd name="connsiteY1" fmla="*/ 266540 h 1370595"/>
                <a:gd name="connsiteX2" fmla="*/ 1795236 w 1795236"/>
                <a:gd name="connsiteY2" fmla="*/ 1104055 h 1370595"/>
                <a:gd name="connsiteX3" fmla="*/ 1528696 w 1795236"/>
                <a:gd name="connsiteY3" fmla="*/ 1370595 h 1370595"/>
                <a:gd name="connsiteX4" fmla="*/ 266540 w 1795236"/>
                <a:gd name="connsiteY4" fmla="*/ 1370595 h 1370595"/>
                <a:gd name="connsiteX5" fmla="*/ 0 w 1795236"/>
                <a:gd name="connsiteY5" fmla="*/ 1104055 h 1370595"/>
                <a:gd name="connsiteX6" fmla="*/ 0 w 1795236"/>
                <a:gd name="connsiteY6" fmla="*/ 266540 h 1370595"/>
                <a:gd name="connsiteX0" fmla="*/ 1795236 w 1795236"/>
                <a:gd name="connsiteY0" fmla="*/ 0 h 1104055"/>
                <a:gd name="connsiteX1" fmla="*/ 1795236 w 1795236"/>
                <a:gd name="connsiteY1" fmla="*/ 837515 h 1104055"/>
                <a:gd name="connsiteX2" fmla="*/ 1528696 w 1795236"/>
                <a:gd name="connsiteY2" fmla="*/ 1104055 h 1104055"/>
                <a:gd name="connsiteX3" fmla="*/ 266540 w 1795236"/>
                <a:gd name="connsiteY3" fmla="*/ 1104055 h 1104055"/>
                <a:gd name="connsiteX4" fmla="*/ 0 w 1795236"/>
                <a:gd name="connsiteY4" fmla="*/ 837515 h 1104055"/>
                <a:gd name="connsiteX5" fmla="*/ 0 w 1795236"/>
                <a:gd name="connsiteY5" fmla="*/ 0 h 1104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5236" h="1104055">
                  <a:moveTo>
                    <a:pt x="1795236" y="0"/>
                  </a:moveTo>
                  <a:lnTo>
                    <a:pt x="1795236" y="837515"/>
                  </a:lnTo>
                  <a:cubicBezTo>
                    <a:pt x="1795236" y="984721"/>
                    <a:pt x="1675902" y="1104055"/>
                    <a:pt x="1528696" y="1104055"/>
                  </a:cubicBezTo>
                  <a:lnTo>
                    <a:pt x="266540" y="1104055"/>
                  </a:lnTo>
                  <a:cubicBezTo>
                    <a:pt x="119334" y="1104055"/>
                    <a:pt x="0" y="984721"/>
                    <a:pt x="0" y="837515"/>
                  </a:cubicBezTo>
                  <a:lnTo>
                    <a:pt x="0" y="0"/>
                  </a:ln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3924301" y="4418721"/>
              <a:ext cx="1781174" cy="1104055"/>
            </a:xfrm>
            <a:custGeom>
              <a:avLst/>
              <a:gdLst>
                <a:gd name="connsiteX0" fmla="*/ 0 w 1795236"/>
                <a:gd name="connsiteY0" fmla="*/ 266540 h 1370595"/>
                <a:gd name="connsiteX1" fmla="*/ 266540 w 1795236"/>
                <a:gd name="connsiteY1" fmla="*/ 0 h 1370595"/>
                <a:gd name="connsiteX2" fmla="*/ 1528696 w 1795236"/>
                <a:gd name="connsiteY2" fmla="*/ 0 h 1370595"/>
                <a:gd name="connsiteX3" fmla="*/ 1795236 w 1795236"/>
                <a:gd name="connsiteY3" fmla="*/ 266540 h 1370595"/>
                <a:gd name="connsiteX4" fmla="*/ 1795236 w 1795236"/>
                <a:gd name="connsiteY4" fmla="*/ 1104055 h 1370595"/>
                <a:gd name="connsiteX5" fmla="*/ 1528696 w 1795236"/>
                <a:gd name="connsiteY5" fmla="*/ 1370595 h 1370595"/>
                <a:gd name="connsiteX6" fmla="*/ 266540 w 1795236"/>
                <a:gd name="connsiteY6" fmla="*/ 1370595 h 1370595"/>
                <a:gd name="connsiteX7" fmla="*/ 0 w 1795236"/>
                <a:gd name="connsiteY7" fmla="*/ 1104055 h 1370595"/>
                <a:gd name="connsiteX8" fmla="*/ 0 w 1795236"/>
                <a:gd name="connsiteY8" fmla="*/ 266540 h 1370595"/>
                <a:gd name="connsiteX0" fmla="*/ 266540 w 1795236"/>
                <a:gd name="connsiteY0" fmla="*/ 0 h 1370595"/>
                <a:gd name="connsiteX1" fmla="*/ 1528696 w 1795236"/>
                <a:gd name="connsiteY1" fmla="*/ 0 h 1370595"/>
                <a:gd name="connsiteX2" fmla="*/ 1795236 w 1795236"/>
                <a:gd name="connsiteY2" fmla="*/ 266540 h 1370595"/>
                <a:gd name="connsiteX3" fmla="*/ 1795236 w 1795236"/>
                <a:gd name="connsiteY3" fmla="*/ 1104055 h 1370595"/>
                <a:gd name="connsiteX4" fmla="*/ 1528696 w 1795236"/>
                <a:gd name="connsiteY4" fmla="*/ 1370595 h 1370595"/>
                <a:gd name="connsiteX5" fmla="*/ 266540 w 1795236"/>
                <a:gd name="connsiteY5" fmla="*/ 1370595 h 1370595"/>
                <a:gd name="connsiteX6" fmla="*/ 0 w 1795236"/>
                <a:gd name="connsiteY6" fmla="*/ 1104055 h 1370595"/>
                <a:gd name="connsiteX7" fmla="*/ 0 w 1795236"/>
                <a:gd name="connsiteY7" fmla="*/ 266540 h 1370595"/>
                <a:gd name="connsiteX8" fmla="*/ 357980 w 1795236"/>
                <a:gd name="connsiteY8" fmla="*/ 91440 h 1370595"/>
                <a:gd name="connsiteX0" fmla="*/ 266540 w 1795236"/>
                <a:gd name="connsiteY0" fmla="*/ 0 h 1370595"/>
                <a:gd name="connsiteX1" fmla="*/ 1528696 w 1795236"/>
                <a:gd name="connsiteY1" fmla="*/ 0 h 1370595"/>
                <a:gd name="connsiteX2" fmla="*/ 1795236 w 1795236"/>
                <a:gd name="connsiteY2" fmla="*/ 266540 h 1370595"/>
                <a:gd name="connsiteX3" fmla="*/ 1795236 w 1795236"/>
                <a:gd name="connsiteY3" fmla="*/ 1104055 h 1370595"/>
                <a:gd name="connsiteX4" fmla="*/ 1528696 w 1795236"/>
                <a:gd name="connsiteY4" fmla="*/ 1370595 h 1370595"/>
                <a:gd name="connsiteX5" fmla="*/ 266540 w 1795236"/>
                <a:gd name="connsiteY5" fmla="*/ 1370595 h 1370595"/>
                <a:gd name="connsiteX6" fmla="*/ 0 w 1795236"/>
                <a:gd name="connsiteY6" fmla="*/ 1104055 h 1370595"/>
                <a:gd name="connsiteX7" fmla="*/ 0 w 1795236"/>
                <a:gd name="connsiteY7" fmla="*/ 266540 h 1370595"/>
                <a:gd name="connsiteX0" fmla="*/ 1528696 w 1795236"/>
                <a:gd name="connsiteY0" fmla="*/ 0 h 1370595"/>
                <a:gd name="connsiteX1" fmla="*/ 1795236 w 1795236"/>
                <a:gd name="connsiteY1" fmla="*/ 266540 h 1370595"/>
                <a:gd name="connsiteX2" fmla="*/ 1795236 w 1795236"/>
                <a:gd name="connsiteY2" fmla="*/ 1104055 h 1370595"/>
                <a:gd name="connsiteX3" fmla="*/ 1528696 w 1795236"/>
                <a:gd name="connsiteY3" fmla="*/ 1370595 h 1370595"/>
                <a:gd name="connsiteX4" fmla="*/ 266540 w 1795236"/>
                <a:gd name="connsiteY4" fmla="*/ 1370595 h 1370595"/>
                <a:gd name="connsiteX5" fmla="*/ 0 w 1795236"/>
                <a:gd name="connsiteY5" fmla="*/ 1104055 h 1370595"/>
                <a:gd name="connsiteX6" fmla="*/ 0 w 1795236"/>
                <a:gd name="connsiteY6" fmla="*/ 266540 h 1370595"/>
                <a:gd name="connsiteX0" fmla="*/ 1795236 w 1795236"/>
                <a:gd name="connsiteY0" fmla="*/ 0 h 1104055"/>
                <a:gd name="connsiteX1" fmla="*/ 1795236 w 1795236"/>
                <a:gd name="connsiteY1" fmla="*/ 837515 h 1104055"/>
                <a:gd name="connsiteX2" fmla="*/ 1528696 w 1795236"/>
                <a:gd name="connsiteY2" fmla="*/ 1104055 h 1104055"/>
                <a:gd name="connsiteX3" fmla="*/ 266540 w 1795236"/>
                <a:gd name="connsiteY3" fmla="*/ 1104055 h 1104055"/>
                <a:gd name="connsiteX4" fmla="*/ 0 w 1795236"/>
                <a:gd name="connsiteY4" fmla="*/ 837515 h 1104055"/>
                <a:gd name="connsiteX5" fmla="*/ 0 w 1795236"/>
                <a:gd name="connsiteY5" fmla="*/ 0 h 1104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5236" h="1104055">
                  <a:moveTo>
                    <a:pt x="1795236" y="0"/>
                  </a:moveTo>
                  <a:lnTo>
                    <a:pt x="1795236" y="837515"/>
                  </a:lnTo>
                  <a:cubicBezTo>
                    <a:pt x="1795236" y="984721"/>
                    <a:pt x="1675902" y="1104055"/>
                    <a:pt x="1528696" y="1104055"/>
                  </a:cubicBezTo>
                  <a:lnTo>
                    <a:pt x="266540" y="1104055"/>
                  </a:lnTo>
                  <a:cubicBezTo>
                    <a:pt x="119334" y="1104055"/>
                    <a:pt x="0" y="984721"/>
                    <a:pt x="0" y="837515"/>
                  </a:cubicBezTo>
                  <a:lnTo>
                    <a:pt x="0" y="0"/>
                  </a:lnTo>
                </a:path>
              </a:pathLst>
            </a:custGeom>
            <a:solidFill>
              <a:schemeClr val="bg1"/>
            </a:solidFill>
            <a:ln>
              <a:solidFill>
                <a:srgbClr val="65A0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7" name="Picture 156"/>
            <p:cNvPicPr>
              <a:picLocks noChangeAspect="1"/>
            </p:cNvPicPr>
            <p:nvPr/>
          </p:nvPicPr>
          <p:blipFill>
            <a:blip r:embed="rId4"/>
            <a:stretch>
              <a:fillRect/>
            </a:stretch>
          </p:blipFill>
          <p:spPr>
            <a:xfrm>
              <a:off x="4430326" y="5034202"/>
              <a:ext cx="854787" cy="782581"/>
            </a:xfrm>
            <a:prstGeom prst="rect">
              <a:avLst/>
            </a:prstGeom>
          </p:spPr>
        </p:pic>
      </p:grpSp>
    </p:spTree>
    <p:extLst>
      <p:ext uri="{BB962C8B-B14F-4D97-AF65-F5344CB8AC3E}">
        <p14:creationId xmlns:p14="http://schemas.microsoft.com/office/powerpoint/2010/main" val="319168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208635" y="633245"/>
            <a:ext cx="10515600" cy="4923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dirty="0"/>
              <a:t>3.1.1 Advantages and Disadvantages of Build Automation</a:t>
            </a:r>
            <a:endParaRPr dirty="0"/>
          </a:p>
        </p:txBody>
      </p:sp>
      <p:sp>
        <p:nvSpPr>
          <p:cNvPr id="946" name="Shape 946"/>
          <p:cNvSpPr txBox="1">
            <a:spLocks noGrp="1"/>
          </p:cNvSpPr>
          <p:nvPr>
            <p:ph type="body" idx="1"/>
          </p:nvPr>
        </p:nvSpPr>
        <p:spPr>
          <a:xfrm>
            <a:off x="207963" y="273050"/>
            <a:ext cx="105156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chemeClr val="dk1"/>
              </a:buClr>
              <a:buSzPts val="1100"/>
              <a:buFont typeface="Arial"/>
              <a:buNone/>
            </a:pPr>
            <a:r>
              <a:rPr lang="en-US" b="1"/>
              <a:t>Module 1</a:t>
            </a:r>
            <a:r>
              <a:rPr lang="en-US"/>
              <a:t>: Introduction to Automation</a:t>
            </a:r>
            <a:endParaRPr/>
          </a:p>
        </p:txBody>
      </p:sp>
      <p:sp>
        <p:nvSpPr>
          <p:cNvPr id="947" name="Shape 947"/>
          <p:cNvSpPr/>
          <p:nvPr/>
        </p:nvSpPr>
        <p:spPr>
          <a:xfrm>
            <a:off x="560095" y="1305011"/>
            <a:ext cx="11374800" cy="2418300"/>
          </a:xfrm>
          <a:prstGeom prst="roundRect">
            <a:avLst>
              <a:gd name="adj" fmla="val 7214"/>
            </a:avLst>
          </a:prstGeom>
          <a:solidFill>
            <a:srgbClr val="0EC07D"/>
          </a:solidFill>
          <a:ln w="12700" cap="rnd" cmpd="sng">
            <a:solidFill>
              <a:srgbClr val="595959"/>
            </a:solidFill>
            <a:prstDash val="solid"/>
            <a:round/>
            <a:headEnd type="none" w="sm" len="sm"/>
            <a:tailEnd type="none" w="sm" len="sm"/>
          </a:ln>
        </p:spPr>
        <p:txBody>
          <a:bodyPr spcFirstLastPara="1" wrap="square" lIns="457200" tIns="182875" rIns="91425" bIns="91425" anchor="ctr" anchorCtr="0">
            <a:noAutofit/>
          </a:bodyPr>
          <a:lstStyle/>
          <a:p>
            <a:pPr marL="342900" indent="-342900">
              <a:spcBef>
                <a:spcPts val="600"/>
              </a:spcBef>
              <a:buClr>
                <a:srgbClr val="FFFFFF"/>
              </a:buClr>
              <a:buSzPts val="1800"/>
              <a:buFont typeface="Noto Sans Symbols"/>
              <a:buChar char="⇥"/>
            </a:pPr>
            <a:r>
              <a:rPr lang="en-US" sz="1800" dirty="0">
                <a:solidFill>
                  <a:srgbClr val="FFFFFF"/>
                </a:solidFill>
              </a:rPr>
              <a:t>Variations are eliminated, thus defects can be avoided.</a:t>
            </a:r>
            <a:endParaRPr sz="1800" dirty="0">
              <a:solidFill>
                <a:srgbClr val="FFFFFF"/>
              </a:solidFill>
            </a:endParaRPr>
          </a:p>
          <a:p>
            <a:pPr marL="342900" indent="-342900">
              <a:spcBef>
                <a:spcPts val="600"/>
              </a:spcBef>
              <a:buClr>
                <a:srgbClr val="FFFFFF"/>
              </a:buClr>
              <a:buSzPts val="1800"/>
              <a:buFont typeface="Noto Sans Symbols"/>
              <a:buChar char="⇥"/>
            </a:pPr>
            <a:r>
              <a:rPr lang="en-US" sz="1800" dirty="0">
                <a:solidFill>
                  <a:srgbClr val="FFFFFF"/>
                </a:solidFill>
              </a:rPr>
              <a:t>Mistakes that occur in manual build, due to multitude of steps, are avoided in automated build.</a:t>
            </a:r>
            <a:endParaRPr sz="1800" dirty="0">
              <a:solidFill>
                <a:srgbClr val="FFFFFF"/>
              </a:solidFill>
            </a:endParaRPr>
          </a:p>
          <a:p>
            <a:pPr marL="342900" indent="-342900">
              <a:spcBef>
                <a:spcPts val="600"/>
              </a:spcBef>
              <a:buClr>
                <a:srgbClr val="FFFFFF"/>
              </a:buClr>
              <a:buSzPts val="1800"/>
              <a:buFont typeface="Noto Sans Symbols"/>
              <a:buChar char="⇥"/>
            </a:pPr>
            <a:r>
              <a:rPr lang="en-US" sz="1800" dirty="0">
                <a:solidFill>
                  <a:srgbClr val="FFFFFF"/>
                </a:solidFill>
              </a:rPr>
              <a:t>Product quality is improved.</a:t>
            </a:r>
            <a:endParaRPr sz="1800" dirty="0">
              <a:solidFill>
                <a:srgbClr val="FFFFFF"/>
              </a:solidFill>
            </a:endParaRPr>
          </a:p>
          <a:p>
            <a:pPr marL="342900" indent="-342900">
              <a:spcBef>
                <a:spcPts val="600"/>
              </a:spcBef>
              <a:buClr>
                <a:srgbClr val="FFFFFF"/>
              </a:buClr>
              <a:buSzPts val="1800"/>
              <a:buFont typeface="Noto Sans Symbols"/>
              <a:buChar char="⇥"/>
            </a:pPr>
            <a:r>
              <a:rPr lang="en-US" sz="1800" dirty="0">
                <a:solidFill>
                  <a:srgbClr val="FFFFFF"/>
                </a:solidFill>
              </a:rPr>
              <a:t>Redundant tasks are eliminated.</a:t>
            </a:r>
            <a:endParaRPr sz="1800" dirty="0">
              <a:solidFill>
                <a:srgbClr val="FFFFFF"/>
              </a:solidFill>
            </a:endParaRPr>
          </a:p>
          <a:p>
            <a:pPr marL="342900" indent="-342900">
              <a:spcBef>
                <a:spcPts val="600"/>
              </a:spcBef>
              <a:buClr>
                <a:srgbClr val="FFFFFF"/>
              </a:buClr>
              <a:buSzPts val="1800"/>
              <a:buFont typeface="Noto Sans Symbols"/>
              <a:buChar char="⇥"/>
            </a:pPr>
            <a:r>
              <a:rPr lang="en-US" sz="1800" dirty="0">
                <a:solidFill>
                  <a:srgbClr val="FFFFFF"/>
                </a:solidFill>
              </a:rPr>
              <a:t>Dependencies on key personnel can be avoided, as the complete process is automated.</a:t>
            </a:r>
            <a:endParaRPr sz="1800" dirty="0">
              <a:solidFill>
                <a:srgbClr val="FFFFFF"/>
              </a:solidFill>
            </a:endParaRPr>
          </a:p>
          <a:p>
            <a:pPr marL="342900" indent="-342900">
              <a:spcBef>
                <a:spcPts val="600"/>
              </a:spcBef>
              <a:spcAft>
                <a:spcPts val="600"/>
              </a:spcAft>
              <a:buClr>
                <a:srgbClr val="FFFFFF"/>
              </a:buClr>
              <a:buSzPts val="1800"/>
              <a:buFont typeface="Noto Sans Symbols"/>
              <a:buChar char="⇥"/>
            </a:pPr>
            <a:r>
              <a:rPr lang="en-US" sz="1800" dirty="0">
                <a:solidFill>
                  <a:srgbClr val="FFFFFF"/>
                </a:solidFill>
              </a:rPr>
              <a:t>Code compilation and link processing are accelerated.</a:t>
            </a:r>
            <a:endParaRPr sz="1800" dirty="0">
              <a:solidFill>
                <a:srgbClr val="FFFFFF"/>
              </a:solidFill>
            </a:endParaRPr>
          </a:p>
        </p:txBody>
      </p:sp>
      <p:sp>
        <p:nvSpPr>
          <p:cNvPr id="948" name="Shape 948"/>
          <p:cNvSpPr/>
          <p:nvPr/>
        </p:nvSpPr>
        <p:spPr>
          <a:xfrm rot="-5400000">
            <a:off x="-354300" y="2211202"/>
            <a:ext cx="1828800" cy="606000"/>
          </a:xfrm>
          <a:prstGeom prst="roundRect">
            <a:avLst>
              <a:gd name="adj" fmla="val 16667"/>
            </a:avLst>
          </a:prstGeom>
          <a:solidFill>
            <a:srgbClr val="F2F2F2"/>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algn="ctr">
              <a:lnSpc>
                <a:spcPct val="90000"/>
              </a:lnSpc>
              <a:buSzPts val="1800"/>
            </a:pPr>
            <a:r>
              <a:rPr lang="en-US" sz="1800" b="1"/>
              <a:t>Advantages</a:t>
            </a:r>
            <a:endParaRPr sz="1800" b="1"/>
          </a:p>
        </p:txBody>
      </p:sp>
      <p:sp>
        <p:nvSpPr>
          <p:cNvPr id="949" name="Shape 949"/>
          <p:cNvSpPr/>
          <p:nvPr/>
        </p:nvSpPr>
        <p:spPr>
          <a:xfrm>
            <a:off x="560095" y="3933198"/>
            <a:ext cx="11374800" cy="2423100"/>
          </a:xfrm>
          <a:prstGeom prst="roundRect">
            <a:avLst>
              <a:gd name="adj" fmla="val 7248"/>
            </a:avLst>
          </a:prstGeom>
          <a:solidFill>
            <a:srgbClr val="44546A"/>
          </a:solidFill>
          <a:ln w="12700" cap="rnd" cmpd="sng">
            <a:solidFill>
              <a:srgbClr val="595959"/>
            </a:solidFill>
            <a:prstDash val="solid"/>
            <a:round/>
            <a:headEnd type="none" w="sm" len="sm"/>
            <a:tailEnd type="none" w="sm" len="sm"/>
          </a:ln>
        </p:spPr>
        <p:txBody>
          <a:bodyPr spcFirstLastPara="1" wrap="square" lIns="457200" tIns="182875" rIns="91425" bIns="91425" anchor="ctr" anchorCtr="0">
            <a:noAutofit/>
          </a:bodyPr>
          <a:lstStyle/>
          <a:p>
            <a:pPr marL="342900" indent="-342900">
              <a:spcBef>
                <a:spcPts val="600"/>
              </a:spcBef>
              <a:buClr>
                <a:srgbClr val="FFFFFF"/>
              </a:buClr>
              <a:buSzPts val="1800"/>
              <a:buFont typeface="Noto Sans Symbols"/>
              <a:buChar char="⇥"/>
            </a:pPr>
            <a:r>
              <a:rPr lang="en-US" sz="1800" dirty="0">
                <a:solidFill>
                  <a:srgbClr val="FFFFFF"/>
                </a:solidFill>
              </a:rPr>
              <a:t>Triggering some of the build operations within the development environment (IDE)may not be sufficient.</a:t>
            </a:r>
            <a:endParaRPr sz="1800" dirty="0">
              <a:solidFill>
                <a:srgbClr val="FFFFFF"/>
              </a:solidFill>
            </a:endParaRPr>
          </a:p>
          <a:p>
            <a:pPr marL="342900" indent="-342900">
              <a:spcBef>
                <a:spcPts val="600"/>
              </a:spcBef>
              <a:buClr>
                <a:srgbClr val="FFFFFF"/>
              </a:buClr>
              <a:buSzPts val="1800"/>
              <a:buFont typeface="Noto Sans Symbols"/>
              <a:buChar char="⇥"/>
            </a:pPr>
            <a:r>
              <a:rPr lang="en-US" sz="1800" dirty="0">
                <a:solidFill>
                  <a:srgbClr val="FFFFFF"/>
                </a:solidFill>
              </a:rPr>
              <a:t>Some of the build operations are not supported within the IDE, so it must be possible to perform a build operation outside the IDE.</a:t>
            </a:r>
            <a:endParaRPr sz="1800" dirty="0">
              <a:solidFill>
                <a:srgbClr val="FFFFFF"/>
              </a:solidFill>
            </a:endParaRPr>
          </a:p>
          <a:p>
            <a:pPr marL="342900" indent="-342900">
              <a:spcBef>
                <a:spcPts val="600"/>
              </a:spcBef>
              <a:spcAft>
                <a:spcPts val="600"/>
              </a:spcAft>
              <a:buClr>
                <a:srgbClr val="FFFFFF"/>
              </a:buClr>
              <a:buSzPts val="1800"/>
              <a:buFont typeface="Noto Sans Symbols"/>
              <a:buChar char="⇥"/>
            </a:pPr>
            <a:r>
              <a:rPr lang="en-US" sz="1800" dirty="0">
                <a:solidFill>
                  <a:srgbClr val="FFFFFF"/>
                </a:solidFill>
              </a:rPr>
              <a:t>In cases where build process is more than 10 minutes, achieving continuous integration will become difficult.</a:t>
            </a:r>
            <a:endParaRPr sz="1800" dirty="0">
              <a:solidFill>
                <a:srgbClr val="FFFFFF"/>
              </a:solidFill>
            </a:endParaRPr>
          </a:p>
        </p:txBody>
      </p:sp>
      <p:sp>
        <p:nvSpPr>
          <p:cNvPr id="950" name="Shape 950"/>
          <p:cNvSpPr/>
          <p:nvPr/>
        </p:nvSpPr>
        <p:spPr>
          <a:xfrm rot="-5400000">
            <a:off x="-354300" y="4841778"/>
            <a:ext cx="1828800" cy="606000"/>
          </a:xfrm>
          <a:prstGeom prst="roundRect">
            <a:avLst>
              <a:gd name="adj" fmla="val 23712"/>
            </a:avLst>
          </a:prstGeom>
          <a:solidFill>
            <a:srgbClr val="F2F2F2"/>
          </a:solidFill>
          <a:ln w="9525" cap="flat" cmpd="sng">
            <a:solidFill>
              <a:srgbClr val="595959"/>
            </a:solidFill>
            <a:prstDash val="solid"/>
            <a:round/>
            <a:headEnd type="none" w="sm" len="sm"/>
            <a:tailEnd type="none" w="sm" len="sm"/>
          </a:ln>
        </p:spPr>
        <p:txBody>
          <a:bodyPr spcFirstLastPara="1" wrap="square" lIns="0" tIns="0" rIns="0" bIns="0" anchor="ctr" anchorCtr="0">
            <a:noAutofit/>
          </a:bodyPr>
          <a:lstStyle/>
          <a:p>
            <a:pPr algn="ctr">
              <a:lnSpc>
                <a:spcPct val="90000"/>
              </a:lnSpc>
              <a:buSzPts val="1800"/>
            </a:pPr>
            <a:r>
              <a:rPr lang="en-US" sz="1800" b="1"/>
              <a:t>Disadvantages</a:t>
            </a:r>
            <a:endParaRPr/>
          </a:p>
        </p:txBody>
      </p:sp>
    </p:spTree>
    <p:extLst>
      <p:ext uri="{BB962C8B-B14F-4D97-AF65-F5344CB8AC3E}">
        <p14:creationId xmlns:p14="http://schemas.microsoft.com/office/powerpoint/2010/main" val="385805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Shape 92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928" name="Shape 928"/>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Introduction to Automation</a:t>
            </a:r>
            <a:endParaRPr/>
          </a:p>
          <a:p>
            <a:pPr marL="0" marR="0" lvl="0" indent="0" algn="l" rtl="0">
              <a:lnSpc>
                <a:spcPct val="90000"/>
              </a:lnSpc>
              <a:spcBef>
                <a:spcPts val="1000"/>
              </a:spcBef>
              <a:spcAft>
                <a:spcPts val="0"/>
              </a:spcAft>
              <a:buClr>
                <a:srgbClr val="0EC07D"/>
              </a:buClr>
              <a:buSzPts val="1600"/>
              <a:buFont typeface="Arial"/>
              <a:buNone/>
            </a:pPr>
            <a:endParaRPr sz="1600" b="0" i="0" u="none" strike="noStrike" cap="none">
              <a:solidFill>
                <a:srgbClr val="0EC07D"/>
              </a:solidFill>
              <a:latin typeface="Arial"/>
              <a:ea typeface="Arial"/>
              <a:cs typeface="Arial"/>
              <a:sym typeface="Arial"/>
            </a:endParaRPr>
          </a:p>
        </p:txBody>
      </p:sp>
      <p:sp>
        <p:nvSpPr>
          <p:cNvPr id="929" name="Shape 929"/>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Arial"/>
                <a:ea typeface="Arial"/>
                <a:cs typeface="Arial"/>
                <a:sym typeface="Arial"/>
              </a:rPr>
              <a:t>Which of the following steps ensures the production of high-quality, bug-free software?</a:t>
            </a:r>
            <a:endParaRPr/>
          </a:p>
          <a:p>
            <a:pPr marL="682625"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Code compilation</a:t>
            </a:r>
            <a:endParaRPr/>
          </a:p>
          <a:p>
            <a:pPr marL="682625"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Automated tests</a:t>
            </a:r>
            <a:endParaRPr/>
          </a:p>
          <a:p>
            <a:pPr marL="682625"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Code building</a:t>
            </a:r>
            <a:endParaRPr/>
          </a:p>
          <a:p>
            <a:pPr marL="682625"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Code scanning</a:t>
            </a:r>
            <a:endParaRPr/>
          </a:p>
          <a:p>
            <a:pPr marL="339725" marR="0" lvl="0" indent="0" algn="l" rtl="0">
              <a:lnSpc>
                <a:spcPct val="90000"/>
              </a:lnSpc>
              <a:spcBef>
                <a:spcPts val="120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
            </a:r>
            <a:br>
              <a:rPr lang="en-US" sz="1800" b="1"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228600" marR="0" lvl="0" indent="-114300" algn="l" rtl="0">
              <a:lnSpc>
                <a:spcPct val="90000"/>
              </a:lnSpc>
              <a:spcBef>
                <a:spcPts val="10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Shape 964"/>
          <p:cNvSpPr txBox="1">
            <a:spLocks noGrp="1"/>
          </p:cNvSpPr>
          <p:nvPr>
            <p:ph type="title"/>
          </p:nvPr>
        </p:nvSpPr>
        <p:spPr>
          <a:xfrm>
            <a:off x="208635" y="633245"/>
            <a:ext cx="10515600" cy="4923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dirty="0"/>
              <a:t>3.2 Automated Test</a:t>
            </a:r>
            <a:endParaRPr dirty="0"/>
          </a:p>
        </p:txBody>
      </p:sp>
      <p:sp>
        <p:nvSpPr>
          <p:cNvPr id="965" name="Shape 965"/>
          <p:cNvSpPr txBox="1">
            <a:spLocks noGrp="1"/>
          </p:cNvSpPr>
          <p:nvPr>
            <p:ph type="body" idx="1"/>
          </p:nvPr>
        </p:nvSpPr>
        <p:spPr>
          <a:xfrm>
            <a:off x="207963" y="273050"/>
            <a:ext cx="105156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chemeClr val="dk1"/>
              </a:buClr>
              <a:buSzPts val="1100"/>
              <a:buFont typeface="Arial"/>
              <a:buNone/>
            </a:pPr>
            <a:r>
              <a:rPr lang="en-US" b="1"/>
              <a:t>Module 1</a:t>
            </a:r>
            <a:r>
              <a:rPr lang="en-US"/>
              <a:t>: Introduction to Automation</a:t>
            </a:r>
            <a:endParaRPr/>
          </a:p>
        </p:txBody>
      </p:sp>
      <p:sp>
        <p:nvSpPr>
          <p:cNvPr id="966" name="Shape 966"/>
          <p:cNvSpPr txBox="1">
            <a:spLocks noGrp="1"/>
          </p:cNvSpPr>
          <p:nvPr>
            <p:ph type="body" idx="2"/>
          </p:nvPr>
        </p:nvSpPr>
        <p:spPr>
          <a:xfrm>
            <a:off x="514350" y="1304995"/>
            <a:ext cx="10273800" cy="4840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n-US"/>
              <a:t>Optimization of software validation is done using automated tests.</a:t>
            </a:r>
            <a:endParaRPr/>
          </a:p>
          <a:p>
            <a:pPr marL="0" lvl="0" indent="0">
              <a:spcBef>
                <a:spcPts val="838"/>
              </a:spcBef>
              <a:spcAft>
                <a:spcPts val="838"/>
              </a:spcAft>
              <a:buNone/>
            </a:pPr>
            <a:endParaRPr/>
          </a:p>
        </p:txBody>
      </p:sp>
      <p:sp>
        <p:nvSpPr>
          <p:cNvPr id="27" name="Isosceles Triangle 26"/>
          <p:cNvSpPr/>
          <p:nvPr/>
        </p:nvSpPr>
        <p:spPr bwMode="auto">
          <a:xfrm>
            <a:off x="6122064" y="1828933"/>
            <a:ext cx="4323250" cy="4316862"/>
          </a:xfrm>
          <a:prstGeom prst="triangle">
            <a:avLst/>
          </a:prstGeom>
          <a:solidFill>
            <a:schemeClr val="accent6">
              <a:lumMod val="20000"/>
              <a:lumOff val="80000"/>
            </a:schemeClr>
          </a:solidFill>
          <a:ln w="19050">
            <a:solidFill>
              <a:schemeClr val="tx2">
                <a:lumMod val="2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defTabSz="696913" fontAlgn="base">
              <a:spcBef>
                <a:spcPct val="0"/>
              </a:spcBef>
              <a:spcAft>
                <a:spcPct val="0"/>
              </a:spcAft>
            </a:pPr>
            <a:endParaRPr lang="en-US" sz="1050">
              <a:solidFill>
                <a:schemeClr val="tx1"/>
              </a:solidFill>
              <a:latin typeface="Arial" charset="0"/>
              <a:ea typeface="+mn-ea"/>
              <a:cs typeface="+mn-cs"/>
            </a:endParaRPr>
          </a:p>
        </p:txBody>
      </p:sp>
      <p:grpSp>
        <p:nvGrpSpPr>
          <p:cNvPr id="28" name="Group 27"/>
          <p:cNvGrpSpPr/>
          <p:nvPr/>
        </p:nvGrpSpPr>
        <p:grpSpPr>
          <a:xfrm>
            <a:off x="4771163" y="1913599"/>
            <a:ext cx="1007533" cy="3931626"/>
            <a:chOff x="3069167" y="2497667"/>
            <a:chExt cx="1007533" cy="3234267"/>
          </a:xfrm>
        </p:grpSpPr>
        <p:sp>
          <p:nvSpPr>
            <p:cNvPr id="29" name="Up Arrow 28"/>
            <p:cNvSpPr/>
            <p:nvPr/>
          </p:nvSpPr>
          <p:spPr bwMode="auto">
            <a:xfrm>
              <a:off x="3069167" y="2497667"/>
              <a:ext cx="1007533" cy="3234267"/>
            </a:xfrm>
            <a:prstGeom prst="upArrow">
              <a:avLst/>
            </a:prstGeom>
            <a:gradFill flip="none" rotWithShape="1">
              <a:gsLst>
                <a:gs pos="0">
                  <a:srgbClr val="0EC07D"/>
                </a:gs>
                <a:gs pos="100000">
                  <a:srgbClr val="FFFFFF"/>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9691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p:txBody>
        </p:sp>
        <p:sp>
          <p:nvSpPr>
            <p:cNvPr id="30" name="TextBox 29"/>
            <p:cNvSpPr txBox="1"/>
            <p:nvPr/>
          </p:nvSpPr>
          <p:spPr>
            <a:xfrm rot="16200000">
              <a:off x="2901023" y="4105570"/>
              <a:ext cx="1295400" cy="369332"/>
            </a:xfrm>
            <a:prstGeom prst="rect">
              <a:avLst/>
            </a:prstGeom>
            <a:noFill/>
          </p:spPr>
          <p:txBody>
            <a:bodyPr wrap="square" rtlCol="0">
              <a:spAutoFit/>
            </a:bodyPr>
            <a:lstStyle/>
            <a:p>
              <a:r>
                <a:rPr lang="en-US" sz="1800" dirty="0"/>
                <a:t>SLOWER</a:t>
              </a:r>
            </a:p>
          </p:txBody>
        </p:sp>
      </p:grpSp>
      <p:grpSp>
        <p:nvGrpSpPr>
          <p:cNvPr id="31" name="Group 30"/>
          <p:cNvGrpSpPr/>
          <p:nvPr/>
        </p:nvGrpSpPr>
        <p:grpSpPr>
          <a:xfrm>
            <a:off x="10656835" y="1913599"/>
            <a:ext cx="1007533" cy="3931626"/>
            <a:chOff x="7920566" y="2497667"/>
            <a:chExt cx="1007533" cy="3234267"/>
          </a:xfrm>
        </p:grpSpPr>
        <p:sp>
          <p:nvSpPr>
            <p:cNvPr id="32" name="Up Arrow 31"/>
            <p:cNvSpPr/>
            <p:nvPr/>
          </p:nvSpPr>
          <p:spPr bwMode="auto">
            <a:xfrm>
              <a:off x="7920566" y="2497667"/>
              <a:ext cx="1007533" cy="3234267"/>
            </a:xfrm>
            <a:prstGeom prst="upArrow">
              <a:avLst/>
            </a:prstGeom>
            <a:gradFill flip="none" rotWithShape="1">
              <a:gsLst>
                <a:gs pos="0">
                  <a:srgbClr val="0EC07D"/>
                </a:gs>
                <a:gs pos="100000">
                  <a:srgbClr val="FFFFFF"/>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9691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33" name="TextBox 32"/>
            <p:cNvSpPr txBox="1"/>
            <p:nvPr/>
          </p:nvSpPr>
          <p:spPr>
            <a:xfrm rot="16200000">
              <a:off x="7708714" y="3876325"/>
              <a:ext cx="1693350" cy="646331"/>
            </a:xfrm>
            <a:prstGeom prst="rect">
              <a:avLst/>
            </a:prstGeom>
            <a:noFill/>
          </p:spPr>
          <p:txBody>
            <a:bodyPr wrap="square" rtlCol="0">
              <a:spAutoFit/>
            </a:bodyPr>
            <a:lstStyle/>
            <a:p>
              <a:r>
                <a:rPr lang="en-US" sz="1800" dirty="0"/>
                <a:t>MORE COSTLY</a:t>
              </a:r>
            </a:p>
          </p:txBody>
        </p:sp>
      </p:grpSp>
      <p:sp>
        <p:nvSpPr>
          <p:cNvPr id="35" name="Trapezoid 34"/>
          <p:cNvSpPr/>
          <p:nvPr/>
        </p:nvSpPr>
        <p:spPr bwMode="auto">
          <a:xfrm>
            <a:off x="5869072" y="5211698"/>
            <a:ext cx="4744565" cy="682280"/>
          </a:xfrm>
          <a:prstGeom prst="trapezoid">
            <a:avLst/>
          </a:prstGeom>
          <a:solidFill>
            <a:srgbClr val="0EC07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6969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FF"/>
                </a:solidFill>
                <a:effectLst/>
                <a:latin typeface="Arial" charset="0"/>
              </a:rPr>
              <a:t>Unit</a:t>
            </a:r>
            <a:r>
              <a:rPr kumimoji="0" lang="en-US" sz="1600" b="0" i="0" u="none" strike="noStrike" cap="none" normalizeH="0" dirty="0">
                <a:ln>
                  <a:noFill/>
                </a:ln>
                <a:solidFill>
                  <a:srgbClr val="FFFFFF"/>
                </a:solidFill>
                <a:effectLst/>
                <a:latin typeface="Arial" charset="0"/>
              </a:rPr>
              <a:t> Tests</a:t>
            </a:r>
            <a:endParaRPr kumimoji="0" lang="en-US" sz="1600" b="0" i="0" u="none" strike="noStrike" cap="none" normalizeH="0" baseline="0" dirty="0">
              <a:ln>
                <a:noFill/>
              </a:ln>
              <a:solidFill>
                <a:srgbClr val="FFFFFF"/>
              </a:solidFill>
              <a:effectLst/>
              <a:latin typeface="Arial" charset="0"/>
            </a:endParaRPr>
          </a:p>
        </p:txBody>
      </p:sp>
      <p:sp>
        <p:nvSpPr>
          <p:cNvPr id="36" name="TextBox 35"/>
          <p:cNvSpPr txBox="1"/>
          <p:nvPr/>
        </p:nvSpPr>
        <p:spPr>
          <a:xfrm>
            <a:off x="464526" y="5260450"/>
            <a:ext cx="4019769" cy="584775"/>
          </a:xfrm>
          <a:prstGeom prst="rect">
            <a:avLst/>
          </a:prstGeom>
          <a:noFill/>
        </p:spPr>
        <p:txBody>
          <a:bodyPr wrap="square" rtlCol="0">
            <a:spAutoFit/>
          </a:bodyPr>
          <a:lstStyle/>
          <a:p>
            <a:pPr lvl="0">
              <a:buClr>
                <a:srgbClr val="000000"/>
              </a:buClr>
              <a:buSzPct val="25000"/>
            </a:pPr>
            <a:r>
              <a:rPr lang="en-IN" sz="1600" b="1" dirty="0"/>
              <a:t>Quick, tested even before deployment, immediate feedback, “the detail”</a:t>
            </a:r>
          </a:p>
        </p:txBody>
      </p:sp>
      <p:sp>
        <p:nvSpPr>
          <p:cNvPr id="38" name="Trapezoid 37"/>
          <p:cNvSpPr/>
          <p:nvPr/>
        </p:nvSpPr>
        <p:spPr bwMode="auto">
          <a:xfrm>
            <a:off x="6471236" y="4094430"/>
            <a:ext cx="3574101" cy="682280"/>
          </a:xfrm>
          <a:prstGeom prst="trapezoid">
            <a:avLst/>
          </a:prstGeom>
          <a:solidFill>
            <a:srgbClr val="0EC07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96913" fontAlgn="base">
              <a:spcBef>
                <a:spcPct val="0"/>
              </a:spcBef>
              <a:spcAft>
                <a:spcPct val="0"/>
              </a:spcAft>
            </a:pPr>
            <a:r>
              <a:rPr lang="en-US" sz="1600" dirty="0">
                <a:solidFill>
                  <a:srgbClr val="FFFFFF"/>
                </a:solidFill>
                <a:latin typeface="Arial" charset="0"/>
              </a:rPr>
              <a:t>System Tests (Software, APIs, Services, Integration Components)</a:t>
            </a:r>
          </a:p>
        </p:txBody>
      </p:sp>
      <p:sp>
        <p:nvSpPr>
          <p:cNvPr id="39" name="TextBox 38"/>
          <p:cNvSpPr txBox="1"/>
          <p:nvPr/>
        </p:nvSpPr>
        <p:spPr>
          <a:xfrm>
            <a:off x="514350" y="4142154"/>
            <a:ext cx="3152899" cy="584775"/>
          </a:xfrm>
          <a:prstGeom prst="rect">
            <a:avLst/>
          </a:prstGeom>
          <a:noFill/>
        </p:spPr>
        <p:txBody>
          <a:bodyPr wrap="square" rtlCol="0">
            <a:spAutoFit/>
          </a:bodyPr>
          <a:lstStyle/>
          <a:p>
            <a:pPr lvl="0">
              <a:buClr>
                <a:srgbClr val="000000"/>
              </a:buClr>
              <a:buSzPct val="25000"/>
            </a:pPr>
            <a:r>
              <a:rPr lang="en-IN" sz="1600" b="1" dirty="0"/>
              <a:t>Fast, tested after deployment,</a:t>
            </a:r>
          </a:p>
          <a:p>
            <a:pPr lvl="0">
              <a:buClr>
                <a:srgbClr val="000000"/>
              </a:buClr>
              <a:buSzPct val="25000"/>
            </a:pPr>
            <a:r>
              <a:rPr lang="en-IN" sz="1600" b="1" dirty="0"/>
              <a:t>immediate feedback</a:t>
            </a:r>
          </a:p>
        </p:txBody>
      </p:sp>
      <p:sp>
        <p:nvSpPr>
          <p:cNvPr id="41" name="Trapezoid 40"/>
          <p:cNvSpPr/>
          <p:nvPr/>
        </p:nvSpPr>
        <p:spPr bwMode="auto">
          <a:xfrm>
            <a:off x="7065928" y="3084883"/>
            <a:ext cx="2393184" cy="682280"/>
          </a:xfrm>
          <a:prstGeom prst="trapezoid">
            <a:avLst/>
          </a:prstGeom>
          <a:solidFill>
            <a:srgbClr val="0EC07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69691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FF"/>
                </a:solidFill>
                <a:effectLst/>
                <a:latin typeface="Arial" charset="0"/>
              </a:rPr>
              <a:t>UI Tests</a:t>
            </a:r>
          </a:p>
        </p:txBody>
      </p:sp>
      <p:sp>
        <p:nvSpPr>
          <p:cNvPr id="42" name="TextBox 41"/>
          <p:cNvSpPr txBox="1"/>
          <p:nvPr/>
        </p:nvSpPr>
        <p:spPr>
          <a:xfrm>
            <a:off x="530499" y="3133121"/>
            <a:ext cx="3152899" cy="584775"/>
          </a:xfrm>
          <a:prstGeom prst="rect">
            <a:avLst/>
          </a:prstGeom>
          <a:noFill/>
        </p:spPr>
        <p:txBody>
          <a:bodyPr wrap="square" rtlCol="0">
            <a:spAutoFit/>
          </a:bodyPr>
          <a:lstStyle/>
          <a:p>
            <a:pPr lvl="0">
              <a:buClr>
                <a:srgbClr val="000000"/>
              </a:buClr>
              <a:buSzPct val="25000"/>
            </a:pPr>
            <a:r>
              <a:rPr lang="en-IN" sz="1600" b="1" dirty="0"/>
              <a:t>Slow, tested after deployment, more tedious, late feedback</a:t>
            </a:r>
          </a:p>
        </p:txBody>
      </p:sp>
      <p:sp>
        <p:nvSpPr>
          <p:cNvPr id="44" name="Trapezoid 43"/>
          <p:cNvSpPr/>
          <p:nvPr/>
        </p:nvSpPr>
        <p:spPr bwMode="auto">
          <a:xfrm>
            <a:off x="7486928" y="2123300"/>
            <a:ext cx="1525785" cy="586353"/>
          </a:xfrm>
          <a:prstGeom prst="trapezoid">
            <a:avLst/>
          </a:prstGeom>
          <a:solidFill>
            <a:srgbClr val="0EC07D"/>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96913" fontAlgn="base">
              <a:spcBef>
                <a:spcPct val="0"/>
              </a:spcBef>
              <a:spcAft>
                <a:spcPct val="0"/>
              </a:spcAft>
            </a:pPr>
            <a:r>
              <a:rPr lang="en-US" sz="1600" dirty="0">
                <a:solidFill>
                  <a:srgbClr val="FFFFFF"/>
                </a:solidFill>
                <a:latin typeface="Arial" charset="0"/>
              </a:rPr>
              <a:t>Functional Tests</a:t>
            </a:r>
          </a:p>
        </p:txBody>
      </p:sp>
      <p:sp>
        <p:nvSpPr>
          <p:cNvPr id="45" name="TextBox 44"/>
          <p:cNvSpPr txBox="1"/>
          <p:nvPr/>
        </p:nvSpPr>
        <p:spPr>
          <a:xfrm>
            <a:off x="544074" y="2124088"/>
            <a:ext cx="3288022" cy="584775"/>
          </a:xfrm>
          <a:prstGeom prst="rect">
            <a:avLst/>
          </a:prstGeom>
          <a:noFill/>
        </p:spPr>
        <p:txBody>
          <a:bodyPr wrap="square" rtlCol="0">
            <a:spAutoFit/>
          </a:bodyPr>
          <a:lstStyle/>
          <a:p>
            <a:pPr lvl="0">
              <a:buClr>
                <a:srgbClr val="000000"/>
              </a:buClr>
              <a:buSzPct val="25000"/>
            </a:pPr>
            <a:r>
              <a:rPr lang="en-IN" sz="1600" b="1" dirty="0"/>
              <a:t>Very slow, inconsequent feedback, costly, late feedback </a:t>
            </a:r>
          </a:p>
        </p:txBody>
      </p:sp>
      <p:sp>
        <p:nvSpPr>
          <p:cNvPr id="46" name="Oval 45"/>
          <p:cNvSpPr/>
          <p:nvPr/>
        </p:nvSpPr>
        <p:spPr bwMode="auto">
          <a:xfrm>
            <a:off x="6065563" y="3753852"/>
            <a:ext cx="4376989" cy="2252355"/>
          </a:xfrm>
          <a:prstGeom prst="ellipse">
            <a:avLst/>
          </a:prstGeom>
          <a:noFill/>
          <a:ln w="7620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696913"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86063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down)">
                                      <p:cBhvr>
                                        <p:cTn id="11" dur="500"/>
                                        <p:tgtEl>
                                          <p:spTgt spid="31"/>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box(out)">
                                      <p:cBhvr>
                                        <p:cTn id="1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Shape 973"/>
          <p:cNvSpPr txBox="1">
            <a:spLocks noGrp="1"/>
          </p:cNvSpPr>
          <p:nvPr>
            <p:ph type="title"/>
          </p:nvPr>
        </p:nvSpPr>
        <p:spPr>
          <a:xfrm>
            <a:off x="208635" y="633245"/>
            <a:ext cx="10515600" cy="4923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dirty="0"/>
              <a:t>3.2.1 Automated Test - Specification and Verification Merged</a:t>
            </a:r>
            <a:endParaRPr dirty="0"/>
          </a:p>
        </p:txBody>
      </p:sp>
      <p:sp>
        <p:nvSpPr>
          <p:cNvPr id="974" name="Shape 974"/>
          <p:cNvSpPr txBox="1">
            <a:spLocks noGrp="1"/>
          </p:cNvSpPr>
          <p:nvPr>
            <p:ph type="body" idx="1"/>
          </p:nvPr>
        </p:nvSpPr>
        <p:spPr>
          <a:xfrm>
            <a:off x="207963" y="273050"/>
            <a:ext cx="105156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chemeClr val="dk1"/>
              </a:buClr>
              <a:buSzPts val="1100"/>
              <a:buFont typeface="Arial"/>
              <a:buNone/>
            </a:pPr>
            <a:r>
              <a:rPr lang="en-US" b="1"/>
              <a:t>Module 1</a:t>
            </a:r>
            <a:r>
              <a:rPr lang="en-US"/>
              <a:t>: Introduction to Automation</a:t>
            </a:r>
            <a:endParaRPr/>
          </a:p>
        </p:txBody>
      </p:sp>
      <p:sp>
        <p:nvSpPr>
          <p:cNvPr id="975" name="Shape 975"/>
          <p:cNvSpPr txBox="1">
            <a:spLocks noGrp="1"/>
          </p:cNvSpPr>
          <p:nvPr>
            <p:ph type="body" idx="2"/>
          </p:nvPr>
        </p:nvSpPr>
        <p:spPr>
          <a:xfrm>
            <a:off x="514350" y="1305000"/>
            <a:ext cx="10606200" cy="48408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chemeClr val="dk1"/>
              </a:buClr>
              <a:buSzPts val="1100"/>
              <a:buFont typeface="Arial"/>
              <a:buNone/>
            </a:pPr>
            <a:r>
              <a:rPr lang="en-US"/>
              <a:t>Combination of Behavior Driven Development (BDD) and Test Driven Development (TDD) principles</a:t>
            </a:r>
            <a:endParaRPr/>
          </a:p>
          <a:p>
            <a:pPr marL="0" lvl="0" indent="0">
              <a:spcBef>
                <a:spcPts val="838"/>
              </a:spcBef>
              <a:spcAft>
                <a:spcPts val="838"/>
              </a:spcAft>
              <a:buNone/>
            </a:pPr>
            <a:endParaRPr/>
          </a:p>
        </p:txBody>
      </p:sp>
      <p:grpSp>
        <p:nvGrpSpPr>
          <p:cNvPr id="4" name="Group 3"/>
          <p:cNvGrpSpPr/>
          <p:nvPr/>
        </p:nvGrpSpPr>
        <p:grpSpPr>
          <a:xfrm>
            <a:off x="3112613" y="1996720"/>
            <a:ext cx="6824441" cy="4328535"/>
            <a:chOff x="3417413" y="2274382"/>
            <a:chExt cx="6824441" cy="4328535"/>
          </a:xfrm>
        </p:grpSpPr>
        <p:sp>
          <p:nvSpPr>
            <p:cNvPr id="12" name="Rectangle 11"/>
            <p:cNvSpPr/>
            <p:nvPr/>
          </p:nvSpPr>
          <p:spPr>
            <a:xfrm>
              <a:off x="3417413" y="2535867"/>
              <a:ext cx="1698609" cy="646331"/>
            </a:xfrm>
            <a:prstGeom prst="rect">
              <a:avLst/>
            </a:prstGeom>
          </p:spPr>
          <p:txBody>
            <a:bodyPr wrap="square">
              <a:spAutoFit/>
            </a:bodyPr>
            <a:lstStyle/>
            <a:p>
              <a:r>
                <a:rPr lang="en-IN" sz="1800" dirty="0"/>
                <a:t>Write a failing feature test</a:t>
              </a:r>
            </a:p>
          </p:txBody>
        </p:sp>
        <p:sp>
          <p:nvSpPr>
            <p:cNvPr id="18" name="Rectangle 17"/>
            <p:cNvSpPr/>
            <p:nvPr/>
          </p:nvSpPr>
          <p:spPr>
            <a:xfrm>
              <a:off x="8928089" y="5900846"/>
              <a:ext cx="1313765" cy="369332"/>
            </a:xfrm>
            <a:prstGeom prst="rect">
              <a:avLst/>
            </a:prstGeom>
          </p:spPr>
          <p:txBody>
            <a:bodyPr wrap="square">
              <a:spAutoFit/>
            </a:bodyPr>
            <a:lstStyle/>
            <a:p>
              <a:r>
                <a:rPr lang="en-IN" sz="1800" dirty="0">
                  <a:solidFill>
                    <a:srgbClr val="203864"/>
                  </a:solidFill>
                </a:rPr>
                <a:t>n cycles</a:t>
              </a:r>
            </a:p>
          </p:txBody>
        </p:sp>
        <p:pic>
          <p:nvPicPr>
            <p:cNvPr id="3" name="Picture 2"/>
            <p:cNvPicPr>
              <a:picLocks noChangeAspect="1"/>
            </p:cNvPicPr>
            <p:nvPr/>
          </p:nvPicPr>
          <p:blipFill>
            <a:blip r:embed="rId3"/>
            <a:stretch>
              <a:fillRect/>
            </a:stretch>
          </p:blipFill>
          <p:spPr>
            <a:xfrm>
              <a:off x="4438167" y="2274382"/>
              <a:ext cx="5371042" cy="4328535"/>
            </a:xfrm>
            <a:prstGeom prst="rect">
              <a:avLst/>
            </a:prstGeom>
          </p:spPr>
        </p:pic>
      </p:grpSp>
    </p:spTree>
    <p:extLst>
      <p:ext uri="{BB962C8B-B14F-4D97-AF65-F5344CB8AC3E}">
        <p14:creationId xmlns:p14="http://schemas.microsoft.com/office/powerpoint/2010/main" val="2407426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Shape 982"/>
          <p:cNvSpPr txBox="1">
            <a:spLocks noGrp="1"/>
          </p:cNvSpPr>
          <p:nvPr>
            <p:ph type="title"/>
          </p:nvPr>
        </p:nvSpPr>
        <p:spPr>
          <a:xfrm>
            <a:off x="208635" y="633245"/>
            <a:ext cx="10515600" cy="4923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dirty="0"/>
              <a:t>3.3 Types of Automated Tests</a:t>
            </a:r>
            <a:endParaRPr dirty="0"/>
          </a:p>
        </p:txBody>
      </p:sp>
      <p:sp>
        <p:nvSpPr>
          <p:cNvPr id="983" name="Shape 983"/>
          <p:cNvSpPr txBox="1">
            <a:spLocks noGrp="1"/>
          </p:cNvSpPr>
          <p:nvPr>
            <p:ph type="body" idx="1"/>
          </p:nvPr>
        </p:nvSpPr>
        <p:spPr>
          <a:xfrm>
            <a:off x="207963" y="273050"/>
            <a:ext cx="105156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chemeClr val="dk1"/>
              </a:buClr>
              <a:buSzPts val="1100"/>
              <a:buFont typeface="Arial"/>
              <a:buNone/>
            </a:pPr>
            <a:r>
              <a:rPr lang="en-US" b="1"/>
              <a:t>Module 1</a:t>
            </a:r>
            <a:r>
              <a:rPr lang="en-US"/>
              <a:t>: Introduction to Automation</a:t>
            </a:r>
            <a:endParaRPr/>
          </a:p>
        </p:txBody>
      </p:sp>
      <p:sp>
        <p:nvSpPr>
          <p:cNvPr id="984" name="Shape 984"/>
          <p:cNvSpPr txBox="1">
            <a:spLocks noGrp="1"/>
          </p:cNvSpPr>
          <p:nvPr>
            <p:ph type="body" idx="2"/>
          </p:nvPr>
        </p:nvSpPr>
        <p:spPr>
          <a:xfrm>
            <a:off x="450425" y="1258975"/>
            <a:ext cx="10780200" cy="4840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n-US" dirty="0"/>
              <a:t>Automated tests are generally divided into multiple ‘suites’. Different suites of automated tests are depicted in the illustration below. </a:t>
            </a:r>
            <a:endParaRPr dirty="0"/>
          </a:p>
          <a:p>
            <a:pPr marL="0" lvl="0" indent="0" rtl="0">
              <a:spcBef>
                <a:spcPts val="838"/>
              </a:spcBef>
              <a:spcAft>
                <a:spcPts val="0"/>
              </a:spcAft>
              <a:buNone/>
            </a:pPr>
            <a:endParaRPr dirty="0"/>
          </a:p>
          <a:p>
            <a:pPr marL="0" lvl="0" indent="0" rtl="0">
              <a:spcBef>
                <a:spcPts val="838"/>
              </a:spcBef>
              <a:spcAft>
                <a:spcPts val="838"/>
              </a:spcAft>
              <a:buNone/>
            </a:pPr>
            <a:endParaRPr dirty="0"/>
          </a:p>
        </p:txBody>
      </p:sp>
      <p:sp>
        <p:nvSpPr>
          <p:cNvPr id="985" name="Shape 985"/>
          <p:cNvSpPr/>
          <p:nvPr/>
        </p:nvSpPr>
        <p:spPr>
          <a:xfrm>
            <a:off x="4511825" y="2264151"/>
            <a:ext cx="2657400" cy="1032900"/>
          </a:xfrm>
          <a:prstGeom prst="roundRect">
            <a:avLst/>
          </a:prstGeom>
          <a:solidFill>
            <a:schemeClr val="tx2">
              <a:lumMod val="25000"/>
            </a:schemeClr>
          </a:solidFill>
          <a:ln>
            <a:noFill/>
          </a:ln>
        </p:spPr>
        <p:txBody>
          <a:bodyPr spcFirstLastPara="1" wrap="square" lIns="121900" tIns="121900" rIns="121900" bIns="121900" anchor="ctr" anchorCtr="0">
            <a:noAutofit/>
          </a:bodyPr>
          <a:lstStyle/>
          <a:p>
            <a:pPr algn="ctr"/>
            <a:r>
              <a:rPr lang="en-US" sz="1800" dirty="0">
                <a:solidFill>
                  <a:srgbClr val="FFFFFF"/>
                </a:solidFill>
                <a:latin typeface="Roboto"/>
                <a:ea typeface="Roboto"/>
                <a:cs typeface="Roboto"/>
                <a:sym typeface="Roboto"/>
              </a:rPr>
              <a:t>AUTOMATED TESTS</a:t>
            </a:r>
            <a:endParaRPr lang="en-US" sz="1800" dirty="0">
              <a:solidFill>
                <a:srgbClr val="FFFFFF"/>
              </a:solidFill>
            </a:endParaRPr>
          </a:p>
        </p:txBody>
      </p:sp>
      <p:sp>
        <p:nvSpPr>
          <p:cNvPr id="2" name="Freeform 1"/>
          <p:cNvSpPr/>
          <p:nvPr/>
        </p:nvSpPr>
        <p:spPr>
          <a:xfrm>
            <a:off x="2800350" y="3733800"/>
            <a:ext cx="6210300" cy="476250"/>
          </a:xfrm>
          <a:custGeom>
            <a:avLst/>
            <a:gdLst>
              <a:gd name="connsiteX0" fmla="*/ 0 w 6210300"/>
              <a:gd name="connsiteY0" fmla="*/ 457200 h 476250"/>
              <a:gd name="connsiteX1" fmla="*/ 0 w 6210300"/>
              <a:gd name="connsiteY1" fmla="*/ 0 h 476250"/>
              <a:gd name="connsiteX2" fmla="*/ 6210300 w 6210300"/>
              <a:gd name="connsiteY2" fmla="*/ 0 h 476250"/>
              <a:gd name="connsiteX3" fmla="*/ 6210300 w 6210300"/>
              <a:gd name="connsiteY3" fmla="*/ 476250 h 476250"/>
            </a:gdLst>
            <a:ahLst/>
            <a:cxnLst>
              <a:cxn ang="0">
                <a:pos x="connsiteX0" y="connsiteY0"/>
              </a:cxn>
              <a:cxn ang="0">
                <a:pos x="connsiteX1" y="connsiteY1"/>
              </a:cxn>
              <a:cxn ang="0">
                <a:pos x="connsiteX2" y="connsiteY2"/>
              </a:cxn>
              <a:cxn ang="0">
                <a:pos x="connsiteX3" y="connsiteY3"/>
              </a:cxn>
            </a:cxnLst>
            <a:rect l="l" t="t" r="r" b="b"/>
            <a:pathLst>
              <a:path w="6210300" h="476250">
                <a:moveTo>
                  <a:pt x="0" y="457200"/>
                </a:moveTo>
                <a:lnTo>
                  <a:pt x="0" y="0"/>
                </a:lnTo>
                <a:lnTo>
                  <a:pt x="6210300" y="0"/>
                </a:lnTo>
                <a:lnTo>
                  <a:pt x="6210300" y="476250"/>
                </a:lnTo>
              </a:path>
            </a:pathLst>
          </a:custGeom>
          <a:no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5829300" y="3295650"/>
            <a:ext cx="0" cy="857250"/>
          </a:xfrm>
          <a:custGeom>
            <a:avLst/>
            <a:gdLst>
              <a:gd name="connsiteX0" fmla="*/ 0 w 0"/>
              <a:gd name="connsiteY0" fmla="*/ 0 h 857250"/>
              <a:gd name="connsiteX1" fmla="*/ 0 w 0"/>
              <a:gd name="connsiteY1" fmla="*/ 857250 h 857250"/>
            </a:gdLst>
            <a:ahLst/>
            <a:cxnLst>
              <a:cxn ang="0">
                <a:pos x="connsiteX0" y="connsiteY0"/>
              </a:cxn>
              <a:cxn ang="0">
                <a:pos x="connsiteX1" y="connsiteY1"/>
              </a:cxn>
            </a:cxnLst>
            <a:rect l="l" t="t" r="r" b="b"/>
            <a:pathLst>
              <a:path h="857250">
                <a:moveTo>
                  <a:pt x="0" y="0"/>
                </a:moveTo>
                <a:lnTo>
                  <a:pt x="0" y="857250"/>
                </a:lnTo>
              </a:path>
            </a:pathLst>
          </a:custGeom>
          <a:no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6" name="Shape 986"/>
          <p:cNvSpPr/>
          <p:nvPr/>
        </p:nvSpPr>
        <p:spPr>
          <a:xfrm>
            <a:off x="1534116" y="4214098"/>
            <a:ext cx="2415818" cy="1032900"/>
          </a:xfrm>
          <a:prstGeom prst="roundRect">
            <a:avLst/>
          </a:prstGeom>
          <a:solidFill>
            <a:srgbClr val="0EC07D"/>
          </a:solidFill>
          <a:ln>
            <a:noFill/>
          </a:ln>
        </p:spPr>
        <p:txBody>
          <a:bodyPr spcFirstLastPara="1" wrap="square" lIns="121900" tIns="121900" rIns="121900" bIns="121900" anchor="ctr" anchorCtr="0">
            <a:noAutofit/>
          </a:bodyPr>
          <a:lstStyle/>
          <a:p>
            <a:pPr algn="ctr"/>
            <a:r>
              <a:rPr lang="en-US" sz="1800">
                <a:solidFill>
                  <a:srgbClr val="FFFFFF"/>
                </a:solidFill>
                <a:latin typeface="Roboto"/>
                <a:ea typeface="Roboto"/>
                <a:cs typeface="Roboto"/>
                <a:sym typeface="Roboto"/>
              </a:rPr>
              <a:t>Unit Tests</a:t>
            </a:r>
            <a:endParaRPr sz="1800">
              <a:solidFill>
                <a:srgbClr val="FFFFFF"/>
              </a:solidFill>
              <a:latin typeface="Roboto"/>
              <a:ea typeface="Roboto"/>
              <a:cs typeface="Roboto"/>
              <a:sym typeface="Roboto"/>
            </a:endParaRPr>
          </a:p>
        </p:txBody>
      </p:sp>
      <p:sp>
        <p:nvSpPr>
          <p:cNvPr id="987" name="Shape 987"/>
          <p:cNvSpPr/>
          <p:nvPr/>
        </p:nvSpPr>
        <p:spPr>
          <a:xfrm>
            <a:off x="7727339" y="4214098"/>
            <a:ext cx="2415818" cy="1032900"/>
          </a:xfrm>
          <a:prstGeom prst="roundRect">
            <a:avLst/>
          </a:prstGeom>
          <a:solidFill>
            <a:srgbClr val="0EC07D"/>
          </a:solidFill>
          <a:ln>
            <a:noFill/>
          </a:ln>
        </p:spPr>
        <p:txBody>
          <a:bodyPr spcFirstLastPara="1" wrap="square" lIns="121900" tIns="121900" rIns="121900" bIns="121900" anchor="ctr" anchorCtr="0">
            <a:noAutofit/>
          </a:bodyPr>
          <a:lstStyle/>
          <a:p>
            <a:pPr algn="ctr"/>
            <a:r>
              <a:rPr lang="en-US" sz="1800">
                <a:solidFill>
                  <a:srgbClr val="FFFFFF"/>
                </a:solidFill>
                <a:latin typeface="Roboto"/>
                <a:ea typeface="Roboto"/>
                <a:cs typeface="Roboto"/>
                <a:sym typeface="Roboto"/>
              </a:rPr>
              <a:t>System Tests</a:t>
            </a:r>
            <a:endParaRPr sz="1800">
              <a:solidFill>
                <a:srgbClr val="FFFFFF"/>
              </a:solidFill>
            </a:endParaRPr>
          </a:p>
        </p:txBody>
      </p:sp>
      <p:sp>
        <p:nvSpPr>
          <p:cNvPr id="990" name="Shape 990"/>
          <p:cNvSpPr/>
          <p:nvPr/>
        </p:nvSpPr>
        <p:spPr>
          <a:xfrm>
            <a:off x="4718149" y="4139004"/>
            <a:ext cx="2415818" cy="1032900"/>
          </a:xfrm>
          <a:prstGeom prst="roundRect">
            <a:avLst/>
          </a:prstGeom>
          <a:solidFill>
            <a:srgbClr val="0EC07D"/>
          </a:solidFill>
          <a:ln>
            <a:noFill/>
          </a:ln>
        </p:spPr>
        <p:txBody>
          <a:bodyPr spcFirstLastPara="1" wrap="square" lIns="121900" tIns="121900" rIns="121900" bIns="121900" anchor="ctr" anchorCtr="0">
            <a:noAutofit/>
          </a:bodyPr>
          <a:lstStyle/>
          <a:p>
            <a:pPr algn="ctr"/>
            <a:r>
              <a:rPr lang="en-US" sz="1800">
                <a:solidFill>
                  <a:srgbClr val="FFFFFF"/>
                </a:solidFill>
                <a:latin typeface="Roboto"/>
                <a:ea typeface="Roboto"/>
                <a:cs typeface="Roboto"/>
                <a:sym typeface="Roboto"/>
              </a:rPr>
              <a:t>Integration Tests</a:t>
            </a:r>
            <a:endParaRPr sz="1800">
              <a:solidFill>
                <a:srgbClr val="FFFFFF"/>
              </a:solidFill>
            </a:endParaRPr>
          </a:p>
        </p:txBody>
      </p:sp>
    </p:spTree>
    <p:extLst>
      <p:ext uri="{BB962C8B-B14F-4D97-AF65-F5344CB8AC3E}">
        <p14:creationId xmlns:p14="http://schemas.microsoft.com/office/powerpoint/2010/main" val="172016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Shape 996"/>
          <p:cNvSpPr txBox="1">
            <a:spLocks noGrp="1"/>
          </p:cNvSpPr>
          <p:nvPr>
            <p:ph type="title"/>
          </p:nvPr>
        </p:nvSpPr>
        <p:spPr>
          <a:xfrm>
            <a:off x="208635" y="633245"/>
            <a:ext cx="11291700" cy="4923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a:t>What did you Grasp?</a:t>
            </a:r>
            <a:endParaRPr/>
          </a:p>
        </p:txBody>
      </p:sp>
      <p:sp>
        <p:nvSpPr>
          <p:cNvPr id="997" name="Shape 997"/>
          <p:cNvSpPr txBox="1">
            <a:spLocks noGrp="1"/>
          </p:cNvSpPr>
          <p:nvPr>
            <p:ph type="body" idx="1"/>
          </p:nvPr>
        </p:nvSpPr>
        <p:spPr>
          <a:xfrm>
            <a:off x="207963" y="273050"/>
            <a:ext cx="112917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chemeClr val="dk1"/>
              </a:buClr>
              <a:buSzPts val="1100"/>
              <a:buFont typeface="Arial"/>
              <a:buNone/>
            </a:pPr>
            <a:r>
              <a:rPr lang="en-US" b="1"/>
              <a:t>Module 1</a:t>
            </a:r>
            <a:r>
              <a:rPr lang="en-US"/>
              <a:t>: Introduction to Automation</a:t>
            </a:r>
            <a:endParaRPr/>
          </a:p>
        </p:txBody>
      </p:sp>
      <p:sp>
        <p:nvSpPr>
          <p:cNvPr id="998" name="Shape 998"/>
          <p:cNvSpPr txBox="1">
            <a:spLocks noGrp="1"/>
          </p:cNvSpPr>
          <p:nvPr>
            <p:ph type="body" idx="2"/>
          </p:nvPr>
        </p:nvSpPr>
        <p:spPr>
          <a:xfrm>
            <a:off x="4809152" y="1852369"/>
            <a:ext cx="6690600" cy="3749400"/>
          </a:xfrm>
          <a:prstGeom prst="rect">
            <a:avLst/>
          </a:prstGeom>
        </p:spPr>
        <p:txBody>
          <a:bodyPr spcFirstLastPara="1" wrap="square" lIns="91425" tIns="45700" rIns="91425" bIns="45700" anchor="t" anchorCtr="0">
            <a:noAutofit/>
          </a:bodyPr>
          <a:lstStyle/>
          <a:p>
            <a:pPr marL="342900" lvl="0" indent="-342900" rtl="0">
              <a:spcBef>
                <a:spcPts val="0"/>
              </a:spcBef>
              <a:spcAft>
                <a:spcPts val="0"/>
              </a:spcAft>
              <a:buSzPts val="1800"/>
              <a:buFont typeface="Calibri"/>
              <a:buAutoNum type="arabicPeriod"/>
            </a:pPr>
            <a:r>
              <a:rPr lang="en-US" dirty="0"/>
              <a:t>Which of the following tests is done to make sure that the components of an application work normally?</a:t>
            </a:r>
            <a:endParaRPr dirty="0"/>
          </a:p>
          <a:p>
            <a:pPr marL="682625" lvl="0" indent="-342900" rtl="0">
              <a:spcBef>
                <a:spcPts val="1200"/>
              </a:spcBef>
              <a:spcAft>
                <a:spcPts val="0"/>
              </a:spcAft>
              <a:buSzPts val="1800"/>
              <a:buAutoNum type="alphaUcParenR"/>
            </a:pPr>
            <a:r>
              <a:rPr lang="en-US" b="1" dirty="0"/>
              <a:t>Integration test</a:t>
            </a:r>
            <a:endParaRPr dirty="0"/>
          </a:p>
          <a:p>
            <a:pPr marL="682625" lvl="0" indent="-342900" rtl="0">
              <a:lnSpc>
                <a:spcPct val="100000"/>
              </a:lnSpc>
              <a:spcBef>
                <a:spcPts val="0"/>
              </a:spcBef>
              <a:spcAft>
                <a:spcPts val="0"/>
              </a:spcAft>
              <a:buSzPts val="1800"/>
              <a:buAutoNum type="alphaUcParenR"/>
            </a:pPr>
            <a:r>
              <a:rPr lang="en-US" b="1" dirty="0"/>
              <a:t>Unit test</a:t>
            </a:r>
            <a:endParaRPr dirty="0"/>
          </a:p>
          <a:p>
            <a:pPr marL="682625" lvl="0" indent="-342900" rtl="0">
              <a:lnSpc>
                <a:spcPct val="100000"/>
              </a:lnSpc>
              <a:spcBef>
                <a:spcPts val="0"/>
              </a:spcBef>
              <a:spcAft>
                <a:spcPts val="0"/>
              </a:spcAft>
              <a:buSzPts val="1800"/>
              <a:buAutoNum type="alphaUcParenR"/>
            </a:pPr>
            <a:r>
              <a:rPr lang="en-US" b="1" dirty="0"/>
              <a:t>Acceptance test</a:t>
            </a:r>
            <a:endParaRPr dirty="0"/>
          </a:p>
          <a:p>
            <a:pPr marL="682625" lvl="0" indent="-342900" rtl="0">
              <a:lnSpc>
                <a:spcPct val="100000"/>
              </a:lnSpc>
              <a:spcBef>
                <a:spcPts val="0"/>
              </a:spcBef>
              <a:spcAft>
                <a:spcPts val="0"/>
              </a:spcAft>
              <a:buSzPts val="1800"/>
              <a:buAutoNum type="alphaUcParenR"/>
            </a:pPr>
            <a:r>
              <a:rPr lang="en-US" b="1" dirty="0"/>
              <a:t>System test</a:t>
            </a:r>
            <a:endParaRPr dirty="0"/>
          </a:p>
        </p:txBody>
      </p:sp>
    </p:spTree>
    <p:extLst>
      <p:ext uri="{BB962C8B-B14F-4D97-AF65-F5344CB8AC3E}">
        <p14:creationId xmlns:p14="http://schemas.microsoft.com/office/powerpoint/2010/main" val="2391858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Shape 1004"/>
          <p:cNvSpPr txBox="1">
            <a:spLocks noGrp="1"/>
          </p:cNvSpPr>
          <p:nvPr>
            <p:ph type="title"/>
          </p:nvPr>
        </p:nvSpPr>
        <p:spPr>
          <a:xfrm>
            <a:off x="208635" y="633245"/>
            <a:ext cx="10515600" cy="4923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dirty="0"/>
              <a:t>3.4 Automated Deployment</a:t>
            </a:r>
            <a:endParaRPr dirty="0"/>
          </a:p>
        </p:txBody>
      </p:sp>
      <p:sp>
        <p:nvSpPr>
          <p:cNvPr id="1005" name="Shape 1005"/>
          <p:cNvSpPr txBox="1">
            <a:spLocks noGrp="1"/>
          </p:cNvSpPr>
          <p:nvPr>
            <p:ph type="body" idx="1"/>
          </p:nvPr>
        </p:nvSpPr>
        <p:spPr>
          <a:xfrm>
            <a:off x="207963" y="273050"/>
            <a:ext cx="105156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chemeClr val="dk1"/>
              </a:buClr>
              <a:buSzPts val="1100"/>
              <a:buFont typeface="Arial"/>
              <a:buNone/>
            </a:pPr>
            <a:r>
              <a:rPr lang="en-US" b="1"/>
              <a:t>Module 1</a:t>
            </a:r>
            <a:r>
              <a:rPr lang="en-US"/>
              <a:t>: Introduction to Automation</a:t>
            </a:r>
            <a:endParaRPr/>
          </a:p>
        </p:txBody>
      </p:sp>
      <p:sp>
        <p:nvSpPr>
          <p:cNvPr id="1006" name="Shape 1006"/>
          <p:cNvSpPr txBox="1">
            <a:spLocks noGrp="1"/>
          </p:cNvSpPr>
          <p:nvPr>
            <p:ph type="body" idx="2"/>
          </p:nvPr>
        </p:nvSpPr>
        <p:spPr>
          <a:xfrm>
            <a:off x="514350" y="1187250"/>
            <a:ext cx="10728300" cy="5090100"/>
          </a:xfrm>
          <a:prstGeom prst="rect">
            <a:avLst/>
          </a:prstGeom>
        </p:spPr>
        <p:txBody>
          <a:bodyPr spcFirstLastPara="1" wrap="square" lIns="91425" tIns="45700" rIns="91425" bIns="45700" anchor="t" anchorCtr="0">
            <a:noAutofit/>
          </a:bodyPr>
          <a:lstStyle/>
          <a:p>
            <a:pPr marL="0" lvl="0" indent="0" rtl="0">
              <a:lnSpc>
                <a:spcPct val="100000"/>
              </a:lnSpc>
              <a:spcBef>
                <a:spcPts val="0"/>
              </a:spcBef>
              <a:spcAft>
                <a:spcPts val="0"/>
              </a:spcAft>
              <a:buNone/>
            </a:pPr>
            <a:r>
              <a:rPr lang="en-US" dirty="0"/>
              <a:t>While build automation systems produce executable code, deployment automation systems deploy that executable code to an environment.</a:t>
            </a:r>
            <a:endParaRPr dirty="0"/>
          </a:p>
          <a:p>
            <a:pPr marL="0" lvl="0" indent="0">
              <a:lnSpc>
                <a:spcPct val="100000"/>
              </a:lnSpc>
              <a:spcBef>
                <a:spcPts val="838"/>
              </a:spcBef>
              <a:spcAft>
                <a:spcPts val="838"/>
              </a:spcAft>
              <a:buNone/>
            </a:pPr>
            <a:endParaRPr dirty="0"/>
          </a:p>
        </p:txBody>
      </p:sp>
      <p:sp>
        <p:nvSpPr>
          <p:cNvPr id="1008" name="Shape 1008"/>
          <p:cNvSpPr txBox="1"/>
          <p:nvPr/>
        </p:nvSpPr>
        <p:spPr>
          <a:xfrm>
            <a:off x="207963" y="6227605"/>
            <a:ext cx="2230200" cy="222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900" i="1" dirty="0"/>
              <a:t>source: </a:t>
            </a:r>
            <a:r>
              <a:rPr lang="en-US" sz="900" i="1" dirty="0" err="1"/>
              <a:t>Dynatrace</a:t>
            </a:r>
            <a:endParaRPr sz="900" i="1" dirty="0"/>
          </a:p>
        </p:txBody>
      </p:sp>
      <p:grpSp>
        <p:nvGrpSpPr>
          <p:cNvPr id="14" name="Group 13"/>
          <p:cNvGrpSpPr/>
          <p:nvPr/>
        </p:nvGrpSpPr>
        <p:grpSpPr>
          <a:xfrm>
            <a:off x="1147306" y="1384146"/>
            <a:ext cx="9919587" cy="5216334"/>
            <a:chOff x="1323063" y="1384624"/>
            <a:chExt cx="9919587" cy="5216334"/>
          </a:xfrm>
        </p:grpSpPr>
        <p:pic>
          <p:nvPicPr>
            <p:cNvPr id="1007" name="Shape 1007"/>
            <p:cNvPicPr preferRelativeResize="0"/>
            <p:nvPr/>
          </p:nvPicPr>
          <p:blipFill>
            <a:blip r:embed="rId3"/>
            <a:stretch>
              <a:fillRect/>
            </a:stretch>
          </p:blipFill>
          <p:spPr>
            <a:xfrm>
              <a:off x="1323063" y="1384624"/>
              <a:ext cx="9919587" cy="5216334"/>
            </a:xfrm>
            <a:prstGeom prst="rect">
              <a:avLst/>
            </a:prstGeom>
            <a:noFill/>
            <a:ln>
              <a:noFill/>
            </a:ln>
          </p:spPr>
        </p:pic>
        <p:grpSp>
          <p:nvGrpSpPr>
            <p:cNvPr id="6" name="Group 5"/>
            <p:cNvGrpSpPr/>
            <p:nvPr/>
          </p:nvGrpSpPr>
          <p:grpSpPr>
            <a:xfrm>
              <a:off x="1857829" y="2114229"/>
              <a:ext cx="1056584" cy="1117600"/>
              <a:chOff x="1785676" y="2129715"/>
              <a:chExt cx="1056584" cy="1117600"/>
            </a:xfrm>
          </p:grpSpPr>
          <p:pic>
            <p:nvPicPr>
              <p:cNvPr id="8" name="Picture 7">
                <a:extLst>
                  <a:ext uri="{FF2B5EF4-FFF2-40B4-BE49-F238E27FC236}">
                    <a16:creationId xmlns:a16="http://schemas.microsoft.com/office/drawing/2014/main" id="{CD91AA63-213D-4341-A9AE-7919F77C93CB}"/>
                  </a:ext>
                </a:extLst>
              </p:cNvPr>
              <p:cNvPicPr>
                <a:picLocks noChangeAspect="1"/>
              </p:cNvPicPr>
              <p:nvPr/>
            </p:nvPicPr>
            <p:blipFill rotWithShape="1">
              <a:blip r:embed="rId4">
                <a:extLst>
                  <a:ext uri="{28A0092B-C50C-407E-A947-70E740481C1C}">
                    <a14:useLocalDpi xmlns:a14="http://schemas.microsoft.com/office/drawing/2010/main" val="0"/>
                  </a:ext>
                </a:extLst>
              </a:blip>
              <a:srcRect l="81857" t="40144" r="8643" b="42027"/>
              <a:stretch/>
            </p:blipFill>
            <p:spPr>
              <a:xfrm flipH="1">
                <a:off x="1785676" y="2129715"/>
                <a:ext cx="1056584" cy="1117600"/>
              </a:xfrm>
              <a:prstGeom prst="rect">
                <a:avLst/>
              </a:prstGeom>
              <a:solidFill>
                <a:schemeClr val="bg1"/>
              </a:solidFill>
            </p:spPr>
          </p:pic>
          <p:sp>
            <p:nvSpPr>
              <p:cNvPr id="2" name="Oval 1"/>
              <p:cNvSpPr/>
              <p:nvPr/>
            </p:nvSpPr>
            <p:spPr>
              <a:xfrm>
                <a:off x="2347117" y="2692482"/>
                <a:ext cx="37785" cy="37785"/>
              </a:xfrm>
              <a:prstGeom prst="ellipse">
                <a:avLst/>
              </a:prstGeom>
              <a:solidFill>
                <a:schemeClr val="tx1"/>
              </a:solidFill>
              <a:ln w="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492372" y="2730267"/>
                <a:ext cx="37785" cy="37785"/>
              </a:xfrm>
              <a:prstGeom prst="ellipse">
                <a:avLst/>
              </a:prstGeom>
              <a:solidFill>
                <a:schemeClr val="tx1"/>
              </a:solidFill>
              <a:ln w="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326481" y="2669381"/>
                <a:ext cx="78582" cy="14288"/>
              </a:xfrm>
              <a:custGeom>
                <a:avLst/>
                <a:gdLst>
                  <a:gd name="connsiteX0" fmla="*/ 0 w 78582"/>
                  <a:gd name="connsiteY0" fmla="*/ 11907 h 14288"/>
                  <a:gd name="connsiteX1" fmla="*/ 0 w 78582"/>
                  <a:gd name="connsiteY1" fmla="*/ 11907 h 14288"/>
                  <a:gd name="connsiteX2" fmla="*/ 19050 w 78582"/>
                  <a:gd name="connsiteY2" fmla="*/ 4763 h 14288"/>
                  <a:gd name="connsiteX3" fmla="*/ 33338 w 78582"/>
                  <a:gd name="connsiteY3" fmla="*/ 0 h 14288"/>
                  <a:gd name="connsiteX4" fmla="*/ 66675 w 78582"/>
                  <a:gd name="connsiteY4" fmla="*/ 2382 h 14288"/>
                  <a:gd name="connsiteX5" fmla="*/ 73819 w 78582"/>
                  <a:gd name="connsiteY5" fmla="*/ 7144 h 14288"/>
                  <a:gd name="connsiteX6" fmla="*/ 78582 w 78582"/>
                  <a:gd name="connsiteY6" fmla="*/ 14288 h 14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582" h="14288">
                    <a:moveTo>
                      <a:pt x="0" y="11907"/>
                    </a:moveTo>
                    <a:lnTo>
                      <a:pt x="0" y="11907"/>
                    </a:lnTo>
                    <a:lnTo>
                      <a:pt x="19050" y="4763"/>
                    </a:lnTo>
                    <a:cubicBezTo>
                      <a:pt x="23778" y="3074"/>
                      <a:pt x="33338" y="0"/>
                      <a:pt x="33338" y="0"/>
                    </a:cubicBezTo>
                    <a:cubicBezTo>
                      <a:pt x="44450" y="794"/>
                      <a:pt x="55704" y="446"/>
                      <a:pt x="66675" y="2382"/>
                    </a:cubicBezTo>
                    <a:cubicBezTo>
                      <a:pt x="69493" y="2879"/>
                      <a:pt x="71795" y="5120"/>
                      <a:pt x="73819" y="7144"/>
                    </a:cubicBezTo>
                    <a:cubicBezTo>
                      <a:pt x="75843" y="9168"/>
                      <a:pt x="78582" y="14288"/>
                      <a:pt x="78582" y="14288"/>
                    </a:cubicBez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rot="883831">
                <a:off x="2486351" y="2707734"/>
                <a:ext cx="59040" cy="14288"/>
              </a:xfrm>
              <a:custGeom>
                <a:avLst/>
                <a:gdLst>
                  <a:gd name="connsiteX0" fmla="*/ 0 w 78582"/>
                  <a:gd name="connsiteY0" fmla="*/ 11907 h 14288"/>
                  <a:gd name="connsiteX1" fmla="*/ 0 w 78582"/>
                  <a:gd name="connsiteY1" fmla="*/ 11907 h 14288"/>
                  <a:gd name="connsiteX2" fmla="*/ 19050 w 78582"/>
                  <a:gd name="connsiteY2" fmla="*/ 4763 h 14288"/>
                  <a:gd name="connsiteX3" fmla="*/ 33338 w 78582"/>
                  <a:gd name="connsiteY3" fmla="*/ 0 h 14288"/>
                  <a:gd name="connsiteX4" fmla="*/ 66675 w 78582"/>
                  <a:gd name="connsiteY4" fmla="*/ 2382 h 14288"/>
                  <a:gd name="connsiteX5" fmla="*/ 73819 w 78582"/>
                  <a:gd name="connsiteY5" fmla="*/ 7144 h 14288"/>
                  <a:gd name="connsiteX6" fmla="*/ 78582 w 78582"/>
                  <a:gd name="connsiteY6" fmla="*/ 14288 h 14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582" h="14288">
                    <a:moveTo>
                      <a:pt x="0" y="11907"/>
                    </a:moveTo>
                    <a:lnTo>
                      <a:pt x="0" y="11907"/>
                    </a:lnTo>
                    <a:lnTo>
                      <a:pt x="19050" y="4763"/>
                    </a:lnTo>
                    <a:cubicBezTo>
                      <a:pt x="23778" y="3074"/>
                      <a:pt x="33338" y="0"/>
                      <a:pt x="33338" y="0"/>
                    </a:cubicBezTo>
                    <a:cubicBezTo>
                      <a:pt x="44450" y="794"/>
                      <a:pt x="55704" y="446"/>
                      <a:pt x="66675" y="2382"/>
                    </a:cubicBezTo>
                    <a:cubicBezTo>
                      <a:pt x="69493" y="2879"/>
                      <a:pt x="71795" y="5120"/>
                      <a:pt x="73819" y="7144"/>
                    </a:cubicBezTo>
                    <a:cubicBezTo>
                      <a:pt x="75843" y="9168"/>
                      <a:pt x="78582" y="14288"/>
                      <a:pt x="78582" y="14288"/>
                    </a:cubicBez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2406677" y="2759058"/>
                <a:ext cx="38345" cy="88107"/>
              </a:xfrm>
              <a:custGeom>
                <a:avLst/>
                <a:gdLst>
                  <a:gd name="connsiteX0" fmla="*/ 40481 w 88106"/>
                  <a:gd name="connsiteY0" fmla="*/ 0 h 92869"/>
                  <a:gd name="connsiteX1" fmla="*/ 40481 w 88106"/>
                  <a:gd name="connsiteY1" fmla="*/ 0 h 92869"/>
                  <a:gd name="connsiteX2" fmla="*/ 33338 w 88106"/>
                  <a:gd name="connsiteY2" fmla="*/ 28575 h 92869"/>
                  <a:gd name="connsiteX3" fmla="*/ 28575 w 88106"/>
                  <a:gd name="connsiteY3" fmla="*/ 38100 h 92869"/>
                  <a:gd name="connsiteX4" fmla="*/ 21431 w 88106"/>
                  <a:gd name="connsiteY4" fmla="*/ 54769 h 92869"/>
                  <a:gd name="connsiteX5" fmla="*/ 0 w 88106"/>
                  <a:gd name="connsiteY5" fmla="*/ 66675 h 92869"/>
                  <a:gd name="connsiteX6" fmla="*/ 4763 w 88106"/>
                  <a:gd name="connsiteY6" fmla="*/ 73819 h 92869"/>
                  <a:gd name="connsiteX7" fmla="*/ 38100 w 88106"/>
                  <a:gd name="connsiteY7" fmla="*/ 83344 h 92869"/>
                  <a:gd name="connsiteX8" fmla="*/ 59531 w 88106"/>
                  <a:gd name="connsiteY8" fmla="*/ 88107 h 92869"/>
                  <a:gd name="connsiteX9" fmla="*/ 69056 w 88106"/>
                  <a:gd name="connsiteY9" fmla="*/ 90488 h 92869"/>
                  <a:gd name="connsiteX10" fmla="*/ 88106 w 88106"/>
                  <a:gd name="connsiteY10" fmla="*/ 92869 h 92869"/>
                  <a:gd name="connsiteX0" fmla="*/ 40481 w 69056"/>
                  <a:gd name="connsiteY0" fmla="*/ 0 h 90488"/>
                  <a:gd name="connsiteX1" fmla="*/ 40481 w 69056"/>
                  <a:gd name="connsiteY1" fmla="*/ 0 h 90488"/>
                  <a:gd name="connsiteX2" fmla="*/ 33338 w 69056"/>
                  <a:gd name="connsiteY2" fmla="*/ 28575 h 90488"/>
                  <a:gd name="connsiteX3" fmla="*/ 28575 w 69056"/>
                  <a:gd name="connsiteY3" fmla="*/ 38100 h 90488"/>
                  <a:gd name="connsiteX4" fmla="*/ 21431 w 69056"/>
                  <a:gd name="connsiteY4" fmla="*/ 54769 h 90488"/>
                  <a:gd name="connsiteX5" fmla="*/ 0 w 69056"/>
                  <a:gd name="connsiteY5" fmla="*/ 66675 h 90488"/>
                  <a:gd name="connsiteX6" fmla="*/ 4763 w 69056"/>
                  <a:gd name="connsiteY6" fmla="*/ 73819 h 90488"/>
                  <a:gd name="connsiteX7" fmla="*/ 38100 w 69056"/>
                  <a:gd name="connsiteY7" fmla="*/ 83344 h 90488"/>
                  <a:gd name="connsiteX8" fmla="*/ 59531 w 69056"/>
                  <a:gd name="connsiteY8" fmla="*/ 88107 h 90488"/>
                  <a:gd name="connsiteX9" fmla="*/ 69056 w 69056"/>
                  <a:gd name="connsiteY9" fmla="*/ 90488 h 90488"/>
                  <a:gd name="connsiteX0" fmla="*/ 40481 w 59531"/>
                  <a:gd name="connsiteY0" fmla="*/ 0 h 88107"/>
                  <a:gd name="connsiteX1" fmla="*/ 40481 w 59531"/>
                  <a:gd name="connsiteY1" fmla="*/ 0 h 88107"/>
                  <a:gd name="connsiteX2" fmla="*/ 33338 w 59531"/>
                  <a:gd name="connsiteY2" fmla="*/ 28575 h 88107"/>
                  <a:gd name="connsiteX3" fmla="*/ 28575 w 59531"/>
                  <a:gd name="connsiteY3" fmla="*/ 38100 h 88107"/>
                  <a:gd name="connsiteX4" fmla="*/ 21431 w 59531"/>
                  <a:gd name="connsiteY4" fmla="*/ 54769 h 88107"/>
                  <a:gd name="connsiteX5" fmla="*/ 0 w 59531"/>
                  <a:gd name="connsiteY5" fmla="*/ 66675 h 88107"/>
                  <a:gd name="connsiteX6" fmla="*/ 4763 w 59531"/>
                  <a:gd name="connsiteY6" fmla="*/ 73819 h 88107"/>
                  <a:gd name="connsiteX7" fmla="*/ 38100 w 59531"/>
                  <a:gd name="connsiteY7" fmla="*/ 83344 h 88107"/>
                  <a:gd name="connsiteX8" fmla="*/ 59531 w 59531"/>
                  <a:gd name="connsiteY8" fmla="*/ 88107 h 88107"/>
                  <a:gd name="connsiteX0" fmla="*/ 40481 w 59531"/>
                  <a:gd name="connsiteY0" fmla="*/ 0 h 88107"/>
                  <a:gd name="connsiteX1" fmla="*/ 40481 w 59531"/>
                  <a:gd name="connsiteY1" fmla="*/ 0 h 88107"/>
                  <a:gd name="connsiteX2" fmla="*/ 33338 w 59531"/>
                  <a:gd name="connsiteY2" fmla="*/ 28575 h 88107"/>
                  <a:gd name="connsiteX3" fmla="*/ 28575 w 59531"/>
                  <a:gd name="connsiteY3" fmla="*/ 38100 h 88107"/>
                  <a:gd name="connsiteX4" fmla="*/ 21431 w 59531"/>
                  <a:gd name="connsiteY4" fmla="*/ 54769 h 88107"/>
                  <a:gd name="connsiteX5" fmla="*/ 0 w 59531"/>
                  <a:gd name="connsiteY5" fmla="*/ 66675 h 88107"/>
                  <a:gd name="connsiteX6" fmla="*/ 38100 w 59531"/>
                  <a:gd name="connsiteY6" fmla="*/ 83344 h 88107"/>
                  <a:gd name="connsiteX7" fmla="*/ 59531 w 59531"/>
                  <a:gd name="connsiteY7" fmla="*/ 88107 h 88107"/>
                  <a:gd name="connsiteX0" fmla="*/ 19295 w 38345"/>
                  <a:gd name="connsiteY0" fmla="*/ 0 h 88107"/>
                  <a:gd name="connsiteX1" fmla="*/ 19295 w 38345"/>
                  <a:gd name="connsiteY1" fmla="*/ 0 h 88107"/>
                  <a:gd name="connsiteX2" fmla="*/ 12152 w 38345"/>
                  <a:gd name="connsiteY2" fmla="*/ 28575 h 88107"/>
                  <a:gd name="connsiteX3" fmla="*/ 7389 w 38345"/>
                  <a:gd name="connsiteY3" fmla="*/ 38100 h 88107"/>
                  <a:gd name="connsiteX4" fmla="*/ 245 w 38345"/>
                  <a:gd name="connsiteY4" fmla="*/ 54769 h 88107"/>
                  <a:gd name="connsiteX5" fmla="*/ 16914 w 38345"/>
                  <a:gd name="connsiteY5" fmla="*/ 83344 h 88107"/>
                  <a:gd name="connsiteX6" fmla="*/ 38345 w 38345"/>
                  <a:gd name="connsiteY6" fmla="*/ 88107 h 8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345" h="88107">
                    <a:moveTo>
                      <a:pt x="19295" y="0"/>
                    </a:moveTo>
                    <a:lnTo>
                      <a:pt x="19295" y="0"/>
                    </a:lnTo>
                    <a:cubicBezTo>
                      <a:pt x="18201" y="4925"/>
                      <a:pt x="15403" y="20991"/>
                      <a:pt x="12152" y="28575"/>
                    </a:cubicBezTo>
                    <a:cubicBezTo>
                      <a:pt x="10754" y="31838"/>
                      <a:pt x="8787" y="34837"/>
                      <a:pt x="7389" y="38100"/>
                    </a:cubicBezTo>
                    <a:cubicBezTo>
                      <a:pt x="5253" y="43083"/>
                      <a:pt x="-1343" y="47228"/>
                      <a:pt x="245" y="54769"/>
                    </a:cubicBezTo>
                    <a:cubicBezTo>
                      <a:pt x="1833" y="62310"/>
                      <a:pt x="10564" y="77788"/>
                      <a:pt x="16914" y="83344"/>
                    </a:cubicBezTo>
                    <a:cubicBezTo>
                      <a:pt x="30816" y="87977"/>
                      <a:pt x="17393" y="83916"/>
                      <a:pt x="38345" y="88107"/>
                    </a:cubicBezTo>
                  </a:path>
                </a:pathLst>
              </a:custGeom>
              <a:noFill/>
              <a:ln w="635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2355725" y="2881043"/>
                <a:ext cx="107157" cy="21431"/>
              </a:xfrm>
              <a:custGeom>
                <a:avLst/>
                <a:gdLst>
                  <a:gd name="connsiteX0" fmla="*/ 0 w 107157"/>
                  <a:gd name="connsiteY0" fmla="*/ 0 h 21431"/>
                  <a:gd name="connsiteX1" fmla="*/ 0 w 107157"/>
                  <a:gd name="connsiteY1" fmla="*/ 0 h 21431"/>
                  <a:gd name="connsiteX2" fmla="*/ 19050 w 107157"/>
                  <a:gd name="connsiteY2" fmla="*/ 7144 h 21431"/>
                  <a:gd name="connsiteX3" fmla="*/ 26194 w 107157"/>
                  <a:gd name="connsiteY3" fmla="*/ 9525 h 21431"/>
                  <a:gd name="connsiteX4" fmla="*/ 59532 w 107157"/>
                  <a:gd name="connsiteY4" fmla="*/ 14287 h 21431"/>
                  <a:gd name="connsiteX5" fmla="*/ 85725 w 107157"/>
                  <a:gd name="connsiteY5" fmla="*/ 19050 h 21431"/>
                  <a:gd name="connsiteX6" fmla="*/ 107157 w 107157"/>
                  <a:gd name="connsiteY6" fmla="*/ 21431 h 2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7" h="21431">
                    <a:moveTo>
                      <a:pt x="0" y="0"/>
                    </a:moveTo>
                    <a:lnTo>
                      <a:pt x="0" y="0"/>
                    </a:lnTo>
                    <a:lnTo>
                      <a:pt x="19050" y="7144"/>
                    </a:lnTo>
                    <a:cubicBezTo>
                      <a:pt x="21409" y="8002"/>
                      <a:pt x="23759" y="8916"/>
                      <a:pt x="26194" y="9525"/>
                    </a:cubicBezTo>
                    <a:cubicBezTo>
                      <a:pt x="38326" y="12558"/>
                      <a:pt x="46195" y="12805"/>
                      <a:pt x="59532" y="14287"/>
                    </a:cubicBezTo>
                    <a:cubicBezTo>
                      <a:pt x="68086" y="16426"/>
                      <a:pt x="76840" y="19050"/>
                      <a:pt x="85725" y="19050"/>
                    </a:cubicBezTo>
                    <a:lnTo>
                      <a:pt x="107157" y="21431"/>
                    </a:lnTo>
                  </a:path>
                </a:pathLst>
              </a:custGeom>
              <a:noFill/>
              <a:ln w="12700" cap="rnd">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rot="21428548">
                <a:off x="2372472" y="2894139"/>
                <a:ext cx="73189" cy="21431"/>
              </a:xfrm>
              <a:custGeom>
                <a:avLst/>
                <a:gdLst>
                  <a:gd name="connsiteX0" fmla="*/ 0 w 107157"/>
                  <a:gd name="connsiteY0" fmla="*/ 0 h 21431"/>
                  <a:gd name="connsiteX1" fmla="*/ 0 w 107157"/>
                  <a:gd name="connsiteY1" fmla="*/ 0 h 21431"/>
                  <a:gd name="connsiteX2" fmla="*/ 19050 w 107157"/>
                  <a:gd name="connsiteY2" fmla="*/ 7144 h 21431"/>
                  <a:gd name="connsiteX3" fmla="*/ 26194 w 107157"/>
                  <a:gd name="connsiteY3" fmla="*/ 9525 h 21431"/>
                  <a:gd name="connsiteX4" fmla="*/ 59532 w 107157"/>
                  <a:gd name="connsiteY4" fmla="*/ 14287 h 21431"/>
                  <a:gd name="connsiteX5" fmla="*/ 85725 w 107157"/>
                  <a:gd name="connsiteY5" fmla="*/ 19050 h 21431"/>
                  <a:gd name="connsiteX6" fmla="*/ 107157 w 107157"/>
                  <a:gd name="connsiteY6" fmla="*/ 21431 h 2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7" h="21431">
                    <a:moveTo>
                      <a:pt x="0" y="0"/>
                    </a:moveTo>
                    <a:lnTo>
                      <a:pt x="0" y="0"/>
                    </a:lnTo>
                    <a:lnTo>
                      <a:pt x="19050" y="7144"/>
                    </a:lnTo>
                    <a:cubicBezTo>
                      <a:pt x="21409" y="8002"/>
                      <a:pt x="23759" y="8916"/>
                      <a:pt x="26194" y="9525"/>
                    </a:cubicBezTo>
                    <a:cubicBezTo>
                      <a:pt x="38326" y="12558"/>
                      <a:pt x="46195" y="12805"/>
                      <a:pt x="59532" y="14287"/>
                    </a:cubicBezTo>
                    <a:cubicBezTo>
                      <a:pt x="68086" y="16426"/>
                      <a:pt x="76840" y="19050"/>
                      <a:pt x="85725" y="19050"/>
                    </a:cubicBezTo>
                    <a:lnTo>
                      <a:pt x="107157" y="21431"/>
                    </a:lnTo>
                  </a:path>
                </a:pathLst>
              </a:custGeom>
              <a:noFill/>
              <a:ln w="12700" cap="rnd">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4360534" y="2247900"/>
              <a:ext cx="991258" cy="983929"/>
              <a:chOff x="-242609" y="4270075"/>
              <a:chExt cx="901144" cy="1104400"/>
            </a:xfrm>
          </p:grpSpPr>
          <p:sp>
            <p:nvSpPr>
              <p:cNvPr id="9" name="Flowchart: Magnetic Disk 8"/>
              <p:cNvSpPr/>
              <p:nvPr/>
            </p:nvSpPr>
            <p:spPr>
              <a:xfrm>
                <a:off x="-242609" y="5006761"/>
                <a:ext cx="901144" cy="367714"/>
              </a:xfrm>
              <a:prstGeom prst="flowChartMagneticDisk">
                <a:avLst/>
              </a:prstGeom>
              <a:solidFill>
                <a:srgbClr val="0EC0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nvSpPr>
            <p:spPr>
              <a:xfrm>
                <a:off x="-242609" y="4761199"/>
                <a:ext cx="901144" cy="367714"/>
              </a:xfrm>
              <a:prstGeom prst="flowChartMagneticDisk">
                <a:avLst/>
              </a:prstGeom>
              <a:solidFill>
                <a:srgbClr val="0EC0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p:cNvSpPr/>
              <p:nvPr/>
            </p:nvSpPr>
            <p:spPr>
              <a:xfrm>
                <a:off x="-242609" y="4515637"/>
                <a:ext cx="901144" cy="367714"/>
              </a:xfrm>
              <a:prstGeom prst="flowChartMagneticDisk">
                <a:avLst/>
              </a:prstGeom>
              <a:solidFill>
                <a:srgbClr val="0EC0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242609" y="4270075"/>
                <a:ext cx="901144" cy="367714"/>
              </a:xfrm>
              <a:prstGeom prst="flowChartMagneticDisk">
                <a:avLst/>
              </a:prstGeom>
              <a:solidFill>
                <a:srgbClr val="0EC0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172349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Shape 1014"/>
          <p:cNvSpPr txBox="1">
            <a:spLocks noGrp="1"/>
          </p:cNvSpPr>
          <p:nvPr>
            <p:ph type="title"/>
          </p:nvPr>
        </p:nvSpPr>
        <p:spPr>
          <a:xfrm>
            <a:off x="208635" y="633245"/>
            <a:ext cx="10515600" cy="4923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dirty="0"/>
              <a:t>3.4.1 Benefits of Automated Deployment</a:t>
            </a:r>
            <a:endParaRPr dirty="0"/>
          </a:p>
        </p:txBody>
      </p:sp>
      <p:sp>
        <p:nvSpPr>
          <p:cNvPr id="1015" name="Shape 1015"/>
          <p:cNvSpPr txBox="1">
            <a:spLocks noGrp="1"/>
          </p:cNvSpPr>
          <p:nvPr>
            <p:ph type="body" idx="1"/>
          </p:nvPr>
        </p:nvSpPr>
        <p:spPr>
          <a:xfrm>
            <a:off x="207963" y="273050"/>
            <a:ext cx="105156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n-US" b="1"/>
              <a:t>Module 1</a:t>
            </a:r>
            <a:r>
              <a:rPr lang="en-US"/>
              <a:t>: Introduction to Automation</a:t>
            </a:r>
            <a:endParaRPr/>
          </a:p>
        </p:txBody>
      </p:sp>
      <p:sp>
        <p:nvSpPr>
          <p:cNvPr id="1016" name="Shape 1016"/>
          <p:cNvSpPr txBox="1">
            <a:spLocks noGrp="1"/>
          </p:cNvSpPr>
          <p:nvPr>
            <p:ph type="body" idx="2"/>
          </p:nvPr>
        </p:nvSpPr>
        <p:spPr>
          <a:xfrm>
            <a:off x="450425" y="1187245"/>
            <a:ext cx="10273800" cy="4840800"/>
          </a:xfrm>
          <a:prstGeom prst="rect">
            <a:avLst/>
          </a:prstGeom>
        </p:spPr>
        <p:txBody>
          <a:bodyPr spcFirstLastPara="1" wrap="square" lIns="91425" tIns="45700" rIns="91425" bIns="45700" anchor="t" anchorCtr="0">
            <a:noAutofit/>
          </a:bodyPr>
          <a:lstStyle/>
          <a:p>
            <a:pPr marL="0" lvl="0" indent="0" rtl="0">
              <a:lnSpc>
                <a:spcPct val="100000"/>
              </a:lnSpc>
              <a:spcBef>
                <a:spcPts val="600"/>
              </a:spcBef>
              <a:spcAft>
                <a:spcPts val="0"/>
              </a:spcAft>
              <a:buNone/>
            </a:pPr>
            <a:r>
              <a:rPr lang="en-US" dirty="0"/>
              <a:t>Benefits of Automated Deployment</a:t>
            </a:r>
            <a:endParaRPr dirty="0"/>
          </a:p>
        </p:txBody>
      </p:sp>
      <p:grpSp>
        <p:nvGrpSpPr>
          <p:cNvPr id="62" name="Group 61"/>
          <p:cNvGrpSpPr/>
          <p:nvPr/>
        </p:nvGrpSpPr>
        <p:grpSpPr>
          <a:xfrm>
            <a:off x="551544" y="1666909"/>
            <a:ext cx="9709150" cy="4752941"/>
            <a:chOff x="551544" y="1666909"/>
            <a:chExt cx="9709150" cy="4752941"/>
          </a:xfrm>
        </p:grpSpPr>
        <p:sp>
          <p:nvSpPr>
            <p:cNvPr id="7" name="Freeform 6"/>
            <p:cNvSpPr/>
            <p:nvPr/>
          </p:nvSpPr>
          <p:spPr>
            <a:xfrm>
              <a:off x="3380342" y="1708240"/>
              <a:ext cx="6880352" cy="330639"/>
            </a:xfrm>
            <a:custGeom>
              <a:avLst/>
              <a:gdLst>
                <a:gd name="connsiteX0" fmla="*/ 52049 w 312290"/>
                <a:gd name="connsiteY0" fmla="*/ 0 h 6880352"/>
                <a:gd name="connsiteX1" fmla="*/ 260241 w 312290"/>
                <a:gd name="connsiteY1" fmla="*/ 0 h 6880352"/>
                <a:gd name="connsiteX2" fmla="*/ 312290 w 312290"/>
                <a:gd name="connsiteY2" fmla="*/ 52049 h 6880352"/>
                <a:gd name="connsiteX3" fmla="*/ 312290 w 312290"/>
                <a:gd name="connsiteY3" fmla="*/ 6880352 h 6880352"/>
                <a:gd name="connsiteX4" fmla="*/ 312290 w 312290"/>
                <a:gd name="connsiteY4" fmla="*/ 6880352 h 6880352"/>
                <a:gd name="connsiteX5" fmla="*/ 0 w 312290"/>
                <a:gd name="connsiteY5" fmla="*/ 6880352 h 6880352"/>
                <a:gd name="connsiteX6" fmla="*/ 0 w 312290"/>
                <a:gd name="connsiteY6" fmla="*/ 6880352 h 6880352"/>
                <a:gd name="connsiteX7" fmla="*/ 0 w 312290"/>
                <a:gd name="connsiteY7" fmla="*/ 52049 h 6880352"/>
                <a:gd name="connsiteX8" fmla="*/ 52049 w 312290"/>
                <a:gd name="connsiteY8" fmla="*/ 0 h 688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290" h="6880352">
                  <a:moveTo>
                    <a:pt x="312290" y="1146747"/>
                  </a:moveTo>
                  <a:lnTo>
                    <a:pt x="312290" y="5733605"/>
                  </a:lnTo>
                  <a:cubicBezTo>
                    <a:pt x="312290" y="6366933"/>
                    <a:pt x="311232" y="6880341"/>
                    <a:pt x="309928" y="6880341"/>
                  </a:cubicBezTo>
                  <a:lnTo>
                    <a:pt x="0" y="6880341"/>
                  </a:lnTo>
                  <a:lnTo>
                    <a:pt x="0" y="6880341"/>
                  </a:lnTo>
                  <a:lnTo>
                    <a:pt x="0" y="11"/>
                  </a:lnTo>
                  <a:lnTo>
                    <a:pt x="0" y="11"/>
                  </a:lnTo>
                  <a:lnTo>
                    <a:pt x="309928" y="11"/>
                  </a:lnTo>
                  <a:cubicBezTo>
                    <a:pt x="311232" y="11"/>
                    <a:pt x="312290" y="513419"/>
                    <a:pt x="312290" y="1146747"/>
                  </a:cubicBezTo>
                  <a:close/>
                </a:path>
              </a:pathLst>
            </a:custGeom>
            <a:noFill/>
            <a:ln w="12700">
              <a:solidFill>
                <a:schemeClr val="tx2">
                  <a:lumMod val="25000"/>
                  <a:alpha val="90000"/>
                </a:schemeClr>
              </a:solidFill>
              <a:prstDash val="sysDash"/>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45724" rIns="76204" bIns="45726" numCol="1" spcCol="1270" anchor="ctr" anchorCtr="0">
              <a:noAutofit/>
            </a:bodyPr>
            <a:lstStyle/>
            <a:p>
              <a:pPr lvl="1" algn="l" defTabSz="711200" rtl="0">
                <a:lnSpc>
                  <a:spcPct val="90000"/>
                </a:lnSpc>
                <a:spcBef>
                  <a:spcPct val="0"/>
                </a:spcBef>
                <a:spcAft>
                  <a:spcPct val="15000"/>
                </a:spcAft>
              </a:pPr>
              <a:r>
                <a:rPr lang="en-US" sz="1600" kern="1200" dirty="0"/>
                <a:t>Activities reusable over and over again</a:t>
              </a:r>
            </a:p>
          </p:txBody>
        </p:sp>
        <p:sp>
          <p:nvSpPr>
            <p:cNvPr id="40" name="Freeform 39"/>
            <p:cNvSpPr/>
            <p:nvPr/>
          </p:nvSpPr>
          <p:spPr>
            <a:xfrm>
              <a:off x="551544" y="1666909"/>
              <a:ext cx="2901368" cy="413299"/>
            </a:xfrm>
            <a:custGeom>
              <a:avLst/>
              <a:gdLst>
                <a:gd name="connsiteX0" fmla="*/ 0 w 3870198"/>
                <a:gd name="connsiteY0" fmla="*/ 65062 h 390363"/>
                <a:gd name="connsiteX1" fmla="*/ 65062 w 3870198"/>
                <a:gd name="connsiteY1" fmla="*/ 0 h 390363"/>
                <a:gd name="connsiteX2" fmla="*/ 3805136 w 3870198"/>
                <a:gd name="connsiteY2" fmla="*/ 0 h 390363"/>
                <a:gd name="connsiteX3" fmla="*/ 3870198 w 3870198"/>
                <a:gd name="connsiteY3" fmla="*/ 65062 h 390363"/>
                <a:gd name="connsiteX4" fmla="*/ 3870198 w 3870198"/>
                <a:gd name="connsiteY4" fmla="*/ 325301 h 390363"/>
                <a:gd name="connsiteX5" fmla="*/ 3805136 w 3870198"/>
                <a:gd name="connsiteY5" fmla="*/ 390363 h 390363"/>
                <a:gd name="connsiteX6" fmla="*/ 65062 w 3870198"/>
                <a:gd name="connsiteY6" fmla="*/ 390363 h 390363"/>
                <a:gd name="connsiteX7" fmla="*/ 0 w 3870198"/>
                <a:gd name="connsiteY7" fmla="*/ 325301 h 390363"/>
                <a:gd name="connsiteX8" fmla="*/ 0 w 3870198"/>
                <a:gd name="connsiteY8" fmla="*/ 65062 h 39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0198" h="390363">
                  <a:moveTo>
                    <a:pt x="0" y="65062"/>
                  </a:moveTo>
                  <a:cubicBezTo>
                    <a:pt x="0" y="29129"/>
                    <a:pt x="29129" y="0"/>
                    <a:pt x="65062" y="0"/>
                  </a:cubicBezTo>
                  <a:lnTo>
                    <a:pt x="3805136" y="0"/>
                  </a:lnTo>
                  <a:cubicBezTo>
                    <a:pt x="3841069" y="0"/>
                    <a:pt x="3870198" y="29129"/>
                    <a:pt x="3870198" y="65062"/>
                  </a:cubicBezTo>
                  <a:lnTo>
                    <a:pt x="3870198" y="325301"/>
                  </a:lnTo>
                  <a:cubicBezTo>
                    <a:pt x="3870198" y="361234"/>
                    <a:pt x="3841069" y="390363"/>
                    <a:pt x="3805136" y="390363"/>
                  </a:cubicBezTo>
                  <a:lnTo>
                    <a:pt x="65062" y="390363"/>
                  </a:lnTo>
                  <a:cubicBezTo>
                    <a:pt x="29129" y="390363"/>
                    <a:pt x="0" y="361234"/>
                    <a:pt x="0" y="325301"/>
                  </a:cubicBezTo>
                  <a:lnTo>
                    <a:pt x="0" y="65062"/>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91440" rIns="95256" bIns="57156" numCol="1" spcCol="1270" anchor="ctr" anchorCtr="0">
              <a:noAutofit/>
            </a:bodyPr>
            <a:lstStyle/>
            <a:p>
              <a:pPr lvl="0" defTabSz="889000" rtl="0">
                <a:lnSpc>
                  <a:spcPct val="90000"/>
                </a:lnSpc>
                <a:spcBef>
                  <a:spcPct val="0"/>
                </a:spcBef>
                <a:spcAft>
                  <a:spcPct val="35000"/>
                </a:spcAft>
              </a:pPr>
              <a:r>
                <a:rPr lang="en-US" sz="1800" kern="1200" dirty="0"/>
                <a:t>Cost effective</a:t>
              </a:r>
            </a:p>
          </p:txBody>
        </p:sp>
        <p:sp>
          <p:nvSpPr>
            <p:cNvPr id="41" name="Freeform 40"/>
            <p:cNvSpPr/>
            <p:nvPr/>
          </p:nvSpPr>
          <p:spPr>
            <a:xfrm>
              <a:off x="3380342" y="2142204"/>
              <a:ext cx="6880352" cy="330639"/>
            </a:xfrm>
            <a:custGeom>
              <a:avLst/>
              <a:gdLst>
                <a:gd name="connsiteX0" fmla="*/ 52049 w 312290"/>
                <a:gd name="connsiteY0" fmla="*/ 0 h 6880352"/>
                <a:gd name="connsiteX1" fmla="*/ 260241 w 312290"/>
                <a:gd name="connsiteY1" fmla="*/ 0 h 6880352"/>
                <a:gd name="connsiteX2" fmla="*/ 312290 w 312290"/>
                <a:gd name="connsiteY2" fmla="*/ 52049 h 6880352"/>
                <a:gd name="connsiteX3" fmla="*/ 312290 w 312290"/>
                <a:gd name="connsiteY3" fmla="*/ 6880352 h 6880352"/>
                <a:gd name="connsiteX4" fmla="*/ 312290 w 312290"/>
                <a:gd name="connsiteY4" fmla="*/ 6880352 h 6880352"/>
                <a:gd name="connsiteX5" fmla="*/ 0 w 312290"/>
                <a:gd name="connsiteY5" fmla="*/ 6880352 h 6880352"/>
                <a:gd name="connsiteX6" fmla="*/ 0 w 312290"/>
                <a:gd name="connsiteY6" fmla="*/ 6880352 h 6880352"/>
                <a:gd name="connsiteX7" fmla="*/ 0 w 312290"/>
                <a:gd name="connsiteY7" fmla="*/ 52049 h 6880352"/>
                <a:gd name="connsiteX8" fmla="*/ 52049 w 312290"/>
                <a:gd name="connsiteY8" fmla="*/ 0 h 688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290" h="6880352">
                  <a:moveTo>
                    <a:pt x="312290" y="1146747"/>
                  </a:moveTo>
                  <a:lnTo>
                    <a:pt x="312290" y="5733605"/>
                  </a:lnTo>
                  <a:cubicBezTo>
                    <a:pt x="312290" y="6366933"/>
                    <a:pt x="311232" y="6880341"/>
                    <a:pt x="309928" y="6880341"/>
                  </a:cubicBezTo>
                  <a:lnTo>
                    <a:pt x="0" y="6880341"/>
                  </a:lnTo>
                  <a:lnTo>
                    <a:pt x="0" y="6880341"/>
                  </a:lnTo>
                  <a:lnTo>
                    <a:pt x="0" y="11"/>
                  </a:lnTo>
                  <a:lnTo>
                    <a:pt x="0" y="11"/>
                  </a:lnTo>
                  <a:lnTo>
                    <a:pt x="309928" y="11"/>
                  </a:lnTo>
                  <a:cubicBezTo>
                    <a:pt x="311232" y="11"/>
                    <a:pt x="312290" y="513419"/>
                    <a:pt x="312290" y="1146747"/>
                  </a:cubicBezTo>
                  <a:close/>
                </a:path>
              </a:pathLst>
            </a:custGeom>
            <a:noFill/>
            <a:ln w="12700">
              <a:solidFill>
                <a:schemeClr val="tx2">
                  <a:lumMod val="25000"/>
                  <a:alpha val="90000"/>
                </a:schemeClr>
              </a:solidFill>
              <a:prstDash val="sysDash"/>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45724" rIns="76204" bIns="45726" numCol="1" spcCol="1270" anchor="ctr" anchorCtr="0">
              <a:noAutofit/>
            </a:bodyPr>
            <a:lstStyle/>
            <a:p>
              <a:pPr lvl="1" algn="l" defTabSz="711200" rtl="0">
                <a:lnSpc>
                  <a:spcPct val="90000"/>
                </a:lnSpc>
                <a:spcBef>
                  <a:spcPct val="0"/>
                </a:spcBef>
                <a:spcAft>
                  <a:spcPct val="15000"/>
                </a:spcAft>
              </a:pPr>
              <a:r>
                <a:rPr lang="en-US" sz="1600" kern="1200" dirty="0"/>
                <a:t>Full deployments with a press of a button</a:t>
              </a:r>
            </a:p>
          </p:txBody>
        </p:sp>
        <p:sp>
          <p:nvSpPr>
            <p:cNvPr id="42" name="Freeform 41"/>
            <p:cNvSpPr/>
            <p:nvPr/>
          </p:nvSpPr>
          <p:spPr>
            <a:xfrm>
              <a:off x="551544" y="2100873"/>
              <a:ext cx="2901368" cy="413299"/>
            </a:xfrm>
            <a:custGeom>
              <a:avLst/>
              <a:gdLst>
                <a:gd name="connsiteX0" fmla="*/ 0 w 3870198"/>
                <a:gd name="connsiteY0" fmla="*/ 65062 h 390363"/>
                <a:gd name="connsiteX1" fmla="*/ 65062 w 3870198"/>
                <a:gd name="connsiteY1" fmla="*/ 0 h 390363"/>
                <a:gd name="connsiteX2" fmla="*/ 3805136 w 3870198"/>
                <a:gd name="connsiteY2" fmla="*/ 0 h 390363"/>
                <a:gd name="connsiteX3" fmla="*/ 3870198 w 3870198"/>
                <a:gd name="connsiteY3" fmla="*/ 65062 h 390363"/>
                <a:gd name="connsiteX4" fmla="*/ 3870198 w 3870198"/>
                <a:gd name="connsiteY4" fmla="*/ 325301 h 390363"/>
                <a:gd name="connsiteX5" fmla="*/ 3805136 w 3870198"/>
                <a:gd name="connsiteY5" fmla="*/ 390363 h 390363"/>
                <a:gd name="connsiteX6" fmla="*/ 65062 w 3870198"/>
                <a:gd name="connsiteY6" fmla="*/ 390363 h 390363"/>
                <a:gd name="connsiteX7" fmla="*/ 0 w 3870198"/>
                <a:gd name="connsiteY7" fmla="*/ 325301 h 390363"/>
                <a:gd name="connsiteX8" fmla="*/ 0 w 3870198"/>
                <a:gd name="connsiteY8" fmla="*/ 65062 h 39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0198" h="390363">
                  <a:moveTo>
                    <a:pt x="0" y="65062"/>
                  </a:moveTo>
                  <a:cubicBezTo>
                    <a:pt x="0" y="29129"/>
                    <a:pt x="29129" y="0"/>
                    <a:pt x="65062" y="0"/>
                  </a:cubicBezTo>
                  <a:lnTo>
                    <a:pt x="3805136" y="0"/>
                  </a:lnTo>
                  <a:cubicBezTo>
                    <a:pt x="3841069" y="0"/>
                    <a:pt x="3870198" y="29129"/>
                    <a:pt x="3870198" y="65062"/>
                  </a:cubicBezTo>
                  <a:lnTo>
                    <a:pt x="3870198" y="325301"/>
                  </a:lnTo>
                  <a:cubicBezTo>
                    <a:pt x="3870198" y="361234"/>
                    <a:pt x="3841069" y="390363"/>
                    <a:pt x="3805136" y="390363"/>
                  </a:cubicBezTo>
                  <a:lnTo>
                    <a:pt x="65062" y="390363"/>
                  </a:lnTo>
                  <a:cubicBezTo>
                    <a:pt x="29129" y="390363"/>
                    <a:pt x="0" y="361234"/>
                    <a:pt x="0" y="325301"/>
                  </a:cubicBezTo>
                  <a:lnTo>
                    <a:pt x="0" y="65062"/>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91440" rIns="95256" bIns="57156" numCol="1" spcCol="1270" anchor="ctr" anchorCtr="0">
              <a:noAutofit/>
            </a:bodyPr>
            <a:lstStyle/>
            <a:p>
              <a:pPr lvl="0" defTabSz="889000" rtl="0">
                <a:lnSpc>
                  <a:spcPct val="90000"/>
                </a:lnSpc>
                <a:spcBef>
                  <a:spcPct val="0"/>
                </a:spcBef>
                <a:spcAft>
                  <a:spcPct val="35000"/>
                </a:spcAft>
              </a:pPr>
              <a:r>
                <a:rPr lang="en-US" sz="1800" kern="1200" dirty="0"/>
                <a:t>Fast</a:t>
              </a:r>
            </a:p>
          </p:txBody>
        </p:sp>
        <p:sp>
          <p:nvSpPr>
            <p:cNvPr id="43" name="Freeform 42"/>
            <p:cNvSpPr/>
            <p:nvPr/>
          </p:nvSpPr>
          <p:spPr>
            <a:xfrm>
              <a:off x="3380342" y="2576169"/>
              <a:ext cx="6880352" cy="330639"/>
            </a:xfrm>
            <a:custGeom>
              <a:avLst/>
              <a:gdLst>
                <a:gd name="connsiteX0" fmla="*/ 52049 w 312290"/>
                <a:gd name="connsiteY0" fmla="*/ 0 h 6880352"/>
                <a:gd name="connsiteX1" fmla="*/ 260241 w 312290"/>
                <a:gd name="connsiteY1" fmla="*/ 0 h 6880352"/>
                <a:gd name="connsiteX2" fmla="*/ 312290 w 312290"/>
                <a:gd name="connsiteY2" fmla="*/ 52049 h 6880352"/>
                <a:gd name="connsiteX3" fmla="*/ 312290 w 312290"/>
                <a:gd name="connsiteY3" fmla="*/ 6880352 h 6880352"/>
                <a:gd name="connsiteX4" fmla="*/ 312290 w 312290"/>
                <a:gd name="connsiteY4" fmla="*/ 6880352 h 6880352"/>
                <a:gd name="connsiteX5" fmla="*/ 0 w 312290"/>
                <a:gd name="connsiteY5" fmla="*/ 6880352 h 6880352"/>
                <a:gd name="connsiteX6" fmla="*/ 0 w 312290"/>
                <a:gd name="connsiteY6" fmla="*/ 6880352 h 6880352"/>
                <a:gd name="connsiteX7" fmla="*/ 0 w 312290"/>
                <a:gd name="connsiteY7" fmla="*/ 52049 h 6880352"/>
                <a:gd name="connsiteX8" fmla="*/ 52049 w 312290"/>
                <a:gd name="connsiteY8" fmla="*/ 0 h 688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290" h="6880352">
                  <a:moveTo>
                    <a:pt x="312290" y="1146747"/>
                  </a:moveTo>
                  <a:lnTo>
                    <a:pt x="312290" y="5733605"/>
                  </a:lnTo>
                  <a:cubicBezTo>
                    <a:pt x="312290" y="6366933"/>
                    <a:pt x="311232" y="6880341"/>
                    <a:pt x="309928" y="6880341"/>
                  </a:cubicBezTo>
                  <a:lnTo>
                    <a:pt x="0" y="6880341"/>
                  </a:lnTo>
                  <a:lnTo>
                    <a:pt x="0" y="6880341"/>
                  </a:lnTo>
                  <a:lnTo>
                    <a:pt x="0" y="11"/>
                  </a:lnTo>
                  <a:lnTo>
                    <a:pt x="0" y="11"/>
                  </a:lnTo>
                  <a:lnTo>
                    <a:pt x="309928" y="11"/>
                  </a:lnTo>
                  <a:cubicBezTo>
                    <a:pt x="311232" y="11"/>
                    <a:pt x="312290" y="513419"/>
                    <a:pt x="312290" y="1146747"/>
                  </a:cubicBezTo>
                  <a:close/>
                </a:path>
              </a:pathLst>
            </a:custGeom>
            <a:noFill/>
            <a:ln w="12700">
              <a:solidFill>
                <a:schemeClr val="tx2">
                  <a:lumMod val="25000"/>
                  <a:alpha val="90000"/>
                </a:schemeClr>
              </a:solidFill>
              <a:prstDash val="sysDash"/>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45724" rIns="76204" bIns="45726" numCol="1" spcCol="1270" anchor="ctr" anchorCtr="0">
              <a:noAutofit/>
            </a:bodyPr>
            <a:lstStyle/>
            <a:p>
              <a:pPr lvl="1" algn="l" defTabSz="711200" rtl="0">
                <a:lnSpc>
                  <a:spcPct val="90000"/>
                </a:lnSpc>
                <a:spcBef>
                  <a:spcPct val="0"/>
                </a:spcBef>
                <a:spcAft>
                  <a:spcPct val="15000"/>
                </a:spcAft>
              </a:pPr>
              <a:r>
                <a:rPr lang="en-US" sz="1600" kern="1200" dirty="0"/>
                <a:t>Tested and proven deployments</a:t>
              </a:r>
            </a:p>
          </p:txBody>
        </p:sp>
        <p:sp>
          <p:nvSpPr>
            <p:cNvPr id="44" name="Freeform 43"/>
            <p:cNvSpPr/>
            <p:nvPr/>
          </p:nvSpPr>
          <p:spPr>
            <a:xfrm>
              <a:off x="551544" y="2534837"/>
              <a:ext cx="2901368" cy="413299"/>
            </a:xfrm>
            <a:custGeom>
              <a:avLst/>
              <a:gdLst>
                <a:gd name="connsiteX0" fmla="*/ 0 w 3870198"/>
                <a:gd name="connsiteY0" fmla="*/ 65062 h 390363"/>
                <a:gd name="connsiteX1" fmla="*/ 65062 w 3870198"/>
                <a:gd name="connsiteY1" fmla="*/ 0 h 390363"/>
                <a:gd name="connsiteX2" fmla="*/ 3805136 w 3870198"/>
                <a:gd name="connsiteY2" fmla="*/ 0 h 390363"/>
                <a:gd name="connsiteX3" fmla="*/ 3870198 w 3870198"/>
                <a:gd name="connsiteY3" fmla="*/ 65062 h 390363"/>
                <a:gd name="connsiteX4" fmla="*/ 3870198 w 3870198"/>
                <a:gd name="connsiteY4" fmla="*/ 325301 h 390363"/>
                <a:gd name="connsiteX5" fmla="*/ 3805136 w 3870198"/>
                <a:gd name="connsiteY5" fmla="*/ 390363 h 390363"/>
                <a:gd name="connsiteX6" fmla="*/ 65062 w 3870198"/>
                <a:gd name="connsiteY6" fmla="*/ 390363 h 390363"/>
                <a:gd name="connsiteX7" fmla="*/ 0 w 3870198"/>
                <a:gd name="connsiteY7" fmla="*/ 325301 h 390363"/>
                <a:gd name="connsiteX8" fmla="*/ 0 w 3870198"/>
                <a:gd name="connsiteY8" fmla="*/ 65062 h 39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0198" h="390363">
                  <a:moveTo>
                    <a:pt x="0" y="65062"/>
                  </a:moveTo>
                  <a:cubicBezTo>
                    <a:pt x="0" y="29129"/>
                    <a:pt x="29129" y="0"/>
                    <a:pt x="65062" y="0"/>
                  </a:cubicBezTo>
                  <a:lnTo>
                    <a:pt x="3805136" y="0"/>
                  </a:lnTo>
                  <a:cubicBezTo>
                    <a:pt x="3841069" y="0"/>
                    <a:pt x="3870198" y="29129"/>
                    <a:pt x="3870198" y="65062"/>
                  </a:cubicBezTo>
                  <a:lnTo>
                    <a:pt x="3870198" y="325301"/>
                  </a:lnTo>
                  <a:cubicBezTo>
                    <a:pt x="3870198" y="361234"/>
                    <a:pt x="3841069" y="390363"/>
                    <a:pt x="3805136" y="390363"/>
                  </a:cubicBezTo>
                  <a:lnTo>
                    <a:pt x="65062" y="390363"/>
                  </a:lnTo>
                  <a:cubicBezTo>
                    <a:pt x="29129" y="390363"/>
                    <a:pt x="0" y="361234"/>
                    <a:pt x="0" y="325301"/>
                  </a:cubicBezTo>
                  <a:lnTo>
                    <a:pt x="0" y="65062"/>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91440" rIns="95256" bIns="57156" numCol="1" spcCol="1270" anchor="ctr" anchorCtr="0">
              <a:noAutofit/>
            </a:bodyPr>
            <a:lstStyle/>
            <a:p>
              <a:pPr lvl="0" defTabSz="889000" rtl="0">
                <a:lnSpc>
                  <a:spcPct val="90000"/>
                </a:lnSpc>
                <a:spcBef>
                  <a:spcPct val="0"/>
                </a:spcBef>
                <a:spcAft>
                  <a:spcPct val="35000"/>
                </a:spcAft>
              </a:pPr>
              <a:r>
                <a:rPr lang="en-US" sz="1800" kern="1200" dirty="0"/>
                <a:t>Reliable</a:t>
              </a:r>
            </a:p>
          </p:txBody>
        </p:sp>
        <p:sp>
          <p:nvSpPr>
            <p:cNvPr id="45" name="Freeform 44"/>
            <p:cNvSpPr/>
            <p:nvPr/>
          </p:nvSpPr>
          <p:spPr>
            <a:xfrm>
              <a:off x="3380342" y="3010133"/>
              <a:ext cx="6880352" cy="330639"/>
            </a:xfrm>
            <a:custGeom>
              <a:avLst/>
              <a:gdLst>
                <a:gd name="connsiteX0" fmla="*/ 52049 w 312290"/>
                <a:gd name="connsiteY0" fmla="*/ 0 h 6880352"/>
                <a:gd name="connsiteX1" fmla="*/ 260241 w 312290"/>
                <a:gd name="connsiteY1" fmla="*/ 0 h 6880352"/>
                <a:gd name="connsiteX2" fmla="*/ 312290 w 312290"/>
                <a:gd name="connsiteY2" fmla="*/ 52049 h 6880352"/>
                <a:gd name="connsiteX3" fmla="*/ 312290 w 312290"/>
                <a:gd name="connsiteY3" fmla="*/ 6880352 h 6880352"/>
                <a:gd name="connsiteX4" fmla="*/ 312290 w 312290"/>
                <a:gd name="connsiteY4" fmla="*/ 6880352 h 6880352"/>
                <a:gd name="connsiteX5" fmla="*/ 0 w 312290"/>
                <a:gd name="connsiteY5" fmla="*/ 6880352 h 6880352"/>
                <a:gd name="connsiteX6" fmla="*/ 0 w 312290"/>
                <a:gd name="connsiteY6" fmla="*/ 6880352 h 6880352"/>
                <a:gd name="connsiteX7" fmla="*/ 0 w 312290"/>
                <a:gd name="connsiteY7" fmla="*/ 52049 h 6880352"/>
                <a:gd name="connsiteX8" fmla="*/ 52049 w 312290"/>
                <a:gd name="connsiteY8" fmla="*/ 0 h 688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290" h="6880352">
                  <a:moveTo>
                    <a:pt x="312290" y="1146747"/>
                  </a:moveTo>
                  <a:lnTo>
                    <a:pt x="312290" y="5733605"/>
                  </a:lnTo>
                  <a:cubicBezTo>
                    <a:pt x="312290" y="6366933"/>
                    <a:pt x="311232" y="6880341"/>
                    <a:pt x="309928" y="6880341"/>
                  </a:cubicBezTo>
                  <a:lnTo>
                    <a:pt x="0" y="6880341"/>
                  </a:lnTo>
                  <a:lnTo>
                    <a:pt x="0" y="6880341"/>
                  </a:lnTo>
                  <a:lnTo>
                    <a:pt x="0" y="11"/>
                  </a:lnTo>
                  <a:lnTo>
                    <a:pt x="0" y="11"/>
                  </a:lnTo>
                  <a:lnTo>
                    <a:pt x="309928" y="11"/>
                  </a:lnTo>
                  <a:cubicBezTo>
                    <a:pt x="311232" y="11"/>
                    <a:pt x="312290" y="513419"/>
                    <a:pt x="312290" y="1146747"/>
                  </a:cubicBezTo>
                  <a:close/>
                </a:path>
              </a:pathLst>
            </a:custGeom>
            <a:noFill/>
            <a:ln w="12700">
              <a:solidFill>
                <a:schemeClr val="tx2">
                  <a:lumMod val="25000"/>
                  <a:alpha val="90000"/>
                </a:schemeClr>
              </a:solidFill>
              <a:prstDash val="sysDash"/>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45724" rIns="76204" bIns="45726" numCol="1" spcCol="1270" anchor="ctr" anchorCtr="0">
              <a:noAutofit/>
            </a:bodyPr>
            <a:lstStyle/>
            <a:p>
              <a:pPr lvl="1" algn="l" defTabSz="711200" rtl="0">
                <a:lnSpc>
                  <a:spcPct val="90000"/>
                </a:lnSpc>
                <a:spcBef>
                  <a:spcPct val="0"/>
                </a:spcBef>
                <a:spcAft>
                  <a:spcPct val="15000"/>
                </a:spcAft>
              </a:pPr>
              <a:r>
                <a:rPr lang="en-US" sz="1600" kern="1200" dirty="0"/>
                <a:t>One standardized central point of access</a:t>
              </a:r>
            </a:p>
          </p:txBody>
        </p:sp>
        <p:sp>
          <p:nvSpPr>
            <p:cNvPr id="46" name="Freeform 45"/>
            <p:cNvSpPr/>
            <p:nvPr/>
          </p:nvSpPr>
          <p:spPr>
            <a:xfrm>
              <a:off x="551544" y="2968802"/>
              <a:ext cx="2901368" cy="413299"/>
            </a:xfrm>
            <a:custGeom>
              <a:avLst/>
              <a:gdLst>
                <a:gd name="connsiteX0" fmla="*/ 0 w 3870198"/>
                <a:gd name="connsiteY0" fmla="*/ 65062 h 390363"/>
                <a:gd name="connsiteX1" fmla="*/ 65062 w 3870198"/>
                <a:gd name="connsiteY1" fmla="*/ 0 h 390363"/>
                <a:gd name="connsiteX2" fmla="*/ 3805136 w 3870198"/>
                <a:gd name="connsiteY2" fmla="*/ 0 h 390363"/>
                <a:gd name="connsiteX3" fmla="*/ 3870198 w 3870198"/>
                <a:gd name="connsiteY3" fmla="*/ 65062 h 390363"/>
                <a:gd name="connsiteX4" fmla="*/ 3870198 w 3870198"/>
                <a:gd name="connsiteY4" fmla="*/ 325301 h 390363"/>
                <a:gd name="connsiteX5" fmla="*/ 3805136 w 3870198"/>
                <a:gd name="connsiteY5" fmla="*/ 390363 h 390363"/>
                <a:gd name="connsiteX6" fmla="*/ 65062 w 3870198"/>
                <a:gd name="connsiteY6" fmla="*/ 390363 h 390363"/>
                <a:gd name="connsiteX7" fmla="*/ 0 w 3870198"/>
                <a:gd name="connsiteY7" fmla="*/ 325301 h 390363"/>
                <a:gd name="connsiteX8" fmla="*/ 0 w 3870198"/>
                <a:gd name="connsiteY8" fmla="*/ 65062 h 39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0198" h="390363">
                  <a:moveTo>
                    <a:pt x="0" y="65062"/>
                  </a:moveTo>
                  <a:cubicBezTo>
                    <a:pt x="0" y="29129"/>
                    <a:pt x="29129" y="0"/>
                    <a:pt x="65062" y="0"/>
                  </a:cubicBezTo>
                  <a:lnTo>
                    <a:pt x="3805136" y="0"/>
                  </a:lnTo>
                  <a:cubicBezTo>
                    <a:pt x="3841069" y="0"/>
                    <a:pt x="3870198" y="29129"/>
                    <a:pt x="3870198" y="65062"/>
                  </a:cubicBezTo>
                  <a:lnTo>
                    <a:pt x="3870198" y="325301"/>
                  </a:lnTo>
                  <a:cubicBezTo>
                    <a:pt x="3870198" y="361234"/>
                    <a:pt x="3841069" y="390363"/>
                    <a:pt x="3805136" y="390363"/>
                  </a:cubicBezTo>
                  <a:lnTo>
                    <a:pt x="65062" y="390363"/>
                  </a:lnTo>
                  <a:cubicBezTo>
                    <a:pt x="29129" y="390363"/>
                    <a:pt x="0" y="361234"/>
                    <a:pt x="0" y="325301"/>
                  </a:cubicBezTo>
                  <a:lnTo>
                    <a:pt x="0" y="65062"/>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91440" rIns="95256" bIns="57156" numCol="1" spcCol="1270" anchor="ctr" anchorCtr="0">
              <a:noAutofit/>
            </a:bodyPr>
            <a:lstStyle/>
            <a:p>
              <a:pPr lvl="0" defTabSz="889000" rtl="0">
                <a:lnSpc>
                  <a:spcPct val="90000"/>
                </a:lnSpc>
                <a:spcBef>
                  <a:spcPct val="0"/>
                </a:spcBef>
                <a:spcAft>
                  <a:spcPct val="35000"/>
                </a:spcAft>
              </a:pPr>
              <a:r>
                <a:rPr lang="en-US" sz="1800" kern="1200" dirty="0"/>
                <a:t>Maintainable</a:t>
              </a:r>
            </a:p>
          </p:txBody>
        </p:sp>
        <p:sp>
          <p:nvSpPr>
            <p:cNvPr id="47" name="Freeform 46"/>
            <p:cNvSpPr/>
            <p:nvPr/>
          </p:nvSpPr>
          <p:spPr>
            <a:xfrm>
              <a:off x="3380342" y="3444097"/>
              <a:ext cx="6880352" cy="330639"/>
            </a:xfrm>
            <a:custGeom>
              <a:avLst/>
              <a:gdLst>
                <a:gd name="connsiteX0" fmla="*/ 52049 w 312290"/>
                <a:gd name="connsiteY0" fmla="*/ 0 h 6880352"/>
                <a:gd name="connsiteX1" fmla="*/ 260241 w 312290"/>
                <a:gd name="connsiteY1" fmla="*/ 0 h 6880352"/>
                <a:gd name="connsiteX2" fmla="*/ 312290 w 312290"/>
                <a:gd name="connsiteY2" fmla="*/ 52049 h 6880352"/>
                <a:gd name="connsiteX3" fmla="*/ 312290 w 312290"/>
                <a:gd name="connsiteY3" fmla="*/ 6880352 h 6880352"/>
                <a:gd name="connsiteX4" fmla="*/ 312290 w 312290"/>
                <a:gd name="connsiteY4" fmla="*/ 6880352 h 6880352"/>
                <a:gd name="connsiteX5" fmla="*/ 0 w 312290"/>
                <a:gd name="connsiteY5" fmla="*/ 6880352 h 6880352"/>
                <a:gd name="connsiteX6" fmla="*/ 0 w 312290"/>
                <a:gd name="connsiteY6" fmla="*/ 6880352 h 6880352"/>
                <a:gd name="connsiteX7" fmla="*/ 0 w 312290"/>
                <a:gd name="connsiteY7" fmla="*/ 52049 h 6880352"/>
                <a:gd name="connsiteX8" fmla="*/ 52049 w 312290"/>
                <a:gd name="connsiteY8" fmla="*/ 0 h 688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290" h="6880352">
                  <a:moveTo>
                    <a:pt x="312290" y="1146747"/>
                  </a:moveTo>
                  <a:lnTo>
                    <a:pt x="312290" y="5733605"/>
                  </a:lnTo>
                  <a:cubicBezTo>
                    <a:pt x="312290" y="6366933"/>
                    <a:pt x="311232" y="6880341"/>
                    <a:pt x="309928" y="6880341"/>
                  </a:cubicBezTo>
                  <a:lnTo>
                    <a:pt x="0" y="6880341"/>
                  </a:lnTo>
                  <a:lnTo>
                    <a:pt x="0" y="6880341"/>
                  </a:lnTo>
                  <a:lnTo>
                    <a:pt x="0" y="11"/>
                  </a:lnTo>
                  <a:lnTo>
                    <a:pt x="0" y="11"/>
                  </a:lnTo>
                  <a:lnTo>
                    <a:pt x="309928" y="11"/>
                  </a:lnTo>
                  <a:cubicBezTo>
                    <a:pt x="311232" y="11"/>
                    <a:pt x="312290" y="513419"/>
                    <a:pt x="312290" y="1146747"/>
                  </a:cubicBezTo>
                  <a:close/>
                </a:path>
              </a:pathLst>
            </a:custGeom>
            <a:noFill/>
            <a:ln w="12700">
              <a:solidFill>
                <a:schemeClr val="tx2">
                  <a:lumMod val="25000"/>
                  <a:alpha val="90000"/>
                </a:schemeClr>
              </a:solidFill>
              <a:prstDash val="sysDash"/>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45724" rIns="76204" bIns="45726" numCol="1" spcCol="1270" anchor="ctr" anchorCtr="0">
              <a:noAutofit/>
            </a:bodyPr>
            <a:lstStyle/>
            <a:p>
              <a:pPr lvl="1" algn="l" defTabSz="711200" rtl="0">
                <a:lnSpc>
                  <a:spcPct val="90000"/>
                </a:lnSpc>
                <a:spcBef>
                  <a:spcPct val="0"/>
                </a:spcBef>
                <a:spcAft>
                  <a:spcPct val="15000"/>
                </a:spcAft>
              </a:pPr>
              <a:r>
                <a:rPr lang="en-US" sz="1600" kern="1200"/>
                <a:t>Deployments </a:t>
              </a:r>
              <a:r>
                <a:rPr lang="en-US" sz="1600" kern="1200" dirty="0"/>
                <a:t>with full transparency and informative</a:t>
              </a:r>
            </a:p>
          </p:txBody>
        </p:sp>
        <p:sp>
          <p:nvSpPr>
            <p:cNvPr id="48" name="Freeform 47"/>
            <p:cNvSpPr/>
            <p:nvPr/>
          </p:nvSpPr>
          <p:spPr>
            <a:xfrm>
              <a:off x="551544" y="3402766"/>
              <a:ext cx="2901368" cy="413299"/>
            </a:xfrm>
            <a:custGeom>
              <a:avLst/>
              <a:gdLst>
                <a:gd name="connsiteX0" fmla="*/ 0 w 3870198"/>
                <a:gd name="connsiteY0" fmla="*/ 65062 h 390363"/>
                <a:gd name="connsiteX1" fmla="*/ 65062 w 3870198"/>
                <a:gd name="connsiteY1" fmla="*/ 0 h 390363"/>
                <a:gd name="connsiteX2" fmla="*/ 3805136 w 3870198"/>
                <a:gd name="connsiteY2" fmla="*/ 0 h 390363"/>
                <a:gd name="connsiteX3" fmla="*/ 3870198 w 3870198"/>
                <a:gd name="connsiteY3" fmla="*/ 65062 h 390363"/>
                <a:gd name="connsiteX4" fmla="*/ 3870198 w 3870198"/>
                <a:gd name="connsiteY4" fmla="*/ 325301 h 390363"/>
                <a:gd name="connsiteX5" fmla="*/ 3805136 w 3870198"/>
                <a:gd name="connsiteY5" fmla="*/ 390363 h 390363"/>
                <a:gd name="connsiteX6" fmla="*/ 65062 w 3870198"/>
                <a:gd name="connsiteY6" fmla="*/ 390363 h 390363"/>
                <a:gd name="connsiteX7" fmla="*/ 0 w 3870198"/>
                <a:gd name="connsiteY7" fmla="*/ 325301 h 390363"/>
                <a:gd name="connsiteX8" fmla="*/ 0 w 3870198"/>
                <a:gd name="connsiteY8" fmla="*/ 65062 h 39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0198" h="390363">
                  <a:moveTo>
                    <a:pt x="0" y="65062"/>
                  </a:moveTo>
                  <a:cubicBezTo>
                    <a:pt x="0" y="29129"/>
                    <a:pt x="29129" y="0"/>
                    <a:pt x="65062" y="0"/>
                  </a:cubicBezTo>
                  <a:lnTo>
                    <a:pt x="3805136" y="0"/>
                  </a:lnTo>
                  <a:cubicBezTo>
                    <a:pt x="3841069" y="0"/>
                    <a:pt x="3870198" y="29129"/>
                    <a:pt x="3870198" y="65062"/>
                  </a:cubicBezTo>
                  <a:lnTo>
                    <a:pt x="3870198" y="325301"/>
                  </a:lnTo>
                  <a:cubicBezTo>
                    <a:pt x="3870198" y="361234"/>
                    <a:pt x="3841069" y="390363"/>
                    <a:pt x="3805136" y="390363"/>
                  </a:cubicBezTo>
                  <a:lnTo>
                    <a:pt x="65062" y="390363"/>
                  </a:lnTo>
                  <a:cubicBezTo>
                    <a:pt x="29129" y="390363"/>
                    <a:pt x="0" y="361234"/>
                    <a:pt x="0" y="325301"/>
                  </a:cubicBezTo>
                  <a:lnTo>
                    <a:pt x="0" y="65062"/>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91440" rIns="95256" bIns="57156" numCol="1" spcCol="1270" anchor="ctr" anchorCtr="0">
              <a:noAutofit/>
            </a:bodyPr>
            <a:lstStyle/>
            <a:p>
              <a:pPr lvl="0" defTabSz="889000" rtl="0">
                <a:lnSpc>
                  <a:spcPct val="90000"/>
                </a:lnSpc>
                <a:spcBef>
                  <a:spcPct val="0"/>
                </a:spcBef>
                <a:spcAft>
                  <a:spcPct val="35000"/>
                </a:spcAft>
              </a:pPr>
              <a:r>
                <a:rPr lang="en-US" sz="1800" kern="1200" dirty="0"/>
                <a:t>Transparent, informative</a:t>
              </a:r>
            </a:p>
          </p:txBody>
        </p:sp>
        <p:sp>
          <p:nvSpPr>
            <p:cNvPr id="49" name="Freeform 48"/>
            <p:cNvSpPr/>
            <p:nvPr/>
          </p:nvSpPr>
          <p:spPr>
            <a:xfrm>
              <a:off x="3380342" y="3878061"/>
              <a:ext cx="6880352" cy="330639"/>
            </a:xfrm>
            <a:custGeom>
              <a:avLst/>
              <a:gdLst>
                <a:gd name="connsiteX0" fmla="*/ 52049 w 312290"/>
                <a:gd name="connsiteY0" fmla="*/ 0 h 6880352"/>
                <a:gd name="connsiteX1" fmla="*/ 260241 w 312290"/>
                <a:gd name="connsiteY1" fmla="*/ 0 h 6880352"/>
                <a:gd name="connsiteX2" fmla="*/ 312290 w 312290"/>
                <a:gd name="connsiteY2" fmla="*/ 52049 h 6880352"/>
                <a:gd name="connsiteX3" fmla="*/ 312290 w 312290"/>
                <a:gd name="connsiteY3" fmla="*/ 6880352 h 6880352"/>
                <a:gd name="connsiteX4" fmla="*/ 312290 w 312290"/>
                <a:gd name="connsiteY4" fmla="*/ 6880352 h 6880352"/>
                <a:gd name="connsiteX5" fmla="*/ 0 w 312290"/>
                <a:gd name="connsiteY5" fmla="*/ 6880352 h 6880352"/>
                <a:gd name="connsiteX6" fmla="*/ 0 w 312290"/>
                <a:gd name="connsiteY6" fmla="*/ 6880352 h 6880352"/>
                <a:gd name="connsiteX7" fmla="*/ 0 w 312290"/>
                <a:gd name="connsiteY7" fmla="*/ 52049 h 6880352"/>
                <a:gd name="connsiteX8" fmla="*/ 52049 w 312290"/>
                <a:gd name="connsiteY8" fmla="*/ 0 h 688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290" h="6880352">
                  <a:moveTo>
                    <a:pt x="312290" y="1146747"/>
                  </a:moveTo>
                  <a:lnTo>
                    <a:pt x="312290" y="5733605"/>
                  </a:lnTo>
                  <a:cubicBezTo>
                    <a:pt x="312290" y="6366933"/>
                    <a:pt x="311232" y="6880341"/>
                    <a:pt x="309928" y="6880341"/>
                  </a:cubicBezTo>
                  <a:lnTo>
                    <a:pt x="0" y="6880341"/>
                  </a:lnTo>
                  <a:lnTo>
                    <a:pt x="0" y="6880341"/>
                  </a:lnTo>
                  <a:lnTo>
                    <a:pt x="0" y="11"/>
                  </a:lnTo>
                  <a:lnTo>
                    <a:pt x="0" y="11"/>
                  </a:lnTo>
                  <a:lnTo>
                    <a:pt x="309928" y="11"/>
                  </a:lnTo>
                  <a:cubicBezTo>
                    <a:pt x="311232" y="11"/>
                    <a:pt x="312290" y="513419"/>
                    <a:pt x="312290" y="1146747"/>
                  </a:cubicBezTo>
                  <a:close/>
                </a:path>
              </a:pathLst>
            </a:custGeom>
            <a:noFill/>
            <a:ln w="12700">
              <a:solidFill>
                <a:schemeClr val="tx2">
                  <a:lumMod val="25000"/>
                  <a:alpha val="90000"/>
                </a:schemeClr>
              </a:solidFill>
              <a:prstDash val="sysDash"/>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45724" rIns="76204" bIns="45726" numCol="1" spcCol="1270" anchor="ctr" anchorCtr="0">
              <a:noAutofit/>
            </a:bodyPr>
            <a:lstStyle/>
            <a:p>
              <a:pPr lvl="1" algn="l" defTabSz="711200" rtl="0">
                <a:lnSpc>
                  <a:spcPct val="90000"/>
                </a:lnSpc>
                <a:spcBef>
                  <a:spcPct val="0"/>
                </a:spcBef>
                <a:spcAft>
                  <a:spcPct val="15000"/>
                </a:spcAft>
              </a:pPr>
              <a:r>
                <a:rPr lang="en-US" sz="1600" kern="1200" dirty="0"/>
                <a:t>Deployments can be audited easily</a:t>
              </a:r>
            </a:p>
          </p:txBody>
        </p:sp>
        <p:sp>
          <p:nvSpPr>
            <p:cNvPr id="50" name="Freeform 49"/>
            <p:cNvSpPr/>
            <p:nvPr/>
          </p:nvSpPr>
          <p:spPr>
            <a:xfrm>
              <a:off x="551544" y="3836730"/>
              <a:ext cx="2901368" cy="413299"/>
            </a:xfrm>
            <a:custGeom>
              <a:avLst/>
              <a:gdLst>
                <a:gd name="connsiteX0" fmla="*/ 0 w 3870198"/>
                <a:gd name="connsiteY0" fmla="*/ 65062 h 390363"/>
                <a:gd name="connsiteX1" fmla="*/ 65062 w 3870198"/>
                <a:gd name="connsiteY1" fmla="*/ 0 h 390363"/>
                <a:gd name="connsiteX2" fmla="*/ 3805136 w 3870198"/>
                <a:gd name="connsiteY2" fmla="*/ 0 h 390363"/>
                <a:gd name="connsiteX3" fmla="*/ 3870198 w 3870198"/>
                <a:gd name="connsiteY3" fmla="*/ 65062 h 390363"/>
                <a:gd name="connsiteX4" fmla="*/ 3870198 w 3870198"/>
                <a:gd name="connsiteY4" fmla="*/ 325301 h 390363"/>
                <a:gd name="connsiteX5" fmla="*/ 3805136 w 3870198"/>
                <a:gd name="connsiteY5" fmla="*/ 390363 h 390363"/>
                <a:gd name="connsiteX6" fmla="*/ 65062 w 3870198"/>
                <a:gd name="connsiteY6" fmla="*/ 390363 h 390363"/>
                <a:gd name="connsiteX7" fmla="*/ 0 w 3870198"/>
                <a:gd name="connsiteY7" fmla="*/ 325301 h 390363"/>
                <a:gd name="connsiteX8" fmla="*/ 0 w 3870198"/>
                <a:gd name="connsiteY8" fmla="*/ 65062 h 39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0198" h="390363">
                  <a:moveTo>
                    <a:pt x="0" y="65062"/>
                  </a:moveTo>
                  <a:cubicBezTo>
                    <a:pt x="0" y="29129"/>
                    <a:pt x="29129" y="0"/>
                    <a:pt x="65062" y="0"/>
                  </a:cubicBezTo>
                  <a:lnTo>
                    <a:pt x="3805136" y="0"/>
                  </a:lnTo>
                  <a:cubicBezTo>
                    <a:pt x="3841069" y="0"/>
                    <a:pt x="3870198" y="29129"/>
                    <a:pt x="3870198" y="65062"/>
                  </a:cubicBezTo>
                  <a:lnTo>
                    <a:pt x="3870198" y="325301"/>
                  </a:lnTo>
                  <a:cubicBezTo>
                    <a:pt x="3870198" y="361234"/>
                    <a:pt x="3841069" y="390363"/>
                    <a:pt x="3805136" y="390363"/>
                  </a:cubicBezTo>
                  <a:lnTo>
                    <a:pt x="65062" y="390363"/>
                  </a:lnTo>
                  <a:cubicBezTo>
                    <a:pt x="29129" y="390363"/>
                    <a:pt x="0" y="361234"/>
                    <a:pt x="0" y="325301"/>
                  </a:cubicBezTo>
                  <a:lnTo>
                    <a:pt x="0" y="65062"/>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91440" rIns="95256" bIns="57156" numCol="1" spcCol="1270" anchor="ctr" anchorCtr="0">
              <a:noAutofit/>
            </a:bodyPr>
            <a:lstStyle/>
            <a:p>
              <a:pPr lvl="0" defTabSz="889000" rtl="0">
                <a:lnSpc>
                  <a:spcPct val="90000"/>
                </a:lnSpc>
                <a:spcBef>
                  <a:spcPct val="0"/>
                </a:spcBef>
                <a:spcAft>
                  <a:spcPct val="35000"/>
                </a:spcAft>
              </a:pPr>
              <a:r>
                <a:rPr lang="en-US" sz="1800" kern="1200" dirty="0"/>
                <a:t>Auditable</a:t>
              </a:r>
            </a:p>
          </p:txBody>
        </p:sp>
        <p:sp>
          <p:nvSpPr>
            <p:cNvPr id="51" name="Freeform 50"/>
            <p:cNvSpPr/>
            <p:nvPr/>
          </p:nvSpPr>
          <p:spPr>
            <a:xfrm>
              <a:off x="3380342" y="4312025"/>
              <a:ext cx="6880352" cy="330639"/>
            </a:xfrm>
            <a:custGeom>
              <a:avLst/>
              <a:gdLst>
                <a:gd name="connsiteX0" fmla="*/ 52049 w 312290"/>
                <a:gd name="connsiteY0" fmla="*/ 0 h 6880352"/>
                <a:gd name="connsiteX1" fmla="*/ 260241 w 312290"/>
                <a:gd name="connsiteY1" fmla="*/ 0 h 6880352"/>
                <a:gd name="connsiteX2" fmla="*/ 312290 w 312290"/>
                <a:gd name="connsiteY2" fmla="*/ 52049 h 6880352"/>
                <a:gd name="connsiteX3" fmla="*/ 312290 w 312290"/>
                <a:gd name="connsiteY3" fmla="*/ 6880352 h 6880352"/>
                <a:gd name="connsiteX4" fmla="*/ 312290 w 312290"/>
                <a:gd name="connsiteY4" fmla="*/ 6880352 h 6880352"/>
                <a:gd name="connsiteX5" fmla="*/ 0 w 312290"/>
                <a:gd name="connsiteY5" fmla="*/ 6880352 h 6880352"/>
                <a:gd name="connsiteX6" fmla="*/ 0 w 312290"/>
                <a:gd name="connsiteY6" fmla="*/ 6880352 h 6880352"/>
                <a:gd name="connsiteX7" fmla="*/ 0 w 312290"/>
                <a:gd name="connsiteY7" fmla="*/ 52049 h 6880352"/>
                <a:gd name="connsiteX8" fmla="*/ 52049 w 312290"/>
                <a:gd name="connsiteY8" fmla="*/ 0 h 688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290" h="6880352">
                  <a:moveTo>
                    <a:pt x="312290" y="1146747"/>
                  </a:moveTo>
                  <a:lnTo>
                    <a:pt x="312290" y="5733605"/>
                  </a:lnTo>
                  <a:cubicBezTo>
                    <a:pt x="312290" y="6366933"/>
                    <a:pt x="311232" y="6880341"/>
                    <a:pt x="309928" y="6880341"/>
                  </a:cubicBezTo>
                  <a:lnTo>
                    <a:pt x="0" y="6880341"/>
                  </a:lnTo>
                  <a:lnTo>
                    <a:pt x="0" y="6880341"/>
                  </a:lnTo>
                  <a:lnTo>
                    <a:pt x="0" y="11"/>
                  </a:lnTo>
                  <a:lnTo>
                    <a:pt x="0" y="11"/>
                  </a:lnTo>
                  <a:lnTo>
                    <a:pt x="309928" y="11"/>
                  </a:lnTo>
                  <a:cubicBezTo>
                    <a:pt x="311232" y="11"/>
                    <a:pt x="312290" y="513419"/>
                    <a:pt x="312290" y="1146747"/>
                  </a:cubicBezTo>
                  <a:close/>
                </a:path>
              </a:pathLst>
            </a:custGeom>
            <a:noFill/>
            <a:ln w="12700">
              <a:solidFill>
                <a:schemeClr val="tx2">
                  <a:lumMod val="25000"/>
                  <a:alpha val="90000"/>
                </a:schemeClr>
              </a:solidFill>
              <a:prstDash val="sysDash"/>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45724" rIns="76204" bIns="45726" numCol="1" spcCol="1270" anchor="ctr" anchorCtr="0">
              <a:noAutofit/>
            </a:bodyPr>
            <a:lstStyle/>
            <a:p>
              <a:pPr lvl="1" algn="l" defTabSz="711200" rtl="0">
                <a:lnSpc>
                  <a:spcPct val="90000"/>
                </a:lnSpc>
                <a:spcBef>
                  <a:spcPct val="0"/>
                </a:spcBef>
                <a:spcAft>
                  <a:spcPct val="15000"/>
                </a:spcAft>
              </a:pPr>
              <a:r>
                <a:rPr lang="en-US" sz="1600" kern="1200" dirty="0"/>
                <a:t>Automation ensures that deployments are fully secure</a:t>
              </a:r>
            </a:p>
          </p:txBody>
        </p:sp>
        <p:sp>
          <p:nvSpPr>
            <p:cNvPr id="52" name="Freeform 51"/>
            <p:cNvSpPr/>
            <p:nvPr/>
          </p:nvSpPr>
          <p:spPr>
            <a:xfrm>
              <a:off x="551544" y="4270694"/>
              <a:ext cx="2901368" cy="413299"/>
            </a:xfrm>
            <a:custGeom>
              <a:avLst/>
              <a:gdLst>
                <a:gd name="connsiteX0" fmla="*/ 0 w 3870198"/>
                <a:gd name="connsiteY0" fmla="*/ 65062 h 390363"/>
                <a:gd name="connsiteX1" fmla="*/ 65062 w 3870198"/>
                <a:gd name="connsiteY1" fmla="*/ 0 h 390363"/>
                <a:gd name="connsiteX2" fmla="*/ 3805136 w 3870198"/>
                <a:gd name="connsiteY2" fmla="*/ 0 h 390363"/>
                <a:gd name="connsiteX3" fmla="*/ 3870198 w 3870198"/>
                <a:gd name="connsiteY3" fmla="*/ 65062 h 390363"/>
                <a:gd name="connsiteX4" fmla="*/ 3870198 w 3870198"/>
                <a:gd name="connsiteY4" fmla="*/ 325301 h 390363"/>
                <a:gd name="connsiteX5" fmla="*/ 3805136 w 3870198"/>
                <a:gd name="connsiteY5" fmla="*/ 390363 h 390363"/>
                <a:gd name="connsiteX6" fmla="*/ 65062 w 3870198"/>
                <a:gd name="connsiteY6" fmla="*/ 390363 h 390363"/>
                <a:gd name="connsiteX7" fmla="*/ 0 w 3870198"/>
                <a:gd name="connsiteY7" fmla="*/ 325301 h 390363"/>
                <a:gd name="connsiteX8" fmla="*/ 0 w 3870198"/>
                <a:gd name="connsiteY8" fmla="*/ 65062 h 39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0198" h="390363">
                  <a:moveTo>
                    <a:pt x="0" y="65062"/>
                  </a:moveTo>
                  <a:cubicBezTo>
                    <a:pt x="0" y="29129"/>
                    <a:pt x="29129" y="0"/>
                    <a:pt x="65062" y="0"/>
                  </a:cubicBezTo>
                  <a:lnTo>
                    <a:pt x="3805136" y="0"/>
                  </a:lnTo>
                  <a:cubicBezTo>
                    <a:pt x="3841069" y="0"/>
                    <a:pt x="3870198" y="29129"/>
                    <a:pt x="3870198" y="65062"/>
                  </a:cubicBezTo>
                  <a:lnTo>
                    <a:pt x="3870198" y="325301"/>
                  </a:lnTo>
                  <a:cubicBezTo>
                    <a:pt x="3870198" y="361234"/>
                    <a:pt x="3841069" y="390363"/>
                    <a:pt x="3805136" y="390363"/>
                  </a:cubicBezTo>
                  <a:lnTo>
                    <a:pt x="65062" y="390363"/>
                  </a:lnTo>
                  <a:cubicBezTo>
                    <a:pt x="29129" y="390363"/>
                    <a:pt x="0" y="361234"/>
                    <a:pt x="0" y="325301"/>
                  </a:cubicBezTo>
                  <a:lnTo>
                    <a:pt x="0" y="65062"/>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91440" rIns="95256" bIns="57156" numCol="1" spcCol="1270" anchor="ctr" anchorCtr="0">
              <a:noAutofit/>
            </a:bodyPr>
            <a:lstStyle/>
            <a:p>
              <a:pPr lvl="0" defTabSz="889000" rtl="0">
                <a:lnSpc>
                  <a:spcPct val="90000"/>
                </a:lnSpc>
                <a:spcBef>
                  <a:spcPct val="0"/>
                </a:spcBef>
                <a:spcAft>
                  <a:spcPct val="35000"/>
                </a:spcAft>
              </a:pPr>
              <a:r>
                <a:rPr lang="en-US" sz="1800" kern="1200" dirty="0"/>
                <a:t>Secure</a:t>
              </a:r>
            </a:p>
          </p:txBody>
        </p:sp>
        <p:sp>
          <p:nvSpPr>
            <p:cNvPr id="53" name="Freeform 52"/>
            <p:cNvSpPr/>
            <p:nvPr/>
          </p:nvSpPr>
          <p:spPr>
            <a:xfrm>
              <a:off x="3380342" y="4745990"/>
              <a:ext cx="6880352" cy="330639"/>
            </a:xfrm>
            <a:custGeom>
              <a:avLst/>
              <a:gdLst>
                <a:gd name="connsiteX0" fmla="*/ 52049 w 312290"/>
                <a:gd name="connsiteY0" fmla="*/ 0 h 6880352"/>
                <a:gd name="connsiteX1" fmla="*/ 260241 w 312290"/>
                <a:gd name="connsiteY1" fmla="*/ 0 h 6880352"/>
                <a:gd name="connsiteX2" fmla="*/ 312290 w 312290"/>
                <a:gd name="connsiteY2" fmla="*/ 52049 h 6880352"/>
                <a:gd name="connsiteX3" fmla="*/ 312290 w 312290"/>
                <a:gd name="connsiteY3" fmla="*/ 6880352 h 6880352"/>
                <a:gd name="connsiteX4" fmla="*/ 312290 w 312290"/>
                <a:gd name="connsiteY4" fmla="*/ 6880352 h 6880352"/>
                <a:gd name="connsiteX5" fmla="*/ 0 w 312290"/>
                <a:gd name="connsiteY5" fmla="*/ 6880352 h 6880352"/>
                <a:gd name="connsiteX6" fmla="*/ 0 w 312290"/>
                <a:gd name="connsiteY6" fmla="*/ 6880352 h 6880352"/>
                <a:gd name="connsiteX7" fmla="*/ 0 w 312290"/>
                <a:gd name="connsiteY7" fmla="*/ 52049 h 6880352"/>
                <a:gd name="connsiteX8" fmla="*/ 52049 w 312290"/>
                <a:gd name="connsiteY8" fmla="*/ 0 h 688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290" h="6880352">
                  <a:moveTo>
                    <a:pt x="312290" y="1146747"/>
                  </a:moveTo>
                  <a:lnTo>
                    <a:pt x="312290" y="5733605"/>
                  </a:lnTo>
                  <a:cubicBezTo>
                    <a:pt x="312290" y="6366933"/>
                    <a:pt x="311232" y="6880341"/>
                    <a:pt x="309928" y="6880341"/>
                  </a:cubicBezTo>
                  <a:lnTo>
                    <a:pt x="0" y="6880341"/>
                  </a:lnTo>
                  <a:lnTo>
                    <a:pt x="0" y="6880341"/>
                  </a:lnTo>
                  <a:lnTo>
                    <a:pt x="0" y="11"/>
                  </a:lnTo>
                  <a:lnTo>
                    <a:pt x="0" y="11"/>
                  </a:lnTo>
                  <a:lnTo>
                    <a:pt x="309928" y="11"/>
                  </a:lnTo>
                  <a:cubicBezTo>
                    <a:pt x="311232" y="11"/>
                    <a:pt x="312290" y="513419"/>
                    <a:pt x="312290" y="1146747"/>
                  </a:cubicBezTo>
                  <a:close/>
                </a:path>
              </a:pathLst>
            </a:custGeom>
            <a:noFill/>
            <a:ln w="12700">
              <a:solidFill>
                <a:schemeClr val="tx2">
                  <a:lumMod val="25000"/>
                  <a:alpha val="90000"/>
                </a:schemeClr>
              </a:solidFill>
              <a:prstDash val="sysDash"/>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45724" rIns="76204" bIns="45726" numCol="1" spcCol="1270" anchor="ctr" anchorCtr="0">
              <a:noAutofit/>
            </a:bodyPr>
            <a:lstStyle/>
            <a:p>
              <a:pPr lvl="1" algn="l" defTabSz="711200" rtl="0">
                <a:lnSpc>
                  <a:spcPct val="90000"/>
                </a:lnSpc>
                <a:spcBef>
                  <a:spcPct val="0"/>
                </a:spcBef>
                <a:spcAft>
                  <a:spcPct val="15000"/>
                </a:spcAft>
              </a:pPr>
              <a:r>
                <a:rPr lang="en-US" sz="1600" kern="1200" dirty="0"/>
                <a:t>Automated deployments are highly accessible</a:t>
              </a:r>
            </a:p>
          </p:txBody>
        </p:sp>
        <p:sp>
          <p:nvSpPr>
            <p:cNvPr id="54" name="Freeform 53"/>
            <p:cNvSpPr/>
            <p:nvPr/>
          </p:nvSpPr>
          <p:spPr>
            <a:xfrm>
              <a:off x="551544" y="4704658"/>
              <a:ext cx="2901368" cy="413299"/>
            </a:xfrm>
            <a:custGeom>
              <a:avLst/>
              <a:gdLst>
                <a:gd name="connsiteX0" fmla="*/ 0 w 3870198"/>
                <a:gd name="connsiteY0" fmla="*/ 65062 h 390363"/>
                <a:gd name="connsiteX1" fmla="*/ 65062 w 3870198"/>
                <a:gd name="connsiteY1" fmla="*/ 0 h 390363"/>
                <a:gd name="connsiteX2" fmla="*/ 3805136 w 3870198"/>
                <a:gd name="connsiteY2" fmla="*/ 0 h 390363"/>
                <a:gd name="connsiteX3" fmla="*/ 3870198 w 3870198"/>
                <a:gd name="connsiteY3" fmla="*/ 65062 h 390363"/>
                <a:gd name="connsiteX4" fmla="*/ 3870198 w 3870198"/>
                <a:gd name="connsiteY4" fmla="*/ 325301 h 390363"/>
                <a:gd name="connsiteX5" fmla="*/ 3805136 w 3870198"/>
                <a:gd name="connsiteY5" fmla="*/ 390363 h 390363"/>
                <a:gd name="connsiteX6" fmla="*/ 65062 w 3870198"/>
                <a:gd name="connsiteY6" fmla="*/ 390363 h 390363"/>
                <a:gd name="connsiteX7" fmla="*/ 0 w 3870198"/>
                <a:gd name="connsiteY7" fmla="*/ 325301 h 390363"/>
                <a:gd name="connsiteX8" fmla="*/ 0 w 3870198"/>
                <a:gd name="connsiteY8" fmla="*/ 65062 h 39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0198" h="390363">
                  <a:moveTo>
                    <a:pt x="0" y="65062"/>
                  </a:moveTo>
                  <a:cubicBezTo>
                    <a:pt x="0" y="29129"/>
                    <a:pt x="29129" y="0"/>
                    <a:pt x="65062" y="0"/>
                  </a:cubicBezTo>
                  <a:lnTo>
                    <a:pt x="3805136" y="0"/>
                  </a:lnTo>
                  <a:cubicBezTo>
                    <a:pt x="3841069" y="0"/>
                    <a:pt x="3870198" y="29129"/>
                    <a:pt x="3870198" y="65062"/>
                  </a:cubicBezTo>
                  <a:lnTo>
                    <a:pt x="3870198" y="325301"/>
                  </a:lnTo>
                  <a:cubicBezTo>
                    <a:pt x="3870198" y="361234"/>
                    <a:pt x="3841069" y="390363"/>
                    <a:pt x="3805136" y="390363"/>
                  </a:cubicBezTo>
                  <a:lnTo>
                    <a:pt x="65062" y="390363"/>
                  </a:lnTo>
                  <a:cubicBezTo>
                    <a:pt x="29129" y="390363"/>
                    <a:pt x="0" y="361234"/>
                    <a:pt x="0" y="325301"/>
                  </a:cubicBezTo>
                  <a:lnTo>
                    <a:pt x="0" y="65062"/>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91440" rIns="95256" bIns="57156" numCol="1" spcCol="1270" anchor="ctr" anchorCtr="0">
              <a:noAutofit/>
            </a:bodyPr>
            <a:lstStyle/>
            <a:p>
              <a:pPr lvl="0" defTabSz="889000" rtl="0">
                <a:lnSpc>
                  <a:spcPct val="90000"/>
                </a:lnSpc>
                <a:spcBef>
                  <a:spcPct val="0"/>
                </a:spcBef>
                <a:spcAft>
                  <a:spcPct val="35000"/>
                </a:spcAft>
              </a:pPr>
              <a:r>
                <a:rPr lang="en-US" sz="1800" kern="1200" dirty="0"/>
                <a:t>Accessible</a:t>
              </a:r>
            </a:p>
          </p:txBody>
        </p:sp>
        <p:sp>
          <p:nvSpPr>
            <p:cNvPr id="55" name="Freeform 54"/>
            <p:cNvSpPr/>
            <p:nvPr/>
          </p:nvSpPr>
          <p:spPr>
            <a:xfrm>
              <a:off x="3380342" y="5179952"/>
              <a:ext cx="6880352" cy="330639"/>
            </a:xfrm>
            <a:custGeom>
              <a:avLst/>
              <a:gdLst>
                <a:gd name="connsiteX0" fmla="*/ 52049 w 312290"/>
                <a:gd name="connsiteY0" fmla="*/ 0 h 6880352"/>
                <a:gd name="connsiteX1" fmla="*/ 260241 w 312290"/>
                <a:gd name="connsiteY1" fmla="*/ 0 h 6880352"/>
                <a:gd name="connsiteX2" fmla="*/ 312290 w 312290"/>
                <a:gd name="connsiteY2" fmla="*/ 52049 h 6880352"/>
                <a:gd name="connsiteX3" fmla="*/ 312290 w 312290"/>
                <a:gd name="connsiteY3" fmla="*/ 6880352 h 6880352"/>
                <a:gd name="connsiteX4" fmla="*/ 312290 w 312290"/>
                <a:gd name="connsiteY4" fmla="*/ 6880352 h 6880352"/>
                <a:gd name="connsiteX5" fmla="*/ 0 w 312290"/>
                <a:gd name="connsiteY5" fmla="*/ 6880352 h 6880352"/>
                <a:gd name="connsiteX6" fmla="*/ 0 w 312290"/>
                <a:gd name="connsiteY6" fmla="*/ 6880352 h 6880352"/>
                <a:gd name="connsiteX7" fmla="*/ 0 w 312290"/>
                <a:gd name="connsiteY7" fmla="*/ 52049 h 6880352"/>
                <a:gd name="connsiteX8" fmla="*/ 52049 w 312290"/>
                <a:gd name="connsiteY8" fmla="*/ 0 h 688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290" h="6880352">
                  <a:moveTo>
                    <a:pt x="312290" y="1146747"/>
                  </a:moveTo>
                  <a:lnTo>
                    <a:pt x="312290" y="5733605"/>
                  </a:lnTo>
                  <a:cubicBezTo>
                    <a:pt x="312290" y="6366933"/>
                    <a:pt x="311232" y="6880341"/>
                    <a:pt x="309928" y="6880341"/>
                  </a:cubicBezTo>
                  <a:lnTo>
                    <a:pt x="0" y="6880341"/>
                  </a:lnTo>
                  <a:lnTo>
                    <a:pt x="0" y="6880341"/>
                  </a:lnTo>
                  <a:lnTo>
                    <a:pt x="0" y="11"/>
                  </a:lnTo>
                  <a:lnTo>
                    <a:pt x="0" y="11"/>
                  </a:lnTo>
                  <a:lnTo>
                    <a:pt x="309928" y="11"/>
                  </a:lnTo>
                  <a:cubicBezTo>
                    <a:pt x="311232" y="11"/>
                    <a:pt x="312290" y="513419"/>
                    <a:pt x="312290" y="1146747"/>
                  </a:cubicBezTo>
                  <a:close/>
                </a:path>
              </a:pathLst>
            </a:custGeom>
            <a:noFill/>
            <a:ln w="12700">
              <a:solidFill>
                <a:schemeClr val="tx2">
                  <a:lumMod val="25000"/>
                  <a:alpha val="90000"/>
                </a:schemeClr>
              </a:solidFill>
              <a:prstDash val="sysDash"/>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45725" rIns="76204" bIns="45725" numCol="1" spcCol="1270" anchor="ctr" anchorCtr="0">
              <a:noAutofit/>
            </a:bodyPr>
            <a:lstStyle/>
            <a:p>
              <a:pPr lvl="1" algn="l" defTabSz="711200" rtl="0">
                <a:lnSpc>
                  <a:spcPct val="90000"/>
                </a:lnSpc>
                <a:spcBef>
                  <a:spcPct val="0"/>
                </a:spcBef>
                <a:spcAft>
                  <a:spcPct val="15000"/>
                </a:spcAft>
              </a:pPr>
              <a:r>
                <a:rPr lang="en-US" sz="1600" kern="1200" dirty="0"/>
                <a:t>Reuse of deployment patterns</a:t>
              </a:r>
            </a:p>
          </p:txBody>
        </p:sp>
        <p:sp>
          <p:nvSpPr>
            <p:cNvPr id="56" name="Freeform 55"/>
            <p:cNvSpPr/>
            <p:nvPr/>
          </p:nvSpPr>
          <p:spPr>
            <a:xfrm>
              <a:off x="551544" y="5138623"/>
              <a:ext cx="2901368" cy="413299"/>
            </a:xfrm>
            <a:custGeom>
              <a:avLst/>
              <a:gdLst>
                <a:gd name="connsiteX0" fmla="*/ 0 w 3870198"/>
                <a:gd name="connsiteY0" fmla="*/ 65062 h 390363"/>
                <a:gd name="connsiteX1" fmla="*/ 65062 w 3870198"/>
                <a:gd name="connsiteY1" fmla="*/ 0 h 390363"/>
                <a:gd name="connsiteX2" fmla="*/ 3805136 w 3870198"/>
                <a:gd name="connsiteY2" fmla="*/ 0 h 390363"/>
                <a:gd name="connsiteX3" fmla="*/ 3870198 w 3870198"/>
                <a:gd name="connsiteY3" fmla="*/ 65062 h 390363"/>
                <a:gd name="connsiteX4" fmla="*/ 3870198 w 3870198"/>
                <a:gd name="connsiteY4" fmla="*/ 325301 h 390363"/>
                <a:gd name="connsiteX5" fmla="*/ 3805136 w 3870198"/>
                <a:gd name="connsiteY5" fmla="*/ 390363 h 390363"/>
                <a:gd name="connsiteX6" fmla="*/ 65062 w 3870198"/>
                <a:gd name="connsiteY6" fmla="*/ 390363 h 390363"/>
                <a:gd name="connsiteX7" fmla="*/ 0 w 3870198"/>
                <a:gd name="connsiteY7" fmla="*/ 325301 h 390363"/>
                <a:gd name="connsiteX8" fmla="*/ 0 w 3870198"/>
                <a:gd name="connsiteY8" fmla="*/ 65062 h 39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0198" h="390363">
                  <a:moveTo>
                    <a:pt x="0" y="65062"/>
                  </a:moveTo>
                  <a:cubicBezTo>
                    <a:pt x="0" y="29129"/>
                    <a:pt x="29129" y="0"/>
                    <a:pt x="65062" y="0"/>
                  </a:cubicBezTo>
                  <a:lnTo>
                    <a:pt x="3805136" y="0"/>
                  </a:lnTo>
                  <a:cubicBezTo>
                    <a:pt x="3841069" y="0"/>
                    <a:pt x="3870198" y="29129"/>
                    <a:pt x="3870198" y="65062"/>
                  </a:cubicBezTo>
                  <a:lnTo>
                    <a:pt x="3870198" y="325301"/>
                  </a:lnTo>
                  <a:cubicBezTo>
                    <a:pt x="3870198" y="361234"/>
                    <a:pt x="3841069" y="390363"/>
                    <a:pt x="3805136" y="390363"/>
                  </a:cubicBezTo>
                  <a:lnTo>
                    <a:pt x="65062" y="390363"/>
                  </a:lnTo>
                  <a:cubicBezTo>
                    <a:pt x="29129" y="390363"/>
                    <a:pt x="0" y="361234"/>
                    <a:pt x="0" y="325301"/>
                  </a:cubicBezTo>
                  <a:lnTo>
                    <a:pt x="0" y="65062"/>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91440" rIns="95256" bIns="57156" numCol="1" spcCol="1270" anchor="ctr" anchorCtr="0">
              <a:noAutofit/>
            </a:bodyPr>
            <a:lstStyle/>
            <a:p>
              <a:pPr lvl="0" defTabSz="889000" rtl="0">
                <a:lnSpc>
                  <a:spcPct val="90000"/>
                </a:lnSpc>
                <a:spcBef>
                  <a:spcPct val="0"/>
                </a:spcBef>
                <a:spcAft>
                  <a:spcPct val="35000"/>
                </a:spcAft>
              </a:pPr>
              <a:r>
                <a:rPr lang="en-US" sz="1800" kern="1200" dirty="0"/>
                <a:t>Repeatable</a:t>
              </a:r>
            </a:p>
          </p:txBody>
        </p:sp>
        <p:sp>
          <p:nvSpPr>
            <p:cNvPr id="57" name="Freeform 56"/>
            <p:cNvSpPr/>
            <p:nvPr/>
          </p:nvSpPr>
          <p:spPr>
            <a:xfrm>
              <a:off x="3380342" y="5613916"/>
              <a:ext cx="6880352" cy="330639"/>
            </a:xfrm>
            <a:custGeom>
              <a:avLst/>
              <a:gdLst>
                <a:gd name="connsiteX0" fmla="*/ 52049 w 312290"/>
                <a:gd name="connsiteY0" fmla="*/ 0 h 6880352"/>
                <a:gd name="connsiteX1" fmla="*/ 260241 w 312290"/>
                <a:gd name="connsiteY1" fmla="*/ 0 h 6880352"/>
                <a:gd name="connsiteX2" fmla="*/ 312290 w 312290"/>
                <a:gd name="connsiteY2" fmla="*/ 52049 h 6880352"/>
                <a:gd name="connsiteX3" fmla="*/ 312290 w 312290"/>
                <a:gd name="connsiteY3" fmla="*/ 6880352 h 6880352"/>
                <a:gd name="connsiteX4" fmla="*/ 312290 w 312290"/>
                <a:gd name="connsiteY4" fmla="*/ 6880352 h 6880352"/>
                <a:gd name="connsiteX5" fmla="*/ 0 w 312290"/>
                <a:gd name="connsiteY5" fmla="*/ 6880352 h 6880352"/>
                <a:gd name="connsiteX6" fmla="*/ 0 w 312290"/>
                <a:gd name="connsiteY6" fmla="*/ 6880352 h 6880352"/>
                <a:gd name="connsiteX7" fmla="*/ 0 w 312290"/>
                <a:gd name="connsiteY7" fmla="*/ 52049 h 6880352"/>
                <a:gd name="connsiteX8" fmla="*/ 52049 w 312290"/>
                <a:gd name="connsiteY8" fmla="*/ 0 h 688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290" h="6880352">
                  <a:moveTo>
                    <a:pt x="312290" y="1146747"/>
                  </a:moveTo>
                  <a:lnTo>
                    <a:pt x="312290" y="5733605"/>
                  </a:lnTo>
                  <a:cubicBezTo>
                    <a:pt x="312290" y="6366933"/>
                    <a:pt x="311232" y="6880341"/>
                    <a:pt x="309928" y="6880341"/>
                  </a:cubicBezTo>
                  <a:lnTo>
                    <a:pt x="0" y="6880341"/>
                  </a:lnTo>
                  <a:lnTo>
                    <a:pt x="0" y="6880341"/>
                  </a:lnTo>
                  <a:lnTo>
                    <a:pt x="0" y="11"/>
                  </a:lnTo>
                  <a:lnTo>
                    <a:pt x="0" y="11"/>
                  </a:lnTo>
                  <a:lnTo>
                    <a:pt x="309928" y="11"/>
                  </a:lnTo>
                  <a:cubicBezTo>
                    <a:pt x="311232" y="11"/>
                    <a:pt x="312290" y="513419"/>
                    <a:pt x="312290" y="1146747"/>
                  </a:cubicBezTo>
                  <a:close/>
                </a:path>
              </a:pathLst>
            </a:custGeom>
            <a:noFill/>
            <a:ln w="12700">
              <a:solidFill>
                <a:schemeClr val="tx2">
                  <a:lumMod val="25000"/>
                  <a:alpha val="90000"/>
                </a:schemeClr>
              </a:solidFill>
              <a:prstDash val="sysDash"/>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45725" rIns="76204" bIns="45725" numCol="1" spcCol="1270" anchor="ctr" anchorCtr="0">
              <a:noAutofit/>
            </a:bodyPr>
            <a:lstStyle/>
            <a:p>
              <a:pPr lvl="1" algn="l" defTabSz="711200" rtl="0">
                <a:lnSpc>
                  <a:spcPct val="90000"/>
                </a:lnSpc>
                <a:spcBef>
                  <a:spcPct val="0"/>
                </a:spcBef>
                <a:spcAft>
                  <a:spcPct val="15000"/>
                </a:spcAft>
              </a:pPr>
              <a:r>
                <a:rPr lang="en-US" sz="1600" kern="1200" dirty="0"/>
                <a:t>Subsequent deployments identical over time</a:t>
              </a:r>
            </a:p>
          </p:txBody>
        </p:sp>
        <p:sp>
          <p:nvSpPr>
            <p:cNvPr id="58" name="Freeform 57"/>
            <p:cNvSpPr/>
            <p:nvPr/>
          </p:nvSpPr>
          <p:spPr>
            <a:xfrm>
              <a:off x="551544" y="5572587"/>
              <a:ext cx="2901368" cy="413299"/>
            </a:xfrm>
            <a:custGeom>
              <a:avLst/>
              <a:gdLst>
                <a:gd name="connsiteX0" fmla="*/ 0 w 3870198"/>
                <a:gd name="connsiteY0" fmla="*/ 65062 h 390363"/>
                <a:gd name="connsiteX1" fmla="*/ 65062 w 3870198"/>
                <a:gd name="connsiteY1" fmla="*/ 0 h 390363"/>
                <a:gd name="connsiteX2" fmla="*/ 3805136 w 3870198"/>
                <a:gd name="connsiteY2" fmla="*/ 0 h 390363"/>
                <a:gd name="connsiteX3" fmla="*/ 3870198 w 3870198"/>
                <a:gd name="connsiteY3" fmla="*/ 65062 h 390363"/>
                <a:gd name="connsiteX4" fmla="*/ 3870198 w 3870198"/>
                <a:gd name="connsiteY4" fmla="*/ 325301 h 390363"/>
                <a:gd name="connsiteX5" fmla="*/ 3805136 w 3870198"/>
                <a:gd name="connsiteY5" fmla="*/ 390363 h 390363"/>
                <a:gd name="connsiteX6" fmla="*/ 65062 w 3870198"/>
                <a:gd name="connsiteY6" fmla="*/ 390363 h 390363"/>
                <a:gd name="connsiteX7" fmla="*/ 0 w 3870198"/>
                <a:gd name="connsiteY7" fmla="*/ 325301 h 390363"/>
                <a:gd name="connsiteX8" fmla="*/ 0 w 3870198"/>
                <a:gd name="connsiteY8" fmla="*/ 65062 h 39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0198" h="390363">
                  <a:moveTo>
                    <a:pt x="0" y="65062"/>
                  </a:moveTo>
                  <a:cubicBezTo>
                    <a:pt x="0" y="29129"/>
                    <a:pt x="29129" y="0"/>
                    <a:pt x="65062" y="0"/>
                  </a:cubicBezTo>
                  <a:lnTo>
                    <a:pt x="3805136" y="0"/>
                  </a:lnTo>
                  <a:cubicBezTo>
                    <a:pt x="3841069" y="0"/>
                    <a:pt x="3870198" y="29129"/>
                    <a:pt x="3870198" y="65062"/>
                  </a:cubicBezTo>
                  <a:lnTo>
                    <a:pt x="3870198" y="325301"/>
                  </a:lnTo>
                  <a:cubicBezTo>
                    <a:pt x="3870198" y="361234"/>
                    <a:pt x="3841069" y="390363"/>
                    <a:pt x="3805136" y="390363"/>
                  </a:cubicBezTo>
                  <a:lnTo>
                    <a:pt x="65062" y="390363"/>
                  </a:lnTo>
                  <a:cubicBezTo>
                    <a:pt x="29129" y="390363"/>
                    <a:pt x="0" y="361234"/>
                    <a:pt x="0" y="325301"/>
                  </a:cubicBezTo>
                  <a:lnTo>
                    <a:pt x="0" y="65062"/>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91440" rIns="95256" bIns="57156" numCol="1" spcCol="1270" anchor="ctr" anchorCtr="0">
              <a:noAutofit/>
            </a:bodyPr>
            <a:lstStyle/>
            <a:p>
              <a:pPr lvl="0" defTabSz="889000" rtl="0">
                <a:lnSpc>
                  <a:spcPct val="90000"/>
                </a:lnSpc>
                <a:spcBef>
                  <a:spcPct val="0"/>
                </a:spcBef>
                <a:spcAft>
                  <a:spcPct val="35000"/>
                </a:spcAft>
              </a:pPr>
              <a:r>
                <a:rPr lang="en-US" sz="1800" kern="1200" dirty="0"/>
                <a:t>Consistent</a:t>
              </a:r>
            </a:p>
          </p:txBody>
        </p:sp>
        <p:sp>
          <p:nvSpPr>
            <p:cNvPr id="59" name="Freeform 58"/>
            <p:cNvSpPr/>
            <p:nvPr/>
          </p:nvSpPr>
          <p:spPr>
            <a:xfrm>
              <a:off x="3380342" y="6047880"/>
              <a:ext cx="6880352" cy="330640"/>
            </a:xfrm>
            <a:custGeom>
              <a:avLst/>
              <a:gdLst>
                <a:gd name="connsiteX0" fmla="*/ 52049 w 312290"/>
                <a:gd name="connsiteY0" fmla="*/ 0 h 6880352"/>
                <a:gd name="connsiteX1" fmla="*/ 260241 w 312290"/>
                <a:gd name="connsiteY1" fmla="*/ 0 h 6880352"/>
                <a:gd name="connsiteX2" fmla="*/ 312290 w 312290"/>
                <a:gd name="connsiteY2" fmla="*/ 52049 h 6880352"/>
                <a:gd name="connsiteX3" fmla="*/ 312290 w 312290"/>
                <a:gd name="connsiteY3" fmla="*/ 6880352 h 6880352"/>
                <a:gd name="connsiteX4" fmla="*/ 312290 w 312290"/>
                <a:gd name="connsiteY4" fmla="*/ 6880352 h 6880352"/>
                <a:gd name="connsiteX5" fmla="*/ 0 w 312290"/>
                <a:gd name="connsiteY5" fmla="*/ 6880352 h 6880352"/>
                <a:gd name="connsiteX6" fmla="*/ 0 w 312290"/>
                <a:gd name="connsiteY6" fmla="*/ 6880352 h 6880352"/>
                <a:gd name="connsiteX7" fmla="*/ 0 w 312290"/>
                <a:gd name="connsiteY7" fmla="*/ 52049 h 6880352"/>
                <a:gd name="connsiteX8" fmla="*/ 52049 w 312290"/>
                <a:gd name="connsiteY8" fmla="*/ 0 h 688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290" h="6880352">
                  <a:moveTo>
                    <a:pt x="312290" y="1146747"/>
                  </a:moveTo>
                  <a:lnTo>
                    <a:pt x="312290" y="5733605"/>
                  </a:lnTo>
                  <a:cubicBezTo>
                    <a:pt x="312290" y="6366933"/>
                    <a:pt x="311232" y="6880341"/>
                    <a:pt x="309928" y="6880341"/>
                  </a:cubicBezTo>
                  <a:lnTo>
                    <a:pt x="0" y="6880341"/>
                  </a:lnTo>
                  <a:lnTo>
                    <a:pt x="0" y="6880341"/>
                  </a:lnTo>
                  <a:lnTo>
                    <a:pt x="0" y="11"/>
                  </a:lnTo>
                  <a:lnTo>
                    <a:pt x="0" y="11"/>
                  </a:lnTo>
                  <a:lnTo>
                    <a:pt x="309928" y="11"/>
                  </a:lnTo>
                  <a:cubicBezTo>
                    <a:pt x="311232" y="11"/>
                    <a:pt x="312290" y="513419"/>
                    <a:pt x="312290" y="1146747"/>
                  </a:cubicBezTo>
                  <a:close/>
                </a:path>
              </a:pathLst>
            </a:custGeom>
            <a:noFill/>
            <a:ln w="12700">
              <a:solidFill>
                <a:schemeClr val="tx2">
                  <a:lumMod val="25000"/>
                  <a:alpha val="90000"/>
                </a:schemeClr>
              </a:solidFill>
              <a:prstDash val="sysDash"/>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80" tIns="45725" rIns="76204" bIns="45726" numCol="1" spcCol="1270" anchor="ctr" anchorCtr="0">
              <a:noAutofit/>
            </a:bodyPr>
            <a:lstStyle/>
            <a:p>
              <a:pPr lvl="1" algn="l" defTabSz="711200" rtl="0">
                <a:lnSpc>
                  <a:spcPct val="90000"/>
                </a:lnSpc>
                <a:spcBef>
                  <a:spcPct val="0"/>
                </a:spcBef>
                <a:spcAft>
                  <a:spcPct val="15000"/>
                </a:spcAft>
              </a:pPr>
              <a:r>
                <a:rPr lang="en-US" sz="1600" kern="1200" dirty="0"/>
                <a:t>Deployment patterns can be applied to many environment over time</a:t>
              </a:r>
            </a:p>
          </p:txBody>
        </p:sp>
        <p:sp>
          <p:nvSpPr>
            <p:cNvPr id="60" name="Freeform 59"/>
            <p:cNvSpPr/>
            <p:nvPr/>
          </p:nvSpPr>
          <p:spPr>
            <a:xfrm>
              <a:off x="551544" y="6006551"/>
              <a:ext cx="2901368" cy="413299"/>
            </a:xfrm>
            <a:custGeom>
              <a:avLst/>
              <a:gdLst>
                <a:gd name="connsiteX0" fmla="*/ 0 w 3870198"/>
                <a:gd name="connsiteY0" fmla="*/ 65062 h 390363"/>
                <a:gd name="connsiteX1" fmla="*/ 65062 w 3870198"/>
                <a:gd name="connsiteY1" fmla="*/ 0 h 390363"/>
                <a:gd name="connsiteX2" fmla="*/ 3805136 w 3870198"/>
                <a:gd name="connsiteY2" fmla="*/ 0 h 390363"/>
                <a:gd name="connsiteX3" fmla="*/ 3870198 w 3870198"/>
                <a:gd name="connsiteY3" fmla="*/ 65062 h 390363"/>
                <a:gd name="connsiteX4" fmla="*/ 3870198 w 3870198"/>
                <a:gd name="connsiteY4" fmla="*/ 325301 h 390363"/>
                <a:gd name="connsiteX5" fmla="*/ 3805136 w 3870198"/>
                <a:gd name="connsiteY5" fmla="*/ 390363 h 390363"/>
                <a:gd name="connsiteX6" fmla="*/ 65062 w 3870198"/>
                <a:gd name="connsiteY6" fmla="*/ 390363 h 390363"/>
                <a:gd name="connsiteX7" fmla="*/ 0 w 3870198"/>
                <a:gd name="connsiteY7" fmla="*/ 325301 h 390363"/>
                <a:gd name="connsiteX8" fmla="*/ 0 w 3870198"/>
                <a:gd name="connsiteY8" fmla="*/ 65062 h 39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0198" h="390363">
                  <a:moveTo>
                    <a:pt x="0" y="65062"/>
                  </a:moveTo>
                  <a:cubicBezTo>
                    <a:pt x="0" y="29129"/>
                    <a:pt x="29129" y="0"/>
                    <a:pt x="65062" y="0"/>
                  </a:cubicBezTo>
                  <a:lnTo>
                    <a:pt x="3805136" y="0"/>
                  </a:lnTo>
                  <a:cubicBezTo>
                    <a:pt x="3841069" y="0"/>
                    <a:pt x="3870198" y="29129"/>
                    <a:pt x="3870198" y="65062"/>
                  </a:cubicBezTo>
                  <a:lnTo>
                    <a:pt x="3870198" y="325301"/>
                  </a:lnTo>
                  <a:cubicBezTo>
                    <a:pt x="3870198" y="361234"/>
                    <a:pt x="3841069" y="390363"/>
                    <a:pt x="3805136" y="390363"/>
                  </a:cubicBezTo>
                  <a:lnTo>
                    <a:pt x="65062" y="390363"/>
                  </a:lnTo>
                  <a:cubicBezTo>
                    <a:pt x="29129" y="390363"/>
                    <a:pt x="0" y="361234"/>
                    <a:pt x="0" y="325301"/>
                  </a:cubicBezTo>
                  <a:lnTo>
                    <a:pt x="0" y="65062"/>
                  </a:lnTo>
                  <a:close/>
                </a:path>
              </a:pathLst>
            </a:custGeom>
            <a:solidFill>
              <a:srgbClr val="0EC07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91440" rIns="95256" bIns="57156" numCol="1" spcCol="1270" anchor="ctr" anchorCtr="0">
              <a:noAutofit/>
            </a:bodyPr>
            <a:lstStyle/>
            <a:p>
              <a:pPr lvl="0" defTabSz="889000" rtl="0">
                <a:lnSpc>
                  <a:spcPct val="90000"/>
                </a:lnSpc>
                <a:spcBef>
                  <a:spcPct val="0"/>
                </a:spcBef>
                <a:spcAft>
                  <a:spcPct val="35000"/>
                </a:spcAft>
              </a:pPr>
              <a:r>
                <a:rPr lang="en-US" sz="1800" kern="1200" dirty="0"/>
                <a:t>Scalable</a:t>
              </a:r>
            </a:p>
          </p:txBody>
        </p:sp>
      </p:grpSp>
    </p:spTree>
    <p:extLst>
      <p:ext uri="{BB962C8B-B14F-4D97-AF65-F5344CB8AC3E}">
        <p14:creationId xmlns:p14="http://schemas.microsoft.com/office/powerpoint/2010/main" val="2746365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Shape 74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Module Learning Objectives</a:t>
            </a:r>
            <a:endParaRPr/>
          </a:p>
        </p:txBody>
      </p:sp>
      <p:sp>
        <p:nvSpPr>
          <p:cNvPr id="742" name="Shape 74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Introduction to Automation</a:t>
            </a:r>
            <a:endParaRPr/>
          </a:p>
        </p:txBody>
      </p:sp>
      <p:sp>
        <p:nvSpPr>
          <p:cNvPr id="743" name="Shape 743"/>
          <p:cNvSpPr txBox="1">
            <a:spLocks noGrp="1"/>
          </p:cNvSpPr>
          <p:nvPr>
            <p:ph type="body" idx="2"/>
          </p:nvPr>
        </p:nvSpPr>
        <p:spPr>
          <a:xfrm>
            <a:off x="514350" y="1304995"/>
            <a:ext cx="6263821" cy="4840828"/>
          </a:xfrm>
          <a:prstGeom prst="rect">
            <a:avLst/>
          </a:prstGeom>
          <a:noFill/>
          <a:ln>
            <a:noFill/>
          </a:ln>
        </p:spPr>
        <p:txBody>
          <a:bodyPr spcFirstLastPara="1" wrap="square" lIns="91425" tIns="45700" rIns="91425" bIns="45700" anchor="t" anchorCtr="0">
            <a:noAutofit/>
          </a:bodyPr>
          <a:lstStyle/>
          <a:p>
            <a:pPr marL="0" lvl="0" indent="0"/>
            <a:r>
              <a:rPr lang="en-IN" dirty="0"/>
              <a:t>At the end of the Module you would be able to learn the following</a:t>
            </a:r>
          </a:p>
          <a:p>
            <a:pPr marL="342900" lvl="0" indent="-342900">
              <a:spcBef>
                <a:spcPts val="838"/>
              </a:spcBef>
              <a:buFont typeface="Wingdings 3" panose="05040102010807070707" pitchFamily="18" charset="2"/>
              <a:buChar char="*"/>
            </a:pPr>
            <a:r>
              <a:rPr lang="en-IN" dirty="0"/>
              <a:t>Introduction to Automation</a:t>
            </a:r>
          </a:p>
          <a:p>
            <a:pPr marL="342900" lvl="0" indent="-342900">
              <a:spcBef>
                <a:spcPts val="838"/>
              </a:spcBef>
              <a:buFont typeface="Wingdings 3" panose="05040102010807070707" pitchFamily="18" charset="2"/>
              <a:buChar char="*"/>
            </a:pPr>
            <a:r>
              <a:rPr lang="en-IN" dirty="0"/>
              <a:t>The phases involved in software development - delivery pipeline.</a:t>
            </a:r>
          </a:p>
          <a:p>
            <a:pPr marL="342900" lvl="0" indent="-342900">
              <a:spcBef>
                <a:spcPts val="838"/>
              </a:spcBef>
              <a:buFont typeface="Wingdings 3" panose="05040102010807070707" pitchFamily="18" charset="2"/>
              <a:buChar char="*"/>
            </a:pPr>
            <a:r>
              <a:rPr lang="en-IN" dirty="0"/>
              <a:t>Fully automated software delivery process that includes:</a:t>
            </a:r>
          </a:p>
          <a:p>
            <a:pPr marL="617537" lvl="2" indent="-341312">
              <a:buFont typeface="Wingdings 3" panose="05040102010807070707" pitchFamily="18" charset="2"/>
              <a:buChar char="9"/>
            </a:pPr>
            <a:r>
              <a:rPr lang="en-IN" dirty="0"/>
              <a:t>Automated Build</a:t>
            </a:r>
          </a:p>
          <a:p>
            <a:pPr marL="617537" lvl="2" indent="-341312">
              <a:buFont typeface="Wingdings 3" panose="05040102010807070707" pitchFamily="18" charset="2"/>
              <a:buChar char="9"/>
            </a:pPr>
            <a:r>
              <a:rPr lang="en-IN" dirty="0"/>
              <a:t>Automated Test</a:t>
            </a:r>
          </a:p>
          <a:p>
            <a:pPr marL="617537" lvl="2" indent="-341312">
              <a:buFont typeface="Wingdings 3" panose="05040102010807070707" pitchFamily="18" charset="2"/>
              <a:buChar char="9"/>
            </a:pPr>
            <a:r>
              <a:rPr lang="en-IN" dirty="0"/>
              <a:t>Automated Deployment</a:t>
            </a:r>
          </a:p>
          <a:p>
            <a:pPr marL="617537" lvl="2" indent="-341312">
              <a:buFont typeface="Wingdings 3" panose="05040102010807070707" pitchFamily="18" charset="2"/>
              <a:buChar char="9"/>
            </a:pPr>
            <a:r>
              <a:rPr lang="en-IN" dirty="0"/>
              <a:t>Automated Provisioning</a:t>
            </a:r>
          </a:p>
          <a:p>
            <a:pPr marL="342900" lvl="0" indent="-342900">
              <a:spcBef>
                <a:spcPts val="838"/>
              </a:spcBef>
              <a:buFont typeface="Wingdings 3" panose="05040102010807070707" pitchFamily="18" charset="2"/>
              <a:buChar char="*"/>
            </a:pPr>
            <a:r>
              <a:rPr lang="en-IN" dirty="0"/>
              <a:t>The concept of Rapid Application Development, its advantages and disadvantages.</a:t>
            </a:r>
          </a:p>
          <a:p>
            <a:pPr marL="342900" lvl="0" indent="-342900">
              <a:spcBef>
                <a:spcPts val="838"/>
              </a:spcBef>
              <a:buFont typeface="Wingdings 3" panose="05040102010807070707" pitchFamily="18" charset="2"/>
              <a:buChar char="*"/>
            </a:pPr>
            <a:r>
              <a:rPr lang="en-IN" dirty="0"/>
              <a:t>Modern code generators and the way they work.</a:t>
            </a:r>
          </a:p>
          <a:p>
            <a:pPr marL="342900" lvl="0" indent="-342900">
              <a:spcBef>
                <a:spcPts val="838"/>
              </a:spcBef>
              <a:buFont typeface="Wingdings 3" panose="05040102010807070707" pitchFamily="18" charset="2"/>
              <a:buChar char="*"/>
            </a:pPr>
            <a:r>
              <a:rPr lang="en-IN" dirty="0"/>
              <a:t>The Model-driven architecture, its concepts, models and tools.</a:t>
            </a:r>
          </a:p>
        </p:txBody>
      </p:sp>
      <p:pic>
        <p:nvPicPr>
          <p:cNvPr id="744" name="Shape 744"/>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Shape 1022"/>
          <p:cNvSpPr txBox="1">
            <a:spLocks noGrp="1"/>
          </p:cNvSpPr>
          <p:nvPr>
            <p:ph type="title"/>
          </p:nvPr>
        </p:nvSpPr>
        <p:spPr>
          <a:xfrm>
            <a:off x="208635" y="633245"/>
            <a:ext cx="10515600" cy="4923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dirty="0"/>
              <a:t>3.4.2 Automated Deployment and DevOps Adoption</a:t>
            </a:r>
            <a:endParaRPr dirty="0"/>
          </a:p>
        </p:txBody>
      </p:sp>
      <p:sp>
        <p:nvSpPr>
          <p:cNvPr id="1023" name="Shape 1023"/>
          <p:cNvSpPr txBox="1">
            <a:spLocks noGrp="1"/>
          </p:cNvSpPr>
          <p:nvPr>
            <p:ph type="body" idx="1"/>
          </p:nvPr>
        </p:nvSpPr>
        <p:spPr>
          <a:xfrm>
            <a:off x="207963" y="273050"/>
            <a:ext cx="105156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chemeClr val="dk1"/>
              </a:buClr>
              <a:buSzPts val="1100"/>
              <a:buFont typeface="Arial"/>
              <a:buNone/>
            </a:pPr>
            <a:r>
              <a:rPr lang="en-US" b="1"/>
              <a:t>Module 1</a:t>
            </a:r>
            <a:r>
              <a:rPr lang="en-US"/>
              <a:t>: Introduction to Automation</a:t>
            </a:r>
            <a:endParaRPr/>
          </a:p>
        </p:txBody>
      </p:sp>
      <p:sp>
        <p:nvSpPr>
          <p:cNvPr id="1024" name="Shape 1024"/>
          <p:cNvSpPr txBox="1">
            <a:spLocks noGrp="1"/>
          </p:cNvSpPr>
          <p:nvPr>
            <p:ph type="body" idx="2"/>
          </p:nvPr>
        </p:nvSpPr>
        <p:spPr>
          <a:xfrm>
            <a:off x="514350" y="1304995"/>
            <a:ext cx="10273800" cy="4840800"/>
          </a:xfrm>
          <a:prstGeom prst="rect">
            <a:avLst/>
          </a:prstGeom>
        </p:spPr>
        <p:txBody>
          <a:bodyPr spcFirstLastPara="1" wrap="square" lIns="91425" tIns="45700" rIns="91425" bIns="45700" anchor="t" anchorCtr="0">
            <a:noAutofit/>
          </a:bodyPr>
          <a:lstStyle/>
          <a:p>
            <a:pPr marL="0" lvl="0" indent="0" rtl="0">
              <a:lnSpc>
                <a:spcPct val="100000"/>
              </a:lnSpc>
              <a:spcBef>
                <a:spcPts val="0"/>
              </a:spcBef>
              <a:spcAft>
                <a:spcPts val="0"/>
              </a:spcAft>
              <a:buNone/>
            </a:pPr>
            <a:r>
              <a:rPr lang="en-US" dirty="0"/>
              <a:t>Automated deployment ensures that the team always has deployable code and working software at the end of each iteration.</a:t>
            </a:r>
            <a:endParaRPr dirty="0"/>
          </a:p>
          <a:p>
            <a:pPr marL="0" lvl="0" indent="0">
              <a:lnSpc>
                <a:spcPct val="100000"/>
              </a:lnSpc>
              <a:spcBef>
                <a:spcPts val="838"/>
              </a:spcBef>
              <a:spcAft>
                <a:spcPts val="838"/>
              </a:spcAft>
              <a:buNone/>
            </a:pPr>
            <a:r>
              <a:rPr lang="en-US" dirty="0"/>
              <a:t>Deployment automation helps in bringing in changes as quickly as possible, both planned and unplanned, that the business demands. </a:t>
            </a:r>
            <a:endParaRPr dirty="0"/>
          </a:p>
        </p:txBody>
      </p:sp>
      <p:grpSp>
        <p:nvGrpSpPr>
          <p:cNvPr id="11" name="Group 10"/>
          <p:cNvGrpSpPr/>
          <p:nvPr/>
        </p:nvGrpSpPr>
        <p:grpSpPr>
          <a:xfrm>
            <a:off x="1279442" y="2705912"/>
            <a:ext cx="9508707" cy="3676483"/>
            <a:chOff x="1279442" y="2725509"/>
            <a:chExt cx="9508707" cy="3676483"/>
          </a:xfrm>
        </p:grpSpPr>
        <p:sp>
          <p:nvSpPr>
            <p:cNvPr id="2" name="Right Arrow 1"/>
            <p:cNvSpPr/>
            <p:nvPr/>
          </p:nvSpPr>
          <p:spPr>
            <a:xfrm>
              <a:off x="1279442" y="3947771"/>
              <a:ext cx="9508707" cy="941977"/>
            </a:xfrm>
            <a:prstGeom prst="rightArrow">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DEVELOPMENT</a:t>
              </a:r>
            </a:p>
          </p:txBody>
        </p:sp>
        <p:sp>
          <p:nvSpPr>
            <p:cNvPr id="8" name="Right Arrow 7"/>
            <p:cNvSpPr/>
            <p:nvPr/>
          </p:nvSpPr>
          <p:spPr>
            <a:xfrm>
              <a:off x="1279442" y="4979473"/>
              <a:ext cx="9508707" cy="94197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OPERATIONS</a:t>
              </a:r>
            </a:p>
          </p:txBody>
        </p:sp>
        <p:sp>
          <p:nvSpPr>
            <p:cNvPr id="10" name="TextBox 9"/>
            <p:cNvSpPr txBox="1"/>
            <p:nvPr/>
          </p:nvSpPr>
          <p:spPr>
            <a:xfrm>
              <a:off x="9518930" y="5878772"/>
              <a:ext cx="659155" cy="369332"/>
            </a:xfrm>
            <a:prstGeom prst="rect">
              <a:avLst/>
            </a:prstGeom>
            <a:noFill/>
          </p:spPr>
          <p:txBody>
            <a:bodyPr wrap="none" rtlCol="0">
              <a:spAutoFit/>
            </a:bodyPr>
            <a:lstStyle/>
            <a:p>
              <a:pPr algn="ctr"/>
              <a:r>
                <a:rPr lang="en-US" sz="1800" b="1" i="1" dirty="0"/>
                <a:t>time</a:t>
              </a:r>
            </a:p>
          </p:txBody>
        </p:sp>
        <p:sp>
          <p:nvSpPr>
            <p:cNvPr id="4" name="Rounded Rectangular Callout 3"/>
            <p:cNvSpPr/>
            <p:nvPr/>
          </p:nvSpPr>
          <p:spPr>
            <a:xfrm>
              <a:off x="3106057" y="2892334"/>
              <a:ext cx="1640114" cy="965712"/>
            </a:xfrm>
            <a:prstGeom prst="wedgeRoundRectCallou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Planning</a:t>
              </a:r>
            </a:p>
          </p:txBody>
        </p:sp>
        <p:sp>
          <p:nvSpPr>
            <p:cNvPr id="12" name="Rounded Rectangular Callout 11"/>
            <p:cNvSpPr/>
            <p:nvPr/>
          </p:nvSpPr>
          <p:spPr>
            <a:xfrm>
              <a:off x="5101537" y="2725509"/>
              <a:ext cx="2387834" cy="1133034"/>
            </a:xfrm>
            <a:prstGeom prst="wedgeRoundRectCallou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Implementing and testing</a:t>
              </a:r>
            </a:p>
          </p:txBody>
        </p:sp>
        <p:sp>
          <p:nvSpPr>
            <p:cNvPr id="13" name="Rounded Rectangular Callout 12"/>
            <p:cNvSpPr/>
            <p:nvPr/>
          </p:nvSpPr>
          <p:spPr>
            <a:xfrm>
              <a:off x="7786057" y="2958003"/>
              <a:ext cx="2170758" cy="936392"/>
            </a:xfrm>
            <a:prstGeom prst="wedgeRoundRectCallou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Verification</a:t>
              </a:r>
            </a:p>
          </p:txBody>
        </p:sp>
        <p:sp>
          <p:nvSpPr>
            <p:cNvPr id="5" name="Freeform 4"/>
            <p:cNvSpPr/>
            <p:nvPr/>
          </p:nvSpPr>
          <p:spPr>
            <a:xfrm>
              <a:off x="3581400" y="4057650"/>
              <a:ext cx="0" cy="2019300"/>
            </a:xfrm>
            <a:custGeom>
              <a:avLst/>
              <a:gdLst>
                <a:gd name="connsiteX0" fmla="*/ 0 w 0"/>
                <a:gd name="connsiteY0" fmla="*/ 0 h 2019300"/>
                <a:gd name="connsiteX1" fmla="*/ 0 w 0"/>
                <a:gd name="connsiteY1" fmla="*/ 2019300 h 2019300"/>
              </a:gdLst>
              <a:ahLst/>
              <a:cxnLst>
                <a:cxn ang="0">
                  <a:pos x="connsiteX0" y="connsiteY0"/>
                </a:cxn>
                <a:cxn ang="0">
                  <a:pos x="connsiteX1" y="connsiteY1"/>
                </a:cxn>
              </a:cxnLst>
              <a:rect l="l" t="t" r="r" b="b"/>
              <a:pathLst>
                <a:path h="2019300">
                  <a:moveTo>
                    <a:pt x="0" y="0"/>
                  </a:moveTo>
                  <a:lnTo>
                    <a:pt x="0" y="2019300"/>
                  </a:lnTo>
                </a:path>
              </a:pathLst>
            </a:custGeom>
            <a:no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8420100" y="4057650"/>
              <a:ext cx="0" cy="2019300"/>
            </a:xfrm>
            <a:custGeom>
              <a:avLst/>
              <a:gdLst>
                <a:gd name="connsiteX0" fmla="*/ 0 w 0"/>
                <a:gd name="connsiteY0" fmla="*/ 0 h 2019300"/>
                <a:gd name="connsiteX1" fmla="*/ 0 w 0"/>
                <a:gd name="connsiteY1" fmla="*/ 2019300 h 2019300"/>
              </a:gdLst>
              <a:ahLst/>
              <a:cxnLst>
                <a:cxn ang="0">
                  <a:pos x="connsiteX0" y="connsiteY0"/>
                </a:cxn>
                <a:cxn ang="0">
                  <a:pos x="connsiteX1" y="connsiteY1"/>
                </a:cxn>
              </a:cxnLst>
              <a:rect l="l" t="t" r="r" b="b"/>
              <a:pathLst>
                <a:path h="2019300">
                  <a:moveTo>
                    <a:pt x="0" y="0"/>
                  </a:moveTo>
                  <a:lnTo>
                    <a:pt x="0" y="2019300"/>
                  </a:lnTo>
                </a:path>
              </a:pathLst>
            </a:custGeom>
            <a:noFill/>
            <a:ln w="38100">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3649943" y="6048049"/>
              <a:ext cx="4644465" cy="0"/>
            </a:xfrm>
            <a:prstGeom prst="straightConnector1">
              <a:avLst/>
            </a:prstGeom>
            <a:ln w="38100">
              <a:solidFill>
                <a:schemeClr val="tx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035814" y="5755661"/>
              <a:ext cx="1787669" cy="646331"/>
            </a:xfrm>
            <a:prstGeom prst="rect">
              <a:avLst/>
            </a:prstGeom>
            <a:solidFill>
              <a:schemeClr val="bg1"/>
            </a:solidFill>
          </p:spPr>
          <p:txBody>
            <a:bodyPr wrap="none" rtlCol="0">
              <a:spAutoFit/>
            </a:bodyPr>
            <a:lstStyle/>
            <a:p>
              <a:pPr algn="ctr"/>
              <a:r>
                <a:rPr lang="en-US" sz="1800" dirty="0"/>
                <a:t>current iteration</a:t>
              </a:r>
            </a:p>
            <a:p>
              <a:pPr algn="ctr"/>
              <a:r>
                <a:rPr lang="en-US" sz="1800" dirty="0"/>
                <a:t>(2 weeks)</a:t>
              </a:r>
            </a:p>
          </p:txBody>
        </p:sp>
      </p:grpSp>
    </p:spTree>
    <p:extLst>
      <p:ext uri="{BB962C8B-B14F-4D97-AF65-F5344CB8AC3E}">
        <p14:creationId xmlns:p14="http://schemas.microsoft.com/office/powerpoint/2010/main" val="3635494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Shape 1031"/>
          <p:cNvSpPr txBox="1">
            <a:spLocks noGrp="1"/>
          </p:cNvSpPr>
          <p:nvPr>
            <p:ph type="title"/>
          </p:nvPr>
        </p:nvSpPr>
        <p:spPr>
          <a:xfrm>
            <a:off x="208635" y="633245"/>
            <a:ext cx="11291700" cy="4923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a:t>What did you Grasp?</a:t>
            </a:r>
            <a:endParaRPr/>
          </a:p>
        </p:txBody>
      </p:sp>
      <p:sp>
        <p:nvSpPr>
          <p:cNvPr id="1032" name="Shape 1032"/>
          <p:cNvSpPr txBox="1">
            <a:spLocks noGrp="1"/>
          </p:cNvSpPr>
          <p:nvPr>
            <p:ph type="body" idx="1"/>
          </p:nvPr>
        </p:nvSpPr>
        <p:spPr>
          <a:xfrm>
            <a:off x="207963" y="273050"/>
            <a:ext cx="112917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EC07D"/>
              </a:buClr>
              <a:buSzPts val="1600"/>
              <a:buFont typeface="Arial"/>
              <a:buNone/>
            </a:pPr>
            <a:r>
              <a:rPr lang="en-US" b="1"/>
              <a:t>Module 1</a:t>
            </a:r>
            <a:r>
              <a:rPr lang="en-US"/>
              <a:t>: Introduction to Automation</a:t>
            </a:r>
            <a:endParaRPr/>
          </a:p>
        </p:txBody>
      </p:sp>
      <p:sp>
        <p:nvSpPr>
          <p:cNvPr id="1033" name="Shape 1033"/>
          <p:cNvSpPr txBox="1">
            <a:spLocks noGrp="1"/>
          </p:cNvSpPr>
          <p:nvPr>
            <p:ph type="body" idx="2"/>
          </p:nvPr>
        </p:nvSpPr>
        <p:spPr>
          <a:xfrm>
            <a:off x="4809152" y="1852369"/>
            <a:ext cx="6690600" cy="3749400"/>
          </a:xfrm>
          <a:prstGeom prst="rect">
            <a:avLst/>
          </a:prstGeom>
        </p:spPr>
        <p:txBody>
          <a:bodyPr spcFirstLastPara="1" wrap="square" lIns="91425" tIns="45700" rIns="91425" bIns="45700" anchor="t" anchorCtr="0">
            <a:noAutofit/>
          </a:bodyPr>
          <a:lstStyle/>
          <a:p>
            <a:pPr marL="342900" lvl="0" indent="-342900" rtl="0">
              <a:spcBef>
                <a:spcPts val="0"/>
              </a:spcBef>
              <a:spcAft>
                <a:spcPts val="0"/>
              </a:spcAft>
              <a:buSzPts val="1800"/>
              <a:buFont typeface="Calibri"/>
              <a:buAutoNum type="arabicPeriod"/>
            </a:pPr>
            <a:r>
              <a:rPr lang="en-US"/>
              <a:t>Installing and maintaining the server hardware and operating software are the duties of the development team. </a:t>
            </a:r>
            <a:endParaRPr/>
          </a:p>
          <a:p>
            <a:pPr marL="682625" lvl="0" indent="-342900" rtl="0">
              <a:lnSpc>
                <a:spcPct val="100000"/>
              </a:lnSpc>
              <a:spcBef>
                <a:spcPts val="0"/>
              </a:spcBef>
              <a:spcAft>
                <a:spcPts val="0"/>
              </a:spcAft>
              <a:buSzPts val="1800"/>
              <a:buAutoNum type="alphaUcParenR"/>
            </a:pPr>
            <a:r>
              <a:rPr lang="en-US" b="1"/>
              <a:t>True</a:t>
            </a:r>
            <a:endParaRPr b="1"/>
          </a:p>
          <a:p>
            <a:pPr marL="682625" lvl="0" indent="-342900" rtl="0">
              <a:lnSpc>
                <a:spcPct val="100000"/>
              </a:lnSpc>
              <a:spcBef>
                <a:spcPts val="0"/>
              </a:spcBef>
              <a:spcAft>
                <a:spcPts val="0"/>
              </a:spcAft>
              <a:buSzPts val="1800"/>
              <a:buAutoNum type="alphaUcParenR"/>
            </a:pPr>
            <a:r>
              <a:rPr lang="en-US" b="1"/>
              <a:t>False</a:t>
            </a:r>
            <a:endParaRPr b="1"/>
          </a:p>
          <a:p>
            <a:pPr marL="0" lvl="0" indent="0">
              <a:spcBef>
                <a:spcPts val="1000"/>
              </a:spcBef>
              <a:spcAft>
                <a:spcPts val="0"/>
              </a:spcAft>
              <a:buNone/>
            </a:pPr>
            <a:endParaRPr/>
          </a:p>
        </p:txBody>
      </p:sp>
    </p:spTree>
    <p:extLst>
      <p:ext uri="{BB962C8B-B14F-4D97-AF65-F5344CB8AC3E}">
        <p14:creationId xmlns:p14="http://schemas.microsoft.com/office/powerpoint/2010/main" val="2217211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pic>
        <p:nvPicPr>
          <p:cNvPr id="1042" name="Shape 1042"/>
          <p:cNvPicPr preferRelativeResize="0"/>
          <p:nvPr/>
        </p:nvPicPr>
        <p:blipFill rotWithShape="1">
          <a:blip r:embed="rId3">
            <a:extLst>
              <a:ext uri="{BEBA8EAE-BF5A-486C-A8C5-ECC9F3942E4B}">
                <a14:imgProps xmlns:a14="http://schemas.microsoft.com/office/drawing/2010/main">
                  <a14:imgLayer r:embed="rId4">
                    <a14:imgEffect>
                      <a14:brightnessContrast contrast="-20000"/>
                    </a14:imgEffect>
                  </a14:imgLayer>
                </a14:imgProps>
              </a:ext>
            </a:extLst>
          </a:blip>
          <a:srcRect t="2167"/>
          <a:stretch/>
        </p:blipFill>
        <p:spPr>
          <a:xfrm>
            <a:off x="1702400" y="1493359"/>
            <a:ext cx="8893883" cy="4928714"/>
          </a:xfrm>
          <a:prstGeom prst="rect">
            <a:avLst/>
          </a:prstGeom>
          <a:noFill/>
          <a:ln>
            <a:noFill/>
          </a:ln>
        </p:spPr>
      </p:pic>
      <p:sp>
        <p:nvSpPr>
          <p:cNvPr id="1039" name="Shape 1039"/>
          <p:cNvSpPr txBox="1">
            <a:spLocks noGrp="1"/>
          </p:cNvSpPr>
          <p:nvPr>
            <p:ph type="title"/>
          </p:nvPr>
        </p:nvSpPr>
        <p:spPr>
          <a:xfrm>
            <a:off x="208635" y="633245"/>
            <a:ext cx="10515600" cy="4923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dirty="0"/>
              <a:t>3.5 Automated Provisioning</a:t>
            </a:r>
            <a:endParaRPr dirty="0"/>
          </a:p>
        </p:txBody>
      </p:sp>
      <p:sp>
        <p:nvSpPr>
          <p:cNvPr id="1040" name="Shape 1040"/>
          <p:cNvSpPr txBox="1">
            <a:spLocks noGrp="1"/>
          </p:cNvSpPr>
          <p:nvPr>
            <p:ph type="body" idx="1"/>
          </p:nvPr>
        </p:nvSpPr>
        <p:spPr>
          <a:xfrm>
            <a:off x="207963" y="273050"/>
            <a:ext cx="105156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chemeClr val="dk1"/>
              </a:buClr>
              <a:buSzPts val="1100"/>
              <a:buFont typeface="Arial"/>
              <a:buNone/>
            </a:pPr>
            <a:r>
              <a:rPr lang="en-US" b="1"/>
              <a:t>Module 1</a:t>
            </a:r>
            <a:r>
              <a:rPr lang="en-US"/>
              <a:t>: Introduction to Automation</a:t>
            </a:r>
            <a:endParaRPr/>
          </a:p>
        </p:txBody>
      </p:sp>
      <p:sp>
        <p:nvSpPr>
          <p:cNvPr id="1041" name="Shape 1041"/>
          <p:cNvSpPr txBox="1">
            <a:spLocks noGrp="1"/>
          </p:cNvSpPr>
          <p:nvPr>
            <p:ph type="body" idx="2"/>
          </p:nvPr>
        </p:nvSpPr>
        <p:spPr>
          <a:xfrm>
            <a:off x="514350" y="1187250"/>
            <a:ext cx="10273800" cy="49584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n-US" dirty="0"/>
              <a:t>An overview of automated provisioning:</a:t>
            </a:r>
            <a:endParaRPr dirty="0"/>
          </a:p>
          <a:p>
            <a:pPr marL="0" lvl="0" indent="0">
              <a:spcBef>
                <a:spcPts val="838"/>
              </a:spcBef>
              <a:spcAft>
                <a:spcPts val="838"/>
              </a:spcAft>
              <a:buNone/>
            </a:pPr>
            <a:endParaRPr dirty="0"/>
          </a:p>
        </p:txBody>
      </p:sp>
    </p:spTree>
    <p:extLst>
      <p:ext uri="{BB962C8B-B14F-4D97-AF65-F5344CB8AC3E}">
        <p14:creationId xmlns:p14="http://schemas.microsoft.com/office/powerpoint/2010/main" val="1199280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Shape 1048"/>
          <p:cNvSpPr txBox="1">
            <a:spLocks noGrp="1"/>
          </p:cNvSpPr>
          <p:nvPr>
            <p:ph type="title"/>
          </p:nvPr>
        </p:nvSpPr>
        <p:spPr>
          <a:xfrm>
            <a:off x="208635" y="633245"/>
            <a:ext cx="10515600" cy="4923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dirty="0"/>
              <a:t>3.5.1 Tools for Fully Automated Provisioning</a:t>
            </a:r>
            <a:endParaRPr dirty="0"/>
          </a:p>
        </p:txBody>
      </p:sp>
      <p:sp>
        <p:nvSpPr>
          <p:cNvPr id="1049" name="Shape 1049"/>
          <p:cNvSpPr txBox="1">
            <a:spLocks noGrp="1"/>
          </p:cNvSpPr>
          <p:nvPr>
            <p:ph type="body" idx="1"/>
          </p:nvPr>
        </p:nvSpPr>
        <p:spPr>
          <a:xfrm>
            <a:off x="207963" y="273050"/>
            <a:ext cx="105156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chemeClr val="dk1"/>
              </a:buClr>
              <a:buSzPts val="1100"/>
              <a:buFont typeface="Arial"/>
              <a:buNone/>
            </a:pPr>
            <a:r>
              <a:rPr lang="en-US" b="1"/>
              <a:t>Module 1</a:t>
            </a:r>
            <a:r>
              <a:rPr lang="en-US"/>
              <a:t>: Introduction to Automation</a:t>
            </a:r>
            <a:endParaRPr/>
          </a:p>
        </p:txBody>
      </p:sp>
      <p:sp>
        <p:nvSpPr>
          <p:cNvPr id="1050" name="Shape 1050"/>
          <p:cNvSpPr txBox="1">
            <a:spLocks noGrp="1"/>
          </p:cNvSpPr>
          <p:nvPr>
            <p:ph type="body" idx="2"/>
          </p:nvPr>
        </p:nvSpPr>
        <p:spPr>
          <a:xfrm>
            <a:off x="514350" y="1304995"/>
            <a:ext cx="10273800" cy="4840800"/>
          </a:xfrm>
          <a:prstGeom prst="rect">
            <a:avLst/>
          </a:prstGeom>
        </p:spPr>
        <p:txBody>
          <a:bodyPr spcFirstLastPara="1" wrap="square" lIns="91425" tIns="45700" rIns="91425" bIns="45700" anchor="t" anchorCtr="0">
            <a:noAutofit/>
          </a:bodyPr>
          <a:lstStyle/>
          <a:p>
            <a:pPr marL="0" lvl="0" indent="0" rtl="0">
              <a:spcBef>
                <a:spcPts val="0"/>
              </a:spcBef>
              <a:spcAft>
                <a:spcPts val="0"/>
              </a:spcAft>
              <a:buNone/>
            </a:pPr>
            <a:r>
              <a:rPr lang="en-US" dirty="0"/>
              <a:t>The image below represents tool options (some are open source) for a fully automated provisioning.</a:t>
            </a:r>
            <a:endParaRPr dirty="0"/>
          </a:p>
          <a:p>
            <a:pPr marL="0" lvl="0" indent="0">
              <a:spcBef>
                <a:spcPts val="838"/>
              </a:spcBef>
              <a:spcAft>
                <a:spcPts val="838"/>
              </a:spcAft>
              <a:buNone/>
            </a:pPr>
            <a:endParaRPr dirty="0"/>
          </a:p>
        </p:txBody>
      </p:sp>
      <p:sp>
        <p:nvSpPr>
          <p:cNvPr id="1052" name="Shape 1052"/>
          <p:cNvSpPr txBox="1"/>
          <p:nvPr/>
        </p:nvSpPr>
        <p:spPr>
          <a:xfrm>
            <a:off x="115902" y="6145795"/>
            <a:ext cx="2596500" cy="324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900" i="1" dirty="0"/>
              <a:t>Source: DTO Solutions</a:t>
            </a:r>
            <a:endParaRPr sz="900" i="1" dirty="0"/>
          </a:p>
        </p:txBody>
      </p:sp>
      <p:sp>
        <p:nvSpPr>
          <p:cNvPr id="2" name="TextBox 1"/>
          <p:cNvSpPr txBox="1"/>
          <p:nvPr/>
        </p:nvSpPr>
        <p:spPr>
          <a:xfrm rot="16200000">
            <a:off x="580592" y="4073811"/>
            <a:ext cx="2005677" cy="338554"/>
          </a:xfrm>
          <a:prstGeom prst="rect">
            <a:avLst/>
          </a:prstGeom>
          <a:noFill/>
        </p:spPr>
        <p:txBody>
          <a:bodyPr wrap="none" rtlCol="0">
            <a:spAutoFit/>
          </a:bodyPr>
          <a:lstStyle/>
          <a:p>
            <a:r>
              <a:rPr lang="en-US" sz="1600" dirty="0"/>
              <a:t>Provisioning Activity</a:t>
            </a:r>
          </a:p>
        </p:txBody>
      </p:sp>
      <p:sp>
        <p:nvSpPr>
          <p:cNvPr id="9" name="TextBox 8"/>
          <p:cNvSpPr txBox="1"/>
          <p:nvPr/>
        </p:nvSpPr>
        <p:spPr>
          <a:xfrm>
            <a:off x="2113796" y="2311516"/>
            <a:ext cx="1400584" cy="584775"/>
          </a:xfrm>
          <a:prstGeom prst="rect">
            <a:avLst/>
          </a:prstGeom>
          <a:noFill/>
        </p:spPr>
        <p:txBody>
          <a:bodyPr wrap="square" rtlCol="0">
            <a:spAutoFit/>
          </a:bodyPr>
          <a:lstStyle/>
          <a:p>
            <a:r>
              <a:rPr lang="en-US" sz="1600" b="1" i="1" dirty="0"/>
              <a:t>Command &amp; Control</a:t>
            </a:r>
          </a:p>
        </p:txBody>
      </p:sp>
      <p:sp>
        <p:nvSpPr>
          <p:cNvPr id="10" name="TextBox 9"/>
          <p:cNvSpPr txBox="1"/>
          <p:nvPr/>
        </p:nvSpPr>
        <p:spPr>
          <a:xfrm>
            <a:off x="2053905" y="4013212"/>
            <a:ext cx="1656398" cy="338554"/>
          </a:xfrm>
          <a:prstGeom prst="rect">
            <a:avLst/>
          </a:prstGeom>
          <a:noFill/>
        </p:spPr>
        <p:txBody>
          <a:bodyPr wrap="square" rtlCol="0">
            <a:spAutoFit/>
          </a:bodyPr>
          <a:lstStyle/>
          <a:p>
            <a:r>
              <a:rPr lang="en-US" sz="1600" b="1" i="1" dirty="0"/>
              <a:t>Configuration</a:t>
            </a:r>
          </a:p>
        </p:txBody>
      </p:sp>
      <p:sp>
        <p:nvSpPr>
          <p:cNvPr id="11" name="TextBox 10"/>
          <p:cNvSpPr txBox="1"/>
          <p:nvPr/>
        </p:nvSpPr>
        <p:spPr>
          <a:xfrm>
            <a:off x="2113796" y="5357307"/>
            <a:ext cx="1656398" cy="338554"/>
          </a:xfrm>
          <a:prstGeom prst="rect">
            <a:avLst/>
          </a:prstGeom>
          <a:noFill/>
        </p:spPr>
        <p:txBody>
          <a:bodyPr wrap="square" rtlCol="0">
            <a:spAutoFit/>
          </a:bodyPr>
          <a:lstStyle/>
          <a:p>
            <a:r>
              <a:rPr lang="en-US" sz="1600" b="1" i="1" dirty="0"/>
              <a:t>Bootstrapping</a:t>
            </a:r>
          </a:p>
        </p:txBody>
      </p:sp>
      <p:sp>
        <p:nvSpPr>
          <p:cNvPr id="3" name="Rounded Rectangle 2"/>
          <p:cNvSpPr/>
          <p:nvPr/>
        </p:nvSpPr>
        <p:spPr>
          <a:xfrm>
            <a:off x="4072398" y="1746615"/>
            <a:ext cx="2986206" cy="1422509"/>
          </a:xfrm>
          <a:prstGeom prst="roundRect">
            <a:avLst>
              <a:gd name="adj" fmla="val 6116"/>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t>Orchestration</a:t>
            </a:r>
          </a:p>
        </p:txBody>
      </p:sp>
      <p:sp>
        <p:nvSpPr>
          <p:cNvPr id="13" name="Rounded Rectangle 12"/>
          <p:cNvSpPr/>
          <p:nvPr/>
        </p:nvSpPr>
        <p:spPr>
          <a:xfrm>
            <a:off x="4072398" y="3289461"/>
            <a:ext cx="2986206" cy="1422509"/>
          </a:xfrm>
          <a:prstGeom prst="roundRect">
            <a:avLst>
              <a:gd name="adj" fmla="val 6116"/>
            </a:avLst>
          </a:prstGeom>
          <a:solidFill>
            <a:schemeClr val="bg1"/>
          </a:solidFill>
          <a:ln>
            <a:solidFill>
              <a:srgbClr val="0EC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System Configuration</a:t>
            </a:r>
          </a:p>
        </p:txBody>
      </p:sp>
      <p:sp>
        <p:nvSpPr>
          <p:cNvPr id="15" name="Rounded Rectangle 14"/>
          <p:cNvSpPr/>
          <p:nvPr/>
        </p:nvSpPr>
        <p:spPr>
          <a:xfrm>
            <a:off x="4072398" y="4885586"/>
            <a:ext cx="1425469" cy="1422509"/>
          </a:xfrm>
          <a:prstGeom prst="roundRect">
            <a:avLst>
              <a:gd name="adj" fmla="val 6116"/>
            </a:avLst>
          </a:prstGeom>
          <a:solidFill>
            <a:srgbClr val="3BF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Cloud or VM Image Lunch</a:t>
            </a:r>
          </a:p>
        </p:txBody>
      </p:sp>
      <p:sp>
        <p:nvSpPr>
          <p:cNvPr id="17" name="Rounded Rectangle 16"/>
          <p:cNvSpPr/>
          <p:nvPr/>
        </p:nvSpPr>
        <p:spPr>
          <a:xfrm>
            <a:off x="5633135" y="4885586"/>
            <a:ext cx="1425469" cy="1422509"/>
          </a:xfrm>
          <a:prstGeom prst="roundRect">
            <a:avLst>
              <a:gd name="adj" fmla="val 6116"/>
            </a:avLst>
          </a:prstGeom>
          <a:solidFill>
            <a:srgbClr val="3BF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OS Install</a:t>
            </a:r>
          </a:p>
        </p:txBody>
      </p:sp>
      <p:sp>
        <p:nvSpPr>
          <p:cNvPr id="18" name="TextBox 17"/>
          <p:cNvSpPr txBox="1"/>
          <p:nvPr/>
        </p:nvSpPr>
        <p:spPr>
          <a:xfrm>
            <a:off x="7567357" y="1785603"/>
            <a:ext cx="1400584" cy="1308050"/>
          </a:xfrm>
          <a:prstGeom prst="rect">
            <a:avLst/>
          </a:prstGeom>
          <a:noFill/>
        </p:spPr>
        <p:txBody>
          <a:bodyPr wrap="square" rtlCol="0">
            <a:spAutoFit/>
          </a:bodyPr>
          <a:lstStyle/>
          <a:p>
            <a:pPr>
              <a:spcBef>
                <a:spcPts val="600"/>
              </a:spcBef>
            </a:pPr>
            <a:r>
              <a:rPr lang="en-US" sz="1600" dirty="0" err="1"/>
              <a:t>Rundesk</a:t>
            </a:r>
            <a:r>
              <a:rPr lang="en-US" sz="1600" dirty="0"/>
              <a:t> </a:t>
            </a:r>
          </a:p>
          <a:p>
            <a:pPr>
              <a:spcBef>
                <a:spcPts val="600"/>
              </a:spcBef>
            </a:pPr>
            <a:r>
              <a:rPr lang="en-US" sz="1600" dirty="0"/>
              <a:t>Capistrano</a:t>
            </a:r>
          </a:p>
          <a:p>
            <a:pPr>
              <a:spcBef>
                <a:spcPts val="600"/>
              </a:spcBef>
            </a:pPr>
            <a:r>
              <a:rPr lang="en-US" sz="1600" dirty="0" err="1"/>
              <a:t>Func</a:t>
            </a:r>
            <a:endParaRPr lang="en-US" sz="1600" dirty="0"/>
          </a:p>
          <a:p>
            <a:pPr>
              <a:spcBef>
                <a:spcPts val="600"/>
              </a:spcBef>
            </a:pPr>
            <a:r>
              <a:rPr lang="en-US" sz="1600" dirty="0"/>
              <a:t>Fabric</a:t>
            </a:r>
          </a:p>
        </p:txBody>
      </p:sp>
      <p:sp>
        <p:nvSpPr>
          <p:cNvPr id="19" name="TextBox 18"/>
          <p:cNvSpPr txBox="1"/>
          <p:nvPr/>
        </p:nvSpPr>
        <p:spPr>
          <a:xfrm>
            <a:off x="7583529" y="3466834"/>
            <a:ext cx="1400584" cy="984885"/>
          </a:xfrm>
          <a:prstGeom prst="rect">
            <a:avLst/>
          </a:prstGeom>
          <a:noFill/>
        </p:spPr>
        <p:txBody>
          <a:bodyPr wrap="square" rtlCol="0">
            <a:spAutoFit/>
          </a:bodyPr>
          <a:lstStyle/>
          <a:p>
            <a:pPr>
              <a:spcBef>
                <a:spcPts val="600"/>
              </a:spcBef>
            </a:pPr>
            <a:r>
              <a:rPr lang="en-US" sz="1600" dirty="0"/>
              <a:t>Puppet</a:t>
            </a:r>
          </a:p>
          <a:p>
            <a:pPr>
              <a:spcBef>
                <a:spcPts val="600"/>
              </a:spcBef>
            </a:pPr>
            <a:r>
              <a:rPr lang="en-US" sz="1600" dirty="0"/>
              <a:t>Chef</a:t>
            </a:r>
          </a:p>
          <a:p>
            <a:pPr>
              <a:spcBef>
                <a:spcPts val="600"/>
              </a:spcBef>
            </a:pPr>
            <a:r>
              <a:rPr lang="en-US" sz="1600" dirty="0" err="1"/>
              <a:t>cfengine</a:t>
            </a:r>
            <a:endParaRPr lang="en-US" sz="1600" dirty="0"/>
          </a:p>
        </p:txBody>
      </p:sp>
      <p:sp>
        <p:nvSpPr>
          <p:cNvPr id="20" name="TextBox 19"/>
          <p:cNvSpPr txBox="1"/>
          <p:nvPr/>
        </p:nvSpPr>
        <p:spPr>
          <a:xfrm>
            <a:off x="7097024" y="4857432"/>
            <a:ext cx="3652705" cy="1700466"/>
          </a:xfrm>
          <a:prstGeom prst="rect">
            <a:avLst/>
          </a:prstGeom>
          <a:noFill/>
        </p:spPr>
        <p:txBody>
          <a:bodyPr wrap="square" rtlCol="0">
            <a:spAutoFit/>
          </a:bodyPr>
          <a:lstStyle/>
          <a:p>
            <a:pPr>
              <a:spcBef>
                <a:spcPts val="300"/>
              </a:spcBef>
            </a:pPr>
            <a:r>
              <a:rPr lang="en-US" sz="1600" b="1" u="sng" dirty="0"/>
              <a:t>OS Install or Cloud:</a:t>
            </a:r>
          </a:p>
          <a:p>
            <a:pPr>
              <a:spcBef>
                <a:spcPts val="300"/>
              </a:spcBef>
            </a:pPr>
            <a:r>
              <a:rPr lang="en-US" sz="1600" dirty="0"/>
              <a:t>AWS*		Cobbler</a:t>
            </a:r>
          </a:p>
          <a:p>
            <a:pPr>
              <a:spcBef>
                <a:spcPts val="300"/>
              </a:spcBef>
            </a:pPr>
            <a:r>
              <a:rPr lang="en-US" sz="1600" dirty="0"/>
              <a:t>Crowbar		</a:t>
            </a:r>
            <a:r>
              <a:rPr lang="en-US" sz="1600" dirty="0" err="1"/>
              <a:t>BoxGrinder</a:t>
            </a:r>
            <a:endParaRPr lang="en-US" sz="1600" dirty="0"/>
          </a:p>
          <a:p>
            <a:pPr>
              <a:spcBef>
                <a:spcPts val="300"/>
              </a:spcBef>
            </a:pPr>
            <a:r>
              <a:rPr lang="en-US" sz="1600" dirty="0" err="1"/>
              <a:t>Kickstart</a:t>
            </a:r>
            <a:r>
              <a:rPr lang="en-US" sz="1600" dirty="0"/>
              <a:t> 		</a:t>
            </a:r>
            <a:r>
              <a:rPr lang="en-US" sz="1600" dirty="0" err="1"/>
              <a:t>OpenNebula</a:t>
            </a:r>
            <a:endParaRPr lang="en-US" sz="1600" dirty="0"/>
          </a:p>
          <a:p>
            <a:pPr>
              <a:spcBef>
                <a:spcPts val="300"/>
              </a:spcBef>
            </a:pPr>
            <a:r>
              <a:rPr lang="en-US" sz="1600" dirty="0" err="1"/>
              <a:t>OpenQRM</a:t>
            </a:r>
            <a:r>
              <a:rPr lang="en-US" sz="1600" dirty="0"/>
              <a:t>	</a:t>
            </a:r>
            <a:r>
              <a:rPr lang="en-US" sz="1600" dirty="0" err="1"/>
              <a:t>VMwave</a:t>
            </a:r>
            <a:r>
              <a:rPr lang="en-US" sz="1600" dirty="0"/>
              <a:t>*</a:t>
            </a:r>
          </a:p>
          <a:p>
            <a:pPr>
              <a:spcBef>
                <a:spcPts val="300"/>
              </a:spcBef>
            </a:pPr>
            <a:r>
              <a:rPr lang="en-US" sz="1200" dirty="0"/>
              <a:t>(*not open Source)</a:t>
            </a:r>
          </a:p>
        </p:txBody>
      </p:sp>
      <p:cxnSp>
        <p:nvCxnSpPr>
          <p:cNvPr id="5" name="Straight Arrow Connector 4"/>
          <p:cNvCxnSpPr/>
          <p:nvPr/>
        </p:nvCxnSpPr>
        <p:spPr>
          <a:xfrm flipV="1">
            <a:off x="1946862" y="1859703"/>
            <a:ext cx="0" cy="4448392"/>
          </a:xfrm>
          <a:prstGeom prst="straightConnector1">
            <a:avLst/>
          </a:prstGeom>
          <a:ln w="76200">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538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Shape 1058"/>
          <p:cNvSpPr txBox="1">
            <a:spLocks noGrp="1"/>
          </p:cNvSpPr>
          <p:nvPr>
            <p:ph type="title"/>
          </p:nvPr>
        </p:nvSpPr>
        <p:spPr>
          <a:xfrm>
            <a:off x="208635" y="633245"/>
            <a:ext cx="11291700" cy="4923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a:t>What did you Grasp?</a:t>
            </a:r>
            <a:endParaRPr/>
          </a:p>
        </p:txBody>
      </p:sp>
      <p:sp>
        <p:nvSpPr>
          <p:cNvPr id="1059" name="Shape 1059"/>
          <p:cNvSpPr txBox="1">
            <a:spLocks noGrp="1"/>
          </p:cNvSpPr>
          <p:nvPr>
            <p:ph type="body" idx="1"/>
          </p:nvPr>
        </p:nvSpPr>
        <p:spPr>
          <a:xfrm>
            <a:off x="207963" y="273050"/>
            <a:ext cx="112917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chemeClr val="dk1"/>
              </a:buClr>
              <a:buSzPts val="1100"/>
              <a:buFont typeface="Arial"/>
              <a:buNone/>
            </a:pPr>
            <a:r>
              <a:rPr lang="en-US" b="1"/>
              <a:t>Module 1</a:t>
            </a:r>
            <a:r>
              <a:rPr lang="en-US"/>
              <a:t>: Introduction to Automation</a:t>
            </a:r>
            <a:endParaRPr/>
          </a:p>
        </p:txBody>
      </p:sp>
      <p:sp>
        <p:nvSpPr>
          <p:cNvPr id="1060" name="Shape 1060"/>
          <p:cNvSpPr txBox="1">
            <a:spLocks noGrp="1"/>
          </p:cNvSpPr>
          <p:nvPr>
            <p:ph type="body" idx="2"/>
          </p:nvPr>
        </p:nvSpPr>
        <p:spPr>
          <a:xfrm>
            <a:off x="4809152" y="1852369"/>
            <a:ext cx="6690600" cy="3749400"/>
          </a:xfrm>
          <a:prstGeom prst="rect">
            <a:avLst/>
          </a:prstGeom>
        </p:spPr>
        <p:txBody>
          <a:bodyPr spcFirstLastPara="1" wrap="square" lIns="91425" tIns="45700" rIns="91425" bIns="45700" anchor="t" anchorCtr="0">
            <a:noAutofit/>
          </a:bodyPr>
          <a:lstStyle/>
          <a:p>
            <a:pPr marL="342900" lvl="0" indent="-342900" rtl="0">
              <a:lnSpc>
                <a:spcPct val="100000"/>
              </a:lnSpc>
              <a:spcBef>
                <a:spcPts val="0"/>
              </a:spcBef>
              <a:spcAft>
                <a:spcPts val="1200"/>
              </a:spcAft>
              <a:buSzPts val="1800"/>
              <a:buFont typeface="Calibri"/>
              <a:buAutoNum type="arabicPeriod"/>
            </a:pPr>
            <a:r>
              <a:rPr lang="en-US" dirty="0"/>
              <a:t>Which of the following tool(s) is/are used for configuration management?</a:t>
            </a:r>
            <a:endParaRPr dirty="0"/>
          </a:p>
          <a:p>
            <a:pPr marL="682625" lvl="0" indent="-342900" rtl="0">
              <a:lnSpc>
                <a:spcPct val="100000"/>
              </a:lnSpc>
              <a:spcBef>
                <a:spcPts val="0"/>
              </a:spcBef>
              <a:spcAft>
                <a:spcPts val="0"/>
              </a:spcAft>
              <a:buSzPts val="1800"/>
              <a:buAutoNum type="alphaUcParenR"/>
            </a:pPr>
            <a:r>
              <a:rPr lang="en-US" b="1" dirty="0"/>
              <a:t>Puppet</a:t>
            </a:r>
            <a:endParaRPr b="1" dirty="0"/>
          </a:p>
          <a:p>
            <a:pPr marL="682625" lvl="0" indent="-342900" rtl="0">
              <a:lnSpc>
                <a:spcPct val="100000"/>
              </a:lnSpc>
              <a:spcBef>
                <a:spcPts val="0"/>
              </a:spcBef>
              <a:spcAft>
                <a:spcPts val="0"/>
              </a:spcAft>
              <a:buSzPts val="1800"/>
              <a:buAutoNum type="alphaUcParenR"/>
            </a:pPr>
            <a:r>
              <a:rPr lang="en-US" b="1" dirty="0"/>
              <a:t>Fabric</a:t>
            </a:r>
            <a:endParaRPr b="1" dirty="0"/>
          </a:p>
          <a:p>
            <a:pPr marL="682625" lvl="0" indent="-342900" rtl="0">
              <a:lnSpc>
                <a:spcPct val="100000"/>
              </a:lnSpc>
              <a:spcBef>
                <a:spcPts val="0"/>
              </a:spcBef>
              <a:spcAft>
                <a:spcPts val="0"/>
              </a:spcAft>
              <a:buSzPts val="1800"/>
              <a:buAutoNum type="alphaUcParenR"/>
            </a:pPr>
            <a:r>
              <a:rPr lang="en-US" b="1" dirty="0"/>
              <a:t>Crowbar</a:t>
            </a:r>
            <a:endParaRPr b="1" dirty="0"/>
          </a:p>
          <a:p>
            <a:pPr marL="682625" lvl="0" indent="-342900" rtl="0">
              <a:lnSpc>
                <a:spcPct val="100000"/>
              </a:lnSpc>
              <a:spcBef>
                <a:spcPts val="0"/>
              </a:spcBef>
              <a:spcAft>
                <a:spcPts val="0"/>
              </a:spcAft>
              <a:buSzPts val="1800"/>
              <a:buAutoNum type="alphaUcParenR"/>
            </a:pPr>
            <a:r>
              <a:rPr lang="en-US" b="1" dirty="0"/>
              <a:t>Chef</a:t>
            </a:r>
            <a:endParaRPr b="1" dirty="0"/>
          </a:p>
        </p:txBody>
      </p:sp>
    </p:spTree>
    <p:extLst>
      <p:ext uri="{BB962C8B-B14F-4D97-AF65-F5344CB8AC3E}">
        <p14:creationId xmlns:p14="http://schemas.microsoft.com/office/powerpoint/2010/main" val="3181316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Shape 93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4</a:t>
            </a:r>
            <a:r>
              <a:rPr lang="en-US" sz="2800" b="1" i="0" u="none" strike="noStrike" cap="none">
                <a:solidFill>
                  <a:schemeClr val="dk2"/>
                </a:solidFill>
                <a:latin typeface="Arial"/>
                <a:ea typeface="Arial"/>
                <a:cs typeface="Arial"/>
                <a:sym typeface="Arial"/>
              </a:rPr>
              <a:t>. Overview of Rapid Application Development (RAD)</a:t>
            </a:r>
            <a:endParaRPr sz="2800" b="1" i="0" u="none" strike="noStrike" cap="none">
              <a:solidFill>
                <a:schemeClr val="dk2"/>
              </a:solidFill>
              <a:latin typeface="Arial"/>
              <a:ea typeface="Arial"/>
              <a:cs typeface="Arial"/>
              <a:sym typeface="Arial"/>
            </a:endParaRPr>
          </a:p>
        </p:txBody>
      </p:sp>
      <p:sp>
        <p:nvSpPr>
          <p:cNvPr id="936" name="Shape 93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Introduction to Automation</a:t>
            </a:r>
            <a:endParaRPr/>
          </a:p>
        </p:txBody>
      </p:sp>
      <p:sp>
        <p:nvSpPr>
          <p:cNvPr id="937" name="Shape 937"/>
          <p:cNvSpPr txBox="1">
            <a:spLocks noGrp="1"/>
          </p:cNvSpPr>
          <p:nvPr>
            <p:ph type="body" idx="2"/>
          </p:nvPr>
        </p:nvSpPr>
        <p:spPr>
          <a:xfrm>
            <a:off x="514350" y="1304995"/>
            <a:ext cx="48871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Rapid Application Development (RAD) model: </a:t>
            </a:r>
            <a:endParaRPr dirty="0"/>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A type of incremental software development methodology that applies principles of iterative development and prototyping.</a:t>
            </a:r>
            <a:endParaRPr dirty="0"/>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Involves minimal planning and rapid prototyping. A prototype is a functionally equivalent component of the final product.</a:t>
            </a:r>
            <a:endParaRPr dirty="0"/>
          </a:p>
          <a:p>
            <a:pPr marL="285750" marR="0" lvl="1" indent="-285750" algn="l" rtl="0">
              <a:lnSpc>
                <a:spcPct val="100000"/>
              </a:lnSpc>
              <a:spcBef>
                <a:spcPts val="838"/>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Phases, such as analysis, design, build and test are divided into series of short, iterative development cycles.</a:t>
            </a:r>
            <a:endParaRPr dirty="0"/>
          </a:p>
          <a:p>
            <a:pPr marL="0" marR="0" lvl="0" indent="0" algn="l" rtl="0">
              <a:lnSpc>
                <a:spcPct val="100000"/>
              </a:lnSpc>
              <a:spcBef>
                <a:spcPts val="838"/>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838"/>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grpSp>
        <p:nvGrpSpPr>
          <p:cNvPr id="938" name="Shape 938"/>
          <p:cNvGrpSpPr/>
          <p:nvPr/>
        </p:nvGrpSpPr>
        <p:grpSpPr>
          <a:xfrm>
            <a:off x="5652885" y="1187162"/>
            <a:ext cx="6322984" cy="4934427"/>
            <a:chOff x="5869016" y="1582751"/>
            <a:chExt cx="6322984" cy="4934427"/>
          </a:xfrm>
        </p:grpSpPr>
        <p:sp>
          <p:nvSpPr>
            <p:cNvPr id="939" name="Shape 939"/>
            <p:cNvSpPr/>
            <p:nvPr/>
          </p:nvSpPr>
          <p:spPr>
            <a:xfrm>
              <a:off x="5869016" y="1582751"/>
              <a:ext cx="6322984" cy="4934427"/>
            </a:xfrm>
            <a:prstGeom prst="roundRect">
              <a:avLst>
                <a:gd name="adj" fmla="val 4095"/>
              </a:avLst>
            </a:prstGeom>
            <a:solidFill>
              <a:schemeClr val="lt1"/>
            </a:solidFill>
            <a:ln w="38100" cap="flat" cmpd="sng">
              <a:solidFill>
                <a:srgbClr val="0EC07D"/>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Rapid Application Development (RAD) </a:t>
              </a:r>
              <a:endParaRPr sz="2400" b="1" i="0" u="none" strike="noStrike" cap="none" dirty="0">
                <a:solidFill>
                  <a:schemeClr val="dk1"/>
                </a:solidFill>
                <a:latin typeface="Arial"/>
                <a:ea typeface="Arial"/>
                <a:cs typeface="Arial"/>
                <a:sym typeface="Arial"/>
              </a:endParaRPr>
            </a:p>
          </p:txBody>
        </p:sp>
        <p:grpSp>
          <p:nvGrpSpPr>
            <p:cNvPr id="940" name="Shape 940"/>
            <p:cNvGrpSpPr/>
            <p:nvPr/>
          </p:nvGrpSpPr>
          <p:grpSpPr>
            <a:xfrm>
              <a:off x="6027110" y="2311460"/>
              <a:ext cx="5915837" cy="4072715"/>
              <a:chOff x="6675503" y="2311460"/>
              <a:chExt cx="5915837" cy="4072715"/>
            </a:xfrm>
          </p:grpSpPr>
          <p:sp>
            <p:nvSpPr>
              <p:cNvPr id="941" name="Shape 941"/>
              <p:cNvSpPr/>
              <p:nvPr/>
            </p:nvSpPr>
            <p:spPr>
              <a:xfrm>
                <a:off x="8156449" y="3254888"/>
                <a:ext cx="1141919" cy="1898441"/>
              </a:xfrm>
              <a:prstGeom prst="curvedRightArrow">
                <a:avLst>
                  <a:gd name="adj1" fmla="val 25000"/>
                  <a:gd name="adj2" fmla="val 50000"/>
                  <a:gd name="adj3" fmla="val 25000"/>
                </a:avLst>
              </a:prstGeom>
              <a:solidFill>
                <a:srgbClr val="1CC083"/>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42" name="Shape 942"/>
              <p:cNvSpPr/>
              <p:nvPr/>
            </p:nvSpPr>
            <p:spPr>
              <a:xfrm>
                <a:off x="9640819" y="2396997"/>
                <a:ext cx="1928733"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Partial Planning</a:t>
                </a:r>
                <a:endParaRPr/>
              </a:p>
            </p:txBody>
          </p:sp>
          <p:sp>
            <p:nvSpPr>
              <p:cNvPr id="943" name="Shape 943"/>
              <p:cNvSpPr/>
              <p:nvPr/>
            </p:nvSpPr>
            <p:spPr>
              <a:xfrm>
                <a:off x="9287715" y="3224139"/>
                <a:ext cx="126188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Prototype</a:t>
                </a:r>
                <a:endParaRPr dirty="0"/>
              </a:p>
            </p:txBody>
          </p:sp>
          <p:sp>
            <p:nvSpPr>
              <p:cNvPr id="944" name="Shape 944"/>
              <p:cNvSpPr/>
              <p:nvPr/>
            </p:nvSpPr>
            <p:spPr>
              <a:xfrm>
                <a:off x="10536657" y="4216181"/>
                <a:ext cx="88998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Refine</a:t>
                </a:r>
                <a:endParaRPr/>
              </a:p>
            </p:txBody>
          </p:sp>
          <p:sp>
            <p:nvSpPr>
              <p:cNvPr id="945" name="Shape 945"/>
              <p:cNvSpPr/>
              <p:nvPr/>
            </p:nvSpPr>
            <p:spPr>
              <a:xfrm>
                <a:off x="9443634" y="4744228"/>
                <a:ext cx="659155"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Test</a:t>
                </a:r>
                <a:endParaRPr/>
              </a:p>
            </p:txBody>
          </p:sp>
          <p:sp>
            <p:nvSpPr>
              <p:cNvPr id="946" name="Shape 946"/>
              <p:cNvSpPr/>
              <p:nvPr/>
            </p:nvSpPr>
            <p:spPr>
              <a:xfrm>
                <a:off x="9490386" y="5866168"/>
                <a:ext cx="105670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Release</a:t>
                </a:r>
                <a:endParaRPr/>
              </a:p>
            </p:txBody>
          </p:sp>
          <p:sp>
            <p:nvSpPr>
              <p:cNvPr id="947" name="Shape 947"/>
              <p:cNvSpPr/>
              <p:nvPr/>
            </p:nvSpPr>
            <p:spPr>
              <a:xfrm>
                <a:off x="6713978" y="3705082"/>
                <a:ext cx="109517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Request</a:t>
                </a:r>
                <a:endParaRPr/>
              </a:p>
            </p:txBody>
          </p:sp>
          <p:sp>
            <p:nvSpPr>
              <p:cNvPr id="948" name="Shape 948"/>
              <p:cNvSpPr/>
              <p:nvPr/>
            </p:nvSpPr>
            <p:spPr>
              <a:xfrm>
                <a:off x="8487845" y="2474944"/>
                <a:ext cx="1141919" cy="2103984"/>
              </a:xfrm>
              <a:prstGeom prst="curvedRightArrow">
                <a:avLst>
                  <a:gd name="adj1" fmla="val 25000"/>
                  <a:gd name="adj2" fmla="val 50000"/>
                  <a:gd name="adj3" fmla="val 25000"/>
                </a:avLst>
              </a:prstGeom>
              <a:solidFill>
                <a:srgbClr val="AEABAB"/>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49" name="Shape 949"/>
              <p:cNvSpPr/>
              <p:nvPr/>
            </p:nvSpPr>
            <p:spPr>
              <a:xfrm>
                <a:off x="10536657" y="3223664"/>
                <a:ext cx="1357541" cy="3160511"/>
              </a:xfrm>
              <a:prstGeom prst="curvedLeftArrow">
                <a:avLst>
                  <a:gd name="adj1" fmla="val 25000"/>
                  <a:gd name="adj2" fmla="val 50000"/>
                  <a:gd name="adj3" fmla="val 25000"/>
                </a:avLst>
              </a:prstGeom>
              <a:solidFill>
                <a:srgbClr val="1CC083"/>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50" name="Shape 950"/>
              <p:cNvSpPr/>
              <p:nvPr/>
            </p:nvSpPr>
            <p:spPr>
              <a:xfrm rot="10800000" flipH="1">
                <a:off x="11510192" y="2311460"/>
                <a:ext cx="1081148" cy="2170583"/>
              </a:xfrm>
              <a:prstGeom prst="curvedLeftArrow">
                <a:avLst>
                  <a:gd name="adj1" fmla="val 25000"/>
                  <a:gd name="adj2" fmla="val 50000"/>
                  <a:gd name="adj3" fmla="val 25000"/>
                </a:avLst>
              </a:prstGeom>
              <a:solidFill>
                <a:srgbClr val="AEABAB"/>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951" name="Shape 951"/>
              <p:cNvSpPr/>
              <p:nvPr/>
            </p:nvSpPr>
            <p:spPr>
              <a:xfrm>
                <a:off x="6675503" y="4043636"/>
                <a:ext cx="1280790" cy="541877"/>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Shape 108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4</a:t>
            </a:r>
            <a:r>
              <a:rPr lang="en-US" sz="2800" b="1" i="0" u="none" strike="noStrike" cap="none" dirty="0">
                <a:solidFill>
                  <a:schemeClr val="dk2"/>
                </a:solidFill>
                <a:latin typeface="Arial"/>
                <a:ea typeface="Arial"/>
                <a:cs typeface="Arial"/>
                <a:sym typeface="Arial"/>
              </a:rPr>
              <a:t>.1 Phases in RAD</a:t>
            </a:r>
            <a:endParaRPr dirty="0"/>
          </a:p>
        </p:txBody>
      </p:sp>
      <p:sp>
        <p:nvSpPr>
          <p:cNvPr id="1089" name="Shape 108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Introduction to Automation</a:t>
            </a:r>
            <a:endParaRPr sz="1600" b="0" i="0" u="none" strike="noStrike" cap="none">
              <a:solidFill>
                <a:srgbClr val="0EC07D"/>
              </a:solidFill>
              <a:latin typeface="Arial"/>
              <a:ea typeface="Arial"/>
              <a:cs typeface="Arial"/>
              <a:sym typeface="Arial"/>
            </a:endParaRPr>
          </a:p>
        </p:txBody>
      </p:sp>
      <p:sp>
        <p:nvSpPr>
          <p:cNvPr id="1090" name="Shape 1090"/>
          <p:cNvSpPr txBox="1">
            <a:spLocks noGrp="1"/>
          </p:cNvSpPr>
          <p:nvPr>
            <p:ph type="body" idx="2"/>
          </p:nvPr>
        </p:nvSpPr>
        <p:spPr>
          <a:xfrm>
            <a:off x="514350" y="1304995"/>
            <a:ext cx="10273800" cy="4840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The RAD process goes through the following phases: </a:t>
            </a:r>
            <a:endParaRPr/>
          </a:p>
          <a:p>
            <a:pPr marL="0" marR="0" lvl="0" indent="0" algn="l" rtl="0">
              <a:lnSpc>
                <a:spcPct val="9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1" name="Shape 1091"/>
          <p:cNvSpPr/>
          <p:nvPr/>
        </p:nvSpPr>
        <p:spPr>
          <a:xfrm>
            <a:off x="2489201" y="1880764"/>
            <a:ext cx="9209313" cy="541964"/>
          </a:xfrm>
          <a:custGeom>
            <a:avLst/>
            <a:gdLst/>
            <a:ahLst/>
            <a:cxnLst/>
            <a:rect l="0" t="0" r="0" b="0"/>
            <a:pathLst>
              <a:path w="572899" h="7213601" extrusionOk="0">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lt1">
              <a:alpha val="89803"/>
            </a:schemeClr>
          </a:solidFill>
          <a:ln w="9525" cap="flat" cmpd="sng">
            <a:solidFill>
              <a:srgbClr val="AEABAB">
                <a:alpha val="89803"/>
              </a:srgbClr>
            </a:solidFill>
            <a:prstDash val="dash"/>
            <a:miter lim="800000"/>
            <a:headEnd type="none" w="sm" len="sm"/>
            <a:tailEnd type="none" w="sm" len="sm"/>
          </a:ln>
        </p:spPr>
        <p:txBody>
          <a:bodyPr spcFirstLastPara="1" wrap="square" lIns="182880" tIns="594360" rIns="69875" bIns="48900" anchor="ctr" anchorCtr="0">
            <a:noAutofit/>
          </a:bodyPr>
          <a:lstStyle/>
          <a:p>
            <a:pPr marL="274320" lvl="1">
              <a:buSzPts val="1400"/>
            </a:pPr>
            <a:r>
              <a:rPr lang="en-US"/>
              <a:t>The information flow is identified between various business functions.</a:t>
            </a:r>
            <a:endParaRPr/>
          </a:p>
        </p:txBody>
      </p:sp>
      <p:sp>
        <p:nvSpPr>
          <p:cNvPr id="1092" name="Shape 1092"/>
          <p:cNvSpPr/>
          <p:nvPr/>
        </p:nvSpPr>
        <p:spPr>
          <a:xfrm>
            <a:off x="514349" y="1816371"/>
            <a:ext cx="2203452" cy="670748"/>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11150" tIns="73050" rIns="111150" bIns="73050" anchor="ctr" anchorCtr="0">
            <a:noAutofit/>
          </a:bodyPr>
          <a:lstStyle/>
          <a:p>
            <a:pPr>
              <a:buClr>
                <a:srgbClr val="FFFFFF"/>
              </a:buClr>
              <a:buSzPts val="1400"/>
            </a:pPr>
            <a:r>
              <a:rPr lang="en-US" b="1">
                <a:solidFill>
                  <a:srgbClr val="FFFFFF"/>
                </a:solidFill>
              </a:rPr>
              <a:t>Business Modeling</a:t>
            </a:r>
            <a:endParaRPr>
              <a:solidFill>
                <a:srgbClr val="FFFFFF"/>
              </a:solidFill>
            </a:endParaRPr>
          </a:p>
        </p:txBody>
      </p:sp>
      <p:sp>
        <p:nvSpPr>
          <p:cNvPr id="1093" name="Shape 1093"/>
          <p:cNvSpPr/>
          <p:nvPr/>
        </p:nvSpPr>
        <p:spPr>
          <a:xfrm>
            <a:off x="2489201" y="2632695"/>
            <a:ext cx="9209313" cy="541964"/>
          </a:xfrm>
          <a:custGeom>
            <a:avLst/>
            <a:gdLst/>
            <a:ahLst/>
            <a:cxnLst/>
            <a:rect l="0" t="0" r="0" b="0"/>
            <a:pathLst>
              <a:path w="572899" h="7213601" extrusionOk="0">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lt1">
              <a:alpha val="89803"/>
            </a:schemeClr>
          </a:solidFill>
          <a:ln w="9525" cap="flat" cmpd="sng">
            <a:solidFill>
              <a:srgbClr val="AEABAB">
                <a:alpha val="89803"/>
              </a:srgbClr>
            </a:solidFill>
            <a:prstDash val="dash"/>
            <a:miter lim="800000"/>
            <a:headEnd type="none" w="sm" len="sm"/>
            <a:tailEnd type="none" w="sm" len="sm"/>
          </a:ln>
        </p:spPr>
        <p:txBody>
          <a:bodyPr spcFirstLastPara="1" wrap="square" lIns="182880" tIns="594360" rIns="69875" bIns="48900" anchor="ctr" anchorCtr="0">
            <a:noAutofit/>
          </a:bodyPr>
          <a:lstStyle/>
          <a:p>
            <a:pPr marL="274320" lvl="1">
              <a:buSzPts val="1400"/>
            </a:pPr>
            <a:r>
              <a:rPr lang="en-US"/>
              <a:t>Information gathered from business modeling is used to define data objects that are needed for the business.</a:t>
            </a:r>
            <a:endParaRPr/>
          </a:p>
        </p:txBody>
      </p:sp>
      <p:sp>
        <p:nvSpPr>
          <p:cNvPr id="1094" name="Shape 1094"/>
          <p:cNvSpPr/>
          <p:nvPr/>
        </p:nvSpPr>
        <p:spPr>
          <a:xfrm>
            <a:off x="514349" y="2568302"/>
            <a:ext cx="2203452" cy="670748"/>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11150" tIns="73050" rIns="111150" bIns="73050" anchor="ctr" anchorCtr="0">
            <a:noAutofit/>
          </a:bodyPr>
          <a:lstStyle/>
          <a:p>
            <a:pPr>
              <a:buClr>
                <a:srgbClr val="FFFFFF"/>
              </a:buClr>
              <a:buSzPts val="1400"/>
            </a:pPr>
            <a:r>
              <a:rPr lang="en-US" b="1">
                <a:solidFill>
                  <a:srgbClr val="FFFFFF"/>
                </a:solidFill>
              </a:rPr>
              <a:t>Data Modeling </a:t>
            </a:r>
            <a:endParaRPr>
              <a:solidFill>
                <a:srgbClr val="FFFFFF"/>
              </a:solidFill>
            </a:endParaRPr>
          </a:p>
        </p:txBody>
      </p:sp>
      <p:sp>
        <p:nvSpPr>
          <p:cNvPr id="1095" name="Shape 1095"/>
          <p:cNvSpPr/>
          <p:nvPr/>
        </p:nvSpPr>
        <p:spPr>
          <a:xfrm>
            <a:off x="2489201" y="3384625"/>
            <a:ext cx="9209313" cy="541964"/>
          </a:xfrm>
          <a:custGeom>
            <a:avLst/>
            <a:gdLst/>
            <a:ahLst/>
            <a:cxnLst/>
            <a:rect l="0" t="0" r="0" b="0"/>
            <a:pathLst>
              <a:path w="572899" h="7213601" extrusionOk="0">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lt1">
              <a:alpha val="89803"/>
            </a:schemeClr>
          </a:solidFill>
          <a:ln w="9525" cap="flat" cmpd="sng">
            <a:solidFill>
              <a:srgbClr val="AEABAB">
                <a:alpha val="89803"/>
              </a:srgbClr>
            </a:solidFill>
            <a:prstDash val="dash"/>
            <a:miter lim="800000"/>
            <a:headEnd type="none" w="sm" len="sm"/>
            <a:tailEnd type="none" w="sm" len="sm"/>
          </a:ln>
        </p:spPr>
        <p:txBody>
          <a:bodyPr spcFirstLastPara="1" wrap="square" lIns="182880" tIns="594360" rIns="69875" bIns="48900" anchor="ctr" anchorCtr="0">
            <a:noAutofit/>
          </a:bodyPr>
          <a:lstStyle/>
          <a:p>
            <a:pPr marL="274320" lvl="1">
              <a:buSzPts val="1400"/>
            </a:pPr>
            <a:r>
              <a:rPr lang="en-US" dirty="0"/>
              <a:t>Data objects defined in data modeling are converted to achieve the business information flow to achieve some </a:t>
            </a:r>
            <a:br>
              <a:rPr lang="en-US" dirty="0"/>
            </a:br>
            <a:r>
              <a:rPr lang="en-US" dirty="0"/>
              <a:t>specific business objective. Description are identified and created for CRUD of data objects.</a:t>
            </a:r>
            <a:endParaRPr dirty="0"/>
          </a:p>
        </p:txBody>
      </p:sp>
      <p:sp>
        <p:nvSpPr>
          <p:cNvPr id="1096" name="Shape 1096"/>
          <p:cNvSpPr/>
          <p:nvPr/>
        </p:nvSpPr>
        <p:spPr>
          <a:xfrm>
            <a:off x="514349" y="3320233"/>
            <a:ext cx="2203452" cy="670748"/>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11150" tIns="73050" rIns="111150" bIns="73050" anchor="ctr" anchorCtr="0">
            <a:noAutofit/>
          </a:bodyPr>
          <a:lstStyle/>
          <a:p>
            <a:pPr>
              <a:buClr>
                <a:srgbClr val="FFFFFF"/>
              </a:buClr>
              <a:buSzPts val="1400"/>
            </a:pPr>
            <a:r>
              <a:rPr lang="en-US" b="1">
                <a:solidFill>
                  <a:srgbClr val="FFFFFF"/>
                </a:solidFill>
              </a:rPr>
              <a:t>Process Modeling</a:t>
            </a:r>
            <a:endParaRPr>
              <a:solidFill>
                <a:srgbClr val="FFFFFF"/>
              </a:solidFill>
            </a:endParaRPr>
          </a:p>
        </p:txBody>
      </p:sp>
      <p:sp>
        <p:nvSpPr>
          <p:cNvPr id="1097" name="Shape 1097"/>
          <p:cNvSpPr/>
          <p:nvPr/>
        </p:nvSpPr>
        <p:spPr>
          <a:xfrm>
            <a:off x="2489201" y="4136556"/>
            <a:ext cx="9209313" cy="541964"/>
          </a:xfrm>
          <a:custGeom>
            <a:avLst/>
            <a:gdLst/>
            <a:ahLst/>
            <a:cxnLst/>
            <a:rect l="0" t="0" r="0" b="0"/>
            <a:pathLst>
              <a:path w="572899" h="7213601" extrusionOk="0">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lt1">
              <a:alpha val="89803"/>
            </a:schemeClr>
          </a:solidFill>
          <a:ln w="9525" cap="flat" cmpd="sng">
            <a:solidFill>
              <a:srgbClr val="AEABAB">
                <a:alpha val="89803"/>
              </a:srgbClr>
            </a:solidFill>
            <a:prstDash val="dash"/>
            <a:miter lim="800000"/>
            <a:headEnd type="none" w="sm" len="sm"/>
            <a:tailEnd type="none" w="sm" len="sm"/>
          </a:ln>
        </p:spPr>
        <p:txBody>
          <a:bodyPr spcFirstLastPara="1" wrap="square" lIns="182880" tIns="594360" rIns="69875" bIns="48900" anchor="ctr" anchorCtr="0">
            <a:noAutofit/>
          </a:bodyPr>
          <a:lstStyle/>
          <a:p>
            <a:pPr marL="274320" lvl="1">
              <a:buSzPts val="1400"/>
            </a:pPr>
            <a:r>
              <a:rPr lang="en-US" dirty="0"/>
              <a:t>Automated tools are used to convert process models into code and the actual system.</a:t>
            </a:r>
            <a:endParaRPr dirty="0"/>
          </a:p>
        </p:txBody>
      </p:sp>
      <p:sp>
        <p:nvSpPr>
          <p:cNvPr id="1098" name="Shape 1098"/>
          <p:cNvSpPr/>
          <p:nvPr/>
        </p:nvSpPr>
        <p:spPr>
          <a:xfrm>
            <a:off x="514349" y="4072163"/>
            <a:ext cx="2203452" cy="670748"/>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11150" tIns="73050" rIns="111150" bIns="73050" anchor="ctr" anchorCtr="0">
            <a:noAutofit/>
          </a:bodyPr>
          <a:lstStyle/>
          <a:p>
            <a:pPr>
              <a:buClr>
                <a:srgbClr val="FFFFFF"/>
              </a:buClr>
              <a:buSzPts val="1400"/>
            </a:pPr>
            <a:r>
              <a:rPr lang="en-US" b="1">
                <a:solidFill>
                  <a:srgbClr val="FFFFFF"/>
                </a:solidFill>
              </a:rPr>
              <a:t>Application Generation</a:t>
            </a:r>
            <a:endParaRPr>
              <a:solidFill>
                <a:srgbClr val="FFFFFF"/>
              </a:solidFill>
            </a:endParaRPr>
          </a:p>
        </p:txBody>
      </p:sp>
      <p:sp>
        <p:nvSpPr>
          <p:cNvPr id="1099" name="Shape 1099"/>
          <p:cNvSpPr/>
          <p:nvPr/>
        </p:nvSpPr>
        <p:spPr>
          <a:xfrm>
            <a:off x="2489201" y="4888486"/>
            <a:ext cx="9209313" cy="541964"/>
          </a:xfrm>
          <a:custGeom>
            <a:avLst/>
            <a:gdLst/>
            <a:ahLst/>
            <a:cxnLst/>
            <a:rect l="0" t="0" r="0" b="0"/>
            <a:pathLst>
              <a:path w="572899" h="7213601" extrusionOk="0">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lt1">
              <a:alpha val="89803"/>
            </a:schemeClr>
          </a:solidFill>
          <a:ln w="9525" cap="flat" cmpd="sng">
            <a:solidFill>
              <a:srgbClr val="AEABAB">
                <a:alpha val="89803"/>
              </a:srgbClr>
            </a:solidFill>
            <a:prstDash val="dash"/>
            <a:miter lim="800000"/>
            <a:headEnd type="none" w="sm" len="sm"/>
            <a:tailEnd type="none" w="sm" len="sm"/>
          </a:ln>
        </p:spPr>
        <p:txBody>
          <a:bodyPr spcFirstLastPara="1" wrap="square" lIns="182880" tIns="594360" rIns="69875" bIns="48900" anchor="ctr" anchorCtr="0">
            <a:noAutofit/>
          </a:bodyPr>
          <a:lstStyle/>
          <a:p>
            <a:pPr marL="274320" lvl="1">
              <a:buSzPts val="1400"/>
            </a:pPr>
            <a:r>
              <a:rPr lang="en-US"/>
              <a:t>Test new components and all the interfaces.</a:t>
            </a:r>
            <a:endParaRPr/>
          </a:p>
        </p:txBody>
      </p:sp>
      <p:sp>
        <p:nvSpPr>
          <p:cNvPr id="1100" name="Shape 1100"/>
          <p:cNvSpPr/>
          <p:nvPr/>
        </p:nvSpPr>
        <p:spPr>
          <a:xfrm>
            <a:off x="514349" y="4824094"/>
            <a:ext cx="2203452" cy="670748"/>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11150" tIns="73050" rIns="111150" bIns="73050" anchor="ctr" anchorCtr="0">
            <a:noAutofit/>
          </a:bodyPr>
          <a:lstStyle/>
          <a:p>
            <a:pPr>
              <a:buClr>
                <a:srgbClr val="FFFFFF"/>
              </a:buClr>
              <a:buSzPts val="1400"/>
            </a:pPr>
            <a:r>
              <a:rPr lang="en-US" b="1">
                <a:solidFill>
                  <a:srgbClr val="FFFFFF"/>
                </a:solidFill>
              </a:rPr>
              <a:t>Testing and Turnover</a:t>
            </a:r>
            <a:endParaRPr>
              <a:solidFill>
                <a:srgbClr val="FFFFFF"/>
              </a:solidFill>
            </a:endParaRPr>
          </a:p>
        </p:txBody>
      </p:sp>
    </p:spTree>
    <p:extLst>
      <p:ext uri="{BB962C8B-B14F-4D97-AF65-F5344CB8AC3E}">
        <p14:creationId xmlns:p14="http://schemas.microsoft.com/office/powerpoint/2010/main" val="3210931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Shape 97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4</a:t>
            </a:r>
            <a:r>
              <a:rPr lang="en-US" sz="2800" b="1" i="0" u="none" strike="noStrike" cap="none" dirty="0">
                <a:solidFill>
                  <a:schemeClr val="dk2"/>
                </a:solidFill>
                <a:latin typeface="Arial"/>
                <a:ea typeface="Arial"/>
                <a:cs typeface="Arial"/>
                <a:sym typeface="Arial"/>
              </a:rPr>
              <a:t>.2 Essential Aspects of RAD</a:t>
            </a:r>
            <a:endParaRPr dirty="0"/>
          </a:p>
        </p:txBody>
      </p:sp>
      <p:sp>
        <p:nvSpPr>
          <p:cNvPr id="976" name="Shape 97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Introduction to Automation</a:t>
            </a:r>
            <a:endParaRPr sz="1600" b="0" i="0" u="none" strike="noStrike" cap="none">
              <a:solidFill>
                <a:srgbClr val="0EC07D"/>
              </a:solidFill>
              <a:latin typeface="Arial"/>
              <a:ea typeface="Arial"/>
              <a:cs typeface="Arial"/>
              <a:sym typeface="Arial"/>
            </a:endParaRPr>
          </a:p>
        </p:txBody>
      </p:sp>
      <p:sp>
        <p:nvSpPr>
          <p:cNvPr id="977" name="Shape 977"/>
          <p:cNvSpPr txBox="1">
            <a:spLocks noGrp="1"/>
          </p:cNvSpPr>
          <p:nvPr>
            <p:ph type="body" idx="2"/>
          </p:nvPr>
        </p:nvSpPr>
        <p:spPr>
          <a:xfrm>
            <a:off x="514350" y="1304995"/>
            <a:ext cx="10273800" cy="4840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The essential aspects of RAD are: </a:t>
            </a:r>
            <a:endParaRPr/>
          </a:p>
          <a:p>
            <a:pPr marL="0" marR="0" lvl="0" indent="0" algn="l" rtl="0">
              <a:lnSpc>
                <a:spcPct val="9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978" name="Shape 978"/>
          <p:cNvGrpSpPr/>
          <p:nvPr/>
        </p:nvGrpSpPr>
        <p:grpSpPr>
          <a:xfrm>
            <a:off x="0" y="4343959"/>
            <a:ext cx="12192001" cy="126791"/>
            <a:chOff x="1751419" y="4036682"/>
            <a:chExt cx="8056963" cy="50961"/>
          </a:xfrm>
        </p:grpSpPr>
        <p:sp>
          <p:nvSpPr>
            <p:cNvPr id="979" name="Shape 979"/>
            <p:cNvSpPr/>
            <p:nvPr/>
          </p:nvSpPr>
          <p:spPr>
            <a:xfrm>
              <a:off x="3040807" y="4036682"/>
              <a:ext cx="1683494" cy="50961"/>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sp>
          <p:nvSpPr>
            <p:cNvPr id="980" name="Shape 980"/>
            <p:cNvSpPr/>
            <p:nvPr/>
          </p:nvSpPr>
          <p:spPr>
            <a:xfrm>
              <a:off x="4724303" y="4036682"/>
              <a:ext cx="1715155" cy="50961"/>
            </a:xfrm>
            <a:prstGeom prst="rect">
              <a:avLst/>
            </a:prstGeom>
            <a:solidFill>
              <a:srgbClr val="5668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sp>
          <p:nvSpPr>
            <p:cNvPr id="981" name="Shape 981"/>
            <p:cNvSpPr/>
            <p:nvPr/>
          </p:nvSpPr>
          <p:spPr>
            <a:xfrm>
              <a:off x="6435557" y="4036682"/>
              <a:ext cx="1661571" cy="50961"/>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sp>
          <p:nvSpPr>
            <p:cNvPr id="982" name="Shape 982"/>
            <p:cNvSpPr/>
            <p:nvPr/>
          </p:nvSpPr>
          <p:spPr>
            <a:xfrm>
              <a:off x="8087642" y="4036682"/>
              <a:ext cx="1720740" cy="50961"/>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sp>
          <p:nvSpPr>
            <p:cNvPr id="983" name="Shape 983"/>
            <p:cNvSpPr/>
            <p:nvPr/>
          </p:nvSpPr>
          <p:spPr>
            <a:xfrm>
              <a:off x="1751419" y="4036682"/>
              <a:ext cx="1289385" cy="50961"/>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p:txBody>
        </p:sp>
      </p:grpSp>
      <p:grpSp>
        <p:nvGrpSpPr>
          <p:cNvPr id="984" name="Shape 984"/>
          <p:cNvGrpSpPr/>
          <p:nvPr/>
        </p:nvGrpSpPr>
        <p:grpSpPr>
          <a:xfrm>
            <a:off x="1580327" y="2239107"/>
            <a:ext cx="1304470" cy="2431269"/>
            <a:chOff x="1217471" y="1893408"/>
            <a:chExt cx="1304470" cy="2431269"/>
          </a:xfrm>
        </p:grpSpPr>
        <p:grpSp>
          <p:nvGrpSpPr>
            <p:cNvPr id="985" name="Shape 985"/>
            <p:cNvGrpSpPr/>
            <p:nvPr/>
          </p:nvGrpSpPr>
          <p:grpSpPr>
            <a:xfrm>
              <a:off x="1217471" y="2766893"/>
              <a:ext cx="1304470" cy="1557784"/>
              <a:chOff x="1217471" y="2766893"/>
              <a:chExt cx="1304470" cy="1557784"/>
            </a:xfrm>
          </p:grpSpPr>
          <p:grpSp>
            <p:nvGrpSpPr>
              <p:cNvPr id="986" name="Shape 986"/>
              <p:cNvGrpSpPr/>
              <p:nvPr/>
            </p:nvGrpSpPr>
            <p:grpSpPr>
              <a:xfrm>
                <a:off x="1217471" y="2766893"/>
                <a:ext cx="1304470" cy="1557784"/>
                <a:chOff x="1199541" y="3267114"/>
                <a:chExt cx="1304470" cy="1557784"/>
              </a:xfrm>
            </p:grpSpPr>
            <p:sp>
              <p:nvSpPr>
                <p:cNvPr id="987" name="Shape 987"/>
                <p:cNvSpPr/>
                <p:nvPr/>
              </p:nvSpPr>
              <p:spPr>
                <a:xfrm rot="10800000" flipH="1">
                  <a:off x="1199541" y="3267114"/>
                  <a:ext cx="1304470" cy="1020141"/>
                </a:xfrm>
                <a:prstGeom prst="triangle">
                  <a:avLst>
                    <a:gd name="adj" fmla="val 50000"/>
                  </a:avLst>
                </a:prstGeom>
                <a:gradFill>
                  <a:gsLst>
                    <a:gs pos="0">
                      <a:srgbClr val="1CC08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88" name="Shape 988"/>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989" name="Shape 989"/>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990" name="Shape 990"/>
            <p:cNvGrpSpPr/>
            <p:nvPr/>
          </p:nvGrpSpPr>
          <p:grpSpPr>
            <a:xfrm>
              <a:off x="1289951" y="1893408"/>
              <a:ext cx="1136271" cy="1246506"/>
              <a:chOff x="627304" y="1987183"/>
              <a:chExt cx="1594615" cy="1749317"/>
            </a:xfrm>
          </p:grpSpPr>
          <p:sp>
            <p:nvSpPr>
              <p:cNvPr id="991" name="Shape 991"/>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2" name="Shape 992"/>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3" name="Shape 993"/>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994" name="Shape 994"/>
          <p:cNvGrpSpPr/>
          <p:nvPr/>
        </p:nvGrpSpPr>
        <p:grpSpPr>
          <a:xfrm>
            <a:off x="4082511" y="2239107"/>
            <a:ext cx="1304470" cy="2483739"/>
            <a:chOff x="3326504" y="1893408"/>
            <a:chExt cx="1304470" cy="2483739"/>
          </a:xfrm>
        </p:grpSpPr>
        <p:grpSp>
          <p:nvGrpSpPr>
            <p:cNvPr id="995" name="Shape 995"/>
            <p:cNvGrpSpPr/>
            <p:nvPr/>
          </p:nvGrpSpPr>
          <p:grpSpPr>
            <a:xfrm>
              <a:off x="3326504" y="2772528"/>
              <a:ext cx="1304470" cy="1604619"/>
              <a:chOff x="3326504" y="2772528"/>
              <a:chExt cx="1304470" cy="1604619"/>
            </a:xfrm>
          </p:grpSpPr>
          <p:grpSp>
            <p:nvGrpSpPr>
              <p:cNvPr id="996" name="Shape 996"/>
              <p:cNvGrpSpPr/>
              <p:nvPr/>
            </p:nvGrpSpPr>
            <p:grpSpPr>
              <a:xfrm>
                <a:off x="3326504" y="2772528"/>
                <a:ext cx="1304470" cy="1604619"/>
                <a:chOff x="3269602" y="3277053"/>
                <a:chExt cx="1304470" cy="1593145"/>
              </a:xfrm>
            </p:grpSpPr>
            <p:sp>
              <p:nvSpPr>
                <p:cNvPr id="997" name="Shape 997"/>
                <p:cNvSpPr/>
                <p:nvPr/>
              </p:nvSpPr>
              <p:spPr>
                <a:xfrm rot="10800000" flipH="1">
                  <a:off x="3269602" y="3277053"/>
                  <a:ext cx="1304470" cy="1020141"/>
                </a:xfrm>
                <a:prstGeom prst="triangle">
                  <a:avLst>
                    <a:gd name="adj" fmla="val 50000"/>
                  </a:avLst>
                </a:prstGeom>
                <a:gradFill>
                  <a:gsLst>
                    <a:gs pos="0">
                      <a:srgbClr val="96E2C0"/>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98" name="Shape 998"/>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999" name="Shape 999"/>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1000" name="Shape 1000"/>
            <p:cNvGrpSpPr/>
            <p:nvPr/>
          </p:nvGrpSpPr>
          <p:grpSpPr>
            <a:xfrm>
              <a:off x="3410604" y="1893408"/>
              <a:ext cx="1136271" cy="1246506"/>
              <a:chOff x="627304" y="1987183"/>
              <a:chExt cx="1594615" cy="1749317"/>
            </a:xfrm>
          </p:grpSpPr>
          <p:sp>
            <p:nvSpPr>
              <p:cNvPr id="1001" name="Shape 1001"/>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2" name="Shape 1002"/>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3" name="Shape 1003"/>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004" name="Shape 1004"/>
          <p:cNvGrpSpPr/>
          <p:nvPr/>
        </p:nvGrpSpPr>
        <p:grpSpPr>
          <a:xfrm>
            <a:off x="6781306" y="2235786"/>
            <a:ext cx="1304470" cy="2426375"/>
            <a:chOff x="5452152" y="1890087"/>
            <a:chExt cx="1304470" cy="2426375"/>
          </a:xfrm>
        </p:grpSpPr>
        <p:grpSp>
          <p:nvGrpSpPr>
            <p:cNvPr id="1005" name="Shape 1005"/>
            <p:cNvGrpSpPr/>
            <p:nvPr/>
          </p:nvGrpSpPr>
          <p:grpSpPr>
            <a:xfrm>
              <a:off x="5452152" y="2763572"/>
              <a:ext cx="1304470" cy="1552890"/>
              <a:chOff x="5452152" y="2763572"/>
              <a:chExt cx="1304470" cy="1552890"/>
            </a:xfrm>
          </p:grpSpPr>
          <p:grpSp>
            <p:nvGrpSpPr>
              <p:cNvPr id="1006" name="Shape 1006"/>
              <p:cNvGrpSpPr/>
              <p:nvPr/>
            </p:nvGrpSpPr>
            <p:grpSpPr>
              <a:xfrm>
                <a:off x="5452152" y="2763572"/>
                <a:ext cx="1304470" cy="1552890"/>
                <a:chOff x="5960996" y="3267114"/>
                <a:chExt cx="1304470" cy="1559509"/>
              </a:xfrm>
            </p:grpSpPr>
            <p:sp>
              <p:nvSpPr>
                <p:cNvPr id="1007" name="Shape 1007"/>
                <p:cNvSpPr/>
                <p:nvPr/>
              </p:nvSpPr>
              <p:spPr>
                <a:xfrm rot="10800000" flipH="1">
                  <a:off x="5960996" y="3267114"/>
                  <a:ext cx="1304470" cy="1020141"/>
                </a:xfrm>
                <a:prstGeom prst="triangle">
                  <a:avLst>
                    <a:gd name="adj" fmla="val 50000"/>
                  </a:avLst>
                </a:prstGeom>
                <a:gradFill>
                  <a:gsLst>
                    <a:gs pos="0">
                      <a:srgbClr val="56687C"/>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08" name="Shape 1008"/>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1009" name="Shape 1009"/>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1010" name="Shape 1010"/>
            <p:cNvGrpSpPr/>
            <p:nvPr/>
          </p:nvGrpSpPr>
          <p:grpSpPr>
            <a:xfrm>
              <a:off x="5556109" y="1890087"/>
              <a:ext cx="1136271" cy="1246506"/>
              <a:chOff x="627304" y="1987183"/>
              <a:chExt cx="1594615" cy="1749317"/>
            </a:xfrm>
          </p:grpSpPr>
          <p:sp>
            <p:nvSpPr>
              <p:cNvPr id="1011" name="Shape 1011"/>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12" name="Shape 1012"/>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13" name="Shape 1013"/>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1014" name="Shape 1014"/>
          <p:cNvGrpSpPr/>
          <p:nvPr/>
        </p:nvGrpSpPr>
        <p:grpSpPr>
          <a:xfrm>
            <a:off x="9187023" y="2235786"/>
            <a:ext cx="1304470" cy="2434590"/>
            <a:chOff x="7521759" y="1890087"/>
            <a:chExt cx="1304470" cy="2434590"/>
          </a:xfrm>
        </p:grpSpPr>
        <p:grpSp>
          <p:nvGrpSpPr>
            <p:cNvPr id="1015" name="Shape 1015"/>
            <p:cNvGrpSpPr/>
            <p:nvPr/>
          </p:nvGrpSpPr>
          <p:grpSpPr>
            <a:xfrm>
              <a:off x="7521759" y="2766893"/>
              <a:ext cx="1304470" cy="1557784"/>
              <a:chOff x="7521759" y="2766893"/>
              <a:chExt cx="1304470" cy="1557784"/>
            </a:xfrm>
          </p:grpSpPr>
          <p:grpSp>
            <p:nvGrpSpPr>
              <p:cNvPr id="1016" name="Shape 1016"/>
              <p:cNvGrpSpPr/>
              <p:nvPr/>
            </p:nvGrpSpPr>
            <p:grpSpPr>
              <a:xfrm>
                <a:off x="7521759" y="2766893"/>
                <a:ext cx="1304470" cy="1557784"/>
                <a:chOff x="7980910" y="3267114"/>
                <a:chExt cx="1304470" cy="1557784"/>
              </a:xfrm>
            </p:grpSpPr>
            <p:sp>
              <p:nvSpPr>
                <p:cNvPr id="1017" name="Shape 1017"/>
                <p:cNvSpPr/>
                <p:nvPr/>
              </p:nvSpPr>
              <p:spPr>
                <a:xfrm rot="10800000" flipH="1">
                  <a:off x="7980910" y="3267114"/>
                  <a:ext cx="1304470" cy="1020141"/>
                </a:xfrm>
                <a:prstGeom prst="triangle">
                  <a:avLst>
                    <a:gd name="adj" fmla="val 50000"/>
                  </a:avLst>
                </a:prstGeom>
                <a:gradFill>
                  <a:gsLst>
                    <a:gs pos="0">
                      <a:srgbClr val="44546A"/>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018" name="Shape 1018"/>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1019" name="Shape 1019"/>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1020" name="Shape 1020"/>
            <p:cNvGrpSpPr/>
            <p:nvPr/>
          </p:nvGrpSpPr>
          <p:grpSpPr>
            <a:xfrm>
              <a:off x="7622141" y="1890087"/>
              <a:ext cx="1136271" cy="1246506"/>
              <a:chOff x="627304" y="1987183"/>
              <a:chExt cx="1594615" cy="1749317"/>
            </a:xfrm>
          </p:grpSpPr>
          <p:sp>
            <p:nvSpPr>
              <p:cNvPr id="1021" name="Shape 1021"/>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22" name="Shape 1022"/>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23" name="Shape 1023"/>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4454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sp>
        <p:nvSpPr>
          <p:cNvPr id="1024" name="Shape 1024"/>
          <p:cNvSpPr txBox="1"/>
          <p:nvPr/>
        </p:nvSpPr>
        <p:spPr>
          <a:xfrm>
            <a:off x="1054451" y="4793657"/>
            <a:ext cx="2306686"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People</a:t>
            </a:r>
            <a:endParaRPr sz="2400" b="1" i="0" u="none" strike="noStrike" cap="none">
              <a:solidFill>
                <a:srgbClr val="000000"/>
              </a:solidFill>
              <a:latin typeface="Arial"/>
              <a:ea typeface="Arial"/>
              <a:cs typeface="Arial"/>
              <a:sym typeface="Arial"/>
            </a:endParaRPr>
          </a:p>
        </p:txBody>
      </p:sp>
      <p:sp>
        <p:nvSpPr>
          <p:cNvPr id="1025" name="Shape 1025"/>
          <p:cNvSpPr txBox="1"/>
          <p:nvPr/>
        </p:nvSpPr>
        <p:spPr>
          <a:xfrm>
            <a:off x="3562846" y="4793657"/>
            <a:ext cx="2306686"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Management</a:t>
            </a:r>
            <a:endParaRPr sz="2400" b="1" i="0" u="none" strike="noStrike" cap="none">
              <a:solidFill>
                <a:srgbClr val="000000"/>
              </a:solidFill>
              <a:latin typeface="Arial"/>
              <a:ea typeface="Arial"/>
              <a:cs typeface="Arial"/>
              <a:sym typeface="Arial"/>
            </a:endParaRPr>
          </a:p>
        </p:txBody>
      </p:sp>
      <p:sp>
        <p:nvSpPr>
          <p:cNvPr id="1026" name="Shape 1026"/>
          <p:cNvSpPr txBox="1"/>
          <p:nvPr/>
        </p:nvSpPr>
        <p:spPr>
          <a:xfrm>
            <a:off x="6280198" y="4793657"/>
            <a:ext cx="2306686"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Tools</a:t>
            </a:r>
            <a:endParaRPr sz="2400" b="1" i="0" u="none" strike="noStrike" cap="none">
              <a:solidFill>
                <a:srgbClr val="000000"/>
              </a:solidFill>
              <a:latin typeface="Arial"/>
              <a:ea typeface="Arial"/>
              <a:cs typeface="Arial"/>
              <a:sym typeface="Arial"/>
            </a:endParaRPr>
          </a:p>
        </p:txBody>
      </p:sp>
      <p:sp>
        <p:nvSpPr>
          <p:cNvPr id="1027" name="Shape 1027"/>
          <p:cNvSpPr txBox="1"/>
          <p:nvPr/>
        </p:nvSpPr>
        <p:spPr>
          <a:xfrm>
            <a:off x="8758572" y="4793657"/>
            <a:ext cx="2306686" cy="36276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Methodology</a:t>
            </a:r>
            <a:endParaRPr sz="2400" b="1"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092" name="Shape 109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093" name="Shape 109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Introduction to Automation</a:t>
            </a:r>
            <a:endParaRPr/>
          </a:p>
          <a:p>
            <a:pPr marL="0" marR="0" lvl="0" indent="0" algn="l" rtl="0">
              <a:lnSpc>
                <a:spcPct val="90000"/>
              </a:lnSpc>
              <a:spcBef>
                <a:spcPts val="1000"/>
              </a:spcBef>
              <a:spcAft>
                <a:spcPts val="0"/>
              </a:spcAft>
              <a:buClr>
                <a:srgbClr val="0EC07D"/>
              </a:buClr>
              <a:buSzPts val="1600"/>
              <a:buFont typeface="Arial"/>
              <a:buNone/>
            </a:pPr>
            <a:endParaRPr sz="1600" b="0" i="0" u="none" strike="noStrike" cap="none">
              <a:solidFill>
                <a:srgbClr val="0EC07D"/>
              </a:solidFill>
              <a:latin typeface="Arial"/>
              <a:ea typeface="Arial"/>
              <a:cs typeface="Arial"/>
              <a:sym typeface="Arial"/>
            </a:endParaRPr>
          </a:p>
        </p:txBody>
      </p:sp>
      <p:sp>
        <p:nvSpPr>
          <p:cNvPr id="1094" name="Shape 1094"/>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Arial"/>
                <a:ea typeface="Arial"/>
                <a:cs typeface="Arial"/>
                <a:sym typeface="Arial"/>
              </a:rPr>
              <a:t>Which of the following statements about RAD is true?</a:t>
            </a:r>
            <a:endParaRPr/>
          </a:p>
          <a:p>
            <a:pPr marL="682625"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RAD follows a sequential model and whole application is built and delivered at the end of project. </a:t>
            </a:r>
            <a:endParaRPr/>
          </a:p>
          <a:p>
            <a:pPr marL="682625"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RAD involves minimal planning and rapid prototyping.</a:t>
            </a:r>
            <a:endParaRPr/>
          </a:p>
          <a:p>
            <a:pPr marL="682625"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With RAD software is built over a long time. </a:t>
            </a:r>
            <a:endParaRPr/>
          </a:p>
          <a:p>
            <a:pPr marL="682625"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RAD follows an incremental approach, where multiple phases are divided into short iterations</a:t>
            </a:r>
            <a:br>
              <a:rPr lang="en-US" sz="1800" b="1"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342900" marR="0" lvl="0" indent="-342900" algn="l" rtl="0">
              <a:lnSpc>
                <a:spcPct val="90000"/>
              </a:lnSpc>
              <a:spcBef>
                <a:spcPts val="1200"/>
              </a:spcBef>
              <a:spcAft>
                <a:spcPts val="0"/>
              </a:spcAft>
              <a:buClr>
                <a:schemeClr val="dk1"/>
              </a:buClr>
              <a:buSzPts val="1800"/>
              <a:buFont typeface="Calibri"/>
              <a:buAutoNum type="arabicPeriod" startAt="2"/>
            </a:pPr>
            <a:r>
              <a:rPr lang="en-US" sz="1800" b="0" i="0" u="none" strike="noStrike" cap="none">
                <a:solidFill>
                  <a:schemeClr val="dk1"/>
                </a:solidFill>
                <a:latin typeface="Arial"/>
                <a:ea typeface="Arial"/>
                <a:cs typeface="Arial"/>
                <a:sym typeface="Arial"/>
              </a:rPr>
              <a:t>When is the prototype generated in RAD?</a:t>
            </a:r>
            <a:endParaRPr/>
          </a:p>
          <a:p>
            <a:pPr marL="682625"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Business Modeling phase</a:t>
            </a:r>
            <a:endParaRPr/>
          </a:p>
          <a:p>
            <a:pPr marL="682625"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Application generation</a:t>
            </a:r>
            <a:endParaRPr/>
          </a:p>
          <a:p>
            <a:pPr marL="682625"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Testing and turnover</a:t>
            </a:r>
            <a:endParaRPr/>
          </a:p>
          <a:p>
            <a:pPr marL="682625"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Data modeling</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Shape 110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5</a:t>
            </a:r>
            <a:r>
              <a:rPr lang="en-US" sz="2800" b="1" i="0" u="none" strike="noStrike" cap="none">
                <a:solidFill>
                  <a:schemeClr val="dk2"/>
                </a:solidFill>
                <a:latin typeface="Arial"/>
                <a:ea typeface="Arial"/>
                <a:cs typeface="Arial"/>
                <a:sym typeface="Arial"/>
              </a:rPr>
              <a:t>. Code Generation - An Introduction</a:t>
            </a:r>
            <a:endParaRPr sz="2800" b="1" i="0" u="none" strike="noStrike" cap="none">
              <a:solidFill>
                <a:schemeClr val="dk2"/>
              </a:solidFill>
              <a:latin typeface="Arial"/>
              <a:ea typeface="Arial"/>
              <a:cs typeface="Arial"/>
              <a:sym typeface="Arial"/>
            </a:endParaRPr>
          </a:p>
        </p:txBody>
      </p:sp>
      <p:sp>
        <p:nvSpPr>
          <p:cNvPr id="1101" name="Shape 110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Introduction to Automation</a:t>
            </a:r>
            <a:endParaRPr sz="1600" b="0" i="0" u="none" strike="noStrike" cap="none">
              <a:solidFill>
                <a:srgbClr val="0EC07D"/>
              </a:solidFill>
              <a:latin typeface="Arial"/>
              <a:ea typeface="Arial"/>
              <a:cs typeface="Arial"/>
              <a:sym typeface="Arial"/>
            </a:endParaRPr>
          </a:p>
        </p:txBody>
      </p:sp>
      <p:sp>
        <p:nvSpPr>
          <p:cNvPr id="1102" name="Shape 1102"/>
          <p:cNvSpPr txBox="1">
            <a:spLocks noGrp="1"/>
          </p:cNvSpPr>
          <p:nvPr>
            <p:ph type="body" idx="2"/>
          </p:nvPr>
        </p:nvSpPr>
        <p:spPr>
          <a:xfrm>
            <a:off x="514350" y="1304995"/>
            <a:ext cx="10273800" cy="4840800"/>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a:t>C</a:t>
            </a:r>
            <a:r>
              <a:rPr lang="en-US" sz="1800" b="0" i="0" u="none" strike="noStrike" cap="none">
                <a:solidFill>
                  <a:schemeClr val="dk1"/>
                </a:solidFill>
                <a:latin typeface="Arial"/>
                <a:ea typeface="Arial"/>
                <a:cs typeface="Arial"/>
                <a:sym typeface="Arial"/>
              </a:rPr>
              <a:t>ode generation tools </a:t>
            </a:r>
            <a:r>
              <a:rPr lang="en-US"/>
              <a:t> help in</a:t>
            </a:r>
            <a:r>
              <a:rPr lang="en-US" sz="1800" b="0" i="0" u="none" strike="noStrike" cap="none">
                <a:solidFill>
                  <a:schemeClr val="dk1"/>
                </a:solidFill>
                <a:latin typeface="Arial"/>
                <a:ea typeface="Arial"/>
                <a:cs typeface="Arial"/>
                <a:sym typeface="Arial"/>
              </a:rPr>
              <a:t> creat</a:t>
            </a:r>
            <a:r>
              <a:rPr lang="en-US"/>
              <a:t>ing </a:t>
            </a:r>
            <a:r>
              <a:rPr lang="en-US" sz="1800" b="0" i="0" u="none" strike="noStrike" cap="none">
                <a:solidFill>
                  <a:schemeClr val="dk1"/>
                </a:solidFill>
                <a:latin typeface="Arial"/>
                <a:ea typeface="Arial"/>
                <a:cs typeface="Arial"/>
                <a:sym typeface="Arial"/>
              </a:rPr>
              <a:t>applications from scratch, that can run</a:t>
            </a:r>
            <a:r>
              <a:rPr lang="en-US"/>
              <a:t> </a:t>
            </a:r>
            <a:r>
              <a:rPr lang="en-US" sz="1800" b="0" i="0" u="none" strike="noStrike" cap="none">
                <a:solidFill>
                  <a:schemeClr val="dk1"/>
                </a:solidFill>
                <a:latin typeface="Arial"/>
                <a:ea typeface="Arial"/>
                <a:cs typeface="Arial"/>
                <a:sym typeface="Arial"/>
              </a:rPr>
              <a:t>on a specific platform.</a:t>
            </a:r>
            <a:endParaRPr/>
          </a:p>
          <a:p>
            <a:pPr marL="285750" marR="0" lvl="1" indent="-285750" algn="l" rtl="0">
              <a:lnSpc>
                <a:spcPct val="90000"/>
              </a:lnSpc>
              <a:spcBef>
                <a:spcPts val="838"/>
              </a:spcBef>
              <a:spcAft>
                <a:spcPts val="0"/>
              </a:spcAft>
              <a:buClr>
                <a:schemeClr val="dk1"/>
              </a:buClr>
              <a:buSzPts val="1800"/>
              <a:buFont typeface="Noto Sans Symbols"/>
              <a:buChar char="⇥"/>
            </a:pPr>
            <a:r>
              <a:rPr lang="en-US"/>
              <a:t>Have the capability to g</a:t>
            </a:r>
            <a:r>
              <a:rPr lang="en-US" sz="1800" b="0" i="0" u="none" strike="noStrike" cap="none">
                <a:solidFill>
                  <a:schemeClr val="dk1"/>
                </a:solidFill>
                <a:latin typeface="Arial"/>
                <a:ea typeface="Arial"/>
                <a:cs typeface="Arial"/>
                <a:sym typeface="Arial"/>
              </a:rPr>
              <a:t>enerate bug-free, reliable basic set of code.</a:t>
            </a:r>
            <a:endParaRPr/>
          </a:p>
          <a:p>
            <a:pPr marL="285750" marR="0" lvl="1" indent="-285750" algn="l" rtl="0">
              <a:lnSpc>
                <a:spcPct val="90000"/>
              </a:lnSpc>
              <a:spcBef>
                <a:spcPts val="838"/>
              </a:spcBef>
              <a:spcAft>
                <a:spcPts val="0"/>
              </a:spcAft>
              <a:buClr>
                <a:schemeClr val="dk1"/>
              </a:buClr>
              <a:buSzPts val="1800"/>
              <a:buFont typeface="Noto Sans Symbols"/>
              <a:buChar char="⇥"/>
            </a:pPr>
            <a:r>
              <a:rPr lang="en-US"/>
              <a:t>There exists some code </a:t>
            </a:r>
            <a:r>
              <a:rPr lang="en-US" sz="1800" b="0" i="0" u="none" strike="noStrike" cap="none">
                <a:solidFill>
                  <a:schemeClr val="dk1"/>
                </a:solidFill>
                <a:latin typeface="Arial"/>
                <a:ea typeface="Arial"/>
                <a:cs typeface="Arial"/>
                <a:sym typeface="Arial"/>
              </a:rPr>
              <a:t>generators that can deliver code </a:t>
            </a:r>
            <a:r>
              <a:rPr lang="en-US"/>
              <a:t>in accordance with predefined functionalities.</a:t>
            </a:r>
            <a:r>
              <a:rPr lang="en-US" sz="1800" b="0" i="0" u="none" strike="noStrike" cap="none">
                <a:solidFill>
                  <a:schemeClr val="dk1"/>
                </a:solidFill>
                <a:latin typeface="Arial"/>
                <a:ea typeface="Arial"/>
                <a:cs typeface="Arial"/>
                <a:sym typeface="Arial"/>
              </a:rPr>
              <a:t>. </a:t>
            </a:r>
            <a:endParaRPr/>
          </a:p>
          <a:p>
            <a:pPr marL="285750" marR="0" lvl="1" indent="-171450" algn="l" rtl="0">
              <a:lnSpc>
                <a:spcPct val="90000"/>
              </a:lnSpc>
              <a:spcBef>
                <a:spcPts val="838"/>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1103" name="Shape 1103"/>
          <p:cNvGrpSpPr/>
          <p:nvPr/>
        </p:nvGrpSpPr>
        <p:grpSpPr>
          <a:xfrm>
            <a:off x="1975049" y="2838187"/>
            <a:ext cx="7352413" cy="3487214"/>
            <a:chOff x="1911546" y="3038394"/>
            <a:chExt cx="7352413" cy="3487214"/>
          </a:xfrm>
        </p:grpSpPr>
        <p:pic>
          <p:nvPicPr>
            <p:cNvPr id="1104" name="Shape 1104"/>
            <p:cNvPicPr preferRelativeResize="0"/>
            <p:nvPr/>
          </p:nvPicPr>
          <p:blipFill rotWithShape="1">
            <a:blip r:embed="rId3">
              <a:alphaModFix/>
            </a:blip>
            <a:srcRect/>
            <a:stretch/>
          </p:blipFill>
          <p:spPr>
            <a:xfrm>
              <a:off x="1911546" y="3038394"/>
              <a:ext cx="7352413" cy="3487214"/>
            </a:xfrm>
            <a:prstGeom prst="rect">
              <a:avLst/>
            </a:prstGeom>
            <a:noFill/>
            <a:ln>
              <a:noFill/>
            </a:ln>
          </p:spPr>
        </p:pic>
        <p:sp>
          <p:nvSpPr>
            <p:cNvPr id="1105" name="Shape 1105"/>
            <p:cNvSpPr txBox="1"/>
            <p:nvPr/>
          </p:nvSpPr>
          <p:spPr>
            <a:xfrm>
              <a:off x="3021762" y="3425556"/>
              <a:ext cx="69602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Code</a:t>
              </a:r>
              <a:endParaRPr/>
            </a:p>
          </p:txBody>
        </p:sp>
        <p:sp>
          <p:nvSpPr>
            <p:cNvPr id="1106" name="Shape 1106"/>
            <p:cNvSpPr txBox="1"/>
            <p:nvPr/>
          </p:nvSpPr>
          <p:spPr>
            <a:xfrm>
              <a:off x="4561233" y="3978185"/>
              <a:ext cx="61747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Plan</a:t>
              </a:r>
              <a:endParaRPr/>
            </a:p>
          </p:txBody>
        </p:sp>
        <p:sp>
          <p:nvSpPr>
            <p:cNvPr id="1107" name="Shape 1107"/>
            <p:cNvSpPr txBox="1"/>
            <p:nvPr/>
          </p:nvSpPr>
          <p:spPr>
            <a:xfrm>
              <a:off x="3487959" y="5880432"/>
              <a:ext cx="606256"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Test</a:t>
              </a:r>
              <a:endParaRPr/>
            </a:p>
          </p:txBody>
        </p:sp>
        <p:sp>
          <p:nvSpPr>
            <p:cNvPr id="1108" name="Shape 1108"/>
            <p:cNvSpPr txBox="1"/>
            <p:nvPr/>
          </p:nvSpPr>
          <p:spPr>
            <a:xfrm>
              <a:off x="2054214" y="4907839"/>
              <a:ext cx="69762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Build</a:t>
              </a:r>
              <a:endParaRPr/>
            </a:p>
          </p:txBody>
        </p:sp>
        <p:sp>
          <p:nvSpPr>
            <p:cNvPr id="1109" name="Shape 1109"/>
            <p:cNvSpPr txBox="1"/>
            <p:nvPr/>
          </p:nvSpPr>
          <p:spPr>
            <a:xfrm>
              <a:off x="5193605" y="4582101"/>
              <a:ext cx="95891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strike="noStrike" cap="none">
                  <a:solidFill>
                    <a:schemeClr val="lt1"/>
                  </a:solidFill>
                  <a:latin typeface="Arial"/>
                  <a:ea typeface="Arial"/>
                  <a:cs typeface="Arial"/>
                  <a:sym typeface="Arial"/>
                </a:rPr>
                <a:t>Release</a:t>
              </a:r>
              <a:endParaRPr/>
            </a:p>
          </p:txBody>
        </p:sp>
        <p:sp>
          <p:nvSpPr>
            <p:cNvPr id="1110" name="Shape 1110"/>
            <p:cNvSpPr txBox="1"/>
            <p:nvPr/>
          </p:nvSpPr>
          <p:spPr>
            <a:xfrm>
              <a:off x="7589715" y="3501367"/>
              <a:ext cx="86754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strike="noStrike" cap="none">
                  <a:solidFill>
                    <a:schemeClr val="lt1"/>
                  </a:solidFill>
                  <a:latin typeface="Arial"/>
                  <a:ea typeface="Arial"/>
                  <a:cs typeface="Arial"/>
                  <a:sym typeface="Arial"/>
                </a:rPr>
                <a:t>Deploy</a:t>
              </a:r>
              <a:endParaRPr/>
            </a:p>
          </p:txBody>
        </p:sp>
        <p:sp>
          <p:nvSpPr>
            <p:cNvPr id="1111" name="Shape 1111"/>
            <p:cNvSpPr txBox="1"/>
            <p:nvPr/>
          </p:nvSpPr>
          <p:spPr>
            <a:xfrm>
              <a:off x="8270293" y="5067645"/>
              <a:ext cx="960519"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strike="noStrike" cap="none">
                  <a:solidFill>
                    <a:schemeClr val="lt1"/>
                  </a:solidFill>
                  <a:latin typeface="Arial"/>
                  <a:ea typeface="Arial"/>
                  <a:cs typeface="Arial"/>
                  <a:sym typeface="Arial"/>
                </a:rPr>
                <a:t>Operate</a:t>
              </a:r>
              <a:endParaRPr/>
            </a:p>
          </p:txBody>
        </p:sp>
        <p:sp>
          <p:nvSpPr>
            <p:cNvPr id="1112" name="Shape 1112"/>
            <p:cNvSpPr txBox="1"/>
            <p:nvPr/>
          </p:nvSpPr>
          <p:spPr>
            <a:xfrm>
              <a:off x="6797260" y="5893662"/>
              <a:ext cx="93807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strike="noStrike" cap="none">
                  <a:solidFill>
                    <a:schemeClr val="lt1"/>
                  </a:solidFill>
                  <a:latin typeface="Arial"/>
                  <a:ea typeface="Arial"/>
                  <a:cs typeface="Arial"/>
                  <a:sym typeface="Arial"/>
                </a:rPr>
                <a:t>Monitor</a:t>
              </a:r>
              <a:endParaRPr/>
            </a:p>
          </p:txBody>
        </p:sp>
        <p:pic>
          <p:nvPicPr>
            <p:cNvPr id="1113" name="Shape 1113"/>
            <p:cNvPicPr preferRelativeResize="0"/>
            <p:nvPr/>
          </p:nvPicPr>
          <p:blipFill rotWithShape="1">
            <a:blip r:embed="rId4">
              <a:alphaModFix/>
            </a:blip>
            <a:srcRect/>
            <a:stretch/>
          </p:blipFill>
          <p:spPr>
            <a:xfrm>
              <a:off x="6417795" y="4471701"/>
              <a:ext cx="534636" cy="500510"/>
            </a:xfrm>
            <a:prstGeom prst="rect">
              <a:avLst/>
            </a:prstGeom>
            <a:noFill/>
            <a:ln>
              <a:noFill/>
            </a:ln>
          </p:spPr>
        </p:pic>
        <p:pic>
          <p:nvPicPr>
            <p:cNvPr id="1114" name="Shape 1114"/>
            <p:cNvPicPr preferRelativeResize="0"/>
            <p:nvPr/>
          </p:nvPicPr>
          <p:blipFill rotWithShape="1">
            <a:blip r:embed="rId5">
              <a:alphaModFix/>
            </a:blip>
            <a:srcRect/>
            <a:stretch/>
          </p:blipFill>
          <p:spPr>
            <a:xfrm>
              <a:off x="7114879" y="5218412"/>
              <a:ext cx="510569" cy="352886"/>
            </a:xfrm>
            <a:prstGeom prst="rect">
              <a:avLst/>
            </a:prstGeom>
            <a:noFill/>
            <a:ln>
              <a:noFill/>
            </a:ln>
          </p:spPr>
        </p:pic>
        <p:pic>
          <p:nvPicPr>
            <p:cNvPr id="1115" name="Shape 1115"/>
            <p:cNvPicPr preferRelativeResize="0"/>
            <p:nvPr/>
          </p:nvPicPr>
          <p:blipFill rotWithShape="1">
            <a:blip r:embed="rId6">
              <a:alphaModFix/>
            </a:blip>
            <a:srcRect t="-4857"/>
            <a:stretch/>
          </p:blipFill>
          <p:spPr>
            <a:xfrm>
              <a:off x="3405403" y="5000363"/>
              <a:ext cx="527825" cy="613168"/>
            </a:xfrm>
            <a:prstGeom prst="rect">
              <a:avLst/>
            </a:prstGeom>
            <a:noFill/>
            <a:ln>
              <a:noFill/>
            </a:ln>
          </p:spPr>
        </p:pic>
        <p:pic>
          <p:nvPicPr>
            <p:cNvPr id="1116" name="Shape 1116"/>
            <p:cNvPicPr preferRelativeResize="0"/>
            <p:nvPr/>
          </p:nvPicPr>
          <p:blipFill rotWithShape="1">
            <a:blip r:embed="rId7">
              <a:alphaModFix/>
            </a:blip>
            <a:srcRect b="-2266"/>
            <a:stretch/>
          </p:blipFill>
          <p:spPr>
            <a:xfrm>
              <a:off x="4182485" y="4387195"/>
              <a:ext cx="527825" cy="613168"/>
            </a:xfrm>
            <a:prstGeom prst="rect">
              <a:avLst/>
            </a:prstGeom>
            <a:noFill/>
            <a:ln>
              <a:noFill/>
            </a:ln>
          </p:spPr>
        </p:pic>
        <p:pic>
          <p:nvPicPr>
            <p:cNvPr id="1117" name="Shape 1117"/>
            <p:cNvPicPr preferRelativeResize="0"/>
            <p:nvPr/>
          </p:nvPicPr>
          <p:blipFill rotWithShape="1">
            <a:blip r:embed="rId8">
              <a:alphaModFix/>
            </a:blip>
            <a:srcRect/>
            <a:stretch/>
          </p:blipFill>
          <p:spPr>
            <a:xfrm>
              <a:off x="3266119" y="3911362"/>
              <a:ext cx="527825" cy="613168"/>
            </a:xfrm>
            <a:prstGeom prst="rect">
              <a:avLst/>
            </a:prstGeom>
            <a:noFill/>
            <a:ln>
              <a:noFill/>
            </a:ln>
          </p:spPr>
        </p:pic>
        <p:pic>
          <p:nvPicPr>
            <p:cNvPr id="1118" name="Shape 1118"/>
            <p:cNvPicPr preferRelativeResize="0"/>
            <p:nvPr/>
          </p:nvPicPr>
          <p:blipFill rotWithShape="1">
            <a:blip r:embed="rId9">
              <a:alphaModFix/>
            </a:blip>
            <a:srcRect l="-6049"/>
            <a:stretch/>
          </p:blipFill>
          <p:spPr>
            <a:xfrm>
              <a:off x="7867096" y="4463948"/>
              <a:ext cx="527825" cy="613168"/>
            </a:xfrm>
            <a:prstGeom prst="rect">
              <a:avLst/>
            </a:prstGeom>
            <a:noFill/>
            <a:ln>
              <a:noFill/>
            </a:ln>
          </p:spPr>
        </p:pic>
        <p:pic>
          <p:nvPicPr>
            <p:cNvPr id="1119" name="Shape 1119"/>
            <p:cNvPicPr preferRelativeResize="0"/>
            <p:nvPr/>
          </p:nvPicPr>
          <p:blipFill rotWithShape="1">
            <a:blip r:embed="rId10">
              <a:alphaModFix/>
            </a:blip>
            <a:srcRect/>
            <a:stretch/>
          </p:blipFill>
          <p:spPr>
            <a:xfrm>
              <a:off x="2760559" y="4471701"/>
              <a:ext cx="527825" cy="613168"/>
            </a:xfrm>
            <a:prstGeom prst="rect">
              <a:avLst/>
            </a:prstGeom>
            <a:noFill/>
            <a:ln>
              <a:noFill/>
            </a:ln>
          </p:spPr>
        </p:pic>
        <p:pic>
          <p:nvPicPr>
            <p:cNvPr id="1120" name="Shape 1120"/>
            <p:cNvPicPr preferRelativeResize="0"/>
            <p:nvPr/>
          </p:nvPicPr>
          <p:blipFill rotWithShape="1">
            <a:blip r:embed="rId11">
              <a:alphaModFix/>
            </a:blip>
            <a:srcRect b="-7470"/>
            <a:stretch/>
          </p:blipFill>
          <p:spPr>
            <a:xfrm>
              <a:off x="7407922" y="3902003"/>
              <a:ext cx="527825" cy="613168"/>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Shape 75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Module </a:t>
            </a:r>
            <a:r>
              <a:rPr lang="en-US"/>
              <a:t>Topics</a:t>
            </a:r>
            <a:endParaRPr/>
          </a:p>
        </p:txBody>
      </p:sp>
      <p:sp>
        <p:nvSpPr>
          <p:cNvPr id="751" name="Shape 75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Introduction to Automation</a:t>
            </a:r>
            <a:endParaRPr/>
          </a:p>
        </p:txBody>
      </p:sp>
      <p:sp>
        <p:nvSpPr>
          <p:cNvPr id="752" name="Shape 752"/>
          <p:cNvSpPr txBox="1">
            <a:spLocks noGrp="1"/>
          </p:cNvSpPr>
          <p:nvPr>
            <p:ph type="body" idx="2"/>
          </p:nvPr>
        </p:nvSpPr>
        <p:spPr>
          <a:xfrm>
            <a:off x="514350" y="1304995"/>
            <a:ext cx="6881061" cy="4840828"/>
          </a:xfrm>
          <a:prstGeom prst="rect">
            <a:avLst/>
          </a:prstGeom>
          <a:noFill/>
          <a:ln>
            <a:noFill/>
          </a:ln>
        </p:spPr>
        <p:txBody>
          <a:bodyPr spcFirstLastPara="1" wrap="square" lIns="91425" tIns="45700" rIns="91425" bIns="45700" anchor="t" anchorCtr="0">
            <a:noAutofit/>
          </a:bodyPr>
          <a:lstStyle/>
          <a:p>
            <a:pPr marL="0" lvl="0" indent="0"/>
            <a:r>
              <a:rPr lang="en-IN" dirty="0"/>
              <a:t>Let us take a quick look at the topics we will cover in this module:</a:t>
            </a:r>
          </a:p>
          <a:p>
            <a:pPr marL="342900" lvl="0" indent="-342900">
              <a:spcBef>
                <a:spcPts val="838"/>
              </a:spcBef>
              <a:buFont typeface="Calibri"/>
              <a:buAutoNum type="arabicPeriod"/>
            </a:pPr>
            <a:r>
              <a:rPr lang="en-IN" dirty="0"/>
              <a:t>Introduction to Automation</a:t>
            </a:r>
          </a:p>
          <a:p>
            <a:pPr marL="342900" lvl="0" indent="-342900">
              <a:spcBef>
                <a:spcPts val="838"/>
              </a:spcBef>
              <a:buFont typeface="Calibri"/>
              <a:buAutoNum type="arabicPeriod"/>
            </a:pPr>
            <a:r>
              <a:rPr lang="en-IN" dirty="0"/>
              <a:t>Development Delivery Pipeline Overview.</a:t>
            </a:r>
          </a:p>
          <a:p>
            <a:pPr marL="342900" lvl="0" indent="-342900">
              <a:spcBef>
                <a:spcPts val="838"/>
              </a:spcBef>
              <a:buFont typeface="Calibri"/>
              <a:buAutoNum type="arabicPeriod"/>
            </a:pPr>
            <a:r>
              <a:rPr lang="en-IN" dirty="0"/>
              <a:t>Automation of Software Delivery Process.</a:t>
            </a:r>
          </a:p>
          <a:p>
            <a:pPr marL="685800" lvl="2" indent="-339725">
              <a:buFont typeface="Wingdings 3" panose="05040102010807070707" pitchFamily="18" charset="2"/>
              <a:buChar char="9"/>
            </a:pPr>
            <a:r>
              <a:rPr lang="en-IN" dirty="0"/>
              <a:t>Automated Build</a:t>
            </a:r>
          </a:p>
          <a:p>
            <a:pPr marL="685800" lvl="2" indent="-339725">
              <a:buFont typeface="Wingdings 3" panose="05040102010807070707" pitchFamily="18" charset="2"/>
              <a:buChar char="9"/>
            </a:pPr>
            <a:r>
              <a:rPr lang="en-IN" dirty="0"/>
              <a:t>Automated Test</a:t>
            </a:r>
          </a:p>
          <a:p>
            <a:pPr marL="685800" lvl="2" indent="-339725">
              <a:buFont typeface="Wingdings 3" panose="05040102010807070707" pitchFamily="18" charset="2"/>
              <a:buChar char="9"/>
            </a:pPr>
            <a:r>
              <a:rPr lang="en-IN" dirty="0"/>
              <a:t>Automated Deployment</a:t>
            </a:r>
          </a:p>
          <a:p>
            <a:pPr marL="685800" lvl="2" indent="-339725">
              <a:buFont typeface="Wingdings 3" panose="05040102010807070707" pitchFamily="18" charset="2"/>
              <a:buChar char="9"/>
            </a:pPr>
            <a:r>
              <a:rPr lang="en-IN" dirty="0"/>
              <a:t>Automated Provisioning</a:t>
            </a:r>
          </a:p>
          <a:p>
            <a:pPr marL="342900" lvl="0" indent="-342900">
              <a:spcBef>
                <a:spcPts val="838"/>
              </a:spcBef>
              <a:buFont typeface="Calibri"/>
              <a:buAutoNum type="arabicPeriod"/>
            </a:pPr>
            <a:r>
              <a:rPr lang="en-IN" dirty="0"/>
              <a:t>RAD (Rapid Application Development).</a:t>
            </a:r>
          </a:p>
          <a:p>
            <a:pPr marL="342900" lvl="0" indent="-342900">
              <a:spcBef>
                <a:spcPts val="838"/>
              </a:spcBef>
              <a:buFont typeface="Calibri"/>
              <a:buAutoNum type="arabicPeriod"/>
            </a:pPr>
            <a:r>
              <a:rPr lang="en-IN" dirty="0"/>
              <a:t>Code Generation.</a:t>
            </a:r>
          </a:p>
          <a:p>
            <a:pPr marL="342900" lvl="0" indent="-342900">
              <a:spcBef>
                <a:spcPts val="838"/>
              </a:spcBef>
              <a:buFont typeface="Calibri"/>
              <a:buAutoNum type="arabicPeriod"/>
            </a:pPr>
            <a:r>
              <a:rPr lang="en-IN" dirty="0"/>
              <a:t>MDA/MDD (Model-Driven Architecture/Development).</a:t>
            </a:r>
          </a:p>
        </p:txBody>
      </p:sp>
      <p:pic>
        <p:nvPicPr>
          <p:cNvPr id="753" name="Shape 753"/>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Shape 1166"/>
          <p:cNvSpPr/>
          <p:nvPr/>
        </p:nvSpPr>
        <p:spPr>
          <a:xfrm>
            <a:off x="854359" y="3047999"/>
            <a:ext cx="3149032" cy="2743201"/>
          </a:xfrm>
          <a:prstGeom prst="roundRect">
            <a:avLst>
              <a:gd name="adj" fmla="val 9524"/>
            </a:avLst>
          </a:prstGeom>
          <a:solidFill>
            <a:srgbClr val="C4E0B2"/>
          </a:solidFill>
          <a:ln>
            <a:noFill/>
          </a:ln>
        </p:spPr>
        <p:txBody>
          <a:bodyPr spcFirstLastPara="1" wrap="square" lIns="91425" tIns="457200" rIns="91425" bIns="45700" anchor="t" anchorCtr="0">
            <a:noAutofit/>
          </a:bodyPr>
          <a:lstStyle/>
          <a:p>
            <a:pPr marL="285750" marR="0" lvl="0" indent="-285750" algn="l" rtl="0">
              <a:lnSpc>
                <a:spcPct val="100000"/>
              </a:lnSpc>
              <a:spcBef>
                <a:spcPts val="1200"/>
              </a:spcBef>
              <a:spcAft>
                <a:spcPts val="0"/>
              </a:spcAft>
              <a:buClr>
                <a:schemeClr val="dk1"/>
              </a:buClr>
              <a:buSzPts val="1800"/>
              <a:buFont typeface="Noto Sans Symbols"/>
              <a:buChar char="⇥"/>
            </a:pPr>
            <a:r>
              <a:rPr lang="en-US" sz="1800">
                <a:solidFill>
                  <a:schemeClr val="dk1"/>
                </a:solidFill>
              </a:rPr>
              <a:t>Editable source code generated in single attempt.</a:t>
            </a:r>
            <a:endParaRPr/>
          </a:p>
        </p:txBody>
      </p:sp>
      <p:sp>
        <p:nvSpPr>
          <p:cNvPr id="1167" name="Shape 1167"/>
          <p:cNvSpPr/>
          <p:nvPr/>
        </p:nvSpPr>
        <p:spPr>
          <a:xfrm>
            <a:off x="4607209" y="3047999"/>
            <a:ext cx="3149032" cy="2743201"/>
          </a:xfrm>
          <a:prstGeom prst="roundRect">
            <a:avLst>
              <a:gd name="adj" fmla="val 9524"/>
            </a:avLst>
          </a:prstGeom>
          <a:solidFill>
            <a:srgbClr val="C4E0B2"/>
          </a:solidFill>
          <a:ln>
            <a:noFill/>
          </a:ln>
        </p:spPr>
        <p:txBody>
          <a:bodyPr spcFirstLastPara="1" wrap="square" lIns="91425" tIns="457200" rIns="91425" bIns="45700" anchor="t" anchorCtr="0">
            <a:noAutofit/>
          </a:bodyPr>
          <a:lstStyle/>
          <a:p>
            <a:pPr marL="285750" marR="0" lvl="0" indent="-285750" algn="l" rtl="0">
              <a:lnSpc>
                <a:spcPct val="100000"/>
              </a:lnSpc>
              <a:spcBef>
                <a:spcPts val="1200"/>
              </a:spcBef>
              <a:spcAft>
                <a:spcPts val="0"/>
              </a:spcAft>
              <a:buClr>
                <a:schemeClr val="dk1"/>
              </a:buClr>
              <a:buSzPts val="1800"/>
              <a:buFont typeface="Noto Sans Symbols"/>
              <a:buChar char="⇥"/>
            </a:pPr>
            <a:r>
              <a:rPr lang="en-US" sz="1800">
                <a:solidFill>
                  <a:schemeClr val="dk1"/>
                </a:solidFill>
              </a:rPr>
              <a:t>Editable source code that can be re-imported into the generator.</a:t>
            </a:r>
            <a:endParaRPr/>
          </a:p>
        </p:txBody>
      </p:sp>
      <p:sp>
        <p:nvSpPr>
          <p:cNvPr id="1168" name="Shape 1168"/>
          <p:cNvSpPr/>
          <p:nvPr/>
        </p:nvSpPr>
        <p:spPr>
          <a:xfrm>
            <a:off x="8360059" y="3047999"/>
            <a:ext cx="3149032" cy="2743201"/>
          </a:xfrm>
          <a:prstGeom prst="roundRect">
            <a:avLst>
              <a:gd name="adj" fmla="val 9524"/>
            </a:avLst>
          </a:prstGeom>
          <a:solidFill>
            <a:srgbClr val="C4E0B2"/>
          </a:solidFill>
          <a:ln>
            <a:noFill/>
          </a:ln>
        </p:spPr>
        <p:txBody>
          <a:bodyPr spcFirstLastPara="1" wrap="square" lIns="91425" tIns="457200" rIns="91425" bIns="45700" anchor="t" anchorCtr="0">
            <a:noAutofit/>
          </a:bodyPr>
          <a:lstStyle/>
          <a:p>
            <a:pPr marL="285750" marR="0" lvl="0" indent="-285750" algn="l" rtl="0">
              <a:lnSpc>
                <a:spcPct val="100000"/>
              </a:lnSpc>
              <a:spcBef>
                <a:spcPts val="0"/>
              </a:spcBef>
              <a:spcAft>
                <a:spcPts val="0"/>
              </a:spcAft>
              <a:buClr>
                <a:schemeClr val="dk1"/>
              </a:buClr>
              <a:buSzPts val="1800"/>
              <a:buFont typeface="Noto Sans Symbols"/>
              <a:buChar char="⇥"/>
            </a:pPr>
            <a:r>
              <a:rPr lang="en-US" sz="1800">
                <a:solidFill>
                  <a:schemeClr val="dk1"/>
                </a:solidFill>
              </a:rPr>
              <a:t>Non-editable source code.</a:t>
            </a:r>
            <a:endParaRPr/>
          </a:p>
        </p:txBody>
      </p:sp>
      <p:sp>
        <p:nvSpPr>
          <p:cNvPr id="1169" name="Shape 116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5</a:t>
            </a:r>
            <a:r>
              <a:rPr lang="en-US" sz="2800" b="1" i="0" u="none" strike="noStrike" cap="none" dirty="0">
                <a:solidFill>
                  <a:schemeClr val="dk2"/>
                </a:solidFill>
                <a:latin typeface="Arial"/>
                <a:ea typeface="Arial"/>
                <a:cs typeface="Arial"/>
                <a:sym typeface="Arial"/>
              </a:rPr>
              <a:t>.1 Categories of Code Generators</a:t>
            </a:r>
            <a:endParaRPr sz="2800" b="1" i="0" u="none" strike="noStrike" cap="none" dirty="0">
              <a:solidFill>
                <a:schemeClr val="dk2"/>
              </a:solidFill>
              <a:latin typeface="Arial"/>
              <a:ea typeface="Arial"/>
              <a:cs typeface="Arial"/>
              <a:sym typeface="Arial"/>
            </a:endParaRPr>
          </a:p>
        </p:txBody>
      </p:sp>
      <p:sp>
        <p:nvSpPr>
          <p:cNvPr id="1170" name="Shape 117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Introduction to Automation</a:t>
            </a:r>
            <a:endParaRPr sz="1600" b="0" i="0" u="none" strike="noStrike" cap="none">
              <a:solidFill>
                <a:srgbClr val="0EC07D"/>
              </a:solidFill>
              <a:latin typeface="Arial"/>
              <a:ea typeface="Arial"/>
              <a:cs typeface="Arial"/>
              <a:sym typeface="Arial"/>
            </a:endParaRPr>
          </a:p>
        </p:txBody>
      </p:sp>
      <p:sp>
        <p:nvSpPr>
          <p:cNvPr id="1171" name="Shape 1171"/>
          <p:cNvSpPr/>
          <p:nvPr/>
        </p:nvSpPr>
        <p:spPr>
          <a:xfrm>
            <a:off x="723900" y="1924050"/>
            <a:ext cx="3409950" cy="1333500"/>
          </a:xfrm>
          <a:prstGeom prst="roundRect">
            <a:avLst>
              <a:gd name="adj" fmla="val 9524"/>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 Templating </a:t>
            </a:r>
            <a:endParaRPr/>
          </a:p>
        </p:txBody>
      </p:sp>
      <p:sp>
        <p:nvSpPr>
          <p:cNvPr id="1172" name="Shape 1172"/>
          <p:cNvSpPr/>
          <p:nvPr/>
        </p:nvSpPr>
        <p:spPr>
          <a:xfrm>
            <a:off x="4476750" y="1924050"/>
            <a:ext cx="3409950" cy="1333500"/>
          </a:xfrm>
          <a:prstGeom prst="roundRect">
            <a:avLst>
              <a:gd name="adj" fmla="val 9524"/>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Round-tripping</a:t>
            </a:r>
            <a:endParaRPr/>
          </a:p>
        </p:txBody>
      </p:sp>
      <p:sp>
        <p:nvSpPr>
          <p:cNvPr id="1173" name="Shape 1173"/>
          <p:cNvSpPr/>
          <p:nvPr/>
        </p:nvSpPr>
        <p:spPr>
          <a:xfrm>
            <a:off x="8229600" y="1924050"/>
            <a:ext cx="3409950" cy="1333500"/>
          </a:xfrm>
          <a:prstGeom prst="roundRect">
            <a:avLst>
              <a:gd name="adj" fmla="val 9524"/>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Compiling</a:t>
            </a:r>
            <a:endParaRPr/>
          </a:p>
        </p:txBody>
      </p:sp>
      <p:sp>
        <p:nvSpPr>
          <p:cNvPr id="1174" name="Shape 1174"/>
          <p:cNvSpPr txBox="1">
            <a:spLocks noGrp="1"/>
          </p:cNvSpPr>
          <p:nvPr>
            <p:ph type="body" idx="2"/>
          </p:nvPr>
        </p:nvSpPr>
        <p:spPr>
          <a:xfrm>
            <a:off x="450425" y="1418470"/>
            <a:ext cx="10273800" cy="4840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Three categories of Code Generators:   </a:t>
            </a:r>
            <a:endParaRPr/>
          </a:p>
          <a:p>
            <a:pPr marL="0" marR="0" lvl="0" indent="0" algn="l" rtl="0">
              <a:lnSpc>
                <a:spcPct val="9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sp>
        <p:nvSpPr>
          <p:cNvPr id="1180" name="Shape 118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5</a:t>
            </a:r>
            <a:r>
              <a:rPr lang="en-US" sz="2800" b="1" i="0" u="none" strike="noStrike" cap="none" dirty="0">
                <a:solidFill>
                  <a:schemeClr val="dk2"/>
                </a:solidFill>
                <a:latin typeface="Arial"/>
                <a:ea typeface="Arial"/>
                <a:cs typeface="Arial"/>
                <a:sym typeface="Arial"/>
              </a:rPr>
              <a:t>.2 Common Code Generation Tools</a:t>
            </a:r>
            <a:endParaRPr dirty="0"/>
          </a:p>
        </p:txBody>
      </p:sp>
      <p:sp>
        <p:nvSpPr>
          <p:cNvPr id="1181" name="Shape 118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Introduction to Automation</a:t>
            </a:r>
            <a:endParaRPr sz="1600" b="0" i="0" u="none" strike="noStrike" cap="none">
              <a:solidFill>
                <a:srgbClr val="0EC07D"/>
              </a:solidFill>
              <a:latin typeface="Arial"/>
              <a:ea typeface="Arial"/>
              <a:cs typeface="Arial"/>
              <a:sym typeface="Arial"/>
            </a:endParaRPr>
          </a:p>
        </p:txBody>
      </p:sp>
      <p:sp>
        <p:nvSpPr>
          <p:cNvPr id="1182" name="Shape 1182"/>
          <p:cNvSpPr txBox="1">
            <a:spLocks noGrp="1"/>
          </p:cNvSpPr>
          <p:nvPr>
            <p:ph type="body" idx="2"/>
          </p:nvPr>
        </p:nvSpPr>
        <p:spPr>
          <a:xfrm>
            <a:off x="514350" y="1304995"/>
            <a:ext cx="10273800" cy="4840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grpSp>
        <p:nvGrpSpPr>
          <p:cNvPr id="1183" name="Shape 1183"/>
          <p:cNvGrpSpPr/>
          <p:nvPr/>
        </p:nvGrpSpPr>
        <p:grpSpPr>
          <a:xfrm>
            <a:off x="3176221" y="1451011"/>
            <a:ext cx="6306457" cy="4694812"/>
            <a:chOff x="3176221" y="1125418"/>
            <a:chExt cx="6306457" cy="4694812"/>
          </a:xfrm>
        </p:grpSpPr>
        <p:sp>
          <p:nvSpPr>
            <p:cNvPr id="1184" name="Shape 1184"/>
            <p:cNvSpPr/>
            <p:nvPr/>
          </p:nvSpPr>
          <p:spPr>
            <a:xfrm>
              <a:off x="3176221" y="1125418"/>
              <a:ext cx="6306457" cy="4694812"/>
            </a:xfrm>
            <a:prstGeom prst="roundRect">
              <a:avLst>
                <a:gd name="adj" fmla="val 4100"/>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85" name="Shape 1185"/>
            <p:cNvSpPr/>
            <p:nvPr/>
          </p:nvSpPr>
          <p:spPr>
            <a:xfrm>
              <a:off x="3471183" y="1319258"/>
              <a:ext cx="5766932"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Acceleo </a:t>
              </a:r>
              <a:endParaRPr/>
            </a:p>
          </p:txBody>
        </p:sp>
        <p:sp>
          <p:nvSpPr>
            <p:cNvPr id="1186" name="Shape 1186"/>
            <p:cNvSpPr/>
            <p:nvPr/>
          </p:nvSpPr>
          <p:spPr>
            <a:xfrm>
              <a:off x="3471183" y="1952403"/>
              <a:ext cx="5766932"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Actifsource </a:t>
              </a:r>
              <a:endParaRPr/>
            </a:p>
          </p:txBody>
        </p:sp>
        <p:sp>
          <p:nvSpPr>
            <p:cNvPr id="1187" name="Shape 1187"/>
            <p:cNvSpPr/>
            <p:nvPr/>
          </p:nvSpPr>
          <p:spPr>
            <a:xfrm>
              <a:off x="3471183" y="2585548"/>
              <a:ext cx="5766932"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Altova MapForce</a:t>
              </a:r>
              <a:endParaRPr sz="1800" b="0" i="0" u="none" strike="noStrike" cap="none">
                <a:solidFill>
                  <a:schemeClr val="dk1"/>
                </a:solidFill>
                <a:latin typeface="Arial"/>
                <a:ea typeface="Arial"/>
                <a:cs typeface="Arial"/>
                <a:sym typeface="Arial"/>
              </a:endParaRPr>
            </a:p>
          </p:txBody>
        </p:sp>
        <p:sp>
          <p:nvSpPr>
            <p:cNvPr id="1188" name="Shape 1188"/>
            <p:cNvSpPr/>
            <p:nvPr/>
          </p:nvSpPr>
          <p:spPr>
            <a:xfrm>
              <a:off x="3471183" y="3218693"/>
              <a:ext cx="5766932"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Spring Roo</a:t>
              </a:r>
              <a:endParaRPr sz="1800" b="0" i="0" u="none" strike="noStrike" cap="none">
                <a:solidFill>
                  <a:schemeClr val="dk1"/>
                </a:solidFill>
                <a:latin typeface="Arial"/>
                <a:ea typeface="Arial"/>
                <a:cs typeface="Arial"/>
                <a:sym typeface="Arial"/>
              </a:endParaRPr>
            </a:p>
          </p:txBody>
        </p:sp>
        <p:sp>
          <p:nvSpPr>
            <p:cNvPr id="1189" name="Shape 1189"/>
            <p:cNvSpPr/>
            <p:nvPr/>
          </p:nvSpPr>
          <p:spPr>
            <a:xfrm>
              <a:off x="3471183" y="3851838"/>
              <a:ext cx="5766932"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RISE</a:t>
              </a:r>
              <a:endParaRPr/>
            </a:p>
          </p:txBody>
        </p:sp>
        <p:sp>
          <p:nvSpPr>
            <p:cNvPr id="1190" name="Shape 1190"/>
            <p:cNvSpPr/>
            <p:nvPr/>
          </p:nvSpPr>
          <p:spPr>
            <a:xfrm>
              <a:off x="3471183" y="4484983"/>
              <a:ext cx="5766932"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MyGeneration</a:t>
              </a:r>
              <a:endParaRPr sz="1800" b="0" i="0" u="none" strike="noStrike" cap="none">
                <a:solidFill>
                  <a:schemeClr val="dk1"/>
                </a:solidFill>
                <a:latin typeface="Arial"/>
                <a:ea typeface="Arial"/>
                <a:cs typeface="Arial"/>
                <a:sym typeface="Arial"/>
              </a:endParaRPr>
            </a:p>
          </p:txBody>
        </p:sp>
        <p:sp>
          <p:nvSpPr>
            <p:cNvPr id="1191" name="Shape 1191"/>
            <p:cNvSpPr/>
            <p:nvPr/>
          </p:nvSpPr>
          <p:spPr>
            <a:xfrm>
              <a:off x="3471183" y="5118128"/>
              <a:ext cx="5766932"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CodeSmith Generator</a:t>
              </a:r>
              <a:endParaRPr/>
            </a:p>
          </p:txBody>
        </p:sp>
        <p:grpSp>
          <p:nvGrpSpPr>
            <p:cNvPr id="1192" name="Shape 1192"/>
            <p:cNvGrpSpPr/>
            <p:nvPr/>
          </p:nvGrpSpPr>
          <p:grpSpPr>
            <a:xfrm rot="-5400000">
              <a:off x="3315401" y="1320079"/>
              <a:ext cx="448056" cy="448056"/>
              <a:chOff x="2221979" y="1320079"/>
              <a:chExt cx="448056" cy="448056"/>
            </a:xfrm>
          </p:grpSpPr>
          <p:sp>
            <p:nvSpPr>
              <p:cNvPr id="1193" name="Shape 1193"/>
              <p:cNvSpPr/>
              <p:nvPr/>
            </p:nvSpPr>
            <p:spPr>
              <a:xfrm>
                <a:off x="2221979" y="1320079"/>
                <a:ext cx="448056" cy="448056"/>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4" name="Shape 1194"/>
              <p:cNvSpPr/>
              <p:nvPr/>
            </p:nvSpPr>
            <p:spPr>
              <a:xfrm>
                <a:off x="2357229" y="1439109"/>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1195" name="Shape 1195"/>
            <p:cNvGrpSpPr/>
            <p:nvPr/>
          </p:nvGrpSpPr>
          <p:grpSpPr>
            <a:xfrm rot="-5400000">
              <a:off x="3315401" y="1952472"/>
              <a:ext cx="448056" cy="448056"/>
              <a:chOff x="2221979" y="1941808"/>
              <a:chExt cx="448056" cy="448056"/>
            </a:xfrm>
          </p:grpSpPr>
          <p:sp>
            <p:nvSpPr>
              <p:cNvPr id="1196" name="Shape 1196"/>
              <p:cNvSpPr/>
              <p:nvPr/>
            </p:nvSpPr>
            <p:spPr>
              <a:xfrm>
                <a:off x="2221979" y="1941808"/>
                <a:ext cx="448056" cy="448056"/>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7" name="Shape 1197"/>
              <p:cNvSpPr/>
              <p:nvPr/>
            </p:nvSpPr>
            <p:spPr>
              <a:xfrm>
                <a:off x="2357229" y="2060838"/>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1198" name="Shape 1198"/>
            <p:cNvGrpSpPr/>
            <p:nvPr/>
          </p:nvGrpSpPr>
          <p:grpSpPr>
            <a:xfrm rot="-5400000">
              <a:off x="3315401" y="2584865"/>
              <a:ext cx="448056" cy="448056"/>
              <a:chOff x="2221979" y="2562817"/>
              <a:chExt cx="448056" cy="448056"/>
            </a:xfrm>
          </p:grpSpPr>
          <p:sp>
            <p:nvSpPr>
              <p:cNvPr id="1199" name="Shape 1199"/>
              <p:cNvSpPr/>
              <p:nvPr/>
            </p:nvSpPr>
            <p:spPr>
              <a:xfrm>
                <a:off x="2221979" y="2562817"/>
                <a:ext cx="448056" cy="448056"/>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0" name="Shape 1200"/>
              <p:cNvSpPr/>
              <p:nvPr/>
            </p:nvSpPr>
            <p:spPr>
              <a:xfrm>
                <a:off x="2357229" y="2681847"/>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1201" name="Shape 1201"/>
            <p:cNvGrpSpPr/>
            <p:nvPr/>
          </p:nvGrpSpPr>
          <p:grpSpPr>
            <a:xfrm rot="-5400000">
              <a:off x="3315401" y="3217258"/>
              <a:ext cx="448056" cy="448056"/>
              <a:chOff x="2221979" y="3197019"/>
              <a:chExt cx="448056" cy="448056"/>
            </a:xfrm>
          </p:grpSpPr>
          <p:sp>
            <p:nvSpPr>
              <p:cNvPr id="1202" name="Shape 1202"/>
              <p:cNvSpPr/>
              <p:nvPr/>
            </p:nvSpPr>
            <p:spPr>
              <a:xfrm>
                <a:off x="2221979" y="3197019"/>
                <a:ext cx="448056" cy="448056"/>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3" name="Shape 1203"/>
              <p:cNvSpPr/>
              <p:nvPr/>
            </p:nvSpPr>
            <p:spPr>
              <a:xfrm>
                <a:off x="2357229" y="3316049"/>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1204" name="Shape 1204"/>
            <p:cNvGrpSpPr/>
            <p:nvPr/>
          </p:nvGrpSpPr>
          <p:grpSpPr>
            <a:xfrm rot="-5400000">
              <a:off x="3315401" y="3849651"/>
              <a:ext cx="448056" cy="448056"/>
              <a:chOff x="2221979" y="3818520"/>
              <a:chExt cx="448056" cy="448056"/>
            </a:xfrm>
          </p:grpSpPr>
          <p:sp>
            <p:nvSpPr>
              <p:cNvPr id="1205" name="Shape 1205"/>
              <p:cNvSpPr/>
              <p:nvPr/>
            </p:nvSpPr>
            <p:spPr>
              <a:xfrm>
                <a:off x="2221979" y="3818520"/>
                <a:ext cx="448056" cy="448056"/>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6" name="Shape 1206"/>
              <p:cNvSpPr/>
              <p:nvPr/>
            </p:nvSpPr>
            <p:spPr>
              <a:xfrm>
                <a:off x="2357229" y="3937550"/>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1207" name="Shape 1207"/>
            <p:cNvGrpSpPr/>
            <p:nvPr/>
          </p:nvGrpSpPr>
          <p:grpSpPr>
            <a:xfrm rot="-5400000">
              <a:off x="3315401" y="4482044"/>
              <a:ext cx="448056" cy="448056"/>
              <a:chOff x="2221979" y="4439529"/>
              <a:chExt cx="448056" cy="448056"/>
            </a:xfrm>
          </p:grpSpPr>
          <p:sp>
            <p:nvSpPr>
              <p:cNvPr id="1208" name="Shape 1208"/>
              <p:cNvSpPr/>
              <p:nvPr/>
            </p:nvSpPr>
            <p:spPr>
              <a:xfrm>
                <a:off x="2221979" y="4439529"/>
                <a:ext cx="448056" cy="448056"/>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9" name="Shape 1209"/>
              <p:cNvSpPr/>
              <p:nvPr/>
            </p:nvSpPr>
            <p:spPr>
              <a:xfrm>
                <a:off x="2357229" y="4558559"/>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1210" name="Shape 1210"/>
            <p:cNvGrpSpPr/>
            <p:nvPr/>
          </p:nvGrpSpPr>
          <p:grpSpPr>
            <a:xfrm rot="-5400000">
              <a:off x="3315401" y="5114437"/>
              <a:ext cx="448056" cy="448056"/>
              <a:chOff x="2221979" y="5061031"/>
              <a:chExt cx="448056" cy="448056"/>
            </a:xfrm>
          </p:grpSpPr>
          <p:sp>
            <p:nvSpPr>
              <p:cNvPr id="1211" name="Shape 1211"/>
              <p:cNvSpPr/>
              <p:nvPr/>
            </p:nvSpPr>
            <p:spPr>
              <a:xfrm>
                <a:off x="2221979" y="5061031"/>
                <a:ext cx="448056" cy="448056"/>
              </a:xfrm>
              <a:prstGeom prst="ellipse">
                <a:avLst/>
              </a:prstGeom>
              <a:solidFill>
                <a:srgbClr val="0EC07D"/>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2" name="Shape 1212"/>
              <p:cNvSpPr/>
              <p:nvPr/>
            </p:nvSpPr>
            <p:spPr>
              <a:xfrm>
                <a:off x="2357229" y="5180061"/>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8" name="Shape 1218"/>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219" name="Shape 1219"/>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Introduction to Automation</a:t>
            </a:r>
            <a:endParaRPr/>
          </a:p>
          <a:p>
            <a:pPr marL="0" marR="0" lvl="0" indent="0" algn="l" rtl="0">
              <a:lnSpc>
                <a:spcPct val="90000"/>
              </a:lnSpc>
              <a:spcBef>
                <a:spcPts val="1000"/>
              </a:spcBef>
              <a:spcAft>
                <a:spcPts val="0"/>
              </a:spcAft>
              <a:buClr>
                <a:srgbClr val="0EC07D"/>
              </a:buClr>
              <a:buSzPts val="1600"/>
              <a:buFont typeface="Arial"/>
              <a:buNone/>
            </a:pPr>
            <a:endParaRPr sz="1600" b="0" i="0" u="none" strike="noStrike" cap="none">
              <a:solidFill>
                <a:srgbClr val="0EC07D"/>
              </a:solidFill>
              <a:latin typeface="Arial"/>
              <a:ea typeface="Arial"/>
              <a:cs typeface="Arial"/>
              <a:sym typeface="Arial"/>
            </a:endParaRPr>
          </a:p>
        </p:txBody>
      </p:sp>
      <p:sp>
        <p:nvSpPr>
          <p:cNvPr id="1220" name="Shape 1220"/>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Arial"/>
                <a:ea typeface="Arial"/>
                <a:cs typeface="Arial"/>
                <a:sym typeface="Arial"/>
              </a:rPr>
              <a:t>Which of the following is not a category of code generator?</a:t>
            </a:r>
            <a:endParaRPr/>
          </a:p>
          <a:p>
            <a:pPr marL="682625"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Prototyping</a:t>
            </a:r>
            <a:endParaRPr/>
          </a:p>
          <a:p>
            <a:pPr marL="682625"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Templating</a:t>
            </a:r>
            <a:endParaRPr sz="1800" b="1" i="0" u="none" strike="noStrike" cap="none">
              <a:solidFill>
                <a:schemeClr val="dk1"/>
              </a:solidFill>
              <a:latin typeface="Arial"/>
              <a:ea typeface="Arial"/>
              <a:cs typeface="Arial"/>
              <a:sym typeface="Arial"/>
            </a:endParaRPr>
          </a:p>
          <a:p>
            <a:pPr marL="682625"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Compiling</a:t>
            </a:r>
            <a:endParaRPr/>
          </a:p>
          <a:p>
            <a:pPr marL="682625"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Round-tripping</a:t>
            </a:r>
            <a:endParaRPr/>
          </a:p>
          <a:p>
            <a:pPr marL="682625" marR="0" lvl="0" indent="-228600" algn="l"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342900" marR="0" lvl="0" indent="-342900" algn="l" rtl="0">
              <a:lnSpc>
                <a:spcPct val="90000"/>
              </a:lnSpc>
              <a:spcBef>
                <a:spcPts val="1200"/>
              </a:spcBef>
              <a:spcAft>
                <a:spcPts val="0"/>
              </a:spcAft>
              <a:buClr>
                <a:schemeClr val="dk1"/>
              </a:buClr>
              <a:buSzPts val="1800"/>
              <a:buFont typeface="Calibri"/>
              <a:buAutoNum type="arabicPeriod" startAt="2"/>
            </a:pPr>
            <a:r>
              <a:rPr lang="en-US" sz="1800" b="0" i="0" u="none" strike="noStrike" cap="none">
                <a:solidFill>
                  <a:schemeClr val="dk1"/>
                </a:solidFill>
                <a:latin typeface="Arial"/>
                <a:ea typeface="Arial"/>
                <a:cs typeface="Arial"/>
                <a:sym typeface="Arial"/>
              </a:rPr>
              <a:t>Customizations  and modifications done over subsequent generations, if code is generated using code generators.</a:t>
            </a:r>
            <a:endParaRPr/>
          </a:p>
          <a:p>
            <a:pPr marL="682625"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True</a:t>
            </a:r>
            <a:endParaRPr/>
          </a:p>
          <a:p>
            <a:pPr marL="682625"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False</a:t>
            </a:r>
            <a:endParaRPr/>
          </a:p>
          <a:p>
            <a:pPr marL="682625" marR="0" lvl="0" indent="-228600" algn="l"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Shape 122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6</a:t>
            </a:r>
            <a:r>
              <a:rPr lang="en-US" sz="2800" b="1" i="0" u="none" strike="noStrike" cap="none">
                <a:solidFill>
                  <a:schemeClr val="dk2"/>
                </a:solidFill>
                <a:latin typeface="Arial"/>
                <a:ea typeface="Arial"/>
                <a:cs typeface="Arial"/>
                <a:sym typeface="Arial"/>
              </a:rPr>
              <a:t>. Model-Driven Architecture (MDA) - An Introduction</a:t>
            </a:r>
            <a:endParaRPr sz="2800" b="1" i="0" u="none" strike="noStrike" cap="none">
              <a:solidFill>
                <a:schemeClr val="dk2"/>
              </a:solidFill>
              <a:latin typeface="Arial"/>
              <a:ea typeface="Arial"/>
              <a:cs typeface="Arial"/>
              <a:sym typeface="Arial"/>
            </a:endParaRPr>
          </a:p>
        </p:txBody>
      </p:sp>
      <p:sp>
        <p:nvSpPr>
          <p:cNvPr id="1227" name="Shape 122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Introduction to Automation</a:t>
            </a:r>
            <a:endParaRPr sz="1600" b="0" i="0" u="none" strike="noStrike" cap="none">
              <a:solidFill>
                <a:srgbClr val="0EC07D"/>
              </a:solidFill>
              <a:latin typeface="Arial"/>
              <a:ea typeface="Arial"/>
              <a:cs typeface="Arial"/>
              <a:sym typeface="Arial"/>
            </a:endParaRPr>
          </a:p>
        </p:txBody>
      </p:sp>
      <p:sp>
        <p:nvSpPr>
          <p:cNvPr id="1228" name="Shape 1228"/>
          <p:cNvSpPr txBox="1">
            <a:spLocks noGrp="1"/>
          </p:cNvSpPr>
          <p:nvPr>
            <p:ph type="body" idx="2"/>
          </p:nvPr>
        </p:nvSpPr>
        <p:spPr>
          <a:xfrm>
            <a:off x="514350" y="1304995"/>
            <a:ext cx="10273800" cy="4840800"/>
          </a:xfrm>
          <a:prstGeom prst="rect">
            <a:avLst/>
          </a:prstGeom>
          <a:noFill/>
          <a:ln>
            <a:noFill/>
          </a:ln>
        </p:spPr>
        <p:txBody>
          <a:bodyPr spcFirstLastPara="1" wrap="square" lIns="91425" tIns="45700" rIns="91425" bIns="45700" anchor="t" anchorCtr="0">
            <a:noAutofit/>
          </a:bodyPr>
          <a:lstStyle/>
          <a:p>
            <a:pPr marL="285750" marR="0" lvl="1" indent="-28575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 software design approach launched in 2001 by Object Management Group (OMG). </a:t>
            </a:r>
            <a:endParaRPr/>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System functionality is first defined as Platform Independent Model (PIM) through domain-specific language like CORBA, .Net, the Web etc.. </a:t>
            </a:r>
            <a:endParaRPr/>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PIM then translated to platform-specific models (PSM) through domain-specific or general purpose language like Java, C#, Python, etc.</a:t>
            </a:r>
            <a:endParaRPr/>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Translations between PIM and PSMs done using automated tools, like model transformation tools.</a:t>
            </a:r>
            <a:endParaRPr/>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MDA model is related to multiple standards, such as Unified Modeling Language (UML).</a:t>
            </a:r>
            <a:endParaRPr/>
          </a:p>
          <a:p>
            <a:pPr marL="285750" marR="0" lvl="1" indent="-171450" algn="l" rtl="0">
              <a:lnSpc>
                <a:spcPct val="10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pic>
        <p:nvPicPr>
          <p:cNvPr id="1261" name="Shape 1261"/>
          <p:cNvPicPr preferRelativeResize="0"/>
          <p:nvPr/>
        </p:nvPicPr>
        <p:blipFill>
          <a:blip r:embed="rId3">
            <a:alphaModFix/>
          </a:blip>
          <a:stretch>
            <a:fillRect/>
          </a:stretch>
        </p:blipFill>
        <p:spPr>
          <a:xfrm>
            <a:off x="5299937" y="1305000"/>
            <a:ext cx="6720613" cy="4958638"/>
          </a:xfrm>
          <a:prstGeom prst="rect">
            <a:avLst/>
          </a:prstGeom>
          <a:noFill/>
          <a:ln>
            <a:noFill/>
          </a:ln>
        </p:spPr>
      </p:pic>
      <p:sp>
        <p:nvSpPr>
          <p:cNvPr id="1258" name="Shape 1258"/>
          <p:cNvSpPr txBox="1">
            <a:spLocks noGrp="1"/>
          </p:cNvSpPr>
          <p:nvPr>
            <p:ph type="title"/>
          </p:nvPr>
        </p:nvSpPr>
        <p:spPr>
          <a:xfrm>
            <a:off x="208635" y="633244"/>
            <a:ext cx="10891756" cy="55391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6</a:t>
            </a:r>
            <a:r>
              <a:rPr lang="en-US" sz="2800" b="1" i="0" u="none" strike="noStrike" cap="none" dirty="0">
                <a:solidFill>
                  <a:schemeClr val="dk2"/>
                </a:solidFill>
                <a:latin typeface="Arial"/>
                <a:ea typeface="Arial"/>
                <a:cs typeface="Arial"/>
                <a:sym typeface="Arial"/>
              </a:rPr>
              <a:t>. Model-Driven Architecture (MDA) - An </a:t>
            </a:r>
            <a:r>
              <a:rPr lang="en-US" sz="2800" b="1" i="0" u="none" strike="noStrike" cap="none" dirty="0" smtClean="0">
                <a:solidFill>
                  <a:schemeClr val="dk2"/>
                </a:solidFill>
                <a:latin typeface="Arial"/>
                <a:ea typeface="Arial"/>
                <a:cs typeface="Arial"/>
                <a:sym typeface="Arial"/>
              </a:rPr>
              <a:t>Introduction (Contd.)</a:t>
            </a:r>
            <a:endParaRPr sz="2800" b="1" i="0" u="none" strike="noStrike" cap="none" dirty="0">
              <a:solidFill>
                <a:schemeClr val="dk2"/>
              </a:solidFill>
              <a:latin typeface="Arial"/>
              <a:ea typeface="Arial"/>
              <a:cs typeface="Arial"/>
              <a:sym typeface="Arial"/>
            </a:endParaRPr>
          </a:p>
        </p:txBody>
      </p:sp>
      <p:sp>
        <p:nvSpPr>
          <p:cNvPr id="1259" name="Shape 125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Introduction to Automation</a:t>
            </a:r>
            <a:endParaRPr sz="1600" b="0" i="0" u="none" strike="noStrike" cap="none">
              <a:solidFill>
                <a:srgbClr val="0EC07D"/>
              </a:solidFill>
              <a:latin typeface="Arial"/>
              <a:ea typeface="Arial"/>
              <a:cs typeface="Arial"/>
              <a:sym typeface="Arial"/>
            </a:endParaRPr>
          </a:p>
        </p:txBody>
      </p:sp>
      <p:sp>
        <p:nvSpPr>
          <p:cNvPr id="1260" name="Shape 1260"/>
          <p:cNvSpPr txBox="1">
            <a:spLocks noGrp="1"/>
          </p:cNvSpPr>
          <p:nvPr>
            <p:ph type="body" idx="2"/>
          </p:nvPr>
        </p:nvSpPr>
        <p:spPr>
          <a:xfrm>
            <a:off x="514350" y="1305000"/>
            <a:ext cx="4953000" cy="4840800"/>
          </a:xfrm>
          <a:prstGeom prst="rect">
            <a:avLst/>
          </a:prstGeom>
          <a:noFill/>
          <a:ln>
            <a:noFill/>
          </a:ln>
        </p:spPr>
        <p:txBody>
          <a:bodyPr spcFirstLastPara="1" wrap="square" lIns="91425" tIns="45700" rIns="91425" bIns="45700" anchor="t" anchorCtr="0">
            <a:noAutofit/>
          </a:bodyPr>
          <a:lstStyle/>
          <a:p>
            <a:pPr marL="285750" marR="0" lvl="1" indent="-285750" algn="l" rtl="0">
              <a:lnSpc>
                <a:spcPct val="100000"/>
              </a:lnSpc>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A software design approach launched in 2001 by Object Management Group (OMG). </a:t>
            </a:r>
            <a:endParaRPr dirty="0"/>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System functionality is first defined as Platform Independent Model (PIM) through domain-specific language like CORBA, </a:t>
            </a:r>
            <a:r>
              <a:rPr lang="en-US" sz="1800" b="0" i="0" u="none" strike="noStrike" cap="none" dirty="0" err="1">
                <a:solidFill>
                  <a:schemeClr val="dk1"/>
                </a:solidFill>
                <a:latin typeface="Arial"/>
                <a:ea typeface="Arial"/>
                <a:cs typeface="Arial"/>
                <a:sym typeface="Arial"/>
              </a:rPr>
              <a:t>.Net</a:t>
            </a:r>
            <a:r>
              <a:rPr lang="en-US" sz="1800" b="0" i="0" u="none" strike="noStrike" cap="none" dirty="0">
                <a:solidFill>
                  <a:schemeClr val="dk1"/>
                </a:solidFill>
                <a:latin typeface="Arial"/>
                <a:ea typeface="Arial"/>
                <a:cs typeface="Arial"/>
                <a:sym typeface="Arial"/>
              </a:rPr>
              <a:t>, the Web etc.. </a:t>
            </a:r>
            <a:endParaRPr dirty="0"/>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PIM then translated to platform-specific models (PSM) through domain-specific or general purpose language like Java, C#, Python, etc.</a:t>
            </a:r>
            <a:endParaRPr dirty="0"/>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Translations between PIM and PSMs done using automated tools, like model transformation tools.</a:t>
            </a:r>
            <a:endParaRPr dirty="0"/>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MDA model is related to multiple standards, such as Unified Modeling Language (UML).</a:t>
            </a:r>
            <a:endParaRPr dirty="0"/>
          </a:p>
          <a:p>
            <a:pPr marL="285750" marR="0" lvl="1" indent="-171450" algn="l" rtl="0">
              <a:lnSpc>
                <a:spcPct val="100000"/>
              </a:lnSpc>
              <a:spcBef>
                <a:spcPts val="1200"/>
              </a:spcBef>
              <a:spcAft>
                <a:spcPts val="0"/>
              </a:spcAft>
              <a:buClr>
                <a:schemeClr val="dk1"/>
              </a:buClr>
              <a:buSzPts val="1800"/>
              <a:buFont typeface="Noto Sans Symbols"/>
              <a:buNone/>
            </a:pP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1712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94"/>
        <p:cNvGrpSpPr/>
        <p:nvPr/>
      </p:nvGrpSpPr>
      <p:grpSpPr>
        <a:xfrm>
          <a:off x="0" y="0"/>
          <a:ext cx="0" cy="0"/>
          <a:chOff x="0" y="0"/>
          <a:chExt cx="0" cy="0"/>
        </a:xfrm>
      </p:grpSpPr>
      <p:sp>
        <p:nvSpPr>
          <p:cNvPr id="1295" name="Shape 129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6</a:t>
            </a:r>
            <a:r>
              <a:rPr lang="en-US" sz="2800" b="1" i="0" u="none" strike="noStrike" cap="none" dirty="0">
                <a:solidFill>
                  <a:schemeClr val="dk2"/>
                </a:solidFill>
                <a:latin typeface="Arial"/>
                <a:ea typeface="Arial"/>
                <a:cs typeface="Arial"/>
                <a:sym typeface="Arial"/>
              </a:rPr>
              <a:t>.1 MDA - Concepts</a:t>
            </a:r>
            <a:endParaRPr sz="2800" b="1" i="0" u="none" strike="noStrike" cap="none" dirty="0">
              <a:solidFill>
                <a:schemeClr val="dk2"/>
              </a:solidFill>
              <a:latin typeface="Arial"/>
              <a:ea typeface="Arial"/>
              <a:cs typeface="Arial"/>
              <a:sym typeface="Arial"/>
            </a:endParaRPr>
          </a:p>
        </p:txBody>
      </p:sp>
      <p:sp>
        <p:nvSpPr>
          <p:cNvPr id="1296" name="Shape 129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Introduction to Automation</a:t>
            </a:r>
            <a:endParaRPr sz="1600" b="0" i="0" u="none" strike="noStrike" cap="none">
              <a:solidFill>
                <a:srgbClr val="0EC07D"/>
              </a:solidFill>
              <a:latin typeface="Arial"/>
              <a:ea typeface="Arial"/>
              <a:cs typeface="Arial"/>
              <a:sym typeface="Arial"/>
            </a:endParaRPr>
          </a:p>
        </p:txBody>
      </p:sp>
      <p:sp>
        <p:nvSpPr>
          <p:cNvPr id="1297" name="Shape 1297"/>
          <p:cNvSpPr txBox="1">
            <a:spLocks noGrp="1"/>
          </p:cNvSpPr>
          <p:nvPr>
            <p:ph type="body" idx="2"/>
          </p:nvPr>
        </p:nvSpPr>
        <p:spPr>
          <a:xfrm>
            <a:off x="514350" y="1304995"/>
            <a:ext cx="10273800" cy="4840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grpSp>
        <p:nvGrpSpPr>
          <p:cNvPr id="37" name="Group 36"/>
          <p:cNvGrpSpPr/>
          <p:nvPr/>
        </p:nvGrpSpPr>
        <p:grpSpPr>
          <a:xfrm>
            <a:off x="673354" y="1165200"/>
            <a:ext cx="8296469" cy="5280848"/>
            <a:chOff x="673354" y="827314"/>
            <a:chExt cx="8296469" cy="5550225"/>
          </a:xfrm>
        </p:grpSpPr>
        <p:sp>
          <p:nvSpPr>
            <p:cNvPr id="38" name="Rounded Rectangle 37"/>
            <p:cNvSpPr/>
            <p:nvPr/>
          </p:nvSpPr>
          <p:spPr>
            <a:xfrm>
              <a:off x="673354" y="827314"/>
              <a:ext cx="8296469" cy="5550225"/>
            </a:xfrm>
            <a:prstGeom prst="roundRect">
              <a:avLst>
                <a:gd name="adj" fmla="val 1788"/>
              </a:avLst>
            </a:prstGeom>
            <a:solidFill>
              <a:srgbClr val="149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800" dirty="0">
                  <a:latin typeface="Arial" panose="020B0604020202020204" pitchFamily="34" charset="0"/>
                  <a:cs typeface="Arial" panose="020B0604020202020204" pitchFamily="34" charset="0"/>
                </a:rPr>
                <a:t>The important concepts associated with MDA are:</a:t>
              </a:r>
            </a:p>
            <a:p>
              <a:endParaRPr lang="en-US" sz="1800" dirty="0">
                <a:latin typeface="Arial" panose="020B0604020202020204" pitchFamily="34" charset="0"/>
                <a:cs typeface="Arial" panose="020B0604020202020204" pitchFamily="34" charset="0"/>
              </a:endParaRPr>
            </a:p>
          </p:txBody>
        </p:sp>
        <p:grpSp>
          <p:nvGrpSpPr>
            <p:cNvPr id="39" name="Group 38"/>
            <p:cNvGrpSpPr/>
            <p:nvPr/>
          </p:nvGrpSpPr>
          <p:grpSpPr>
            <a:xfrm>
              <a:off x="761087" y="1286697"/>
              <a:ext cx="8092621" cy="375828"/>
              <a:chOff x="514350" y="1195657"/>
              <a:chExt cx="11461750" cy="375828"/>
            </a:xfrm>
          </p:grpSpPr>
          <p:sp>
            <p:nvSpPr>
              <p:cNvPr id="67" name="Freeform 66"/>
              <p:cNvSpPr/>
              <p:nvPr/>
            </p:nvSpPr>
            <p:spPr>
              <a:xfrm>
                <a:off x="514350" y="1195657"/>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System</a:t>
                </a:r>
              </a:p>
            </p:txBody>
          </p:sp>
          <p:sp>
            <p:nvSpPr>
              <p:cNvPr id="68" name="Rounded Rectangle 67"/>
              <p:cNvSpPr/>
              <p:nvPr/>
            </p:nvSpPr>
            <p:spPr>
              <a:xfrm>
                <a:off x="555691" y="1218207"/>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b="1" dirty="0">
                    <a:latin typeface="Arial" panose="020B0604020202020204" pitchFamily="34" charset="0"/>
                    <a:cs typeface="Arial" panose="020B0604020202020204" pitchFamily="34" charset="0"/>
                  </a:rPr>
                  <a:t>1</a:t>
                </a:r>
              </a:p>
            </p:txBody>
          </p:sp>
        </p:grpSp>
        <p:grpSp>
          <p:nvGrpSpPr>
            <p:cNvPr id="40" name="Group 39"/>
            <p:cNvGrpSpPr/>
            <p:nvPr/>
          </p:nvGrpSpPr>
          <p:grpSpPr>
            <a:xfrm>
              <a:off x="761087" y="1797930"/>
              <a:ext cx="8092621" cy="375828"/>
              <a:chOff x="514350" y="1637709"/>
              <a:chExt cx="11461750" cy="375828"/>
            </a:xfrm>
          </p:grpSpPr>
          <p:sp>
            <p:nvSpPr>
              <p:cNvPr id="65" name="Freeform 64"/>
              <p:cNvSpPr/>
              <p:nvPr/>
            </p:nvSpPr>
            <p:spPr>
              <a:xfrm>
                <a:off x="514350" y="1637709"/>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Model</a:t>
                </a:r>
              </a:p>
            </p:txBody>
          </p:sp>
          <p:sp>
            <p:nvSpPr>
              <p:cNvPr id="66" name="Rounded Rectangle 65"/>
              <p:cNvSpPr/>
              <p:nvPr/>
            </p:nvSpPr>
            <p:spPr>
              <a:xfrm>
                <a:off x="555691" y="1660259"/>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b="1" dirty="0">
                    <a:latin typeface="Arial" panose="020B0604020202020204" pitchFamily="34" charset="0"/>
                    <a:cs typeface="Arial" panose="020B0604020202020204" pitchFamily="34" charset="0"/>
                  </a:rPr>
                  <a:t>2</a:t>
                </a:r>
              </a:p>
            </p:txBody>
          </p:sp>
        </p:grpSp>
        <p:grpSp>
          <p:nvGrpSpPr>
            <p:cNvPr id="41" name="Group 40"/>
            <p:cNvGrpSpPr/>
            <p:nvPr/>
          </p:nvGrpSpPr>
          <p:grpSpPr>
            <a:xfrm>
              <a:off x="761087" y="2309163"/>
              <a:ext cx="8092621" cy="375828"/>
              <a:chOff x="514350" y="2079762"/>
              <a:chExt cx="11461750" cy="375828"/>
            </a:xfrm>
          </p:grpSpPr>
          <p:sp>
            <p:nvSpPr>
              <p:cNvPr id="63" name="Freeform 62"/>
              <p:cNvSpPr/>
              <p:nvPr/>
            </p:nvSpPr>
            <p:spPr>
              <a:xfrm>
                <a:off x="514350" y="2079762"/>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Model-driven</a:t>
                </a:r>
              </a:p>
            </p:txBody>
          </p:sp>
          <p:sp>
            <p:nvSpPr>
              <p:cNvPr id="64" name="Rounded Rectangle 63"/>
              <p:cNvSpPr/>
              <p:nvPr/>
            </p:nvSpPr>
            <p:spPr>
              <a:xfrm>
                <a:off x="555691" y="2102312"/>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b="1" dirty="0">
                    <a:latin typeface="Arial" panose="020B0604020202020204" pitchFamily="34" charset="0"/>
                    <a:cs typeface="Arial" panose="020B0604020202020204" pitchFamily="34" charset="0"/>
                  </a:rPr>
                  <a:t>3</a:t>
                </a:r>
              </a:p>
            </p:txBody>
          </p:sp>
        </p:grpSp>
        <p:grpSp>
          <p:nvGrpSpPr>
            <p:cNvPr id="42" name="Group 41"/>
            <p:cNvGrpSpPr/>
            <p:nvPr/>
          </p:nvGrpSpPr>
          <p:grpSpPr>
            <a:xfrm>
              <a:off x="761087" y="2820396"/>
              <a:ext cx="8092621" cy="375828"/>
              <a:chOff x="514350" y="2509114"/>
              <a:chExt cx="11461750" cy="375828"/>
            </a:xfrm>
          </p:grpSpPr>
          <p:sp>
            <p:nvSpPr>
              <p:cNvPr id="61" name="Freeform 60"/>
              <p:cNvSpPr/>
              <p:nvPr/>
            </p:nvSpPr>
            <p:spPr>
              <a:xfrm>
                <a:off x="514350" y="2509114"/>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Architecture</a:t>
                </a:r>
              </a:p>
            </p:txBody>
          </p:sp>
          <p:sp>
            <p:nvSpPr>
              <p:cNvPr id="62" name="Rounded Rectangle 61"/>
              <p:cNvSpPr/>
              <p:nvPr/>
            </p:nvSpPr>
            <p:spPr>
              <a:xfrm>
                <a:off x="555691" y="2531665"/>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b="1" dirty="0">
                    <a:latin typeface="Arial" panose="020B0604020202020204" pitchFamily="34" charset="0"/>
                    <a:cs typeface="Arial" panose="020B0604020202020204" pitchFamily="34" charset="0"/>
                  </a:rPr>
                  <a:t>4</a:t>
                </a:r>
              </a:p>
            </p:txBody>
          </p:sp>
        </p:grpSp>
        <p:grpSp>
          <p:nvGrpSpPr>
            <p:cNvPr id="43" name="Group 42"/>
            <p:cNvGrpSpPr/>
            <p:nvPr/>
          </p:nvGrpSpPr>
          <p:grpSpPr>
            <a:xfrm>
              <a:off x="761087" y="3331629"/>
              <a:ext cx="8092621" cy="375828"/>
              <a:chOff x="514350" y="2951167"/>
              <a:chExt cx="11461750" cy="375828"/>
            </a:xfrm>
          </p:grpSpPr>
          <p:sp>
            <p:nvSpPr>
              <p:cNvPr id="59" name="Freeform 58"/>
              <p:cNvSpPr/>
              <p:nvPr/>
            </p:nvSpPr>
            <p:spPr>
              <a:xfrm>
                <a:off x="514350" y="2951167"/>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Viewpoint</a:t>
                </a:r>
              </a:p>
            </p:txBody>
          </p:sp>
          <p:sp>
            <p:nvSpPr>
              <p:cNvPr id="60" name="Rounded Rectangle 59"/>
              <p:cNvSpPr/>
              <p:nvPr/>
            </p:nvSpPr>
            <p:spPr>
              <a:xfrm>
                <a:off x="555691" y="2973717"/>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b="1" dirty="0">
                    <a:latin typeface="Arial" panose="020B0604020202020204" pitchFamily="34" charset="0"/>
                    <a:cs typeface="Arial" panose="020B0604020202020204" pitchFamily="34" charset="0"/>
                  </a:rPr>
                  <a:t>5</a:t>
                </a:r>
              </a:p>
            </p:txBody>
          </p:sp>
        </p:grpSp>
        <p:grpSp>
          <p:nvGrpSpPr>
            <p:cNvPr id="44" name="Group 43"/>
            <p:cNvGrpSpPr/>
            <p:nvPr/>
          </p:nvGrpSpPr>
          <p:grpSpPr>
            <a:xfrm>
              <a:off x="761087" y="3842862"/>
              <a:ext cx="8092621" cy="375828"/>
              <a:chOff x="514350" y="3393220"/>
              <a:chExt cx="11461750" cy="375828"/>
            </a:xfrm>
          </p:grpSpPr>
          <p:sp>
            <p:nvSpPr>
              <p:cNvPr id="57" name="Freeform 56"/>
              <p:cNvSpPr/>
              <p:nvPr/>
            </p:nvSpPr>
            <p:spPr>
              <a:xfrm>
                <a:off x="514350" y="3393220"/>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Platform</a:t>
                </a:r>
              </a:p>
            </p:txBody>
          </p:sp>
          <p:sp>
            <p:nvSpPr>
              <p:cNvPr id="58" name="Rounded Rectangle 57"/>
              <p:cNvSpPr/>
              <p:nvPr/>
            </p:nvSpPr>
            <p:spPr>
              <a:xfrm>
                <a:off x="555691" y="3415770"/>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b="1" dirty="0">
                    <a:latin typeface="Arial" panose="020B0604020202020204" pitchFamily="34" charset="0"/>
                    <a:cs typeface="Arial" panose="020B0604020202020204" pitchFamily="34" charset="0"/>
                  </a:rPr>
                  <a:t>6</a:t>
                </a:r>
              </a:p>
            </p:txBody>
          </p:sp>
        </p:grpSp>
        <p:grpSp>
          <p:nvGrpSpPr>
            <p:cNvPr id="45" name="Group 44"/>
            <p:cNvGrpSpPr/>
            <p:nvPr/>
          </p:nvGrpSpPr>
          <p:grpSpPr>
            <a:xfrm>
              <a:off x="761087" y="4354095"/>
              <a:ext cx="8092621" cy="375828"/>
              <a:chOff x="514350" y="3835272"/>
              <a:chExt cx="11461750" cy="375828"/>
            </a:xfrm>
          </p:grpSpPr>
          <p:sp>
            <p:nvSpPr>
              <p:cNvPr id="55" name="Freeform 54"/>
              <p:cNvSpPr/>
              <p:nvPr/>
            </p:nvSpPr>
            <p:spPr>
              <a:xfrm>
                <a:off x="514350" y="3835272"/>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Platform Independence</a:t>
                </a:r>
              </a:p>
            </p:txBody>
          </p:sp>
          <p:sp>
            <p:nvSpPr>
              <p:cNvPr id="56" name="Rounded Rectangle 55"/>
              <p:cNvSpPr/>
              <p:nvPr/>
            </p:nvSpPr>
            <p:spPr>
              <a:xfrm>
                <a:off x="555691" y="3857822"/>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b="1" dirty="0">
                    <a:latin typeface="Arial" panose="020B0604020202020204" pitchFamily="34" charset="0"/>
                    <a:cs typeface="Arial" panose="020B0604020202020204" pitchFamily="34" charset="0"/>
                  </a:rPr>
                  <a:t>7</a:t>
                </a:r>
              </a:p>
            </p:txBody>
          </p:sp>
        </p:grpSp>
        <p:grpSp>
          <p:nvGrpSpPr>
            <p:cNvPr id="46" name="Group 45"/>
            <p:cNvGrpSpPr/>
            <p:nvPr/>
          </p:nvGrpSpPr>
          <p:grpSpPr>
            <a:xfrm>
              <a:off x="761087" y="4865328"/>
              <a:ext cx="8092621" cy="375828"/>
              <a:chOff x="514350" y="4277325"/>
              <a:chExt cx="11461750" cy="375828"/>
            </a:xfrm>
          </p:grpSpPr>
          <p:sp>
            <p:nvSpPr>
              <p:cNvPr id="53" name="Freeform 52"/>
              <p:cNvSpPr/>
              <p:nvPr/>
            </p:nvSpPr>
            <p:spPr>
              <a:xfrm>
                <a:off x="514350" y="4277325"/>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sz="1600" kern="1200" spc="-30" dirty="0">
                    <a:solidFill>
                      <a:schemeClr val="tx1"/>
                    </a:solidFill>
                    <a:latin typeface="Arial" panose="020B0604020202020204" pitchFamily="34" charset="0"/>
                    <a:cs typeface="Arial" panose="020B0604020202020204" pitchFamily="34" charset="0"/>
                  </a:rPr>
                  <a:t>Platform Model</a:t>
                </a:r>
              </a:p>
            </p:txBody>
          </p:sp>
          <p:sp>
            <p:nvSpPr>
              <p:cNvPr id="54" name="Rounded Rectangle 53"/>
              <p:cNvSpPr/>
              <p:nvPr/>
            </p:nvSpPr>
            <p:spPr>
              <a:xfrm>
                <a:off x="555691" y="4299875"/>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b="1" dirty="0">
                    <a:latin typeface="Arial" panose="020B0604020202020204" pitchFamily="34" charset="0"/>
                    <a:cs typeface="Arial" panose="020B0604020202020204" pitchFamily="34" charset="0"/>
                  </a:rPr>
                  <a:t>8</a:t>
                </a:r>
              </a:p>
            </p:txBody>
          </p:sp>
        </p:grpSp>
        <p:grpSp>
          <p:nvGrpSpPr>
            <p:cNvPr id="47" name="Group 46"/>
            <p:cNvGrpSpPr/>
            <p:nvPr/>
          </p:nvGrpSpPr>
          <p:grpSpPr>
            <a:xfrm>
              <a:off x="761087" y="5376561"/>
              <a:ext cx="8092621" cy="375828"/>
              <a:chOff x="514350" y="4706678"/>
              <a:chExt cx="11461750" cy="375828"/>
            </a:xfrm>
          </p:grpSpPr>
          <p:sp>
            <p:nvSpPr>
              <p:cNvPr id="51" name="Freeform 50"/>
              <p:cNvSpPr/>
              <p:nvPr/>
            </p:nvSpPr>
            <p:spPr>
              <a:xfrm>
                <a:off x="514350" y="4706678"/>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Model Transformation</a:t>
                </a:r>
              </a:p>
            </p:txBody>
          </p:sp>
          <p:sp>
            <p:nvSpPr>
              <p:cNvPr id="52" name="Rounded Rectangle 51"/>
              <p:cNvSpPr/>
              <p:nvPr/>
            </p:nvSpPr>
            <p:spPr>
              <a:xfrm>
                <a:off x="555691" y="4729228"/>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b="1" dirty="0">
                    <a:latin typeface="Arial" panose="020B0604020202020204" pitchFamily="34" charset="0"/>
                    <a:cs typeface="Arial" panose="020B0604020202020204" pitchFamily="34" charset="0"/>
                  </a:rPr>
                  <a:t>9</a:t>
                </a:r>
              </a:p>
            </p:txBody>
          </p:sp>
        </p:grpSp>
        <p:grpSp>
          <p:nvGrpSpPr>
            <p:cNvPr id="48" name="Group 47"/>
            <p:cNvGrpSpPr/>
            <p:nvPr/>
          </p:nvGrpSpPr>
          <p:grpSpPr>
            <a:xfrm>
              <a:off x="761087" y="5887797"/>
              <a:ext cx="8092621" cy="375828"/>
              <a:chOff x="514350" y="5148730"/>
              <a:chExt cx="11461750" cy="375828"/>
            </a:xfrm>
          </p:grpSpPr>
          <p:sp>
            <p:nvSpPr>
              <p:cNvPr id="49" name="Freeform 48"/>
              <p:cNvSpPr/>
              <p:nvPr/>
            </p:nvSpPr>
            <p:spPr>
              <a:xfrm>
                <a:off x="514350" y="5148730"/>
                <a:ext cx="11461750" cy="375828"/>
              </a:xfrm>
              <a:custGeom>
                <a:avLst/>
                <a:gdLst>
                  <a:gd name="connsiteX0" fmla="*/ 0 w 11201399"/>
                  <a:gd name="connsiteY0" fmla="*/ 41341 h 413411"/>
                  <a:gd name="connsiteX1" fmla="*/ 41341 w 11201399"/>
                  <a:gd name="connsiteY1" fmla="*/ 0 h 413411"/>
                  <a:gd name="connsiteX2" fmla="*/ 11160058 w 11201399"/>
                  <a:gd name="connsiteY2" fmla="*/ 0 h 413411"/>
                  <a:gd name="connsiteX3" fmla="*/ 11201399 w 11201399"/>
                  <a:gd name="connsiteY3" fmla="*/ 41341 h 413411"/>
                  <a:gd name="connsiteX4" fmla="*/ 11201399 w 11201399"/>
                  <a:gd name="connsiteY4" fmla="*/ 372070 h 413411"/>
                  <a:gd name="connsiteX5" fmla="*/ 11160058 w 11201399"/>
                  <a:gd name="connsiteY5" fmla="*/ 413411 h 413411"/>
                  <a:gd name="connsiteX6" fmla="*/ 41341 w 11201399"/>
                  <a:gd name="connsiteY6" fmla="*/ 413411 h 413411"/>
                  <a:gd name="connsiteX7" fmla="*/ 0 w 11201399"/>
                  <a:gd name="connsiteY7" fmla="*/ 372070 h 413411"/>
                  <a:gd name="connsiteX8" fmla="*/ 0 w 11201399"/>
                  <a:gd name="connsiteY8" fmla="*/ 41341 h 413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41910" rIns="41910" bIns="41910" numCol="1" spcCol="1270" anchor="ctr" anchorCtr="0">
                <a:noAutofit/>
              </a:bodyPr>
              <a:lstStyle/>
              <a:p>
                <a:pPr lvl="0" defTabSz="488950">
                  <a:lnSpc>
                    <a:spcPct val="90000"/>
                  </a:lnSpc>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Implementation</a:t>
                </a:r>
              </a:p>
            </p:txBody>
          </p:sp>
          <p:sp>
            <p:nvSpPr>
              <p:cNvPr id="50" name="Rounded Rectangle 49"/>
              <p:cNvSpPr/>
              <p:nvPr/>
            </p:nvSpPr>
            <p:spPr>
              <a:xfrm>
                <a:off x="555691" y="5171280"/>
                <a:ext cx="329184" cy="330729"/>
              </a:xfrm>
              <a:prstGeom prst="roundRect">
                <a:avLst>
                  <a:gd name="adj" fmla="val 10000"/>
                </a:avLst>
              </a:prstGeom>
              <a:solidFill>
                <a:srgbClr val="14906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lIns="0" tIns="0" rIns="0" bIns="0" anchor="ctr"/>
              <a:lstStyle/>
              <a:p>
                <a:pPr algn="ctr"/>
                <a:r>
                  <a:rPr lang="en-US" b="1" dirty="0">
                    <a:latin typeface="Arial" panose="020B0604020202020204" pitchFamily="34" charset="0"/>
                    <a:cs typeface="Arial" panose="020B0604020202020204" pitchFamily="34" charset="0"/>
                  </a:rPr>
                  <a:t>10</a:t>
                </a:r>
              </a:p>
            </p:txBody>
          </p:sp>
        </p:gr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Shape 133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6</a:t>
            </a:r>
            <a:r>
              <a:rPr lang="en-US" sz="2800" b="1" i="0" u="none" strike="noStrike" cap="none" dirty="0">
                <a:solidFill>
                  <a:schemeClr val="dk2"/>
                </a:solidFill>
                <a:latin typeface="Arial"/>
                <a:ea typeface="Arial"/>
                <a:cs typeface="Arial"/>
                <a:sym typeface="Arial"/>
              </a:rPr>
              <a:t>.2 MDA Models</a:t>
            </a:r>
            <a:endParaRPr sz="2800" b="1" i="0" u="none" strike="noStrike" cap="none" dirty="0">
              <a:solidFill>
                <a:schemeClr val="dk2"/>
              </a:solidFill>
              <a:latin typeface="Arial"/>
              <a:ea typeface="Arial"/>
              <a:cs typeface="Arial"/>
              <a:sym typeface="Arial"/>
            </a:endParaRPr>
          </a:p>
        </p:txBody>
      </p:sp>
      <p:sp>
        <p:nvSpPr>
          <p:cNvPr id="1336" name="Shape 133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Introduction to Automation</a:t>
            </a:r>
            <a:endParaRPr sz="1600" b="0" i="0" u="none" strike="noStrike" cap="none">
              <a:solidFill>
                <a:srgbClr val="0EC07D"/>
              </a:solidFill>
              <a:latin typeface="Arial"/>
              <a:ea typeface="Arial"/>
              <a:cs typeface="Arial"/>
              <a:sym typeface="Arial"/>
            </a:endParaRPr>
          </a:p>
        </p:txBody>
      </p:sp>
      <p:sp>
        <p:nvSpPr>
          <p:cNvPr id="1337" name="Shape 1337"/>
          <p:cNvSpPr txBox="1">
            <a:spLocks noGrp="1"/>
          </p:cNvSpPr>
          <p:nvPr>
            <p:ph type="body" idx="2"/>
          </p:nvPr>
        </p:nvSpPr>
        <p:spPr>
          <a:xfrm>
            <a:off x="514350" y="1304995"/>
            <a:ext cx="10273800" cy="4840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The three major models of MDA based on three MDA-Viewpoints are: </a:t>
            </a:r>
            <a:endParaRPr/>
          </a:p>
          <a:p>
            <a:pPr marL="0" marR="0" lvl="0" indent="0" algn="l" rtl="0">
              <a:lnSpc>
                <a:spcPct val="90000"/>
              </a:lnSpc>
              <a:spcBef>
                <a:spcPts val="838"/>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7" name="Group 36"/>
          <p:cNvGrpSpPr/>
          <p:nvPr/>
        </p:nvGrpSpPr>
        <p:grpSpPr>
          <a:xfrm>
            <a:off x="3535914" y="1771581"/>
            <a:ext cx="4799752" cy="4373667"/>
            <a:chOff x="3409313" y="902017"/>
            <a:chExt cx="5807701" cy="5292138"/>
          </a:xfrm>
        </p:grpSpPr>
        <p:sp>
          <p:nvSpPr>
            <p:cNvPr id="38" name="Donut 37"/>
            <p:cNvSpPr/>
            <p:nvPr/>
          </p:nvSpPr>
          <p:spPr>
            <a:xfrm>
              <a:off x="4210045" y="1946932"/>
              <a:ext cx="4206240" cy="4206240"/>
            </a:xfrm>
            <a:prstGeom prst="donut">
              <a:avLst>
                <a:gd name="adj" fmla="val 28168"/>
              </a:avLst>
            </a:prstGeom>
            <a:solidFill>
              <a:srgbClr val="0EC07D"/>
            </a:solidFill>
            <a:ln w="762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3409313" y="902017"/>
              <a:ext cx="5807701" cy="5292138"/>
              <a:chOff x="3458845" y="884858"/>
              <a:chExt cx="5807701" cy="5292138"/>
            </a:xfrm>
          </p:grpSpPr>
          <p:sp>
            <p:nvSpPr>
              <p:cNvPr id="40" name="Freeform 39"/>
              <p:cNvSpPr/>
              <p:nvPr/>
            </p:nvSpPr>
            <p:spPr>
              <a:xfrm>
                <a:off x="5641106" y="3306724"/>
                <a:ext cx="1443181" cy="1443181"/>
              </a:xfrm>
              <a:custGeom>
                <a:avLst/>
                <a:gdLst>
                  <a:gd name="connsiteX0" fmla="*/ 0 w 1587499"/>
                  <a:gd name="connsiteY0" fmla="*/ 793750 h 1587499"/>
                  <a:gd name="connsiteX1" fmla="*/ 793750 w 1587499"/>
                  <a:gd name="connsiteY1" fmla="*/ 0 h 1587499"/>
                  <a:gd name="connsiteX2" fmla="*/ 1587500 w 1587499"/>
                  <a:gd name="connsiteY2" fmla="*/ 793750 h 1587499"/>
                  <a:gd name="connsiteX3" fmla="*/ 793750 w 1587499"/>
                  <a:gd name="connsiteY3" fmla="*/ 1587500 h 1587499"/>
                  <a:gd name="connsiteX4" fmla="*/ 0 w 1587499"/>
                  <a:gd name="connsiteY4" fmla="*/ 793750 h 1587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499" h="1587499">
                    <a:moveTo>
                      <a:pt x="0" y="793750"/>
                    </a:moveTo>
                    <a:cubicBezTo>
                      <a:pt x="0" y="355374"/>
                      <a:pt x="355374" y="0"/>
                      <a:pt x="793750" y="0"/>
                    </a:cubicBezTo>
                    <a:cubicBezTo>
                      <a:pt x="1232126" y="0"/>
                      <a:pt x="1587500" y="355374"/>
                      <a:pt x="1587500" y="793750"/>
                    </a:cubicBezTo>
                    <a:cubicBezTo>
                      <a:pt x="1587500" y="1232126"/>
                      <a:pt x="1232126" y="1587500"/>
                      <a:pt x="793750" y="1587500"/>
                    </a:cubicBezTo>
                    <a:cubicBezTo>
                      <a:pt x="355374" y="1587500"/>
                      <a:pt x="0" y="1232126"/>
                      <a:pt x="0" y="793750"/>
                    </a:cubicBezTo>
                    <a:close/>
                  </a:path>
                </a:pathLst>
              </a:custGeom>
              <a:solidFill>
                <a:srgbClr val="96E2C0"/>
              </a:solidFill>
              <a:ln>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endParaRPr lang="en-US" sz="2800" b="1" kern="1200" dirty="0">
                  <a:solidFill>
                    <a:schemeClr val="bg1"/>
                  </a:solidFill>
                </a:endParaRPr>
              </a:p>
            </p:txBody>
          </p:sp>
          <p:sp>
            <p:nvSpPr>
              <p:cNvPr id="41" name="Freeform 40"/>
              <p:cNvSpPr/>
              <p:nvPr/>
            </p:nvSpPr>
            <p:spPr>
              <a:xfrm rot="16200000">
                <a:off x="6194616" y="2781348"/>
                <a:ext cx="336162" cy="539749"/>
              </a:xfrm>
              <a:custGeom>
                <a:avLst/>
                <a:gdLst>
                  <a:gd name="connsiteX0" fmla="*/ 0 w 336162"/>
                  <a:gd name="connsiteY0" fmla="*/ 107950 h 539749"/>
                  <a:gd name="connsiteX1" fmla="*/ 168081 w 336162"/>
                  <a:gd name="connsiteY1" fmla="*/ 107950 h 539749"/>
                  <a:gd name="connsiteX2" fmla="*/ 168081 w 336162"/>
                  <a:gd name="connsiteY2" fmla="*/ 0 h 539749"/>
                  <a:gd name="connsiteX3" fmla="*/ 336162 w 336162"/>
                  <a:gd name="connsiteY3" fmla="*/ 269875 h 539749"/>
                  <a:gd name="connsiteX4" fmla="*/ 168081 w 336162"/>
                  <a:gd name="connsiteY4" fmla="*/ 539749 h 539749"/>
                  <a:gd name="connsiteX5" fmla="*/ 168081 w 336162"/>
                  <a:gd name="connsiteY5" fmla="*/ 431799 h 539749"/>
                  <a:gd name="connsiteX6" fmla="*/ 0 w 336162"/>
                  <a:gd name="connsiteY6" fmla="*/ 431799 h 539749"/>
                  <a:gd name="connsiteX7" fmla="*/ 0 w 336162"/>
                  <a:gd name="connsiteY7" fmla="*/ 107950 h 53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162" h="539749">
                    <a:moveTo>
                      <a:pt x="0" y="107950"/>
                    </a:moveTo>
                    <a:lnTo>
                      <a:pt x="168081" y="107950"/>
                    </a:lnTo>
                    <a:lnTo>
                      <a:pt x="168081" y="0"/>
                    </a:lnTo>
                    <a:lnTo>
                      <a:pt x="336162" y="269875"/>
                    </a:lnTo>
                    <a:lnTo>
                      <a:pt x="168081" y="539749"/>
                    </a:lnTo>
                    <a:lnTo>
                      <a:pt x="168081" y="431799"/>
                    </a:lnTo>
                    <a:lnTo>
                      <a:pt x="0" y="431799"/>
                    </a:lnTo>
                    <a:lnTo>
                      <a:pt x="0" y="107950"/>
                    </a:lnTo>
                    <a:close/>
                  </a:path>
                </a:pathLst>
              </a:custGeom>
              <a:solidFill>
                <a:schemeClr val="bg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07950" rIns="100849" bIns="107949" numCol="1" spcCol="1270" anchor="ctr" anchorCtr="0">
                <a:noAutofit/>
              </a:bodyPr>
              <a:lstStyle/>
              <a:p>
                <a:pPr lvl="0" algn="ctr" defTabSz="577850">
                  <a:lnSpc>
                    <a:spcPct val="90000"/>
                  </a:lnSpc>
                  <a:spcBef>
                    <a:spcPct val="0"/>
                  </a:spcBef>
                  <a:spcAft>
                    <a:spcPct val="35000"/>
                  </a:spcAft>
                </a:pPr>
                <a:endParaRPr lang="en-US" sz="1300" kern="1200"/>
              </a:p>
            </p:txBody>
          </p:sp>
          <p:sp>
            <p:nvSpPr>
              <p:cNvPr id="42" name="Freeform 41"/>
              <p:cNvSpPr/>
              <p:nvPr/>
            </p:nvSpPr>
            <p:spPr>
              <a:xfrm>
                <a:off x="5382954" y="884858"/>
                <a:ext cx="1959483" cy="1959484"/>
              </a:xfrm>
              <a:custGeom>
                <a:avLst/>
                <a:gdLst>
                  <a:gd name="connsiteX0" fmla="*/ 0 w 1587499"/>
                  <a:gd name="connsiteY0" fmla="*/ 793750 h 1587499"/>
                  <a:gd name="connsiteX1" fmla="*/ 793750 w 1587499"/>
                  <a:gd name="connsiteY1" fmla="*/ 0 h 1587499"/>
                  <a:gd name="connsiteX2" fmla="*/ 1587500 w 1587499"/>
                  <a:gd name="connsiteY2" fmla="*/ 793750 h 1587499"/>
                  <a:gd name="connsiteX3" fmla="*/ 793750 w 1587499"/>
                  <a:gd name="connsiteY3" fmla="*/ 1587500 h 1587499"/>
                  <a:gd name="connsiteX4" fmla="*/ 0 w 1587499"/>
                  <a:gd name="connsiteY4" fmla="*/ 793750 h 1587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499" h="1587499">
                    <a:moveTo>
                      <a:pt x="0" y="793750"/>
                    </a:moveTo>
                    <a:cubicBezTo>
                      <a:pt x="0" y="355374"/>
                      <a:pt x="355374" y="0"/>
                      <a:pt x="793750" y="0"/>
                    </a:cubicBezTo>
                    <a:cubicBezTo>
                      <a:pt x="1232126" y="0"/>
                      <a:pt x="1587500" y="355374"/>
                      <a:pt x="1587500" y="793750"/>
                    </a:cubicBezTo>
                    <a:cubicBezTo>
                      <a:pt x="1587500" y="1232126"/>
                      <a:pt x="1232126" y="1587500"/>
                      <a:pt x="793750" y="1587500"/>
                    </a:cubicBezTo>
                    <a:cubicBezTo>
                      <a:pt x="355374" y="1587500"/>
                      <a:pt x="0" y="1232126"/>
                      <a:pt x="0" y="793750"/>
                    </a:cubicBezTo>
                    <a:close/>
                  </a:path>
                </a:pathLst>
              </a:custGeom>
              <a:solidFill>
                <a:schemeClr val="bg1"/>
              </a:solidFill>
              <a:ln w="762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r>
                  <a:rPr lang="en-US" sz="1800" b="1" kern="1200" dirty="0">
                    <a:solidFill>
                      <a:schemeClr val="tx1"/>
                    </a:solidFill>
                  </a:rPr>
                  <a:t>Computation Independent Model (CIM)</a:t>
                </a:r>
              </a:p>
            </p:txBody>
          </p:sp>
          <p:sp>
            <p:nvSpPr>
              <p:cNvPr id="43" name="Freeform 42"/>
              <p:cNvSpPr/>
              <p:nvPr/>
            </p:nvSpPr>
            <p:spPr>
              <a:xfrm rot="1800000">
                <a:off x="7028689" y="4276468"/>
                <a:ext cx="336162" cy="539749"/>
              </a:xfrm>
              <a:custGeom>
                <a:avLst/>
                <a:gdLst>
                  <a:gd name="connsiteX0" fmla="*/ 0 w 336162"/>
                  <a:gd name="connsiteY0" fmla="*/ 107950 h 539749"/>
                  <a:gd name="connsiteX1" fmla="*/ 168081 w 336162"/>
                  <a:gd name="connsiteY1" fmla="*/ 107950 h 539749"/>
                  <a:gd name="connsiteX2" fmla="*/ 168081 w 336162"/>
                  <a:gd name="connsiteY2" fmla="*/ 0 h 539749"/>
                  <a:gd name="connsiteX3" fmla="*/ 336162 w 336162"/>
                  <a:gd name="connsiteY3" fmla="*/ 269875 h 539749"/>
                  <a:gd name="connsiteX4" fmla="*/ 168081 w 336162"/>
                  <a:gd name="connsiteY4" fmla="*/ 539749 h 539749"/>
                  <a:gd name="connsiteX5" fmla="*/ 168081 w 336162"/>
                  <a:gd name="connsiteY5" fmla="*/ 431799 h 539749"/>
                  <a:gd name="connsiteX6" fmla="*/ 0 w 336162"/>
                  <a:gd name="connsiteY6" fmla="*/ 431799 h 539749"/>
                  <a:gd name="connsiteX7" fmla="*/ 0 w 336162"/>
                  <a:gd name="connsiteY7" fmla="*/ 107950 h 53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162" h="539749">
                    <a:moveTo>
                      <a:pt x="0" y="107950"/>
                    </a:moveTo>
                    <a:lnTo>
                      <a:pt x="168081" y="107950"/>
                    </a:lnTo>
                    <a:lnTo>
                      <a:pt x="168081" y="0"/>
                    </a:lnTo>
                    <a:lnTo>
                      <a:pt x="336162" y="269875"/>
                    </a:lnTo>
                    <a:lnTo>
                      <a:pt x="168081" y="539749"/>
                    </a:lnTo>
                    <a:lnTo>
                      <a:pt x="168081" y="431799"/>
                    </a:lnTo>
                    <a:lnTo>
                      <a:pt x="0" y="431799"/>
                    </a:lnTo>
                    <a:lnTo>
                      <a:pt x="0" y="107950"/>
                    </a:lnTo>
                    <a:close/>
                  </a:path>
                </a:pathLst>
              </a:custGeom>
              <a:solidFill>
                <a:schemeClr val="bg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7949" rIns="100848" bIns="107950" numCol="1" spcCol="1270" anchor="ctr" anchorCtr="0">
                <a:noAutofit/>
              </a:bodyPr>
              <a:lstStyle/>
              <a:p>
                <a:pPr lvl="0" algn="ctr" defTabSz="577850">
                  <a:lnSpc>
                    <a:spcPct val="90000"/>
                  </a:lnSpc>
                  <a:spcBef>
                    <a:spcPct val="0"/>
                  </a:spcBef>
                  <a:spcAft>
                    <a:spcPct val="35000"/>
                  </a:spcAft>
                </a:pPr>
                <a:endParaRPr lang="en-US" sz="1300" kern="1200"/>
              </a:p>
            </p:txBody>
          </p:sp>
          <p:sp>
            <p:nvSpPr>
              <p:cNvPr id="44" name="Freeform 43"/>
              <p:cNvSpPr/>
              <p:nvPr/>
            </p:nvSpPr>
            <p:spPr>
              <a:xfrm>
                <a:off x="7307063" y="4217512"/>
                <a:ext cx="1959483" cy="1959484"/>
              </a:xfrm>
              <a:custGeom>
                <a:avLst/>
                <a:gdLst>
                  <a:gd name="connsiteX0" fmla="*/ 0 w 1587499"/>
                  <a:gd name="connsiteY0" fmla="*/ 793750 h 1587499"/>
                  <a:gd name="connsiteX1" fmla="*/ 793750 w 1587499"/>
                  <a:gd name="connsiteY1" fmla="*/ 0 h 1587499"/>
                  <a:gd name="connsiteX2" fmla="*/ 1587500 w 1587499"/>
                  <a:gd name="connsiteY2" fmla="*/ 793750 h 1587499"/>
                  <a:gd name="connsiteX3" fmla="*/ 793750 w 1587499"/>
                  <a:gd name="connsiteY3" fmla="*/ 1587500 h 1587499"/>
                  <a:gd name="connsiteX4" fmla="*/ 0 w 1587499"/>
                  <a:gd name="connsiteY4" fmla="*/ 793750 h 1587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499" h="1587499">
                    <a:moveTo>
                      <a:pt x="0" y="793750"/>
                    </a:moveTo>
                    <a:cubicBezTo>
                      <a:pt x="0" y="355374"/>
                      <a:pt x="355374" y="0"/>
                      <a:pt x="793750" y="0"/>
                    </a:cubicBezTo>
                    <a:cubicBezTo>
                      <a:pt x="1232126" y="0"/>
                      <a:pt x="1587500" y="355374"/>
                      <a:pt x="1587500" y="793750"/>
                    </a:cubicBezTo>
                    <a:cubicBezTo>
                      <a:pt x="1587500" y="1232126"/>
                      <a:pt x="1232126" y="1587500"/>
                      <a:pt x="793750" y="1587500"/>
                    </a:cubicBezTo>
                    <a:cubicBezTo>
                      <a:pt x="355374" y="1587500"/>
                      <a:pt x="0" y="1232126"/>
                      <a:pt x="0" y="793750"/>
                    </a:cubicBezTo>
                    <a:close/>
                  </a:path>
                </a:pathLst>
              </a:custGeom>
              <a:solidFill>
                <a:schemeClr val="bg1"/>
              </a:solidFill>
              <a:ln w="762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r>
                  <a:rPr lang="en-US" sz="1800" b="1" kern="1200" dirty="0">
                    <a:solidFill>
                      <a:schemeClr val="tx1"/>
                    </a:solidFill>
                  </a:rPr>
                  <a:t>Platform Specific </a:t>
                </a:r>
                <a:br>
                  <a:rPr lang="en-US" sz="1800" b="1" kern="1200" dirty="0">
                    <a:solidFill>
                      <a:schemeClr val="tx1"/>
                    </a:solidFill>
                  </a:rPr>
                </a:br>
                <a:r>
                  <a:rPr lang="en-US" sz="1800" b="1" kern="1200" dirty="0">
                    <a:solidFill>
                      <a:schemeClr val="tx1"/>
                    </a:solidFill>
                  </a:rPr>
                  <a:t>Model (PSM)</a:t>
                </a:r>
              </a:p>
            </p:txBody>
          </p:sp>
          <p:sp>
            <p:nvSpPr>
              <p:cNvPr id="45" name="Freeform 44"/>
              <p:cNvSpPr/>
              <p:nvPr/>
            </p:nvSpPr>
            <p:spPr>
              <a:xfrm rot="19800000">
                <a:off x="5346029" y="4261953"/>
                <a:ext cx="336163" cy="539750"/>
              </a:xfrm>
              <a:custGeom>
                <a:avLst/>
                <a:gdLst>
                  <a:gd name="connsiteX0" fmla="*/ 0 w 336162"/>
                  <a:gd name="connsiteY0" fmla="*/ 107950 h 539749"/>
                  <a:gd name="connsiteX1" fmla="*/ 168081 w 336162"/>
                  <a:gd name="connsiteY1" fmla="*/ 107950 h 539749"/>
                  <a:gd name="connsiteX2" fmla="*/ 168081 w 336162"/>
                  <a:gd name="connsiteY2" fmla="*/ 0 h 539749"/>
                  <a:gd name="connsiteX3" fmla="*/ 336162 w 336162"/>
                  <a:gd name="connsiteY3" fmla="*/ 269875 h 539749"/>
                  <a:gd name="connsiteX4" fmla="*/ 168081 w 336162"/>
                  <a:gd name="connsiteY4" fmla="*/ 539749 h 539749"/>
                  <a:gd name="connsiteX5" fmla="*/ 168081 w 336162"/>
                  <a:gd name="connsiteY5" fmla="*/ 431799 h 539749"/>
                  <a:gd name="connsiteX6" fmla="*/ 0 w 336162"/>
                  <a:gd name="connsiteY6" fmla="*/ 431799 h 539749"/>
                  <a:gd name="connsiteX7" fmla="*/ 0 w 336162"/>
                  <a:gd name="connsiteY7" fmla="*/ 107950 h 53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162" h="539749">
                    <a:moveTo>
                      <a:pt x="336162" y="431799"/>
                    </a:moveTo>
                    <a:lnTo>
                      <a:pt x="168081" y="431799"/>
                    </a:lnTo>
                    <a:lnTo>
                      <a:pt x="168081" y="539749"/>
                    </a:lnTo>
                    <a:lnTo>
                      <a:pt x="0" y="269874"/>
                    </a:lnTo>
                    <a:lnTo>
                      <a:pt x="168081" y="0"/>
                    </a:lnTo>
                    <a:lnTo>
                      <a:pt x="168081" y="107950"/>
                    </a:lnTo>
                    <a:lnTo>
                      <a:pt x="336162" y="107950"/>
                    </a:lnTo>
                    <a:lnTo>
                      <a:pt x="336162" y="431799"/>
                    </a:lnTo>
                    <a:close/>
                  </a:path>
                </a:pathLst>
              </a:custGeom>
              <a:solidFill>
                <a:schemeClr val="bg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0848" tIns="107950" rIns="1" bIns="107950" numCol="1" spcCol="1270" anchor="ctr" anchorCtr="0">
                <a:noAutofit/>
              </a:bodyPr>
              <a:lstStyle/>
              <a:p>
                <a:pPr lvl="0" algn="ctr" defTabSz="577850">
                  <a:lnSpc>
                    <a:spcPct val="90000"/>
                  </a:lnSpc>
                  <a:spcBef>
                    <a:spcPct val="0"/>
                  </a:spcBef>
                  <a:spcAft>
                    <a:spcPct val="35000"/>
                  </a:spcAft>
                </a:pPr>
                <a:endParaRPr lang="en-US" sz="1300" kern="1200"/>
              </a:p>
            </p:txBody>
          </p:sp>
          <p:sp>
            <p:nvSpPr>
              <p:cNvPr id="46" name="Freeform 45"/>
              <p:cNvSpPr/>
              <p:nvPr/>
            </p:nvSpPr>
            <p:spPr>
              <a:xfrm>
                <a:off x="3458845" y="4217512"/>
                <a:ext cx="1959484" cy="1959484"/>
              </a:xfrm>
              <a:custGeom>
                <a:avLst/>
                <a:gdLst>
                  <a:gd name="connsiteX0" fmla="*/ 0 w 1587499"/>
                  <a:gd name="connsiteY0" fmla="*/ 793750 h 1587499"/>
                  <a:gd name="connsiteX1" fmla="*/ 793750 w 1587499"/>
                  <a:gd name="connsiteY1" fmla="*/ 0 h 1587499"/>
                  <a:gd name="connsiteX2" fmla="*/ 1587500 w 1587499"/>
                  <a:gd name="connsiteY2" fmla="*/ 793750 h 1587499"/>
                  <a:gd name="connsiteX3" fmla="*/ 793750 w 1587499"/>
                  <a:gd name="connsiteY3" fmla="*/ 1587500 h 1587499"/>
                  <a:gd name="connsiteX4" fmla="*/ 0 w 1587499"/>
                  <a:gd name="connsiteY4" fmla="*/ 793750 h 1587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499" h="1587499">
                    <a:moveTo>
                      <a:pt x="0" y="793750"/>
                    </a:moveTo>
                    <a:cubicBezTo>
                      <a:pt x="0" y="355374"/>
                      <a:pt x="355374" y="0"/>
                      <a:pt x="793750" y="0"/>
                    </a:cubicBezTo>
                    <a:cubicBezTo>
                      <a:pt x="1232126" y="0"/>
                      <a:pt x="1587500" y="355374"/>
                      <a:pt x="1587500" y="793750"/>
                    </a:cubicBezTo>
                    <a:cubicBezTo>
                      <a:pt x="1587500" y="1232126"/>
                      <a:pt x="1232126" y="1587500"/>
                      <a:pt x="793750" y="1587500"/>
                    </a:cubicBezTo>
                    <a:cubicBezTo>
                      <a:pt x="355374" y="1587500"/>
                      <a:pt x="0" y="1232126"/>
                      <a:pt x="0" y="793750"/>
                    </a:cubicBezTo>
                    <a:close/>
                  </a:path>
                </a:pathLst>
              </a:custGeom>
              <a:solidFill>
                <a:schemeClr val="bg1"/>
              </a:solidFill>
              <a:ln w="76200">
                <a:solidFill>
                  <a:srgbClr val="0EC07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r>
                  <a:rPr lang="en-US" sz="1800" b="1" kern="1200" dirty="0">
                    <a:solidFill>
                      <a:schemeClr val="tx1"/>
                    </a:solidFill>
                  </a:rPr>
                  <a:t>Platform Independent Model (PIM)</a:t>
                </a:r>
              </a:p>
            </p:txBody>
          </p:sp>
        </p:grpSp>
      </p:grpSp>
      <p:sp>
        <p:nvSpPr>
          <p:cNvPr id="47" name="TextBox 46"/>
          <p:cNvSpPr txBox="1"/>
          <p:nvPr/>
        </p:nvSpPr>
        <p:spPr>
          <a:xfrm>
            <a:off x="6984653" y="1901652"/>
            <a:ext cx="2999672" cy="1107996"/>
          </a:xfrm>
          <a:prstGeom prst="rect">
            <a:avLst/>
          </a:prstGeom>
          <a:noFill/>
        </p:spPr>
        <p:txBody>
          <a:bodyPr wrap="square" rtlCol="0">
            <a:spAutoFit/>
          </a:bodyPr>
          <a:lstStyle/>
          <a:p>
            <a:pPr marL="285750" indent="-285750">
              <a:spcBef>
                <a:spcPts val="1200"/>
              </a:spcBef>
              <a:buFont typeface="Wingdings 3" panose="05040102010807070707" pitchFamily="18" charset="2"/>
              <a:buChar char="*"/>
            </a:pPr>
            <a:r>
              <a:rPr lang="en-US" dirty="0"/>
              <a:t>Also known as business or domain model</a:t>
            </a:r>
          </a:p>
          <a:p>
            <a:pPr marL="285750" indent="-285750">
              <a:spcBef>
                <a:spcPts val="1200"/>
              </a:spcBef>
              <a:buFont typeface="Wingdings 3" panose="05040102010807070707" pitchFamily="18" charset="2"/>
              <a:buChar char="*"/>
            </a:pPr>
            <a:r>
              <a:rPr lang="en-US" dirty="0"/>
              <a:t>Provides system specifications but not IT specifications</a:t>
            </a:r>
          </a:p>
        </p:txBody>
      </p:sp>
      <p:sp>
        <p:nvSpPr>
          <p:cNvPr id="48" name="TextBox 47"/>
          <p:cNvSpPr txBox="1"/>
          <p:nvPr/>
        </p:nvSpPr>
        <p:spPr>
          <a:xfrm>
            <a:off x="433917" y="4510282"/>
            <a:ext cx="3117953" cy="1538883"/>
          </a:xfrm>
          <a:prstGeom prst="rect">
            <a:avLst/>
          </a:prstGeom>
          <a:noFill/>
        </p:spPr>
        <p:txBody>
          <a:bodyPr wrap="square" rtlCol="0">
            <a:spAutoFit/>
          </a:bodyPr>
          <a:lstStyle/>
          <a:p>
            <a:pPr marL="285750" indent="-285750">
              <a:spcBef>
                <a:spcPts val="1200"/>
              </a:spcBef>
              <a:buFont typeface="Wingdings 3" panose="05040102010807070707" pitchFamily="18" charset="2"/>
              <a:buChar char="*"/>
            </a:pPr>
            <a:r>
              <a:rPr lang="en-US" dirty="0"/>
              <a:t>Set of services defined in a way that abstracts out technical details.</a:t>
            </a:r>
          </a:p>
          <a:p>
            <a:pPr marL="285750" indent="-285750">
              <a:spcBef>
                <a:spcPts val="1200"/>
              </a:spcBef>
              <a:buFont typeface="Wingdings 3" panose="05040102010807070707" pitchFamily="18" charset="2"/>
              <a:buChar char="*"/>
            </a:pPr>
            <a:r>
              <a:rPr lang="en-US" dirty="0"/>
              <a:t>Other models specify the realization of the services in a platform-specific manner</a:t>
            </a:r>
          </a:p>
        </p:txBody>
      </p:sp>
      <p:sp>
        <p:nvSpPr>
          <p:cNvPr id="49" name="TextBox 48"/>
          <p:cNvSpPr txBox="1"/>
          <p:nvPr/>
        </p:nvSpPr>
        <p:spPr>
          <a:xfrm>
            <a:off x="8449774" y="4661102"/>
            <a:ext cx="3200519" cy="1107996"/>
          </a:xfrm>
          <a:prstGeom prst="rect">
            <a:avLst/>
          </a:prstGeom>
          <a:noFill/>
        </p:spPr>
        <p:txBody>
          <a:bodyPr wrap="square" rtlCol="0">
            <a:spAutoFit/>
          </a:bodyPr>
          <a:lstStyle/>
          <a:p>
            <a:pPr marL="285750" indent="-285750">
              <a:spcBef>
                <a:spcPts val="1200"/>
              </a:spcBef>
              <a:buFont typeface="Wingdings 3" panose="05040102010807070707" pitchFamily="18" charset="2"/>
              <a:buChar char="*"/>
            </a:pPr>
            <a:r>
              <a:rPr lang="en-US" dirty="0"/>
              <a:t>Details of how a system uses a particular platform</a:t>
            </a:r>
          </a:p>
          <a:p>
            <a:pPr marL="285750" indent="-285750">
              <a:spcBef>
                <a:spcPts val="1200"/>
              </a:spcBef>
              <a:buFont typeface="Wingdings 3" panose="05040102010807070707" pitchFamily="18" charset="2"/>
              <a:buChar char="*"/>
            </a:pPr>
            <a:r>
              <a:rPr lang="en-US" dirty="0"/>
              <a:t>Combines the specifications mentioned in the PIM</a:t>
            </a:r>
          </a:p>
        </p:txBody>
      </p:sp>
      <p:sp>
        <p:nvSpPr>
          <p:cNvPr id="50" name="Freeform 49"/>
          <p:cNvSpPr/>
          <p:nvPr/>
        </p:nvSpPr>
        <p:spPr>
          <a:xfrm>
            <a:off x="6081486" y="1770744"/>
            <a:ext cx="3902839" cy="1306286"/>
          </a:xfrm>
          <a:custGeom>
            <a:avLst/>
            <a:gdLst>
              <a:gd name="connsiteX0" fmla="*/ 0 w 4354285"/>
              <a:gd name="connsiteY0" fmla="*/ 0 h 1306286"/>
              <a:gd name="connsiteX1" fmla="*/ 4354285 w 4354285"/>
              <a:gd name="connsiteY1" fmla="*/ 0 h 1306286"/>
              <a:gd name="connsiteX2" fmla="*/ 4354285 w 4354285"/>
              <a:gd name="connsiteY2" fmla="*/ 1306286 h 1306286"/>
            </a:gdLst>
            <a:ahLst/>
            <a:cxnLst>
              <a:cxn ang="0">
                <a:pos x="connsiteX0" y="connsiteY0"/>
              </a:cxn>
              <a:cxn ang="0">
                <a:pos x="connsiteX1" y="connsiteY1"/>
              </a:cxn>
              <a:cxn ang="0">
                <a:pos x="connsiteX2" y="connsiteY2"/>
              </a:cxn>
            </a:cxnLst>
            <a:rect l="l" t="t" r="r" b="b"/>
            <a:pathLst>
              <a:path w="4354285" h="1306286">
                <a:moveTo>
                  <a:pt x="0" y="0"/>
                </a:moveTo>
                <a:lnTo>
                  <a:pt x="4354285" y="0"/>
                </a:lnTo>
                <a:lnTo>
                  <a:pt x="4354285" y="1306286"/>
                </a:lnTo>
              </a:path>
            </a:pathLst>
          </a:custGeom>
          <a:noFill/>
          <a:ln w="19050">
            <a:solidFill>
              <a:schemeClr val="bg2">
                <a:lumMod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flipV="1">
            <a:off x="8176890" y="4702630"/>
            <a:ext cx="3416258" cy="1154188"/>
          </a:xfrm>
          <a:custGeom>
            <a:avLst/>
            <a:gdLst>
              <a:gd name="connsiteX0" fmla="*/ 0 w 4354285"/>
              <a:gd name="connsiteY0" fmla="*/ 0 h 1306286"/>
              <a:gd name="connsiteX1" fmla="*/ 4354285 w 4354285"/>
              <a:gd name="connsiteY1" fmla="*/ 0 h 1306286"/>
              <a:gd name="connsiteX2" fmla="*/ 4354285 w 4354285"/>
              <a:gd name="connsiteY2" fmla="*/ 1306286 h 1306286"/>
            </a:gdLst>
            <a:ahLst/>
            <a:cxnLst>
              <a:cxn ang="0">
                <a:pos x="connsiteX0" y="connsiteY0"/>
              </a:cxn>
              <a:cxn ang="0">
                <a:pos x="connsiteX1" y="connsiteY1"/>
              </a:cxn>
              <a:cxn ang="0">
                <a:pos x="connsiteX2" y="connsiteY2"/>
              </a:cxn>
            </a:cxnLst>
            <a:rect l="l" t="t" r="r" b="b"/>
            <a:pathLst>
              <a:path w="4354285" h="1306286">
                <a:moveTo>
                  <a:pt x="0" y="0"/>
                </a:moveTo>
                <a:lnTo>
                  <a:pt x="4354285" y="0"/>
                </a:lnTo>
                <a:lnTo>
                  <a:pt x="4354285" y="1306286"/>
                </a:lnTo>
              </a:path>
            </a:pathLst>
          </a:custGeom>
          <a:noFill/>
          <a:ln w="19050">
            <a:solidFill>
              <a:schemeClr val="bg2">
                <a:lumMod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flipH="1" flipV="1">
            <a:off x="333971" y="4362218"/>
            <a:ext cx="3721179" cy="1765791"/>
          </a:xfrm>
          <a:custGeom>
            <a:avLst/>
            <a:gdLst>
              <a:gd name="connsiteX0" fmla="*/ 0 w 4354285"/>
              <a:gd name="connsiteY0" fmla="*/ 0 h 1306286"/>
              <a:gd name="connsiteX1" fmla="*/ 4354285 w 4354285"/>
              <a:gd name="connsiteY1" fmla="*/ 0 h 1306286"/>
              <a:gd name="connsiteX2" fmla="*/ 4354285 w 4354285"/>
              <a:gd name="connsiteY2" fmla="*/ 1306286 h 1306286"/>
            </a:gdLst>
            <a:ahLst/>
            <a:cxnLst>
              <a:cxn ang="0">
                <a:pos x="connsiteX0" y="connsiteY0"/>
              </a:cxn>
              <a:cxn ang="0">
                <a:pos x="connsiteX1" y="connsiteY1"/>
              </a:cxn>
              <a:cxn ang="0">
                <a:pos x="connsiteX2" y="connsiteY2"/>
              </a:cxn>
            </a:cxnLst>
            <a:rect l="l" t="t" r="r" b="b"/>
            <a:pathLst>
              <a:path w="4354285" h="1306286">
                <a:moveTo>
                  <a:pt x="0" y="0"/>
                </a:moveTo>
                <a:lnTo>
                  <a:pt x="4354285" y="0"/>
                </a:lnTo>
                <a:lnTo>
                  <a:pt x="4354285" y="1306286"/>
                </a:lnTo>
              </a:path>
            </a:pathLst>
          </a:custGeom>
          <a:noFill/>
          <a:ln w="19050">
            <a:solidFill>
              <a:schemeClr val="bg2">
                <a:lumMod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sp>
        <p:nvSpPr>
          <p:cNvPr id="1492" name="Shape 149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493" name="Shape 149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Introduction to Automation</a:t>
            </a:r>
            <a:endParaRPr/>
          </a:p>
          <a:p>
            <a:pPr marL="0" marR="0" lvl="0" indent="0" algn="l" rtl="0">
              <a:lnSpc>
                <a:spcPct val="90000"/>
              </a:lnSpc>
              <a:spcBef>
                <a:spcPts val="1000"/>
              </a:spcBef>
              <a:spcAft>
                <a:spcPts val="0"/>
              </a:spcAft>
              <a:buClr>
                <a:srgbClr val="0EC07D"/>
              </a:buClr>
              <a:buSzPts val="1600"/>
              <a:buFont typeface="Arial"/>
              <a:buNone/>
            </a:pPr>
            <a:endParaRPr sz="1600" b="0" i="0" u="none" strike="noStrike" cap="none">
              <a:solidFill>
                <a:srgbClr val="0EC07D"/>
              </a:solidFill>
              <a:latin typeface="Arial"/>
              <a:ea typeface="Arial"/>
              <a:cs typeface="Arial"/>
              <a:sym typeface="Arial"/>
            </a:endParaRPr>
          </a:p>
        </p:txBody>
      </p:sp>
      <p:sp>
        <p:nvSpPr>
          <p:cNvPr id="1494" name="Shape 1494"/>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Arial"/>
                <a:ea typeface="Arial"/>
                <a:cs typeface="Arial"/>
                <a:sym typeface="Arial"/>
              </a:rPr>
              <a:t>Which of the following options explain the function, structure and behaviour of the system being built?</a:t>
            </a:r>
            <a:endParaRPr/>
          </a:p>
          <a:p>
            <a:pPr marL="682625"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Viewpoint</a:t>
            </a:r>
            <a:endParaRPr/>
          </a:p>
          <a:p>
            <a:pPr marL="682625"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Model</a:t>
            </a:r>
            <a:endParaRPr/>
          </a:p>
          <a:p>
            <a:pPr marL="682625"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Platform</a:t>
            </a:r>
            <a:endParaRPr/>
          </a:p>
          <a:p>
            <a:pPr marL="682625"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Model transformation</a:t>
            </a:r>
            <a:endParaRPr/>
          </a:p>
          <a:p>
            <a:pPr marL="682625" marR="0" lvl="0" indent="-228600" algn="l"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342900" marR="0" lvl="0" indent="-342900" algn="l" rtl="0">
              <a:lnSpc>
                <a:spcPct val="90000"/>
              </a:lnSpc>
              <a:spcBef>
                <a:spcPts val="1200"/>
              </a:spcBef>
              <a:spcAft>
                <a:spcPts val="0"/>
              </a:spcAft>
              <a:buClr>
                <a:schemeClr val="dk1"/>
              </a:buClr>
              <a:buSzPts val="1800"/>
              <a:buFont typeface="Calibri"/>
              <a:buAutoNum type="arabicPeriod" startAt="2"/>
            </a:pPr>
            <a:r>
              <a:rPr lang="en-US" sz="1800" b="0" i="0" u="none" strike="noStrike" cap="none">
                <a:solidFill>
                  <a:schemeClr val="dk1"/>
                </a:solidFill>
                <a:latin typeface="Arial"/>
                <a:ea typeface="Arial"/>
                <a:cs typeface="Arial"/>
                <a:sym typeface="Arial"/>
              </a:rPr>
              <a:t>The term ‘Architecture’ with reference to MDA, refers to the architecture of the system being built.</a:t>
            </a:r>
            <a:endParaRPr/>
          </a:p>
          <a:p>
            <a:pPr marL="682625"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True</a:t>
            </a:r>
            <a:endParaRPr/>
          </a:p>
          <a:p>
            <a:pPr marL="682625"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False</a:t>
            </a:r>
            <a:endParaRPr/>
          </a:p>
          <a:p>
            <a:pPr marL="682625" marR="0" lvl="0" indent="-228600" algn="l"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99"/>
        <p:cNvGrpSpPr/>
        <p:nvPr/>
      </p:nvGrpSpPr>
      <p:grpSpPr>
        <a:xfrm>
          <a:off x="0" y="0"/>
          <a:ext cx="0" cy="0"/>
          <a:chOff x="0" y="0"/>
          <a:chExt cx="0" cy="0"/>
        </a:xfrm>
      </p:grpSpPr>
      <p:sp>
        <p:nvSpPr>
          <p:cNvPr id="1500" name="Shape 1500"/>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In a nutshell, we learnt:</a:t>
            </a:r>
            <a:endParaRPr sz="2800" b="1" i="0" u="none" strike="noStrike" cap="none">
              <a:solidFill>
                <a:schemeClr val="dk2"/>
              </a:solidFill>
              <a:latin typeface="Arial"/>
              <a:ea typeface="Arial"/>
              <a:cs typeface="Arial"/>
              <a:sym typeface="Arial"/>
            </a:endParaRPr>
          </a:p>
        </p:txBody>
      </p:sp>
      <p:sp>
        <p:nvSpPr>
          <p:cNvPr id="1501" name="Shape 1501"/>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Introduction to Automation</a:t>
            </a:r>
            <a:endParaRPr/>
          </a:p>
        </p:txBody>
      </p:sp>
      <p:sp>
        <p:nvSpPr>
          <p:cNvPr id="1502" name="Shape 1502"/>
          <p:cNvSpPr txBox="1">
            <a:spLocks noGrp="1"/>
          </p:cNvSpPr>
          <p:nvPr>
            <p:ph type="body" idx="2"/>
          </p:nvPr>
        </p:nvSpPr>
        <p:spPr>
          <a:xfrm>
            <a:off x="6213746" y="1967241"/>
            <a:ext cx="5285919"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Arial"/>
              <a:buAutoNum type="arabicPeriod"/>
            </a:pPr>
            <a:r>
              <a:rPr lang="en-US"/>
              <a:t>Introduction to automation</a:t>
            </a:r>
            <a:endParaRPr/>
          </a:p>
          <a:p>
            <a:pPr marL="342900" marR="0" lvl="0" indent="-342900" algn="l" rtl="0">
              <a:lnSpc>
                <a:spcPct val="9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The stages in a software delivery pipeline. </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How a continuous delivery pipeline is structured. </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The various steps involved in automating the build process. </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The Rapid application development, phases involved, important aspects, advantages and disadvantages. </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Introduction to code generation and types of code generators. </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The Model-driven architecture, its concepts, models and the tools for MDA. </a:t>
            </a:r>
            <a:endParaRPr/>
          </a:p>
        </p:txBody>
      </p:sp>
      <p:pic>
        <p:nvPicPr>
          <p:cNvPr id="1503" name="Shape 1503"/>
          <p:cNvPicPr preferRelativeResize="0"/>
          <p:nvPr/>
        </p:nvPicPr>
        <p:blipFill rotWithShape="1">
          <a:blip r:embed="rId3">
            <a:alphaModFix/>
          </a:blip>
          <a:srcRect/>
          <a:stretch/>
        </p:blipFill>
        <p:spPr>
          <a:xfrm>
            <a:off x="383986" y="2388341"/>
            <a:ext cx="2408642" cy="24935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08"/>
        <p:cNvGrpSpPr/>
        <p:nvPr/>
      </p:nvGrpSpPr>
      <p:grpSpPr>
        <a:xfrm>
          <a:off x="0" y="0"/>
          <a:ext cx="0" cy="0"/>
          <a:chOff x="0" y="0"/>
          <a:chExt cx="0" cy="0"/>
        </a:xfrm>
      </p:grpSpPr>
      <p:sp>
        <p:nvSpPr>
          <p:cNvPr id="1509" name="Shape 1509"/>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 Next Module 2</a:t>
            </a:r>
            <a:r>
              <a:rPr lang="en-US" sz="1600" b="0" i="0" u="none" strike="noStrike" cap="none">
                <a:solidFill>
                  <a:schemeClr val="dk1"/>
                </a:solidFill>
                <a:latin typeface="Arial"/>
                <a:ea typeface="Arial"/>
                <a:cs typeface="Arial"/>
                <a:sym typeface="Arial"/>
              </a:rPr>
              <a:t>: </a:t>
            </a:r>
            <a:r>
              <a:rPr lang="en-US" sz="1600"/>
              <a:t>Advantages of Automation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Shape 759"/>
          <p:cNvSpPr txBox="1">
            <a:spLocks noGrp="1"/>
          </p:cNvSpPr>
          <p:nvPr>
            <p:ph type="title"/>
          </p:nvPr>
        </p:nvSpPr>
        <p:spPr>
          <a:xfrm>
            <a:off x="208635" y="633245"/>
            <a:ext cx="10515600" cy="492300"/>
          </a:xfrm>
          <a:prstGeom prst="rect">
            <a:avLst/>
          </a:prstGeom>
        </p:spPr>
        <p:txBody>
          <a:bodyPr spcFirstLastPara="1" wrap="square" lIns="91425" tIns="45700" rIns="91425" bIns="45700" anchor="t" anchorCtr="0">
            <a:noAutofit/>
          </a:bodyPr>
          <a:lstStyle/>
          <a:p>
            <a:pPr marL="457200" lvl="0" indent="-406400">
              <a:spcBef>
                <a:spcPts val="0"/>
              </a:spcBef>
              <a:spcAft>
                <a:spcPts val="0"/>
              </a:spcAft>
              <a:buSzPts val="2800"/>
              <a:buAutoNum type="arabicPeriod"/>
            </a:pPr>
            <a:r>
              <a:rPr lang="en-US"/>
              <a:t>Introduction to Automation</a:t>
            </a:r>
            <a:endParaRPr/>
          </a:p>
        </p:txBody>
      </p:sp>
      <p:sp>
        <p:nvSpPr>
          <p:cNvPr id="760" name="Shape 760"/>
          <p:cNvSpPr txBox="1">
            <a:spLocks noGrp="1"/>
          </p:cNvSpPr>
          <p:nvPr>
            <p:ph type="body" idx="1"/>
          </p:nvPr>
        </p:nvSpPr>
        <p:spPr>
          <a:xfrm>
            <a:off x="207963" y="273050"/>
            <a:ext cx="105156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EC07D"/>
              </a:buClr>
              <a:buSzPts val="1600"/>
              <a:buFont typeface="Arial"/>
              <a:buNone/>
            </a:pPr>
            <a:r>
              <a:rPr lang="en-US" b="1"/>
              <a:t>Module 1</a:t>
            </a:r>
            <a:r>
              <a:rPr lang="en-US"/>
              <a:t>: Introduction to Automation</a:t>
            </a:r>
            <a:endParaRPr/>
          </a:p>
        </p:txBody>
      </p:sp>
      <p:sp>
        <p:nvSpPr>
          <p:cNvPr id="761" name="Shape 761"/>
          <p:cNvSpPr txBox="1">
            <a:spLocks noGrp="1"/>
          </p:cNvSpPr>
          <p:nvPr>
            <p:ph type="body" idx="2"/>
          </p:nvPr>
        </p:nvSpPr>
        <p:spPr>
          <a:xfrm>
            <a:off x="514350" y="1305000"/>
            <a:ext cx="4210050" cy="4840800"/>
          </a:xfrm>
          <a:prstGeom prst="rect">
            <a:avLst/>
          </a:prstGeom>
        </p:spPr>
        <p:txBody>
          <a:bodyPr spcFirstLastPara="1" wrap="square" lIns="91425" tIns="45700" rIns="91425" bIns="45700" anchor="t" anchorCtr="0">
            <a:noAutofit/>
          </a:bodyPr>
          <a:lstStyle/>
          <a:p>
            <a:pPr marL="0" lvl="0" indent="0">
              <a:lnSpc>
                <a:spcPct val="100000"/>
              </a:lnSpc>
              <a:spcBef>
                <a:spcPts val="0"/>
              </a:spcBef>
              <a:spcAft>
                <a:spcPts val="0"/>
              </a:spcAft>
              <a:buNone/>
            </a:pPr>
            <a:r>
              <a:rPr lang="en-US" dirty="0"/>
              <a:t>Both cognitive and manual routine jobs can be automated due to technology advancements. IT software delivery also involves many manual jobs that can be automated.</a:t>
            </a:r>
            <a:endParaRPr dirty="0"/>
          </a:p>
          <a:p>
            <a:pPr marL="0" lvl="0" indent="0">
              <a:lnSpc>
                <a:spcPct val="100000"/>
              </a:lnSpc>
              <a:spcBef>
                <a:spcPts val="838"/>
              </a:spcBef>
              <a:spcAft>
                <a:spcPts val="0"/>
              </a:spcAft>
              <a:buNone/>
            </a:pPr>
            <a:r>
              <a:rPr lang="en-US" dirty="0"/>
              <a:t>Optimization of software delivery processes can be achieved by continuous delivery practices that rely on automation.</a:t>
            </a:r>
            <a:endParaRPr dirty="0"/>
          </a:p>
          <a:p>
            <a:pPr marL="0" lvl="0" indent="0">
              <a:lnSpc>
                <a:spcPct val="100000"/>
              </a:lnSpc>
              <a:spcBef>
                <a:spcPts val="838"/>
              </a:spcBef>
              <a:spcAft>
                <a:spcPts val="0"/>
              </a:spcAft>
              <a:buNone/>
            </a:pPr>
            <a:r>
              <a:rPr lang="en-US" dirty="0"/>
              <a:t>Automation, in combination with other </a:t>
            </a:r>
            <a:r>
              <a:rPr lang="en-US" dirty="0" err="1"/>
              <a:t>DevOps</a:t>
            </a:r>
            <a:r>
              <a:rPr lang="en-US" dirty="0"/>
              <a:t> principles help in delivering value efficiently.</a:t>
            </a:r>
            <a:endParaRPr dirty="0"/>
          </a:p>
          <a:p>
            <a:pPr marL="0" lvl="0" indent="0">
              <a:lnSpc>
                <a:spcPct val="100000"/>
              </a:lnSpc>
              <a:spcBef>
                <a:spcPts val="838"/>
              </a:spcBef>
              <a:spcAft>
                <a:spcPts val="0"/>
              </a:spcAft>
              <a:buNone/>
            </a:pPr>
            <a:endParaRPr dirty="0"/>
          </a:p>
          <a:p>
            <a:pPr marL="0" lvl="0" indent="0">
              <a:lnSpc>
                <a:spcPct val="100000"/>
              </a:lnSpc>
              <a:spcBef>
                <a:spcPts val="838"/>
              </a:spcBef>
              <a:spcAft>
                <a:spcPts val="0"/>
              </a:spcAft>
              <a:buNone/>
            </a:pPr>
            <a:endParaRPr dirty="0"/>
          </a:p>
          <a:p>
            <a:pPr marL="0" lvl="0" indent="0">
              <a:lnSpc>
                <a:spcPct val="100000"/>
              </a:lnSpc>
              <a:spcBef>
                <a:spcPts val="838"/>
              </a:spcBef>
              <a:spcAft>
                <a:spcPts val="838"/>
              </a:spcAft>
              <a:buNone/>
            </a:pPr>
            <a:endParaRPr dirty="0"/>
          </a:p>
        </p:txBody>
      </p:sp>
      <p:sp>
        <p:nvSpPr>
          <p:cNvPr id="2" name="Rectangle 1"/>
          <p:cNvSpPr/>
          <p:nvPr/>
        </p:nvSpPr>
        <p:spPr>
          <a:xfrm>
            <a:off x="4724400" y="4956362"/>
            <a:ext cx="1345240" cy="230832"/>
          </a:xfrm>
          <a:prstGeom prst="rect">
            <a:avLst/>
          </a:prstGeom>
        </p:spPr>
        <p:txBody>
          <a:bodyPr wrap="none">
            <a:spAutoFit/>
          </a:bodyPr>
          <a:lstStyle/>
          <a:p>
            <a:r>
              <a:rPr lang="en-US" sz="900" i="1" dirty="0"/>
              <a:t>Source: </a:t>
            </a:r>
            <a:r>
              <a:rPr lang="en-US" sz="900" i="1" dirty="0" err="1"/>
              <a:t>Perrow</a:t>
            </a:r>
            <a:r>
              <a:rPr lang="en-US" sz="900" i="1" dirty="0"/>
              <a:t> (1967)</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124369"/>
            <a:ext cx="7366000" cy="376795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Shape 768"/>
          <p:cNvSpPr txBox="1">
            <a:spLocks noGrp="1"/>
          </p:cNvSpPr>
          <p:nvPr>
            <p:ph type="body" idx="2"/>
          </p:nvPr>
        </p:nvSpPr>
        <p:spPr>
          <a:xfrm>
            <a:off x="514350" y="1304995"/>
            <a:ext cx="10273800" cy="4840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769" name="Shape 76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2</a:t>
            </a:r>
            <a:r>
              <a:rPr lang="en-US" sz="2800" b="1" i="0" u="none" strike="noStrike" cap="none" dirty="0">
                <a:solidFill>
                  <a:schemeClr val="dk2"/>
                </a:solidFill>
                <a:latin typeface="Arial"/>
                <a:ea typeface="Arial"/>
                <a:cs typeface="Arial"/>
                <a:sym typeface="Arial"/>
              </a:rPr>
              <a:t>. The Software Delivery Pipeline</a:t>
            </a:r>
            <a:endParaRPr sz="2800" b="1" i="0" u="none" strike="noStrike" cap="none" dirty="0">
              <a:solidFill>
                <a:schemeClr val="dk2"/>
              </a:solidFill>
              <a:latin typeface="Arial"/>
              <a:ea typeface="Arial"/>
              <a:cs typeface="Arial"/>
              <a:sym typeface="Arial"/>
            </a:endParaRPr>
          </a:p>
        </p:txBody>
      </p:sp>
      <p:sp>
        <p:nvSpPr>
          <p:cNvPr id="770" name="Shape 77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Introduction to Automation</a:t>
            </a:r>
            <a:endParaRPr/>
          </a:p>
        </p:txBody>
      </p:sp>
      <p:grpSp>
        <p:nvGrpSpPr>
          <p:cNvPr id="771" name="Shape 771"/>
          <p:cNvGrpSpPr/>
          <p:nvPr/>
        </p:nvGrpSpPr>
        <p:grpSpPr>
          <a:xfrm>
            <a:off x="849076" y="915867"/>
            <a:ext cx="10900492" cy="5279083"/>
            <a:chOff x="849076" y="915867"/>
            <a:chExt cx="10900492" cy="5279083"/>
          </a:xfrm>
        </p:grpSpPr>
        <p:sp>
          <p:nvSpPr>
            <p:cNvPr id="772" name="Shape 772"/>
            <p:cNvSpPr/>
            <p:nvPr/>
          </p:nvSpPr>
          <p:spPr>
            <a:xfrm>
              <a:off x="7754735" y="2362343"/>
              <a:ext cx="1695797" cy="1795549"/>
            </a:xfrm>
            <a:custGeom>
              <a:avLst/>
              <a:gdLst/>
              <a:ahLst/>
              <a:cxnLst/>
              <a:rect l="0" t="0" r="0" b="0"/>
              <a:pathLst>
                <a:path w="1695797" h="1795549" extrusionOk="0">
                  <a:moveTo>
                    <a:pt x="349135" y="16625"/>
                  </a:moveTo>
                  <a:lnTo>
                    <a:pt x="0" y="914400"/>
                  </a:lnTo>
                  <a:lnTo>
                    <a:pt x="349135" y="1795549"/>
                  </a:lnTo>
                  <a:lnTo>
                    <a:pt x="1429790" y="1778923"/>
                  </a:lnTo>
                  <a:lnTo>
                    <a:pt x="1695797" y="897774"/>
                  </a:lnTo>
                  <a:lnTo>
                    <a:pt x="1413164" y="0"/>
                  </a:lnTo>
                  <a:lnTo>
                    <a:pt x="349135" y="16625"/>
                  </a:lnTo>
                  <a:close/>
                </a:path>
              </a:pathLst>
            </a:custGeom>
            <a:no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3" name="Shape 773"/>
            <p:cNvSpPr/>
            <p:nvPr/>
          </p:nvSpPr>
          <p:spPr>
            <a:xfrm>
              <a:off x="5393921" y="3260117"/>
              <a:ext cx="5370022" cy="0"/>
            </a:xfrm>
            <a:custGeom>
              <a:avLst/>
              <a:gdLst/>
              <a:ahLst/>
              <a:cxnLst/>
              <a:rect l="0" t="0" r="0" b="0"/>
              <a:pathLst>
                <a:path w="5370022" h="120000" extrusionOk="0">
                  <a:moveTo>
                    <a:pt x="0" y="0"/>
                  </a:moveTo>
                  <a:lnTo>
                    <a:pt x="5370022" y="0"/>
                  </a:lnTo>
                </a:path>
              </a:pathLst>
            </a:custGeom>
            <a:no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4" name="Shape 774"/>
            <p:cNvSpPr/>
            <p:nvPr/>
          </p:nvSpPr>
          <p:spPr>
            <a:xfrm>
              <a:off x="7175524" y="1395696"/>
              <a:ext cx="4056610" cy="1662546"/>
            </a:xfrm>
            <a:custGeom>
              <a:avLst/>
              <a:gdLst/>
              <a:ahLst/>
              <a:cxnLst/>
              <a:rect l="0" t="0" r="0" b="0"/>
              <a:pathLst>
                <a:path w="4056610" h="1662546" extrusionOk="0">
                  <a:moveTo>
                    <a:pt x="0" y="1645920"/>
                  </a:moveTo>
                  <a:lnTo>
                    <a:pt x="0" y="0"/>
                  </a:lnTo>
                  <a:lnTo>
                    <a:pt x="4056610" y="0"/>
                  </a:lnTo>
                  <a:lnTo>
                    <a:pt x="4056610" y="1662546"/>
                  </a:lnTo>
                </a:path>
              </a:pathLst>
            </a:custGeom>
            <a:noFill/>
            <a:ln w="28575" cap="flat" cmpd="sng">
              <a:solidFill>
                <a:srgbClr val="3A383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5" name="Shape 775"/>
            <p:cNvSpPr/>
            <p:nvPr/>
          </p:nvSpPr>
          <p:spPr>
            <a:xfrm>
              <a:off x="8685761" y="1414692"/>
              <a:ext cx="0" cy="2926080"/>
            </a:xfrm>
            <a:custGeom>
              <a:avLst/>
              <a:gdLst/>
              <a:ahLst/>
              <a:cxnLst/>
              <a:rect l="0" t="0" r="0" b="0"/>
              <a:pathLst>
                <a:path w="120000" h="2926080" extrusionOk="0">
                  <a:moveTo>
                    <a:pt x="0" y="2926080"/>
                  </a:moveTo>
                  <a:lnTo>
                    <a:pt x="0" y="0"/>
                  </a:lnTo>
                </a:path>
              </a:pathLst>
            </a:custGeom>
            <a:noFill/>
            <a:ln w="28575" cap="flat" cmpd="sng">
              <a:solidFill>
                <a:srgbClr val="3A383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6" name="Shape 776"/>
            <p:cNvSpPr/>
            <p:nvPr/>
          </p:nvSpPr>
          <p:spPr>
            <a:xfrm>
              <a:off x="9941703" y="1414692"/>
              <a:ext cx="45719" cy="1823128"/>
            </a:xfrm>
            <a:custGeom>
              <a:avLst/>
              <a:gdLst/>
              <a:ahLst/>
              <a:cxnLst/>
              <a:rect l="0" t="0" r="0" b="0"/>
              <a:pathLst>
                <a:path w="120000" h="2926080" extrusionOk="0">
                  <a:moveTo>
                    <a:pt x="0" y="2926080"/>
                  </a:moveTo>
                  <a:lnTo>
                    <a:pt x="0" y="0"/>
                  </a:lnTo>
                </a:path>
              </a:pathLst>
            </a:custGeom>
            <a:noFill/>
            <a:ln w="28575" cap="flat" cmpd="sng">
              <a:solidFill>
                <a:srgbClr val="3A383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7" name="Shape 777"/>
            <p:cNvSpPr/>
            <p:nvPr/>
          </p:nvSpPr>
          <p:spPr>
            <a:xfrm>
              <a:off x="1719695" y="1813703"/>
              <a:ext cx="3707477" cy="2776450"/>
            </a:xfrm>
            <a:custGeom>
              <a:avLst/>
              <a:gdLst/>
              <a:ahLst/>
              <a:cxnLst/>
              <a:rect l="0" t="0" r="0" b="0"/>
              <a:pathLst>
                <a:path w="3707477" h="2776450" extrusionOk="0">
                  <a:moveTo>
                    <a:pt x="0" y="0"/>
                  </a:moveTo>
                  <a:lnTo>
                    <a:pt x="3225339" y="0"/>
                  </a:lnTo>
                  <a:lnTo>
                    <a:pt x="3707477" y="1463040"/>
                  </a:lnTo>
                  <a:lnTo>
                    <a:pt x="3208713" y="2776450"/>
                  </a:lnTo>
                  <a:lnTo>
                    <a:pt x="16626" y="2776450"/>
                  </a:lnTo>
                </a:path>
              </a:pathLst>
            </a:custGeom>
            <a:no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8" name="Shape 778"/>
            <p:cNvSpPr/>
            <p:nvPr/>
          </p:nvSpPr>
          <p:spPr>
            <a:xfrm>
              <a:off x="1736321" y="2678226"/>
              <a:ext cx="3674225" cy="964277"/>
            </a:xfrm>
            <a:custGeom>
              <a:avLst/>
              <a:gdLst/>
              <a:ahLst/>
              <a:cxnLst/>
              <a:rect l="0" t="0" r="0" b="0"/>
              <a:pathLst>
                <a:path w="3674225" h="964277" extrusionOk="0">
                  <a:moveTo>
                    <a:pt x="3674225" y="581891"/>
                  </a:moveTo>
                  <a:lnTo>
                    <a:pt x="3192087" y="0"/>
                  </a:lnTo>
                  <a:lnTo>
                    <a:pt x="548640" y="0"/>
                  </a:lnTo>
                  <a:lnTo>
                    <a:pt x="0" y="598517"/>
                  </a:lnTo>
                  <a:lnTo>
                    <a:pt x="548640" y="964277"/>
                  </a:lnTo>
                  <a:lnTo>
                    <a:pt x="3208713" y="964277"/>
                  </a:lnTo>
                  <a:lnTo>
                    <a:pt x="3674225" y="581891"/>
                  </a:lnTo>
                  <a:close/>
                </a:path>
              </a:pathLst>
            </a:custGeom>
            <a:noFill/>
            <a:ln w="2857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9" name="Shape 779"/>
            <p:cNvSpPr/>
            <p:nvPr/>
          </p:nvSpPr>
          <p:spPr>
            <a:xfrm>
              <a:off x="858644" y="1378843"/>
              <a:ext cx="849312" cy="866775"/>
            </a:xfrm>
            <a:prstGeom prst="can">
              <a:avLst>
                <a:gd name="adj" fmla="val 25000"/>
              </a:avLst>
            </a:prstGeom>
            <a:solidFill>
              <a:srgbClr val="1CC083"/>
            </a:solidFill>
            <a:ln w="12700" cap="flat" cmpd="sng">
              <a:solidFill>
                <a:srgbClr val="3A3838"/>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Source Code</a:t>
              </a:r>
              <a:endParaRPr/>
            </a:p>
          </p:txBody>
        </p:sp>
        <p:sp>
          <p:nvSpPr>
            <p:cNvPr id="780" name="Shape 780"/>
            <p:cNvSpPr/>
            <p:nvPr/>
          </p:nvSpPr>
          <p:spPr>
            <a:xfrm>
              <a:off x="872380" y="2812151"/>
              <a:ext cx="849312" cy="866775"/>
            </a:xfrm>
            <a:prstGeom prst="can">
              <a:avLst>
                <a:gd name="adj" fmla="val 25000"/>
              </a:avLst>
            </a:prstGeom>
            <a:solidFill>
              <a:srgbClr val="1CC083"/>
            </a:solidFill>
            <a:ln w="12700" cap="flat" cmpd="sng">
              <a:solidFill>
                <a:srgbClr val="3A3838"/>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Source Code</a:t>
              </a:r>
              <a:endParaRPr/>
            </a:p>
          </p:txBody>
        </p:sp>
        <p:sp>
          <p:nvSpPr>
            <p:cNvPr id="781" name="Shape 781"/>
            <p:cNvSpPr/>
            <p:nvPr/>
          </p:nvSpPr>
          <p:spPr>
            <a:xfrm>
              <a:off x="872380" y="4146751"/>
              <a:ext cx="849312" cy="866775"/>
            </a:xfrm>
            <a:prstGeom prst="can">
              <a:avLst>
                <a:gd name="adj" fmla="val 25000"/>
              </a:avLst>
            </a:prstGeom>
            <a:solidFill>
              <a:srgbClr val="1CC083"/>
            </a:solidFill>
            <a:ln w="12700" cap="flat" cmpd="sng">
              <a:solidFill>
                <a:srgbClr val="3A3838"/>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Source Code</a:t>
              </a:r>
              <a:endParaRPr dirty="0"/>
            </a:p>
          </p:txBody>
        </p:sp>
        <p:sp>
          <p:nvSpPr>
            <p:cNvPr id="782" name="Shape 782"/>
            <p:cNvSpPr/>
            <p:nvPr/>
          </p:nvSpPr>
          <p:spPr>
            <a:xfrm>
              <a:off x="2261057" y="1595536"/>
              <a:ext cx="1057275" cy="433387"/>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Build 1</a:t>
              </a:r>
              <a:endParaRPr/>
            </a:p>
          </p:txBody>
        </p:sp>
        <p:sp>
          <p:nvSpPr>
            <p:cNvPr id="783" name="Shape 783"/>
            <p:cNvSpPr/>
            <p:nvPr/>
          </p:nvSpPr>
          <p:spPr>
            <a:xfrm>
              <a:off x="3871433" y="1595536"/>
              <a:ext cx="1057275" cy="433387"/>
            </a:xfrm>
            <a:prstGeom prst="rect">
              <a:avLst/>
            </a:prstGeom>
            <a:solidFill>
              <a:srgbClr val="96E2C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Act 1</a:t>
              </a:r>
              <a:endParaRPr/>
            </a:p>
          </p:txBody>
        </p:sp>
        <p:sp>
          <p:nvSpPr>
            <p:cNvPr id="784" name="Shape 784"/>
            <p:cNvSpPr/>
            <p:nvPr/>
          </p:nvSpPr>
          <p:spPr>
            <a:xfrm>
              <a:off x="2261057" y="2467002"/>
              <a:ext cx="1057275" cy="433387"/>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Build 2</a:t>
              </a:r>
              <a:endParaRPr/>
            </a:p>
          </p:txBody>
        </p:sp>
        <p:sp>
          <p:nvSpPr>
            <p:cNvPr id="785" name="Shape 785"/>
            <p:cNvSpPr/>
            <p:nvPr/>
          </p:nvSpPr>
          <p:spPr>
            <a:xfrm>
              <a:off x="3871433" y="2467002"/>
              <a:ext cx="1057275" cy="433387"/>
            </a:xfrm>
            <a:prstGeom prst="rect">
              <a:avLst/>
            </a:prstGeom>
            <a:solidFill>
              <a:srgbClr val="96E2C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Act 2</a:t>
              </a:r>
              <a:endParaRPr/>
            </a:p>
          </p:txBody>
        </p:sp>
        <p:sp>
          <p:nvSpPr>
            <p:cNvPr id="786" name="Shape 786"/>
            <p:cNvSpPr/>
            <p:nvPr/>
          </p:nvSpPr>
          <p:spPr>
            <a:xfrm>
              <a:off x="2261057" y="3417190"/>
              <a:ext cx="1057275" cy="433387"/>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Build 3</a:t>
              </a:r>
              <a:endParaRPr/>
            </a:p>
          </p:txBody>
        </p:sp>
        <p:sp>
          <p:nvSpPr>
            <p:cNvPr id="787" name="Shape 787"/>
            <p:cNvSpPr/>
            <p:nvPr/>
          </p:nvSpPr>
          <p:spPr>
            <a:xfrm>
              <a:off x="3871433" y="3417190"/>
              <a:ext cx="1057275" cy="433387"/>
            </a:xfrm>
            <a:prstGeom prst="rect">
              <a:avLst/>
            </a:prstGeom>
            <a:solidFill>
              <a:srgbClr val="96E2C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Act 3</a:t>
              </a:r>
              <a:endParaRPr/>
            </a:p>
          </p:txBody>
        </p:sp>
        <p:sp>
          <p:nvSpPr>
            <p:cNvPr id="788" name="Shape 788"/>
            <p:cNvSpPr/>
            <p:nvPr/>
          </p:nvSpPr>
          <p:spPr>
            <a:xfrm>
              <a:off x="2261057" y="4342749"/>
              <a:ext cx="1057275" cy="433387"/>
            </a:xfrm>
            <a:prstGeom prst="rect">
              <a:avLst/>
            </a:pr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Build 4</a:t>
              </a:r>
              <a:endParaRPr/>
            </a:p>
          </p:txBody>
        </p:sp>
        <p:sp>
          <p:nvSpPr>
            <p:cNvPr id="789" name="Shape 789"/>
            <p:cNvSpPr/>
            <p:nvPr/>
          </p:nvSpPr>
          <p:spPr>
            <a:xfrm>
              <a:off x="3871433" y="4342749"/>
              <a:ext cx="1057275" cy="433387"/>
            </a:xfrm>
            <a:prstGeom prst="rect">
              <a:avLst/>
            </a:prstGeom>
            <a:solidFill>
              <a:srgbClr val="96E2C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Act 4</a:t>
              </a:r>
              <a:endParaRPr/>
            </a:p>
          </p:txBody>
        </p:sp>
        <p:sp>
          <p:nvSpPr>
            <p:cNvPr id="790" name="Shape 790"/>
            <p:cNvSpPr/>
            <p:nvPr/>
          </p:nvSpPr>
          <p:spPr>
            <a:xfrm>
              <a:off x="5417933" y="3028844"/>
              <a:ext cx="1057275" cy="433387"/>
            </a:xfrm>
            <a:prstGeom prst="rect">
              <a:avLst/>
            </a:prstGeom>
            <a:solidFill>
              <a:srgbClr val="B3C6E7"/>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Package</a:t>
              </a:r>
              <a:endParaRPr/>
            </a:p>
          </p:txBody>
        </p:sp>
        <p:sp>
          <p:nvSpPr>
            <p:cNvPr id="791" name="Shape 791"/>
            <p:cNvSpPr/>
            <p:nvPr/>
          </p:nvSpPr>
          <p:spPr>
            <a:xfrm>
              <a:off x="6675142" y="3037117"/>
              <a:ext cx="1057275" cy="433387"/>
            </a:xfrm>
            <a:prstGeom prst="rect">
              <a:avLst/>
            </a:prstGeom>
            <a:solidFill>
              <a:srgbClr val="F4B081"/>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Integration</a:t>
              </a:r>
              <a:endParaRPr/>
            </a:p>
          </p:txBody>
        </p:sp>
        <p:sp>
          <p:nvSpPr>
            <p:cNvPr id="792" name="Shape 792"/>
            <p:cNvSpPr/>
            <p:nvPr/>
          </p:nvSpPr>
          <p:spPr>
            <a:xfrm>
              <a:off x="8100071" y="3043423"/>
              <a:ext cx="1057275" cy="433387"/>
            </a:xfrm>
            <a:prstGeom prst="rect">
              <a:avLst/>
            </a:prstGeom>
            <a:solidFill>
              <a:srgbClr val="00B0F0"/>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Test Env</a:t>
              </a:r>
              <a:endParaRPr sz="1400" b="0" i="0" u="none" strike="noStrike" cap="none">
                <a:solidFill>
                  <a:schemeClr val="dk1"/>
                </a:solidFill>
                <a:latin typeface="Arial"/>
                <a:ea typeface="Arial"/>
                <a:cs typeface="Arial"/>
                <a:sym typeface="Arial"/>
              </a:endParaRPr>
            </a:p>
          </p:txBody>
        </p:sp>
        <p:sp>
          <p:nvSpPr>
            <p:cNvPr id="793" name="Shape 793"/>
            <p:cNvSpPr/>
            <p:nvPr/>
          </p:nvSpPr>
          <p:spPr>
            <a:xfrm>
              <a:off x="9413067" y="3043424"/>
              <a:ext cx="1057275" cy="433387"/>
            </a:xfrm>
            <a:prstGeom prst="rect">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Staging</a:t>
              </a:r>
              <a:endParaRPr/>
            </a:p>
          </p:txBody>
        </p:sp>
        <p:sp>
          <p:nvSpPr>
            <p:cNvPr id="794" name="Shape 794"/>
            <p:cNvSpPr/>
            <p:nvPr/>
          </p:nvSpPr>
          <p:spPr>
            <a:xfrm>
              <a:off x="10692292" y="3043424"/>
              <a:ext cx="1057275" cy="433387"/>
            </a:xfrm>
            <a:prstGeom prst="rect">
              <a:avLst/>
            </a:prstGeom>
            <a:solidFill>
              <a:srgbClr val="8296B0"/>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Production</a:t>
              </a:r>
              <a:endParaRPr/>
            </a:p>
          </p:txBody>
        </p:sp>
        <p:sp>
          <p:nvSpPr>
            <p:cNvPr id="795" name="Shape 795"/>
            <p:cNvSpPr/>
            <p:nvPr/>
          </p:nvSpPr>
          <p:spPr>
            <a:xfrm>
              <a:off x="8100071" y="2165709"/>
              <a:ext cx="1057275" cy="433387"/>
            </a:xfrm>
            <a:prstGeom prst="rect">
              <a:avLst/>
            </a:prstGeom>
            <a:solidFill>
              <a:srgbClr val="00B0F0"/>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Test Env</a:t>
              </a:r>
              <a:endParaRPr sz="1400" b="0" i="0" u="none" strike="noStrike" cap="none">
                <a:solidFill>
                  <a:schemeClr val="dk1"/>
                </a:solidFill>
                <a:latin typeface="Arial"/>
                <a:ea typeface="Arial"/>
                <a:cs typeface="Arial"/>
                <a:sym typeface="Arial"/>
              </a:endParaRPr>
            </a:p>
          </p:txBody>
        </p:sp>
        <p:sp>
          <p:nvSpPr>
            <p:cNvPr id="796" name="Shape 796"/>
            <p:cNvSpPr/>
            <p:nvPr/>
          </p:nvSpPr>
          <p:spPr>
            <a:xfrm>
              <a:off x="8100071" y="3902191"/>
              <a:ext cx="1057275" cy="433387"/>
            </a:xfrm>
            <a:prstGeom prst="rect">
              <a:avLst/>
            </a:prstGeom>
            <a:solidFill>
              <a:srgbClr val="00B0F0"/>
            </a:solidFill>
            <a:ln w="12700"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Test Env</a:t>
              </a:r>
              <a:endParaRPr sz="1400" b="0" i="0" u="none" strike="noStrike" cap="none">
                <a:solidFill>
                  <a:schemeClr val="dk1"/>
                </a:solidFill>
                <a:latin typeface="Arial"/>
                <a:ea typeface="Arial"/>
                <a:cs typeface="Arial"/>
                <a:sym typeface="Arial"/>
              </a:endParaRPr>
            </a:p>
          </p:txBody>
        </p:sp>
        <p:sp>
          <p:nvSpPr>
            <p:cNvPr id="797" name="Shape 797"/>
            <p:cNvSpPr/>
            <p:nvPr/>
          </p:nvSpPr>
          <p:spPr>
            <a:xfrm>
              <a:off x="7172845" y="1398066"/>
              <a:ext cx="4056610" cy="1662546"/>
            </a:xfrm>
            <a:custGeom>
              <a:avLst/>
              <a:gdLst/>
              <a:ahLst/>
              <a:cxnLst/>
              <a:rect l="0" t="0" r="0" b="0"/>
              <a:pathLst>
                <a:path w="4056610" h="1662546" extrusionOk="0">
                  <a:moveTo>
                    <a:pt x="0" y="1645920"/>
                  </a:moveTo>
                  <a:lnTo>
                    <a:pt x="0" y="0"/>
                  </a:lnTo>
                  <a:lnTo>
                    <a:pt x="4056610" y="0"/>
                  </a:lnTo>
                  <a:lnTo>
                    <a:pt x="4056610" y="1662546"/>
                  </a:lnTo>
                </a:path>
              </a:pathLst>
            </a:custGeom>
            <a:noFill/>
            <a:ln w="12700" cap="flat" cmpd="sng">
              <a:solidFill>
                <a:srgbClr val="31538F"/>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8" name="Shape 798"/>
            <p:cNvSpPr txBox="1"/>
            <p:nvPr/>
          </p:nvSpPr>
          <p:spPr>
            <a:xfrm>
              <a:off x="3281269" y="5825618"/>
              <a:ext cx="76174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Build</a:t>
              </a:r>
              <a:endParaRPr/>
            </a:p>
          </p:txBody>
        </p:sp>
        <p:sp>
          <p:nvSpPr>
            <p:cNvPr id="799" name="Shape 799"/>
            <p:cNvSpPr txBox="1"/>
            <p:nvPr/>
          </p:nvSpPr>
          <p:spPr>
            <a:xfrm>
              <a:off x="8288079" y="5781591"/>
              <a:ext cx="1826141"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Test &amp; Release</a:t>
              </a:r>
              <a:endParaRPr/>
            </a:p>
          </p:txBody>
        </p:sp>
        <p:sp>
          <p:nvSpPr>
            <p:cNvPr id="800" name="Shape 800"/>
            <p:cNvSpPr/>
            <p:nvPr/>
          </p:nvSpPr>
          <p:spPr>
            <a:xfrm rot="-5400000">
              <a:off x="3335431" y="2561186"/>
              <a:ext cx="653424" cy="5626133"/>
            </a:xfrm>
            <a:prstGeom prst="leftBrace">
              <a:avLst>
                <a:gd name="adj1" fmla="val 138690"/>
                <a:gd name="adj2" fmla="val 50000"/>
              </a:avLst>
            </a:prstGeom>
            <a:noFill/>
            <a:ln w="952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01" name="Shape 801"/>
            <p:cNvSpPr/>
            <p:nvPr/>
          </p:nvSpPr>
          <p:spPr>
            <a:xfrm rot="-5400000">
              <a:off x="8848073" y="2799470"/>
              <a:ext cx="653424" cy="5149566"/>
            </a:xfrm>
            <a:prstGeom prst="leftBrace">
              <a:avLst>
                <a:gd name="adj1" fmla="val 138690"/>
                <a:gd name="adj2" fmla="val 50000"/>
              </a:avLst>
            </a:prstGeom>
            <a:noFill/>
            <a:ln w="9525" cap="flat" cmpd="sng">
              <a:solidFill>
                <a:srgbClr val="3A383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02" name="Shape 802"/>
            <p:cNvSpPr/>
            <p:nvPr/>
          </p:nvSpPr>
          <p:spPr>
            <a:xfrm>
              <a:off x="8114875" y="915867"/>
              <a:ext cx="1027667" cy="866775"/>
            </a:xfrm>
            <a:prstGeom prst="can">
              <a:avLst>
                <a:gd name="adj" fmla="val 25000"/>
              </a:avLst>
            </a:prstGeom>
            <a:solidFill>
              <a:schemeClr val="dk2"/>
            </a:solidFill>
            <a:ln w="12700" cap="flat" cmpd="sng">
              <a:solidFill>
                <a:schemeClr val="lt1"/>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Env &amp; App Config</a:t>
              </a: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Shape 80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a:t>2</a:t>
            </a:r>
            <a:r>
              <a:rPr lang="en-US" sz="2800" b="1" i="0" u="none" strike="noStrike" cap="none">
                <a:solidFill>
                  <a:schemeClr val="dk2"/>
                </a:solidFill>
                <a:latin typeface="Arial"/>
                <a:ea typeface="Arial"/>
                <a:cs typeface="Arial"/>
                <a:sym typeface="Arial"/>
              </a:rPr>
              <a:t>.1 Overview of the Continuous Delivery Pipeline</a:t>
            </a:r>
            <a:endParaRPr sz="2800" b="1" i="0" u="none" strike="noStrike" cap="none">
              <a:solidFill>
                <a:schemeClr val="dk2"/>
              </a:solidFill>
              <a:latin typeface="Arial"/>
              <a:ea typeface="Arial"/>
              <a:cs typeface="Arial"/>
              <a:sym typeface="Arial"/>
            </a:endParaRPr>
          </a:p>
        </p:txBody>
      </p:sp>
      <p:sp>
        <p:nvSpPr>
          <p:cNvPr id="809" name="Shape 80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Introduction to Automation</a:t>
            </a:r>
            <a:endParaRPr sz="1600" b="0" i="0" u="none" strike="noStrike" cap="none">
              <a:solidFill>
                <a:srgbClr val="0EC07D"/>
              </a:solidFill>
              <a:latin typeface="Arial"/>
              <a:ea typeface="Arial"/>
              <a:cs typeface="Arial"/>
              <a:sym typeface="Arial"/>
            </a:endParaRPr>
          </a:p>
        </p:txBody>
      </p:sp>
      <p:sp>
        <p:nvSpPr>
          <p:cNvPr id="810" name="Shape 810"/>
          <p:cNvSpPr txBox="1">
            <a:spLocks noGrp="1"/>
          </p:cNvSpPr>
          <p:nvPr>
            <p:ph type="body" idx="2"/>
          </p:nvPr>
        </p:nvSpPr>
        <p:spPr>
          <a:xfrm>
            <a:off x="514350" y="1304995"/>
            <a:ext cx="10273800" cy="4840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 typical continuous delivery pipeline includes the following stages.</a:t>
            </a:r>
            <a:endParaRPr/>
          </a:p>
        </p:txBody>
      </p:sp>
      <p:grpSp>
        <p:nvGrpSpPr>
          <p:cNvPr id="811" name="Shape 811"/>
          <p:cNvGrpSpPr/>
          <p:nvPr/>
        </p:nvGrpSpPr>
        <p:grpSpPr>
          <a:xfrm>
            <a:off x="1398771" y="2277552"/>
            <a:ext cx="1620994" cy="2603950"/>
            <a:chOff x="2011515" y="1953702"/>
            <a:chExt cx="1620994" cy="2603950"/>
          </a:xfrm>
        </p:grpSpPr>
        <p:sp>
          <p:nvSpPr>
            <p:cNvPr id="812" name="Shape 812"/>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3" name="Shape 813"/>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4" name="Shape 814"/>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5" name="Shape 815"/>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6" name="Shape 816"/>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7" name="Shape 817"/>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8" name="Shape 818"/>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9" name="Shape 819"/>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0" name="Shape 820"/>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21" name="Shape 821"/>
          <p:cNvGrpSpPr/>
          <p:nvPr/>
        </p:nvGrpSpPr>
        <p:grpSpPr>
          <a:xfrm>
            <a:off x="5202409" y="2277552"/>
            <a:ext cx="1620896" cy="2603950"/>
            <a:chOff x="6077203" y="1953702"/>
            <a:chExt cx="1620896" cy="2603950"/>
          </a:xfrm>
        </p:grpSpPr>
        <p:sp>
          <p:nvSpPr>
            <p:cNvPr id="822" name="Shape 822"/>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rgbClr val="56687C">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3" name="Shape 823"/>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rgbClr val="56687C">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4" name="Shape 824"/>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rgbClr val="56687C">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5" name="Shape 825"/>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rgbClr val="56687C">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6" name="Shape 826"/>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rgbClr val="56687C"/>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7" name="Shape 827"/>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rgbClr val="56687C">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8" name="Shape 828"/>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9" name="Shape 829"/>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rgbClr val="56687C">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0" name="Shape 830"/>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rgbClr val="56687C">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31" name="Shape 831"/>
          <p:cNvSpPr/>
          <p:nvPr/>
        </p:nvSpPr>
        <p:spPr>
          <a:xfrm>
            <a:off x="2181013" y="180557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832" name="Shape 832"/>
          <p:cNvSpPr/>
          <p:nvPr/>
        </p:nvSpPr>
        <p:spPr>
          <a:xfrm>
            <a:off x="5952311" y="179533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833" name="Shape 833"/>
          <p:cNvSpPr/>
          <p:nvPr/>
        </p:nvSpPr>
        <p:spPr>
          <a:xfrm>
            <a:off x="9969811" y="182071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rgbClr val="44546A"/>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sp>
        <p:nvSpPr>
          <p:cNvPr id="834" name="Shape 834"/>
          <p:cNvSpPr txBox="1"/>
          <p:nvPr/>
        </p:nvSpPr>
        <p:spPr>
          <a:xfrm>
            <a:off x="443342" y="4993876"/>
            <a:ext cx="3644936" cy="37272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Build Automation and Continuous Integration</a:t>
            </a:r>
            <a:endParaRPr/>
          </a:p>
        </p:txBody>
      </p:sp>
      <p:grpSp>
        <p:nvGrpSpPr>
          <p:cNvPr id="835" name="Shape 835"/>
          <p:cNvGrpSpPr/>
          <p:nvPr/>
        </p:nvGrpSpPr>
        <p:grpSpPr>
          <a:xfrm>
            <a:off x="9228128" y="2277552"/>
            <a:ext cx="1620994" cy="2603950"/>
            <a:chOff x="2011515" y="1953702"/>
            <a:chExt cx="1620994" cy="2603950"/>
          </a:xfrm>
        </p:grpSpPr>
        <p:sp>
          <p:nvSpPr>
            <p:cNvPr id="836" name="Shape 836"/>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7" name="Shape 837"/>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8" name="Shape 838"/>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9" name="Shape 839"/>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0" name="Shape 840"/>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1" name="Shape 841"/>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2" name="Shape 842"/>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3" name="Shape 843"/>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4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4" name="Shape 844"/>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45" name="Shape 845"/>
          <p:cNvSpPr txBox="1"/>
          <p:nvPr/>
        </p:nvSpPr>
        <p:spPr>
          <a:xfrm>
            <a:off x="4376387" y="4993876"/>
            <a:ext cx="3713315" cy="37272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Test Automation</a:t>
            </a:r>
            <a:endParaRPr/>
          </a:p>
        </p:txBody>
      </p:sp>
      <p:sp>
        <p:nvSpPr>
          <p:cNvPr id="846" name="Shape 846"/>
          <p:cNvSpPr txBox="1"/>
          <p:nvPr/>
        </p:nvSpPr>
        <p:spPr>
          <a:xfrm>
            <a:off x="8277634" y="4993876"/>
            <a:ext cx="3597273" cy="37272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Deployment Automation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347192" y="1593900"/>
            <a:ext cx="9736156" cy="4797968"/>
          </a:xfrm>
          <a:prstGeom prst="rect">
            <a:avLst/>
          </a:prstGeom>
        </p:spPr>
      </p:pic>
      <p:sp>
        <p:nvSpPr>
          <p:cNvPr id="869" name="Shape 869"/>
          <p:cNvSpPr txBox="1">
            <a:spLocks noGrp="1"/>
          </p:cNvSpPr>
          <p:nvPr>
            <p:ph type="title"/>
          </p:nvPr>
        </p:nvSpPr>
        <p:spPr>
          <a:xfrm>
            <a:off x="208635" y="633245"/>
            <a:ext cx="10515600" cy="4923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r>
              <a:rPr lang="en-US" dirty="0"/>
              <a:t>2.2 Fully Automated Software Delivery Process</a:t>
            </a:r>
            <a:endParaRPr dirty="0"/>
          </a:p>
        </p:txBody>
      </p:sp>
      <p:sp>
        <p:nvSpPr>
          <p:cNvPr id="870" name="Shape 870"/>
          <p:cNvSpPr txBox="1">
            <a:spLocks noGrp="1"/>
          </p:cNvSpPr>
          <p:nvPr>
            <p:ph type="body" idx="1"/>
          </p:nvPr>
        </p:nvSpPr>
        <p:spPr>
          <a:xfrm>
            <a:off x="207963" y="273050"/>
            <a:ext cx="10515600" cy="2985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EC07D"/>
              </a:buClr>
              <a:buSzPts val="1600"/>
              <a:buFont typeface="Arial"/>
              <a:buNone/>
            </a:pPr>
            <a:r>
              <a:rPr lang="en-US" b="1" dirty="0"/>
              <a:t>Module 1</a:t>
            </a:r>
            <a:r>
              <a:rPr lang="en-US" dirty="0"/>
              <a:t>: Introduction to Automation</a:t>
            </a:r>
            <a:endParaRPr dirty="0"/>
          </a:p>
        </p:txBody>
      </p:sp>
      <p:sp>
        <p:nvSpPr>
          <p:cNvPr id="871" name="Shape 871"/>
          <p:cNvSpPr txBox="1">
            <a:spLocks noGrp="1"/>
          </p:cNvSpPr>
          <p:nvPr>
            <p:ph type="body" idx="2"/>
          </p:nvPr>
        </p:nvSpPr>
        <p:spPr>
          <a:xfrm>
            <a:off x="408975" y="1187250"/>
            <a:ext cx="11041800" cy="4958400"/>
          </a:xfrm>
          <a:prstGeom prst="rect">
            <a:avLst/>
          </a:prstGeom>
        </p:spPr>
        <p:txBody>
          <a:bodyPr spcFirstLastPara="1" wrap="square" lIns="91425" tIns="45700" rIns="91425" bIns="45700" anchor="t" anchorCtr="0">
            <a:noAutofit/>
          </a:bodyPr>
          <a:lstStyle/>
          <a:p>
            <a:pPr marL="0" lvl="0" indent="0">
              <a:spcBef>
                <a:spcPts val="0"/>
              </a:spcBef>
              <a:spcAft>
                <a:spcPts val="838"/>
              </a:spcAft>
              <a:buNone/>
            </a:pPr>
            <a:r>
              <a:rPr lang="en-US" dirty="0"/>
              <a:t>Rigorous automation is one of the base principles of Continuous Delivery </a:t>
            </a:r>
            <a:endParaRPr dirty="0"/>
          </a:p>
        </p:txBody>
      </p:sp>
      <p:sp>
        <p:nvSpPr>
          <p:cNvPr id="20" name="Shape 701"/>
          <p:cNvSpPr txBox="1"/>
          <p:nvPr/>
        </p:nvSpPr>
        <p:spPr>
          <a:xfrm>
            <a:off x="3261449" y="3906477"/>
            <a:ext cx="1959608" cy="916901"/>
          </a:xfrm>
          <a:prstGeom prst="rect">
            <a:avLst/>
          </a:prstGeom>
          <a:noFill/>
          <a:ln>
            <a:noFill/>
          </a:ln>
        </p:spPr>
        <p:txBody>
          <a:bodyPr lIns="91425" tIns="45700" rIns="91425" bIns="45700" anchor="t" anchorCtr="0">
            <a:noAutofit/>
          </a:bodyPr>
          <a:lstStyle/>
          <a:p>
            <a:pPr marL="263525" marR="0" lvl="0" indent="-285750" algn="l" rtl="0">
              <a:lnSpc>
                <a:spcPct val="100000"/>
              </a:lnSpc>
              <a:spcBef>
                <a:spcPts val="0"/>
              </a:spcBef>
              <a:spcAft>
                <a:spcPts val="0"/>
              </a:spcAft>
              <a:buClr>
                <a:schemeClr val="tx1"/>
              </a:buClr>
              <a:buFont typeface="Wingdings 3" panose="05040102010807070707" pitchFamily="18" charset="2"/>
              <a:buChar char="*"/>
            </a:pPr>
            <a:r>
              <a:rPr lang="en-IN" dirty="0"/>
              <a:t>Improve quality</a:t>
            </a:r>
          </a:p>
          <a:p>
            <a:pPr marL="263525" marR="0" lvl="0" indent="-285750" algn="l" rtl="0">
              <a:lnSpc>
                <a:spcPct val="100000"/>
              </a:lnSpc>
              <a:spcBef>
                <a:spcPts val="0"/>
              </a:spcBef>
              <a:spcAft>
                <a:spcPts val="0"/>
              </a:spcAft>
              <a:buClr>
                <a:schemeClr val="tx1"/>
              </a:buClr>
              <a:buFont typeface="Wingdings 3" panose="05040102010807070707" pitchFamily="18" charset="2"/>
              <a:buChar char="*"/>
            </a:pPr>
            <a:r>
              <a:rPr lang="en-IN" dirty="0"/>
              <a:t>Increase predictability</a:t>
            </a:r>
          </a:p>
          <a:p>
            <a:pPr marL="285750" marR="0" lvl="0" indent="-285750" algn="l" rtl="0">
              <a:lnSpc>
                <a:spcPct val="100000"/>
              </a:lnSpc>
              <a:spcBef>
                <a:spcPts val="0"/>
              </a:spcBef>
              <a:spcAft>
                <a:spcPts val="0"/>
              </a:spcAft>
              <a:buClr>
                <a:schemeClr val="tx1"/>
              </a:buClr>
              <a:buFont typeface="Wingdings 3" panose="05040102010807070707" pitchFamily="18" charset="2"/>
              <a:buChar char="*"/>
            </a:pPr>
            <a:endParaRPr dirty="0"/>
          </a:p>
        </p:txBody>
      </p:sp>
      <p:sp>
        <p:nvSpPr>
          <p:cNvPr id="23" name="Shape 731"/>
          <p:cNvSpPr txBox="1"/>
          <p:nvPr/>
        </p:nvSpPr>
        <p:spPr>
          <a:xfrm>
            <a:off x="7102525" y="3906472"/>
            <a:ext cx="2160456" cy="1117434"/>
          </a:xfrm>
          <a:prstGeom prst="rect">
            <a:avLst/>
          </a:prstGeom>
          <a:noFill/>
          <a:ln>
            <a:noFill/>
          </a:ln>
        </p:spPr>
        <p:txBody>
          <a:bodyPr lIns="91425" tIns="45700" rIns="91425" bIns="45700" anchor="t" anchorCtr="0">
            <a:noAutofit/>
          </a:bodyPr>
          <a:lstStyle/>
          <a:p>
            <a:pPr marL="263525" marR="0" lvl="0" indent="-285750" algn="l" rtl="0">
              <a:lnSpc>
                <a:spcPct val="100000"/>
              </a:lnSpc>
              <a:spcBef>
                <a:spcPts val="0"/>
              </a:spcBef>
              <a:spcAft>
                <a:spcPts val="0"/>
              </a:spcAft>
              <a:buClr>
                <a:schemeClr val="tx1"/>
              </a:buClr>
              <a:buFont typeface="Wingdings 3" panose="05040102010807070707" pitchFamily="18" charset="2"/>
              <a:buChar char="*"/>
            </a:pPr>
            <a:r>
              <a:rPr lang="en-IN" dirty="0"/>
              <a:t>Release insight</a:t>
            </a:r>
          </a:p>
          <a:p>
            <a:pPr marL="263525" marR="0" lvl="0" indent="-285750" algn="l" rtl="0">
              <a:lnSpc>
                <a:spcPct val="100000"/>
              </a:lnSpc>
              <a:spcBef>
                <a:spcPts val="0"/>
              </a:spcBef>
              <a:spcAft>
                <a:spcPts val="0"/>
              </a:spcAft>
              <a:buClr>
                <a:schemeClr val="tx1"/>
              </a:buClr>
              <a:buFont typeface="Wingdings 3" panose="05040102010807070707" pitchFamily="18" charset="2"/>
              <a:buChar char="*"/>
            </a:pPr>
            <a:r>
              <a:rPr lang="en-IN" dirty="0"/>
              <a:t>Reduce release time</a:t>
            </a:r>
          </a:p>
          <a:p>
            <a:pPr marL="263525" marR="0" lvl="0" indent="-285750" algn="l" rtl="0">
              <a:lnSpc>
                <a:spcPct val="100000"/>
              </a:lnSpc>
              <a:spcBef>
                <a:spcPts val="0"/>
              </a:spcBef>
              <a:spcAft>
                <a:spcPts val="0"/>
              </a:spcAft>
              <a:buClr>
                <a:schemeClr val="tx1"/>
              </a:buClr>
              <a:buFont typeface="Wingdings 3" panose="05040102010807070707" pitchFamily="18" charset="2"/>
              <a:buChar char="*"/>
            </a:pPr>
            <a:r>
              <a:rPr lang="en-IN" dirty="0"/>
              <a:t>Reduce errors</a:t>
            </a:r>
          </a:p>
          <a:p>
            <a:pPr marL="263525" marR="0" lvl="0" indent="-285750" algn="l" rtl="0">
              <a:lnSpc>
                <a:spcPct val="100000"/>
              </a:lnSpc>
              <a:spcBef>
                <a:spcPts val="0"/>
              </a:spcBef>
              <a:spcAft>
                <a:spcPts val="0"/>
              </a:spcAft>
              <a:buClr>
                <a:schemeClr val="tx1"/>
              </a:buClr>
              <a:buFont typeface="Wingdings 3" panose="05040102010807070707" pitchFamily="18" charset="2"/>
              <a:buChar char="*"/>
            </a:pPr>
            <a:r>
              <a:rPr lang="en-IN" dirty="0"/>
              <a:t>Less downtime</a:t>
            </a:r>
          </a:p>
          <a:p>
            <a:pPr marL="263525" marR="0" lvl="0" indent="-285750" algn="l" rtl="0">
              <a:lnSpc>
                <a:spcPct val="100000"/>
              </a:lnSpc>
              <a:spcBef>
                <a:spcPts val="0"/>
              </a:spcBef>
              <a:spcAft>
                <a:spcPts val="0"/>
              </a:spcAft>
              <a:buClr>
                <a:schemeClr val="tx1"/>
              </a:buClr>
              <a:buFont typeface="Wingdings 3" panose="05040102010807070707" pitchFamily="18" charset="2"/>
              <a:buChar char="*"/>
            </a:pPr>
            <a:r>
              <a:rPr lang="en-IN" dirty="0"/>
              <a:t>Cost reduction</a:t>
            </a:r>
          </a:p>
        </p:txBody>
      </p:sp>
      <p:sp>
        <p:nvSpPr>
          <p:cNvPr id="24" name="Shape 732"/>
          <p:cNvSpPr txBox="1"/>
          <p:nvPr/>
        </p:nvSpPr>
        <p:spPr>
          <a:xfrm>
            <a:off x="5201297" y="3912246"/>
            <a:ext cx="2160456" cy="916901"/>
          </a:xfrm>
          <a:prstGeom prst="rect">
            <a:avLst/>
          </a:prstGeom>
          <a:noFill/>
          <a:ln>
            <a:noFill/>
          </a:ln>
        </p:spPr>
        <p:txBody>
          <a:bodyPr lIns="91425" tIns="45700" rIns="91425" bIns="45700" anchor="t" anchorCtr="0">
            <a:noAutofit/>
          </a:bodyPr>
          <a:lstStyle/>
          <a:p>
            <a:pPr marL="263525" marR="0" lvl="0" indent="-285750" algn="l" rtl="0">
              <a:lnSpc>
                <a:spcPct val="100000"/>
              </a:lnSpc>
              <a:spcBef>
                <a:spcPts val="0"/>
              </a:spcBef>
              <a:spcAft>
                <a:spcPts val="0"/>
              </a:spcAft>
              <a:buClr>
                <a:schemeClr val="tx1"/>
              </a:buClr>
              <a:buFont typeface="Wingdings 3" panose="05040102010807070707" pitchFamily="18" charset="2"/>
              <a:buChar char="*"/>
            </a:pPr>
            <a:r>
              <a:rPr lang="en-IN" dirty="0"/>
              <a:t>Improve reliability</a:t>
            </a:r>
          </a:p>
          <a:p>
            <a:pPr marL="263525" marR="0" lvl="0" indent="-285750" algn="l" rtl="0">
              <a:lnSpc>
                <a:spcPct val="100000"/>
              </a:lnSpc>
              <a:spcBef>
                <a:spcPts val="0"/>
              </a:spcBef>
              <a:spcAft>
                <a:spcPts val="0"/>
              </a:spcAft>
              <a:buClr>
                <a:schemeClr val="tx1"/>
              </a:buClr>
              <a:buFont typeface="Wingdings 3" panose="05040102010807070707" pitchFamily="18" charset="2"/>
              <a:buChar char="*"/>
            </a:pPr>
            <a:r>
              <a:rPr lang="en-IN" dirty="0"/>
              <a:t>Repeatable</a:t>
            </a:r>
          </a:p>
          <a:p>
            <a:pPr marL="263525" marR="0" lvl="0" indent="-285750" algn="l" rtl="0">
              <a:lnSpc>
                <a:spcPct val="100000"/>
              </a:lnSpc>
              <a:spcBef>
                <a:spcPts val="0"/>
              </a:spcBef>
              <a:spcAft>
                <a:spcPts val="0"/>
              </a:spcAft>
              <a:buClr>
                <a:schemeClr val="tx1"/>
              </a:buClr>
              <a:buFont typeface="Wingdings 3" panose="05040102010807070707" pitchFamily="18" charset="2"/>
              <a:buChar char="*"/>
            </a:pPr>
            <a:r>
              <a:rPr lang="en-IN" dirty="0"/>
              <a:t>Reduce cost</a:t>
            </a:r>
          </a:p>
          <a:p>
            <a:pPr marL="263525" marR="0" lvl="0" indent="-285750" algn="l" rtl="0">
              <a:lnSpc>
                <a:spcPct val="100000"/>
              </a:lnSpc>
              <a:spcBef>
                <a:spcPts val="0"/>
              </a:spcBef>
              <a:spcAft>
                <a:spcPts val="0"/>
              </a:spcAft>
              <a:buClr>
                <a:schemeClr val="tx1"/>
              </a:buClr>
              <a:buFont typeface="Wingdings 3" panose="05040102010807070707" pitchFamily="18" charset="2"/>
              <a:buChar char="*"/>
            </a:pPr>
            <a:r>
              <a:rPr lang="en-IN" dirty="0"/>
              <a:t>Increase speed</a:t>
            </a:r>
          </a:p>
        </p:txBody>
      </p:sp>
      <p:sp>
        <p:nvSpPr>
          <p:cNvPr id="25" name="Shape 733"/>
          <p:cNvSpPr txBox="1"/>
          <p:nvPr/>
        </p:nvSpPr>
        <p:spPr>
          <a:xfrm>
            <a:off x="9102447" y="3912252"/>
            <a:ext cx="2160456" cy="716053"/>
          </a:xfrm>
          <a:prstGeom prst="rect">
            <a:avLst/>
          </a:prstGeom>
          <a:noFill/>
          <a:ln>
            <a:noFill/>
          </a:ln>
        </p:spPr>
        <p:txBody>
          <a:bodyPr lIns="91425" tIns="45700" rIns="91425" bIns="45700" anchor="t" anchorCtr="0">
            <a:noAutofit/>
          </a:bodyPr>
          <a:lstStyle/>
          <a:p>
            <a:pPr marL="263525" marR="0" lvl="0" indent="-285750" algn="l" rtl="0">
              <a:lnSpc>
                <a:spcPct val="100000"/>
              </a:lnSpc>
              <a:spcBef>
                <a:spcPts val="0"/>
              </a:spcBef>
              <a:spcAft>
                <a:spcPts val="0"/>
              </a:spcAft>
              <a:buClr>
                <a:schemeClr val="tx1"/>
              </a:buClr>
              <a:buFont typeface="Wingdings 3" panose="05040102010807070707" pitchFamily="18" charset="2"/>
              <a:buChar char="*"/>
            </a:pPr>
            <a:r>
              <a:rPr lang="en-IN" dirty="0"/>
              <a:t>Reduce costs</a:t>
            </a:r>
          </a:p>
          <a:p>
            <a:pPr marL="263525" marR="0" lvl="0" indent="-285750" algn="l" rtl="0">
              <a:lnSpc>
                <a:spcPct val="100000"/>
              </a:lnSpc>
              <a:spcBef>
                <a:spcPts val="0"/>
              </a:spcBef>
              <a:spcAft>
                <a:spcPts val="0"/>
              </a:spcAft>
              <a:buClr>
                <a:schemeClr val="tx1"/>
              </a:buClr>
              <a:buFont typeface="Wingdings 3" panose="05040102010807070707" pitchFamily="18" charset="2"/>
              <a:buChar char="*"/>
            </a:pPr>
            <a:r>
              <a:rPr lang="en-IN" dirty="0"/>
              <a:t>Increase speed</a:t>
            </a:r>
          </a:p>
          <a:p>
            <a:pPr marL="263525" marR="0" lvl="0" indent="-285750" algn="l" rtl="0">
              <a:lnSpc>
                <a:spcPct val="100000"/>
              </a:lnSpc>
              <a:spcBef>
                <a:spcPts val="0"/>
              </a:spcBef>
              <a:spcAft>
                <a:spcPts val="0"/>
              </a:spcAft>
              <a:buClr>
                <a:schemeClr val="tx1"/>
              </a:buClr>
              <a:buFont typeface="Wingdings 3" panose="05040102010807070707" pitchFamily="18" charset="2"/>
              <a:buChar char="*"/>
            </a:pPr>
            <a:r>
              <a:rPr lang="en-IN" dirty="0"/>
              <a:t>Reduce risk</a:t>
            </a:r>
          </a:p>
        </p:txBody>
      </p:sp>
      <p:sp>
        <p:nvSpPr>
          <p:cNvPr id="28" name="Shape 736"/>
          <p:cNvSpPr txBox="1"/>
          <p:nvPr/>
        </p:nvSpPr>
        <p:spPr>
          <a:xfrm>
            <a:off x="1347192" y="3921622"/>
            <a:ext cx="2160455" cy="716053"/>
          </a:xfrm>
          <a:prstGeom prst="rect">
            <a:avLst/>
          </a:prstGeom>
          <a:noFill/>
          <a:ln>
            <a:noFill/>
          </a:ln>
        </p:spPr>
        <p:txBody>
          <a:bodyPr lIns="91425" tIns="45700" rIns="91425" bIns="45700" anchor="t" anchorCtr="0">
            <a:noAutofit/>
          </a:bodyPr>
          <a:lstStyle/>
          <a:p>
            <a:pPr marL="263525" marR="0" lvl="0" indent="-285750" algn="l" rtl="0">
              <a:lnSpc>
                <a:spcPct val="100000"/>
              </a:lnSpc>
              <a:spcBef>
                <a:spcPts val="0"/>
              </a:spcBef>
              <a:spcAft>
                <a:spcPts val="0"/>
              </a:spcAft>
              <a:buClr>
                <a:schemeClr val="tx1"/>
              </a:buClr>
              <a:buFont typeface="Wingdings 3" panose="05040102010807070707" pitchFamily="18" charset="2"/>
              <a:buChar char="*"/>
            </a:pPr>
            <a:r>
              <a:rPr lang="en-IN" dirty="0"/>
              <a:t>Deliver fast</a:t>
            </a:r>
          </a:p>
          <a:p>
            <a:pPr marL="263525" marR="0" lvl="0" indent="-285750" algn="l" rtl="0">
              <a:lnSpc>
                <a:spcPct val="100000"/>
              </a:lnSpc>
              <a:spcBef>
                <a:spcPts val="0"/>
              </a:spcBef>
              <a:spcAft>
                <a:spcPts val="0"/>
              </a:spcAft>
              <a:buClr>
                <a:schemeClr val="tx1"/>
              </a:buClr>
              <a:buFont typeface="Wingdings 3" panose="05040102010807070707" pitchFamily="18" charset="2"/>
              <a:buChar char="*"/>
            </a:pPr>
            <a:r>
              <a:rPr lang="en-IN" dirty="0"/>
              <a:t>Deliver often</a:t>
            </a:r>
          </a:p>
          <a:p>
            <a:pPr marL="263525" marR="0" lvl="0" indent="-285750" algn="l" rtl="0">
              <a:lnSpc>
                <a:spcPct val="100000"/>
              </a:lnSpc>
              <a:spcBef>
                <a:spcPts val="0"/>
              </a:spcBef>
              <a:spcAft>
                <a:spcPts val="0"/>
              </a:spcAft>
              <a:buClr>
                <a:schemeClr val="tx1"/>
              </a:buClr>
              <a:buFont typeface="Wingdings 3" panose="05040102010807070707" pitchFamily="18" charset="2"/>
              <a:buChar char="*"/>
            </a:pPr>
            <a:r>
              <a:rPr lang="en-IN" dirty="0"/>
              <a:t>Do the right things</a:t>
            </a:r>
          </a:p>
        </p:txBody>
      </p:sp>
      <p:sp>
        <p:nvSpPr>
          <p:cNvPr id="31" name="Shape 739"/>
          <p:cNvSpPr/>
          <p:nvPr/>
        </p:nvSpPr>
        <p:spPr>
          <a:xfrm>
            <a:off x="3292538" y="2700999"/>
            <a:ext cx="1966931" cy="324762"/>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660066"/>
              </a:buClr>
              <a:buFont typeface="Arial"/>
              <a:buNone/>
            </a:pPr>
            <a:r>
              <a:rPr lang="en-IN" dirty="0"/>
              <a:t>Continuous Integration</a:t>
            </a:r>
          </a:p>
        </p:txBody>
      </p:sp>
      <p:pic>
        <p:nvPicPr>
          <p:cNvPr id="253" name="Picture 252"/>
          <p:cNvPicPr>
            <a:picLocks noChangeAspect="1"/>
          </p:cNvPicPr>
          <p:nvPr/>
        </p:nvPicPr>
        <p:blipFill>
          <a:blip r:embed="rId4"/>
          <a:stretch>
            <a:fillRect/>
          </a:stretch>
        </p:blipFill>
        <p:spPr>
          <a:xfrm>
            <a:off x="3801954" y="5095336"/>
            <a:ext cx="854787" cy="782581"/>
          </a:xfrm>
          <a:prstGeom prst="rect">
            <a:avLst/>
          </a:prstGeom>
        </p:spPr>
      </p:pic>
      <p:pic>
        <p:nvPicPr>
          <p:cNvPr id="258" name="Picture 257"/>
          <p:cNvPicPr>
            <a:picLocks noChangeAspect="1"/>
          </p:cNvPicPr>
          <p:nvPr/>
        </p:nvPicPr>
        <p:blipFill>
          <a:blip r:embed="rId4"/>
          <a:stretch>
            <a:fillRect/>
          </a:stretch>
        </p:blipFill>
        <p:spPr>
          <a:xfrm>
            <a:off x="5724518" y="5095336"/>
            <a:ext cx="854787" cy="782581"/>
          </a:xfrm>
          <a:prstGeom prst="rect">
            <a:avLst/>
          </a:prstGeom>
        </p:spPr>
      </p:pic>
      <p:pic>
        <p:nvPicPr>
          <p:cNvPr id="259" name="Picture 258"/>
          <p:cNvPicPr>
            <a:picLocks noChangeAspect="1"/>
          </p:cNvPicPr>
          <p:nvPr/>
        </p:nvPicPr>
        <p:blipFill>
          <a:blip r:embed="rId4"/>
          <a:stretch>
            <a:fillRect/>
          </a:stretch>
        </p:blipFill>
        <p:spPr>
          <a:xfrm>
            <a:off x="9569645" y="5095336"/>
            <a:ext cx="854787" cy="782581"/>
          </a:xfrm>
          <a:prstGeom prst="rect">
            <a:avLst/>
          </a:prstGeom>
        </p:spPr>
      </p:pic>
      <p:pic>
        <p:nvPicPr>
          <p:cNvPr id="260" name="Picture 259"/>
          <p:cNvPicPr>
            <a:picLocks noChangeAspect="1"/>
          </p:cNvPicPr>
          <p:nvPr/>
        </p:nvPicPr>
        <p:blipFill>
          <a:blip r:embed="rId4"/>
          <a:stretch>
            <a:fillRect/>
          </a:stretch>
        </p:blipFill>
        <p:spPr>
          <a:xfrm>
            <a:off x="7647081" y="5095336"/>
            <a:ext cx="854787" cy="782581"/>
          </a:xfrm>
          <a:prstGeom prst="rect">
            <a:avLst/>
          </a:prstGeom>
        </p:spPr>
      </p:pic>
    </p:spTree>
    <p:extLst>
      <p:ext uri="{BB962C8B-B14F-4D97-AF65-F5344CB8AC3E}">
        <p14:creationId xmlns:p14="http://schemas.microsoft.com/office/powerpoint/2010/main" val="483993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Shape 85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853" name="Shape 85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Introduction to Automation</a:t>
            </a:r>
            <a:endParaRPr/>
          </a:p>
          <a:p>
            <a:pPr marL="0" marR="0" lvl="0" indent="0" algn="l" rtl="0">
              <a:lnSpc>
                <a:spcPct val="90000"/>
              </a:lnSpc>
              <a:spcBef>
                <a:spcPts val="1000"/>
              </a:spcBef>
              <a:spcAft>
                <a:spcPts val="0"/>
              </a:spcAft>
              <a:buClr>
                <a:srgbClr val="0EC07D"/>
              </a:buClr>
              <a:buSzPts val="1600"/>
              <a:buFont typeface="Arial"/>
              <a:buNone/>
            </a:pPr>
            <a:endParaRPr sz="1600" b="0" i="0" u="none" strike="noStrike" cap="none">
              <a:solidFill>
                <a:srgbClr val="0EC07D"/>
              </a:solidFill>
              <a:latin typeface="Arial"/>
              <a:ea typeface="Arial"/>
              <a:cs typeface="Arial"/>
              <a:sym typeface="Arial"/>
            </a:endParaRPr>
          </a:p>
        </p:txBody>
      </p:sp>
      <p:sp>
        <p:nvSpPr>
          <p:cNvPr id="854" name="Shape 854"/>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Calibri"/>
              <a:buAutoNum type="arabicPeriod"/>
            </a:pPr>
            <a:r>
              <a:rPr lang="en-US" sz="1800" b="0" i="0" u="none" strike="noStrike" cap="none">
                <a:solidFill>
                  <a:schemeClr val="dk1"/>
                </a:solidFill>
                <a:latin typeface="Arial"/>
                <a:ea typeface="Arial"/>
                <a:cs typeface="Arial"/>
                <a:sym typeface="Arial"/>
              </a:rPr>
              <a:t>In which of the following stages, is the Functionality test done?</a:t>
            </a:r>
            <a:endParaRPr/>
          </a:p>
          <a:p>
            <a:pPr marL="682625"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Build</a:t>
            </a:r>
            <a:endParaRPr/>
          </a:p>
          <a:p>
            <a:pPr marL="682625"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Staging</a:t>
            </a:r>
            <a:endParaRPr/>
          </a:p>
          <a:p>
            <a:pPr marL="682625" marR="0" lvl="0" indent="-342900" algn="l" rtl="0">
              <a:lnSpc>
                <a:spcPct val="9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Production</a:t>
            </a:r>
            <a:endParaRPr/>
          </a:p>
          <a:p>
            <a:pPr marL="339725" marR="0" lvl="0" indent="0" algn="l" rtl="0">
              <a:lnSpc>
                <a:spcPct val="90000"/>
              </a:lnSpc>
              <a:spcBef>
                <a:spcPts val="120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
            </a:r>
            <a:br>
              <a:rPr lang="en-US" sz="1800" b="1"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a:p>
            <a:pPr marL="228600" marR="0" lvl="0" indent="-114300" algn="l" rtl="0">
              <a:lnSpc>
                <a:spcPct val="90000"/>
              </a:lnSpc>
              <a:spcBef>
                <a:spcPts val="10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Shape 86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dirty="0"/>
              <a:t>2</a:t>
            </a:r>
            <a:r>
              <a:rPr lang="en-US" sz="2800" b="1" i="0" u="none" strike="noStrike" cap="none" dirty="0">
                <a:solidFill>
                  <a:schemeClr val="dk2"/>
                </a:solidFill>
                <a:latin typeface="Arial"/>
                <a:ea typeface="Arial"/>
                <a:cs typeface="Arial"/>
                <a:sym typeface="Arial"/>
              </a:rPr>
              <a:t>.3 Group Activity</a:t>
            </a:r>
            <a:endParaRPr sz="2800" b="1" i="0" u="none" strike="noStrike" cap="none" dirty="0">
              <a:solidFill>
                <a:schemeClr val="dk2"/>
              </a:solidFill>
              <a:latin typeface="Arial"/>
              <a:ea typeface="Arial"/>
              <a:cs typeface="Arial"/>
              <a:sym typeface="Arial"/>
            </a:endParaRPr>
          </a:p>
        </p:txBody>
      </p:sp>
      <p:sp>
        <p:nvSpPr>
          <p:cNvPr id="861" name="Shape 86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1</a:t>
            </a:r>
            <a:r>
              <a:rPr lang="en-US" sz="1600" b="0" i="0" u="none" strike="noStrike" cap="none">
                <a:solidFill>
                  <a:srgbClr val="0EC07D"/>
                </a:solidFill>
                <a:latin typeface="Arial"/>
                <a:ea typeface="Arial"/>
                <a:cs typeface="Arial"/>
                <a:sym typeface="Arial"/>
              </a:rPr>
              <a:t>: Introduction to Automation</a:t>
            </a:r>
            <a:endParaRPr sz="1600" b="0" i="0" u="none" strike="noStrike" cap="none">
              <a:solidFill>
                <a:srgbClr val="0EC07D"/>
              </a:solidFill>
              <a:latin typeface="Arial"/>
              <a:ea typeface="Arial"/>
              <a:cs typeface="Arial"/>
              <a:sym typeface="Arial"/>
            </a:endParaRPr>
          </a:p>
        </p:txBody>
      </p:sp>
      <p:sp>
        <p:nvSpPr>
          <p:cNvPr id="862" name="Shape 862"/>
          <p:cNvSpPr txBox="1">
            <a:spLocks noGrp="1"/>
          </p:cNvSpPr>
          <p:nvPr>
            <p:ph type="body" idx="2"/>
          </p:nvPr>
        </p:nvSpPr>
        <p:spPr>
          <a:xfrm>
            <a:off x="514350" y="1304995"/>
            <a:ext cx="10273800" cy="4840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58912"/>
            <a:ext cx="12192000" cy="4240173"/>
          </a:xfrm>
          <a:prstGeom prst="rect">
            <a:avLst/>
          </a:prstGeom>
        </p:spPr>
      </p:pic>
    </p:spTree>
  </p:cSld>
  <p:clrMapOvr>
    <a:masterClrMapping/>
  </p:clrMapOvr>
</p:sld>
</file>

<file path=ppt/theme/theme1.xml><?xml version="1.0" encoding="utf-8"?>
<a:theme xmlns:a="http://schemas.openxmlformats.org/drawingml/2006/main" name="Office Theme">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22066</TotalTime>
  <Words>10526</Words>
  <Application>Microsoft Office PowerPoint</Application>
  <PresentationFormat>Widescreen</PresentationFormat>
  <Paragraphs>984</Paragraphs>
  <Slides>39</Slides>
  <Notes>39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39</vt:i4>
      </vt:variant>
    </vt:vector>
  </HeadingPairs>
  <TitlesOfParts>
    <vt:vector size="50" baseType="lpstr">
      <vt:lpstr>Open Sans</vt:lpstr>
      <vt:lpstr>Arial</vt:lpstr>
      <vt:lpstr>Source Sans Pro Light</vt:lpstr>
      <vt:lpstr>Courier New</vt:lpstr>
      <vt:lpstr>Source Sans Pro</vt:lpstr>
      <vt:lpstr>Wingdings 3</vt:lpstr>
      <vt:lpstr>Roboto</vt:lpstr>
      <vt:lpstr>Noto Sans Symbols</vt:lpstr>
      <vt:lpstr>Calibri</vt:lpstr>
      <vt:lpstr>Office Theme</vt:lpstr>
      <vt:lpstr>Custom Design</vt:lpstr>
      <vt:lpstr>PowerPoint Presentation</vt:lpstr>
      <vt:lpstr>Module Learning Objectives</vt:lpstr>
      <vt:lpstr>Module Topics</vt:lpstr>
      <vt:lpstr>Introduction to Automation</vt:lpstr>
      <vt:lpstr>2. The Software Delivery Pipeline</vt:lpstr>
      <vt:lpstr>2.1 Overview of the Continuous Delivery Pipeline</vt:lpstr>
      <vt:lpstr>2.2 Fully Automated Software Delivery Process</vt:lpstr>
      <vt:lpstr>What did you Grasp?</vt:lpstr>
      <vt:lpstr>2.3 Group Activity</vt:lpstr>
      <vt:lpstr>3. The Build Process</vt:lpstr>
      <vt:lpstr>3.1 Automated Build</vt:lpstr>
      <vt:lpstr>3.1.1 Advantages and Disadvantages of Build Automation</vt:lpstr>
      <vt:lpstr>What did you Grasp?</vt:lpstr>
      <vt:lpstr>3.2 Automated Test</vt:lpstr>
      <vt:lpstr>3.2.1 Automated Test - Specification and Verification Merged</vt:lpstr>
      <vt:lpstr>3.3 Types of Automated Tests</vt:lpstr>
      <vt:lpstr>What did you Grasp?</vt:lpstr>
      <vt:lpstr>3.4 Automated Deployment</vt:lpstr>
      <vt:lpstr>3.4.1 Benefits of Automated Deployment</vt:lpstr>
      <vt:lpstr>3.4.2 Automated Deployment and DevOps Adoption</vt:lpstr>
      <vt:lpstr>What did you Grasp?</vt:lpstr>
      <vt:lpstr>3.5 Automated Provisioning</vt:lpstr>
      <vt:lpstr>3.5.1 Tools for Fully Automated Provisioning</vt:lpstr>
      <vt:lpstr>What did you Grasp?</vt:lpstr>
      <vt:lpstr>4. Overview of Rapid Application Development (RAD)</vt:lpstr>
      <vt:lpstr>4.1 Phases in RAD</vt:lpstr>
      <vt:lpstr>4.2 Essential Aspects of RAD</vt:lpstr>
      <vt:lpstr>What did you Grasp?</vt:lpstr>
      <vt:lpstr>5. Code Generation - An Introduction</vt:lpstr>
      <vt:lpstr>5.1 Categories of Code Generators</vt:lpstr>
      <vt:lpstr>5.2 Common Code Generation Tools</vt:lpstr>
      <vt:lpstr>What did you Grasp?</vt:lpstr>
      <vt:lpstr>6. Model-Driven Architecture (MDA) - An Introduction</vt:lpstr>
      <vt:lpstr>6. Model-Driven Architecture (MDA) - An Introduction (Contd.)</vt:lpstr>
      <vt:lpstr>6.1 MDA - Concepts</vt:lpstr>
      <vt:lpstr>6.2 MDA Models</vt:lpstr>
      <vt:lpstr>What did you Grasp?</vt:lpstr>
      <vt:lpstr>In a nutshell, we learnt: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Mohan.Singh</dc:creator>
  <cp:lastModifiedBy>C H Premkumar</cp:lastModifiedBy>
  <cp:revision>26</cp:revision>
  <dcterms:modified xsi:type="dcterms:W3CDTF">2018-10-10T10:33:18Z</dcterms:modified>
</cp:coreProperties>
</file>