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70" r:id="rId13"/>
    <p:sldId id="271" r:id="rId14"/>
    <p:sldId id="269" r:id="rId15"/>
    <p:sldId id="278" r:id="rId16"/>
    <p:sldId id="279" r:id="rId17"/>
    <p:sldId id="267" r:id="rId18"/>
    <p:sldId id="274" r:id="rId19"/>
    <p:sldId id="275" r:id="rId20"/>
    <p:sldId id="277" r:id="rId21"/>
    <p:sldId id="280" r:id="rId22"/>
    <p:sldId id="276" r:id="rId23"/>
    <p:sldId id="281" r:id="rId24"/>
    <p:sldId id="282" r:id="rId25"/>
    <p:sldId id="283" r:id="rId26"/>
    <p:sldId id="273" r:id="rId27"/>
    <p:sldId id="286" r:id="rId28"/>
    <p:sldId id="287" r:id="rId29"/>
    <p:sldId id="285" r:id="rId30"/>
    <p:sldId id="284" r:id="rId31"/>
    <p:sldId id="291" r:id="rId32"/>
    <p:sldId id="290" r:id="rId33"/>
    <p:sldId id="289" r:id="rId34"/>
    <p:sldId id="292" r:id="rId35"/>
    <p:sldId id="288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41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09-04T05:19:06.60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0 216 0,'41'0'531,"0"0"-500,0 41-31,0-41 16,0 0-16,0 0 15,41 0 1,0 0-16,-42 0 16,42-41-1,-41 41 16,0 0-15,0 0 0,0 0-1,0 0 32,0 0-31,0 0 15,0 0-15,0 0 15,0 0-15,0 0-1,0 0-15,0 0 31,0 0-31,0 0 32,0 0-17,0 0 32,0 0 0,-41-41-47,41 41 16,0 0-1,0 0 17,0 0-17,0 0 16,0 0 1,0 0-1,0 0 16,0 0-47,0 0 31,-1 0 0,1 0 1,0 0-17,0 0 16,0 0 1,0 0-1,0 0-15,0 0-1,-41-41 1,41 41-16,0 0 31,0 0-15,0 0 31,0 0-16,0 0 16,0 0-32,0 0 32,0 0 0,0 0 16,-41-41-1,41 41-46,0 0-1,0 0 17,0 0 405,0 0-421,41 41-1,-41-41 17,41 0-32,-41 0 15,0 0 1,0 0-1,-1 0 1,1 0 15,0 0-15,0 0 0,0 0 15,0 0 0,0 0 16,0 0-31,-41-41-1,41 41-15,0 0 31,0 0-15,0 0 0,0 0-1,0 0 1,0 0 15,0 0-31,0 0 16,0 0-1,0 0 1,0 0 15,0 0-15,0 0 0,0 0-1,0 0 1,0 0-1,0 0 17,0 0-17,0 0 17,0 0-1,0 0 0,0 0-15,-1 0 15,1 0 16,0 0 0,0-41 15,0 41-46,0 0-1,0 0 17,0 0-32,0 0 31,0 0 16,0 0-16,0 0-15,0-41 15,0 41 0,0 0 0,0 0 1,0 0 15,0 0-16,0 0 0,41 0 0,-41 0 1,0 0-17,0 0 1,0 0 390,41 0-390,82 41-1,-1-41-15,1 0 16,0 0 0,82 41-16,-82-41 15,41 41 1,-82-41-16,81 41 15,-81-41 1,-41 0-16,0 0 16,-41 0-16,0 0 15,0 0 1,0 0-16,0 0 16,0 0-1,0 0-15,0 0 16,41 0-1,-41 0 17,0 0-32,0 0 15,0 0 1,0 0 0,0 0 15,0 0 0,0 0-15,0 0 15,0 0 0,-1 0-15,1 0-1,0 0-15,41 0 32,-41 0-32,0 0 15,0 0-15,0 0 16,0 0 0,0 0-16,0 0 15,0 0 1,0 0-1,0 0 1,0-41 0,0 41-1,0 0 1,0 0 0,41 0-1,-41 0 16,0 0-31,41 0 32,-41 0-17,41 0 1,-41 0 15,0 0-15,0 0 15,-1 0-15,1 0 312,41 0-297,0 0-31,-41 0 16,0 0-16,82 0 15,-82 0 1,0 0-16,0 0 16,0 0-1,0 0 1,0 0-1,0 0 1,0 0 0,0 0-1,0 0-15,0 0 32,0 0 108,0 0-77,0 0-32,0 0 47,0 0-47,0 0-15,0 0 15,0 0 63,0 0-63,-1 0 0,1 0 173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09-04T05:44:49.42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1 121 0,'38'0'46,"0"0"-14,0 0-17,0 0 48,0 0-16,0 0-16,0 0-31,0 0 16,0 0-1,-1 0-15,39 0 16,0 0-1,-38 0-15,0 0 16,38 0-16,-38 0 16,0 0-1,37 0-15,1 0 16,0 0 0,0 0-16,38 0 15,-39 0 1,1 38-16,0-38 15,0 38 1,0-38-16,-38 0 16,0 0-16,-1 0 15,1 0 1,0 0-16,0 0 16,0 0-16,0 0 15,0 0 1,0 0-16,0 0 15,0 0 1,0 0-16,37 0 16,1 0-1,-38 0 17,38 38-17,-38-38 1,38 38-1,-38-38-15,37 0 16,1 0 0,0 0-16,0-38 15,0 38 1,-38-38-16,37 38 16,-37 0-1,0 0 1,0 0-16,0-38 15,0 38 17,0 0-17,0 0 32,0 0 328,38 0-359,-1 0-1,77-38-15,0 38 16,37 0 0,-37 0-16,-38 0 15,-39 0-15,1 0 16,0-38 0,-38 38-16,0 0 15,0 0 1,0 0-16,0 0 31,-1-38-15,1 38-1,0 0 17,0 0-32,0 0 15,0 0 16,0 0 1,0 0-1,0 0-15,0 0-1,0 0 1,-1 0-1,1 0-15,38 0 16,-38 0 0,0 0-1,0 0 1,0 0 0,0-38-1,0 38 1,0 0-16,-1 0 15,1 0 1,38 0-16,-38 0 16,0 0-16,0 0 15,0 0 1,38 0-16,0 38 16,-1-38-1,-37 0-15,0 0 16,38 38-1,-38-38 1,0 0 0,0 0-1,0 0 1,0 0 15,-1 0-15,1 38 15,0-38 16,0 0 265,38 0-280,0 0-32,113 0 15,39 0 1,-39-38-16,39 38 16,37-38-1,-75 38-15,75 0 16,-75 0-1,-39 0-15,-37 0 16,0 0-16,-38 0 16,-1 0-1,-37 0-15,0 0 16,38 0 0,-76-38-16,38 38 15,0 0 1,0 0-16,0 0 15,0 0 1,0 0-16,-1 0 16,1 0-1,0 0 48,0 0-1,0 0 79,0 0-47,0 0-1,0 0-77,0 0 62,0 0 16,0 38 15,-1-38-77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09-04T05:44:56.42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0 227 0,'38'0'125,"-1"0"-110,1 0 1,0 0-1,0 0 1,38 0 0,-38 0-16,38 0 15,37 0 1,-37 0-16,38 0 16,0 0-1,37 0-15,1 0 16,-38 0-1,0 0-15,37 0 16,-37 0 0,-38-38-16,0 38 15,-1 0 1,1-38-16,0 38 16,38-38-16,-38 38 15,37 0 1,1-38-16,-38 38 15,0-37 1,-1 37-16,39-38 0,-38 38 16,38 0-16,-76 0 15,37 0 1,1 0-16,0 0 16,-38 0-16,38 0 15,-38 0 1,76 0-16,-77 0 15,39 0 1,-38 0-16,38 0 16,0 38-1,0-38-15,-38 0 32,-1 0-17,1 0-15,0 0 16,0 0-16,0 0 15,0 0 1,0 0-16,-38 37 16,38-37-1,0 0-15,0 0 16,0 0 0,-1 38 30,1-38-30,0 0 0,0 0-1,0 0 1,0 0 0,38 0-1,0 0 1,-38 0-1,75 0 1,-75 0-16,0 0 16,38 0-16,-38 0 15,0 0 1,38 0-16,-1 0 16,-37 0-1,0 0 1,0 0-1,0 0-15,0 0 16,0 0 0,38 0-16,-38 0 15,37 0 1,-37 0 0,0 0-1,0 0 1,0 0 296,76 0-296,37 0 0,1 0-16,76 0 15,-39 0-15,76 0 16,-37 0-1,-39 0-15,-37 0 16,76 0 0,-115 0-16,-75 0 15,38 0 1,-38 0-16,38 0 16,-38 0-1,0 0 1,-1 0-16,1 0 31,0 0-31,0 0 16,0 0-1,0 0 1,0 0 31,0 0-32,0 0-15,-38-38 16,38 38 0,0 0-1,0 0 1,-1 0 0,1 0 15,0 0 0,0 0 0,0 0-31,0 0 32,0 0-1,0 0-16,0 0 1,0 0 0,0 0-1,-1 0 1,1 0-16,0 0 31,0 0 0,0 0-15,0 0 0,0 0-1,0 0 1,0 0 0,0 0-1,0 0 63,37 0 297,-37 0-359,0 0-16,38 0 16,0 0-1,0 0-15,-38 0 16,37 0-1,-37 0 1,0 0 62,0 0-62,0 0 234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CE15-24F5-448D-BFFE-FD4B1CB955F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49-115A-4939-A4EF-89D2976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B59E-AF97-410B-AFC4-A5EE55DE82D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Button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ImageButton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android.com/guide/topics/ui/controls/spin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CompoundButton.OnCheckedChangeListener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widget/CompoundButton.html#setOnCheckedChangeListener(android.widget.CompoundButton.OnCheckedChangeListener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string-resourc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ln w="9525" cmpd="thinThick">
            <a:gradFill>
              <a:gsLst>
                <a:gs pos="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reflection blurRad="101600" stA="65000" endPos="59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77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MOBILE PLATFORM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211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INPUT CONTROLS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152400"/>
            <a:ext cx="6921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 Text View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Inherited from </a:t>
            </a:r>
            <a:r>
              <a:rPr lang="en-US" sz="2400" b="1" dirty="0" err="1" smtClean="0"/>
              <a:t>android.view.View</a:t>
            </a:r>
            <a:r>
              <a:rPr lang="en-US" sz="2400" dirty="0" smtClean="0"/>
              <a:t> </a:t>
            </a:r>
            <a:r>
              <a:rPr lang="en-US" sz="2400" dirty="0"/>
              <a:t>Class −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8859"/>
              </p:ext>
            </p:extLst>
          </p:nvPr>
        </p:nvGraphicFramePr>
        <p:xfrm>
          <a:off x="76200" y="1600200"/>
          <a:ext cx="9067800" cy="4731790"/>
        </p:xfrm>
        <a:graphic>
          <a:graphicData uri="http://schemas.openxmlformats.org/drawingml/2006/table">
            <a:tbl>
              <a:tblPr/>
              <a:tblGrid>
                <a:gridCol w="961486">
                  <a:extLst>
                    <a:ext uri="{9D8B030D-6E8A-4147-A177-3AD203B41FA5}">
                      <a16:colId xmlns:a16="http://schemas.microsoft.com/office/drawing/2014/main" val="4146742430"/>
                    </a:ext>
                  </a:extLst>
                </a:gridCol>
                <a:gridCol w="8106314">
                  <a:extLst>
                    <a:ext uri="{9D8B030D-6E8A-4147-A177-3AD203B41FA5}">
                      <a16:colId xmlns:a16="http://schemas.microsoft.com/office/drawing/2014/main" val="3709108151"/>
                    </a:ext>
                  </a:extLst>
                </a:gridCol>
              </a:tblGrid>
              <a:tr h="335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400" dirty="0">
                        <a:effectLst/>
                      </a:endParaRP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Attribute &amp; Description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01999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android:background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is a </a:t>
                      </a:r>
                      <a:r>
                        <a:rPr lang="en-US" sz="2400" dirty="0" err="1"/>
                        <a:t>drawable</a:t>
                      </a:r>
                      <a:r>
                        <a:rPr lang="en-US" sz="2400" dirty="0"/>
                        <a:t> to use as the background.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90667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android:contentDescription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defines text that briefly describes content of the view.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9445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android:id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supplies an identifier name for this view.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05992"/>
                  </a:ext>
                </a:extLst>
              </a:tr>
              <a:tr h="108958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android:onClick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is the name of the method in this View's context to invoke when the view is clicked.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798005"/>
                  </a:ext>
                </a:extLst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android:visibility</a:t>
                      </a:r>
                      <a:r>
                        <a:rPr lang="en-US" sz="2400" dirty="0"/>
                        <a:t> This controls the initial visibility of the view.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Complete Text 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AutoCompleteTextView</a:t>
            </a:r>
            <a:r>
              <a:rPr lang="en-US" dirty="0"/>
              <a:t> is a view that is similar to </a:t>
            </a:r>
            <a:r>
              <a:rPr lang="en-US" dirty="0" err="1"/>
              <a:t>EditText</a:t>
            </a:r>
            <a:r>
              <a:rPr lang="en-US" dirty="0"/>
              <a:t>, except that it shows a list of completion suggestions automatically while the user is typing</a:t>
            </a:r>
            <a:r>
              <a:rPr lang="en-US" dirty="0" smtClean="0"/>
              <a:t>.</a:t>
            </a:r>
          </a:p>
          <a:p>
            <a:r>
              <a:rPr lang="en-US" dirty="0"/>
              <a:t>The list of suggestions is displayed in drop down menu. The user can choose an item from there to replace the content of edit box with.</a:t>
            </a:r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5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80"/>
            <a:ext cx="8229600" cy="905232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Complete Text 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38" y="984311"/>
            <a:ext cx="8229600" cy="1988249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AutoCompleteTextView</a:t>
            </a:r>
            <a:r>
              <a:rPr lang="en-US" sz="2400" b="1" dirty="0"/>
              <a:t> Attributes</a:t>
            </a:r>
          </a:p>
          <a:p>
            <a:pPr marL="0" indent="0">
              <a:buNone/>
            </a:pPr>
            <a:r>
              <a:rPr lang="en-US" sz="2400" dirty="0"/>
              <a:t>Following are the important attributes related to </a:t>
            </a:r>
            <a:r>
              <a:rPr lang="en-US" sz="2400" dirty="0" err="1"/>
              <a:t>AutoCompleteTextView</a:t>
            </a:r>
            <a:r>
              <a:rPr lang="en-US" sz="2400" dirty="0"/>
              <a:t> control. You can check Android official documentation for complete list of attributes and related methods which you can use to change these attributes are run time.</a:t>
            </a:r>
          </a:p>
          <a:p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98652"/>
              </p:ext>
            </p:extLst>
          </p:nvPr>
        </p:nvGraphicFramePr>
        <p:xfrm>
          <a:off x="381000" y="3019360"/>
          <a:ext cx="8128818" cy="3234446"/>
        </p:xfrm>
        <a:graphic>
          <a:graphicData uri="http://schemas.openxmlformats.org/drawingml/2006/table">
            <a:tbl>
              <a:tblPr/>
              <a:tblGrid>
                <a:gridCol w="508819">
                  <a:extLst>
                    <a:ext uri="{9D8B030D-6E8A-4147-A177-3AD203B41FA5}">
                      <a16:colId xmlns:a16="http://schemas.microsoft.com/office/drawing/2014/main" val="2264331344"/>
                    </a:ext>
                  </a:extLst>
                </a:gridCol>
                <a:gridCol w="7619999">
                  <a:extLst>
                    <a:ext uri="{9D8B030D-6E8A-4147-A177-3AD203B41FA5}">
                      <a16:colId xmlns:a16="http://schemas.microsoft.com/office/drawing/2014/main" val="1278078242"/>
                    </a:ext>
                  </a:extLst>
                </a:gridCol>
              </a:tblGrid>
              <a:tr h="65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android:completionHint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defines the hint displayed in the drop down menu.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005987"/>
                  </a:ext>
                </a:extLst>
              </a:tr>
              <a:tr h="65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android:completionHintView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defines the hint view displayed in the drop down menu.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870667"/>
                  </a:ext>
                </a:extLst>
              </a:tr>
              <a:tr h="1269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android:completionThreshold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defines the number of characters that the user must type before completion suggestions are displayed in a drop down menu.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073525"/>
                  </a:ext>
                </a:extLst>
              </a:tr>
              <a:tr h="65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android:dropDownAnchor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is the View to anchor the auto-complete dropdown to.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95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80"/>
            <a:ext cx="8229600" cy="905232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Complete Text 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16192"/>
              </p:ext>
            </p:extLst>
          </p:nvPr>
        </p:nvGraphicFramePr>
        <p:xfrm>
          <a:off x="474408" y="1600200"/>
          <a:ext cx="8128818" cy="45387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48165187"/>
                    </a:ext>
                  </a:extLst>
                </a:gridCol>
                <a:gridCol w="7366818">
                  <a:extLst>
                    <a:ext uri="{9D8B030D-6E8A-4147-A177-3AD203B41FA5}">
                      <a16:colId xmlns:a16="http://schemas.microsoft.com/office/drawing/2014/main" val="2592085769"/>
                    </a:ext>
                  </a:extLst>
                </a:gridCol>
              </a:tblGrid>
              <a:tr h="343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android:dropDownHeight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specifies the basic height of the dropdown.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80173"/>
                  </a:ext>
                </a:extLst>
              </a:tr>
              <a:tr h="343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android:dropDownHorizontalOffset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The amount of pixels by which the drop down should be offset horizontally.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63352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android:dropDownSelector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is the selector in a drop down list.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95928"/>
                  </a:ext>
                </a:extLst>
              </a:tr>
              <a:tr h="343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8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android:dropDownVerticalOffset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The amount of pixels by which the drop down should be offset vertically.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15726"/>
                  </a:ext>
                </a:extLst>
              </a:tr>
              <a:tr h="343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android:dropDownWidth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specifies the basic width of the dropdown.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26798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android:popupBackground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sets the background.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1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Button is a Push-button, that can be pressed or clicked by the user to perform an action.</a:t>
            </a:r>
          </a:p>
          <a:p>
            <a:endParaRPr lang="en-US" dirty="0"/>
          </a:p>
        </p:txBody>
      </p:sp>
      <p:pic>
        <p:nvPicPr>
          <p:cNvPr id="12" name="Picture 11" descr="Butt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4304"/>
            <a:ext cx="5029200" cy="3477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65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032" y="1343006"/>
            <a:ext cx="8229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button consists of text or an icon (or both text and an icon) that communicates what action occurs when the user touches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Depending on whether you want a button with text, an icon, or both, you can create the button in your layout in 3 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With text, using 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Button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="@string/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button_text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... /&gt;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s://developer.android.com/images/ui/button-typ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90327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70213" y="4685911"/>
              <a:ext cx="3834720" cy="93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8093" y="4602031"/>
                <a:ext cx="391896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54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1212151"/>
            <a:ext cx="84409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2. With an icon, using the </a:t>
            </a:r>
            <a:r>
              <a:rPr lang="en-US" altLang="en-US" sz="2000" dirty="0" err="1">
                <a:latin typeface="Arial Unicode MS"/>
                <a:hlinkClick r:id="rId3"/>
              </a:rPr>
              <a:t>ImageButton</a:t>
            </a:r>
            <a:r>
              <a:rPr lang="en-US" altLang="en-US" sz="2000" dirty="0"/>
              <a:t> class:</a:t>
            </a:r>
          </a:p>
          <a:p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 err="1"/>
              <a:t>ImageButton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android:src</a:t>
            </a:r>
            <a:r>
              <a:rPr lang="en-US" sz="2000" dirty="0"/>
              <a:t>="@</a:t>
            </a:r>
            <a:r>
              <a:rPr lang="en-US" sz="2000" dirty="0" err="1"/>
              <a:t>drawable</a:t>
            </a:r>
            <a:r>
              <a:rPr lang="en-US" sz="2000" dirty="0"/>
              <a:t>/</a:t>
            </a:r>
            <a:r>
              <a:rPr lang="en-US" sz="2000" dirty="0" err="1"/>
              <a:t>button_icon</a:t>
            </a:r>
            <a:r>
              <a:rPr lang="en-US" sz="2000" dirty="0"/>
              <a:t>"</a:t>
            </a:r>
          </a:p>
          <a:p>
            <a:r>
              <a:rPr lang="en-US" sz="2000" dirty="0"/>
              <a:t>    ...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731101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3. With </a:t>
            </a:r>
            <a:r>
              <a:rPr lang="en-US" sz="2000" dirty="0"/>
              <a:t>text and an icon, using the Button class with the </a:t>
            </a:r>
            <a:r>
              <a:rPr lang="en-US" sz="2000" dirty="0" err="1"/>
              <a:t>android:drawableLeft</a:t>
            </a:r>
            <a:r>
              <a:rPr lang="en-US" sz="2000" dirty="0"/>
              <a:t> attribute:</a:t>
            </a:r>
          </a:p>
          <a:p>
            <a:endParaRPr lang="en-US" sz="2000" dirty="0"/>
          </a:p>
          <a:p>
            <a:r>
              <a:rPr lang="en-US" sz="2000" dirty="0"/>
              <a:t>&lt;Button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android:text</a:t>
            </a:r>
            <a:r>
              <a:rPr lang="en-US" sz="2000" dirty="0"/>
              <a:t>="@string/</a:t>
            </a:r>
            <a:r>
              <a:rPr lang="en-US" sz="2000" dirty="0" err="1"/>
              <a:t>button_text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android:drawableLeft</a:t>
            </a:r>
            <a:r>
              <a:rPr lang="en-US" sz="2000" dirty="0"/>
              <a:t>="@</a:t>
            </a:r>
            <a:r>
              <a:rPr lang="en-US" sz="2000" dirty="0" err="1"/>
              <a:t>drawable</a:t>
            </a:r>
            <a:r>
              <a:rPr lang="en-US" sz="2000" dirty="0"/>
              <a:t>/</a:t>
            </a:r>
            <a:r>
              <a:rPr lang="en-US" sz="2000" dirty="0" err="1"/>
              <a:t>button_icon</a:t>
            </a:r>
            <a:r>
              <a:rPr lang="en-US" sz="2000" dirty="0"/>
              <a:t>"</a:t>
            </a:r>
          </a:p>
          <a:p>
            <a:r>
              <a:rPr lang="en-US" sz="2000" dirty="0"/>
              <a:t>    ... /&gt;</a:t>
            </a:r>
          </a:p>
        </p:txBody>
      </p:sp>
    </p:spTree>
    <p:extLst>
      <p:ext uri="{BB962C8B-B14F-4D97-AF65-F5344CB8AC3E}">
        <p14:creationId xmlns:p14="http://schemas.microsoft.com/office/powerpoint/2010/main" val="35420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6855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Inherited from </a:t>
            </a:r>
            <a:r>
              <a:rPr lang="en-US" sz="2400" dirty="0" err="1"/>
              <a:t>android.view.View</a:t>
            </a:r>
            <a:r>
              <a:rPr lang="en-US" sz="2400" dirty="0"/>
              <a:t> Class </a:t>
            </a:r>
            <a:r>
              <a:rPr lang="en-US" sz="2400" dirty="0" smtClean="0"/>
              <a:t>−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Attribute	Description</a:t>
            </a:r>
          </a:p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android:background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a </a:t>
            </a:r>
            <a:r>
              <a:rPr lang="en-US" sz="2400" dirty="0" err="1"/>
              <a:t>drawable</a:t>
            </a:r>
            <a:r>
              <a:rPr lang="en-US" sz="2400" dirty="0"/>
              <a:t> to use as the background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android:contentDescription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defines text that briefly describes content of the view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android:id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supplies an identifier name for this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dirty="0" err="1"/>
              <a:t>android:onClick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name of the method in this View's context to invoke when the view is clicked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android:visibility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controls the initial visibility of the view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3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IMAGE BUTTON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dirty="0" err="1"/>
              <a:t>ImageButton</a:t>
            </a:r>
            <a:r>
              <a:rPr lang="en-US" sz="2800" dirty="0"/>
              <a:t> is </a:t>
            </a:r>
            <a:r>
              <a:rPr lang="en-US" sz="2800" dirty="0" smtClean="0"/>
              <a:t>one which </a:t>
            </a:r>
            <a:r>
              <a:rPr lang="en-US" sz="2800" dirty="0"/>
              <a:t>enables you to specify the exact location of </a:t>
            </a:r>
            <a:r>
              <a:rPr lang="en-US" sz="2800" dirty="0" smtClean="0"/>
              <a:t>the image. </a:t>
            </a:r>
            <a:r>
              <a:rPr lang="en-US" sz="2800" dirty="0"/>
              <a:t>This shows a button with an image (instead of text) that can be pressed or clicked by the user.</a:t>
            </a:r>
          </a:p>
          <a:p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Butt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2742"/>
            <a:ext cx="5711825" cy="2620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2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077200" cy="5181600"/>
          </a:xfrm>
          <a:prstGeom prst="rect">
            <a:avLst/>
          </a:prstGeom>
        </p:spPr>
      </p:pic>
      <p:pic>
        <p:nvPicPr>
          <p:cNvPr id="6" name="Picture 5" descr="Image result for UPE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7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IMAGE BUTTON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Inherited from </a:t>
            </a:r>
            <a:r>
              <a:rPr lang="en-US" sz="2400" b="1" dirty="0" err="1"/>
              <a:t>android.widget.ImageView</a:t>
            </a:r>
            <a:r>
              <a:rPr lang="en-US" sz="2400" dirty="0"/>
              <a:t> Class −</a:t>
            </a:r>
            <a:endParaRPr lang="en-US" sz="2400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15200"/>
              </p:ext>
            </p:extLst>
          </p:nvPr>
        </p:nvGraphicFramePr>
        <p:xfrm>
          <a:off x="483358" y="2187100"/>
          <a:ext cx="8229600" cy="4354068"/>
        </p:xfrm>
        <a:graphic>
          <a:graphicData uri="http://schemas.openxmlformats.org/drawingml/2006/table">
            <a:tbl>
              <a:tblPr firstRow="1" firstCol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1989918709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17794813"/>
                    </a:ext>
                  </a:extLst>
                </a:gridCol>
              </a:tblGrid>
              <a:tr h="343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&amp;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60704"/>
                  </a:ext>
                </a:extLst>
              </a:tr>
              <a:tr h="951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android:adjustViewBounds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is set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to true if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we need to adjust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the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ImageView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to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its bounds to preserve the aspect ratio of its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drawable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203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android:baseline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is the offset of the baseline within this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0225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android:baselineAlignBottom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If true, the image view will be baseline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aligned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based on its bottom edge.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60677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android:cropToPadding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If true, the image will be cropped to fit within its padding.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6729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sets a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drawable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as the content of this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ImageView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17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6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IMAGE BUTTON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Inherited from </a:t>
            </a:r>
            <a:r>
              <a:rPr lang="en-US" sz="2400" b="1" dirty="0" err="1" smtClean="0"/>
              <a:t>android.view.View</a:t>
            </a:r>
            <a:r>
              <a:rPr lang="en-US" sz="2400" dirty="0" smtClean="0"/>
              <a:t> </a:t>
            </a:r>
            <a:r>
              <a:rPr lang="en-US" sz="2400" dirty="0"/>
              <a:t>Class −</a:t>
            </a:r>
            <a:endParaRPr lang="en-US" sz="2400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00815"/>
              </p:ext>
            </p:extLst>
          </p:nvPr>
        </p:nvGraphicFramePr>
        <p:xfrm>
          <a:off x="483358" y="2187100"/>
          <a:ext cx="8229600" cy="4308422"/>
        </p:xfrm>
        <a:graphic>
          <a:graphicData uri="http://schemas.openxmlformats.org/drawingml/2006/table">
            <a:tbl>
              <a:tblPr firstRow="1" firstCol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1989918709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17794813"/>
                    </a:ext>
                  </a:extLst>
                </a:gridCol>
              </a:tblGrid>
              <a:tr h="343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&amp;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60704"/>
                  </a:ext>
                </a:extLst>
              </a:tr>
              <a:tr h="951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android:background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is a drawable to use as the background.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203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android:contentDescription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defines text that briefly describes content of the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0225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supplies an identifier name for this view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60677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android:onClick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is the name of the method in this View's context to invoke when the view is clicked.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6729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android:visibility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controls the initial visibility of the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17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87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Check Box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/>
              <a:t>Checkboxes allow the user to select one or more options from a set. Typically, you should present each checkbox option in a vertical list.</a:t>
            </a:r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3101180"/>
            <a:ext cx="2304197" cy="2842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2895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To create each checkbox option, create a </a:t>
            </a:r>
            <a:r>
              <a:rPr lang="en-US" sz="2000" dirty="0" err="1"/>
              <a:t>CheckBox</a:t>
            </a:r>
            <a:r>
              <a:rPr lang="en-US" sz="2000" dirty="0"/>
              <a:t> in your layout. Because a set of checkbox options allows the user to select multiple items, each checkbox is managed separately and you must register a click listener for each one.</a:t>
            </a:r>
          </a:p>
        </p:txBody>
      </p:sp>
    </p:spTree>
    <p:extLst>
      <p:ext uri="{BB962C8B-B14F-4D97-AF65-F5344CB8AC3E}">
        <p14:creationId xmlns:p14="http://schemas.microsoft.com/office/powerpoint/2010/main" val="358473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Check Box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Inherited from </a:t>
            </a:r>
            <a:r>
              <a:rPr lang="en-US" sz="2200" b="1" dirty="0" err="1" smtClean="0"/>
              <a:t>android.view.View</a:t>
            </a:r>
            <a:r>
              <a:rPr lang="en-US" sz="2200" dirty="0" smtClean="0"/>
              <a:t> </a:t>
            </a:r>
            <a:r>
              <a:rPr lang="en-US" sz="2200" dirty="0"/>
              <a:t>Class −</a:t>
            </a:r>
          </a:p>
          <a:p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0986"/>
              </p:ext>
            </p:extLst>
          </p:nvPr>
        </p:nvGraphicFramePr>
        <p:xfrm>
          <a:off x="457200" y="2319574"/>
          <a:ext cx="8229600" cy="4271096"/>
        </p:xfrm>
        <a:graphic>
          <a:graphicData uri="http://schemas.openxmlformats.org/drawingml/2006/table">
            <a:tbl>
              <a:tblPr firstRow="1" firstCol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val="1357713593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3781760714"/>
                    </a:ext>
                  </a:extLst>
                </a:gridCol>
              </a:tblGrid>
              <a:tr h="3301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&amp;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38108"/>
                  </a:ext>
                </a:extLst>
              </a:tr>
              <a:tr h="914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android:background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is a drawable to use as the background.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75417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android:contentDescription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defines text that briefly describes content of the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1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supplies an identifier name for this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4634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android:onClick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is the name of the method in this View's context to invoke when the view is clicked.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7334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android:visibility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This controls the initial visibility of the view.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3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Check Box</a:t>
            </a:r>
            <a:endParaRPr lang="en-US" sz="2800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81200" y="1417639"/>
            <a:ext cx="50162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&lt;?xml version="1.0" encoding="utf-8"?&gt;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xmlns:android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android:orientation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="vertical"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checkbox_meat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="@string/meat"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android:onClick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onCheckboxClicked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checkbox_cheese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="@string/cheese"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android:onClick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onCheckboxClicked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592575" y="5456418"/>
              <a:ext cx="3494520" cy="99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815" y="5372538"/>
                <a:ext cx="35784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552255" y="4217298"/>
              <a:ext cx="3603240" cy="86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0135" y="4133058"/>
                <a:ext cx="368748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3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450925"/>
            <a:ext cx="5562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onCheckboxClicked</a:t>
            </a:r>
            <a:r>
              <a:rPr lang="en-US" dirty="0"/>
              <a:t>(View view) {</a:t>
            </a:r>
          </a:p>
          <a:p>
            <a:r>
              <a:rPr lang="en-US" dirty="0"/>
              <a:t>    // Is the view now checked?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checked = ((</a:t>
            </a:r>
            <a:r>
              <a:rPr lang="en-US" dirty="0" err="1"/>
              <a:t>CheckBox</a:t>
            </a:r>
            <a:r>
              <a:rPr lang="en-US" dirty="0"/>
              <a:t>) view).</a:t>
            </a:r>
            <a:r>
              <a:rPr lang="en-US" dirty="0" err="1"/>
              <a:t>isChecked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Check which checkbox was clicked</a:t>
            </a:r>
          </a:p>
          <a:p>
            <a:r>
              <a:rPr lang="en-US" dirty="0"/>
              <a:t>    switch(</a:t>
            </a:r>
            <a:r>
              <a:rPr lang="en-US" dirty="0" err="1"/>
              <a:t>view.getId</a:t>
            </a:r>
            <a:r>
              <a:rPr lang="en-US" dirty="0"/>
              <a:t>()) {</a:t>
            </a:r>
          </a:p>
          <a:p>
            <a:r>
              <a:rPr lang="en-US" dirty="0"/>
              <a:t>        case </a:t>
            </a:r>
            <a:r>
              <a:rPr lang="en-US" dirty="0" err="1"/>
              <a:t>R.id.checkbox_meat</a:t>
            </a:r>
            <a:r>
              <a:rPr lang="en-US" dirty="0"/>
              <a:t>:</a:t>
            </a:r>
          </a:p>
          <a:p>
            <a:r>
              <a:rPr lang="en-US" dirty="0"/>
              <a:t>            if (checked)</a:t>
            </a:r>
          </a:p>
          <a:p>
            <a:r>
              <a:rPr lang="en-US" dirty="0"/>
              <a:t>                // Put some meat on the sandwich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// Remove the meat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case </a:t>
            </a:r>
            <a:r>
              <a:rPr lang="en-US" dirty="0" err="1"/>
              <a:t>R.id.checkbox_cheese</a:t>
            </a:r>
            <a:r>
              <a:rPr lang="en-US" dirty="0"/>
              <a:t>:</a:t>
            </a:r>
          </a:p>
          <a:p>
            <a:r>
              <a:rPr lang="en-US" dirty="0"/>
              <a:t>            if (checked)</a:t>
            </a:r>
          </a:p>
          <a:p>
            <a:r>
              <a:rPr lang="en-US" dirty="0"/>
              <a:t>                // Cheese me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// I'm lactose intolerant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// TODO: Veggie sandwich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0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Radio Button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r>
              <a:rPr lang="en-US" sz="2400" dirty="0"/>
              <a:t>Radio buttons allow the user to select one option from a set. You should use radio buttons for optional sets that are mutually exclusive if you think that the user needs to see all available options side-by-side. If it's not necessary to show all options side-by-side, use a </a:t>
            </a:r>
            <a:r>
              <a:rPr lang="en-US" sz="2400" dirty="0">
                <a:hlinkClick r:id="rId2"/>
              </a:rPr>
              <a:t>spinner</a:t>
            </a:r>
            <a:r>
              <a:rPr lang="en-US" sz="2400" dirty="0"/>
              <a:t> instead.</a:t>
            </a:r>
          </a:p>
          <a:p>
            <a:endParaRPr lang="en-US" b="1" dirty="0"/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14800"/>
            <a:ext cx="3810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248400" cy="792161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RadioGroup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1462445"/>
            <a:ext cx="7201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RadioGroup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 is used for set of radio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we check one radio button that belongs to a radio group, it automatically unchecks any previously checked radio button within the same group.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80579"/>
              </p:ext>
            </p:extLst>
          </p:nvPr>
        </p:nvGraphicFramePr>
        <p:xfrm>
          <a:off x="457200" y="3223101"/>
          <a:ext cx="8229600" cy="14020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97967805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1761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45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android:checkedButton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is the id of child radio button that should be checked by default within this radio group.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0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248400" cy="79216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Toggle Buttons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316904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toggle button allows the user to change a setting between two states.</a:t>
            </a:r>
          </a:p>
          <a:p>
            <a:endParaRPr lang="en-US" sz="2200" dirty="0"/>
          </a:p>
          <a:p>
            <a:pPr algn="just"/>
            <a:r>
              <a:rPr lang="en-US" sz="2200" dirty="0"/>
              <a:t>You can add a basic toggle button to your layout with the </a:t>
            </a:r>
            <a:r>
              <a:rPr lang="en-US" sz="2200" dirty="0" err="1"/>
              <a:t>ToggleButton</a:t>
            </a:r>
            <a:r>
              <a:rPr lang="en-US" sz="2200" dirty="0"/>
              <a:t> object. Android 4.0 (API level 14) introduces another kind of toggle button called a switch that provides a slider control, which you can add with a Switch object. </a:t>
            </a:r>
          </a:p>
          <a:p>
            <a:endParaRPr lang="en-US" sz="2200" dirty="0"/>
          </a:p>
          <a:p>
            <a:pPr algn="just"/>
            <a:r>
              <a:rPr lang="en-US" sz="2200" dirty="0"/>
              <a:t>If you need to change a button's </a:t>
            </a:r>
            <a:r>
              <a:rPr lang="en-US" sz="2200" dirty="0" smtClean="0"/>
              <a:t>stat, </a:t>
            </a:r>
            <a:r>
              <a:rPr lang="en-US" sz="2200" dirty="0"/>
              <a:t>you can use </a:t>
            </a:r>
            <a:r>
              <a:rPr lang="en-US" sz="2200" dirty="0" smtClean="0"/>
              <a:t>the below functions </a:t>
            </a:r>
            <a:r>
              <a:rPr lang="en-US" sz="2200" dirty="0" err="1"/>
              <a:t>CompoundButton.setChecked</a:t>
            </a:r>
            <a:r>
              <a:rPr lang="en-US" sz="2200" dirty="0"/>
              <a:t>() or </a:t>
            </a:r>
            <a:r>
              <a:rPr lang="en-US" sz="2200" dirty="0" err="1"/>
              <a:t>CompoundButton.toggle</a:t>
            </a:r>
            <a:r>
              <a:rPr lang="en-US" sz="2200" dirty="0"/>
              <a:t>() methods.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410200"/>
            <a:ext cx="2047875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305425"/>
            <a:ext cx="138112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482917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Toggle Buttons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5354" y="1196928"/>
            <a:ext cx="76518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detect when the user activates the button or switch, create an </a:t>
            </a:r>
            <a:r>
              <a:rPr kumimoji="0" lang="en-US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CompoundButton.OnCheckedChangeListener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and assign it to the button by calling </a:t>
            </a:r>
            <a:r>
              <a:rPr kumimoji="0" lang="en-US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setOnCheckedChangeListener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For example: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581119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ToggleButton</a:t>
            </a:r>
            <a:r>
              <a:rPr lang="en-US" dirty="0"/>
              <a:t> toggle = (</a:t>
            </a:r>
            <a:r>
              <a:rPr lang="en-US" dirty="0" err="1"/>
              <a:t>ToggleButton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R.id.togglebutton</a:t>
            </a:r>
            <a:r>
              <a:rPr lang="en-US" dirty="0"/>
              <a:t>);</a:t>
            </a:r>
          </a:p>
          <a:p>
            <a:r>
              <a:rPr lang="en-US" dirty="0" err="1"/>
              <a:t>toggle.setOnCheckedChangeListener</a:t>
            </a:r>
            <a:r>
              <a:rPr lang="en-US" dirty="0"/>
              <a:t>(new CompoundButton.OnCheckedChangeListener() {</a:t>
            </a:r>
          </a:p>
          <a:p>
            <a:r>
              <a:rPr lang="en-US" dirty="0"/>
              <a:t>    public void </a:t>
            </a:r>
            <a:r>
              <a:rPr lang="en-US" dirty="0" err="1"/>
              <a:t>onCheckedChanged</a:t>
            </a:r>
            <a:r>
              <a:rPr lang="en-US" dirty="0"/>
              <a:t>(</a:t>
            </a:r>
            <a:r>
              <a:rPr lang="en-US" dirty="0" err="1"/>
              <a:t>CompoundButton</a:t>
            </a:r>
            <a:r>
              <a:rPr lang="en-US" dirty="0"/>
              <a:t> </a:t>
            </a:r>
            <a:r>
              <a:rPr lang="en-US" dirty="0" err="1"/>
              <a:t>buttonView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isChecked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isChecked</a:t>
            </a:r>
            <a:r>
              <a:rPr lang="en-US" dirty="0"/>
              <a:t>) {</a:t>
            </a:r>
          </a:p>
          <a:p>
            <a:r>
              <a:rPr lang="en-US" dirty="0"/>
              <a:t>            // The toggle is enabled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// The toggle is disabled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17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UI Elements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106634"/>
            <a:ext cx="8610600" cy="5763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object that draws something on the screen that the user can interact with and a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ViewGroup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object that holds other View (and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ViewGroup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objects in order to define the layout of the user interface.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define your layout in an XML file which offers a human-readable structure for the layout, similar to HTML. For example, a simple vertical layout with a text view and a button looks like this −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="http://schemas.android.com/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/res/android"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fill_parent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fill_parent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android:orientation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="vertical" 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="@+id/text"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android:text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 am a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&lt;Button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="@+id/button"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android:text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 am a Button" 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540281" cy="11430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2000" y="1524000"/>
            <a:ext cx="75438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bars are used to show progress of a task. For example, when you are uploading or downloading something from the internet, it is better to show the progress of download/upload to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android there is a class called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ProgressDialog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you to create progress bar. In order to do this, you need to instantiate an object of this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syntax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ProgressDialog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progress = new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ProgressDialog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(this);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11430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600" y="1029258"/>
            <a:ext cx="75438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properties of this dialog. Such as, its style, its text etc</a:t>
            </a:r>
            <a:r>
              <a:rPr lang="en-US" sz="22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progress.setMessage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("Downloading Music :)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progress.setProgressStyle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ProgressDialog.STYLE_HORIZONTAL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progress.setIndeterminate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(true);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351"/>
            <a:ext cx="6540281" cy="792161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37329"/>
              </p:ext>
            </p:extLst>
          </p:nvPr>
        </p:nvGraphicFramePr>
        <p:xfrm>
          <a:off x="533400" y="956562"/>
          <a:ext cx="8077200" cy="55811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258816865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687458117"/>
                    </a:ext>
                  </a:extLst>
                </a:gridCol>
              </a:tblGrid>
              <a:tr h="15944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90207"/>
                  </a:ext>
                </a:extLst>
              </a:tr>
              <a:tr h="647878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getMax</a:t>
                      </a:r>
                      <a:r>
                        <a:rPr lang="en-US" sz="2000" b="1" dirty="0"/>
                        <a:t>()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method returns the maximum value of the progress.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58200"/>
                  </a:ext>
                </a:extLst>
              </a:tr>
              <a:tr h="941912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incrementProgressBy</a:t>
                      </a:r>
                      <a:r>
                        <a:rPr lang="en-US" sz="2000" b="1" dirty="0"/>
                        <a:t>(</a:t>
                      </a:r>
                      <a:r>
                        <a:rPr lang="en-US" sz="2000" b="1" dirty="0" err="1"/>
                        <a:t>int</a:t>
                      </a:r>
                      <a:r>
                        <a:rPr lang="en-US" sz="2000" b="1" dirty="0"/>
                        <a:t> diff)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method increments the progress bar by the difference of value passed as a parameter.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23091"/>
                  </a:ext>
                </a:extLst>
              </a:tr>
              <a:tr h="941912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setIndeterminate(boolean indeterminate)</a:t>
                      </a:r>
                      <a:endParaRPr lang="en-US" sz="2000"/>
                    </a:p>
                    <a:p>
                      <a:r>
                        <a:rPr lang="en-US" sz="2000"/>
                        <a:t>This method sets the progress indicator as determinate or indeterminate.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39277"/>
                  </a:ext>
                </a:extLst>
              </a:tr>
              <a:tr h="647878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setMax(int max)</a:t>
                      </a:r>
                      <a:endParaRPr lang="en-US" sz="2000"/>
                    </a:p>
                    <a:p>
                      <a:r>
                        <a:rPr lang="en-US" sz="2000"/>
                        <a:t>This method sets the maximum value of the progress dialog.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10311"/>
                  </a:ext>
                </a:extLst>
              </a:tr>
              <a:tr h="941912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setProgress(int value)</a:t>
                      </a:r>
                      <a:endParaRPr lang="en-US" sz="2000"/>
                    </a:p>
                    <a:p>
                      <a:r>
                        <a:rPr lang="en-US" sz="2000"/>
                        <a:t>This method is used to update the progress dialog with some specific value.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228871"/>
                  </a:ext>
                </a:extLst>
              </a:tr>
              <a:tr h="941912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show(Context </a:t>
                      </a:r>
                      <a:r>
                        <a:rPr lang="en-US" sz="2000" b="1" dirty="0" err="1"/>
                        <a:t>context</a:t>
                      </a:r>
                      <a:r>
                        <a:rPr lang="en-US" sz="2000" b="1" dirty="0"/>
                        <a:t>, </a:t>
                      </a:r>
                      <a:r>
                        <a:rPr lang="en-US" sz="2000" b="1" dirty="0" err="1"/>
                        <a:t>CharSequence</a:t>
                      </a:r>
                      <a:r>
                        <a:rPr lang="en-US" sz="2000" b="1" dirty="0"/>
                        <a:t> title, </a:t>
                      </a:r>
                      <a:r>
                        <a:rPr lang="en-US" sz="2000" b="1" dirty="0" err="1"/>
                        <a:t>CharSequence</a:t>
                      </a:r>
                      <a:r>
                        <a:rPr lang="en-US" sz="2000" b="1" dirty="0"/>
                        <a:t> message)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This is a static method, used to display progress dialog.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0"/>
            <a:ext cx="472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download(View view){</a:t>
            </a:r>
          </a:p>
          <a:p>
            <a:r>
              <a:rPr lang="en-US" dirty="0"/>
              <a:t>      progress=new </a:t>
            </a:r>
            <a:r>
              <a:rPr lang="en-US" dirty="0" err="1"/>
              <a:t>ProgressDialog</a:t>
            </a:r>
            <a:r>
              <a:rPr lang="en-US" dirty="0"/>
              <a:t>(this);</a:t>
            </a:r>
          </a:p>
          <a:p>
            <a:r>
              <a:rPr lang="en-US" dirty="0"/>
              <a:t>      </a:t>
            </a:r>
            <a:r>
              <a:rPr lang="en-US" dirty="0" err="1"/>
              <a:t>progress.setMessage</a:t>
            </a:r>
            <a:r>
              <a:rPr lang="en-US" dirty="0"/>
              <a:t>("Downloading Music");</a:t>
            </a:r>
          </a:p>
          <a:p>
            <a:r>
              <a:rPr lang="en-US" dirty="0"/>
              <a:t>      </a:t>
            </a:r>
            <a:r>
              <a:rPr lang="en-US" dirty="0" err="1"/>
              <a:t>progress.setProgressStyle</a:t>
            </a:r>
            <a:r>
              <a:rPr lang="en-US" dirty="0"/>
              <a:t>(</a:t>
            </a:r>
            <a:r>
              <a:rPr lang="en-US" dirty="0" err="1"/>
              <a:t>ProgressDialog.STYLE_HORIZONTAL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progress.setIndeterminate</a:t>
            </a:r>
            <a:r>
              <a:rPr lang="en-US" dirty="0"/>
              <a:t>(true);</a:t>
            </a:r>
          </a:p>
          <a:p>
            <a:r>
              <a:rPr lang="en-US" dirty="0"/>
              <a:t>      </a:t>
            </a:r>
            <a:r>
              <a:rPr lang="en-US" dirty="0" err="1"/>
              <a:t>progress.setProgress</a:t>
            </a:r>
            <a:r>
              <a:rPr lang="en-US" dirty="0"/>
              <a:t>(0);</a:t>
            </a:r>
          </a:p>
          <a:p>
            <a:r>
              <a:rPr lang="en-US" dirty="0"/>
              <a:t>      </a:t>
            </a:r>
            <a:r>
              <a:rPr lang="en-US" dirty="0" err="1"/>
              <a:t>progress.show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totalProgressTime</a:t>
            </a:r>
            <a:r>
              <a:rPr lang="en-US" dirty="0"/>
              <a:t> = 100;</a:t>
            </a:r>
          </a:p>
          <a:p>
            <a:r>
              <a:rPr lang="en-US" dirty="0"/>
              <a:t>      final Thread t = new Thread() {</a:t>
            </a:r>
          </a:p>
          <a:p>
            <a:r>
              <a:rPr lang="en-US" dirty="0"/>
              <a:t>         @Override</a:t>
            </a:r>
          </a:p>
          <a:p>
            <a:r>
              <a:rPr lang="en-US" dirty="0"/>
              <a:t>         public void run()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jumpTime</a:t>
            </a:r>
            <a:r>
              <a:rPr lang="en-US" dirty="0"/>
              <a:t> = 0;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762000"/>
            <a:ext cx="426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while(</a:t>
            </a:r>
            <a:r>
              <a:rPr lang="en-US" dirty="0" err="1"/>
              <a:t>jumpTime</a:t>
            </a:r>
            <a:r>
              <a:rPr lang="en-US" dirty="0"/>
              <a:t> &lt; </a:t>
            </a:r>
            <a:r>
              <a:rPr lang="en-US" dirty="0" err="1"/>
              <a:t>totalProgressTime</a:t>
            </a:r>
            <a:r>
              <a:rPr lang="en-US" dirty="0"/>
              <a:t>) {</a:t>
            </a:r>
          </a:p>
          <a:p>
            <a:r>
              <a:rPr lang="en-US" dirty="0"/>
              <a:t>               try {</a:t>
            </a:r>
          </a:p>
          <a:p>
            <a:r>
              <a:rPr lang="en-US" dirty="0"/>
              <a:t>                  sleep(200);</a:t>
            </a:r>
          </a:p>
          <a:p>
            <a:r>
              <a:rPr lang="en-US" dirty="0"/>
              <a:t>                  </a:t>
            </a:r>
            <a:r>
              <a:rPr lang="en-US" dirty="0" err="1"/>
              <a:t>jumpTime</a:t>
            </a:r>
            <a:r>
              <a:rPr lang="en-US" dirty="0"/>
              <a:t> += 5;</a:t>
            </a:r>
          </a:p>
          <a:p>
            <a:r>
              <a:rPr lang="en-US" dirty="0"/>
              <a:t>                  </a:t>
            </a:r>
            <a:r>
              <a:rPr lang="en-US" dirty="0" err="1"/>
              <a:t>progress.setProgress</a:t>
            </a:r>
            <a:r>
              <a:rPr lang="en-US" dirty="0"/>
              <a:t>(</a:t>
            </a:r>
            <a:r>
              <a:rPr lang="en-US" dirty="0" err="1"/>
              <a:t>jumpTime</a:t>
            </a:r>
            <a:r>
              <a:rPr lang="en-US" dirty="0"/>
              <a:t>);</a:t>
            </a:r>
          </a:p>
          <a:p>
            <a:r>
              <a:rPr lang="en-US" dirty="0"/>
              <a:t>               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};</a:t>
            </a:r>
          </a:p>
          <a:p>
            <a:r>
              <a:rPr lang="en-US" dirty="0"/>
              <a:t>      </a:t>
            </a: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9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11430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600" y="1029258"/>
            <a:ext cx="75438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properties of this dialog. Such as, its style, its text etc</a:t>
            </a:r>
            <a:r>
              <a:rPr lang="en-US" sz="22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progress.setMessage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("Downloading Music :)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progress.setProgressStyle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ProgressDialog.STYLE_HORIZONTAL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progress.setIndeterminate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(true);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430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Spinner allows you to select an item from a drop down menu</a:t>
            </a:r>
          </a:p>
          <a:p>
            <a:endParaRPr lang="en-US" sz="2400" dirty="0"/>
          </a:p>
          <a:p>
            <a:r>
              <a:rPr lang="en-US" sz="2400" dirty="0"/>
              <a:t>For example. When you are using Gmail application you would get drop down menu as shown below, you need to select an item from a drop down menu.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9"/>
            <a:ext cx="6540281" cy="662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38600"/>
            <a:ext cx="441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9034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Arial" panose="020B0604020202020204" pitchFamily="34" charset="0"/>
              </a:rPr>
              <a:t>Spinner</a:t>
            </a:r>
            <a:endParaRPr lang="en-US" sz="4000" b="1" dirty="0"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875" y="1524000"/>
            <a:ext cx="44100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Spinner </a:t>
            </a:r>
            <a:r>
              <a:rPr lang="en-US" dirty="0" err="1"/>
              <a:t>spinner</a:t>
            </a:r>
            <a:r>
              <a:rPr lang="en-US" dirty="0"/>
              <a:t> = (Spinner)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R.id.spinner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Spinner click listener</a:t>
            </a:r>
          </a:p>
          <a:p>
            <a:r>
              <a:rPr lang="en-US" dirty="0"/>
              <a:t>      </a:t>
            </a:r>
            <a:r>
              <a:rPr lang="en-US" dirty="0" err="1"/>
              <a:t>spinner.setOnItemSelectedListener</a:t>
            </a:r>
            <a:r>
              <a:rPr lang="en-US" dirty="0"/>
              <a:t>(this);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Spinner Drop down elements</a:t>
            </a:r>
          </a:p>
          <a:p>
            <a:r>
              <a:rPr lang="en-US" dirty="0"/>
              <a:t>      List&lt;String&gt; categories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("Automobile");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("Business Services");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("Computers");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("Education");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("Personal");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("Travel");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75" y="17526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Creating adapter for spinner</a:t>
            </a:r>
          </a:p>
          <a:p>
            <a:r>
              <a:rPr lang="en-US" dirty="0"/>
              <a:t>      </a:t>
            </a:r>
            <a:r>
              <a:rPr lang="en-US" dirty="0" err="1"/>
              <a:t>ArrayAdapter</a:t>
            </a:r>
            <a:r>
              <a:rPr lang="en-US" dirty="0"/>
              <a:t>&lt;String&gt; </a:t>
            </a:r>
            <a:r>
              <a:rPr lang="en-US" dirty="0" err="1"/>
              <a:t>dataAdapter</a:t>
            </a:r>
            <a:r>
              <a:rPr lang="en-US" dirty="0"/>
              <a:t> = new </a:t>
            </a:r>
            <a:r>
              <a:rPr lang="en-US" dirty="0" err="1"/>
              <a:t>ArrayAdapter</a:t>
            </a:r>
            <a:r>
              <a:rPr lang="en-US" dirty="0"/>
              <a:t>&lt;String&gt;(this, </a:t>
            </a:r>
            <a:r>
              <a:rPr lang="en-US" dirty="0" err="1"/>
              <a:t>android.R.layout.simple_spinner_item</a:t>
            </a:r>
            <a:r>
              <a:rPr lang="en-US" dirty="0"/>
              <a:t>, categories);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Drop down layout style - list view with radio button</a:t>
            </a:r>
          </a:p>
          <a:p>
            <a:r>
              <a:rPr lang="en-US" dirty="0"/>
              <a:t>      </a:t>
            </a:r>
            <a:r>
              <a:rPr lang="en-US" dirty="0" err="1"/>
              <a:t>dataAdapter.setDropDownViewResource</a:t>
            </a:r>
            <a:r>
              <a:rPr lang="en-US" dirty="0"/>
              <a:t>(</a:t>
            </a:r>
            <a:r>
              <a:rPr lang="en-US" dirty="0" err="1"/>
              <a:t>android.R.layout.simple_spinner_dropdown_item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attaching data adapter to spinner</a:t>
            </a:r>
          </a:p>
          <a:p>
            <a:r>
              <a:rPr lang="en-US" dirty="0"/>
              <a:t>      </a:t>
            </a:r>
            <a:r>
              <a:rPr lang="en-US" dirty="0" err="1"/>
              <a:t>spinner.setAdapter</a:t>
            </a:r>
            <a:r>
              <a:rPr lang="en-US" dirty="0"/>
              <a:t>(</a:t>
            </a:r>
            <a:r>
              <a:rPr lang="en-US" dirty="0" err="1"/>
              <a:t>dataAdapter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Spinner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337534"/>
            <a:ext cx="8229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onItemSelected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AdapterView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&lt;?&gt; parent, View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position, long id)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// On selecting a spinner item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String item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parent.getItemAtPosition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(position).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Showing selected spinner item 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Toast.makeText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parent.getContext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"Selected: " + item, 		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Toast.LENGTH_LONG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).show();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012" y="4572000"/>
            <a:ext cx="601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&lt;Spinner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android:id</a:t>
            </a:r>
            <a:r>
              <a:rPr lang="en-US" sz="2000" dirty="0"/>
              <a:t>="@+id/spinner"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fill_parent</a:t>
            </a:r>
            <a:r>
              <a:rPr lang="en-US" sz="2000" dirty="0"/>
              <a:t>"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android:prompt</a:t>
            </a:r>
            <a:r>
              <a:rPr lang="en-US" sz="2000" dirty="0"/>
              <a:t>="@string/</a:t>
            </a:r>
            <a:r>
              <a:rPr lang="en-US" sz="2000" dirty="0" err="1"/>
              <a:t>spinner_title</a:t>
            </a:r>
            <a:r>
              <a:rPr lang="en-US" sz="20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5936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Spinner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905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&lt;resources&gt;</a:t>
            </a:r>
          </a:p>
          <a:p>
            <a:r>
              <a:rPr lang="en-US" dirty="0"/>
              <a:t>    &lt;string-array name="</a:t>
            </a:r>
            <a:r>
              <a:rPr lang="en-US" dirty="0" err="1"/>
              <a:t>planets_array</a:t>
            </a:r>
            <a:r>
              <a:rPr lang="en-US" dirty="0"/>
              <a:t>"&gt;</a:t>
            </a:r>
          </a:p>
          <a:p>
            <a:r>
              <a:rPr lang="en-US" dirty="0"/>
              <a:t>        &lt;item&gt;Mercury&lt;/item&gt;</a:t>
            </a:r>
          </a:p>
          <a:p>
            <a:r>
              <a:rPr lang="en-US" dirty="0"/>
              <a:t>        &lt;item&gt;Venus&lt;/item&gt;</a:t>
            </a:r>
          </a:p>
          <a:p>
            <a:r>
              <a:rPr lang="en-US" dirty="0"/>
              <a:t>        &lt;item&gt;Earth&lt;/item&gt;</a:t>
            </a:r>
          </a:p>
          <a:p>
            <a:r>
              <a:rPr lang="en-US" dirty="0"/>
              <a:t>        &lt;item&gt;Mars&lt;/item&gt;</a:t>
            </a:r>
          </a:p>
          <a:p>
            <a:r>
              <a:rPr lang="en-US" dirty="0"/>
              <a:t>        &lt;item&gt;Jupiter&lt;/item&gt;</a:t>
            </a:r>
          </a:p>
          <a:p>
            <a:r>
              <a:rPr lang="en-US" dirty="0"/>
              <a:t>        &lt;item&gt;Saturn&lt;/item&gt;</a:t>
            </a:r>
          </a:p>
          <a:p>
            <a:r>
              <a:rPr lang="en-US" dirty="0"/>
              <a:t>        &lt;item&gt;Uranus&lt;/item&gt;</a:t>
            </a:r>
          </a:p>
          <a:p>
            <a:r>
              <a:rPr lang="en-US" dirty="0"/>
              <a:t>        &lt;item&gt;Neptune&lt;/item&gt;</a:t>
            </a:r>
          </a:p>
          <a:p>
            <a:r>
              <a:rPr lang="en-US" dirty="0"/>
              <a:t>    &lt;/string-array&gt;</a:t>
            </a:r>
          </a:p>
          <a:p>
            <a:r>
              <a:rPr lang="en-US" dirty="0"/>
              <a:t>&lt;/resources&gt;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70001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Spinner </a:t>
            </a:r>
            <a:r>
              <a:rPr lang="en-US" dirty="0" err="1"/>
              <a:t>spinner</a:t>
            </a:r>
            <a:r>
              <a:rPr lang="en-US" dirty="0"/>
              <a:t> = (Spinner)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R.id.spinner</a:t>
            </a:r>
            <a:r>
              <a:rPr lang="en-US" dirty="0"/>
              <a:t>);</a:t>
            </a:r>
          </a:p>
          <a:p>
            <a:r>
              <a:rPr lang="en-US" dirty="0"/>
              <a:t>// Create an </a:t>
            </a:r>
            <a:r>
              <a:rPr lang="en-US" dirty="0" err="1"/>
              <a:t>ArrayAdapter</a:t>
            </a:r>
            <a:r>
              <a:rPr lang="en-US" dirty="0"/>
              <a:t> using the string array and a default spinner layout</a:t>
            </a:r>
          </a:p>
          <a:p>
            <a:r>
              <a:rPr lang="en-US" dirty="0" err="1"/>
              <a:t>ArrayAdapter</a:t>
            </a:r>
            <a:r>
              <a:rPr lang="en-US" dirty="0"/>
              <a:t>&lt;</a:t>
            </a:r>
            <a:r>
              <a:rPr lang="en-US" dirty="0" err="1"/>
              <a:t>CharSequence</a:t>
            </a:r>
            <a:r>
              <a:rPr lang="en-US" dirty="0"/>
              <a:t>&gt; adapter = </a:t>
            </a:r>
            <a:r>
              <a:rPr lang="en-US" dirty="0" err="1"/>
              <a:t>ArrayAdapter.createFromResource</a:t>
            </a:r>
            <a:r>
              <a:rPr lang="en-US" dirty="0"/>
              <a:t>(this,</a:t>
            </a:r>
          </a:p>
          <a:p>
            <a:r>
              <a:rPr lang="en-US" dirty="0"/>
              <a:t>        </a:t>
            </a:r>
            <a:r>
              <a:rPr lang="en-US" dirty="0" err="1"/>
              <a:t>R.array.planets_array</a:t>
            </a:r>
            <a:r>
              <a:rPr lang="en-US" dirty="0"/>
              <a:t>, </a:t>
            </a:r>
            <a:r>
              <a:rPr lang="en-US" dirty="0" err="1"/>
              <a:t>android.R.layout.simple_spinner_item</a:t>
            </a:r>
            <a:r>
              <a:rPr lang="en-US" dirty="0"/>
              <a:t>);</a:t>
            </a:r>
          </a:p>
          <a:p>
            <a:r>
              <a:rPr lang="en-US" dirty="0"/>
              <a:t>// Specify the layout to use when the list of choices appears</a:t>
            </a:r>
          </a:p>
          <a:p>
            <a:r>
              <a:rPr lang="en-US" dirty="0" err="1"/>
              <a:t>adapter.setDropDownViewResource</a:t>
            </a:r>
            <a:r>
              <a:rPr lang="en-US" dirty="0"/>
              <a:t>(</a:t>
            </a:r>
            <a:r>
              <a:rPr lang="en-US" dirty="0" err="1"/>
              <a:t>android.R.layout.simple_spinner_dropdown_item</a:t>
            </a:r>
            <a:r>
              <a:rPr lang="en-US" dirty="0"/>
              <a:t>);</a:t>
            </a:r>
          </a:p>
          <a:p>
            <a:r>
              <a:rPr lang="en-US" dirty="0"/>
              <a:t>// Apply the adapter to the spinner</a:t>
            </a:r>
          </a:p>
          <a:p>
            <a:r>
              <a:rPr lang="en-US" dirty="0" err="1"/>
              <a:t>spinner.setAdapter</a:t>
            </a:r>
            <a:r>
              <a:rPr lang="en-US" dirty="0"/>
              <a:t>(adapter);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071548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instance, if the available choices for your spinner are pre-determined, you can provide them with a string array defined in a </a:t>
            </a:r>
            <a:r>
              <a:rPr lang="en-US" sz="2000" dirty="0">
                <a:hlinkClick r:id="rId3"/>
              </a:rPr>
              <a:t>string resource file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01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57"/>
            <a:ext cx="6540281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Arial" panose="020B0604020202020204" pitchFamily="34" charset="0"/>
              </a:rPr>
              <a:t>Pickers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28724" y="1235519"/>
            <a:ext cx="6848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Android provides controls for the user to pick a time or pick a date as ready-to-use dialogs. Each picker provides controls for selecting each part of the time (hour, minute, AM/PM) or date (month, day, year). Using these pickers helps ensure that your users can pick a time or date that is valid, formatted correctly, and adjusted to the user's locale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886200"/>
            <a:ext cx="47876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INPUT CONTROLS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645" y="1398893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Group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 Buttons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Picker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Picker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1425932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Complete Text 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Spinner</a:t>
            </a:r>
          </a:p>
        </p:txBody>
      </p:sp>
    </p:spTree>
    <p:extLst>
      <p:ext uri="{BB962C8B-B14F-4D97-AF65-F5344CB8AC3E}">
        <p14:creationId xmlns:p14="http://schemas.microsoft.com/office/powerpoint/2010/main" val="650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095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Arial" panose="020B0604020202020204" pitchFamily="34" charset="0"/>
              </a:rPr>
              <a:t>Pickers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1600200"/>
            <a:ext cx="339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pick_time</a:t>
            </a:r>
            <a:r>
              <a:rPr lang="en-US" dirty="0"/>
              <a:t>"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9626" y="2116209"/>
            <a:ext cx="3384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pick_date</a:t>
            </a:r>
            <a:r>
              <a:rPr lang="en-US" dirty="0"/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2766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Dialog </a:t>
            </a:r>
            <a:r>
              <a:rPr lang="en-US" dirty="0" err="1"/>
              <a:t>onCreateDialog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r>
              <a:rPr lang="en-US" dirty="0"/>
              <a:t>        // Use the current date as the default date in the picker</a:t>
            </a:r>
          </a:p>
          <a:p>
            <a:r>
              <a:rPr lang="en-US" dirty="0"/>
              <a:t>        final Calendar c = </a:t>
            </a:r>
            <a:r>
              <a:rPr lang="en-US" dirty="0" err="1"/>
              <a:t>Calendar.getInstance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year = </a:t>
            </a:r>
            <a:r>
              <a:rPr lang="en-US" dirty="0" err="1"/>
              <a:t>c.get</a:t>
            </a:r>
            <a:r>
              <a:rPr lang="en-US" dirty="0"/>
              <a:t>(</a:t>
            </a:r>
            <a:r>
              <a:rPr lang="en-US" dirty="0" err="1"/>
              <a:t>Calendar.YEAR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month = </a:t>
            </a:r>
            <a:r>
              <a:rPr lang="en-US" dirty="0" err="1"/>
              <a:t>c.get</a:t>
            </a:r>
            <a:r>
              <a:rPr lang="en-US" dirty="0"/>
              <a:t>(</a:t>
            </a:r>
            <a:r>
              <a:rPr lang="en-US" dirty="0" err="1"/>
              <a:t>Calendar.MONTH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day = </a:t>
            </a:r>
            <a:r>
              <a:rPr lang="en-US" dirty="0" err="1"/>
              <a:t>c.get</a:t>
            </a:r>
            <a:r>
              <a:rPr lang="en-US" dirty="0"/>
              <a:t>(</a:t>
            </a:r>
            <a:r>
              <a:rPr lang="en-US" dirty="0" err="1"/>
              <a:t>Calendar.DAY_OF_MONTH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Create a new instance of </a:t>
            </a:r>
            <a:r>
              <a:rPr lang="en-US" dirty="0" err="1"/>
              <a:t>DatePickerDialog</a:t>
            </a:r>
            <a:r>
              <a:rPr lang="en-US" dirty="0"/>
              <a:t> and return it</a:t>
            </a:r>
          </a:p>
          <a:p>
            <a:r>
              <a:rPr lang="en-US" dirty="0"/>
              <a:t>        return new </a:t>
            </a:r>
            <a:r>
              <a:rPr lang="en-US" dirty="0" err="1"/>
              <a:t>DatePickerDialog</a:t>
            </a:r>
            <a:r>
              <a:rPr lang="en-US" dirty="0"/>
              <a:t>(</a:t>
            </a:r>
            <a:r>
              <a:rPr lang="en-US" dirty="0" err="1"/>
              <a:t>getActivity</a:t>
            </a:r>
            <a:r>
              <a:rPr lang="en-US" dirty="0"/>
              <a:t>(), this, year, month, day);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08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2400" b="1" dirty="0"/>
              <a:t>UI Control &amp; Description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966798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1.TextView </a:t>
            </a:r>
            <a:endParaRPr lang="en-US" sz="2400" b="1" dirty="0"/>
          </a:p>
          <a:p>
            <a:r>
              <a:rPr lang="en-US" sz="2400" dirty="0"/>
              <a:t>This control is used to display text to the user.</a:t>
            </a:r>
          </a:p>
          <a:p>
            <a:r>
              <a:rPr lang="en-US" sz="2400" b="1" dirty="0" smtClean="0"/>
              <a:t>2.EditText </a:t>
            </a:r>
            <a:endParaRPr lang="en-US" sz="2400" b="1" dirty="0"/>
          </a:p>
          <a:p>
            <a:r>
              <a:rPr lang="en-US" sz="2400" dirty="0" err="1"/>
              <a:t>EditText</a:t>
            </a:r>
            <a:r>
              <a:rPr lang="en-US" sz="2400" dirty="0"/>
              <a:t> is a predefined subclass of </a:t>
            </a:r>
            <a:r>
              <a:rPr lang="en-US" sz="2400" dirty="0" err="1"/>
              <a:t>TextView</a:t>
            </a:r>
            <a:r>
              <a:rPr lang="en-US" sz="2400" dirty="0"/>
              <a:t> that includes rich editing capabilities.</a:t>
            </a:r>
          </a:p>
          <a:p>
            <a:r>
              <a:rPr lang="en-US" sz="2400" b="1" dirty="0" smtClean="0"/>
              <a:t>3.AutoCompleteTextView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AutoCompleteTextView</a:t>
            </a:r>
            <a:r>
              <a:rPr lang="en-US" sz="2400" dirty="0"/>
              <a:t> is a view that is similar to </a:t>
            </a:r>
            <a:r>
              <a:rPr lang="en-US" sz="2400" dirty="0" err="1"/>
              <a:t>EditText</a:t>
            </a:r>
            <a:r>
              <a:rPr lang="en-US" sz="2400" dirty="0"/>
              <a:t>, except that it shows a list of completion suggestions automatically while the user is typing.</a:t>
            </a:r>
          </a:p>
          <a:p>
            <a:r>
              <a:rPr lang="en-US" sz="2400" b="1" dirty="0" smtClean="0"/>
              <a:t>4.Button </a:t>
            </a:r>
            <a:endParaRPr lang="en-US" sz="2400" b="1" dirty="0"/>
          </a:p>
          <a:p>
            <a:r>
              <a:rPr lang="en-US" sz="2400" dirty="0"/>
              <a:t>A push-button that can be pressed, or clicked, by the user to perform an action.</a:t>
            </a:r>
          </a:p>
          <a:p>
            <a:r>
              <a:rPr lang="en-US" sz="2400" b="1" dirty="0" smtClean="0"/>
              <a:t>5.ImageButton </a:t>
            </a:r>
            <a:endParaRPr lang="en-US" sz="2400" b="1" dirty="0"/>
          </a:p>
          <a:p>
            <a:r>
              <a:rPr lang="en-US" sz="2400" dirty="0"/>
              <a:t>An </a:t>
            </a:r>
            <a:r>
              <a:rPr lang="en-US" sz="2400" dirty="0" err="1"/>
              <a:t>ImageButton</a:t>
            </a:r>
            <a:r>
              <a:rPr lang="en-US" sz="2400" dirty="0"/>
              <a:t> is an </a:t>
            </a:r>
            <a:r>
              <a:rPr lang="en-US" sz="2400" dirty="0" err="1"/>
              <a:t>AbsoluteLayout</a:t>
            </a:r>
            <a:r>
              <a:rPr lang="en-US" sz="2400" dirty="0"/>
              <a:t> which enables you to specify the exact location of its children. This shows a button with an image (instead of text) that can be pressed or clicked by the user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0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14478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6.CheckBox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An on/off switch that can be toggled by the user. You should use check box when presenting users with a group of selectable options that are not mutually exclusive.</a:t>
            </a:r>
          </a:p>
          <a:p>
            <a:r>
              <a:rPr lang="en-US" sz="2400" b="1" dirty="0" smtClean="0"/>
              <a:t>7.ToggleButton </a:t>
            </a:r>
            <a:endParaRPr lang="en-US" sz="2400" b="1" dirty="0"/>
          </a:p>
          <a:p>
            <a:r>
              <a:rPr lang="en-US" sz="2400" dirty="0"/>
              <a:t>An on/off button with a light indicator.</a:t>
            </a:r>
          </a:p>
          <a:p>
            <a:r>
              <a:rPr lang="en-US" sz="2400" b="1" dirty="0" smtClean="0"/>
              <a:t>8.RadioButton </a:t>
            </a: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RadioButton</a:t>
            </a:r>
            <a:r>
              <a:rPr lang="en-US" sz="2400" dirty="0"/>
              <a:t> has two states: either checked or unchecked.</a:t>
            </a:r>
          </a:p>
          <a:p>
            <a:r>
              <a:rPr lang="en-US" sz="2400" b="1" dirty="0" smtClean="0"/>
              <a:t>9.RadioGroup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RadioGroup</a:t>
            </a:r>
            <a:r>
              <a:rPr lang="en-US" sz="2400" dirty="0"/>
              <a:t> is used to group together one or more </a:t>
            </a:r>
            <a:r>
              <a:rPr lang="en-US" sz="2400" dirty="0" err="1"/>
              <a:t>RadioButtons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443841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10.ProgressBar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ProgressBar</a:t>
            </a:r>
            <a:r>
              <a:rPr lang="en-US" sz="2400" dirty="0"/>
              <a:t> view provides visual feedback about some ongoing tasks, such as when you are performing a task in the background.</a:t>
            </a:r>
          </a:p>
          <a:p>
            <a:r>
              <a:rPr lang="en-US" sz="2400" b="1" dirty="0" smtClean="0"/>
              <a:t>11.Spinner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A drop-down list that allows users to select one value from a set.</a:t>
            </a:r>
          </a:p>
          <a:p>
            <a:r>
              <a:rPr lang="en-US" sz="2400" b="1" dirty="0" smtClean="0"/>
              <a:t>12.TimePicker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TimePicker</a:t>
            </a:r>
            <a:r>
              <a:rPr lang="en-US" sz="2400" dirty="0"/>
              <a:t> view enables users to select a time of the day, in either 24-hour mode or AM/PM mode.</a:t>
            </a:r>
          </a:p>
          <a:p>
            <a:r>
              <a:rPr lang="en-US" sz="2400" b="1" dirty="0" smtClean="0"/>
              <a:t>13.DatePicker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DatePicker</a:t>
            </a:r>
            <a:r>
              <a:rPr lang="en-US" sz="2400" dirty="0"/>
              <a:t> view enables users to select a date of the day.</a:t>
            </a:r>
          </a:p>
        </p:txBody>
      </p:sp>
    </p:spTree>
    <p:extLst>
      <p:ext uri="{BB962C8B-B14F-4D97-AF65-F5344CB8AC3E}">
        <p14:creationId xmlns:p14="http://schemas.microsoft.com/office/powerpoint/2010/main" val="26365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26826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 Text View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984005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EditText</a:t>
            </a:r>
            <a:r>
              <a:rPr lang="en-US" sz="2400" dirty="0"/>
              <a:t> is an overlay over </a:t>
            </a:r>
            <a:r>
              <a:rPr lang="en-US" sz="2400" dirty="0" err="1"/>
              <a:t>TextView</a:t>
            </a:r>
            <a:r>
              <a:rPr lang="en-US" sz="2400" dirty="0"/>
              <a:t> that configures itself to be editable. It is the predefined subclass of </a:t>
            </a:r>
            <a:r>
              <a:rPr lang="en-US" sz="2400" dirty="0" err="1"/>
              <a:t>TextView</a:t>
            </a:r>
            <a:r>
              <a:rPr lang="en-US" sz="2400" dirty="0"/>
              <a:t> that includes rich editing capabilities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EditText</a:t>
            </a:r>
            <a:r>
              <a:rPr lang="en-US" sz="2400" b="1" dirty="0" smtClean="0"/>
              <a:t> </a:t>
            </a:r>
            <a:r>
              <a:rPr lang="en-US" sz="2400" b="1" dirty="0"/>
              <a:t>Attributes</a:t>
            </a:r>
          </a:p>
          <a:p>
            <a:r>
              <a:rPr lang="en-US" sz="2400" dirty="0"/>
              <a:t>Following are the important attributes related to </a:t>
            </a:r>
            <a:r>
              <a:rPr lang="en-US" sz="2400" dirty="0" err="1"/>
              <a:t>EditText</a:t>
            </a:r>
            <a:r>
              <a:rPr lang="en-US" sz="2400" dirty="0"/>
              <a:t> control. You can check Android official documentation for complete list of attributes and related methods which you can use to change these attributes are run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81" y="4077486"/>
            <a:ext cx="5105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152400"/>
            <a:ext cx="6921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 Text View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Inherited from </a:t>
            </a:r>
            <a:r>
              <a:rPr lang="en-US" sz="2400" b="1" dirty="0" err="1"/>
              <a:t>android.widget.TextView</a:t>
            </a:r>
            <a:r>
              <a:rPr lang="en-US" sz="2400" dirty="0"/>
              <a:t> Class −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78441"/>
              </p:ext>
            </p:extLst>
          </p:nvPr>
        </p:nvGraphicFramePr>
        <p:xfrm>
          <a:off x="304800" y="1447800"/>
          <a:ext cx="8686800" cy="49604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88435703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92837702"/>
                    </a:ext>
                  </a:extLst>
                </a:gridCol>
              </a:tblGrid>
              <a:tr h="335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400" dirty="0">
                        <a:effectLst/>
                      </a:endParaRP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Attribute &amp; Description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895921"/>
                  </a:ext>
                </a:extLst>
              </a:tr>
              <a:tr h="1089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android:autoText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If set, specifies that this </a:t>
                      </a:r>
                      <a:r>
                        <a:rPr lang="en-US" sz="2400" dirty="0" err="1"/>
                        <a:t>TextView</a:t>
                      </a:r>
                      <a:r>
                        <a:rPr lang="en-US" sz="2400" dirty="0"/>
                        <a:t> has a textual input method and automatically corrects some common spelling errors.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5007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android:drawableBottom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is the </a:t>
                      </a:r>
                      <a:r>
                        <a:rPr lang="en-US" sz="2400" dirty="0" err="1"/>
                        <a:t>drawable</a:t>
                      </a:r>
                      <a:r>
                        <a:rPr lang="en-US" sz="2400" dirty="0"/>
                        <a:t> to be drawn below the text.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42938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android:drawableRight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is the </a:t>
                      </a:r>
                      <a:r>
                        <a:rPr lang="en-US" sz="2400" dirty="0" err="1"/>
                        <a:t>drawable</a:t>
                      </a:r>
                      <a:r>
                        <a:rPr lang="en-US" sz="2400" dirty="0"/>
                        <a:t> to be drawn to the right of the text.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42054"/>
                  </a:ext>
                </a:extLst>
              </a:tr>
              <a:tr h="83814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android:editable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If set, specifies that this </a:t>
                      </a:r>
                      <a:r>
                        <a:rPr lang="en-US" sz="2400" dirty="0" err="1"/>
                        <a:t>TextView</a:t>
                      </a:r>
                      <a:r>
                        <a:rPr lang="en-US" sz="2400" dirty="0"/>
                        <a:t> has an input method.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28393"/>
                  </a:ext>
                </a:extLst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android:text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This is the Text to display.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8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2733</Words>
  <Application>Microsoft Office PowerPoint</Application>
  <PresentationFormat>On-screen Show (4:3)</PresentationFormat>
  <Paragraphs>449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Unicode MS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Complete Text View</vt:lpstr>
      <vt:lpstr>Auto Complete Text View</vt:lpstr>
      <vt:lpstr>Auto Complete Text View</vt:lpstr>
      <vt:lpstr>BUTTONS</vt:lpstr>
      <vt:lpstr>BUTTONS</vt:lpstr>
      <vt:lpstr>BUTTONS</vt:lpstr>
      <vt:lpstr>BUTTONS</vt:lpstr>
      <vt:lpstr>BUTTONS</vt:lpstr>
      <vt:lpstr>IMAGE BUTTON</vt:lpstr>
      <vt:lpstr>IMAGE BUTTON</vt:lpstr>
      <vt:lpstr>IMAGE BUTTON</vt:lpstr>
      <vt:lpstr>Check Box</vt:lpstr>
      <vt:lpstr>Check Box</vt:lpstr>
      <vt:lpstr>Check Box</vt:lpstr>
      <vt:lpstr>PowerPoint Presentation</vt:lpstr>
      <vt:lpstr>Radio Button</vt:lpstr>
      <vt:lpstr>RadioGroup </vt:lpstr>
      <vt:lpstr>Toggle Buttons </vt:lpstr>
      <vt:lpstr>Toggle Buttons</vt:lpstr>
      <vt:lpstr>Progress Bar</vt:lpstr>
      <vt:lpstr>Progress Bar</vt:lpstr>
      <vt:lpstr>Progress Bar</vt:lpstr>
      <vt:lpstr>PowerPoint Presentation</vt:lpstr>
      <vt:lpstr>Progress Bar</vt:lpstr>
      <vt:lpstr>Spinner</vt:lpstr>
      <vt:lpstr>Spinner</vt:lpstr>
      <vt:lpstr>Spinner</vt:lpstr>
      <vt:lpstr>Spinner</vt:lpstr>
      <vt:lpstr>Pickers</vt:lpstr>
      <vt:lpstr>Pickers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Uppara Rajnikanth</dc:creator>
  <cp:lastModifiedBy>Dharani Kumar Talapula</cp:lastModifiedBy>
  <cp:revision>155</cp:revision>
  <dcterms:created xsi:type="dcterms:W3CDTF">2016-08-18T02:06:00Z</dcterms:created>
  <dcterms:modified xsi:type="dcterms:W3CDTF">2017-09-06T07:23:24Z</dcterms:modified>
</cp:coreProperties>
</file>