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Lst>
  <p:sldSz cx="9118600" cy="6832600"/>
  <p:notesSz cx="9118600" cy="683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3895" y="2118106"/>
            <a:ext cx="7750810" cy="143484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67790" y="3826256"/>
            <a:ext cx="6383020" cy="1708150"/>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330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2/24/2020</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3300"/>
                </a:solidFill>
                <a:latin typeface="Trebuchet MS"/>
                <a:cs typeface="Trebuchet MS"/>
              </a:defRPr>
            </a:lvl1pPr>
          </a:lstStyle>
          <a:p>
            <a:endParaRPr/>
          </a:p>
        </p:txBody>
      </p:sp>
      <p:sp>
        <p:nvSpPr>
          <p:cNvPr id="3" name="Holder 3"/>
          <p:cNvSpPr>
            <a:spLocks noGrp="1"/>
          </p:cNvSpPr>
          <p:nvPr>
            <p:ph sz="half" idx="2"/>
          </p:nvPr>
        </p:nvSpPr>
        <p:spPr>
          <a:xfrm>
            <a:off x="455930" y="1571498"/>
            <a:ext cx="3966591" cy="450951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696079" y="1571498"/>
            <a:ext cx="3966591" cy="450951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1">
                <a:solidFill>
                  <a:schemeClr val="bg1"/>
                </a:solidFill>
                <a:latin typeface="Trebuchet MS"/>
                <a:cs typeface="Trebuchet MS"/>
              </a:defRPr>
            </a:lvl1p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2/24/2020</a:t>
            </a:fld>
            <a:endParaRPr lang="en-US"/>
          </a:p>
        </p:txBody>
      </p:sp>
      <p:sp>
        <p:nvSpPr>
          <p:cNvPr id="7" name="Holder 7"/>
          <p:cNvSpPr>
            <a:spLocks noGrp="1"/>
          </p:cNvSpPr>
          <p:nvPr>
            <p:ph type="sldNum" sz="quarter" idx="7"/>
          </p:nvPr>
        </p:nvSpPr>
        <p:spPr/>
        <p:txBody>
          <a:bodyPr lIns="0" tIns="0" rIns="0" bIns="0"/>
          <a:lstStyle>
            <a:lvl1pPr>
              <a:defRPr sz="1400" b="0" i="1">
                <a:solidFill>
                  <a:schemeClr val="bg1"/>
                </a:solidFill>
                <a:latin typeface="Trebuchet MS"/>
                <a:cs typeface="Trebuchet MS"/>
              </a:defRPr>
            </a:lvl1pPr>
          </a:lstStyle>
          <a:p>
            <a:pPr marL="12700">
              <a:lnSpc>
                <a:spcPct val="100000"/>
              </a:lnSpc>
              <a:spcBef>
                <a:spcPts val="10"/>
              </a:spcBef>
            </a:pPr>
            <a:r>
              <a:rPr spc="-10" dirty="0"/>
              <a:t>Chapter</a:t>
            </a:r>
            <a:r>
              <a:rPr spc="-40" dirty="0"/>
              <a:t> </a:t>
            </a:r>
            <a:r>
              <a:rPr spc="-5" dirty="0"/>
              <a:t>3-</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33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1400" b="0" i="1">
                <a:solidFill>
                  <a:schemeClr val="bg1"/>
                </a:solidFill>
                <a:latin typeface="Trebuchet MS"/>
                <a:cs typeface="Trebuchet MS"/>
              </a:defRPr>
            </a:lvl1p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2/24/2020</a:t>
            </a:fld>
            <a:endParaRPr lang="en-US"/>
          </a:p>
        </p:txBody>
      </p:sp>
      <p:sp>
        <p:nvSpPr>
          <p:cNvPr id="5" name="Holder 5"/>
          <p:cNvSpPr>
            <a:spLocks noGrp="1"/>
          </p:cNvSpPr>
          <p:nvPr>
            <p:ph type="sldNum" sz="quarter" idx="7"/>
          </p:nvPr>
        </p:nvSpPr>
        <p:spPr/>
        <p:txBody>
          <a:bodyPr lIns="0" tIns="0" rIns="0" bIns="0"/>
          <a:lstStyle>
            <a:lvl1pPr>
              <a:defRPr sz="1400" b="0" i="1">
                <a:solidFill>
                  <a:schemeClr val="bg1"/>
                </a:solidFill>
                <a:latin typeface="Trebuchet MS"/>
                <a:cs typeface="Trebuchet MS"/>
              </a:defRPr>
            </a:lvl1pPr>
          </a:lstStyle>
          <a:p>
            <a:pPr marL="12700">
              <a:lnSpc>
                <a:spcPct val="100000"/>
              </a:lnSpc>
              <a:spcBef>
                <a:spcPts val="10"/>
              </a:spcBef>
            </a:pPr>
            <a:r>
              <a:rPr spc="-10" dirty="0"/>
              <a:t>Chapter</a:t>
            </a:r>
            <a:r>
              <a:rPr spc="-40" dirty="0"/>
              <a:t> </a:t>
            </a:r>
            <a:r>
              <a:rPr spc="-5" dirty="0"/>
              <a:t>3-</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1">
                <a:solidFill>
                  <a:schemeClr val="bg1"/>
                </a:solidFill>
                <a:latin typeface="Trebuchet MS"/>
                <a:cs typeface="Trebuchet MS"/>
              </a:defRPr>
            </a:lvl1p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2/24/2020</a:t>
            </a:fld>
            <a:endParaRPr lang="en-US"/>
          </a:p>
        </p:txBody>
      </p:sp>
      <p:sp>
        <p:nvSpPr>
          <p:cNvPr id="4" name="Holder 4"/>
          <p:cNvSpPr>
            <a:spLocks noGrp="1"/>
          </p:cNvSpPr>
          <p:nvPr>
            <p:ph type="sldNum" sz="quarter" idx="7"/>
          </p:nvPr>
        </p:nvSpPr>
        <p:spPr/>
        <p:txBody>
          <a:bodyPr lIns="0" tIns="0" rIns="0" bIns="0"/>
          <a:lstStyle>
            <a:lvl1pPr>
              <a:defRPr sz="1400" b="0" i="1">
                <a:solidFill>
                  <a:schemeClr val="bg1"/>
                </a:solidFill>
                <a:latin typeface="Trebuchet MS"/>
                <a:cs typeface="Trebuchet MS"/>
              </a:defRPr>
            </a:lvl1pPr>
          </a:lstStyle>
          <a:p>
            <a:pPr marL="12700">
              <a:lnSpc>
                <a:spcPct val="100000"/>
              </a:lnSpc>
              <a:spcBef>
                <a:spcPts val="10"/>
              </a:spcBef>
            </a:pPr>
            <a:r>
              <a:rPr spc="-10" dirty="0"/>
              <a:t>Chapter</a:t>
            </a:r>
            <a:r>
              <a:rPr spc="-40" dirty="0"/>
              <a:t> </a:t>
            </a:r>
            <a:r>
              <a:rPr spc="-5" dirty="0"/>
              <a:t>3-</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206870"/>
            <a:ext cx="9118600" cy="562572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24001" y="171958"/>
            <a:ext cx="8070596" cy="1061720"/>
          </a:xfrm>
          <a:prstGeom prst="rect">
            <a:avLst/>
          </a:prstGeom>
        </p:spPr>
        <p:txBody>
          <a:bodyPr wrap="square" lIns="0" tIns="0" rIns="0" bIns="0">
            <a:spAutoFit/>
          </a:bodyPr>
          <a:lstStyle>
            <a:lvl1pPr>
              <a:defRPr sz="3200" b="1" i="0">
                <a:solidFill>
                  <a:srgbClr val="FF3300"/>
                </a:solidFill>
                <a:latin typeface="Trebuchet MS"/>
                <a:cs typeface="Trebuchet MS"/>
              </a:defRPr>
            </a:lvl1pPr>
          </a:lstStyle>
          <a:p>
            <a:endParaRPr/>
          </a:p>
        </p:txBody>
      </p:sp>
      <p:sp>
        <p:nvSpPr>
          <p:cNvPr id="3" name="Holder 3"/>
          <p:cNvSpPr>
            <a:spLocks noGrp="1"/>
          </p:cNvSpPr>
          <p:nvPr>
            <p:ph type="body" idx="1"/>
          </p:nvPr>
        </p:nvSpPr>
        <p:spPr>
          <a:xfrm>
            <a:off x="444500" y="1587500"/>
            <a:ext cx="8229600" cy="3589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24001" y="6350422"/>
            <a:ext cx="3098800" cy="444500"/>
          </a:xfrm>
          <a:prstGeom prst="rect">
            <a:avLst/>
          </a:prstGeom>
        </p:spPr>
        <p:txBody>
          <a:bodyPr wrap="square" lIns="0" tIns="0" rIns="0" bIns="0">
            <a:spAutoFit/>
          </a:bodyPr>
          <a:lstStyle>
            <a:lvl1pPr>
              <a:defRPr sz="1400" b="0" i="1">
                <a:solidFill>
                  <a:schemeClr val="bg1"/>
                </a:solidFill>
                <a:latin typeface="Trebuchet MS"/>
                <a:cs typeface="Trebuchet MS"/>
              </a:defRPr>
            </a:lvl1p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Holder 5"/>
          <p:cNvSpPr>
            <a:spLocks noGrp="1"/>
          </p:cNvSpPr>
          <p:nvPr>
            <p:ph type="dt" sz="half" idx="6"/>
          </p:nvPr>
        </p:nvSpPr>
        <p:spPr>
          <a:xfrm>
            <a:off x="455930" y="6354318"/>
            <a:ext cx="2097278" cy="3416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2/24/2020</a:t>
            </a:fld>
            <a:endParaRPr lang="en-US"/>
          </a:p>
        </p:txBody>
      </p:sp>
      <p:sp>
        <p:nvSpPr>
          <p:cNvPr id="6" name="Holder 6"/>
          <p:cNvSpPr>
            <a:spLocks noGrp="1"/>
          </p:cNvSpPr>
          <p:nvPr>
            <p:ph type="sldNum" sz="quarter" idx="7"/>
          </p:nvPr>
        </p:nvSpPr>
        <p:spPr>
          <a:xfrm>
            <a:off x="7527543" y="6353470"/>
            <a:ext cx="1078865" cy="231775"/>
          </a:xfrm>
          <a:prstGeom prst="rect">
            <a:avLst/>
          </a:prstGeom>
        </p:spPr>
        <p:txBody>
          <a:bodyPr wrap="square" lIns="0" tIns="0" rIns="0" bIns="0">
            <a:spAutoFit/>
          </a:bodyPr>
          <a:lstStyle>
            <a:lvl1pPr>
              <a:defRPr sz="1400" b="0" i="1">
                <a:solidFill>
                  <a:schemeClr val="bg1"/>
                </a:solidFill>
                <a:latin typeface="Trebuchet MS"/>
                <a:cs typeface="Trebuchet MS"/>
              </a:defRPr>
            </a:lvl1pPr>
          </a:lstStyle>
          <a:p>
            <a:pPr marL="12700">
              <a:lnSpc>
                <a:spcPct val="100000"/>
              </a:lnSpc>
              <a:spcBef>
                <a:spcPts val="10"/>
              </a:spcBef>
            </a:pPr>
            <a:r>
              <a:rPr spc="-10" dirty="0"/>
              <a:t>Chapter</a:t>
            </a:r>
            <a:r>
              <a:rPr spc="-40" dirty="0"/>
              <a:t> </a:t>
            </a:r>
            <a:r>
              <a:rPr spc="-5" dirty="0"/>
              <a:t>3-</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970776" cy="6832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096002" y="2153904"/>
            <a:ext cx="3640454" cy="2059939"/>
          </a:xfrm>
          <a:prstGeom prst="rect">
            <a:avLst/>
          </a:prstGeom>
        </p:spPr>
        <p:txBody>
          <a:bodyPr vert="horz" wrap="square" lIns="0" tIns="66040" rIns="0" bIns="0" rtlCol="0">
            <a:spAutoFit/>
          </a:bodyPr>
          <a:lstStyle/>
          <a:p>
            <a:pPr marL="12700" marR="5080">
              <a:lnSpc>
                <a:spcPct val="90300"/>
              </a:lnSpc>
              <a:spcBef>
                <a:spcPts val="520"/>
              </a:spcBef>
            </a:pPr>
            <a:r>
              <a:rPr sz="3600" b="1" spc="-5" dirty="0">
                <a:solidFill>
                  <a:srgbClr val="222268"/>
                </a:solidFill>
                <a:latin typeface="Trebuchet MS"/>
                <a:cs typeface="Trebuchet MS"/>
              </a:rPr>
              <a:t>Programme  Management</a:t>
            </a:r>
            <a:r>
              <a:rPr sz="3600" b="1" spc="-40" dirty="0">
                <a:solidFill>
                  <a:srgbClr val="222268"/>
                </a:solidFill>
                <a:latin typeface="Trebuchet MS"/>
                <a:cs typeface="Trebuchet MS"/>
              </a:rPr>
              <a:t> </a:t>
            </a:r>
            <a:r>
              <a:rPr sz="3600" b="1" spc="-5" dirty="0">
                <a:solidFill>
                  <a:srgbClr val="222268"/>
                </a:solidFill>
                <a:latin typeface="Trebuchet MS"/>
                <a:cs typeface="Trebuchet MS"/>
              </a:rPr>
              <a:t>and  Project  </a:t>
            </a:r>
            <a:r>
              <a:rPr sz="3600" b="1" spc="-10" dirty="0">
                <a:solidFill>
                  <a:srgbClr val="222268"/>
                </a:solidFill>
                <a:latin typeface="Trebuchet MS"/>
                <a:cs typeface="Trebuchet MS"/>
              </a:rPr>
              <a:t>Evaluation</a:t>
            </a:r>
            <a:endParaRPr sz="3600">
              <a:latin typeface="Trebuchet MS"/>
              <a:cs typeface="Trebuchet MS"/>
            </a:endParaRPr>
          </a:p>
        </p:txBody>
      </p:sp>
      <p:sp>
        <p:nvSpPr>
          <p:cNvPr id="5" name="object 5"/>
          <p:cNvSpPr txBox="1"/>
          <p:nvPr/>
        </p:nvSpPr>
        <p:spPr>
          <a:xfrm>
            <a:off x="5096002" y="5697211"/>
            <a:ext cx="2343785" cy="935355"/>
          </a:xfrm>
          <a:prstGeom prst="rect">
            <a:avLst/>
          </a:prstGeom>
        </p:spPr>
        <p:txBody>
          <a:bodyPr vert="horz" wrap="square" lIns="0" tIns="12700" rIns="0" bIns="0" rtlCol="0">
            <a:spAutoFit/>
          </a:bodyPr>
          <a:lstStyle/>
          <a:p>
            <a:pPr marL="12700" marR="5080">
              <a:lnSpc>
                <a:spcPct val="110600"/>
              </a:lnSpc>
              <a:spcBef>
                <a:spcPts val="100"/>
              </a:spcBef>
            </a:pPr>
            <a:r>
              <a:rPr sz="1800" spc="-5" dirty="0">
                <a:solidFill>
                  <a:srgbClr val="222268"/>
                </a:solidFill>
                <a:latin typeface="Trebuchet MS"/>
                <a:cs typeface="Trebuchet MS"/>
              </a:rPr>
              <a:t>McGraw-Hill </a:t>
            </a:r>
            <a:r>
              <a:rPr sz="1800" spc="-10" dirty="0">
                <a:solidFill>
                  <a:srgbClr val="222268"/>
                </a:solidFill>
                <a:latin typeface="Trebuchet MS"/>
                <a:cs typeface="Trebuchet MS"/>
              </a:rPr>
              <a:t>Education  </a:t>
            </a:r>
            <a:r>
              <a:rPr sz="1800" spc="-5" dirty="0">
                <a:solidFill>
                  <a:srgbClr val="222268"/>
                </a:solidFill>
                <a:latin typeface="Trebuchet MS"/>
                <a:cs typeface="Trebuchet MS"/>
              </a:rPr>
              <a:t>ISBN</a:t>
            </a:r>
            <a:r>
              <a:rPr sz="1800" spc="-10" dirty="0">
                <a:solidFill>
                  <a:srgbClr val="222268"/>
                </a:solidFill>
                <a:latin typeface="Trebuchet MS"/>
                <a:cs typeface="Trebuchet MS"/>
              </a:rPr>
              <a:t> </a:t>
            </a:r>
            <a:r>
              <a:rPr sz="1800" spc="-5" dirty="0">
                <a:solidFill>
                  <a:srgbClr val="222268"/>
                </a:solidFill>
                <a:latin typeface="Trebuchet MS"/>
                <a:cs typeface="Trebuchet MS"/>
              </a:rPr>
              <a:t>0-07-710989-9</a:t>
            </a:r>
            <a:endParaRPr sz="1800">
              <a:latin typeface="Trebuchet MS"/>
              <a:cs typeface="Trebuchet MS"/>
            </a:endParaRPr>
          </a:p>
          <a:p>
            <a:pPr marL="12700">
              <a:lnSpc>
                <a:spcPct val="100000"/>
              </a:lnSpc>
              <a:spcBef>
                <a:spcPts val="225"/>
              </a:spcBef>
            </a:pPr>
            <a:r>
              <a:rPr sz="1800" spc="-5" dirty="0">
                <a:solidFill>
                  <a:srgbClr val="222268"/>
                </a:solidFill>
                <a:latin typeface="Trebuchet MS"/>
                <a:cs typeface="Trebuchet MS"/>
              </a:rPr>
              <a:t>2006</a:t>
            </a:r>
            <a:endParaRPr sz="1800">
              <a:latin typeface="Trebuchet MS"/>
              <a:cs typeface="Trebuchet MS"/>
            </a:endParaRPr>
          </a:p>
        </p:txBody>
      </p:sp>
      <p:sp>
        <p:nvSpPr>
          <p:cNvPr id="6" name="object 6"/>
          <p:cNvSpPr/>
          <p:nvPr/>
        </p:nvSpPr>
        <p:spPr>
          <a:xfrm>
            <a:off x="139700" y="215900"/>
            <a:ext cx="4756404" cy="6248400"/>
          </a:xfrm>
          <a:prstGeom prst="rect">
            <a:avLst/>
          </a:prstGeom>
          <a:blipFill>
            <a:blip r:embed="rId3" cstate="print"/>
            <a:stretch>
              <a:fillRect/>
            </a:stretch>
          </a:blipFill>
        </p:spPr>
        <p:txBody>
          <a:bodyPr wrap="square" lIns="0" tIns="0" rIns="0" bIns="0" rtlCol="0"/>
          <a:lstStyle/>
          <a:p>
            <a:endParaRPr/>
          </a:p>
        </p:txBody>
      </p:sp>
      <p:sp>
        <p:nvSpPr>
          <p:cNvPr id="7" name="Title 6"/>
          <p:cNvSpPr>
            <a:spLocks noGrp="1"/>
          </p:cNvSpPr>
          <p:nvPr>
            <p:ph type="title"/>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79056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 Benefits</a:t>
            </a:r>
            <a:r>
              <a:rPr sz="3600" spc="15"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3-48</a:t>
            </a:r>
          </a:p>
        </p:txBody>
      </p:sp>
      <p:sp>
        <p:nvSpPr>
          <p:cNvPr id="3" name="object 3"/>
          <p:cNvSpPr txBox="1"/>
          <p:nvPr/>
        </p:nvSpPr>
        <p:spPr>
          <a:xfrm>
            <a:off x="524001" y="720598"/>
            <a:ext cx="3799204" cy="2573655"/>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Benefits</a:t>
            </a:r>
            <a:r>
              <a:rPr sz="3200" b="1" spc="-10" dirty="0">
                <a:solidFill>
                  <a:srgbClr val="FF3300"/>
                </a:solidFill>
                <a:latin typeface="Trebuchet MS"/>
                <a:cs typeface="Trebuchet MS"/>
              </a:rPr>
              <a:t> </a:t>
            </a:r>
            <a:r>
              <a:rPr sz="3200" b="1" spc="-5" dirty="0">
                <a:solidFill>
                  <a:srgbClr val="FF3300"/>
                </a:solidFill>
                <a:latin typeface="Trebuchet MS"/>
                <a:cs typeface="Trebuchet MS"/>
              </a:rPr>
              <a:t>Types</a:t>
            </a:r>
            <a:endParaRPr sz="3200">
              <a:latin typeface="Trebuchet MS"/>
              <a:cs typeface="Trebuchet MS"/>
            </a:endParaRPr>
          </a:p>
          <a:p>
            <a:pPr marL="354965" indent="-342900">
              <a:lnSpc>
                <a:spcPct val="100000"/>
              </a:lnSpc>
              <a:spcBef>
                <a:spcPts val="3190"/>
              </a:spcBef>
              <a:buChar char="•"/>
              <a:tabLst>
                <a:tab pos="355600" algn="l"/>
              </a:tabLst>
            </a:pPr>
            <a:r>
              <a:rPr sz="3200" dirty="0">
                <a:solidFill>
                  <a:srgbClr val="33339A"/>
                </a:solidFill>
                <a:latin typeface="Trebuchet MS"/>
                <a:cs typeface="Trebuchet MS"/>
              </a:rPr>
              <a:t>Direct</a:t>
            </a:r>
            <a:r>
              <a:rPr sz="3200" spc="-20" dirty="0">
                <a:solidFill>
                  <a:srgbClr val="33339A"/>
                </a:solidFill>
                <a:latin typeface="Trebuchet MS"/>
                <a:cs typeface="Trebuchet MS"/>
              </a:rPr>
              <a:t> </a:t>
            </a:r>
            <a:r>
              <a:rPr sz="3200" dirty="0">
                <a:solidFill>
                  <a:srgbClr val="33339A"/>
                </a:solidFill>
                <a:latin typeface="Trebuchet MS"/>
                <a:cs typeface="Trebuchet MS"/>
              </a:rPr>
              <a:t>benefits</a:t>
            </a:r>
            <a:endParaRPr sz="3200">
              <a:latin typeface="Trebuchet MS"/>
              <a:cs typeface="Trebuchet MS"/>
            </a:endParaRPr>
          </a:p>
          <a:p>
            <a:pPr marL="355600" indent="-343535">
              <a:lnSpc>
                <a:spcPct val="100000"/>
              </a:lnSpc>
              <a:spcBef>
                <a:spcPts val="760"/>
              </a:spcBef>
              <a:buChar char="•"/>
              <a:tabLst>
                <a:tab pos="356235" algn="l"/>
              </a:tabLst>
            </a:pPr>
            <a:r>
              <a:rPr sz="3200" spc="-5" dirty="0">
                <a:solidFill>
                  <a:srgbClr val="33339A"/>
                </a:solidFill>
                <a:latin typeface="Trebuchet MS"/>
                <a:cs typeface="Trebuchet MS"/>
              </a:rPr>
              <a:t>Indirect</a:t>
            </a:r>
            <a:r>
              <a:rPr sz="3200" spc="-10" dirty="0">
                <a:solidFill>
                  <a:srgbClr val="33339A"/>
                </a:solidFill>
                <a:latin typeface="Trebuchet MS"/>
                <a:cs typeface="Trebuchet MS"/>
              </a:rPr>
              <a:t> </a:t>
            </a:r>
            <a:r>
              <a:rPr sz="3200" spc="-5" dirty="0">
                <a:solidFill>
                  <a:srgbClr val="33339A"/>
                </a:solidFill>
                <a:latin typeface="Trebuchet MS"/>
                <a:cs typeface="Trebuchet MS"/>
              </a:rPr>
              <a:t>benefits</a:t>
            </a:r>
            <a:endParaRPr sz="3200">
              <a:latin typeface="Trebuchet MS"/>
              <a:cs typeface="Trebuchet MS"/>
            </a:endParaRPr>
          </a:p>
          <a:p>
            <a:pPr marL="355600" indent="-343535">
              <a:lnSpc>
                <a:spcPct val="100000"/>
              </a:lnSpc>
              <a:spcBef>
                <a:spcPts val="755"/>
              </a:spcBef>
              <a:buChar char="•"/>
              <a:tabLst>
                <a:tab pos="356235" algn="l"/>
              </a:tabLst>
            </a:pPr>
            <a:r>
              <a:rPr sz="3200" spc="-5" dirty="0">
                <a:solidFill>
                  <a:srgbClr val="33339A"/>
                </a:solidFill>
                <a:latin typeface="Trebuchet MS"/>
                <a:cs typeface="Trebuchet MS"/>
              </a:rPr>
              <a:t>Intangible</a:t>
            </a:r>
            <a:r>
              <a:rPr sz="3200" spc="-35" dirty="0">
                <a:solidFill>
                  <a:srgbClr val="33339A"/>
                </a:solidFill>
                <a:latin typeface="Trebuchet MS"/>
                <a:cs typeface="Trebuchet MS"/>
              </a:rPr>
              <a:t> </a:t>
            </a:r>
            <a:r>
              <a:rPr sz="3200" spc="-5" dirty="0">
                <a:solidFill>
                  <a:srgbClr val="33339A"/>
                </a:solidFill>
                <a:latin typeface="Trebuchet MS"/>
                <a:cs typeface="Trebuchet MS"/>
              </a:rPr>
              <a:t>benefits</a:t>
            </a:r>
            <a:endParaRPr sz="32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79056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 Benefits</a:t>
            </a:r>
            <a:r>
              <a:rPr sz="3600" spc="15"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3-49</a:t>
            </a:r>
          </a:p>
        </p:txBody>
      </p:sp>
      <p:sp>
        <p:nvSpPr>
          <p:cNvPr id="3" name="object 3"/>
          <p:cNvSpPr txBox="1"/>
          <p:nvPr/>
        </p:nvSpPr>
        <p:spPr>
          <a:xfrm>
            <a:off x="524001" y="720598"/>
            <a:ext cx="8020050" cy="355346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Direct Benefits</a:t>
            </a:r>
            <a:endParaRPr sz="3200">
              <a:latin typeface="Trebuchet MS"/>
              <a:cs typeface="Trebuchet MS"/>
            </a:endParaRPr>
          </a:p>
          <a:p>
            <a:pPr marL="354965" indent="-342900">
              <a:lnSpc>
                <a:spcPct val="100000"/>
              </a:lnSpc>
              <a:spcBef>
                <a:spcPts val="3204"/>
              </a:spcBef>
              <a:buChar char="•"/>
              <a:tabLst>
                <a:tab pos="355600" algn="l"/>
              </a:tabLst>
            </a:pPr>
            <a:r>
              <a:rPr sz="2800" spc="-5" dirty="0">
                <a:solidFill>
                  <a:srgbClr val="33339A"/>
                </a:solidFill>
                <a:latin typeface="Trebuchet MS"/>
                <a:cs typeface="Trebuchet MS"/>
              </a:rPr>
              <a:t>Directly accountable to new</a:t>
            </a:r>
            <a:r>
              <a:rPr sz="2800" spc="-20" dirty="0">
                <a:solidFill>
                  <a:srgbClr val="33339A"/>
                </a:solidFill>
                <a:latin typeface="Trebuchet MS"/>
                <a:cs typeface="Trebuchet MS"/>
              </a:rPr>
              <a:t> </a:t>
            </a:r>
            <a:r>
              <a:rPr sz="2800" spc="-5" dirty="0">
                <a:solidFill>
                  <a:srgbClr val="33339A"/>
                </a:solidFill>
                <a:latin typeface="Trebuchet MS"/>
                <a:cs typeface="Trebuchet MS"/>
              </a:rPr>
              <a:t>system</a:t>
            </a:r>
            <a:endParaRPr sz="2800">
              <a:latin typeface="Trebuchet MS"/>
              <a:cs typeface="Trebuchet MS"/>
            </a:endParaRPr>
          </a:p>
          <a:p>
            <a:pPr marL="755650" lvl="1" indent="-286385">
              <a:lnSpc>
                <a:spcPct val="100000"/>
              </a:lnSpc>
              <a:spcBef>
                <a:spcPts val="550"/>
              </a:spcBef>
              <a:buChar char="–"/>
              <a:tabLst>
                <a:tab pos="755015" algn="l"/>
                <a:tab pos="756285" algn="l"/>
              </a:tabLst>
            </a:pPr>
            <a:r>
              <a:rPr sz="2400" spc="-5" dirty="0">
                <a:solidFill>
                  <a:srgbClr val="33339A"/>
                </a:solidFill>
                <a:latin typeface="Trebuchet MS"/>
                <a:cs typeface="Trebuchet MS"/>
              </a:rPr>
              <a:t>Cost savings (</a:t>
            </a:r>
            <a:r>
              <a:rPr sz="2000" spc="-5" dirty="0">
                <a:solidFill>
                  <a:srgbClr val="33339A"/>
                </a:solidFill>
                <a:latin typeface="Trebuchet MS"/>
                <a:cs typeface="Trebuchet MS"/>
              </a:rPr>
              <a:t>e.g., less staff, less </a:t>
            </a:r>
            <a:r>
              <a:rPr sz="2000" spc="-10" dirty="0">
                <a:solidFill>
                  <a:srgbClr val="33339A"/>
                </a:solidFill>
                <a:latin typeface="Trebuchet MS"/>
                <a:cs typeface="Trebuchet MS"/>
              </a:rPr>
              <a:t>paper, quicker</a:t>
            </a:r>
            <a:r>
              <a:rPr sz="2000" spc="100" dirty="0">
                <a:solidFill>
                  <a:srgbClr val="33339A"/>
                </a:solidFill>
                <a:latin typeface="Trebuchet MS"/>
                <a:cs typeface="Trebuchet MS"/>
              </a:rPr>
              <a:t> </a:t>
            </a:r>
            <a:r>
              <a:rPr sz="2000" spc="-10" dirty="0">
                <a:solidFill>
                  <a:srgbClr val="33339A"/>
                </a:solidFill>
                <a:latin typeface="Trebuchet MS"/>
                <a:cs typeface="Trebuchet MS"/>
              </a:rPr>
              <a:t>turnaround)</a:t>
            </a:r>
            <a:endParaRPr sz="2000">
              <a:latin typeface="Trebuchet MS"/>
              <a:cs typeface="Trebuchet MS"/>
            </a:endParaRPr>
          </a:p>
          <a:p>
            <a:pPr marL="755650" marR="926465" lvl="1" indent="-286385">
              <a:lnSpc>
                <a:spcPct val="101200"/>
              </a:lnSpc>
              <a:spcBef>
                <a:spcPts val="535"/>
              </a:spcBef>
              <a:buChar char="–"/>
              <a:tabLst>
                <a:tab pos="755015" algn="l"/>
                <a:tab pos="756285" algn="l"/>
              </a:tabLst>
            </a:pPr>
            <a:r>
              <a:rPr sz="2400" spc="-5" dirty="0">
                <a:solidFill>
                  <a:srgbClr val="33339A"/>
                </a:solidFill>
                <a:latin typeface="Trebuchet MS"/>
                <a:cs typeface="Trebuchet MS"/>
              </a:rPr>
              <a:t>Money generation (e.g., </a:t>
            </a:r>
            <a:r>
              <a:rPr sz="2000" spc="-10" dirty="0">
                <a:solidFill>
                  <a:srgbClr val="33339A"/>
                </a:solidFill>
                <a:latin typeface="Trebuchet MS"/>
                <a:cs typeface="Trebuchet MS"/>
              </a:rPr>
              <a:t>new </a:t>
            </a:r>
            <a:r>
              <a:rPr sz="2000" spc="-5" dirty="0">
                <a:solidFill>
                  <a:srgbClr val="33339A"/>
                </a:solidFill>
                <a:latin typeface="Trebuchet MS"/>
                <a:cs typeface="Trebuchet MS"/>
              </a:rPr>
              <a:t>revenue </a:t>
            </a:r>
            <a:r>
              <a:rPr sz="2000" spc="-10" dirty="0">
                <a:solidFill>
                  <a:srgbClr val="33339A"/>
                </a:solidFill>
                <a:latin typeface="Trebuchet MS"/>
                <a:cs typeface="Trebuchet MS"/>
              </a:rPr>
              <a:t>stream, new  </a:t>
            </a:r>
            <a:r>
              <a:rPr sz="2000" spc="-5" dirty="0">
                <a:solidFill>
                  <a:srgbClr val="33339A"/>
                </a:solidFill>
                <a:latin typeface="Trebuchet MS"/>
                <a:cs typeface="Trebuchet MS"/>
              </a:rPr>
              <a:t>markets)</a:t>
            </a:r>
            <a:endParaRPr sz="2000">
              <a:latin typeface="Trebuchet MS"/>
              <a:cs typeface="Trebuchet MS"/>
            </a:endParaRPr>
          </a:p>
          <a:p>
            <a:pPr marL="355600" indent="-342900">
              <a:lnSpc>
                <a:spcPct val="100000"/>
              </a:lnSpc>
              <a:spcBef>
                <a:spcPts val="665"/>
              </a:spcBef>
              <a:buChar char="•"/>
              <a:tabLst>
                <a:tab pos="355600" algn="l"/>
              </a:tabLst>
            </a:pPr>
            <a:r>
              <a:rPr sz="2800" spc="-5" dirty="0">
                <a:solidFill>
                  <a:srgbClr val="33339A"/>
                </a:solidFill>
                <a:latin typeface="Trebuchet MS"/>
                <a:cs typeface="Trebuchet MS"/>
              </a:rPr>
              <a:t>Measurable after system is</a:t>
            </a:r>
            <a:r>
              <a:rPr sz="2800" spc="-25" dirty="0">
                <a:solidFill>
                  <a:srgbClr val="33339A"/>
                </a:solidFill>
                <a:latin typeface="Trebuchet MS"/>
                <a:cs typeface="Trebuchet MS"/>
              </a:rPr>
              <a:t> </a:t>
            </a:r>
            <a:r>
              <a:rPr sz="2800" spc="-5" dirty="0">
                <a:solidFill>
                  <a:srgbClr val="33339A"/>
                </a:solidFill>
                <a:latin typeface="Trebuchet MS"/>
                <a:cs typeface="Trebuchet MS"/>
              </a:rPr>
              <a:t>operational</a:t>
            </a:r>
            <a:endParaRPr sz="2800">
              <a:latin typeface="Trebuchet MS"/>
              <a:cs typeface="Trebuchet MS"/>
            </a:endParaRPr>
          </a:p>
          <a:p>
            <a:pPr marL="354965" indent="-342900">
              <a:lnSpc>
                <a:spcPct val="100000"/>
              </a:lnSpc>
              <a:spcBef>
                <a:spcPts val="675"/>
              </a:spcBef>
              <a:buChar char="•"/>
              <a:tabLst>
                <a:tab pos="355600" algn="l"/>
              </a:tabLst>
            </a:pPr>
            <a:r>
              <a:rPr sz="2800" spc="-5" dirty="0">
                <a:solidFill>
                  <a:srgbClr val="33339A"/>
                </a:solidFill>
                <a:latin typeface="Trebuchet MS"/>
                <a:cs typeface="Trebuchet MS"/>
              </a:rPr>
              <a:t>Have to be estimated for cost/benefit</a:t>
            </a:r>
            <a:r>
              <a:rPr sz="2800" spc="-45" dirty="0">
                <a:solidFill>
                  <a:srgbClr val="33339A"/>
                </a:solidFill>
                <a:latin typeface="Trebuchet MS"/>
                <a:cs typeface="Trebuchet MS"/>
              </a:rPr>
              <a:t> </a:t>
            </a:r>
            <a:r>
              <a:rPr sz="2800" spc="-5" dirty="0">
                <a:solidFill>
                  <a:srgbClr val="33339A"/>
                </a:solidFill>
                <a:latin typeface="Trebuchet MS"/>
                <a:cs typeface="Trebuchet MS"/>
              </a:rPr>
              <a:t>analysis</a:t>
            </a:r>
            <a:endParaRPr sz="2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79056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 Benefits</a:t>
            </a:r>
            <a:r>
              <a:rPr sz="3600" spc="15"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3-50</a:t>
            </a:r>
          </a:p>
        </p:txBody>
      </p:sp>
      <p:sp>
        <p:nvSpPr>
          <p:cNvPr id="3" name="object 3"/>
          <p:cNvSpPr txBox="1"/>
          <p:nvPr/>
        </p:nvSpPr>
        <p:spPr>
          <a:xfrm>
            <a:off x="524001" y="720598"/>
            <a:ext cx="7707630" cy="4488180"/>
          </a:xfrm>
          <a:prstGeom prst="rect">
            <a:avLst/>
          </a:prstGeom>
        </p:spPr>
        <p:txBody>
          <a:bodyPr vert="horz" wrap="square" lIns="0" tIns="12065" rIns="0" bIns="0" rtlCol="0">
            <a:spAutoFit/>
          </a:bodyPr>
          <a:lstStyle/>
          <a:p>
            <a:pPr marL="12700">
              <a:lnSpc>
                <a:spcPct val="100000"/>
              </a:lnSpc>
              <a:spcBef>
                <a:spcPts val="95"/>
              </a:spcBef>
            </a:pPr>
            <a:r>
              <a:rPr sz="3200" b="1" spc="-10" dirty="0">
                <a:solidFill>
                  <a:srgbClr val="FF3300"/>
                </a:solidFill>
                <a:latin typeface="Trebuchet MS"/>
                <a:cs typeface="Trebuchet MS"/>
              </a:rPr>
              <a:t>Indirect</a:t>
            </a:r>
            <a:r>
              <a:rPr sz="3200" b="1" spc="-5" dirty="0">
                <a:solidFill>
                  <a:srgbClr val="FF3300"/>
                </a:solidFill>
                <a:latin typeface="Trebuchet MS"/>
                <a:cs typeface="Trebuchet MS"/>
              </a:rPr>
              <a:t> </a:t>
            </a:r>
            <a:r>
              <a:rPr sz="3200" b="1" spc="-10" dirty="0">
                <a:solidFill>
                  <a:srgbClr val="FF3300"/>
                </a:solidFill>
                <a:latin typeface="Trebuchet MS"/>
                <a:cs typeface="Trebuchet MS"/>
              </a:rPr>
              <a:t>Benefits</a:t>
            </a:r>
            <a:endParaRPr sz="3200">
              <a:latin typeface="Trebuchet MS"/>
              <a:cs typeface="Trebuchet MS"/>
            </a:endParaRPr>
          </a:p>
          <a:p>
            <a:pPr marL="354965" indent="-342900">
              <a:lnSpc>
                <a:spcPct val="100000"/>
              </a:lnSpc>
              <a:spcBef>
                <a:spcPts val="3190"/>
              </a:spcBef>
              <a:buChar char="•"/>
              <a:tabLst>
                <a:tab pos="355600" algn="l"/>
              </a:tabLst>
            </a:pPr>
            <a:r>
              <a:rPr sz="3200" spc="-5" dirty="0">
                <a:solidFill>
                  <a:srgbClr val="33339A"/>
                </a:solidFill>
                <a:latin typeface="Trebuchet MS"/>
                <a:cs typeface="Trebuchet MS"/>
              </a:rPr>
              <a:t>Secondary benefits </a:t>
            </a:r>
            <a:r>
              <a:rPr sz="3200" dirty="0">
                <a:solidFill>
                  <a:srgbClr val="33339A"/>
                </a:solidFill>
                <a:latin typeface="Trebuchet MS"/>
                <a:cs typeface="Trebuchet MS"/>
              </a:rPr>
              <a:t>of </a:t>
            </a:r>
            <a:r>
              <a:rPr sz="3200" spc="-5" dirty="0">
                <a:solidFill>
                  <a:srgbClr val="33339A"/>
                </a:solidFill>
                <a:latin typeface="Trebuchet MS"/>
                <a:cs typeface="Trebuchet MS"/>
              </a:rPr>
              <a:t>new</a:t>
            </a:r>
            <a:r>
              <a:rPr sz="3200" spc="25" dirty="0">
                <a:solidFill>
                  <a:srgbClr val="33339A"/>
                </a:solidFill>
                <a:latin typeface="Trebuchet MS"/>
                <a:cs typeface="Trebuchet MS"/>
              </a:rPr>
              <a:t> </a:t>
            </a:r>
            <a:r>
              <a:rPr sz="3200" spc="-5" dirty="0">
                <a:solidFill>
                  <a:srgbClr val="33339A"/>
                </a:solidFill>
                <a:latin typeface="Trebuchet MS"/>
                <a:cs typeface="Trebuchet MS"/>
              </a:rPr>
              <a:t>system</a:t>
            </a:r>
            <a:endParaRPr sz="3200">
              <a:latin typeface="Trebuchet MS"/>
              <a:cs typeface="Trebuchet MS"/>
            </a:endParaRPr>
          </a:p>
          <a:p>
            <a:pPr marL="755650" marR="765175" indent="-285750">
              <a:lnSpc>
                <a:spcPct val="101099"/>
              </a:lnSpc>
              <a:spcBef>
                <a:spcPts val="615"/>
              </a:spcBef>
            </a:pPr>
            <a:r>
              <a:rPr sz="2800" dirty="0">
                <a:solidFill>
                  <a:srgbClr val="33339A"/>
                </a:solidFill>
                <a:latin typeface="Trebuchet MS"/>
                <a:cs typeface="Trebuchet MS"/>
              </a:rPr>
              <a:t>– </a:t>
            </a:r>
            <a:r>
              <a:rPr sz="2800" spc="-5" dirty="0">
                <a:solidFill>
                  <a:srgbClr val="33339A"/>
                </a:solidFill>
                <a:latin typeface="Trebuchet MS"/>
                <a:cs typeface="Trebuchet MS"/>
              </a:rPr>
              <a:t>Examples: Better work flow, increased  </a:t>
            </a:r>
            <a:r>
              <a:rPr sz="2800" dirty="0">
                <a:solidFill>
                  <a:srgbClr val="33339A"/>
                </a:solidFill>
                <a:latin typeface="Trebuchet MS"/>
                <a:cs typeface="Trebuchet MS"/>
              </a:rPr>
              <a:t>flexibility</a:t>
            </a:r>
            <a:endParaRPr sz="2800">
              <a:latin typeface="Trebuchet MS"/>
              <a:cs typeface="Trebuchet MS"/>
            </a:endParaRPr>
          </a:p>
          <a:p>
            <a:pPr marL="354965" marR="5080" indent="-342900">
              <a:lnSpc>
                <a:spcPct val="100899"/>
              </a:lnSpc>
              <a:spcBef>
                <a:spcPts val="680"/>
              </a:spcBef>
              <a:buChar char="•"/>
              <a:tabLst>
                <a:tab pos="355600" algn="l"/>
              </a:tabLst>
            </a:pPr>
            <a:r>
              <a:rPr sz="3200" spc="-5" dirty="0">
                <a:solidFill>
                  <a:srgbClr val="33339A"/>
                </a:solidFill>
                <a:latin typeface="Trebuchet MS"/>
                <a:cs typeface="Trebuchet MS"/>
              </a:rPr>
              <a:t>Somewhat quantifiable after the system  is operational</a:t>
            </a:r>
            <a:endParaRPr sz="3200">
              <a:latin typeface="Trebuchet MS"/>
              <a:cs typeface="Trebuchet MS"/>
            </a:endParaRPr>
          </a:p>
          <a:p>
            <a:pPr marL="354965" marR="368300" indent="-342900">
              <a:lnSpc>
                <a:spcPct val="100899"/>
              </a:lnSpc>
              <a:spcBef>
                <a:spcPts val="685"/>
              </a:spcBef>
              <a:buChar char="•"/>
              <a:tabLst>
                <a:tab pos="355600" algn="l"/>
              </a:tabLst>
            </a:pPr>
            <a:r>
              <a:rPr sz="3200" spc="-5" dirty="0">
                <a:solidFill>
                  <a:srgbClr val="33339A"/>
                </a:solidFill>
                <a:latin typeface="Trebuchet MS"/>
                <a:cs typeface="Trebuchet MS"/>
              </a:rPr>
              <a:t>Have to be estimated for cost/benefit  analysis</a:t>
            </a:r>
            <a:endParaRPr sz="32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79056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 Benefits</a:t>
            </a:r>
            <a:r>
              <a:rPr sz="3600" spc="15"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3-51</a:t>
            </a:r>
          </a:p>
        </p:txBody>
      </p:sp>
      <p:sp>
        <p:nvSpPr>
          <p:cNvPr id="3" name="object 3"/>
          <p:cNvSpPr txBox="1"/>
          <p:nvPr/>
        </p:nvSpPr>
        <p:spPr>
          <a:xfrm>
            <a:off x="524001" y="720598"/>
            <a:ext cx="7900034" cy="510540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Intangible Benefits</a:t>
            </a:r>
            <a:endParaRPr sz="3200">
              <a:latin typeface="Trebuchet MS"/>
              <a:cs typeface="Trebuchet MS"/>
            </a:endParaRPr>
          </a:p>
          <a:p>
            <a:pPr marL="355600" indent="-342900">
              <a:lnSpc>
                <a:spcPct val="100000"/>
              </a:lnSpc>
              <a:spcBef>
                <a:spcPts val="3204"/>
              </a:spcBef>
              <a:buChar char="•"/>
              <a:tabLst>
                <a:tab pos="355600" algn="l"/>
              </a:tabLst>
            </a:pPr>
            <a:r>
              <a:rPr sz="2800" spc="-5" dirty="0">
                <a:solidFill>
                  <a:srgbClr val="33339A"/>
                </a:solidFill>
                <a:latin typeface="Trebuchet MS"/>
                <a:cs typeface="Trebuchet MS"/>
              </a:rPr>
              <a:t>Positive side effects of new</a:t>
            </a:r>
            <a:r>
              <a:rPr sz="2800" spc="-20" dirty="0">
                <a:solidFill>
                  <a:srgbClr val="33339A"/>
                </a:solidFill>
                <a:latin typeface="Trebuchet MS"/>
                <a:cs typeface="Trebuchet MS"/>
              </a:rPr>
              <a:t> </a:t>
            </a:r>
            <a:r>
              <a:rPr sz="2800" spc="-5" dirty="0">
                <a:solidFill>
                  <a:srgbClr val="33339A"/>
                </a:solidFill>
                <a:latin typeface="Trebuchet MS"/>
                <a:cs typeface="Trebuchet MS"/>
              </a:rPr>
              <a:t>system</a:t>
            </a:r>
            <a:endParaRPr sz="2800">
              <a:latin typeface="Trebuchet MS"/>
              <a:cs typeface="Trebuchet MS"/>
            </a:endParaRPr>
          </a:p>
          <a:p>
            <a:pPr marL="355600" marR="5080" indent="-343535">
              <a:lnSpc>
                <a:spcPct val="101099"/>
              </a:lnSpc>
              <a:spcBef>
                <a:spcPts val="605"/>
              </a:spcBef>
              <a:buChar char="•"/>
              <a:tabLst>
                <a:tab pos="355600" algn="l"/>
              </a:tabLst>
            </a:pPr>
            <a:r>
              <a:rPr sz="2800" spc="-5" dirty="0">
                <a:solidFill>
                  <a:srgbClr val="33339A"/>
                </a:solidFill>
                <a:latin typeface="Trebuchet MS"/>
                <a:cs typeface="Trebuchet MS"/>
              </a:rPr>
              <a:t>External system (e.g., increase branding, entry  to new</a:t>
            </a:r>
            <a:r>
              <a:rPr sz="2800" spc="-20" dirty="0">
                <a:solidFill>
                  <a:srgbClr val="33339A"/>
                </a:solidFill>
                <a:latin typeface="Trebuchet MS"/>
                <a:cs typeface="Trebuchet MS"/>
              </a:rPr>
              <a:t> </a:t>
            </a:r>
            <a:r>
              <a:rPr sz="2800" spc="-5" dirty="0">
                <a:solidFill>
                  <a:srgbClr val="33339A"/>
                </a:solidFill>
                <a:latin typeface="Trebuchet MS"/>
                <a:cs typeface="Trebuchet MS"/>
              </a:rPr>
              <a:t>markets)</a:t>
            </a:r>
            <a:endParaRPr sz="2800">
              <a:latin typeface="Trebuchet MS"/>
              <a:cs typeface="Trebuchet MS"/>
            </a:endParaRPr>
          </a:p>
          <a:p>
            <a:pPr marL="355600" marR="374015" indent="-343535">
              <a:lnSpc>
                <a:spcPct val="101200"/>
              </a:lnSpc>
              <a:spcBef>
                <a:spcPts val="600"/>
              </a:spcBef>
              <a:buChar char="•"/>
              <a:tabLst>
                <a:tab pos="355600" algn="l"/>
              </a:tabLst>
            </a:pPr>
            <a:r>
              <a:rPr sz="2800" spc="-5" dirty="0">
                <a:solidFill>
                  <a:srgbClr val="33339A"/>
                </a:solidFill>
                <a:latin typeface="Trebuchet MS"/>
                <a:cs typeface="Trebuchet MS"/>
              </a:rPr>
              <a:t>Internal system (increased interest in job for  users, enabler for other</a:t>
            </a:r>
            <a:r>
              <a:rPr sz="2800" spc="-20" dirty="0">
                <a:solidFill>
                  <a:srgbClr val="33339A"/>
                </a:solidFill>
                <a:latin typeface="Trebuchet MS"/>
                <a:cs typeface="Trebuchet MS"/>
              </a:rPr>
              <a:t> </a:t>
            </a:r>
            <a:r>
              <a:rPr sz="2800" spc="-5" dirty="0">
                <a:solidFill>
                  <a:srgbClr val="33339A"/>
                </a:solidFill>
                <a:latin typeface="Trebuchet MS"/>
                <a:cs typeface="Trebuchet MS"/>
              </a:rPr>
              <a:t>systems)</a:t>
            </a:r>
            <a:endParaRPr sz="2800">
              <a:latin typeface="Trebuchet MS"/>
              <a:cs typeface="Trebuchet MS"/>
            </a:endParaRPr>
          </a:p>
          <a:p>
            <a:pPr marL="355600" marR="161925" indent="-343535">
              <a:lnSpc>
                <a:spcPct val="101200"/>
              </a:lnSpc>
              <a:spcBef>
                <a:spcPts val="595"/>
              </a:spcBef>
              <a:buChar char="•"/>
              <a:tabLst>
                <a:tab pos="355600" algn="l"/>
              </a:tabLst>
            </a:pPr>
            <a:r>
              <a:rPr sz="2800" spc="-5" dirty="0">
                <a:solidFill>
                  <a:srgbClr val="33339A"/>
                </a:solidFill>
                <a:latin typeface="Trebuchet MS"/>
                <a:cs typeface="Trebuchet MS"/>
              </a:rPr>
              <a:t>Often very specific to </a:t>
            </a:r>
            <a:r>
              <a:rPr sz="2800" dirty="0">
                <a:solidFill>
                  <a:srgbClr val="33339A"/>
                </a:solidFill>
                <a:latin typeface="Trebuchet MS"/>
                <a:cs typeface="Trebuchet MS"/>
              </a:rPr>
              <a:t>a </a:t>
            </a:r>
            <a:r>
              <a:rPr sz="2800" spc="-5" dirty="0">
                <a:solidFill>
                  <a:srgbClr val="33339A"/>
                </a:solidFill>
                <a:latin typeface="Trebuchet MS"/>
                <a:cs typeface="Trebuchet MS"/>
              </a:rPr>
              <a:t>project; not  measurable even after </a:t>
            </a:r>
            <a:r>
              <a:rPr sz="2800" dirty="0">
                <a:solidFill>
                  <a:srgbClr val="33339A"/>
                </a:solidFill>
                <a:latin typeface="Trebuchet MS"/>
                <a:cs typeface="Trebuchet MS"/>
              </a:rPr>
              <a:t>a </a:t>
            </a:r>
            <a:r>
              <a:rPr sz="2800" spc="-5" dirty="0">
                <a:solidFill>
                  <a:srgbClr val="33339A"/>
                </a:solidFill>
                <a:latin typeface="Trebuchet MS"/>
                <a:cs typeface="Trebuchet MS"/>
              </a:rPr>
              <a:t>system is</a:t>
            </a:r>
            <a:r>
              <a:rPr sz="2800" spc="-70" dirty="0">
                <a:solidFill>
                  <a:srgbClr val="33339A"/>
                </a:solidFill>
                <a:latin typeface="Trebuchet MS"/>
                <a:cs typeface="Trebuchet MS"/>
              </a:rPr>
              <a:t> </a:t>
            </a:r>
            <a:r>
              <a:rPr sz="2800" spc="-5" dirty="0">
                <a:solidFill>
                  <a:srgbClr val="33339A"/>
                </a:solidFill>
                <a:latin typeface="Trebuchet MS"/>
                <a:cs typeface="Trebuchet MS"/>
              </a:rPr>
              <a:t>operational</a:t>
            </a:r>
            <a:endParaRPr sz="2800">
              <a:latin typeface="Trebuchet MS"/>
              <a:cs typeface="Trebuchet MS"/>
            </a:endParaRPr>
          </a:p>
          <a:p>
            <a:pPr marL="355600" marR="1606550" indent="-343535">
              <a:lnSpc>
                <a:spcPct val="101099"/>
              </a:lnSpc>
              <a:spcBef>
                <a:spcPts val="605"/>
              </a:spcBef>
              <a:buChar char="•"/>
              <a:tabLst>
                <a:tab pos="355600" algn="l"/>
              </a:tabLst>
            </a:pPr>
            <a:r>
              <a:rPr sz="2800" spc="-5" dirty="0">
                <a:solidFill>
                  <a:srgbClr val="33339A"/>
                </a:solidFill>
                <a:latin typeface="Trebuchet MS"/>
                <a:cs typeface="Trebuchet MS"/>
              </a:rPr>
              <a:t>Part of strategic decision rather </a:t>
            </a:r>
            <a:r>
              <a:rPr sz="2800" spc="-10" dirty="0">
                <a:solidFill>
                  <a:srgbClr val="33339A"/>
                </a:solidFill>
                <a:latin typeface="Trebuchet MS"/>
                <a:cs typeface="Trebuchet MS"/>
              </a:rPr>
              <a:t>than  </a:t>
            </a:r>
            <a:r>
              <a:rPr sz="2800" spc="-5" dirty="0">
                <a:solidFill>
                  <a:srgbClr val="33339A"/>
                </a:solidFill>
                <a:latin typeface="Trebuchet MS"/>
                <a:cs typeface="Trebuchet MS"/>
              </a:rPr>
              <a:t>cost/benefit</a:t>
            </a:r>
            <a:r>
              <a:rPr sz="2800" spc="-15" dirty="0">
                <a:solidFill>
                  <a:srgbClr val="33339A"/>
                </a:solidFill>
                <a:latin typeface="Trebuchet MS"/>
                <a:cs typeface="Trebuchet MS"/>
              </a:rPr>
              <a:t> </a:t>
            </a:r>
            <a:r>
              <a:rPr sz="2800" spc="-5" dirty="0">
                <a:solidFill>
                  <a:srgbClr val="33339A"/>
                </a:solidFill>
                <a:latin typeface="Trebuchet MS"/>
                <a:cs typeface="Trebuchet MS"/>
              </a:rPr>
              <a:t>analysis</a:t>
            </a:r>
            <a:endParaRPr sz="280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415797"/>
            <a:ext cx="5896610" cy="574040"/>
          </a:xfrm>
          <a:prstGeom prst="rect">
            <a:avLst/>
          </a:prstGeom>
        </p:spPr>
        <p:txBody>
          <a:bodyPr vert="horz" wrap="square" lIns="0" tIns="12700" rIns="0" bIns="0" rtlCol="0">
            <a:spAutoFit/>
          </a:bodyPr>
          <a:lstStyle/>
          <a:p>
            <a:pPr marL="12700">
              <a:lnSpc>
                <a:spcPct val="100000"/>
              </a:lnSpc>
              <a:spcBef>
                <a:spcPts val="100"/>
              </a:spcBef>
            </a:pPr>
            <a:r>
              <a:rPr sz="3600" spc="-5" dirty="0"/>
              <a:t>3.11 Cash Flow</a:t>
            </a:r>
            <a:r>
              <a:rPr sz="3600" spc="10" dirty="0"/>
              <a:t> </a:t>
            </a:r>
            <a:r>
              <a:rPr sz="3600" spc="-5" dirty="0"/>
              <a:t>Forecasting</a:t>
            </a:r>
            <a:endParaRPr sz="3600"/>
          </a:p>
        </p:txBody>
      </p:sp>
      <p:sp>
        <p:nvSpPr>
          <p:cNvPr id="3" name="object 3"/>
          <p:cNvSpPr txBox="1"/>
          <p:nvPr/>
        </p:nvSpPr>
        <p:spPr>
          <a:xfrm>
            <a:off x="524001" y="1608327"/>
            <a:ext cx="7651750" cy="1005205"/>
          </a:xfrm>
          <a:prstGeom prst="rect">
            <a:avLst/>
          </a:prstGeom>
        </p:spPr>
        <p:txBody>
          <a:bodyPr vert="horz" wrap="square" lIns="0" tIns="7620" rIns="0" bIns="0" rtlCol="0">
            <a:spAutoFit/>
          </a:bodyPr>
          <a:lstStyle/>
          <a:p>
            <a:pPr marL="354965" marR="5080" indent="-342900">
              <a:lnSpc>
                <a:spcPct val="100899"/>
              </a:lnSpc>
              <a:spcBef>
                <a:spcPts val="60"/>
              </a:spcBef>
              <a:buChar char="•"/>
              <a:tabLst>
                <a:tab pos="355600" algn="l"/>
              </a:tabLst>
            </a:pPr>
            <a:r>
              <a:rPr sz="3200" spc="-5" dirty="0">
                <a:solidFill>
                  <a:srgbClr val="00339A"/>
                </a:solidFill>
                <a:latin typeface="Trebuchet MS"/>
                <a:cs typeface="Trebuchet MS"/>
              </a:rPr>
              <a:t>Indicates when expenditure and income  will take</a:t>
            </a:r>
            <a:r>
              <a:rPr sz="3200" spc="10" dirty="0">
                <a:solidFill>
                  <a:srgbClr val="00339A"/>
                </a:solidFill>
                <a:latin typeface="Trebuchet MS"/>
                <a:cs typeface="Trebuchet MS"/>
              </a:rPr>
              <a:t> </a:t>
            </a:r>
            <a:r>
              <a:rPr sz="3200" spc="-5" dirty="0">
                <a:solidFill>
                  <a:srgbClr val="00339A"/>
                </a:solidFill>
                <a:latin typeface="Trebuchet MS"/>
                <a:cs typeface="Trebuchet MS"/>
              </a:rPr>
              <a:t>place</a:t>
            </a:r>
            <a:endParaRPr sz="3200">
              <a:latin typeface="Trebuchet MS"/>
              <a:cs typeface="Trebuchet MS"/>
            </a:endParaRPr>
          </a:p>
        </p:txBody>
      </p:sp>
      <p:sp>
        <p:nvSpPr>
          <p:cNvPr id="4" name="object 4"/>
          <p:cNvSpPr/>
          <p:nvPr/>
        </p:nvSpPr>
        <p:spPr>
          <a:xfrm>
            <a:off x="901700" y="2882899"/>
            <a:ext cx="7086599" cy="3200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6" name="object 6"/>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896610" cy="574040"/>
          </a:xfrm>
          <a:prstGeom prst="rect">
            <a:avLst/>
          </a:prstGeom>
        </p:spPr>
        <p:txBody>
          <a:bodyPr vert="horz" wrap="square" lIns="0" tIns="12700" rIns="0" bIns="0" rtlCol="0">
            <a:spAutoFit/>
          </a:bodyPr>
          <a:lstStyle/>
          <a:p>
            <a:pPr marL="12700">
              <a:lnSpc>
                <a:spcPct val="100000"/>
              </a:lnSpc>
              <a:spcBef>
                <a:spcPts val="100"/>
              </a:spcBef>
            </a:pPr>
            <a:r>
              <a:rPr sz="3600" spc="-5" dirty="0"/>
              <a:t>3.11 Cash Flow</a:t>
            </a:r>
            <a:r>
              <a:rPr sz="3600" spc="10" dirty="0"/>
              <a:t> </a:t>
            </a:r>
            <a:r>
              <a:rPr sz="3600" spc="-5" dirty="0"/>
              <a:t>Forecasting</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3-53</a:t>
            </a:r>
          </a:p>
        </p:txBody>
      </p:sp>
      <p:sp>
        <p:nvSpPr>
          <p:cNvPr id="3" name="object 3"/>
          <p:cNvSpPr txBox="1"/>
          <p:nvPr/>
        </p:nvSpPr>
        <p:spPr>
          <a:xfrm>
            <a:off x="524001" y="720598"/>
            <a:ext cx="7994650" cy="526161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Cash Flow</a:t>
            </a:r>
            <a:r>
              <a:rPr sz="3200" b="1" dirty="0">
                <a:solidFill>
                  <a:srgbClr val="FF3300"/>
                </a:solidFill>
                <a:latin typeface="Trebuchet MS"/>
                <a:cs typeface="Trebuchet MS"/>
              </a:rPr>
              <a:t> </a:t>
            </a:r>
            <a:r>
              <a:rPr sz="3200" b="1" spc="-5" dirty="0">
                <a:solidFill>
                  <a:srgbClr val="FF3300"/>
                </a:solidFill>
                <a:latin typeface="Trebuchet MS"/>
                <a:cs typeface="Trebuchet MS"/>
              </a:rPr>
              <a:t>Analysis</a:t>
            </a:r>
            <a:endParaRPr sz="3200">
              <a:latin typeface="Trebuchet MS"/>
              <a:cs typeface="Trebuchet MS"/>
            </a:endParaRPr>
          </a:p>
          <a:p>
            <a:pPr marL="355600" marR="182245" indent="-343535">
              <a:lnSpc>
                <a:spcPts val="2710"/>
              </a:lnSpc>
              <a:spcBef>
                <a:spcPts val="3260"/>
              </a:spcBef>
              <a:buChar char="•"/>
              <a:tabLst>
                <a:tab pos="355600" algn="l"/>
              </a:tabLst>
            </a:pPr>
            <a:r>
              <a:rPr sz="2800" spc="-5" dirty="0">
                <a:solidFill>
                  <a:srgbClr val="33339A"/>
                </a:solidFill>
                <a:latin typeface="Trebuchet MS"/>
                <a:cs typeface="Trebuchet MS"/>
              </a:rPr>
              <a:t>Typically there are outgoing payments initially  and then incoming</a:t>
            </a:r>
            <a:r>
              <a:rPr sz="2800" spc="-15" dirty="0">
                <a:solidFill>
                  <a:srgbClr val="33339A"/>
                </a:solidFill>
                <a:latin typeface="Trebuchet MS"/>
                <a:cs typeface="Trebuchet MS"/>
              </a:rPr>
              <a:t> </a:t>
            </a:r>
            <a:r>
              <a:rPr sz="2800" spc="-5" dirty="0">
                <a:solidFill>
                  <a:srgbClr val="33339A"/>
                </a:solidFill>
                <a:latin typeface="Trebuchet MS"/>
                <a:cs typeface="Trebuchet MS"/>
              </a:rPr>
              <a:t>payments</a:t>
            </a:r>
            <a:endParaRPr sz="2800">
              <a:latin typeface="Trebuchet MS"/>
              <a:cs typeface="Trebuchet MS"/>
            </a:endParaRPr>
          </a:p>
          <a:p>
            <a:pPr marL="355600" marR="388620" indent="-343535">
              <a:lnSpc>
                <a:spcPts val="2710"/>
              </a:lnSpc>
              <a:spcBef>
                <a:spcPts val="635"/>
              </a:spcBef>
              <a:buChar char="•"/>
              <a:tabLst>
                <a:tab pos="355600" algn="l"/>
              </a:tabLst>
            </a:pPr>
            <a:r>
              <a:rPr sz="2800" spc="-5" dirty="0">
                <a:solidFill>
                  <a:srgbClr val="33339A"/>
                </a:solidFill>
                <a:latin typeface="Trebuchet MS"/>
                <a:cs typeface="Trebuchet MS"/>
              </a:rPr>
              <a:t>There might be additional costs at the end of  the project</a:t>
            </a:r>
            <a:r>
              <a:rPr sz="2800" spc="-20" dirty="0">
                <a:solidFill>
                  <a:srgbClr val="33339A"/>
                </a:solidFill>
                <a:latin typeface="Trebuchet MS"/>
                <a:cs typeface="Trebuchet MS"/>
              </a:rPr>
              <a:t> </a:t>
            </a:r>
            <a:r>
              <a:rPr sz="2800" spc="-5" dirty="0">
                <a:solidFill>
                  <a:srgbClr val="33339A"/>
                </a:solidFill>
                <a:latin typeface="Trebuchet MS"/>
                <a:cs typeface="Trebuchet MS"/>
              </a:rPr>
              <a:t>life</a:t>
            </a:r>
            <a:endParaRPr sz="2800">
              <a:latin typeface="Trebuchet MS"/>
              <a:cs typeface="Trebuchet MS"/>
            </a:endParaRPr>
          </a:p>
          <a:p>
            <a:pPr marL="354965" indent="-342900">
              <a:lnSpc>
                <a:spcPts val="3345"/>
              </a:lnSpc>
              <a:spcBef>
                <a:spcPts val="20"/>
              </a:spcBef>
              <a:buChar char="•"/>
              <a:tabLst>
                <a:tab pos="355600" algn="l"/>
              </a:tabLst>
            </a:pPr>
            <a:r>
              <a:rPr sz="2800" spc="-5" dirty="0">
                <a:solidFill>
                  <a:srgbClr val="33339A"/>
                </a:solidFill>
                <a:latin typeface="Trebuchet MS"/>
                <a:cs typeface="Trebuchet MS"/>
              </a:rPr>
              <a:t>Cash </a:t>
            </a:r>
            <a:r>
              <a:rPr sz="2800" dirty="0">
                <a:solidFill>
                  <a:srgbClr val="33339A"/>
                </a:solidFill>
                <a:latin typeface="Trebuchet MS"/>
                <a:cs typeface="Trebuchet MS"/>
              </a:rPr>
              <a:t>flow </a:t>
            </a:r>
            <a:r>
              <a:rPr sz="2800" spc="-5" dirty="0">
                <a:solidFill>
                  <a:srgbClr val="33339A"/>
                </a:solidFill>
                <a:latin typeface="Trebuchet MS"/>
                <a:cs typeface="Trebuchet MS"/>
              </a:rPr>
              <a:t>considerations</a:t>
            </a:r>
            <a:endParaRPr sz="2800">
              <a:latin typeface="Trebuchet MS"/>
              <a:cs typeface="Trebuchet MS"/>
            </a:endParaRPr>
          </a:p>
          <a:p>
            <a:pPr marL="755015" lvl="1" indent="-285750">
              <a:lnSpc>
                <a:spcPts val="2860"/>
              </a:lnSpc>
              <a:buChar char="–"/>
              <a:tabLst>
                <a:tab pos="755015" algn="l"/>
                <a:tab pos="755650" algn="l"/>
              </a:tabLst>
            </a:pPr>
            <a:r>
              <a:rPr sz="2400" spc="-5" dirty="0">
                <a:solidFill>
                  <a:srgbClr val="33339A"/>
                </a:solidFill>
                <a:latin typeface="Trebuchet MS"/>
                <a:cs typeface="Trebuchet MS"/>
              </a:rPr>
              <a:t>Is initial funding </a:t>
            </a:r>
            <a:r>
              <a:rPr sz="2400" dirty="0">
                <a:solidFill>
                  <a:srgbClr val="33339A"/>
                </a:solidFill>
                <a:latin typeface="Trebuchet MS"/>
                <a:cs typeface="Trebuchet MS"/>
              </a:rPr>
              <a:t>for </a:t>
            </a:r>
            <a:r>
              <a:rPr sz="2400" spc="-5" dirty="0">
                <a:solidFill>
                  <a:srgbClr val="33339A"/>
                </a:solidFill>
                <a:latin typeface="Trebuchet MS"/>
                <a:cs typeface="Trebuchet MS"/>
              </a:rPr>
              <a:t>the project</a:t>
            </a:r>
            <a:r>
              <a:rPr sz="2400" spc="35" dirty="0">
                <a:solidFill>
                  <a:srgbClr val="33339A"/>
                </a:solidFill>
                <a:latin typeface="Trebuchet MS"/>
                <a:cs typeface="Trebuchet MS"/>
              </a:rPr>
              <a:t> </a:t>
            </a:r>
            <a:r>
              <a:rPr sz="2400" spc="-5" dirty="0">
                <a:solidFill>
                  <a:srgbClr val="33339A"/>
                </a:solidFill>
                <a:latin typeface="Trebuchet MS"/>
                <a:cs typeface="Trebuchet MS"/>
              </a:rPr>
              <a:t>available?</a:t>
            </a:r>
            <a:endParaRPr sz="2400">
              <a:latin typeface="Trebuchet MS"/>
              <a:cs typeface="Trebuchet MS"/>
            </a:endParaRPr>
          </a:p>
          <a:p>
            <a:pPr marL="755015" marR="20320" lvl="1" indent="-285750">
              <a:lnSpc>
                <a:spcPts val="2320"/>
              </a:lnSpc>
              <a:spcBef>
                <a:spcPts val="535"/>
              </a:spcBef>
              <a:buChar char="–"/>
              <a:tabLst>
                <a:tab pos="755015" algn="l"/>
                <a:tab pos="755650" algn="l"/>
              </a:tabLst>
            </a:pPr>
            <a:r>
              <a:rPr sz="2400" spc="-5" dirty="0">
                <a:solidFill>
                  <a:srgbClr val="33339A"/>
                </a:solidFill>
                <a:latin typeface="Trebuchet MS"/>
                <a:cs typeface="Trebuchet MS"/>
              </a:rPr>
              <a:t>Is timing </a:t>
            </a:r>
            <a:r>
              <a:rPr sz="2400" dirty="0">
                <a:solidFill>
                  <a:srgbClr val="33339A"/>
                </a:solidFill>
                <a:latin typeface="Trebuchet MS"/>
                <a:cs typeface="Trebuchet MS"/>
              </a:rPr>
              <a:t>of </a:t>
            </a:r>
            <a:r>
              <a:rPr sz="2400" spc="-5" dirty="0">
                <a:solidFill>
                  <a:srgbClr val="33339A"/>
                </a:solidFill>
                <a:latin typeface="Trebuchet MS"/>
                <a:cs typeface="Trebuchet MS"/>
              </a:rPr>
              <a:t>incoming/outgoing cash </a:t>
            </a:r>
            <a:r>
              <a:rPr sz="2400" dirty="0">
                <a:solidFill>
                  <a:srgbClr val="33339A"/>
                </a:solidFill>
                <a:latin typeface="Trebuchet MS"/>
                <a:cs typeface="Trebuchet MS"/>
              </a:rPr>
              <a:t>flow </a:t>
            </a:r>
            <a:r>
              <a:rPr sz="2400" spc="-5" dirty="0">
                <a:solidFill>
                  <a:srgbClr val="33339A"/>
                </a:solidFill>
                <a:latin typeface="Trebuchet MS"/>
                <a:cs typeface="Trebuchet MS"/>
              </a:rPr>
              <a:t>in line with  financial plans?</a:t>
            </a:r>
            <a:endParaRPr sz="2400">
              <a:latin typeface="Trebuchet MS"/>
              <a:cs typeface="Trebuchet MS"/>
            </a:endParaRPr>
          </a:p>
          <a:p>
            <a:pPr marL="755015" marR="401320" lvl="1" indent="-285750">
              <a:lnSpc>
                <a:spcPts val="2310"/>
              </a:lnSpc>
              <a:spcBef>
                <a:spcPts val="545"/>
              </a:spcBef>
              <a:buChar char="–"/>
              <a:tabLst>
                <a:tab pos="755650" algn="l"/>
                <a:tab pos="756285" algn="l"/>
              </a:tabLst>
            </a:pPr>
            <a:r>
              <a:rPr sz="2400" spc="-5" dirty="0">
                <a:solidFill>
                  <a:srgbClr val="33339A"/>
                </a:solidFill>
                <a:latin typeface="Trebuchet MS"/>
                <a:cs typeface="Trebuchet MS"/>
              </a:rPr>
              <a:t>If cash </a:t>
            </a:r>
            <a:r>
              <a:rPr sz="2400" dirty="0">
                <a:solidFill>
                  <a:srgbClr val="33339A"/>
                </a:solidFill>
                <a:latin typeface="Trebuchet MS"/>
                <a:cs typeface="Trebuchet MS"/>
              </a:rPr>
              <a:t>flow </a:t>
            </a:r>
            <a:r>
              <a:rPr sz="2400" spc="-5" dirty="0">
                <a:solidFill>
                  <a:srgbClr val="33339A"/>
                </a:solidFill>
                <a:latin typeface="Trebuchet MS"/>
                <a:cs typeface="Trebuchet MS"/>
              </a:rPr>
              <a:t>is critical, forecasting should be done  quarterly </a:t>
            </a:r>
            <a:r>
              <a:rPr sz="2400" dirty="0">
                <a:solidFill>
                  <a:srgbClr val="33339A"/>
                </a:solidFill>
                <a:latin typeface="Trebuchet MS"/>
                <a:cs typeface="Trebuchet MS"/>
              </a:rPr>
              <a:t>or</a:t>
            </a:r>
            <a:r>
              <a:rPr sz="2400" spc="10" dirty="0">
                <a:solidFill>
                  <a:srgbClr val="33339A"/>
                </a:solidFill>
                <a:latin typeface="Trebuchet MS"/>
                <a:cs typeface="Trebuchet MS"/>
              </a:rPr>
              <a:t> </a:t>
            </a:r>
            <a:r>
              <a:rPr sz="2400" spc="-5" dirty="0">
                <a:solidFill>
                  <a:srgbClr val="33339A"/>
                </a:solidFill>
                <a:latin typeface="Trebuchet MS"/>
                <a:cs typeface="Trebuchet MS"/>
              </a:rPr>
              <a:t>monthly</a:t>
            </a:r>
            <a:endParaRPr sz="2400">
              <a:latin typeface="Trebuchet MS"/>
              <a:cs typeface="Trebuchet MS"/>
            </a:endParaRPr>
          </a:p>
          <a:p>
            <a:pPr marL="355600" marR="5080" indent="-343535">
              <a:lnSpc>
                <a:spcPts val="2710"/>
              </a:lnSpc>
              <a:spcBef>
                <a:spcPts val="650"/>
              </a:spcBef>
              <a:buChar char="•"/>
              <a:tabLst>
                <a:tab pos="355600" algn="l"/>
              </a:tabLst>
            </a:pPr>
            <a:r>
              <a:rPr sz="2800" spc="-5" dirty="0">
                <a:solidFill>
                  <a:srgbClr val="33339A"/>
                </a:solidFill>
                <a:latin typeface="Trebuchet MS"/>
                <a:cs typeface="Trebuchet MS"/>
              </a:rPr>
              <a:t>Risky/expensive projects might be funded using  venture</a:t>
            </a:r>
            <a:r>
              <a:rPr sz="2800" spc="-20" dirty="0">
                <a:solidFill>
                  <a:srgbClr val="33339A"/>
                </a:solidFill>
                <a:latin typeface="Trebuchet MS"/>
                <a:cs typeface="Trebuchet MS"/>
              </a:rPr>
              <a:t> </a:t>
            </a:r>
            <a:r>
              <a:rPr sz="2800" spc="-5" dirty="0">
                <a:solidFill>
                  <a:srgbClr val="33339A"/>
                </a:solidFill>
                <a:latin typeface="Trebuchet MS"/>
                <a:cs typeface="Trebuchet MS"/>
              </a:rPr>
              <a:t>capital</a:t>
            </a:r>
            <a:endParaRPr sz="280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7543" y="6342634"/>
            <a:ext cx="1066165" cy="238760"/>
          </a:xfrm>
          <a:prstGeom prst="rect">
            <a:avLst/>
          </a:prstGeom>
        </p:spPr>
        <p:txBody>
          <a:bodyPr vert="horz" wrap="square" lIns="0" tIns="12065" rIns="0" bIns="0" rtlCol="0">
            <a:spAutoFit/>
          </a:bodyPr>
          <a:lstStyle/>
          <a:p>
            <a:pPr marL="12700">
              <a:lnSpc>
                <a:spcPct val="100000"/>
              </a:lnSpc>
              <a:spcBef>
                <a:spcPts val="95"/>
              </a:spcBef>
            </a:pPr>
            <a:r>
              <a:rPr sz="1400" i="1" spc="-10" dirty="0">
                <a:solidFill>
                  <a:srgbClr val="FFFFFF"/>
                </a:solidFill>
                <a:latin typeface="Trebuchet MS"/>
                <a:cs typeface="Trebuchet MS"/>
              </a:rPr>
              <a:t>Chapter</a:t>
            </a:r>
            <a:r>
              <a:rPr sz="1400" i="1" spc="-40" dirty="0">
                <a:solidFill>
                  <a:srgbClr val="FFFFFF"/>
                </a:solidFill>
                <a:latin typeface="Trebuchet MS"/>
                <a:cs typeface="Trebuchet MS"/>
              </a:rPr>
              <a:t> </a:t>
            </a:r>
            <a:r>
              <a:rPr sz="1400" i="1" spc="-5" dirty="0">
                <a:solidFill>
                  <a:srgbClr val="FFFFFF"/>
                </a:solidFill>
                <a:latin typeface="Trebuchet MS"/>
                <a:cs typeface="Trebuchet MS"/>
              </a:rPr>
              <a:t>3-54</a:t>
            </a:r>
            <a:endParaRPr sz="1400">
              <a:latin typeface="Trebuchet MS"/>
              <a:cs typeface="Trebuchet MS"/>
            </a:endParaRPr>
          </a:p>
        </p:txBody>
      </p:sp>
      <p:sp>
        <p:nvSpPr>
          <p:cNvPr id="3" name="object 3"/>
          <p:cNvSpPr txBox="1">
            <a:spLocks noGrp="1"/>
          </p:cNvSpPr>
          <p:nvPr>
            <p:ph type="title"/>
          </p:nvPr>
        </p:nvSpPr>
        <p:spPr>
          <a:xfrm>
            <a:off x="524001" y="171958"/>
            <a:ext cx="6102985" cy="1061720"/>
          </a:xfrm>
          <a:prstGeom prst="rect">
            <a:avLst/>
          </a:prstGeom>
        </p:spPr>
        <p:txBody>
          <a:bodyPr vert="horz" wrap="square" lIns="0" tIns="12700" rIns="0" bIns="0" rtlCol="0">
            <a:spAutoFit/>
          </a:bodyPr>
          <a:lstStyle/>
          <a:p>
            <a:pPr marL="12700">
              <a:lnSpc>
                <a:spcPts val="4320"/>
              </a:lnSpc>
              <a:spcBef>
                <a:spcPts val="100"/>
              </a:spcBef>
            </a:pPr>
            <a:r>
              <a:rPr sz="3600" spc="-5" dirty="0"/>
              <a:t>3.11 Cash Flow</a:t>
            </a:r>
            <a:r>
              <a:rPr sz="3600" spc="10" dirty="0"/>
              <a:t> </a:t>
            </a:r>
            <a:r>
              <a:rPr sz="3600" spc="-5" dirty="0"/>
              <a:t>Forecasting</a:t>
            </a:r>
            <a:endParaRPr sz="3600"/>
          </a:p>
          <a:p>
            <a:pPr marL="12700">
              <a:lnSpc>
                <a:spcPts val="3840"/>
              </a:lnSpc>
            </a:pPr>
            <a:r>
              <a:rPr spc="-5" dirty="0"/>
              <a:t>Example of Cash Flow</a:t>
            </a:r>
            <a:r>
              <a:rPr spc="10" dirty="0"/>
              <a:t> </a:t>
            </a:r>
            <a:r>
              <a:rPr spc="-5" dirty="0"/>
              <a:t>Forecasts</a:t>
            </a:r>
          </a:p>
        </p:txBody>
      </p:sp>
      <p:graphicFrame>
        <p:nvGraphicFramePr>
          <p:cNvPr id="4" name="object 4"/>
          <p:cNvGraphicFramePr>
            <a:graphicFrameLocks noGrp="1"/>
          </p:cNvGraphicFramePr>
          <p:nvPr/>
        </p:nvGraphicFramePr>
        <p:xfrm>
          <a:off x="444500" y="1587500"/>
          <a:ext cx="8232775" cy="3588519"/>
        </p:xfrm>
        <a:graphic>
          <a:graphicData uri="http://schemas.openxmlformats.org/drawingml/2006/table">
            <a:tbl>
              <a:tblPr firstRow="1" bandRow="1">
                <a:tableStyleId>{2D5ABB26-0587-4C30-8999-92F81FD0307C}</a:tableStyleId>
              </a:tblPr>
              <a:tblGrid>
                <a:gridCol w="1420495">
                  <a:extLst>
                    <a:ext uri="{9D8B030D-6E8A-4147-A177-3AD203B41FA5}">
                      <a16:colId xmlns:a16="http://schemas.microsoft.com/office/drawing/2014/main" val="20000"/>
                    </a:ext>
                  </a:extLst>
                </a:gridCol>
                <a:gridCol w="160782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565275">
                  <a:extLst>
                    <a:ext uri="{9D8B030D-6E8A-4147-A177-3AD203B41FA5}">
                      <a16:colId xmlns:a16="http://schemas.microsoft.com/office/drawing/2014/main" val="20003"/>
                    </a:ext>
                  </a:extLst>
                </a:gridCol>
                <a:gridCol w="1911985">
                  <a:extLst>
                    <a:ext uri="{9D8B030D-6E8A-4147-A177-3AD203B41FA5}">
                      <a16:colId xmlns:a16="http://schemas.microsoft.com/office/drawing/2014/main" val="20004"/>
                    </a:ext>
                  </a:extLst>
                </a:gridCol>
              </a:tblGrid>
              <a:tr h="466343">
                <a:tc>
                  <a:txBody>
                    <a:bodyPr/>
                    <a:lstStyle/>
                    <a:p>
                      <a:pPr marL="92075">
                        <a:lnSpc>
                          <a:spcPct val="100000"/>
                        </a:lnSpc>
                        <a:spcBef>
                          <a:spcPts val="335"/>
                        </a:spcBef>
                      </a:pPr>
                      <a:r>
                        <a:rPr sz="1800" i="1" spc="-10" dirty="0">
                          <a:solidFill>
                            <a:srgbClr val="00339A"/>
                          </a:solidFill>
                          <a:latin typeface="Trebuchet MS"/>
                          <a:cs typeface="Trebuchet MS"/>
                        </a:rPr>
                        <a:t>Year</a:t>
                      </a:r>
                      <a:endParaRPr sz="1800">
                        <a:latin typeface="Trebuchet MS"/>
                        <a:cs typeface="Trebuchet MS"/>
                      </a:endParaRPr>
                    </a:p>
                  </a:txBody>
                  <a:tcPr marL="0" marR="0" marT="42545" marB="0">
                    <a:lnT w="38100">
                      <a:solidFill>
                        <a:srgbClr val="000000"/>
                      </a:solidFill>
                      <a:prstDash val="solid"/>
                    </a:lnT>
                    <a:lnB w="38100">
                      <a:solidFill>
                        <a:srgbClr val="000000"/>
                      </a:solidFill>
                      <a:prstDash val="solid"/>
                    </a:lnB>
                  </a:tcPr>
                </a:tc>
                <a:tc>
                  <a:txBody>
                    <a:bodyPr/>
                    <a:lstStyle/>
                    <a:p>
                      <a:pPr marL="316230">
                        <a:lnSpc>
                          <a:spcPct val="100000"/>
                        </a:lnSpc>
                        <a:spcBef>
                          <a:spcPts val="335"/>
                        </a:spcBef>
                      </a:pPr>
                      <a:r>
                        <a:rPr sz="1800" i="1" spc="-5" dirty="0">
                          <a:solidFill>
                            <a:srgbClr val="00339A"/>
                          </a:solidFill>
                          <a:latin typeface="Trebuchet MS"/>
                          <a:cs typeface="Trebuchet MS"/>
                        </a:rPr>
                        <a:t>Project</a:t>
                      </a:r>
                      <a:r>
                        <a:rPr sz="1800" i="1" spc="-25" dirty="0">
                          <a:solidFill>
                            <a:srgbClr val="00339A"/>
                          </a:solidFill>
                          <a:latin typeface="Trebuchet MS"/>
                          <a:cs typeface="Trebuchet MS"/>
                        </a:rPr>
                        <a:t> </a:t>
                      </a:r>
                      <a:r>
                        <a:rPr sz="1800" i="1" spc="-5" dirty="0">
                          <a:solidFill>
                            <a:srgbClr val="00339A"/>
                          </a:solidFill>
                          <a:latin typeface="Trebuchet MS"/>
                          <a:cs typeface="Trebuchet MS"/>
                        </a:rPr>
                        <a:t>1</a:t>
                      </a:r>
                      <a:endParaRPr sz="1800">
                        <a:latin typeface="Trebuchet MS"/>
                        <a:cs typeface="Trebuchet MS"/>
                      </a:endParaRPr>
                    </a:p>
                  </a:txBody>
                  <a:tcPr marL="0" marR="0" marT="42545" marB="0">
                    <a:lnT w="38100">
                      <a:solidFill>
                        <a:srgbClr val="000000"/>
                      </a:solidFill>
                      <a:prstDash val="solid"/>
                    </a:lnT>
                    <a:lnB w="38100">
                      <a:solidFill>
                        <a:srgbClr val="000000"/>
                      </a:solidFill>
                      <a:prstDash val="solid"/>
                    </a:lnB>
                  </a:tcPr>
                </a:tc>
                <a:tc>
                  <a:txBody>
                    <a:bodyPr/>
                    <a:lstStyle/>
                    <a:p>
                      <a:pPr marL="354965">
                        <a:lnSpc>
                          <a:spcPct val="100000"/>
                        </a:lnSpc>
                        <a:spcBef>
                          <a:spcPts val="335"/>
                        </a:spcBef>
                      </a:pPr>
                      <a:r>
                        <a:rPr sz="1800" i="1" spc="-5" dirty="0">
                          <a:solidFill>
                            <a:srgbClr val="00339A"/>
                          </a:solidFill>
                          <a:latin typeface="Trebuchet MS"/>
                          <a:cs typeface="Trebuchet MS"/>
                        </a:rPr>
                        <a:t>Project</a:t>
                      </a:r>
                      <a:r>
                        <a:rPr sz="1800" i="1" spc="-20" dirty="0">
                          <a:solidFill>
                            <a:srgbClr val="00339A"/>
                          </a:solidFill>
                          <a:latin typeface="Trebuchet MS"/>
                          <a:cs typeface="Trebuchet MS"/>
                        </a:rPr>
                        <a:t> </a:t>
                      </a:r>
                      <a:r>
                        <a:rPr sz="1800" i="1" spc="-5" dirty="0">
                          <a:solidFill>
                            <a:srgbClr val="00339A"/>
                          </a:solidFill>
                          <a:latin typeface="Trebuchet MS"/>
                          <a:cs typeface="Trebuchet MS"/>
                        </a:rPr>
                        <a:t>2</a:t>
                      </a:r>
                      <a:endParaRPr sz="1800">
                        <a:latin typeface="Trebuchet MS"/>
                        <a:cs typeface="Trebuchet MS"/>
                      </a:endParaRPr>
                    </a:p>
                  </a:txBody>
                  <a:tcPr marL="0" marR="0" marT="42545" marB="0">
                    <a:lnT w="38100">
                      <a:solidFill>
                        <a:srgbClr val="000000"/>
                      </a:solidFill>
                      <a:prstDash val="solid"/>
                    </a:lnT>
                    <a:lnB w="38100">
                      <a:solidFill>
                        <a:srgbClr val="000000"/>
                      </a:solidFill>
                      <a:prstDash val="solid"/>
                    </a:lnB>
                  </a:tcPr>
                </a:tc>
                <a:tc>
                  <a:txBody>
                    <a:bodyPr/>
                    <a:lstStyle/>
                    <a:p>
                      <a:pPr marL="273050">
                        <a:lnSpc>
                          <a:spcPct val="100000"/>
                        </a:lnSpc>
                        <a:spcBef>
                          <a:spcPts val="335"/>
                        </a:spcBef>
                      </a:pPr>
                      <a:r>
                        <a:rPr sz="1800" i="1" spc="-5" dirty="0">
                          <a:solidFill>
                            <a:srgbClr val="00339A"/>
                          </a:solidFill>
                          <a:latin typeface="Trebuchet MS"/>
                          <a:cs typeface="Trebuchet MS"/>
                        </a:rPr>
                        <a:t>Project</a:t>
                      </a:r>
                      <a:r>
                        <a:rPr sz="1800" i="1" spc="-20" dirty="0">
                          <a:solidFill>
                            <a:srgbClr val="00339A"/>
                          </a:solidFill>
                          <a:latin typeface="Trebuchet MS"/>
                          <a:cs typeface="Trebuchet MS"/>
                        </a:rPr>
                        <a:t> </a:t>
                      </a:r>
                      <a:r>
                        <a:rPr sz="1800" i="1" spc="-5" dirty="0">
                          <a:solidFill>
                            <a:srgbClr val="00339A"/>
                          </a:solidFill>
                          <a:latin typeface="Trebuchet MS"/>
                          <a:cs typeface="Trebuchet MS"/>
                        </a:rPr>
                        <a:t>3</a:t>
                      </a:r>
                      <a:endParaRPr sz="1800">
                        <a:latin typeface="Trebuchet MS"/>
                        <a:cs typeface="Trebuchet MS"/>
                      </a:endParaRPr>
                    </a:p>
                  </a:txBody>
                  <a:tcPr marL="0" marR="0" marT="42545" marB="0">
                    <a:lnT w="38100">
                      <a:solidFill>
                        <a:srgbClr val="000000"/>
                      </a:solidFill>
                      <a:prstDash val="solid"/>
                    </a:lnT>
                    <a:lnB w="38100">
                      <a:solidFill>
                        <a:srgbClr val="000000"/>
                      </a:solidFill>
                      <a:prstDash val="solid"/>
                    </a:lnB>
                  </a:tcPr>
                </a:tc>
                <a:tc>
                  <a:txBody>
                    <a:bodyPr/>
                    <a:lstStyle/>
                    <a:p>
                      <a:pPr marL="354965">
                        <a:lnSpc>
                          <a:spcPct val="100000"/>
                        </a:lnSpc>
                        <a:spcBef>
                          <a:spcPts val="335"/>
                        </a:spcBef>
                      </a:pPr>
                      <a:r>
                        <a:rPr sz="1800" i="1" spc="-5" dirty="0">
                          <a:solidFill>
                            <a:srgbClr val="00339A"/>
                          </a:solidFill>
                          <a:latin typeface="Trebuchet MS"/>
                          <a:cs typeface="Trebuchet MS"/>
                        </a:rPr>
                        <a:t>Project</a:t>
                      </a:r>
                      <a:r>
                        <a:rPr sz="1800" i="1" spc="-15" dirty="0">
                          <a:solidFill>
                            <a:srgbClr val="00339A"/>
                          </a:solidFill>
                          <a:latin typeface="Trebuchet MS"/>
                          <a:cs typeface="Trebuchet MS"/>
                        </a:rPr>
                        <a:t> </a:t>
                      </a:r>
                      <a:r>
                        <a:rPr sz="1800" i="1" spc="-5" dirty="0">
                          <a:solidFill>
                            <a:srgbClr val="00339A"/>
                          </a:solidFill>
                          <a:latin typeface="Trebuchet MS"/>
                          <a:cs typeface="Trebuchet MS"/>
                        </a:rPr>
                        <a:t>4</a:t>
                      </a:r>
                      <a:endParaRPr sz="1800">
                        <a:latin typeface="Trebuchet MS"/>
                        <a:cs typeface="Trebuchet MS"/>
                      </a:endParaRPr>
                    </a:p>
                  </a:txBody>
                  <a:tcPr marL="0" marR="0" marT="42545" marB="0">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422857">
                <a:tc>
                  <a:txBody>
                    <a:bodyPr/>
                    <a:lstStyle/>
                    <a:p>
                      <a:pPr marL="92075">
                        <a:lnSpc>
                          <a:spcPct val="100000"/>
                        </a:lnSpc>
                        <a:spcBef>
                          <a:spcPts val="335"/>
                        </a:spcBef>
                      </a:pPr>
                      <a:r>
                        <a:rPr sz="1800" dirty="0">
                          <a:solidFill>
                            <a:srgbClr val="00339A"/>
                          </a:solidFill>
                          <a:latin typeface="Trebuchet MS"/>
                          <a:cs typeface="Trebuchet MS"/>
                        </a:rPr>
                        <a:t>0</a:t>
                      </a:r>
                      <a:endParaRPr sz="1800">
                        <a:latin typeface="Trebuchet MS"/>
                        <a:cs typeface="Trebuchet MS"/>
                      </a:endParaRPr>
                    </a:p>
                  </a:txBody>
                  <a:tcPr marL="0" marR="0" marT="42545" marB="0">
                    <a:lnT w="38100">
                      <a:solidFill>
                        <a:srgbClr val="000000"/>
                      </a:solidFill>
                      <a:prstDash val="solid"/>
                    </a:lnT>
                  </a:tcPr>
                </a:tc>
                <a:tc>
                  <a:txBody>
                    <a:bodyPr/>
                    <a:lstStyle/>
                    <a:p>
                      <a:pPr marL="317500">
                        <a:lnSpc>
                          <a:spcPct val="100000"/>
                        </a:lnSpc>
                        <a:spcBef>
                          <a:spcPts val="335"/>
                        </a:spcBef>
                      </a:pPr>
                      <a:r>
                        <a:rPr sz="1800" dirty="0">
                          <a:solidFill>
                            <a:srgbClr val="00339A"/>
                          </a:solidFill>
                          <a:latin typeface="Trebuchet MS"/>
                          <a:cs typeface="Trebuchet MS"/>
                        </a:rPr>
                        <a:t>-100,000</a:t>
                      </a:r>
                      <a:endParaRPr sz="1800">
                        <a:latin typeface="Trebuchet MS"/>
                        <a:cs typeface="Trebuchet MS"/>
                      </a:endParaRPr>
                    </a:p>
                  </a:txBody>
                  <a:tcPr marL="0" marR="0" marT="42545" marB="0">
                    <a:lnT w="38100">
                      <a:solidFill>
                        <a:srgbClr val="000000"/>
                      </a:solidFill>
                      <a:prstDash val="solid"/>
                    </a:lnT>
                  </a:tcPr>
                </a:tc>
                <a:tc>
                  <a:txBody>
                    <a:bodyPr/>
                    <a:lstStyle/>
                    <a:p>
                      <a:pPr marR="265430" algn="r">
                        <a:lnSpc>
                          <a:spcPct val="100000"/>
                        </a:lnSpc>
                        <a:spcBef>
                          <a:spcPts val="335"/>
                        </a:spcBef>
                      </a:pPr>
                      <a:r>
                        <a:rPr sz="1800" spc="5" dirty="0">
                          <a:solidFill>
                            <a:srgbClr val="00339A"/>
                          </a:solidFill>
                          <a:latin typeface="Trebuchet MS"/>
                          <a:cs typeface="Trebuchet MS"/>
                        </a:rPr>
                        <a:t>-1,000,000</a:t>
                      </a:r>
                      <a:endParaRPr sz="1800">
                        <a:latin typeface="Trebuchet MS"/>
                        <a:cs typeface="Trebuchet MS"/>
                      </a:endParaRPr>
                    </a:p>
                  </a:txBody>
                  <a:tcPr marL="0" marR="0" marT="42545" marB="0">
                    <a:lnT w="38100">
                      <a:solidFill>
                        <a:srgbClr val="000000"/>
                      </a:solidFill>
                      <a:prstDash val="solid"/>
                    </a:lnT>
                  </a:tcPr>
                </a:tc>
                <a:tc>
                  <a:txBody>
                    <a:bodyPr/>
                    <a:lstStyle/>
                    <a:p>
                      <a:pPr marL="273685">
                        <a:lnSpc>
                          <a:spcPct val="100000"/>
                        </a:lnSpc>
                        <a:spcBef>
                          <a:spcPts val="335"/>
                        </a:spcBef>
                      </a:pPr>
                      <a:r>
                        <a:rPr sz="1800" dirty="0">
                          <a:solidFill>
                            <a:srgbClr val="00339A"/>
                          </a:solidFill>
                          <a:latin typeface="Trebuchet MS"/>
                          <a:cs typeface="Trebuchet MS"/>
                        </a:rPr>
                        <a:t>-100,000</a:t>
                      </a:r>
                      <a:endParaRPr sz="1800">
                        <a:latin typeface="Trebuchet MS"/>
                        <a:cs typeface="Trebuchet MS"/>
                      </a:endParaRPr>
                    </a:p>
                  </a:txBody>
                  <a:tcPr marL="0" marR="0" marT="42545" marB="0">
                    <a:lnT w="38100">
                      <a:solidFill>
                        <a:srgbClr val="000000"/>
                      </a:solidFill>
                      <a:prstDash val="solid"/>
                    </a:lnT>
                  </a:tcPr>
                </a:tc>
                <a:tc>
                  <a:txBody>
                    <a:bodyPr/>
                    <a:lstStyle/>
                    <a:p>
                      <a:pPr marL="354330">
                        <a:lnSpc>
                          <a:spcPct val="100000"/>
                        </a:lnSpc>
                        <a:spcBef>
                          <a:spcPts val="335"/>
                        </a:spcBef>
                      </a:pPr>
                      <a:r>
                        <a:rPr sz="1800" dirty="0">
                          <a:solidFill>
                            <a:srgbClr val="00339A"/>
                          </a:solidFill>
                          <a:latin typeface="Trebuchet MS"/>
                          <a:cs typeface="Trebuchet MS"/>
                        </a:rPr>
                        <a:t>-120,000</a:t>
                      </a:r>
                      <a:endParaRPr sz="1800">
                        <a:latin typeface="Trebuchet MS"/>
                        <a:cs typeface="Trebuchet MS"/>
                      </a:endParaRPr>
                    </a:p>
                  </a:txBody>
                  <a:tcPr marL="0" marR="0" marT="42545" marB="0">
                    <a:lnT w="38100">
                      <a:solidFill>
                        <a:srgbClr val="000000"/>
                      </a:solidFill>
                      <a:prstDash val="solid"/>
                    </a:lnT>
                  </a:tcPr>
                </a:tc>
                <a:extLst>
                  <a:ext uri="{0D108BD9-81ED-4DB2-BD59-A6C34878D82A}">
                    <a16:rowId xmlns:a16="http://schemas.microsoft.com/office/drawing/2014/main" val="10001"/>
                  </a:ext>
                </a:extLst>
              </a:tr>
              <a:tr h="466686">
                <a:tc>
                  <a:txBody>
                    <a:bodyPr/>
                    <a:lstStyle/>
                    <a:p>
                      <a:pPr marL="92075">
                        <a:lnSpc>
                          <a:spcPct val="100000"/>
                        </a:lnSpc>
                        <a:spcBef>
                          <a:spcPts val="680"/>
                        </a:spcBef>
                      </a:pPr>
                      <a:r>
                        <a:rPr sz="1800" dirty="0">
                          <a:solidFill>
                            <a:srgbClr val="00339A"/>
                          </a:solidFill>
                          <a:latin typeface="Trebuchet MS"/>
                          <a:cs typeface="Trebuchet MS"/>
                        </a:rPr>
                        <a:t>1</a:t>
                      </a:r>
                      <a:endParaRPr sz="1800">
                        <a:latin typeface="Trebuchet MS"/>
                        <a:cs typeface="Trebuchet MS"/>
                      </a:endParaRPr>
                    </a:p>
                  </a:txBody>
                  <a:tcPr marL="0" marR="0" marT="86360" marB="0"/>
                </a:tc>
                <a:tc>
                  <a:txBody>
                    <a:bodyPr/>
                    <a:lstStyle/>
                    <a:p>
                      <a:pPr marL="454659">
                        <a:lnSpc>
                          <a:spcPct val="100000"/>
                        </a:lnSpc>
                        <a:spcBef>
                          <a:spcPts val="680"/>
                        </a:spcBef>
                      </a:pPr>
                      <a:r>
                        <a:rPr sz="1800" dirty="0">
                          <a:solidFill>
                            <a:srgbClr val="00339A"/>
                          </a:solidFill>
                          <a:latin typeface="Trebuchet MS"/>
                          <a:cs typeface="Trebuchet MS"/>
                        </a:rPr>
                        <a:t>10,000</a:t>
                      </a:r>
                      <a:endParaRPr sz="1800">
                        <a:latin typeface="Trebuchet MS"/>
                        <a:cs typeface="Trebuchet MS"/>
                      </a:endParaRPr>
                    </a:p>
                  </a:txBody>
                  <a:tcPr marL="0" marR="0" marT="86360" marB="0"/>
                </a:tc>
                <a:tc>
                  <a:txBody>
                    <a:bodyPr/>
                    <a:lstStyle/>
                    <a:p>
                      <a:pPr marR="280670" algn="r">
                        <a:lnSpc>
                          <a:spcPct val="100000"/>
                        </a:lnSpc>
                        <a:spcBef>
                          <a:spcPts val="680"/>
                        </a:spcBef>
                      </a:pPr>
                      <a:r>
                        <a:rPr sz="1800" spc="5" dirty="0">
                          <a:solidFill>
                            <a:srgbClr val="00339A"/>
                          </a:solidFill>
                          <a:latin typeface="Trebuchet MS"/>
                          <a:cs typeface="Trebuchet MS"/>
                        </a:rPr>
                        <a:t>200,000</a:t>
                      </a:r>
                      <a:endParaRPr sz="1800">
                        <a:latin typeface="Trebuchet MS"/>
                        <a:cs typeface="Trebuchet MS"/>
                      </a:endParaRPr>
                    </a:p>
                  </a:txBody>
                  <a:tcPr marL="0" marR="0" marT="86360" marB="0"/>
                </a:tc>
                <a:tc>
                  <a:txBody>
                    <a:bodyPr/>
                    <a:lstStyle/>
                    <a:p>
                      <a:pPr marL="48069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tc>
                  <a:txBody>
                    <a:bodyPr/>
                    <a:lstStyle/>
                    <a:p>
                      <a:pPr marL="56197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extLst>
                  <a:ext uri="{0D108BD9-81ED-4DB2-BD59-A6C34878D82A}">
                    <a16:rowId xmlns:a16="http://schemas.microsoft.com/office/drawing/2014/main" val="10002"/>
                  </a:ext>
                </a:extLst>
              </a:tr>
              <a:tr h="466686">
                <a:tc>
                  <a:txBody>
                    <a:bodyPr/>
                    <a:lstStyle/>
                    <a:p>
                      <a:pPr marL="92075">
                        <a:lnSpc>
                          <a:spcPct val="100000"/>
                        </a:lnSpc>
                        <a:spcBef>
                          <a:spcPts val="680"/>
                        </a:spcBef>
                      </a:pPr>
                      <a:r>
                        <a:rPr sz="1800" dirty="0">
                          <a:solidFill>
                            <a:srgbClr val="00339A"/>
                          </a:solidFill>
                          <a:latin typeface="Trebuchet MS"/>
                          <a:cs typeface="Trebuchet MS"/>
                        </a:rPr>
                        <a:t>2</a:t>
                      </a:r>
                      <a:endParaRPr sz="1800">
                        <a:latin typeface="Trebuchet MS"/>
                        <a:cs typeface="Trebuchet MS"/>
                      </a:endParaRPr>
                    </a:p>
                  </a:txBody>
                  <a:tcPr marL="0" marR="0" marT="86360" marB="0"/>
                </a:tc>
                <a:tc>
                  <a:txBody>
                    <a:bodyPr/>
                    <a:lstStyle/>
                    <a:p>
                      <a:pPr marL="454659">
                        <a:lnSpc>
                          <a:spcPct val="100000"/>
                        </a:lnSpc>
                        <a:spcBef>
                          <a:spcPts val="680"/>
                        </a:spcBef>
                      </a:pPr>
                      <a:r>
                        <a:rPr sz="1800" dirty="0">
                          <a:solidFill>
                            <a:srgbClr val="00339A"/>
                          </a:solidFill>
                          <a:latin typeface="Trebuchet MS"/>
                          <a:cs typeface="Trebuchet MS"/>
                        </a:rPr>
                        <a:t>10,000</a:t>
                      </a:r>
                      <a:endParaRPr sz="1800">
                        <a:latin typeface="Trebuchet MS"/>
                        <a:cs typeface="Trebuchet MS"/>
                      </a:endParaRPr>
                    </a:p>
                  </a:txBody>
                  <a:tcPr marL="0" marR="0" marT="86360" marB="0"/>
                </a:tc>
                <a:tc>
                  <a:txBody>
                    <a:bodyPr/>
                    <a:lstStyle/>
                    <a:p>
                      <a:pPr marR="280670" algn="r">
                        <a:lnSpc>
                          <a:spcPct val="100000"/>
                        </a:lnSpc>
                        <a:spcBef>
                          <a:spcPts val="680"/>
                        </a:spcBef>
                      </a:pPr>
                      <a:r>
                        <a:rPr sz="1800" spc="5" dirty="0">
                          <a:solidFill>
                            <a:srgbClr val="00339A"/>
                          </a:solidFill>
                          <a:latin typeface="Trebuchet MS"/>
                          <a:cs typeface="Trebuchet MS"/>
                        </a:rPr>
                        <a:t>200,000</a:t>
                      </a:r>
                      <a:endParaRPr sz="1800">
                        <a:latin typeface="Trebuchet MS"/>
                        <a:cs typeface="Trebuchet MS"/>
                      </a:endParaRPr>
                    </a:p>
                  </a:txBody>
                  <a:tcPr marL="0" marR="0" marT="86360" marB="0"/>
                </a:tc>
                <a:tc>
                  <a:txBody>
                    <a:bodyPr/>
                    <a:lstStyle/>
                    <a:p>
                      <a:pPr marL="48069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tc>
                  <a:txBody>
                    <a:bodyPr/>
                    <a:lstStyle/>
                    <a:p>
                      <a:pPr marL="56197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extLst>
                  <a:ext uri="{0D108BD9-81ED-4DB2-BD59-A6C34878D82A}">
                    <a16:rowId xmlns:a16="http://schemas.microsoft.com/office/drawing/2014/main" val="10003"/>
                  </a:ext>
                </a:extLst>
              </a:tr>
              <a:tr h="466686">
                <a:tc>
                  <a:txBody>
                    <a:bodyPr/>
                    <a:lstStyle/>
                    <a:p>
                      <a:pPr marL="92075">
                        <a:lnSpc>
                          <a:spcPct val="100000"/>
                        </a:lnSpc>
                        <a:spcBef>
                          <a:spcPts val="680"/>
                        </a:spcBef>
                      </a:pPr>
                      <a:r>
                        <a:rPr sz="1800" dirty="0">
                          <a:solidFill>
                            <a:srgbClr val="00339A"/>
                          </a:solidFill>
                          <a:latin typeface="Trebuchet MS"/>
                          <a:cs typeface="Trebuchet MS"/>
                        </a:rPr>
                        <a:t>3</a:t>
                      </a:r>
                      <a:endParaRPr sz="1800">
                        <a:latin typeface="Trebuchet MS"/>
                        <a:cs typeface="Trebuchet MS"/>
                      </a:endParaRPr>
                    </a:p>
                  </a:txBody>
                  <a:tcPr marL="0" marR="0" marT="86360" marB="0"/>
                </a:tc>
                <a:tc>
                  <a:txBody>
                    <a:bodyPr/>
                    <a:lstStyle/>
                    <a:p>
                      <a:pPr marL="454659">
                        <a:lnSpc>
                          <a:spcPct val="100000"/>
                        </a:lnSpc>
                        <a:spcBef>
                          <a:spcPts val="680"/>
                        </a:spcBef>
                      </a:pPr>
                      <a:r>
                        <a:rPr sz="1800" dirty="0">
                          <a:solidFill>
                            <a:srgbClr val="00339A"/>
                          </a:solidFill>
                          <a:latin typeface="Trebuchet MS"/>
                          <a:cs typeface="Trebuchet MS"/>
                        </a:rPr>
                        <a:t>10,000</a:t>
                      </a:r>
                      <a:endParaRPr sz="1800">
                        <a:latin typeface="Trebuchet MS"/>
                        <a:cs typeface="Trebuchet MS"/>
                      </a:endParaRPr>
                    </a:p>
                  </a:txBody>
                  <a:tcPr marL="0" marR="0" marT="86360" marB="0"/>
                </a:tc>
                <a:tc>
                  <a:txBody>
                    <a:bodyPr/>
                    <a:lstStyle/>
                    <a:p>
                      <a:pPr marR="280670" algn="r">
                        <a:lnSpc>
                          <a:spcPct val="100000"/>
                        </a:lnSpc>
                        <a:spcBef>
                          <a:spcPts val="680"/>
                        </a:spcBef>
                      </a:pPr>
                      <a:r>
                        <a:rPr sz="1800" spc="5" dirty="0">
                          <a:solidFill>
                            <a:srgbClr val="00339A"/>
                          </a:solidFill>
                          <a:latin typeface="Trebuchet MS"/>
                          <a:cs typeface="Trebuchet MS"/>
                        </a:rPr>
                        <a:t>200,000</a:t>
                      </a:r>
                      <a:endParaRPr sz="1800">
                        <a:latin typeface="Trebuchet MS"/>
                        <a:cs typeface="Trebuchet MS"/>
                      </a:endParaRPr>
                    </a:p>
                  </a:txBody>
                  <a:tcPr marL="0" marR="0" marT="86360" marB="0"/>
                </a:tc>
                <a:tc>
                  <a:txBody>
                    <a:bodyPr/>
                    <a:lstStyle/>
                    <a:p>
                      <a:pPr marL="48069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tc>
                  <a:txBody>
                    <a:bodyPr/>
                    <a:lstStyle/>
                    <a:p>
                      <a:pPr marL="56197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extLst>
                  <a:ext uri="{0D108BD9-81ED-4DB2-BD59-A6C34878D82A}">
                    <a16:rowId xmlns:a16="http://schemas.microsoft.com/office/drawing/2014/main" val="10004"/>
                  </a:ext>
                </a:extLst>
              </a:tr>
              <a:tr h="466686">
                <a:tc>
                  <a:txBody>
                    <a:bodyPr/>
                    <a:lstStyle/>
                    <a:p>
                      <a:pPr marL="92075">
                        <a:lnSpc>
                          <a:spcPct val="100000"/>
                        </a:lnSpc>
                        <a:spcBef>
                          <a:spcPts val="680"/>
                        </a:spcBef>
                      </a:pPr>
                      <a:r>
                        <a:rPr sz="1800" dirty="0">
                          <a:solidFill>
                            <a:srgbClr val="00339A"/>
                          </a:solidFill>
                          <a:latin typeface="Trebuchet MS"/>
                          <a:cs typeface="Trebuchet MS"/>
                        </a:rPr>
                        <a:t>4</a:t>
                      </a:r>
                      <a:endParaRPr sz="1800">
                        <a:latin typeface="Trebuchet MS"/>
                        <a:cs typeface="Trebuchet MS"/>
                      </a:endParaRPr>
                    </a:p>
                  </a:txBody>
                  <a:tcPr marL="0" marR="0" marT="86360" marB="0"/>
                </a:tc>
                <a:tc>
                  <a:txBody>
                    <a:bodyPr/>
                    <a:lstStyle/>
                    <a:p>
                      <a:pPr marL="454659">
                        <a:lnSpc>
                          <a:spcPct val="100000"/>
                        </a:lnSpc>
                        <a:spcBef>
                          <a:spcPts val="680"/>
                        </a:spcBef>
                      </a:pPr>
                      <a:r>
                        <a:rPr sz="1800" dirty="0">
                          <a:solidFill>
                            <a:srgbClr val="00339A"/>
                          </a:solidFill>
                          <a:latin typeface="Trebuchet MS"/>
                          <a:cs typeface="Trebuchet MS"/>
                        </a:rPr>
                        <a:t>20,000</a:t>
                      </a:r>
                      <a:endParaRPr sz="1800">
                        <a:latin typeface="Trebuchet MS"/>
                        <a:cs typeface="Trebuchet MS"/>
                      </a:endParaRPr>
                    </a:p>
                  </a:txBody>
                  <a:tcPr marL="0" marR="0" marT="86360" marB="0"/>
                </a:tc>
                <a:tc>
                  <a:txBody>
                    <a:bodyPr/>
                    <a:lstStyle/>
                    <a:p>
                      <a:pPr marR="280670" algn="r">
                        <a:lnSpc>
                          <a:spcPct val="100000"/>
                        </a:lnSpc>
                        <a:spcBef>
                          <a:spcPts val="680"/>
                        </a:spcBef>
                      </a:pPr>
                      <a:r>
                        <a:rPr sz="1800" spc="5" dirty="0">
                          <a:solidFill>
                            <a:srgbClr val="00339A"/>
                          </a:solidFill>
                          <a:latin typeface="Trebuchet MS"/>
                          <a:cs typeface="Trebuchet MS"/>
                        </a:rPr>
                        <a:t>200,000</a:t>
                      </a:r>
                      <a:endParaRPr sz="1800">
                        <a:latin typeface="Trebuchet MS"/>
                        <a:cs typeface="Trebuchet MS"/>
                      </a:endParaRPr>
                    </a:p>
                  </a:txBody>
                  <a:tcPr marL="0" marR="0" marT="86360" marB="0"/>
                </a:tc>
                <a:tc>
                  <a:txBody>
                    <a:bodyPr/>
                    <a:lstStyle/>
                    <a:p>
                      <a:pPr marL="48069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tc>
                  <a:txBody>
                    <a:bodyPr/>
                    <a:lstStyle/>
                    <a:p>
                      <a:pPr marL="561975">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extLst>
                  <a:ext uri="{0D108BD9-81ED-4DB2-BD59-A6C34878D82A}">
                    <a16:rowId xmlns:a16="http://schemas.microsoft.com/office/drawing/2014/main" val="10005"/>
                  </a:ext>
                </a:extLst>
              </a:tr>
              <a:tr h="466686">
                <a:tc>
                  <a:txBody>
                    <a:bodyPr/>
                    <a:lstStyle/>
                    <a:p>
                      <a:pPr marL="92075">
                        <a:lnSpc>
                          <a:spcPct val="100000"/>
                        </a:lnSpc>
                        <a:spcBef>
                          <a:spcPts val="680"/>
                        </a:spcBef>
                      </a:pPr>
                      <a:r>
                        <a:rPr sz="1800" dirty="0">
                          <a:solidFill>
                            <a:srgbClr val="00339A"/>
                          </a:solidFill>
                          <a:latin typeface="Trebuchet MS"/>
                          <a:cs typeface="Trebuchet MS"/>
                        </a:rPr>
                        <a:t>5</a:t>
                      </a:r>
                      <a:endParaRPr sz="1800">
                        <a:latin typeface="Trebuchet MS"/>
                        <a:cs typeface="Trebuchet MS"/>
                      </a:endParaRPr>
                    </a:p>
                  </a:txBody>
                  <a:tcPr marL="0" marR="0" marT="86360" marB="0"/>
                </a:tc>
                <a:tc>
                  <a:txBody>
                    <a:bodyPr/>
                    <a:lstStyle/>
                    <a:p>
                      <a:pPr marL="317500">
                        <a:lnSpc>
                          <a:spcPct val="100000"/>
                        </a:lnSpc>
                        <a:spcBef>
                          <a:spcPts val="680"/>
                        </a:spcBef>
                      </a:pPr>
                      <a:r>
                        <a:rPr sz="1800" dirty="0">
                          <a:solidFill>
                            <a:srgbClr val="00339A"/>
                          </a:solidFill>
                          <a:latin typeface="Trebuchet MS"/>
                          <a:cs typeface="Trebuchet MS"/>
                        </a:rPr>
                        <a:t>100,000</a:t>
                      </a:r>
                      <a:endParaRPr sz="1800">
                        <a:latin typeface="Trebuchet MS"/>
                        <a:cs typeface="Trebuchet MS"/>
                      </a:endParaRPr>
                    </a:p>
                  </a:txBody>
                  <a:tcPr marL="0" marR="0" marT="86360" marB="0"/>
                </a:tc>
                <a:tc>
                  <a:txBody>
                    <a:bodyPr/>
                    <a:lstStyle/>
                    <a:p>
                      <a:pPr marR="281305" algn="r">
                        <a:lnSpc>
                          <a:spcPct val="100000"/>
                        </a:lnSpc>
                        <a:spcBef>
                          <a:spcPts val="680"/>
                        </a:spcBef>
                      </a:pPr>
                      <a:r>
                        <a:rPr sz="1800" spc="5" dirty="0">
                          <a:solidFill>
                            <a:srgbClr val="00339A"/>
                          </a:solidFill>
                          <a:latin typeface="Trebuchet MS"/>
                          <a:cs typeface="Trebuchet MS"/>
                        </a:rPr>
                        <a:t>300,000</a:t>
                      </a:r>
                      <a:endParaRPr sz="1800">
                        <a:latin typeface="Trebuchet MS"/>
                        <a:cs typeface="Trebuchet MS"/>
                      </a:endParaRPr>
                    </a:p>
                  </a:txBody>
                  <a:tcPr marL="0" marR="0" marT="86360" marB="0"/>
                </a:tc>
                <a:tc>
                  <a:txBody>
                    <a:bodyPr/>
                    <a:lstStyle/>
                    <a:p>
                      <a:pPr marL="480059">
                        <a:lnSpc>
                          <a:spcPct val="100000"/>
                        </a:lnSpc>
                        <a:spcBef>
                          <a:spcPts val="680"/>
                        </a:spcBef>
                      </a:pPr>
                      <a:r>
                        <a:rPr sz="1800" dirty="0">
                          <a:solidFill>
                            <a:srgbClr val="00339A"/>
                          </a:solidFill>
                          <a:latin typeface="Trebuchet MS"/>
                          <a:cs typeface="Trebuchet MS"/>
                        </a:rPr>
                        <a:t>30,000</a:t>
                      </a:r>
                      <a:endParaRPr sz="1800">
                        <a:latin typeface="Trebuchet MS"/>
                        <a:cs typeface="Trebuchet MS"/>
                      </a:endParaRPr>
                    </a:p>
                  </a:txBody>
                  <a:tcPr marL="0" marR="0" marT="86360" marB="0"/>
                </a:tc>
                <a:tc>
                  <a:txBody>
                    <a:bodyPr/>
                    <a:lstStyle/>
                    <a:p>
                      <a:pPr marL="561340">
                        <a:lnSpc>
                          <a:spcPct val="100000"/>
                        </a:lnSpc>
                        <a:spcBef>
                          <a:spcPts val="680"/>
                        </a:spcBef>
                      </a:pPr>
                      <a:r>
                        <a:rPr sz="1800" dirty="0">
                          <a:solidFill>
                            <a:srgbClr val="00339A"/>
                          </a:solidFill>
                          <a:latin typeface="Trebuchet MS"/>
                          <a:cs typeface="Trebuchet MS"/>
                        </a:rPr>
                        <a:t>75,000</a:t>
                      </a:r>
                      <a:endParaRPr sz="1800">
                        <a:latin typeface="Trebuchet MS"/>
                        <a:cs typeface="Trebuchet MS"/>
                      </a:endParaRPr>
                    </a:p>
                  </a:txBody>
                  <a:tcPr marL="0" marR="0" marT="86360" marB="0"/>
                </a:tc>
                <a:extLst>
                  <a:ext uri="{0D108BD9-81ED-4DB2-BD59-A6C34878D82A}">
                    <a16:rowId xmlns:a16="http://schemas.microsoft.com/office/drawing/2014/main" val="10006"/>
                  </a:ext>
                </a:extLst>
              </a:tr>
              <a:tr h="365889">
                <a:tc>
                  <a:txBody>
                    <a:bodyPr/>
                    <a:lstStyle/>
                    <a:p>
                      <a:pPr marL="92075">
                        <a:lnSpc>
                          <a:spcPts val="2100"/>
                        </a:lnSpc>
                        <a:spcBef>
                          <a:spcPts val="680"/>
                        </a:spcBef>
                      </a:pPr>
                      <a:r>
                        <a:rPr sz="1800" spc="-5" dirty="0">
                          <a:solidFill>
                            <a:srgbClr val="00339A"/>
                          </a:solidFill>
                          <a:latin typeface="Trebuchet MS"/>
                          <a:cs typeface="Trebuchet MS"/>
                        </a:rPr>
                        <a:t>Net</a:t>
                      </a:r>
                      <a:r>
                        <a:rPr sz="1800" spc="-15" dirty="0">
                          <a:solidFill>
                            <a:srgbClr val="00339A"/>
                          </a:solidFill>
                          <a:latin typeface="Trebuchet MS"/>
                          <a:cs typeface="Trebuchet MS"/>
                        </a:rPr>
                        <a:t> </a:t>
                      </a:r>
                      <a:r>
                        <a:rPr sz="1800" spc="-5" dirty="0">
                          <a:solidFill>
                            <a:srgbClr val="00339A"/>
                          </a:solidFill>
                          <a:latin typeface="Trebuchet MS"/>
                          <a:cs typeface="Trebuchet MS"/>
                        </a:rPr>
                        <a:t>Profit</a:t>
                      </a:r>
                      <a:endParaRPr sz="1800">
                        <a:latin typeface="Trebuchet MS"/>
                        <a:cs typeface="Trebuchet MS"/>
                      </a:endParaRPr>
                    </a:p>
                  </a:txBody>
                  <a:tcPr marL="0" marR="0" marT="86360" marB="0"/>
                </a:tc>
                <a:tc>
                  <a:txBody>
                    <a:bodyPr/>
                    <a:lstStyle/>
                    <a:p>
                      <a:pPr marL="457200">
                        <a:lnSpc>
                          <a:spcPts val="2100"/>
                        </a:lnSpc>
                        <a:spcBef>
                          <a:spcPts val="680"/>
                        </a:spcBef>
                      </a:pPr>
                      <a:r>
                        <a:rPr sz="1800" spc="-5" dirty="0">
                          <a:solidFill>
                            <a:srgbClr val="00339A"/>
                          </a:solidFill>
                          <a:latin typeface="Trebuchet MS"/>
                          <a:cs typeface="Trebuchet MS"/>
                        </a:rPr>
                        <a:t>50,000</a:t>
                      </a:r>
                      <a:endParaRPr sz="1800">
                        <a:latin typeface="Trebuchet MS"/>
                        <a:cs typeface="Trebuchet MS"/>
                      </a:endParaRPr>
                    </a:p>
                  </a:txBody>
                  <a:tcPr marL="0" marR="0" marT="86360" marB="0"/>
                </a:tc>
                <a:tc>
                  <a:txBody>
                    <a:bodyPr/>
                    <a:lstStyle/>
                    <a:p>
                      <a:pPr marR="280035" algn="r">
                        <a:lnSpc>
                          <a:spcPts val="2100"/>
                        </a:lnSpc>
                        <a:spcBef>
                          <a:spcPts val="680"/>
                        </a:spcBef>
                      </a:pPr>
                      <a:r>
                        <a:rPr sz="1800" dirty="0">
                          <a:solidFill>
                            <a:srgbClr val="00339A"/>
                          </a:solidFill>
                          <a:latin typeface="Trebuchet MS"/>
                          <a:cs typeface="Trebuchet MS"/>
                        </a:rPr>
                        <a:t>100,000</a:t>
                      </a:r>
                      <a:endParaRPr sz="1800">
                        <a:latin typeface="Trebuchet MS"/>
                        <a:cs typeface="Trebuchet MS"/>
                      </a:endParaRPr>
                    </a:p>
                  </a:txBody>
                  <a:tcPr marL="0" marR="0" marT="86360" marB="0"/>
                </a:tc>
                <a:tc>
                  <a:txBody>
                    <a:bodyPr/>
                    <a:lstStyle/>
                    <a:p>
                      <a:pPr marL="481330">
                        <a:lnSpc>
                          <a:spcPts val="2100"/>
                        </a:lnSpc>
                        <a:spcBef>
                          <a:spcPts val="680"/>
                        </a:spcBef>
                      </a:pPr>
                      <a:r>
                        <a:rPr sz="1800" spc="-5" dirty="0">
                          <a:solidFill>
                            <a:srgbClr val="00339A"/>
                          </a:solidFill>
                          <a:latin typeface="Trebuchet MS"/>
                          <a:cs typeface="Trebuchet MS"/>
                        </a:rPr>
                        <a:t>50,000</a:t>
                      </a:r>
                      <a:endParaRPr sz="1800">
                        <a:latin typeface="Trebuchet MS"/>
                        <a:cs typeface="Trebuchet MS"/>
                      </a:endParaRPr>
                    </a:p>
                  </a:txBody>
                  <a:tcPr marL="0" marR="0" marT="86360" marB="0"/>
                </a:tc>
                <a:tc>
                  <a:txBody>
                    <a:bodyPr/>
                    <a:lstStyle/>
                    <a:p>
                      <a:pPr marL="561975">
                        <a:lnSpc>
                          <a:spcPts val="2100"/>
                        </a:lnSpc>
                        <a:spcBef>
                          <a:spcPts val="680"/>
                        </a:spcBef>
                      </a:pPr>
                      <a:r>
                        <a:rPr sz="1800" spc="-5" dirty="0">
                          <a:solidFill>
                            <a:srgbClr val="00339A"/>
                          </a:solidFill>
                          <a:latin typeface="Trebuchet MS"/>
                          <a:cs typeface="Trebuchet MS"/>
                        </a:rPr>
                        <a:t>75,000</a:t>
                      </a:r>
                      <a:endParaRPr sz="1800">
                        <a:latin typeface="Trebuchet MS"/>
                        <a:cs typeface="Trebuchet MS"/>
                      </a:endParaRPr>
                    </a:p>
                  </a:txBody>
                  <a:tcPr marL="0" marR="0" marT="86360" marB="0"/>
                </a:tc>
                <a:extLst>
                  <a:ext uri="{0D108BD9-81ED-4DB2-BD59-A6C34878D82A}">
                    <a16:rowId xmlns:a16="http://schemas.microsoft.com/office/drawing/2014/main" val="10007"/>
                  </a:ext>
                </a:extLst>
              </a:tr>
            </a:tbl>
          </a:graphicData>
        </a:graphic>
      </p:graphicFrame>
      <p:sp>
        <p:nvSpPr>
          <p:cNvPr id="5" name="object 5"/>
          <p:cNvSpPr/>
          <p:nvPr/>
        </p:nvSpPr>
        <p:spPr>
          <a:xfrm>
            <a:off x="444500" y="5321300"/>
            <a:ext cx="8229600" cy="0"/>
          </a:xfrm>
          <a:custGeom>
            <a:avLst/>
            <a:gdLst/>
            <a:ahLst/>
            <a:cxnLst/>
            <a:rect l="l" t="t" r="r" b="b"/>
            <a:pathLst>
              <a:path w="8229600">
                <a:moveTo>
                  <a:pt x="0" y="0"/>
                </a:moveTo>
                <a:lnTo>
                  <a:pt x="8229600" y="0"/>
                </a:lnTo>
              </a:path>
            </a:pathLst>
          </a:custGeom>
          <a:ln w="28575">
            <a:solidFill>
              <a:srgbClr val="000000"/>
            </a:solidFill>
          </a:ln>
        </p:spPr>
        <p:txBody>
          <a:bodyPr wrap="square" lIns="0" tIns="0" rIns="0" bIns="0" rtlCol="0"/>
          <a:lstStyle/>
          <a:p>
            <a:endParaRPr/>
          </a:p>
        </p:txBody>
      </p:sp>
      <p:sp>
        <p:nvSpPr>
          <p:cNvPr id="6" name="object 6"/>
          <p:cNvSpPr txBox="1"/>
          <p:nvPr/>
        </p:nvSpPr>
        <p:spPr>
          <a:xfrm>
            <a:off x="524001" y="6339585"/>
            <a:ext cx="2349500" cy="451484"/>
          </a:xfrm>
          <a:prstGeom prst="rect">
            <a:avLst/>
          </a:prstGeom>
        </p:spPr>
        <p:txBody>
          <a:bodyPr vert="horz" wrap="square" lIns="0" tIns="12065" rIns="0" bIns="0" rtlCol="0">
            <a:spAutoFit/>
          </a:bodyPr>
          <a:lstStyle/>
          <a:p>
            <a:pPr marL="12700" marR="5080">
              <a:lnSpc>
                <a:spcPct val="100000"/>
              </a:lnSpc>
              <a:spcBef>
                <a:spcPts val="95"/>
              </a:spcBef>
            </a:pPr>
            <a:r>
              <a:rPr sz="1400" i="1" spc="-5" dirty="0">
                <a:solidFill>
                  <a:srgbClr val="FFFFFF"/>
                </a:solidFill>
                <a:latin typeface="Trebuchet MS"/>
                <a:cs typeface="Trebuchet MS"/>
              </a:rPr>
              <a:t>For Exclusive Use of EECS811  Students Saiedian ©</a:t>
            </a:r>
            <a:r>
              <a:rPr sz="1400" i="1" spc="-15" dirty="0">
                <a:solidFill>
                  <a:srgbClr val="FFFFFF"/>
                </a:solidFill>
                <a:latin typeface="Trebuchet MS"/>
                <a:cs typeface="Trebuchet MS"/>
              </a:rPr>
              <a:t> </a:t>
            </a:r>
            <a:r>
              <a:rPr sz="1400" i="1" spc="-5" dirty="0">
                <a:solidFill>
                  <a:srgbClr val="FFFFFF"/>
                </a:solidFill>
                <a:latin typeface="Trebuchet MS"/>
                <a:cs typeface="Trebuchet MS"/>
              </a:rPr>
              <a:t>2007</a:t>
            </a:r>
            <a:endParaRPr sz="140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50" rIns="0" bIns="0" rtlCol="0">
            <a:spAutoFit/>
          </a:bodyPr>
          <a:lstStyle/>
          <a:p>
            <a:pPr marL="12700" marR="5080">
              <a:lnSpc>
                <a:spcPct val="101099"/>
              </a:lnSpc>
              <a:spcBef>
                <a:spcPts val="50"/>
              </a:spcBef>
            </a:pPr>
            <a:r>
              <a:rPr sz="3600" spc="-5" dirty="0"/>
              <a:t>3.12 Cost-Benefit Evaluation  Techniques</a:t>
            </a:r>
            <a:r>
              <a:rPr sz="3600" dirty="0"/>
              <a:t> [1/2]</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3-55</a:t>
            </a:r>
          </a:p>
        </p:txBody>
      </p:sp>
      <p:sp>
        <p:nvSpPr>
          <p:cNvPr id="3" name="object 3"/>
          <p:cNvSpPr txBox="1"/>
          <p:nvPr/>
        </p:nvSpPr>
        <p:spPr>
          <a:xfrm>
            <a:off x="524001" y="1608327"/>
            <a:ext cx="7859395" cy="3636010"/>
          </a:xfrm>
          <a:prstGeom prst="rect">
            <a:avLst/>
          </a:prstGeom>
        </p:spPr>
        <p:txBody>
          <a:bodyPr vert="horz" wrap="square" lIns="0" tIns="7620" rIns="0" bIns="0" rtlCol="0">
            <a:spAutoFit/>
          </a:bodyPr>
          <a:lstStyle/>
          <a:p>
            <a:pPr marL="354965" marR="164465" indent="-342900">
              <a:lnSpc>
                <a:spcPct val="100899"/>
              </a:lnSpc>
              <a:spcBef>
                <a:spcPts val="60"/>
              </a:spcBef>
              <a:buChar char="•"/>
              <a:tabLst>
                <a:tab pos="355600" algn="l"/>
              </a:tabLst>
            </a:pPr>
            <a:r>
              <a:rPr sz="3200" spc="-5" dirty="0">
                <a:solidFill>
                  <a:srgbClr val="33339A"/>
                </a:solidFill>
                <a:latin typeface="Trebuchet MS"/>
                <a:cs typeface="Trebuchet MS"/>
              </a:rPr>
              <a:t>Costs and benefits have to be expressed  using the same scale to be</a:t>
            </a:r>
            <a:r>
              <a:rPr sz="3200" spc="55" dirty="0">
                <a:solidFill>
                  <a:srgbClr val="33339A"/>
                </a:solidFill>
                <a:latin typeface="Trebuchet MS"/>
                <a:cs typeface="Trebuchet MS"/>
              </a:rPr>
              <a:t> </a:t>
            </a:r>
            <a:r>
              <a:rPr sz="3200" spc="-5" dirty="0">
                <a:solidFill>
                  <a:srgbClr val="33339A"/>
                </a:solidFill>
                <a:latin typeface="Trebuchet MS"/>
                <a:cs typeface="Trebuchet MS"/>
              </a:rPr>
              <a:t>comparable</a:t>
            </a:r>
            <a:endParaRPr sz="3200">
              <a:latin typeface="Trebuchet MS"/>
              <a:cs typeface="Trebuchet MS"/>
            </a:endParaRPr>
          </a:p>
          <a:p>
            <a:pPr marL="354965" marR="5080" indent="-342900">
              <a:lnSpc>
                <a:spcPct val="100899"/>
              </a:lnSpc>
              <a:spcBef>
                <a:spcPts val="685"/>
              </a:spcBef>
              <a:buChar char="•"/>
              <a:tabLst>
                <a:tab pos="356235" algn="l"/>
              </a:tabLst>
            </a:pPr>
            <a:r>
              <a:rPr sz="3200" spc="-5" dirty="0">
                <a:solidFill>
                  <a:srgbClr val="33339A"/>
                </a:solidFill>
                <a:latin typeface="Trebuchet MS"/>
                <a:cs typeface="Trebuchet MS"/>
              </a:rPr>
              <a:t>Usually expressed in payments at certain  times (cash </a:t>
            </a:r>
            <a:r>
              <a:rPr sz="3200" dirty="0">
                <a:solidFill>
                  <a:srgbClr val="33339A"/>
                </a:solidFill>
                <a:latin typeface="Trebuchet MS"/>
                <a:cs typeface="Trebuchet MS"/>
              </a:rPr>
              <a:t>flow</a:t>
            </a:r>
            <a:r>
              <a:rPr sz="3200" spc="20" dirty="0">
                <a:solidFill>
                  <a:srgbClr val="33339A"/>
                </a:solidFill>
                <a:latin typeface="Trebuchet MS"/>
                <a:cs typeface="Trebuchet MS"/>
              </a:rPr>
              <a:t> </a:t>
            </a:r>
            <a:r>
              <a:rPr sz="3200" spc="-5" dirty="0">
                <a:solidFill>
                  <a:srgbClr val="33339A"/>
                </a:solidFill>
                <a:latin typeface="Trebuchet MS"/>
                <a:cs typeface="Trebuchet MS"/>
              </a:rPr>
              <a:t>table)</a:t>
            </a:r>
            <a:endParaRPr sz="3200">
              <a:latin typeface="Trebuchet MS"/>
              <a:cs typeface="Trebuchet MS"/>
            </a:endParaRPr>
          </a:p>
          <a:p>
            <a:pPr marL="354965" marR="125095" indent="-342900">
              <a:lnSpc>
                <a:spcPct val="100400"/>
              </a:lnSpc>
              <a:spcBef>
                <a:spcPts val="715"/>
              </a:spcBef>
              <a:buChar char="•"/>
              <a:tabLst>
                <a:tab pos="355600" algn="l"/>
              </a:tabLst>
            </a:pPr>
            <a:r>
              <a:rPr sz="3200" spc="-5" dirty="0">
                <a:solidFill>
                  <a:srgbClr val="33339A"/>
                </a:solidFill>
                <a:latin typeface="Trebuchet MS"/>
                <a:cs typeface="Trebuchet MS"/>
              </a:rPr>
              <a:t>Payments at different points in time are  not comparable based only on the  amount</a:t>
            </a:r>
            <a:endParaRPr sz="32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350" rIns="0" bIns="0" rtlCol="0">
            <a:spAutoFit/>
          </a:bodyPr>
          <a:lstStyle/>
          <a:p>
            <a:pPr marL="12700" marR="5080">
              <a:lnSpc>
                <a:spcPct val="101099"/>
              </a:lnSpc>
              <a:spcBef>
                <a:spcPts val="50"/>
              </a:spcBef>
            </a:pPr>
            <a:r>
              <a:rPr sz="3600" spc="-5" dirty="0"/>
              <a:t>3.12 Cost-Benefit Evaluation  Techniques</a:t>
            </a:r>
            <a:r>
              <a:rPr sz="3600" dirty="0"/>
              <a:t> [2/2]</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3-56</a:t>
            </a:r>
          </a:p>
        </p:txBody>
      </p:sp>
      <p:sp>
        <p:nvSpPr>
          <p:cNvPr id="3" name="object 3"/>
          <p:cNvSpPr txBox="1"/>
          <p:nvPr/>
        </p:nvSpPr>
        <p:spPr>
          <a:xfrm>
            <a:off x="524001" y="1515831"/>
            <a:ext cx="7448550" cy="3759200"/>
          </a:xfrm>
          <a:prstGeom prst="rect">
            <a:avLst/>
          </a:prstGeom>
        </p:spPr>
        <p:txBody>
          <a:bodyPr vert="horz" wrap="square" lIns="0" tIns="109220" rIns="0" bIns="0" rtlCol="0">
            <a:spAutoFit/>
          </a:bodyPr>
          <a:lstStyle/>
          <a:p>
            <a:pPr marL="354965" indent="-342900">
              <a:lnSpc>
                <a:spcPct val="100000"/>
              </a:lnSpc>
              <a:spcBef>
                <a:spcPts val="860"/>
              </a:spcBef>
              <a:buChar char="•"/>
              <a:tabLst>
                <a:tab pos="355600" algn="l"/>
              </a:tabLst>
            </a:pPr>
            <a:r>
              <a:rPr sz="3200" spc="-5" dirty="0">
                <a:solidFill>
                  <a:srgbClr val="33339A"/>
                </a:solidFill>
                <a:latin typeface="Trebuchet MS"/>
                <a:cs typeface="Trebuchet MS"/>
              </a:rPr>
              <a:t>Time of payment should be</a:t>
            </a:r>
            <a:r>
              <a:rPr sz="3200" spc="45" dirty="0">
                <a:solidFill>
                  <a:srgbClr val="33339A"/>
                </a:solidFill>
                <a:latin typeface="Trebuchet MS"/>
                <a:cs typeface="Trebuchet MS"/>
              </a:rPr>
              <a:t> </a:t>
            </a:r>
            <a:r>
              <a:rPr sz="3200" spc="-5" dirty="0">
                <a:solidFill>
                  <a:srgbClr val="33339A"/>
                </a:solidFill>
                <a:latin typeface="Trebuchet MS"/>
                <a:cs typeface="Trebuchet MS"/>
              </a:rPr>
              <a:t>considered</a:t>
            </a:r>
            <a:endParaRPr sz="3200">
              <a:latin typeface="Trebuchet MS"/>
              <a:cs typeface="Trebuchet MS"/>
            </a:endParaRPr>
          </a:p>
          <a:p>
            <a:pPr marL="355600" indent="-343535">
              <a:lnSpc>
                <a:spcPct val="100000"/>
              </a:lnSpc>
              <a:spcBef>
                <a:spcPts val="765"/>
              </a:spcBef>
              <a:buChar char="•"/>
              <a:tabLst>
                <a:tab pos="356235" algn="l"/>
              </a:tabLst>
            </a:pPr>
            <a:r>
              <a:rPr sz="3200" spc="-5" dirty="0">
                <a:solidFill>
                  <a:srgbClr val="33339A"/>
                </a:solidFill>
                <a:latin typeface="Trebuchet MS"/>
                <a:cs typeface="Trebuchet MS"/>
              </a:rPr>
              <a:t>Techniques</a:t>
            </a:r>
            <a:endParaRPr sz="3200">
              <a:latin typeface="Trebuchet MS"/>
              <a:cs typeface="Trebuchet MS"/>
            </a:endParaRPr>
          </a:p>
          <a:p>
            <a:pPr marL="755015" lvl="1" indent="-285750">
              <a:lnSpc>
                <a:spcPct val="100000"/>
              </a:lnSpc>
              <a:spcBef>
                <a:spcPts val="685"/>
              </a:spcBef>
              <a:buChar char="–"/>
              <a:tabLst>
                <a:tab pos="755650" algn="l"/>
              </a:tabLst>
            </a:pPr>
            <a:r>
              <a:rPr sz="2800" spc="-5" dirty="0">
                <a:solidFill>
                  <a:srgbClr val="33339A"/>
                </a:solidFill>
                <a:latin typeface="Trebuchet MS"/>
                <a:cs typeface="Trebuchet MS"/>
              </a:rPr>
              <a:t>Net</a:t>
            </a:r>
            <a:r>
              <a:rPr sz="2800" spc="-20" dirty="0">
                <a:solidFill>
                  <a:srgbClr val="33339A"/>
                </a:solidFill>
                <a:latin typeface="Trebuchet MS"/>
                <a:cs typeface="Trebuchet MS"/>
              </a:rPr>
              <a:t> </a:t>
            </a:r>
            <a:r>
              <a:rPr sz="2800" spc="-5" dirty="0">
                <a:solidFill>
                  <a:srgbClr val="33339A"/>
                </a:solidFill>
                <a:latin typeface="Trebuchet MS"/>
                <a:cs typeface="Trebuchet MS"/>
              </a:rPr>
              <a:t>profit</a:t>
            </a:r>
            <a:endParaRPr sz="280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Payback</a:t>
            </a:r>
            <a:r>
              <a:rPr sz="2800" spc="-10" dirty="0">
                <a:solidFill>
                  <a:srgbClr val="33339A"/>
                </a:solidFill>
                <a:latin typeface="Trebuchet MS"/>
                <a:cs typeface="Trebuchet MS"/>
              </a:rPr>
              <a:t> </a:t>
            </a:r>
            <a:r>
              <a:rPr sz="2800" spc="-5" dirty="0">
                <a:solidFill>
                  <a:srgbClr val="33339A"/>
                </a:solidFill>
                <a:latin typeface="Trebuchet MS"/>
                <a:cs typeface="Trebuchet MS"/>
              </a:rPr>
              <a:t>period</a:t>
            </a:r>
            <a:endParaRPr sz="2800">
              <a:latin typeface="Trebuchet MS"/>
              <a:cs typeface="Trebuchet MS"/>
            </a:endParaRPr>
          </a:p>
          <a:p>
            <a:pPr marL="755650" lvl="1" indent="-286385">
              <a:lnSpc>
                <a:spcPct val="100000"/>
              </a:lnSpc>
              <a:spcBef>
                <a:spcPts val="670"/>
              </a:spcBef>
              <a:buChar char="–"/>
              <a:tabLst>
                <a:tab pos="756285" algn="l"/>
              </a:tabLst>
            </a:pPr>
            <a:r>
              <a:rPr sz="2800" spc="-5" dirty="0">
                <a:solidFill>
                  <a:srgbClr val="33339A"/>
                </a:solidFill>
                <a:latin typeface="Trebuchet MS"/>
                <a:cs typeface="Trebuchet MS"/>
              </a:rPr>
              <a:t>Return on</a:t>
            </a:r>
            <a:r>
              <a:rPr sz="2800" spc="-15" dirty="0">
                <a:solidFill>
                  <a:srgbClr val="33339A"/>
                </a:solidFill>
                <a:latin typeface="Trebuchet MS"/>
                <a:cs typeface="Trebuchet MS"/>
              </a:rPr>
              <a:t> </a:t>
            </a:r>
            <a:r>
              <a:rPr sz="2800" spc="-5" dirty="0">
                <a:solidFill>
                  <a:srgbClr val="33339A"/>
                </a:solidFill>
                <a:latin typeface="Trebuchet MS"/>
                <a:cs typeface="Trebuchet MS"/>
              </a:rPr>
              <a:t>investment</a:t>
            </a:r>
            <a:endParaRPr sz="280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Net present</a:t>
            </a:r>
            <a:r>
              <a:rPr sz="2800" spc="-20" dirty="0">
                <a:solidFill>
                  <a:srgbClr val="33339A"/>
                </a:solidFill>
                <a:latin typeface="Trebuchet MS"/>
                <a:cs typeface="Trebuchet MS"/>
              </a:rPr>
              <a:t> </a:t>
            </a:r>
            <a:r>
              <a:rPr sz="2800" spc="-5" dirty="0">
                <a:solidFill>
                  <a:srgbClr val="33339A"/>
                </a:solidFill>
                <a:latin typeface="Trebuchet MS"/>
                <a:cs typeface="Trebuchet MS"/>
              </a:rPr>
              <a:t>value</a:t>
            </a:r>
            <a:endParaRPr sz="2800">
              <a:latin typeface="Trebuchet MS"/>
              <a:cs typeface="Trebuchet MS"/>
            </a:endParaRPr>
          </a:p>
          <a:p>
            <a:pPr marL="755650" lvl="1" indent="-286385">
              <a:lnSpc>
                <a:spcPct val="100000"/>
              </a:lnSpc>
              <a:spcBef>
                <a:spcPts val="675"/>
              </a:spcBef>
              <a:buChar char="–"/>
              <a:tabLst>
                <a:tab pos="756285" algn="l"/>
              </a:tabLst>
            </a:pPr>
            <a:r>
              <a:rPr sz="2800" spc="-5" dirty="0">
                <a:solidFill>
                  <a:srgbClr val="33339A"/>
                </a:solidFill>
                <a:latin typeface="Trebuchet MS"/>
                <a:cs typeface="Trebuchet MS"/>
              </a:rPr>
              <a:t>Internal rate of</a:t>
            </a:r>
            <a:r>
              <a:rPr sz="2800" spc="-30" dirty="0">
                <a:solidFill>
                  <a:srgbClr val="33339A"/>
                </a:solidFill>
                <a:latin typeface="Trebuchet MS"/>
                <a:cs typeface="Trebuchet MS"/>
              </a:rPr>
              <a:t> </a:t>
            </a:r>
            <a:r>
              <a:rPr sz="2800" spc="-5" dirty="0">
                <a:solidFill>
                  <a:srgbClr val="33339A"/>
                </a:solidFill>
                <a:latin typeface="Trebuchet MS"/>
                <a:cs typeface="Trebuchet MS"/>
              </a:rPr>
              <a:t>return</a:t>
            </a:r>
            <a:endParaRPr sz="280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Net Profit</a:t>
            </a:r>
          </a:p>
        </p:txBody>
      </p:sp>
      <p:sp>
        <p:nvSpPr>
          <p:cNvPr id="3" name="object 3"/>
          <p:cNvSpPr txBox="1"/>
          <p:nvPr/>
        </p:nvSpPr>
        <p:spPr>
          <a:xfrm>
            <a:off x="524001" y="1533182"/>
            <a:ext cx="8056880" cy="3174715"/>
          </a:xfrm>
          <a:prstGeom prst="rect">
            <a:avLst/>
          </a:prstGeom>
        </p:spPr>
        <p:txBody>
          <a:bodyPr vert="horz" wrap="square" lIns="0" tIns="93980" rIns="0" bIns="0" rtlCol="0">
            <a:spAutoFit/>
          </a:bodyPr>
          <a:lstStyle/>
          <a:p>
            <a:pPr marL="354965" indent="-342900">
              <a:lnSpc>
                <a:spcPct val="100000"/>
              </a:lnSpc>
              <a:spcBef>
                <a:spcPts val="740"/>
              </a:spcBef>
              <a:buChar char="•"/>
              <a:tabLst>
                <a:tab pos="355600" algn="l"/>
              </a:tabLst>
            </a:pPr>
            <a:r>
              <a:rPr sz="2800" spc="-5" dirty="0">
                <a:solidFill>
                  <a:srgbClr val="33339A"/>
                </a:solidFill>
                <a:latin typeface="Trebuchet MS"/>
                <a:cs typeface="Trebuchet MS"/>
              </a:rPr>
              <a:t>Difference between total cost and total</a:t>
            </a:r>
            <a:r>
              <a:rPr sz="2800" spc="-60" dirty="0">
                <a:solidFill>
                  <a:srgbClr val="33339A"/>
                </a:solidFill>
                <a:latin typeface="Trebuchet MS"/>
                <a:cs typeface="Trebuchet MS"/>
              </a:rPr>
              <a:t> </a:t>
            </a:r>
            <a:r>
              <a:rPr sz="2800" spc="-5" dirty="0">
                <a:solidFill>
                  <a:srgbClr val="33339A"/>
                </a:solidFill>
                <a:latin typeface="Trebuchet MS"/>
                <a:cs typeface="Trebuchet MS"/>
              </a:rPr>
              <a:t>income</a:t>
            </a:r>
            <a:endParaRPr sz="2800" dirty="0">
              <a:latin typeface="Trebuchet MS"/>
              <a:cs typeface="Trebuchet MS"/>
            </a:endParaRPr>
          </a:p>
          <a:p>
            <a:pPr marL="354965" indent="-342900">
              <a:lnSpc>
                <a:spcPct val="100000"/>
              </a:lnSpc>
              <a:spcBef>
                <a:spcPts val="640"/>
              </a:spcBef>
              <a:buChar char="•"/>
              <a:tabLst>
                <a:tab pos="355600" algn="l"/>
              </a:tabLst>
            </a:pPr>
            <a:r>
              <a:rPr sz="2800" spc="-5" dirty="0">
                <a:solidFill>
                  <a:srgbClr val="33339A"/>
                </a:solidFill>
                <a:latin typeface="Trebuchet MS"/>
                <a:cs typeface="Trebuchet MS"/>
              </a:rPr>
              <a:t>Pros: </a:t>
            </a:r>
            <a:r>
              <a:rPr sz="2400" spc="-5" dirty="0">
                <a:solidFill>
                  <a:srgbClr val="33339A"/>
                </a:solidFill>
                <a:latin typeface="Trebuchet MS"/>
                <a:cs typeface="Trebuchet MS"/>
              </a:rPr>
              <a:t>Easy to calculate</a:t>
            </a:r>
            <a:endParaRPr sz="2400" dirty="0">
              <a:latin typeface="Trebuchet MS"/>
              <a:cs typeface="Trebuchet MS"/>
            </a:endParaRPr>
          </a:p>
          <a:p>
            <a:pPr marL="354965" indent="-342900">
              <a:lnSpc>
                <a:spcPct val="100000"/>
              </a:lnSpc>
              <a:spcBef>
                <a:spcPts val="715"/>
              </a:spcBef>
              <a:buChar char="•"/>
              <a:tabLst>
                <a:tab pos="355600" algn="l"/>
              </a:tabLst>
            </a:pPr>
            <a:r>
              <a:rPr sz="2800" spc="-5" dirty="0">
                <a:solidFill>
                  <a:srgbClr val="33339A"/>
                </a:solidFill>
                <a:latin typeface="Trebuchet MS"/>
                <a:cs typeface="Trebuchet MS"/>
              </a:rPr>
              <a:t>Cons</a:t>
            </a:r>
            <a:endParaRPr sz="2800" dirty="0">
              <a:latin typeface="Trebuchet MS"/>
              <a:cs typeface="Trebuchet MS"/>
            </a:endParaRPr>
          </a:p>
          <a:p>
            <a:pPr marL="755015" marR="713740" lvl="1" indent="-285750">
              <a:lnSpc>
                <a:spcPct val="100600"/>
              </a:lnSpc>
              <a:spcBef>
                <a:spcPts val="535"/>
              </a:spcBef>
              <a:buChar char="–"/>
              <a:tabLst>
                <a:tab pos="755015" algn="l"/>
                <a:tab pos="756285" algn="l"/>
              </a:tabLst>
            </a:pPr>
            <a:r>
              <a:rPr sz="2400" spc="-5" dirty="0">
                <a:solidFill>
                  <a:srgbClr val="33339A"/>
                </a:solidFill>
                <a:latin typeface="Trebuchet MS"/>
                <a:cs typeface="Trebuchet MS"/>
              </a:rPr>
              <a:t>Does not show profit relative to size investment  (e.g., consider Project</a:t>
            </a:r>
            <a:r>
              <a:rPr sz="2400" spc="25" dirty="0">
                <a:solidFill>
                  <a:srgbClr val="33339A"/>
                </a:solidFill>
                <a:latin typeface="Trebuchet MS"/>
                <a:cs typeface="Trebuchet MS"/>
              </a:rPr>
              <a:t> </a:t>
            </a:r>
            <a:r>
              <a:rPr sz="2400" spc="-5" dirty="0">
                <a:solidFill>
                  <a:srgbClr val="33339A"/>
                </a:solidFill>
                <a:latin typeface="Trebuchet MS"/>
                <a:cs typeface="Trebuchet MS"/>
              </a:rPr>
              <a:t>2)</a:t>
            </a:r>
            <a:endParaRPr sz="2400" dirty="0">
              <a:latin typeface="Trebuchet MS"/>
              <a:cs typeface="Trebuchet MS"/>
            </a:endParaRPr>
          </a:p>
          <a:p>
            <a:pPr marL="755015" marR="5080" lvl="1" indent="-285750">
              <a:lnSpc>
                <a:spcPct val="100600"/>
              </a:lnSpc>
              <a:spcBef>
                <a:spcPts val="530"/>
              </a:spcBef>
              <a:buChar char="–"/>
              <a:tabLst>
                <a:tab pos="755015" algn="l"/>
                <a:tab pos="755650" algn="l"/>
              </a:tabLst>
            </a:pPr>
            <a:r>
              <a:rPr sz="2400" spc="-5" dirty="0">
                <a:solidFill>
                  <a:srgbClr val="33339A"/>
                </a:solidFill>
                <a:latin typeface="Trebuchet MS"/>
                <a:cs typeface="Trebuchet MS"/>
              </a:rPr>
              <a:t>Does not consider timing </a:t>
            </a:r>
            <a:r>
              <a:rPr sz="2400" dirty="0">
                <a:solidFill>
                  <a:srgbClr val="33339A"/>
                </a:solidFill>
                <a:latin typeface="Trebuchet MS"/>
                <a:cs typeface="Trebuchet MS"/>
              </a:rPr>
              <a:t>of </a:t>
            </a:r>
            <a:r>
              <a:rPr sz="2400" spc="-5" dirty="0">
                <a:solidFill>
                  <a:srgbClr val="33339A"/>
                </a:solidFill>
                <a:latin typeface="Trebuchet MS"/>
                <a:cs typeface="Trebuchet MS"/>
              </a:rPr>
              <a:t>payments (e.g., compare  Projects 1 and</a:t>
            </a:r>
            <a:r>
              <a:rPr sz="2400" spc="5" dirty="0">
                <a:solidFill>
                  <a:srgbClr val="33339A"/>
                </a:solidFill>
                <a:latin typeface="Trebuchet MS"/>
                <a:cs typeface="Trebuchet MS"/>
              </a:rPr>
              <a:t> </a:t>
            </a:r>
            <a:r>
              <a:rPr sz="2400" spc="-5" dirty="0">
                <a:solidFill>
                  <a:srgbClr val="33339A"/>
                </a:solidFill>
                <a:latin typeface="Trebuchet MS"/>
                <a:cs typeface="Trebuchet MS"/>
              </a:rPr>
              <a:t>3</a:t>
            </a:r>
            <a:r>
              <a:rPr sz="2400" spc="-5" dirty="0" smtClean="0">
                <a:solidFill>
                  <a:srgbClr val="33339A"/>
                </a:solidFill>
                <a:latin typeface="Trebuchet MS"/>
                <a:cs typeface="Trebuchet MS"/>
              </a:rPr>
              <a:t>)</a:t>
            </a:r>
            <a:endParaRPr sz="24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415797"/>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3-40</a:t>
            </a:r>
          </a:p>
        </p:txBody>
      </p:sp>
      <p:sp>
        <p:nvSpPr>
          <p:cNvPr id="3" name="object 3"/>
          <p:cNvSpPr txBox="1"/>
          <p:nvPr/>
        </p:nvSpPr>
        <p:spPr>
          <a:xfrm>
            <a:off x="524001" y="1513407"/>
            <a:ext cx="6821805" cy="3832225"/>
          </a:xfrm>
          <a:prstGeom prst="rect">
            <a:avLst/>
          </a:prstGeom>
        </p:spPr>
        <p:txBody>
          <a:bodyPr vert="horz" wrap="square" lIns="0" tIns="111760" rIns="0" bIns="0" rtlCol="0">
            <a:spAutoFit/>
          </a:bodyPr>
          <a:lstStyle/>
          <a:p>
            <a:pPr marL="354965" indent="-342900">
              <a:lnSpc>
                <a:spcPct val="100000"/>
              </a:lnSpc>
              <a:spcBef>
                <a:spcPts val="880"/>
              </a:spcBef>
              <a:buChar char="•"/>
              <a:tabLst>
                <a:tab pos="355600" algn="l"/>
              </a:tabLst>
            </a:pPr>
            <a:r>
              <a:rPr sz="3200" spc="-5" dirty="0">
                <a:solidFill>
                  <a:srgbClr val="33339A"/>
                </a:solidFill>
                <a:latin typeface="Trebuchet MS"/>
                <a:cs typeface="Trebuchet MS"/>
              </a:rPr>
              <a:t>Cost/benefit analysis,</a:t>
            </a:r>
            <a:r>
              <a:rPr sz="3200" spc="25" dirty="0">
                <a:solidFill>
                  <a:srgbClr val="33339A"/>
                </a:solidFill>
                <a:latin typeface="Trebuchet MS"/>
                <a:cs typeface="Trebuchet MS"/>
              </a:rPr>
              <a:t> </a:t>
            </a:r>
            <a:r>
              <a:rPr sz="3200" spc="-5" dirty="0">
                <a:solidFill>
                  <a:srgbClr val="33339A"/>
                </a:solidFill>
                <a:latin typeface="Trebuchet MS"/>
                <a:cs typeface="Trebuchet MS"/>
              </a:rPr>
              <a:t>comparing</a:t>
            </a:r>
            <a:endParaRPr sz="3200">
              <a:latin typeface="Trebuchet MS"/>
              <a:cs typeface="Trebuchet MS"/>
            </a:endParaRPr>
          </a:p>
          <a:p>
            <a:pPr marL="755015" lvl="1" indent="-285750">
              <a:lnSpc>
                <a:spcPct val="100000"/>
              </a:lnSpc>
              <a:spcBef>
                <a:spcPts val="690"/>
              </a:spcBef>
              <a:buChar char="–"/>
              <a:tabLst>
                <a:tab pos="755650" algn="l"/>
              </a:tabLst>
            </a:pPr>
            <a:r>
              <a:rPr sz="2800" spc="-5" dirty="0">
                <a:solidFill>
                  <a:srgbClr val="33339A"/>
                </a:solidFill>
                <a:latin typeface="Trebuchet MS"/>
                <a:cs typeface="Trebuchet MS"/>
              </a:rPr>
              <a:t>Expected costs</a:t>
            </a:r>
            <a:endParaRPr sz="2800">
              <a:latin typeface="Trebuchet MS"/>
              <a:cs typeface="Trebuchet MS"/>
            </a:endParaRPr>
          </a:p>
          <a:p>
            <a:pPr marL="755015" lvl="1" indent="-285750">
              <a:lnSpc>
                <a:spcPct val="100000"/>
              </a:lnSpc>
              <a:spcBef>
                <a:spcPts val="675"/>
              </a:spcBef>
              <a:buChar char="–"/>
              <a:tabLst>
                <a:tab pos="755650" algn="l"/>
              </a:tabLst>
            </a:pPr>
            <a:r>
              <a:rPr sz="2800" spc="-5" dirty="0">
                <a:solidFill>
                  <a:srgbClr val="33339A"/>
                </a:solidFill>
                <a:latin typeface="Trebuchet MS"/>
                <a:cs typeface="Trebuchet MS"/>
              </a:rPr>
              <a:t>Expected benefits</a:t>
            </a:r>
            <a:endParaRPr sz="2800">
              <a:latin typeface="Trebuchet MS"/>
              <a:cs typeface="Trebuchet MS"/>
            </a:endParaRPr>
          </a:p>
          <a:p>
            <a:pPr marL="354965" indent="-342900">
              <a:lnSpc>
                <a:spcPct val="100000"/>
              </a:lnSpc>
              <a:spcBef>
                <a:spcPts val="755"/>
              </a:spcBef>
              <a:buChar char="•"/>
              <a:tabLst>
                <a:tab pos="355600" algn="l"/>
              </a:tabLst>
            </a:pPr>
            <a:r>
              <a:rPr sz="3200" spc="-5" dirty="0">
                <a:solidFill>
                  <a:srgbClr val="33339A"/>
                </a:solidFill>
                <a:latin typeface="Trebuchet MS"/>
                <a:cs typeface="Trebuchet MS"/>
              </a:rPr>
              <a:t>Issues</a:t>
            </a:r>
            <a:endParaRPr sz="320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Estimating</a:t>
            </a:r>
            <a:r>
              <a:rPr sz="2800" spc="-10" dirty="0">
                <a:solidFill>
                  <a:srgbClr val="33339A"/>
                </a:solidFill>
                <a:latin typeface="Trebuchet MS"/>
                <a:cs typeface="Trebuchet MS"/>
              </a:rPr>
              <a:t> </a:t>
            </a:r>
            <a:r>
              <a:rPr sz="2800" spc="-5" dirty="0">
                <a:solidFill>
                  <a:srgbClr val="33339A"/>
                </a:solidFill>
                <a:latin typeface="Trebuchet MS"/>
                <a:cs typeface="Trebuchet MS"/>
              </a:rPr>
              <a:t>costs</a:t>
            </a:r>
            <a:endParaRPr sz="280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Estimating benefits</a:t>
            </a:r>
            <a:endParaRPr sz="2800">
              <a:latin typeface="Trebuchet MS"/>
              <a:cs typeface="Trebuchet MS"/>
            </a:endParaRPr>
          </a:p>
          <a:p>
            <a:pPr marL="354965" indent="-342900">
              <a:lnSpc>
                <a:spcPct val="100000"/>
              </a:lnSpc>
              <a:spcBef>
                <a:spcPts val="750"/>
              </a:spcBef>
              <a:buChar char="•"/>
              <a:tabLst>
                <a:tab pos="355600" algn="l"/>
              </a:tabLst>
            </a:pPr>
            <a:r>
              <a:rPr sz="3200" spc="-5" dirty="0">
                <a:solidFill>
                  <a:srgbClr val="33339A"/>
                </a:solidFill>
                <a:latin typeface="Trebuchet MS"/>
                <a:cs typeface="Trebuchet MS"/>
              </a:rPr>
              <a:t>Use of financial models to</a:t>
            </a:r>
            <a:r>
              <a:rPr sz="3200" spc="45" dirty="0">
                <a:solidFill>
                  <a:srgbClr val="33339A"/>
                </a:solidFill>
                <a:latin typeface="Trebuchet MS"/>
                <a:cs typeface="Trebuchet MS"/>
              </a:rPr>
              <a:t> </a:t>
            </a:r>
            <a:r>
              <a:rPr sz="3200" spc="-5" dirty="0">
                <a:solidFill>
                  <a:srgbClr val="33339A"/>
                </a:solidFill>
                <a:latin typeface="Trebuchet MS"/>
                <a:cs typeface="Trebuchet MS"/>
              </a:rPr>
              <a:t>evaluate</a:t>
            </a:r>
            <a:endParaRPr sz="32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a:t>
            </a:r>
            <a:r>
              <a:rPr spc="-10" dirty="0"/>
              <a:t>Payback</a:t>
            </a:r>
            <a:r>
              <a:rPr spc="-5" dirty="0"/>
              <a:t> </a:t>
            </a:r>
            <a:r>
              <a:rPr spc="-10" dirty="0"/>
              <a:t>Period</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3-58</a:t>
            </a:r>
          </a:p>
        </p:txBody>
      </p:sp>
      <p:sp>
        <p:nvSpPr>
          <p:cNvPr id="3" name="object 3"/>
          <p:cNvSpPr txBox="1"/>
          <p:nvPr/>
        </p:nvSpPr>
        <p:spPr>
          <a:xfrm>
            <a:off x="524001" y="1515823"/>
            <a:ext cx="6946900" cy="3875404"/>
          </a:xfrm>
          <a:prstGeom prst="rect">
            <a:avLst/>
          </a:prstGeom>
        </p:spPr>
        <p:txBody>
          <a:bodyPr vert="horz" wrap="square" lIns="0" tIns="109220" rIns="0" bIns="0" rtlCol="0">
            <a:spAutoFit/>
          </a:bodyPr>
          <a:lstStyle/>
          <a:p>
            <a:pPr marL="354965" indent="-342900">
              <a:lnSpc>
                <a:spcPct val="100000"/>
              </a:lnSpc>
              <a:spcBef>
                <a:spcPts val="860"/>
              </a:spcBef>
              <a:buChar char="•"/>
              <a:tabLst>
                <a:tab pos="355600" algn="l"/>
              </a:tabLst>
            </a:pPr>
            <a:r>
              <a:rPr sz="3200" spc="-5" dirty="0">
                <a:solidFill>
                  <a:srgbClr val="33339A"/>
                </a:solidFill>
                <a:latin typeface="Trebuchet MS"/>
                <a:cs typeface="Trebuchet MS"/>
              </a:rPr>
              <a:t>Time taken to break</a:t>
            </a:r>
            <a:r>
              <a:rPr sz="3200" spc="25" dirty="0">
                <a:solidFill>
                  <a:srgbClr val="33339A"/>
                </a:solidFill>
                <a:latin typeface="Trebuchet MS"/>
                <a:cs typeface="Trebuchet MS"/>
              </a:rPr>
              <a:t> </a:t>
            </a:r>
            <a:r>
              <a:rPr sz="3200" spc="-5" dirty="0">
                <a:solidFill>
                  <a:srgbClr val="33339A"/>
                </a:solidFill>
                <a:latin typeface="Trebuchet MS"/>
                <a:cs typeface="Trebuchet MS"/>
              </a:rPr>
              <a:t>even</a:t>
            </a:r>
            <a:endParaRPr sz="3200" dirty="0">
              <a:latin typeface="Trebuchet MS"/>
              <a:cs typeface="Trebuchet MS"/>
            </a:endParaRPr>
          </a:p>
          <a:p>
            <a:pPr marL="354965" indent="-342900">
              <a:lnSpc>
                <a:spcPct val="100000"/>
              </a:lnSpc>
              <a:spcBef>
                <a:spcPts val="765"/>
              </a:spcBef>
              <a:buChar char="•"/>
              <a:tabLst>
                <a:tab pos="355600" algn="l"/>
              </a:tabLst>
            </a:pPr>
            <a:r>
              <a:rPr sz="3200" dirty="0">
                <a:solidFill>
                  <a:srgbClr val="33339A"/>
                </a:solidFill>
                <a:latin typeface="Trebuchet MS"/>
                <a:cs typeface="Trebuchet MS"/>
              </a:rPr>
              <a:t>Pros</a:t>
            </a:r>
            <a:endParaRPr sz="3200" dirty="0">
              <a:latin typeface="Trebuchet MS"/>
              <a:cs typeface="Trebuchet MS"/>
            </a:endParaRPr>
          </a:p>
          <a:p>
            <a:pPr marL="755015" lvl="1" indent="-285750">
              <a:lnSpc>
                <a:spcPct val="100000"/>
              </a:lnSpc>
              <a:spcBef>
                <a:spcPts val="685"/>
              </a:spcBef>
              <a:buChar char="–"/>
              <a:tabLst>
                <a:tab pos="755650" algn="l"/>
              </a:tabLst>
            </a:pPr>
            <a:r>
              <a:rPr sz="2800" spc="-5" dirty="0">
                <a:solidFill>
                  <a:srgbClr val="33339A"/>
                </a:solidFill>
                <a:latin typeface="Trebuchet MS"/>
                <a:cs typeface="Trebuchet MS"/>
              </a:rPr>
              <a:t>Easy to</a:t>
            </a:r>
            <a:r>
              <a:rPr sz="2800" dirty="0">
                <a:solidFill>
                  <a:srgbClr val="33339A"/>
                </a:solidFill>
                <a:latin typeface="Trebuchet MS"/>
                <a:cs typeface="Trebuchet MS"/>
              </a:rPr>
              <a:t> </a:t>
            </a:r>
            <a:r>
              <a:rPr sz="2800" spc="-5" dirty="0">
                <a:solidFill>
                  <a:srgbClr val="33339A"/>
                </a:solidFill>
                <a:latin typeface="Trebuchet MS"/>
                <a:cs typeface="Trebuchet MS"/>
              </a:rPr>
              <a:t>calculate</a:t>
            </a:r>
            <a:endParaRPr sz="2800" dirty="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Gives some idea of cash flow</a:t>
            </a:r>
            <a:r>
              <a:rPr sz="2800" spc="-30" dirty="0">
                <a:solidFill>
                  <a:srgbClr val="33339A"/>
                </a:solidFill>
                <a:latin typeface="Trebuchet MS"/>
                <a:cs typeface="Trebuchet MS"/>
              </a:rPr>
              <a:t> </a:t>
            </a:r>
            <a:r>
              <a:rPr sz="2800" spc="-5" dirty="0">
                <a:solidFill>
                  <a:srgbClr val="33339A"/>
                </a:solidFill>
                <a:latin typeface="Trebuchet MS"/>
                <a:cs typeface="Trebuchet MS"/>
              </a:rPr>
              <a:t>impact</a:t>
            </a:r>
            <a:endParaRPr sz="2800" dirty="0">
              <a:latin typeface="Trebuchet MS"/>
              <a:cs typeface="Trebuchet MS"/>
            </a:endParaRPr>
          </a:p>
          <a:p>
            <a:pPr marL="354965" indent="-342900">
              <a:lnSpc>
                <a:spcPct val="100000"/>
              </a:lnSpc>
              <a:spcBef>
                <a:spcPts val="745"/>
              </a:spcBef>
              <a:buChar char="•"/>
              <a:tabLst>
                <a:tab pos="355600" algn="l"/>
              </a:tabLst>
            </a:pPr>
            <a:r>
              <a:rPr sz="3200" spc="-5" dirty="0">
                <a:solidFill>
                  <a:srgbClr val="33339A"/>
                </a:solidFill>
                <a:latin typeface="Trebuchet MS"/>
                <a:cs typeface="Trebuchet MS"/>
              </a:rPr>
              <a:t>Cons: Ignores overall</a:t>
            </a:r>
            <a:r>
              <a:rPr sz="3200" spc="30" dirty="0">
                <a:solidFill>
                  <a:srgbClr val="33339A"/>
                </a:solidFill>
                <a:latin typeface="Trebuchet MS"/>
                <a:cs typeface="Trebuchet MS"/>
              </a:rPr>
              <a:t> </a:t>
            </a:r>
            <a:r>
              <a:rPr sz="3200" spc="-5" dirty="0">
                <a:solidFill>
                  <a:srgbClr val="33339A"/>
                </a:solidFill>
                <a:latin typeface="Trebuchet MS"/>
                <a:cs typeface="Trebuchet MS"/>
              </a:rPr>
              <a:t>profitability</a:t>
            </a:r>
            <a:endParaRPr sz="3200" dirty="0">
              <a:latin typeface="Trebuchet MS"/>
              <a:cs typeface="Trebuchet MS"/>
            </a:endParaRPr>
          </a:p>
          <a:p>
            <a:pPr marL="354965" marR="5080" indent="-342900">
              <a:lnSpc>
                <a:spcPct val="100800"/>
              </a:lnSpc>
              <a:spcBef>
                <a:spcPts val="695"/>
              </a:spcBef>
              <a:buChar char="•"/>
              <a:tabLst>
                <a:tab pos="355600" algn="l"/>
              </a:tabLst>
            </a:pPr>
            <a:r>
              <a:rPr sz="3200" spc="-5" dirty="0">
                <a:solidFill>
                  <a:srgbClr val="33339A"/>
                </a:solidFill>
                <a:latin typeface="Trebuchet MS"/>
                <a:cs typeface="Trebuchet MS"/>
              </a:rPr>
              <a:t>Not very useful by itself, but a good  measure </a:t>
            </a:r>
            <a:r>
              <a:rPr sz="3200" dirty="0">
                <a:solidFill>
                  <a:srgbClr val="33339A"/>
                </a:solidFill>
                <a:latin typeface="Trebuchet MS"/>
                <a:cs typeface="Trebuchet MS"/>
              </a:rPr>
              <a:t>for </a:t>
            </a:r>
            <a:r>
              <a:rPr sz="3200" spc="-5" dirty="0">
                <a:solidFill>
                  <a:srgbClr val="33339A"/>
                </a:solidFill>
                <a:latin typeface="Trebuchet MS"/>
                <a:cs typeface="Trebuchet MS"/>
              </a:rPr>
              <a:t>cash </a:t>
            </a:r>
            <a:r>
              <a:rPr sz="3200" dirty="0">
                <a:solidFill>
                  <a:srgbClr val="33339A"/>
                </a:solidFill>
                <a:latin typeface="Trebuchet MS"/>
                <a:cs typeface="Trebuchet MS"/>
              </a:rPr>
              <a:t>flow</a:t>
            </a:r>
            <a:r>
              <a:rPr sz="3200" spc="20" dirty="0">
                <a:solidFill>
                  <a:srgbClr val="33339A"/>
                </a:solidFill>
                <a:latin typeface="Trebuchet MS"/>
                <a:cs typeface="Trebuchet MS"/>
              </a:rPr>
              <a:t> </a:t>
            </a:r>
            <a:r>
              <a:rPr sz="3200" spc="-5" dirty="0">
                <a:solidFill>
                  <a:srgbClr val="33339A"/>
                </a:solidFill>
                <a:latin typeface="Trebuchet MS"/>
                <a:cs typeface="Trebuchet MS"/>
              </a:rPr>
              <a:t>impact</a:t>
            </a:r>
            <a:endParaRPr sz="3200" dirty="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Return On Investment</a:t>
            </a:r>
            <a:r>
              <a:rPr spc="5" dirty="0"/>
              <a:t> </a:t>
            </a:r>
            <a:r>
              <a:rPr spc="-5" dirty="0"/>
              <a:t>[1/2]</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3-59</a:t>
            </a:r>
          </a:p>
        </p:txBody>
      </p:sp>
      <p:sp>
        <p:nvSpPr>
          <p:cNvPr id="3" name="object 3"/>
          <p:cNvSpPr txBox="1"/>
          <p:nvPr/>
        </p:nvSpPr>
        <p:spPr>
          <a:xfrm>
            <a:off x="523961" y="1608302"/>
            <a:ext cx="7614920" cy="3602354"/>
          </a:xfrm>
          <a:prstGeom prst="rect">
            <a:avLst/>
          </a:prstGeom>
        </p:spPr>
        <p:txBody>
          <a:bodyPr vert="horz" wrap="square" lIns="0" tIns="7620" rIns="0" bIns="0" rtlCol="0">
            <a:spAutoFit/>
          </a:bodyPr>
          <a:lstStyle/>
          <a:p>
            <a:pPr marL="354965" marR="482600" indent="-342900">
              <a:lnSpc>
                <a:spcPct val="100899"/>
              </a:lnSpc>
              <a:spcBef>
                <a:spcPts val="60"/>
              </a:spcBef>
              <a:buChar char="•"/>
              <a:tabLst>
                <a:tab pos="355600" algn="l"/>
              </a:tabLst>
            </a:pPr>
            <a:r>
              <a:rPr sz="3200" dirty="0">
                <a:solidFill>
                  <a:srgbClr val="00339A"/>
                </a:solidFill>
                <a:latin typeface="Trebuchet MS"/>
                <a:cs typeface="Trebuchet MS"/>
              </a:rPr>
              <a:t>Also </a:t>
            </a:r>
            <a:r>
              <a:rPr sz="3200" spc="-5" dirty="0">
                <a:solidFill>
                  <a:srgbClr val="00339A"/>
                </a:solidFill>
                <a:latin typeface="Trebuchet MS"/>
                <a:cs typeface="Trebuchet MS"/>
              </a:rPr>
              <a:t>known </a:t>
            </a:r>
            <a:r>
              <a:rPr sz="3200" dirty="0">
                <a:solidFill>
                  <a:srgbClr val="00339A"/>
                </a:solidFill>
                <a:latin typeface="Trebuchet MS"/>
                <a:cs typeface="Trebuchet MS"/>
              </a:rPr>
              <a:t>as </a:t>
            </a:r>
            <a:r>
              <a:rPr sz="3200" spc="-5" dirty="0">
                <a:solidFill>
                  <a:srgbClr val="00339A"/>
                </a:solidFill>
                <a:latin typeface="Trebuchet MS"/>
                <a:cs typeface="Trebuchet MS"/>
              </a:rPr>
              <a:t>the </a:t>
            </a:r>
            <a:r>
              <a:rPr sz="3200" i="1" spc="-5" dirty="0">
                <a:solidFill>
                  <a:srgbClr val="00339A"/>
                </a:solidFill>
                <a:latin typeface="Trebuchet MS"/>
                <a:cs typeface="Trebuchet MS"/>
              </a:rPr>
              <a:t>accounting </a:t>
            </a:r>
            <a:r>
              <a:rPr sz="3200" i="1" dirty="0">
                <a:solidFill>
                  <a:srgbClr val="00339A"/>
                </a:solidFill>
                <a:latin typeface="Trebuchet MS"/>
                <a:cs typeface="Trebuchet MS"/>
              </a:rPr>
              <a:t>rate of  return</a:t>
            </a:r>
            <a:r>
              <a:rPr sz="3200" i="1" spc="-10" dirty="0">
                <a:solidFill>
                  <a:srgbClr val="00339A"/>
                </a:solidFill>
                <a:latin typeface="Trebuchet MS"/>
                <a:cs typeface="Trebuchet MS"/>
              </a:rPr>
              <a:t> </a:t>
            </a:r>
            <a:r>
              <a:rPr sz="3200" spc="-5" dirty="0">
                <a:solidFill>
                  <a:srgbClr val="00339A"/>
                </a:solidFill>
                <a:latin typeface="Trebuchet MS"/>
                <a:cs typeface="Trebuchet MS"/>
              </a:rPr>
              <a:t>(ARR)</a:t>
            </a:r>
            <a:endParaRPr sz="3200" dirty="0">
              <a:latin typeface="Trebuchet MS"/>
              <a:cs typeface="Trebuchet MS"/>
            </a:endParaRPr>
          </a:p>
          <a:p>
            <a:pPr marL="354965" marR="5080" indent="-342900">
              <a:lnSpc>
                <a:spcPct val="100899"/>
              </a:lnSpc>
              <a:spcBef>
                <a:spcPts val="685"/>
              </a:spcBef>
              <a:buChar char="•"/>
              <a:tabLst>
                <a:tab pos="355600" algn="l"/>
              </a:tabLst>
            </a:pPr>
            <a:r>
              <a:rPr sz="3200" spc="-5" dirty="0">
                <a:solidFill>
                  <a:srgbClr val="00339A"/>
                </a:solidFill>
                <a:latin typeface="Trebuchet MS"/>
                <a:cs typeface="Trebuchet MS"/>
              </a:rPr>
              <a:t>Provides a way of comparing the net  profitability to the investment</a:t>
            </a:r>
            <a:r>
              <a:rPr sz="3200" spc="50" dirty="0">
                <a:solidFill>
                  <a:srgbClr val="00339A"/>
                </a:solidFill>
                <a:latin typeface="Trebuchet MS"/>
                <a:cs typeface="Trebuchet MS"/>
              </a:rPr>
              <a:t> </a:t>
            </a:r>
            <a:r>
              <a:rPr sz="3200" spc="-5" dirty="0">
                <a:solidFill>
                  <a:srgbClr val="00339A"/>
                </a:solidFill>
                <a:latin typeface="Trebuchet MS"/>
                <a:cs typeface="Trebuchet MS"/>
              </a:rPr>
              <a:t>required</a:t>
            </a:r>
            <a:endParaRPr sz="3200" dirty="0">
              <a:latin typeface="Trebuchet MS"/>
              <a:cs typeface="Trebuchet MS"/>
            </a:endParaRPr>
          </a:p>
          <a:p>
            <a:pPr marL="354965" indent="-342900">
              <a:lnSpc>
                <a:spcPct val="100000"/>
              </a:lnSpc>
              <a:spcBef>
                <a:spcPts val="765"/>
              </a:spcBef>
              <a:buChar char="•"/>
              <a:tabLst>
                <a:tab pos="355600" algn="l"/>
              </a:tabLst>
            </a:pPr>
            <a:r>
              <a:rPr sz="3200" spc="-5" dirty="0">
                <a:solidFill>
                  <a:srgbClr val="00339A"/>
                </a:solidFill>
                <a:latin typeface="Trebuchet MS"/>
                <a:cs typeface="Trebuchet MS"/>
              </a:rPr>
              <a:t>The common</a:t>
            </a:r>
            <a:r>
              <a:rPr sz="3200" spc="5" dirty="0">
                <a:solidFill>
                  <a:srgbClr val="00339A"/>
                </a:solidFill>
                <a:latin typeface="Trebuchet MS"/>
                <a:cs typeface="Trebuchet MS"/>
              </a:rPr>
              <a:t> </a:t>
            </a:r>
            <a:r>
              <a:rPr sz="3200" spc="-5" dirty="0">
                <a:solidFill>
                  <a:srgbClr val="00339A"/>
                </a:solidFill>
                <a:latin typeface="Trebuchet MS"/>
                <a:cs typeface="Trebuchet MS"/>
              </a:rPr>
              <a:t>formula</a:t>
            </a:r>
            <a:endParaRPr sz="3200" dirty="0">
              <a:latin typeface="Trebuchet MS"/>
              <a:cs typeface="Trebuchet MS"/>
            </a:endParaRPr>
          </a:p>
          <a:p>
            <a:pPr marL="755650" marR="1405255" indent="-285750">
              <a:lnSpc>
                <a:spcPct val="101200"/>
              </a:lnSpc>
              <a:spcBef>
                <a:spcPts val="605"/>
              </a:spcBef>
            </a:pPr>
            <a:r>
              <a:rPr sz="2800" dirty="0">
                <a:solidFill>
                  <a:srgbClr val="00339A"/>
                </a:solidFill>
                <a:latin typeface="Trebuchet MS"/>
                <a:cs typeface="Trebuchet MS"/>
              </a:rPr>
              <a:t>– </a:t>
            </a:r>
            <a:r>
              <a:rPr sz="2800" spc="-5" dirty="0">
                <a:solidFill>
                  <a:srgbClr val="00339A"/>
                </a:solidFill>
                <a:latin typeface="Trebuchet MS"/>
                <a:cs typeface="Trebuchet MS"/>
              </a:rPr>
              <a:t>ROI </a:t>
            </a:r>
            <a:r>
              <a:rPr sz="2800" dirty="0">
                <a:solidFill>
                  <a:srgbClr val="00339A"/>
                </a:solidFill>
                <a:latin typeface="Trebuchet MS"/>
                <a:cs typeface="Trebuchet MS"/>
              </a:rPr>
              <a:t>= </a:t>
            </a:r>
            <a:r>
              <a:rPr sz="2800" spc="-5" dirty="0">
                <a:solidFill>
                  <a:srgbClr val="00339A"/>
                </a:solidFill>
                <a:latin typeface="Trebuchet MS"/>
                <a:cs typeface="Trebuchet MS"/>
              </a:rPr>
              <a:t>(average annual profit/total  investment) </a:t>
            </a:r>
            <a:r>
              <a:rPr sz="2800" dirty="0">
                <a:solidFill>
                  <a:srgbClr val="00339A"/>
                </a:solidFill>
                <a:latin typeface="Trebuchet MS"/>
                <a:cs typeface="Trebuchet MS"/>
              </a:rPr>
              <a:t>X</a:t>
            </a:r>
            <a:r>
              <a:rPr sz="2800" spc="-15" dirty="0">
                <a:solidFill>
                  <a:srgbClr val="00339A"/>
                </a:solidFill>
                <a:latin typeface="Trebuchet MS"/>
                <a:cs typeface="Trebuchet MS"/>
              </a:rPr>
              <a:t> </a:t>
            </a:r>
            <a:r>
              <a:rPr sz="2800" spc="-5" dirty="0">
                <a:solidFill>
                  <a:srgbClr val="00339A"/>
                </a:solidFill>
                <a:latin typeface="Trebuchet MS"/>
                <a:cs typeface="Trebuchet MS"/>
              </a:rPr>
              <a:t>100</a:t>
            </a:r>
            <a:endParaRPr sz="2800" dirty="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Return On Investment</a:t>
            </a:r>
            <a:r>
              <a:rPr spc="5" dirty="0"/>
              <a:t> </a:t>
            </a:r>
            <a:r>
              <a:rPr spc="-5" dirty="0"/>
              <a:t>[2/2]</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3-60</a:t>
            </a:r>
          </a:p>
        </p:txBody>
      </p:sp>
      <p:sp>
        <p:nvSpPr>
          <p:cNvPr id="3" name="object 3"/>
          <p:cNvSpPr txBox="1"/>
          <p:nvPr/>
        </p:nvSpPr>
        <p:spPr>
          <a:xfrm>
            <a:off x="524001" y="1515823"/>
            <a:ext cx="7677784" cy="3718560"/>
          </a:xfrm>
          <a:prstGeom prst="rect">
            <a:avLst/>
          </a:prstGeom>
        </p:spPr>
        <p:txBody>
          <a:bodyPr vert="horz" wrap="square" lIns="0" tIns="109220" rIns="0" bIns="0" rtlCol="0">
            <a:spAutoFit/>
          </a:bodyPr>
          <a:lstStyle/>
          <a:p>
            <a:pPr marL="354965" indent="-342900">
              <a:lnSpc>
                <a:spcPct val="100000"/>
              </a:lnSpc>
              <a:spcBef>
                <a:spcPts val="860"/>
              </a:spcBef>
              <a:buChar char="•"/>
              <a:tabLst>
                <a:tab pos="355600" algn="l"/>
              </a:tabLst>
            </a:pPr>
            <a:r>
              <a:rPr sz="3200" spc="-5" dirty="0">
                <a:solidFill>
                  <a:srgbClr val="33339A"/>
                </a:solidFill>
                <a:latin typeface="Trebuchet MS"/>
                <a:cs typeface="Trebuchet MS"/>
              </a:rPr>
              <a:t>Pros: Easy to</a:t>
            </a:r>
            <a:r>
              <a:rPr sz="3200" spc="15" dirty="0">
                <a:solidFill>
                  <a:srgbClr val="33339A"/>
                </a:solidFill>
                <a:latin typeface="Trebuchet MS"/>
                <a:cs typeface="Trebuchet MS"/>
              </a:rPr>
              <a:t> </a:t>
            </a:r>
            <a:r>
              <a:rPr sz="3200" spc="-5" dirty="0">
                <a:solidFill>
                  <a:srgbClr val="33339A"/>
                </a:solidFill>
                <a:latin typeface="Trebuchet MS"/>
                <a:cs typeface="Trebuchet MS"/>
              </a:rPr>
              <a:t>calculate</a:t>
            </a:r>
            <a:endParaRPr sz="3200">
              <a:latin typeface="Trebuchet MS"/>
              <a:cs typeface="Trebuchet MS"/>
            </a:endParaRPr>
          </a:p>
          <a:p>
            <a:pPr marL="354965" indent="-342900">
              <a:lnSpc>
                <a:spcPct val="100000"/>
              </a:lnSpc>
              <a:spcBef>
                <a:spcPts val="765"/>
              </a:spcBef>
              <a:buChar char="•"/>
              <a:tabLst>
                <a:tab pos="355600" algn="l"/>
              </a:tabLst>
            </a:pPr>
            <a:r>
              <a:rPr sz="3200" spc="-5" dirty="0">
                <a:solidFill>
                  <a:srgbClr val="33339A"/>
                </a:solidFill>
                <a:latin typeface="Trebuchet MS"/>
                <a:cs typeface="Trebuchet MS"/>
              </a:rPr>
              <a:t>Cons</a:t>
            </a:r>
            <a:endParaRPr sz="3200">
              <a:latin typeface="Trebuchet MS"/>
              <a:cs typeface="Trebuchet MS"/>
            </a:endParaRPr>
          </a:p>
          <a:p>
            <a:pPr marL="755650" lvl="1" indent="-286385">
              <a:lnSpc>
                <a:spcPct val="100000"/>
              </a:lnSpc>
              <a:spcBef>
                <a:spcPts val="685"/>
              </a:spcBef>
              <a:buChar char="–"/>
              <a:tabLst>
                <a:tab pos="756285" algn="l"/>
              </a:tabLst>
            </a:pPr>
            <a:r>
              <a:rPr sz="2800" spc="-5" dirty="0">
                <a:solidFill>
                  <a:srgbClr val="33339A"/>
                </a:solidFill>
                <a:latin typeface="Trebuchet MS"/>
                <a:cs typeface="Trebuchet MS"/>
              </a:rPr>
              <a:t>Does not consider the timing of</a:t>
            </a:r>
            <a:r>
              <a:rPr sz="2800" spc="-80" dirty="0">
                <a:solidFill>
                  <a:srgbClr val="33339A"/>
                </a:solidFill>
                <a:latin typeface="Trebuchet MS"/>
                <a:cs typeface="Trebuchet MS"/>
              </a:rPr>
              <a:t> </a:t>
            </a:r>
            <a:r>
              <a:rPr sz="2800" spc="-5" dirty="0">
                <a:solidFill>
                  <a:srgbClr val="33339A"/>
                </a:solidFill>
                <a:latin typeface="Trebuchet MS"/>
                <a:cs typeface="Trebuchet MS"/>
              </a:rPr>
              <a:t>payments</a:t>
            </a:r>
            <a:endParaRPr sz="2800">
              <a:latin typeface="Trebuchet MS"/>
              <a:cs typeface="Trebuchet MS"/>
            </a:endParaRPr>
          </a:p>
          <a:p>
            <a:pPr marL="755650" marR="5080" lvl="1" indent="-285750">
              <a:lnSpc>
                <a:spcPct val="101099"/>
              </a:lnSpc>
              <a:spcBef>
                <a:spcPts val="605"/>
              </a:spcBef>
              <a:buChar char="–"/>
              <a:tabLst>
                <a:tab pos="755650" algn="l"/>
              </a:tabLst>
            </a:pPr>
            <a:r>
              <a:rPr sz="2800" spc="-5" dirty="0">
                <a:solidFill>
                  <a:srgbClr val="33339A"/>
                </a:solidFill>
                <a:latin typeface="Trebuchet MS"/>
                <a:cs typeface="Trebuchet MS"/>
              </a:rPr>
              <a:t>Misleading: does not consider bank interest  </a:t>
            </a:r>
            <a:r>
              <a:rPr sz="2800" dirty="0">
                <a:solidFill>
                  <a:srgbClr val="33339A"/>
                </a:solidFill>
                <a:latin typeface="Trebuchet MS"/>
                <a:cs typeface="Trebuchet MS"/>
              </a:rPr>
              <a:t>rates</a:t>
            </a:r>
            <a:endParaRPr sz="2800">
              <a:latin typeface="Trebuchet MS"/>
              <a:cs typeface="Trebuchet MS"/>
            </a:endParaRPr>
          </a:p>
          <a:p>
            <a:pPr marL="354965" marR="258445" indent="-342900">
              <a:lnSpc>
                <a:spcPct val="100800"/>
              </a:lnSpc>
              <a:spcBef>
                <a:spcPts val="685"/>
              </a:spcBef>
              <a:buChar char="•"/>
              <a:tabLst>
                <a:tab pos="355600" algn="l"/>
              </a:tabLst>
            </a:pPr>
            <a:r>
              <a:rPr sz="3200" spc="-5" dirty="0">
                <a:solidFill>
                  <a:srgbClr val="33339A"/>
                </a:solidFill>
                <a:latin typeface="Trebuchet MS"/>
                <a:cs typeface="Trebuchet MS"/>
              </a:rPr>
              <a:t>Not very useful other than for "back of  envelope" evaluations</a:t>
            </a:r>
            <a:endParaRPr sz="3200">
              <a:latin typeface="Trebuchet MS"/>
              <a:cs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001" y="203200"/>
            <a:ext cx="8009255" cy="5431155"/>
          </a:xfrm>
          <a:prstGeom prst="rect">
            <a:avLst/>
          </a:prstGeom>
        </p:spPr>
        <p:txBody>
          <a:bodyPr vert="horz" wrap="square" lIns="0" tIns="12065" rIns="0" bIns="0" rtlCol="0">
            <a:spAutoFit/>
          </a:bodyPr>
          <a:lstStyle/>
          <a:p>
            <a:pPr marL="12700" marR="242570">
              <a:lnSpc>
                <a:spcPct val="100000"/>
              </a:lnSpc>
              <a:spcBef>
                <a:spcPts val="95"/>
              </a:spcBef>
            </a:pPr>
            <a:r>
              <a:rPr sz="3200" b="1" spc="-5" dirty="0">
                <a:solidFill>
                  <a:srgbClr val="FF3300"/>
                </a:solidFill>
                <a:latin typeface="Trebuchet MS"/>
                <a:cs typeface="Trebuchet MS"/>
              </a:rPr>
              <a:t>3.12 Cost-Benefit Evaluation Techniques  Net Present Value</a:t>
            </a:r>
            <a:r>
              <a:rPr sz="3200" b="1" spc="5" dirty="0">
                <a:solidFill>
                  <a:srgbClr val="FF3300"/>
                </a:solidFill>
                <a:latin typeface="Trebuchet MS"/>
                <a:cs typeface="Trebuchet MS"/>
              </a:rPr>
              <a:t> </a:t>
            </a:r>
            <a:r>
              <a:rPr sz="3200" b="1" spc="-5" dirty="0">
                <a:solidFill>
                  <a:srgbClr val="FF3300"/>
                </a:solidFill>
                <a:latin typeface="Trebuchet MS"/>
                <a:cs typeface="Trebuchet MS"/>
              </a:rPr>
              <a:t>[1/5]</a:t>
            </a:r>
            <a:endParaRPr sz="3200" dirty="0">
              <a:latin typeface="Trebuchet MS"/>
              <a:cs typeface="Trebuchet MS"/>
            </a:endParaRPr>
          </a:p>
          <a:p>
            <a:pPr>
              <a:lnSpc>
                <a:spcPct val="100000"/>
              </a:lnSpc>
              <a:spcBef>
                <a:spcPts val="40"/>
              </a:spcBef>
            </a:pPr>
            <a:endParaRPr sz="2900" dirty="0">
              <a:latin typeface="Times New Roman"/>
              <a:cs typeface="Times New Roman"/>
            </a:endParaRPr>
          </a:p>
          <a:p>
            <a:pPr marL="354965" marR="5080" indent="-342900">
              <a:lnSpc>
                <a:spcPct val="100299"/>
              </a:lnSpc>
              <a:buChar char="•"/>
              <a:tabLst>
                <a:tab pos="355600" algn="l"/>
              </a:tabLst>
            </a:pPr>
            <a:r>
              <a:rPr sz="3200" spc="-5" dirty="0">
                <a:solidFill>
                  <a:srgbClr val="00339A"/>
                </a:solidFill>
                <a:latin typeface="Trebuchet MS"/>
                <a:cs typeface="Trebuchet MS"/>
              </a:rPr>
              <a:t>A project evaluation technique that takes  into account the profitability of a project  and the timing of the cash flows that are  produced</a:t>
            </a:r>
            <a:endParaRPr sz="3200" dirty="0">
              <a:latin typeface="Trebuchet MS"/>
              <a:cs typeface="Trebuchet MS"/>
            </a:endParaRPr>
          </a:p>
          <a:p>
            <a:pPr marL="354965" marR="480695" indent="-342900">
              <a:lnSpc>
                <a:spcPct val="100299"/>
              </a:lnSpc>
              <a:spcBef>
                <a:spcPts val="705"/>
              </a:spcBef>
              <a:buChar char="•"/>
              <a:tabLst>
                <a:tab pos="355600" algn="l"/>
              </a:tabLst>
            </a:pPr>
            <a:r>
              <a:rPr sz="3200" spc="-5" dirty="0">
                <a:solidFill>
                  <a:srgbClr val="00339A"/>
                </a:solidFill>
                <a:latin typeface="Trebuchet MS"/>
                <a:cs typeface="Trebuchet MS"/>
              </a:rPr>
              <a:t>Sum of all incoming and outgoing  payments, discounted using an interest  rate, to a fixed point in time (the  </a:t>
            </a:r>
            <a:r>
              <a:rPr sz="3200" dirty="0">
                <a:solidFill>
                  <a:srgbClr val="00339A"/>
                </a:solidFill>
                <a:latin typeface="Trebuchet MS"/>
                <a:cs typeface="Trebuchet MS"/>
              </a:rPr>
              <a:t>present)</a:t>
            </a:r>
            <a:endParaRPr sz="3200" dirty="0">
              <a:latin typeface="Trebuchet MS"/>
              <a:cs typeface="Trebuchet MS"/>
            </a:endParaRPr>
          </a:p>
        </p:txBody>
      </p:sp>
      <p:sp>
        <p:nvSpPr>
          <p:cNvPr id="3" name="object 3"/>
          <p:cNvSpPr txBox="1">
            <a:spLocks noGrp="1"/>
          </p:cNvSpPr>
          <p:nvPr>
            <p:ph type="ftr" sz="quarter" idx="5"/>
          </p:nvPr>
        </p:nvSpPr>
        <p:spPr>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Net Present Value</a:t>
            </a:r>
            <a:r>
              <a:rPr spc="5" dirty="0"/>
              <a:t> </a:t>
            </a:r>
            <a:r>
              <a:rPr spc="-5" dirty="0"/>
              <a:t>[2/5]</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3-62</a:t>
            </a:r>
          </a:p>
        </p:txBody>
      </p:sp>
      <p:sp>
        <p:nvSpPr>
          <p:cNvPr id="3" name="object 3"/>
          <p:cNvSpPr txBox="1"/>
          <p:nvPr/>
        </p:nvSpPr>
        <p:spPr>
          <a:xfrm>
            <a:off x="524001" y="1513390"/>
            <a:ext cx="7825105" cy="2066289"/>
          </a:xfrm>
          <a:prstGeom prst="rect">
            <a:avLst/>
          </a:prstGeom>
        </p:spPr>
        <p:txBody>
          <a:bodyPr vert="horz" wrap="square" lIns="0" tIns="111760" rIns="0" bIns="0" rtlCol="0">
            <a:spAutoFit/>
          </a:bodyPr>
          <a:lstStyle/>
          <a:p>
            <a:pPr marL="354965" indent="-342900">
              <a:lnSpc>
                <a:spcPct val="100000"/>
              </a:lnSpc>
              <a:spcBef>
                <a:spcPts val="880"/>
              </a:spcBef>
              <a:buChar char="•"/>
              <a:tabLst>
                <a:tab pos="355600" algn="l"/>
              </a:tabLst>
            </a:pPr>
            <a:r>
              <a:rPr sz="3200" spc="-5" dirty="0">
                <a:solidFill>
                  <a:srgbClr val="00339A"/>
                </a:solidFill>
                <a:latin typeface="Trebuchet MS"/>
                <a:cs typeface="Trebuchet MS"/>
              </a:rPr>
              <a:t>Present value = (value in year</a:t>
            </a:r>
            <a:r>
              <a:rPr sz="3200" spc="45" dirty="0">
                <a:solidFill>
                  <a:srgbClr val="00339A"/>
                </a:solidFill>
                <a:latin typeface="Trebuchet MS"/>
                <a:cs typeface="Trebuchet MS"/>
              </a:rPr>
              <a:t> </a:t>
            </a:r>
            <a:r>
              <a:rPr sz="3200" spc="-5" dirty="0">
                <a:solidFill>
                  <a:srgbClr val="00339A"/>
                </a:solidFill>
                <a:latin typeface="Trebuchet MS"/>
                <a:cs typeface="Trebuchet MS"/>
              </a:rPr>
              <a:t>t)/(1+r)^t</a:t>
            </a:r>
            <a:endParaRPr sz="3200">
              <a:latin typeface="Trebuchet MS"/>
              <a:cs typeface="Trebuchet MS"/>
            </a:endParaRPr>
          </a:p>
          <a:p>
            <a:pPr marL="755650" lvl="1" indent="-286385">
              <a:lnSpc>
                <a:spcPct val="100000"/>
              </a:lnSpc>
              <a:spcBef>
                <a:spcPts val="690"/>
              </a:spcBef>
              <a:buChar char="–"/>
              <a:tabLst>
                <a:tab pos="756285" algn="l"/>
              </a:tabLst>
            </a:pPr>
            <a:r>
              <a:rPr sz="2800" dirty="0">
                <a:solidFill>
                  <a:srgbClr val="00339A"/>
                </a:solidFill>
                <a:latin typeface="Trebuchet MS"/>
                <a:cs typeface="Trebuchet MS"/>
              </a:rPr>
              <a:t>r </a:t>
            </a:r>
            <a:r>
              <a:rPr sz="2800" spc="-5" dirty="0">
                <a:solidFill>
                  <a:srgbClr val="00339A"/>
                </a:solidFill>
                <a:latin typeface="Trebuchet MS"/>
                <a:cs typeface="Trebuchet MS"/>
              </a:rPr>
              <a:t>is the discount</a:t>
            </a:r>
            <a:r>
              <a:rPr sz="2800" spc="-15" dirty="0">
                <a:solidFill>
                  <a:srgbClr val="00339A"/>
                </a:solidFill>
                <a:latin typeface="Trebuchet MS"/>
                <a:cs typeface="Trebuchet MS"/>
              </a:rPr>
              <a:t> </a:t>
            </a:r>
            <a:r>
              <a:rPr sz="2800" spc="-5" dirty="0">
                <a:solidFill>
                  <a:srgbClr val="00339A"/>
                </a:solidFill>
                <a:latin typeface="Trebuchet MS"/>
                <a:cs typeface="Trebuchet MS"/>
              </a:rPr>
              <a:t>rate</a:t>
            </a:r>
            <a:endParaRPr sz="2800">
              <a:latin typeface="Trebuchet MS"/>
              <a:cs typeface="Trebuchet MS"/>
            </a:endParaRPr>
          </a:p>
          <a:p>
            <a:pPr marL="755650" marR="5080" lvl="1" indent="-285750">
              <a:lnSpc>
                <a:spcPct val="101099"/>
              </a:lnSpc>
              <a:spcBef>
                <a:spcPts val="605"/>
              </a:spcBef>
              <a:buChar char="–"/>
              <a:tabLst>
                <a:tab pos="755650" algn="l"/>
              </a:tabLst>
            </a:pPr>
            <a:r>
              <a:rPr sz="2800" spc="-5" dirty="0">
                <a:solidFill>
                  <a:srgbClr val="00339A"/>
                </a:solidFill>
                <a:latin typeface="Trebuchet MS"/>
                <a:cs typeface="Trebuchet MS"/>
              </a:rPr>
              <a:t>t is the number of years into the future </a:t>
            </a:r>
            <a:r>
              <a:rPr sz="2800" spc="-10" dirty="0">
                <a:solidFill>
                  <a:srgbClr val="00339A"/>
                </a:solidFill>
                <a:latin typeface="Trebuchet MS"/>
                <a:cs typeface="Trebuchet MS"/>
              </a:rPr>
              <a:t>that  </a:t>
            </a:r>
            <a:r>
              <a:rPr sz="2800" spc="-5" dirty="0">
                <a:solidFill>
                  <a:srgbClr val="00339A"/>
                </a:solidFill>
                <a:latin typeface="Trebuchet MS"/>
                <a:cs typeface="Trebuchet MS"/>
              </a:rPr>
              <a:t>the cash flow</a:t>
            </a:r>
            <a:r>
              <a:rPr sz="2800" spc="-25" dirty="0">
                <a:solidFill>
                  <a:srgbClr val="00339A"/>
                </a:solidFill>
                <a:latin typeface="Trebuchet MS"/>
                <a:cs typeface="Trebuchet MS"/>
              </a:rPr>
              <a:t> </a:t>
            </a:r>
            <a:r>
              <a:rPr sz="2800" spc="-5" dirty="0">
                <a:solidFill>
                  <a:srgbClr val="00339A"/>
                </a:solidFill>
                <a:latin typeface="Trebuchet MS"/>
                <a:cs typeface="Trebuchet MS"/>
              </a:rPr>
              <a:t>occurs</a:t>
            </a:r>
            <a:endParaRPr sz="2800">
              <a:latin typeface="Trebuchet MS"/>
              <a:cs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Net Present Value</a:t>
            </a:r>
            <a:r>
              <a:rPr spc="5" dirty="0"/>
              <a:t> </a:t>
            </a:r>
            <a:r>
              <a:rPr spc="-5" dirty="0"/>
              <a:t>[3/5]</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3-63</a:t>
            </a:r>
          </a:p>
        </p:txBody>
      </p:sp>
      <p:sp>
        <p:nvSpPr>
          <p:cNvPr id="3" name="object 3"/>
          <p:cNvSpPr txBox="1"/>
          <p:nvPr/>
        </p:nvSpPr>
        <p:spPr>
          <a:xfrm>
            <a:off x="524001" y="1515823"/>
            <a:ext cx="7449820" cy="2805430"/>
          </a:xfrm>
          <a:prstGeom prst="rect">
            <a:avLst/>
          </a:prstGeom>
        </p:spPr>
        <p:txBody>
          <a:bodyPr vert="horz" wrap="square" lIns="0" tIns="109220" rIns="0" bIns="0" rtlCol="0">
            <a:spAutoFit/>
          </a:bodyPr>
          <a:lstStyle/>
          <a:p>
            <a:pPr marL="354965" indent="-342900">
              <a:lnSpc>
                <a:spcPct val="100000"/>
              </a:lnSpc>
              <a:spcBef>
                <a:spcPts val="860"/>
              </a:spcBef>
              <a:buChar char="•"/>
              <a:tabLst>
                <a:tab pos="355600" algn="l"/>
                <a:tab pos="1857375" algn="l"/>
              </a:tabLst>
            </a:pPr>
            <a:r>
              <a:rPr sz="3200" spc="-5" dirty="0">
                <a:solidFill>
                  <a:srgbClr val="00339A"/>
                </a:solidFill>
                <a:latin typeface="Trebuchet MS"/>
                <a:cs typeface="Trebuchet MS"/>
              </a:rPr>
              <a:t>(1+r)^t	is known as discount</a:t>
            </a:r>
            <a:r>
              <a:rPr sz="3200" spc="5" dirty="0">
                <a:solidFill>
                  <a:srgbClr val="00339A"/>
                </a:solidFill>
                <a:latin typeface="Trebuchet MS"/>
                <a:cs typeface="Trebuchet MS"/>
              </a:rPr>
              <a:t> </a:t>
            </a:r>
            <a:r>
              <a:rPr sz="3200" spc="-5" dirty="0">
                <a:solidFill>
                  <a:srgbClr val="00339A"/>
                </a:solidFill>
                <a:latin typeface="Trebuchet MS"/>
                <a:cs typeface="Trebuchet MS"/>
              </a:rPr>
              <a:t>factor</a:t>
            </a:r>
            <a:endParaRPr sz="3200">
              <a:latin typeface="Trebuchet MS"/>
              <a:cs typeface="Trebuchet MS"/>
            </a:endParaRPr>
          </a:p>
          <a:p>
            <a:pPr marL="354965" indent="-342900">
              <a:lnSpc>
                <a:spcPct val="100000"/>
              </a:lnSpc>
              <a:spcBef>
                <a:spcPts val="765"/>
              </a:spcBef>
              <a:buChar char="•"/>
              <a:tabLst>
                <a:tab pos="355600" algn="l"/>
              </a:tabLst>
            </a:pPr>
            <a:r>
              <a:rPr sz="3200" spc="-5" dirty="0">
                <a:solidFill>
                  <a:srgbClr val="00339A"/>
                </a:solidFill>
                <a:latin typeface="Trebuchet MS"/>
                <a:cs typeface="Trebuchet MS"/>
              </a:rPr>
              <a:t>In the case of 10% rate and one</a:t>
            </a:r>
            <a:r>
              <a:rPr sz="3200" spc="60" dirty="0">
                <a:solidFill>
                  <a:srgbClr val="00339A"/>
                </a:solidFill>
                <a:latin typeface="Trebuchet MS"/>
                <a:cs typeface="Trebuchet MS"/>
              </a:rPr>
              <a:t> </a:t>
            </a:r>
            <a:r>
              <a:rPr sz="3200" spc="-5" dirty="0">
                <a:solidFill>
                  <a:srgbClr val="00339A"/>
                </a:solidFill>
                <a:latin typeface="Trebuchet MS"/>
                <a:cs typeface="Trebuchet MS"/>
              </a:rPr>
              <a:t>year</a:t>
            </a:r>
            <a:endParaRPr sz="3200">
              <a:latin typeface="Trebuchet MS"/>
              <a:cs typeface="Trebuchet MS"/>
            </a:endParaRPr>
          </a:p>
          <a:p>
            <a:pPr marL="469900">
              <a:lnSpc>
                <a:spcPct val="100000"/>
              </a:lnSpc>
              <a:spcBef>
                <a:spcPts val="685"/>
              </a:spcBef>
            </a:pPr>
            <a:r>
              <a:rPr sz="2800" dirty="0">
                <a:solidFill>
                  <a:srgbClr val="00339A"/>
                </a:solidFill>
                <a:latin typeface="Trebuchet MS"/>
                <a:cs typeface="Trebuchet MS"/>
              </a:rPr>
              <a:t>– </a:t>
            </a:r>
            <a:r>
              <a:rPr sz="2800" spc="-5" dirty="0">
                <a:solidFill>
                  <a:srgbClr val="00339A"/>
                </a:solidFill>
                <a:latin typeface="Trebuchet MS"/>
                <a:cs typeface="Trebuchet MS"/>
              </a:rPr>
              <a:t>Discount factor </a:t>
            </a:r>
            <a:r>
              <a:rPr sz="2800" dirty="0">
                <a:solidFill>
                  <a:srgbClr val="00339A"/>
                </a:solidFill>
                <a:latin typeface="Trebuchet MS"/>
                <a:cs typeface="Trebuchet MS"/>
              </a:rPr>
              <a:t>= </a:t>
            </a:r>
            <a:r>
              <a:rPr sz="2800" spc="-5" dirty="0">
                <a:solidFill>
                  <a:srgbClr val="00339A"/>
                </a:solidFill>
                <a:latin typeface="Trebuchet MS"/>
                <a:cs typeface="Trebuchet MS"/>
              </a:rPr>
              <a:t>1/(1+0.10) </a:t>
            </a:r>
            <a:r>
              <a:rPr sz="2800" dirty="0">
                <a:solidFill>
                  <a:srgbClr val="00339A"/>
                </a:solidFill>
                <a:latin typeface="Trebuchet MS"/>
                <a:cs typeface="Trebuchet MS"/>
              </a:rPr>
              <a:t>=</a:t>
            </a:r>
            <a:r>
              <a:rPr sz="2800" spc="-545" dirty="0">
                <a:solidFill>
                  <a:srgbClr val="00339A"/>
                </a:solidFill>
                <a:latin typeface="Trebuchet MS"/>
                <a:cs typeface="Trebuchet MS"/>
              </a:rPr>
              <a:t> </a:t>
            </a:r>
            <a:r>
              <a:rPr sz="2800" spc="-5" dirty="0">
                <a:solidFill>
                  <a:srgbClr val="00339A"/>
                </a:solidFill>
                <a:latin typeface="Trebuchet MS"/>
                <a:cs typeface="Trebuchet MS"/>
              </a:rPr>
              <a:t>0.9091</a:t>
            </a:r>
            <a:endParaRPr sz="2800">
              <a:latin typeface="Trebuchet MS"/>
              <a:cs typeface="Trebuchet MS"/>
            </a:endParaRPr>
          </a:p>
          <a:p>
            <a:pPr marL="354965" indent="-342900">
              <a:lnSpc>
                <a:spcPct val="100000"/>
              </a:lnSpc>
              <a:spcBef>
                <a:spcPts val="745"/>
              </a:spcBef>
              <a:buChar char="•"/>
              <a:tabLst>
                <a:tab pos="355600" algn="l"/>
              </a:tabLst>
            </a:pPr>
            <a:r>
              <a:rPr sz="3200" spc="-5" dirty="0">
                <a:solidFill>
                  <a:srgbClr val="00339A"/>
                </a:solidFill>
                <a:latin typeface="Trebuchet MS"/>
                <a:cs typeface="Trebuchet MS"/>
              </a:rPr>
              <a:t>In the case of 10% rate and two</a:t>
            </a:r>
            <a:r>
              <a:rPr sz="3200" spc="30" dirty="0">
                <a:solidFill>
                  <a:srgbClr val="00339A"/>
                </a:solidFill>
                <a:latin typeface="Trebuchet MS"/>
                <a:cs typeface="Trebuchet MS"/>
              </a:rPr>
              <a:t> </a:t>
            </a:r>
            <a:r>
              <a:rPr sz="3200" spc="-5" dirty="0">
                <a:solidFill>
                  <a:srgbClr val="00339A"/>
                </a:solidFill>
                <a:latin typeface="Trebuchet MS"/>
                <a:cs typeface="Trebuchet MS"/>
              </a:rPr>
              <a:t>years</a:t>
            </a:r>
            <a:endParaRPr sz="3200">
              <a:latin typeface="Trebuchet MS"/>
              <a:cs typeface="Trebuchet MS"/>
            </a:endParaRPr>
          </a:p>
          <a:p>
            <a:pPr marL="469900">
              <a:lnSpc>
                <a:spcPct val="100000"/>
              </a:lnSpc>
              <a:spcBef>
                <a:spcPts val="690"/>
              </a:spcBef>
            </a:pPr>
            <a:r>
              <a:rPr sz="2800" dirty="0">
                <a:solidFill>
                  <a:srgbClr val="00339A"/>
                </a:solidFill>
                <a:latin typeface="Trebuchet MS"/>
                <a:cs typeface="Trebuchet MS"/>
              </a:rPr>
              <a:t>– </a:t>
            </a:r>
            <a:r>
              <a:rPr sz="2800" spc="-5" dirty="0">
                <a:solidFill>
                  <a:srgbClr val="00339A"/>
                </a:solidFill>
                <a:latin typeface="Trebuchet MS"/>
                <a:cs typeface="Trebuchet MS"/>
              </a:rPr>
              <a:t>Discount factor </a:t>
            </a:r>
            <a:r>
              <a:rPr sz="2800" dirty="0">
                <a:solidFill>
                  <a:srgbClr val="00339A"/>
                </a:solidFill>
                <a:latin typeface="Trebuchet MS"/>
                <a:cs typeface="Trebuchet MS"/>
              </a:rPr>
              <a:t>= </a:t>
            </a:r>
            <a:r>
              <a:rPr sz="2800" spc="-5" dirty="0">
                <a:solidFill>
                  <a:srgbClr val="00339A"/>
                </a:solidFill>
                <a:latin typeface="Trebuchet MS"/>
                <a:cs typeface="Trebuchet MS"/>
              </a:rPr>
              <a:t>1/(1.10 </a:t>
            </a:r>
            <a:r>
              <a:rPr sz="2800" dirty="0">
                <a:solidFill>
                  <a:srgbClr val="00339A"/>
                </a:solidFill>
                <a:latin typeface="Trebuchet MS"/>
                <a:cs typeface="Trebuchet MS"/>
              </a:rPr>
              <a:t>x </a:t>
            </a:r>
            <a:r>
              <a:rPr sz="2800" spc="-5" dirty="0">
                <a:solidFill>
                  <a:srgbClr val="00339A"/>
                </a:solidFill>
                <a:latin typeface="Trebuchet MS"/>
                <a:cs typeface="Trebuchet MS"/>
              </a:rPr>
              <a:t>1.10) </a:t>
            </a:r>
            <a:r>
              <a:rPr sz="2800" dirty="0">
                <a:solidFill>
                  <a:srgbClr val="00339A"/>
                </a:solidFill>
                <a:latin typeface="Trebuchet MS"/>
                <a:cs typeface="Trebuchet MS"/>
              </a:rPr>
              <a:t>=</a:t>
            </a:r>
            <a:r>
              <a:rPr sz="2800" spc="-595" dirty="0">
                <a:solidFill>
                  <a:srgbClr val="00339A"/>
                </a:solidFill>
                <a:latin typeface="Trebuchet MS"/>
                <a:cs typeface="Trebuchet MS"/>
              </a:rPr>
              <a:t> </a:t>
            </a:r>
            <a:r>
              <a:rPr sz="2800" spc="-5" dirty="0">
                <a:solidFill>
                  <a:srgbClr val="00339A"/>
                </a:solidFill>
                <a:latin typeface="Trebuchet MS"/>
                <a:cs typeface="Trebuchet MS"/>
              </a:rPr>
              <a:t>0.8294</a:t>
            </a:r>
            <a:endParaRPr sz="2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Net Present Value</a:t>
            </a:r>
            <a:r>
              <a:rPr spc="5" dirty="0"/>
              <a:t> </a:t>
            </a:r>
            <a:r>
              <a:rPr spc="-5" dirty="0"/>
              <a:t>[4/5]</a:t>
            </a:r>
          </a:p>
        </p:txBody>
      </p:sp>
      <p:sp>
        <p:nvSpPr>
          <p:cNvPr id="3" name="object 3"/>
          <p:cNvSpPr txBox="1"/>
          <p:nvPr/>
        </p:nvSpPr>
        <p:spPr>
          <a:xfrm>
            <a:off x="1259332" y="1976373"/>
            <a:ext cx="64516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33339A"/>
                </a:solidFill>
                <a:latin typeface="Trebuchet MS"/>
                <a:cs typeface="Trebuchet MS"/>
              </a:rPr>
              <a:t>Year</a:t>
            </a:r>
            <a:endParaRPr sz="2400">
              <a:latin typeface="Trebuchet MS"/>
              <a:cs typeface="Trebuchet MS"/>
            </a:endParaRPr>
          </a:p>
        </p:txBody>
      </p:sp>
      <p:sp>
        <p:nvSpPr>
          <p:cNvPr id="4" name="object 4"/>
          <p:cNvSpPr txBox="1"/>
          <p:nvPr/>
        </p:nvSpPr>
        <p:spPr>
          <a:xfrm>
            <a:off x="2809322" y="1976373"/>
            <a:ext cx="13925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33339A"/>
                </a:solidFill>
                <a:latin typeface="Trebuchet MS"/>
                <a:cs typeface="Trebuchet MS"/>
              </a:rPr>
              <a:t>Cash</a:t>
            </a:r>
            <a:r>
              <a:rPr sz="2400" spc="-75" dirty="0">
                <a:solidFill>
                  <a:srgbClr val="33339A"/>
                </a:solidFill>
                <a:latin typeface="Trebuchet MS"/>
                <a:cs typeface="Trebuchet MS"/>
              </a:rPr>
              <a:t> </a:t>
            </a:r>
            <a:r>
              <a:rPr sz="2400" dirty="0">
                <a:solidFill>
                  <a:srgbClr val="33339A"/>
                </a:solidFill>
                <a:latin typeface="Trebuchet MS"/>
                <a:cs typeface="Trebuchet MS"/>
              </a:rPr>
              <a:t>Flow</a:t>
            </a:r>
            <a:endParaRPr sz="2400">
              <a:latin typeface="Trebuchet MS"/>
              <a:cs typeface="Trebuchet MS"/>
            </a:endParaRPr>
          </a:p>
        </p:txBody>
      </p:sp>
      <p:sp>
        <p:nvSpPr>
          <p:cNvPr id="5" name="object 5"/>
          <p:cNvSpPr txBox="1"/>
          <p:nvPr/>
        </p:nvSpPr>
        <p:spPr>
          <a:xfrm>
            <a:off x="4859020" y="1611528"/>
            <a:ext cx="1193165" cy="1121410"/>
          </a:xfrm>
          <a:prstGeom prst="rect">
            <a:avLst/>
          </a:prstGeom>
        </p:spPr>
        <p:txBody>
          <a:bodyPr vert="horz" wrap="square" lIns="0" tIns="12700" rIns="0" bIns="0" rtlCol="0">
            <a:spAutoFit/>
          </a:bodyPr>
          <a:lstStyle/>
          <a:p>
            <a:pPr marL="305435" marR="5080" indent="-293370" algn="just">
              <a:lnSpc>
                <a:spcPct val="100000"/>
              </a:lnSpc>
              <a:spcBef>
                <a:spcPts val="100"/>
              </a:spcBef>
            </a:pPr>
            <a:r>
              <a:rPr sz="2400" spc="-5" dirty="0">
                <a:solidFill>
                  <a:srgbClr val="33339A"/>
                </a:solidFill>
                <a:latin typeface="Trebuchet MS"/>
                <a:cs typeface="Trebuchet MS"/>
              </a:rPr>
              <a:t>Discount  Factor  (10%)</a:t>
            </a:r>
            <a:endParaRPr sz="2400">
              <a:latin typeface="Trebuchet MS"/>
              <a:cs typeface="Trebuchet MS"/>
            </a:endParaRPr>
          </a:p>
        </p:txBody>
      </p:sp>
      <p:sp>
        <p:nvSpPr>
          <p:cNvPr id="6" name="object 6"/>
          <p:cNvSpPr txBox="1"/>
          <p:nvPr/>
        </p:nvSpPr>
        <p:spPr>
          <a:xfrm>
            <a:off x="6692696" y="1793189"/>
            <a:ext cx="1529080" cy="756285"/>
          </a:xfrm>
          <a:prstGeom prst="rect">
            <a:avLst/>
          </a:prstGeom>
        </p:spPr>
        <p:txBody>
          <a:bodyPr vert="horz" wrap="square" lIns="0" tIns="12700" rIns="0" bIns="0" rtlCol="0">
            <a:spAutoFit/>
          </a:bodyPr>
          <a:lstStyle/>
          <a:p>
            <a:pPr marL="149225" marR="5080" indent="-137160">
              <a:lnSpc>
                <a:spcPct val="100000"/>
              </a:lnSpc>
              <a:spcBef>
                <a:spcPts val="100"/>
              </a:spcBef>
            </a:pPr>
            <a:r>
              <a:rPr sz="2400" spc="-5" dirty="0">
                <a:solidFill>
                  <a:srgbClr val="33339A"/>
                </a:solidFill>
                <a:latin typeface="Trebuchet MS"/>
                <a:cs typeface="Trebuchet MS"/>
              </a:rPr>
              <a:t>Discounted  Cash</a:t>
            </a:r>
            <a:r>
              <a:rPr sz="2400" spc="-80" dirty="0">
                <a:solidFill>
                  <a:srgbClr val="33339A"/>
                </a:solidFill>
                <a:latin typeface="Trebuchet MS"/>
                <a:cs typeface="Trebuchet MS"/>
              </a:rPr>
              <a:t> </a:t>
            </a:r>
            <a:r>
              <a:rPr sz="2400" dirty="0">
                <a:solidFill>
                  <a:srgbClr val="33339A"/>
                </a:solidFill>
                <a:latin typeface="Trebuchet MS"/>
                <a:cs typeface="Trebuchet MS"/>
              </a:rPr>
              <a:t>Flow</a:t>
            </a:r>
            <a:endParaRPr sz="2400">
              <a:latin typeface="Trebuchet MS"/>
              <a:cs typeface="Trebuchet MS"/>
            </a:endParaRPr>
          </a:p>
        </p:txBody>
      </p:sp>
      <p:sp>
        <p:nvSpPr>
          <p:cNvPr id="7" name="object 7"/>
          <p:cNvSpPr/>
          <p:nvPr/>
        </p:nvSpPr>
        <p:spPr>
          <a:xfrm>
            <a:off x="673100" y="1587500"/>
            <a:ext cx="7696200" cy="0"/>
          </a:xfrm>
          <a:custGeom>
            <a:avLst/>
            <a:gdLst/>
            <a:ahLst/>
            <a:cxnLst/>
            <a:rect l="l" t="t" r="r" b="b"/>
            <a:pathLst>
              <a:path w="7696200">
                <a:moveTo>
                  <a:pt x="0" y="0"/>
                </a:moveTo>
                <a:lnTo>
                  <a:pt x="7696200" y="0"/>
                </a:lnTo>
              </a:path>
            </a:pathLst>
          </a:custGeom>
          <a:ln w="28575">
            <a:solidFill>
              <a:srgbClr val="000000"/>
            </a:solidFill>
          </a:ln>
        </p:spPr>
        <p:txBody>
          <a:bodyPr wrap="square" lIns="0" tIns="0" rIns="0" bIns="0" rtlCol="0"/>
          <a:lstStyle/>
          <a:p>
            <a:endParaRPr/>
          </a:p>
        </p:txBody>
      </p:sp>
      <p:graphicFrame>
        <p:nvGraphicFramePr>
          <p:cNvPr id="8" name="object 8"/>
          <p:cNvGraphicFramePr>
            <a:graphicFrameLocks noGrp="1"/>
          </p:cNvGraphicFramePr>
          <p:nvPr/>
        </p:nvGraphicFramePr>
        <p:xfrm>
          <a:off x="504951" y="2776220"/>
          <a:ext cx="8108314" cy="4013452"/>
        </p:xfrm>
        <a:graphic>
          <a:graphicData uri="http://schemas.openxmlformats.org/drawingml/2006/table">
            <a:tbl>
              <a:tblPr firstRow="1" bandRow="1">
                <a:tableStyleId>{2D5ABB26-0587-4C30-8999-92F81FD0307C}</a:tableStyleId>
              </a:tblPr>
              <a:tblGrid>
                <a:gridCol w="2381250">
                  <a:extLst>
                    <a:ext uri="{9D8B030D-6E8A-4147-A177-3AD203B41FA5}">
                      <a16:colId xmlns:a16="http://schemas.microsoft.com/office/drawing/2014/main" val="20000"/>
                    </a:ext>
                  </a:extLst>
                </a:gridCol>
                <a:gridCol w="1741804">
                  <a:extLst>
                    <a:ext uri="{9D8B030D-6E8A-4147-A177-3AD203B41FA5}">
                      <a16:colId xmlns:a16="http://schemas.microsoft.com/office/drawing/2014/main" val="20001"/>
                    </a:ext>
                  </a:extLst>
                </a:gridCol>
                <a:gridCol w="2039620">
                  <a:extLst>
                    <a:ext uri="{9D8B030D-6E8A-4147-A177-3AD203B41FA5}">
                      <a16:colId xmlns:a16="http://schemas.microsoft.com/office/drawing/2014/main" val="20002"/>
                    </a:ext>
                  </a:extLst>
                </a:gridCol>
                <a:gridCol w="1945640">
                  <a:extLst>
                    <a:ext uri="{9D8B030D-6E8A-4147-A177-3AD203B41FA5}">
                      <a16:colId xmlns:a16="http://schemas.microsoft.com/office/drawing/2014/main" val="20003"/>
                    </a:ext>
                  </a:extLst>
                </a:gridCol>
              </a:tblGrid>
              <a:tr h="460278">
                <a:tc>
                  <a:txBody>
                    <a:bodyPr/>
                    <a:lstStyle/>
                    <a:p>
                      <a:pPr marL="996315">
                        <a:lnSpc>
                          <a:spcPct val="100000"/>
                        </a:lnSpc>
                        <a:spcBef>
                          <a:spcPts val="284"/>
                        </a:spcBef>
                      </a:pPr>
                      <a:r>
                        <a:rPr sz="2400" dirty="0">
                          <a:solidFill>
                            <a:srgbClr val="33339A"/>
                          </a:solidFill>
                          <a:latin typeface="Trebuchet MS"/>
                          <a:cs typeface="Trebuchet MS"/>
                        </a:rPr>
                        <a:t>0</a:t>
                      </a:r>
                      <a:endParaRPr sz="2400">
                        <a:latin typeface="Trebuchet MS"/>
                        <a:cs typeface="Trebuchet MS"/>
                      </a:endParaRPr>
                    </a:p>
                  </a:txBody>
                  <a:tcPr marL="0" marR="0" marT="36194" marB="0">
                    <a:lnT w="38100">
                      <a:solidFill>
                        <a:srgbClr val="000000"/>
                      </a:solidFill>
                      <a:prstDash val="solid"/>
                    </a:lnT>
                  </a:tcPr>
                </a:tc>
                <a:tc>
                  <a:txBody>
                    <a:bodyPr/>
                    <a:lstStyle/>
                    <a:p>
                      <a:pPr marL="25400">
                        <a:lnSpc>
                          <a:spcPct val="100000"/>
                        </a:lnSpc>
                        <a:spcBef>
                          <a:spcPts val="284"/>
                        </a:spcBef>
                      </a:pPr>
                      <a:r>
                        <a:rPr sz="2400" spc="-5" dirty="0">
                          <a:solidFill>
                            <a:srgbClr val="33339A"/>
                          </a:solidFill>
                          <a:latin typeface="Trebuchet MS"/>
                          <a:cs typeface="Trebuchet MS"/>
                        </a:rPr>
                        <a:t>-100,000</a:t>
                      </a:r>
                      <a:endParaRPr sz="2400">
                        <a:latin typeface="Trebuchet MS"/>
                        <a:cs typeface="Trebuchet MS"/>
                      </a:endParaRPr>
                    </a:p>
                  </a:txBody>
                  <a:tcPr marL="0" marR="0" marT="36194" marB="0">
                    <a:lnT w="38100">
                      <a:solidFill>
                        <a:srgbClr val="000000"/>
                      </a:solidFill>
                      <a:prstDash val="solid"/>
                    </a:lnT>
                  </a:tcPr>
                </a:tc>
                <a:tc>
                  <a:txBody>
                    <a:bodyPr/>
                    <a:lstStyle/>
                    <a:p>
                      <a:pPr marR="414020" algn="r">
                        <a:lnSpc>
                          <a:spcPct val="100000"/>
                        </a:lnSpc>
                        <a:spcBef>
                          <a:spcPts val="284"/>
                        </a:spcBef>
                      </a:pPr>
                      <a:r>
                        <a:rPr sz="2400" dirty="0">
                          <a:solidFill>
                            <a:srgbClr val="33339A"/>
                          </a:solidFill>
                          <a:latin typeface="Trebuchet MS"/>
                          <a:cs typeface="Trebuchet MS"/>
                        </a:rPr>
                        <a:t>1</a:t>
                      </a:r>
                      <a:endParaRPr sz="2400">
                        <a:latin typeface="Trebuchet MS"/>
                        <a:cs typeface="Trebuchet MS"/>
                      </a:endParaRPr>
                    </a:p>
                  </a:txBody>
                  <a:tcPr marL="0" marR="0" marT="36194" marB="0">
                    <a:lnT w="38100">
                      <a:solidFill>
                        <a:srgbClr val="000000"/>
                      </a:solidFill>
                      <a:prstDash val="solid"/>
                    </a:lnT>
                  </a:tcPr>
                </a:tc>
                <a:tc>
                  <a:txBody>
                    <a:bodyPr/>
                    <a:lstStyle/>
                    <a:p>
                      <a:pPr marL="421005">
                        <a:lnSpc>
                          <a:spcPct val="100000"/>
                        </a:lnSpc>
                        <a:spcBef>
                          <a:spcPts val="284"/>
                        </a:spcBef>
                      </a:pPr>
                      <a:r>
                        <a:rPr sz="2400" spc="-5" dirty="0">
                          <a:solidFill>
                            <a:srgbClr val="33339A"/>
                          </a:solidFill>
                          <a:latin typeface="Trebuchet MS"/>
                          <a:cs typeface="Trebuchet MS"/>
                        </a:rPr>
                        <a:t>-100,000</a:t>
                      </a:r>
                      <a:endParaRPr sz="2400">
                        <a:latin typeface="Trebuchet MS"/>
                        <a:cs typeface="Trebuchet MS"/>
                      </a:endParaRPr>
                    </a:p>
                  </a:txBody>
                  <a:tcPr marL="0" marR="0" marT="36194" marB="0">
                    <a:lnT w="38100">
                      <a:solidFill>
                        <a:srgbClr val="000000"/>
                      </a:solidFill>
                      <a:prstDash val="solid"/>
                    </a:lnT>
                  </a:tcPr>
                </a:tc>
                <a:extLst>
                  <a:ext uri="{0D108BD9-81ED-4DB2-BD59-A6C34878D82A}">
                    <a16:rowId xmlns:a16="http://schemas.microsoft.com/office/drawing/2014/main" val="10000"/>
                  </a:ext>
                </a:extLst>
              </a:tr>
              <a:tr h="457200">
                <a:tc>
                  <a:txBody>
                    <a:bodyPr/>
                    <a:lstStyle/>
                    <a:p>
                      <a:pPr marL="996315">
                        <a:lnSpc>
                          <a:spcPct val="100000"/>
                        </a:lnSpc>
                        <a:spcBef>
                          <a:spcPts val="260"/>
                        </a:spcBef>
                      </a:pPr>
                      <a:r>
                        <a:rPr sz="2400" dirty="0">
                          <a:solidFill>
                            <a:srgbClr val="33339A"/>
                          </a:solidFill>
                          <a:latin typeface="Trebuchet MS"/>
                          <a:cs typeface="Trebuchet MS"/>
                        </a:rPr>
                        <a:t>1</a:t>
                      </a:r>
                      <a:endParaRPr sz="2400">
                        <a:latin typeface="Trebuchet MS"/>
                        <a:cs typeface="Trebuchet MS"/>
                      </a:endParaRPr>
                    </a:p>
                  </a:txBody>
                  <a:tcPr marL="0" marR="0" marT="33020" marB="0"/>
                </a:tc>
                <a:tc>
                  <a:txBody>
                    <a:bodyPr/>
                    <a:lstStyle/>
                    <a:p>
                      <a:pPr marL="161925">
                        <a:lnSpc>
                          <a:spcPct val="100000"/>
                        </a:lnSpc>
                        <a:spcBef>
                          <a:spcPts val="260"/>
                        </a:spcBef>
                      </a:pPr>
                      <a:r>
                        <a:rPr sz="2400" dirty="0">
                          <a:solidFill>
                            <a:srgbClr val="33339A"/>
                          </a:solidFill>
                          <a:latin typeface="Trebuchet MS"/>
                          <a:cs typeface="Trebuchet MS"/>
                        </a:rPr>
                        <a:t>10,000</a:t>
                      </a:r>
                      <a:endParaRPr sz="2400">
                        <a:latin typeface="Trebuchet MS"/>
                        <a:cs typeface="Trebuchet MS"/>
                      </a:endParaRPr>
                    </a:p>
                  </a:txBody>
                  <a:tcPr marL="0" marR="0" marT="33020" marB="0"/>
                </a:tc>
                <a:tc>
                  <a:txBody>
                    <a:bodyPr/>
                    <a:lstStyle/>
                    <a:p>
                      <a:pPr marR="413384" algn="r">
                        <a:lnSpc>
                          <a:spcPct val="100000"/>
                        </a:lnSpc>
                        <a:spcBef>
                          <a:spcPts val="260"/>
                        </a:spcBef>
                      </a:pPr>
                      <a:r>
                        <a:rPr sz="2400" spc="5" dirty="0">
                          <a:solidFill>
                            <a:srgbClr val="33339A"/>
                          </a:solidFill>
                          <a:latin typeface="Trebuchet MS"/>
                          <a:cs typeface="Trebuchet MS"/>
                        </a:rPr>
                        <a:t>0.9091</a:t>
                      </a:r>
                      <a:endParaRPr sz="2400">
                        <a:latin typeface="Trebuchet MS"/>
                        <a:cs typeface="Trebuchet MS"/>
                      </a:endParaRPr>
                    </a:p>
                  </a:txBody>
                  <a:tcPr marL="0" marR="0" marT="33020" marB="0"/>
                </a:tc>
                <a:tc>
                  <a:txBody>
                    <a:bodyPr/>
                    <a:lstStyle/>
                    <a:p>
                      <a:pPr marL="853440">
                        <a:lnSpc>
                          <a:spcPct val="100000"/>
                        </a:lnSpc>
                        <a:spcBef>
                          <a:spcPts val="260"/>
                        </a:spcBef>
                      </a:pPr>
                      <a:r>
                        <a:rPr sz="2400" dirty="0">
                          <a:solidFill>
                            <a:srgbClr val="33339A"/>
                          </a:solidFill>
                          <a:latin typeface="Trebuchet MS"/>
                          <a:cs typeface="Trebuchet MS"/>
                        </a:rPr>
                        <a:t>9,091</a:t>
                      </a:r>
                      <a:endParaRPr sz="2400">
                        <a:latin typeface="Trebuchet MS"/>
                        <a:cs typeface="Trebuchet MS"/>
                      </a:endParaRPr>
                    </a:p>
                  </a:txBody>
                  <a:tcPr marL="0" marR="0" marT="33020" marB="0"/>
                </a:tc>
                <a:extLst>
                  <a:ext uri="{0D108BD9-81ED-4DB2-BD59-A6C34878D82A}">
                    <a16:rowId xmlns:a16="http://schemas.microsoft.com/office/drawing/2014/main" val="10001"/>
                  </a:ext>
                </a:extLst>
              </a:tr>
              <a:tr h="457200">
                <a:tc>
                  <a:txBody>
                    <a:bodyPr/>
                    <a:lstStyle/>
                    <a:p>
                      <a:pPr marL="996315">
                        <a:lnSpc>
                          <a:spcPct val="100000"/>
                        </a:lnSpc>
                        <a:spcBef>
                          <a:spcPts val="260"/>
                        </a:spcBef>
                      </a:pPr>
                      <a:r>
                        <a:rPr sz="2400" dirty="0">
                          <a:solidFill>
                            <a:srgbClr val="33339A"/>
                          </a:solidFill>
                          <a:latin typeface="Trebuchet MS"/>
                          <a:cs typeface="Trebuchet MS"/>
                        </a:rPr>
                        <a:t>2</a:t>
                      </a:r>
                      <a:endParaRPr sz="2400">
                        <a:latin typeface="Trebuchet MS"/>
                        <a:cs typeface="Trebuchet MS"/>
                      </a:endParaRPr>
                    </a:p>
                  </a:txBody>
                  <a:tcPr marL="0" marR="0" marT="33020" marB="0"/>
                </a:tc>
                <a:tc>
                  <a:txBody>
                    <a:bodyPr/>
                    <a:lstStyle/>
                    <a:p>
                      <a:pPr marL="161925">
                        <a:lnSpc>
                          <a:spcPct val="100000"/>
                        </a:lnSpc>
                        <a:spcBef>
                          <a:spcPts val="260"/>
                        </a:spcBef>
                      </a:pPr>
                      <a:r>
                        <a:rPr sz="2400" dirty="0">
                          <a:solidFill>
                            <a:srgbClr val="33339A"/>
                          </a:solidFill>
                          <a:latin typeface="Trebuchet MS"/>
                          <a:cs typeface="Trebuchet MS"/>
                        </a:rPr>
                        <a:t>10,000</a:t>
                      </a:r>
                      <a:endParaRPr sz="2400">
                        <a:latin typeface="Trebuchet MS"/>
                        <a:cs typeface="Trebuchet MS"/>
                      </a:endParaRPr>
                    </a:p>
                  </a:txBody>
                  <a:tcPr marL="0" marR="0" marT="33020" marB="0"/>
                </a:tc>
                <a:tc>
                  <a:txBody>
                    <a:bodyPr/>
                    <a:lstStyle/>
                    <a:p>
                      <a:pPr marR="413384" algn="r">
                        <a:lnSpc>
                          <a:spcPct val="100000"/>
                        </a:lnSpc>
                        <a:spcBef>
                          <a:spcPts val="260"/>
                        </a:spcBef>
                      </a:pPr>
                      <a:r>
                        <a:rPr sz="2400" spc="5" dirty="0">
                          <a:solidFill>
                            <a:srgbClr val="33339A"/>
                          </a:solidFill>
                          <a:latin typeface="Trebuchet MS"/>
                          <a:cs typeface="Trebuchet MS"/>
                        </a:rPr>
                        <a:t>0.8264</a:t>
                      </a:r>
                      <a:endParaRPr sz="2400">
                        <a:latin typeface="Trebuchet MS"/>
                        <a:cs typeface="Trebuchet MS"/>
                      </a:endParaRPr>
                    </a:p>
                  </a:txBody>
                  <a:tcPr marL="0" marR="0" marT="33020" marB="0"/>
                </a:tc>
                <a:tc>
                  <a:txBody>
                    <a:bodyPr/>
                    <a:lstStyle/>
                    <a:p>
                      <a:pPr marL="853440">
                        <a:lnSpc>
                          <a:spcPct val="100000"/>
                        </a:lnSpc>
                        <a:spcBef>
                          <a:spcPts val="260"/>
                        </a:spcBef>
                      </a:pPr>
                      <a:r>
                        <a:rPr sz="2400" dirty="0">
                          <a:solidFill>
                            <a:srgbClr val="33339A"/>
                          </a:solidFill>
                          <a:latin typeface="Trebuchet MS"/>
                          <a:cs typeface="Trebuchet MS"/>
                        </a:rPr>
                        <a:t>8,264</a:t>
                      </a:r>
                      <a:endParaRPr sz="2400">
                        <a:latin typeface="Trebuchet MS"/>
                        <a:cs typeface="Trebuchet MS"/>
                      </a:endParaRPr>
                    </a:p>
                  </a:txBody>
                  <a:tcPr marL="0" marR="0" marT="33020" marB="0"/>
                </a:tc>
                <a:extLst>
                  <a:ext uri="{0D108BD9-81ED-4DB2-BD59-A6C34878D82A}">
                    <a16:rowId xmlns:a16="http://schemas.microsoft.com/office/drawing/2014/main" val="10002"/>
                  </a:ext>
                </a:extLst>
              </a:tr>
              <a:tr h="457200">
                <a:tc>
                  <a:txBody>
                    <a:bodyPr/>
                    <a:lstStyle/>
                    <a:p>
                      <a:pPr marL="996315">
                        <a:lnSpc>
                          <a:spcPct val="100000"/>
                        </a:lnSpc>
                        <a:spcBef>
                          <a:spcPts val="260"/>
                        </a:spcBef>
                      </a:pPr>
                      <a:r>
                        <a:rPr sz="2400" dirty="0">
                          <a:solidFill>
                            <a:srgbClr val="33339A"/>
                          </a:solidFill>
                          <a:latin typeface="Trebuchet MS"/>
                          <a:cs typeface="Trebuchet MS"/>
                        </a:rPr>
                        <a:t>3</a:t>
                      </a:r>
                      <a:endParaRPr sz="2400">
                        <a:latin typeface="Trebuchet MS"/>
                        <a:cs typeface="Trebuchet MS"/>
                      </a:endParaRPr>
                    </a:p>
                  </a:txBody>
                  <a:tcPr marL="0" marR="0" marT="33020" marB="0"/>
                </a:tc>
                <a:tc>
                  <a:txBody>
                    <a:bodyPr/>
                    <a:lstStyle/>
                    <a:p>
                      <a:pPr marL="161925">
                        <a:lnSpc>
                          <a:spcPct val="100000"/>
                        </a:lnSpc>
                        <a:spcBef>
                          <a:spcPts val="260"/>
                        </a:spcBef>
                      </a:pPr>
                      <a:r>
                        <a:rPr sz="2400" dirty="0">
                          <a:solidFill>
                            <a:srgbClr val="33339A"/>
                          </a:solidFill>
                          <a:latin typeface="Trebuchet MS"/>
                          <a:cs typeface="Trebuchet MS"/>
                        </a:rPr>
                        <a:t>10,000</a:t>
                      </a:r>
                      <a:endParaRPr sz="2400">
                        <a:latin typeface="Trebuchet MS"/>
                        <a:cs typeface="Trebuchet MS"/>
                      </a:endParaRPr>
                    </a:p>
                  </a:txBody>
                  <a:tcPr marL="0" marR="0" marT="33020" marB="0"/>
                </a:tc>
                <a:tc>
                  <a:txBody>
                    <a:bodyPr/>
                    <a:lstStyle/>
                    <a:p>
                      <a:pPr marR="413384" algn="r">
                        <a:lnSpc>
                          <a:spcPct val="100000"/>
                        </a:lnSpc>
                        <a:spcBef>
                          <a:spcPts val="260"/>
                        </a:spcBef>
                      </a:pPr>
                      <a:r>
                        <a:rPr sz="2400" spc="5" dirty="0">
                          <a:solidFill>
                            <a:srgbClr val="33339A"/>
                          </a:solidFill>
                          <a:latin typeface="Trebuchet MS"/>
                          <a:cs typeface="Trebuchet MS"/>
                        </a:rPr>
                        <a:t>0.7513</a:t>
                      </a:r>
                      <a:endParaRPr sz="2400">
                        <a:latin typeface="Trebuchet MS"/>
                        <a:cs typeface="Trebuchet MS"/>
                      </a:endParaRPr>
                    </a:p>
                  </a:txBody>
                  <a:tcPr marL="0" marR="0" marT="33020" marB="0"/>
                </a:tc>
                <a:tc>
                  <a:txBody>
                    <a:bodyPr/>
                    <a:lstStyle/>
                    <a:p>
                      <a:pPr marL="853440">
                        <a:lnSpc>
                          <a:spcPct val="100000"/>
                        </a:lnSpc>
                        <a:spcBef>
                          <a:spcPts val="260"/>
                        </a:spcBef>
                      </a:pPr>
                      <a:r>
                        <a:rPr sz="2400" dirty="0">
                          <a:solidFill>
                            <a:srgbClr val="33339A"/>
                          </a:solidFill>
                          <a:latin typeface="Trebuchet MS"/>
                          <a:cs typeface="Trebuchet MS"/>
                        </a:rPr>
                        <a:t>7,513</a:t>
                      </a:r>
                      <a:endParaRPr sz="2400">
                        <a:latin typeface="Trebuchet MS"/>
                        <a:cs typeface="Trebuchet MS"/>
                      </a:endParaRPr>
                    </a:p>
                  </a:txBody>
                  <a:tcPr marL="0" marR="0" marT="33020" marB="0"/>
                </a:tc>
                <a:extLst>
                  <a:ext uri="{0D108BD9-81ED-4DB2-BD59-A6C34878D82A}">
                    <a16:rowId xmlns:a16="http://schemas.microsoft.com/office/drawing/2014/main" val="10003"/>
                  </a:ext>
                </a:extLst>
              </a:tr>
              <a:tr h="457200">
                <a:tc>
                  <a:txBody>
                    <a:bodyPr/>
                    <a:lstStyle/>
                    <a:p>
                      <a:pPr marL="996315">
                        <a:lnSpc>
                          <a:spcPct val="100000"/>
                        </a:lnSpc>
                        <a:spcBef>
                          <a:spcPts val="260"/>
                        </a:spcBef>
                      </a:pPr>
                      <a:r>
                        <a:rPr sz="2400" dirty="0">
                          <a:solidFill>
                            <a:srgbClr val="33339A"/>
                          </a:solidFill>
                          <a:latin typeface="Trebuchet MS"/>
                          <a:cs typeface="Trebuchet MS"/>
                        </a:rPr>
                        <a:t>4</a:t>
                      </a:r>
                      <a:endParaRPr sz="2400">
                        <a:latin typeface="Trebuchet MS"/>
                        <a:cs typeface="Trebuchet MS"/>
                      </a:endParaRPr>
                    </a:p>
                  </a:txBody>
                  <a:tcPr marL="0" marR="0" marT="33020" marB="0"/>
                </a:tc>
                <a:tc>
                  <a:txBody>
                    <a:bodyPr/>
                    <a:lstStyle/>
                    <a:p>
                      <a:pPr marL="161925">
                        <a:lnSpc>
                          <a:spcPct val="100000"/>
                        </a:lnSpc>
                        <a:spcBef>
                          <a:spcPts val="260"/>
                        </a:spcBef>
                      </a:pPr>
                      <a:r>
                        <a:rPr sz="2400" dirty="0">
                          <a:solidFill>
                            <a:srgbClr val="33339A"/>
                          </a:solidFill>
                          <a:latin typeface="Trebuchet MS"/>
                          <a:cs typeface="Trebuchet MS"/>
                        </a:rPr>
                        <a:t>20,000</a:t>
                      </a:r>
                      <a:endParaRPr sz="2400">
                        <a:latin typeface="Trebuchet MS"/>
                        <a:cs typeface="Trebuchet MS"/>
                      </a:endParaRPr>
                    </a:p>
                  </a:txBody>
                  <a:tcPr marL="0" marR="0" marT="33020" marB="0"/>
                </a:tc>
                <a:tc>
                  <a:txBody>
                    <a:bodyPr/>
                    <a:lstStyle/>
                    <a:p>
                      <a:pPr marR="413384" algn="r">
                        <a:lnSpc>
                          <a:spcPct val="100000"/>
                        </a:lnSpc>
                        <a:spcBef>
                          <a:spcPts val="260"/>
                        </a:spcBef>
                      </a:pPr>
                      <a:r>
                        <a:rPr sz="2400" spc="5" dirty="0">
                          <a:solidFill>
                            <a:srgbClr val="33339A"/>
                          </a:solidFill>
                          <a:latin typeface="Trebuchet MS"/>
                          <a:cs typeface="Trebuchet MS"/>
                        </a:rPr>
                        <a:t>0.683</a:t>
                      </a:r>
                      <a:endParaRPr sz="2400">
                        <a:latin typeface="Trebuchet MS"/>
                        <a:cs typeface="Trebuchet MS"/>
                      </a:endParaRPr>
                    </a:p>
                  </a:txBody>
                  <a:tcPr marL="0" marR="0" marT="33020" marB="0"/>
                </a:tc>
                <a:tc>
                  <a:txBody>
                    <a:bodyPr/>
                    <a:lstStyle/>
                    <a:p>
                      <a:pPr marL="694690">
                        <a:lnSpc>
                          <a:spcPct val="100000"/>
                        </a:lnSpc>
                        <a:spcBef>
                          <a:spcPts val="260"/>
                        </a:spcBef>
                      </a:pPr>
                      <a:r>
                        <a:rPr sz="2400" dirty="0">
                          <a:solidFill>
                            <a:srgbClr val="33339A"/>
                          </a:solidFill>
                          <a:latin typeface="Trebuchet MS"/>
                          <a:cs typeface="Trebuchet MS"/>
                        </a:rPr>
                        <a:t>13,660</a:t>
                      </a:r>
                      <a:endParaRPr sz="2400">
                        <a:latin typeface="Trebuchet MS"/>
                        <a:cs typeface="Trebuchet MS"/>
                      </a:endParaRPr>
                    </a:p>
                  </a:txBody>
                  <a:tcPr marL="0" marR="0" marT="33020" marB="0"/>
                </a:tc>
                <a:extLst>
                  <a:ext uri="{0D108BD9-81ED-4DB2-BD59-A6C34878D82A}">
                    <a16:rowId xmlns:a16="http://schemas.microsoft.com/office/drawing/2014/main" val="10004"/>
                  </a:ext>
                </a:extLst>
              </a:tr>
              <a:tr h="454121">
                <a:tc>
                  <a:txBody>
                    <a:bodyPr/>
                    <a:lstStyle/>
                    <a:p>
                      <a:pPr marL="996315">
                        <a:lnSpc>
                          <a:spcPct val="100000"/>
                        </a:lnSpc>
                        <a:spcBef>
                          <a:spcPts val="260"/>
                        </a:spcBef>
                      </a:pPr>
                      <a:r>
                        <a:rPr sz="2400" dirty="0">
                          <a:solidFill>
                            <a:srgbClr val="33339A"/>
                          </a:solidFill>
                          <a:latin typeface="Trebuchet MS"/>
                          <a:cs typeface="Trebuchet MS"/>
                        </a:rPr>
                        <a:t>5</a:t>
                      </a:r>
                      <a:endParaRPr sz="2400">
                        <a:latin typeface="Trebuchet MS"/>
                        <a:cs typeface="Trebuchet MS"/>
                      </a:endParaRPr>
                    </a:p>
                  </a:txBody>
                  <a:tcPr marL="0" marR="0" marT="33020" marB="0">
                    <a:lnB w="38100">
                      <a:solidFill>
                        <a:srgbClr val="000000"/>
                      </a:solidFill>
                      <a:prstDash val="solid"/>
                    </a:lnB>
                  </a:tcPr>
                </a:tc>
                <a:tc>
                  <a:txBody>
                    <a:bodyPr/>
                    <a:lstStyle/>
                    <a:p>
                      <a:pPr marL="81915">
                        <a:lnSpc>
                          <a:spcPct val="100000"/>
                        </a:lnSpc>
                        <a:spcBef>
                          <a:spcPts val="260"/>
                        </a:spcBef>
                      </a:pPr>
                      <a:r>
                        <a:rPr sz="2400" spc="-5" dirty="0">
                          <a:solidFill>
                            <a:srgbClr val="33339A"/>
                          </a:solidFill>
                          <a:latin typeface="Trebuchet MS"/>
                          <a:cs typeface="Trebuchet MS"/>
                        </a:rPr>
                        <a:t>100,000</a:t>
                      </a:r>
                      <a:endParaRPr sz="2400">
                        <a:latin typeface="Trebuchet MS"/>
                        <a:cs typeface="Trebuchet MS"/>
                      </a:endParaRPr>
                    </a:p>
                  </a:txBody>
                  <a:tcPr marL="0" marR="0" marT="33020" marB="0">
                    <a:lnB w="38100">
                      <a:solidFill>
                        <a:srgbClr val="000000"/>
                      </a:solidFill>
                      <a:prstDash val="solid"/>
                    </a:lnB>
                  </a:tcPr>
                </a:tc>
                <a:tc>
                  <a:txBody>
                    <a:bodyPr/>
                    <a:lstStyle/>
                    <a:p>
                      <a:pPr marR="413384" algn="r">
                        <a:lnSpc>
                          <a:spcPct val="100000"/>
                        </a:lnSpc>
                        <a:spcBef>
                          <a:spcPts val="260"/>
                        </a:spcBef>
                      </a:pPr>
                      <a:r>
                        <a:rPr sz="2400" dirty="0">
                          <a:solidFill>
                            <a:srgbClr val="33339A"/>
                          </a:solidFill>
                          <a:latin typeface="Trebuchet MS"/>
                          <a:cs typeface="Trebuchet MS"/>
                        </a:rPr>
                        <a:t>0.6209</a:t>
                      </a:r>
                      <a:endParaRPr sz="2400">
                        <a:latin typeface="Trebuchet MS"/>
                        <a:cs typeface="Trebuchet MS"/>
                      </a:endParaRPr>
                    </a:p>
                  </a:txBody>
                  <a:tcPr marL="0" marR="0" marT="33020" marB="0">
                    <a:lnB w="38100">
                      <a:solidFill>
                        <a:srgbClr val="000000"/>
                      </a:solidFill>
                      <a:prstDash val="solid"/>
                    </a:lnB>
                  </a:tcPr>
                </a:tc>
                <a:tc>
                  <a:txBody>
                    <a:bodyPr/>
                    <a:lstStyle/>
                    <a:p>
                      <a:pPr marL="694055">
                        <a:lnSpc>
                          <a:spcPct val="100000"/>
                        </a:lnSpc>
                        <a:spcBef>
                          <a:spcPts val="260"/>
                        </a:spcBef>
                      </a:pPr>
                      <a:r>
                        <a:rPr sz="2400" spc="-5" dirty="0">
                          <a:solidFill>
                            <a:srgbClr val="33339A"/>
                          </a:solidFill>
                          <a:latin typeface="Trebuchet MS"/>
                          <a:cs typeface="Trebuchet MS"/>
                        </a:rPr>
                        <a:t>62,090</a:t>
                      </a:r>
                      <a:endParaRPr sz="2400">
                        <a:latin typeface="Trebuchet MS"/>
                        <a:cs typeface="Trebuchet MS"/>
                      </a:endParaRPr>
                    </a:p>
                  </a:txBody>
                  <a:tcPr marL="0" marR="0" marT="33020" marB="0">
                    <a:lnB w="38100">
                      <a:solidFill>
                        <a:srgbClr val="000000"/>
                      </a:solidFill>
                      <a:prstDash val="solid"/>
                    </a:lnB>
                  </a:tcPr>
                </a:tc>
                <a:extLst>
                  <a:ext uri="{0D108BD9-81ED-4DB2-BD59-A6C34878D82A}">
                    <a16:rowId xmlns:a16="http://schemas.microsoft.com/office/drawing/2014/main" val="10005"/>
                  </a:ext>
                </a:extLst>
              </a:tr>
              <a:tr h="576833">
                <a:tc>
                  <a:txBody>
                    <a:bodyPr/>
                    <a:lstStyle/>
                    <a:p>
                      <a:pPr>
                        <a:lnSpc>
                          <a:spcPct val="100000"/>
                        </a:lnSpc>
                      </a:pPr>
                      <a:endParaRPr sz="2300">
                        <a:latin typeface="Times New Roman"/>
                        <a:cs typeface="Times New Roman"/>
                      </a:endParaRPr>
                    </a:p>
                  </a:txBody>
                  <a:tcPr marL="0" marR="0" marT="0" marB="0">
                    <a:lnT w="38100">
                      <a:solidFill>
                        <a:srgbClr val="000000"/>
                      </a:solidFill>
                      <a:prstDash val="solid"/>
                    </a:lnT>
                    <a:lnB w="2857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T w="38100">
                      <a:solidFill>
                        <a:srgbClr val="000000"/>
                      </a:solidFill>
                      <a:prstDash val="solid"/>
                    </a:lnT>
                    <a:lnB w="28575">
                      <a:solidFill>
                        <a:srgbClr val="000000"/>
                      </a:solidFill>
                      <a:prstDash val="solid"/>
                    </a:lnB>
                  </a:tcPr>
                </a:tc>
                <a:tc>
                  <a:txBody>
                    <a:bodyPr/>
                    <a:lstStyle/>
                    <a:p>
                      <a:pPr marL="530225">
                        <a:lnSpc>
                          <a:spcPct val="100000"/>
                        </a:lnSpc>
                        <a:spcBef>
                          <a:spcPts val="1220"/>
                        </a:spcBef>
                      </a:pPr>
                      <a:r>
                        <a:rPr sz="2400" spc="-5" dirty="0">
                          <a:solidFill>
                            <a:srgbClr val="33339A"/>
                          </a:solidFill>
                          <a:latin typeface="Trebuchet MS"/>
                          <a:cs typeface="Trebuchet MS"/>
                        </a:rPr>
                        <a:t>NPV</a:t>
                      </a:r>
                      <a:endParaRPr sz="2400">
                        <a:latin typeface="Trebuchet MS"/>
                        <a:cs typeface="Trebuchet MS"/>
                      </a:endParaRPr>
                    </a:p>
                  </a:txBody>
                  <a:tcPr marL="0" marR="0" marT="154940" marB="0">
                    <a:lnT w="38100">
                      <a:solidFill>
                        <a:srgbClr val="000000"/>
                      </a:solidFill>
                      <a:prstDash val="solid"/>
                    </a:lnT>
                    <a:lnB w="28575">
                      <a:solidFill>
                        <a:srgbClr val="000000"/>
                      </a:solidFill>
                      <a:prstDash val="solid"/>
                    </a:lnB>
                  </a:tcPr>
                </a:tc>
                <a:tc>
                  <a:txBody>
                    <a:bodyPr/>
                    <a:lstStyle/>
                    <a:p>
                      <a:pPr marL="1128395">
                        <a:lnSpc>
                          <a:spcPct val="100000"/>
                        </a:lnSpc>
                        <a:spcBef>
                          <a:spcPts val="1220"/>
                        </a:spcBef>
                      </a:pPr>
                      <a:r>
                        <a:rPr sz="2400" spc="-5" dirty="0">
                          <a:solidFill>
                            <a:srgbClr val="33339A"/>
                          </a:solidFill>
                          <a:latin typeface="Trebuchet MS"/>
                          <a:cs typeface="Trebuchet MS"/>
                        </a:rPr>
                        <a:t>618</a:t>
                      </a:r>
                      <a:endParaRPr sz="2400">
                        <a:latin typeface="Trebuchet MS"/>
                        <a:cs typeface="Trebuchet MS"/>
                      </a:endParaRPr>
                    </a:p>
                  </a:txBody>
                  <a:tcPr marL="0" marR="0" marT="154940" marB="0">
                    <a:lnT w="38100">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685545">
                <a:tc>
                  <a:txBody>
                    <a:bodyPr/>
                    <a:lstStyle/>
                    <a:p>
                      <a:pPr>
                        <a:lnSpc>
                          <a:spcPct val="100000"/>
                        </a:lnSpc>
                      </a:pPr>
                      <a:endParaRPr sz="1750">
                        <a:latin typeface="Times New Roman"/>
                        <a:cs typeface="Times New Roman"/>
                      </a:endParaRPr>
                    </a:p>
                    <a:p>
                      <a:pPr marL="31750" marR="17780">
                        <a:lnSpc>
                          <a:spcPct val="100000"/>
                        </a:lnSpc>
                      </a:pPr>
                      <a:r>
                        <a:rPr sz="1400" i="1" spc="-5" dirty="0">
                          <a:solidFill>
                            <a:srgbClr val="FFFFFF"/>
                          </a:solidFill>
                          <a:latin typeface="Trebuchet MS"/>
                          <a:cs typeface="Trebuchet MS"/>
                        </a:rPr>
                        <a:t>For Exclusive Use of EECS811  Students Saiedian ©</a:t>
                      </a:r>
                      <a:r>
                        <a:rPr sz="1400" i="1" spc="-15" dirty="0">
                          <a:solidFill>
                            <a:srgbClr val="FFFFFF"/>
                          </a:solidFill>
                          <a:latin typeface="Trebuchet MS"/>
                          <a:cs typeface="Trebuchet MS"/>
                        </a:rPr>
                        <a:t> </a:t>
                      </a:r>
                      <a:r>
                        <a:rPr sz="1400" i="1" spc="-5" dirty="0">
                          <a:solidFill>
                            <a:srgbClr val="FFFFFF"/>
                          </a:solidFill>
                          <a:latin typeface="Trebuchet MS"/>
                          <a:cs typeface="Trebuchet MS"/>
                        </a:rPr>
                        <a:t>2007</a:t>
                      </a:r>
                      <a:endParaRPr sz="1400">
                        <a:latin typeface="Trebuchet MS"/>
                        <a:cs typeface="Trebuchet MS"/>
                      </a:endParaRPr>
                    </a:p>
                  </a:txBody>
                  <a:tcPr marL="0" marR="0" marT="0" marB="0">
                    <a:lnT w="28575">
                      <a:solidFill>
                        <a:srgbClr val="000000"/>
                      </a:solidFill>
                      <a:prstDash val="solid"/>
                    </a:lnT>
                  </a:tcPr>
                </a:tc>
                <a:tc>
                  <a:txBody>
                    <a:bodyPr/>
                    <a:lstStyle/>
                    <a:p>
                      <a:pPr>
                        <a:lnSpc>
                          <a:spcPct val="100000"/>
                        </a:lnSpc>
                      </a:pPr>
                      <a:endParaRPr sz="2300">
                        <a:latin typeface="Times New Roman"/>
                        <a:cs typeface="Times New Roman"/>
                      </a:endParaRPr>
                    </a:p>
                  </a:txBody>
                  <a:tcPr marL="0" marR="0" marT="0" marB="0">
                    <a:lnT w="28575">
                      <a:solidFill>
                        <a:srgbClr val="000000"/>
                      </a:solidFill>
                      <a:prstDash val="solid"/>
                    </a:lnT>
                  </a:tcPr>
                </a:tc>
                <a:tc>
                  <a:txBody>
                    <a:bodyPr/>
                    <a:lstStyle/>
                    <a:p>
                      <a:pPr>
                        <a:lnSpc>
                          <a:spcPct val="100000"/>
                        </a:lnSpc>
                      </a:pPr>
                      <a:endParaRPr sz="2300">
                        <a:latin typeface="Times New Roman"/>
                        <a:cs typeface="Times New Roman"/>
                      </a:endParaRPr>
                    </a:p>
                  </a:txBody>
                  <a:tcPr marL="0" marR="0" marT="0" marB="0">
                    <a:lnT w="28575">
                      <a:solidFill>
                        <a:srgbClr val="000000"/>
                      </a:solidFill>
                      <a:prstDash val="solid"/>
                    </a:lnT>
                  </a:tcPr>
                </a:tc>
                <a:tc>
                  <a:txBody>
                    <a:bodyPr/>
                    <a:lstStyle/>
                    <a:p>
                      <a:pPr>
                        <a:lnSpc>
                          <a:spcPct val="100000"/>
                        </a:lnSpc>
                        <a:spcBef>
                          <a:spcPts val="25"/>
                        </a:spcBef>
                      </a:pPr>
                      <a:endParaRPr sz="1750">
                        <a:latin typeface="Times New Roman"/>
                        <a:cs typeface="Times New Roman"/>
                      </a:endParaRPr>
                    </a:p>
                    <a:p>
                      <a:pPr marL="873125">
                        <a:lnSpc>
                          <a:spcPct val="100000"/>
                        </a:lnSpc>
                      </a:pPr>
                      <a:r>
                        <a:rPr sz="1400" i="1" spc="-10" dirty="0">
                          <a:solidFill>
                            <a:srgbClr val="FFFFFF"/>
                          </a:solidFill>
                          <a:latin typeface="Trebuchet MS"/>
                          <a:cs typeface="Trebuchet MS"/>
                        </a:rPr>
                        <a:t>Chapter</a:t>
                      </a:r>
                      <a:r>
                        <a:rPr sz="1400" i="1" spc="-35" dirty="0">
                          <a:solidFill>
                            <a:srgbClr val="FFFFFF"/>
                          </a:solidFill>
                          <a:latin typeface="Trebuchet MS"/>
                          <a:cs typeface="Trebuchet MS"/>
                        </a:rPr>
                        <a:t> </a:t>
                      </a:r>
                      <a:r>
                        <a:rPr sz="1400" i="1" spc="-5" dirty="0">
                          <a:solidFill>
                            <a:srgbClr val="FFFFFF"/>
                          </a:solidFill>
                          <a:latin typeface="Trebuchet MS"/>
                          <a:cs typeface="Trebuchet MS"/>
                        </a:rPr>
                        <a:t>3-64</a:t>
                      </a:r>
                      <a:endParaRPr sz="1400">
                        <a:latin typeface="Trebuchet MS"/>
                        <a:cs typeface="Trebuchet MS"/>
                      </a:endParaRPr>
                    </a:p>
                  </a:txBody>
                  <a:tcPr marL="0" marR="0" marT="3175" marB="0">
                    <a:lnT w="28575">
                      <a:solidFill>
                        <a:srgbClr val="000000"/>
                      </a:solidFill>
                      <a:prstDash val="solid"/>
                    </a:lnT>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Net Present Value</a:t>
            </a:r>
            <a:r>
              <a:rPr spc="5" dirty="0"/>
              <a:t> </a:t>
            </a:r>
            <a:r>
              <a:rPr spc="-5" dirty="0"/>
              <a:t>[5/5]</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3-65</a:t>
            </a:r>
          </a:p>
        </p:txBody>
      </p:sp>
      <p:sp>
        <p:nvSpPr>
          <p:cNvPr id="3" name="object 3"/>
          <p:cNvSpPr txBox="1"/>
          <p:nvPr/>
        </p:nvSpPr>
        <p:spPr>
          <a:xfrm>
            <a:off x="524001" y="1525043"/>
            <a:ext cx="7608570" cy="4302125"/>
          </a:xfrm>
          <a:prstGeom prst="rect">
            <a:avLst/>
          </a:prstGeom>
        </p:spPr>
        <p:txBody>
          <a:bodyPr vert="horz" wrap="square" lIns="0" tIns="60325" rIns="0" bIns="0" rtlCol="0">
            <a:spAutoFit/>
          </a:bodyPr>
          <a:lstStyle/>
          <a:p>
            <a:pPr marL="354965" indent="-342900">
              <a:lnSpc>
                <a:spcPct val="100000"/>
              </a:lnSpc>
              <a:spcBef>
                <a:spcPts val="475"/>
              </a:spcBef>
              <a:buChar char="•"/>
              <a:tabLst>
                <a:tab pos="355600" algn="l"/>
              </a:tabLst>
            </a:pPr>
            <a:r>
              <a:rPr sz="3200" dirty="0">
                <a:solidFill>
                  <a:srgbClr val="33339A"/>
                </a:solidFill>
                <a:latin typeface="Trebuchet MS"/>
                <a:cs typeface="Trebuchet MS"/>
              </a:rPr>
              <a:t>Pros</a:t>
            </a:r>
            <a:endParaRPr sz="3200">
              <a:latin typeface="Trebuchet MS"/>
              <a:cs typeface="Trebuchet MS"/>
            </a:endParaRPr>
          </a:p>
          <a:p>
            <a:pPr marL="755015" lvl="1" indent="-285750">
              <a:lnSpc>
                <a:spcPct val="100000"/>
              </a:lnSpc>
              <a:spcBef>
                <a:spcPts val="335"/>
              </a:spcBef>
              <a:buChar char="–"/>
              <a:tabLst>
                <a:tab pos="755650" algn="l"/>
              </a:tabLst>
            </a:pPr>
            <a:r>
              <a:rPr sz="2800" dirty="0">
                <a:solidFill>
                  <a:srgbClr val="33339A"/>
                </a:solidFill>
                <a:latin typeface="Trebuchet MS"/>
                <a:cs typeface="Trebuchet MS"/>
              </a:rPr>
              <a:t>Takes </a:t>
            </a:r>
            <a:r>
              <a:rPr sz="2800" spc="-5" dirty="0">
                <a:solidFill>
                  <a:srgbClr val="33339A"/>
                </a:solidFill>
                <a:latin typeface="Trebuchet MS"/>
                <a:cs typeface="Trebuchet MS"/>
              </a:rPr>
              <a:t>into account</a:t>
            </a:r>
            <a:r>
              <a:rPr sz="2800" spc="-10" dirty="0">
                <a:solidFill>
                  <a:srgbClr val="33339A"/>
                </a:solidFill>
                <a:latin typeface="Trebuchet MS"/>
                <a:cs typeface="Trebuchet MS"/>
              </a:rPr>
              <a:t> </a:t>
            </a:r>
            <a:r>
              <a:rPr sz="2800" spc="-5" dirty="0">
                <a:solidFill>
                  <a:srgbClr val="33339A"/>
                </a:solidFill>
                <a:latin typeface="Trebuchet MS"/>
                <a:cs typeface="Trebuchet MS"/>
              </a:rPr>
              <a:t>profitability</a:t>
            </a:r>
            <a:endParaRPr sz="2800">
              <a:latin typeface="Trebuchet MS"/>
              <a:cs typeface="Trebuchet MS"/>
            </a:endParaRPr>
          </a:p>
          <a:p>
            <a:pPr marL="755015" lvl="1" indent="-285750">
              <a:lnSpc>
                <a:spcPct val="100000"/>
              </a:lnSpc>
              <a:spcBef>
                <a:spcPts val="340"/>
              </a:spcBef>
              <a:buChar char="–"/>
              <a:tabLst>
                <a:tab pos="755650" algn="l"/>
              </a:tabLst>
            </a:pPr>
            <a:r>
              <a:rPr sz="2800" spc="-5" dirty="0">
                <a:solidFill>
                  <a:srgbClr val="33339A"/>
                </a:solidFill>
                <a:latin typeface="Trebuchet MS"/>
                <a:cs typeface="Trebuchet MS"/>
              </a:rPr>
              <a:t>Considers timing of</a:t>
            </a:r>
            <a:r>
              <a:rPr sz="2800" spc="-15" dirty="0">
                <a:solidFill>
                  <a:srgbClr val="33339A"/>
                </a:solidFill>
                <a:latin typeface="Trebuchet MS"/>
                <a:cs typeface="Trebuchet MS"/>
              </a:rPr>
              <a:t> </a:t>
            </a:r>
            <a:r>
              <a:rPr sz="2800" spc="-5" dirty="0">
                <a:solidFill>
                  <a:srgbClr val="33339A"/>
                </a:solidFill>
                <a:latin typeface="Trebuchet MS"/>
                <a:cs typeface="Trebuchet MS"/>
              </a:rPr>
              <a:t>payments</a:t>
            </a:r>
            <a:endParaRPr sz="2800">
              <a:latin typeface="Trebuchet MS"/>
              <a:cs typeface="Trebuchet MS"/>
            </a:endParaRPr>
          </a:p>
          <a:p>
            <a:pPr marL="755650" marR="866140" lvl="1" indent="-285750">
              <a:lnSpc>
                <a:spcPts val="3070"/>
              </a:lnSpc>
              <a:spcBef>
                <a:spcPts val="645"/>
              </a:spcBef>
              <a:buChar char="–"/>
              <a:tabLst>
                <a:tab pos="755650" algn="l"/>
              </a:tabLst>
            </a:pPr>
            <a:r>
              <a:rPr sz="2800" spc="-5" dirty="0">
                <a:solidFill>
                  <a:srgbClr val="33339A"/>
                </a:solidFill>
                <a:latin typeface="Trebuchet MS"/>
                <a:cs typeface="Trebuchet MS"/>
              </a:rPr>
              <a:t>Considers economic situation through  discount</a:t>
            </a:r>
            <a:r>
              <a:rPr sz="2800" spc="-10" dirty="0">
                <a:solidFill>
                  <a:srgbClr val="33339A"/>
                </a:solidFill>
                <a:latin typeface="Trebuchet MS"/>
                <a:cs typeface="Trebuchet MS"/>
              </a:rPr>
              <a:t> </a:t>
            </a:r>
            <a:r>
              <a:rPr sz="2800" spc="-5" dirty="0">
                <a:solidFill>
                  <a:srgbClr val="33339A"/>
                </a:solidFill>
                <a:latin typeface="Trebuchet MS"/>
                <a:cs typeface="Trebuchet MS"/>
              </a:rPr>
              <a:t>rate</a:t>
            </a:r>
            <a:endParaRPr sz="2800">
              <a:latin typeface="Trebuchet MS"/>
              <a:cs typeface="Trebuchet MS"/>
            </a:endParaRPr>
          </a:p>
          <a:p>
            <a:pPr marL="354965" marR="270510" indent="-342900">
              <a:lnSpc>
                <a:spcPts val="3490"/>
              </a:lnSpc>
              <a:spcBef>
                <a:spcPts val="695"/>
              </a:spcBef>
              <a:buChar char="•"/>
              <a:tabLst>
                <a:tab pos="355600" algn="l"/>
              </a:tabLst>
            </a:pPr>
            <a:r>
              <a:rPr sz="3200" spc="-5" dirty="0">
                <a:solidFill>
                  <a:srgbClr val="33339A"/>
                </a:solidFill>
                <a:latin typeface="Trebuchet MS"/>
                <a:cs typeface="Trebuchet MS"/>
              </a:rPr>
              <a:t>Cons: Discount rate can be difficult to  choose</a:t>
            </a:r>
            <a:endParaRPr sz="3200">
              <a:latin typeface="Trebuchet MS"/>
              <a:cs typeface="Trebuchet MS"/>
            </a:endParaRPr>
          </a:p>
          <a:p>
            <a:pPr marL="354965" marR="5080" indent="-342900">
              <a:lnSpc>
                <a:spcPts val="3490"/>
              </a:lnSpc>
              <a:spcBef>
                <a:spcPts val="680"/>
              </a:spcBef>
              <a:buChar char="•"/>
              <a:tabLst>
                <a:tab pos="355600" algn="l"/>
              </a:tabLst>
            </a:pPr>
            <a:r>
              <a:rPr sz="3200" spc="-5" dirty="0">
                <a:solidFill>
                  <a:srgbClr val="33339A"/>
                </a:solidFill>
                <a:latin typeface="Trebuchet MS"/>
                <a:cs typeface="Trebuchet MS"/>
              </a:rPr>
              <a:t>Standard measure to compare different  options</a:t>
            </a:r>
            <a:endParaRPr sz="32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4001" y="203200"/>
            <a:ext cx="7880984" cy="5040630"/>
          </a:xfrm>
          <a:prstGeom prst="rect">
            <a:avLst/>
          </a:prstGeom>
        </p:spPr>
        <p:txBody>
          <a:bodyPr vert="horz" wrap="square" lIns="0" tIns="12065" rIns="0" bIns="0" rtlCol="0">
            <a:spAutoFit/>
          </a:bodyPr>
          <a:lstStyle/>
          <a:p>
            <a:pPr marL="12700" marR="114300">
              <a:lnSpc>
                <a:spcPct val="100000"/>
              </a:lnSpc>
              <a:spcBef>
                <a:spcPts val="95"/>
              </a:spcBef>
            </a:pPr>
            <a:r>
              <a:rPr sz="3200" b="1" spc="-5" dirty="0">
                <a:solidFill>
                  <a:srgbClr val="FF3300"/>
                </a:solidFill>
                <a:latin typeface="Trebuchet MS"/>
                <a:cs typeface="Trebuchet MS"/>
              </a:rPr>
              <a:t>3.12 Cost-Benefit Evaluation Techniques  Internal Rate of Return</a:t>
            </a:r>
            <a:r>
              <a:rPr sz="3200" b="1" spc="-10" dirty="0">
                <a:solidFill>
                  <a:srgbClr val="FF3300"/>
                </a:solidFill>
                <a:latin typeface="Trebuchet MS"/>
                <a:cs typeface="Trebuchet MS"/>
              </a:rPr>
              <a:t> </a:t>
            </a:r>
            <a:r>
              <a:rPr sz="3200" b="1" spc="-5" dirty="0">
                <a:solidFill>
                  <a:srgbClr val="FF3300"/>
                </a:solidFill>
                <a:latin typeface="Trebuchet MS"/>
                <a:cs typeface="Trebuchet MS"/>
              </a:rPr>
              <a:t>[1/4]</a:t>
            </a:r>
            <a:endParaRPr sz="3200" dirty="0">
              <a:latin typeface="Trebuchet MS"/>
              <a:cs typeface="Trebuchet MS"/>
            </a:endParaRPr>
          </a:p>
          <a:p>
            <a:pPr>
              <a:lnSpc>
                <a:spcPct val="100000"/>
              </a:lnSpc>
              <a:spcBef>
                <a:spcPts val="35"/>
              </a:spcBef>
            </a:pPr>
            <a:endParaRPr sz="2900" dirty="0">
              <a:latin typeface="Times New Roman"/>
              <a:cs typeface="Times New Roman"/>
            </a:endParaRPr>
          </a:p>
          <a:p>
            <a:pPr marL="354965" marR="5080" indent="-342900">
              <a:lnSpc>
                <a:spcPct val="100400"/>
              </a:lnSpc>
              <a:buChar char="•"/>
              <a:tabLst>
                <a:tab pos="355600" algn="l"/>
              </a:tabLst>
            </a:pPr>
            <a:r>
              <a:rPr sz="3200" spc="-5" dirty="0">
                <a:solidFill>
                  <a:srgbClr val="00339A"/>
                </a:solidFill>
                <a:latin typeface="Trebuchet MS"/>
                <a:cs typeface="Trebuchet MS"/>
              </a:rPr>
              <a:t>Internal rate of return (IRR) is the  discount rate that would produce an NPV  of 0 for the</a:t>
            </a:r>
            <a:r>
              <a:rPr sz="3200" spc="20" dirty="0">
                <a:solidFill>
                  <a:srgbClr val="00339A"/>
                </a:solidFill>
                <a:latin typeface="Trebuchet MS"/>
                <a:cs typeface="Trebuchet MS"/>
              </a:rPr>
              <a:t> </a:t>
            </a:r>
            <a:r>
              <a:rPr sz="3200" spc="-5" dirty="0">
                <a:solidFill>
                  <a:srgbClr val="00339A"/>
                </a:solidFill>
                <a:latin typeface="Trebuchet MS"/>
                <a:cs typeface="Trebuchet MS"/>
              </a:rPr>
              <a:t>project</a:t>
            </a:r>
            <a:endParaRPr sz="3200" dirty="0">
              <a:latin typeface="Trebuchet MS"/>
              <a:cs typeface="Trebuchet MS"/>
            </a:endParaRPr>
          </a:p>
          <a:p>
            <a:pPr marL="354965" marR="1353185" indent="-342900">
              <a:lnSpc>
                <a:spcPct val="100800"/>
              </a:lnSpc>
              <a:spcBef>
                <a:spcPts val="695"/>
              </a:spcBef>
              <a:buChar char="•"/>
              <a:tabLst>
                <a:tab pos="355600" algn="l"/>
              </a:tabLst>
            </a:pPr>
            <a:r>
              <a:rPr sz="3200" spc="-5" dirty="0">
                <a:solidFill>
                  <a:srgbClr val="00339A"/>
                </a:solidFill>
                <a:latin typeface="Trebuchet MS"/>
                <a:cs typeface="Trebuchet MS"/>
              </a:rPr>
              <a:t>Can be used to compare different  investment</a:t>
            </a:r>
            <a:r>
              <a:rPr sz="3200" spc="5" dirty="0">
                <a:solidFill>
                  <a:srgbClr val="00339A"/>
                </a:solidFill>
                <a:latin typeface="Trebuchet MS"/>
                <a:cs typeface="Trebuchet MS"/>
              </a:rPr>
              <a:t> </a:t>
            </a:r>
            <a:r>
              <a:rPr sz="3200" spc="-5" dirty="0">
                <a:solidFill>
                  <a:srgbClr val="00339A"/>
                </a:solidFill>
                <a:latin typeface="Trebuchet MS"/>
                <a:cs typeface="Trebuchet MS"/>
              </a:rPr>
              <a:t>opportunities</a:t>
            </a:r>
            <a:endParaRPr sz="3200" dirty="0">
              <a:latin typeface="Trebuchet MS"/>
              <a:cs typeface="Trebuchet MS"/>
            </a:endParaRPr>
          </a:p>
          <a:p>
            <a:pPr marL="354965" marR="689610" indent="-342900">
              <a:lnSpc>
                <a:spcPct val="100899"/>
              </a:lnSpc>
              <a:spcBef>
                <a:spcPts val="690"/>
              </a:spcBef>
              <a:buChar char="•"/>
              <a:tabLst>
                <a:tab pos="355600" algn="l"/>
              </a:tabLst>
            </a:pPr>
            <a:r>
              <a:rPr sz="3200" spc="-5" dirty="0">
                <a:solidFill>
                  <a:srgbClr val="00339A"/>
                </a:solidFill>
                <a:latin typeface="Trebuchet MS"/>
                <a:cs typeface="Trebuchet MS"/>
              </a:rPr>
              <a:t>There is a Microsoft Excel function to  calculate</a:t>
            </a:r>
            <a:r>
              <a:rPr sz="3200" dirty="0">
                <a:solidFill>
                  <a:srgbClr val="00339A"/>
                </a:solidFill>
                <a:latin typeface="Trebuchet MS"/>
                <a:cs typeface="Trebuchet MS"/>
              </a:rPr>
              <a:t> </a:t>
            </a:r>
            <a:r>
              <a:rPr sz="3200" spc="-5" dirty="0">
                <a:solidFill>
                  <a:srgbClr val="00339A"/>
                </a:solidFill>
                <a:latin typeface="Trebuchet MS"/>
                <a:cs typeface="Trebuchet MS"/>
              </a:rPr>
              <a:t>IRR</a:t>
            </a:r>
            <a:endParaRPr sz="3200" dirty="0">
              <a:latin typeface="Trebuchet MS"/>
              <a:cs typeface="Trebuchet MS"/>
            </a:endParaRPr>
          </a:p>
        </p:txBody>
      </p:sp>
      <p:sp>
        <p:nvSpPr>
          <p:cNvPr id="3" name="object 3"/>
          <p:cNvSpPr txBox="1">
            <a:spLocks noGrp="1"/>
          </p:cNvSpPr>
          <p:nvPr>
            <p:ph type="ftr" sz="quarter" idx="5"/>
          </p:nvPr>
        </p:nvSpPr>
        <p:spPr>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Internal Rate of Return</a:t>
            </a:r>
            <a:r>
              <a:rPr spc="-10" dirty="0"/>
              <a:t> </a:t>
            </a:r>
            <a:r>
              <a:rPr spc="-5" dirty="0"/>
              <a:t>[3/4]</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3-68</a:t>
            </a:r>
          </a:p>
        </p:txBody>
      </p:sp>
      <p:sp>
        <p:nvSpPr>
          <p:cNvPr id="3" name="object 3"/>
          <p:cNvSpPr txBox="1"/>
          <p:nvPr/>
        </p:nvSpPr>
        <p:spPr>
          <a:xfrm>
            <a:off x="524001" y="1518609"/>
            <a:ext cx="7834630" cy="2715895"/>
          </a:xfrm>
          <a:prstGeom prst="rect">
            <a:avLst/>
          </a:prstGeom>
        </p:spPr>
        <p:txBody>
          <a:bodyPr vert="horz" wrap="square" lIns="0" tIns="106680" rIns="0" bIns="0" rtlCol="0">
            <a:spAutoFit/>
          </a:bodyPr>
          <a:lstStyle/>
          <a:p>
            <a:pPr marL="354965" indent="-342900">
              <a:lnSpc>
                <a:spcPct val="100000"/>
              </a:lnSpc>
              <a:spcBef>
                <a:spcPts val="840"/>
              </a:spcBef>
              <a:buChar char="•"/>
              <a:tabLst>
                <a:tab pos="355600" algn="l"/>
              </a:tabLst>
            </a:pPr>
            <a:r>
              <a:rPr sz="3200" dirty="0">
                <a:solidFill>
                  <a:srgbClr val="33339A"/>
                </a:solidFill>
                <a:latin typeface="Trebuchet MS"/>
                <a:cs typeface="Trebuchet MS"/>
              </a:rPr>
              <a:t>Pros</a:t>
            </a:r>
            <a:endParaRPr sz="3200">
              <a:latin typeface="Trebuchet MS"/>
              <a:cs typeface="Trebuchet MS"/>
            </a:endParaRPr>
          </a:p>
          <a:p>
            <a:pPr marL="755650" marR="5080" indent="-285750">
              <a:lnSpc>
                <a:spcPct val="101099"/>
              </a:lnSpc>
              <a:spcBef>
                <a:spcPts val="615"/>
              </a:spcBef>
            </a:pPr>
            <a:r>
              <a:rPr sz="2800" dirty="0">
                <a:solidFill>
                  <a:srgbClr val="33339A"/>
                </a:solidFill>
                <a:latin typeface="Trebuchet MS"/>
                <a:cs typeface="Trebuchet MS"/>
              </a:rPr>
              <a:t>– </a:t>
            </a:r>
            <a:r>
              <a:rPr sz="2800" spc="-5" dirty="0">
                <a:solidFill>
                  <a:srgbClr val="33339A"/>
                </a:solidFill>
                <a:latin typeface="Trebuchet MS"/>
                <a:cs typeface="Trebuchet MS"/>
              </a:rPr>
              <a:t>Calculates figure which is easily comparable  to interest</a:t>
            </a:r>
            <a:r>
              <a:rPr sz="2800" dirty="0">
                <a:solidFill>
                  <a:srgbClr val="33339A"/>
                </a:solidFill>
                <a:latin typeface="Trebuchet MS"/>
                <a:cs typeface="Trebuchet MS"/>
              </a:rPr>
              <a:t> </a:t>
            </a:r>
            <a:r>
              <a:rPr sz="2800" spc="-5" dirty="0">
                <a:solidFill>
                  <a:srgbClr val="33339A"/>
                </a:solidFill>
                <a:latin typeface="Trebuchet MS"/>
                <a:cs typeface="Trebuchet MS"/>
              </a:rPr>
              <a:t>rates</a:t>
            </a:r>
            <a:endParaRPr sz="2800">
              <a:latin typeface="Trebuchet MS"/>
              <a:cs typeface="Trebuchet MS"/>
            </a:endParaRPr>
          </a:p>
          <a:p>
            <a:pPr marL="354965" indent="-342900">
              <a:lnSpc>
                <a:spcPct val="100000"/>
              </a:lnSpc>
              <a:spcBef>
                <a:spcPts val="750"/>
              </a:spcBef>
              <a:buChar char="•"/>
              <a:tabLst>
                <a:tab pos="355600" algn="l"/>
              </a:tabLst>
            </a:pPr>
            <a:r>
              <a:rPr sz="3200" spc="-5" dirty="0">
                <a:solidFill>
                  <a:srgbClr val="33339A"/>
                </a:solidFill>
                <a:latin typeface="Trebuchet MS"/>
                <a:cs typeface="Trebuchet MS"/>
              </a:rPr>
              <a:t>Cons: Difficult to calculate</a:t>
            </a:r>
            <a:r>
              <a:rPr sz="3200" spc="45" dirty="0">
                <a:solidFill>
                  <a:srgbClr val="33339A"/>
                </a:solidFill>
                <a:latin typeface="Trebuchet MS"/>
                <a:cs typeface="Trebuchet MS"/>
              </a:rPr>
              <a:t> </a:t>
            </a:r>
            <a:r>
              <a:rPr sz="3200" spc="-5" dirty="0">
                <a:solidFill>
                  <a:srgbClr val="33339A"/>
                </a:solidFill>
                <a:latin typeface="Trebuchet MS"/>
                <a:cs typeface="Trebuchet MS"/>
              </a:rPr>
              <a:t>(iterative)</a:t>
            </a:r>
            <a:endParaRPr sz="3200">
              <a:latin typeface="Trebuchet MS"/>
              <a:cs typeface="Trebuchet MS"/>
            </a:endParaRPr>
          </a:p>
          <a:p>
            <a:pPr marL="354965" indent="-342900">
              <a:lnSpc>
                <a:spcPct val="100000"/>
              </a:lnSpc>
              <a:spcBef>
                <a:spcPts val="765"/>
              </a:spcBef>
              <a:buChar char="•"/>
              <a:tabLst>
                <a:tab pos="355600" algn="l"/>
              </a:tabLst>
            </a:pPr>
            <a:r>
              <a:rPr sz="3200" spc="-5" dirty="0">
                <a:solidFill>
                  <a:srgbClr val="33339A"/>
                </a:solidFill>
                <a:latin typeface="Trebuchet MS"/>
                <a:cs typeface="Trebuchet MS"/>
              </a:rPr>
              <a:t>Standard way to compare</a:t>
            </a:r>
            <a:r>
              <a:rPr sz="3200" spc="30" dirty="0">
                <a:solidFill>
                  <a:srgbClr val="33339A"/>
                </a:solidFill>
                <a:latin typeface="Trebuchet MS"/>
                <a:cs typeface="Trebuchet MS"/>
              </a:rPr>
              <a:t> </a:t>
            </a:r>
            <a:r>
              <a:rPr sz="3200" spc="-5" dirty="0">
                <a:solidFill>
                  <a:srgbClr val="33339A"/>
                </a:solidFill>
                <a:latin typeface="Trebuchet MS"/>
                <a:cs typeface="Trebuchet MS"/>
              </a:rPr>
              <a:t>projects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3-41</a:t>
            </a:r>
          </a:p>
        </p:txBody>
      </p:sp>
      <p:sp>
        <p:nvSpPr>
          <p:cNvPr id="3" name="object 3"/>
          <p:cNvSpPr txBox="1"/>
          <p:nvPr/>
        </p:nvSpPr>
        <p:spPr>
          <a:xfrm>
            <a:off x="524001" y="720598"/>
            <a:ext cx="7980680" cy="3451225"/>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Two Steps</a:t>
            </a:r>
            <a:endParaRPr sz="3200">
              <a:latin typeface="Trebuchet MS"/>
              <a:cs typeface="Trebuchet MS"/>
            </a:endParaRPr>
          </a:p>
          <a:p>
            <a:pPr marL="354965" marR="5080" indent="-342900">
              <a:lnSpc>
                <a:spcPct val="100400"/>
              </a:lnSpc>
              <a:spcBef>
                <a:spcPts val="3135"/>
              </a:spcBef>
              <a:buChar char="•"/>
              <a:tabLst>
                <a:tab pos="355600" algn="l"/>
              </a:tabLst>
            </a:pPr>
            <a:r>
              <a:rPr sz="3200" spc="-5" dirty="0">
                <a:solidFill>
                  <a:srgbClr val="00339A"/>
                </a:solidFill>
                <a:latin typeface="Trebuchet MS"/>
                <a:cs typeface="Trebuchet MS"/>
              </a:rPr>
              <a:t>Identifying and estimating all of the costs  and benefits of carrying out the project  and </a:t>
            </a:r>
            <a:r>
              <a:rPr sz="3200" dirty="0">
                <a:solidFill>
                  <a:srgbClr val="00339A"/>
                </a:solidFill>
                <a:latin typeface="Trebuchet MS"/>
                <a:cs typeface="Trebuchet MS"/>
              </a:rPr>
              <a:t>operating </a:t>
            </a:r>
            <a:r>
              <a:rPr sz="3200" spc="-5" dirty="0">
                <a:solidFill>
                  <a:srgbClr val="00339A"/>
                </a:solidFill>
                <a:latin typeface="Trebuchet MS"/>
                <a:cs typeface="Trebuchet MS"/>
              </a:rPr>
              <a:t>the delivered</a:t>
            </a:r>
            <a:r>
              <a:rPr sz="3200" spc="20" dirty="0">
                <a:solidFill>
                  <a:srgbClr val="00339A"/>
                </a:solidFill>
                <a:latin typeface="Trebuchet MS"/>
                <a:cs typeface="Trebuchet MS"/>
              </a:rPr>
              <a:t> </a:t>
            </a:r>
            <a:r>
              <a:rPr sz="3200" spc="-5" dirty="0">
                <a:solidFill>
                  <a:srgbClr val="00339A"/>
                </a:solidFill>
                <a:latin typeface="Trebuchet MS"/>
                <a:cs typeface="Trebuchet MS"/>
              </a:rPr>
              <a:t>application</a:t>
            </a:r>
            <a:endParaRPr sz="3200">
              <a:latin typeface="Trebuchet MS"/>
              <a:cs typeface="Trebuchet MS"/>
            </a:endParaRPr>
          </a:p>
          <a:p>
            <a:pPr marL="354965" marR="1100455" indent="-342900">
              <a:lnSpc>
                <a:spcPct val="100800"/>
              </a:lnSpc>
              <a:spcBef>
                <a:spcPts val="695"/>
              </a:spcBef>
              <a:buChar char="•"/>
              <a:tabLst>
                <a:tab pos="355600" algn="l"/>
              </a:tabLst>
            </a:pPr>
            <a:r>
              <a:rPr sz="3200" spc="-5" dirty="0">
                <a:solidFill>
                  <a:srgbClr val="00339A"/>
                </a:solidFill>
                <a:latin typeface="Trebuchet MS"/>
                <a:cs typeface="Trebuchet MS"/>
              </a:rPr>
              <a:t>Expressing the costs and benefits in  common units</a:t>
            </a:r>
            <a:endParaRPr sz="3200">
              <a:latin typeface="Trebuchet MS"/>
              <a:cs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000"/>
              </a:lnSpc>
              <a:spcBef>
                <a:spcPts val="95"/>
              </a:spcBef>
            </a:pPr>
            <a:r>
              <a:rPr spc="-5" dirty="0"/>
              <a:t>3.12 Cost-Benefit Evaluation Techniques  Internal Rate of Return</a:t>
            </a:r>
            <a:r>
              <a:rPr spc="-10" dirty="0"/>
              <a:t> </a:t>
            </a:r>
            <a:r>
              <a:rPr spc="-5" dirty="0"/>
              <a:t>[4/4]</a:t>
            </a:r>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3-69</a:t>
            </a:r>
          </a:p>
        </p:txBody>
      </p:sp>
      <p:sp>
        <p:nvSpPr>
          <p:cNvPr id="3" name="object 3"/>
          <p:cNvSpPr txBox="1"/>
          <p:nvPr/>
        </p:nvSpPr>
        <p:spPr>
          <a:xfrm>
            <a:off x="524001" y="1608302"/>
            <a:ext cx="7891145" cy="2971800"/>
          </a:xfrm>
          <a:prstGeom prst="rect">
            <a:avLst/>
          </a:prstGeom>
        </p:spPr>
        <p:txBody>
          <a:bodyPr vert="horz" wrap="square" lIns="0" tIns="7620" rIns="0" bIns="0" rtlCol="0">
            <a:spAutoFit/>
          </a:bodyPr>
          <a:lstStyle/>
          <a:p>
            <a:pPr marL="354965" marR="366395" indent="-342900">
              <a:lnSpc>
                <a:spcPct val="100899"/>
              </a:lnSpc>
              <a:spcBef>
                <a:spcPts val="60"/>
              </a:spcBef>
              <a:buChar char="•"/>
              <a:tabLst>
                <a:tab pos="355600" algn="l"/>
              </a:tabLst>
            </a:pPr>
            <a:r>
              <a:rPr sz="3200" spc="-5" dirty="0">
                <a:solidFill>
                  <a:srgbClr val="33339A"/>
                </a:solidFill>
                <a:latin typeface="Trebuchet MS"/>
                <a:cs typeface="Trebuchet MS"/>
              </a:rPr>
              <a:t>Given two NPVs, one positive the other  negative, estimate IRR</a:t>
            </a:r>
            <a:r>
              <a:rPr sz="3200" spc="5" dirty="0">
                <a:solidFill>
                  <a:srgbClr val="33339A"/>
                </a:solidFill>
                <a:latin typeface="Trebuchet MS"/>
                <a:cs typeface="Trebuchet MS"/>
              </a:rPr>
              <a:t> </a:t>
            </a:r>
            <a:r>
              <a:rPr sz="3200" spc="-5" dirty="0">
                <a:solidFill>
                  <a:srgbClr val="33339A"/>
                </a:solidFill>
                <a:latin typeface="Trebuchet MS"/>
                <a:cs typeface="Trebuchet MS"/>
              </a:rPr>
              <a:t>as:</a:t>
            </a:r>
            <a:endParaRPr sz="3200">
              <a:latin typeface="Trebuchet MS"/>
              <a:cs typeface="Trebuchet MS"/>
            </a:endParaRPr>
          </a:p>
          <a:p>
            <a:pPr marL="755015" lvl="1" indent="-285750">
              <a:lnSpc>
                <a:spcPct val="100000"/>
              </a:lnSpc>
              <a:spcBef>
                <a:spcPts val="690"/>
              </a:spcBef>
              <a:buChar char="–"/>
              <a:tabLst>
                <a:tab pos="755650" algn="l"/>
              </a:tabLst>
            </a:pPr>
            <a:r>
              <a:rPr sz="2800" spc="-5" dirty="0">
                <a:solidFill>
                  <a:srgbClr val="33339A"/>
                </a:solidFill>
                <a:latin typeface="Trebuchet MS"/>
                <a:cs typeface="Trebuchet MS"/>
              </a:rPr>
              <a:t>IRR </a:t>
            </a:r>
            <a:r>
              <a:rPr sz="2800" dirty="0">
                <a:solidFill>
                  <a:srgbClr val="33339A"/>
                </a:solidFill>
                <a:latin typeface="Trebuchet MS"/>
                <a:cs typeface="Trebuchet MS"/>
              </a:rPr>
              <a:t>= </a:t>
            </a:r>
            <a:r>
              <a:rPr sz="2800" spc="-5" dirty="0">
                <a:solidFill>
                  <a:srgbClr val="33339A"/>
                </a:solidFill>
                <a:latin typeface="Trebuchet MS"/>
                <a:cs typeface="Trebuchet MS"/>
              </a:rPr>
              <a:t>int1 </a:t>
            </a:r>
            <a:r>
              <a:rPr sz="2800" dirty="0">
                <a:solidFill>
                  <a:srgbClr val="33339A"/>
                </a:solidFill>
                <a:latin typeface="Trebuchet MS"/>
                <a:cs typeface="Trebuchet MS"/>
              </a:rPr>
              <a:t>- </a:t>
            </a:r>
            <a:r>
              <a:rPr sz="2800" spc="-5" dirty="0">
                <a:solidFill>
                  <a:srgbClr val="33339A"/>
                </a:solidFill>
                <a:latin typeface="Trebuchet MS"/>
                <a:cs typeface="Trebuchet MS"/>
              </a:rPr>
              <a:t>npv1 </a:t>
            </a:r>
            <a:r>
              <a:rPr sz="2800" dirty="0">
                <a:solidFill>
                  <a:srgbClr val="33339A"/>
                </a:solidFill>
                <a:latin typeface="Trebuchet MS"/>
                <a:cs typeface="Trebuchet MS"/>
              </a:rPr>
              <a:t>*</a:t>
            </a:r>
            <a:r>
              <a:rPr sz="2800" spc="-120" dirty="0">
                <a:solidFill>
                  <a:srgbClr val="33339A"/>
                </a:solidFill>
                <a:latin typeface="Trebuchet MS"/>
                <a:cs typeface="Trebuchet MS"/>
              </a:rPr>
              <a:t> </a:t>
            </a:r>
            <a:r>
              <a:rPr sz="2800" spc="-5" dirty="0">
                <a:solidFill>
                  <a:srgbClr val="33339A"/>
                </a:solidFill>
                <a:latin typeface="Trebuchet MS"/>
                <a:cs typeface="Trebuchet MS"/>
              </a:rPr>
              <a:t>((int2-int1)/(npv2-npv1))</a:t>
            </a:r>
            <a:endParaRPr sz="2800">
              <a:latin typeface="Trebuchet MS"/>
              <a:cs typeface="Trebuchet MS"/>
            </a:endParaRPr>
          </a:p>
          <a:p>
            <a:pPr marL="755015" lvl="1" indent="-285750">
              <a:lnSpc>
                <a:spcPct val="100000"/>
              </a:lnSpc>
              <a:spcBef>
                <a:spcPts val="670"/>
              </a:spcBef>
              <a:buChar char="–"/>
              <a:tabLst>
                <a:tab pos="755650" algn="l"/>
              </a:tabLst>
            </a:pPr>
            <a:r>
              <a:rPr sz="2800" spc="-5" dirty="0">
                <a:solidFill>
                  <a:srgbClr val="33339A"/>
                </a:solidFill>
                <a:latin typeface="Trebuchet MS"/>
                <a:cs typeface="Trebuchet MS"/>
              </a:rPr>
              <a:t>Calculate NPV at this</a:t>
            </a:r>
            <a:r>
              <a:rPr sz="2800" spc="-15" dirty="0">
                <a:solidFill>
                  <a:srgbClr val="33339A"/>
                </a:solidFill>
                <a:latin typeface="Trebuchet MS"/>
                <a:cs typeface="Trebuchet MS"/>
              </a:rPr>
              <a:t> </a:t>
            </a:r>
            <a:r>
              <a:rPr sz="2800" spc="-5" dirty="0">
                <a:solidFill>
                  <a:srgbClr val="33339A"/>
                </a:solidFill>
                <a:latin typeface="Trebuchet MS"/>
                <a:cs typeface="Trebuchet MS"/>
              </a:rPr>
              <a:t>rate</a:t>
            </a:r>
            <a:endParaRPr sz="2800">
              <a:latin typeface="Trebuchet MS"/>
              <a:cs typeface="Trebuchet MS"/>
            </a:endParaRPr>
          </a:p>
          <a:p>
            <a:pPr marL="755650" marR="5080" lvl="1" indent="-285750">
              <a:lnSpc>
                <a:spcPct val="101200"/>
              </a:lnSpc>
              <a:spcBef>
                <a:spcPts val="605"/>
              </a:spcBef>
              <a:buChar char="–"/>
              <a:tabLst>
                <a:tab pos="755650" algn="l"/>
              </a:tabLst>
            </a:pPr>
            <a:r>
              <a:rPr sz="2800" spc="-5" dirty="0">
                <a:solidFill>
                  <a:srgbClr val="33339A"/>
                </a:solidFill>
                <a:latin typeface="Trebuchet MS"/>
                <a:cs typeface="Trebuchet MS"/>
              </a:rPr>
              <a:t>Use estimated rate as one data point in next  </a:t>
            </a:r>
            <a:r>
              <a:rPr sz="2800" dirty="0">
                <a:solidFill>
                  <a:srgbClr val="33339A"/>
                </a:solidFill>
                <a:latin typeface="Trebuchet MS"/>
                <a:cs typeface="Trebuchet MS"/>
              </a:rPr>
              <a:t>iteration</a:t>
            </a:r>
            <a:endParaRPr sz="28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415797"/>
            <a:ext cx="4862195" cy="574040"/>
          </a:xfrm>
          <a:prstGeom prst="rect">
            <a:avLst/>
          </a:prstGeom>
        </p:spPr>
        <p:txBody>
          <a:bodyPr vert="horz" wrap="square" lIns="0" tIns="12700" rIns="0" bIns="0" rtlCol="0">
            <a:spAutoFit/>
          </a:bodyPr>
          <a:lstStyle/>
          <a:p>
            <a:pPr marL="12700">
              <a:lnSpc>
                <a:spcPct val="100000"/>
              </a:lnSpc>
              <a:spcBef>
                <a:spcPts val="100"/>
              </a:spcBef>
            </a:pPr>
            <a:r>
              <a:rPr sz="3600" spc="-5" dirty="0"/>
              <a:t>3.14 Conclusions</a:t>
            </a:r>
            <a:r>
              <a:rPr sz="3600" dirty="0"/>
              <a:t> </a:t>
            </a:r>
            <a:r>
              <a:rPr sz="3600" spc="-5" dirty="0"/>
              <a:t>[1/4]</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3-78</a:t>
            </a:r>
          </a:p>
        </p:txBody>
      </p:sp>
      <p:sp>
        <p:nvSpPr>
          <p:cNvPr id="3" name="object 3"/>
          <p:cNvSpPr txBox="1"/>
          <p:nvPr/>
        </p:nvSpPr>
        <p:spPr>
          <a:xfrm>
            <a:off x="524001" y="1608327"/>
            <a:ext cx="7952740" cy="4122420"/>
          </a:xfrm>
          <a:prstGeom prst="rect">
            <a:avLst/>
          </a:prstGeom>
        </p:spPr>
        <p:txBody>
          <a:bodyPr vert="horz" wrap="square" lIns="0" tIns="7620" rIns="0" bIns="0" rtlCol="0">
            <a:spAutoFit/>
          </a:bodyPr>
          <a:lstStyle/>
          <a:p>
            <a:pPr marL="354965" marR="303530" indent="-342900">
              <a:lnSpc>
                <a:spcPct val="100899"/>
              </a:lnSpc>
              <a:spcBef>
                <a:spcPts val="60"/>
              </a:spcBef>
              <a:buChar char="•"/>
              <a:tabLst>
                <a:tab pos="356235" algn="l"/>
              </a:tabLst>
            </a:pPr>
            <a:r>
              <a:rPr sz="3200" dirty="0">
                <a:solidFill>
                  <a:srgbClr val="00339A"/>
                </a:solidFill>
                <a:latin typeface="Trebuchet MS"/>
                <a:cs typeface="Trebuchet MS"/>
              </a:rPr>
              <a:t>Project </a:t>
            </a:r>
            <a:r>
              <a:rPr sz="3200" spc="-5" dirty="0">
                <a:solidFill>
                  <a:srgbClr val="00339A"/>
                </a:solidFill>
                <a:latin typeface="Trebuchet MS"/>
                <a:cs typeface="Trebuchet MS"/>
              </a:rPr>
              <a:t>must be evaluated </a:t>
            </a:r>
            <a:r>
              <a:rPr sz="3200" dirty="0">
                <a:solidFill>
                  <a:srgbClr val="00339A"/>
                </a:solidFill>
                <a:latin typeface="Trebuchet MS"/>
                <a:cs typeface="Trebuchet MS"/>
              </a:rPr>
              <a:t>on </a:t>
            </a:r>
            <a:r>
              <a:rPr sz="3200" spc="-5" dirty="0">
                <a:solidFill>
                  <a:srgbClr val="00339A"/>
                </a:solidFill>
                <a:latin typeface="Trebuchet MS"/>
                <a:cs typeface="Trebuchet MS"/>
              </a:rPr>
              <a:t>strategic,  technical and economic</a:t>
            </a:r>
            <a:r>
              <a:rPr sz="3200" spc="20" dirty="0">
                <a:solidFill>
                  <a:srgbClr val="00339A"/>
                </a:solidFill>
                <a:latin typeface="Trebuchet MS"/>
                <a:cs typeface="Trebuchet MS"/>
              </a:rPr>
              <a:t> </a:t>
            </a:r>
            <a:r>
              <a:rPr sz="3200" spc="-5" dirty="0">
                <a:solidFill>
                  <a:srgbClr val="00339A"/>
                </a:solidFill>
                <a:latin typeface="Trebuchet MS"/>
                <a:cs typeface="Trebuchet MS"/>
              </a:rPr>
              <a:t>ground</a:t>
            </a:r>
            <a:endParaRPr sz="3200">
              <a:latin typeface="Trebuchet MS"/>
              <a:cs typeface="Trebuchet MS"/>
            </a:endParaRPr>
          </a:p>
          <a:p>
            <a:pPr marL="354965" marR="5080" indent="-342900">
              <a:lnSpc>
                <a:spcPct val="100299"/>
              </a:lnSpc>
              <a:spcBef>
                <a:spcPts val="710"/>
              </a:spcBef>
              <a:buChar char="•"/>
              <a:tabLst>
                <a:tab pos="355600" algn="l"/>
              </a:tabLst>
            </a:pPr>
            <a:r>
              <a:rPr sz="3200" spc="-5" dirty="0">
                <a:solidFill>
                  <a:srgbClr val="00339A"/>
                </a:solidFill>
                <a:latin typeface="Trebuchet MS"/>
                <a:cs typeface="Trebuchet MS"/>
              </a:rPr>
              <a:t>Many projects are not justifiable on their  own, but as part of a broader programme  of projects that implement an  </a:t>
            </a:r>
            <a:r>
              <a:rPr sz="3200" dirty="0">
                <a:solidFill>
                  <a:srgbClr val="00339A"/>
                </a:solidFill>
                <a:latin typeface="Trebuchet MS"/>
                <a:cs typeface="Trebuchet MS"/>
              </a:rPr>
              <a:t>organization’s</a:t>
            </a:r>
            <a:r>
              <a:rPr sz="3200" spc="5" dirty="0">
                <a:solidFill>
                  <a:srgbClr val="00339A"/>
                </a:solidFill>
                <a:latin typeface="Trebuchet MS"/>
                <a:cs typeface="Trebuchet MS"/>
              </a:rPr>
              <a:t> </a:t>
            </a:r>
            <a:r>
              <a:rPr sz="3200" spc="-5" dirty="0">
                <a:solidFill>
                  <a:srgbClr val="00339A"/>
                </a:solidFill>
                <a:latin typeface="Trebuchet MS"/>
                <a:cs typeface="Trebuchet MS"/>
              </a:rPr>
              <a:t>strategy</a:t>
            </a:r>
            <a:endParaRPr sz="3200">
              <a:latin typeface="Trebuchet MS"/>
              <a:cs typeface="Trebuchet MS"/>
            </a:endParaRPr>
          </a:p>
          <a:p>
            <a:pPr marL="354965" marR="1680210" indent="-342900">
              <a:lnSpc>
                <a:spcPct val="100800"/>
              </a:lnSpc>
              <a:spcBef>
                <a:spcPts val="695"/>
              </a:spcBef>
              <a:buChar char="•"/>
              <a:tabLst>
                <a:tab pos="355600" algn="l"/>
              </a:tabLst>
            </a:pPr>
            <a:r>
              <a:rPr sz="3200" spc="-5" dirty="0">
                <a:solidFill>
                  <a:srgbClr val="00339A"/>
                </a:solidFill>
                <a:latin typeface="Trebuchet MS"/>
                <a:cs typeface="Trebuchet MS"/>
              </a:rPr>
              <a:t>Not all benefits can be precisely  quantified in financial</a:t>
            </a:r>
            <a:r>
              <a:rPr sz="3200" spc="20" dirty="0">
                <a:solidFill>
                  <a:srgbClr val="00339A"/>
                </a:solidFill>
                <a:latin typeface="Trebuchet MS"/>
                <a:cs typeface="Trebuchet MS"/>
              </a:rPr>
              <a:t> </a:t>
            </a:r>
            <a:r>
              <a:rPr sz="3200" spc="-5" dirty="0">
                <a:solidFill>
                  <a:srgbClr val="00339A"/>
                </a:solidFill>
                <a:latin typeface="Trebuchet MS"/>
                <a:cs typeface="Trebuchet MS"/>
              </a:rPr>
              <a:t>values</a:t>
            </a:r>
            <a:endParaRPr sz="320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415797"/>
            <a:ext cx="4862195" cy="574040"/>
          </a:xfrm>
          <a:prstGeom prst="rect">
            <a:avLst/>
          </a:prstGeom>
        </p:spPr>
        <p:txBody>
          <a:bodyPr vert="horz" wrap="square" lIns="0" tIns="12700" rIns="0" bIns="0" rtlCol="0">
            <a:spAutoFit/>
          </a:bodyPr>
          <a:lstStyle/>
          <a:p>
            <a:pPr marL="12700">
              <a:lnSpc>
                <a:spcPct val="100000"/>
              </a:lnSpc>
              <a:spcBef>
                <a:spcPts val="100"/>
              </a:spcBef>
            </a:pPr>
            <a:r>
              <a:rPr sz="3600" spc="-5" dirty="0"/>
              <a:t>3.14 Conclusions</a:t>
            </a:r>
            <a:r>
              <a:rPr sz="3600" dirty="0"/>
              <a:t> </a:t>
            </a:r>
            <a:r>
              <a:rPr sz="3600" spc="-5" dirty="0"/>
              <a:t>[2/4]</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3-79</a:t>
            </a:r>
          </a:p>
        </p:txBody>
      </p:sp>
      <p:sp>
        <p:nvSpPr>
          <p:cNvPr id="3" name="object 3"/>
          <p:cNvSpPr txBox="1"/>
          <p:nvPr/>
        </p:nvSpPr>
        <p:spPr>
          <a:xfrm>
            <a:off x="524001" y="1568704"/>
            <a:ext cx="7980680" cy="4120515"/>
          </a:xfrm>
          <a:prstGeom prst="rect">
            <a:avLst/>
          </a:prstGeom>
        </p:spPr>
        <p:txBody>
          <a:bodyPr vert="horz" wrap="square" lIns="0" tIns="60960" rIns="0" bIns="0" rtlCol="0">
            <a:spAutoFit/>
          </a:bodyPr>
          <a:lstStyle/>
          <a:p>
            <a:pPr marL="354965" marR="5080" indent="-342900">
              <a:lnSpc>
                <a:spcPct val="90000"/>
              </a:lnSpc>
              <a:spcBef>
                <a:spcPts val="480"/>
              </a:spcBef>
              <a:buChar char="•"/>
              <a:tabLst>
                <a:tab pos="355600" algn="l"/>
              </a:tabLst>
            </a:pPr>
            <a:r>
              <a:rPr sz="3200" spc="-5" dirty="0">
                <a:solidFill>
                  <a:srgbClr val="00339A"/>
                </a:solidFill>
                <a:latin typeface="Trebuchet MS"/>
                <a:cs typeface="Trebuchet MS"/>
              </a:rPr>
              <a:t>Economic assessment involves the  identification of all costs and income  over the lifetime of the system, including  its development and operation and  checking that the total value of benefits  exceed total</a:t>
            </a:r>
            <a:r>
              <a:rPr sz="3200" spc="10" dirty="0">
                <a:solidFill>
                  <a:srgbClr val="00339A"/>
                </a:solidFill>
                <a:latin typeface="Trebuchet MS"/>
                <a:cs typeface="Trebuchet MS"/>
              </a:rPr>
              <a:t> </a:t>
            </a:r>
            <a:r>
              <a:rPr sz="3200" spc="-5" dirty="0">
                <a:solidFill>
                  <a:srgbClr val="00339A"/>
                </a:solidFill>
                <a:latin typeface="Trebuchet MS"/>
                <a:cs typeface="Trebuchet MS"/>
              </a:rPr>
              <a:t>expenditure</a:t>
            </a:r>
            <a:endParaRPr sz="3200">
              <a:latin typeface="Trebuchet MS"/>
              <a:cs typeface="Trebuchet MS"/>
            </a:endParaRPr>
          </a:p>
          <a:p>
            <a:pPr marL="354965" marR="76200" indent="-342900">
              <a:lnSpc>
                <a:spcPct val="90300"/>
              </a:lnSpc>
              <a:spcBef>
                <a:spcPts val="715"/>
              </a:spcBef>
              <a:buChar char="•"/>
              <a:tabLst>
                <a:tab pos="355600" algn="l"/>
              </a:tabLst>
            </a:pPr>
            <a:r>
              <a:rPr sz="3200" spc="-5" dirty="0">
                <a:solidFill>
                  <a:srgbClr val="00339A"/>
                </a:solidFill>
                <a:latin typeface="Trebuchet MS"/>
                <a:cs typeface="Trebuchet MS"/>
              </a:rPr>
              <a:t>The uncertainty surrounding estimates of  </a:t>
            </a:r>
            <a:r>
              <a:rPr sz="3200" dirty="0">
                <a:solidFill>
                  <a:srgbClr val="00339A"/>
                </a:solidFill>
                <a:latin typeface="Trebuchet MS"/>
                <a:cs typeface="Trebuchet MS"/>
              </a:rPr>
              <a:t>future returns </a:t>
            </a:r>
            <a:r>
              <a:rPr sz="3200" spc="-5" dirty="0">
                <a:solidFill>
                  <a:srgbClr val="00339A"/>
                </a:solidFill>
                <a:latin typeface="Trebuchet MS"/>
                <a:cs typeface="Trebuchet MS"/>
              </a:rPr>
              <a:t>lowers their </a:t>
            </a:r>
            <a:r>
              <a:rPr sz="3200" dirty="0">
                <a:solidFill>
                  <a:srgbClr val="00339A"/>
                </a:solidFill>
                <a:latin typeface="Trebuchet MS"/>
                <a:cs typeface="Trebuchet MS"/>
              </a:rPr>
              <a:t>real value  </a:t>
            </a:r>
            <a:r>
              <a:rPr sz="3200" spc="-5" dirty="0">
                <a:solidFill>
                  <a:srgbClr val="00339A"/>
                </a:solidFill>
                <a:latin typeface="Trebuchet MS"/>
                <a:cs typeface="Trebuchet MS"/>
              </a:rPr>
              <a:t>measured now</a:t>
            </a:r>
            <a:endParaRPr sz="3200">
              <a:latin typeface="Trebuchet MS"/>
              <a:cs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415797"/>
            <a:ext cx="4862195" cy="574040"/>
          </a:xfrm>
          <a:prstGeom prst="rect">
            <a:avLst/>
          </a:prstGeom>
        </p:spPr>
        <p:txBody>
          <a:bodyPr vert="horz" wrap="square" lIns="0" tIns="12700" rIns="0" bIns="0" rtlCol="0">
            <a:spAutoFit/>
          </a:bodyPr>
          <a:lstStyle/>
          <a:p>
            <a:pPr marL="12700">
              <a:lnSpc>
                <a:spcPct val="100000"/>
              </a:lnSpc>
              <a:spcBef>
                <a:spcPts val="100"/>
              </a:spcBef>
            </a:pPr>
            <a:r>
              <a:rPr sz="3600" spc="-5" dirty="0"/>
              <a:t>3.14 Conclusions</a:t>
            </a:r>
            <a:r>
              <a:rPr sz="3600" dirty="0"/>
              <a:t> </a:t>
            </a:r>
            <a:r>
              <a:rPr sz="3600" spc="-5" dirty="0"/>
              <a:t>[3/4]</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3-80</a:t>
            </a:r>
          </a:p>
        </p:txBody>
      </p:sp>
      <p:sp>
        <p:nvSpPr>
          <p:cNvPr id="3" name="object 3"/>
          <p:cNvSpPr txBox="1"/>
          <p:nvPr/>
        </p:nvSpPr>
        <p:spPr>
          <a:xfrm>
            <a:off x="524001" y="1608327"/>
            <a:ext cx="8195309" cy="4025900"/>
          </a:xfrm>
          <a:prstGeom prst="rect">
            <a:avLst/>
          </a:prstGeom>
        </p:spPr>
        <p:txBody>
          <a:bodyPr vert="horz" wrap="square" lIns="0" tIns="10795" rIns="0" bIns="0" rtlCol="0">
            <a:spAutoFit/>
          </a:bodyPr>
          <a:lstStyle/>
          <a:p>
            <a:pPr marL="354965" marR="157480" indent="-342900">
              <a:lnSpc>
                <a:spcPct val="100299"/>
              </a:lnSpc>
              <a:spcBef>
                <a:spcPts val="85"/>
              </a:spcBef>
              <a:buChar char="•"/>
              <a:tabLst>
                <a:tab pos="355600" algn="l"/>
              </a:tabLst>
            </a:pPr>
            <a:r>
              <a:rPr sz="3200" spc="-5" dirty="0">
                <a:solidFill>
                  <a:srgbClr val="00339A"/>
                </a:solidFill>
                <a:latin typeface="Trebuchet MS"/>
                <a:cs typeface="Trebuchet MS"/>
              </a:rPr>
              <a:t>Money received in the future is worth less  than the same amount of money in hand  now, which may be invested to earn  </a:t>
            </a:r>
            <a:r>
              <a:rPr sz="3200" dirty="0">
                <a:solidFill>
                  <a:srgbClr val="00339A"/>
                </a:solidFill>
                <a:latin typeface="Trebuchet MS"/>
                <a:cs typeface="Trebuchet MS"/>
              </a:rPr>
              <a:t>interest</a:t>
            </a:r>
            <a:endParaRPr sz="3200">
              <a:latin typeface="Trebuchet MS"/>
              <a:cs typeface="Trebuchet MS"/>
            </a:endParaRPr>
          </a:p>
          <a:p>
            <a:pPr marL="354965" marR="5080" indent="-342900">
              <a:lnSpc>
                <a:spcPct val="100299"/>
              </a:lnSpc>
              <a:spcBef>
                <a:spcPts val="710"/>
              </a:spcBef>
              <a:buChar char="•"/>
              <a:tabLst>
                <a:tab pos="355600" algn="l"/>
              </a:tabLst>
            </a:pPr>
            <a:r>
              <a:rPr sz="3200" spc="-5" dirty="0">
                <a:solidFill>
                  <a:srgbClr val="00339A"/>
                </a:solidFill>
                <a:latin typeface="Trebuchet MS"/>
                <a:cs typeface="Trebuchet MS"/>
              </a:rPr>
              <a:t>Discounted cash flow techniques may be  used to evaluate the present value of  future cash flow taking account of interest  </a:t>
            </a:r>
            <a:r>
              <a:rPr sz="3200" dirty="0">
                <a:solidFill>
                  <a:srgbClr val="00339A"/>
                </a:solidFill>
                <a:latin typeface="Trebuchet MS"/>
                <a:cs typeface="Trebuchet MS"/>
              </a:rPr>
              <a:t>rates </a:t>
            </a:r>
            <a:r>
              <a:rPr sz="3200" spc="-5" dirty="0">
                <a:solidFill>
                  <a:srgbClr val="00339A"/>
                </a:solidFill>
                <a:latin typeface="Trebuchet MS"/>
                <a:cs typeface="Trebuchet MS"/>
              </a:rPr>
              <a:t>and</a:t>
            </a:r>
            <a:r>
              <a:rPr sz="3200" spc="5" dirty="0">
                <a:solidFill>
                  <a:srgbClr val="00339A"/>
                </a:solidFill>
                <a:latin typeface="Trebuchet MS"/>
                <a:cs typeface="Trebuchet MS"/>
              </a:rPr>
              <a:t> </a:t>
            </a:r>
            <a:r>
              <a:rPr sz="3200" spc="-5" dirty="0">
                <a:solidFill>
                  <a:srgbClr val="00339A"/>
                </a:solidFill>
                <a:latin typeface="Trebuchet MS"/>
                <a:cs typeface="Trebuchet MS"/>
              </a:rPr>
              <a:t>uncertainty</a:t>
            </a:r>
            <a:endParaRPr sz="3200">
              <a:latin typeface="Trebuchet MS"/>
              <a:cs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415797"/>
            <a:ext cx="4862195" cy="574040"/>
          </a:xfrm>
          <a:prstGeom prst="rect">
            <a:avLst/>
          </a:prstGeom>
        </p:spPr>
        <p:txBody>
          <a:bodyPr vert="horz" wrap="square" lIns="0" tIns="12700" rIns="0" bIns="0" rtlCol="0">
            <a:spAutoFit/>
          </a:bodyPr>
          <a:lstStyle/>
          <a:p>
            <a:pPr marL="12700">
              <a:lnSpc>
                <a:spcPct val="100000"/>
              </a:lnSpc>
              <a:spcBef>
                <a:spcPts val="100"/>
              </a:spcBef>
            </a:pPr>
            <a:r>
              <a:rPr sz="3600" spc="-5" dirty="0"/>
              <a:t>3.14 Conclusions</a:t>
            </a:r>
            <a:r>
              <a:rPr sz="3600" dirty="0"/>
              <a:t> </a:t>
            </a:r>
            <a:r>
              <a:rPr sz="3600" spc="-5" dirty="0"/>
              <a:t>[4/4]</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3-81</a:t>
            </a:r>
          </a:p>
        </p:txBody>
      </p:sp>
      <p:sp>
        <p:nvSpPr>
          <p:cNvPr id="3" name="object 3"/>
          <p:cNvSpPr txBox="1"/>
          <p:nvPr/>
        </p:nvSpPr>
        <p:spPr>
          <a:xfrm>
            <a:off x="524001" y="1608327"/>
            <a:ext cx="8069580" cy="1979930"/>
          </a:xfrm>
          <a:prstGeom prst="rect">
            <a:avLst/>
          </a:prstGeom>
        </p:spPr>
        <p:txBody>
          <a:bodyPr vert="horz" wrap="square" lIns="0" tIns="10795" rIns="0" bIns="0" rtlCol="0">
            <a:spAutoFit/>
          </a:bodyPr>
          <a:lstStyle/>
          <a:p>
            <a:pPr marL="354965" marR="5080" indent="-342900">
              <a:lnSpc>
                <a:spcPct val="100299"/>
              </a:lnSpc>
              <a:spcBef>
                <a:spcPts val="85"/>
              </a:spcBef>
              <a:buChar char="•"/>
              <a:tabLst>
                <a:tab pos="355600" algn="l"/>
              </a:tabLst>
            </a:pPr>
            <a:r>
              <a:rPr sz="3200" spc="-5" dirty="0">
                <a:solidFill>
                  <a:srgbClr val="00339A"/>
                </a:solidFill>
                <a:latin typeface="Trebuchet MS"/>
                <a:cs typeface="Trebuchet MS"/>
              </a:rPr>
              <a:t>Cost-benefit analysis techniques and  decision trees provide tools for evaluating  expected outcomes and choosing  between alternatives</a:t>
            </a:r>
            <a:r>
              <a:rPr sz="3200" spc="10" dirty="0">
                <a:solidFill>
                  <a:srgbClr val="00339A"/>
                </a:solidFill>
                <a:latin typeface="Trebuchet MS"/>
                <a:cs typeface="Trebuchet MS"/>
              </a:rPr>
              <a:t> </a:t>
            </a:r>
            <a:r>
              <a:rPr sz="3200" dirty="0">
                <a:solidFill>
                  <a:srgbClr val="00339A"/>
                </a:solidFill>
                <a:latin typeface="Trebuchet MS"/>
                <a:cs typeface="Trebuchet MS"/>
              </a:rPr>
              <a:t>strategies</a:t>
            </a:r>
            <a:endParaRPr sz="3200" dirty="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1587500"/>
            <a:ext cx="8229600" cy="3046988"/>
          </a:xfrm>
        </p:spPr>
        <p:txBody>
          <a:bodyPr/>
          <a:lstStyle/>
          <a:p>
            <a:r>
              <a:rPr lang="en-IN" b="1" dirty="0"/>
              <a:t>Implementation of Cost benefit analysis</a:t>
            </a:r>
            <a:endParaRPr lang="en-US" dirty="0"/>
          </a:p>
          <a:p>
            <a:r>
              <a:rPr lang="en-IN" dirty="0"/>
              <a:t>Example:</a:t>
            </a:r>
            <a:endParaRPr lang="en-US" dirty="0"/>
          </a:p>
          <a:p>
            <a:r>
              <a:rPr lang="en-IN" dirty="0"/>
              <a:t> The table below gives the estimated cash flow for three different projects:</a:t>
            </a:r>
            <a:endParaRPr lang="en-US" dirty="0"/>
          </a:p>
          <a:p>
            <a:pPr lvl="0"/>
            <a:r>
              <a:rPr lang="en-IN" dirty="0"/>
              <a:t>Calculate Net Profit for each project. Based on your answer select which project you would choose to develop.</a:t>
            </a:r>
            <a:endParaRPr lang="en-US" dirty="0"/>
          </a:p>
          <a:p>
            <a:pPr lvl="0"/>
            <a:r>
              <a:rPr lang="en-IN" dirty="0"/>
              <a:t>Using shortest payback method, identify which project you would select for development. Justify your answer referring to the projects payback period and possible profits in payback year.</a:t>
            </a:r>
            <a:endParaRPr lang="en-US" dirty="0"/>
          </a:p>
          <a:p>
            <a:pPr lvl="0"/>
            <a:r>
              <a:rPr lang="en-IN" dirty="0"/>
              <a:t>Calculate ROI of each project given in the table and select the project based on your ROI calculation.</a:t>
            </a:r>
            <a:endParaRPr lang="en-US" dirty="0"/>
          </a:p>
          <a:p>
            <a:pPr lvl="0"/>
            <a:r>
              <a:rPr lang="en-IN" dirty="0"/>
              <a:t>Calculate NPV using 10% discount rate.</a:t>
            </a:r>
            <a:endParaRPr lang="en-US" dirty="0"/>
          </a:p>
        </p:txBody>
      </p:sp>
    </p:spTree>
    <p:extLst>
      <p:ext uri="{BB962C8B-B14F-4D97-AF65-F5344CB8AC3E}">
        <p14:creationId xmlns:p14="http://schemas.microsoft.com/office/powerpoint/2010/main" val="1134577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86341966"/>
              </p:ext>
            </p:extLst>
          </p:nvPr>
        </p:nvGraphicFramePr>
        <p:xfrm>
          <a:off x="139700" y="1358903"/>
          <a:ext cx="8763000" cy="4495796"/>
        </p:xfrm>
        <a:graphic>
          <a:graphicData uri="http://schemas.openxmlformats.org/drawingml/2006/table">
            <a:tbl>
              <a:tblPr>
                <a:tableStyleId>{5C22544A-7EE6-4342-B048-85BDC9FD1C3A}</a:tableStyleId>
              </a:tblPr>
              <a:tblGrid>
                <a:gridCol w="2190750">
                  <a:extLst>
                    <a:ext uri="{9D8B030D-6E8A-4147-A177-3AD203B41FA5}">
                      <a16:colId xmlns:a16="http://schemas.microsoft.com/office/drawing/2014/main" val="255978684"/>
                    </a:ext>
                  </a:extLst>
                </a:gridCol>
                <a:gridCol w="2190750">
                  <a:extLst>
                    <a:ext uri="{9D8B030D-6E8A-4147-A177-3AD203B41FA5}">
                      <a16:colId xmlns:a16="http://schemas.microsoft.com/office/drawing/2014/main" val="911494330"/>
                    </a:ext>
                  </a:extLst>
                </a:gridCol>
                <a:gridCol w="2190750">
                  <a:extLst>
                    <a:ext uri="{9D8B030D-6E8A-4147-A177-3AD203B41FA5}">
                      <a16:colId xmlns:a16="http://schemas.microsoft.com/office/drawing/2014/main" val="2580782863"/>
                    </a:ext>
                  </a:extLst>
                </a:gridCol>
                <a:gridCol w="2190750">
                  <a:extLst>
                    <a:ext uri="{9D8B030D-6E8A-4147-A177-3AD203B41FA5}">
                      <a16:colId xmlns:a16="http://schemas.microsoft.com/office/drawing/2014/main" val="378663646"/>
                    </a:ext>
                  </a:extLst>
                </a:gridCol>
              </a:tblGrid>
              <a:tr h="562536">
                <a:tc>
                  <a:txBody>
                    <a:bodyPr/>
                    <a:lstStyle/>
                    <a:p>
                      <a:pPr marL="0" marR="0">
                        <a:lnSpc>
                          <a:spcPct val="107000"/>
                        </a:lnSpc>
                        <a:spcBef>
                          <a:spcPts val="0"/>
                        </a:spcBef>
                        <a:spcAft>
                          <a:spcPts val="0"/>
                        </a:spcAft>
                      </a:pPr>
                      <a:r>
                        <a:rPr lang="en-US" sz="1600">
                          <a:effectLst/>
                        </a:rPr>
                        <a:t>Year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Project-1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Project-2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Project-3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4230677"/>
                  </a:ext>
                </a:extLst>
              </a:tr>
              <a:tr h="562536">
                <a:tc>
                  <a:txBody>
                    <a:bodyPr/>
                    <a:lstStyle/>
                    <a:p>
                      <a:pPr marL="0" marR="0">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-195000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-160000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-295000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4325831"/>
                  </a:ext>
                </a:extLst>
              </a:tr>
              <a:tr h="562536">
                <a:tc>
                  <a:txBody>
                    <a:bodyPr/>
                    <a:lstStyle/>
                    <a:p>
                      <a:pPr marL="0" marR="0">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30000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664861"/>
                  </a:ext>
                </a:extLst>
              </a:tr>
              <a:tr h="558044">
                <a:tc>
                  <a:txBody>
                    <a:bodyPr/>
                    <a:lstStyle/>
                    <a:p>
                      <a:pPr marL="0" marR="0">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30000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35000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9671061"/>
                  </a:ext>
                </a:extLst>
              </a:tr>
              <a:tr h="562536">
                <a:tc>
                  <a:txBody>
                    <a:bodyPr/>
                    <a:lstStyle/>
                    <a:p>
                      <a:pPr marL="0" marR="0">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20000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1570461"/>
                  </a:ext>
                </a:extLst>
              </a:tr>
              <a:tr h="562536">
                <a:tc>
                  <a:txBody>
                    <a:bodyPr/>
                    <a:lstStyle/>
                    <a:p>
                      <a:pPr marL="0" marR="0">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35000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120000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4645046"/>
                  </a:ext>
                </a:extLst>
              </a:tr>
              <a:tr h="562536">
                <a:tc>
                  <a:txBody>
                    <a:bodyPr/>
                    <a:lstStyle/>
                    <a:p>
                      <a:pPr marL="0" marR="0">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55000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110000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857778"/>
                  </a:ext>
                </a:extLst>
              </a:tr>
              <a:tr h="562536">
                <a:tc>
                  <a:txBody>
                    <a:bodyPr/>
                    <a:lstStyle/>
                    <a:p>
                      <a:pPr marL="0" marR="0">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90000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115000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7522066"/>
                  </a:ext>
                </a:extLst>
              </a:tr>
            </a:tbl>
          </a:graphicData>
        </a:graphic>
      </p:graphicFrame>
    </p:spTree>
    <p:extLst>
      <p:ext uri="{BB962C8B-B14F-4D97-AF65-F5344CB8AC3E}">
        <p14:creationId xmlns:p14="http://schemas.microsoft.com/office/powerpoint/2010/main" val="3711338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42635"/>
            <a:ext cx="8070596" cy="984885"/>
          </a:xfrm>
        </p:spPr>
        <p:txBody>
          <a:bodyPr/>
          <a:lstStyle/>
          <a:p>
            <a:pPr marL="0" marR="0" lvl="0" indent="0" defTabSz="914400" rtl="0" eaLnBrk="0" fontAlgn="base" latinLnBrk="0" hangingPunct="0">
              <a:lnSpc>
                <a:spcPct val="100000"/>
              </a:lnSpc>
              <a:spcBef>
                <a:spcPct val="0"/>
              </a:spcBef>
              <a:spcAft>
                <a:spcPct val="0"/>
              </a:spcAft>
              <a:tabLst>
                <a:tab pos="457200" algn="l"/>
              </a:tabLst>
            </a:pPr>
            <a:r>
              <a:rPr lang="en-US" altLang="en-US" sz="16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SOLUTION :</a:t>
            </a:r>
            <a:r>
              <a:rPr lang="en-US" altLang="en-US" sz="1600" b="0" dirty="0">
                <a:solidFill>
                  <a:schemeClr val="tx1"/>
                </a:solidFill>
              </a:rPr>
              <a:t/>
            </a:r>
            <a:br>
              <a:rPr lang="en-US" altLang="en-US" sz="1600" b="0" dirty="0">
                <a:solidFill>
                  <a:schemeClr val="tx1"/>
                </a:solidFill>
              </a:rPr>
            </a:br>
            <a:r>
              <a:rPr lang="en-US" alt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Payback period</a:t>
            </a:r>
            <a:r>
              <a:rPr lang="en-US" altLang="en-US"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time taken to pay back the total investment </a:t>
            </a:r>
            <a:r>
              <a:rPr lang="en-US" altLang="en-US" sz="1600" b="0" dirty="0">
                <a:solidFill>
                  <a:schemeClr val="tx1"/>
                </a:solidFill>
              </a:rPr>
              <a:t/>
            </a:r>
            <a:br>
              <a:rPr lang="en-US" altLang="en-US" sz="1600" b="0" dirty="0">
                <a:solidFill>
                  <a:schemeClr val="tx1"/>
                </a:solidFill>
              </a:rPr>
            </a:br>
            <a:r>
              <a:rPr lang="en-US" alt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ROI </a:t>
            </a:r>
            <a:r>
              <a:rPr lang="en-US" altLang="en-US"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(Average Annual Profit / Total Investment) * 100   where</a:t>
            </a:r>
            <a:r>
              <a:rPr lang="en-US" altLang="en-US" sz="1600" b="0" dirty="0">
                <a:solidFill>
                  <a:schemeClr val="tx1"/>
                </a:solidFill>
              </a:rPr>
              <a:t/>
            </a:r>
            <a:br>
              <a:rPr lang="en-US" altLang="en-US" sz="1600" b="0" dirty="0">
                <a:solidFill>
                  <a:schemeClr val="tx1"/>
                </a:solidFill>
              </a:rPr>
            </a:br>
            <a:r>
              <a:rPr lang="en-US" altLang="en-US"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Average Annual Profit = Net Profit </a:t>
            </a:r>
            <a:r>
              <a:rPr lang="en-US" altLang="en-US"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altLang="en-US"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6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Project duration</a:t>
            </a:r>
            <a:endParaRPr lang="en-US" altLang="en-US" sz="1600" b="0" dirty="0">
              <a:solidFill>
                <a:schemeClr val="tx1"/>
              </a:solidFill>
              <a:sym typeface="Symbol" panose="05050102010706020507" pitchFamily="18" charset="2"/>
            </a:endParaRPr>
          </a:p>
        </p:txBody>
      </p:sp>
      <p:graphicFrame>
        <p:nvGraphicFramePr>
          <p:cNvPr id="4" name="Table 3"/>
          <p:cNvGraphicFramePr>
            <a:graphicFrameLocks noGrp="1"/>
          </p:cNvGraphicFramePr>
          <p:nvPr/>
        </p:nvGraphicFramePr>
        <p:xfrm>
          <a:off x="444500" y="3284315"/>
          <a:ext cx="8229600" cy="195707"/>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083757740"/>
                    </a:ext>
                  </a:extLst>
                </a:gridCol>
              </a:tblGrid>
              <a:tr h="0">
                <a:tc>
                  <a:txBody>
                    <a:bodyPr/>
                    <a:lstStyle/>
                    <a:p>
                      <a:pPr marL="0" marR="0" algn="l">
                        <a:lnSpc>
                          <a:spcPct val="107000"/>
                        </a:lnSpc>
                        <a:spcBef>
                          <a:spcPts val="0"/>
                        </a:spcBef>
                        <a:spcAft>
                          <a:spcPts val="800"/>
                        </a:spcAft>
                      </a:pPr>
                      <a:r>
                        <a:rPr lang="en-IN"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267938958"/>
                  </a:ext>
                </a:extLst>
              </a:tr>
            </a:tbl>
          </a:graphicData>
        </a:graphic>
      </p:graphicFrame>
      <p:sp>
        <p:nvSpPr>
          <p:cNvPr id="5" name="Rectangle 1"/>
          <p:cNvSpPr>
            <a:spLocks noGrp="1" noChangeArrowheads="1"/>
          </p:cNvSpPr>
          <p:nvPr>
            <p:ph type="body" idx="1"/>
          </p:nvPr>
        </p:nvSpPr>
        <p:spPr bwMode="auto">
          <a:xfrm>
            <a:off x="63500" y="1042529"/>
            <a:ext cx="89916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For Project 1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NET PROFIT =   </a:t>
            </a:r>
            <a:r>
              <a:rPr kumimoji="0" lang="en-US" alt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Rs</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60000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Payback period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time taken to pay back the total investment of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Rs</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195000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5 - (10/55) =</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4.82 years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Average Annual Profit = Net Profit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Project duration = 60000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 = 10000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So, ROI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(average annual profit / total investment) * 100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(10000/195000) * 100 = </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5.13 %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For Project 2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NET PROFIT = </a:t>
            </a:r>
            <a:r>
              <a:rPr kumimoji="0" lang="en-US" alt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Rs</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70000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Payback period</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time taken to pay back the total investment of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Rs</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160000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6 - (70/90) =</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5.22 years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Average Annual Profit = Net Profit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Project duration = 70000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 = 11666.67</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ROI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(average  annual profit /  total investment ) * 100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(11666.67 / 160000) * 100 =  </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7.29 %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For Project 3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NET PROFIT = </a:t>
            </a:r>
            <a:r>
              <a:rPr kumimoji="0" lang="en-US" altLang="en-US" sz="1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Rs</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165000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Payback period</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time taken to pay back the total investment of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Rs</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295000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5 -  (50000/110000) =</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4.55 years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Average Annual Profit = Net Profit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Project duration =  165000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 = 27500</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ROI </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(average  annual profit /  total investment ) * 100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  (27500) / 295000) * 100 =  </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9.32 %</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In the case of 10% rate and one year</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Discount factor = 1/(1+0.10) = 0.9091</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In the case of 10% rate and two years</a:t>
            </a:r>
            <a:endParaRPr kumimoji="0" lang="en-US" altLang="en-US" sz="1400" b="0" i="0" u="none" strike="noStrike" cap="none" normalizeH="0" baseline="0" dirty="0" smtClean="0">
              <a:ln>
                <a:noFill/>
              </a:ln>
              <a:solidFill>
                <a:schemeClr val="tx1"/>
              </a:solidFill>
              <a:effectLst/>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 Discount factor = 1/(1.10 x 1.10) = 0.8294</a:t>
            </a:r>
            <a:endPar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729136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5370" y="3307080"/>
            <a:ext cx="8229600" cy="3589020"/>
          </a:xfrm>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926986225"/>
              </p:ext>
            </p:extLst>
          </p:nvPr>
        </p:nvGraphicFramePr>
        <p:xfrm>
          <a:off x="434685" y="896865"/>
          <a:ext cx="8249227" cy="4265307"/>
        </p:xfrm>
        <a:graphic>
          <a:graphicData uri="http://schemas.openxmlformats.org/drawingml/2006/table">
            <a:tbl>
              <a:tblPr firstRow="1" firstCol="1" bandRow="1">
                <a:tableStyleId>{5C22544A-7EE6-4342-B048-85BDC9FD1C3A}</a:tableStyleId>
              </a:tblPr>
              <a:tblGrid>
                <a:gridCol w="1002438">
                  <a:extLst>
                    <a:ext uri="{9D8B030D-6E8A-4147-A177-3AD203B41FA5}">
                      <a16:colId xmlns:a16="http://schemas.microsoft.com/office/drawing/2014/main" val="542713329"/>
                    </a:ext>
                  </a:extLst>
                </a:gridCol>
                <a:gridCol w="1023321">
                  <a:extLst>
                    <a:ext uri="{9D8B030D-6E8A-4147-A177-3AD203B41FA5}">
                      <a16:colId xmlns:a16="http://schemas.microsoft.com/office/drawing/2014/main" val="4092975985"/>
                    </a:ext>
                  </a:extLst>
                </a:gridCol>
                <a:gridCol w="1085974">
                  <a:extLst>
                    <a:ext uri="{9D8B030D-6E8A-4147-A177-3AD203B41FA5}">
                      <a16:colId xmlns:a16="http://schemas.microsoft.com/office/drawing/2014/main" val="2093492070"/>
                    </a:ext>
                  </a:extLst>
                </a:gridCol>
                <a:gridCol w="1106859">
                  <a:extLst>
                    <a:ext uri="{9D8B030D-6E8A-4147-A177-3AD203B41FA5}">
                      <a16:colId xmlns:a16="http://schemas.microsoft.com/office/drawing/2014/main" val="393977805"/>
                    </a:ext>
                  </a:extLst>
                </a:gridCol>
                <a:gridCol w="1002438">
                  <a:extLst>
                    <a:ext uri="{9D8B030D-6E8A-4147-A177-3AD203B41FA5}">
                      <a16:colId xmlns:a16="http://schemas.microsoft.com/office/drawing/2014/main" val="438292542"/>
                    </a:ext>
                  </a:extLst>
                </a:gridCol>
                <a:gridCol w="1023321">
                  <a:extLst>
                    <a:ext uri="{9D8B030D-6E8A-4147-A177-3AD203B41FA5}">
                      <a16:colId xmlns:a16="http://schemas.microsoft.com/office/drawing/2014/main" val="2219008875"/>
                    </a:ext>
                  </a:extLst>
                </a:gridCol>
                <a:gridCol w="1002438">
                  <a:extLst>
                    <a:ext uri="{9D8B030D-6E8A-4147-A177-3AD203B41FA5}">
                      <a16:colId xmlns:a16="http://schemas.microsoft.com/office/drawing/2014/main" val="364911466"/>
                    </a:ext>
                  </a:extLst>
                </a:gridCol>
                <a:gridCol w="1002438">
                  <a:extLst>
                    <a:ext uri="{9D8B030D-6E8A-4147-A177-3AD203B41FA5}">
                      <a16:colId xmlns:a16="http://schemas.microsoft.com/office/drawing/2014/main" val="2463918249"/>
                    </a:ext>
                  </a:extLst>
                </a:gridCol>
              </a:tblGrid>
              <a:tr h="361951">
                <a:tc>
                  <a:txBody>
                    <a:bodyPr/>
                    <a:lstStyle/>
                    <a:p>
                      <a:pPr marL="0" marR="0">
                        <a:lnSpc>
                          <a:spcPct val="107000"/>
                        </a:lnSpc>
                        <a:spcBef>
                          <a:spcPts val="0"/>
                        </a:spcBef>
                        <a:spcAft>
                          <a:spcPts val="0"/>
                        </a:spcAft>
                      </a:pPr>
                      <a:r>
                        <a:rPr lang="en-IN" sz="1400">
                          <a:effectLst/>
                        </a:rPr>
                        <a:t>YEAR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ctr">
                        <a:lnSpc>
                          <a:spcPct val="107000"/>
                        </a:lnSpc>
                        <a:spcBef>
                          <a:spcPts val="0"/>
                        </a:spcBef>
                        <a:spcAft>
                          <a:spcPts val="0"/>
                        </a:spcAft>
                      </a:pPr>
                      <a:r>
                        <a:rPr lang="en-IN" sz="1400">
                          <a:effectLst/>
                        </a:rPr>
                        <a:t>Project1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ctr">
                        <a:lnSpc>
                          <a:spcPct val="107000"/>
                        </a:lnSpc>
                        <a:spcBef>
                          <a:spcPts val="0"/>
                        </a:spcBef>
                        <a:spcAft>
                          <a:spcPts val="0"/>
                        </a:spcAft>
                      </a:pPr>
                      <a:r>
                        <a:rPr lang="en-IN" sz="1400" dirty="0">
                          <a:effectLst/>
                        </a:rPr>
                        <a:t>Project2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ctr">
                        <a:lnSpc>
                          <a:spcPct val="107000"/>
                        </a:lnSpc>
                        <a:spcBef>
                          <a:spcPts val="0"/>
                        </a:spcBef>
                        <a:spcAft>
                          <a:spcPts val="0"/>
                        </a:spcAft>
                      </a:pPr>
                      <a:r>
                        <a:rPr lang="en-IN" sz="1400">
                          <a:effectLst/>
                        </a:rPr>
                        <a:t>Project3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ctr">
                        <a:lnSpc>
                          <a:spcPct val="107000"/>
                        </a:lnSpc>
                        <a:spcBef>
                          <a:spcPts val="0"/>
                        </a:spcBef>
                        <a:spcAft>
                          <a:spcPts val="0"/>
                        </a:spcAft>
                      </a:pPr>
                      <a:r>
                        <a:rPr lang="en-IN" sz="1400">
                          <a:effectLst/>
                        </a:rPr>
                        <a:t>D.F</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ctr">
                        <a:lnSpc>
                          <a:spcPct val="107000"/>
                        </a:lnSpc>
                        <a:spcBef>
                          <a:spcPts val="0"/>
                        </a:spcBef>
                        <a:spcAft>
                          <a:spcPts val="0"/>
                        </a:spcAft>
                      </a:pPr>
                      <a:r>
                        <a:rPr lang="en-IN" sz="1400">
                          <a:effectLst/>
                        </a:rPr>
                        <a:t>PV</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ctr">
                        <a:lnSpc>
                          <a:spcPct val="107000"/>
                        </a:lnSpc>
                        <a:spcBef>
                          <a:spcPts val="0"/>
                        </a:spcBef>
                        <a:spcAft>
                          <a:spcPts val="0"/>
                        </a:spcAft>
                      </a:pPr>
                      <a:r>
                        <a:rPr lang="en-IN" sz="1400">
                          <a:effectLst/>
                        </a:rPr>
                        <a:t>PV</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ctr">
                        <a:lnSpc>
                          <a:spcPct val="107000"/>
                        </a:lnSpc>
                        <a:spcBef>
                          <a:spcPts val="0"/>
                        </a:spcBef>
                        <a:spcAft>
                          <a:spcPts val="0"/>
                        </a:spcAft>
                      </a:pPr>
                      <a:r>
                        <a:rPr lang="en-IN" sz="1400">
                          <a:effectLst/>
                        </a:rPr>
                        <a:t>PV</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241123063"/>
                  </a:ext>
                </a:extLst>
              </a:tr>
              <a:tr h="361951">
                <a:tc>
                  <a:txBody>
                    <a:bodyPr/>
                    <a:lstStyle/>
                    <a:p>
                      <a:pPr marL="0" marR="0" algn="r">
                        <a:lnSpc>
                          <a:spcPct val="107000"/>
                        </a:lnSpc>
                        <a:spcBef>
                          <a:spcPts val="0"/>
                        </a:spcBef>
                        <a:spcAft>
                          <a:spcPts val="0"/>
                        </a:spcAft>
                      </a:pPr>
                      <a:r>
                        <a:rPr lang="en-IN"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dirty="0">
                          <a:effectLst/>
                        </a:rPr>
                        <a:t>-195000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-160000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-295000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-195000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-160000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-295000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532121149"/>
                  </a:ext>
                </a:extLst>
              </a:tr>
              <a:tr h="361951">
                <a:tc>
                  <a:txBody>
                    <a:bodyPr/>
                    <a:lstStyle/>
                    <a:p>
                      <a:pPr marL="0" marR="0" algn="r">
                        <a:lnSpc>
                          <a:spcPct val="107000"/>
                        </a:lnSpc>
                        <a:spcBef>
                          <a:spcPts val="0"/>
                        </a:spcBef>
                        <a:spcAft>
                          <a:spcPts val="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0.9091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13636.5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13636.5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27273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4224559883"/>
                  </a:ext>
                </a:extLst>
              </a:tr>
              <a:tr h="203198">
                <a:tc>
                  <a:txBody>
                    <a:bodyPr/>
                    <a:lstStyle/>
                    <a:p>
                      <a:pPr marL="0" marR="0" algn="r">
                        <a:lnSpc>
                          <a:spcPct val="107000"/>
                        </a:lnSpc>
                        <a:spcBef>
                          <a:spcPts val="0"/>
                        </a:spcBef>
                        <a:spcAft>
                          <a:spcPts val="0"/>
                        </a:spcAft>
                      </a:pPr>
                      <a:r>
                        <a:rPr lang="en-IN"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0.8264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24792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12396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28924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1305788541"/>
                  </a:ext>
                </a:extLst>
              </a:tr>
              <a:tr h="361951">
                <a:tc>
                  <a:txBody>
                    <a:bodyPr/>
                    <a:lstStyle/>
                    <a:p>
                      <a:pPr marL="0" marR="0" algn="r">
                        <a:lnSpc>
                          <a:spcPct val="107000"/>
                        </a:lnSpc>
                        <a:spcBef>
                          <a:spcPts val="0"/>
                        </a:spcBef>
                        <a:spcAft>
                          <a:spcPts val="0"/>
                        </a:spcAft>
                      </a:pPr>
                      <a:r>
                        <a:rPr lang="en-IN"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0.7513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41321.5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15026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37565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1792054407"/>
                  </a:ext>
                </a:extLst>
              </a:tr>
              <a:tr h="203198">
                <a:tc>
                  <a:txBody>
                    <a:bodyPr/>
                    <a:lstStyle/>
                    <a:p>
                      <a:pPr marL="0" marR="0" algn="r">
                        <a:lnSpc>
                          <a:spcPct val="107000"/>
                        </a:lnSpc>
                        <a:spcBef>
                          <a:spcPts val="0"/>
                        </a:spcBef>
                        <a:spcAft>
                          <a:spcPts val="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120000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0.683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34150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23905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81960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3984181903"/>
                  </a:ext>
                </a:extLst>
              </a:tr>
              <a:tr h="361951">
                <a:tc>
                  <a:txBody>
                    <a:bodyPr/>
                    <a:lstStyle/>
                    <a:p>
                      <a:pPr marL="0" marR="0" algn="r">
                        <a:lnSpc>
                          <a:spcPct val="107000"/>
                        </a:lnSpc>
                        <a:spcBef>
                          <a:spcPts val="0"/>
                        </a:spcBef>
                        <a:spcAft>
                          <a:spcPts val="0"/>
                        </a:spcAft>
                      </a:pPr>
                      <a:r>
                        <a:rPr lang="en-IN"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110000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0.6209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34149.6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34149.5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68299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2317426745"/>
                  </a:ext>
                </a:extLst>
              </a:tr>
              <a:tr h="203198">
                <a:tc>
                  <a:txBody>
                    <a:bodyPr/>
                    <a:lstStyle/>
                    <a:p>
                      <a:pPr marL="0" marR="0" algn="r">
                        <a:lnSpc>
                          <a:spcPct val="107000"/>
                        </a:lnSpc>
                        <a:spcBef>
                          <a:spcPts val="0"/>
                        </a:spcBef>
                        <a:spcAft>
                          <a:spcPts val="0"/>
                        </a:spcAft>
                      </a:pPr>
                      <a:r>
                        <a:rPr lang="en-IN" sz="1400">
                          <a:effectLst/>
                        </a:rPr>
                        <a:t>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90000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115000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0.5644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28220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50796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64906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634733540"/>
                  </a:ext>
                </a:extLst>
              </a:tr>
              <a:tr h="542927">
                <a:tc>
                  <a:txBody>
                    <a:bodyPr/>
                    <a:lstStyle/>
                    <a:p>
                      <a:pPr marL="0" marR="0">
                        <a:lnSpc>
                          <a:spcPct val="107000"/>
                        </a:lnSpc>
                        <a:spcBef>
                          <a:spcPts val="0"/>
                        </a:spcBef>
                        <a:spcAft>
                          <a:spcPts val="0"/>
                        </a:spcAft>
                      </a:pPr>
                      <a:r>
                        <a:rPr lang="en-IN" sz="1400">
                          <a:effectLst/>
                        </a:rPr>
                        <a:t> NET </a:t>
                      </a:r>
                      <a:endParaRPr lang="en-US" sz="1400">
                        <a:effectLst/>
                      </a:endParaRPr>
                    </a:p>
                    <a:p>
                      <a:pPr marL="0" marR="0">
                        <a:lnSpc>
                          <a:spcPct val="107000"/>
                        </a:lnSpc>
                        <a:spcBef>
                          <a:spcPts val="0"/>
                        </a:spcBef>
                        <a:spcAft>
                          <a:spcPts val="0"/>
                        </a:spcAft>
                      </a:pPr>
                      <a:r>
                        <a:rPr lang="en-IN" sz="1400">
                          <a:effectLst/>
                        </a:rPr>
                        <a:t>PROFIT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60000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70000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165000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-18730.5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-10091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highlight>
                            <a:srgbClr val="FFFF00"/>
                          </a:highlight>
                        </a:rPr>
                        <a:t>13927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75053437"/>
                  </a:ext>
                </a:extLst>
              </a:tr>
              <a:tr h="203198">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2093899470"/>
                  </a:ext>
                </a:extLst>
              </a:tr>
              <a:tr h="542927">
                <a:tc>
                  <a:txBody>
                    <a:bodyPr/>
                    <a:lstStyle/>
                    <a:p>
                      <a:pPr marL="0" marR="0">
                        <a:lnSpc>
                          <a:spcPct val="107000"/>
                        </a:lnSpc>
                        <a:spcBef>
                          <a:spcPts val="0"/>
                        </a:spcBef>
                        <a:spcAft>
                          <a:spcPts val="0"/>
                        </a:spcAft>
                      </a:pPr>
                      <a:r>
                        <a:rPr lang="en-IN" sz="1400">
                          <a:effectLst/>
                        </a:rPr>
                        <a:t>ROI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7.29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9.32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NPV</a:t>
                      </a:r>
                      <a:endParaRPr lang="en-US" sz="1400">
                        <a:effectLst/>
                      </a:endParaRPr>
                    </a:p>
                    <a:p>
                      <a:pPr marL="0" marR="0">
                        <a:lnSpc>
                          <a:spcPct val="107000"/>
                        </a:lnSpc>
                        <a:spcBef>
                          <a:spcPts val="0"/>
                        </a:spcBef>
                        <a:spcAft>
                          <a:spcPts val="0"/>
                        </a:spcAft>
                      </a:pPr>
                      <a:r>
                        <a:rPr lang="en-IN" sz="1400">
                          <a:effectLst/>
                        </a:rPr>
                        <a:t>computed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-18730.5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-10091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highlight>
                            <a:srgbClr val="FFFF00"/>
                          </a:highlight>
                        </a:rPr>
                        <a:t>13927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1847414423"/>
                  </a:ext>
                </a:extLst>
              </a:tr>
              <a:tr h="203198">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4007499616"/>
                  </a:ext>
                </a:extLst>
              </a:tr>
              <a:tr h="203198">
                <a:tc>
                  <a:txBody>
                    <a:bodyPr/>
                    <a:lstStyle/>
                    <a:p>
                      <a:pPr marL="0" marR="0">
                        <a:lnSpc>
                          <a:spcPct val="107000"/>
                        </a:lnSpc>
                        <a:spcBef>
                          <a:spcPts val="0"/>
                        </a:spcBef>
                        <a:spcAft>
                          <a:spcPts val="0"/>
                        </a:spcAft>
                      </a:pPr>
                      <a:r>
                        <a:rPr lang="en-IN" sz="1400">
                          <a:effectLst/>
                        </a:rPr>
                        <a:t>PBP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4.82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5.22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gn="r">
                        <a:lnSpc>
                          <a:spcPct val="107000"/>
                        </a:lnSpc>
                        <a:spcBef>
                          <a:spcPts val="0"/>
                        </a:spcBef>
                        <a:spcAft>
                          <a:spcPts val="0"/>
                        </a:spcAft>
                      </a:pPr>
                      <a:r>
                        <a:rPr lang="en-IN" sz="1400">
                          <a:effectLst/>
                        </a:rPr>
                        <a:t>4.55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tc>
                  <a:txBody>
                    <a:bodyPr/>
                    <a:lstStyle/>
                    <a:p>
                      <a:pPr marL="0" marR="0">
                        <a:lnSpc>
                          <a:spcPct val="107000"/>
                        </a:lnSpc>
                        <a:spcBef>
                          <a:spcPts val="0"/>
                        </a:spcBef>
                        <a:spcAft>
                          <a:spcPts val="0"/>
                        </a:spcAft>
                      </a:pPr>
                      <a:r>
                        <a:rPr lang="en-IN"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172" marR="57172" marT="0" marB="0" anchor="b"/>
                </a:tc>
                <a:extLst>
                  <a:ext uri="{0D108BD9-81ED-4DB2-BD59-A6C34878D82A}">
                    <a16:rowId xmlns:a16="http://schemas.microsoft.com/office/drawing/2014/main" val="1661070078"/>
                  </a:ext>
                </a:extLst>
              </a:tr>
            </a:tbl>
          </a:graphicData>
        </a:graphic>
      </p:graphicFrame>
      <p:sp>
        <p:nvSpPr>
          <p:cNvPr id="7" name="Rectangle 2"/>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COMPUTATION OF NPV FOR EACH PROJECT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2506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4500" y="1587500"/>
            <a:ext cx="8229600" cy="3962400"/>
          </a:xfrm>
        </p:spPr>
        <p:txBody>
          <a:bodyPr/>
          <a:lstStyle/>
          <a:p>
            <a:pPr lvl="0"/>
            <a:r>
              <a:rPr lang="en-IN" dirty="0"/>
              <a:t>In case of Net Profit, </a:t>
            </a:r>
            <a:r>
              <a:rPr lang="en-IN" b="1" dirty="0"/>
              <a:t>Project 3 should be selected as it has the maximum Net Profit of </a:t>
            </a:r>
            <a:r>
              <a:rPr lang="en-IN" b="1" dirty="0" err="1"/>
              <a:t>Rs</a:t>
            </a:r>
            <a:r>
              <a:rPr lang="en-IN" b="1" dirty="0"/>
              <a:t>. 165000</a:t>
            </a:r>
            <a:endParaRPr lang="en-US" dirty="0"/>
          </a:p>
          <a:p>
            <a:pPr lvl="0"/>
            <a:r>
              <a:rPr lang="en-IN" dirty="0"/>
              <a:t>In case of  Payback, </a:t>
            </a:r>
            <a:r>
              <a:rPr lang="en-IN" b="1" dirty="0"/>
              <a:t>Project 3 should be selected as it has the minimum Payback Period value of 4.55 years</a:t>
            </a:r>
            <a:endParaRPr lang="en-US" dirty="0"/>
          </a:p>
          <a:p>
            <a:pPr lvl="0"/>
            <a:r>
              <a:rPr lang="en-IN" dirty="0"/>
              <a:t>In case of  ROI, </a:t>
            </a:r>
            <a:r>
              <a:rPr lang="en-IN" b="1" dirty="0"/>
              <a:t>Project 3 should be selected as it has the maximum ROI value of  9.32 %</a:t>
            </a:r>
            <a:endParaRPr lang="en-US" dirty="0"/>
          </a:p>
          <a:p>
            <a:pPr lvl="0"/>
            <a:r>
              <a:rPr lang="en-IN" dirty="0"/>
              <a:t>In case of  Net present value, </a:t>
            </a:r>
            <a:r>
              <a:rPr lang="en-IN" b="1" dirty="0"/>
              <a:t>Project 3 should be selected as it has the maximum NPV of 13927.  </a:t>
            </a:r>
            <a:r>
              <a:rPr lang="en-IN" dirty="0"/>
              <a:t>Project1 and project 2 are not feasible as they have negative NPV.</a:t>
            </a:r>
            <a:endParaRPr lang="en-US" dirty="0"/>
          </a:p>
        </p:txBody>
      </p:sp>
    </p:spTree>
    <p:extLst>
      <p:ext uri="{BB962C8B-B14F-4D97-AF65-F5344CB8AC3E}">
        <p14:creationId xmlns:p14="http://schemas.microsoft.com/office/powerpoint/2010/main" val="318389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3-42</a:t>
            </a:r>
          </a:p>
        </p:txBody>
      </p:sp>
      <p:sp>
        <p:nvSpPr>
          <p:cNvPr id="3" name="object 3"/>
          <p:cNvSpPr txBox="1"/>
          <p:nvPr/>
        </p:nvSpPr>
        <p:spPr>
          <a:xfrm>
            <a:off x="524001" y="720598"/>
            <a:ext cx="7844155" cy="4625975"/>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Cost</a:t>
            </a:r>
            <a:r>
              <a:rPr sz="3200" b="1" dirty="0">
                <a:solidFill>
                  <a:srgbClr val="FF3300"/>
                </a:solidFill>
                <a:latin typeface="Trebuchet MS"/>
                <a:cs typeface="Trebuchet MS"/>
              </a:rPr>
              <a:t> </a:t>
            </a:r>
            <a:r>
              <a:rPr sz="3200" b="1" spc="-5" dirty="0">
                <a:solidFill>
                  <a:srgbClr val="FF3300"/>
                </a:solidFill>
                <a:latin typeface="Trebuchet MS"/>
                <a:cs typeface="Trebuchet MS"/>
              </a:rPr>
              <a:t>Estimation</a:t>
            </a:r>
            <a:endParaRPr sz="3200">
              <a:latin typeface="Trebuchet MS"/>
              <a:cs typeface="Trebuchet MS"/>
            </a:endParaRPr>
          </a:p>
          <a:p>
            <a:pPr marL="355600" marR="5080" indent="-343535">
              <a:lnSpc>
                <a:spcPts val="3060"/>
              </a:lnSpc>
              <a:spcBef>
                <a:spcPts val="3244"/>
              </a:spcBef>
              <a:buChar char="•"/>
              <a:tabLst>
                <a:tab pos="355600" algn="l"/>
              </a:tabLst>
            </a:pPr>
            <a:r>
              <a:rPr sz="2800" spc="-5" dirty="0">
                <a:solidFill>
                  <a:srgbClr val="33339A"/>
                </a:solidFill>
                <a:latin typeface="Trebuchet MS"/>
                <a:cs typeface="Trebuchet MS"/>
              </a:rPr>
              <a:t>Estimate costs to compare with benefits/other  investment</a:t>
            </a:r>
            <a:r>
              <a:rPr sz="2800" spc="-15" dirty="0">
                <a:solidFill>
                  <a:srgbClr val="33339A"/>
                </a:solidFill>
                <a:latin typeface="Trebuchet MS"/>
                <a:cs typeface="Trebuchet MS"/>
              </a:rPr>
              <a:t> </a:t>
            </a:r>
            <a:r>
              <a:rPr sz="2800" spc="-5" dirty="0">
                <a:solidFill>
                  <a:srgbClr val="33339A"/>
                </a:solidFill>
                <a:latin typeface="Trebuchet MS"/>
                <a:cs typeface="Trebuchet MS"/>
              </a:rPr>
              <a:t>options</a:t>
            </a:r>
            <a:endParaRPr sz="2800">
              <a:latin typeface="Trebuchet MS"/>
              <a:cs typeface="Trebuchet MS"/>
            </a:endParaRPr>
          </a:p>
          <a:p>
            <a:pPr marL="354965" indent="-342900">
              <a:lnSpc>
                <a:spcPct val="100000"/>
              </a:lnSpc>
              <a:spcBef>
                <a:spcPts val="284"/>
              </a:spcBef>
              <a:buChar char="•"/>
              <a:tabLst>
                <a:tab pos="355600" algn="l"/>
              </a:tabLst>
            </a:pPr>
            <a:r>
              <a:rPr sz="2800" spc="-5" dirty="0">
                <a:solidFill>
                  <a:srgbClr val="33339A"/>
                </a:solidFill>
                <a:latin typeface="Trebuchet MS"/>
                <a:cs typeface="Trebuchet MS"/>
              </a:rPr>
              <a:t>Overall estimation based</a:t>
            </a:r>
            <a:r>
              <a:rPr sz="2800" spc="-15" dirty="0">
                <a:solidFill>
                  <a:srgbClr val="33339A"/>
                </a:solidFill>
                <a:latin typeface="Trebuchet MS"/>
                <a:cs typeface="Trebuchet MS"/>
              </a:rPr>
              <a:t> </a:t>
            </a:r>
            <a:r>
              <a:rPr sz="2800" spc="-5" dirty="0">
                <a:solidFill>
                  <a:srgbClr val="33339A"/>
                </a:solidFill>
                <a:latin typeface="Trebuchet MS"/>
                <a:cs typeface="Trebuchet MS"/>
              </a:rPr>
              <a:t>on</a:t>
            </a:r>
            <a:endParaRPr sz="2800">
              <a:latin typeface="Trebuchet MS"/>
              <a:cs typeface="Trebuchet MS"/>
            </a:endParaRPr>
          </a:p>
          <a:p>
            <a:pPr marL="755650" lvl="1" indent="-286385">
              <a:lnSpc>
                <a:spcPct val="100000"/>
              </a:lnSpc>
              <a:spcBef>
                <a:spcPts val="285"/>
              </a:spcBef>
              <a:buChar char="–"/>
              <a:tabLst>
                <a:tab pos="755650" algn="l"/>
                <a:tab pos="756285" algn="l"/>
              </a:tabLst>
            </a:pPr>
            <a:r>
              <a:rPr sz="2400" spc="-5" dirty="0">
                <a:solidFill>
                  <a:srgbClr val="33339A"/>
                </a:solidFill>
                <a:latin typeface="Trebuchet MS"/>
                <a:cs typeface="Trebuchet MS"/>
              </a:rPr>
              <a:t>Estimation </a:t>
            </a:r>
            <a:r>
              <a:rPr sz="2400" dirty="0">
                <a:solidFill>
                  <a:srgbClr val="33339A"/>
                </a:solidFill>
                <a:latin typeface="Trebuchet MS"/>
                <a:cs typeface="Trebuchet MS"/>
              </a:rPr>
              <a:t>of </a:t>
            </a:r>
            <a:r>
              <a:rPr sz="2400" spc="-5" dirty="0">
                <a:solidFill>
                  <a:srgbClr val="33339A"/>
                </a:solidFill>
                <a:latin typeface="Trebuchet MS"/>
                <a:cs typeface="Trebuchet MS"/>
              </a:rPr>
              <a:t>required activities</a:t>
            </a:r>
            <a:r>
              <a:rPr sz="2400" spc="25" dirty="0">
                <a:solidFill>
                  <a:srgbClr val="33339A"/>
                </a:solidFill>
                <a:latin typeface="Trebuchet MS"/>
                <a:cs typeface="Trebuchet MS"/>
              </a:rPr>
              <a:t> </a:t>
            </a:r>
            <a:r>
              <a:rPr sz="2400" spc="-5" dirty="0">
                <a:solidFill>
                  <a:srgbClr val="33339A"/>
                </a:solidFill>
                <a:latin typeface="Trebuchet MS"/>
                <a:cs typeface="Trebuchet MS"/>
              </a:rPr>
              <a:t>(structure)</a:t>
            </a:r>
            <a:endParaRPr sz="2400">
              <a:latin typeface="Trebuchet MS"/>
              <a:cs typeface="Trebuchet MS"/>
            </a:endParaRPr>
          </a:p>
          <a:p>
            <a:pPr marL="755015" lvl="1" indent="-285750">
              <a:lnSpc>
                <a:spcPct val="100000"/>
              </a:lnSpc>
              <a:spcBef>
                <a:spcPts val="280"/>
              </a:spcBef>
              <a:buChar char="–"/>
              <a:tabLst>
                <a:tab pos="755015" algn="l"/>
                <a:tab pos="755650" algn="l"/>
              </a:tabLst>
            </a:pPr>
            <a:r>
              <a:rPr sz="2400" spc="-5" dirty="0">
                <a:solidFill>
                  <a:srgbClr val="33339A"/>
                </a:solidFill>
                <a:latin typeface="Trebuchet MS"/>
                <a:cs typeface="Trebuchet MS"/>
              </a:rPr>
              <a:t>Estimation </a:t>
            </a:r>
            <a:r>
              <a:rPr sz="2400" dirty="0">
                <a:solidFill>
                  <a:srgbClr val="33339A"/>
                </a:solidFill>
                <a:latin typeface="Trebuchet MS"/>
                <a:cs typeface="Trebuchet MS"/>
              </a:rPr>
              <a:t>for </a:t>
            </a:r>
            <a:r>
              <a:rPr sz="2400" spc="-5" dirty="0">
                <a:solidFill>
                  <a:srgbClr val="33339A"/>
                </a:solidFill>
                <a:latin typeface="Trebuchet MS"/>
                <a:cs typeface="Trebuchet MS"/>
              </a:rPr>
              <a:t>each</a:t>
            </a:r>
            <a:r>
              <a:rPr sz="2400" dirty="0">
                <a:solidFill>
                  <a:srgbClr val="33339A"/>
                </a:solidFill>
                <a:latin typeface="Trebuchet MS"/>
                <a:cs typeface="Trebuchet MS"/>
              </a:rPr>
              <a:t> </a:t>
            </a:r>
            <a:r>
              <a:rPr sz="2400" spc="-5" dirty="0">
                <a:solidFill>
                  <a:srgbClr val="33339A"/>
                </a:solidFill>
                <a:latin typeface="Trebuchet MS"/>
                <a:cs typeface="Trebuchet MS"/>
              </a:rPr>
              <a:t>activity</a:t>
            </a:r>
            <a:endParaRPr sz="2400">
              <a:latin typeface="Trebuchet MS"/>
              <a:cs typeface="Trebuchet MS"/>
            </a:endParaRPr>
          </a:p>
          <a:p>
            <a:pPr marL="755650" lvl="1" indent="-286385">
              <a:lnSpc>
                <a:spcPct val="100000"/>
              </a:lnSpc>
              <a:spcBef>
                <a:spcPts val="280"/>
              </a:spcBef>
              <a:buChar char="–"/>
              <a:tabLst>
                <a:tab pos="755015" algn="l"/>
                <a:tab pos="756285" algn="l"/>
              </a:tabLst>
            </a:pPr>
            <a:r>
              <a:rPr sz="2400" spc="-5" dirty="0">
                <a:solidFill>
                  <a:srgbClr val="33339A"/>
                </a:solidFill>
                <a:latin typeface="Trebuchet MS"/>
                <a:cs typeface="Trebuchet MS"/>
              </a:rPr>
              <a:t>Estimation </a:t>
            </a:r>
            <a:r>
              <a:rPr sz="2400" dirty="0">
                <a:solidFill>
                  <a:srgbClr val="33339A"/>
                </a:solidFill>
                <a:latin typeface="Trebuchet MS"/>
                <a:cs typeface="Trebuchet MS"/>
              </a:rPr>
              <a:t>of </a:t>
            </a:r>
            <a:r>
              <a:rPr sz="2400" spc="-5" dirty="0">
                <a:solidFill>
                  <a:srgbClr val="33339A"/>
                </a:solidFill>
                <a:latin typeface="Trebuchet MS"/>
                <a:cs typeface="Trebuchet MS"/>
              </a:rPr>
              <a:t>installation/setup</a:t>
            </a:r>
            <a:r>
              <a:rPr sz="2400" spc="5" dirty="0">
                <a:solidFill>
                  <a:srgbClr val="33339A"/>
                </a:solidFill>
                <a:latin typeface="Trebuchet MS"/>
                <a:cs typeface="Trebuchet MS"/>
              </a:rPr>
              <a:t> </a:t>
            </a:r>
            <a:r>
              <a:rPr sz="2400" spc="-5" dirty="0">
                <a:solidFill>
                  <a:srgbClr val="33339A"/>
                </a:solidFill>
                <a:latin typeface="Trebuchet MS"/>
                <a:cs typeface="Trebuchet MS"/>
              </a:rPr>
              <a:t>cost</a:t>
            </a:r>
            <a:endParaRPr sz="2400">
              <a:latin typeface="Trebuchet MS"/>
              <a:cs typeface="Trebuchet MS"/>
            </a:endParaRPr>
          </a:p>
          <a:p>
            <a:pPr marL="755015" lvl="1" indent="-285750">
              <a:lnSpc>
                <a:spcPct val="100000"/>
              </a:lnSpc>
              <a:spcBef>
                <a:spcPts val="285"/>
              </a:spcBef>
              <a:buChar char="–"/>
              <a:tabLst>
                <a:tab pos="755015" algn="l"/>
                <a:tab pos="755650" algn="l"/>
              </a:tabLst>
            </a:pPr>
            <a:r>
              <a:rPr sz="2400" spc="-5" dirty="0">
                <a:solidFill>
                  <a:srgbClr val="33339A"/>
                </a:solidFill>
                <a:latin typeface="Trebuchet MS"/>
                <a:cs typeface="Trebuchet MS"/>
              </a:rPr>
              <a:t>Estimation </a:t>
            </a:r>
            <a:r>
              <a:rPr sz="2400" dirty="0">
                <a:solidFill>
                  <a:srgbClr val="33339A"/>
                </a:solidFill>
                <a:latin typeface="Trebuchet MS"/>
                <a:cs typeface="Trebuchet MS"/>
              </a:rPr>
              <a:t>of </a:t>
            </a:r>
            <a:r>
              <a:rPr sz="2400" spc="-5" dirty="0">
                <a:solidFill>
                  <a:srgbClr val="33339A"/>
                </a:solidFill>
                <a:latin typeface="Trebuchet MS"/>
                <a:cs typeface="Trebuchet MS"/>
              </a:rPr>
              <a:t>operational</a:t>
            </a:r>
            <a:r>
              <a:rPr sz="2400" spc="20" dirty="0">
                <a:solidFill>
                  <a:srgbClr val="33339A"/>
                </a:solidFill>
                <a:latin typeface="Trebuchet MS"/>
                <a:cs typeface="Trebuchet MS"/>
              </a:rPr>
              <a:t> </a:t>
            </a:r>
            <a:r>
              <a:rPr sz="2400" spc="-5" dirty="0">
                <a:solidFill>
                  <a:srgbClr val="33339A"/>
                </a:solidFill>
                <a:latin typeface="Trebuchet MS"/>
                <a:cs typeface="Trebuchet MS"/>
              </a:rPr>
              <a:t>cost</a:t>
            </a:r>
            <a:endParaRPr sz="2400">
              <a:latin typeface="Trebuchet MS"/>
              <a:cs typeface="Trebuchet MS"/>
            </a:endParaRPr>
          </a:p>
          <a:p>
            <a:pPr marL="355600" marR="764540" indent="-343535">
              <a:lnSpc>
                <a:spcPts val="3070"/>
              </a:lnSpc>
              <a:spcBef>
                <a:spcPts val="645"/>
              </a:spcBef>
              <a:buChar char="•"/>
              <a:tabLst>
                <a:tab pos="355600" algn="l"/>
              </a:tabLst>
            </a:pPr>
            <a:r>
              <a:rPr sz="2800" spc="-5" dirty="0">
                <a:solidFill>
                  <a:srgbClr val="33339A"/>
                </a:solidFill>
                <a:latin typeface="Trebuchet MS"/>
                <a:cs typeface="Trebuchet MS"/>
              </a:rPr>
              <a:t>Difficult, as </a:t>
            </a:r>
            <a:r>
              <a:rPr sz="2800" dirty="0">
                <a:solidFill>
                  <a:srgbClr val="33339A"/>
                </a:solidFill>
                <a:latin typeface="Trebuchet MS"/>
                <a:cs typeface="Trebuchet MS"/>
              </a:rPr>
              <a:t>a </a:t>
            </a:r>
            <a:r>
              <a:rPr sz="2800" spc="-5" dirty="0">
                <a:solidFill>
                  <a:srgbClr val="33339A"/>
                </a:solidFill>
                <a:latin typeface="Trebuchet MS"/>
                <a:cs typeface="Trebuchet MS"/>
              </a:rPr>
              <a:t>lot of these are`estimates’;  estimation errors</a:t>
            </a:r>
            <a:r>
              <a:rPr sz="2800" spc="-15" dirty="0">
                <a:solidFill>
                  <a:srgbClr val="33339A"/>
                </a:solidFill>
                <a:latin typeface="Trebuchet MS"/>
                <a:cs typeface="Trebuchet MS"/>
              </a:rPr>
              <a:t> </a:t>
            </a:r>
            <a:r>
              <a:rPr sz="2800" spc="-5" dirty="0">
                <a:solidFill>
                  <a:srgbClr val="33339A"/>
                </a:solidFill>
                <a:latin typeface="Trebuchet MS"/>
                <a:cs typeface="Trebuchet MS"/>
              </a:rPr>
              <a:t>cascade</a:t>
            </a:r>
            <a:endParaRPr sz="2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3-43</a:t>
            </a:r>
          </a:p>
        </p:txBody>
      </p:sp>
      <p:sp>
        <p:nvSpPr>
          <p:cNvPr id="3" name="object 3"/>
          <p:cNvSpPr txBox="1"/>
          <p:nvPr/>
        </p:nvSpPr>
        <p:spPr>
          <a:xfrm>
            <a:off x="524001" y="720598"/>
            <a:ext cx="3802379" cy="2573655"/>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Cost</a:t>
            </a:r>
            <a:r>
              <a:rPr sz="3200" b="1" dirty="0">
                <a:solidFill>
                  <a:srgbClr val="FF3300"/>
                </a:solidFill>
                <a:latin typeface="Trebuchet MS"/>
                <a:cs typeface="Trebuchet MS"/>
              </a:rPr>
              <a:t> </a:t>
            </a:r>
            <a:r>
              <a:rPr sz="3200" b="1" spc="-5" dirty="0">
                <a:solidFill>
                  <a:srgbClr val="FF3300"/>
                </a:solidFill>
                <a:latin typeface="Trebuchet MS"/>
                <a:cs typeface="Trebuchet MS"/>
              </a:rPr>
              <a:t>Category</a:t>
            </a:r>
            <a:endParaRPr sz="3200">
              <a:latin typeface="Trebuchet MS"/>
              <a:cs typeface="Trebuchet MS"/>
            </a:endParaRPr>
          </a:p>
          <a:p>
            <a:pPr marL="354965" indent="-342900">
              <a:lnSpc>
                <a:spcPct val="100000"/>
              </a:lnSpc>
              <a:spcBef>
                <a:spcPts val="3190"/>
              </a:spcBef>
              <a:buChar char="•"/>
              <a:tabLst>
                <a:tab pos="355600" algn="l"/>
              </a:tabLst>
            </a:pPr>
            <a:r>
              <a:rPr sz="3200" spc="-5" dirty="0">
                <a:solidFill>
                  <a:srgbClr val="00339A"/>
                </a:solidFill>
                <a:latin typeface="Trebuchet MS"/>
                <a:cs typeface="Trebuchet MS"/>
              </a:rPr>
              <a:t>Development</a:t>
            </a:r>
            <a:r>
              <a:rPr sz="3200" spc="-35" dirty="0">
                <a:solidFill>
                  <a:srgbClr val="00339A"/>
                </a:solidFill>
                <a:latin typeface="Trebuchet MS"/>
                <a:cs typeface="Trebuchet MS"/>
              </a:rPr>
              <a:t> </a:t>
            </a:r>
            <a:r>
              <a:rPr sz="3200" spc="-5" dirty="0">
                <a:solidFill>
                  <a:srgbClr val="00339A"/>
                </a:solidFill>
                <a:latin typeface="Trebuchet MS"/>
                <a:cs typeface="Trebuchet MS"/>
              </a:rPr>
              <a:t>costs</a:t>
            </a:r>
            <a:endParaRPr sz="3200">
              <a:latin typeface="Trebuchet MS"/>
              <a:cs typeface="Trebuchet MS"/>
            </a:endParaRPr>
          </a:p>
          <a:p>
            <a:pPr marL="354965" indent="-342900">
              <a:lnSpc>
                <a:spcPct val="100000"/>
              </a:lnSpc>
              <a:spcBef>
                <a:spcPts val="760"/>
              </a:spcBef>
              <a:buChar char="•"/>
              <a:tabLst>
                <a:tab pos="355600" algn="l"/>
              </a:tabLst>
            </a:pPr>
            <a:r>
              <a:rPr sz="3200" spc="-5" dirty="0">
                <a:solidFill>
                  <a:srgbClr val="00339A"/>
                </a:solidFill>
                <a:latin typeface="Trebuchet MS"/>
                <a:cs typeface="Trebuchet MS"/>
              </a:rPr>
              <a:t>Setup costs</a:t>
            </a:r>
            <a:endParaRPr sz="3200">
              <a:latin typeface="Trebuchet MS"/>
              <a:cs typeface="Trebuchet MS"/>
            </a:endParaRPr>
          </a:p>
          <a:p>
            <a:pPr marL="354965" indent="-342900">
              <a:lnSpc>
                <a:spcPct val="100000"/>
              </a:lnSpc>
              <a:spcBef>
                <a:spcPts val="755"/>
              </a:spcBef>
              <a:buChar char="•"/>
              <a:tabLst>
                <a:tab pos="355600" algn="l"/>
              </a:tabLst>
            </a:pPr>
            <a:r>
              <a:rPr sz="3200" spc="-5" dirty="0">
                <a:solidFill>
                  <a:srgbClr val="00339A"/>
                </a:solidFill>
                <a:latin typeface="Trebuchet MS"/>
                <a:cs typeface="Trebuchet MS"/>
              </a:rPr>
              <a:t>Operational</a:t>
            </a:r>
            <a:r>
              <a:rPr sz="3200" spc="-10" dirty="0">
                <a:solidFill>
                  <a:srgbClr val="00339A"/>
                </a:solidFill>
                <a:latin typeface="Trebuchet MS"/>
                <a:cs typeface="Trebuchet MS"/>
              </a:rPr>
              <a:t> </a:t>
            </a:r>
            <a:r>
              <a:rPr sz="3200" spc="-5" dirty="0">
                <a:solidFill>
                  <a:srgbClr val="00339A"/>
                </a:solidFill>
                <a:latin typeface="Trebuchet MS"/>
                <a:cs typeface="Trebuchet MS"/>
              </a:rPr>
              <a:t>costs</a:t>
            </a:r>
            <a:endParaRPr sz="32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3-44</a:t>
            </a:r>
          </a:p>
        </p:txBody>
      </p:sp>
      <p:sp>
        <p:nvSpPr>
          <p:cNvPr id="3" name="object 3"/>
          <p:cNvSpPr txBox="1"/>
          <p:nvPr/>
        </p:nvSpPr>
        <p:spPr>
          <a:xfrm>
            <a:off x="524001" y="720598"/>
            <a:ext cx="7640320" cy="3016885"/>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Development</a:t>
            </a:r>
            <a:r>
              <a:rPr sz="3200" b="1" dirty="0">
                <a:solidFill>
                  <a:srgbClr val="FF3300"/>
                </a:solidFill>
                <a:latin typeface="Trebuchet MS"/>
                <a:cs typeface="Trebuchet MS"/>
              </a:rPr>
              <a:t> </a:t>
            </a:r>
            <a:r>
              <a:rPr sz="3200" b="1" spc="-5" dirty="0">
                <a:solidFill>
                  <a:srgbClr val="FF3300"/>
                </a:solidFill>
                <a:latin typeface="Trebuchet MS"/>
                <a:cs typeface="Trebuchet MS"/>
              </a:rPr>
              <a:t>Costs</a:t>
            </a:r>
            <a:endParaRPr sz="3200">
              <a:latin typeface="Trebuchet MS"/>
              <a:cs typeface="Trebuchet MS"/>
            </a:endParaRPr>
          </a:p>
          <a:p>
            <a:pPr marL="354965" indent="-342900">
              <a:lnSpc>
                <a:spcPct val="100000"/>
              </a:lnSpc>
              <a:spcBef>
                <a:spcPts val="3190"/>
              </a:spcBef>
              <a:buChar char="•"/>
              <a:tabLst>
                <a:tab pos="355600" algn="l"/>
              </a:tabLst>
            </a:pPr>
            <a:r>
              <a:rPr sz="3200" spc="-5" dirty="0">
                <a:solidFill>
                  <a:srgbClr val="33339A"/>
                </a:solidFill>
                <a:latin typeface="Trebuchet MS"/>
                <a:cs typeface="Trebuchet MS"/>
              </a:rPr>
              <a:t>Salaries (base, incentives, and</a:t>
            </a:r>
            <a:r>
              <a:rPr sz="3200" spc="55" dirty="0">
                <a:solidFill>
                  <a:srgbClr val="33339A"/>
                </a:solidFill>
                <a:latin typeface="Trebuchet MS"/>
                <a:cs typeface="Trebuchet MS"/>
              </a:rPr>
              <a:t> </a:t>
            </a:r>
            <a:r>
              <a:rPr sz="3200" spc="-5" dirty="0">
                <a:solidFill>
                  <a:srgbClr val="33339A"/>
                </a:solidFill>
                <a:latin typeface="Trebuchet MS"/>
                <a:cs typeface="Trebuchet MS"/>
              </a:rPr>
              <a:t>bonuses)</a:t>
            </a:r>
            <a:endParaRPr sz="3200">
              <a:latin typeface="Trebuchet MS"/>
              <a:cs typeface="Trebuchet MS"/>
            </a:endParaRPr>
          </a:p>
          <a:p>
            <a:pPr marL="354965" indent="-342900">
              <a:lnSpc>
                <a:spcPct val="100000"/>
              </a:lnSpc>
              <a:spcBef>
                <a:spcPts val="760"/>
              </a:spcBef>
              <a:buChar char="•"/>
              <a:tabLst>
                <a:tab pos="355600" algn="l"/>
              </a:tabLst>
            </a:pPr>
            <a:r>
              <a:rPr sz="3200" spc="-5" dirty="0">
                <a:solidFill>
                  <a:srgbClr val="33339A"/>
                </a:solidFill>
                <a:latin typeface="Trebuchet MS"/>
                <a:cs typeface="Trebuchet MS"/>
              </a:rPr>
              <a:t>Equipment for</a:t>
            </a:r>
            <a:r>
              <a:rPr sz="3200" spc="10" dirty="0">
                <a:solidFill>
                  <a:srgbClr val="33339A"/>
                </a:solidFill>
                <a:latin typeface="Trebuchet MS"/>
                <a:cs typeface="Trebuchet MS"/>
              </a:rPr>
              <a:t> </a:t>
            </a:r>
            <a:r>
              <a:rPr sz="3200" spc="-5" dirty="0">
                <a:solidFill>
                  <a:srgbClr val="33339A"/>
                </a:solidFill>
                <a:latin typeface="Trebuchet MS"/>
                <a:cs typeface="Trebuchet MS"/>
              </a:rPr>
              <a:t>development</a:t>
            </a:r>
            <a:endParaRPr sz="3200">
              <a:latin typeface="Trebuchet MS"/>
              <a:cs typeface="Trebuchet MS"/>
            </a:endParaRPr>
          </a:p>
          <a:p>
            <a:pPr marL="755015" lvl="1" indent="-285750">
              <a:lnSpc>
                <a:spcPct val="100000"/>
              </a:lnSpc>
              <a:spcBef>
                <a:spcPts val="685"/>
              </a:spcBef>
              <a:buChar char="–"/>
              <a:tabLst>
                <a:tab pos="755650" algn="l"/>
              </a:tabLst>
            </a:pPr>
            <a:r>
              <a:rPr sz="2800" dirty="0">
                <a:solidFill>
                  <a:srgbClr val="33339A"/>
                </a:solidFill>
                <a:latin typeface="Trebuchet MS"/>
                <a:cs typeface="Trebuchet MS"/>
              </a:rPr>
              <a:t>Hardware</a:t>
            </a:r>
            <a:endParaRPr sz="280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Software</a:t>
            </a:r>
            <a:endParaRPr sz="28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3-45</a:t>
            </a:r>
          </a:p>
        </p:txBody>
      </p:sp>
      <p:sp>
        <p:nvSpPr>
          <p:cNvPr id="3" name="object 3"/>
          <p:cNvSpPr txBox="1"/>
          <p:nvPr/>
        </p:nvSpPr>
        <p:spPr>
          <a:xfrm>
            <a:off x="524001" y="720598"/>
            <a:ext cx="7291070" cy="2573655"/>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Setup</a:t>
            </a:r>
            <a:r>
              <a:rPr sz="3200" b="1" spc="-10" dirty="0">
                <a:solidFill>
                  <a:srgbClr val="FF3300"/>
                </a:solidFill>
                <a:latin typeface="Trebuchet MS"/>
                <a:cs typeface="Trebuchet MS"/>
              </a:rPr>
              <a:t> </a:t>
            </a:r>
            <a:r>
              <a:rPr sz="3200" b="1" spc="-5" dirty="0">
                <a:solidFill>
                  <a:srgbClr val="FF3300"/>
                </a:solidFill>
                <a:latin typeface="Trebuchet MS"/>
                <a:cs typeface="Trebuchet MS"/>
              </a:rPr>
              <a:t>Cost</a:t>
            </a:r>
            <a:endParaRPr sz="3200">
              <a:latin typeface="Trebuchet MS"/>
              <a:cs typeface="Trebuchet MS"/>
            </a:endParaRPr>
          </a:p>
          <a:p>
            <a:pPr marL="354965" indent="-342900">
              <a:lnSpc>
                <a:spcPct val="100000"/>
              </a:lnSpc>
              <a:spcBef>
                <a:spcPts val="3190"/>
              </a:spcBef>
              <a:buChar char="•"/>
              <a:tabLst>
                <a:tab pos="355600" algn="l"/>
              </a:tabLst>
            </a:pPr>
            <a:r>
              <a:rPr sz="3200" spc="-5" dirty="0">
                <a:solidFill>
                  <a:srgbClr val="33339A"/>
                </a:solidFill>
                <a:latin typeface="Trebuchet MS"/>
                <a:cs typeface="Trebuchet MS"/>
              </a:rPr>
              <a:t>Hardware and </a:t>
            </a:r>
            <a:r>
              <a:rPr sz="3200" dirty="0">
                <a:solidFill>
                  <a:srgbClr val="33339A"/>
                </a:solidFill>
                <a:latin typeface="Trebuchet MS"/>
                <a:cs typeface="Trebuchet MS"/>
              </a:rPr>
              <a:t>software</a:t>
            </a:r>
            <a:r>
              <a:rPr sz="3200" spc="30" dirty="0">
                <a:solidFill>
                  <a:srgbClr val="33339A"/>
                </a:solidFill>
                <a:latin typeface="Trebuchet MS"/>
                <a:cs typeface="Trebuchet MS"/>
              </a:rPr>
              <a:t> </a:t>
            </a:r>
            <a:r>
              <a:rPr sz="3200" spc="-5" dirty="0">
                <a:solidFill>
                  <a:srgbClr val="33339A"/>
                </a:solidFill>
                <a:latin typeface="Trebuchet MS"/>
                <a:cs typeface="Trebuchet MS"/>
              </a:rPr>
              <a:t>infrastructure</a:t>
            </a:r>
            <a:endParaRPr sz="3200">
              <a:latin typeface="Trebuchet MS"/>
              <a:cs typeface="Trebuchet MS"/>
            </a:endParaRPr>
          </a:p>
          <a:p>
            <a:pPr marL="354965" indent="-342900">
              <a:lnSpc>
                <a:spcPct val="100000"/>
              </a:lnSpc>
              <a:spcBef>
                <a:spcPts val="760"/>
              </a:spcBef>
              <a:buChar char="•"/>
              <a:tabLst>
                <a:tab pos="355600" algn="l"/>
              </a:tabLst>
            </a:pPr>
            <a:r>
              <a:rPr sz="3200" spc="-5" dirty="0">
                <a:solidFill>
                  <a:srgbClr val="33339A"/>
                </a:solidFill>
                <a:latin typeface="Trebuchet MS"/>
                <a:cs typeface="Trebuchet MS"/>
              </a:rPr>
              <a:t>Recruitment/staff</a:t>
            </a:r>
            <a:r>
              <a:rPr sz="3200" dirty="0">
                <a:solidFill>
                  <a:srgbClr val="33339A"/>
                </a:solidFill>
                <a:latin typeface="Trebuchet MS"/>
                <a:cs typeface="Trebuchet MS"/>
              </a:rPr>
              <a:t> </a:t>
            </a:r>
            <a:r>
              <a:rPr sz="3200" spc="-5" dirty="0">
                <a:solidFill>
                  <a:srgbClr val="33339A"/>
                </a:solidFill>
                <a:latin typeface="Trebuchet MS"/>
                <a:cs typeface="Trebuchet MS"/>
              </a:rPr>
              <a:t>training</a:t>
            </a:r>
            <a:endParaRPr sz="3200">
              <a:latin typeface="Trebuchet MS"/>
              <a:cs typeface="Trebuchet MS"/>
            </a:endParaRPr>
          </a:p>
          <a:p>
            <a:pPr marL="354965" indent="-342900">
              <a:lnSpc>
                <a:spcPct val="100000"/>
              </a:lnSpc>
              <a:spcBef>
                <a:spcPts val="755"/>
              </a:spcBef>
              <a:buChar char="•"/>
              <a:tabLst>
                <a:tab pos="355600" algn="l"/>
              </a:tabLst>
            </a:pPr>
            <a:r>
              <a:rPr sz="3200" spc="-5" dirty="0">
                <a:solidFill>
                  <a:srgbClr val="33339A"/>
                </a:solidFill>
                <a:latin typeface="Trebuchet MS"/>
                <a:cs typeface="Trebuchet MS"/>
              </a:rPr>
              <a:t>Installation and conversion</a:t>
            </a:r>
            <a:r>
              <a:rPr sz="3200" spc="5" dirty="0">
                <a:solidFill>
                  <a:srgbClr val="33339A"/>
                </a:solidFill>
                <a:latin typeface="Trebuchet MS"/>
                <a:cs typeface="Trebuchet MS"/>
              </a:rPr>
              <a:t> </a:t>
            </a:r>
            <a:r>
              <a:rPr sz="3200" spc="-5" dirty="0">
                <a:solidFill>
                  <a:srgbClr val="33339A"/>
                </a:solidFill>
                <a:latin typeface="Trebuchet MS"/>
                <a:cs typeface="Trebuchet MS"/>
              </a:rPr>
              <a:t>costs</a:t>
            </a:r>
            <a:endParaRPr sz="32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3-46</a:t>
            </a:r>
          </a:p>
        </p:txBody>
      </p:sp>
      <p:sp>
        <p:nvSpPr>
          <p:cNvPr id="3" name="object 3"/>
          <p:cNvSpPr txBox="1"/>
          <p:nvPr/>
        </p:nvSpPr>
        <p:spPr>
          <a:xfrm>
            <a:off x="524001" y="720598"/>
            <a:ext cx="7891780" cy="4457700"/>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Operational</a:t>
            </a:r>
            <a:r>
              <a:rPr sz="3200" b="1" dirty="0">
                <a:solidFill>
                  <a:srgbClr val="FF3300"/>
                </a:solidFill>
                <a:latin typeface="Trebuchet MS"/>
                <a:cs typeface="Trebuchet MS"/>
              </a:rPr>
              <a:t> </a:t>
            </a:r>
            <a:r>
              <a:rPr sz="3200" b="1" spc="-5" dirty="0">
                <a:solidFill>
                  <a:srgbClr val="FF3300"/>
                </a:solidFill>
                <a:latin typeface="Trebuchet MS"/>
                <a:cs typeface="Trebuchet MS"/>
              </a:rPr>
              <a:t>Costs</a:t>
            </a:r>
            <a:endParaRPr sz="3200">
              <a:latin typeface="Trebuchet MS"/>
              <a:cs typeface="Trebuchet MS"/>
            </a:endParaRPr>
          </a:p>
          <a:p>
            <a:pPr marL="354965" marR="5080" indent="-342900">
              <a:lnSpc>
                <a:spcPct val="100899"/>
              </a:lnSpc>
              <a:spcBef>
                <a:spcPts val="3115"/>
              </a:spcBef>
              <a:buChar char="•"/>
              <a:tabLst>
                <a:tab pos="355600" algn="l"/>
              </a:tabLst>
            </a:pPr>
            <a:r>
              <a:rPr sz="3200" spc="-5" dirty="0">
                <a:solidFill>
                  <a:srgbClr val="33339A"/>
                </a:solidFill>
                <a:latin typeface="Trebuchet MS"/>
                <a:cs typeface="Trebuchet MS"/>
              </a:rPr>
              <a:t>Costs of operating the system once it has  been</a:t>
            </a:r>
            <a:r>
              <a:rPr sz="3200" dirty="0">
                <a:solidFill>
                  <a:srgbClr val="33339A"/>
                </a:solidFill>
                <a:latin typeface="Trebuchet MS"/>
                <a:cs typeface="Trebuchet MS"/>
              </a:rPr>
              <a:t> </a:t>
            </a:r>
            <a:r>
              <a:rPr sz="3200" spc="-5" dirty="0">
                <a:solidFill>
                  <a:srgbClr val="33339A"/>
                </a:solidFill>
                <a:latin typeface="Trebuchet MS"/>
                <a:cs typeface="Trebuchet MS"/>
              </a:rPr>
              <a:t>installed</a:t>
            </a:r>
            <a:endParaRPr sz="3200">
              <a:latin typeface="Trebuchet MS"/>
              <a:cs typeface="Trebuchet MS"/>
            </a:endParaRPr>
          </a:p>
          <a:p>
            <a:pPr marL="755015" lvl="1" indent="-285750">
              <a:lnSpc>
                <a:spcPct val="100000"/>
              </a:lnSpc>
              <a:spcBef>
                <a:spcPts val="690"/>
              </a:spcBef>
              <a:buChar char="–"/>
              <a:tabLst>
                <a:tab pos="755650" algn="l"/>
              </a:tabLst>
            </a:pPr>
            <a:r>
              <a:rPr sz="2800" spc="-5" dirty="0">
                <a:solidFill>
                  <a:srgbClr val="33339A"/>
                </a:solidFill>
                <a:latin typeface="Trebuchet MS"/>
                <a:cs typeface="Trebuchet MS"/>
              </a:rPr>
              <a:t>Support</a:t>
            </a:r>
            <a:r>
              <a:rPr sz="2800" spc="-85" dirty="0">
                <a:solidFill>
                  <a:srgbClr val="33339A"/>
                </a:solidFill>
                <a:latin typeface="Trebuchet MS"/>
                <a:cs typeface="Trebuchet MS"/>
              </a:rPr>
              <a:t> </a:t>
            </a:r>
            <a:r>
              <a:rPr sz="2800" spc="-5" dirty="0">
                <a:solidFill>
                  <a:srgbClr val="33339A"/>
                </a:solidFill>
                <a:latin typeface="Trebuchet MS"/>
                <a:cs typeface="Trebuchet MS"/>
              </a:rPr>
              <a:t>costs</a:t>
            </a:r>
            <a:endParaRPr sz="2800">
              <a:latin typeface="Trebuchet MS"/>
              <a:cs typeface="Trebuchet MS"/>
            </a:endParaRPr>
          </a:p>
          <a:p>
            <a:pPr marL="755015" lvl="1" indent="-285750">
              <a:lnSpc>
                <a:spcPct val="100000"/>
              </a:lnSpc>
              <a:spcBef>
                <a:spcPts val="670"/>
              </a:spcBef>
              <a:buChar char="–"/>
              <a:tabLst>
                <a:tab pos="755650" algn="l"/>
              </a:tabLst>
            </a:pPr>
            <a:r>
              <a:rPr sz="2800" spc="-5" dirty="0">
                <a:solidFill>
                  <a:srgbClr val="33339A"/>
                </a:solidFill>
                <a:latin typeface="Trebuchet MS"/>
                <a:cs typeface="Trebuchet MS"/>
              </a:rPr>
              <a:t>Hosting costs</a:t>
            </a:r>
            <a:endParaRPr sz="2800">
              <a:latin typeface="Trebuchet MS"/>
              <a:cs typeface="Trebuchet MS"/>
            </a:endParaRPr>
          </a:p>
          <a:p>
            <a:pPr marL="755650" lvl="1" indent="-286385">
              <a:lnSpc>
                <a:spcPct val="100000"/>
              </a:lnSpc>
              <a:spcBef>
                <a:spcPts val="680"/>
              </a:spcBef>
              <a:buChar char="–"/>
              <a:tabLst>
                <a:tab pos="756285" algn="l"/>
              </a:tabLst>
            </a:pPr>
            <a:r>
              <a:rPr sz="2800" spc="-5" dirty="0">
                <a:solidFill>
                  <a:srgbClr val="33339A"/>
                </a:solidFill>
                <a:latin typeface="Trebuchet MS"/>
                <a:cs typeface="Trebuchet MS"/>
              </a:rPr>
              <a:t>Licensing</a:t>
            </a:r>
            <a:r>
              <a:rPr sz="2800" spc="-10" dirty="0">
                <a:solidFill>
                  <a:srgbClr val="33339A"/>
                </a:solidFill>
                <a:latin typeface="Trebuchet MS"/>
                <a:cs typeface="Trebuchet MS"/>
              </a:rPr>
              <a:t> </a:t>
            </a:r>
            <a:r>
              <a:rPr sz="2800" spc="-5" dirty="0">
                <a:solidFill>
                  <a:srgbClr val="33339A"/>
                </a:solidFill>
                <a:latin typeface="Trebuchet MS"/>
                <a:cs typeface="Trebuchet MS"/>
              </a:rPr>
              <a:t>costs</a:t>
            </a:r>
            <a:endParaRPr sz="280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Maintenance</a:t>
            </a:r>
            <a:r>
              <a:rPr sz="2800" spc="-20" dirty="0">
                <a:solidFill>
                  <a:srgbClr val="33339A"/>
                </a:solidFill>
                <a:latin typeface="Trebuchet MS"/>
                <a:cs typeface="Trebuchet MS"/>
              </a:rPr>
              <a:t> </a:t>
            </a:r>
            <a:r>
              <a:rPr sz="2800" spc="-5" dirty="0">
                <a:solidFill>
                  <a:srgbClr val="33339A"/>
                </a:solidFill>
                <a:latin typeface="Trebuchet MS"/>
                <a:cs typeface="Trebuchet MS"/>
              </a:rPr>
              <a:t>costs</a:t>
            </a:r>
            <a:endParaRPr sz="2800">
              <a:latin typeface="Trebuchet MS"/>
              <a:cs typeface="Trebuchet MS"/>
            </a:endParaRPr>
          </a:p>
          <a:p>
            <a:pPr marL="755015" lvl="1" indent="-285750">
              <a:lnSpc>
                <a:spcPct val="100000"/>
              </a:lnSpc>
              <a:spcBef>
                <a:spcPts val="675"/>
              </a:spcBef>
              <a:buChar char="–"/>
              <a:tabLst>
                <a:tab pos="755650" algn="l"/>
              </a:tabLst>
            </a:pPr>
            <a:r>
              <a:rPr sz="2800" spc="-5" dirty="0">
                <a:solidFill>
                  <a:srgbClr val="33339A"/>
                </a:solidFill>
                <a:latin typeface="Trebuchet MS"/>
                <a:cs typeface="Trebuchet MS"/>
              </a:rPr>
              <a:t>Backup</a:t>
            </a:r>
            <a:r>
              <a:rPr sz="2800" spc="-10" dirty="0">
                <a:solidFill>
                  <a:srgbClr val="33339A"/>
                </a:solidFill>
                <a:latin typeface="Trebuchet MS"/>
                <a:cs typeface="Trebuchet MS"/>
              </a:rPr>
              <a:t> </a:t>
            </a:r>
            <a:r>
              <a:rPr sz="2800" spc="-5" dirty="0">
                <a:solidFill>
                  <a:srgbClr val="33339A"/>
                </a:solidFill>
                <a:latin typeface="Trebuchet MS"/>
                <a:cs typeface="Trebuchet MS"/>
              </a:rPr>
              <a:t>costs</a:t>
            </a:r>
            <a:endParaRPr sz="28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001" y="171958"/>
            <a:ext cx="5624195" cy="574040"/>
          </a:xfrm>
          <a:prstGeom prst="rect">
            <a:avLst/>
          </a:prstGeom>
        </p:spPr>
        <p:txBody>
          <a:bodyPr vert="horz" wrap="square" lIns="0" tIns="12700" rIns="0" bIns="0" rtlCol="0">
            <a:spAutoFit/>
          </a:bodyPr>
          <a:lstStyle/>
          <a:p>
            <a:pPr marL="12700">
              <a:lnSpc>
                <a:spcPct val="100000"/>
              </a:lnSpc>
              <a:spcBef>
                <a:spcPts val="100"/>
              </a:spcBef>
            </a:pPr>
            <a:r>
              <a:rPr sz="3600" spc="-5" dirty="0"/>
              <a:t>3.10 Cost-Benefit</a:t>
            </a:r>
            <a:r>
              <a:rPr sz="3600" spc="10" dirty="0"/>
              <a:t> </a:t>
            </a:r>
            <a:r>
              <a:rPr sz="3600" spc="-5" dirty="0"/>
              <a:t>Analysis</a:t>
            </a:r>
            <a:endParaRPr sz="3600"/>
          </a:p>
        </p:txBody>
      </p:sp>
      <p:sp>
        <p:nvSpPr>
          <p:cNvPr id="4" name="object 4"/>
          <p:cNvSpPr txBox="1">
            <a:spLocks noGrp="1"/>
          </p:cNvSpPr>
          <p:nvPr>
            <p:ph type="ftr" sz="quarter" idx="4294967295"/>
          </p:nvPr>
        </p:nvSpPr>
        <p:spPr>
          <a:xfrm>
            <a:off x="524001" y="6353470"/>
            <a:ext cx="3098800" cy="444500"/>
          </a:xfrm>
          <a:prstGeom prst="rect">
            <a:avLst/>
          </a:prstGeom>
        </p:spPr>
        <p:txBody>
          <a:bodyPr vert="horz" wrap="square" lIns="0" tIns="1270" rIns="0" bIns="0" rtlCol="0">
            <a:spAutoFit/>
          </a:bodyPr>
          <a:lstStyle/>
          <a:p>
            <a:pPr marL="12700" marR="5080">
              <a:lnSpc>
                <a:spcPct val="100000"/>
              </a:lnSpc>
              <a:spcBef>
                <a:spcPts val="10"/>
              </a:spcBef>
            </a:pPr>
            <a:r>
              <a:rPr spc="-5" dirty="0"/>
              <a:t>For Exclusive Use of EECS811 Students  </a:t>
            </a:r>
            <a:r>
              <a:rPr i="1" spc="-5" dirty="0"/>
              <a:t>Saiedian ©</a:t>
            </a:r>
            <a:r>
              <a:rPr i="1" spc="5" dirty="0"/>
              <a:t> </a:t>
            </a:r>
            <a:r>
              <a:rPr i="1" spc="-5" dirty="0"/>
              <a:t>2007</a:t>
            </a:r>
          </a:p>
        </p:txBody>
      </p:sp>
      <p:sp>
        <p:nvSpPr>
          <p:cNvPr id="5" name="object 5"/>
          <p:cNvSpPr txBox="1">
            <a:spLocks noGrp="1"/>
          </p:cNvSpPr>
          <p:nvPr>
            <p:ph type="sldNum" sz="quarter" idx="4294967295"/>
          </p:nvPr>
        </p:nvSpPr>
        <p:spPr>
          <a:xfrm>
            <a:off x="7527543" y="6353470"/>
            <a:ext cx="1078865" cy="231775"/>
          </a:xfrm>
          <a:prstGeom prst="rect">
            <a:avLst/>
          </a:prstGeom>
        </p:spPr>
        <p:txBody>
          <a:bodyPr vert="horz" wrap="square" lIns="0" tIns="1270" rIns="0" bIns="0" rtlCol="0">
            <a:spAutoFit/>
          </a:bodyPr>
          <a:lstStyle/>
          <a:p>
            <a:pPr marL="12700">
              <a:lnSpc>
                <a:spcPct val="100000"/>
              </a:lnSpc>
              <a:spcBef>
                <a:spcPts val="10"/>
              </a:spcBef>
            </a:pPr>
            <a:r>
              <a:rPr spc="-10" dirty="0"/>
              <a:t>Chapter</a:t>
            </a:r>
            <a:r>
              <a:rPr spc="-40" dirty="0"/>
              <a:t> </a:t>
            </a:r>
            <a:r>
              <a:rPr spc="-5" dirty="0"/>
              <a:t>3-47</a:t>
            </a:r>
          </a:p>
        </p:txBody>
      </p:sp>
      <p:sp>
        <p:nvSpPr>
          <p:cNvPr id="3" name="object 3"/>
          <p:cNvSpPr txBox="1"/>
          <p:nvPr/>
        </p:nvSpPr>
        <p:spPr>
          <a:xfrm>
            <a:off x="524001" y="720598"/>
            <a:ext cx="8048625" cy="3799204"/>
          </a:xfrm>
          <a:prstGeom prst="rect">
            <a:avLst/>
          </a:prstGeom>
        </p:spPr>
        <p:txBody>
          <a:bodyPr vert="horz" wrap="square" lIns="0" tIns="12065" rIns="0" bIns="0" rtlCol="0">
            <a:spAutoFit/>
          </a:bodyPr>
          <a:lstStyle/>
          <a:p>
            <a:pPr marL="12700">
              <a:lnSpc>
                <a:spcPct val="100000"/>
              </a:lnSpc>
              <a:spcBef>
                <a:spcPts val="95"/>
              </a:spcBef>
            </a:pPr>
            <a:r>
              <a:rPr sz="3200" b="1" spc="-5" dirty="0">
                <a:solidFill>
                  <a:srgbClr val="FF3300"/>
                </a:solidFill>
                <a:latin typeface="Trebuchet MS"/>
                <a:cs typeface="Trebuchet MS"/>
              </a:rPr>
              <a:t>Benefit Estimation</a:t>
            </a:r>
            <a:endParaRPr sz="3200">
              <a:latin typeface="Trebuchet MS"/>
              <a:cs typeface="Trebuchet MS"/>
            </a:endParaRPr>
          </a:p>
          <a:p>
            <a:pPr marL="354965" indent="-342900">
              <a:lnSpc>
                <a:spcPct val="100000"/>
              </a:lnSpc>
              <a:spcBef>
                <a:spcPts val="3190"/>
              </a:spcBef>
              <a:buChar char="•"/>
              <a:tabLst>
                <a:tab pos="355600" algn="l"/>
              </a:tabLst>
            </a:pPr>
            <a:r>
              <a:rPr sz="3200" spc="-5" dirty="0">
                <a:solidFill>
                  <a:srgbClr val="33339A"/>
                </a:solidFill>
                <a:latin typeface="Trebuchet MS"/>
                <a:cs typeface="Trebuchet MS"/>
              </a:rPr>
              <a:t>Estimate benefits </a:t>
            </a:r>
            <a:r>
              <a:rPr sz="3200" dirty="0">
                <a:solidFill>
                  <a:srgbClr val="33339A"/>
                </a:solidFill>
                <a:latin typeface="Trebuchet MS"/>
                <a:cs typeface="Trebuchet MS"/>
              </a:rPr>
              <a:t>of </a:t>
            </a:r>
            <a:r>
              <a:rPr sz="3200" spc="-5" dirty="0">
                <a:solidFill>
                  <a:srgbClr val="33339A"/>
                </a:solidFill>
                <a:latin typeface="Trebuchet MS"/>
                <a:cs typeface="Trebuchet MS"/>
              </a:rPr>
              <a:t>new system based</a:t>
            </a:r>
            <a:r>
              <a:rPr sz="3200" spc="50" dirty="0">
                <a:solidFill>
                  <a:srgbClr val="33339A"/>
                </a:solidFill>
                <a:latin typeface="Trebuchet MS"/>
                <a:cs typeface="Trebuchet MS"/>
              </a:rPr>
              <a:t> </a:t>
            </a:r>
            <a:r>
              <a:rPr sz="3200" spc="-5" dirty="0">
                <a:solidFill>
                  <a:srgbClr val="33339A"/>
                </a:solidFill>
                <a:latin typeface="Trebuchet MS"/>
                <a:cs typeface="Trebuchet MS"/>
              </a:rPr>
              <a:t>on</a:t>
            </a:r>
            <a:endParaRPr sz="3200">
              <a:latin typeface="Trebuchet MS"/>
              <a:cs typeface="Trebuchet MS"/>
            </a:endParaRPr>
          </a:p>
          <a:p>
            <a:pPr marL="755650" marR="1340485" lvl="1" indent="-285750">
              <a:lnSpc>
                <a:spcPct val="101099"/>
              </a:lnSpc>
              <a:spcBef>
                <a:spcPts val="615"/>
              </a:spcBef>
              <a:buChar char="–"/>
              <a:tabLst>
                <a:tab pos="755650" algn="l"/>
              </a:tabLst>
            </a:pPr>
            <a:r>
              <a:rPr sz="2800" spc="-5" dirty="0">
                <a:solidFill>
                  <a:srgbClr val="33339A"/>
                </a:solidFill>
                <a:latin typeface="Trebuchet MS"/>
                <a:cs typeface="Trebuchet MS"/>
              </a:rPr>
              <a:t>Estimation of cost savings and money  generation when</a:t>
            </a:r>
            <a:r>
              <a:rPr sz="2800" spc="-15" dirty="0">
                <a:solidFill>
                  <a:srgbClr val="33339A"/>
                </a:solidFill>
                <a:latin typeface="Trebuchet MS"/>
                <a:cs typeface="Trebuchet MS"/>
              </a:rPr>
              <a:t> </a:t>
            </a:r>
            <a:r>
              <a:rPr sz="2800" spc="-5" dirty="0">
                <a:solidFill>
                  <a:srgbClr val="33339A"/>
                </a:solidFill>
                <a:latin typeface="Trebuchet MS"/>
                <a:cs typeface="Trebuchet MS"/>
              </a:rPr>
              <a:t>deployed</a:t>
            </a:r>
            <a:endParaRPr sz="2800">
              <a:latin typeface="Trebuchet MS"/>
              <a:cs typeface="Trebuchet MS"/>
            </a:endParaRPr>
          </a:p>
          <a:p>
            <a:pPr marL="755650" marR="312420" lvl="1" indent="-285750">
              <a:lnSpc>
                <a:spcPct val="101200"/>
              </a:lnSpc>
              <a:spcBef>
                <a:spcPts val="600"/>
              </a:spcBef>
              <a:buChar char="–"/>
              <a:tabLst>
                <a:tab pos="755650" algn="l"/>
              </a:tabLst>
            </a:pPr>
            <a:r>
              <a:rPr sz="2800" spc="-5" dirty="0">
                <a:solidFill>
                  <a:srgbClr val="33339A"/>
                </a:solidFill>
                <a:latin typeface="Trebuchet MS"/>
                <a:cs typeface="Trebuchet MS"/>
              </a:rPr>
              <a:t>Value of information obtained for objective  driven</a:t>
            </a:r>
            <a:r>
              <a:rPr sz="2800" spc="-10" dirty="0">
                <a:solidFill>
                  <a:srgbClr val="33339A"/>
                </a:solidFill>
                <a:latin typeface="Trebuchet MS"/>
                <a:cs typeface="Trebuchet MS"/>
              </a:rPr>
              <a:t> </a:t>
            </a:r>
            <a:r>
              <a:rPr sz="2800" spc="-5" dirty="0">
                <a:solidFill>
                  <a:srgbClr val="33339A"/>
                </a:solidFill>
                <a:latin typeface="Trebuchet MS"/>
                <a:cs typeface="Trebuchet MS"/>
              </a:rPr>
              <a:t>project</a:t>
            </a:r>
            <a:endParaRPr sz="2800">
              <a:latin typeface="Trebuchet MS"/>
              <a:cs typeface="Trebuchet MS"/>
            </a:endParaRPr>
          </a:p>
          <a:p>
            <a:pPr marL="755015" lvl="1" indent="-285750">
              <a:lnSpc>
                <a:spcPct val="100000"/>
              </a:lnSpc>
              <a:spcBef>
                <a:spcPts val="680"/>
              </a:spcBef>
              <a:buChar char="–"/>
              <a:tabLst>
                <a:tab pos="755650" algn="l"/>
              </a:tabLst>
            </a:pPr>
            <a:r>
              <a:rPr sz="2800" spc="-5" dirty="0">
                <a:solidFill>
                  <a:srgbClr val="33339A"/>
                </a:solidFill>
                <a:latin typeface="Trebuchet MS"/>
                <a:cs typeface="Trebuchet MS"/>
              </a:rPr>
              <a:t>Value of</a:t>
            </a:r>
            <a:r>
              <a:rPr sz="2800" spc="-20" dirty="0">
                <a:solidFill>
                  <a:srgbClr val="33339A"/>
                </a:solidFill>
                <a:latin typeface="Trebuchet MS"/>
                <a:cs typeface="Trebuchet MS"/>
              </a:rPr>
              <a:t> </a:t>
            </a:r>
            <a:r>
              <a:rPr sz="2800" spc="-5" dirty="0">
                <a:solidFill>
                  <a:srgbClr val="33339A"/>
                </a:solidFill>
                <a:latin typeface="Trebuchet MS"/>
                <a:cs typeface="Trebuchet MS"/>
              </a:rPr>
              <a:t>intangibles</a:t>
            </a:r>
            <a:endParaRPr sz="2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2316</Words>
  <Application>Microsoft Office PowerPoint</Application>
  <PresentationFormat>Custom</PresentationFormat>
  <Paragraphs>488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Symbol</vt:lpstr>
      <vt:lpstr>Times New Roman</vt:lpstr>
      <vt:lpstr>Trebuchet MS</vt:lpstr>
      <vt:lpstr>Office Theme</vt:lpstr>
      <vt:lpstr>PowerPoint Presentation</vt:lpstr>
      <vt:lpstr>3.10 Cost-Benefit Analysis</vt:lpstr>
      <vt:lpstr>3.10 Cost-Benefit Analysis</vt:lpstr>
      <vt:lpstr>3.10 Cost-Benefit Analysis</vt:lpstr>
      <vt:lpstr>3.10 Cost-Benefit Analysis</vt:lpstr>
      <vt:lpstr>3.10 Cost-Benefit Analysis</vt:lpstr>
      <vt:lpstr>3.10 Cost-Benefit Analysis</vt:lpstr>
      <vt:lpstr>3.10 Cost-Benefit Analysis</vt:lpstr>
      <vt:lpstr>3.10 Cost-Benefit Analysis</vt:lpstr>
      <vt:lpstr>3.10 Cost Benefits Analysis</vt:lpstr>
      <vt:lpstr>3.10 Cost Benefits Analysis</vt:lpstr>
      <vt:lpstr>3.10 Cost Benefits Analysis</vt:lpstr>
      <vt:lpstr>3.10 Cost Benefits Analysis</vt:lpstr>
      <vt:lpstr>3.11 Cash Flow Forecasting</vt:lpstr>
      <vt:lpstr>3.11 Cash Flow Forecasting</vt:lpstr>
      <vt:lpstr>3.11 Cash Flow Forecasting Example of Cash Flow Forecasts</vt:lpstr>
      <vt:lpstr>3.12 Cost-Benefit Evaluation  Techniques [1/2]</vt:lpstr>
      <vt:lpstr>3.12 Cost-Benefit Evaluation  Techniques [2/2]</vt:lpstr>
      <vt:lpstr>3.12 Cost-Benefit Evaluation Techniques  Net Profit</vt:lpstr>
      <vt:lpstr>3.12 Cost-Benefit Evaluation Techniques  Payback Period</vt:lpstr>
      <vt:lpstr>3.12 Cost-Benefit Evaluation Techniques  Return On Investment [1/2]</vt:lpstr>
      <vt:lpstr>3.12 Cost-Benefit Evaluation Techniques  Return On Investment [2/2]</vt:lpstr>
      <vt:lpstr>PowerPoint Presentation</vt:lpstr>
      <vt:lpstr>3.12 Cost-Benefit Evaluation Techniques  Net Present Value [2/5]</vt:lpstr>
      <vt:lpstr>3.12 Cost-Benefit Evaluation Techniques  Net Present Value [3/5]</vt:lpstr>
      <vt:lpstr>3.12 Cost-Benefit Evaluation Techniques  Net Present Value [4/5]</vt:lpstr>
      <vt:lpstr>3.12 Cost-Benefit Evaluation Techniques  Net Present Value [5/5]</vt:lpstr>
      <vt:lpstr>PowerPoint Presentation</vt:lpstr>
      <vt:lpstr>3.12 Cost-Benefit Evaluation Techniques  Internal Rate of Return [3/4]</vt:lpstr>
      <vt:lpstr>3.12 Cost-Benefit Evaluation Techniques  Internal Rate of Return [4/4]</vt:lpstr>
      <vt:lpstr>3.14 Conclusions [1/4]</vt:lpstr>
      <vt:lpstr>3.14 Conclusions [2/4]</vt:lpstr>
      <vt:lpstr>3.14 Conclusions [3/4]</vt:lpstr>
      <vt:lpstr>3.14 Conclusions [4/4]</vt:lpstr>
      <vt:lpstr>PowerPoint Presentation</vt:lpstr>
      <vt:lpstr>PowerPoint Presentation</vt:lpstr>
      <vt:lpstr>SOLUTION : Payback period = time taken to pay back the total investment  ROI = (Average Annual Profit / Total Investment) * 100   where                 Average Annual Profit = Net Profit   Project duration</vt:lpstr>
      <vt:lpstr>COMPUTATION OF NPV FOR EACH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Chapter3</dc:title>
  <dc:creator>H Saiedian</dc:creator>
  <cp:lastModifiedBy>Shashi Bhushan</cp:lastModifiedBy>
  <cp:revision>10</cp:revision>
  <dcterms:created xsi:type="dcterms:W3CDTF">2020-02-21T03:32:00Z</dcterms:created>
  <dcterms:modified xsi:type="dcterms:W3CDTF">2020-02-24T03:50:57Z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2008-06-04T00:00:00Z</vt:filetime>
  </property>
  <property fmtid="{D5CDD505-2E9C-101B-9397-08002B2CF9AE}" pid="3" name="Creator">
    <vt:lpwstr>Acrobat PDFMaker 7.0.5 for PowerPoint</vt:lpwstr>
  </property>
  <property fmtid="{D5CDD505-2E9C-101B-9397-08002B2CF9AE}" pid="4" name="LastSaved">
    <vt:filetime>2020-02-21T00:00:00Z</vt:filetime>
  </property>
</Properties>
</file>