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7" r:id="rId6"/>
    <p:sldId id="260" r:id="rId7"/>
    <p:sldId id="263" r:id="rId8"/>
    <p:sldId id="264" r:id="rId9"/>
    <p:sldId id="265" r:id="rId10"/>
    <p:sldId id="262"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2"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DCE15-24F5-448D-BFFE-FD4B1CB955FB}" type="datetimeFigureOut">
              <a:rPr lang="en-US" smtClean="0"/>
              <a:t>10/16/2018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BD449-115A-4939-A4EF-89D29769DA1D}" type="slidenum">
              <a:rPr lang="en-US" smtClean="0"/>
              <a:t>‹#›</a:t>
            </a:fld>
            <a:endParaRPr lang="en-US"/>
          </a:p>
        </p:txBody>
      </p:sp>
    </p:spTree>
    <p:extLst>
      <p:ext uri="{BB962C8B-B14F-4D97-AF65-F5344CB8AC3E}">
        <p14:creationId xmlns:p14="http://schemas.microsoft.com/office/powerpoint/2010/main" val="61491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51407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881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24232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7273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9B59E-AF97-410B-AFC4-A5EE55DE82D1}"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4277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39B59E-AF97-410B-AFC4-A5EE55DE82D1}"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96123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39B59E-AF97-410B-AFC4-A5EE55DE82D1}" type="datetimeFigureOut">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3368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39B59E-AF97-410B-AFC4-A5EE55DE82D1}" type="datetimeFigureOut">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05801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9B59E-AF97-410B-AFC4-A5EE55DE82D1}" type="datetimeFigureOut">
              <a:rPr lang="en-US" smtClean="0"/>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00441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1277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2310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9B59E-AF97-410B-AFC4-A5EE55DE82D1}" type="datetimeFigureOut">
              <a:rPr lang="en-US" smtClean="0"/>
              <a:t>10/16/2018</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57EC4-0F81-486B-87E5-17CAC1C9B7BA}" type="slidenum">
              <a:rPr lang="en-US" smtClean="0"/>
              <a:t>‹#›</a:t>
            </a:fld>
            <a:endParaRPr lang="en-US"/>
          </a:p>
        </p:txBody>
      </p:sp>
    </p:spTree>
    <p:extLst>
      <p:ext uri="{BB962C8B-B14F-4D97-AF65-F5344CB8AC3E}">
        <p14:creationId xmlns:p14="http://schemas.microsoft.com/office/powerpoint/2010/main" val="360497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eveloper.android.com/guide/topics/manifest/manifest-intro.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irebase.google.com/docs/test-lab/continuous" TargetMode="External"/><Relationship Id="rId2" Type="http://schemas.openxmlformats.org/officeDocument/2006/relationships/hyperlink" Target="https://developer.android.com/studio/projects/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0" y="1"/>
            <a:ext cx="9144000" cy="6857999"/>
          </a:xfrm>
          <a:prstGeom prst="rect">
            <a:avLst/>
          </a:prstGeom>
          <a:ln w="9525" cmpd="thinThick">
            <a:gradFill>
              <a:gsLst>
                <a:gs pos="8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reflection blurRad="101600" stA="65000" endPos="59000" dist="114300" dir="5400000" sy="-100000" algn="bl" rotWithShape="0"/>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676400" y="177800"/>
            <a:ext cx="7467600" cy="523220"/>
          </a:xfrm>
          <a:prstGeom prst="rect">
            <a:avLst/>
          </a:prstGeom>
          <a:noFill/>
        </p:spPr>
        <p:txBody>
          <a:bodyPr wrap="square" rtlCol="0">
            <a:spAutoFit/>
          </a:bodyPr>
          <a:lstStyle/>
          <a:p>
            <a:pPr algn="r"/>
            <a:r>
              <a:rPr lang="en-US" sz="2800" b="1" dirty="0" smtClean="0">
                <a:solidFill>
                  <a:srgbClr val="002060"/>
                </a:solidFill>
                <a:latin typeface="Arial" panose="020B0604020202020204" pitchFamily="34" charset="0"/>
                <a:cs typeface="Arial" panose="020B0604020202020204" pitchFamily="34" charset="0"/>
              </a:rPr>
              <a:t>Mobile Apps Using Android</a:t>
            </a:r>
            <a:endParaRPr lang="en-US" sz="2800" b="1" dirty="0">
              <a:solidFill>
                <a:srgbClr val="002060"/>
              </a:solidFill>
              <a:latin typeface="Arial" panose="020B0604020202020204" pitchFamily="34" charset="0"/>
              <a:cs typeface="Arial" panose="020B0604020202020204" pitchFamily="34" charset="0"/>
            </a:endParaRPr>
          </a:p>
        </p:txBody>
      </p:sp>
      <p:sp>
        <p:nvSpPr>
          <p:cNvPr id="2" name="TextBox 1"/>
          <p:cNvSpPr txBox="1"/>
          <p:nvPr/>
        </p:nvSpPr>
        <p:spPr>
          <a:xfrm>
            <a:off x="1676400" y="6211669"/>
            <a:ext cx="7467600" cy="646331"/>
          </a:xfrm>
          <a:prstGeom prst="rect">
            <a:avLst/>
          </a:prstGeom>
          <a:noFill/>
        </p:spPr>
        <p:txBody>
          <a:bodyPr wrap="square" rtlCol="0">
            <a:spAutoFit/>
          </a:bodyPr>
          <a:lstStyle/>
          <a:p>
            <a:pPr algn="r"/>
            <a:r>
              <a:rPr lang="en-US" sz="3600" b="1" dirty="0" smtClean="0">
                <a:latin typeface="Arial" panose="020B0604020202020204" pitchFamily="34" charset="0"/>
                <a:cs typeface="Arial" panose="020B0604020202020204" pitchFamily="34" charset="0"/>
              </a:rPr>
              <a:t>Android Development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89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81000" y="1600200"/>
            <a:ext cx="8610600" cy="4401205"/>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Android manifest.xml file is used to configure all the information related to an android application. When the android is first loaded, the first file that would be searched by the system would be the manifest file.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Working:</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These file contains the required configuration information to successfully install an application in the android device. It includes class names, events that the application can act upon and permission to perform certain operations like internet access, file download etc. </a:t>
            </a: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533400" y="558417"/>
            <a:ext cx="49530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ANDROID MANIFEST FILE</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10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04800" y="1021371"/>
            <a:ext cx="8610600" cy="3785652"/>
          </a:xfrm>
          <a:prstGeom prst="rect">
            <a:avLst/>
          </a:prstGeom>
          <a:noFill/>
        </p:spPr>
        <p:txBody>
          <a:bodyPr wrap="square" rtlCol="0">
            <a:spAutoFit/>
          </a:bodyPr>
          <a:lstStyle/>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Responsibility of manifest file: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Appropriate user permission set for an application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Declaration for minimum API level required for the android application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Specify the required hardware and software functionalities Ex Bluetooth/camera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Specify API libraries that the application has to link to access other services like google maps library</a:t>
            </a:r>
          </a:p>
          <a:p>
            <a:pPr algn="just"/>
            <a:endParaRPr lang="en-US" sz="2000" dirty="0" smtClean="0">
              <a:latin typeface="Times New Roman" panose="02020603050405020304" pitchFamily="18" charset="0"/>
              <a:cs typeface="Times New Roman" panose="02020603050405020304" pitchFamily="18" charset="0"/>
            </a:endParaRPr>
          </a:p>
          <a:p>
            <a:pPr algn="just"/>
            <a:r>
              <a:rPr lang="en-US" u="sng" dirty="0">
                <a:hlinkClick r:id="rId2"/>
              </a:rPr>
              <a:t>https://developer.android.com/guide/topics/manifest/manifest-intro.html</a:t>
            </a:r>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76200" y="495301"/>
            <a:ext cx="632460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 MANIFEST FILE</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82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04800" y="990600"/>
            <a:ext cx="8610600" cy="5324535"/>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As discussed earlier, android applications are created in JAVA and are executed by </a:t>
            </a:r>
            <a:r>
              <a:rPr lang="en-US" sz="2000" dirty="0" err="1" smtClean="0">
                <a:latin typeface="Times New Roman" panose="02020603050405020304" pitchFamily="18" charset="0"/>
                <a:cs typeface="Times New Roman" panose="02020603050405020304" pitchFamily="18" charset="0"/>
              </a:rPr>
              <a:t>Dalvik</a:t>
            </a:r>
            <a:r>
              <a:rPr lang="en-US" sz="2000" dirty="0" smtClean="0">
                <a:latin typeface="Times New Roman" panose="02020603050405020304" pitchFamily="18" charset="0"/>
                <a:cs typeface="Times New Roman" panose="02020603050405020304" pitchFamily="18" charset="0"/>
              </a:rPr>
              <a:t> VM.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Android applications written in JAVA is compiled and converted to a class file. The dx tool in Android SDK converts the java file into .</a:t>
            </a:r>
            <a:r>
              <a:rPr lang="en-US" sz="2000" dirty="0" err="1" smtClean="0">
                <a:latin typeface="Times New Roman" panose="02020603050405020304" pitchFamily="18" charset="0"/>
                <a:cs typeface="Times New Roman" panose="02020603050405020304" pitchFamily="18" charset="0"/>
              </a:rPr>
              <a:t>dex</a:t>
            </a:r>
            <a:r>
              <a:rPr lang="en-US" sz="2000" dirty="0" smtClean="0">
                <a:latin typeface="Times New Roman" panose="02020603050405020304" pitchFamily="18" charset="0"/>
                <a:cs typeface="Times New Roman" panose="02020603050405020304" pitchFamily="18" charset="0"/>
              </a:rPr>
              <a:t> file. The .</a:t>
            </a:r>
            <a:r>
              <a:rPr lang="en-US" sz="2000" dirty="0" err="1" smtClean="0">
                <a:latin typeface="Times New Roman" panose="02020603050405020304" pitchFamily="18" charset="0"/>
                <a:cs typeface="Times New Roman" panose="02020603050405020304" pitchFamily="18" charset="0"/>
              </a:rPr>
              <a:t>dex</a:t>
            </a:r>
            <a:r>
              <a:rPr lang="en-US" sz="2000" dirty="0" smtClean="0">
                <a:latin typeface="Times New Roman" panose="02020603050405020304" pitchFamily="18" charset="0"/>
                <a:cs typeface="Times New Roman" panose="02020603050405020304" pitchFamily="18" charset="0"/>
              </a:rPr>
              <a:t> file and is executed by DVM to produce the output.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Android asset packaging Tool in Android SDK packages the .</a:t>
            </a:r>
            <a:r>
              <a:rPr lang="en-US" sz="2000" dirty="0" err="1" smtClean="0">
                <a:latin typeface="Times New Roman" panose="02020603050405020304" pitchFamily="18" charset="0"/>
                <a:cs typeface="Times New Roman" panose="02020603050405020304" pitchFamily="18" charset="0"/>
              </a:rPr>
              <a:t>dex</a:t>
            </a:r>
            <a:r>
              <a:rPr lang="en-US" sz="2000" dirty="0" smtClean="0">
                <a:latin typeface="Times New Roman" panose="02020603050405020304" pitchFamily="18" charset="0"/>
                <a:cs typeface="Times New Roman" panose="02020603050405020304" pitchFamily="18" charset="0"/>
              </a:rPr>
              <a:t> file and the other resources of the Android Application like images files etc. into .</a:t>
            </a:r>
            <a:r>
              <a:rPr lang="en-US" sz="2000" dirty="0" err="1" smtClean="0">
                <a:latin typeface="Times New Roman" panose="02020603050405020304" pitchFamily="18" charset="0"/>
                <a:cs typeface="Times New Roman" panose="02020603050405020304" pitchFamily="18" charset="0"/>
              </a:rPr>
              <a:t>apk</a:t>
            </a:r>
            <a:r>
              <a:rPr lang="en-US" sz="2000" dirty="0" smtClean="0">
                <a:latin typeface="Times New Roman" panose="02020603050405020304" pitchFamily="18" charset="0"/>
                <a:cs typeface="Times New Roman" panose="02020603050405020304" pitchFamily="18" charset="0"/>
              </a:rPr>
              <a:t>(android Package file.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apk</a:t>
            </a:r>
            <a:r>
              <a:rPr lang="en-US" sz="2000" dirty="0" smtClean="0">
                <a:latin typeface="Times New Roman" panose="02020603050405020304" pitchFamily="18" charset="0"/>
                <a:cs typeface="Times New Roman" panose="02020603050405020304" pitchFamily="18" charset="0"/>
              </a:rPr>
              <a:t> file represent the android executable with all necessary resources and can be deployed in any android device using </a:t>
            </a:r>
            <a:r>
              <a:rPr lang="en-US" sz="2000" dirty="0" err="1" smtClean="0">
                <a:latin typeface="Times New Roman" panose="02020603050405020304" pitchFamily="18" charset="0"/>
                <a:cs typeface="Times New Roman" panose="02020603050405020304" pitchFamily="18" charset="0"/>
              </a:rPr>
              <a:t>adb</a:t>
            </a:r>
            <a:r>
              <a:rPr lang="en-US" sz="2000" dirty="0" smtClean="0">
                <a:latin typeface="Times New Roman" panose="02020603050405020304" pitchFamily="18" charset="0"/>
                <a:cs typeface="Times New Roman" panose="02020603050405020304" pitchFamily="18" charset="0"/>
              </a:rPr>
              <a:t>(Android Debug Bridge) tool.  </a:t>
            </a:r>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Packaging is done and the .</a:t>
            </a:r>
            <a:r>
              <a:rPr lang="en-US" sz="2000" dirty="0" err="1" smtClean="0">
                <a:latin typeface="Times New Roman" panose="02020603050405020304" pitchFamily="18" charset="0"/>
                <a:cs typeface="Times New Roman" panose="02020603050405020304" pitchFamily="18" charset="0"/>
              </a:rPr>
              <a:t>apk</a:t>
            </a:r>
            <a:r>
              <a:rPr lang="en-US" sz="2000" dirty="0" smtClean="0">
                <a:latin typeface="Times New Roman" panose="02020603050405020304" pitchFamily="18" charset="0"/>
                <a:cs typeface="Times New Roman" panose="02020603050405020304" pitchFamily="18" charset="0"/>
              </a:rPr>
              <a:t> file is created, deployed and started when the user selects the android application to  deployed. </a:t>
            </a:r>
          </a:p>
          <a:p>
            <a:pPr algn="just"/>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6200" y="495301"/>
            <a:ext cx="632460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OVERVIEW OF ANDRIOD DEVELOPMENT</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7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04800" y="990600"/>
            <a:ext cx="8610600" cy="5324535"/>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An Android applications compromise of the following components</a:t>
            </a:r>
          </a:p>
          <a:p>
            <a:pPr algn="just"/>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smtClean="0">
                <a:latin typeface="Times New Roman" panose="02020603050405020304" pitchFamily="18" charset="0"/>
                <a:cs typeface="Times New Roman" panose="02020603050405020304" pitchFamily="18" charset="0"/>
              </a:rPr>
              <a:t>Activity</a:t>
            </a:r>
          </a:p>
          <a:p>
            <a:pPr marL="457200" indent="-457200" algn="just">
              <a:buAutoNum type="arabicPeriod"/>
            </a:pPr>
            <a:r>
              <a:rPr lang="en-US" sz="2000" dirty="0" smtClean="0">
                <a:latin typeface="Times New Roman" panose="02020603050405020304" pitchFamily="18" charset="0"/>
                <a:cs typeface="Times New Roman" panose="02020603050405020304" pitchFamily="18" charset="0"/>
              </a:rPr>
              <a:t>Service</a:t>
            </a:r>
          </a:p>
          <a:p>
            <a:pPr marL="457200" indent="-457200" algn="just">
              <a:buAutoNum type="arabicPeriod"/>
            </a:pPr>
            <a:r>
              <a:rPr lang="en-US" sz="2000" dirty="0" smtClean="0">
                <a:latin typeface="Times New Roman" panose="02020603050405020304" pitchFamily="18" charset="0"/>
                <a:cs typeface="Times New Roman" panose="02020603050405020304" pitchFamily="18" charset="0"/>
              </a:rPr>
              <a:t>Content Provider</a:t>
            </a:r>
          </a:p>
          <a:p>
            <a:pPr marL="457200" indent="-457200" algn="just">
              <a:buAutoNum type="arabicPeriod"/>
            </a:pPr>
            <a:r>
              <a:rPr lang="en-US" sz="2000" dirty="0" smtClean="0">
                <a:latin typeface="Times New Roman" panose="02020603050405020304" pitchFamily="18" charset="0"/>
                <a:cs typeface="Times New Roman" panose="02020603050405020304" pitchFamily="18" charset="0"/>
              </a:rPr>
              <a:t>Broadcast Receivers</a:t>
            </a:r>
          </a:p>
          <a:p>
            <a:pPr marL="457200" indent="-457200" algn="just">
              <a:buAutoNum type="arabicPeriod"/>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Each component accomplish a specific task. The android manifest file contain information about all the components created in an android application specific hardware and software requirement.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Activity:</a:t>
            </a:r>
          </a:p>
          <a:p>
            <a:pPr algn="just"/>
            <a:r>
              <a:rPr lang="en-US" sz="2000" dirty="0" smtClean="0">
                <a:latin typeface="Times New Roman" panose="02020603050405020304" pitchFamily="18" charset="0"/>
                <a:cs typeface="Times New Roman" panose="02020603050405020304" pitchFamily="18" charset="0"/>
              </a:rPr>
              <a:t>It represent one single screen in a android application. It is created by extending </a:t>
            </a:r>
            <a:r>
              <a:rPr lang="en-US" sz="2000" dirty="0" err="1" smtClean="0">
                <a:latin typeface="Times New Roman" panose="02020603050405020304" pitchFamily="18" charset="0"/>
                <a:cs typeface="Times New Roman" panose="02020603050405020304" pitchFamily="18" charset="0"/>
              </a:rPr>
              <a:t>andriod.app.activity</a:t>
            </a:r>
            <a:r>
              <a:rPr lang="en-US" sz="2000" dirty="0" smtClean="0">
                <a:latin typeface="Times New Roman" panose="02020603050405020304" pitchFamily="18" charset="0"/>
                <a:cs typeface="Times New Roman" panose="02020603050405020304" pitchFamily="18" charset="0"/>
              </a:rPr>
              <a:t>. These has to be declared in Android manifest.xml. Activities is composed of views.   </a:t>
            </a:r>
          </a:p>
          <a:p>
            <a:pPr algn="just"/>
            <a:r>
              <a:rPr lang="en-US" sz="2000" dirty="0" smtClean="0">
                <a:latin typeface="Times New Roman" panose="02020603050405020304" pitchFamily="18" charset="0"/>
                <a:cs typeface="Times New Roman" panose="02020603050405020304" pitchFamily="18" charset="0"/>
              </a:rPr>
              <a:t>Ex: Text view, Button etc. </a:t>
            </a:r>
          </a:p>
          <a:p>
            <a:pPr algn="just"/>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6200" y="495301"/>
            <a:ext cx="632460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OVERVIEW OF ANDRIOD DEVELOPMENT</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663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04800" y="990600"/>
            <a:ext cx="8610600" cy="4739759"/>
          </a:xfrm>
          <a:prstGeom prst="rect">
            <a:avLst/>
          </a:prstGeom>
          <a:noFill/>
        </p:spPr>
        <p:txBody>
          <a:bodyPr wrap="square" rtlCol="0">
            <a:spAutoFit/>
          </a:bodyPr>
          <a:lstStyle/>
          <a:p>
            <a:pPr algn="just"/>
            <a:r>
              <a:rPr lang="en-US" sz="2200" b="1" dirty="0" smtClean="0">
                <a:latin typeface="Times New Roman" panose="02020603050405020304" pitchFamily="18" charset="0"/>
                <a:cs typeface="Times New Roman" panose="02020603050405020304" pitchFamily="18" charset="0"/>
              </a:rPr>
              <a:t>Service:</a:t>
            </a:r>
            <a:r>
              <a:rPr lang="en-US" sz="22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Service is an android application that runs in the background. It is called faceless activity and does not provide any UI. It is used for time consuming activities or to accomplish task for remote process. Ex: downloading the games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and allows user to make calls while downloading.</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Content provider:</a:t>
            </a:r>
          </a:p>
          <a:p>
            <a:pPr algn="just"/>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is used to share the data within and across applications. Data can be persisted in a flat file system, </a:t>
            </a:r>
            <a:r>
              <a:rPr lang="en-US" sz="2000" dirty="0" err="1" smtClean="0">
                <a:latin typeface="Times New Roman" panose="02020603050405020304" pitchFamily="18" charset="0"/>
                <a:cs typeface="Times New Roman" panose="02020603050405020304" pitchFamily="18" charset="0"/>
              </a:rPr>
              <a:t>SQLlite</a:t>
            </a:r>
            <a:r>
              <a:rPr lang="en-US" sz="2000" dirty="0" smtClean="0">
                <a:latin typeface="Times New Roman" panose="02020603050405020304" pitchFamily="18" charset="0"/>
                <a:cs typeface="Times New Roman" panose="02020603050405020304" pitchFamily="18" charset="0"/>
              </a:rPr>
              <a:t> data base. Other APPS with appropriate permission can use the content provider to access to manipulate shared data.</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Broadcast Receivers:</a:t>
            </a:r>
          </a:p>
          <a:p>
            <a:pPr algn="just"/>
            <a:r>
              <a:rPr lang="en-US" sz="2000" dirty="0"/>
              <a:t>A </a:t>
            </a:r>
            <a:r>
              <a:rPr lang="en-US" sz="2000" b="1" dirty="0"/>
              <a:t>broadcast receiver</a:t>
            </a:r>
            <a:r>
              <a:rPr lang="en-US" sz="2000" dirty="0"/>
              <a:t> (</a:t>
            </a:r>
            <a:r>
              <a:rPr lang="en-US" sz="2000" b="1" dirty="0"/>
              <a:t>receiver</a:t>
            </a:r>
            <a:r>
              <a:rPr lang="en-US" sz="2000" dirty="0"/>
              <a:t>) is an </a:t>
            </a:r>
            <a:r>
              <a:rPr lang="en-US" sz="2000" b="1" dirty="0"/>
              <a:t>Android</a:t>
            </a:r>
            <a:r>
              <a:rPr lang="en-US" sz="2000" dirty="0"/>
              <a:t> component which allows you to register for system or application events. All registered </a:t>
            </a:r>
            <a:r>
              <a:rPr lang="en-US" sz="2000" b="1" dirty="0"/>
              <a:t>receivers</a:t>
            </a:r>
            <a:r>
              <a:rPr lang="en-US" sz="2000" dirty="0"/>
              <a:t> for an event are notified by the </a:t>
            </a:r>
            <a:r>
              <a:rPr lang="en-US" sz="2000" b="1" dirty="0"/>
              <a:t>Android</a:t>
            </a:r>
            <a:r>
              <a:rPr lang="en-US" sz="2000" dirty="0"/>
              <a:t> runtime once this event </a:t>
            </a:r>
            <a:r>
              <a:rPr lang="en-US" sz="2000" dirty="0" smtClean="0"/>
              <a:t>happens.</a:t>
            </a: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76200" y="495301"/>
            <a:ext cx="632460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OVERVIEW OF ANDRIOD DEVELOPMENT</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675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These broadcasts are sent when an event of interest occurs. For example, the Android system sends broadcasts when various system events occur, such as when the system boots up or the device starts charging. Apps can also send custom broadcasts, for example, to notify other apps of something that they might be </a:t>
            </a:r>
            <a:r>
              <a:rPr lang="en-US" sz="2000" dirty="0" smtClean="0"/>
              <a:t>interested </a:t>
            </a:r>
            <a:r>
              <a:rPr lang="en-US" sz="2000" dirty="0"/>
              <a:t>in (for example, some new data has been downloaded</a:t>
            </a:r>
            <a:r>
              <a:rPr lang="en-US" sz="2000" dirty="0" smtClean="0"/>
              <a:t>).</a:t>
            </a:r>
          </a:p>
          <a:p>
            <a:pPr marL="0" indent="0">
              <a:buNone/>
            </a:pPr>
            <a:endParaRPr lang="en-US" sz="2000" dirty="0"/>
          </a:p>
          <a:p>
            <a:pPr marL="0" indent="0">
              <a:buNone/>
            </a:pPr>
            <a:r>
              <a:rPr lang="en-US" sz="2000" dirty="0"/>
              <a:t>Apps can register to receive specific broadcasts. When a broadcast is sent, the system automatically routes broadcasts to apps that have subscribed to receive that particular type of </a:t>
            </a:r>
            <a:r>
              <a:rPr lang="en-US" sz="2000"/>
              <a:t>broadcast</a:t>
            </a:r>
            <a:r>
              <a:rPr lang="en-US" sz="2000" smtClean="0"/>
              <a:t>.</a:t>
            </a:r>
          </a:p>
          <a:p>
            <a:pPr marL="0" indent="0">
              <a:buNone/>
            </a:pPr>
            <a:endParaRPr lang="en-US" sz="2000" dirty="0"/>
          </a:p>
          <a:p>
            <a:pPr marL="0" indent="0">
              <a:buNone/>
            </a:pPr>
            <a:r>
              <a:rPr lang="en-US" sz="2000" dirty="0"/>
              <a:t>Generally speaking, broadcasts can be used as a messaging system across apps and outside of the normal user flow. </a:t>
            </a:r>
          </a:p>
          <a:p>
            <a:pPr marL="0" indent="0">
              <a:buNone/>
            </a:pPr>
            <a:endParaRPr lang="en-US" sz="2000" dirty="0"/>
          </a:p>
        </p:txBody>
      </p:sp>
    </p:spTree>
    <p:extLst>
      <p:ext uri="{BB962C8B-B14F-4D97-AF65-F5344CB8AC3E}">
        <p14:creationId xmlns:p14="http://schemas.microsoft.com/office/powerpoint/2010/main" val="380712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81000" y="1905000"/>
            <a:ext cx="8610600"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Within each Android app module, files are shown in the following groups:</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manifests</a:t>
            </a:r>
          </a:p>
          <a:p>
            <a:pPr algn="just"/>
            <a:r>
              <a:rPr lang="en-US" sz="2200" dirty="0">
                <a:latin typeface="Times New Roman" panose="02020603050405020304" pitchFamily="18" charset="0"/>
                <a:cs typeface="Times New Roman" panose="02020603050405020304" pitchFamily="18" charset="0"/>
              </a:rPr>
              <a:t>    Contains the AndroidManifest.xml file.</a:t>
            </a:r>
          </a:p>
          <a:p>
            <a:pPr algn="just"/>
            <a:r>
              <a:rPr lang="en-US" sz="2200" b="1" dirty="0">
                <a:latin typeface="Times New Roman" panose="02020603050405020304" pitchFamily="18" charset="0"/>
                <a:cs typeface="Times New Roman" panose="02020603050405020304" pitchFamily="18" charset="0"/>
              </a:rPr>
              <a:t>java</a:t>
            </a:r>
          </a:p>
          <a:p>
            <a:pPr algn="just"/>
            <a:r>
              <a:rPr lang="en-US" sz="2200" dirty="0">
                <a:latin typeface="Times New Roman" panose="02020603050405020304" pitchFamily="18" charset="0"/>
                <a:cs typeface="Times New Roman" panose="02020603050405020304" pitchFamily="18" charset="0"/>
              </a:rPr>
              <a:t>    Contains the Java source code files, separated by package names, including JUnit test code.</a:t>
            </a:r>
          </a:p>
          <a:p>
            <a:pPr algn="just"/>
            <a:r>
              <a:rPr lang="en-US" sz="2200" b="1" dirty="0">
                <a:latin typeface="Times New Roman" panose="02020603050405020304" pitchFamily="18" charset="0"/>
                <a:cs typeface="Times New Roman" panose="02020603050405020304" pitchFamily="18" charset="0"/>
              </a:rPr>
              <a:t>res</a:t>
            </a:r>
          </a:p>
          <a:p>
            <a:pPr algn="just"/>
            <a:r>
              <a:rPr lang="en-US" sz="2200" dirty="0">
                <a:latin typeface="Times New Roman" panose="02020603050405020304" pitchFamily="18" charset="0"/>
                <a:cs typeface="Times New Roman" panose="02020603050405020304" pitchFamily="18" charset="0"/>
              </a:rPr>
              <a:t>    Contains all non-code resources, such as XML layouts, UI strings, and bitmap images, divided into corresponding sub-directories. For more information about all possible resource types, see Providing Resources. </a:t>
            </a:r>
            <a:endParaRPr lang="en-US" sz="22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76200" y="495301"/>
            <a:ext cx="632460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APPLICATION PROJECT STRUCTURE</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513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Project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417639"/>
            <a:ext cx="4724399" cy="5211761"/>
          </a:xfrm>
        </p:spPr>
      </p:pic>
    </p:spTree>
    <p:extLst>
      <p:ext uri="{BB962C8B-B14F-4D97-AF65-F5344CB8AC3E}">
        <p14:creationId xmlns:p14="http://schemas.microsoft.com/office/powerpoint/2010/main" val="30356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0200" y="304800"/>
            <a:ext cx="6095999" cy="6248400"/>
          </a:xfrm>
          <a:prstGeom prst="rect">
            <a:avLst/>
          </a:prstGeom>
        </p:spPr>
      </p:pic>
    </p:spTree>
    <p:extLst>
      <p:ext uri="{BB962C8B-B14F-4D97-AF65-F5344CB8AC3E}">
        <p14:creationId xmlns:p14="http://schemas.microsoft.com/office/powerpoint/2010/main" val="405959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 link to android development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hlinkClick r:id="rId2"/>
              </a:rPr>
              <a:t>https://</a:t>
            </a:r>
            <a:r>
              <a:rPr lang="en-US" sz="2800" dirty="0" smtClean="0">
                <a:hlinkClick r:id="rId2"/>
              </a:rPr>
              <a:t>developer.android.com/studio/projects/index.html</a:t>
            </a:r>
            <a:endParaRPr lang="en-US" sz="2800" dirty="0" smtClean="0"/>
          </a:p>
          <a:p>
            <a:endParaRPr lang="en-US" sz="2800" dirty="0"/>
          </a:p>
          <a:p>
            <a:pPr marL="0" indent="0">
              <a:buNone/>
            </a:pPr>
            <a:r>
              <a:rPr lang="en-US" sz="2800" dirty="0"/>
              <a:t>For specific information about configuring continuous integration for your Android project using Jenkins and Firebase Test Lab, see Using Firebase Test Lab for Android with Continuous Integration Systems</a:t>
            </a:r>
            <a:r>
              <a:rPr lang="en-US" sz="2800" dirty="0" smtClean="0"/>
              <a:t>.</a:t>
            </a:r>
          </a:p>
          <a:p>
            <a:pPr marL="0" indent="0">
              <a:buNone/>
            </a:pPr>
            <a:r>
              <a:rPr lang="en-US" sz="2800" dirty="0">
                <a:hlinkClick r:id="rId3"/>
              </a:rPr>
              <a:t>https://</a:t>
            </a:r>
            <a:r>
              <a:rPr lang="en-US" sz="2800" dirty="0" smtClean="0">
                <a:hlinkClick r:id="rId3"/>
              </a:rPr>
              <a:t>firebase.google.com/docs/test-lab/continuous</a:t>
            </a:r>
            <a:endParaRPr lang="en-US" sz="2800" dirty="0" smtClean="0"/>
          </a:p>
          <a:p>
            <a:pPr marL="0" indent="0">
              <a:buNone/>
            </a:pPr>
            <a:endParaRPr lang="en-US" dirty="0"/>
          </a:p>
        </p:txBody>
      </p:sp>
    </p:spTree>
    <p:extLst>
      <p:ext uri="{BB962C8B-B14F-4D97-AF65-F5344CB8AC3E}">
        <p14:creationId xmlns:p14="http://schemas.microsoft.com/office/powerpoint/2010/main" val="1509478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4624</TotalTime>
  <Words>779</Words>
  <Application>Microsoft Office PowerPoint</Application>
  <PresentationFormat>On-screen Show (4:3)</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PowerPoint Presentation</vt:lpstr>
      <vt:lpstr>Broadcasts</vt:lpstr>
      <vt:lpstr>PowerPoint Presentation</vt:lpstr>
      <vt:lpstr>Android Project structure</vt:lpstr>
      <vt:lpstr>PowerPoint Presentation</vt:lpstr>
      <vt:lpstr>Reference link to android development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Uppara Rajnikanth</dc:creator>
  <cp:lastModifiedBy>Dharani Kumar Talapula</cp:lastModifiedBy>
  <cp:revision>130</cp:revision>
  <dcterms:created xsi:type="dcterms:W3CDTF">2016-08-18T02:06:00Z</dcterms:created>
  <dcterms:modified xsi:type="dcterms:W3CDTF">2018-10-16T09:41:22Z</dcterms:modified>
</cp:coreProperties>
</file>