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5" r:id="rId28"/>
    <p:sldId id="28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C07D"/>
    <a:srgbClr val="56687C"/>
    <a:srgbClr val="44546A"/>
    <a:srgbClr val="1CC083"/>
    <a:srgbClr val="96E2C0"/>
    <a:srgbClr val="149062"/>
    <a:srgbClr val="A2F8D7"/>
    <a:srgbClr val="9BA5B1"/>
    <a:srgbClr val="A8E5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48476" autoAdjust="0"/>
  </p:normalViewPr>
  <p:slideViewPr>
    <p:cSldViewPr snapToGrid="0">
      <p:cViewPr varScale="1">
        <p:scale>
          <a:sx n="41" d="100"/>
          <a:sy n="41" d="100"/>
        </p:scale>
        <p:origin x="2340"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36717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ubuntu.com/download/desktop"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lvl="0" indent="0" algn="l" rtl="0">
              <a:lnSpc>
                <a:spcPct val="100000"/>
              </a:lnSpc>
              <a:spcBef>
                <a:spcPts val="0"/>
              </a:spcBef>
              <a:spcAft>
                <a:spcPts val="0"/>
              </a:spcAft>
              <a:buSzPts val="1100"/>
              <a:buNone/>
            </a:pPr>
            <a:r>
              <a:rPr lang="en-US"/>
              <a:t>Introduce the module to the participants and tell them that you will be talking about Linux, the different types Linux distributions, role of Linux administrator, difference between developer and administrator, critical tasks in Linux and Linux installation scenarios.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b="1"/>
          </a:p>
          <a:p>
            <a:pPr marL="0" lvl="0" indent="0" algn="l" rtl="0">
              <a:lnSpc>
                <a:spcPct val="100000"/>
              </a:lnSpc>
              <a:spcBef>
                <a:spcPts val="0"/>
              </a:spcBef>
              <a:spcAft>
                <a:spcPts val="0"/>
              </a:spcAft>
              <a:buSzPts val="1100"/>
              <a:buNone/>
            </a:pPr>
            <a:r>
              <a:rPr lang="en-US"/>
              <a:t>You will be discussing about Linux, the different types Linux distributions, role of Linux administrator, difference between developer and administrator, critical tasks in Linux and Linux installation scenarios. </a:t>
            </a:r>
            <a:endParaRPr/>
          </a:p>
        </p:txBody>
      </p:sp>
    </p:spTree>
    <p:extLst>
      <p:ext uri="{BB962C8B-B14F-4D97-AF65-F5344CB8AC3E}">
        <p14:creationId xmlns:p14="http://schemas.microsoft.com/office/powerpoint/2010/main" val="3896884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Tell the participants that they will be going through a knowledge check question.</a:t>
            </a:r>
            <a:endParaRPr b="1"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3. d</a:t>
            </a:r>
            <a:r>
              <a:rPr lang="en-US" dirty="0"/>
              <a:t>. </a:t>
            </a:r>
            <a:r>
              <a:rPr lang="en-US" dirty="0" smtClean="0"/>
              <a:t>6</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c. Undefined</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688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the various roles of Linux administrators.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System </a:t>
            </a:r>
            <a:r>
              <a:rPr lang="en-US"/>
              <a:t>a</a:t>
            </a:r>
            <a:r>
              <a:rPr lang="en-US" sz="1100" b="0" i="0" u="none" strike="noStrike" cap="none">
                <a:solidFill>
                  <a:srgbClr val="000000"/>
                </a:solidFill>
                <a:latin typeface="Arial"/>
                <a:ea typeface="Arial"/>
                <a:cs typeface="Arial"/>
                <a:sym typeface="Arial"/>
              </a:rPr>
              <a:t>dministration has become critical for an organization that requires a strong IT infrastructure. Hence, the need for efficient Linux administrators is the need of the hour. The job profile might change from each organization as there may be added responsibilities to the role.</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US"/>
              <a:t>Typically day to day responsibilities of a Linux administrator include:</a:t>
            </a:r>
            <a:endParaRPr/>
          </a:p>
          <a:p>
            <a:pPr marL="457200" lvl="0" indent="-298450" algn="l" rtl="0">
              <a:lnSpc>
                <a:spcPct val="115000"/>
              </a:lnSpc>
              <a:spcBef>
                <a:spcPts val="0"/>
              </a:spcBef>
              <a:spcAft>
                <a:spcPts val="0"/>
              </a:spcAft>
              <a:buSzPts val="1100"/>
              <a:buChar char="●"/>
            </a:pPr>
            <a:r>
              <a:rPr lang="en-US"/>
              <a:t>Commissioning and decommissioning of resources as per the need</a:t>
            </a:r>
            <a:endParaRPr/>
          </a:p>
          <a:p>
            <a:pPr marL="457200" lvl="0" indent="-298450" algn="l" rtl="0">
              <a:lnSpc>
                <a:spcPct val="115000"/>
              </a:lnSpc>
              <a:spcBef>
                <a:spcPts val="0"/>
              </a:spcBef>
              <a:spcAft>
                <a:spcPts val="0"/>
              </a:spcAft>
              <a:buSzPts val="1100"/>
              <a:buChar char="●"/>
            </a:pPr>
            <a:r>
              <a:rPr lang="en-US"/>
              <a:t>Disk management</a:t>
            </a:r>
            <a:endParaRPr/>
          </a:p>
          <a:p>
            <a:pPr marL="457200" lvl="0" indent="-298450" algn="l" rtl="0">
              <a:lnSpc>
                <a:spcPct val="115000"/>
              </a:lnSpc>
              <a:spcBef>
                <a:spcPts val="0"/>
              </a:spcBef>
              <a:spcAft>
                <a:spcPts val="0"/>
              </a:spcAft>
              <a:buSzPts val="1100"/>
              <a:buChar char="●"/>
            </a:pPr>
            <a:r>
              <a:rPr lang="en-US"/>
              <a:t>User and access management</a:t>
            </a:r>
            <a:endParaRPr/>
          </a:p>
          <a:p>
            <a:pPr marL="457200" lvl="0" indent="-298450" algn="l" rtl="0">
              <a:lnSpc>
                <a:spcPct val="115000"/>
              </a:lnSpc>
              <a:spcBef>
                <a:spcPts val="0"/>
              </a:spcBef>
              <a:spcAft>
                <a:spcPts val="0"/>
              </a:spcAft>
              <a:buSzPts val="1100"/>
              <a:buChar char="●"/>
            </a:pPr>
            <a:r>
              <a:rPr lang="en-US"/>
              <a:t>Build and release management</a:t>
            </a:r>
            <a:endParaRPr/>
          </a:p>
          <a:p>
            <a:pPr marL="457200" lvl="0" indent="-298450" algn="l" rtl="0">
              <a:lnSpc>
                <a:spcPct val="115000"/>
              </a:lnSpc>
              <a:spcBef>
                <a:spcPts val="0"/>
              </a:spcBef>
              <a:spcAft>
                <a:spcPts val="0"/>
              </a:spcAft>
              <a:buSzPts val="1100"/>
              <a:buChar char="●"/>
            </a:pPr>
            <a:r>
              <a:rPr lang="en-US"/>
              <a:t>Troubleshooting application issues</a:t>
            </a:r>
            <a:endParaRPr/>
          </a:p>
          <a:p>
            <a:pPr marL="457200" lvl="0" indent="-298450" algn="l" rtl="0">
              <a:lnSpc>
                <a:spcPct val="115000"/>
              </a:lnSpc>
              <a:spcBef>
                <a:spcPts val="0"/>
              </a:spcBef>
              <a:spcAft>
                <a:spcPts val="0"/>
              </a:spcAft>
              <a:buSzPts val="1100"/>
              <a:buChar char="●"/>
            </a:pPr>
            <a:r>
              <a:rPr lang="en-US"/>
              <a:t>Scanning through endless lines of the log</a:t>
            </a:r>
            <a:endParaRPr/>
          </a:p>
          <a:p>
            <a:pPr marL="457200" lvl="0" indent="-298450" algn="l" rtl="0">
              <a:lnSpc>
                <a:spcPct val="115000"/>
              </a:lnSpc>
              <a:spcBef>
                <a:spcPts val="0"/>
              </a:spcBef>
              <a:spcAft>
                <a:spcPts val="0"/>
              </a:spcAft>
              <a:buSzPts val="1100"/>
              <a:buChar char="●"/>
            </a:pPr>
            <a:r>
              <a:rPr lang="en-US"/>
              <a:t>Having project meetings</a:t>
            </a:r>
            <a:endParaRPr/>
          </a:p>
          <a:p>
            <a:pPr marL="457200" lvl="0" indent="-298450" algn="l" rtl="0">
              <a:lnSpc>
                <a:spcPct val="115000"/>
              </a:lnSpc>
              <a:spcBef>
                <a:spcPts val="0"/>
              </a:spcBef>
              <a:spcAft>
                <a:spcPts val="0"/>
              </a:spcAft>
              <a:buSzPts val="1100"/>
              <a:buChar char="●"/>
            </a:pPr>
            <a:r>
              <a:rPr lang="en-US"/>
              <a:t>Keep an eye on server and application health</a:t>
            </a:r>
            <a:endParaRPr/>
          </a:p>
          <a:p>
            <a:pPr marL="457200" lvl="0" indent="-298450" algn="l" rtl="0">
              <a:lnSpc>
                <a:spcPct val="115000"/>
              </a:lnSpc>
              <a:spcBef>
                <a:spcPts val="0"/>
              </a:spcBef>
              <a:spcAft>
                <a:spcPts val="0"/>
              </a:spcAft>
              <a:buSzPts val="1100"/>
              <a:buChar char="●"/>
            </a:pPr>
            <a:r>
              <a:rPr lang="en-US"/>
              <a:t>Keeping in check the various components of your infrastructure ensuring the maximum uptime</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706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the roles of Linux administrators.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t>The </a:t>
            </a:r>
            <a:r>
              <a:rPr lang="en-US" sz="1100" b="0" i="0" u="none" strike="noStrike" cap="none">
                <a:solidFill>
                  <a:srgbClr val="000000"/>
                </a:solidFill>
                <a:latin typeface="Arial"/>
                <a:ea typeface="Arial"/>
                <a:cs typeface="Arial"/>
                <a:sym typeface="Arial"/>
              </a:rPr>
              <a:t>important tasks of </a:t>
            </a:r>
            <a:r>
              <a:rPr lang="en-US">
                <a:solidFill>
                  <a:schemeClr val="dk1"/>
                </a:solidFill>
              </a:rPr>
              <a:t>Linux administrator </a:t>
            </a:r>
            <a:r>
              <a:rPr lang="en-US"/>
              <a:t>are </a:t>
            </a:r>
            <a:r>
              <a:rPr lang="en-US" sz="1100" b="0" i="0" u="none" strike="noStrike" cap="none">
                <a:solidFill>
                  <a:srgbClr val="000000"/>
                </a:solidFill>
                <a:latin typeface="Arial"/>
                <a:ea typeface="Arial"/>
                <a:cs typeface="Arial"/>
                <a:sym typeface="Arial"/>
              </a:rPr>
              <a:t>to maintain:</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b="1">
                <a:solidFill>
                  <a:schemeClr val="dk1"/>
                </a:solidFill>
              </a:rPr>
              <a:t>Uptime of the system: </a:t>
            </a:r>
            <a:r>
              <a:rPr lang="en-US">
                <a:solidFill>
                  <a:schemeClr val="dk1"/>
                </a:solidFill>
              </a:rPr>
              <a:t>Linux admin is responsible to monitor uptime of the system. It's very important for </a:t>
            </a:r>
            <a:r>
              <a:rPr lang="en-US" b="1">
                <a:solidFill>
                  <a:schemeClr val="dk1"/>
                </a:solidFill>
              </a:rPr>
              <a:t>server </a:t>
            </a:r>
            <a:r>
              <a:rPr lang="en-US">
                <a:solidFill>
                  <a:schemeClr val="dk1"/>
                </a:solidFill>
              </a:rPr>
              <a:t>administrators when the </a:t>
            </a:r>
            <a:r>
              <a:rPr lang="en-US" b="1">
                <a:solidFill>
                  <a:schemeClr val="dk1"/>
                </a:solidFill>
              </a:rPr>
              <a:t>server</a:t>
            </a:r>
            <a:r>
              <a:rPr lang="en-US">
                <a:solidFill>
                  <a:schemeClr val="dk1"/>
                </a:solidFill>
              </a:rPr>
              <a:t> running with mission-</a:t>
            </a:r>
            <a:r>
              <a:rPr lang="en-US" b="1">
                <a:solidFill>
                  <a:schemeClr val="dk1"/>
                </a:solidFill>
              </a:rPr>
              <a:t>critical</a:t>
            </a:r>
            <a:r>
              <a:rPr lang="en-US">
                <a:solidFill>
                  <a:schemeClr val="dk1"/>
                </a:solidFill>
              </a:rPr>
              <a:t> applications such as an online shopping portal, net banking portal, etc.</a:t>
            </a:r>
            <a:endParaRPr>
              <a:solidFill>
                <a:schemeClr val="dk1"/>
              </a:solidFill>
            </a:endParaRPr>
          </a:p>
          <a:p>
            <a:pPr marL="457200" lvl="0" indent="-298450" algn="l" rtl="0">
              <a:lnSpc>
                <a:spcPct val="115000"/>
              </a:lnSpc>
              <a:spcBef>
                <a:spcPts val="0"/>
              </a:spcBef>
              <a:spcAft>
                <a:spcPts val="0"/>
              </a:spcAft>
              <a:buSzPts val="1100"/>
              <a:buChar char="●"/>
            </a:pPr>
            <a:r>
              <a:rPr lang="en-US" b="1">
                <a:solidFill>
                  <a:schemeClr val="dk1"/>
                </a:solidFill>
              </a:rPr>
              <a:t>Stability of the system: </a:t>
            </a:r>
            <a:r>
              <a:rPr lang="en-US">
                <a:solidFill>
                  <a:schemeClr val="dk1"/>
                </a:solidFill>
              </a:rPr>
              <a:t>Linux admin is responsible to maintain the stability of the system. They need to make sure the servers do not face performance issues.</a:t>
            </a:r>
            <a:endParaRPr>
              <a:solidFill>
                <a:schemeClr val="dk1"/>
              </a:solidFill>
            </a:endParaRPr>
          </a:p>
          <a:p>
            <a:pPr marL="457200" lvl="0" indent="-298450" algn="l" rtl="0">
              <a:lnSpc>
                <a:spcPct val="115000"/>
              </a:lnSpc>
              <a:spcBef>
                <a:spcPts val="0"/>
              </a:spcBef>
              <a:spcAft>
                <a:spcPts val="0"/>
              </a:spcAft>
              <a:buSzPts val="1100"/>
              <a:buChar char="●"/>
            </a:pPr>
            <a:r>
              <a:rPr lang="en-US" b="1">
                <a:solidFill>
                  <a:schemeClr val="dk1"/>
                </a:solidFill>
              </a:rPr>
              <a:t>On call to handle critical issues: </a:t>
            </a:r>
            <a:r>
              <a:rPr lang="en-US">
                <a:solidFill>
                  <a:schemeClr val="dk1"/>
                </a:solidFill>
              </a:rPr>
              <a:t>Most of the admins need to provide on call support to handle system issues. For critical server issues on call support is provided outside working hours.</a:t>
            </a:r>
            <a:endParaRPr b="1"/>
          </a:p>
        </p:txBody>
      </p:sp>
    </p:spTree>
    <p:extLst>
      <p:ext uri="{BB962C8B-B14F-4D97-AF65-F5344CB8AC3E}">
        <p14:creationId xmlns:p14="http://schemas.microsoft.com/office/powerpoint/2010/main" val="4102855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the roles and responsibilities of a </a:t>
            </a:r>
            <a:r>
              <a:rPr lang="en-US" dirty="0" smtClean="0">
                <a:solidFill>
                  <a:schemeClr val="dk1"/>
                </a:solidFill>
              </a:rPr>
              <a:t>developer.</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00000"/>
              </a:lnSpc>
              <a:spcBef>
                <a:spcPts val="0"/>
              </a:spcBef>
              <a:spcAft>
                <a:spcPts val="0"/>
              </a:spcAft>
              <a:buClr>
                <a:schemeClr val="dk1"/>
              </a:buClr>
              <a:buSzPts val="1100"/>
              <a:buFont typeface="Arial"/>
              <a:buNone/>
            </a:pPr>
            <a:r>
              <a:rPr lang="en-US" sz="1100" b="0" i="0" u="none" strike="noStrike" cap="none" dirty="0" smtClean="0">
                <a:solidFill>
                  <a:srgbClr val="000000"/>
                </a:solidFill>
                <a:latin typeface="Arial"/>
                <a:ea typeface="Arial"/>
                <a:cs typeface="Arial"/>
                <a:sym typeface="Arial"/>
              </a:rPr>
              <a:t>Becoming </a:t>
            </a:r>
            <a:r>
              <a:rPr lang="en-US" sz="1100" b="0" i="0" u="none" strike="noStrike" cap="none" dirty="0">
                <a:solidFill>
                  <a:srgbClr val="000000"/>
                </a:solidFill>
                <a:latin typeface="Arial"/>
                <a:ea typeface="Arial"/>
                <a:cs typeface="Arial"/>
                <a:sym typeface="Arial"/>
              </a:rPr>
              <a:t>a software developer, also known as a computer programmer, you'll be playing a key role in the design, installation, testing and maintenance of software systems. The programs you create are likely to help businesses be more efficient and provide a better service.</a:t>
            </a:r>
            <a:r>
              <a:rPr lang="en-US" dirty="0"/>
              <a:t/>
            </a:r>
            <a:br>
              <a:rPr lang="en-US" dirty="0"/>
            </a:br>
            <a:r>
              <a:rPr lang="en-US" dirty="0"/>
              <a:t/>
            </a:r>
            <a:br>
              <a:rPr lang="en-US" dirty="0"/>
            </a:br>
            <a:r>
              <a:rPr lang="en-US" sz="1100" b="0" i="0" u="none" strike="noStrike" cap="none" dirty="0">
                <a:solidFill>
                  <a:srgbClr val="000000"/>
                </a:solidFill>
                <a:latin typeface="Arial"/>
                <a:ea typeface="Arial"/>
                <a:cs typeface="Arial"/>
                <a:sym typeface="Arial"/>
              </a:rPr>
              <a:t>Based on your company’s particular requirements, you might be responsible for writing and coding individual programs or providing an entirely new software resource. The specifications you’ll work on will often come from IT analysts.</a:t>
            </a:r>
            <a:r>
              <a:rPr lang="en-US" dirty="0"/>
              <a:t/>
            </a:r>
            <a:br>
              <a:rPr lang="en-US" dirty="0"/>
            </a:br>
            <a:r>
              <a:rPr lang="en-US" dirty="0"/>
              <a:t/>
            </a:r>
            <a:br>
              <a:rPr lang="en-US" dirty="0"/>
            </a:br>
            <a:r>
              <a:rPr lang="en-US" sz="1100" b="0" i="0" u="none" strike="noStrike" cap="none" dirty="0">
                <a:solidFill>
                  <a:srgbClr val="000000"/>
                </a:solidFill>
                <a:latin typeface="Arial"/>
                <a:ea typeface="Arial"/>
                <a:cs typeface="Arial"/>
                <a:sym typeface="Arial"/>
              </a:rPr>
              <a:t>Software developers are employed across virtually all industry sectors, from finance and retail to engineering, transport and public organizations, so the projects you work on can be highly varied. </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lang="en-US" sz="1100" b="0" i="0" u="none" strike="noStrike" cap="none" dirty="0" smtClean="0">
              <a:solidFill>
                <a:srgbClr val="000000"/>
              </a:solidFill>
              <a:latin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b="1" dirty="0">
              <a:solidFill>
                <a:schemeClr val="dk1"/>
              </a:solidFill>
            </a:endParaRPr>
          </a:p>
        </p:txBody>
      </p:sp>
    </p:spTree>
    <p:extLst>
      <p:ext uri="{BB962C8B-B14F-4D97-AF65-F5344CB8AC3E}">
        <p14:creationId xmlns:p14="http://schemas.microsoft.com/office/powerpoint/2010/main" val="39221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the role of administrator.</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The Linux system administrators are responsible for installing, configuring and maintaining the Linux servers and workstations. They are responsible for maintaining the network environment as well as the health of the network and servers. Their day to day responsibilities include: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US" dirty="0">
                <a:solidFill>
                  <a:schemeClr val="dk1"/>
                </a:solidFill>
              </a:rPr>
              <a:t>Linux administrator is responsible to apply operating system patches, updates and configuration changes.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US" dirty="0">
                <a:solidFill>
                  <a:schemeClr val="dk1"/>
                </a:solidFill>
              </a:rPr>
              <a:t>Linux administrator is responsible to install and configure new hardware and software.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US" dirty="0">
                <a:solidFill>
                  <a:schemeClr val="dk1"/>
                </a:solidFill>
              </a:rPr>
              <a:t>Linux administrator is responsible for adding, removing and updating user account information, resetting password.</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Linux administrator is responsible to monitor the server and for performance tuning.</a:t>
            </a:r>
            <a:endParaRPr dirty="0">
              <a:solidFill>
                <a:schemeClr val="dk1"/>
              </a:solidFill>
            </a:endParaRPr>
          </a:p>
        </p:txBody>
      </p:sp>
    </p:spTree>
    <p:extLst>
      <p:ext uri="{BB962C8B-B14F-4D97-AF65-F5344CB8AC3E}">
        <p14:creationId xmlns:p14="http://schemas.microsoft.com/office/powerpoint/2010/main" val="1579264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critical tasks of Linux administrator.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r>
              <a:rPr lang="en-US"/>
              <a:t>L</a:t>
            </a:r>
            <a:r>
              <a:rPr lang="en-US" sz="1100" b="0" i="0" u="none" strike="noStrike" cap="none">
                <a:solidFill>
                  <a:srgbClr val="000000"/>
                </a:solidFill>
                <a:latin typeface="Arial"/>
                <a:ea typeface="Arial"/>
                <a:cs typeface="Arial"/>
                <a:sym typeface="Arial"/>
              </a:rPr>
              <a:t>inux system administrators</a:t>
            </a:r>
            <a:r>
              <a:rPr lang="en-US"/>
              <a:t> are required </a:t>
            </a:r>
            <a:r>
              <a:rPr lang="en-US" sz="1100" b="0" i="0" u="none" strike="noStrike" cap="none">
                <a:solidFill>
                  <a:srgbClr val="000000"/>
                </a:solidFill>
                <a:latin typeface="Arial"/>
                <a:ea typeface="Arial"/>
                <a:cs typeface="Arial"/>
                <a:sym typeface="Arial"/>
              </a:rPr>
              <a:t>to do the following tasks</a:t>
            </a:r>
            <a:r>
              <a:rPr lang="en-US"/>
              <a:t>:</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Create and update repositories. At the same time </a:t>
            </a:r>
            <a:r>
              <a:rPr lang="en-US"/>
              <a:t>they </a:t>
            </a:r>
            <a:r>
              <a:rPr lang="en-US" sz="1100" b="0" i="0" u="none" strike="noStrike" cap="none">
                <a:solidFill>
                  <a:srgbClr val="000000"/>
                </a:solidFill>
                <a:latin typeface="Arial"/>
                <a:ea typeface="Arial"/>
                <a:cs typeface="Arial"/>
                <a:sym typeface="Arial"/>
              </a:rPr>
              <a:t>must be able to install packages, remove or search them.</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Setting permissions on files and directories. </a:t>
            </a:r>
            <a:r>
              <a:rPr lang="en-US"/>
              <a:t>They </a:t>
            </a:r>
            <a:r>
              <a:rPr lang="en-US" sz="1100" b="0" i="0" u="none" strike="noStrike" cap="none">
                <a:solidFill>
                  <a:srgbClr val="000000"/>
                </a:solidFill>
                <a:latin typeface="Arial"/>
                <a:ea typeface="Arial"/>
                <a:cs typeface="Arial"/>
                <a:sym typeface="Arial"/>
              </a:rPr>
              <a:t>need to be good </a:t>
            </a:r>
            <a:r>
              <a:rPr lang="en-US"/>
              <a:t>at </a:t>
            </a:r>
            <a:r>
              <a:rPr lang="en-US" sz="1100" b="0" i="0" u="none" strike="noStrike" cap="none">
                <a:solidFill>
                  <a:srgbClr val="000000"/>
                </a:solidFill>
                <a:latin typeface="Arial"/>
                <a:ea typeface="Arial"/>
                <a:cs typeface="Arial"/>
                <a:sym typeface="Arial"/>
              </a:rPr>
              <a:t>special permissions such as SGID, SUID and sticky bits. </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Process management. This is something practically required in a company environment. Process management commands such as top, ps, vmstat, etc., will be used by Linux admin.</a:t>
            </a: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Managing and creating partitions. </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Sharing of files through NFS and SAMBA.</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Cron job scheduling basics.</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Creating Shell scripts to perform system administration.</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b="1">
              <a:solidFill>
                <a:schemeClr val="dk1"/>
              </a:solidFill>
            </a:endParaRPr>
          </a:p>
        </p:txBody>
      </p:sp>
    </p:spTree>
    <p:extLst>
      <p:ext uri="{BB962C8B-B14F-4D97-AF65-F5344CB8AC3E}">
        <p14:creationId xmlns:p14="http://schemas.microsoft.com/office/powerpoint/2010/main" val="2256248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Explain the requirements to install Linux.</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Linux supports a wide range of PC hardware; but not even Linux supports every known device and system. Your PC must meet certain minimum requirements in order to run Linux. Linux can be installed on the system which meets above minimum requirements. If these requirements are not met there might be performance issues after installing the Linux.</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Linux does not support the Intel 286 and earlier processors. However, it fully supports the Intel 80386, 80486, Pentium, Pentium Pro, Pentium II, and Pentium III processors. Nevertheless, some users feel that their 80386 Linux systems respond sluggishly, particularly when running X. So, if you want optimum performance, you should install Linux on a PC having an 80486 processor or better.</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Linux also supports non-Intel processors such as the Cyrix 6x86 and the AMD K5 and K6. Most Linux users have systems that use Intel chips; if your system uses a non-Intel chip, you may find it more difficult to resolve possible problems.</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198151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different methods of installing Linux.</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Linux can be installed using USB stick, CD-ROM and Virtual machine. We will use the Ubuntu image to install as it is easy for a beginner to understand.</a:t>
            </a:r>
            <a:endParaRPr dirty="0"/>
          </a:p>
          <a:p>
            <a:pPr marL="0" lvl="0" indent="0" algn="l" rtl="0">
              <a:lnSpc>
                <a:spcPct val="100000"/>
              </a:lnSpc>
              <a:spcBef>
                <a:spcPts val="0"/>
              </a:spcBef>
              <a:spcAft>
                <a:spcPts val="0"/>
              </a:spcAft>
              <a:buSzPts val="1100"/>
              <a:buNone/>
            </a:pPr>
            <a:endParaRPr dirty="0">
              <a:solidFill>
                <a:schemeClr val="dk1"/>
              </a:solidFill>
            </a:endParaRPr>
          </a:p>
          <a:p>
            <a:pPr marL="158750" lvl="0" indent="0" algn="l" rtl="0">
              <a:lnSpc>
                <a:spcPct val="100000"/>
              </a:lnSpc>
              <a:spcBef>
                <a:spcPts val="0"/>
              </a:spcBef>
              <a:spcAft>
                <a:spcPts val="0"/>
              </a:spcAft>
              <a:buSzPts val="1100"/>
              <a:buNone/>
            </a:pPr>
            <a:r>
              <a:rPr lang="en-US" sz="1100" b="1" i="0" u="none" strike="noStrike" cap="none" dirty="0">
                <a:solidFill>
                  <a:srgbClr val="000000"/>
                </a:solidFill>
                <a:latin typeface="Arial"/>
                <a:ea typeface="Arial"/>
                <a:cs typeface="Arial"/>
                <a:sym typeface="Arial"/>
              </a:rPr>
              <a:t>Installing Linux using a USB stick</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This is one of the easiest methods of installing Ubuntu or any distribution on your computer. Follow the steps as per the instruction</a:t>
            </a:r>
            <a:r>
              <a:rPr lang="en-US" dirty="0"/>
              <a:t>s</a:t>
            </a:r>
            <a:r>
              <a:rPr lang="en-US" sz="1100" b="0" i="0" u="none" strike="noStrike" cap="none" dirty="0">
                <a:solidFill>
                  <a:srgbClr val="000000"/>
                </a:solidFill>
                <a:latin typeface="Arial"/>
                <a:ea typeface="Arial"/>
                <a:cs typeface="Arial"/>
                <a:sym typeface="Arial"/>
              </a:rPr>
              <a:t>.</a:t>
            </a:r>
            <a:endParaRPr dirty="0"/>
          </a:p>
          <a:p>
            <a:pPr marL="158750" lvl="0" indent="0" algn="l" rtl="0">
              <a:lnSpc>
                <a:spcPct val="100000"/>
              </a:lnSpc>
              <a:spcBef>
                <a:spcPts val="0"/>
              </a:spcBef>
              <a:spcAft>
                <a:spcPts val="0"/>
              </a:spcAft>
              <a:buSzPts val="1100"/>
              <a:buNone/>
            </a:pPr>
            <a:r>
              <a:rPr lang="en-US" sz="1100" b="1" i="0" u="none" strike="noStrike" cap="none" dirty="0" smtClean="0">
                <a:solidFill>
                  <a:srgbClr val="000000"/>
                </a:solidFill>
                <a:latin typeface="Arial"/>
                <a:ea typeface="Arial"/>
                <a:cs typeface="Arial"/>
                <a:sym typeface="Arial"/>
              </a:rPr>
              <a:t>Installing </a:t>
            </a:r>
            <a:r>
              <a:rPr lang="en-US" sz="1100" b="1" i="0" u="none" strike="noStrike" cap="none" dirty="0">
                <a:solidFill>
                  <a:srgbClr val="000000"/>
                </a:solidFill>
                <a:latin typeface="Arial"/>
                <a:ea typeface="Arial"/>
                <a:cs typeface="Arial"/>
                <a:sym typeface="Arial"/>
              </a:rPr>
              <a:t>Linux using CD-ROM</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Those who like the way a CD runs should try using this method.</a:t>
            </a:r>
            <a:endParaRPr dirty="0"/>
          </a:p>
          <a:p>
            <a:pPr marL="158750" lvl="0" indent="0" algn="l" rtl="0">
              <a:lnSpc>
                <a:spcPct val="100000"/>
              </a:lnSpc>
              <a:spcBef>
                <a:spcPts val="0"/>
              </a:spcBef>
              <a:spcAft>
                <a:spcPts val="0"/>
              </a:spcAft>
              <a:buSzPts val="1100"/>
              <a:buNone/>
            </a:pPr>
            <a:r>
              <a:rPr lang="en-US" sz="1100" b="1" i="0" u="none" strike="noStrike" cap="none" dirty="0" smtClean="0">
                <a:solidFill>
                  <a:srgbClr val="000000"/>
                </a:solidFill>
                <a:latin typeface="Arial"/>
                <a:ea typeface="Arial"/>
                <a:cs typeface="Arial"/>
                <a:sym typeface="Arial"/>
              </a:rPr>
              <a:t>Installing </a:t>
            </a:r>
            <a:r>
              <a:rPr lang="en-US" sz="1100" b="1" i="0" u="none" strike="noStrike" cap="none" dirty="0">
                <a:solidFill>
                  <a:srgbClr val="000000"/>
                </a:solidFill>
                <a:latin typeface="Arial"/>
                <a:ea typeface="Arial"/>
                <a:cs typeface="Arial"/>
                <a:sym typeface="Arial"/>
              </a:rPr>
              <a:t>Linux using Virtual Machine</a:t>
            </a:r>
            <a:endParaRPr dirty="0"/>
          </a:p>
          <a:p>
            <a:pPr marL="457200" lvl="0" indent="-298450" algn="l"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This is a popular method to install a Linux operating system. The virtual installation offers you the freedom of running Linux on an existing OS already installed on your computer. This means if you have Windows running, then you can just run Linux with a click of a button. Virtual machine software like Oracle VM can install Ubuntu in easy steps.</a:t>
            </a:r>
            <a:endParaRPr dirty="0"/>
          </a:p>
          <a:p>
            <a:pPr marL="0" lvl="0" indent="0" algn="l" rtl="0">
              <a:lnSpc>
                <a:spcPct val="100000"/>
              </a:lnSpc>
              <a:spcBef>
                <a:spcPts val="0"/>
              </a:spcBef>
              <a:spcAft>
                <a:spcPts val="0"/>
              </a:spcAft>
              <a:buSzPts val="1100"/>
              <a:buNone/>
            </a:pPr>
            <a:endParaRPr dirty="0">
              <a:solidFill>
                <a:srgbClr val="FF0000"/>
              </a:solidFill>
            </a:endParaRPr>
          </a:p>
        </p:txBody>
      </p:sp>
    </p:spTree>
    <p:extLst>
      <p:ext uri="{BB962C8B-B14F-4D97-AF65-F5344CB8AC3E}">
        <p14:creationId xmlns:p14="http://schemas.microsoft.com/office/powerpoint/2010/main" val="30441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the steps involved in installing Linux.</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The first step is to download the ISO image from the Ubuntu website - </a:t>
            </a:r>
            <a:r>
              <a:rPr lang="en-US" u="sng">
                <a:solidFill>
                  <a:schemeClr val="hlink"/>
                </a:solidFill>
                <a:hlinkClick r:id="rId3"/>
              </a:rPr>
              <a:t>https://www.ubuntu.com/download/desktop</a:t>
            </a:r>
            <a:r>
              <a:rPr lang="en-US">
                <a:solidFill>
                  <a:schemeClr val="dk1"/>
                </a:solidFill>
              </a:rPr>
              <a:t>. </a:t>
            </a:r>
            <a:endParaRPr>
              <a:solidFill>
                <a:srgbClr val="FF0000"/>
              </a:solidFill>
            </a:endParaRPr>
          </a:p>
        </p:txBody>
      </p:sp>
    </p:spTree>
    <p:extLst>
      <p:ext uri="{BB962C8B-B14F-4D97-AF65-F5344CB8AC3E}">
        <p14:creationId xmlns:p14="http://schemas.microsoft.com/office/powerpoint/2010/main" val="212179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the steps involved in installing Linux.</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The second step is to convert the ISO image to a bootable disk using the Poweriso software.</a:t>
            </a:r>
            <a:endParaRPr>
              <a:solidFill>
                <a:srgbClr val="FF0000"/>
              </a:solidFill>
            </a:endParaRPr>
          </a:p>
        </p:txBody>
      </p:sp>
    </p:spTree>
    <p:extLst>
      <p:ext uri="{BB962C8B-B14F-4D97-AF65-F5344CB8AC3E}">
        <p14:creationId xmlns:p14="http://schemas.microsoft.com/office/powerpoint/2010/main" val="391518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US"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US"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US" sz="1200" b="1" dirty="0" smtClean="0">
                <a:solidFill>
                  <a:schemeClr val="dk1"/>
                </a:solidFill>
              </a:rPr>
              <a:t>Notes </a:t>
            </a:r>
            <a:r>
              <a:rPr lang="en-US"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At the end of this module, you will be able to: </a:t>
            </a:r>
            <a:endParaRPr sz="1200" dirty="0">
              <a:solidFill>
                <a:schemeClr val="dk1"/>
              </a:solidFill>
            </a:endParaRPr>
          </a:p>
          <a:p>
            <a:pPr marL="457200" lvl="0" indent="-304800" algn="l" rtl="0">
              <a:lnSpc>
                <a:spcPct val="90000"/>
              </a:lnSpc>
              <a:spcBef>
                <a:spcPts val="1000"/>
              </a:spcBef>
              <a:spcAft>
                <a:spcPts val="0"/>
              </a:spcAft>
              <a:buClr>
                <a:srgbClr val="000000"/>
              </a:buClr>
              <a:buSzPts val="1200"/>
              <a:buChar char="●"/>
            </a:pPr>
            <a:r>
              <a:rPr lang="en-US" sz="1200" dirty="0"/>
              <a:t>List different types of Linux flavors</a:t>
            </a:r>
            <a:endParaRPr sz="1200" dirty="0"/>
          </a:p>
          <a:p>
            <a:pPr marL="457200" lvl="0" indent="-304800" algn="l" rtl="0">
              <a:lnSpc>
                <a:spcPct val="90000"/>
              </a:lnSpc>
              <a:spcBef>
                <a:spcPts val="0"/>
              </a:spcBef>
              <a:spcAft>
                <a:spcPts val="0"/>
              </a:spcAft>
              <a:buClr>
                <a:srgbClr val="000000"/>
              </a:buClr>
              <a:buSzPts val="1200"/>
              <a:buChar char="●"/>
            </a:pPr>
            <a:r>
              <a:rPr lang="en-US" sz="1200" dirty="0"/>
              <a:t>Explain the role of Linux administrator</a:t>
            </a:r>
            <a:endParaRPr sz="1200" dirty="0"/>
          </a:p>
          <a:p>
            <a:pPr marL="457200" lvl="0" indent="-304800" algn="l" rtl="0">
              <a:lnSpc>
                <a:spcPct val="90000"/>
              </a:lnSpc>
              <a:spcBef>
                <a:spcPts val="0"/>
              </a:spcBef>
              <a:spcAft>
                <a:spcPts val="0"/>
              </a:spcAft>
              <a:buClr>
                <a:srgbClr val="000000"/>
              </a:buClr>
              <a:buSzPts val="1200"/>
              <a:buChar char="●"/>
            </a:pPr>
            <a:r>
              <a:rPr lang="en-US" sz="1200" dirty="0"/>
              <a:t>Discuss the difference between developer and administrator</a:t>
            </a:r>
            <a:endParaRPr sz="1200" dirty="0"/>
          </a:p>
          <a:p>
            <a:pPr marL="457200" lvl="0" indent="-304800" algn="l" rtl="0">
              <a:lnSpc>
                <a:spcPct val="90000"/>
              </a:lnSpc>
              <a:spcBef>
                <a:spcPts val="0"/>
              </a:spcBef>
              <a:spcAft>
                <a:spcPts val="0"/>
              </a:spcAft>
              <a:buClr>
                <a:srgbClr val="000000"/>
              </a:buClr>
              <a:buSzPts val="1200"/>
              <a:buChar char="●"/>
            </a:pPr>
            <a:r>
              <a:rPr lang="en-US" sz="1200" dirty="0"/>
              <a:t>Define the critical tasks in Linux</a:t>
            </a:r>
            <a:endParaRPr sz="1200" dirty="0"/>
          </a:p>
          <a:p>
            <a:pPr marL="457200" lvl="0" indent="-304800" algn="l" rtl="0">
              <a:lnSpc>
                <a:spcPct val="90000"/>
              </a:lnSpc>
              <a:spcBef>
                <a:spcPts val="0"/>
              </a:spcBef>
              <a:spcAft>
                <a:spcPts val="0"/>
              </a:spcAft>
              <a:buClr>
                <a:srgbClr val="000000"/>
              </a:buClr>
              <a:buSzPts val="1200"/>
              <a:buChar char="●"/>
            </a:pPr>
            <a:r>
              <a:rPr lang="en-US" sz="1200" dirty="0"/>
              <a:t>Describe Linux installation</a:t>
            </a:r>
            <a:endParaRPr sz="1200" dirty="0"/>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102312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smtClean="0">
                <a:solidFill>
                  <a:schemeClr val="dk1"/>
                </a:solidFill>
              </a:rPr>
              <a:t>Explain how to install Ubuntu Linux.</a:t>
            </a:r>
          </a:p>
          <a:p>
            <a:pPr marL="0" lvl="0" indent="0" algn="l"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The installation process begins with clicking the Install Ubuntu option. The Try Ubuntu option can also be used, that will not make any changes to the computer. We’ll now proceed with Install Ubuntu option.</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You will see the preparation screen for installing Ubuntu, click Continue and proceed. </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You will then be presented with the option of selecting the installation type. You can select Erase disk and install Ubuntu, which will install Ubuntu into the virtual hard drive.</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Set up the time zone and click continue. Select the keyboard layout, English(US) is selected by default.</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In the next screen, provide the username and password for the Ubuntu main account. Provide the required details and click Continue.</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The installation process may take up to 30 min.</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The Ubuntu desktop is shown once the installation is complete.</a:t>
            </a:r>
          </a:p>
          <a:p>
            <a:pPr marL="171450" lvl="0" indent="-101600" algn="l" rtl="0">
              <a:lnSpc>
                <a:spcPct val="100000"/>
              </a:lnSpc>
              <a:spcBef>
                <a:spcPts val="0"/>
              </a:spcBef>
              <a:spcAft>
                <a:spcPts val="0"/>
              </a:spcAft>
              <a:buSzPts val="1100"/>
              <a:buNone/>
            </a:pP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lang="en-US" dirty="0" smtClean="0">
              <a:solidFill>
                <a:srgbClr val="FF0000"/>
              </a:solidFill>
            </a:endParaRPr>
          </a:p>
          <a:p>
            <a:pPr marL="0" lvl="0" indent="0" algn="l" rtl="0">
              <a:lnSpc>
                <a:spcPct val="100000"/>
              </a:lnSpc>
              <a:spcBef>
                <a:spcPts val="0"/>
              </a:spcBef>
              <a:spcAft>
                <a:spcPts val="0"/>
              </a:spcAft>
              <a:buSzPts val="1100"/>
              <a:buNone/>
            </a:pPr>
            <a:endParaRPr dirty="0">
              <a:solidFill>
                <a:srgbClr val="FF0000"/>
              </a:solidFill>
            </a:endParaRPr>
          </a:p>
        </p:txBody>
      </p:sp>
    </p:spTree>
    <p:extLst>
      <p:ext uri="{BB962C8B-B14F-4D97-AF65-F5344CB8AC3E}">
        <p14:creationId xmlns:p14="http://schemas.microsoft.com/office/powerpoint/2010/main" val="95914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Explain the participants about Linux installation using Oracle </a:t>
            </a:r>
            <a:r>
              <a:rPr lang="en-US" dirty="0" err="1">
                <a:solidFill>
                  <a:schemeClr val="dk1"/>
                </a:solidFill>
              </a:rPr>
              <a:t>Virtualbox</a:t>
            </a:r>
            <a:r>
              <a:rPr lang="en-US" dirty="0">
                <a:solidFill>
                  <a:schemeClr val="dk1"/>
                </a:solidFill>
              </a:rPr>
              <a: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dirty="0"/>
          </a:p>
          <a:p>
            <a:pPr marL="158750" lvl="0" indent="0" algn="l" rtl="0">
              <a:lnSpc>
                <a:spcPct val="100000"/>
              </a:lnSpc>
              <a:spcBef>
                <a:spcPts val="0"/>
              </a:spcBef>
              <a:spcAft>
                <a:spcPts val="0"/>
              </a:spcAft>
              <a:buSzPts val="1100"/>
              <a:buNone/>
            </a:pPr>
            <a:r>
              <a:rPr lang="en-US" sz="1100" b="1" i="0" u="none" strike="noStrike" cap="none" dirty="0" smtClean="0">
                <a:solidFill>
                  <a:srgbClr val="000000"/>
                </a:solidFill>
                <a:latin typeface="Arial"/>
                <a:ea typeface="Arial"/>
                <a:cs typeface="Arial"/>
                <a:sym typeface="Arial"/>
              </a:rPr>
              <a:t>Create </a:t>
            </a:r>
            <a:r>
              <a:rPr lang="en-US" sz="1100" b="1" i="0" u="none" strike="noStrike" cap="none" dirty="0">
                <a:solidFill>
                  <a:srgbClr val="000000"/>
                </a:solidFill>
                <a:latin typeface="Arial"/>
                <a:ea typeface="Arial"/>
                <a:cs typeface="Arial"/>
                <a:sym typeface="Arial"/>
              </a:rPr>
              <a:t>a Machine in </a:t>
            </a:r>
            <a:r>
              <a:rPr lang="en-US" b="1" dirty="0" err="1"/>
              <a:t>Virtualbox</a:t>
            </a:r>
            <a:endParaRPr sz="1100" b="0" i="0" u="none" strike="noStrike" cap="none" dirty="0">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Step-1: </a:t>
            </a:r>
            <a:r>
              <a:rPr lang="en-US" sz="1100" b="0" i="0" u="none" strike="noStrike" cap="none" dirty="0" smtClean="0">
                <a:solidFill>
                  <a:srgbClr val="000000"/>
                </a:solidFill>
                <a:latin typeface="Arial"/>
                <a:ea typeface="Arial"/>
                <a:cs typeface="Arial"/>
                <a:sym typeface="Arial"/>
              </a:rPr>
              <a:t>Open </a:t>
            </a:r>
            <a:r>
              <a:rPr lang="en-US" sz="1100" b="0" i="0" u="none" strike="noStrike" cap="none" dirty="0">
                <a:solidFill>
                  <a:srgbClr val="000000"/>
                </a:solidFill>
                <a:latin typeface="Arial"/>
                <a:ea typeface="Arial"/>
                <a:cs typeface="Arial"/>
                <a:sym typeface="Arial"/>
              </a:rPr>
              <a:t>Virtual box and click on the new button.</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Step-2:</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In the next window</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give the name of your OS which you are installing in </a:t>
            </a:r>
            <a:r>
              <a:rPr lang="en-US" dirty="0" err="1"/>
              <a:t>virtualbox</a:t>
            </a:r>
            <a:r>
              <a:rPr lang="en-US" sz="1100" b="0" i="0" u="none" strike="noStrike" cap="none" dirty="0">
                <a:solidFill>
                  <a:srgbClr val="000000"/>
                </a:solidFill>
                <a:latin typeface="Arial"/>
                <a:ea typeface="Arial"/>
                <a:cs typeface="Arial"/>
                <a:sym typeface="Arial"/>
              </a:rPr>
              <a:t>. And select OS </a:t>
            </a:r>
            <a:r>
              <a:rPr lang="en-US" dirty="0"/>
              <a:t>as</a:t>
            </a:r>
            <a:r>
              <a:rPr lang="en-US" sz="1100" b="0" i="0" u="none" strike="noStrike" cap="none" dirty="0">
                <a:solidFill>
                  <a:srgbClr val="000000"/>
                </a:solidFill>
                <a:latin typeface="Arial"/>
                <a:ea typeface="Arial"/>
                <a:cs typeface="Arial"/>
                <a:sym typeface="Arial"/>
              </a:rPr>
              <a:t> Linux and version as Ubuntu 32 bit. And click on next.</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Step-3:</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Now Allocate Ram Size </a:t>
            </a:r>
            <a:r>
              <a:rPr lang="en-US" dirty="0"/>
              <a:t>t</a:t>
            </a:r>
            <a:r>
              <a:rPr lang="en-US" sz="1100" b="0" i="0" u="none" strike="noStrike" cap="none" dirty="0">
                <a:solidFill>
                  <a:srgbClr val="000000"/>
                </a:solidFill>
                <a:latin typeface="Arial"/>
                <a:ea typeface="Arial"/>
                <a:cs typeface="Arial"/>
                <a:sym typeface="Arial"/>
              </a:rPr>
              <a:t>o your Virtual OS. </a:t>
            </a:r>
            <a:r>
              <a:rPr lang="en-US" dirty="0"/>
              <a:t>We</a:t>
            </a:r>
            <a:r>
              <a:rPr lang="en-US" sz="1100" b="0" i="0" u="none" strike="noStrike" cap="none" dirty="0">
                <a:solidFill>
                  <a:srgbClr val="000000"/>
                </a:solidFill>
                <a:latin typeface="Arial"/>
                <a:ea typeface="Arial"/>
                <a:cs typeface="Arial"/>
                <a:sym typeface="Arial"/>
              </a:rPr>
              <a:t> recommended keeping 1024mb (1 GB) ram to run Ubuntu better. And click on next.</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Step-4:</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Now To run the OS in </a:t>
            </a:r>
            <a:r>
              <a:rPr lang="en-US" dirty="0" err="1"/>
              <a:t>virtualbox</a:t>
            </a:r>
            <a:r>
              <a:rPr lang="en-US" dirty="0"/>
              <a:t>,</a:t>
            </a:r>
            <a:r>
              <a:rPr lang="en-US" sz="1100" b="0" i="0" u="none" strike="noStrike" cap="none" dirty="0">
                <a:solidFill>
                  <a:srgbClr val="000000"/>
                </a:solidFill>
                <a:latin typeface="Arial"/>
                <a:ea typeface="Arial"/>
                <a:cs typeface="Arial"/>
                <a:sym typeface="Arial"/>
              </a:rPr>
              <a:t> </a:t>
            </a:r>
            <a:r>
              <a:rPr lang="en-US" dirty="0"/>
              <a:t>you</a:t>
            </a:r>
            <a:r>
              <a:rPr lang="en-US" sz="1100" b="0" i="0" u="none" strike="noStrike" cap="none" dirty="0">
                <a:solidFill>
                  <a:srgbClr val="000000"/>
                </a:solidFill>
                <a:latin typeface="Arial"/>
                <a:ea typeface="Arial"/>
                <a:cs typeface="Arial"/>
                <a:sym typeface="Arial"/>
              </a:rPr>
              <a:t> have to create a virtual hard disk, click on create a virtual hard drive now and click on create </a:t>
            </a:r>
            <a:r>
              <a:rPr lang="en-US" sz="1100" b="0" i="0" u="none" strike="noStrike" cap="none" dirty="0" smtClean="0">
                <a:solidFill>
                  <a:srgbClr val="000000"/>
                </a:solidFill>
                <a:latin typeface="Arial"/>
                <a:ea typeface="Arial"/>
                <a:cs typeface="Arial"/>
                <a:sym typeface="Arial"/>
              </a:rPr>
              <a:t>button.</a:t>
            </a:r>
            <a:r>
              <a:rPr lang="en-US" sz="1100" b="0" i="0" u="none" strike="noStrike" cap="none" baseline="0" dirty="0">
                <a:solidFill>
                  <a:srgbClr val="000000"/>
                </a:solidFill>
                <a:latin typeface="Arial"/>
                <a:ea typeface="Arial"/>
                <a:cs typeface="Arial"/>
                <a:sym typeface="Arial"/>
              </a:rPr>
              <a:t> </a:t>
            </a:r>
            <a:r>
              <a:rPr lang="en-US" sz="1100" b="0" i="0" u="none" strike="noStrike" cap="none" dirty="0" smtClean="0">
                <a:solidFill>
                  <a:srgbClr val="000000"/>
                </a:solidFill>
                <a:latin typeface="Arial"/>
                <a:ea typeface="Arial"/>
                <a:cs typeface="Arial"/>
                <a:sym typeface="Arial"/>
              </a:rPr>
              <a:t>The </a:t>
            </a:r>
            <a:r>
              <a:rPr lang="en-US" sz="1100" b="0" i="0" u="none" strike="noStrike" cap="none" dirty="0">
                <a:solidFill>
                  <a:srgbClr val="000000"/>
                </a:solidFill>
                <a:latin typeface="Arial"/>
                <a:ea typeface="Arial"/>
                <a:cs typeface="Arial"/>
                <a:sym typeface="Arial"/>
              </a:rPr>
              <a:t>virtual hard disk is where the OS installation files and data/applications you create/install in this Ubuntu machine will reside</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Step-5:</a:t>
            </a:r>
            <a:r>
              <a:rPr lang="en-US" sz="1100" b="1" i="0" u="none" strike="noStrike" cap="none" dirty="0">
                <a:solidFill>
                  <a:srgbClr val="000000"/>
                </a:solidFill>
                <a:latin typeface="Arial"/>
                <a:ea typeface="Arial"/>
                <a:cs typeface="Arial"/>
                <a:sym typeface="Arial"/>
              </a:rPr>
              <a:t> </a:t>
            </a:r>
            <a:r>
              <a:rPr lang="en-US" dirty="0"/>
              <a:t>S</a:t>
            </a:r>
            <a:r>
              <a:rPr lang="en-US" sz="1100" b="0" i="0" u="none" strike="noStrike" cap="none" dirty="0">
                <a:solidFill>
                  <a:srgbClr val="000000"/>
                </a:solidFill>
                <a:latin typeface="Arial"/>
                <a:ea typeface="Arial"/>
                <a:cs typeface="Arial"/>
                <a:sym typeface="Arial"/>
              </a:rPr>
              <a:t>elect VHD (virtual hard disk) option and click on next.</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Step-6:</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Click on dynamic allocated and click on next. This means that the size of the disk will increase dynamically as per requirement.</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Step-7:</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Allocate memory to your virtual hard drive</a:t>
            </a:r>
            <a:r>
              <a:rPr lang="en-US" dirty="0"/>
              <a:t>, </a:t>
            </a:r>
            <a:r>
              <a:rPr lang="en-US" sz="1100" b="0" i="0" u="none" strike="noStrike" cap="none" dirty="0">
                <a:solidFill>
                  <a:srgbClr val="000000"/>
                </a:solidFill>
                <a:latin typeface="Arial"/>
                <a:ea typeface="Arial"/>
                <a:cs typeface="Arial"/>
                <a:sym typeface="Arial"/>
              </a:rPr>
              <a:t>8GB recommended. Click on create button.</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Step-8:</a:t>
            </a:r>
            <a:r>
              <a:rPr lang="en-US" sz="1100" b="1" i="0" u="none" strike="noStrike" cap="none" dirty="0">
                <a:solidFill>
                  <a:srgbClr val="000000"/>
                </a:solidFill>
                <a:latin typeface="Arial"/>
                <a:ea typeface="Arial"/>
                <a:cs typeface="Arial"/>
                <a:sym typeface="Arial"/>
              </a:rPr>
              <a:t> </a:t>
            </a:r>
            <a:r>
              <a:rPr lang="en-US" sz="1100" b="0" i="0" u="none" strike="noStrike" cap="none" dirty="0">
                <a:solidFill>
                  <a:srgbClr val="000000"/>
                </a:solidFill>
                <a:latin typeface="Arial"/>
                <a:ea typeface="Arial"/>
                <a:cs typeface="Arial"/>
                <a:sym typeface="Arial"/>
              </a:rPr>
              <a:t>Now you can see the machine name in the left panel.</a:t>
            </a:r>
            <a:endParaRPr dirty="0"/>
          </a:p>
          <a:p>
            <a:pPr marL="457200" lvl="0" indent="-298450" algn="l" rtl="0">
              <a:lnSpc>
                <a:spcPct val="100000"/>
              </a:lnSpc>
              <a:spcBef>
                <a:spcPts val="0"/>
              </a:spcBef>
              <a:spcAft>
                <a:spcPts val="0"/>
              </a:spcAft>
              <a:buSzPts val="1100"/>
            </a:pPr>
            <a:r>
              <a:rPr lang="en-US" sz="1100" b="1" i="0" u="none" strike="noStrike" cap="none" dirty="0" smtClean="0">
                <a:solidFill>
                  <a:srgbClr val="000000"/>
                </a:solidFill>
                <a:latin typeface="Arial"/>
                <a:ea typeface="Arial"/>
                <a:cs typeface="Arial"/>
                <a:sym typeface="Arial"/>
              </a:rPr>
              <a:t>Step-9: </a:t>
            </a:r>
            <a:r>
              <a:rPr lang="en-US" sz="1100" b="0" i="0" u="none" strike="noStrike" cap="none" dirty="0">
                <a:solidFill>
                  <a:srgbClr val="000000"/>
                </a:solidFill>
                <a:latin typeface="Arial"/>
                <a:ea typeface="Arial"/>
                <a:cs typeface="Arial"/>
                <a:sym typeface="Arial"/>
              </a:rPr>
              <a:t>Now follow the steps to install the OS.</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solidFill>
                <a:srgbClr val="FF0000"/>
              </a:solidFill>
            </a:endParaRPr>
          </a:p>
        </p:txBody>
      </p:sp>
    </p:spTree>
    <p:extLst>
      <p:ext uri="{BB962C8B-B14F-4D97-AF65-F5344CB8AC3E}">
        <p14:creationId xmlns:p14="http://schemas.microsoft.com/office/powerpoint/2010/main" val="1486576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smtClean="0">
                <a:solidFill>
                  <a:schemeClr val="dk1"/>
                </a:solidFill>
              </a:rPr>
              <a:t>Explain the final step in Linux installation.</a:t>
            </a:r>
          </a:p>
          <a:p>
            <a:pPr marL="0" lvl="0" indent="0" algn="l"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Once the installation is complete, restart the computer and remove the disc. </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After logging back, you need to update Ubuntu.</a:t>
            </a: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To do this, open the terminal by pressing </a:t>
            </a:r>
            <a:r>
              <a:rPr lang="en-US" dirty="0" err="1" smtClean="0">
                <a:solidFill>
                  <a:schemeClr val="dk1"/>
                </a:solidFill>
              </a:rPr>
              <a:t>Ctrl+Alt+T</a:t>
            </a:r>
            <a:r>
              <a:rPr lang="en-US" dirty="0" smtClean="0">
                <a:solidFill>
                  <a:schemeClr val="dk1"/>
                </a:solidFill>
              </a:rPr>
              <a:t> and run the commands as follows:</a:t>
            </a:r>
          </a:p>
          <a:p>
            <a:pPr marL="457200" lvl="0" indent="0" algn="l" rtl="0">
              <a:lnSpc>
                <a:spcPct val="100000"/>
              </a:lnSpc>
              <a:spcBef>
                <a:spcPts val="0"/>
              </a:spcBef>
              <a:spcAft>
                <a:spcPts val="0"/>
              </a:spcAft>
              <a:buNone/>
            </a:pPr>
            <a:r>
              <a:rPr lang="en-US" dirty="0" err="1" smtClean="0">
                <a:solidFill>
                  <a:schemeClr val="dk1"/>
                </a:solidFill>
                <a:latin typeface="Consolas"/>
                <a:ea typeface="Consolas"/>
                <a:cs typeface="Consolas"/>
                <a:sym typeface="Consolas"/>
              </a:rPr>
              <a:t>sudo</a:t>
            </a:r>
            <a:r>
              <a:rPr lang="en-US" dirty="0" smtClean="0">
                <a:solidFill>
                  <a:schemeClr val="dk1"/>
                </a:solidFill>
                <a:latin typeface="Consolas"/>
                <a:ea typeface="Consolas"/>
                <a:cs typeface="Consolas"/>
                <a:sym typeface="Consolas"/>
              </a:rPr>
              <a:t> apt update &amp;&amp; </a:t>
            </a:r>
            <a:r>
              <a:rPr lang="en-US" dirty="0" err="1" smtClean="0">
                <a:solidFill>
                  <a:schemeClr val="dk1"/>
                </a:solidFill>
                <a:latin typeface="Consolas"/>
                <a:ea typeface="Consolas"/>
                <a:cs typeface="Consolas"/>
                <a:sym typeface="Consolas"/>
              </a:rPr>
              <a:t>sudo</a:t>
            </a:r>
            <a:r>
              <a:rPr lang="en-US" dirty="0" smtClean="0">
                <a:solidFill>
                  <a:schemeClr val="dk1"/>
                </a:solidFill>
                <a:latin typeface="Consolas"/>
                <a:ea typeface="Consolas"/>
                <a:cs typeface="Consolas"/>
                <a:sym typeface="Consolas"/>
              </a:rPr>
              <a:t> apt </a:t>
            </a:r>
            <a:r>
              <a:rPr lang="en-US" dirty="0" err="1" smtClean="0">
                <a:solidFill>
                  <a:schemeClr val="dk1"/>
                </a:solidFill>
                <a:latin typeface="Consolas"/>
                <a:ea typeface="Consolas"/>
                <a:cs typeface="Consolas"/>
                <a:sym typeface="Consolas"/>
              </a:rPr>
              <a:t>dist</a:t>
            </a:r>
            <a:r>
              <a:rPr lang="en-US" dirty="0" smtClean="0">
                <a:solidFill>
                  <a:schemeClr val="dk1"/>
                </a:solidFill>
                <a:latin typeface="Consolas"/>
                <a:ea typeface="Consolas"/>
                <a:cs typeface="Consolas"/>
                <a:sym typeface="Consolas"/>
              </a:rPr>
              <a:t>-upgrade &amp;&amp; </a:t>
            </a:r>
            <a:r>
              <a:rPr lang="en-US" dirty="0" err="1" smtClean="0">
                <a:solidFill>
                  <a:schemeClr val="dk1"/>
                </a:solidFill>
                <a:latin typeface="Consolas"/>
                <a:ea typeface="Consolas"/>
                <a:cs typeface="Consolas"/>
                <a:sym typeface="Consolas"/>
              </a:rPr>
              <a:t>sudo</a:t>
            </a:r>
            <a:r>
              <a:rPr lang="en-US" dirty="0" smtClean="0">
                <a:solidFill>
                  <a:schemeClr val="dk1"/>
                </a:solidFill>
                <a:latin typeface="Consolas"/>
                <a:ea typeface="Consolas"/>
                <a:cs typeface="Consolas"/>
                <a:sym typeface="Consolas"/>
              </a:rPr>
              <a:t> apt </a:t>
            </a:r>
            <a:r>
              <a:rPr lang="en-US" dirty="0" err="1" smtClean="0">
                <a:solidFill>
                  <a:schemeClr val="dk1"/>
                </a:solidFill>
                <a:latin typeface="Consolas"/>
                <a:ea typeface="Consolas"/>
                <a:cs typeface="Consolas"/>
                <a:sym typeface="Consolas"/>
              </a:rPr>
              <a:t>autoremove</a:t>
            </a:r>
            <a:endParaRPr lang="en-US" dirty="0" smtClean="0">
              <a:solidFill>
                <a:schemeClr val="dk1"/>
              </a:solidFill>
              <a:latin typeface="Consolas"/>
              <a:ea typeface="Consolas"/>
              <a:cs typeface="Consolas"/>
              <a:sym typeface="Consolas"/>
            </a:endParaRPr>
          </a:p>
          <a:p>
            <a:pPr marL="457200" lvl="0" indent="-298450" algn="l" rtl="0">
              <a:lnSpc>
                <a:spcPct val="100000"/>
              </a:lnSpc>
              <a:spcBef>
                <a:spcPts val="0"/>
              </a:spcBef>
              <a:spcAft>
                <a:spcPts val="0"/>
              </a:spcAft>
              <a:buClr>
                <a:schemeClr val="dk1"/>
              </a:buClr>
              <a:buSzPts val="1100"/>
              <a:buChar char="●"/>
            </a:pPr>
            <a:r>
              <a:rPr lang="en-US" dirty="0" smtClean="0">
                <a:solidFill>
                  <a:schemeClr val="dk1"/>
                </a:solidFill>
              </a:rPr>
              <a:t>Restart again to continue using Ubuntu.</a:t>
            </a:r>
          </a:p>
          <a:p>
            <a:pPr marL="0" lvl="0" indent="0" algn="l" rtl="0">
              <a:lnSpc>
                <a:spcPct val="100000"/>
              </a:lnSpc>
              <a:spcBef>
                <a:spcPts val="0"/>
              </a:spcBef>
              <a:spcAft>
                <a:spcPts val="0"/>
              </a:spcAft>
              <a:buSzPts val="1100"/>
              <a:buNone/>
            </a:pPr>
            <a:endParaRPr lang="en-US" dirty="0" smtClean="0">
              <a:solidFill>
                <a:srgbClr val="FF0000"/>
              </a:solidFill>
            </a:endParaRPr>
          </a:p>
          <a:p>
            <a:pPr marL="0" lvl="0" indent="0" algn="l" rtl="0">
              <a:lnSpc>
                <a:spcPct val="100000"/>
              </a:lnSpc>
              <a:spcBef>
                <a:spcPts val="0"/>
              </a:spcBef>
              <a:spcAft>
                <a:spcPts val="0"/>
              </a:spcAft>
              <a:buSzPts val="1100"/>
              <a:buNone/>
            </a:pPr>
            <a:endParaRPr dirty="0">
              <a:solidFill>
                <a:srgbClr val="FF0000"/>
              </a:solidFill>
            </a:endParaRPr>
          </a:p>
        </p:txBody>
      </p:sp>
    </p:spTree>
    <p:extLst>
      <p:ext uri="{BB962C8B-B14F-4D97-AF65-F5344CB8AC3E}">
        <p14:creationId xmlns:p14="http://schemas.microsoft.com/office/powerpoint/2010/main" val="2772020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facilitator</a:t>
            </a:r>
            <a:r>
              <a:rPr lang="en-US"/>
              <a:t>:</a:t>
            </a:r>
            <a:endParaRPr/>
          </a:p>
          <a:p>
            <a:pPr marL="0" lvl="0" indent="0" algn="l" rtl="0">
              <a:lnSpc>
                <a:spcPct val="100000"/>
              </a:lnSpc>
              <a:spcBef>
                <a:spcPts val="0"/>
              </a:spcBef>
              <a:spcAft>
                <a:spcPts val="0"/>
              </a:spcAft>
              <a:buSzPts val="1100"/>
              <a:buNone/>
            </a:pPr>
            <a:r>
              <a:rPr lang="en-US"/>
              <a:t>Form different groups of students. Each group should talk different types of Linux, license types, run levels and installing Linux.</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participants</a:t>
            </a:r>
            <a:r>
              <a:rPr lang="en-US"/>
              <a:t>:</a:t>
            </a:r>
            <a:endParaRPr/>
          </a:p>
          <a:p>
            <a:pPr marL="0" lvl="0" indent="0" algn="l" rtl="0">
              <a:lnSpc>
                <a:spcPct val="100000"/>
              </a:lnSpc>
              <a:spcBef>
                <a:spcPts val="0"/>
              </a:spcBef>
              <a:spcAft>
                <a:spcPts val="0"/>
              </a:spcAft>
              <a:buSzPts val="1100"/>
              <a:buNone/>
            </a:pPr>
            <a:r>
              <a:rPr lang="en-US"/>
              <a:t>We’ve so far seen about the important concepts associated with different types of Linux, license types, run levels and installing Linux. Form different groups and each group should talk about one concept in detail along with analogies or examples to show your understanding.</a:t>
            </a:r>
            <a:endParaRPr/>
          </a:p>
        </p:txBody>
      </p:sp>
    </p:spTree>
    <p:extLst>
      <p:ext uri="{BB962C8B-B14F-4D97-AF65-F5344CB8AC3E}">
        <p14:creationId xmlns:p14="http://schemas.microsoft.com/office/powerpoint/2010/main" val="306324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00000"/>
              </a:lnSpc>
              <a:spcBef>
                <a:spcPts val="0"/>
              </a:spcBef>
              <a:spcAft>
                <a:spcPts val="0"/>
              </a:spcAft>
              <a:buSzPts val="1100"/>
              <a:buNone/>
            </a:pPr>
            <a:r>
              <a:rPr lang="en-US" b="1" dirty="0"/>
              <a:t>Answer:</a:t>
            </a:r>
            <a:endParaRPr b="1" dirty="0"/>
          </a:p>
          <a:p>
            <a:pPr marL="0" lvl="0" indent="0" algn="l" rtl="0">
              <a:lnSpc>
                <a:spcPct val="100000"/>
              </a:lnSpc>
              <a:spcBef>
                <a:spcPts val="0"/>
              </a:spcBef>
              <a:spcAft>
                <a:spcPts val="0"/>
              </a:spcAft>
              <a:buSzPts val="1100"/>
              <a:buNone/>
            </a:pPr>
            <a:r>
              <a:rPr lang="en-US" dirty="0" smtClean="0"/>
              <a:t>1. b</a:t>
            </a:r>
            <a:r>
              <a:rPr lang="en-US" dirty="0"/>
              <a:t>. 2 </a:t>
            </a:r>
            <a:r>
              <a:rPr lang="en-US" dirty="0" smtClean="0"/>
              <a:t>GB</a:t>
            </a:r>
          </a:p>
          <a:p>
            <a:pPr marL="0" lvl="0" indent="0" algn="l" rtl="0">
              <a:lnSpc>
                <a:spcPct val="100000"/>
              </a:lnSpc>
              <a:spcBef>
                <a:spcPts val="0"/>
              </a:spcBef>
              <a:spcAft>
                <a:spcPts val="0"/>
              </a:spcAft>
              <a:buSzPts val="1100"/>
              <a:buNone/>
            </a:pPr>
            <a:r>
              <a:rPr lang="en-US" dirty="0" smtClean="0"/>
              <a:t>2. b. Developer</a:t>
            </a:r>
            <a:endParaRPr dirty="0"/>
          </a:p>
        </p:txBody>
      </p:sp>
    </p:spTree>
    <p:extLst>
      <p:ext uri="{BB962C8B-B14F-4D97-AF65-F5344CB8AC3E}">
        <p14:creationId xmlns:p14="http://schemas.microsoft.com/office/powerpoint/2010/main" val="859235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00000"/>
              </a:lnSpc>
              <a:spcBef>
                <a:spcPts val="0"/>
              </a:spcBef>
              <a:spcAft>
                <a:spcPts val="0"/>
              </a:spcAft>
              <a:buSzPts val="1100"/>
              <a:buNone/>
            </a:pPr>
            <a:r>
              <a:rPr lang="en-US" b="1" dirty="0"/>
              <a:t>Answer:</a:t>
            </a:r>
            <a:endParaRPr b="1" dirty="0"/>
          </a:p>
          <a:p>
            <a:pPr marL="0" lvl="0" indent="0" algn="l" rtl="0">
              <a:lnSpc>
                <a:spcPct val="100000"/>
              </a:lnSpc>
              <a:spcBef>
                <a:spcPts val="0"/>
              </a:spcBef>
              <a:spcAft>
                <a:spcPts val="0"/>
              </a:spcAft>
              <a:buSzPts val="1100"/>
              <a:buNone/>
            </a:pPr>
            <a:r>
              <a:rPr lang="en-US" dirty="0" smtClean="0"/>
              <a:t>3. a</a:t>
            </a:r>
            <a:r>
              <a:rPr lang="en-US" dirty="0"/>
              <a:t>. System </a:t>
            </a:r>
            <a:r>
              <a:rPr lang="en-US" dirty="0" smtClean="0"/>
              <a:t>administrator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c. USB Drive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74471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US" sz="1200" dirty="0"/>
              <a:t>Linux is a free and open source operating system built on Linux Kernel.</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There are many Linux distributions available. Most used distributions are </a:t>
            </a:r>
            <a:r>
              <a:rPr lang="en-US" sz="1200" dirty="0" err="1"/>
              <a:t>Debian</a:t>
            </a:r>
            <a:r>
              <a:rPr lang="en-US" sz="1200" dirty="0"/>
              <a:t>, Ubuntu, </a:t>
            </a:r>
            <a:r>
              <a:rPr lang="en-US" sz="1200" dirty="0" err="1"/>
              <a:t>CentOS</a:t>
            </a:r>
            <a:r>
              <a:rPr lang="en-US" sz="1200" dirty="0"/>
              <a:t>, Fedora, etc.</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GPLv2(GNU Public license) has emerged from GNU project.</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A run level is a state of </a:t>
            </a:r>
            <a:r>
              <a:rPr lang="en-US" sz="1200" dirty="0" err="1"/>
              <a:t>init</a:t>
            </a:r>
            <a:r>
              <a:rPr lang="en-US" sz="1200" dirty="0"/>
              <a:t> and the whole system that defines what system services are operating.</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Role of Linux administrator include monitoring the server – CPU, Memory, Disk usage </a:t>
            </a:r>
            <a:r>
              <a:rPr lang="en-US" sz="1200" dirty="0" err="1"/>
              <a:t>etc</a:t>
            </a:r>
            <a:r>
              <a:rPr lang="en-US" sz="1200" dirty="0"/>
              <a:t>, install and manage application like – DNS, Apache, MySQL, PHP, etc.</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Software developer will play a key role in the design, installation, testing and maintenance of software systems. </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US" sz="1200" dirty="0"/>
              <a:t>Linux can be installed using a USB drive, CD-ROM and </a:t>
            </a:r>
            <a:r>
              <a:rPr lang="en-US" sz="1200" dirty="0" err="1"/>
              <a:t>Virtualbox</a:t>
            </a:r>
            <a:r>
              <a:rPr lang="en-US" sz="1200" dirty="0"/>
              <a:t>.</a:t>
            </a:r>
            <a:endParaRPr sz="1200" dirty="0"/>
          </a:p>
          <a:p>
            <a:pPr marL="228600" lvl="0" indent="-228600" algn="l" rtl="0">
              <a:lnSpc>
                <a:spcPct val="115000"/>
              </a:lnSpc>
              <a:spcBef>
                <a:spcPts val="0"/>
              </a:spcBef>
              <a:spcAft>
                <a:spcPts val="0"/>
              </a:spcAft>
              <a:buClr>
                <a:schemeClr val="dk1"/>
              </a:buClr>
              <a:buSzPts val="1100"/>
              <a:buFont typeface="+mj-lt"/>
              <a:buAutoNum type="arabicPeriod"/>
            </a:pPr>
            <a:endParaRPr sz="1200" dirty="0">
              <a:solidFill>
                <a:schemeClr val="dk1"/>
              </a:solidFill>
            </a:endParaRPr>
          </a:p>
        </p:txBody>
      </p:sp>
    </p:spTree>
    <p:extLst>
      <p:ext uri="{BB962C8B-B14F-4D97-AF65-F5344CB8AC3E}">
        <p14:creationId xmlns:p14="http://schemas.microsoft.com/office/powerpoint/2010/main" val="369244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SzPts val="1100"/>
              <a:buNone/>
            </a:pPr>
            <a:r>
              <a:rPr lang="en-US"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learn about the following topics in this module:</a:t>
            </a:r>
            <a:endParaRPr b="1" dirty="0">
              <a:solidFill>
                <a:schemeClr val="dk1"/>
              </a:solidFill>
            </a:endParaRPr>
          </a:p>
          <a:p>
            <a:pPr marL="457200" lvl="0" indent="-304800" algn="l" rtl="0">
              <a:lnSpc>
                <a:spcPct val="90000"/>
              </a:lnSpc>
              <a:spcBef>
                <a:spcPts val="0"/>
              </a:spcBef>
              <a:spcAft>
                <a:spcPts val="0"/>
              </a:spcAft>
              <a:buSzPts val="1200"/>
              <a:buFont typeface="+mj-lt"/>
              <a:buAutoNum type="arabicPeriod"/>
            </a:pPr>
            <a:r>
              <a:rPr lang="en-US" sz="1200" dirty="0"/>
              <a:t>What is Linux and Different Types of Linux</a:t>
            </a:r>
            <a:endParaRPr sz="1200" dirty="0"/>
          </a:p>
          <a:p>
            <a:pPr marL="457200" lvl="0" indent="-304800" algn="l" rtl="0">
              <a:lnSpc>
                <a:spcPct val="90000"/>
              </a:lnSpc>
              <a:spcBef>
                <a:spcPts val="0"/>
              </a:spcBef>
              <a:spcAft>
                <a:spcPts val="0"/>
              </a:spcAft>
              <a:buSzPts val="1200"/>
              <a:buFont typeface="+mj-lt"/>
              <a:buAutoNum type="arabicPeriod"/>
            </a:pPr>
            <a:r>
              <a:rPr lang="en-US" sz="1200" dirty="0"/>
              <a:t>Run Levels in Linux</a:t>
            </a:r>
            <a:endParaRPr sz="1200" dirty="0"/>
          </a:p>
          <a:p>
            <a:pPr marL="457200" lvl="0" indent="-304800" algn="l" rtl="0">
              <a:lnSpc>
                <a:spcPct val="90000"/>
              </a:lnSpc>
              <a:spcBef>
                <a:spcPts val="0"/>
              </a:spcBef>
              <a:spcAft>
                <a:spcPts val="0"/>
              </a:spcAft>
              <a:buSzPts val="1200"/>
              <a:buFont typeface="+mj-lt"/>
              <a:buAutoNum type="arabicPeriod"/>
            </a:pPr>
            <a:r>
              <a:rPr lang="en-US" sz="1200" dirty="0"/>
              <a:t>Role of Linux Administrator</a:t>
            </a:r>
            <a:endParaRPr sz="1200" dirty="0"/>
          </a:p>
          <a:p>
            <a:pPr marL="457200" lvl="0" indent="-304800" algn="l" rtl="0">
              <a:lnSpc>
                <a:spcPct val="90000"/>
              </a:lnSpc>
              <a:spcBef>
                <a:spcPts val="0"/>
              </a:spcBef>
              <a:spcAft>
                <a:spcPts val="0"/>
              </a:spcAft>
              <a:buSzPts val="1200"/>
              <a:buFont typeface="+mj-lt"/>
              <a:buAutoNum type="arabicPeriod"/>
            </a:pPr>
            <a:r>
              <a:rPr lang="en-US" sz="1200" dirty="0"/>
              <a:t>Developer vs Administrator</a:t>
            </a:r>
            <a:endParaRPr sz="1200" dirty="0"/>
          </a:p>
          <a:p>
            <a:pPr marL="457200" lvl="0" indent="-304800" algn="l" rtl="0">
              <a:lnSpc>
                <a:spcPct val="90000"/>
              </a:lnSpc>
              <a:spcBef>
                <a:spcPts val="0"/>
              </a:spcBef>
              <a:spcAft>
                <a:spcPts val="0"/>
              </a:spcAft>
              <a:buSzPts val="1200"/>
              <a:buFont typeface="+mj-lt"/>
              <a:buAutoNum type="arabicPeriod"/>
            </a:pPr>
            <a:r>
              <a:rPr lang="en-US" sz="1200" dirty="0"/>
              <a:t>Critical Tasks in Linux</a:t>
            </a:r>
            <a:endParaRPr sz="1200" dirty="0"/>
          </a:p>
          <a:p>
            <a:pPr marL="457200" lvl="0" indent="-304800" algn="l" rtl="0">
              <a:lnSpc>
                <a:spcPct val="90000"/>
              </a:lnSpc>
              <a:spcBef>
                <a:spcPts val="0"/>
              </a:spcBef>
              <a:spcAft>
                <a:spcPts val="0"/>
              </a:spcAft>
              <a:buSzPts val="1200"/>
              <a:buFont typeface="+mj-lt"/>
              <a:buAutoNum type="arabicPeriod"/>
            </a:pPr>
            <a:r>
              <a:rPr lang="en-US" sz="1200" dirty="0"/>
              <a:t>Installing Linux</a:t>
            </a:r>
            <a:endParaRPr sz="1200" dirty="0"/>
          </a:p>
        </p:txBody>
      </p:sp>
    </p:spTree>
    <p:extLst>
      <p:ext uri="{BB962C8B-B14F-4D97-AF65-F5344CB8AC3E}">
        <p14:creationId xmlns:p14="http://schemas.microsoft.com/office/powerpoint/2010/main" val="3721093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00000"/>
              </a:lnSpc>
              <a:spcBef>
                <a:spcPts val="0"/>
              </a:spcBef>
              <a:spcAft>
                <a:spcPts val="0"/>
              </a:spcAft>
              <a:buSzPts val="1100"/>
              <a:buNone/>
            </a:pPr>
            <a:r>
              <a:rPr lang="en-US">
                <a:solidFill>
                  <a:schemeClr val="dk1"/>
                </a:solidFill>
              </a:rPr>
              <a:t>Give an introduction about Linux to the participants.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US" b="1">
                <a:solidFill>
                  <a:schemeClr val="dk1"/>
                </a:solidFill>
              </a:rPr>
              <a:t>Notes to the Participants: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Linux is a free and open source OS built of Linux Kernel. It is packaged as a Linux distro for both server and desktop use.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Linux License</a:t>
            </a:r>
            <a:r>
              <a:rPr lang="en-US">
                <a:solidFill>
                  <a:schemeClr val="dk1"/>
                </a:solidFill>
              </a:rPr>
              <a:t>: </a:t>
            </a:r>
            <a:r>
              <a:rPr lang="en-US" sz="1100" b="0" i="0" u="none" strike="noStrike" cap="none">
                <a:solidFill>
                  <a:srgbClr val="000000"/>
                </a:solidFill>
                <a:latin typeface="Arial"/>
                <a:ea typeface="Arial"/>
                <a:cs typeface="Arial"/>
                <a:sym typeface="Arial"/>
              </a:rPr>
              <a:t>The source code of Linux is under copyright by many individual authors, and licensed under the GPLv2 license.</a:t>
            </a:r>
            <a:endParaRPr/>
          </a:p>
        </p:txBody>
      </p:sp>
    </p:spTree>
    <p:extLst>
      <p:ext uri="{BB962C8B-B14F-4D97-AF65-F5344CB8AC3E}">
        <p14:creationId xmlns:p14="http://schemas.microsoft.com/office/powerpoint/2010/main" val="1722180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different types of Linux platforms.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Linux has a number of different versions to suit any type of requirement. These types of different versions are called distributions. Most of the distribution of Linux can be downloaded for free. Red Hat Enterprise Linux (known as RHEL) is a commercial version and it requires a subscription to download OS or other softwares. </a:t>
            </a:r>
            <a:endParaRPr>
              <a:solidFill>
                <a:schemeClr val="dk1"/>
              </a:solidFil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462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Discuss about different types of Linux platforms.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t>Red Hat Linux:</a:t>
            </a:r>
            <a:endParaRPr dirty="0"/>
          </a:p>
          <a:p>
            <a:pPr marL="0" lvl="0" indent="0" algn="l" rtl="0">
              <a:lnSpc>
                <a:spcPct val="115000"/>
              </a:lnSpc>
              <a:spcBef>
                <a:spcPts val="0"/>
              </a:spcBef>
              <a:spcAft>
                <a:spcPts val="0"/>
              </a:spcAft>
              <a:buClr>
                <a:schemeClr val="dk1"/>
              </a:buClr>
              <a:buSzPts val="1100"/>
              <a:buFont typeface="Arial"/>
              <a:buNone/>
            </a:pPr>
            <a:r>
              <a:rPr lang="en-US" sz="1100" b="0" i="0" u="none" strike="noStrike" cap="none" dirty="0">
                <a:solidFill>
                  <a:srgbClr val="000000"/>
                </a:solidFill>
                <a:latin typeface="Arial"/>
                <a:ea typeface="Arial"/>
                <a:cs typeface="Arial"/>
                <a:sym typeface="Arial"/>
              </a:rPr>
              <a:t>The three types of Linux support provided by Red Hat are as follows:</a:t>
            </a:r>
            <a:endParaRPr dirty="0"/>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Hardware Support</a:t>
            </a:r>
            <a:endParaRPr sz="1100" b="0" i="0" u="none" strike="noStrike" cap="none" dirty="0">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Software Support</a:t>
            </a:r>
            <a:endParaRPr sz="1100" b="0" i="0" u="none" strike="noStrike" cap="none" dirty="0">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US" sz="1100" b="1" i="0" u="none" strike="noStrike" cap="none" dirty="0">
                <a:solidFill>
                  <a:srgbClr val="000000"/>
                </a:solidFill>
                <a:latin typeface="Arial"/>
                <a:ea typeface="Arial"/>
                <a:cs typeface="Arial"/>
                <a:sym typeface="Arial"/>
              </a:rPr>
              <a:t>Hands-on Support</a:t>
            </a:r>
            <a:endParaRPr sz="1100" b="0" i="0" u="none" strike="noStrike" cap="none" dirty="0">
              <a:solidFill>
                <a:srgbClr val="000000"/>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Ubuntu, </a:t>
            </a:r>
            <a:r>
              <a:rPr lang="en-US" dirty="0" err="1">
                <a:solidFill>
                  <a:schemeClr val="dk1"/>
                </a:solidFill>
              </a:rPr>
              <a:t>CentOS</a:t>
            </a:r>
            <a:r>
              <a:rPr lang="en-US" dirty="0">
                <a:solidFill>
                  <a:schemeClr val="dk1"/>
                </a:solidFill>
              </a:rPr>
              <a:t>, Fedora, </a:t>
            </a:r>
            <a:r>
              <a:rPr lang="en-US" dirty="0" err="1">
                <a:solidFill>
                  <a:schemeClr val="dk1"/>
                </a:solidFill>
              </a:rPr>
              <a:t>OpenSUSE</a:t>
            </a:r>
            <a:r>
              <a:rPr lang="en-US" dirty="0">
                <a:solidFill>
                  <a:schemeClr val="dk1"/>
                </a:solidFill>
              </a:rPr>
              <a:t>, etc., are free. By default, these Linux distributions do not come with a GUI. You can install a GUI package on top of the OS. To work without GUI you need a solid understanding of the Linux command line.</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0390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Discuss about GPLv2.</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The GNU General Public License (GNU GPL or GPL) is a widely used free software license, which guarantees end users the freedom to run, study, share and modify the software. The license was originally written by Richard Stallman of the Free Software Foundation (FSF) for the GNU Project, and grants the recipients of a computer program the rights of the Free Software Definition.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The Linux Kernel is provided under the terms of the GNU General Public License version 2 only (GPL-2.0), as provided in LICENSES/preferred/GPL-2.0, with an explicit syscall exception described in LICENSES/exceptions/Linux-syscall-note.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Red Hat, Facebook, Google, and IBM commit to providing a fair cure period to correct open-source GPLv2 software license compliance issues.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665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smtClean="0">
                <a:solidFill>
                  <a:schemeClr val="dk1"/>
                </a:solidFill>
              </a:rPr>
              <a:t>Explain the different run levels in Linux.</a:t>
            </a:r>
          </a:p>
          <a:p>
            <a:pPr marL="0" lvl="0" indent="0" algn="l"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0" lvl="0" indent="0" algn="l" rtl="0">
              <a:lnSpc>
                <a:spcPct val="100000"/>
              </a:lnSpc>
              <a:spcBef>
                <a:spcPts val="0"/>
              </a:spcBef>
              <a:spcAft>
                <a:spcPts val="0"/>
              </a:spcAft>
              <a:buClr>
                <a:schemeClr val="dk1"/>
              </a:buClr>
              <a:buSzPts val="1100"/>
              <a:buFont typeface="Arial"/>
              <a:buNone/>
            </a:pPr>
            <a:r>
              <a:rPr lang="en-US" dirty="0" smtClean="0">
                <a:solidFill>
                  <a:schemeClr val="dk1"/>
                </a:solidFill>
              </a:rPr>
              <a:t>Run level specifies the modes in which the Unix OS runs. According to the run level, some of the services will be in stopped or started state. This helps the user have control over the behavior of the machine and system administrators use them to define the subsystems that are working. Run levels are expressed as numbers. Once the Linux kernel boots, the </a:t>
            </a:r>
            <a:r>
              <a:rPr lang="en-US" dirty="0" err="1" smtClean="0">
                <a:solidFill>
                  <a:schemeClr val="dk1"/>
                </a:solidFill>
              </a:rPr>
              <a:t>init</a:t>
            </a:r>
            <a:r>
              <a:rPr lang="en-US" dirty="0" smtClean="0">
                <a:solidFill>
                  <a:schemeClr val="dk1"/>
                </a:solidFill>
              </a:rPr>
              <a:t> program will read the /</a:t>
            </a:r>
            <a:r>
              <a:rPr lang="en-US" dirty="0" err="1" smtClean="0">
                <a:solidFill>
                  <a:schemeClr val="dk1"/>
                </a:solidFill>
              </a:rPr>
              <a:t>etc</a:t>
            </a:r>
            <a:r>
              <a:rPr lang="en-US" dirty="0" smtClean="0">
                <a:solidFill>
                  <a:schemeClr val="dk1"/>
                </a:solidFill>
              </a:rPr>
              <a:t>/</a:t>
            </a:r>
            <a:r>
              <a:rPr lang="en-US" dirty="0" err="1" smtClean="0">
                <a:solidFill>
                  <a:schemeClr val="dk1"/>
                </a:solidFill>
              </a:rPr>
              <a:t>inittab</a:t>
            </a:r>
            <a:r>
              <a:rPr lang="en-US" dirty="0" smtClean="0">
                <a:solidFill>
                  <a:schemeClr val="dk1"/>
                </a:solidFill>
              </a:rPr>
              <a:t> in order to determine the behavior for each run level. </a:t>
            </a:r>
          </a:p>
          <a:p>
            <a:pPr marL="0" lvl="0" indent="0" algn="l" rtl="0">
              <a:lnSpc>
                <a:spcPct val="100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smtClean="0">
                <a:solidFill>
                  <a:schemeClr val="dk1"/>
                </a:solidFill>
              </a:rPr>
              <a:t>Different run levels in Linux are given in the slide above. Many of the Linux servers lack a GUI and they will start in run level 3.  Servers that have a GUI and the desktop Unix systems start run level 5. </a:t>
            </a:r>
          </a:p>
          <a:p>
            <a:pPr marL="0" lvl="0" indent="0" algn="l" rtl="0">
              <a:lnSpc>
                <a:spcPct val="100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err="1" smtClean="0">
                <a:solidFill>
                  <a:schemeClr val="dk1"/>
                </a:solidFill>
              </a:rPr>
              <a:t>Init</a:t>
            </a:r>
            <a:r>
              <a:rPr lang="en-US" b="1" dirty="0" smtClean="0">
                <a:solidFill>
                  <a:schemeClr val="dk1"/>
                </a:solidFill>
              </a:rPr>
              <a:t> scripts</a:t>
            </a:r>
          </a:p>
          <a:p>
            <a:pPr marL="0" lvl="0" indent="0" algn="l" rtl="0">
              <a:lnSpc>
                <a:spcPct val="100000"/>
              </a:lnSpc>
              <a:spcBef>
                <a:spcPts val="0"/>
              </a:spcBef>
              <a:spcAft>
                <a:spcPts val="0"/>
              </a:spcAft>
              <a:buClr>
                <a:schemeClr val="dk1"/>
              </a:buClr>
              <a:buSzPts val="1100"/>
              <a:buFont typeface="Arial"/>
              <a:buNone/>
            </a:pPr>
            <a:r>
              <a:rPr lang="en-US" dirty="0" err="1" smtClean="0">
                <a:solidFill>
                  <a:schemeClr val="dk1"/>
                </a:solidFill>
              </a:rPr>
              <a:t>Init</a:t>
            </a:r>
            <a:r>
              <a:rPr lang="en-US" dirty="0" smtClean="0">
                <a:solidFill>
                  <a:schemeClr val="dk1"/>
                </a:solidFill>
              </a:rPr>
              <a:t> program in Unix and other Unix-like systems initializes all the other processes. The default run level of the system is set using the /</a:t>
            </a:r>
            <a:r>
              <a:rPr lang="en-US" dirty="0" err="1" smtClean="0">
                <a:solidFill>
                  <a:schemeClr val="dk1"/>
                </a:solidFill>
              </a:rPr>
              <a:t>etc</a:t>
            </a:r>
            <a:r>
              <a:rPr lang="en-US" dirty="0" smtClean="0">
                <a:solidFill>
                  <a:schemeClr val="dk1"/>
                </a:solidFill>
              </a:rPr>
              <a:t>/</a:t>
            </a:r>
            <a:r>
              <a:rPr lang="en-US" dirty="0" err="1" smtClean="0">
                <a:solidFill>
                  <a:schemeClr val="dk1"/>
                </a:solidFill>
              </a:rPr>
              <a:t>inittab</a:t>
            </a:r>
            <a:r>
              <a:rPr lang="en-US" dirty="0" smtClean="0">
                <a:solidFill>
                  <a:schemeClr val="dk1"/>
                </a:solidFill>
              </a:rPr>
              <a:t> file. It is this </a:t>
            </a:r>
            <a:r>
              <a:rPr lang="en-US" dirty="0" err="1" smtClean="0">
                <a:solidFill>
                  <a:schemeClr val="dk1"/>
                </a:solidFill>
              </a:rPr>
              <a:t>runlevel</a:t>
            </a:r>
            <a:r>
              <a:rPr lang="en-US" dirty="0" smtClean="0">
                <a:solidFill>
                  <a:schemeClr val="dk1"/>
                </a:solidFill>
              </a:rPr>
              <a:t> that the system will start up during reboot.  The folder /</a:t>
            </a:r>
            <a:r>
              <a:rPr lang="en-US" dirty="0" err="1" smtClean="0">
                <a:solidFill>
                  <a:schemeClr val="dk1"/>
                </a:solidFill>
              </a:rPr>
              <a:t>etc</a:t>
            </a:r>
            <a:r>
              <a:rPr lang="en-US" dirty="0" smtClean="0">
                <a:solidFill>
                  <a:schemeClr val="dk1"/>
                </a:solidFill>
              </a:rPr>
              <a:t>/</a:t>
            </a:r>
            <a:r>
              <a:rPr lang="en-US" dirty="0" err="1" smtClean="0">
                <a:solidFill>
                  <a:schemeClr val="dk1"/>
                </a:solidFill>
              </a:rPr>
              <a:t>rc.d</a:t>
            </a:r>
            <a:r>
              <a:rPr lang="en-US" dirty="0" smtClean="0">
                <a:solidFill>
                  <a:schemeClr val="dk1"/>
                </a:solidFill>
              </a:rPr>
              <a:t> houses the applications that are started by </a:t>
            </a:r>
            <a:r>
              <a:rPr lang="en-US" dirty="0" err="1" smtClean="0">
                <a:solidFill>
                  <a:schemeClr val="dk1"/>
                </a:solidFill>
              </a:rPr>
              <a:t>init.</a:t>
            </a: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lang="en-US"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err="1" smtClean="0">
                <a:solidFill>
                  <a:schemeClr val="dk1"/>
                </a:solidFill>
              </a:rPr>
              <a:t>chkconfig</a:t>
            </a:r>
            <a:endParaRPr lang="en-US" b="1" dirty="0" smtClean="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smtClean="0">
                <a:solidFill>
                  <a:schemeClr val="dk1"/>
                </a:solidFill>
              </a:rPr>
              <a:t>The </a:t>
            </a:r>
            <a:r>
              <a:rPr lang="en-US" dirty="0" err="1" smtClean="0">
                <a:solidFill>
                  <a:schemeClr val="dk1"/>
                </a:solidFill>
              </a:rPr>
              <a:t>chkconfig</a:t>
            </a:r>
            <a:r>
              <a:rPr lang="en-US" dirty="0" smtClean="0">
                <a:solidFill>
                  <a:schemeClr val="dk1"/>
                </a:solidFill>
              </a:rPr>
              <a:t> tool is used by </a:t>
            </a:r>
            <a:r>
              <a:rPr lang="en-US" dirty="0" err="1" smtClean="0">
                <a:solidFill>
                  <a:schemeClr val="dk1"/>
                </a:solidFill>
              </a:rPr>
              <a:t>CentOS</a:t>
            </a:r>
            <a:r>
              <a:rPr lang="en-US" dirty="0" smtClean="0">
                <a:solidFill>
                  <a:schemeClr val="dk1"/>
                </a:solidFill>
              </a:rPr>
              <a:t> for controlling the services that are started at </a:t>
            </a:r>
            <a:r>
              <a:rPr lang="en-US" dirty="0" err="1" smtClean="0">
                <a:solidFill>
                  <a:schemeClr val="dk1"/>
                </a:solidFill>
              </a:rPr>
              <a:t>runlevels</a:t>
            </a:r>
            <a:r>
              <a:rPr lang="en-US" dirty="0" smtClean="0">
                <a:solidFill>
                  <a:schemeClr val="dk1"/>
                </a:solidFill>
              </a:rPr>
              <a:t>. The command </a:t>
            </a:r>
            <a:r>
              <a:rPr lang="en-US" dirty="0" err="1" smtClean="0">
                <a:solidFill>
                  <a:schemeClr val="dk1"/>
                </a:solidFill>
                <a:latin typeface="Consolas"/>
                <a:ea typeface="Consolas"/>
                <a:cs typeface="Consolas"/>
                <a:sym typeface="Consolas"/>
              </a:rPr>
              <a:t>chkconfig</a:t>
            </a:r>
            <a:r>
              <a:rPr lang="en-US" dirty="0" smtClean="0">
                <a:solidFill>
                  <a:schemeClr val="dk1"/>
                </a:solidFill>
                <a:latin typeface="Consolas"/>
                <a:ea typeface="Consolas"/>
                <a:cs typeface="Consolas"/>
                <a:sym typeface="Consolas"/>
              </a:rPr>
              <a:t> –list</a:t>
            </a:r>
            <a:r>
              <a:rPr lang="en-US" dirty="0" smtClean="0">
                <a:solidFill>
                  <a:schemeClr val="dk1"/>
                </a:solidFill>
              </a:rPr>
              <a:t> is used to display the list of services that are enabled or disabled for each </a:t>
            </a:r>
            <a:r>
              <a:rPr lang="en-US" dirty="0" err="1" smtClean="0">
                <a:solidFill>
                  <a:schemeClr val="dk1"/>
                </a:solidFill>
              </a:rPr>
              <a:t>runlevel</a:t>
            </a:r>
            <a:r>
              <a:rPr lang="en-US" dirty="0" smtClean="0">
                <a:solidFill>
                  <a:schemeClr val="dk1"/>
                </a:solidFill>
              </a:rPr>
              <a:t>.</a:t>
            </a:r>
          </a:p>
          <a:p>
            <a:pPr marL="158750" lvl="0" indent="0" algn="l" rtl="0">
              <a:lnSpc>
                <a:spcPct val="100000"/>
              </a:lnSpc>
              <a:spcBef>
                <a:spcPts val="0"/>
              </a:spcBef>
              <a:spcAft>
                <a:spcPts val="0"/>
              </a:spcAft>
              <a:buSzPts val="1100"/>
              <a:buNone/>
            </a:pPr>
            <a:endParaRPr lang="en-US" sz="1100" b="0" i="0" u="none" strike="noStrike" cap="none" dirty="0" smtClean="0">
              <a:solidFill>
                <a:srgbClr val="000000"/>
              </a:solidFill>
              <a:highlight>
                <a:srgbClr val="FFFF00"/>
              </a:highlight>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12350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lnSpc>
                <a:spcPct val="100000"/>
              </a:lnSpc>
              <a:spcBef>
                <a:spcPts val="0"/>
              </a:spcBef>
              <a:spcAft>
                <a:spcPts val="0"/>
              </a:spcAft>
              <a:buSzPts val="1100"/>
              <a:buNone/>
            </a:pPr>
            <a:r>
              <a:rPr lang="en-US" b="1" dirty="0"/>
              <a:t>Answer: </a:t>
            </a:r>
            <a:endParaRPr b="1" dirty="0"/>
          </a:p>
          <a:p>
            <a:pPr marL="0" lvl="0" indent="0" algn="l" rtl="0">
              <a:lnSpc>
                <a:spcPct val="100000"/>
              </a:lnSpc>
              <a:spcBef>
                <a:spcPts val="0"/>
              </a:spcBef>
              <a:spcAft>
                <a:spcPts val="0"/>
              </a:spcAft>
              <a:buSzPts val="1100"/>
              <a:buNone/>
            </a:pPr>
            <a:r>
              <a:rPr lang="en-US" dirty="0" smtClean="0"/>
              <a:t>1. d</a:t>
            </a:r>
            <a:r>
              <a:rPr lang="en-US" dirty="0"/>
              <a:t>. </a:t>
            </a:r>
            <a:r>
              <a:rPr lang="en-US" dirty="0" smtClean="0"/>
              <a:t>RHEL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2. b. GPLv2</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20046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a:p>
        </p:txBody>
      </p:sp>
      <p:sp>
        <p:nvSpPr>
          <p:cNvPr id="17" name="Shape 17"/>
          <p:cNvSpPr txBox="1">
            <a:spLocks noGrp="1"/>
          </p:cNvSpPr>
          <p:nvPr>
            <p:ph type="body" idx="1" hasCustomPrompt="1"/>
          </p:nvPr>
        </p:nvSpPr>
        <p:spPr>
          <a:xfrm>
            <a:off x="2033195" y="719340"/>
            <a:ext cx="9329480"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04</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12343226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8044865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1317459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0118759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784574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67681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9298379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0469831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44145332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07525991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415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a:p>
            <a:pPr lvl="1"/>
            <a:r>
              <a:rPr lang="en-US"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2124456492"/>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0554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197416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75780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4112689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2908657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1183453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6265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3003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9835388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25783532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9800074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7903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2368999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9971270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5579339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2">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Role of Administrator</a:t>
            </a:r>
          </a:p>
        </p:txBody>
      </p:sp>
    </p:spTree>
    <p:extLst>
      <p:ext uri="{BB962C8B-B14F-4D97-AF65-F5344CB8AC3E}">
        <p14:creationId xmlns:p14="http://schemas.microsoft.com/office/powerpoint/2010/main" val="28918203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Role of Administrator</a:t>
            </a:r>
          </a:p>
        </p:txBody>
      </p:sp>
    </p:spTree>
    <p:extLst>
      <p:ext uri="{BB962C8B-B14F-4D97-AF65-F5344CB8AC3E}">
        <p14:creationId xmlns:p14="http://schemas.microsoft.com/office/powerpoint/2010/main" val="3596753523"/>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Advanced </a:t>
            </a:r>
            <a:r>
              <a:rPr lang="en-US" dirty="0" smtClean="0"/>
              <a:t>Linux</a:t>
            </a:r>
            <a:endParaRPr lang="en-US" dirty="0"/>
          </a:p>
        </p:txBody>
      </p:sp>
      <p:sp>
        <p:nvSpPr>
          <p:cNvPr id="5" name="Text Placeholder 4"/>
          <p:cNvSpPr>
            <a:spLocks noGrp="1"/>
          </p:cNvSpPr>
          <p:nvPr>
            <p:ph type="body" idx="2"/>
          </p:nvPr>
        </p:nvSpPr>
        <p:spPr/>
        <p:txBody>
          <a:bodyPr/>
          <a:lstStyle/>
          <a:p>
            <a:r>
              <a:rPr lang="en-US" dirty="0"/>
              <a:t>Role of </a:t>
            </a:r>
            <a:r>
              <a:rPr lang="en-US" dirty="0" smtClean="0"/>
              <a:t>Administrator</a:t>
            </a:r>
            <a:endParaRPr lang="en-US" dirty="0"/>
          </a:p>
        </p:txBody>
      </p:sp>
      <p:sp>
        <p:nvSpPr>
          <p:cNvPr id="6" name="Text Placeholder 5"/>
          <p:cNvSpPr>
            <a:spLocks noGrp="1"/>
          </p:cNvSpPr>
          <p:nvPr>
            <p:ph type="body" idx="3"/>
          </p:nvPr>
        </p:nvSpPr>
        <p:spPr/>
        <p:txBody>
          <a:bodyPr/>
          <a:lstStyle/>
          <a:p>
            <a:r>
              <a:rPr lang="en-US" dirty="0"/>
              <a:t>B.TECH CSE with Specialization in </a:t>
            </a:r>
            <a:r>
              <a:rPr lang="en-US" dirty="0" err="1" smtClean="0"/>
              <a:t>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p:txBody>
          <a:bodyPr/>
          <a:lstStyle/>
          <a:p>
            <a:r>
              <a:rPr lang="en-US" smtClean="0"/>
              <a:t>What did You Grasp?</a:t>
            </a:r>
            <a:endParaRPr lang="en-US"/>
          </a:p>
        </p:txBody>
      </p:sp>
      <p:sp>
        <p:nvSpPr>
          <p:cNvPr id="117" name="Google Shape;117;p23"/>
          <p:cNvSpPr txBox="1">
            <a:spLocks noGrp="1"/>
          </p:cNvSpPr>
          <p:nvPr>
            <p:ph type="body" sz="quarter" idx="26"/>
          </p:nvPr>
        </p:nvSpPr>
        <p:spPr/>
        <p:txBody>
          <a:bodyPr/>
          <a:lstStyle/>
          <a:p>
            <a:pPr>
              <a:buFont typeface="+mj-lt"/>
              <a:buAutoNum type="arabicPeriod" startAt="3"/>
            </a:pPr>
            <a:r>
              <a:rPr lang="en-US" dirty="0" smtClean="0"/>
              <a:t>Which run level of Linux is used to reboot?</a:t>
            </a:r>
          </a:p>
          <a:p>
            <a:pPr lvl="1"/>
            <a:r>
              <a:rPr lang="en-US" dirty="0" smtClean="0"/>
              <a:t>0</a:t>
            </a:r>
          </a:p>
          <a:p>
            <a:pPr lvl="1"/>
            <a:r>
              <a:rPr lang="en-US" dirty="0" smtClean="0"/>
              <a:t>1</a:t>
            </a:r>
          </a:p>
          <a:p>
            <a:pPr lvl="1"/>
            <a:r>
              <a:rPr lang="en-US" dirty="0" smtClean="0"/>
              <a:t>3</a:t>
            </a:r>
          </a:p>
          <a:p>
            <a:pPr lvl="1"/>
            <a:r>
              <a:rPr lang="en-US" dirty="0" smtClean="0"/>
              <a:t>6</a:t>
            </a:r>
          </a:p>
          <a:p>
            <a:pPr>
              <a:buAutoNum type="arabicPeriod" startAt="3"/>
            </a:pPr>
            <a:endParaRPr lang="en-US" dirty="0" smtClean="0"/>
          </a:p>
          <a:p>
            <a:pPr>
              <a:buAutoNum type="arabicPeriod" startAt="3"/>
            </a:pPr>
            <a:r>
              <a:rPr lang="en-US" dirty="0" smtClean="0"/>
              <a:t>Linux run level 4 is _________?</a:t>
            </a:r>
          </a:p>
          <a:p>
            <a:pPr lvl="1"/>
            <a:r>
              <a:rPr lang="en-US" dirty="0" smtClean="0"/>
              <a:t>Multi user mode</a:t>
            </a:r>
          </a:p>
          <a:p>
            <a:pPr lvl="1"/>
            <a:r>
              <a:rPr lang="en-US" dirty="0" smtClean="0"/>
              <a:t>Multi text mode</a:t>
            </a:r>
          </a:p>
          <a:p>
            <a:pPr lvl="1"/>
            <a:r>
              <a:rPr lang="en-US" dirty="0" smtClean="0"/>
              <a:t>Undefined</a:t>
            </a:r>
          </a:p>
          <a:p>
            <a:pPr lvl="1"/>
            <a:r>
              <a:rPr lang="en-US" dirty="0" smtClean="0"/>
              <a:t>Reboot</a:t>
            </a:r>
          </a:p>
          <a:p>
            <a:pPr>
              <a:buAutoNum type="arabicPeriod" startAt="3"/>
            </a:pPr>
            <a:endParaRPr lang="en-US" dirty="0" smtClean="0"/>
          </a:p>
          <a:p>
            <a:pPr>
              <a:buAutoNum type="arabicPeriod" startAt="3"/>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p:txBody>
          <a:bodyPr/>
          <a:lstStyle/>
          <a:p>
            <a:r>
              <a:rPr lang="en-US" smtClean="0"/>
              <a:t>2.1 Role of Linux Administrator</a:t>
            </a:r>
            <a:endParaRPr lang="en-US"/>
          </a:p>
        </p:txBody>
      </p:sp>
      <p:sp>
        <p:nvSpPr>
          <p:cNvPr id="129" name="Google Shape;129;p25"/>
          <p:cNvSpPr txBox="1">
            <a:spLocks noGrp="1"/>
          </p:cNvSpPr>
          <p:nvPr>
            <p:ph type="body" idx="2"/>
          </p:nvPr>
        </p:nvSpPr>
        <p:spPr/>
        <p:txBody>
          <a:bodyPr/>
          <a:lstStyle/>
          <a:p>
            <a:r>
              <a:rPr lang="en-US" dirty="0" smtClean="0"/>
              <a:t> </a:t>
            </a:r>
          </a:p>
          <a:p>
            <a:endParaRPr lang="en-US" dirty="0"/>
          </a:p>
        </p:txBody>
      </p:sp>
      <p:sp>
        <p:nvSpPr>
          <p:cNvPr id="8" name="Rounded Rectangle 7"/>
          <p:cNvSpPr/>
          <p:nvPr/>
        </p:nvSpPr>
        <p:spPr>
          <a:xfrm>
            <a:off x="538360" y="1363624"/>
            <a:ext cx="10028039" cy="492145"/>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24574" rIns="29654" bIns="24574" numCol="1" spcCol="1270" anchor="ctr" anchorCtr="0">
            <a:noAutofit/>
          </a:bodyPr>
          <a:lstStyle/>
          <a:p>
            <a:pPr lvl="0" defTabSz="355600">
              <a:lnSpc>
                <a:spcPct val="90000"/>
              </a:lnSpc>
              <a:spcBef>
                <a:spcPct val="0"/>
              </a:spcBef>
              <a:spcAft>
                <a:spcPct val="35000"/>
              </a:spcAft>
            </a:pPr>
            <a:r>
              <a:rPr lang="en-US" sz="1800" kern="1200" dirty="0" smtClean="0"/>
              <a:t>Linux administrator has the following roles:</a:t>
            </a:r>
            <a:endParaRPr lang="en-US" sz="1800" kern="1200" dirty="0"/>
          </a:p>
        </p:txBody>
      </p:sp>
      <p:sp>
        <p:nvSpPr>
          <p:cNvPr id="9" name="Freeform 8"/>
          <p:cNvSpPr/>
          <p:nvPr/>
        </p:nvSpPr>
        <p:spPr>
          <a:xfrm>
            <a:off x="636790" y="1855769"/>
            <a:ext cx="98429" cy="369108"/>
          </a:xfrm>
          <a:custGeom>
            <a:avLst/>
            <a:gdLst/>
            <a:ahLst/>
            <a:cxnLst/>
            <a:rect l="0" t="0" r="0" b="0"/>
            <a:pathLst>
              <a:path>
                <a:moveTo>
                  <a:pt x="0" y="0"/>
                </a:moveTo>
                <a:lnTo>
                  <a:pt x="0" y="369108"/>
                </a:lnTo>
                <a:lnTo>
                  <a:pt x="98429" y="369108"/>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735218" y="1978805"/>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Install required software tools</a:t>
            </a:r>
          </a:p>
        </p:txBody>
      </p:sp>
      <p:sp>
        <p:nvSpPr>
          <p:cNvPr id="11" name="Freeform 10"/>
          <p:cNvSpPr/>
          <p:nvPr/>
        </p:nvSpPr>
        <p:spPr>
          <a:xfrm>
            <a:off x="636790" y="1855769"/>
            <a:ext cx="98429" cy="984290"/>
          </a:xfrm>
          <a:custGeom>
            <a:avLst/>
            <a:gdLst/>
            <a:ahLst/>
            <a:cxnLst/>
            <a:rect l="0" t="0" r="0" b="0"/>
            <a:pathLst>
              <a:path>
                <a:moveTo>
                  <a:pt x="0" y="0"/>
                </a:moveTo>
                <a:lnTo>
                  <a:pt x="0" y="984290"/>
                </a:lnTo>
                <a:lnTo>
                  <a:pt x="98429" y="984290"/>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735218" y="2593987"/>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Apply OS patches, software upgrades including antivirus upgrades and security patches, etc.</a:t>
            </a:r>
          </a:p>
        </p:txBody>
      </p:sp>
      <p:sp>
        <p:nvSpPr>
          <p:cNvPr id="13" name="Freeform 12"/>
          <p:cNvSpPr/>
          <p:nvPr/>
        </p:nvSpPr>
        <p:spPr>
          <a:xfrm>
            <a:off x="636790" y="1855769"/>
            <a:ext cx="98429" cy="1599471"/>
          </a:xfrm>
          <a:custGeom>
            <a:avLst/>
            <a:gdLst/>
            <a:ahLst/>
            <a:cxnLst/>
            <a:rect l="0" t="0" r="0" b="0"/>
            <a:pathLst>
              <a:path>
                <a:moveTo>
                  <a:pt x="0" y="0"/>
                </a:moveTo>
                <a:lnTo>
                  <a:pt x="0" y="1599471"/>
                </a:lnTo>
                <a:lnTo>
                  <a:pt x="98429" y="1599471"/>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735218" y="3209168"/>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Monitor the server – CPU, Memory, Disk usage, etc. </a:t>
            </a:r>
          </a:p>
        </p:txBody>
      </p:sp>
      <p:sp>
        <p:nvSpPr>
          <p:cNvPr id="15" name="Freeform 14"/>
          <p:cNvSpPr/>
          <p:nvPr/>
        </p:nvSpPr>
        <p:spPr>
          <a:xfrm>
            <a:off x="636790" y="1855769"/>
            <a:ext cx="98429" cy="2214652"/>
          </a:xfrm>
          <a:custGeom>
            <a:avLst/>
            <a:gdLst/>
            <a:ahLst/>
            <a:cxnLst/>
            <a:rect l="0" t="0" r="0" b="0"/>
            <a:pathLst>
              <a:path>
                <a:moveTo>
                  <a:pt x="0" y="0"/>
                </a:moveTo>
                <a:lnTo>
                  <a:pt x="0" y="2214652"/>
                </a:lnTo>
                <a:lnTo>
                  <a:pt x="98429" y="2214652"/>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Rounded Rectangle 15"/>
          <p:cNvSpPr/>
          <p:nvPr/>
        </p:nvSpPr>
        <p:spPr>
          <a:xfrm>
            <a:off x="735218" y="3824349"/>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Install and manage application like – DNS, Apache, MySQL, PHP, etc.</a:t>
            </a:r>
          </a:p>
        </p:txBody>
      </p:sp>
      <p:sp>
        <p:nvSpPr>
          <p:cNvPr id="17" name="Freeform 16"/>
          <p:cNvSpPr/>
          <p:nvPr/>
        </p:nvSpPr>
        <p:spPr>
          <a:xfrm>
            <a:off x="636790" y="1855769"/>
            <a:ext cx="98429" cy="2829833"/>
          </a:xfrm>
          <a:custGeom>
            <a:avLst/>
            <a:gdLst/>
            <a:ahLst/>
            <a:cxnLst/>
            <a:rect l="0" t="0" r="0" b="0"/>
            <a:pathLst>
              <a:path>
                <a:moveTo>
                  <a:pt x="0" y="0"/>
                </a:moveTo>
                <a:lnTo>
                  <a:pt x="0" y="2829833"/>
                </a:lnTo>
                <a:lnTo>
                  <a:pt x="98429" y="2829833"/>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ounded Rectangle 17"/>
          <p:cNvSpPr/>
          <p:nvPr/>
        </p:nvSpPr>
        <p:spPr>
          <a:xfrm>
            <a:off x="735218" y="4439530"/>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Responsible for frequent data backup</a:t>
            </a:r>
          </a:p>
        </p:txBody>
      </p:sp>
      <p:sp>
        <p:nvSpPr>
          <p:cNvPr id="19" name="Freeform 18"/>
          <p:cNvSpPr/>
          <p:nvPr/>
        </p:nvSpPr>
        <p:spPr>
          <a:xfrm>
            <a:off x="636790" y="1855769"/>
            <a:ext cx="98429" cy="3445015"/>
          </a:xfrm>
          <a:custGeom>
            <a:avLst/>
            <a:gdLst/>
            <a:ahLst/>
            <a:cxnLst/>
            <a:rect l="0" t="0" r="0" b="0"/>
            <a:pathLst>
              <a:path>
                <a:moveTo>
                  <a:pt x="0" y="0"/>
                </a:moveTo>
                <a:lnTo>
                  <a:pt x="0" y="3445015"/>
                </a:lnTo>
                <a:lnTo>
                  <a:pt x="98429" y="3445015"/>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Rounded Rectangle 19"/>
          <p:cNvSpPr/>
          <p:nvPr/>
        </p:nvSpPr>
        <p:spPr>
          <a:xfrm>
            <a:off x="735218" y="5054712"/>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Senior </a:t>
            </a:r>
            <a:r>
              <a:rPr lang="en-US" sz="1800" kern="1200" dirty="0" err="1" smtClean="0"/>
              <a:t>linux</a:t>
            </a:r>
            <a:r>
              <a:rPr lang="en-US" sz="1800" kern="1200" dirty="0" smtClean="0"/>
              <a:t> administrator should train other administrators</a:t>
            </a:r>
          </a:p>
        </p:txBody>
      </p:sp>
      <p:sp>
        <p:nvSpPr>
          <p:cNvPr id="21" name="Freeform 20"/>
          <p:cNvSpPr/>
          <p:nvPr/>
        </p:nvSpPr>
        <p:spPr>
          <a:xfrm>
            <a:off x="636790" y="1855769"/>
            <a:ext cx="98429" cy="4060196"/>
          </a:xfrm>
          <a:custGeom>
            <a:avLst/>
            <a:gdLst/>
            <a:ahLst/>
            <a:cxnLst/>
            <a:rect l="0" t="0" r="0" b="0"/>
            <a:pathLst>
              <a:path>
                <a:moveTo>
                  <a:pt x="0" y="0"/>
                </a:moveTo>
                <a:lnTo>
                  <a:pt x="0" y="4060196"/>
                </a:lnTo>
                <a:lnTo>
                  <a:pt x="98429" y="4060196"/>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Rounded Rectangle 21"/>
          <p:cNvSpPr/>
          <p:nvPr/>
        </p:nvSpPr>
        <p:spPr>
          <a:xfrm>
            <a:off x="735218" y="5669893"/>
            <a:ext cx="9831181" cy="492145"/>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22034" rIns="25844" bIns="22034" numCol="1" spcCol="1270" anchor="ctr" anchorCtr="0">
            <a:noAutofit/>
          </a:bodyPr>
          <a:lstStyle/>
          <a:p>
            <a:pPr lvl="0" defTabSz="266700">
              <a:lnSpc>
                <a:spcPct val="90000"/>
              </a:lnSpc>
              <a:spcBef>
                <a:spcPct val="0"/>
              </a:spcBef>
              <a:spcAft>
                <a:spcPct val="35000"/>
              </a:spcAft>
            </a:pPr>
            <a:r>
              <a:rPr lang="en-US" sz="1800" kern="1200" dirty="0" smtClean="0"/>
              <a:t>Reviewing all the error logs and fixing the issues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p:txBody>
          <a:bodyPr/>
          <a:lstStyle/>
          <a:p>
            <a:r>
              <a:rPr lang="en-US" smtClean="0"/>
              <a:t>2.1 Role of Linux Administrator (Contd.)</a:t>
            </a:r>
            <a:endParaRPr lang="en-US" dirty="0"/>
          </a:p>
        </p:txBody>
      </p:sp>
      <p:sp>
        <p:nvSpPr>
          <p:cNvPr id="135" name="Google Shape;135;p26"/>
          <p:cNvSpPr txBox="1">
            <a:spLocks noGrp="1"/>
          </p:cNvSpPr>
          <p:nvPr>
            <p:ph type="body" idx="2"/>
          </p:nvPr>
        </p:nvSpPr>
        <p:spPr/>
        <p:txBody>
          <a:bodyPr/>
          <a:lstStyle/>
          <a:p>
            <a:pPr lvl="1"/>
            <a:r>
              <a:rPr lang="en-US" smtClean="0"/>
              <a:t>Monitoring the servers is one of the important tasks</a:t>
            </a:r>
          </a:p>
          <a:p>
            <a:pPr lvl="1"/>
            <a:r>
              <a:rPr lang="en-US" smtClean="0"/>
              <a:t>Troubleshoot the issues related to applications hosted on the system</a:t>
            </a:r>
          </a:p>
          <a:p>
            <a:pPr lvl="1"/>
            <a:endParaRPr lang="en-US" smtClean="0"/>
          </a:p>
          <a:p>
            <a:pPr lvl="1"/>
            <a:endParaRPr lang="en-US" smtClean="0"/>
          </a:p>
          <a:p>
            <a:pPr lvl="1"/>
            <a:endParaRPr lang="en-US" dirty="0"/>
          </a:p>
        </p:txBody>
      </p:sp>
      <p:grpSp>
        <p:nvGrpSpPr>
          <p:cNvPr id="8" name="Group 7"/>
          <p:cNvGrpSpPr/>
          <p:nvPr/>
        </p:nvGrpSpPr>
        <p:grpSpPr>
          <a:xfrm>
            <a:off x="4093827" y="2097838"/>
            <a:ext cx="3905490" cy="4346285"/>
            <a:chOff x="4093827" y="2097838"/>
            <a:chExt cx="3905490" cy="4346285"/>
          </a:xfrm>
        </p:grpSpPr>
        <p:sp>
          <p:nvSpPr>
            <p:cNvPr id="9" name="Block Arc 8"/>
            <p:cNvSpPr/>
            <p:nvPr/>
          </p:nvSpPr>
          <p:spPr>
            <a:xfrm>
              <a:off x="4363482" y="2587890"/>
              <a:ext cx="3366181" cy="3366181"/>
            </a:xfrm>
            <a:prstGeom prst="blockArc">
              <a:avLst>
                <a:gd name="adj1" fmla="val 12600000"/>
                <a:gd name="adj2" fmla="val 162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Block Arc 9"/>
            <p:cNvSpPr/>
            <p:nvPr/>
          </p:nvSpPr>
          <p:spPr>
            <a:xfrm>
              <a:off x="4363482" y="2587890"/>
              <a:ext cx="3366181" cy="3366181"/>
            </a:xfrm>
            <a:prstGeom prst="blockArc">
              <a:avLst>
                <a:gd name="adj1" fmla="val 9000000"/>
                <a:gd name="adj2" fmla="val 126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Block Arc 10"/>
            <p:cNvSpPr/>
            <p:nvPr/>
          </p:nvSpPr>
          <p:spPr>
            <a:xfrm>
              <a:off x="4363482" y="2587890"/>
              <a:ext cx="3366181" cy="3366181"/>
            </a:xfrm>
            <a:prstGeom prst="blockArc">
              <a:avLst>
                <a:gd name="adj1" fmla="val 5400000"/>
                <a:gd name="adj2" fmla="val 90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Block Arc 11"/>
            <p:cNvSpPr/>
            <p:nvPr/>
          </p:nvSpPr>
          <p:spPr>
            <a:xfrm>
              <a:off x="4363482" y="2587890"/>
              <a:ext cx="3366181" cy="3366181"/>
            </a:xfrm>
            <a:prstGeom prst="blockArc">
              <a:avLst>
                <a:gd name="adj1" fmla="val 1800000"/>
                <a:gd name="adj2" fmla="val 54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Block Arc 12"/>
            <p:cNvSpPr/>
            <p:nvPr/>
          </p:nvSpPr>
          <p:spPr>
            <a:xfrm>
              <a:off x="4363482" y="2587890"/>
              <a:ext cx="3366181" cy="3366181"/>
            </a:xfrm>
            <a:prstGeom prst="blockArc">
              <a:avLst>
                <a:gd name="adj1" fmla="val 19800000"/>
                <a:gd name="adj2" fmla="val 18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Block Arc 13"/>
            <p:cNvSpPr/>
            <p:nvPr/>
          </p:nvSpPr>
          <p:spPr>
            <a:xfrm>
              <a:off x="4363482" y="2587890"/>
              <a:ext cx="3366181" cy="3366181"/>
            </a:xfrm>
            <a:prstGeom prst="blockArc">
              <a:avLst>
                <a:gd name="adj1" fmla="val 16200000"/>
                <a:gd name="adj2" fmla="val 19800000"/>
                <a:gd name="adj3" fmla="val 4518"/>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Freeform 15"/>
            <p:cNvSpPr/>
            <p:nvPr/>
          </p:nvSpPr>
          <p:spPr>
            <a:xfrm>
              <a:off x="5518499" y="2097838"/>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609" tIns="182609" rIns="182609" bIns="182609" numCol="1" spcCol="1270" anchor="ctr" anchorCtr="0">
              <a:noAutofit/>
            </a:bodyPr>
            <a:lstStyle/>
            <a:p>
              <a:pPr lvl="0" algn="ctr" defTabSz="977900">
                <a:lnSpc>
                  <a:spcPct val="90000"/>
                </a:lnSpc>
                <a:spcBef>
                  <a:spcPct val="0"/>
                </a:spcBef>
                <a:spcAft>
                  <a:spcPct val="35000"/>
                </a:spcAft>
              </a:pPr>
              <a:endParaRPr lang="en-US" sz="2200" kern="1200"/>
            </a:p>
          </p:txBody>
        </p:sp>
        <p:sp>
          <p:nvSpPr>
            <p:cNvPr id="17" name="Freeform 16"/>
            <p:cNvSpPr/>
            <p:nvPr/>
          </p:nvSpPr>
          <p:spPr>
            <a:xfrm>
              <a:off x="6943171" y="2920373"/>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609" tIns="182609" rIns="182609" bIns="182609" numCol="1" spcCol="1270" anchor="ctr" anchorCtr="0">
              <a:noAutofit/>
            </a:bodyPr>
            <a:lstStyle/>
            <a:p>
              <a:pPr lvl="0" algn="ctr" defTabSz="977900">
                <a:lnSpc>
                  <a:spcPct val="90000"/>
                </a:lnSpc>
                <a:spcBef>
                  <a:spcPct val="0"/>
                </a:spcBef>
                <a:spcAft>
                  <a:spcPct val="35000"/>
                </a:spcAft>
              </a:pPr>
              <a:endParaRPr lang="en-US" sz="2200" kern="1200"/>
            </a:p>
          </p:txBody>
        </p:sp>
        <p:sp>
          <p:nvSpPr>
            <p:cNvPr id="18" name="Freeform 17"/>
            <p:cNvSpPr/>
            <p:nvPr/>
          </p:nvSpPr>
          <p:spPr>
            <a:xfrm>
              <a:off x="6943171" y="4565443"/>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609" tIns="182609" rIns="182609" bIns="182609" numCol="1" spcCol="1270" anchor="ctr" anchorCtr="0">
              <a:noAutofit/>
            </a:bodyPr>
            <a:lstStyle/>
            <a:p>
              <a:pPr lvl="0" algn="ctr" defTabSz="977900">
                <a:lnSpc>
                  <a:spcPct val="90000"/>
                </a:lnSpc>
                <a:spcBef>
                  <a:spcPct val="0"/>
                </a:spcBef>
                <a:spcAft>
                  <a:spcPct val="35000"/>
                </a:spcAft>
              </a:pPr>
              <a:endParaRPr lang="en-US" sz="2200" kern="1200"/>
            </a:p>
          </p:txBody>
        </p:sp>
        <p:sp>
          <p:nvSpPr>
            <p:cNvPr id="19" name="Freeform 18"/>
            <p:cNvSpPr/>
            <p:nvPr/>
          </p:nvSpPr>
          <p:spPr>
            <a:xfrm>
              <a:off x="5518499" y="5387977"/>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609" tIns="182609" rIns="182609" bIns="182609" numCol="1" spcCol="1270" anchor="ctr" anchorCtr="0">
              <a:noAutofit/>
            </a:bodyPr>
            <a:lstStyle/>
            <a:p>
              <a:pPr lvl="0" algn="ctr" defTabSz="977900">
                <a:lnSpc>
                  <a:spcPct val="90000"/>
                </a:lnSpc>
                <a:spcBef>
                  <a:spcPct val="0"/>
                </a:spcBef>
                <a:spcAft>
                  <a:spcPct val="35000"/>
                </a:spcAft>
              </a:pPr>
              <a:endParaRPr lang="en-US" sz="2200" kern="1200" dirty="0"/>
            </a:p>
          </p:txBody>
        </p:sp>
        <p:sp>
          <p:nvSpPr>
            <p:cNvPr id="20" name="Freeform 19"/>
            <p:cNvSpPr/>
            <p:nvPr/>
          </p:nvSpPr>
          <p:spPr>
            <a:xfrm>
              <a:off x="4093827" y="4565443"/>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4359" tIns="214359" rIns="214359" bIns="214359" numCol="1" spcCol="1270" anchor="ctr" anchorCtr="0">
              <a:noAutofit/>
            </a:bodyPr>
            <a:lstStyle/>
            <a:p>
              <a:pPr lvl="0" algn="ctr" defTabSz="2089150">
                <a:lnSpc>
                  <a:spcPct val="90000"/>
                </a:lnSpc>
                <a:spcBef>
                  <a:spcPct val="0"/>
                </a:spcBef>
                <a:spcAft>
                  <a:spcPct val="35000"/>
                </a:spcAft>
              </a:pPr>
              <a:endParaRPr lang="en-US" sz="4700" kern="1200" dirty="0"/>
            </a:p>
          </p:txBody>
        </p:sp>
        <p:sp>
          <p:nvSpPr>
            <p:cNvPr id="21" name="Freeform 20"/>
            <p:cNvSpPr/>
            <p:nvPr/>
          </p:nvSpPr>
          <p:spPr>
            <a:xfrm>
              <a:off x="4093827" y="2920373"/>
              <a:ext cx="1056146" cy="1056146"/>
            </a:xfrm>
            <a:custGeom>
              <a:avLst/>
              <a:gdLst>
                <a:gd name="connsiteX0" fmla="*/ 0 w 1056146"/>
                <a:gd name="connsiteY0" fmla="*/ 528073 h 1056146"/>
                <a:gd name="connsiteX1" fmla="*/ 528073 w 1056146"/>
                <a:gd name="connsiteY1" fmla="*/ 0 h 1056146"/>
                <a:gd name="connsiteX2" fmla="*/ 1056146 w 1056146"/>
                <a:gd name="connsiteY2" fmla="*/ 528073 h 1056146"/>
                <a:gd name="connsiteX3" fmla="*/ 528073 w 1056146"/>
                <a:gd name="connsiteY3" fmla="*/ 1056146 h 1056146"/>
                <a:gd name="connsiteX4" fmla="*/ 0 w 1056146"/>
                <a:gd name="connsiteY4" fmla="*/ 528073 h 1056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46" h="1056146">
                  <a:moveTo>
                    <a:pt x="0" y="528073"/>
                  </a:moveTo>
                  <a:cubicBezTo>
                    <a:pt x="0" y="236426"/>
                    <a:pt x="236426" y="0"/>
                    <a:pt x="528073" y="0"/>
                  </a:cubicBezTo>
                  <a:cubicBezTo>
                    <a:pt x="819720" y="0"/>
                    <a:pt x="1056146" y="236426"/>
                    <a:pt x="1056146" y="528073"/>
                  </a:cubicBezTo>
                  <a:cubicBezTo>
                    <a:pt x="1056146" y="819720"/>
                    <a:pt x="819720" y="1056146"/>
                    <a:pt x="528073" y="1056146"/>
                  </a:cubicBezTo>
                  <a:cubicBezTo>
                    <a:pt x="236426" y="1056146"/>
                    <a:pt x="0" y="819720"/>
                    <a:pt x="0" y="528073"/>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4359" tIns="214359" rIns="214359" bIns="214359" numCol="1" spcCol="1270" anchor="ctr" anchorCtr="0">
              <a:noAutofit/>
            </a:bodyPr>
            <a:lstStyle/>
            <a:p>
              <a:pPr lvl="0" algn="ctr" defTabSz="2089150">
                <a:lnSpc>
                  <a:spcPct val="90000"/>
                </a:lnSpc>
                <a:spcBef>
                  <a:spcPct val="0"/>
                </a:spcBef>
                <a:spcAft>
                  <a:spcPct val="35000"/>
                </a:spcAft>
              </a:pPr>
              <a:endParaRPr lang="en-US" sz="4700" kern="1200" dirty="0"/>
            </a:p>
          </p:txBody>
        </p:sp>
        <p:grpSp>
          <p:nvGrpSpPr>
            <p:cNvPr id="33" name="Group 32"/>
            <p:cNvGrpSpPr/>
            <p:nvPr/>
          </p:nvGrpSpPr>
          <p:grpSpPr>
            <a:xfrm>
              <a:off x="4154325" y="2920373"/>
              <a:ext cx="844256" cy="970406"/>
              <a:chOff x="4154325" y="2920373"/>
              <a:chExt cx="844256" cy="970406"/>
            </a:xfrm>
          </p:grpSpPr>
          <p:grpSp>
            <p:nvGrpSpPr>
              <p:cNvPr id="31" name="Group 30"/>
              <p:cNvGrpSpPr/>
              <p:nvPr/>
            </p:nvGrpSpPr>
            <p:grpSpPr>
              <a:xfrm>
                <a:off x="4154325" y="2920373"/>
                <a:ext cx="844256" cy="970406"/>
                <a:chOff x="4091093" y="719665"/>
                <a:chExt cx="4714239" cy="5418667"/>
              </a:xfrm>
            </p:grpSpPr>
            <p:sp>
              <p:nvSpPr>
                <p:cNvPr id="25" name="Freeform 24"/>
                <p:cNvSpPr/>
                <p:nvPr/>
              </p:nvSpPr>
              <p:spPr>
                <a:xfrm>
                  <a:off x="5825066" y="3158066"/>
                  <a:ext cx="2980266" cy="298026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7746" tIns="766693" rIns="667746" bIns="818815" numCol="1" spcCol="1270" anchor="ctr" anchorCtr="0">
                  <a:noAutofit/>
                </a:bodyPr>
                <a:lstStyle/>
                <a:p>
                  <a:pPr lvl="0" algn="ctr" defTabSz="2400300">
                    <a:lnSpc>
                      <a:spcPct val="90000"/>
                    </a:lnSpc>
                    <a:spcBef>
                      <a:spcPct val="0"/>
                    </a:spcBef>
                    <a:spcAft>
                      <a:spcPct val="35000"/>
                    </a:spcAft>
                  </a:pPr>
                  <a:endParaRPr lang="en-US" sz="5400" kern="1200"/>
                </a:p>
              </p:txBody>
            </p:sp>
            <p:sp>
              <p:nvSpPr>
                <p:cNvPr id="26" name="Freeform 25"/>
                <p:cNvSpPr/>
                <p:nvPr/>
              </p:nvSpPr>
              <p:spPr>
                <a:xfrm>
                  <a:off x="4091093" y="2453639"/>
                  <a:ext cx="2167466" cy="216746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6306" tIns="589604" rIns="586306" bIns="589604" numCol="1" spcCol="1270" anchor="ctr" anchorCtr="0">
                  <a:noAutofit/>
                </a:bodyPr>
                <a:lstStyle/>
                <a:p>
                  <a:pPr lvl="0" algn="ctr" defTabSz="1422400">
                    <a:lnSpc>
                      <a:spcPct val="90000"/>
                    </a:lnSpc>
                    <a:spcBef>
                      <a:spcPct val="0"/>
                    </a:spcBef>
                    <a:spcAft>
                      <a:spcPct val="35000"/>
                    </a:spcAft>
                  </a:pPr>
                  <a:endParaRPr lang="en-US" sz="3200" kern="1200"/>
                </a:p>
              </p:txBody>
            </p:sp>
            <p:sp>
              <p:nvSpPr>
                <p:cNvPr id="27" name="Freeform 26"/>
                <p:cNvSpPr/>
                <p:nvPr/>
              </p:nvSpPr>
              <p:spPr>
                <a:xfrm>
                  <a:off x="5066452" y="719665"/>
                  <a:ext cx="2600961" cy="2600961"/>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0147" tIns="750147" rIns="750148" bIns="750148" numCol="1" spcCol="1270" anchor="ctr" anchorCtr="0">
                  <a:noAutofit/>
                </a:bodyPr>
                <a:lstStyle/>
                <a:p>
                  <a:pPr lvl="0" algn="ctr" defTabSz="1600200">
                    <a:lnSpc>
                      <a:spcPct val="90000"/>
                    </a:lnSpc>
                    <a:spcBef>
                      <a:spcPct val="0"/>
                    </a:spcBef>
                    <a:spcAft>
                      <a:spcPct val="35000"/>
                    </a:spcAft>
                  </a:pPr>
                  <a:endParaRPr lang="en-US" sz="3600" kern="1200"/>
                </a:p>
              </p:txBody>
            </p:sp>
          </p:grpSp>
          <p:sp>
            <p:nvSpPr>
              <p:cNvPr id="32" name="Oval 31"/>
              <p:cNvSpPr/>
              <p:nvPr/>
            </p:nvSpPr>
            <p:spPr>
              <a:xfrm>
                <a:off x="4491877" y="3079579"/>
                <a:ext cx="140040" cy="140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83948" y="3470992"/>
                <a:ext cx="296146" cy="296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78644" y="3354835"/>
                <a:ext cx="140040" cy="140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17445" y="3397452"/>
                <a:ext cx="58510" cy="5851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534135" y="3124329"/>
                <a:ext cx="58510" cy="5851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658708" y="3550986"/>
                <a:ext cx="136088" cy="1360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5570111" y="2181830"/>
              <a:ext cx="915852" cy="897749"/>
              <a:chOff x="5570111" y="2181830"/>
              <a:chExt cx="915852" cy="897749"/>
            </a:xfrm>
          </p:grpSpPr>
          <p:pic>
            <p:nvPicPr>
              <p:cNvPr id="70" name="Picture 6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570111" y="2181830"/>
                <a:ext cx="915852" cy="897749"/>
              </a:xfrm>
              <a:prstGeom prst="rect">
                <a:avLst/>
              </a:prstGeom>
            </p:spPr>
          </p:pic>
          <p:sp>
            <p:nvSpPr>
              <p:cNvPr id="71" name="Freeform 70"/>
              <p:cNvSpPr/>
              <p:nvPr/>
            </p:nvSpPr>
            <p:spPr>
              <a:xfrm>
                <a:off x="5791200" y="2386013"/>
                <a:ext cx="333375" cy="333375"/>
              </a:xfrm>
              <a:custGeom>
                <a:avLst/>
                <a:gdLst>
                  <a:gd name="connsiteX0" fmla="*/ 0 w 333375"/>
                  <a:gd name="connsiteY0" fmla="*/ 333375 h 333375"/>
                  <a:gd name="connsiteX1" fmla="*/ 333375 w 333375"/>
                  <a:gd name="connsiteY1" fmla="*/ 0 h 333375"/>
                </a:gdLst>
                <a:ahLst/>
                <a:cxnLst>
                  <a:cxn ang="0">
                    <a:pos x="connsiteX0" y="connsiteY0"/>
                  </a:cxn>
                  <a:cxn ang="0">
                    <a:pos x="connsiteX1" y="connsiteY1"/>
                  </a:cxn>
                </a:cxnLst>
                <a:rect l="l" t="t" r="r" b="b"/>
                <a:pathLst>
                  <a:path w="333375" h="333375">
                    <a:moveTo>
                      <a:pt x="0" y="333375"/>
                    </a:moveTo>
                    <a:lnTo>
                      <a:pt x="333375" y="0"/>
                    </a:lnTo>
                  </a:path>
                </a:pathLst>
              </a:custGeom>
              <a:no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5944012" y="2780781"/>
                <a:ext cx="113887" cy="108658"/>
              </a:xfrm>
              <a:custGeom>
                <a:avLst/>
                <a:gdLst>
                  <a:gd name="connsiteX0" fmla="*/ 0 w 333375"/>
                  <a:gd name="connsiteY0" fmla="*/ 333375 h 333375"/>
                  <a:gd name="connsiteX1" fmla="*/ 333375 w 333375"/>
                  <a:gd name="connsiteY1" fmla="*/ 0 h 333375"/>
                </a:gdLst>
                <a:ahLst/>
                <a:cxnLst>
                  <a:cxn ang="0">
                    <a:pos x="connsiteX0" y="connsiteY0"/>
                  </a:cxn>
                  <a:cxn ang="0">
                    <a:pos x="connsiteX1" y="connsiteY1"/>
                  </a:cxn>
                </a:cxnLst>
                <a:rect l="l" t="t" r="r" b="b"/>
                <a:pathLst>
                  <a:path w="333375" h="333375">
                    <a:moveTo>
                      <a:pt x="0" y="333375"/>
                    </a:moveTo>
                    <a:lnTo>
                      <a:pt x="333375" y="0"/>
                    </a:lnTo>
                  </a:path>
                </a:pathLst>
              </a:custGeom>
              <a:no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351" y="5589877"/>
              <a:ext cx="777995" cy="773308"/>
            </a:xfrm>
            <a:prstGeom prst="rect">
              <a:avLst/>
            </a:prstGeom>
          </p:spPr>
        </p:pic>
        <p:pic>
          <p:nvPicPr>
            <p:cNvPr id="83" name="Picture 82"/>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145650" y="4603047"/>
              <a:ext cx="952500" cy="889000"/>
            </a:xfrm>
            <a:prstGeom prst="rect">
              <a:avLst/>
            </a:prstGeom>
          </p:spPr>
        </p:pic>
        <p:sp>
          <p:nvSpPr>
            <p:cNvPr id="84" name="Rectangle 83"/>
            <p:cNvSpPr/>
            <p:nvPr/>
          </p:nvSpPr>
          <p:spPr>
            <a:xfrm>
              <a:off x="4418684" y="4965399"/>
              <a:ext cx="439302" cy="252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0877" y="4976893"/>
              <a:ext cx="199452" cy="229877"/>
            </a:xfrm>
            <a:prstGeom prst="rect">
              <a:avLst/>
            </a:prstGeom>
          </p:spPr>
        </p:pic>
        <p:grpSp>
          <p:nvGrpSpPr>
            <p:cNvPr id="111" name="Group 110"/>
            <p:cNvGrpSpPr/>
            <p:nvPr/>
          </p:nvGrpSpPr>
          <p:grpSpPr>
            <a:xfrm>
              <a:off x="7108333" y="3132424"/>
              <a:ext cx="669097" cy="658299"/>
              <a:chOff x="7145404" y="3095353"/>
              <a:chExt cx="669097" cy="658299"/>
            </a:xfrm>
          </p:grpSpPr>
          <p:pic>
            <p:nvPicPr>
              <p:cNvPr id="110" name="Picture 10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5404" y="3095353"/>
                <a:ext cx="669097" cy="187597"/>
              </a:xfrm>
              <a:prstGeom prst="rect">
                <a:avLst/>
              </a:prstGeom>
            </p:spPr>
          </p:pic>
          <p:pic>
            <p:nvPicPr>
              <p:cNvPr id="122" name="Picture 1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5404" y="3330704"/>
                <a:ext cx="669097" cy="187597"/>
              </a:xfrm>
              <a:prstGeom prst="rect">
                <a:avLst/>
              </a:prstGeom>
            </p:spPr>
          </p:pic>
          <p:pic>
            <p:nvPicPr>
              <p:cNvPr id="123" name="Picture 1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5404" y="3566055"/>
                <a:ext cx="669097" cy="187597"/>
              </a:xfrm>
              <a:prstGeom prst="rect">
                <a:avLst/>
              </a:prstGeom>
            </p:spPr>
          </p:pic>
        </p:grpSp>
        <p:grpSp>
          <p:nvGrpSpPr>
            <p:cNvPr id="133" name="Group 132"/>
            <p:cNvGrpSpPr/>
            <p:nvPr/>
          </p:nvGrpSpPr>
          <p:grpSpPr>
            <a:xfrm>
              <a:off x="7002612" y="4828786"/>
              <a:ext cx="996705" cy="627969"/>
              <a:chOff x="7011958" y="4887993"/>
              <a:chExt cx="996705" cy="627969"/>
            </a:xfrm>
          </p:grpSpPr>
          <p:pic>
            <p:nvPicPr>
              <p:cNvPr id="120" name="Picture 119"/>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11958" y="4887993"/>
                <a:ext cx="861846" cy="627969"/>
              </a:xfrm>
              <a:prstGeom prst="rect">
                <a:avLst/>
              </a:prstGeom>
            </p:spPr>
          </p:pic>
          <p:pic>
            <p:nvPicPr>
              <p:cNvPr id="132" name="Picture 1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39586">
                <a:off x="7494148" y="4925514"/>
                <a:ext cx="514515" cy="244065"/>
              </a:xfrm>
              <a:prstGeom prst="rect">
                <a:avLst/>
              </a:prstGeom>
            </p:spPr>
          </p:pic>
        </p:gr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44530" y="5647456"/>
              <a:ext cx="293340" cy="368008"/>
            </a:xfrm>
            <a:prstGeom prst="rect">
              <a:avLst/>
            </a:prstGeom>
          </p:spPr>
        </p:pic>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5248620" y="3320788"/>
              <a:ext cx="1683574" cy="1713106"/>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p:txBody>
          <a:bodyPr/>
          <a:lstStyle/>
          <a:p>
            <a:r>
              <a:rPr lang="en-US" smtClean="0"/>
              <a:t>2.2 Developer vs Administrator</a:t>
            </a:r>
            <a:endParaRPr lang="en-US"/>
          </a:p>
        </p:txBody>
      </p:sp>
      <p:sp>
        <p:nvSpPr>
          <p:cNvPr id="142" name="Google Shape;142;p27"/>
          <p:cNvSpPr txBox="1">
            <a:spLocks noGrp="1"/>
          </p:cNvSpPr>
          <p:nvPr>
            <p:ph type="body" idx="2"/>
          </p:nvPr>
        </p:nvSpPr>
        <p:spPr/>
        <p:txBody>
          <a:bodyPr/>
          <a:lstStyle/>
          <a:p>
            <a:r>
              <a:rPr lang="en-US" dirty="0" smtClean="0"/>
              <a:t> </a:t>
            </a:r>
          </a:p>
          <a:p>
            <a:endParaRPr lang="en-US" dirty="0" smtClean="0"/>
          </a:p>
          <a:p>
            <a:endParaRPr lang="en-US" dirty="0"/>
          </a:p>
        </p:txBody>
      </p:sp>
      <p:sp>
        <p:nvSpPr>
          <p:cNvPr id="11" name="Rectangle 10"/>
          <p:cNvSpPr/>
          <p:nvPr/>
        </p:nvSpPr>
        <p:spPr>
          <a:xfrm>
            <a:off x="769533" y="1729946"/>
            <a:ext cx="5416892" cy="3657600"/>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9533" y="1954495"/>
            <a:ext cx="5416892" cy="528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Google Shape;143;p27"/>
          <p:cNvSpPr/>
          <p:nvPr/>
        </p:nvSpPr>
        <p:spPr>
          <a:xfrm>
            <a:off x="1095556" y="1998175"/>
            <a:ext cx="1997268" cy="459833"/>
          </a:xfrm>
          <a:prstGeom prst="rect">
            <a:avLst/>
          </a:prstGeom>
          <a:noFill/>
          <a:ln>
            <a:noFill/>
          </a:ln>
        </p:spPr>
        <p:txBody>
          <a:bodyPr spcFirstLastPara="1" wrap="square" lIns="121900" tIns="60933" rIns="121900" bIns="60933" anchor="t" anchorCtr="0">
            <a:noAutofit/>
          </a:bodyPr>
          <a:lstStyle/>
          <a:p>
            <a:r>
              <a:rPr lang="en-US" sz="2000" b="1" dirty="0">
                <a:solidFill>
                  <a:schemeClr val="tx1"/>
                </a:solidFill>
              </a:rPr>
              <a:t>Developer</a:t>
            </a:r>
            <a:endParaRPr sz="2000" b="1" dirty="0">
              <a:solidFill>
                <a:schemeClr val="tx1"/>
              </a:solidFill>
            </a:endParaRPr>
          </a:p>
        </p:txBody>
      </p:sp>
      <p:sp>
        <p:nvSpPr>
          <p:cNvPr id="8" name="Rectangle 7"/>
          <p:cNvSpPr/>
          <p:nvPr/>
        </p:nvSpPr>
        <p:spPr>
          <a:xfrm>
            <a:off x="908353" y="2648727"/>
            <a:ext cx="5278071" cy="2118529"/>
          </a:xfrm>
          <a:prstGeom prst="rect">
            <a:avLst/>
          </a:prstGeom>
        </p:spPr>
        <p:txBody>
          <a:bodyPr wrap="square">
            <a:spAutoFit/>
          </a:bodyPr>
          <a:lstStyle/>
          <a:p>
            <a:pPr marL="285750" indent="-285750">
              <a:lnSpc>
                <a:spcPct val="150000"/>
              </a:lnSpc>
              <a:buClr>
                <a:schemeClr val="bg1"/>
              </a:buClr>
              <a:buFont typeface="Wingdings 3" panose="05040102010807070707" pitchFamily="18" charset="2"/>
              <a:buChar char="*"/>
            </a:pPr>
            <a:r>
              <a:rPr lang="en-US" sz="1800" dirty="0">
                <a:solidFill>
                  <a:schemeClr val="bg1"/>
                </a:solidFill>
              </a:rPr>
              <a:t>Coding and programming (C, C++, Java …)</a:t>
            </a:r>
          </a:p>
          <a:p>
            <a:pPr marL="285750" indent="-285750">
              <a:lnSpc>
                <a:spcPct val="150000"/>
              </a:lnSpc>
              <a:buClr>
                <a:schemeClr val="bg1"/>
              </a:buClr>
              <a:buFont typeface="Wingdings 3" panose="05040102010807070707" pitchFamily="18" charset="2"/>
              <a:buChar char="*"/>
            </a:pPr>
            <a:r>
              <a:rPr lang="en-US" sz="1800" dirty="0">
                <a:solidFill>
                  <a:schemeClr val="bg1"/>
                </a:solidFill>
              </a:rPr>
              <a:t>Develops applications </a:t>
            </a:r>
          </a:p>
          <a:p>
            <a:pPr marL="285750" indent="-285750">
              <a:lnSpc>
                <a:spcPct val="150000"/>
              </a:lnSpc>
              <a:buClr>
                <a:schemeClr val="bg1"/>
              </a:buClr>
              <a:buFont typeface="Wingdings 3" panose="05040102010807070707" pitchFamily="18" charset="2"/>
              <a:buChar char="*"/>
            </a:pPr>
            <a:r>
              <a:rPr lang="en-US" sz="1800" dirty="0">
                <a:solidFill>
                  <a:schemeClr val="bg1"/>
                </a:solidFill>
              </a:rPr>
              <a:t>Software debugging</a:t>
            </a:r>
          </a:p>
          <a:p>
            <a:pPr marL="285750" indent="-285750">
              <a:lnSpc>
                <a:spcPct val="150000"/>
              </a:lnSpc>
              <a:buClr>
                <a:schemeClr val="bg1"/>
              </a:buClr>
              <a:buFont typeface="Wingdings 3" panose="05040102010807070707" pitchFamily="18" charset="2"/>
              <a:buChar char="*"/>
            </a:pPr>
            <a:r>
              <a:rPr lang="en-US" sz="1800" dirty="0">
                <a:solidFill>
                  <a:schemeClr val="bg1"/>
                </a:solidFill>
              </a:rPr>
              <a:t>Software testing</a:t>
            </a:r>
          </a:p>
          <a:p>
            <a:pPr marL="285750" indent="-285750">
              <a:lnSpc>
                <a:spcPct val="150000"/>
              </a:lnSpc>
              <a:buClr>
                <a:schemeClr val="bg1"/>
              </a:buClr>
              <a:buFont typeface="Wingdings 3" panose="05040102010807070707" pitchFamily="18" charset="2"/>
              <a:buChar char="*"/>
            </a:pPr>
            <a:r>
              <a:rPr lang="en-US" sz="1800" dirty="0">
                <a:solidFill>
                  <a:schemeClr val="bg1"/>
                </a:solidFill>
              </a:rPr>
              <a:t>Architecture and design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p:txBody>
          <a:bodyPr/>
          <a:lstStyle/>
          <a:p>
            <a:r>
              <a:rPr lang="en-US" smtClean="0"/>
              <a:t>2.2 Developer vs Administrator (Contd.)</a:t>
            </a:r>
            <a:endParaRPr lang="en-US"/>
          </a:p>
        </p:txBody>
      </p:sp>
      <p:sp>
        <p:nvSpPr>
          <p:cNvPr id="4" name="Text Placeholder 3"/>
          <p:cNvSpPr>
            <a:spLocks noGrp="1"/>
          </p:cNvSpPr>
          <p:nvPr>
            <p:ph type="body" idx="2"/>
          </p:nvPr>
        </p:nvSpPr>
        <p:spPr/>
        <p:txBody>
          <a:bodyPr/>
          <a:lstStyle/>
          <a:p>
            <a:r>
              <a:rPr lang="en-US" dirty="0" smtClean="0"/>
              <a:t> </a:t>
            </a:r>
            <a:endParaRPr lang="en-US" dirty="0"/>
          </a:p>
        </p:txBody>
      </p:sp>
      <p:sp>
        <p:nvSpPr>
          <p:cNvPr id="150" name="Google Shape;150;p28"/>
          <p:cNvSpPr txBox="1"/>
          <p:nvPr/>
        </p:nvSpPr>
        <p:spPr>
          <a:xfrm>
            <a:off x="486300" y="2294212"/>
            <a:ext cx="11360800" cy="3115600"/>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endParaRPr sz="2400" dirty="0">
              <a:solidFill>
                <a:schemeClr val="dk2"/>
              </a:solidFill>
            </a:endParaRPr>
          </a:p>
          <a:p>
            <a:pPr marL="609585" indent="-304792">
              <a:lnSpc>
                <a:spcPct val="115000"/>
              </a:lnSpc>
              <a:buClr>
                <a:schemeClr val="dk2"/>
              </a:buClr>
              <a:buSzPts val="1800"/>
            </a:pPr>
            <a:endParaRPr sz="2400" dirty="0">
              <a:solidFill>
                <a:schemeClr val="dk2"/>
              </a:solidFill>
            </a:endParaRPr>
          </a:p>
          <a:p>
            <a:pPr marL="609585" indent="-304792">
              <a:lnSpc>
                <a:spcPct val="115000"/>
              </a:lnSpc>
              <a:buClr>
                <a:schemeClr val="dk2"/>
              </a:buClr>
              <a:buSzPts val="1800"/>
            </a:pPr>
            <a:endParaRPr sz="2400" dirty="0">
              <a:solidFill>
                <a:schemeClr val="dk2"/>
              </a:solidFill>
            </a:endParaRPr>
          </a:p>
          <a:p>
            <a:pPr>
              <a:lnSpc>
                <a:spcPct val="115000"/>
              </a:lnSpc>
              <a:spcBef>
                <a:spcPts val="2133"/>
              </a:spcBef>
              <a:buClr>
                <a:schemeClr val="dk1"/>
              </a:buClr>
              <a:buSzPts val="1100"/>
            </a:pPr>
            <a:endParaRPr sz="2400" dirty="0">
              <a:solidFill>
                <a:schemeClr val="dk2"/>
              </a:solidFill>
            </a:endParaRPr>
          </a:p>
          <a:p>
            <a:pPr>
              <a:lnSpc>
                <a:spcPct val="115000"/>
              </a:lnSpc>
              <a:spcBef>
                <a:spcPts val="2133"/>
              </a:spcBef>
              <a:spcAft>
                <a:spcPts val="2133"/>
              </a:spcAft>
              <a:buClr>
                <a:schemeClr val="dk2"/>
              </a:buClr>
              <a:buSzPts val="1800"/>
            </a:pPr>
            <a:endParaRPr sz="2400" dirty="0">
              <a:solidFill>
                <a:schemeClr val="dk2"/>
              </a:solidFill>
            </a:endParaRPr>
          </a:p>
        </p:txBody>
      </p:sp>
      <p:grpSp>
        <p:nvGrpSpPr>
          <p:cNvPr id="8" name="Group 7"/>
          <p:cNvGrpSpPr/>
          <p:nvPr/>
        </p:nvGrpSpPr>
        <p:grpSpPr>
          <a:xfrm>
            <a:off x="771016" y="1729947"/>
            <a:ext cx="5395684" cy="3657600"/>
            <a:chOff x="6170240" y="1729947"/>
            <a:chExt cx="5395684" cy="3657600"/>
          </a:xfrm>
        </p:grpSpPr>
        <p:sp>
          <p:nvSpPr>
            <p:cNvPr id="9" name="Rectangle 8"/>
            <p:cNvSpPr/>
            <p:nvPr/>
          </p:nvSpPr>
          <p:spPr>
            <a:xfrm>
              <a:off x="6170240" y="1729947"/>
              <a:ext cx="5395684" cy="3657600"/>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70240" y="1954496"/>
              <a:ext cx="5395684" cy="528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170240" y="2648728"/>
              <a:ext cx="4901414" cy="2534027"/>
            </a:xfrm>
            <a:prstGeom prst="rect">
              <a:avLst/>
            </a:prstGeom>
          </p:spPr>
          <p:txBody>
            <a:bodyPr wrap="square">
              <a:spAutoFit/>
            </a:bodyPr>
            <a:lstStyle/>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System administration (Desktop/Server)</a:t>
              </a:r>
            </a:p>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Apply OS Patches</a:t>
              </a:r>
            </a:p>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Monitoring performance of servers</a:t>
              </a:r>
            </a:p>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Install required </a:t>
              </a:r>
              <a:r>
                <a:rPr lang="en-US" sz="1800" dirty="0" err="1">
                  <a:solidFill>
                    <a:schemeClr val="bg1"/>
                  </a:solidFill>
                </a:rPr>
                <a:t>softwares</a:t>
              </a:r>
              <a:endParaRPr lang="en-US" sz="1800" dirty="0">
                <a:solidFill>
                  <a:schemeClr val="bg1"/>
                </a:solidFill>
              </a:endParaRPr>
            </a:p>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Create backup and recovery policy</a:t>
              </a:r>
            </a:p>
            <a:p>
              <a:pPr marL="438146" indent="-285750">
                <a:lnSpc>
                  <a:spcPct val="150000"/>
                </a:lnSpc>
                <a:buClr>
                  <a:schemeClr val="bg1"/>
                </a:buClr>
                <a:buSzPts val="1800"/>
                <a:buFont typeface="Wingdings 3" panose="05040102010807070707" pitchFamily="18" charset="2"/>
                <a:buChar char="*"/>
              </a:pPr>
              <a:r>
                <a:rPr lang="en-US" sz="1800" dirty="0">
                  <a:solidFill>
                    <a:schemeClr val="bg1"/>
                  </a:solidFill>
                </a:rPr>
                <a:t>User management</a:t>
              </a:r>
            </a:p>
          </p:txBody>
        </p:sp>
        <p:sp>
          <p:nvSpPr>
            <p:cNvPr id="15" name="Rectangle 14"/>
            <p:cNvSpPr/>
            <p:nvPr/>
          </p:nvSpPr>
          <p:spPr>
            <a:xfrm>
              <a:off x="6389922" y="2028037"/>
              <a:ext cx="1864613" cy="400110"/>
            </a:xfrm>
            <a:prstGeom prst="rect">
              <a:avLst/>
            </a:prstGeom>
          </p:spPr>
          <p:txBody>
            <a:bodyPr wrap="none">
              <a:spAutoFit/>
            </a:bodyPr>
            <a:lstStyle/>
            <a:p>
              <a:r>
                <a:rPr lang="en-US" sz="2000" b="1" dirty="0">
                  <a:solidFill>
                    <a:schemeClr val="tx1"/>
                  </a:solidFill>
                </a:rPr>
                <a:t>Administrator</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p:txBody>
          <a:bodyPr/>
          <a:lstStyle/>
          <a:p>
            <a:r>
              <a:rPr lang="en-US" dirty="0" smtClean="0"/>
              <a:t>2.3 Critical Tasks of Linux Administrator</a:t>
            </a:r>
            <a:endParaRPr lang="en-US" dirty="0"/>
          </a:p>
        </p:txBody>
      </p:sp>
      <p:sp>
        <p:nvSpPr>
          <p:cNvPr id="4" name="Text Placeholder 3"/>
          <p:cNvSpPr>
            <a:spLocks noGrp="1"/>
          </p:cNvSpPr>
          <p:nvPr>
            <p:ph type="body" idx="2"/>
          </p:nvPr>
        </p:nvSpPr>
        <p:spPr/>
        <p:txBody>
          <a:bodyPr/>
          <a:lstStyle/>
          <a:p>
            <a:r>
              <a:rPr lang="en-US" smtClean="0"/>
              <a:t> </a:t>
            </a:r>
            <a:endParaRPr lang="en-US" dirty="0"/>
          </a:p>
        </p:txBody>
      </p:sp>
      <p:grpSp>
        <p:nvGrpSpPr>
          <p:cNvPr id="25" name="Group 24"/>
          <p:cNvGrpSpPr/>
          <p:nvPr/>
        </p:nvGrpSpPr>
        <p:grpSpPr>
          <a:xfrm>
            <a:off x="514351" y="1608922"/>
            <a:ext cx="8070531" cy="4536901"/>
            <a:chOff x="745237" y="1499574"/>
            <a:chExt cx="8070531" cy="4536901"/>
          </a:xfrm>
        </p:grpSpPr>
        <p:grpSp>
          <p:nvGrpSpPr>
            <p:cNvPr id="22" name="Group 21"/>
            <p:cNvGrpSpPr/>
            <p:nvPr/>
          </p:nvGrpSpPr>
          <p:grpSpPr>
            <a:xfrm>
              <a:off x="3566011" y="1499574"/>
              <a:ext cx="5249757" cy="4536901"/>
              <a:chOff x="3566011" y="1499574"/>
              <a:chExt cx="5249757" cy="4536901"/>
            </a:xfrm>
          </p:grpSpPr>
          <p:sp>
            <p:nvSpPr>
              <p:cNvPr id="10" name="Freeform 9"/>
              <p:cNvSpPr/>
              <p:nvPr/>
            </p:nvSpPr>
            <p:spPr>
              <a:xfrm>
                <a:off x="3890146" y="1564401"/>
                <a:ext cx="4925621" cy="518615"/>
              </a:xfrm>
              <a:custGeom>
                <a:avLst/>
                <a:gdLst>
                  <a:gd name="connsiteX0" fmla="*/ 0 w 7663472"/>
                  <a:gd name="connsiteY0" fmla="*/ 0 h 518615"/>
                  <a:gd name="connsiteX1" fmla="*/ 7663472 w 7663472"/>
                  <a:gd name="connsiteY1" fmla="*/ 0 h 518615"/>
                  <a:gd name="connsiteX2" fmla="*/ 7663472 w 7663472"/>
                  <a:gd name="connsiteY2" fmla="*/ 518615 h 518615"/>
                  <a:gd name="connsiteX3" fmla="*/ 0 w 7663472"/>
                  <a:gd name="connsiteY3" fmla="*/ 518615 h 518615"/>
                  <a:gd name="connsiteX4" fmla="*/ 0 w 7663472"/>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3472" h="518615">
                    <a:moveTo>
                      <a:pt x="0" y="0"/>
                    </a:moveTo>
                    <a:lnTo>
                      <a:pt x="7663472" y="0"/>
                    </a:lnTo>
                    <a:lnTo>
                      <a:pt x="7663472"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dirty="0" smtClean="0">
                    <a:solidFill>
                      <a:schemeClr val="tx1"/>
                    </a:solidFill>
                  </a:rPr>
                  <a:t>System administrator (Desktop/Server)</a:t>
                </a:r>
                <a:endParaRPr lang="en-US" sz="1800" kern="1200" dirty="0">
                  <a:solidFill>
                    <a:schemeClr val="tx1"/>
                  </a:solidFill>
                </a:endParaRPr>
              </a:p>
            </p:txBody>
          </p:sp>
          <p:sp>
            <p:nvSpPr>
              <p:cNvPr id="11" name="Oval 10"/>
              <p:cNvSpPr/>
              <p:nvPr/>
            </p:nvSpPr>
            <p:spPr>
              <a:xfrm>
                <a:off x="3566011" y="1499574"/>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Freeform 11"/>
              <p:cNvSpPr/>
              <p:nvPr/>
            </p:nvSpPr>
            <p:spPr>
              <a:xfrm>
                <a:off x="4316744" y="2342226"/>
                <a:ext cx="4499023" cy="518615"/>
              </a:xfrm>
              <a:custGeom>
                <a:avLst/>
                <a:gdLst>
                  <a:gd name="connsiteX0" fmla="*/ 0 w 7236875"/>
                  <a:gd name="connsiteY0" fmla="*/ 0 h 518615"/>
                  <a:gd name="connsiteX1" fmla="*/ 7236875 w 7236875"/>
                  <a:gd name="connsiteY1" fmla="*/ 0 h 518615"/>
                  <a:gd name="connsiteX2" fmla="*/ 7236875 w 7236875"/>
                  <a:gd name="connsiteY2" fmla="*/ 518615 h 518615"/>
                  <a:gd name="connsiteX3" fmla="*/ 0 w 7236875"/>
                  <a:gd name="connsiteY3" fmla="*/ 518615 h 518615"/>
                  <a:gd name="connsiteX4" fmla="*/ 0 w 7236875"/>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875" h="518615">
                    <a:moveTo>
                      <a:pt x="0" y="0"/>
                    </a:moveTo>
                    <a:lnTo>
                      <a:pt x="7236875" y="0"/>
                    </a:lnTo>
                    <a:lnTo>
                      <a:pt x="7236875"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smtClean="0">
                    <a:solidFill>
                      <a:schemeClr val="tx1"/>
                    </a:solidFill>
                  </a:rPr>
                  <a:t>Apply OS Patches</a:t>
                </a:r>
                <a:endParaRPr lang="en-US" sz="1800" kern="1200" dirty="0">
                  <a:solidFill>
                    <a:schemeClr val="tx1"/>
                  </a:solidFill>
                </a:endParaRPr>
              </a:p>
            </p:txBody>
          </p:sp>
          <p:sp>
            <p:nvSpPr>
              <p:cNvPr id="13" name="Oval 12"/>
              <p:cNvSpPr/>
              <p:nvPr/>
            </p:nvSpPr>
            <p:spPr>
              <a:xfrm>
                <a:off x="3992608" y="2277399"/>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13"/>
              <p:cNvSpPr/>
              <p:nvPr/>
            </p:nvSpPr>
            <p:spPr>
              <a:xfrm>
                <a:off x="4511816" y="3120051"/>
                <a:ext cx="4303952" cy="518615"/>
              </a:xfrm>
              <a:custGeom>
                <a:avLst/>
                <a:gdLst>
                  <a:gd name="connsiteX0" fmla="*/ 0 w 7041803"/>
                  <a:gd name="connsiteY0" fmla="*/ 0 h 518615"/>
                  <a:gd name="connsiteX1" fmla="*/ 7041803 w 7041803"/>
                  <a:gd name="connsiteY1" fmla="*/ 0 h 518615"/>
                  <a:gd name="connsiteX2" fmla="*/ 7041803 w 7041803"/>
                  <a:gd name="connsiteY2" fmla="*/ 518615 h 518615"/>
                  <a:gd name="connsiteX3" fmla="*/ 0 w 7041803"/>
                  <a:gd name="connsiteY3" fmla="*/ 518615 h 518615"/>
                  <a:gd name="connsiteX4" fmla="*/ 0 w 7041803"/>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1803" h="518615">
                    <a:moveTo>
                      <a:pt x="0" y="0"/>
                    </a:moveTo>
                    <a:lnTo>
                      <a:pt x="7041803" y="0"/>
                    </a:lnTo>
                    <a:lnTo>
                      <a:pt x="7041803"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smtClean="0">
                    <a:solidFill>
                      <a:schemeClr val="tx1"/>
                    </a:solidFill>
                  </a:rPr>
                  <a:t>Monitoring performance of servers</a:t>
                </a:r>
                <a:endParaRPr lang="en-US" sz="1800" kern="1200" dirty="0">
                  <a:solidFill>
                    <a:schemeClr val="tx1"/>
                  </a:solidFill>
                </a:endParaRPr>
              </a:p>
            </p:txBody>
          </p:sp>
          <p:sp>
            <p:nvSpPr>
              <p:cNvPr id="15" name="Oval 14"/>
              <p:cNvSpPr/>
              <p:nvPr/>
            </p:nvSpPr>
            <p:spPr>
              <a:xfrm>
                <a:off x="4187680" y="3055224"/>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15"/>
              <p:cNvSpPr/>
              <p:nvPr/>
            </p:nvSpPr>
            <p:spPr>
              <a:xfrm>
                <a:off x="4511816" y="3897383"/>
                <a:ext cx="4303952" cy="518615"/>
              </a:xfrm>
              <a:custGeom>
                <a:avLst/>
                <a:gdLst>
                  <a:gd name="connsiteX0" fmla="*/ 0 w 7041803"/>
                  <a:gd name="connsiteY0" fmla="*/ 0 h 518615"/>
                  <a:gd name="connsiteX1" fmla="*/ 7041803 w 7041803"/>
                  <a:gd name="connsiteY1" fmla="*/ 0 h 518615"/>
                  <a:gd name="connsiteX2" fmla="*/ 7041803 w 7041803"/>
                  <a:gd name="connsiteY2" fmla="*/ 518615 h 518615"/>
                  <a:gd name="connsiteX3" fmla="*/ 0 w 7041803"/>
                  <a:gd name="connsiteY3" fmla="*/ 518615 h 518615"/>
                  <a:gd name="connsiteX4" fmla="*/ 0 w 7041803"/>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1803" h="518615">
                    <a:moveTo>
                      <a:pt x="0" y="0"/>
                    </a:moveTo>
                    <a:lnTo>
                      <a:pt x="7041803" y="0"/>
                    </a:lnTo>
                    <a:lnTo>
                      <a:pt x="7041803"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smtClean="0">
                    <a:solidFill>
                      <a:schemeClr val="tx1"/>
                    </a:solidFill>
                  </a:rPr>
                  <a:t>Install required software</a:t>
                </a:r>
                <a:endParaRPr lang="en-US" sz="1800" kern="1200" dirty="0">
                  <a:solidFill>
                    <a:schemeClr val="tx1"/>
                  </a:solidFill>
                </a:endParaRPr>
              </a:p>
            </p:txBody>
          </p:sp>
          <p:sp>
            <p:nvSpPr>
              <p:cNvPr id="17" name="Oval 16"/>
              <p:cNvSpPr/>
              <p:nvPr/>
            </p:nvSpPr>
            <p:spPr>
              <a:xfrm>
                <a:off x="4187680" y="3832556"/>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Freeform 17"/>
              <p:cNvSpPr/>
              <p:nvPr/>
            </p:nvSpPr>
            <p:spPr>
              <a:xfrm>
                <a:off x="4316744" y="4675208"/>
                <a:ext cx="4499023" cy="518615"/>
              </a:xfrm>
              <a:custGeom>
                <a:avLst/>
                <a:gdLst>
                  <a:gd name="connsiteX0" fmla="*/ 0 w 7236875"/>
                  <a:gd name="connsiteY0" fmla="*/ 0 h 518615"/>
                  <a:gd name="connsiteX1" fmla="*/ 7236875 w 7236875"/>
                  <a:gd name="connsiteY1" fmla="*/ 0 h 518615"/>
                  <a:gd name="connsiteX2" fmla="*/ 7236875 w 7236875"/>
                  <a:gd name="connsiteY2" fmla="*/ 518615 h 518615"/>
                  <a:gd name="connsiteX3" fmla="*/ 0 w 7236875"/>
                  <a:gd name="connsiteY3" fmla="*/ 518615 h 518615"/>
                  <a:gd name="connsiteX4" fmla="*/ 0 w 7236875"/>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875" h="518615">
                    <a:moveTo>
                      <a:pt x="0" y="0"/>
                    </a:moveTo>
                    <a:lnTo>
                      <a:pt x="7236875" y="0"/>
                    </a:lnTo>
                    <a:lnTo>
                      <a:pt x="7236875"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smtClean="0">
                    <a:solidFill>
                      <a:schemeClr val="tx1"/>
                    </a:solidFill>
                  </a:rPr>
                  <a:t>Create backup and recovery policy</a:t>
                </a:r>
                <a:endParaRPr lang="en-US" sz="1800" kern="1200" dirty="0">
                  <a:solidFill>
                    <a:schemeClr val="tx1"/>
                  </a:solidFill>
                </a:endParaRPr>
              </a:p>
            </p:txBody>
          </p:sp>
          <p:sp>
            <p:nvSpPr>
              <p:cNvPr id="19" name="Oval 18"/>
              <p:cNvSpPr/>
              <p:nvPr/>
            </p:nvSpPr>
            <p:spPr>
              <a:xfrm>
                <a:off x="3992608" y="4610381"/>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reeform 19"/>
              <p:cNvSpPr/>
              <p:nvPr/>
            </p:nvSpPr>
            <p:spPr>
              <a:xfrm>
                <a:off x="3890146" y="5453033"/>
                <a:ext cx="4925621" cy="518615"/>
              </a:xfrm>
              <a:custGeom>
                <a:avLst/>
                <a:gdLst>
                  <a:gd name="connsiteX0" fmla="*/ 0 w 7663472"/>
                  <a:gd name="connsiteY0" fmla="*/ 0 h 518615"/>
                  <a:gd name="connsiteX1" fmla="*/ 7663472 w 7663472"/>
                  <a:gd name="connsiteY1" fmla="*/ 0 h 518615"/>
                  <a:gd name="connsiteX2" fmla="*/ 7663472 w 7663472"/>
                  <a:gd name="connsiteY2" fmla="*/ 518615 h 518615"/>
                  <a:gd name="connsiteX3" fmla="*/ 0 w 7663472"/>
                  <a:gd name="connsiteY3" fmla="*/ 518615 h 518615"/>
                  <a:gd name="connsiteX4" fmla="*/ 0 w 7663472"/>
                  <a:gd name="connsiteY4" fmla="*/ 0 h 51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3472" h="518615">
                    <a:moveTo>
                      <a:pt x="0" y="0"/>
                    </a:moveTo>
                    <a:lnTo>
                      <a:pt x="7663472" y="0"/>
                    </a:lnTo>
                    <a:lnTo>
                      <a:pt x="7663472" y="518615"/>
                    </a:lnTo>
                    <a:lnTo>
                      <a:pt x="0" y="518615"/>
                    </a:lnTo>
                    <a:lnTo>
                      <a:pt x="0" y="0"/>
                    </a:lnTo>
                    <a:close/>
                  </a:path>
                </a:pathLst>
              </a:custGeom>
              <a:solidFill>
                <a:schemeClr val="bg1"/>
              </a:solidFill>
              <a:ln w="19050">
                <a:solidFill>
                  <a:srgbClr val="0EC07D"/>
                </a:solidFill>
                <a:prstDash val="sys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651" tIns="71120" rIns="71120" bIns="71120" numCol="1" spcCol="1270" anchor="ctr" anchorCtr="0">
                <a:noAutofit/>
              </a:bodyPr>
              <a:lstStyle/>
              <a:p>
                <a:pPr lvl="0" algn="l" defTabSz="1244600">
                  <a:lnSpc>
                    <a:spcPct val="90000"/>
                  </a:lnSpc>
                  <a:spcBef>
                    <a:spcPct val="0"/>
                  </a:spcBef>
                  <a:spcAft>
                    <a:spcPct val="35000"/>
                  </a:spcAft>
                </a:pPr>
                <a:r>
                  <a:rPr lang="en-US" sz="1800" kern="1200" smtClean="0">
                    <a:solidFill>
                      <a:schemeClr val="tx1"/>
                    </a:solidFill>
                  </a:rPr>
                  <a:t>Managing software deployments</a:t>
                </a:r>
                <a:endParaRPr lang="en-US" sz="1800" kern="1200" dirty="0">
                  <a:solidFill>
                    <a:schemeClr val="tx1"/>
                  </a:solidFill>
                </a:endParaRPr>
              </a:p>
            </p:txBody>
          </p:sp>
          <p:sp>
            <p:nvSpPr>
              <p:cNvPr id="21" name="Oval 20"/>
              <p:cNvSpPr/>
              <p:nvPr/>
            </p:nvSpPr>
            <p:spPr>
              <a:xfrm>
                <a:off x="3566011" y="5388206"/>
                <a:ext cx="648269" cy="648269"/>
              </a:xfrm>
              <a:prstGeom prst="ellipse">
                <a:avLst/>
              </a:prstGeom>
              <a:solidFill>
                <a:srgbClr val="0EC07D"/>
              </a:solidFill>
              <a:ln w="38100">
                <a:solidFill>
                  <a:schemeClr val="bg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 name="Oval 23"/>
            <p:cNvSpPr/>
            <p:nvPr/>
          </p:nvSpPr>
          <p:spPr>
            <a:xfrm>
              <a:off x="745237" y="2172615"/>
              <a:ext cx="3211558" cy="3211558"/>
            </a:xfrm>
            <a:prstGeom prst="ellipse">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Critical Tasks of Linux Administrator</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p:txBody>
          <a:bodyPr/>
          <a:lstStyle/>
          <a:p>
            <a:r>
              <a:rPr lang="en-US" smtClean="0"/>
              <a:t>2.4 Requirements for Installing Linux</a:t>
            </a:r>
            <a:endParaRPr lang="en-US"/>
          </a:p>
        </p:txBody>
      </p:sp>
      <p:sp>
        <p:nvSpPr>
          <p:cNvPr id="4" name="Text Placeholder 3"/>
          <p:cNvSpPr>
            <a:spLocks noGrp="1"/>
          </p:cNvSpPr>
          <p:nvPr>
            <p:ph type="body" idx="2"/>
          </p:nvPr>
        </p:nvSpPr>
        <p:spPr/>
        <p:txBody>
          <a:bodyPr/>
          <a:lstStyle/>
          <a:p>
            <a:r>
              <a:rPr lang="en-US" smtClean="0"/>
              <a:t> </a:t>
            </a:r>
            <a:endParaRPr lang="en-US" dirty="0"/>
          </a:p>
        </p:txBody>
      </p:sp>
      <p:grpSp>
        <p:nvGrpSpPr>
          <p:cNvPr id="35" name="Group 34"/>
          <p:cNvGrpSpPr/>
          <p:nvPr/>
        </p:nvGrpSpPr>
        <p:grpSpPr>
          <a:xfrm>
            <a:off x="3601988" y="1266895"/>
            <a:ext cx="5082363" cy="5082363"/>
            <a:chOff x="3601988" y="1266895"/>
            <a:chExt cx="5082363" cy="5082363"/>
          </a:xfrm>
        </p:grpSpPr>
        <p:sp>
          <p:nvSpPr>
            <p:cNvPr id="31" name="Oval 30"/>
            <p:cNvSpPr/>
            <p:nvPr/>
          </p:nvSpPr>
          <p:spPr>
            <a:xfrm>
              <a:off x="3601988" y="1266895"/>
              <a:ext cx="5082363" cy="5082363"/>
            </a:xfrm>
            <a:prstGeom prst="ellipse">
              <a:avLst/>
            </a:prstGeom>
            <a:solidFill>
              <a:schemeClr val="bg1"/>
            </a:solidFill>
            <a:ln w="762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17229125">
              <a:off x="3848280" y="1640225"/>
              <a:ext cx="4551680" cy="4551680"/>
            </a:xfrm>
            <a:custGeom>
              <a:avLst/>
              <a:gdLst>
                <a:gd name="connsiteX0" fmla="*/ 938135 w 4551680"/>
                <a:gd name="connsiteY0" fmla="*/ 4117033 h 4551680"/>
                <a:gd name="connsiteX1" fmla="*/ 111388 w 4551680"/>
                <a:gd name="connsiteY1" fmla="*/ 1572567 h 4551680"/>
                <a:gd name="connsiteX2" fmla="*/ 2275840 w 4551680"/>
                <a:gd name="connsiteY2" fmla="*/ 2275840 h 4551680"/>
                <a:gd name="connsiteX3" fmla="*/ 938135 w 4551680"/>
                <a:gd name="connsiteY3" fmla="*/ 4117033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938135" y="4117033"/>
                  </a:moveTo>
                  <a:cubicBezTo>
                    <a:pt x="140482" y="3537504"/>
                    <a:pt x="-193289" y="2510264"/>
                    <a:pt x="111388" y="1572567"/>
                  </a:cubicBezTo>
                  <a:lnTo>
                    <a:pt x="2275840" y="2275840"/>
                  </a:lnTo>
                  <a:lnTo>
                    <a:pt x="938135" y="4117033"/>
                  </a:lnTo>
                  <a:close/>
                </a:path>
              </a:pathLst>
            </a:custGeom>
            <a:solidFill>
              <a:srgbClr val="0EC07D"/>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564" tIns="2098735" rIns="2950550" bIns="1407312" numCol="1" spcCol="1270" anchor="ctr" anchorCtr="0">
              <a:noAutofit/>
            </a:bodyPr>
            <a:lstStyle/>
            <a:p>
              <a:pPr lvl="0" algn="ctr" defTabSz="666750">
                <a:lnSpc>
                  <a:spcPct val="90000"/>
                </a:lnSpc>
                <a:spcBef>
                  <a:spcPct val="0"/>
                </a:spcBef>
                <a:spcAft>
                  <a:spcPct val="35000"/>
                </a:spcAft>
              </a:pPr>
              <a:endParaRPr lang="en-US" sz="1500" kern="1200" dirty="0">
                <a:solidFill>
                  <a:schemeClr val="bg1"/>
                </a:solidFill>
              </a:endParaRPr>
            </a:p>
          </p:txBody>
        </p:sp>
        <p:sp>
          <p:nvSpPr>
            <p:cNvPr id="20" name="Freeform 19"/>
            <p:cNvSpPr/>
            <p:nvPr/>
          </p:nvSpPr>
          <p:spPr>
            <a:xfrm>
              <a:off x="3941250" y="1460833"/>
              <a:ext cx="4551680" cy="4551680"/>
            </a:xfrm>
            <a:custGeom>
              <a:avLst/>
              <a:gdLst>
                <a:gd name="connsiteX0" fmla="*/ 2275840 w 4551680"/>
                <a:gd name="connsiteY0" fmla="*/ 0 h 4551680"/>
                <a:gd name="connsiteX1" fmla="*/ 4440292 w 4551680"/>
                <a:gd name="connsiteY1" fmla="*/ 1572567 h 4551680"/>
                <a:gd name="connsiteX2" fmla="*/ 2275840 w 4551680"/>
                <a:gd name="connsiteY2" fmla="*/ 2275840 h 4551680"/>
                <a:gd name="connsiteX3" fmla="*/ 2275840 w 4551680"/>
                <a:gd name="connsiteY3" fmla="*/ 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0"/>
                  </a:moveTo>
                  <a:cubicBezTo>
                    <a:pt x="3261794" y="0"/>
                    <a:pt x="4135616" y="634869"/>
                    <a:pt x="4440292" y="1572567"/>
                  </a:cubicBezTo>
                  <a:lnTo>
                    <a:pt x="2275840" y="2275840"/>
                  </a:lnTo>
                  <a:lnTo>
                    <a:pt x="2275840" y="0"/>
                  </a:lnTo>
                  <a:close/>
                </a:path>
              </a:pathLst>
            </a:custGeom>
            <a:solidFill>
              <a:srgbClr val="0EC07D"/>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93510" tIns="784166" rIns="733230" bIns="2830254" numCol="1" spcCol="1270" anchor="ctr" anchorCtr="0">
              <a:noAutofit/>
            </a:bodyPr>
            <a:lstStyle/>
            <a:p>
              <a:pPr lvl="0" algn="ctr" defTabSz="666750">
                <a:lnSpc>
                  <a:spcPct val="90000"/>
                </a:lnSpc>
                <a:spcBef>
                  <a:spcPct val="0"/>
                </a:spcBef>
                <a:spcAft>
                  <a:spcPct val="35000"/>
                </a:spcAft>
              </a:pPr>
              <a:endParaRPr lang="en-US" sz="1800" kern="1200" dirty="0">
                <a:solidFill>
                  <a:schemeClr val="bg1"/>
                </a:solidFill>
              </a:endParaRPr>
            </a:p>
          </p:txBody>
        </p:sp>
        <p:sp>
          <p:nvSpPr>
            <p:cNvPr id="21" name="Freeform 20"/>
            <p:cNvSpPr/>
            <p:nvPr/>
          </p:nvSpPr>
          <p:spPr>
            <a:xfrm>
              <a:off x="3980264" y="1582211"/>
              <a:ext cx="4551680" cy="4551680"/>
            </a:xfrm>
            <a:custGeom>
              <a:avLst/>
              <a:gdLst>
                <a:gd name="connsiteX0" fmla="*/ 4440292 w 4551680"/>
                <a:gd name="connsiteY0" fmla="*/ 1572567 h 4551680"/>
                <a:gd name="connsiteX1" fmla="*/ 3613545 w 4551680"/>
                <a:gd name="connsiteY1" fmla="*/ 4117033 h 4551680"/>
                <a:gd name="connsiteX2" fmla="*/ 2275840 w 4551680"/>
                <a:gd name="connsiteY2" fmla="*/ 2275840 h 4551680"/>
                <a:gd name="connsiteX3" fmla="*/ 4440292 w 4551680"/>
                <a:gd name="connsiteY3" fmla="*/ 1572567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440292" y="1572567"/>
                  </a:moveTo>
                  <a:cubicBezTo>
                    <a:pt x="4744968" y="2510265"/>
                    <a:pt x="4411198" y="3537504"/>
                    <a:pt x="3613545" y="4117033"/>
                  </a:cubicBezTo>
                  <a:lnTo>
                    <a:pt x="2275840" y="2275840"/>
                  </a:lnTo>
                  <a:lnTo>
                    <a:pt x="4440292" y="1572567"/>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50549" tIns="2098735" rIns="284565" bIns="1407312" numCol="1" spcCol="1270" anchor="ctr" anchorCtr="0">
              <a:noAutofit/>
            </a:bodyPr>
            <a:lstStyle/>
            <a:p>
              <a:pPr lvl="0" algn="ctr" defTabSz="666750">
                <a:lnSpc>
                  <a:spcPct val="90000"/>
                </a:lnSpc>
                <a:spcBef>
                  <a:spcPct val="0"/>
                </a:spcBef>
                <a:spcAft>
                  <a:spcPct val="35000"/>
                </a:spcAft>
              </a:pPr>
              <a:endParaRPr lang="en-US" sz="1800" kern="1200" dirty="0">
                <a:solidFill>
                  <a:schemeClr val="bg1"/>
                </a:solidFill>
              </a:endParaRPr>
            </a:p>
          </p:txBody>
        </p:sp>
        <p:sp>
          <p:nvSpPr>
            <p:cNvPr id="23" name="Freeform 22"/>
            <p:cNvSpPr/>
            <p:nvPr/>
          </p:nvSpPr>
          <p:spPr>
            <a:xfrm>
              <a:off x="3774355" y="1582211"/>
              <a:ext cx="4551680" cy="4551680"/>
            </a:xfrm>
            <a:custGeom>
              <a:avLst/>
              <a:gdLst>
                <a:gd name="connsiteX0" fmla="*/ 938135 w 4551680"/>
                <a:gd name="connsiteY0" fmla="*/ 4117033 h 4551680"/>
                <a:gd name="connsiteX1" fmla="*/ 111388 w 4551680"/>
                <a:gd name="connsiteY1" fmla="*/ 1572567 h 4551680"/>
                <a:gd name="connsiteX2" fmla="*/ 2275840 w 4551680"/>
                <a:gd name="connsiteY2" fmla="*/ 2275840 h 4551680"/>
                <a:gd name="connsiteX3" fmla="*/ 938135 w 4551680"/>
                <a:gd name="connsiteY3" fmla="*/ 4117033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938135" y="4117033"/>
                  </a:moveTo>
                  <a:cubicBezTo>
                    <a:pt x="140482" y="3537504"/>
                    <a:pt x="-193289" y="2510264"/>
                    <a:pt x="111388" y="1572567"/>
                  </a:cubicBezTo>
                  <a:lnTo>
                    <a:pt x="2275840" y="2275840"/>
                  </a:lnTo>
                  <a:lnTo>
                    <a:pt x="938135" y="4117033"/>
                  </a:lnTo>
                  <a:close/>
                </a:path>
              </a:pathLst>
            </a:custGeom>
            <a:solidFill>
              <a:srgbClr val="0EC07D"/>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564" tIns="2098735" rIns="2950550" bIns="1407312" numCol="1" spcCol="1270" anchor="ctr" anchorCtr="0">
              <a:noAutofit/>
            </a:bodyPr>
            <a:lstStyle/>
            <a:p>
              <a:pPr lvl="0" algn="ctr" defTabSz="666750">
                <a:lnSpc>
                  <a:spcPct val="90000"/>
                </a:lnSpc>
                <a:spcBef>
                  <a:spcPct val="0"/>
                </a:spcBef>
                <a:spcAft>
                  <a:spcPct val="35000"/>
                </a:spcAft>
              </a:pPr>
              <a:r>
                <a:rPr lang="en-US" sz="1800" kern="1200" dirty="0" smtClean="0">
                  <a:solidFill>
                    <a:schemeClr val="bg1"/>
                  </a:solidFill>
                </a:rPr>
                <a:t>A DVD drive</a:t>
              </a:r>
              <a:endParaRPr lang="en-US" sz="1800" kern="1200" dirty="0">
                <a:solidFill>
                  <a:schemeClr val="bg1"/>
                </a:solidFill>
              </a:endParaRPr>
            </a:p>
          </p:txBody>
        </p:sp>
        <p:sp>
          <p:nvSpPr>
            <p:cNvPr id="24" name="Freeform 23"/>
            <p:cNvSpPr/>
            <p:nvPr/>
          </p:nvSpPr>
          <p:spPr>
            <a:xfrm>
              <a:off x="3813369" y="1460833"/>
              <a:ext cx="4551680" cy="4551680"/>
            </a:xfrm>
            <a:custGeom>
              <a:avLst/>
              <a:gdLst>
                <a:gd name="connsiteX0" fmla="*/ 111388 w 4551680"/>
                <a:gd name="connsiteY0" fmla="*/ 1572567 h 4551680"/>
                <a:gd name="connsiteX1" fmla="*/ 2275840 w 4551680"/>
                <a:gd name="connsiteY1" fmla="*/ 0 h 4551680"/>
                <a:gd name="connsiteX2" fmla="*/ 2275840 w 4551680"/>
                <a:gd name="connsiteY2" fmla="*/ 2275840 h 4551680"/>
                <a:gd name="connsiteX3" fmla="*/ 111388 w 4551680"/>
                <a:gd name="connsiteY3" fmla="*/ 1572567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111388" y="1572567"/>
                  </a:moveTo>
                  <a:cubicBezTo>
                    <a:pt x="416064" y="634869"/>
                    <a:pt x="1289887" y="0"/>
                    <a:pt x="2275840" y="0"/>
                  </a:cubicBezTo>
                  <a:lnTo>
                    <a:pt x="2275840" y="2275840"/>
                  </a:lnTo>
                  <a:lnTo>
                    <a:pt x="111388" y="1572567"/>
                  </a:lnTo>
                  <a:close/>
                </a:path>
              </a:pathLst>
            </a:custGeom>
            <a:solidFill>
              <a:srgbClr val="0EC07D"/>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3230" tIns="784166" rIns="2393510" bIns="2830254" numCol="1" spcCol="1270" anchor="ctr" anchorCtr="0">
              <a:noAutofit/>
            </a:bodyPr>
            <a:lstStyle/>
            <a:p>
              <a:pPr lvl="0" algn="ctr" defTabSz="666750">
                <a:lnSpc>
                  <a:spcPct val="90000"/>
                </a:lnSpc>
                <a:spcBef>
                  <a:spcPct val="0"/>
                </a:spcBef>
                <a:spcAft>
                  <a:spcPct val="35000"/>
                </a:spcAft>
              </a:pPr>
              <a:endParaRPr lang="en-US" sz="1800" kern="1200" dirty="0">
                <a:solidFill>
                  <a:schemeClr val="bg1"/>
                </a:solidFill>
              </a:endParaRPr>
            </a:p>
          </p:txBody>
        </p:sp>
        <p:sp>
          <p:nvSpPr>
            <p:cNvPr id="30" name="Rectangle 29"/>
            <p:cNvSpPr/>
            <p:nvPr/>
          </p:nvSpPr>
          <p:spPr>
            <a:xfrm>
              <a:off x="5323109" y="4775654"/>
              <a:ext cx="1602022" cy="1089529"/>
            </a:xfrm>
            <a:prstGeom prst="rect">
              <a:avLst/>
            </a:prstGeom>
          </p:spPr>
          <p:txBody>
            <a:bodyPr wrap="square">
              <a:spAutoFit/>
            </a:bodyPr>
            <a:lstStyle/>
            <a:p>
              <a:pPr lvl="0" algn="ctr" defTabSz="666750">
                <a:lnSpc>
                  <a:spcPct val="90000"/>
                </a:lnSpc>
                <a:spcBef>
                  <a:spcPct val="0"/>
                </a:spcBef>
                <a:spcAft>
                  <a:spcPct val="35000"/>
                </a:spcAft>
              </a:pPr>
              <a:r>
                <a:rPr lang="en-US" sz="1800" kern="1200" dirty="0">
                  <a:solidFill>
                    <a:schemeClr val="bg1"/>
                  </a:solidFill>
                </a:rPr>
                <a:t>20GB of available hard disk space</a:t>
              </a:r>
            </a:p>
          </p:txBody>
        </p:sp>
        <p:sp>
          <p:nvSpPr>
            <p:cNvPr id="33" name="Rectangle 32"/>
            <p:cNvSpPr/>
            <p:nvPr/>
          </p:nvSpPr>
          <p:spPr>
            <a:xfrm>
              <a:off x="6199867" y="2338703"/>
              <a:ext cx="1937851" cy="840230"/>
            </a:xfrm>
            <a:prstGeom prst="rect">
              <a:avLst/>
            </a:prstGeom>
          </p:spPr>
          <p:txBody>
            <a:bodyPr wrap="square">
              <a:spAutoFit/>
            </a:bodyPr>
            <a:lstStyle/>
            <a:p>
              <a:pPr lvl="0" algn="ctr" defTabSz="666750">
                <a:lnSpc>
                  <a:spcPct val="90000"/>
                </a:lnSpc>
                <a:spcBef>
                  <a:spcPct val="0"/>
                </a:spcBef>
                <a:spcAft>
                  <a:spcPct val="35000"/>
                </a:spcAft>
              </a:pPr>
              <a:r>
                <a:rPr lang="en-US" sz="1800" kern="1200" dirty="0">
                  <a:solidFill>
                    <a:schemeClr val="bg1"/>
                  </a:solidFill>
                </a:rPr>
                <a:t>A CPU capable of handling 64-bit instructions</a:t>
              </a:r>
            </a:p>
          </p:txBody>
        </p:sp>
        <p:sp>
          <p:nvSpPr>
            <p:cNvPr id="36" name="Rectangle 35"/>
            <p:cNvSpPr/>
            <p:nvPr/>
          </p:nvSpPr>
          <p:spPr>
            <a:xfrm>
              <a:off x="4336646" y="2426673"/>
              <a:ext cx="1671800" cy="590931"/>
            </a:xfrm>
            <a:prstGeom prst="rect">
              <a:avLst/>
            </a:prstGeom>
          </p:spPr>
          <p:txBody>
            <a:bodyPr wrap="square">
              <a:spAutoFit/>
            </a:bodyPr>
            <a:lstStyle/>
            <a:p>
              <a:pPr lvl="0" algn="ctr" defTabSz="666750">
                <a:lnSpc>
                  <a:spcPct val="90000"/>
                </a:lnSpc>
                <a:spcBef>
                  <a:spcPct val="0"/>
                </a:spcBef>
                <a:spcAft>
                  <a:spcPct val="35000"/>
                </a:spcAft>
              </a:pPr>
              <a:r>
                <a:rPr lang="en-US" sz="1800" kern="1200" dirty="0">
                  <a:solidFill>
                    <a:schemeClr val="bg1"/>
                  </a:solidFill>
                </a:rPr>
                <a:t>A network card</a:t>
              </a:r>
            </a:p>
          </p:txBody>
        </p:sp>
        <p:sp>
          <p:nvSpPr>
            <p:cNvPr id="37" name="Rectangle 36"/>
            <p:cNvSpPr/>
            <p:nvPr/>
          </p:nvSpPr>
          <p:spPr>
            <a:xfrm>
              <a:off x="6654738" y="3716909"/>
              <a:ext cx="1937851" cy="840230"/>
            </a:xfrm>
            <a:prstGeom prst="rect">
              <a:avLst/>
            </a:prstGeom>
          </p:spPr>
          <p:txBody>
            <a:bodyPr wrap="square">
              <a:spAutoFit/>
            </a:bodyPr>
            <a:lstStyle/>
            <a:p>
              <a:pPr lvl="0" algn="ctr" defTabSz="666750">
                <a:lnSpc>
                  <a:spcPct val="90000"/>
                </a:lnSpc>
                <a:spcBef>
                  <a:spcPct val="0"/>
                </a:spcBef>
                <a:spcAft>
                  <a:spcPct val="35000"/>
                </a:spcAft>
              </a:pPr>
              <a:r>
                <a:rPr lang="en-US" sz="1800" kern="1200" dirty="0">
                  <a:solidFill>
                    <a:schemeClr val="bg1"/>
                  </a:solidFill>
                </a:rPr>
                <a:t>1GB of RAM (2GB is recommended)</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p:txBody>
          <a:bodyPr/>
          <a:lstStyle/>
          <a:p>
            <a:r>
              <a:rPr lang="en-US" smtClean="0"/>
              <a:t>2.5 Installing Linux</a:t>
            </a:r>
            <a:endParaRPr lang="en-US"/>
          </a:p>
        </p:txBody>
      </p:sp>
      <p:sp>
        <p:nvSpPr>
          <p:cNvPr id="4" name="Text Placeholder 3"/>
          <p:cNvSpPr>
            <a:spLocks noGrp="1"/>
          </p:cNvSpPr>
          <p:nvPr>
            <p:ph type="body" idx="2"/>
          </p:nvPr>
        </p:nvSpPr>
        <p:spPr/>
        <p:txBody>
          <a:bodyPr/>
          <a:lstStyle/>
          <a:p>
            <a:r>
              <a:rPr lang="en-US" smtClean="0"/>
              <a:t> </a:t>
            </a:r>
            <a:endParaRPr lang="en-US" dirty="0"/>
          </a:p>
        </p:txBody>
      </p:sp>
      <p:sp>
        <p:nvSpPr>
          <p:cNvPr id="11" name="Freeform 10"/>
          <p:cNvSpPr/>
          <p:nvPr/>
        </p:nvSpPr>
        <p:spPr>
          <a:xfrm>
            <a:off x="2109193" y="1667585"/>
            <a:ext cx="2579687" cy="447823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ln>
            <a:solidFill>
              <a:schemeClr val="bg1"/>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0" tIns="895647" rIns="193042" bIns="895647" numCol="1" spcCol="1270" anchor="ctr" anchorCtr="0">
            <a:noAutofit/>
          </a:bodyPr>
          <a:lstStyle/>
          <a:p>
            <a:pPr lvl="0" algn="ctr" defTabSz="1333500">
              <a:spcBef>
                <a:spcPct val="0"/>
              </a:spcBef>
              <a:spcAft>
                <a:spcPct val="35000"/>
              </a:spcAft>
            </a:pPr>
            <a:r>
              <a:rPr lang="en-US" sz="2000" kern="1200" smtClean="0">
                <a:solidFill>
                  <a:schemeClr val="bg1"/>
                </a:solidFill>
              </a:rPr>
              <a:t>Using USB stick</a:t>
            </a:r>
            <a:endParaRPr lang="en-US" sz="2000" kern="1200">
              <a:solidFill>
                <a:schemeClr val="bg1"/>
              </a:solidFill>
            </a:endParaRPr>
          </a:p>
        </p:txBody>
      </p:sp>
      <p:sp>
        <p:nvSpPr>
          <p:cNvPr id="12" name="Freeform 11"/>
          <p:cNvSpPr/>
          <p:nvPr/>
        </p:nvSpPr>
        <p:spPr>
          <a:xfrm>
            <a:off x="4882355" y="1667585"/>
            <a:ext cx="2579688" cy="447823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ln>
            <a:solidFill>
              <a:schemeClr val="bg1"/>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1" tIns="895647" rIns="193042" bIns="895647" numCol="1" spcCol="1270" anchor="ctr" anchorCtr="0">
            <a:noAutofit/>
          </a:bodyPr>
          <a:lstStyle/>
          <a:p>
            <a:pPr lvl="0" algn="ctr" defTabSz="1333500">
              <a:spcBef>
                <a:spcPct val="0"/>
              </a:spcBef>
              <a:spcAft>
                <a:spcPct val="35000"/>
              </a:spcAft>
            </a:pPr>
            <a:r>
              <a:rPr lang="en-US" sz="2000" kern="1200" smtClean="0">
                <a:solidFill>
                  <a:schemeClr val="bg1"/>
                </a:solidFill>
              </a:rPr>
              <a:t>Using CD-ROM</a:t>
            </a:r>
            <a:endParaRPr lang="en-US" sz="2000" kern="1200" dirty="0">
              <a:solidFill>
                <a:schemeClr val="bg1"/>
              </a:solidFill>
            </a:endParaRPr>
          </a:p>
        </p:txBody>
      </p:sp>
      <p:sp>
        <p:nvSpPr>
          <p:cNvPr id="13" name="Freeform 12"/>
          <p:cNvSpPr/>
          <p:nvPr/>
        </p:nvSpPr>
        <p:spPr>
          <a:xfrm>
            <a:off x="7655520" y="1667585"/>
            <a:ext cx="2579687" cy="447823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EC07D"/>
          </a:solidFill>
          <a:ln>
            <a:solidFill>
              <a:schemeClr val="bg1"/>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0" tIns="895647" rIns="193042" bIns="895647" numCol="1" spcCol="1270" anchor="ctr" anchorCtr="0">
            <a:noAutofit/>
          </a:bodyPr>
          <a:lstStyle/>
          <a:p>
            <a:pPr lvl="0" algn="ctr" defTabSz="1333500">
              <a:spcBef>
                <a:spcPct val="0"/>
              </a:spcBef>
              <a:spcAft>
                <a:spcPct val="35000"/>
              </a:spcAft>
            </a:pPr>
            <a:r>
              <a:rPr lang="en-US" sz="2000" kern="1200" smtClean="0">
                <a:solidFill>
                  <a:schemeClr val="bg1"/>
                </a:solidFill>
              </a:rPr>
              <a:t>Using Virtual machine – Oracle Virtual box/VMware workstation</a:t>
            </a:r>
            <a:endParaRPr lang="en-US" sz="2000" kern="1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p:txBody>
          <a:bodyPr/>
          <a:lstStyle/>
          <a:p>
            <a:r>
              <a:rPr lang="en-US" smtClean="0"/>
              <a:t>2.6 Download ISO Image</a:t>
            </a:r>
            <a:endParaRPr lang="en-US"/>
          </a:p>
        </p:txBody>
      </p:sp>
      <p:sp>
        <p:nvSpPr>
          <p:cNvPr id="4" name="Text Placeholder 3"/>
          <p:cNvSpPr>
            <a:spLocks noGrp="1"/>
          </p:cNvSpPr>
          <p:nvPr>
            <p:ph type="body" idx="2"/>
          </p:nvPr>
        </p:nvSpPr>
        <p:spPr>
          <a:xfrm>
            <a:off x="1048576" y="1304995"/>
            <a:ext cx="10273812" cy="4840828"/>
          </a:xfrm>
        </p:spPr>
        <p:txBody>
          <a:bodyPr/>
          <a:lstStyle/>
          <a:p>
            <a:r>
              <a:rPr lang="en-US" dirty="0" smtClean="0"/>
              <a:t> </a:t>
            </a:r>
            <a:endParaRPr lang="en-US" dirty="0"/>
          </a:p>
        </p:txBody>
      </p:sp>
      <p:pic>
        <p:nvPicPr>
          <p:cNvPr id="175" name="Google Shape;175;p32"/>
          <p:cNvPicPr preferRelativeResize="0"/>
          <p:nvPr/>
        </p:nvPicPr>
        <p:blipFill rotWithShape="1">
          <a:blip r:embed="rId3">
            <a:extLst>
              <a:ext uri="{28A0092B-C50C-407E-A947-70E740481C1C}">
                <a14:useLocalDpi xmlns:a14="http://schemas.microsoft.com/office/drawing/2010/main" val="0"/>
              </a:ext>
            </a:extLst>
          </a:blip>
          <a:stretch/>
        </p:blipFill>
        <p:spPr>
          <a:xfrm>
            <a:off x="1020527" y="2335684"/>
            <a:ext cx="9528556" cy="3702225"/>
          </a:xfrm>
          <a:prstGeom prst="rect">
            <a:avLst/>
          </a:prstGeom>
          <a:noFill/>
          <a:ln>
            <a:noFill/>
          </a:ln>
        </p:spPr>
      </p:pic>
      <p:sp>
        <p:nvSpPr>
          <p:cNvPr id="7" name="Rectangle 6"/>
          <p:cNvSpPr/>
          <p:nvPr/>
        </p:nvSpPr>
        <p:spPr>
          <a:xfrm>
            <a:off x="811099" y="2373783"/>
            <a:ext cx="10105376" cy="3774937"/>
          </a:xfrm>
          <a:prstGeom prst="rect">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4749" y="1302098"/>
            <a:ext cx="10129835" cy="1068788"/>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Google Shape;176;p32"/>
          <p:cNvSpPr/>
          <p:nvPr/>
        </p:nvSpPr>
        <p:spPr>
          <a:xfrm>
            <a:off x="8835000" y="2554540"/>
            <a:ext cx="487625" cy="413309"/>
          </a:xfrm>
          <a:prstGeom prst="downArrow">
            <a:avLst>
              <a:gd name="adj1" fmla="val 50000"/>
              <a:gd name="adj2" fmla="val 50000"/>
            </a:avLst>
          </a:prstGeom>
          <a:solidFill>
            <a:schemeClr val="bg2">
              <a:lumMod val="75000"/>
            </a:schemeClr>
          </a:solidFill>
          <a:ln w="25400" cap="flat" cmpd="sng">
            <a:no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endParaRPr>
          </a:p>
        </p:txBody>
      </p:sp>
      <p:sp>
        <p:nvSpPr>
          <p:cNvPr id="174" name="Google Shape;174;p32"/>
          <p:cNvSpPr txBox="1"/>
          <p:nvPr/>
        </p:nvSpPr>
        <p:spPr>
          <a:xfrm>
            <a:off x="831200" y="1304995"/>
            <a:ext cx="10085275" cy="1132057"/>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r>
              <a:rPr lang="en-US" sz="2400" b="1" dirty="0">
                <a:solidFill>
                  <a:schemeClr val="bg1"/>
                </a:solidFill>
              </a:rPr>
              <a:t>Step 1:</a:t>
            </a:r>
            <a:r>
              <a:rPr lang="en-US" sz="2400" dirty="0">
                <a:solidFill>
                  <a:schemeClr val="bg1"/>
                </a:solidFill>
              </a:rPr>
              <a:t> </a:t>
            </a:r>
            <a:r>
              <a:rPr lang="en-US" sz="2400" dirty="0" smtClean="0">
                <a:solidFill>
                  <a:schemeClr val="bg1"/>
                </a:solidFill>
              </a:rPr>
              <a:t>Download </a:t>
            </a:r>
            <a:r>
              <a:rPr lang="en-US" sz="2400" dirty="0">
                <a:solidFill>
                  <a:schemeClr val="bg1"/>
                </a:solidFill>
              </a:rPr>
              <a:t>the ISO image from Ubuntu website</a:t>
            </a:r>
            <a:endParaRPr sz="2489" dirty="0">
              <a:solidFill>
                <a:schemeClr val="bg1"/>
              </a:solidFill>
            </a:endParaRPr>
          </a:p>
          <a:p>
            <a:pPr marL="152396">
              <a:lnSpc>
                <a:spcPct val="115000"/>
              </a:lnSpc>
              <a:buClr>
                <a:schemeClr val="dk2"/>
              </a:buClr>
              <a:buSzPts val="1800"/>
            </a:pPr>
            <a:r>
              <a:rPr lang="en-US" sz="2400" b="1" dirty="0">
                <a:solidFill>
                  <a:schemeClr val="bg1"/>
                </a:solidFill>
              </a:rPr>
              <a:t>Download Link -</a:t>
            </a:r>
            <a:r>
              <a:rPr lang="en-US" sz="2400" dirty="0">
                <a:solidFill>
                  <a:schemeClr val="bg1"/>
                </a:solidFill>
              </a:rPr>
              <a:t> https://www.ubuntu.com/download/desktop</a:t>
            </a:r>
            <a:endParaRPr sz="2400" dirty="0">
              <a:solidFill>
                <a:schemeClr val="bg1"/>
              </a:solidFill>
            </a:endParaRPr>
          </a:p>
          <a:p>
            <a:pPr marL="152396">
              <a:lnSpc>
                <a:spcPct val="115000"/>
              </a:lnSpc>
              <a:buClr>
                <a:schemeClr val="dk2"/>
              </a:buClr>
              <a:buSzPts val="1800"/>
            </a:pPr>
            <a:endParaRPr sz="2400" dirty="0">
              <a:solidFill>
                <a:schemeClr val="bg1"/>
              </a:solidFill>
            </a:endParaRPr>
          </a:p>
          <a:p>
            <a:pPr marL="152396">
              <a:lnSpc>
                <a:spcPct val="115000"/>
              </a:lnSpc>
              <a:buClr>
                <a:schemeClr val="dk2"/>
              </a:buClr>
              <a:buSzPts val="1800"/>
            </a:pPr>
            <a:endParaRPr sz="2400" dirty="0">
              <a:solidFill>
                <a:schemeClr val="bg1"/>
              </a:solidFill>
            </a:endParaRPr>
          </a:p>
          <a:p>
            <a:pPr marL="609585" indent="-304792">
              <a:lnSpc>
                <a:spcPct val="115000"/>
              </a:lnSpc>
              <a:buClr>
                <a:schemeClr val="dk2"/>
              </a:buClr>
              <a:buSzPts val="1800"/>
            </a:pPr>
            <a:endParaRPr sz="2400" dirty="0">
              <a:solidFill>
                <a:schemeClr val="bg1"/>
              </a:solidFill>
            </a:endParaRPr>
          </a:p>
          <a:p>
            <a:pPr marL="609585" indent="-304792">
              <a:lnSpc>
                <a:spcPct val="115000"/>
              </a:lnSpc>
              <a:buClr>
                <a:schemeClr val="dk2"/>
              </a:buClr>
              <a:buSzPts val="1800"/>
            </a:pPr>
            <a:endParaRPr sz="2400" dirty="0">
              <a:solidFill>
                <a:schemeClr val="bg1"/>
              </a:solidFill>
            </a:endParaRPr>
          </a:p>
          <a:p>
            <a:pPr>
              <a:lnSpc>
                <a:spcPct val="115000"/>
              </a:lnSpc>
              <a:spcBef>
                <a:spcPts val="2133"/>
              </a:spcBef>
              <a:buClr>
                <a:schemeClr val="dk1"/>
              </a:buClr>
              <a:buSzPts val="1100"/>
            </a:pPr>
            <a:endParaRPr sz="2400" dirty="0">
              <a:solidFill>
                <a:schemeClr val="bg1"/>
              </a:solidFill>
            </a:endParaRPr>
          </a:p>
          <a:p>
            <a:pPr>
              <a:lnSpc>
                <a:spcPct val="115000"/>
              </a:lnSpc>
              <a:spcBef>
                <a:spcPts val="2133"/>
              </a:spcBef>
              <a:spcAft>
                <a:spcPts val="2133"/>
              </a:spcAft>
              <a:buClr>
                <a:schemeClr val="dk2"/>
              </a:buClr>
              <a:buSzPts val="1800"/>
            </a:pPr>
            <a:endParaRPr sz="2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3" name="Google Shape;183;p33"/>
          <p:cNvPicPr preferRelativeResize="0"/>
          <p:nvPr/>
        </p:nvPicPr>
        <p:blipFill rotWithShape="1">
          <a:blip r:embed="rId3">
            <a:extLst>
              <a:ext uri="{28A0092B-C50C-407E-A947-70E740481C1C}">
                <a14:useLocalDpi xmlns:a14="http://schemas.microsoft.com/office/drawing/2010/main" val="0"/>
              </a:ext>
            </a:extLst>
          </a:blip>
          <a:stretch/>
        </p:blipFill>
        <p:spPr>
          <a:xfrm>
            <a:off x="960663" y="2337276"/>
            <a:ext cx="9437979" cy="3667033"/>
          </a:xfrm>
          <a:prstGeom prst="rect">
            <a:avLst/>
          </a:prstGeom>
          <a:noFill/>
          <a:ln>
            <a:noFill/>
          </a:ln>
        </p:spPr>
      </p:pic>
      <p:sp>
        <p:nvSpPr>
          <p:cNvPr id="181" name="Google Shape;181;p33"/>
          <p:cNvSpPr txBox="1">
            <a:spLocks noGrp="1"/>
          </p:cNvSpPr>
          <p:nvPr>
            <p:ph type="title"/>
          </p:nvPr>
        </p:nvSpPr>
        <p:spPr/>
        <p:txBody>
          <a:bodyPr/>
          <a:lstStyle/>
          <a:p>
            <a:r>
              <a:rPr lang="en-US" smtClean="0"/>
              <a:t>2.6.1 Convert ISO Image to Bootable Disk</a:t>
            </a:r>
            <a:endParaRPr lang="en-US"/>
          </a:p>
        </p:txBody>
      </p:sp>
      <p:sp>
        <p:nvSpPr>
          <p:cNvPr id="4" name="Text Placeholder 3"/>
          <p:cNvSpPr>
            <a:spLocks noGrp="1"/>
          </p:cNvSpPr>
          <p:nvPr>
            <p:ph type="body" idx="2"/>
          </p:nvPr>
        </p:nvSpPr>
        <p:spPr/>
        <p:txBody>
          <a:bodyPr/>
          <a:lstStyle/>
          <a:p>
            <a:r>
              <a:rPr lang="en-US" dirty="0" smtClean="0"/>
              <a:t> </a:t>
            </a:r>
            <a:endParaRPr lang="en-US" dirty="0"/>
          </a:p>
        </p:txBody>
      </p:sp>
      <p:sp>
        <p:nvSpPr>
          <p:cNvPr id="9" name="Rectangle 8"/>
          <p:cNvSpPr/>
          <p:nvPr/>
        </p:nvSpPr>
        <p:spPr>
          <a:xfrm>
            <a:off x="811099" y="2373783"/>
            <a:ext cx="10105376" cy="3774937"/>
          </a:xfrm>
          <a:prstGeom prst="rect">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4749" y="1302098"/>
            <a:ext cx="10129835" cy="1068788"/>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2" name="Google Shape;182;p33"/>
          <p:cNvSpPr txBox="1"/>
          <p:nvPr/>
        </p:nvSpPr>
        <p:spPr>
          <a:xfrm>
            <a:off x="741513" y="1306584"/>
            <a:ext cx="10383687" cy="3115600"/>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r>
              <a:rPr lang="en-US" sz="2400" b="1" spc="-30" dirty="0">
                <a:solidFill>
                  <a:schemeClr val="bg1"/>
                </a:solidFill>
              </a:rPr>
              <a:t>Step 2</a:t>
            </a:r>
            <a:r>
              <a:rPr lang="en-US" sz="2400" b="1" spc="-30" dirty="0" smtClean="0">
                <a:solidFill>
                  <a:schemeClr val="bg1"/>
                </a:solidFill>
              </a:rPr>
              <a:t>:</a:t>
            </a:r>
            <a:r>
              <a:rPr lang="en-US" sz="2400" spc="-30" dirty="0" smtClean="0">
                <a:solidFill>
                  <a:schemeClr val="bg1"/>
                </a:solidFill>
              </a:rPr>
              <a:t> </a:t>
            </a:r>
            <a:r>
              <a:rPr lang="en-US" sz="2400" spc="-30" dirty="0">
                <a:solidFill>
                  <a:schemeClr val="bg1"/>
                </a:solidFill>
              </a:rPr>
              <a:t>Convert the ISO image to bootable disk using </a:t>
            </a:r>
            <a:r>
              <a:rPr lang="en-US" sz="2400" spc="-30" dirty="0" err="1">
                <a:solidFill>
                  <a:schemeClr val="bg1"/>
                </a:solidFill>
              </a:rPr>
              <a:t>Poweriso</a:t>
            </a:r>
            <a:r>
              <a:rPr lang="en-US" sz="2400" spc="-30" dirty="0">
                <a:solidFill>
                  <a:schemeClr val="bg1"/>
                </a:solidFill>
              </a:rPr>
              <a:t> software. </a:t>
            </a:r>
            <a:endParaRPr sz="2489" spc="-30" dirty="0">
              <a:solidFill>
                <a:schemeClr val="bg1"/>
              </a:solidFill>
            </a:endParaRPr>
          </a:p>
          <a:p>
            <a:pPr marL="152396">
              <a:lnSpc>
                <a:spcPct val="115000"/>
              </a:lnSpc>
              <a:buClr>
                <a:schemeClr val="dk2"/>
              </a:buClr>
              <a:buSzPts val="1800"/>
            </a:pPr>
            <a:r>
              <a:rPr lang="en-US" sz="2400" b="1" dirty="0">
                <a:solidFill>
                  <a:schemeClr val="bg1"/>
                </a:solidFill>
              </a:rPr>
              <a:t>Download </a:t>
            </a:r>
            <a:r>
              <a:rPr lang="en-US" sz="2400" b="1" dirty="0" err="1">
                <a:solidFill>
                  <a:schemeClr val="bg1"/>
                </a:solidFill>
              </a:rPr>
              <a:t>poweriso</a:t>
            </a:r>
            <a:r>
              <a:rPr lang="en-US" sz="2400" dirty="0">
                <a:solidFill>
                  <a:schemeClr val="bg1"/>
                </a:solidFill>
              </a:rPr>
              <a:t>- https://www.ubuntu.com/download/desktop</a:t>
            </a:r>
            <a:endParaRPr sz="2400" dirty="0">
              <a:solidFill>
                <a:schemeClr val="bg1"/>
              </a:solidFill>
            </a:endParaRPr>
          </a:p>
          <a:p>
            <a:pPr marL="152396">
              <a:lnSpc>
                <a:spcPct val="115000"/>
              </a:lnSpc>
              <a:buClr>
                <a:schemeClr val="dk2"/>
              </a:buClr>
              <a:buSzPts val="1800"/>
            </a:pPr>
            <a:endParaRPr sz="2400" dirty="0">
              <a:solidFill>
                <a:schemeClr val="bg1"/>
              </a:solidFill>
            </a:endParaRPr>
          </a:p>
          <a:p>
            <a:pPr marL="152396">
              <a:lnSpc>
                <a:spcPct val="115000"/>
              </a:lnSpc>
              <a:buClr>
                <a:schemeClr val="dk2"/>
              </a:buClr>
              <a:buSzPts val="1800"/>
            </a:pPr>
            <a:endParaRPr sz="2400" dirty="0">
              <a:solidFill>
                <a:schemeClr val="bg1"/>
              </a:solidFill>
            </a:endParaRPr>
          </a:p>
          <a:p>
            <a:pPr marL="609585" indent="-304792">
              <a:lnSpc>
                <a:spcPct val="115000"/>
              </a:lnSpc>
              <a:buClr>
                <a:schemeClr val="dk2"/>
              </a:buClr>
              <a:buSzPts val="1800"/>
            </a:pPr>
            <a:endParaRPr sz="2400" dirty="0">
              <a:solidFill>
                <a:schemeClr val="bg1"/>
              </a:solidFill>
            </a:endParaRPr>
          </a:p>
          <a:p>
            <a:pPr marL="609585" indent="-304792">
              <a:lnSpc>
                <a:spcPct val="115000"/>
              </a:lnSpc>
              <a:buClr>
                <a:schemeClr val="dk2"/>
              </a:buClr>
              <a:buSzPts val="1800"/>
            </a:pPr>
            <a:endParaRPr sz="2400" dirty="0">
              <a:solidFill>
                <a:schemeClr val="bg1"/>
              </a:solidFill>
            </a:endParaRPr>
          </a:p>
          <a:p>
            <a:pPr>
              <a:lnSpc>
                <a:spcPct val="115000"/>
              </a:lnSpc>
              <a:spcBef>
                <a:spcPts val="2133"/>
              </a:spcBef>
              <a:buClr>
                <a:schemeClr val="dk1"/>
              </a:buClr>
              <a:buSzPts val="1100"/>
            </a:pPr>
            <a:endParaRPr sz="2400" dirty="0">
              <a:solidFill>
                <a:schemeClr val="bg1"/>
              </a:solidFill>
            </a:endParaRPr>
          </a:p>
          <a:p>
            <a:pPr>
              <a:lnSpc>
                <a:spcPct val="115000"/>
              </a:lnSpc>
              <a:spcBef>
                <a:spcPts val="2133"/>
              </a:spcBef>
              <a:spcAft>
                <a:spcPts val="2133"/>
              </a:spcAft>
              <a:buClr>
                <a:schemeClr val="dk2"/>
              </a:buClr>
              <a:buSzPts val="1800"/>
            </a:pPr>
            <a:endParaRPr sz="2400" dirty="0">
              <a:solidFill>
                <a:schemeClr val="bg1"/>
              </a:solidFill>
            </a:endParaRPr>
          </a:p>
        </p:txBody>
      </p:sp>
      <p:sp>
        <p:nvSpPr>
          <p:cNvPr id="11" name="Google Shape;176;p32"/>
          <p:cNvSpPr/>
          <p:nvPr/>
        </p:nvSpPr>
        <p:spPr>
          <a:xfrm>
            <a:off x="8728675" y="2554540"/>
            <a:ext cx="487625" cy="413309"/>
          </a:xfrm>
          <a:prstGeom prst="downArrow">
            <a:avLst>
              <a:gd name="adj1" fmla="val 50000"/>
              <a:gd name="adj2" fmla="val 50000"/>
            </a:avLst>
          </a:prstGeom>
          <a:solidFill>
            <a:schemeClr val="bg2">
              <a:lumMod val="75000"/>
            </a:schemeClr>
          </a:solidFill>
          <a:ln w="25400" cap="flat" cmpd="sng">
            <a:no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smtClean="0"/>
              <a:t>Module Objectives</a:t>
            </a:r>
            <a:endParaRPr lang="en-US"/>
          </a:p>
        </p:txBody>
      </p:sp>
      <p:sp>
        <p:nvSpPr>
          <p:cNvPr id="61" name="Google Shape;61;p14"/>
          <p:cNvSpPr txBox="1">
            <a:spLocks noGrp="1"/>
          </p:cNvSpPr>
          <p:nvPr>
            <p:ph type="body" idx="2"/>
          </p:nvPr>
        </p:nvSpPr>
        <p:spPr/>
        <p:txBody>
          <a:bodyPr/>
          <a:lstStyle/>
          <a:p>
            <a:r>
              <a:rPr lang="en-US" dirty="0" smtClean="0"/>
              <a:t>At the end of this module, you will be able to:</a:t>
            </a:r>
          </a:p>
          <a:p>
            <a:pPr lvl="1"/>
            <a:r>
              <a:rPr lang="en-US" dirty="0" smtClean="0"/>
              <a:t>List different types of Linux flavors</a:t>
            </a:r>
          </a:p>
          <a:p>
            <a:pPr lvl="1"/>
            <a:r>
              <a:rPr lang="en-US" dirty="0" smtClean="0"/>
              <a:t>Explain the role of Linux administrator</a:t>
            </a:r>
          </a:p>
          <a:p>
            <a:pPr lvl="1"/>
            <a:r>
              <a:rPr lang="en-US" dirty="0" smtClean="0"/>
              <a:t>Discuss the difference between developer and administrator</a:t>
            </a:r>
          </a:p>
          <a:p>
            <a:pPr lvl="1"/>
            <a:r>
              <a:rPr lang="en-US" dirty="0" smtClean="0"/>
              <a:t>Define the critical tasks in Linux</a:t>
            </a:r>
          </a:p>
          <a:p>
            <a:pPr lvl="1"/>
            <a:r>
              <a:rPr lang="en-US" dirty="0" smtClean="0"/>
              <a:t>Describe Linux installation</a:t>
            </a:r>
          </a:p>
          <a:p>
            <a:endParaRPr lang="en-US" dirty="0"/>
          </a:p>
        </p:txBody>
      </p:sp>
      <p:pic>
        <p:nvPicPr>
          <p:cNvPr id="4" name="Picture 3">
            <a:extLst>
              <a:ext uri="{FF2B5EF4-FFF2-40B4-BE49-F238E27FC236}">
                <a16:creationId xmlns:a16="http://schemas.microsoft.com/office/drawing/2014/main" xmlns=""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p:txBody>
          <a:bodyPr/>
          <a:lstStyle/>
          <a:p>
            <a:r>
              <a:rPr lang="en-US" smtClean="0"/>
              <a:t>2.6.2 Boot the Virtual Machine Using ISO Image</a:t>
            </a:r>
            <a:endParaRPr lang="en-US"/>
          </a:p>
        </p:txBody>
      </p:sp>
      <p:sp>
        <p:nvSpPr>
          <p:cNvPr id="4" name="Text Placeholder 3"/>
          <p:cNvSpPr>
            <a:spLocks noGrp="1"/>
          </p:cNvSpPr>
          <p:nvPr>
            <p:ph type="body" idx="2"/>
          </p:nvPr>
        </p:nvSpPr>
        <p:spPr/>
        <p:txBody>
          <a:bodyPr/>
          <a:lstStyle/>
          <a:p>
            <a:r>
              <a:rPr lang="en-US" dirty="0"/>
              <a:t>The screenshot shows the initial screen for installing Ubuntu.</a:t>
            </a:r>
          </a:p>
        </p:txBody>
      </p:sp>
      <p:sp>
        <p:nvSpPr>
          <p:cNvPr id="190" name="Google Shape;190;p34"/>
          <p:cNvSpPr txBox="1"/>
          <p:nvPr/>
        </p:nvSpPr>
        <p:spPr>
          <a:xfrm>
            <a:off x="486300" y="1798493"/>
            <a:ext cx="11360800" cy="3115600"/>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a:lnSpc>
                <a:spcPct val="115000"/>
              </a:lnSpc>
              <a:spcBef>
                <a:spcPts val="2133"/>
              </a:spcBef>
              <a:buClr>
                <a:schemeClr val="dk1"/>
              </a:buClr>
              <a:buSzPts val="1100"/>
            </a:pPr>
            <a:endParaRPr sz="2400">
              <a:solidFill>
                <a:schemeClr val="dk2"/>
              </a:solidFill>
            </a:endParaRPr>
          </a:p>
          <a:p>
            <a:pPr>
              <a:lnSpc>
                <a:spcPct val="115000"/>
              </a:lnSpc>
              <a:spcBef>
                <a:spcPts val="2133"/>
              </a:spcBef>
              <a:spcAft>
                <a:spcPts val="2133"/>
              </a:spcAft>
              <a:buClr>
                <a:schemeClr val="dk2"/>
              </a:buClr>
              <a:buSzPts val="1800"/>
            </a:pPr>
            <a:endParaRPr sz="2400">
              <a:solidFill>
                <a:schemeClr val="dk2"/>
              </a:solidFill>
            </a:endParaRPr>
          </a:p>
        </p:txBody>
      </p:sp>
      <p:pic>
        <p:nvPicPr>
          <p:cNvPr id="6" name="Google Shape;191;p34"/>
          <p:cNvPicPr preferRelativeResize="0"/>
          <p:nvPr/>
        </p:nvPicPr>
        <p:blipFill rotWithShape="1">
          <a:blip r:embed="rId3">
            <a:extLst>
              <a:ext uri="{28A0092B-C50C-407E-A947-70E740481C1C}">
                <a14:useLocalDpi xmlns:a14="http://schemas.microsoft.com/office/drawing/2010/main" val="0"/>
              </a:ext>
            </a:extLst>
          </a:blip>
          <a:stretch/>
        </p:blipFill>
        <p:spPr>
          <a:xfrm>
            <a:off x="514351" y="1751601"/>
            <a:ext cx="6580229" cy="468175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p:txBody>
          <a:bodyPr/>
          <a:lstStyle/>
          <a:p>
            <a:r>
              <a:rPr lang="en-US" smtClean="0"/>
              <a:t>2.7 Install Linux Using Oracle Virtualbox</a:t>
            </a:r>
            <a:endParaRPr lang="en-US"/>
          </a:p>
        </p:txBody>
      </p:sp>
      <p:sp>
        <p:nvSpPr>
          <p:cNvPr id="4" name="Text Placeholder 3"/>
          <p:cNvSpPr>
            <a:spLocks noGrp="1"/>
          </p:cNvSpPr>
          <p:nvPr>
            <p:ph type="body" idx="2"/>
          </p:nvPr>
        </p:nvSpPr>
        <p:spPr/>
        <p:txBody>
          <a:bodyPr/>
          <a:lstStyle/>
          <a:p>
            <a:r>
              <a:rPr lang="en-US" smtClean="0"/>
              <a:t>The screenshot shows the process, creating a new Linux machine using Virtualbox.</a:t>
            </a:r>
          </a:p>
          <a:p>
            <a:endParaRPr lang="en-US" dirty="0"/>
          </a:p>
        </p:txBody>
      </p:sp>
      <p:sp>
        <p:nvSpPr>
          <p:cNvPr id="198" name="Google Shape;198;p35"/>
          <p:cNvSpPr txBox="1"/>
          <p:nvPr/>
        </p:nvSpPr>
        <p:spPr>
          <a:xfrm>
            <a:off x="486300" y="1798493"/>
            <a:ext cx="11360800" cy="3115600"/>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a:lnSpc>
                <a:spcPct val="115000"/>
              </a:lnSpc>
              <a:spcBef>
                <a:spcPts val="2133"/>
              </a:spcBef>
              <a:buClr>
                <a:schemeClr val="dk1"/>
              </a:buClr>
              <a:buSzPts val="1100"/>
            </a:pPr>
            <a:endParaRPr sz="2400">
              <a:solidFill>
                <a:schemeClr val="dk2"/>
              </a:solidFill>
            </a:endParaRPr>
          </a:p>
          <a:p>
            <a:pPr>
              <a:lnSpc>
                <a:spcPct val="115000"/>
              </a:lnSpc>
              <a:spcBef>
                <a:spcPts val="2133"/>
              </a:spcBef>
              <a:spcAft>
                <a:spcPts val="2133"/>
              </a:spcAft>
              <a:buClr>
                <a:schemeClr val="dk2"/>
              </a:buClr>
              <a:buSzPts val="1800"/>
            </a:pPr>
            <a:endParaRPr sz="2400">
              <a:solidFill>
                <a:schemeClr val="dk2"/>
              </a:solidFill>
            </a:endParaRPr>
          </a:p>
        </p:txBody>
      </p:sp>
      <p:pic>
        <p:nvPicPr>
          <p:cNvPr id="199" name="Google Shape;199;p35"/>
          <p:cNvPicPr preferRelativeResize="0"/>
          <p:nvPr/>
        </p:nvPicPr>
        <p:blipFill rotWithShape="1">
          <a:blip r:embed="rId3">
            <a:extLst>
              <a:ext uri="{28A0092B-C50C-407E-A947-70E740481C1C}">
                <a14:useLocalDpi xmlns:a14="http://schemas.microsoft.com/office/drawing/2010/main" val="0"/>
              </a:ext>
            </a:extLst>
          </a:blip>
          <a:stretch/>
        </p:blipFill>
        <p:spPr>
          <a:xfrm>
            <a:off x="514351" y="1760393"/>
            <a:ext cx="6270526" cy="46847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p:txBody>
          <a:bodyPr/>
          <a:lstStyle/>
          <a:p>
            <a:r>
              <a:rPr lang="en-US" smtClean="0"/>
              <a:t>2.8. Installation Completed</a:t>
            </a:r>
            <a:endParaRPr lang="en-US" dirty="0"/>
          </a:p>
        </p:txBody>
      </p:sp>
      <p:sp>
        <p:nvSpPr>
          <p:cNvPr id="4" name="Text Placeholder 3"/>
          <p:cNvSpPr>
            <a:spLocks noGrp="1"/>
          </p:cNvSpPr>
          <p:nvPr>
            <p:ph type="body" idx="2"/>
          </p:nvPr>
        </p:nvSpPr>
        <p:spPr/>
        <p:txBody>
          <a:bodyPr/>
          <a:lstStyle/>
          <a:p>
            <a:pPr lvl="0"/>
            <a:r>
              <a:rPr lang="en-US" smtClean="0"/>
              <a:t>The screenshot shows the completion of Linux installation.</a:t>
            </a:r>
            <a:endParaRPr lang="en-US" dirty="0"/>
          </a:p>
        </p:txBody>
      </p:sp>
      <p:sp>
        <p:nvSpPr>
          <p:cNvPr id="206" name="Google Shape;206;p36"/>
          <p:cNvSpPr txBox="1"/>
          <p:nvPr/>
        </p:nvSpPr>
        <p:spPr>
          <a:xfrm>
            <a:off x="486300" y="1798493"/>
            <a:ext cx="11360800" cy="3115600"/>
          </a:xfrm>
          <a:prstGeom prst="rect">
            <a:avLst/>
          </a:prstGeom>
          <a:noFill/>
          <a:ln>
            <a:noFill/>
          </a:ln>
        </p:spPr>
        <p:txBody>
          <a:bodyPr spcFirstLastPara="1" wrap="square" lIns="121900" tIns="121900" rIns="121900" bIns="121900" anchor="t" anchorCtr="0">
            <a:noAutofit/>
          </a:bodyPr>
          <a:lstStyle/>
          <a:p>
            <a:pPr marL="152396">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marL="609585" indent="-304792">
              <a:lnSpc>
                <a:spcPct val="115000"/>
              </a:lnSpc>
              <a:buClr>
                <a:schemeClr val="dk2"/>
              </a:buClr>
              <a:buSzPts val="1800"/>
            </a:pPr>
            <a:endParaRPr sz="2400">
              <a:solidFill>
                <a:schemeClr val="dk2"/>
              </a:solidFill>
            </a:endParaRPr>
          </a:p>
          <a:p>
            <a:pPr>
              <a:lnSpc>
                <a:spcPct val="115000"/>
              </a:lnSpc>
              <a:spcBef>
                <a:spcPts val="2133"/>
              </a:spcBef>
              <a:buClr>
                <a:schemeClr val="dk1"/>
              </a:buClr>
              <a:buSzPts val="1100"/>
            </a:pPr>
            <a:endParaRPr sz="2400">
              <a:solidFill>
                <a:schemeClr val="dk2"/>
              </a:solidFill>
            </a:endParaRPr>
          </a:p>
          <a:p>
            <a:pPr>
              <a:lnSpc>
                <a:spcPct val="115000"/>
              </a:lnSpc>
              <a:spcBef>
                <a:spcPts val="2133"/>
              </a:spcBef>
              <a:spcAft>
                <a:spcPts val="2133"/>
              </a:spcAft>
              <a:buClr>
                <a:schemeClr val="dk2"/>
              </a:buClr>
              <a:buSzPts val="1800"/>
            </a:pPr>
            <a:endParaRPr sz="2400">
              <a:solidFill>
                <a:schemeClr val="dk2"/>
              </a:solidFill>
            </a:endParaRPr>
          </a:p>
        </p:txBody>
      </p:sp>
      <p:pic>
        <p:nvPicPr>
          <p:cNvPr id="8" name="Google Shape;207;p36"/>
          <p:cNvPicPr preferRelativeResize="0"/>
          <p:nvPr/>
        </p:nvPicPr>
        <p:blipFill rotWithShape="1">
          <a:blip r:embed="rId3">
            <a:extLst>
              <a:ext uri="{28A0092B-C50C-407E-A947-70E740481C1C}">
                <a14:useLocalDpi xmlns:a14="http://schemas.microsoft.com/office/drawing/2010/main" val="0"/>
              </a:ext>
            </a:extLst>
          </a:blip>
          <a:stretch/>
        </p:blipFill>
        <p:spPr>
          <a:xfrm>
            <a:off x="514351" y="1798493"/>
            <a:ext cx="7258050" cy="454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p:txBody>
          <a:bodyPr/>
          <a:lstStyle/>
          <a:p>
            <a:r>
              <a:rPr lang="en-US" smtClean="0"/>
              <a:t>Group Discussion</a:t>
            </a:r>
            <a:endParaRPr lang="en-US"/>
          </a:p>
        </p:txBody>
      </p:sp>
      <p:sp>
        <p:nvSpPr>
          <p:cNvPr id="2" name="Text Placeholder 1"/>
          <p:cNvSpPr>
            <a:spLocks noGrp="1"/>
          </p:cNvSpPr>
          <p:nvPr>
            <p:ph type="body" idx="2"/>
          </p:nvPr>
        </p:nvSpPr>
        <p:spPr/>
        <p:txBody>
          <a:bodyPr/>
          <a:lstStyle/>
          <a:p>
            <a:r>
              <a:rPr lang="en-US"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8912"/>
            <a:ext cx="12192000" cy="42401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p:txBody>
          <a:bodyPr/>
          <a:lstStyle/>
          <a:p>
            <a:r>
              <a:rPr lang="en-US" smtClean="0"/>
              <a:t>What did You Grasp?</a:t>
            </a:r>
            <a:endParaRPr lang="en-US"/>
          </a:p>
        </p:txBody>
      </p:sp>
      <p:sp>
        <p:nvSpPr>
          <p:cNvPr id="220" name="Google Shape;220;p38"/>
          <p:cNvSpPr txBox="1">
            <a:spLocks noGrp="1"/>
          </p:cNvSpPr>
          <p:nvPr>
            <p:ph type="body" sz="quarter" idx="26"/>
          </p:nvPr>
        </p:nvSpPr>
        <p:spPr/>
        <p:txBody>
          <a:bodyPr/>
          <a:lstStyle/>
          <a:p>
            <a:r>
              <a:rPr lang="en-US" smtClean="0"/>
              <a:t>Which is the minimum RAM required to install Ubuntu?</a:t>
            </a:r>
          </a:p>
          <a:p>
            <a:pPr lvl="1"/>
            <a:r>
              <a:rPr lang="en-US" smtClean="0"/>
              <a:t>1GB</a:t>
            </a:r>
          </a:p>
          <a:p>
            <a:pPr lvl="1"/>
            <a:r>
              <a:rPr lang="en-US" smtClean="0"/>
              <a:t>2GB</a:t>
            </a:r>
          </a:p>
          <a:p>
            <a:pPr lvl="1"/>
            <a:r>
              <a:rPr lang="en-US" smtClean="0"/>
              <a:t>3GB</a:t>
            </a:r>
          </a:p>
          <a:p>
            <a:pPr lvl="1"/>
            <a:r>
              <a:rPr lang="en-US" smtClean="0"/>
              <a:t>4GB</a:t>
            </a:r>
          </a:p>
          <a:p>
            <a:pPr lvl="1"/>
            <a:endParaRPr lang="en-US" smtClean="0"/>
          </a:p>
          <a:p>
            <a:r>
              <a:rPr lang="en-US" smtClean="0"/>
              <a:t>Coding and programming is the responsibility of a ______?</a:t>
            </a:r>
          </a:p>
          <a:p>
            <a:pPr lvl="1"/>
            <a:r>
              <a:rPr lang="en-US" smtClean="0"/>
              <a:t>System administrator</a:t>
            </a:r>
          </a:p>
          <a:p>
            <a:pPr lvl="1"/>
            <a:r>
              <a:rPr lang="en-US" smtClean="0"/>
              <a:t>Developer</a:t>
            </a:r>
          </a:p>
          <a:p>
            <a:pPr lvl="1"/>
            <a:r>
              <a:rPr lang="en-US" smtClean="0"/>
              <a:t>System analyst</a:t>
            </a:r>
          </a:p>
          <a:p>
            <a:pPr lvl="1"/>
            <a:r>
              <a:rPr lang="en-US" smtClean="0"/>
              <a:t>Project manager</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title"/>
          </p:nvPr>
        </p:nvSpPr>
        <p:spPr/>
        <p:txBody>
          <a:bodyPr/>
          <a:lstStyle/>
          <a:p>
            <a:r>
              <a:rPr lang="en-US" smtClean="0"/>
              <a:t>What did You Grasp?</a:t>
            </a:r>
            <a:endParaRPr lang="en-US"/>
          </a:p>
        </p:txBody>
      </p:sp>
      <p:sp>
        <p:nvSpPr>
          <p:cNvPr id="232" name="Google Shape;232;p40"/>
          <p:cNvSpPr txBox="1">
            <a:spLocks noGrp="1"/>
          </p:cNvSpPr>
          <p:nvPr>
            <p:ph type="body" sz="quarter" idx="26"/>
          </p:nvPr>
        </p:nvSpPr>
        <p:spPr/>
        <p:txBody>
          <a:bodyPr/>
          <a:lstStyle/>
          <a:p>
            <a:pPr>
              <a:buFont typeface="+mj-lt"/>
              <a:buAutoNum type="arabicPeriod" startAt="3"/>
            </a:pPr>
            <a:r>
              <a:rPr lang="en-US" smtClean="0"/>
              <a:t>Fill in the blank. </a:t>
            </a:r>
            <a:br>
              <a:rPr lang="en-US" smtClean="0"/>
            </a:br>
            <a:r>
              <a:rPr lang="en-US" smtClean="0"/>
              <a:t>Monitoring the OS is the responsibility of a _____.</a:t>
            </a:r>
          </a:p>
          <a:p>
            <a:pPr lvl="1"/>
            <a:r>
              <a:rPr lang="en-US" smtClean="0"/>
              <a:t>System administrator</a:t>
            </a:r>
          </a:p>
          <a:p>
            <a:pPr lvl="1"/>
            <a:r>
              <a:rPr lang="en-US" smtClean="0"/>
              <a:t>Developer</a:t>
            </a:r>
          </a:p>
          <a:p>
            <a:pPr lvl="1"/>
            <a:r>
              <a:rPr lang="en-US" smtClean="0"/>
              <a:t>System analyst</a:t>
            </a:r>
          </a:p>
          <a:p>
            <a:pPr lvl="1"/>
            <a:r>
              <a:rPr lang="en-US" smtClean="0"/>
              <a:t>Project manager</a:t>
            </a:r>
          </a:p>
          <a:p>
            <a:pPr lvl="1"/>
            <a:endParaRPr lang="en-US" smtClean="0"/>
          </a:p>
          <a:p>
            <a:pPr>
              <a:buAutoNum type="arabicPeriod" startAt="3"/>
            </a:pPr>
            <a:r>
              <a:rPr lang="en-US" smtClean="0"/>
              <a:t>Which is the easiest method of installing Linux?</a:t>
            </a:r>
          </a:p>
          <a:p>
            <a:pPr lvl="1"/>
            <a:r>
              <a:rPr lang="en-US" smtClean="0"/>
              <a:t>Through Virtualbox</a:t>
            </a:r>
          </a:p>
          <a:p>
            <a:pPr lvl="1"/>
            <a:r>
              <a:rPr lang="en-US" smtClean="0"/>
              <a:t>Through a NAS share</a:t>
            </a:r>
          </a:p>
          <a:p>
            <a:pPr lvl="1"/>
            <a:r>
              <a:rPr lang="en-US" smtClean="0"/>
              <a:t>USB Drive</a:t>
            </a:r>
          </a:p>
          <a:p>
            <a:pPr lvl="1"/>
            <a:r>
              <a:rPr lang="en-US" smtClean="0"/>
              <a:t>CD-ROM</a:t>
            </a:r>
          </a:p>
          <a:p>
            <a:pPr>
              <a:buAutoNum type="arabicPeriod" startAt="3"/>
            </a:pPr>
            <a:endParaRPr lang="en-US" smtClean="0"/>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p:txBody>
          <a:bodyPr/>
          <a:lstStyle/>
          <a:p>
            <a:r>
              <a:rPr lang="en-US" smtClean="0"/>
              <a:t>In a nutshell, we learnt:</a:t>
            </a:r>
            <a:endParaRPr lang="en-US" dirty="0"/>
          </a:p>
        </p:txBody>
      </p:sp>
      <p:sp>
        <p:nvSpPr>
          <p:cNvPr id="244" name="Google Shape;244;p42"/>
          <p:cNvSpPr txBox="1">
            <a:spLocks noGrp="1"/>
          </p:cNvSpPr>
          <p:nvPr>
            <p:ph type="body" idx="2"/>
          </p:nvPr>
        </p:nvSpPr>
        <p:spPr>
          <a:xfrm>
            <a:off x="6213747" y="1967242"/>
            <a:ext cx="5729437" cy="3749409"/>
          </a:xfrm>
        </p:spPr>
        <p:txBody>
          <a:bodyPr/>
          <a:lstStyle/>
          <a:p>
            <a:pPr lvl="1">
              <a:spcBef>
                <a:spcPts val="0"/>
              </a:spcBef>
            </a:pPr>
            <a:r>
              <a:rPr lang="en-US" sz="1600" smtClean="0"/>
              <a:t>Linux is a free and open source operating system built on Linux Kernel.</a:t>
            </a:r>
          </a:p>
          <a:p>
            <a:pPr lvl="1"/>
            <a:r>
              <a:rPr lang="en-US" sz="1600" smtClean="0"/>
              <a:t>There are many Linux distributions available. Most used distributions are Debian, Ubuntu, CentOS, Fedora, etc.</a:t>
            </a:r>
          </a:p>
          <a:p>
            <a:pPr lvl="1"/>
            <a:r>
              <a:rPr lang="en-US" sz="1600" smtClean="0"/>
              <a:t>GPLv2(GNU Public license) has emerged from GNU project.</a:t>
            </a:r>
          </a:p>
          <a:p>
            <a:pPr lvl="1"/>
            <a:r>
              <a:rPr lang="en-US" sz="1600" smtClean="0"/>
              <a:t>A run level is a state of init and the whole system that defines what system services are operating.</a:t>
            </a:r>
          </a:p>
          <a:p>
            <a:pPr lvl="1"/>
            <a:r>
              <a:rPr lang="en-US" sz="1600" smtClean="0"/>
              <a:t>Role of Linux administrator include monitoring the server – CPU, Memory, Disk usage etc, install and manage application like – DNS, Apache, MySQL, PHP, etc.</a:t>
            </a:r>
          </a:p>
          <a:p>
            <a:pPr lvl="1">
              <a:buFont typeface="+mj-lt"/>
              <a:buAutoNum type="arabicPeriod" startAt="6"/>
            </a:pPr>
            <a:r>
              <a:rPr lang="en-US" sz="1600" smtClean="0"/>
              <a:t>Software developer will play a key role in the design, installation, testing and maintenance of software systems. </a:t>
            </a:r>
          </a:p>
          <a:p>
            <a:pPr lvl="1">
              <a:buAutoNum type="arabicPeriod" startAt="6"/>
            </a:pPr>
            <a:r>
              <a:rPr lang="en-US" sz="1600" smtClean="0"/>
              <a:t>Linux can be installed using a USB drive, CD-ROM and Virtualbox.</a:t>
            </a:r>
          </a:p>
          <a:p>
            <a:pPr lvl="1"/>
            <a:endParaRPr lang="en-US" sz="1600" smtClean="0"/>
          </a:p>
          <a:p>
            <a:pPr lvl="1"/>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Next Module 2: xxx</a:t>
            </a:r>
            <a:endParaRPr lang="en-US" dirty="0"/>
          </a:p>
        </p:txBody>
      </p:sp>
    </p:spTree>
    <p:extLst>
      <p:ext uri="{BB962C8B-B14F-4D97-AF65-F5344CB8AC3E}">
        <p14:creationId xmlns:p14="http://schemas.microsoft.com/office/powerpoint/2010/main" val="211060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smtClean="0"/>
              <a:t>Module Topics</a:t>
            </a:r>
            <a:endParaRPr lang="en-US"/>
          </a:p>
        </p:txBody>
      </p:sp>
      <p:sp>
        <p:nvSpPr>
          <p:cNvPr id="67" name="Google Shape;67;p15"/>
          <p:cNvSpPr txBox="1">
            <a:spLocks noGrp="1"/>
          </p:cNvSpPr>
          <p:nvPr>
            <p:ph type="body" idx="2"/>
          </p:nvPr>
        </p:nvSpPr>
        <p:spPr/>
        <p:txBody>
          <a:bodyPr/>
          <a:lstStyle/>
          <a:p>
            <a:r>
              <a:rPr lang="en-US" smtClean="0"/>
              <a:t>Let us take a quick look at the topics that we will cover in this module:</a:t>
            </a:r>
          </a:p>
          <a:p>
            <a:pPr marL="344488" lvl="1" indent="-342900">
              <a:buFont typeface="+mj-lt"/>
              <a:buAutoNum type="arabicPeriod"/>
            </a:pPr>
            <a:r>
              <a:rPr lang="en-US" smtClean="0"/>
              <a:t>What is Linux and Different Types of Linux</a:t>
            </a:r>
          </a:p>
          <a:p>
            <a:pPr marL="344488" lvl="1" indent="-342900">
              <a:buFont typeface="+mj-lt"/>
              <a:buAutoNum type="arabicPeriod"/>
            </a:pPr>
            <a:r>
              <a:rPr lang="en-US" smtClean="0"/>
              <a:t>Run Levels in Linux</a:t>
            </a:r>
          </a:p>
          <a:p>
            <a:pPr marL="344488" lvl="1" indent="-342900">
              <a:buFont typeface="+mj-lt"/>
              <a:buAutoNum type="arabicPeriod"/>
            </a:pPr>
            <a:r>
              <a:rPr lang="en-US" smtClean="0"/>
              <a:t>Role of Linux Administrator</a:t>
            </a:r>
          </a:p>
          <a:p>
            <a:pPr marL="344488" lvl="1" indent="-342900">
              <a:buFont typeface="+mj-lt"/>
              <a:buAutoNum type="arabicPeriod"/>
            </a:pPr>
            <a:r>
              <a:rPr lang="en-US" smtClean="0"/>
              <a:t>Developer vs Administrator</a:t>
            </a:r>
          </a:p>
          <a:p>
            <a:pPr marL="344488" lvl="1" indent="-342900">
              <a:buFont typeface="+mj-lt"/>
              <a:buAutoNum type="arabicPeriod"/>
            </a:pPr>
            <a:r>
              <a:rPr lang="en-US" smtClean="0"/>
              <a:t>Critical Tasks in Linux</a:t>
            </a:r>
          </a:p>
          <a:p>
            <a:pPr marL="344488" lvl="1" indent="-342900">
              <a:buFont typeface="+mj-lt"/>
              <a:buAutoNum type="arabicPeriod"/>
            </a:pPr>
            <a:r>
              <a:rPr lang="en-US" smtClean="0"/>
              <a:t>Installing Linux</a:t>
            </a:r>
            <a:endParaRPr lang="en-US" dirty="0"/>
          </a:p>
        </p:txBody>
      </p:sp>
      <p:pic>
        <p:nvPicPr>
          <p:cNvPr id="8" name="Picture 7">
            <a:extLst>
              <a:ext uri="{FF2B5EF4-FFF2-40B4-BE49-F238E27FC236}">
                <a16:creationId xmlns:a16="http://schemas.microsoft.com/office/drawing/2014/main" xmlns=""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smtClean="0"/>
              <a:t>1.1 Introduction to Linux</a:t>
            </a:r>
            <a:endParaRPr lang="en-US"/>
          </a:p>
        </p:txBody>
      </p:sp>
      <p:sp>
        <p:nvSpPr>
          <p:cNvPr id="4" name="Text Placeholder 3"/>
          <p:cNvSpPr>
            <a:spLocks noGrp="1"/>
          </p:cNvSpPr>
          <p:nvPr>
            <p:ph type="body" idx="2"/>
          </p:nvPr>
        </p:nvSpPr>
        <p:spPr/>
        <p:txBody>
          <a:bodyPr/>
          <a:lstStyle/>
          <a:p>
            <a:r>
              <a:rPr lang="en-US" smtClean="0"/>
              <a:t> </a:t>
            </a:r>
            <a:endParaRPr lang="en-US" dirty="0"/>
          </a:p>
        </p:txBody>
      </p:sp>
      <p:sp>
        <p:nvSpPr>
          <p:cNvPr id="7" name="Rounded Rectangle 6"/>
          <p:cNvSpPr/>
          <p:nvPr/>
        </p:nvSpPr>
        <p:spPr>
          <a:xfrm>
            <a:off x="514351" y="2000205"/>
            <a:ext cx="10934700" cy="2588868"/>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a:solidFill>
                  <a:schemeClr val="tx1"/>
                </a:solidFill>
              </a:rPr>
              <a:t>Linux is a free and open source operating system built on Linux Kernel.</a:t>
            </a:r>
          </a:p>
          <a:p>
            <a:pPr marL="285750" lvl="1" indent="-285750">
              <a:spcBef>
                <a:spcPts val="600"/>
              </a:spcBef>
              <a:spcAft>
                <a:spcPts val="600"/>
              </a:spcAft>
              <a:buClrTx/>
              <a:buFont typeface="Wingdings 3" panose="05040102010807070707" pitchFamily="18" charset="2"/>
              <a:buChar char="*"/>
            </a:pPr>
            <a:r>
              <a:rPr lang="en-US" sz="1800">
                <a:solidFill>
                  <a:schemeClr val="tx1"/>
                </a:solidFill>
              </a:rPr>
              <a:t>Linux is packaged as a Linux distribution for both server and desktop use.</a:t>
            </a:r>
          </a:p>
          <a:p>
            <a:pPr marL="285750" lvl="1" indent="-285750">
              <a:spcBef>
                <a:spcPts val="600"/>
              </a:spcBef>
              <a:spcAft>
                <a:spcPts val="600"/>
              </a:spcAft>
              <a:buClrTx/>
              <a:buFont typeface="Wingdings 3" panose="05040102010807070707" pitchFamily="18" charset="2"/>
              <a:buChar char="*"/>
            </a:pPr>
            <a:r>
              <a:rPr lang="en-US" sz="1800">
                <a:solidFill>
                  <a:schemeClr val="tx1"/>
                </a:solidFill>
              </a:rPr>
              <a:t>Linux is the most used operating system.</a:t>
            </a:r>
          </a:p>
          <a:p>
            <a:pPr marL="285750" lvl="1" indent="-285750">
              <a:spcBef>
                <a:spcPts val="600"/>
              </a:spcBef>
              <a:spcAft>
                <a:spcPts val="600"/>
              </a:spcAft>
              <a:buClrTx/>
              <a:buFont typeface="Wingdings 3" panose="05040102010807070707" pitchFamily="18" charset="2"/>
              <a:buChar char="*"/>
            </a:pPr>
            <a:r>
              <a:rPr lang="en-US" sz="1800">
                <a:solidFill>
                  <a:schemeClr val="tx1"/>
                </a:solidFill>
              </a:rPr>
              <a:t>Linux is open source, but the trademark on the name Linux is with its creator Linus Torvalds. It is licensed under GPLv2.</a:t>
            </a:r>
            <a:endParaRPr lang="en-US" sz="1800" dirty="0">
              <a:solidFill>
                <a:schemeClr val="tx1"/>
              </a:solidFill>
            </a:endParaRPr>
          </a:p>
        </p:txBody>
      </p:sp>
      <p:sp>
        <p:nvSpPr>
          <p:cNvPr id="8" name="Rounded Rectangle 7"/>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Linux: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p:txBody>
          <a:bodyPr/>
          <a:lstStyle/>
          <a:p>
            <a:r>
              <a:rPr lang="en-US" smtClean="0"/>
              <a:t>1.2 Different Types of Linux</a:t>
            </a:r>
            <a:endParaRPr lang="en-US" dirty="0"/>
          </a:p>
        </p:txBody>
      </p:sp>
      <p:sp>
        <p:nvSpPr>
          <p:cNvPr id="80" name="Google Shape;80;p17"/>
          <p:cNvSpPr txBox="1">
            <a:spLocks noGrp="1"/>
          </p:cNvSpPr>
          <p:nvPr>
            <p:ph type="body" idx="2"/>
          </p:nvPr>
        </p:nvSpPr>
        <p:spPr/>
        <p:txBody>
          <a:bodyPr/>
          <a:lstStyle/>
          <a:p>
            <a:r>
              <a:rPr lang="en-US" dirty="0" smtClean="0"/>
              <a:t>There are many Linux distributions available. Most used distributions are listed below:</a:t>
            </a:r>
            <a:br>
              <a:rPr lang="en-US" dirty="0" smtClean="0"/>
            </a:br>
            <a:r>
              <a:rPr lang="en-US" dirty="0" smtClean="0"/>
              <a:t/>
            </a:r>
            <a:br>
              <a:rPr lang="en-US" dirty="0" smtClean="0"/>
            </a:br>
            <a:endParaRPr lang="en-US" dirty="0" smtClean="0"/>
          </a:p>
          <a:p>
            <a:endParaRPr lang="en-US" dirty="0"/>
          </a:p>
        </p:txBody>
      </p:sp>
      <p:sp>
        <p:nvSpPr>
          <p:cNvPr id="18" name="Freeform 17"/>
          <p:cNvSpPr/>
          <p:nvPr/>
        </p:nvSpPr>
        <p:spPr>
          <a:xfrm>
            <a:off x="2618095" y="1945986"/>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algn="l" defTabSz="1066800">
              <a:lnSpc>
                <a:spcPct val="120000"/>
              </a:lnSpc>
              <a:spcBef>
                <a:spcPct val="0"/>
              </a:spcBef>
              <a:spcAft>
                <a:spcPct val="15000"/>
              </a:spcAft>
            </a:pPr>
            <a:r>
              <a:rPr lang="en-US" sz="1800" kern="1200" dirty="0" smtClean="0"/>
              <a:t>It was announced in 2004 and it is an open source OS. Ubuntu has a predictable 6 months release. The latest version of Ubuntu is 18.04</a:t>
            </a:r>
            <a:endParaRPr lang="en-US" sz="1800" kern="1200" dirty="0"/>
          </a:p>
        </p:txBody>
      </p:sp>
      <p:sp>
        <p:nvSpPr>
          <p:cNvPr id="19" name="Freeform 18"/>
          <p:cNvSpPr/>
          <p:nvPr/>
        </p:nvSpPr>
        <p:spPr>
          <a:xfrm>
            <a:off x="702844" y="1801667"/>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3330" tIns="161890" rIns="253330" bIns="161890" numCol="1" spcCol="1270" anchor="ctr" anchorCtr="0">
            <a:noAutofit/>
          </a:bodyPr>
          <a:lstStyle/>
          <a:p>
            <a:pPr lvl="0" algn="ctr" defTabSz="2133600">
              <a:lnSpc>
                <a:spcPct val="90000"/>
              </a:lnSpc>
              <a:spcBef>
                <a:spcPct val="0"/>
              </a:spcBef>
              <a:spcAft>
                <a:spcPct val="35000"/>
              </a:spcAft>
            </a:pPr>
            <a:r>
              <a:rPr lang="en-US" sz="2400" b="1" kern="1200" dirty="0" smtClean="0"/>
              <a:t>Ubuntu</a:t>
            </a:r>
            <a:endParaRPr lang="en-US" sz="2400" b="1" kern="1200" dirty="0"/>
          </a:p>
        </p:txBody>
      </p:sp>
      <p:sp>
        <p:nvSpPr>
          <p:cNvPr id="20" name="Freeform 19"/>
          <p:cNvSpPr/>
          <p:nvPr/>
        </p:nvSpPr>
        <p:spPr>
          <a:xfrm>
            <a:off x="2618095" y="3461327"/>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algn="l" defTabSz="1066800">
              <a:lnSpc>
                <a:spcPct val="120000"/>
              </a:lnSpc>
              <a:spcBef>
                <a:spcPct val="0"/>
              </a:spcBef>
              <a:spcAft>
                <a:spcPct val="15000"/>
              </a:spcAft>
            </a:pPr>
            <a:r>
              <a:rPr lang="en-US" sz="1800" kern="1200" dirty="0" err="1" smtClean="0"/>
              <a:t>Debian</a:t>
            </a:r>
            <a:r>
              <a:rPr lang="en-US" sz="1800" kern="1200" dirty="0" smtClean="0"/>
              <a:t> is known as one of the most well tested and bug-free OS available today. It used all open source components</a:t>
            </a:r>
          </a:p>
        </p:txBody>
      </p:sp>
      <p:sp>
        <p:nvSpPr>
          <p:cNvPr id="21" name="Freeform 20"/>
          <p:cNvSpPr/>
          <p:nvPr/>
        </p:nvSpPr>
        <p:spPr>
          <a:xfrm>
            <a:off x="702844" y="3317008"/>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3330" tIns="161890" rIns="253330" bIns="161890" numCol="1" spcCol="1270" anchor="ctr" anchorCtr="0">
            <a:noAutofit/>
          </a:bodyPr>
          <a:lstStyle/>
          <a:p>
            <a:pPr lvl="0" algn="ctr" defTabSz="2133600">
              <a:lnSpc>
                <a:spcPct val="90000"/>
              </a:lnSpc>
              <a:spcBef>
                <a:spcPct val="0"/>
              </a:spcBef>
              <a:spcAft>
                <a:spcPct val="35000"/>
              </a:spcAft>
            </a:pPr>
            <a:r>
              <a:rPr lang="en-US" sz="2400" b="1" kern="1200" dirty="0" err="1" smtClean="0"/>
              <a:t>Debian</a:t>
            </a:r>
            <a:endParaRPr lang="en-US" sz="2400" b="1" kern="1200" dirty="0" smtClean="0"/>
          </a:p>
        </p:txBody>
      </p:sp>
      <p:sp>
        <p:nvSpPr>
          <p:cNvPr id="22" name="Freeform 21"/>
          <p:cNvSpPr/>
          <p:nvPr/>
        </p:nvSpPr>
        <p:spPr>
          <a:xfrm>
            <a:off x="2618095" y="4976668"/>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algn="l" defTabSz="1066800">
              <a:lnSpc>
                <a:spcPct val="120000"/>
              </a:lnSpc>
              <a:spcBef>
                <a:spcPct val="0"/>
              </a:spcBef>
              <a:spcAft>
                <a:spcPct val="15000"/>
              </a:spcAft>
            </a:pPr>
            <a:r>
              <a:rPr lang="en-US" sz="1800" kern="1200" dirty="0" smtClean="0"/>
              <a:t>Fedora is a free version of Red Hat Linux. It has a 6 month release cycle.</a:t>
            </a:r>
          </a:p>
        </p:txBody>
      </p:sp>
      <p:sp>
        <p:nvSpPr>
          <p:cNvPr id="23" name="Freeform 22"/>
          <p:cNvSpPr/>
          <p:nvPr/>
        </p:nvSpPr>
        <p:spPr>
          <a:xfrm>
            <a:off x="702844" y="4832349"/>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3330" tIns="161890" rIns="253330" bIns="161890" numCol="1" spcCol="1270" anchor="ctr" anchorCtr="0">
            <a:noAutofit/>
          </a:bodyPr>
          <a:lstStyle/>
          <a:p>
            <a:pPr lvl="0" algn="ctr" defTabSz="2133600">
              <a:lnSpc>
                <a:spcPct val="90000"/>
              </a:lnSpc>
              <a:spcBef>
                <a:spcPct val="0"/>
              </a:spcBef>
              <a:spcAft>
                <a:spcPct val="35000"/>
              </a:spcAft>
            </a:pPr>
            <a:r>
              <a:rPr lang="en-US" sz="2400" b="1" kern="1200" dirty="0" smtClean="0"/>
              <a:t>Fedora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p:txBody>
          <a:bodyPr/>
          <a:lstStyle/>
          <a:p>
            <a:r>
              <a:rPr lang="en-US" smtClean="0"/>
              <a:t>1.2 Different Types of Linux (Contd.)</a:t>
            </a:r>
            <a:br>
              <a:rPr lang="en-US" smtClean="0"/>
            </a:br>
            <a:r>
              <a:rPr lang="en-US" smtClean="0"/>
              <a:t/>
            </a:r>
            <a:br>
              <a:rPr lang="en-US" smtClean="0"/>
            </a:br>
            <a:r>
              <a:rPr lang="en-US" smtClean="0"/>
              <a:t/>
            </a:r>
            <a:br>
              <a:rPr lang="en-US" smtClean="0"/>
            </a:br>
            <a:r>
              <a:rPr lang="en-US" smtClean="0"/>
              <a:t/>
            </a:r>
            <a:br>
              <a:rPr lang="en-US" smtClean="0"/>
            </a:br>
            <a:endParaRPr lang="en-US"/>
          </a:p>
        </p:txBody>
      </p:sp>
      <p:sp>
        <p:nvSpPr>
          <p:cNvPr id="86" name="Google Shape;86;p18"/>
          <p:cNvSpPr txBox="1">
            <a:spLocks noGrp="1"/>
          </p:cNvSpPr>
          <p:nvPr>
            <p:ph type="body" idx="2"/>
          </p:nvPr>
        </p:nvSpPr>
        <p:spPr/>
        <p:txBody>
          <a:bodyPr/>
          <a:lstStyle/>
          <a:p>
            <a:r>
              <a:rPr lang="en-US" dirty="0" smtClean="0"/>
              <a:t> </a:t>
            </a:r>
            <a:endParaRPr lang="en-US" dirty="0"/>
          </a:p>
        </p:txBody>
      </p:sp>
      <p:sp>
        <p:nvSpPr>
          <p:cNvPr id="7" name="Freeform 6"/>
          <p:cNvSpPr/>
          <p:nvPr/>
        </p:nvSpPr>
        <p:spPr>
          <a:xfrm>
            <a:off x="2618095" y="1945986"/>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defTabSz="1066800">
              <a:lnSpc>
                <a:spcPct val="120000"/>
              </a:lnSpc>
              <a:spcBef>
                <a:spcPct val="0"/>
              </a:spcBef>
              <a:spcAft>
                <a:spcPct val="15000"/>
              </a:spcAft>
            </a:pPr>
            <a:r>
              <a:rPr lang="en-US" sz="1800" kern="1200" dirty="0"/>
              <a:t>Commercial version of Red Hat since 2003.</a:t>
            </a:r>
          </a:p>
        </p:txBody>
      </p:sp>
      <p:sp>
        <p:nvSpPr>
          <p:cNvPr id="8" name="Freeform 7"/>
          <p:cNvSpPr/>
          <p:nvPr/>
        </p:nvSpPr>
        <p:spPr>
          <a:xfrm>
            <a:off x="702844" y="1801667"/>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1890" rIns="0" bIns="161890" numCol="1" spcCol="1270" anchor="ctr" anchorCtr="0">
            <a:noAutofit/>
          </a:bodyPr>
          <a:lstStyle/>
          <a:p>
            <a:pPr lvl="0" algn="ctr" defTabSz="2133600">
              <a:lnSpc>
                <a:spcPct val="90000"/>
              </a:lnSpc>
              <a:spcBef>
                <a:spcPct val="0"/>
              </a:spcBef>
              <a:spcAft>
                <a:spcPct val="35000"/>
              </a:spcAft>
            </a:pPr>
            <a:r>
              <a:rPr lang="en-US" sz="2400" b="1" kern="1200" dirty="0"/>
              <a:t>Red Hat</a:t>
            </a:r>
          </a:p>
        </p:txBody>
      </p:sp>
      <p:sp>
        <p:nvSpPr>
          <p:cNvPr id="9" name="Freeform 8"/>
          <p:cNvSpPr/>
          <p:nvPr/>
        </p:nvSpPr>
        <p:spPr>
          <a:xfrm>
            <a:off x="2618095" y="3461327"/>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defTabSz="1066800">
              <a:lnSpc>
                <a:spcPct val="120000"/>
              </a:lnSpc>
              <a:spcBef>
                <a:spcPct val="0"/>
              </a:spcBef>
              <a:spcAft>
                <a:spcPct val="15000"/>
              </a:spcAft>
            </a:pPr>
            <a:r>
              <a:rPr lang="en-US" sz="1800" kern="1200" dirty="0"/>
              <a:t>It’s an open source and community supported computing platform. It is compatible with upstream source, </a:t>
            </a:r>
            <a:r>
              <a:rPr lang="en-US" sz="1800" kern="1200" dirty="0" err="1"/>
              <a:t>Redhat</a:t>
            </a:r>
            <a:r>
              <a:rPr lang="en-US" sz="1800" kern="1200" dirty="0"/>
              <a:t> Linux. </a:t>
            </a:r>
            <a:endParaRPr lang="en-US" sz="1800" kern="1200" dirty="0" smtClean="0"/>
          </a:p>
        </p:txBody>
      </p:sp>
      <p:sp>
        <p:nvSpPr>
          <p:cNvPr id="10" name="Freeform 9"/>
          <p:cNvSpPr/>
          <p:nvPr/>
        </p:nvSpPr>
        <p:spPr>
          <a:xfrm>
            <a:off x="702844" y="3317008"/>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1890" rIns="0" bIns="161890" numCol="1" spcCol="1270" anchor="ctr" anchorCtr="0">
            <a:noAutofit/>
          </a:bodyPr>
          <a:lstStyle/>
          <a:p>
            <a:pPr lvl="0" algn="ctr" defTabSz="2133600">
              <a:lnSpc>
                <a:spcPct val="90000"/>
              </a:lnSpc>
              <a:spcBef>
                <a:spcPct val="0"/>
              </a:spcBef>
              <a:spcAft>
                <a:spcPct val="35000"/>
              </a:spcAft>
            </a:pPr>
            <a:r>
              <a:rPr lang="en-US" sz="2400" b="1" kern="1200" dirty="0" err="1"/>
              <a:t>CentOS</a:t>
            </a:r>
            <a:endParaRPr lang="en-US" sz="2400" b="1" kern="1200" dirty="0" smtClean="0"/>
          </a:p>
        </p:txBody>
      </p:sp>
      <p:sp>
        <p:nvSpPr>
          <p:cNvPr id="11" name="Freeform 10"/>
          <p:cNvSpPr/>
          <p:nvPr/>
        </p:nvSpPr>
        <p:spPr>
          <a:xfrm>
            <a:off x="2618095" y="4976668"/>
            <a:ext cx="7918561" cy="1154546"/>
          </a:xfrm>
          <a:custGeom>
            <a:avLst/>
            <a:gdLst>
              <a:gd name="connsiteX0" fmla="*/ 192428 w 1154545"/>
              <a:gd name="connsiteY0" fmla="*/ 0 h 7918560"/>
              <a:gd name="connsiteX1" fmla="*/ 962117 w 1154545"/>
              <a:gd name="connsiteY1" fmla="*/ 0 h 7918560"/>
              <a:gd name="connsiteX2" fmla="*/ 1154545 w 1154545"/>
              <a:gd name="connsiteY2" fmla="*/ 192428 h 7918560"/>
              <a:gd name="connsiteX3" fmla="*/ 1154545 w 1154545"/>
              <a:gd name="connsiteY3" fmla="*/ 7918560 h 7918560"/>
              <a:gd name="connsiteX4" fmla="*/ 1154545 w 1154545"/>
              <a:gd name="connsiteY4" fmla="*/ 7918560 h 7918560"/>
              <a:gd name="connsiteX5" fmla="*/ 0 w 1154545"/>
              <a:gd name="connsiteY5" fmla="*/ 7918560 h 7918560"/>
              <a:gd name="connsiteX6" fmla="*/ 0 w 1154545"/>
              <a:gd name="connsiteY6" fmla="*/ 7918560 h 7918560"/>
              <a:gd name="connsiteX7" fmla="*/ 0 w 1154545"/>
              <a:gd name="connsiteY7" fmla="*/ 192428 h 7918560"/>
              <a:gd name="connsiteX8" fmla="*/ 192428 w 1154545"/>
              <a:gd name="connsiteY8" fmla="*/ 0 h 79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7918560">
                <a:moveTo>
                  <a:pt x="1154545" y="1319789"/>
                </a:moveTo>
                <a:lnTo>
                  <a:pt x="1154545" y="6598771"/>
                </a:lnTo>
                <a:cubicBezTo>
                  <a:pt x="1154545" y="7327668"/>
                  <a:pt x="1141984" y="7918557"/>
                  <a:pt x="1126488" y="7918557"/>
                </a:cubicBezTo>
                <a:lnTo>
                  <a:pt x="0" y="7918557"/>
                </a:lnTo>
                <a:lnTo>
                  <a:pt x="0" y="7918557"/>
                </a:lnTo>
                <a:lnTo>
                  <a:pt x="0" y="3"/>
                </a:lnTo>
                <a:lnTo>
                  <a:pt x="0" y="3"/>
                </a:lnTo>
                <a:lnTo>
                  <a:pt x="1126488" y="3"/>
                </a:lnTo>
                <a:cubicBezTo>
                  <a:pt x="1141984" y="3"/>
                  <a:pt x="1154545" y="590892"/>
                  <a:pt x="1154545" y="1319789"/>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102080" rIns="147800" bIns="102081" numCol="1" spcCol="1270" anchor="ctr" anchorCtr="0">
            <a:noAutofit/>
          </a:bodyPr>
          <a:lstStyle/>
          <a:p>
            <a:pPr lvl="1" defTabSz="1066800">
              <a:lnSpc>
                <a:spcPct val="120000"/>
              </a:lnSpc>
              <a:spcBef>
                <a:spcPct val="0"/>
              </a:spcBef>
              <a:spcAft>
                <a:spcPct val="15000"/>
              </a:spcAft>
            </a:pPr>
            <a:r>
              <a:rPr lang="en-US" sz="1800" kern="1200" dirty="0"/>
              <a:t>Formerly SUSE Linux is a Linux distribution sponsored by SUSE Linux </a:t>
            </a:r>
            <a:r>
              <a:rPr lang="en-US" sz="1800" kern="1200" dirty="0" err="1"/>
              <a:t>Gmbh</a:t>
            </a:r>
            <a:r>
              <a:rPr lang="en-US" sz="1800" kern="1200" dirty="0"/>
              <a:t>.</a:t>
            </a:r>
          </a:p>
        </p:txBody>
      </p:sp>
      <p:sp>
        <p:nvSpPr>
          <p:cNvPr id="12" name="Freeform 11"/>
          <p:cNvSpPr/>
          <p:nvPr/>
        </p:nvSpPr>
        <p:spPr>
          <a:xfrm>
            <a:off x="702844" y="4832349"/>
            <a:ext cx="1915251" cy="1443181"/>
          </a:xfrm>
          <a:custGeom>
            <a:avLst/>
            <a:gdLst>
              <a:gd name="connsiteX0" fmla="*/ 0 w 1915251"/>
              <a:gd name="connsiteY0" fmla="*/ 240535 h 1443181"/>
              <a:gd name="connsiteX1" fmla="*/ 240535 w 1915251"/>
              <a:gd name="connsiteY1" fmla="*/ 0 h 1443181"/>
              <a:gd name="connsiteX2" fmla="*/ 1674716 w 1915251"/>
              <a:gd name="connsiteY2" fmla="*/ 0 h 1443181"/>
              <a:gd name="connsiteX3" fmla="*/ 1915251 w 1915251"/>
              <a:gd name="connsiteY3" fmla="*/ 240535 h 1443181"/>
              <a:gd name="connsiteX4" fmla="*/ 1915251 w 1915251"/>
              <a:gd name="connsiteY4" fmla="*/ 1202646 h 1443181"/>
              <a:gd name="connsiteX5" fmla="*/ 1674716 w 1915251"/>
              <a:gd name="connsiteY5" fmla="*/ 1443181 h 1443181"/>
              <a:gd name="connsiteX6" fmla="*/ 240535 w 1915251"/>
              <a:gd name="connsiteY6" fmla="*/ 1443181 h 1443181"/>
              <a:gd name="connsiteX7" fmla="*/ 0 w 1915251"/>
              <a:gd name="connsiteY7" fmla="*/ 1202646 h 1443181"/>
              <a:gd name="connsiteX8" fmla="*/ 0 w 1915251"/>
              <a:gd name="connsiteY8" fmla="*/ 240535 h 14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251" h="1443181">
                <a:moveTo>
                  <a:pt x="0" y="240535"/>
                </a:moveTo>
                <a:cubicBezTo>
                  <a:pt x="0" y="107691"/>
                  <a:pt x="107691" y="0"/>
                  <a:pt x="240535" y="0"/>
                </a:cubicBezTo>
                <a:lnTo>
                  <a:pt x="1674716" y="0"/>
                </a:lnTo>
                <a:cubicBezTo>
                  <a:pt x="1807560" y="0"/>
                  <a:pt x="1915251" y="107691"/>
                  <a:pt x="1915251" y="240535"/>
                </a:cubicBezTo>
                <a:lnTo>
                  <a:pt x="1915251" y="1202646"/>
                </a:lnTo>
                <a:cubicBezTo>
                  <a:pt x="1915251" y="1335490"/>
                  <a:pt x="1807560" y="1443181"/>
                  <a:pt x="1674716" y="1443181"/>
                </a:cubicBezTo>
                <a:lnTo>
                  <a:pt x="240535" y="1443181"/>
                </a:lnTo>
                <a:cubicBezTo>
                  <a:pt x="107691" y="1443181"/>
                  <a:pt x="0" y="1335490"/>
                  <a:pt x="0" y="1202646"/>
                </a:cubicBezTo>
                <a:lnTo>
                  <a:pt x="0" y="240535"/>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1890" rIns="0" bIns="161890" numCol="1" spcCol="1270" anchor="ctr" anchorCtr="0">
            <a:noAutofit/>
          </a:bodyPr>
          <a:lstStyle/>
          <a:p>
            <a:pPr lvl="0" algn="ctr" defTabSz="2133600">
              <a:lnSpc>
                <a:spcPct val="90000"/>
              </a:lnSpc>
              <a:spcBef>
                <a:spcPct val="0"/>
              </a:spcBef>
              <a:spcAft>
                <a:spcPct val="35000"/>
              </a:spcAft>
            </a:pPr>
            <a:r>
              <a:rPr lang="en-US" sz="2400" b="1" kern="1200" dirty="0" err="1"/>
              <a:t>OpenSUSE</a:t>
            </a:r>
            <a:endParaRPr lang="en-US" sz="2400" b="1" kern="1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p:txBody>
          <a:bodyPr/>
          <a:lstStyle/>
          <a:p>
            <a:r>
              <a:rPr lang="en-US" smtClean="0"/>
              <a:t>1.3 What is GPLv2?</a:t>
            </a:r>
            <a:br>
              <a:rPr lang="en-US" smtClean="0"/>
            </a:br>
            <a:r>
              <a:rPr lang="en-US" smtClean="0"/>
              <a:t/>
            </a:r>
            <a:br>
              <a:rPr lang="en-US" smtClean="0"/>
            </a:br>
            <a:endParaRPr lang="en-US"/>
          </a:p>
        </p:txBody>
      </p:sp>
      <p:sp>
        <p:nvSpPr>
          <p:cNvPr id="93" name="Google Shape;93;p19"/>
          <p:cNvSpPr txBox="1">
            <a:spLocks noGrp="1"/>
          </p:cNvSpPr>
          <p:nvPr>
            <p:ph type="body" idx="2"/>
          </p:nvPr>
        </p:nvSpPr>
        <p:spPr/>
        <p:txBody>
          <a:bodyPr/>
          <a:lstStyle/>
          <a:p>
            <a:r>
              <a:rPr lang="en-US" dirty="0" smtClean="0"/>
              <a:t> </a:t>
            </a:r>
            <a:endParaRPr lang="en-US" dirty="0"/>
          </a:p>
        </p:txBody>
      </p:sp>
      <p:sp>
        <p:nvSpPr>
          <p:cNvPr id="8" name="Rounded Rectangle 7"/>
          <p:cNvSpPr/>
          <p:nvPr/>
        </p:nvSpPr>
        <p:spPr>
          <a:xfrm>
            <a:off x="514351" y="2000205"/>
            <a:ext cx="10934700" cy="3038326"/>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GPLv2(GNU Public license) has emerged from the GNU project.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explicitly states that the software being released is free.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is acceptable to take the software and resell it even for a profit. In resale, seller has to release full source code, including all the changes.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Violating the GPLv2 license would mean losing the right to distribute the GPLv2 code in the future.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GPLv2 is compatible with Linux, and a commercial license for other operating systems.</a:t>
            </a:r>
          </a:p>
        </p:txBody>
      </p:sp>
      <p:sp>
        <p:nvSpPr>
          <p:cNvPr id="9" name="Rounded Rectangle 8"/>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GPLv2: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p:txBody>
          <a:bodyPr/>
          <a:lstStyle/>
          <a:p>
            <a:r>
              <a:rPr lang="en-US" smtClean="0"/>
              <a:t>1.4 Run Levels in Linux</a:t>
            </a:r>
            <a:endParaRPr lang="en-US"/>
          </a:p>
        </p:txBody>
      </p:sp>
      <p:sp>
        <p:nvSpPr>
          <p:cNvPr id="99" name="Google Shape;99;p20"/>
          <p:cNvSpPr txBox="1">
            <a:spLocks noGrp="1"/>
          </p:cNvSpPr>
          <p:nvPr>
            <p:ph type="body" idx="2"/>
          </p:nvPr>
        </p:nvSpPr>
        <p:spPr/>
        <p:txBody>
          <a:bodyPr/>
          <a:lstStyle/>
          <a:p>
            <a:r>
              <a:rPr lang="en-US"/>
              <a:t>Seven run levels are supported by the Linux kernel, which are as follows:</a:t>
            </a:r>
            <a:endParaRPr lang="en-US" dirty="0"/>
          </a:p>
        </p:txBody>
      </p:sp>
      <p:sp>
        <p:nvSpPr>
          <p:cNvPr id="59" name="Rounded Rectangle 58"/>
          <p:cNvSpPr/>
          <p:nvPr/>
        </p:nvSpPr>
        <p:spPr>
          <a:xfrm>
            <a:off x="666751" y="1885193"/>
            <a:ext cx="5486400" cy="515185"/>
          </a:xfrm>
          <a:prstGeom prst="roundRect">
            <a:avLst/>
          </a:prstGeom>
          <a:solidFill>
            <a:srgbClr val="0EC07D"/>
          </a:solidFill>
          <a:ln>
            <a:noFill/>
          </a:ln>
        </p:spPr>
        <p:txBody>
          <a:bodyPr wrap="square" lIns="91440" tIns="0" rIns="0" bIns="0" anchor="ctr" anchorCtr="0">
            <a:noAutofit/>
          </a:bodyPr>
          <a:lstStyle/>
          <a:p>
            <a:pPr lvl="0">
              <a:buSzPts val="1800"/>
            </a:pPr>
            <a:r>
              <a:rPr lang="en-US" sz="1600" dirty="0">
                <a:solidFill>
                  <a:schemeClr val="bg1"/>
                </a:solidFill>
              </a:rPr>
              <a:t>Shutdown the system</a:t>
            </a:r>
            <a:endParaRPr lang="en-US" sz="1600" dirty="0">
              <a:solidFill>
                <a:schemeClr val="bg1"/>
              </a:solidFill>
            </a:endParaRPr>
          </a:p>
        </p:txBody>
      </p:sp>
      <p:sp>
        <p:nvSpPr>
          <p:cNvPr id="66" name="Rounded Rectangle 65"/>
          <p:cNvSpPr/>
          <p:nvPr/>
        </p:nvSpPr>
        <p:spPr>
          <a:xfrm>
            <a:off x="1632082" y="2497500"/>
            <a:ext cx="5486400" cy="515185"/>
          </a:xfrm>
          <a:prstGeom prst="roundRect">
            <a:avLst/>
          </a:prstGeom>
          <a:solidFill>
            <a:schemeClr val="tx2">
              <a:lumMod val="50000"/>
            </a:schemeClr>
          </a:solidFill>
          <a:ln>
            <a:noFill/>
          </a:ln>
        </p:spPr>
        <p:txBody>
          <a:bodyPr wrap="square" lIns="91440" tIns="0" rIns="0" bIns="0" anchor="ctr" anchorCtr="0">
            <a:noAutofit/>
          </a:bodyPr>
          <a:lstStyle/>
          <a:p>
            <a:pPr lvl="0">
              <a:buSzPts val="1800"/>
            </a:pPr>
            <a:r>
              <a:rPr lang="en-US" sz="1600" dirty="0">
                <a:solidFill>
                  <a:schemeClr val="bg1"/>
                </a:solidFill>
              </a:rPr>
              <a:t>Single user mode, used for maintenance</a:t>
            </a:r>
            <a:endParaRPr lang="en-US" sz="1600" dirty="0">
              <a:solidFill>
                <a:schemeClr val="bg1"/>
              </a:solidFill>
            </a:endParaRPr>
          </a:p>
        </p:txBody>
      </p:sp>
      <p:sp>
        <p:nvSpPr>
          <p:cNvPr id="67" name="Rounded Rectangle 66"/>
          <p:cNvSpPr/>
          <p:nvPr/>
        </p:nvSpPr>
        <p:spPr>
          <a:xfrm>
            <a:off x="2597413" y="3109807"/>
            <a:ext cx="5486400" cy="515185"/>
          </a:xfrm>
          <a:prstGeom prst="roundRect">
            <a:avLst/>
          </a:prstGeom>
          <a:solidFill>
            <a:srgbClr val="0EC07D"/>
          </a:solidFill>
          <a:ln>
            <a:noFill/>
          </a:ln>
        </p:spPr>
        <p:txBody>
          <a:bodyPr wrap="square" lIns="91440" tIns="0" rIns="0" bIns="0" anchor="ctr" anchorCtr="0">
            <a:noAutofit/>
          </a:bodyPr>
          <a:lstStyle/>
          <a:p>
            <a:r>
              <a:rPr lang="en-US" sz="1600" dirty="0">
                <a:solidFill>
                  <a:schemeClr val="bg1"/>
                </a:solidFill>
              </a:rPr>
              <a:t>Multi user mode with graphical interface (Ubuntu/</a:t>
            </a:r>
            <a:r>
              <a:rPr lang="en-US" sz="1600" dirty="0" err="1">
                <a:solidFill>
                  <a:schemeClr val="bg1"/>
                </a:solidFill>
              </a:rPr>
              <a:t>Debian</a:t>
            </a:r>
            <a:r>
              <a:rPr lang="en-US" sz="1600" dirty="0">
                <a:solidFill>
                  <a:schemeClr val="bg1"/>
                </a:solidFill>
              </a:rPr>
              <a:t>)</a:t>
            </a:r>
            <a:endParaRPr lang="en-US" sz="1600" dirty="0">
              <a:solidFill>
                <a:schemeClr val="bg1"/>
              </a:solidFill>
            </a:endParaRPr>
          </a:p>
        </p:txBody>
      </p:sp>
      <p:sp>
        <p:nvSpPr>
          <p:cNvPr id="68" name="Rounded Rectangle 67"/>
          <p:cNvSpPr/>
          <p:nvPr/>
        </p:nvSpPr>
        <p:spPr>
          <a:xfrm>
            <a:off x="4528075" y="4334421"/>
            <a:ext cx="5486400" cy="515185"/>
          </a:xfrm>
          <a:prstGeom prst="roundRect">
            <a:avLst/>
          </a:prstGeom>
          <a:solidFill>
            <a:srgbClr val="0EC07D"/>
          </a:solidFill>
          <a:ln>
            <a:noFill/>
          </a:ln>
        </p:spPr>
        <p:txBody>
          <a:bodyPr wrap="square" lIns="91440" tIns="0" rIns="0" bIns="0" anchor="ctr" anchorCtr="0">
            <a:noAutofit/>
          </a:bodyPr>
          <a:lstStyle/>
          <a:p>
            <a:pPr lvl="0">
              <a:buSzPts val="1800"/>
            </a:pPr>
            <a:r>
              <a:rPr lang="en-US" sz="1600" dirty="0">
                <a:solidFill>
                  <a:schemeClr val="bg1"/>
                </a:solidFill>
              </a:rPr>
              <a:t>Undefined</a:t>
            </a:r>
            <a:endParaRPr lang="en-US" sz="1600" dirty="0">
              <a:solidFill>
                <a:schemeClr val="bg1"/>
              </a:solidFill>
            </a:endParaRPr>
          </a:p>
        </p:txBody>
      </p:sp>
      <p:sp>
        <p:nvSpPr>
          <p:cNvPr id="69" name="Rounded Rectangle 68"/>
          <p:cNvSpPr/>
          <p:nvPr/>
        </p:nvSpPr>
        <p:spPr>
          <a:xfrm>
            <a:off x="3562744" y="3722114"/>
            <a:ext cx="5486400" cy="515185"/>
          </a:xfrm>
          <a:prstGeom prst="roundRect">
            <a:avLst/>
          </a:prstGeom>
          <a:solidFill>
            <a:schemeClr val="tx2">
              <a:lumMod val="50000"/>
            </a:schemeClr>
          </a:solidFill>
          <a:ln>
            <a:noFill/>
          </a:ln>
        </p:spPr>
        <p:txBody>
          <a:bodyPr wrap="square" lIns="91440" tIns="0" rIns="0" bIns="0" anchor="ctr" anchorCtr="0">
            <a:noAutofit/>
          </a:bodyPr>
          <a:lstStyle/>
          <a:p>
            <a:pPr lvl="0">
              <a:buSzPts val="1800"/>
            </a:pPr>
            <a:r>
              <a:rPr lang="en-US" sz="1600" dirty="0">
                <a:solidFill>
                  <a:schemeClr val="bg1"/>
                </a:solidFill>
              </a:rPr>
              <a:t>Multi-user text mode (Red Hat/</a:t>
            </a:r>
            <a:r>
              <a:rPr lang="en-US" sz="1600" dirty="0" err="1">
                <a:solidFill>
                  <a:schemeClr val="bg1"/>
                </a:solidFill>
              </a:rPr>
              <a:t>CentOS</a:t>
            </a:r>
            <a:r>
              <a:rPr lang="en-US" sz="1600" dirty="0">
                <a:solidFill>
                  <a:schemeClr val="bg1"/>
                </a:solidFill>
              </a:rPr>
              <a:t>), that starts the system normally</a:t>
            </a:r>
            <a:endParaRPr lang="en-US" sz="1600" dirty="0">
              <a:solidFill>
                <a:schemeClr val="bg1"/>
              </a:solidFill>
            </a:endParaRPr>
          </a:p>
        </p:txBody>
      </p:sp>
      <p:sp>
        <p:nvSpPr>
          <p:cNvPr id="70" name="Rounded Rectangle 69"/>
          <p:cNvSpPr/>
          <p:nvPr/>
        </p:nvSpPr>
        <p:spPr>
          <a:xfrm>
            <a:off x="5493406" y="4946728"/>
            <a:ext cx="5486400" cy="515185"/>
          </a:xfrm>
          <a:prstGeom prst="roundRect">
            <a:avLst/>
          </a:prstGeom>
          <a:solidFill>
            <a:schemeClr val="tx2">
              <a:lumMod val="50000"/>
            </a:schemeClr>
          </a:solidFill>
          <a:ln>
            <a:noFill/>
          </a:ln>
        </p:spPr>
        <p:txBody>
          <a:bodyPr wrap="square" lIns="91440" tIns="0" rIns="0" bIns="0" anchor="ctr" anchorCtr="0">
            <a:noAutofit/>
          </a:bodyPr>
          <a:lstStyle/>
          <a:p>
            <a:pPr lvl="0">
              <a:buSzPts val="1800"/>
            </a:pPr>
            <a:r>
              <a:rPr lang="en-US" sz="1600" dirty="0">
                <a:solidFill>
                  <a:schemeClr val="bg1"/>
                </a:solidFill>
              </a:rPr>
              <a:t>Multi-user mode with graphical interface (Red Hat/</a:t>
            </a:r>
            <a:r>
              <a:rPr lang="en-US" sz="1600" dirty="0" err="1">
                <a:solidFill>
                  <a:schemeClr val="bg1"/>
                </a:solidFill>
              </a:rPr>
              <a:t>CentOS</a:t>
            </a:r>
            <a:r>
              <a:rPr lang="en-US" sz="1600" dirty="0">
                <a:solidFill>
                  <a:schemeClr val="bg1"/>
                </a:solidFill>
              </a:rPr>
              <a:t>)</a:t>
            </a:r>
            <a:endParaRPr lang="en-US" sz="1600" dirty="0">
              <a:solidFill>
                <a:schemeClr val="bg1"/>
              </a:solidFill>
            </a:endParaRPr>
          </a:p>
        </p:txBody>
      </p:sp>
      <p:sp>
        <p:nvSpPr>
          <p:cNvPr id="71" name="Rounded Rectangle 70"/>
          <p:cNvSpPr/>
          <p:nvPr/>
        </p:nvSpPr>
        <p:spPr>
          <a:xfrm>
            <a:off x="6458736" y="5559033"/>
            <a:ext cx="5486400" cy="515185"/>
          </a:xfrm>
          <a:prstGeom prst="roundRect">
            <a:avLst/>
          </a:prstGeom>
          <a:solidFill>
            <a:srgbClr val="0EC07D"/>
          </a:solidFill>
          <a:ln>
            <a:noFill/>
          </a:ln>
        </p:spPr>
        <p:txBody>
          <a:bodyPr wrap="square" lIns="91440" tIns="0" rIns="0" bIns="0" anchor="ctr" anchorCtr="0">
            <a:noAutofit/>
          </a:bodyPr>
          <a:lstStyle/>
          <a:p>
            <a:r>
              <a:rPr lang="en-US" sz="1600" dirty="0">
                <a:solidFill>
                  <a:schemeClr val="bg1"/>
                </a:solidFill>
              </a:rPr>
              <a:t>Reboots the system</a:t>
            </a:r>
            <a:endParaRPr lang="en-US" sz="1600" dirty="0">
              <a:solidFill>
                <a:schemeClr val="bg1"/>
              </a:solidFill>
            </a:endParaRPr>
          </a:p>
        </p:txBody>
      </p:sp>
      <p:sp>
        <p:nvSpPr>
          <p:cNvPr id="41" name="TextBox 40"/>
          <p:cNvSpPr txBox="1"/>
          <p:nvPr/>
        </p:nvSpPr>
        <p:spPr>
          <a:xfrm>
            <a:off x="358321" y="1958119"/>
            <a:ext cx="304800" cy="369332"/>
          </a:xfrm>
          <a:prstGeom prst="rect">
            <a:avLst/>
          </a:prstGeom>
          <a:noFill/>
        </p:spPr>
        <p:txBody>
          <a:bodyPr wrap="square" rtlCol="0">
            <a:spAutoFit/>
          </a:bodyPr>
          <a:lstStyle/>
          <a:p>
            <a:pPr algn="ctr"/>
            <a:r>
              <a:rPr lang="en-US" sz="1800" b="1" dirty="0" smtClean="0">
                <a:solidFill>
                  <a:schemeClr val="tx1"/>
                </a:solidFill>
              </a:rPr>
              <a:t>0</a:t>
            </a:r>
            <a:endParaRPr lang="en-US" sz="1800" b="1" dirty="0">
              <a:solidFill>
                <a:schemeClr val="tx1"/>
              </a:solidFill>
            </a:endParaRPr>
          </a:p>
        </p:txBody>
      </p:sp>
      <p:sp>
        <p:nvSpPr>
          <p:cNvPr id="60" name="TextBox 59"/>
          <p:cNvSpPr txBox="1"/>
          <p:nvPr/>
        </p:nvSpPr>
        <p:spPr>
          <a:xfrm>
            <a:off x="724807" y="2583212"/>
            <a:ext cx="880393" cy="369332"/>
          </a:xfrm>
          <a:prstGeom prst="rect">
            <a:avLst/>
          </a:prstGeom>
          <a:noFill/>
        </p:spPr>
        <p:txBody>
          <a:bodyPr wrap="square" rtlCol="0">
            <a:noAutofit/>
          </a:bodyPr>
          <a:lstStyle/>
          <a:p>
            <a:pPr algn="ctr"/>
            <a:r>
              <a:rPr lang="en-US" sz="1800" b="1" dirty="0" smtClean="0">
                <a:solidFill>
                  <a:schemeClr val="tx1"/>
                </a:solidFill>
              </a:rPr>
              <a:t>1, S, s</a:t>
            </a:r>
            <a:endParaRPr lang="en-US" sz="1800" b="1" dirty="0">
              <a:solidFill>
                <a:schemeClr val="tx1"/>
              </a:solidFill>
            </a:endParaRPr>
          </a:p>
        </p:txBody>
      </p:sp>
      <p:sp>
        <p:nvSpPr>
          <p:cNvPr id="61" name="TextBox 60"/>
          <p:cNvSpPr txBox="1"/>
          <p:nvPr/>
        </p:nvSpPr>
        <p:spPr>
          <a:xfrm>
            <a:off x="2279911" y="3202561"/>
            <a:ext cx="304800" cy="369332"/>
          </a:xfrm>
          <a:prstGeom prst="rect">
            <a:avLst/>
          </a:prstGeom>
          <a:noFill/>
        </p:spPr>
        <p:txBody>
          <a:bodyPr wrap="square" rtlCol="0">
            <a:spAutoFit/>
          </a:bodyPr>
          <a:lstStyle/>
          <a:p>
            <a:r>
              <a:rPr lang="en-US" sz="1800" b="1" dirty="0" smtClean="0">
                <a:solidFill>
                  <a:schemeClr val="tx1"/>
                </a:solidFill>
              </a:rPr>
              <a:t>2</a:t>
            </a:r>
            <a:endParaRPr lang="en-US" sz="1800" b="1" dirty="0">
              <a:solidFill>
                <a:schemeClr val="tx1"/>
              </a:solidFill>
            </a:endParaRPr>
          </a:p>
        </p:txBody>
      </p:sp>
      <p:sp>
        <p:nvSpPr>
          <p:cNvPr id="62" name="TextBox 61"/>
          <p:cNvSpPr txBox="1"/>
          <p:nvPr/>
        </p:nvSpPr>
        <p:spPr>
          <a:xfrm>
            <a:off x="3230728" y="3795040"/>
            <a:ext cx="304800" cy="369332"/>
          </a:xfrm>
          <a:prstGeom prst="rect">
            <a:avLst/>
          </a:prstGeom>
          <a:noFill/>
        </p:spPr>
        <p:txBody>
          <a:bodyPr wrap="square" rtlCol="0">
            <a:spAutoFit/>
          </a:bodyPr>
          <a:lstStyle/>
          <a:p>
            <a:r>
              <a:rPr lang="en-US" sz="1800" b="1" dirty="0" smtClean="0">
                <a:solidFill>
                  <a:schemeClr val="tx1"/>
                </a:solidFill>
              </a:rPr>
              <a:t>3</a:t>
            </a:r>
            <a:endParaRPr lang="en-US" sz="1800" b="1" dirty="0">
              <a:solidFill>
                <a:schemeClr val="tx1"/>
              </a:solidFill>
            </a:endParaRPr>
          </a:p>
        </p:txBody>
      </p:sp>
      <p:sp>
        <p:nvSpPr>
          <p:cNvPr id="63" name="TextBox 62"/>
          <p:cNvSpPr txBox="1"/>
          <p:nvPr/>
        </p:nvSpPr>
        <p:spPr>
          <a:xfrm>
            <a:off x="4227574" y="4407347"/>
            <a:ext cx="304800" cy="369332"/>
          </a:xfrm>
          <a:prstGeom prst="rect">
            <a:avLst/>
          </a:prstGeom>
          <a:noFill/>
        </p:spPr>
        <p:txBody>
          <a:bodyPr wrap="square" rtlCol="0">
            <a:spAutoFit/>
          </a:bodyPr>
          <a:lstStyle/>
          <a:p>
            <a:r>
              <a:rPr lang="en-US" sz="1800" b="1" dirty="0" smtClean="0">
                <a:solidFill>
                  <a:schemeClr val="tx1"/>
                </a:solidFill>
              </a:rPr>
              <a:t>4</a:t>
            </a:r>
            <a:endParaRPr lang="en-US" sz="1800" b="1" dirty="0">
              <a:solidFill>
                <a:schemeClr val="tx1"/>
              </a:solidFill>
            </a:endParaRPr>
          </a:p>
        </p:txBody>
      </p:sp>
      <p:sp>
        <p:nvSpPr>
          <p:cNvPr id="64" name="TextBox 63"/>
          <p:cNvSpPr txBox="1"/>
          <p:nvPr/>
        </p:nvSpPr>
        <p:spPr>
          <a:xfrm>
            <a:off x="5161390" y="5034173"/>
            <a:ext cx="304800" cy="369332"/>
          </a:xfrm>
          <a:prstGeom prst="rect">
            <a:avLst/>
          </a:prstGeom>
          <a:noFill/>
        </p:spPr>
        <p:txBody>
          <a:bodyPr wrap="square" rtlCol="0">
            <a:spAutoFit/>
          </a:bodyPr>
          <a:lstStyle/>
          <a:p>
            <a:r>
              <a:rPr lang="en-US" sz="1800" b="1" dirty="0" smtClean="0">
                <a:solidFill>
                  <a:schemeClr val="tx1"/>
                </a:solidFill>
              </a:rPr>
              <a:t>5</a:t>
            </a:r>
            <a:endParaRPr lang="en-US" sz="1800" b="1" dirty="0">
              <a:solidFill>
                <a:schemeClr val="tx1"/>
              </a:solidFill>
            </a:endParaRPr>
          </a:p>
        </p:txBody>
      </p:sp>
      <p:sp>
        <p:nvSpPr>
          <p:cNvPr id="65" name="TextBox 64"/>
          <p:cNvSpPr txBox="1"/>
          <p:nvPr/>
        </p:nvSpPr>
        <p:spPr>
          <a:xfrm>
            <a:off x="6158235" y="5631959"/>
            <a:ext cx="304800" cy="369332"/>
          </a:xfrm>
          <a:prstGeom prst="rect">
            <a:avLst/>
          </a:prstGeom>
          <a:noFill/>
        </p:spPr>
        <p:txBody>
          <a:bodyPr wrap="square" rtlCol="0">
            <a:spAutoFit/>
          </a:bodyPr>
          <a:lstStyle/>
          <a:p>
            <a:r>
              <a:rPr lang="en-US" sz="1800" b="1" dirty="0" smtClean="0">
                <a:solidFill>
                  <a:schemeClr val="tx1"/>
                </a:solidFill>
              </a:rPr>
              <a:t>6</a:t>
            </a:r>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p:txBody>
          <a:bodyPr/>
          <a:lstStyle/>
          <a:p>
            <a:r>
              <a:rPr lang="en-US" smtClean="0"/>
              <a:t>What did You Grasp?</a:t>
            </a:r>
            <a:endParaRPr lang="en-US"/>
          </a:p>
        </p:txBody>
      </p:sp>
      <p:sp>
        <p:nvSpPr>
          <p:cNvPr id="105" name="Google Shape;105;p21"/>
          <p:cNvSpPr txBox="1">
            <a:spLocks noGrp="1"/>
          </p:cNvSpPr>
          <p:nvPr>
            <p:ph type="body" sz="quarter" idx="26"/>
          </p:nvPr>
        </p:nvSpPr>
        <p:spPr/>
        <p:txBody>
          <a:bodyPr/>
          <a:lstStyle/>
          <a:p>
            <a:r>
              <a:rPr lang="en-US" dirty="0" smtClean="0"/>
              <a:t>Which version of Linux is commercial version?</a:t>
            </a:r>
          </a:p>
          <a:p>
            <a:pPr lvl="1"/>
            <a:r>
              <a:rPr lang="en-US" dirty="0" err="1" smtClean="0"/>
              <a:t>CentOS</a:t>
            </a:r>
            <a:endParaRPr lang="en-US" dirty="0" smtClean="0"/>
          </a:p>
          <a:p>
            <a:pPr lvl="1"/>
            <a:r>
              <a:rPr lang="en-US" dirty="0" smtClean="0"/>
              <a:t>Ubuntu</a:t>
            </a:r>
          </a:p>
          <a:p>
            <a:pPr lvl="1"/>
            <a:r>
              <a:rPr lang="en-US" dirty="0" err="1" smtClean="0"/>
              <a:t>Debian</a:t>
            </a:r>
            <a:endParaRPr lang="en-US" dirty="0" smtClean="0"/>
          </a:p>
          <a:p>
            <a:pPr lvl="1"/>
            <a:r>
              <a:rPr lang="en-US" dirty="0" smtClean="0"/>
              <a:t>RHEL</a:t>
            </a:r>
          </a:p>
          <a:p>
            <a:endParaRPr lang="en-US" dirty="0" smtClean="0"/>
          </a:p>
          <a:p>
            <a:r>
              <a:rPr lang="en-US" dirty="0" smtClean="0"/>
              <a:t>Linux is licensed under _______?</a:t>
            </a:r>
          </a:p>
          <a:p>
            <a:pPr lvl="1"/>
            <a:r>
              <a:rPr lang="en-US" dirty="0" smtClean="0"/>
              <a:t>Apache</a:t>
            </a:r>
          </a:p>
          <a:p>
            <a:pPr lvl="1"/>
            <a:r>
              <a:rPr lang="en-US" dirty="0" smtClean="0"/>
              <a:t>GPLv2</a:t>
            </a:r>
          </a:p>
          <a:p>
            <a:pPr lvl="1"/>
            <a:r>
              <a:rPr lang="en-US" dirty="0" smtClean="0"/>
              <a:t>Open source</a:t>
            </a:r>
          </a:p>
          <a:p>
            <a:pPr lvl="1"/>
            <a:r>
              <a:rPr lang="en-US" dirty="0" smtClean="0"/>
              <a:t>None of the above</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1_Module 01_v1.0.0_PPT</Template>
  <TotalTime>240</TotalTime>
  <Words>3546</Words>
  <Application>Microsoft Office PowerPoint</Application>
  <PresentationFormat>Widescreen</PresentationFormat>
  <Paragraphs>441</Paragraphs>
  <Slides>27</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Consolas</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Module Objectives</vt:lpstr>
      <vt:lpstr>Module Topics</vt:lpstr>
      <vt:lpstr>1.1 Introduction to Linux</vt:lpstr>
      <vt:lpstr>1.2 Different Types of Linux</vt:lpstr>
      <vt:lpstr>1.2 Different Types of Linux (Contd.)    </vt:lpstr>
      <vt:lpstr>1.3 What is GPLv2?  </vt:lpstr>
      <vt:lpstr>1.4 Run Levels in Linux</vt:lpstr>
      <vt:lpstr>What did You Grasp?</vt:lpstr>
      <vt:lpstr>What did You Grasp?</vt:lpstr>
      <vt:lpstr>2.1 Role of Linux Administrator</vt:lpstr>
      <vt:lpstr>2.1 Role of Linux Administrator (Contd.)</vt:lpstr>
      <vt:lpstr>2.2 Developer vs Administrator</vt:lpstr>
      <vt:lpstr>2.2 Developer vs Administrator (Contd.)</vt:lpstr>
      <vt:lpstr>2.3 Critical Tasks of Linux Administrator</vt:lpstr>
      <vt:lpstr>2.4 Requirements for Installing Linux</vt:lpstr>
      <vt:lpstr>2.5 Installing Linux</vt:lpstr>
      <vt:lpstr>2.6 Download ISO Image</vt:lpstr>
      <vt:lpstr>2.6.1 Convert ISO Image to Bootable Disk</vt:lpstr>
      <vt:lpstr>2.6.2 Boot the Virtual Machine Using ISO Image</vt:lpstr>
      <vt:lpstr>2.7 Install Linux Using Oracle Virtualbox</vt:lpstr>
      <vt:lpstr>2.8. Installation Completed</vt:lpstr>
      <vt:lpstr>Group Discussion</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Windows User</cp:lastModifiedBy>
  <cp:revision>31</cp:revision>
  <dcterms:modified xsi:type="dcterms:W3CDTF">2018-12-12T06:05:43Z</dcterms:modified>
</cp:coreProperties>
</file>